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ppt/notesSlides/notesSlide3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4.xml" ContentType="application/vnd.openxmlformats-officedocument.themeOverride+xml"/>
  <Override PartName="/ppt/notesSlides/notesSlide3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5.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6.xml" ContentType="application/vnd.openxmlformats-officedocument.themeOverride+xml"/>
  <Override PartName="/ppt/notesSlides/notesSlide3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7.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8.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9.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0.xml" ContentType="application/vnd.openxmlformats-officedocument.themeOverr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1.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2.xml" ContentType="application/vnd.openxmlformats-officedocument.themeOverride+xml"/>
  <Override PartName="/ppt/notesSlides/notesSlide6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6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62.xml" ContentType="application/vnd.openxmlformats-officedocument.presentationml.notesSlide+xml"/>
  <Override PartName="/ppt/tags/tag6.xml" ContentType="application/vnd.openxmlformats-officedocument.presentationml.tags+xml"/>
  <Override PartName="/ppt/notesSlides/notesSlide63.xml" ContentType="application/vnd.openxmlformats-officedocument.presentationml.notesSlide+xml"/>
  <Override PartName="/ppt/tags/tag7.xml" ContentType="application/vnd.openxmlformats-officedocument.presentationml.tags+xml"/>
  <Override PartName="/ppt/notesSlides/notesSlide64.xml" ContentType="application/vnd.openxmlformats-officedocument.presentationml.notesSlide+xml"/>
  <Override PartName="/ppt/tags/tag8.xml" ContentType="application/vnd.openxmlformats-officedocument.presentationml.tags+xml"/>
  <Override PartName="/ppt/notesSlides/notesSlide65.xml" ContentType="application/vnd.openxmlformats-officedocument.presentationml.notesSlide+xml"/>
  <Override PartName="/ppt/tags/tag9.xml" ContentType="application/vnd.openxmlformats-officedocument.presentationml.tags+xml"/>
  <Override PartName="/ppt/notesSlides/notesSlide66.xml" ContentType="application/vnd.openxmlformats-officedocument.presentationml.notesSlide+xml"/>
  <Override PartName="/ppt/tags/tag10.xml" ContentType="application/vnd.openxmlformats-officedocument.presentationml.tags+xml"/>
  <Override PartName="/ppt/notesSlides/notesSlide67.xml" ContentType="application/vnd.openxmlformats-officedocument.presentationml.notesSlide+xml"/>
  <Override PartName="/ppt/tags/tag11.xml" ContentType="application/vnd.openxmlformats-officedocument.presentationml.tags+xml"/>
  <Override PartName="/ppt/notesSlides/notesSlide68.xml" ContentType="application/vnd.openxmlformats-officedocument.presentationml.notesSlide+xml"/>
  <Override PartName="/ppt/tags/tag12.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9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97.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13.xml" ContentType="application/vnd.openxmlformats-officedocument.themeOverr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14.xml" ContentType="application/vnd.openxmlformats-officedocument.themeOverride+xml"/>
  <Override PartName="/ppt/notesSlides/notesSlide103.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104.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105.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106.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107.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108.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111.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112.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119.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heme/themeOverride15.xml" ContentType="application/vnd.openxmlformats-officedocument.themeOverr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heme/themeOverride16.xml" ContentType="application/vnd.openxmlformats-officedocument.themeOverride+xml"/>
  <Override PartName="/ppt/notesSlides/notesSlide1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heme/themeOverride17.xml" ContentType="application/vnd.openxmlformats-officedocument.themeOverride+xml"/>
  <Override PartName="/ppt/notesSlides/notesSlide1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heme/themeOverride18.xml" ContentType="application/vnd.openxmlformats-officedocument.themeOverr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heme/themeOverride19.xml" ContentType="application/vnd.openxmlformats-officedocument.themeOverride+xml"/>
  <Override PartName="/ppt/notesSlides/notesSlide1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notesSlides/notesSlide150.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heme/themeOverride20.xml" ContentType="application/vnd.openxmlformats-officedocument.themeOverr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heme/themeOverride21.xml" ContentType="application/vnd.openxmlformats-officedocument.themeOverride+xml"/>
  <Override PartName="/ppt/notesSlides/notesSlide158.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heme/themeOverride22.xml" ContentType="application/vnd.openxmlformats-officedocument.themeOverr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heme/themeOverride23.xml" ContentType="application/vnd.openxmlformats-officedocument.themeOverr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heme/themeOverride24.xml" ContentType="application/vnd.openxmlformats-officedocument.themeOverr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heme/themeOverride25.xml" ContentType="application/vnd.openxmlformats-officedocument.themeOverr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heme/themeOverride26.xml" ContentType="application/vnd.openxmlformats-officedocument.themeOverr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ink/ink1.xml" ContentType="application/inkml+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heme/themeOverride27.xml" ContentType="application/vnd.openxmlformats-officedocument.themeOverr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heme/themeOverride28.xml" ContentType="application/vnd.openxmlformats-officedocument.themeOverride+xml"/>
  <Override PartName="/ppt/notesSlides/notesSlide17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heme/themeOverride29.xml" ContentType="application/vnd.openxmlformats-officedocument.themeOverr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heme/themeOverride30.xml" ContentType="application/vnd.openxmlformats-officedocument.themeOverr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heme/themeOverride31.xml" ContentType="application/vnd.openxmlformats-officedocument.themeOverr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heme/themeOverride32.xml" ContentType="application/vnd.openxmlformats-officedocument.themeOverr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heme/themeOverride33.xml" ContentType="application/vnd.openxmlformats-officedocument.themeOverride+xml"/>
  <Override PartName="/ppt/charts/chart83.xml" ContentType="application/vnd.openxmlformats-officedocument.drawingml.chart+xml"/>
  <Override PartName="/ppt/theme/themeOverride34.xml" ContentType="application/vnd.openxmlformats-officedocument.themeOverride+xml"/>
  <Override PartName="/ppt/charts/chart84.xml" ContentType="application/vnd.openxmlformats-officedocument.drawingml.chart+xml"/>
  <Override PartName="/ppt/charts/style83.xml" ContentType="application/vnd.ms-office.chartstyle+xml"/>
  <Override PartName="/ppt/charts/colors83.xml" ContentType="application/vnd.ms-office.chartcolorstyle+xml"/>
  <Override PartName="/ppt/theme/themeOverride35.xml" ContentType="application/vnd.openxmlformats-officedocument.themeOverride+xml"/>
  <Override PartName="/ppt/charts/chart85.xml" ContentType="application/vnd.openxmlformats-officedocument.drawingml.chart+xml"/>
  <Override PartName="/ppt/charts/style84.xml" ContentType="application/vnd.ms-office.chartstyle+xml"/>
  <Override PartName="/ppt/charts/colors84.xml" ContentType="application/vnd.ms-office.chartcolorstyle+xml"/>
  <Override PartName="/ppt/theme/themeOverride36.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6" r:id="rId1"/>
    <p:sldMasterId id="2147483704" r:id="rId2"/>
    <p:sldMasterId id="2147483712" r:id="rId3"/>
    <p:sldMasterId id="2147483715" r:id="rId4"/>
    <p:sldMasterId id="2147483719" r:id="rId5"/>
  </p:sldMasterIdLst>
  <p:notesMasterIdLst>
    <p:notesMasterId r:id="rId326"/>
  </p:notesMasterIdLst>
  <p:handoutMasterIdLst>
    <p:handoutMasterId r:id="rId327"/>
  </p:handoutMasterIdLst>
  <p:sldIdLst>
    <p:sldId id="688" r:id="rId6"/>
    <p:sldId id="2147470828" r:id="rId7"/>
    <p:sldId id="2147470619" r:id="rId8"/>
    <p:sldId id="2147470622" r:id="rId9"/>
    <p:sldId id="2147470665" r:id="rId10"/>
    <p:sldId id="2147470597" r:id="rId11"/>
    <p:sldId id="2147470904" r:id="rId12"/>
    <p:sldId id="2147470736" r:id="rId13"/>
    <p:sldId id="2147470906" r:id="rId14"/>
    <p:sldId id="2147470757" r:id="rId15"/>
    <p:sldId id="2147470756" r:id="rId16"/>
    <p:sldId id="2147470758" r:id="rId17"/>
    <p:sldId id="2147470762" r:id="rId18"/>
    <p:sldId id="2147470760" r:id="rId19"/>
    <p:sldId id="2147470809" r:id="rId20"/>
    <p:sldId id="2147470940" r:id="rId21"/>
    <p:sldId id="2147470811" r:id="rId22"/>
    <p:sldId id="2147470977" r:id="rId23"/>
    <p:sldId id="1049" r:id="rId24"/>
    <p:sldId id="1128" r:id="rId25"/>
    <p:sldId id="1069" r:id="rId26"/>
    <p:sldId id="2147470919" r:id="rId27"/>
    <p:sldId id="1071" r:id="rId28"/>
    <p:sldId id="1138" r:id="rId29"/>
    <p:sldId id="1079" r:id="rId30"/>
    <p:sldId id="1091" r:id="rId31"/>
    <p:sldId id="1089" r:id="rId32"/>
    <p:sldId id="2147470834" r:id="rId33"/>
    <p:sldId id="1127" r:id="rId34"/>
    <p:sldId id="2147470978" r:id="rId35"/>
    <p:sldId id="2147470979" r:id="rId36"/>
    <p:sldId id="2147470816" r:id="rId37"/>
    <p:sldId id="2147470480" r:id="rId38"/>
    <p:sldId id="2147470483" r:id="rId39"/>
    <p:sldId id="2147470484" r:id="rId40"/>
    <p:sldId id="2147470489" r:id="rId41"/>
    <p:sldId id="2147470493" r:id="rId42"/>
    <p:sldId id="2147470494" r:id="rId43"/>
    <p:sldId id="2147470492" r:id="rId44"/>
    <p:sldId id="2147470528" r:id="rId45"/>
    <p:sldId id="2147470532" r:id="rId46"/>
    <p:sldId id="2147470540" r:id="rId47"/>
    <p:sldId id="2147470370" r:id="rId48"/>
    <p:sldId id="2147470505" r:id="rId49"/>
    <p:sldId id="2147470506" r:id="rId50"/>
    <p:sldId id="2147470534" r:id="rId51"/>
    <p:sldId id="2147470980" r:id="rId52"/>
    <p:sldId id="2147470981" r:id="rId53"/>
    <p:sldId id="2147470941" r:id="rId54"/>
    <p:sldId id="2147470916" r:id="rId55"/>
    <p:sldId id="2147470794" r:id="rId56"/>
    <p:sldId id="2147470915" r:id="rId57"/>
    <p:sldId id="2147470912" r:id="rId58"/>
    <p:sldId id="2147470914" r:id="rId59"/>
    <p:sldId id="2147470913" r:id="rId60"/>
    <p:sldId id="2147470818" r:id="rId61"/>
    <p:sldId id="2147470804" r:id="rId62"/>
    <p:sldId id="2147470805" r:id="rId63"/>
    <p:sldId id="2147470807" r:id="rId64"/>
    <p:sldId id="2147470982" r:id="rId65"/>
    <p:sldId id="2147470983" r:id="rId66"/>
    <p:sldId id="2147470698" r:id="rId67"/>
    <p:sldId id="2147470574" r:id="rId68"/>
    <p:sldId id="2147470581" r:id="rId69"/>
    <p:sldId id="2147470776" r:id="rId70"/>
    <p:sldId id="2147470788" r:id="rId71"/>
    <p:sldId id="2147470777" r:id="rId72"/>
    <p:sldId id="2147470725" r:id="rId73"/>
    <p:sldId id="2147470735" r:id="rId74"/>
    <p:sldId id="2147470726" r:id="rId75"/>
    <p:sldId id="2147470591" r:id="rId76"/>
    <p:sldId id="2147470592" r:id="rId77"/>
    <p:sldId id="2147470789" r:id="rId78"/>
    <p:sldId id="2147470984" r:id="rId79"/>
    <p:sldId id="2147470822" r:id="rId80"/>
    <p:sldId id="2147470827" r:id="rId81"/>
    <p:sldId id="775" r:id="rId82"/>
    <p:sldId id="711" r:id="rId83"/>
    <p:sldId id="713" r:id="rId84"/>
    <p:sldId id="2147470939" r:id="rId85"/>
    <p:sldId id="2147470918" r:id="rId86"/>
    <p:sldId id="2147470944" r:id="rId87"/>
    <p:sldId id="2147470973" r:id="rId88"/>
    <p:sldId id="2147470946" r:id="rId89"/>
    <p:sldId id="2147470974" r:id="rId90"/>
    <p:sldId id="2147470976" r:id="rId91"/>
    <p:sldId id="2147470964" r:id="rId92"/>
    <p:sldId id="2147470961" r:id="rId93"/>
    <p:sldId id="2147470963" r:id="rId94"/>
    <p:sldId id="2147470959" r:id="rId95"/>
    <p:sldId id="2147470960" r:id="rId96"/>
    <p:sldId id="257" r:id="rId97"/>
    <p:sldId id="2147470947" r:id="rId98"/>
    <p:sldId id="1116" r:id="rId99"/>
    <p:sldId id="1118" r:id="rId100"/>
    <p:sldId id="1047" r:id="rId101"/>
    <p:sldId id="1048" r:id="rId102"/>
    <p:sldId id="2147470837" r:id="rId103"/>
    <p:sldId id="1155" r:id="rId104"/>
    <p:sldId id="1050" r:id="rId105"/>
    <p:sldId id="1086" r:id="rId106"/>
    <p:sldId id="2147470838" r:id="rId107"/>
    <p:sldId id="1103" r:id="rId108"/>
    <p:sldId id="1156" r:id="rId109"/>
    <p:sldId id="1157" r:id="rId110"/>
    <p:sldId id="1063" r:id="rId111"/>
    <p:sldId id="1104" r:id="rId112"/>
    <p:sldId id="1154" r:id="rId113"/>
    <p:sldId id="1136" r:id="rId114"/>
    <p:sldId id="2147470839" r:id="rId115"/>
    <p:sldId id="2147470840" r:id="rId116"/>
    <p:sldId id="2147470841" r:id="rId117"/>
    <p:sldId id="2147470842" r:id="rId118"/>
    <p:sldId id="2147470843" r:id="rId119"/>
    <p:sldId id="2147470844" r:id="rId120"/>
    <p:sldId id="2147470845" r:id="rId121"/>
    <p:sldId id="2147470846" r:id="rId122"/>
    <p:sldId id="2147470847" r:id="rId123"/>
    <p:sldId id="2147470848" r:id="rId124"/>
    <p:sldId id="2147470849" r:id="rId125"/>
    <p:sldId id="2147470850" r:id="rId126"/>
    <p:sldId id="2147470851" r:id="rId127"/>
    <p:sldId id="2147470852" r:id="rId128"/>
    <p:sldId id="1146" r:id="rId129"/>
    <p:sldId id="1105" r:id="rId130"/>
    <p:sldId id="2147470853" r:id="rId131"/>
    <p:sldId id="2147470854" r:id="rId132"/>
    <p:sldId id="2147470855" r:id="rId133"/>
    <p:sldId id="2147470856" r:id="rId134"/>
    <p:sldId id="1095" r:id="rId135"/>
    <p:sldId id="1106" r:id="rId136"/>
    <p:sldId id="1126" r:id="rId137"/>
    <p:sldId id="1164" r:id="rId138"/>
    <p:sldId id="1098" r:id="rId139"/>
    <p:sldId id="1059" r:id="rId140"/>
    <p:sldId id="1129" r:id="rId141"/>
    <p:sldId id="1130" r:id="rId142"/>
    <p:sldId id="1131" r:id="rId143"/>
    <p:sldId id="1132" r:id="rId144"/>
    <p:sldId id="1133" r:id="rId145"/>
    <p:sldId id="1134" r:id="rId146"/>
    <p:sldId id="1065" r:id="rId147"/>
    <p:sldId id="1066" r:id="rId148"/>
    <p:sldId id="1159" r:id="rId149"/>
    <p:sldId id="1112" r:id="rId150"/>
    <p:sldId id="1147" r:id="rId151"/>
    <p:sldId id="1161" r:id="rId152"/>
    <p:sldId id="1162" r:id="rId153"/>
    <p:sldId id="1115" r:id="rId154"/>
    <p:sldId id="1114" r:id="rId155"/>
    <p:sldId id="1108" r:id="rId156"/>
    <p:sldId id="1148" r:id="rId157"/>
    <p:sldId id="1158" r:id="rId158"/>
    <p:sldId id="1149" r:id="rId159"/>
    <p:sldId id="1150" r:id="rId160"/>
    <p:sldId id="1152" r:id="rId161"/>
    <p:sldId id="1151" r:id="rId162"/>
    <p:sldId id="2147470470" r:id="rId163"/>
    <p:sldId id="2147470948" r:id="rId164"/>
    <p:sldId id="2147470445" r:id="rId165"/>
    <p:sldId id="2147470443" r:id="rId166"/>
    <p:sldId id="2147470442" r:id="rId167"/>
    <p:sldId id="2147470513" r:id="rId168"/>
    <p:sldId id="2147470446" r:id="rId169"/>
    <p:sldId id="2147470515" r:id="rId170"/>
    <p:sldId id="2147470479" r:id="rId171"/>
    <p:sldId id="2147470424" r:id="rId172"/>
    <p:sldId id="2147470347" r:id="rId173"/>
    <p:sldId id="2147470463" r:id="rId174"/>
    <p:sldId id="2147470465" r:id="rId175"/>
    <p:sldId id="2147470857" r:id="rId176"/>
    <p:sldId id="2147470858" r:id="rId177"/>
    <p:sldId id="2147470859" r:id="rId178"/>
    <p:sldId id="2147470860" r:id="rId179"/>
    <p:sldId id="2147470861" r:id="rId180"/>
    <p:sldId id="2147470862" r:id="rId181"/>
    <p:sldId id="2147470863" r:id="rId182"/>
    <p:sldId id="2147470864" r:id="rId183"/>
    <p:sldId id="2147470517" r:id="rId184"/>
    <p:sldId id="2147470520" r:id="rId185"/>
    <p:sldId id="2147470521" r:id="rId186"/>
    <p:sldId id="2147470522" r:id="rId187"/>
    <p:sldId id="2147470523" r:id="rId188"/>
    <p:sldId id="2147470454" r:id="rId189"/>
    <p:sldId id="2147470456" r:id="rId190"/>
    <p:sldId id="2147470562" r:id="rId191"/>
    <p:sldId id="2147470564" r:id="rId192"/>
    <p:sldId id="2147470565" r:id="rId193"/>
    <p:sldId id="2147470524" r:id="rId194"/>
    <p:sldId id="2147470566" r:id="rId195"/>
    <p:sldId id="2147470466" r:id="rId196"/>
    <p:sldId id="2147470865" r:id="rId197"/>
    <p:sldId id="2147470866" r:id="rId198"/>
    <p:sldId id="2147470867" r:id="rId199"/>
    <p:sldId id="2147470868" r:id="rId200"/>
    <p:sldId id="2147470869" r:id="rId201"/>
    <p:sldId id="2147470870" r:id="rId202"/>
    <p:sldId id="2147470871" r:id="rId203"/>
    <p:sldId id="2147470872" r:id="rId204"/>
    <p:sldId id="2147470545" r:id="rId205"/>
    <p:sldId id="2147470356" r:id="rId206"/>
    <p:sldId id="2147470535" r:id="rId207"/>
    <p:sldId id="2147470467" r:id="rId208"/>
    <p:sldId id="2147470469" r:id="rId209"/>
    <p:sldId id="2147470537" r:id="rId210"/>
    <p:sldId id="2147470475" r:id="rId211"/>
    <p:sldId id="2147470546" r:id="rId212"/>
    <p:sldId id="2147470547" r:id="rId213"/>
    <p:sldId id="2147470548" r:id="rId214"/>
    <p:sldId id="2147470549" r:id="rId215"/>
    <p:sldId id="2147470371" r:id="rId216"/>
    <p:sldId id="2147470550" r:id="rId217"/>
    <p:sldId id="2147470551" r:id="rId218"/>
    <p:sldId id="2147470552" r:id="rId219"/>
    <p:sldId id="2147470553" r:id="rId220"/>
    <p:sldId id="2147470554" r:id="rId221"/>
    <p:sldId id="2147470555" r:id="rId222"/>
    <p:sldId id="2147470556" r:id="rId223"/>
    <p:sldId id="2147470557" r:id="rId224"/>
    <p:sldId id="2147470558" r:id="rId225"/>
    <p:sldId id="2147470560" r:id="rId226"/>
    <p:sldId id="2147470559" r:id="rId227"/>
    <p:sldId id="2147470561" r:id="rId228"/>
    <p:sldId id="2147470355" r:id="rId229"/>
    <p:sldId id="2147470878" r:id="rId230"/>
    <p:sldId id="2147470949" r:id="rId231"/>
    <p:sldId id="2147470873" r:id="rId232"/>
    <p:sldId id="2147470945" r:id="rId233"/>
    <p:sldId id="2147470792" r:id="rId234"/>
    <p:sldId id="2147470793" r:id="rId235"/>
    <p:sldId id="2147470874" r:id="rId236"/>
    <p:sldId id="2147470797" r:id="rId237"/>
    <p:sldId id="2147470798" r:id="rId238"/>
    <p:sldId id="2147470799" r:id="rId239"/>
    <p:sldId id="2147470800" r:id="rId240"/>
    <p:sldId id="2147470801" r:id="rId241"/>
    <p:sldId id="2147470802" r:id="rId242"/>
    <p:sldId id="2147470803" r:id="rId243"/>
    <p:sldId id="2147470875" r:id="rId244"/>
    <p:sldId id="2147470876" r:id="rId245"/>
    <p:sldId id="2147470806" r:id="rId246"/>
    <p:sldId id="2147470877" r:id="rId247"/>
    <p:sldId id="2147470879" r:id="rId248"/>
    <p:sldId id="2147470950" r:id="rId249"/>
    <p:sldId id="2147470952" r:id="rId250"/>
    <p:sldId id="2147470951" r:id="rId251"/>
    <p:sldId id="2147470956" r:id="rId252"/>
    <p:sldId id="2147470953" r:id="rId253"/>
    <p:sldId id="2147470954" r:id="rId254"/>
    <p:sldId id="2147470955" r:id="rId255"/>
    <p:sldId id="2147470743" r:id="rId256"/>
    <p:sldId id="2147470701" r:id="rId257"/>
    <p:sldId id="2147470880" r:id="rId258"/>
    <p:sldId id="2147470881" r:id="rId259"/>
    <p:sldId id="2147470882" r:id="rId260"/>
    <p:sldId id="2147470883" r:id="rId261"/>
    <p:sldId id="2147470884" r:id="rId262"/>
    <p:sldId id="2147470667" r:id="rId263"/>
    <p:sldId id="2147470700" r:id="rId264"/>
    <p:sldId id="2147470885" r:id="rId265"/>
    <p:sldId id="2147470886" r:id="rId266"/>
    <p:sldId id="2147470573" r:id="rId267"/>
    <p:sldId id="2147470746" r:id="rId268"/>
    <p:sldId id="2147470576" r:id="rId269"/>
    <p:sldId id="2147470704" r:id="rId270"/>
    <p:sldId id="2147470705" r:id="rId271"/>
    <p:sldId id="2147470714" r:id="rId272"/>
    <p:sldId id="2147470751" r:id="rId273"/>
    <p:sldId id="2147470740" r:id="rId274"/>
    <p:sldId id="2147470578" r:id="rId275"/>
    <p:sldId id="2147470580" r:id="rId276"/>
    <p:sldId id="2147470579" r:id="rId277"/>
    <p:sldId id="2147470752" r:id="rId278"/>
    <p:sldId id="2147470887" r:id="rId279"/>
    <p:sldId id="2147470708" r:id="rId280"/>
    <p:sldId id="2147470709" r:id="rId281"/>
    <p:sldId id="2147470712" r:id="rId282"/>
    <p:sldId id="2147470731" r:id="rId283"/>
    <p:sldId id="2147470732" r:id="rId284"/>
    <p:sldId id="2147470716" r:id="rId285"/>
    <p:sldId id="2147470719" r:id="rId286"/>
    <p:sldId id="2147470584" r:id="rId287"/>
    <p:sldId id="2147470734" r:id="rId288"/>
    <p:sldId id="2147470710" r:id="rId289"/>
    <p:sldId id="2147470721" r:id="rId290"/>
    <p:sldId id="2147470737" r:id="rId291"/>
    <p:sldId id="2147470888" r:id="rId292"/>
    <p:sldId id="2147470711" r:id="rId293"/>
    <p:sldId id="2147470742" r:id="rId294"/>
    <p:sldId id="2147470753" r:id="rId295"/>
    <p:sldId id="2147470889" r:id="rId296"/>
    <p:sldId id="2147470890" r:id="rId297"/>
    <p:sldId id="2147470891" r:id="rId298"/>
    <p:sldId id="2147470892" r:id="rId299"/>
    <p:sldId id="2147470893" r:id="rId300"/>
    <p:sldId id="2147470894" r:id="rId301"/>
    <p:sldId id="2147470895" r:id="rId302"/>
    <p:sldId id="2147470975" r:id="rId303"/>
    <p:sldId id="2147470896" r:id="rId304"/>
    <p:sldId id="2147470897" r:id="rId305"/>
    <p:sldId id="2147470728" r:id="rId306"/>
    <p:sldId id="2147470754" r:id="rId307"/>
    <p:sldId id="2147470898" r:id="rId308"/>
    <p:sldId id="2147470771" r:id="rId309"/>
    <p:sldId id="2147470772" r:id="rId310"/>
    <p:sldId id="2147470899" r:id="rId311"/>
    <p:sldId id="2147470761" r:id="rId312"/>
    <p:sldId id="2147470900" r:id="rId313"/>
    <p:sldId id="2147470901" r:id="rId314"/>
    <p:sldId id="2147470902" r:id="rId315"/>
    <p:sldId id="2147470759" r:id="rId316"/>
    <p:sldId id="2147470903" r:id="rId317"/>
    <p:sldId id="2147470763" r:id="rId318"/>
    <p:sldId id="2147470764" r:id="rId319"/>
    <p:sldId id="2147470765" r:id="rId320"/>
    <p:sldId id="2147470766" r:id="rId321"/>
    <p:sldId id="2147470767" r:id="rId322"/>
    <p:sldId id="2147470768" r:id="rId323"/>
    <p:sldId id="2147470769" r:id="rId324"/>
    <p:sldId id="2147470770" r:id="rId3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9C2706-7B56-0DA1-D36B-5058A166FD8E}" name="Yaglikci  Abdullah Giray" initials="YAG" userId="S::yaglikca@ethz.ch::9d4a6345-5013-481a-aed7-5910ce0bef1f" providerId="AD"/>
  <p188:author id="{25D29E55-6E1B-8098-0CC8-6F8A5879E72E}" name="lois.orosa.nogueira@gmail.com" initials="lo" userId="S::urn:spo:guest#lois.orosa.nogueira@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 id="4" name="ggqd_e6b7e@idethz.onmicrosoft.com" initials="g" lastIdx="3" clrIdx="3">
    <p:extLst>
      <p:ext uri="{19B8F6BF-5375-455C-9EA6-DF929625EA0E}">
        <p15:presenceInfo xmlns:p15="http://schemas.microsoft.com/office/powerpoint/2012/main" userId="S::ggqd_e6b7e@ethz.ch::93ad1454-b441-4862-aa2c-ecbd07735b47" providerId="AD"/>
      </p:ext>
    </p:extLst>
  </p:cmAuthor>
  <p:cmAuthor id="5" name="Patel  Minesh Hamenbhai" initials="PH" lastIdx="2" clrIdx="4">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C099"/>
    <a:srgbClr val="538234"/>
    <a:srgbClr val="E8EFE9"/>
    <a:srgbClr val="2E6F6A"/>
    <a:srgbClr val="D3C5F2"/>
    <a:srgbClr val="7A62E7"/>
    <a:srgbClr val="1658FF"/>
    <a:srgbClr val="3869BC"/>
    <a:srgbClr val="D2C5F1"/>
    <a:srgbClr val="BCAE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944"/>
    <p:restoredTop sz="79683"/>
  </p:normalViewPr>
  <p:slideViewPr>
    <p:cSldViewPr snapToGrid="0" snapToObjects="1">
      <p:cViewPr varScale="1">
        <p:scale>
          <a:sx n="99" d="100"/>
          <a:sy n="99" d="100"/>
        </p:scale>
        <p:origin x="1296" y="184"/>
      </p:cViewPr>
      <p:guideLst>
        <p:guide orient="horz" pos="2160"/>
        <p:guide pos="2880"/>
      </p:guideLst>
    </p:cSldViewPr>
  </p:slideViewPr>
  <p:outlineViewPr>
    <p:cViewPr>
      <p:scale>
        <a:sx n="33" d="100"/>
        <a:sy n="33" d="100"/>
      </p:scale>
      <p:origin x="0" y="-4576"/>
    </p:cViewPr>
  </p:outlineViewPr>
  <p:notesTextViewPr>
    <p:cViewPr>
      <p:scale>
        <a:sx n="130" d="100"/>
        <a:sy n="130" d="100"/>
      </p:scale>
      <p:origin x="0" y="0"/>
    </p:cViewPr>
  </p:notesTextViewPr>
  <p:sorterViewPr>
    <p:cViewPr>
      <p:scale>
        <a:sx n="30" d="100"/>
        <a:sy n="30" d="100"/>
      </p:scale>
      <p:origin x="0" y="0"/>
    </p:cViewPr>
  </p:sorter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99" Type="http://schemas.openxmlformats.org/officeDocument/2006/relationships/slide" Target="slides/slide294.xml"/><Relationship Id="rId21" Type="http://schemas.openxmlformats.org/officeDocument/2006/relationships/slide" Target="slides/slide16.xml"/><Relationship Id="rId63" Type="http://schemas.openxmlformats.org/officeDocument/2006/relationships/slide" Target="slides/slide58.xml"/><Relationship Id="rId159" Type="http://schemas.openxmlformats.org/officeDocument/2006/relationships/slide" Target="slides/slide154.xml"/><Relationship Id="rId324" Type="http://schemas.openxmlformats.org/officeDocument/2006/relationships/slide" Target="slides/slide319.xml"/><Relationship Id="rId170" Type="http://schemas.openxmlformats.org/officeDocument/2006/relationships/slide" Target="slides/slide165.xml"/><Relationship Id="rId226" Type="http://schemas.openxmlformats.org/officeDocument/2006/relationships/slide" Target="slides/slide221.xml"/><Relationship Id="rId268" Type="http://schemas.openxmlformats.org/officeDocument/2006/relationships/slide" Target="slides/slide263.xml"/><Relationship Id="rId32" Type="http://schemas.openxmlformats.org/officeDocument/2006/relationships/slide" Target="slides/slide27.xml"/><Relationship Id="rId74" Type="http://schemas.openxmlformats.org/officeDocument/2006/relationships/slide" Target="slides/slide69.xml"/><Relationship Id="rId128" Type="http://schemas.openxmlformats.org/officeDocument/2006/relationships/slide" Target="slides/slide123.xml"/><Relationship Id="rId5" Type="http://schemas.openxmlformats.org/officeDocument/2006/relationships/slideMaster" Target="slideMasters/slideMaster5.xml"/><Relationship Id="rId181" Type="http://schemas.openxmlformats.org/officeDocument/2006/relationships/slide" Target="slides/slide176.xml"/><Relationship Id="rId237" Type="http://schemas.openxmlformats.org/officeDocument/2006/relationships/slide" Target="slides/slide232.xml"/><Relationship Id="rId279" Type="http://schemas.openxmlformats.org/officeDocument/2006/relationships/slide" Target="slides/slide274.xml"/><Relationship Id="rId43" Type="http://schemas.openxmlformats.org/officeDocument/2006/relationships/slide" Target="slides/slide38.xml"/><Relationship Id="rId139" Type="http://schemas.openxmlformats.org/officeDocument/2006/relationships/slide" Target="slides/slide134.xml"/><Relationship Id="rId290" Type="http://schemas.openxmlformats.org/officeDocument/2006/relationships/slide" Target="slides/slide285.xml"/><Relationship Id="rId304" Type="http://schemas.openxmlformats.org/officeDocument/2006/relationships/slide" Target="slides/slide299.xml"/><Relationship Id="rId85" Type="http://schemas.openxmlformats.org/officeDocument/2006/relationships/slide" Target="slides/slide80.xml"/><Relationship Id="rId150" Type="http://schemas.openxmlformats.org/officeDocument/2006/relationships/slide" Target="slides/slide145.xml"/><Relationship Id="rId192" Type="http://schemas.openxmlformats.org/officeDocument/2006/relationships/slide" Target="slides/slide187.xml"/><Relationship Id="rId206" Type="http://schemas.openxmlformats.org/officeDocument/2006/relationships/slide" Target="slides/slide201.xml"/><Relationship Id="rId248" Type="http://schemas.openxmlformats.org/officeDocument/2006/relationships/slide" Target="slides/slide243.xml"/><Relationship Id="rId12" Type="http://schemas.openxmlformats.org/officeDocument/2006/relationships/slide" Target="slides/slide7.xml"/><Relationship Id="rId108" Type="http://schemas.openxmlformats.org/officeDocument/2006/relationships/slide" Target="slides/slide103.xml"/><Relationship Id="rId315" Type="http://schemas.openxmlformats.org/officeDocument/2006/relationships/slide" Target="slides/slide310.xml"/><Relationship Id="rId54" Type="http://schemas.openxmlformats.org/officeDocument/2006/relationships/slide" Target="slides/slide49.xml"/><Relationship Id="rId96" Type="http://schemas.openxmlformats.org/officeDocument/2006/relationships/slide" Target="slides/slide91.xml"/><Relationship Id="rId161" Type="http://schemas.openxmlformats.org/officeDocument/2006/relationships/slide" Target="slides/slide156.xml"/><Relationship Id="rId217" Type="http://schemas.openxmlformats.org/officeDocument/2006/relationships/slide" Target="slides/slide212.xml"/><Relationship Id="rId259" Type="http://schemas.openxmlformats.org/officeDocument/2006/relationships/slide" Target="slides/slide254.xml"/><Relationship Id="rId23" Type="http://schemas.openxmlformats.org/officeDocument/2006/relationships/slide" Target="slides/slide18.xml"/><Relationship Id="rId119" Type="http://schemas.openxmlformats.org/officeDocument/2006/relationships/slide" Target="slides/slide114.xml"/><Relationship Id="rId270" Type="http://schemas.openxmlformats.org/officeDocument/2006/relationships/slide" Target="slides/slide265.xml"/><Relationship Id="rId326" Type="http://schemas.openxmlformats.org/officeDocument/2006/relationships/notesMaster" Target="notesMasters/notesMaster1.xml"/><Relationship Id="rId65" Type="http://schemas.openxmlformats.org/officeDocument/2006/relationships/slide" Target="slides/slide60.xml"/><Relationship Id="rId130" Type="http://schemas.openxmlformats.org/officeDocument/2006/relationships/slide" Target="slides/slide125.xml"/><Relationship Id="rId172" Type="http://schemas.openxmlformats.org/officeDocument/2006/relationships/slide" Target="slides/slide167.xml"/><Relationship Id="rId228" Type="http://schemas.openxmlformats.org/officeDocument/2006/relationships/slide" Target="slides/slide223.xml"/><Relationship Id="rId281" Type="http://schemas.openxmlformats.org/officeDocument/2006/relationships/slide" Target="slides/slide276.xml"/><Relationship Id="rId34" Type="http://schemas.openxmlformats.org/officeDocument/2006/relationships/slide" Target="slides/slide29.xml"/><Relationship Id="rId76" Type="http://schemas.openxmlformats.org/officeDocument/2006/relationships/slide" Target="slides/slide71.xml"/><Relationship Id="rId141" Type="http://schemas.openxmlformats.org/officeDocument/2006/relationships/slide" Target="slides/slide136.xml"/><Relationship Id="rId7" Type="http://schemas.openxmlformats.org/officeDocument/2006/relationships/slide" Target="slides/slide2.xml"/><Relationship Id="rId183" Type="http://schemas.openxmlformats.org/officeDocument/2006/relationships/slide" Target="slides/slide178.xml"/><Relationship Id="rId239" Type="http://schemas.openxmlformats.org/officeDocument/2006/relationships/slide" Target="slides/slide234.xml"/><Relationship Id="rId250" Type="http://schemas.openxmlformats.org/officeDocument/2006/relationships/slide" Target="slides/slide245.xml"/><Relationship Id="rId292" Type="http://schemas.openxmlformats.org/officeDocument/2006/relationships/slide" Target="slides/slide287.xml"/><Relationship Id="rId306" Type="http://schemas.openxmlformats.org/officeDocument/2006/relationships/slide" Target="slides/slide301.xml"/><Relationship Id="rId24" Type="http://schemas.openxmlformats.org/officeDocument/2006/relationships/slide" Target="slides/slide19.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31" Type="http://schemas.openxmlformats.org/officeDocument/2006/relationships/slide" Target="slides/slide126.xml"/><Relationship Id="rId327" Type="http://schemas.openxmlformats.org/officeDocument/2006/relationships/handoutMaster" Target="handoutMasters/handoutMaster1.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208" Type="http://schemas.openxmlformats.org/officeDocument/2006/relationships/slide" Target="slides/slide203.xml"/><Relationship Id="rId229" Type="http://schemas.openxmlformats.org/officeDocument/2006/relationships/slide" Target="slides/slide224.xml"/><Relationship Id="rId240" Type="http://schemas.openxmlformats.org/officeDocument/2006/relationships/slide" Target="slides/slide235.xml"/><Relationship Id="rId261" Type="http://schemas.openxmlformats.org/officeDocument/2006/relationships/slide" Target="slides/slide256.xml"/><Relationship Id="rId14" Type="http://schemas.openxmlformats.org/officeDocument/2006/relationships/slide" Target="slides/slide9.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282" Type="http://schemas.openxmlformats.org/officeDocument/2006/relationships/slide" Target="slides/slide277.xml"/><Relationship Id="rId317" Type="http://schemas.openxmlformats.org/officeDocument/2006/relationships/slide" Target="slides/slide312.xml"/><Relationship Id="rId8" Type="http://schemas.openxmlformats.org/officeDocument/2006/relationships/slide" Target="slides/slide3.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219" Type="http://schemas.openxmlformats.org/officeDocument/2006/relationships/slide" Target="slides/slide214.xml"/><Relationship Id="rId230" Type="http://schemas.openxmlformats.org/officeDocument/2006/relationships/slide" Target="slides/slide225.xml"/><Relationship Id="rId251" Type="http://schemas.openxmlformats.org/officeDocument/2006/relationships/slide" Target="slides/slide246.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72" Type="http://schemas.openxmlformats.org/officeDocument/2006/relationships/slide" Target="slides/slide267.xml"/><Relationship Id="rId293" Type="http://schemas.openxmlformats.org/officeDocument/2006/relationships/slide" Target="slides/slide288.xml"/><Relationship Id="rId307" Type="http://schemas.openxmlformats.org/officeDocument/2006/relationships/slide" Target="slides/slide302.xml"/><Relationship Id="rId328" Type="http://schemas.openxmlformats.org/officeDocument/2006/relationships/commentAuthors" Target="commentAuthors.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95" Type="http://schemas.openxmlformats.org/officeDocument/2006/relationships/slide" Target="slides/slide190.xml"/><Relationship Id="rId209" Type="http://schemas.openxmlformats.org/officeDocument/2006/relationships/slide" Target="slides/slide204.xml"/><Relationship Id="rId220" Type="http://schemas.openxmlformats.org/officeDocument/2006/relationships/slide" Target="slides/slide215.xml"/><Relationship Id="rId241" Type="http://schemas.openxmlformats.org/officeDocument/2006/relationships/slide" Target="slides/slide23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262" Type="http://schemas.openxmlformats.org/officeDocument/2006/relationships/slide" Target="slides/slide257.xml"/><Relationship Id="rId283" Type="http://schemas.openxmlformats.org/officeDocument/2006/relationships/slide" Target="slides/slide278.xml"/><Relationship Id="rId318" Type="http://schemas.openxmlformats.org/officeDocument/2006/relationships/slide" Target="slides/slide313.xml"/><Relationship Id="rId78" Type="http://schemas.openxmlformats.org/officeDocument/2006/relationships/slide" Target="slides/slide73.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64" Type="http://schemas.openxmlformats.org/officeDocument/2006/relationships/slide" Target="slides/slide159.xml"/><Relationship Id="rId185" Type="http://schemas.openxmlformats.org/officeDocument/2006/relationships/slide" Target="slides/slide180.xml"/><Relationship Id="rId9" Type="http://schemas.openxmlformats.org/officeDocument/2006/relationships/slide" Target="slides/slide4.xml"/><Relationship Id="rId210" Type="http://schemas.openxmlformats.org/officeDocument/2006/relationships/slide" Target="slides/slide205.xml"/><Relationship Id="rId26" Type="http://schemas.openxmlformats.org/officeDocument/2006/relationships/slide" Target="slides/slide21.xml"/><Relationship Id="rId231" Type="http://schemas.openxmlformats.org/officeDocument/2006/relationships/slide" Target="slides/slide226.xml"/><Relationship Id="rId252" Type="http://schemas.openxmlformats.org/officeDocument/2006/relationships/slide" Target="slides/slide247.xml"/><Relationship Id="rId273" Type="http://schemas.openxmlformats.org/officeDocument/2006/relationships/slide" Target="slides/slide268.xml"/><Relationship Id="rId294" Type="http://schemas.openxmlformats.org/officeDocument/2006/relationships/slide" Target="slides/slide289.xml"/><Relationship Id="rId308" Type="http://schemas.openxmlformats.org/officeDocument/2006/relationships/slide" Target="slides/slide303.xml"/><Relationship Id="rId329" Type="http://schemas.openxmlformats.org/officeDocument/2006/relationships/presProps" Target="presProps.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slide" Target="slides/slide191.xml"/><Relationship Id="rId200" Type="http://schemas.openxmlformats.org/officeDocument/2006/relationships/slide" Target="slides/slide195.xml"/><Relationship Id="rId16" Type="http://schemas.openxmlformats.org/officeDocument/2006/relationships/slide" Target="slides/slide11.xml"/><Relationship Id="rId221" Type="http://schemas.openxmlformats.org/officeDocument/2006/relationships/slide" Target="slides/slide216.xml"/><Relationship Id="rId242" Type="http://schemas.openxmlformats.org/officeDocument/2006/relationships/slide" Target="slides/slide237.xml"/><Relationship Id="rId263" Type="http://schemas.openxmlformats.org/officeDocument/2006/relationships/slide" Target="slides/slide258.xml"/><Relationship Id="rId284" Type="http://schemas.openxmlformats.org/officeDocument/2006/relationships/slide" Target="slides/slide279.xml"/><Relationship Id="rId319" Type="http://schemas.openxmlformats.org/officeDocument/2006/relationships/slide" Target="slides/slide314.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330" Type="http://schemas.openxmlformats.org/officeDocument/2006/relationships/viewProps" Target="viewProps.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11" Type="http://schemas.openxmlformats.org/officeDocument/2006/relationships/slide" Target="slides/slide206.xml"/><Relationship Id="rId232" Type="http://schemas.openxmlformats.org/officeDocument/2006/relationships/slide" Target="slides/slide227.xml"/><Relationship Id="rId253" Type="http://schemas.openxmlformats.org/officeDocument/2006/relationships/slide" Target="slides/slide248.xml"/><Relationship Id="rId274" Type="http://schemas.openxmlformats.org/officeDocument/2006/relationships/slide" Target="slides/slide269.xml"/><Relationship Id="rId295" Type="http://schemas.openxmlformats.org/officeDocument/2006/relationships/slide" Target="slides/slide290.xml"/><Relationship Id="rId309" Type="http://schemas.openxmlformats.org/officeDocument/2006/relationships/slide" Target="slides/slide304.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320" Type="http://schemas.openxmlformats.org/officeDocument/2006/relationships/slide" Target="slides/slide315.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slide" Target="slides/slide192.xml"/><Relationship Id="rId201" Type="http://schemas.openxmlformats.org/officeDocument/2006/relationships/slide" Target="slides/slide196.xml"/><Relationship Id="rId222" Type="http://schemas.openxmlformats.org/officeDocument/2006/relationships/slide" Target="slides/slide217.xml"/><Relationship Id="rId243" Type="http://schemas.openxmlformats.org/officeDocument/2006/relationships/slide" Target="slides/slide238.xml"/><Relationship Id="rId264" Type="http://schemas.openxmlformats.org/officeDocument/2006/relationships/slide" Target="slides/slide259.xml"/><Relationship Id="rId285" Type="http://schemas.openxmlformats.org/officeDocument/2006/relationships/slide" Target="slides/slide280.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310" Type="http://schemas.openxmlformats.org/officeDocument/2006/relationships/slide" Target="slides/slide305.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slide" Target="slides/slide182.xml"/><Relationship Id="rId331" Type="http://schemas.openxmlformats.org/officeDocument/2006/relationships/theme" Target="theme/theme1.xml"/><Relationship Id="rId1" Type="http://schemas.openxmlformats.org/officeDocument/2006/relationships/slideMaster" Target="slideMasters/slideMaster1.xml"/><Relationship Id="rId212" Type="http://schemas.openxmlformats.org/officeDocument/2006/relationships/slide" Target="slides/slide207.xml"/><Relationship Id="rId233" Type="http://schemas.openxmlformats.org/officeDocument/2006/relationships/slide" Target="slides/slide228.xml"/><Relationship Id="rId254" Type="http://schemas.openxmlformats.org/officeDocument/2006/relationships/slide" Target="slides/slide249.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275" Type="http://schemas.openxmlformats.org/officeDocument/2006/relationships/slide" Target="slides/slide270.xml"/><Relationship Id="rId296" Type="http://schemas.openxmlformats.org/officeDocument/2006/relationships/slide" Target="slides/slide291.xml"/><Relationship Id="rId300" Type="http://schemas.openxmlformats.org/officeDocument/2006/relationships/slide" Target="slides/slide295.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slide" Target="slides/slide193.xml"/><Relationship Id="rId321" Type="http://schemas.openxmlformats.org/officeDocument/2006/relationships/slide" Target="slides/slide316.xml"/><Relationship Id="rId202" Type="http://schemas.openxmlformats.org/officeDocument/2006/relationships/slide" Target="slides/slide197.xml"/><Relationship Id="rId223" Type="http://schemas.openxmlformats.org/officeDocument/2006/relationships/slide" Target="slides/slide218.xml"/><Relationship Id="rId244" Type="http://schemas.openxmlformats.org/officeDocument/2006/relationships/slide" Target="slides/slide239.xml"/><Relationship Id="rId18" Type="http://schemas.openxmlformats.org/officeDocument/2006/relationships/slide" Target="slides/slide13.xml"/><Relationship Id="rId39" Type="http://schemas.openxmlformats.org/officeDocument/2006/relationships/slide" Target="slides/slide34.xml"/><Relationship Id="rId265" Type="http://schemas.openxmlformats.org/officeDocument/2006/relationships/slide" Target="slides/slide260.xml"/><Relationship Id="rId286" Type="http://schemas.openxmlformats.org/officeDocument/2006/relationships/slide" Target="slides/slide281.xml"/><Relationship Id="rId50" Type="http://schemas.openxmlformats.org/officeDocument/2006/relationships/slide" Target="slides/slide45.xml"/><Relationship Id="rId104" Type="http://schemas.openxmlformats.org/officeDocument/2006/relationships/slide" Target="slides/slide99.xml"/><Relationship Id="rId125" Type="http://schemas.openxmlformats.org/officeDocument/2006/relationships/slide" Target="slides/slide120.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311" Type="http://schemas.openxmlformats.org/officeDocument/2006/relationships/slide" Target="slides/slide306.xml"/><Relationship Id="rId332" Type="http://schemas.openxmlformats.org/officeDocument/2006/relationships/tableStyles" Target="tableStyles.xml"/><Relationship Id="rId71" Type="http://schemas.openxmlformats.org/officeDocument/2006/relationships/slide" Target="slides/slide66.xml"/><Relationship Id="rId92" Type="http://schemas.openxmlformats.org/officeDocument/2006/relationships/slide" Target="slides/slide87.xml"/><Relationship Id="rId213" Type="http://schemas.openxmlformats.org/officeDocument/2006/relationships/slide" Target="slides/slide208.xml"/><Relationship Id="rId234" Type="http://schemas.openxmlformats.org/officeDocument/2006/relationships/slide" Target="slides/slide229.xml"/><Relationship Id="rId2" Type="http://schemas.openxmlformats.org/officeDocument/2006/relationships/slideMaster" Target="slideMasters/slideMaster2.xml"/><Relationship Id="rId29" Type="http://schemas.openxmlformats.org/officeDocument/2006/relationships/slide" Target="slides/slide24.xml"/><Relationship Id="rId255" Type="http://schemas.openxmlformats.org/officeDocument/2006/relationships/slide" Target="slides/slide250.xml"/><Relationship Id="rId276" Type="http://schemas.openxmlformats.org/officeDocument/2006/relationships/slide" Target="slides/slide271.xml"/><Relationship Id="rId297" Type="http://schemas.openxmlformats.org/officeDocument/2006/relationships/slide" Target="slides/slide292.xml"/><Relationship Id="rId40" Type="http://schemas.openxmlformats.org/officeDocument/2006/relationships/slide" Target="slides/slide35.xml"/><Relationship Id="rId115" Type="http://schemas.openxmlformats.org/officeDocument/2006/relationships/slide" Target="slides/slide110.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301" Type="http://schemas.openxmlformats.org/officeDocument/2006/relationships/slide" Target="slides/slide296.xml"/><Relationship Id="rId322" Type="http://schemas.openxmlformats.org/officeDocument/2006/relationships/slide" Target="slides/slide317.xml"/><Relationship Id="rId61" Type="http://schemas.openxmlformats.org/officeDocument/2006/relationships/slide" Target="slides/slide56.xml"/><Relationship Id="rId82" Type="http://schemas.openxmlformats.org/officeDocument/2006/relationships/slide" Target="slides/slide77.xml"/><Relationship Id="rId199" Type="http://schemas.openxmlformats.org/officeDocument/2006/relationships/slide" Target="slides/slide194.xml"/><Relationship Id="rId203" Type="http://schemas.openxmlformats.org/officeDocument/2006/relationships/slide" Target="slides/slide198.xml"/><Relationship Id="rId19" Type="http://schemas.openxmlformats.org/officeDocument/2006/relationships/slide" Target="slides/slide14.xml"/><Relationship Id="rId224" Type="http://schemas.openxmlformats.org/officeDocument/2006/relationships/slide" Target="slides/slide219.xml"/><Relationship Id="rId245" Type="http://schemas.openxmlformats.org/officeDocument/2006/relationships/slide" Target="slides/slide240.xml"/><Relationship Id="rId266" Type="http://schemas.openxmlformats.org/officeDocument/2006/relationships/slide" Target="slides/slide261.xml"/><Relationship Id="rId287" Type="http://schemas.openxmlformats.org/officeDocument/2006/relationships/slide" Target="slides/slide282.xml"/><Relationship Id="rId30" Type="http://schemas.openxmlformats.org/officeDocument/2006/relationships/slide" Target="slides/slide2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312" Type="http://schemas.openxmlformats.org/officeDocument/2006/relationships/slide" Target="slides/slide307.xml"/><Relationship Id="rId333" Type="http://schemas.microsoft.com/office/2018/10/relationships/authors" Target="authors.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189" Type="http://schemas.openxmlformats.org/officeDocument/2006/relationships/slide" Target="slides/slide184.xml"/><Relationship Id="rId3" Type="http://schemas.openxmlformats.org/officeDocument/2006/relationships/slideMaster" Target="slideMasters/slideMaster3.xml"/><Relationship Id="rId214" Type="http://schemas.openxmlformats.org/officeDocument/2006/relationships/slide" Target="slides/slide209.xml"/><Relationship Id="rId235" Type="http://schemas.openxmlformats.org/officeDocument/2006/relationships/slide" Target="slides/slide230.xml"/><Relationship Id="rId256" Type="http://schemas.openxmlformats.org/officeDocument/2006/relationships/slide" Target="slides/slide251.xml"/><Relationship Id="rId277" Type="http://schemas.openxmlformats.org/officeDocument/2006/relationships/slide" Target="slides/slide272.xml"/><Relationship Id="rId298" Type="http://schemas.openxmlformats.org/officeDocument/2006/relationships/slide" Target="slides/slide293.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302" Type="http://schemas.openxmlformats.org/officeDocument/2006/relationships/slide" Target="slides/slide297.xml"/><Relationship Id="rId323" Type="http://schemas.openxmlformats.org/officeDocument/2006/relationships/slide" Target="slides/slide318.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179" Type="http://schemas.openxmlformats.org/officeDocument/2006/relationships/slide" Target="slides/slide174.xml"/><Relationship Id="rId190" Type="http://schemas.openxmlformats.org/officeDocument/2006/relationships/slide" Target="slides/slide185.xml"/><Relationship Id="rId204" Type="http://schemas.openxmlformats.org/officeDocument/2006/relationships/slide" Target="slides/slide199.xml"/><Relationship Id="rId225" Type="http://schemas.openxmlformats.org/officeDocument/2006/relationships/slide" Target="slides/slide220.xml"/><Relationship Id="rId246" Type="http://schemas.openxmlformats.org/officeDocument/2006/relationships/slide" Target="slides/slide241.xml"/><Relationship Id="rId267" Type="http://schemas.openxmlformats.org/officeDocument/2006/relationships/slide" Target="slides/slide262.xml"/><Relationship Id="rId288" Type="http://schemas.openxmlformats.org/officeDocument/2006/relationships/slide" Target="slides/slide283.xml"/><Relationship Id="rId106" Type="http://schemas.openxmlformats.org/officeDocument/2006/relationships/slide" Target="slides/slide101.xml"/><Relationship Id="rId127" Type="http://schemas.openxmlformats.org/officeDocument/2006/relationships/slide" Target="slides/slide122.xml"/><Relationship Id="rId313" Type="http://schemas.openxmlformats.org/officeDocument/2006/relationships/slide" Target="slides/slide308.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94" Type="http://schemas.openxmlformats.org/officeDocument/2006/relationships/slide" Target="slides/slide89.xml"/><Relationship Id="rId148" Type="http://schemas.openxmlformats.org/officeDocument/2006/relationships/slide" Target="slides/slide143.xml"/><Relationship Id="rId169" Type="http://schemas.openxmlformats.org/officeDocument/2006/relationships/slide" Target="slides/slide164.xml"/><Relationship Id="rId4" Type="http://schemas.openxmlformats.org/officeDocument/2006/relationships/slideMaster" Target="slideMasters/slideMaster4.xml"/><Relationship Id="rId180" Type="http://schemas.openxmlformats.org/officeDocument/2006/relationships/slide" Target="slides/slide175.xml"/><Relationship Id="rId215" Type="http://schemas.openxmlformats.org/officeDocument/2006/relationships/slide" Target="slides/slide210.xml"/><Relationship Id="rId236" Type="http://schemas.openxmlformats.org/officeDocument/2006/relationships/slide" Target="slides/slide231.xml"/><Relationship Id="rId257" Type="http://schemas.openxmlformats.org/officeDocument/2006/relationships/slide" Target="slides/slide252.xml"/><Relationship Id="rId278" Type="http://schemas.openxmlformats.org/officeDocument/2006/relationships/slide" Target="slides/slide273.xml"/><Relationship Id="rId303" Type="http://schemas.openxmlformats.org/officeDocument/2006/relationships/slide" Target="slides/slide298.xml"/><Relationship Id="rId42" Type="http://schemas.openxmlformats.org/officeDocument/2006/relationships/slide" Target="slides/slide37.xml"/><Relationship Id="rId84" Type="http://schemas.openxmlformats.org/officeDocument/2006/relationships/slide" Target="slides/slide79.xml"/><Relationship Id="rId138" Type="http://schemas.openxmlformats.org/officeDocument/2006/relationships/slide" Target="slides/slide133.xml"/><Relationship Id="rId191" Type="http://schemas.openxmlformats.org/officeDocument/2006/relationships/slide" Target="slides/slide186.xml"/><Relationship Id="rId205" Type="http://schemas.openxmlformats.org/officeDocument/2006/relationships/slide" Target="slides/slide200.xml"/><Relationship Id="rId247" Type="http://schemas.openxmlformats.org/officeDocument/2006/relationships/slide" Target="slides/slide242.xml"/><Relationship Id="rId107" Type="http://schemas.openxmlformats.org/officeDocument/2006/relationships/slide" Target="slides/slide102.xml"/><Relationship Id="rId289" Type="http://schemas.openxmlformats.org/officeDocument/2006/relationships/slide" Target="slides/slide284.xml"/><Relationship Id="rId11" Type="http://schemas.openxmlformats.org/officeDocument/2006/relationships/slide" Target="slides/slide6.xml"/><Relationship Id="rId53" Type="http://schemas.openxmlformats.org/officeDocument/2006/relationships/slide" Target="slides/slide48.xml"/><Relationship Id="rId149" Type="http://schemas.openxmlformats.org/officeDocument/2006/relationships/slide" Target="slides/slide144.xml"/><Relationship Id="rId314" Type="http://schemas.openxmlformats.org/officeDocument/2006/relationships/slide" Target="slides/slide309.xml"/><Relationship Id="rId95" Type="http://schemas.openxmlformats.org/officeDocument/2006/relationships/slide" Target="slides/slide90.xml"/><Relationship Id="rId160" Type="http://schemas.openxmlformats.org/officeDocument/2006/relationships/slide" Target="slides/slide155.xml"/><Relationship Id="rId216" Type="http://schemas.openxmlformats.org/officeDocument/2006/relationships/slide" Target="slides/slide211.xml"/><Relationship Id="rId258" Type="http://schemas.openxmlformats.org/officeDocument/2006/relationships/slide" Target="slides/slide253.xml"/><Relationship Id="rId22" Type="http://schemas.openxmlformats.org/officeDocument/2006/relationships/slide" Target="slides/slide17.xml"/><Relationship Id="rId64" Type="http://schemas.openxmlformats.org/officeDocument/2006/relationships/slide" Target="slides/slide59.xml"/><Relationship Id="rId118" Type="http://schemas.openxmlformats.org/officeDocument/2006/relationships/slide" Target="slides/slide113.xml"/><Relationship Id="rId325" Type="http://schemas.openxmlformats.org/officeDocument/2006/relationships/slide" Target="slides/slide320.xml"/><Relationship Id="rId171" Type="http://schemas.openxmlformats.org/officeDocument/2006/relationships/slide" Target="slides/slide166.xml"/><Relationship Id="rId227" Type="http://schemas.openxmlformats.org/officeDocument/2006/relationships/slide" Target="slides/slide222.xml"/><Relationship Id="rId269" Type="http://schemas.openxmlformats.org/officeDocument/2006/relationships/slide" Target="slides/slide264.xml"/><Relationship Id="rId33" Type="http://schemas.openxmlformats.org/officeDocument/2006/relationships/slide" Target="slides/slide28.xml"/><Relationship Id="rId129" Type="http://schemas.openxmlformats.org/officeDocument/2006/relationships/slide" Target="slides/slide124.xml"/><Relationship Id="rId280" Type="http://schemas.openxmlformats.org/officeDocument/2006/relationships/slide" Target="slides/slide275.xml"/><Relationship Id="rId75" Type="http://schemas.openxmlformats.org/officeDocument/2006/relationships/slide" Target="slides/slide70.xml"/><Relationship Id="rId140" Type="http://schemas.openxmlformats.org/officeDocument/2006/relationships/slide" Target="slides/slide135.xml"/><Relationship Id="rId182" Type="http://schemas.openxmlformats.org/officeDocument/2006/relationships/slide" Target="slides/slide177.xml"/><Relationship Id="rId6" Type="http://schemas.openxmlformats.org/officeDocument/2006/relationships/slide" Target="slides/slide1.xml"/><Relationship Id="rId238" Type="http://schemas.openxmlformats.org/officeDocument/2006/relationships/slide" Target="slides/slide233.xml"/><Relationship Id="rId291" Type="http://schemas.openxmlformats.org/officeDocument/2006/relationships/slide" Target="slides/slide286.xml"/><Relationship Id="rId305" Type="http://schemas.openxmlformats.org/officeDocument/2006/relationships/slide" Target="slides/slide300.xml"/><Relationship Id="rId44" Type="http://schemas.openxmlformats.org/officeDocument/2006/relationships/slide" Target="slides/slide39.xml"/><Relationship Id="rId86" Type="http://schemas.openxmlformats.org/officeDocument/2006/relationships/slide" Target="slides/slide81.xml"/><Relationship Id="rId151" Type="http://schemas.openxmlformats.org/officeDocument/2006/relationships/slide" Target="slides/slide146.xml"/><Relationship Id="rId193" Type="http://schemas.openxmlformats.org/officeDocument/2006/relationships/slide" Target="slides/slide188.xml"/><Relationship Id="rId207" Type="http://schemas.openxmlformats.org/officeDocument/2006/relationships/slide" Target="slides/slide202.xml"/><Relationship Id="rId249" Type="http://schemas.openxmlformats.org/officeDocument/2006/relationships/slide" Target="slides/slide244.xml"/><Relationship Id="rId13" Type="http://schemas.openxmlformats.org/officeDocument/2006/relationships/slide" Target="slides/slide8.xml"/><Relationship Id="rId109" Type="http://schemas.openxmlformats.org/officeDocument/2006/relationships/slide" Target="slides/slide104.xml"/><Relationship Id="rId260" Type="http://schemas.openxmlformats.org/officeDocument/2006/relationships/slide" Target="slides/slide255.xml"/><Relationship Id="rId316" Type="http://schemas.openxmlformats.org/officeDocument/2006/relationships/slide" Target="slides/slide311.xml"/><Relationship Id="rId55" Type="http://schemas.openxmlformats.org/officeDocument/2006/relationships/slide" Target="slides/slide50.xml"/><Relationship Id="rId97" Type="http://schemas.openxmlformats.org/officeDocument/2006/relationships/slide" Target="slides/slide92.xml"/><Relationship Id="rId120" Type="http://schemas.openxmlformats.org/officeDocument/2006/relationships/slide" Target="slides/slide115.xml"/><Relationship Id="rId162" Type="http://schemas.openxmlformats.org/officeDocument/2006/relationships/slide" Target="slides/slide157.xml"/><Relationship Id="rId218" Type="http://schemas.openxmlformats.org/officeDocument/2006/relationships/slide" Target="slides/slide213.xml"/><Relationship Id="rId271" Type="http://schemas.openxmlformats.org/officeDocument/2006/relationships/slide" Target="slides/slide266.xml"/></Relationships>
</file>

<file path=ppt/charts/_rels/chart1.xml.rels><?xml version="1.0" encoding="UTF-8" standalone="yes"?>
<Relationships xmlns="http://schemas.openxmlformats.org/package/2006/relationships"><Relationship Id="rId3" Type="http://schemas.openxmlformats.org/officeDocument/2006/relationships/oleObject" Target="file:////Users/nika/Documents/Graduation/Thesis-Draft/sra_size_everyth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Users/nika/Documents/Projects/GenStore/ASPLOS22/Camera-Ready/Figures.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Users/nika/Documents/Projects/MetaStore/MetaStore-Plots.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Users/nika/Documents/Projects/MetaStore/MetaStore-Plots.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Users/nika/Documents/Projects/MetaStore/MetaStore-Plot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Users/nika/Documents/Projects/MetaStore/MetaStore-Plots.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Users/nika/Documents/Projects/MetaStore/MetaStore-Plots.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Users/nika/Documents/Projects/MetaStore/MetaStore-Plot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Users/nika/Documents/Projects/MetaStore/MetaStore-Plot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Users/nika/Documents/Projects/Large-Genome-Graphs/GRAINS-plot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Users/nika/Documents/Projects/Large-Genome-Graphs/GRAINS-plots.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Users/nika/Documents/Projects/Large-Genome-Graphs/GRAINS-plots.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file:////Users/nika/Documents/Projects/Large-Genome-Graphs/GRAINS-plots.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file:////Users/nika/Documents/Projects/SSDG/SSDG_MICRO25_ISCA25_Rebuttal.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Users/nika/Documents/Projects/Large-Genome-Graphs/ASPLOS26-template/sage-energy.xlsx" TargetMode="External"/></Relationships>
</file>

<file path=ppt/charts/_rels/chart19.xml.rels><?xml version="1.0" encoding="UTF-8" standalone="yes"?>
<Relationships xmlns="http://schemas.openxmlformats.org/package/2006/relationships"><Relationship Id="rId3" Type="http://schemas.openxmlformats.org/officeDocument/2006/relationships/oleObject" Target="file:////Users/nika/Documents/Projects/SSDG/SSDG_MICRO25_ISCA25_Rebuttal.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file:////Users/nika/Documents/Projects/MetaStore/MetaStore-Plots.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file:////Users/nika/Documents/Projects/Large-Genome-Graphs/GRAINS-plots.xlsx" TargetMode="External"/></Relationships>
</file>

<file path=ppt/charts/_rels/chart22.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Users\nika\Documents\Projects\GenStore\ASPLOS22\hits_align_notalign.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Users\nika\Documents\Projects\GenStore\ASPLOS22\hits_align_notalign.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32.xml"/><Relationship Id="rId1" Type="http://schemas.microsoft.com/office/2011/relationships/chartStyle" Target="style32.xml"/><Relationship Id="rId4" Type="http://schemas.openxmlformats.org/officeDocument/2006/relationships/oleObject" Target="file:////Users/jspark/Dropbox/research/cowork/genstore/data.xlsx" TargetMode="External"/></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oleObject" Target="file:////Users/jspark/Dropbox/research/cowork/genstore/data.xlsx" TargetMode="External"/></Relationships>
</file>

<file path=ppt/charts/_rels/chart34.xml.rels><?xml version="1.0" encoding="UTF-8" standalone="yes"?>
<Relationships xmlns="http://schemas.openxmlformats.org/package/2006/relationships"><Relationship Id="rId3" Type="http://schemas.openxmlformats.org/officeDocument/2006/relationships/oleObject" Target="file:////Users/nika/Documents/Presentations/ASPLOS22/data-motivation.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Users/nika/Documents/Presentations/ASPLOS22/data-motivation.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Users/nika/Documents/Presentations/ASPLOS22/data-motivation.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Users/nika/Documents/Presentations/ASPLOS22/data-motivation.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Users/nika/Documents/Presentations/ASPLOS22/data-motivation.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file:////Users/nika/Documents/Presentations/ASPLOS22/data-motivation.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oleObject" Target="file:////Users/nika/Documents/Projects/GenStore/ASPLOS22/Camera-Ready/Figures.xlsx" TargetMode="External"/><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oleObject" Target="file:////Users/nika/Documents/Projects/MetaStore/MetaStore-Plots.xlsx" TargetMode="External"/><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oleObject" Target="file:////Users/nika/Documents/Projects/MetaStore/MetaStore-Plots.xlsx" TargetMode="External"/><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56.xml"/><Relationship Id="rId1" Type="http://schemas.microsoft.com/office/2011/relationships/chartStyle" Target="style56.xml"/><Relationship Id="rId4" Type="http://schemas.openxmlformats.org/officeDocument/2006/relationships/oleObject" Target="file:////Users/nika/Documents/Projects/MetaStore/MetaStore-Plots.xlsx" TargetMode="External"/></Relationships>
</file>

<file path=ppt/charts/_rels/chart57.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57.xml"/><Relationship Id="rId1" Type="http://schemas.microsoft.com/office/2011/relationships/chartStyle" Target="style57.xml"/><Relationship Id="rId4" Type="http://schemas.openxmlformats.org/officeDocument/2006/relationships/oleObject" Target="file:////Users/nika/Documents/Projects/MetaStore/MetaStore-Plots.xlsx" TargetMode="External"/></Relationships>
</file>

<file path=ppt/charts/_rels/chart58.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58.xml"/><Relationship Id="rId1" Type="http://schemas.microsoft.com/office/2011/relationships/chartStyle" Target="style58.xml"/><Relationship Id="rId4" Type="http://schemas.openxmlformats.org/officeDocument/2006/relationships/oleObject" Target="file:////Users/nika/Documents/Projects/MetaStore/MetaStore-Plots.xlsx" TargetMode="External"/></Relationships>
</file>

<file path=ppt/charts/_rels/chart59.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59.xml"/><Relationship Id="rId1" Type="http://schemas.microsoft.com/office/2011/relationships/chartStyle" Target="style59.xml"/><Relationship Id="rId4" Type="http://schemas.openxmlformats.org/officeDocument/2006/relationships/oleObject" Target="file:////Users/nika/Documents/Projects/MetaStore/MetaStore-Plots.xlsx" TargetMode="External"/></Relationships>
</file>

<file path=ppt/charts/_rels/chart60.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60.xml"/><Relationship Id="rId1" Type="http://schemas.microsoft.com/office/2011/relationships/chartStyle" Target="style60.xml"/><Relationship Id="rId4" Type="http://schemas.openxmlformats.org/officeDocument/2006/relationships/oleObject" Target="file:////Users/nika/Documents/Projects/MetaStore/MetaStore-Plots.xlsx" TargetMode="External"/></Relationships>
</file>

<file path=ppt/charts/_rels/chart61.xml.rels><?xml version="1.0" encoding="UTF-8" standalone="yes"?>
<Relationships xmlns="http://schemas.openxmlformats.org/package/2006/relationships"><Relationship Id="rId3" Type="http://schemas.openxmlformats.org/officeDocument/2006/relationships/oleObject" Target="file:////Users/nika/Documents/Projects/MetaStore/MetaStore-Plots.xlsx" TargetMode="External"/><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oleObject" Target="file:////Users/nika/Documents/Projects/MetaStore/MetaStore-Plots.xlsx" TargetMode="External"/><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oleObject" Target="file:////Users/nika/Documents/Projects/MetaStore/MetaStore-Plots.xlsx" TargetMode="External"/><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oleObject" Target="file:////Users/nika/Documents/Projects/Large-Genome-Graphs/GRAINS-plots.xlsx" TargetMode="External"/><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oleObject" Target="file:////Users/nika/Documents/Projects/Large-Genome-Graphs/GRAINS-plots.xlsx" TargetMode="External"/><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66.xml"/><Relationship Id="rId1" Type="http://schemas.microsoft.com/office/2011/relationships/chartStyle" Target="style66.xml"/><Relationship Id="rId4" Type="http://schemas.openxmlformats.org/officeDocument/2006/relationships/oleObject" Target="file:////Users/nika/Documents/Projects/Large-Genome-Graphs/GRAINS-plots.xlsx" TargetMode="External"/></Relationships>
</file>

<file path=ppt/charts/_rels/chart67.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67.xml"/><Relationship Id="rId1" Type="http://schemas.microsoft.com/office/2011/relationships/chartStyle" Target="style67.xml"/><Relationship Id="rId4" Type="http://schemas.openxmlformats.org/officeDocument/2006/relationships/oleObject" Target="file:////Users/nika/Documents/Projects/Large-Genome-Graphs/GRAINS-plots.xlsx" TargetMode="External"/></Relationships>
</file>

<file path=ppt/charts/_rels/chart68.xml.rels><?xml version="1.0" encoding="UTF-8" standalone="yes"?>
<Relationships xmlns="http://schemas.openxmlformats.org/package/2006/relationships"><Relationship Id="rId3" Type="http://schemas.openxmlformats.org/officeDocument/2006/relationships/oleObject" Target="file:////Users/nika/Documents/Projects/Large-Genome-Graphs/GRAINS-plots.xlsx" TargetMode="External"/><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69.xml"/><Relationship Id="rId1" Type="http://schemas.microsoft.com/office/2011/relationships/chartStyle" Target="style69.xml"/><Relationship Id="rId4" Type="http://schemas.openxmlformats.org/officeDocument/2006/relationships/oleObject" Target="file:////Users/nika/Documents/Projects/Large-Genome-Graphs/GRAINS-plots.xlsx" TargetMode="External"/></Relationships>
</file>

<file path=ppt/charts/_rels/chart70.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70.xml"/><Relationship Id="rId1" Type="http://schemas.microsoft.com/office/2011/relationships/chartStyle" Target="style70.xml"/><Relationship Id="rId4" Type="http://schemas.openxmlformats.org/officeDocument/2006/relationships/oleObject" Target="file:////Users/nika/Documents/Projects/Large-Genome-Graphs/GRAINS-plots.xlsx" TargetMode="External"/></Relationships>
</file>

<file path=ppt/charts/_rels/chart71.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71.xml"/><Relationship Id="rId1" Type="http://schemas.microsoft.com/office/2011/relationships/chartStyle" Target="style71.xml"/><Relationship Id="rId4" Type="http://schemas.openxmlformats.org/officeDocument/2006/relationships/oleObject" Target="file:////Users/nika/Documents/Projects/Large-Genome-Graphs/GRAINS-plots.xlsx" TargetMode="External"/></Relationships>
</file>

<file path=ppt/charts/_rels/chart72.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72.xml"/><Relationship Id="rId1" Type="http://schemas.microsoft.com/office/2011/relationships/chartStyle" Target="style72.xml"/><Relationship Id="rId4" Type="http://schemas.openxmlformats.org/officeDocument/2006/relationships/oleObject" Target="file:////Users/nika/Documents/Projects/Large-Genome-Graphs/GRAINS-plots.xlsx" TargetMode="External"/></Relationships>
</file>

<file path=ppt/charts/_rels/chart73.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73.xml"/><Relationship Id="rId1" Type="http://schemas.microsoft.com/office/2011/relationships/chartStyle" Target="style73.xml"/><Relationship Id="rId4" Type="http://schemas.openxmlformats.org/officeDocument/2006/relationships/oleObject" Target="file:////Users/nika/Documents/Projects/Large-Genome-Graphs/GRAINS-plots.xlsx" TargetMode="External"/></Relationships>
</file>

<file path=ppt/charts/_rels/chart74.xml.rels><?xml version="1.0" encoding="UTF-8" standalone="yes"?>
<Relationships xmlns="http://schemas.openxmlformats.org/package/2006/relationships"><Relationship Id="rId3" Type="http://schemas.openxmlformats.org/officeDocument/2006/relationships/oleObject" Target="file:////Users/nika/Documents/Presentations/SAGe-HPCA2026/sra_size.xlsx" TargetMode="External"/><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75.xml"/><Relationship Id="rId1" Type="http://schemas.microsoft.com/office/2011/relationships/chartStyle" Target="style75.xml"/><Relationship Id="rId4" Type="http://schemas.openxmlformats.org/officeDocument/2006/relationships/oleObject" Target="file:////Users/nika/Documents/Projects/SSDG/SSDG_MICRO25_ISCA25_Rebuttal.xlsx" TargetMode="External"/></Relationships>
</file>

<file path=ppt/charts/_rels/chart76.xml.rels><?xml version="1.0" encoding="UTF-8" standalone="yes"?>
<Relationships xmlns="http://schemas.openxmlformats.org/package/2006/relationships"><Relationship Id="rId3" Type="http://schemas.openxmlformats.org/officeDocument/2006/relationships/themeOverride" Target="../theme/themeOverride28.xml"/><Relationship Id="rId2" Type="http://schemas.microsoft.com/office/2011/relationships/chartColorStyle" Target="colors76.xml"/><Relationship Id="rId1" Type="http://schemas.microsoft.com/office/2011/relationships/chartStyle" Target="style76.xml"/><Relationship Id="rId4" Type="http://schemas.openxmlformats.org/officeDocument/2006/relationships/oleObject" Target="file:////Users/nika/Documents/Projects/SSDG/SSDG_Evals.xlsx" TargetMode="External"/></Relationships>
</file>

<file path=ppt/charts/_rels/chart77.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77.xml"/><Relationship Id="rId1" Type="http://schemas.microsoft.com/office/2011/relationships/chartStyle" Target="style77.xml"/><Relationship Id="rId4" Type="http://schemas.openxmlformats.org/officeDocument/2006/relationships/oleObject" Target="file:////Users/nika/Documents/Projects/SSDG/SSDG_Evals.xlsx" TargetMode="External"/></Relationships>
</file>

<file path=ppt/charts/_rels/chart78.xml.rels><?xml version="1.0" encoding="UTF-8" standalone="yes"?>
<Relationships xmlns="http://schemas.openxmlformats.org/package/2006/relationships"><Relationship Id="rId3" Type="http://schemas.openxmlformats.org/officeDocument/2006/relationships/oleObject" Target="file:////Users/nika/Documents/Projects/SSDG/SSDG_MICRO25_ISCA25_Rebuttal.xlsx" TargetMode="External"/><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79.xml"/><Relationship Id="rId1" Type="http://schemas.microsoft.com/office/2011/relationships/chartStyle" Target="style79.xml"/><Relationship Id="rId4" Type="http://schemas.openxmlformats.org/officeDocument/2006/relationships/oleObject" Target="file:////Users/nika/Documents/Projects/Large-Genome-Graphs/ASPLOS26-template/sage-energy.xlsx" TargetMode="External"/></Relationships>
</file>

<file path=ppt/charts/_rels/chart80.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80.xml"/><Relationship Id="rId1" Type="http://schemas.microsoft.com/office/2011/relationships/chartStyle" Target="style80.xml"/><Relationship Id="rId4" Type="http://schemas.openxmlformats.org/officeDocument/2006/relationships/oleObject" Target="file:////Users/nika/Documents/Projects/SSDG/SSDG_Evals.xlsx" TargetMode="External"/></Relationships>
</file>

<file path=ppt/charts/_rels/chart81.xml.rels><?xml version="1.0" encoding="UTF-8" standalone="yes"?>
<Relationships xmlns="http://schemas.openxmlformats.org/package/2006/relationships"><Relationship Id="rId3" Type="http://schemas.openxmlformats.org/officeDocument/2006/relationships/themeOverride" Target="../theme/themeOverride32.xml"/><Relationship Id="rId2" Type="http://schemas.microsoft.com/office/2011/relationships/chartColorStyle" Target="colors81.xml"/><Relationship Id="rId1" Type="http://schemas.microsoft.com/office/2011/relationships/chartStyle" Target="style81.xml"/><Relationship Id="rId4" Type="http://schemas.openxmlformats.org/officeDocument/2006/relationships/oleObject" Target="file:////Users/nika/Documents/Projects/SSDG/SSDG_Evals.xlsx" TargetMode="External"/></Relationships>
</file>

<file path=ppt/charts/_rels/chart82.xml.rels><?xml version="1.0" encoding="UTF-8" standalone="yes"?>
<Relationships xmlns="http://schemas.openxmlformats.org/package/2006/relationships"><Relationship Id="rId3" Type="http://schemas.openxmlformats.org/officeDocument/2006/relationships/themeOverride" Target="../theme/themeOverride33.xml"/><Relationship Id="rId2" Type="http://schemas.microsoft.com/office/2011/relationships/chartColorStyle" Target="colors82.xml"/><Relationship Id="rId1" Type="http://schemas.microsoft.com/office/2011/relationships/chartStyle" Target="style82.xml"/><Relationship Id="rId4" Type="http://schemas.openxmlformats.org/officeDocument/2006/relationships/oleObject" Target="file:////Users/nika/Documents/Projects/SSDG/SSDG_Evals.xlsx" TargetMode="External"/></Relationships>
</file>

<file path=ppt/charts/_rels/chart83.xml.rels><?xml version="1.0" encoding="UTF-8" standalone="yes"?>
<Relationships xmlns="http://schemas.openxmlformats.org/package/2006/relationships"><Relationship Id="rId2" Type="http://schemas.openxmlformats.org/officeDocument/2006/relationships/oleObject" Target="file:////Users/nika/Documents/Projects/SSDG/SSDG_Evals.xlsx" TargetMode="External"/><Relationship Id="rId1" Type="http://schemas.openxmlformats.org/officeDocument/2006/relationships/themeOverride" Target="../theme/themeOverride34.xml"/></Relationships>
</file>

<file path=ppt/charts/_rels/chart84.xml.rels><?xml version="1.0" encoding="UTF-8" standalone="yes"?>
<Relationships xmlns="http://schemas.openxmlformats.org/package/2006/relationships"><Relationship Id="rId3" Type="http://schemas.openxmlformats.org/officeDocument/2006/relationships/themeOverride" Target="../theme/themeOverride35.xml"/><Relationship Id="rId2" Type="http://schemas.microsoft.com/office/2011/relationships/chartColorStyle" Target="colors83.xml"/><Relationship Id="rId1" Type="http://schemas.microsoft.com/office/2011/relationships/chartStyle" Target="style83.xml"/><Relationship Id="rId4" Type="http://schemas.openxmlformats.org/officeDocument/2006/relationships/oleObject" Target="file:////Users/nika/Documents/Projects/SSDG/SSDG_Evals.xlsx" TargetMode="External"/></Relationships>
</file>

<file path=ppt/charts/_rels/chart85.xml.rels><?xml version="1.0" encoding="UTF-8" standalone="yes"?>
<Relationships xmlns="http://schemas.openxmlformats.org/package/2006/relationships"><Relationship Id="rId3" Type="http://schemas.openxmlformats.org/officeDocument/2006/relationships/themeOverride" Target="../theme/themeOverride36.xml"/><Relationship Id="rId2" Type="http://schemas.microsoft.com/office/2011/relationships/chartColorStyle" Target="colors84.xml"/><Relationship Id="rId1" Type="http://schemas.microsoft.com/office/2011/relationships/chartStyle" Target="style84.xml"/><Relationship Id="rId4" Type="http://schemas.openxmlformats.org/officeDocument/2006/relationships/oleObject" Target="file:////Users/nika/Downloads/sage_comp_tim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73231504027977"/>
          <c:y val="6.7679727491217354E-2"/>
          <c:w val="0.77425361068000598"/>
          <c:h val="0.69297821155928963"/>
        </c:manualLayout>
      </c:layout>
      <c:scatterChart>
        <c:scatterStyle val="lineMarker"/>
        <c:varyColors val="0"/>
        <c:ser>
          <c:idx val="0"/>
          <c:order val="0"/>
          <c:tx>
            <c:strRef>
              <c:f>sra_size!$G$1</c:f>
              <c:strCache>
                <c:ptCount val="1"/>
                <c:pt idx="0">
                  <c:v>Total Size (TB)</c:v>
                </c:pt>
              </c:strCache>
            </c:strRef>
          </c:tx>
          <c:spPr>
            <a:ln w="19050" cap="rnd">
              <a:solidFill>
                <a:schemeClr val="tx1">
                  <a:lumMod val="50000"/>
                  <a:lumOff val="50000"/>
                </a:schemeClr>
              </a:solidFill>
              <a:round/>
            </a:ln>
            <a:effectLst/>
          </c:spPr>
          <c:marker>
            <c:symbol val="circle"/>
            <c:size val="5"/>
            <c:spPr>
              <a:solidFill>
                <a:schemeClr val="tx1">
                  <a:lumMod val="50000"/>
                  <a:lumOff val="50000"/>
                </a:schemeClr>
              </a:solidFill>
              <a:ln w="9525">
                <a:solidFill>
                  <a:schemeClr val="tx1">
                    <a:lumMod val="50000"/>
                    <a:lumOff val="50000"/>
                  </a:schemeClr>
                </a:solidFill>
              </a:ln>
              <a:effectLst/>
            </c:spPr>
          </c:marker>
          <c:xVal>
            <c:numRef>
              <c:f>sra_size!$F$2:$F$218</c:f>
              <c:numCache>
                <c:formatCode>General</c:formatCode>
                <c:ptCount val="217"/>
                <c:pt idx="0">
                  <c:v>2007.4388127853881</c:v>
                </c:pt>
                <c:pt idx="1">
                  <c:v>2008.2744292237444</c:v>
                </c:pt>
                <c:pt idx="2">
                  <c:v>2008.3566210045663</c:v>
                </c:pt>
                <c:pt idx="3">
                  <c:v>2008.4415525114155</c:v>
                </c:pt>
                <c:pt idx="4">
                  <c:v>2008.5237442922376</c:v>
                </c:pt>
                <c:pt idx="5">
                  <c:v>2008.6086757990868</c:v>
                </c:pt>
                <c:pt idx="6">
                  <c:v>2008.693607305936</c:v>
                </c:pt>
                <c:pt idx="7">
                  <c:v>2008.7757990867581</c:v>
                </c:pt>
                <c:pt idx="8">
                  <c:v>2008.8607305936073</c:v>
                </c:pt>
                <c:pt idx="9">
                  <c:v>2008.9430365296803</c:v>
                </c:pt>
                <c:pt idx="10">
                  <c:v>2009.0279680365297</c:v>
                </c:pt>
                <c:pt idx="11">
                  <c:v>2009.1128995433789</c:v>
                </c:pt>
                <c:pt idx="12">
                  <c:v>2009.1896118721461</c:v>
                </c:pt>
                <c:pt idx="13">
                  <c:v>2009.2744292237444</c:v>
                </c:pt>
                <c:pt idx="14">
                  <c:v>2009.3566210045663</c:v>
                </c:pt>
                <c:pt idx="15">
                  <c:v>2009.4415525114155</c:v>
                </c:pt>
                <c:pt idx="16">
                  <c:v>2009.5237442922376</c:v>
                </c:pt>
                <c:pt idx="17">
                  <c:v>2009.6086757990868</c:v>
                </c:pt>
                <c:pt idx="18">
                  <c:v>2009.693607305936</c:v>
                </c:pt>
                <c:pt idx="19">
                  <c:v>2009.7757990867581</c:v>
                </c:pt>
                <c:pt idx="20">
                  <c:v>2009.8607305936073</c:v>
                </c:pt>
                <c:pt idx="21">
                  <c:v>2009.9430365296803</c:v>
                </c:pt>
                <c:pt idx="22">
                  <c:v>2010.0279680365297</c:v>
                </c:pt>
                <c:pt idx="23">
                  <c:v>2010.1128995433789</c:v>
                </c:pt>
                <c:pt idx="24">
                  <c:v>2010.1896118721461</c:v>
                </c:pt>
                <c:pt idx="25">
                  <c:v>2010.2744292237444</c:v>
                </c:pt>
                <c:pt idx="26">
                  <c:v>2010.3566210045663</c:v>
                </c:pt>
                <c:pt idx="27">
                  <c:v>2010.4415525114155</c:v>
                </c:pt>
                <c:pt idx="28">
                  <c:v>2010.5237442922376</c:v>
                </c:pt>
                <c:pt idx="29">
                  <c:v>2010.6086757990868</c:v>
                </c:pt>
                <c:pt idx="30">
                  <c:v>2010.693607305936</c:v>
                </c:pt>
                <c:pt idx="31">
                  <c:v>2010.7757990867581</c:v>
                </c:pt>
                <c:pt idx="32">
                  <c:v>2010.8607305936073</c:v>
                </c:pt>
                <c:pt idx="33">
                  <c:v>2010.9430365296803</c:v>
                </c:pt>
                <c:pt idx="34">
                  <c:v>2011.0279680365297</c:v>
                </c:pt>
                <c:pt idx="35">
                  <c:v>2011.1128995433789</c:v>
                </c:pt>
                <c:pt idx="36">
                  <c:v>2011.1896118721461</c:v>
                </c:pt>
                <c:pt idx="37">
                  <c:v>2011.2744292237444</c:v>
                </c:pt>
                <c:pt idx="38">
                  <c:v>2011.3566210045663</c:v>
                </c:pt>
                <c:pt idx="39">
                  <c:v>2011.4415525114155</c:v>
                </c:pt>
                <c:pt idx="40">
                  <c:v>2011.5237442922376</c:v>
                </c:pt>
                <c:pt idx="41">
                  <c:v>2011.6086757990868</c:v>
                </c:pt>
                <c:pt idx="42">
                  <c:v>2011.693607305936</c:v>
                </c:pt>
                <c:pt idx="43">
                  <c:v>2011.7757990867581</c:v>
                </c:pt>
                <c:pt idx="44">
                  <c:v>2011.8607305936073</c:v>
                </c:pt>
                <c:pt idx="45">
                  <c:v>2011.9430365296803</c:v>
                </c:pt>
                <c:pt idx="46">
                  <c:v>2012.0279680365297</c:v>
                </c:pt>
                <c:pt idx="47">
                  <c:v>2012.1128995433789</c:v>
                </c:pt>
                <c:pt idx="48">
                  <c:v>2012.1923515981734</c:v>
                </c:pt>
                <c:pt idx="49">
                  <c:v>2012.2771689497717</c:v>
                </c:pt>
                <c:pt idx="50">
                  <c:v>2012.3593607305936</c:v>
                </c:pt>
                <c:pt idx="51">
                  <c:v>2012.4442922374428</c:v>
                </c:pt>
                <c:pt idx="52">
                  <c:v>2012.5264840182649</c:v>
                </c:pt>
                <c:pt idx="53">
                  <c:v>2012.6114155251141</c:v>
                </c:pt>
                <c:pt idx="54">
                  <c:v>2012.6963470319636</c:v>
                </c:pt>
                <c:pt idx="55">
                  <c:v>2012.7785388127854</c:v>
                </c:pt>
                <c:pt idx="56">
                  <c:v>2012.8634703196346</c:v>
                </c:pt>
                <c:pt idx="57">
                  <c:v>2012.9457762557079</c:v>
                </c:pt>
                <c:pt idx="58">
                  <c:v>2013.0307077625571</c:v>
                </c:pt>
                <c:pt idx="59">
                  <c:v>2013.1156392694063</c:v>
                </c:pt>
                <c:pt idx="60">
                  <c:v>2013.1923515981734</c:v>
                </c:pt>
                <c:pt idx="61">
                  <c:v>2013.2771689497717</c:v>
                </c:pt>
                <c:pt idx="62">
                  <c:v>2013.3593607305936</c:v>
                </c:pt>
                <c:pt idx="63">
                  <c:v>2013.4442922374428</c:v>
                </c:pt>
                <c:pt idx="64">
                  <c:v>2013.5264840182649</c:v>
                </c:pt>
                <c:pt idx="65">
                  <c:v>2013.6114155251141</c:v>
                </c:pt>
                <c:pt idx="66">
                  <c:v>2013.6963470319636</c:v>
                </c:pt>
                <c:pt idx="67">
                  <c:v>2013.7785388127854</c:v>
                </c:pt>
                <c:pt idx="68">
                  <c:v>2013.8634703196346</c:v>
                </c:pt>
                <c:pt idx="69">
                  <c:v>2013.9457762557079</c:v>
                </c:pt>
                <c:pt idx="70">
                  <c:v>2014.0307077625571</c:v>
                </c:pt>
                <c:pt idx="71">
                  <c:v>2014.1156392694063</c:v>
                </c:pt>
                <c:pt idx="72">
                  <c:v>2014.1923515981734</c:v>
                </c:pt>
                <c:pt idx="73">
                  <c:v>2014.2771689497717</c:v>
                </c:pt>
                <c:pt idx="74">
                  <c:v>2014.3593607305936</c:v>
                </c:pt>
                <c:pt idx="75">
                  <c:v>2014.4442922374428</c:v>
                </c:pt>
                <c:pt idx="76">
                  <c:v>2014.5264840182649</c:v>
                </c:pt>
                <c:pt idx="77">
                  <c:v>2014.6114155251141</c:v>
                </c:pt>
                <c:pt idx="78">
                  <c:v>2014.6963470319636</c:v>
                </c:pt>
                <c:pt idx="79">
                  <c:v>2014.7785388127854</c:v>
                </c:pt>
                <c:pt idx="80">
                  <c:v>2014.8634703196346</c:v>
                </c:pt>
                <c:pt idx="81">
                  <c:v>2014.9457762557079</c:v>
                </c:pt>
                <c:pt idx="82">
                  <c:v>2015.0307077625571</c:v>
                </c:pt>
                <c:pt idx="83">
                  <c:v>2015.1156392694063</c:v>
                </c:pt>
                <c:pt idx="84">
                  <c:v>2015.1923515981734</c:v>
                </c:pt>
                <c:pt idx="85">
                  <c:v>2015.2771689497717</c:v>
                </c:pt>
                <c:pt idx="86">
                  <c:v>2015.3593607305936</c:v>
                </c:pt>
                <c:pt idx="87">
                  <c:v>2015.4442922374428</c:v>
                </c:pt>
                <c:pt idx="88">
                  <c:v>2015.5264840182649</c:v>
                </c:pt>
                <c:pt idx="89">
                  <c:v>2015.6114155251141</c:v>
                </c:pt>
                <c:pt idx="90">
                  <c:v>2015.6963470319636</c:v>
                </c:pt>
                <c:pt idx="91">
                  <c:v>2015.7785388127854</c:v>
                </c:pt>
                <c:pt idx="92">
                  <c:v>2015.8634703196346</c:v>
                </c:pt>
                <c:pt idx="93">
                  <c:v>2015.9457762557079</c:v>
                </c:pt>
                <c:pt idx="94">
                  <c:v>2016.0307077625571</c:v>
                </c:pt>
                <c:pt idx="95">
                  <c:v>2016.1156392694063</c:v>
                </c:pt>
                <c:pt idx="96">
                  <c:v>2016.1950913242008</c:v>
                </c:pt>
                <c:pt idx="97">
                  <c:v>2016.2799086757991</c:v>
                </c:pt>
                <c:pt idx="98">
                  <c:v>2016.362100456621</c:v>
                </c:pt>
                <c:pt idx="99">
                  <c:v>2016.4470319634704</c:v>
                </c:pt>
                <c:pt idx="100">
                  <c:v>2016.5292237442923</c:v>
                </c:pt>
                <c:pt idx="101">
                  <c:v>2016.6141552511415</c:v>
                </c:pt>
                <c:pt idx="102">
                  <c:v>2016.6990867579909</c:v>
                </c:pt>
                <c:pt idx="103">
                  <c:v>2016.7812785388128</c:v>
                </c:pt>
                <c:pt idx="104">
                  <c:v>2016.866210045662</c:v>
                </c:pt>
                <c:pt idx="105">
                  <c:v>2016.9485159817352</c:v>
                </c:pt>
                <c:pt idx="106">
                  <c:v>2017.0334474885844</c:v>
                </c:pt>
                <c:pt idx="107">
                  <c:v>2017.1183789954339</c:v>
                </c:pt>
                <c:pt idx="108">
                  <c:v>2017.1950913242008</c:v>
                </c:pt>
                <c:pt idx="109">
                  <c:v>2017.2799086757991</c:v>
                </c:pt>
                <c:pt idx="110">
                  <c:v>2017.362100456621</c:v>
                </c:pt>
                <c:pt idx="111">
                  <c:v>2017.4470319634704</c:v>
                </c:pt>
                <c:pt idx="112">
                  <c:v>2017.5292237442923</c:v>
                </c:pt>
                <c:pt idx="113">
                  <c:v>2017.6141552511415</c:v>
                </c:pt>
                <c:pt idx="114">
                  <c:v>2017.6990867579909</c:v>
                </c:pt>
                <c:pt idx="115">
                  <c:v>2017.7812785388128</c:v>
                </c:pt>
                <c:pt idx="116">
                  <c:v>2017.866210045662</c:v>
                </c:pt>
                <c:pt idx="117">
                  <c:v>2017.9485159817352</c:v>
                </c:pt>
                <c:pt idx="118">
                  <c:v>2018.0334474885844</c:v>
                </c:pt>
                <c:pt idx="119">
                  <c:v>2018.1183789954339</c:v>
                </c:pt>
                <c:pt idx="120">
                  <c:v>2018.1950913242008</c:v>
                </c:pt>
                <c:pt idx="121">
                  <c:v>2018.2799086757991</c:v>
                </c:pt>
                <c:pt idx="122">
                  <c:v>2018.362100456621</c:v>
                </c:pt>
                <c:pt idx="123">
                  <c:v>2018.4470319634704</c:v>
                </c:pt>
                <c:pt idx="124">
                  <c:v>2018.5292237442923</c:v>
                </c:pt>
                <c:pt idx="125">
                  <c:v>2018.6141552511415</c:v>
                </c:pt>
                <c:pt idx="126">
                  <c:v>2018.6990867579909</c:v>
                </c:pt>
                <c:pt idx="127">
                  <c:v>2018.7812785388128</c:v>
                </c:pt>
                <c:pt idx="128">
                  <c:v>2018.866210045662</c:v>
                </c:pt>
                <c:pt idx="129">
                  <c:v>2018.9485159817352</c:v>
                </c:pt>
                <c:pt idx="130">
                  <c:v>2019.0334474885844</c:v>
                </c:pt>
                <c:pt idx="131">
                  <c:v>2019.1183789954339</c:v>
                </c:pt>
                <c:pt idx="132">
                  <c:v>2019.1950913242008</c:v>
                </c:pt>
                <c:pt idx="133">
                  <c:v>2019.2799086757991</c:v>
                </c:pt>
                <c:pt idx="134">
                  <c:v>2019.362100456621</c:v>
                </c:pt>
                <c:pt idx="135">
                  <c:v>2019.4470319634704</c:v>
                </c:pt>
                <c:pt idx="136">
                  <c:v>2019.5292237442923</c:v>
                </c:pt>
                <c:pt idx="137">
                  <c:v>2019.6141552511415</c:v>
                </c:pt>
                <c:pt idx="138">
                  <c:v>2019.6990867579909</c:v>
                </c:pt>
                <c:pt idx="139">
                  <c:v>2019.7812785388128</c:v>
                </c:pt>
                <c:pt idx="140">
                  <c:v>2019.866210045662</c:v>
                </c:pt>
                <c:pt idx="141">
                  <c:v>2019.9485159817352</c:v>
                </c:pt>
                <c:pt idx="142">
                  <c:v>2020.0334474885844</c:v>
                </c:pt>
                <c:pt idx="143">
                  <c:v>2020.1183789954339</c:v>
                </c:pt>
                <c:pt idx="144">
                  <c:v>2020.1978310502284</c:v>
                </c:pt>
                <c:pt idx="145">
                  <c:v>2020.2826484018265</c:v>
                </c:pt>
                <c:pt idx="146">
                  <c:v>2020.3648401826483</c:v>
                </c:pt>
                <c:pt idx="147">
                  <c:v>2020.4497716894978</c:v>
                </c:pt>
                <c:pt idx="148">
                  <c:v>2020.5319634703196</c:v>
                </c:pt>
                <c:pt idx="149">
                  <c:v>2020.6168949771688</c:v>
                </c:pt>
                <c:pt idx="150">
                  <c:v>2020.7018264840183</c:v>
                </c:pt>
                <c:pt idx="151">
                  <c:v>2020.7840182648401</c:v>
                </c:pt>
                <c:pt idx="152">
                  <c:v>2020.8689497716896</c:v>
                </c:pt>
                <c:pt idx="153">
                  <c:v>2020.9512557077626</c:v>
                </c:pt>
                <c:pt idx="154">
                  <c:v>2021.0361872146118</c:v>
                </c:pt>
                <c:pt idx="155">
                  <c:v>2021.1211187214612</c:v>
                </c:pt>
                <c:pt idx="156">
                  <c:v>2021.1978310502284</c:v>
                </c:pt>
                <c:pt idx="157">
                  <c:v>2021.2826484018265</c:v>
                </c:pt>
                <c:pt idx="158">
                  <c:v>2021.3648401826483</c:v>
                </c:pt>
                <c:pt idx="159">
                  <c:v>2021.4497716894978</c:v>
                </c:pt>
                <c:pt idx="160">
                  <c:v>2021.5319634703196</c:v>
                </c:pt>
                <c:pt idx="161">
                  <c:v>2021.6168949771688</c:v>
                </c:pt>
                <c:pt idx="162">
                  <c:v>2021.7018264840183</c:v>
                </c:pt>
                <c:pt idx="163">
                  <c:v>2021.7840182648401</c:v>
                </c:pt>
                <c:pt idx="164">
                  <c:v>2021.8689497716896</c:v>
                </c:pt>
                <c:pt idx="165">
                  <c:v>2021.9512557077626</c:v>
                </c:pt>
                <c:pt idx="166">
                  <c:v>2022.0361872146118</c:v>
                </c:pt>
                <c:pt idx="167">
                  <c:v>2022.1211187214612</c:v>
                </c:pt>
                <c:pt idx="168">
                  <c:v>2022.1978310502284</c:v>
                </c:pt>
                <c:pt idx="169">
                  <c:v>2022.2826484018265</c:v>
                </c:pt>
                <c:pt idx="170">
                  <c:v>2022.3648401826483</c:v>
                </c:pt>
                <c:pt idx="171">
                  <c:v>2022.4497716894978</c:v>
                </c:pt>
                <c:pt idx="172">
                  <c:v>2022.5319634703196</c:v>
                </c:pt>
                <c:pt idx="173">
                  <c:v>2022.6168949771688</c:v>
                </c:pt>
                <c:pt idx="174">
                  <c:v>2022.7018264840183</c:v>
                </c:pt>
                <c:pt idx="175">
                  <c:v>2022.7840182648401</c:v>
                </c:pt>
                <c:pt idx="176">
                  <c:v>2022.8689497716896</c:v>
                </c:pt>
                <c:pt idx="177">
                  <c:v>2022.9512557077626</c:v>
                </c:pt>
                <c:pt idx="178">
                  <c:v>2023.0361872146118</c:v>
                </c:pt>
                <c:pt idx="179">
                  <c:v>2023.1211187214612</c:v>
                </c:pt>
                <c:pt idx="180">
                  <c:v>2023.1978310502284</c:v>
                </c:pt>
                <c:pt idx="181">
                  <c:v>2023.2826484018265</c:v>
                </c:pt>
                <c:pt idx="182">
                  <c:v>2023.3648401826483</c:v>
                </c:pt>
                <c:pt idx="183">
                  <c:v>2023.4497716894978</c:v>
                </c:pt>
                <c:pt idx="184">
                  <c:v>2023.5319634703196</c:v>
                </c:pt>
                <c:pt idx="185">
                  <c:v>2023.6168949771688</c:v>
                </c:pt>
                <c:pt idx="186">
                  <c:v>2023.7018264840183</c:v>
                </c:pt>
                <c:pt idx="187">
                  <c:v>2023.7840182648401</c:v>
                </c:pt>
                <c:pt idx="188">
                  <c:v>2023.8689497716896</c:v>
                </c:pt>
                <c:pt idx="189">
                  <c:v>2023.9512557077626</c:v>
                </c:pt>
                <c:pt idx="190">
                  <c:v>2024.0361872146118</c:v>
                </c:pt>
                <c:pt idx="191">
                  <c:v>2024.1211187214612</c:v>
                </c:pt>
                <c:pt idx="192">
                  <c:v>2024.2005707762557</c:v>
                </c:pt>
                <c:pt idx="193">
                  <c:v>2024.2853881278538</c:v>
                </c:pt>
                <c:pt idx="194">
                  <c:v>2024.3675799086759</c:v>
                </c:pt>
                <c:pt idx="195">
                  <c:v>2024.4525114155251</c:v>
                </c:pt>
                <c:pt idx="196">
                  <c:v>2024.534703196347</c:v>
                </c:pt>
                <c:pt idx="197">
                  <c:v>2024.6196347031964</c:v>
                </c:pt>
                <c:pt idx="198">
                  <c:v>2024.7045662100456</c:v>
                </c:pt>
                <c:pt idx="199">
                  <c:v>2024.7867579908675</c:v>
                </c:pt>
                <c:pt idx="200">
                  <c:v>2024.8716894977169</c:v>
                </c:pt>
                <c:pt idx="201">
                  <c:v>2024.9539954337899</c:v>
                </c:pt>
                <c:pt idx="202">
                  <c:v>2025.0389269406392</c:v>
                </c:pt>
                <c:pt idx="203">
                  <c:v>2025.1238584474886</c:v>
                </c:pt>
                <c:pt idx="204">
                  <c:v>2025.2005707762557</c:v>
                </c:pt>
                <c:pt idx="205">
                  <c:v>2025.2853881278538</c:v>
                </c:pt>
                <c:pt idx="206">
                  <c:v>2025.3675799086759</c:v>
                </c:pt>
                <c:pt idx="207">
                  <c:v>2025.4525114155251</c:v>
                </c:pt>
                <c:pt idx="208">
                  <c:v>2025.534703196347</c:v>
                </c:pt>
                <c:pt idx="209">
                  <c:v>2025.6196347031964</c:v>
                </c:pt>
                <c:pt idx="210">
                  <c:v>2025.7045662100456</c:v>
                </c:pt>
                <c:pt idx="211">
                  <c:v>2025.7867579908675</c:v>
                </c:pt>
                <c:pt idx="212">
                  <c:v>2025.8716894977169</c:v>
                </c:pt>
                <c:pt idx="213">
                  <c:v>2025.9539954337899</c:v>
                </c:pt>
                <c:pt idx="214">
                  <c:v>2026.0389269406392</c:v>
                </c:pt>
                <c:pt idx="215">
                  <c:v>2026.12</c:v>
                </c:pt>
                <c:pt idx="216">
                  <c:v>2026.2</c:v>
                </c:pt>
              </c:numCache>
            </c:numRef>
          </c:xVal>
          <c:yVal>
            <c:numRef>
              <c:f>sra_size!$G$2:$G$218</c:f>
              <c:numCache>
                <c:formatCode>General</c:formatCode>
                <c:ptCount val="217"/>
                <c:pt idx="0">
                  <c:v>4.8039999999999999E-2</c:v>
                </c:pt>
                <c:pt idx="1">
                  <c:v>0.27581099999999997</c:v>
                </c:pt>
                <c:pt idx="2">
                  <c:v>0.28423500000000002</c:v>
                </c:pt>
                <c:pt idx="3">
                  <c:v>0.48947400000000002</c:v>
                </c:pt>
                <c:pt idx="4">
                  <c:v>1.6723840000000001</c:v>
                </c:pt>
                <c:pt idx="5">
                  <c:v>4.6995550000000001</c:v>
                </c:pt>
                <c:pt idx="6">
                  <c:v>7.4952940000000003</c:v>
                </c:pt>
                <c:pt idx="7">
                  <c:v>12.243179</c:v>
                </c:pt>
                <c:pt idx="8">
                  <c:v>12.446787</c:v>
                </c:pt>
                <c:pt idx="9">
                  <c:v>12.870647999999999</c:v>
                </c:pt>
                <c:pt idx="10">
                  <c:v>13.152265999999999</c:v>
                </c:pt>
                <c:pt idx="11">
                  <c:v>13.910653999999999</c:v>
                </c:pt>
                <c:pt idx="12">
                  <c:v>14.452030000000001</c:v>
                </c:pt>
                <c:pt idx="13">
                  <c:v>20.607012999999998</c:v>
                </c:pt>
                <c:pt idx="14">
                  <c:v>21.456901999999999</c:v>
                </c:pt>
                <c:pt idx="15">
                  <c:v>22.869916</c:v>
                </c:pt>
                <c:pt idx="16">
                  <c:v>23.133327999999999</c:v>
                </c:pt>
                <c:pt idx="17">
                  <c:v>23.78726</c:v>
                </c:pt>
                <c:pt idx="18">
                  <c:v>25.456887999999999</c:v>
                </c:pt>
                <c:pt idx="19">
                  <c:v>26.171645000000002</c:v>
                </c:pt>
                <c:pt idx="20">
                  <c:v>27.017598</c:v>
                </c:pt>
                <c:pt idx="21">
                  <c:v>28.424762999999999</c:v>
                </c:pt>
                <c:pt idx="22">
                  <c:v>30.847256999999999</c:v>
                </c:pt>
                <c:pt idx="23">
                  <c:v>38.330475999999997</c:v>
                </c:pt>
                <c:pt idx="24">
                  <c:v>43.918872</c:v>
                </c:pt>
                <c:pt idx="25">
                  <c:v>54.065466999999998</c:v>
                </c:pt>
                <c:pt idx="26">
                  <c:v>61.800310000000003</c:v>
                </c:pt>
                <c:pt idx="27">
                  <c:v>63.534917999999998</c:v>
                </c:pt>
                <c:pt idx="28">
                  <c:v>72.667077000000006</c:v>
                </c:pt>
                <c:pt idx="29">
                  <c:v>79.691588999999993</c:v>
                </c:pt>
                <c:pt idx="30">
                  <c:v>92.018009000000006</c:v>
                </c:pt>
                <c:pt idx="31">
                  <c:v>99.588976000000002</c:v>
                </c:pt>
                <c:pt idx="32">
                  <c:v>111.63417699999999</c:v>
                </c:pt>
                <c:pt idx="33">
                  <c:v>117.783542</c:v>
                </c:pt>
                <c:pt idx="34">
                  <c:v>121.36412</c:v>
                </c:pt>
                <c:pt idx="35">
                  <c:v>133.48263900000001</c:v>
                </c:pt>
                <c:pt idx="36">
                  <c:v>147.716238</c:v>
                </c:pt>
                <c:pt idx="37">
                  <c:v>153.305903</c:v>
                </c:pt>
                <c:pt idx="38">
                  <c:v>157.62238300000001</c:v>
                </c:pt>
                <c:pt idx="39">
                  <c:v>162.01002399999999</c:v>
                </c:pt>
                <c:pt idx="40">
                  <c:v>168.384522</c:v>
                </c:pt>
                <c:pt idx="41">
                  <c:v>173.8853</c:v>
                </c:pt>
                <c:pt idx="42">
                  <c:v>177.86125699999999</c:v>
                </c:pt>
                <c:pt idx="43">
                  <c:v>186.23629800000001</c:v>
                </c:pt>
                <c:pt idx="44">
                  <c:v>206.374269</c:v>
                </c:pt>
                <c:pt idx="45">
                  <c:v>216.05591000000001</c:v>
                </c:pt>
                <c:pt idx="46">
                  <c:v>225.48063200000001</c:v>
                </c:pt>
                <c:pt idx="47">
                  <c:v>234.71698000000001</c:v>
                </c:pt>
                <c:pt idx="48">
                  <c:v>252.48218499999999</c:v>
                </c:pt>
                <c:pt idx="49">
                  <c:v>302.83784100000003</c:v>
                </c:pt>
                <c:pt idx="50">
                  <c:v>325.95789400000001</c:v>
                </c:pt>
                <c:pt idx="51">
                  <c:v>384.13386800000001</c:v>
                </c:pt>
                <c:pt idx="52">
                  <c:v>455.92394400000001</c:v>
                </c:pt>
                <c:pt idx="53">
                  <c:v>522.11484800000005</c:v>
                </c:pt>
                <c:pt idx="54">
                  <c:v>558.47183900000005</c:v>
                </c:pt>
                <c:pt idx="55">
                  <c:v>583.77804700000002</c:v>
                </c:pt>
                <c:pt idx="56">
                  <c:v>635.516706</c:v>
                </c:pt>
                <c:pt idx="57">
                  <c:v>660.56222500000001</c:v>
                </c:pt>
                <c:pt idx="58">
                  <c:v>681.98133700000005</c:v>
                </c:pt>
                <c:pt idx="59">
                  <c:v>723.00738799999999</c:v>
                </c:pt>
                <c:pt idx="60">
                  <c:v>748.04509599999994</c:v>
                </c:pt>
                <c:pt idx="61">
                  <c:v>853.26065600000004</c:v>
                </c:pt>
                <c:pt idx="62">
                  <c:v>985.43970200000001</c:v>
                </c:pt>
                <c:pt idx="63">
                  <c:v>1014.855917</c:v>
                </c:pt>
                <c:pt idx="64">
                  <c:v>1035.6086419999999</c:v>
                </c:pt>
                <c:pt idx="65">
                  <c:v>1060.9952089999999</c:v>
                </c:pt>
                <c:pt idx="66">
                  <c:v>1090.4431070000001</c:v>
                </c:pt>
                <c:pt idx="67">
                  <c:v>1143.9265809999999</c:v>
                </c:pt>
                <c:pt idx="68">
                  <c:v>1187.80528</c:v>
                </c:pt>
                <c:pt idx="69">
                  <c:v>1211.823171</c:v>
                </c:pt>
                <c:pt idx="70">
                  <c:v>1285.7454499999999</c:v>
                </c:pt>
                <c:pt idx="71">
                  <c:v>1303.3860950000001</c:v>
                </c:pt>
                <c:pt idx="72">
                  <c:v>1342.120269</c:v>
                </c:pt>
                <c:pt idx="73">
                  <c:v>1373.876761</c:v>
                </c:pt>
                <c:pt idx="74">
                  <c:v>1441.3009890000001</c:v>
                </c:pt>
                <c:pt idx="75">
                  <c:v>1496.601586</c:v>
                </c:pt>
                <c:pt idx="76">
                  <c:v>1533.269765</c:v>
                </c:pt>
                <c:pt idx="77">
                  <c:v>1560.2322180000001</c:v>
                </c:pt>
                <c:pt idx="78">
                  <c:v>1602.6230800000001</c:v>
                </c:pt>
                <c:pt idx="79">
                  <c:v>1680.7150119999999</c:v>
                </c:pt>
                <c:pt idx="80">
                  <c:v>1711.8002819999999</c:v>
                </c:pt>
                <c:pt idx="81">
                  <c:v>1743.566219</c:v>
                </c:pt>
                <c:pt idx="82">
                  <c:v>1791.354963</c:v>
                </c:pt>
                <c:pt idx="83">
                  <c:v>1877.3975330000001</c:v>
                </c:pt>
                <c:pt idx="84">
                  <c:v>1935.8107030000001</c:v>
                </c:pt>
                <c:pt idx="85">
                  <c:v>1983.4775649999999</c:v>
                </c:pt>
                <c:pt idx="86">
                  <c:v>2047.597051</c:v>
                </c:pt>
                <c:pt idx="87">
                  <c:v>2107.0093879999999</c:v>
                </c:pt>
                <c:pt idx="88">
                  <c:v>2292.7284450000002</c:v>
                </c:pt>
                <c:pt idx="89">
                  <c:v>2339.621791</c:v>
                </c:pt>
                <c:pt idx="90">
                  <c:v>2390.9415530000001</c:v>
                </c:pt>
                <c:pt idx="91">
                  <c:v>2480.398792</c:v>
                </c:pt>
                <c:pt idx="92">
                  <c:v>2567.477934</c:v>
                </c:pt>
                <c:pt idx="93">
                  <c:v>2611.9349149999998</c:v>
                </c:pt>
                <c:pt idx="94">
                  <c:v>2745.219384</c:v>
                </c:pt>
                <c:pt idx="95">
                  <c:v>2794.0986800000001</c:v>
                </c:pt>
                <c:pt idx="96">
                  <c:v>2868.516372</c:v>
                </c:pt>
                <c:pt idx="97">
                  <c:v>2968.195463</c:v>
                </c:pt>
                <c:pt idx="98">
                  <c:v>3080.7194840000002</c:v>
                </c:pt>
                <c:pt idx="99">
                  <c:v>3170.4213289999998</c:v>
                </c:pt>
                <c:pt idx="100">
                  <c:v>3275.5911700000001</c:v>
                </c:pt>
                <c:pt idx="101">
                  <c:v>3391.3993380000002</c:v>
                </c:pt>
                <c:pt idx="102">
                  <c:v>3492.8762710000001</c:v>
                </c:pt>
                <c:pt idx="103">
                  <c:v>4263.4061760000004</c:v>
                </c:pt>
                <c:pt idx="104">
                  <c:v>4425.8709259999996</c:v>
                </c:pt>
                <c:pt idx="105">
                  <c:v>4576.5000540000001</c:v>
                </c:pt>
                <c:pt idx="106">
                  <c:v>4720.9149600000001</c:v>
                </c:pt>
                <c:pt idx="107">
                  <c:v>4800.6357900000003</c:v>
                </c:pt>
                <c:pt idx="108">
                  <c:v>4912.7363610000002</c:v>
                </c:pt>
                <c:pt idx="109">
                  <c:v>5248.9066890000004</c:v>
                </c:pt>
                <c:pt idx="110">
                  <c:v>5529.8378119999998</c:v>
                </c:pt>
                <c:pt idx="111">
                  <c:v>5678.8205770000004</c:v>
                </c:pt>
                <c:pt idx="112">
                  <c:v>5822.120226</c:v>
                </c:pt>
                <c:pt idx="113">
                  <c:v>5947.7151910000002</c:v>
                </c:pt>
                <c:pt idx="114">
                  <c:v>6160.8092120000001</c:v>
                </c:pt>
                <c:pt idx="115">
                  <c:v>6307.4445809999997</c:v>
                </c:pt>
                <c:pt idx="116">
                  <c:v>6447.4349190000003</c:v>
                </c:pt>
                <c:pt idx="117">
                  <c:v>6551.3307290000002</c:v>
                </c:pt>
                <c:pt idx="118">
                  <c:v>6664.758358</c:v>
                </c:pt>
                <c:pt idx="119">
                  <c:v>7041.2135049999997</c:v>
                </c:pt>
                <c:pt idx="120">
                  <c:v>7217.5271069999999</c:v>
                </c:pt>
                <c:pt idx="121">
                  <c:v>7533.4143690000001</c:v>
                </c:pt>
                <c:pt idx="122">
                  <c:v>7704.963976</c:v>
                </c:pt>
                <c:pt idx="123">
                  <c:v>7816.2997770000002</c:v>
                </c:pt>
                <c:pt idx="124">
                  <c:v>8026.1744600000002</c:v>
                </c:pt>
                <c:pt idx="125">
                  <c:v>8217.4544839999999</c:v>
                </c:pt>
                <c:pt idx="126">
                  <c:v>8356.7721590000001</c:v>
                </c:pt>
                <c:pt idx="127">
                  <c:v>8521.8297280000006</c:v>
                </c:pt>
                <c:pt idx="128">
                  <c:v>8761.7339819999997</c:v>
                </c:pt>
                <c:pt idx="129">
                  <c:v>9172.4253150000004</c:v>
                </c:pt>
                <c:pt idx="130">
                  <c:v>9571.8273769999996</c:v>
                </c:pt>
                <c:pt idx="131">
                  <c:v>9858.2529279999999</c:v>
                </c:pt>
                <c:pt idx="132">
                  <c:v>10193.666433</c:v>
                </c:pt>
                <c:pt idx="133">
                  <c:v>10331.707654</c:v>
                </c:pt>
                <c:pt idx="134">
                  <c:v>10513.935707000001</c:v>
                </c:pt>
                <c:pt idx="135">
                  <c:v>10888.316624999999</c:v>
                </c:pt>
                <c:pt idx="136">
                  <c:v>11058.207707</c:v>
                </c:pt>
                <c:pt idx="137">
                  <c:v>11223.772496</c:v>
                </c:pt>
                <c:pt idx="138">
                  <c:v>11557.586519</c:v>
                </c:pt>
                <c:pt idx="139">
                  <c:v>11873.248783999999</c:v>
                </c:pt>
                <c:pt idx="140">
                  <c:v>12209.701143</c:v>
                </c:pt>
                <c:pt idx="141">
                  <c:v>12460.549041</c:v>
                </c:pt>
                <c:pt idx="142">
                  <c:v>13050.256715</c:v>
                </c:pt>
                <c:pt idx="143">
                  <c:v>13331.329247</c:v>
                </c:pt>
                <c:pt idx="144">
                  <c:v>13736.956684999999</c:v>
                </c:pt>
                <c:pt idx="145">
                  <c:v>14021.889841</c:v>
                </c:pt>
                <c:pt idx="146">
                  <c:v>14382.008588999999</c:v>
                </c:pt>
                <c:pt idx="147">
                  <c:v>14644.271076000001</c:v>
                </c:pt>
                <c:pt idx="148">
                  <c:v>14901.232319999999</c:v>
                </c:pt>
                <c:pt idx="149">
                  <c:v>15212.931871999999</c:v>
                </c:pt>
                <c:pt idx="150">
                  <c:v>15454.984982</c:v>
                </c:pt>
                <c:pt idx="151">
                  <c:v>15698.163888999999</c:v>
                </c:pt>
                <c:pt idx="152">
                  <c:v>15905.779624000001</c:v>
                </c:pt>
                <c:pt idx="153">
                  <c:v>16153.400734999999</c:v>
                </c:pt>
                <c:pt idx="154">
                  <c:v>16799.260517999999</c:v>
                </c:pt>
                <c:pt idx="155">
                  <c:v>17052.553304000001</c:v>
                </c:pt>
                <c:pt idx="156">
                  <c:v>17375.162077000001</c:v>
                </c:pt>
                <c:pt idx="157">
                  <c:v>17611.307574999999</c:v>
                </c:pt>
                <c:pt idx="158">
                  <c:v>17987.37369</c:v>
                </c:pt>
                <c:pt idx="159">
                  <c:v>18279.736366000001</c:v>
                </c:pt>
                <c:pt idx="160">
                  <c:v>18498.902198</c:v>
                </c:pt>
                <c:pt idx="161">
                  <c:v>18786.04608</c:v>
                </c:pt>
                <c:pt idx="162">
                  <c:v>19196.619320000002</c:v>
                </c:pt>
                <c:pt idx="163">
                  <c:v>19543.091799000002</c:v>
                </c:pt>
                <c:pt idx="164">
                  <c:v>19834.738536000001</c:v>
                </c:pt>
                <c:pt idx="165">
                  <c:v>20155.118736</c:v>
                </c:pt>
                <c:pt idx="166">
                  <c:v>20486.774101999999</c:v>
                </c:pt>
                <c:pt idx="167">
                  <c:v>20769.861793</c:v>
                </c:pt>
                <c:pt idx="168">
                  <c:v>21080.568453</c:v>
                </c:pt>
                <c:pt idx="169">
                  <c:v>21472.600095000002</c:v>
                </c:pt>
                <c:pt idx="170">
                  <c:v>21855.962800000001</c:v>
                </c:pt>
                <c:pt idx="171">
                  <c:v>22223.89327</c:v>
                </c:pt>
                <c:pt idx="172">
                  <c:v>22567.584522000001</c:v>
                </c:pt>
                <c:pt idx="173">
                  <c:v>22946.283931000002</c:v>
                </c:pt>
                <c:pt idx="174">
                  <c:v>23244.354108</c:v>
                </c:pt>
                <c:pt idx="175">
                  <c:v>23511.890669</c:v>
                </c:pt>
                <c:pt idx="176">
                  <c:v>23866.177628000001</c:v>
                </c:pt>
                <c:pt idx="177">
                  <c:v>24257.565508</c:v>
                </c:pt>
                <c:pt idx="178">
                  <c:v>24699.013777</c:v>
                </c:pt>
                <c:pt idx="179">
                  <c:v>25047.811229999999</c:v>
                </c:pt>
                <c:pt idx="180">
                  <c:v>25417.083931000001</c:v>
                </c:pt>
                <c:pt idx="181">
                  <c:v>25731.378159</c:v>
                </c:pt>
                <c:pt idx="182">
                  <c:v>26067.337915</c:v>
                </c:pt>
                <c:pt idx="183">
                  <c:v>26418.458503999998</c:v>
                </c:pt>
                <c:pt idx="184">
                  <c:v>26812.438125000001</c:v>
                </c:pt>
                <c:pt idx="185">
                  <c:v>27289.504842999999</c:v>
                </c:pt>
                <c:pt idx="186">
                  <c:v>27962.128213</c:v>
                </c:pt>
                <c:pt idx="187">
                  <c:v>28387.122942999998</c:v>
                </c:pt>
                <c:pt idx="188">
                  <c:v>28797.041722999998</c:v>
                </c:pt>
                <c:pt idx="189">
                  <c:v>29294.763305</c:v>
                </c:pt>
                <c:pt idx="190">
                  <c:v>29786.444435000001</c:v>
                </c:pt>
                <c:pt idx="191">
                  <c:v>30222.805027999999</c:v>
                </c:pt>
                <c:pt idx="192">
                  <c:v>30672.040321</c:v>
                </c:pt>
                <c:pt idx="193">
                  <c:v>31075.256652</c:v>
                </c:pt>
                <c:pt idx="194">
                  <c:v>31947.422957999999</c:v>
                </c:pt>
                <c:pt idx="195">
                  <c:v>32460.337369000001</c:v>
                </c:pt>
                <c:pt idx="196">
                  <c:v>33195.981045</c:v>
                </c:pt>
                <c:pt idx="197">
                  <c:v>33787.549983999997</c:v>
                </c:pt>
                <c:pt idx="198">
                  <c:v>34358.356654000003</c:v>
                </c:pt>
                <c:pt idx="199">
                  <c:v>34984.252545000003</c:v>
                </c:pt>
                <c:pt idx="200">
                  <c:v>35588.839896999998</c:v>
                </c:pt>
                <c:pt idx="201">
                  <c:v>36117.687848000001</c:v>
                </c:pt>
                <c:pt idx="202">
                  <c:v>36677.969059000003</c:v>
                </c:pt>
                <c:pt idx="203">
                  <c:v>37181.824697999997</c:v>
                </c:pt>
                <c:pt idx="204">
                  <c:v>37738.531442</c:v>
                </c:pt>
                <c:pt idx="205">
                  <c:v>38472.381959999999</c:v>
                </c:pt>
                <c:pt idx="206">
                  <c:v>39100.820681999998</c:v>
                </c:pt>
                <c:pt idx="207">
                  <c:v>39692.366139999998</c:v>
                </c:pt>
                <c:pt idx="208">
                  <c:v>40312.607325999998</c:v>
                </c:pt>
                <c:pt idx="209">
                  <c:v>40953.880624999998</c:v>
                </c:pt>
                <c:pt idx="210">
                  <c:v>41784.723166000003</c:v>
                </c:pt>
                <c:pt idx="211">
                  <c:v>42321.920775999999</c:v>
                </c:pt>
                <c:pt idx="212">
                  <c:v>43075.853947000003</c:v>
                </c:pt>
                <c:pt idx="213">
                  <c:v>44394.063479999997</c:v>
                </c:pt>
                <c:pt idx="214">
                  <c:v>45134.293283999999</c:v>
                </c:pt>
                <c:pt idx="215">
                  <c:v>45882.732110999998</c:v>
                </c:pt>
                <c:pt idx="216">
                  <c:v>46256.828589999997</c:v>
                </c:pt>
              </c:numCache>
            </c:numRef>
          </c:yVal>
          <c:smooth val="0"/>
          <c:extLst>
            <c:ext xmlns:c16="http://schemas.microsoft.com/office/drawing/2014/chart" uri="{C3380CC4-5D6E-409C-BE32-E72D297353CC}">
              <c16:uniqueId val="{00000000-B417-A240-A6B4-0C13C8523131}"/>
            </c:ext>
          </c:extLst>
        </c:ser>
        <c:dLbls>
          <c:showLegendKey val="0"/>
          <c:showVal val="0"/>
          <c:showCatName val="0"/>
          <c:showSerName val="0"/>
          <c:showPercent val="0"/>
          <c:showBubbleSize val="0"/>
        </c:dLbls>
        <c:axId val="1424983999"/>
        <c:axId val="1473842079"/>
      </c:scatterChart>
      <c:valAx>
        <c:axId val="1424983999"/>
        <c:scaling>
          <c:orientation val="minMax"/>
          <c:max val="2026.5"/>
          <c:min val="2006"/>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CH"/>
          </a:p>
        </c:txPr>
        <c:crossAx val="1473842079"/>
        <c:crosses val="autoZero"/>
        <c:crossBetween val="midCat"/>
        <c:majorUnit val="2"/>
        <c:minorUnit val="1"/>
      </c:valAx>
      <c:valAx>
        <c:axId val="1473842079"/>
        <c:scaling>
          <c:orientation val="minMax"/>
          <c:min val="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800" b="1" i="0" u="none" strike="noStrike" kern="1200" baseline="0">
                    <a:solidFill>
                      <a:schemeClr val="tx1"/>
                    </a:solidFill>
                    <a:latin typeface="Calibri" panose="020F0502020204030204" pitchFamily="34" charset="0"/>
                    <a:ea typeface="+mn-ea"/>
                    <a:cs typeface="Calibri" panose="020F0502020204030204" pitchFamily="34" charset="0"/>
                  </a:defRPr>
                </a:pPr>
                <a:r>
                  <a:rPr lang="en-US" dirty="0"/>
                  <a:t>Total Size (TB)</a:t>
                </a:r>
              </a:p>
            </c:rich>
          </c:tx>
          <c:layout>
            <c:manualLayout>
              <c:xMode val="edge"/>
              <c:yMode val="edge"/>
              <c:x val="2.2924668899878799E-2"/>
              <c:y val="0.19542808942382767"/>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CH"/>
            </a:p>
          </c:txPr>
        </c:title>
        <c:numFmt formatCode="General" sourceLinked="1"/>
        <c:majorTickMark val="in"/>
        <c:minorTickMark val="in"/>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CH"/>
          </a:p>
        </c:txPr>
        <c:crossAx val="1424983999"/>
        <c:crosses val="autoZero"/>
        <c:crossBetween val="midCat"/>
        <c:majorUnit val="10000"/>
        <c:minorUnit val="2000"/>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i="0" baseline="0">
          <a:solidFill>
            <a:schemeClr val="tx1"/>
          </a:solidFill>
          <a:latin typeface="Calibri" panose="020F0502020204030204" pitchFamily="34" charset="0"/>
          <a:cs typeface="Calibri" panose="020F0502020204030204" pitchFamily="34" charset="0"/>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30702627688781"/>
          <c:y val="0.11601846551115116"/>
          <c:w val="0.84088454460433826"/>
          <c:h val="0.35680181184952431"/>
        </c:manualLayout>
      </c:layout>
      <c:barChart>
        <c:barDir val="col"/>
        <c:grouping val="stacked"/>
        <c:varyColors val="0"/>
        <c:ser>
          <c:idx val="0"/>
          <c:order val="0"/>
          <c:tx>
            <c:strRef>
              <c:f>Sheet1!$E$5</c:f>
              <c:strCache>
                <c:ptCount val="1"/>
                <c:pt idx="0">
                  <c:v>Other</c:v>
                </c:pt>
              </c:strCache>
            </c:strRef>
          </c:tx>
          <c:spPr>
            <a:solidFill>
              <a:schemeClr val="bg1"/>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3DB1-9E43-920E-3C6195AE9E91}"/>
              </c:ext>
            </c:extLst>
          </c:dPt>
          <c:dPt>
            <c:idx val="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3-3DB1-9E43-920E-3C6195AE9E91}"/>
              </c:ext>
            </c:extLst>
          </c:dPt>
          <c:dPt>
            <c:idx val="2"/>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5-3DB1-9E43-920E-3C6195AE9E91}"/>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3DB1-9E43-920E-3C6195AE9E91}"/>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9-3DB1-9E43-920E-3C6195AE9E91}"/>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3DB1-9E43-920E-3C6195AE9E91}"/>
              </c:ext>
            </c:extLst>
          </c:dPt>
          <c:cat>
            <c:multiLvlStrRef>
              <c:f>Sheet1!$C$6:$D$11</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Sheet1!$E$6:$E$11</c:f>
              <c:numCache>
                <c:formatCode>General</c:formatCode>
                <c:ptCount val="6"/>
                <c:pt idx="0">
                  <c:v>170.17</c:v>
                </c:pt>
                <c:pt idx="1">
                  <c:v>69.239999999999995</c:v>
                </c:pt>
                <c:pt idx="2">
                  <c:v>154.65</c:v>
                </c:pt>
                <c:pt idx="3">
                  <c:v>74.709999999999994</c:v>
                </c:pt>
                <c:pt idx="4">
                  <c:v>159.07</c:v>
                </c:pt>
                <c:pt idx="5">
                  <c:v>73.31</c:v>
                </c:pt>
              </c:numCache>
            </c:numRef>
          </c:val>
          <c:extLst>
            <c:ext xmlns:c16="http://schemas.microsoft.com/office/drawing/2014/chart" uri="{C3380CC4-5D6E-409C-BE32-E72D297353CC}">
              <c16:uniqueId val="{00000018-3DB1-9E43-920E-3C6195AE9E91}"/>
            </c:ext>
          </c:extLst>
        </c:ser>
        <c:ser>
          <c:idx val="1"/>
          <c:order val="1"/>
          <c:tx>
            <c:strRef>
              <c:f>Sheet1!$F$5</c:f>
              <c:strCache>
                <c:ptCount val="1"/>
                <c:pt idx="0">
                  <c:v>Alignment</c:v>
                </c:pt>
              </c:strCache>
            </c:strRef>
          </c:tx>
          <c:spPr>
            <a:noFill/>
            <a:ln w="15875">
              <a:solidFill>
                <a:schemeClr val="tx1"/>
              </a:solidFill>
            </a:ln>
            <a:effectLst/>
          </c:spPr>
          <c:invertIfNegative val="0"/>
          <c:dPt>
            <c:idx val="0"/>
            <c:invertIfNegative val="0"/>
            <c:bubble3D val="0"/>
            <c:spPr>
              <a:noFill/>
              <a:ln w="15875">
                <a:solidFill>
                  <a:schemeClr val="tx1"/>
                </a:solidFill>
              </a:ln>
              <a:effectLst/>
            </c:spPr>
            <c:extLst>
              <c:ext xmlns:c16="http://schemas.microsoft.com/office/drawing/2014/chart" uri="{C3380CC4-5D6E-409C-BE32-E72D297353CC}">
                <c16:uniqueId val="{0000001A-3DB1-9E43-920E-3C6195AE9E91}"/>
              </c:ext>
            </c:extLst>
          </c:dPt>
          <c:dPt>
            <c:idx val="1"/>
            <c:invertIfNegative val="0"/>
            <c:bubble3D val="0"/>
            <c:spPr>
              <a:noFill/>
              <a:ln w="15875">
                <a:solidFill>
                  <a:schemeClr val="tx1"/>
                </a:solidFill>
              </a:ln>
              <a:effectLst/>
            </c:spPr>
            <c:extLst>
              <c:ext xmlns:c16="http://schemas.microsoft.com/office/drawing/2014/chart" uri="{C3380CC4-5D6E-409C-BE32-E72D297353CC}">
                <c16:uniqueId val="{0000001C-3DB1-9E43-920E-3C6195AE9E91}"/>
              </c:ext>
            </c:extLst>
          </c:dPt>
          <c:dPt>
            <c:idx val="2"/>
            <c:invertIfNegative val="0"/>
            <c:bubble3D val="0"/>
            <c:spPr>
              <a:noFill/>
              <a:ln w="15875">
                <a:solidFill>
                  <a:schemeClr val="tx1"/>
                </a:solidFill>
              </a:ln>
              <a:effectLst/>
            </c:spPr>
            <c:extLst>
              <c:ext xmlns:c16="http://schemas.microsoft.com/office/drawing/2014/chart" uri="{C3380CC4-5D6E-409C-BE32-E72D297353CC}">
                <c16:uniqueId val="{0000001E-3DB1-9E43-920E-3C6195AE9E91}"/>
              </c:ext>
            </c:extLst>
          </c:dPt>
          <c:dPt>
            <c:idx val="3"/>
            <c:invertIfNegative val="0"/>
            <c:bubble3D val="0"/>
            <c:spPr>
              <a:noFill/>
              <a:ln w="15875">
                <a:solidFill>
                  <a:schemeClr val="tx1"/>
                </a:solidFill>
              </a:ln>
              <a:effectLst/>
            </c:spPr>
            <c:extLst>
              <c:ext xmlns:c16="http://schemas.microsoft.com/office/drawing/2014/chart" uri="{C3380CC4-5D6E-409C-BE32-E72D297353CC}">
                <c16:uniqueId val="{00000020-3DB1-9E43-920E-3C6195AE9E91}"/>
              </c:ext>
            </c:extLst>
          </c:dPt>
          <c:dPt>
            <c:idx val="4"/>
            <c:invertIfNegative val="0"/>
            <c:bubble3D val="0"/>
            <c:spPr>
              <a:noFill/>
              <a:ln w="15875">
                <a:solidFill>
                  <a:schemeClr val="tx1"/>
                </a:solidFill>
              </a:ln>
              <a:effectLst/>
            </c:spPr>
            <c:extLst>
              <c:ext xmlns:c16="http://schemas.microsoft.com/office/drawing/2014/chart" uri="{C3380CC4-5D6E-409C-BE32-E72D297353CC}">
                <c16:uniqueId val="{00000022-3DB1-9E43-920E-3C6195AE9E91}"/>
              </c:ext>
            </c:extLst>
          </c:dPt>
          <c:dPt>
            <c:idx val="5"/>
            <c:invertIfNegative val="0"/>
            <c:bubble3D val="0"/>
            <c:spPr>
              <a:noFill/>
              <a:ln w="15875">
                <a:solidFill>
                  <a:schemeClr val="tx1"/>
                </a:solidFill>
              </a:ln>
              <a:effectLst/>
            </c:spPr>
            <c:extLst>
              <c:ext xmlns:c16="http://schemas.microsoft.com/office/drawing/2014/chart" uri="{C3380CC4-5D6E-409C-BE32-E72D297353CC}">
                <c16:uniqueId val="{00000024-3DB1-9E43-920E-3C6195AE9E91}"/>
              </c:ext>
            </c:extLst>
          </c:dPt>
          <c:cat>
            <c:multiLvlStrRef>
              <c:f>Sheet1!$C$6:$D$11</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Sheet1!$F$6:$F$11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31-3DB1-9E43-920E-3C6195AE9E91}"/>
            </c:ext>
          </c:extLst>
        </c:ser>
        <c:dLbls>
          <c:showLegendKey val="0"/>
          <c:showVal val="0"/>
          <c:showCatName val="0"/>
          <c:showSerName val="0"/>
          <c:showPercent val="0"/>
          <c:showBubbleSize val="0"/>
        </c:dLbls>
        <c:gapWidth val="100"/>
        <c:overlap val="100"/>
        <c:axId val="688103712"/>
        <c:axId val="687965488"/>
      </c:barChart>
      <c:catAx>
        <c:axId val="688103712"/>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687965488"/>
        <c:crosses val="autoZero"/>
        <c:auto val="1"/>
        <c:lblAlgn val="ctr"/>
        <c:lblOffset val="100"/>
        <c:noMultiLvlLbl val="0"/>
      </c:catAx>
      <c:valAx>
        <c:axId val="687965488"/>
        <c:scaling>
          <c:orientation val="minMax"/>
        </c:scaling>
        <c:delete val="0"/>
        <c:axPos val="l"/>
        <c:majorGridlines>
          <c:spPr>
            <a:ln w="1587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688103712"/>
        <c:crosses val="autoZero"/>
        <c:crossBetween val="between"/>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47003499562557"/>
          <c:y val="6.1353023355655574E-2"/>
          <c:w val="0.74619663167104122"/>
          <c:h val="0.48460082133644872"/>
        </c:manualLayout>
      </c:layout>
      <c:barChart>
        <c:barDir val="col"/>
        <c:grouping val="stacked"/>
        <c:varyColors val="0"/>
        <c:ser>
          <c:idx val="0"/>
          <c:order val="0"/>
          <c:spPr>
            <a:solidFill>
              <a:schemeClr val="accent1"/>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2-C2BE-B648-9698-7ADAADFE1BB8}"/>
              </c:ext>
            </c:extLst>
          </c:dPt>
          <c:dPt>
            <c:idx val="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5-C2BE-B648-9698-7ADAADFE1BB8}"/>
              </c:ext>
            </c:extLst>
          </c:dPt>
          <c:dPt>
            <c:idx val="2"/>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3-C2BE-B648-9698-7ADAADFE1BB8}"/>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6-C2BE-B648-9698-7ADAADFE1BB8}"/>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4-C2BE-B648-9698-7ADAADFE1BB8}"/>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C2BE-B648-9698-7ADAADFE1BB8}"/>
              </c:ext>
            </c:extLst>
          </c:dPt>
          <c:cat>
            <c:multiLvlStrRef>
              <c:f>Sheet1!$C$12:$D$17</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Sheet1!$E$12:$E$17</c:f>
              <c:numCache>
                <c:formatCode>General</c:formatCode>
                <c:ptCount val="6"/>
                <c:pt idx="0">
                  <c:v>44</c:v>
                </c:pt>
                <c:pt idx="1">
                  <c:v>8.8000000000000007</c:v>
                </c:pt>
                <c:pt idx="2">
                  <c:v>6.2857142860000002</c:v>
                </c:pt>
                <c:pt idx="3">
                  <c:v>2.8229166669999999</c:v>
                </c:pt>
                <c:pt idx="4">
                  <c:v>4.2832298140000002</c:v>
                </c:pt>
                <c:pt idx="5">
                  <c:v>2.8229166669999999</c:v>
                </c:pt>
              </c:numCache>
            </c:numRef>
          </c:val>
          <c:extLst>
            <c:ext xmlns:c16="http://schemas.microsoft.com/office/drawing/2014/chart" uri="{C3380CC4-5D6E-409C-BE32-E72D297353CC}">
              <c16:uniqueId val="{00000000-C2BE-B648-9698-7ADAADFE1BB8}"/>
            </c:ext>
          </c:extLst>
        </c:ser>
        <c:ser>
          <c:idx val="1"/>
          <c:order val="1"/>
          <c:spPr>
            <a:solidFill>
              <a:schemeClr val="accent2"/>
            </a:solidFill>
            <a:ln>
              <a:noFill/>
            </a:ln>
            <a:effectLst/>
          </c:spPr>
          <c:invertIfNegative val="0"/>
          <c:cat>
            <c:multiLvlStrRef>
              <c:f>Sheet1!$C$12:$D$17</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Sheet1!$F$12:$F$17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C2BE-B648-9698-7ADAADFE1BB8}"/>
            </c:ext>
          </c:extLst>
        </c:ser>
        <c:dLbls>
          <c:showLegendKey val="0"/>
          <c:showVal val="0"/>
          <c:showCatName val="0"/>
          <c:showSerName val="0"/>
          <c:showPercent val="0"/>
          <c:showBubbleSize val="0"/>
        </c:dLbls>
        <c:gapWidth val="150"/>
        <c:overlap val="100"/>
        <c:axId val="409304272"/>
        <c:axId val="409305920"/>
      </c:barChart>
      <c:catAx>
        <c:axId val="40930427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409305920"/>
        <c:crosses val="autoZero"/>
        <c:auto val="1"/>
        <c:lblAlgn val="ctr"/>
        <c:lblOffset val="100"/>
        <c:noMultiLvlLbl val="0"/>
      </c:catAx>
      <c:valAx>
        <c:axId val="409305920"/>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409304272"/>
        <c:crosses val="autoZero"/>
        <c:crossBetween val="between"/>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042295956894479"/>
          <c:y val="5.5929350146776954E-2"/>
          <c:w val="0.8145753958998555"/>
          <c:h val="0.4689865237146002"/>
        </c:manualLayout>
      </c:layout>
      <c:barChart>
        <c:barDir val="col"/>
        <c:grouping val="clustered"/>
        <c:varyColors val="0"/>
        <c:ser>
          <c:idx val="0"/>
          <c:order val="0"/>
          <c:spPr>
            <a:solidFill>
              <a:schemeClr val="tx1">
                <a:lumMod val="50000"/>
                <a:lumOff val="50000"/>
              </a:schemeClr>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7AED-5E46-ABF0-332E1B93EE8A}"/>
              </c:ext>
            </c:extLst>
          </c:dPt>
          <c:dPt>
            <c:idx val="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3-7AED-5E46-ABF0-332E1B93EE8A}"/>
              </c:ext>
            </c:extLst>
          </c:dPt>
          <c:dPt>
            <c:idx val="2"/>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5-7AED-5E46-ABF0-332E1B93EE8A}"/>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7AED-5E46-ABF0-332E1B93EE8A}"/>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9-7AED-5E46-ABF0-332E1B93EE8A}"/>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7AED-5E46-ABF0-332E1B93EE8A}"/>
              </c:ext>
            </c:extLst>
          </c:dPt>
          <c:cat>
            <c:multiLvlStrRef>
              <c:f>Sheet2!$C$14:$D$19</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Sheet2!$E$14:$E$19</c:f>
              <c:numCache>
                <c:formatCode>General</c:formatCode>
                <c:ptCount val="6"/>
                <c:pt idx="0">
                  <c:v>30.027999999999999</c:v>
                </c:pt>
                <c:pt idx="1">
                  <c:v>1.563958333</c:v>
                </c:pt>
                <c:pt idx="2">
                  <c:v>5.3620048269999998</c:v>
                </c:pt>
                <c:pt idx="3">
                  <c:v>0.78197916670000001</c:v>
                </c:pt>
                <c:pt idx="4">
                  <c:v>5.360004827</c:v>
                </c:pt>
                <c:pt idx="5">
                  <c:v>0.78197916670000001</c:v>
                </c:pt>
              </c:numCache>
            </c:numRef>
          </c:val>
          <c:extLst>
            <c:ext xmlns:c16="http://schemas.microsoft.com/office/drawing/2014/chart" uri="{C3380CC4-5D6E-409C-BE32-E72D297353CC}">
              <c16:uniqueId val="{0000000C-7AED-5E46-ABF0-332E1B93EE8A}"/>
            </c:ext>
          </c:extLst>
        </c:ser>
        <c:dLbls>
          <c:showLegendKey val="0"/>
          <c:showVal val="0"/>
          <c:showCatName val="0"/>
          <c:showSerName val="0"/>
          <c:showPercent val="0"/>
          <c:showBubbleSize val="0"/>
        </c:dLbls>
        <c:gapWidth val="100"/>
        <c:overlap val="-27"/>
        <c:axId val="1390905183"/>
        <c:axId val="1391219183"/>
      </c:barChart>
      <c:catAx>
        <c:axId val="1390905183"/>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0" spcFirstLastPara="1" vertOverflow="ellipsis" wrap="square" anchor="t" anchorCtr="0"/>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391219183"/>
        <c:crossesAt val="0.1"/>
        <c:auto val="1"/>
        <c:lblAlgn val="ctr"/>
        <c:lblOffset val="110"/>
        <c:noMultiLvlLbl val="0"/>
      </c:catAx>
      <c:valAx>
        <c:axId val="1391219183"/>
        <c:scaling>
          <c:logBase val="10"/>
          <c:orientation val="minMax"/>
          <c:max val="100"/>
          <c:min val="0.1"/>
        </c:scaling>
        <c:delete val="0"/>
        <c:axPos val="l"/>
        <c:majorGridlines>
          <c:spPr>
            <a:ln w="1587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CH"/>
          </a:p>
        </c:txPr>
        <c:crossAx val="1390905183"/>
        <c:crosses val="autoZero"/>
        <c:crossBetween val="between"/>
        <c:minorUnit val="5"/>
      </c:valAx>
      <c:spPr>
        <a:noFill/>
        <a:ln w="15875">
          <a:solidFill>
            <a:schemeClr val="tx1"/>
          </a:solidFill>
        </a:ln>
        <a:effectLst/>
      </c:spPr>
    </c:plotArea>
    <c:plotVisOnly val="1"/>
    <c:dispBlanksAs val="gap"/>
    <c:showDLblsOverMax val="0"/>
    <c:extLst/>
  </c:chart>
  <c:spPr>
    <a:noFill/>
    <a:ln>
      <a:noFill/>
    </a:ln>
    <a:effectLst/>
  </c:spPr>
  <c:txPr>
    <a:bodyPr/>
    <a:lstStyle/>
    <a:p>
      <a:pPr>
        <a:defRPr/>
      </a:pPr>
      <a:endParaRPr lang="en-CH"/>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2295956894479"/>
          <c:y val="5.5929350146776954E-2"/>
          <c:w val="0.8145753958998555"/>
          <c:h val="0.4689865237146002"/>
        </c:manualLayout>
      </c:layout>
      <c:barChart>
        <c:barDir val="col"/>
        <c:grouping val="clustered"/>
        <c:varyColors val="0"/>
        <c:ser>
          <c:idx val="0"/>
          <c:order val="0"/>
          <c:tx>
            <c:strRef>
              <c:f>Sheet2!$E$7</c:f>
              <c:strCache>
                <c:ptCount val="1"/>
                <c:pt idx="0">
                  <c:v>Time</c:v>
                </c:pt>
              </c:strCache>
            </c:strRef>
          </c:tx>
          <c:spPr>
            <a:solidFill>
              <a:schemeClr val="tx1">
                <a:lumMod val="50000"/>
                <a:lumOff val="50000"/>
              </a:schemeClr>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7AED-5E46-ABF0-332E1B93EE8A}"/>
              </c:ext>
            </c:extLst>
          </c:dPt>
          <c:dPt>
            <c:idx val="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3-7AED-5E46-ABF0-332E1B93EE8A}"/>
              </c:ext>
            </c:extLst>
          </c:dPt>
          <c:dPt>
            <c:idx val="2"/>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5-7AED-5E46-ABF0-332E1B93EE8A}"/>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7AED-5E46-ABF0-332E1B93EE8A}"/>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9-7AED-5E46-ABF0-332E1B93EE8A}"/>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7AED-5E46-ABF0-332E1B93EE8A}"/>
              </c:ext>
            </c:extLst>
          </c:dPt>
          <c:cat>
            <c:multiLvlStrRef>
              <c:f>Sheet2!$C$8:$D$13</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Sheet2!$E$8:$E$13</c:f>
              <c:numCache>
                <c:formatCode>General</c:formatCode>
                <c:ptCount val="6"/>
                <c:pt idx="0">
                  <c:v>34.840000000000003</c:v>
                </c:pt>
                <c:pt idx="1">
                  <c:v>1.55375</c:v>
                </c:pt>
                <c:pt idx="2">
                  <c:v>22.55</c:v>
                </c:pt>
                <c:pt idx="3">
                  <c:v>0.77687499999999998</c:v>
                </c:pt>
                <c:pt idx="4">
                  <c:v>21.72</c:v>
                </c:pt>
                <c:pt idx="5">
                  <c:v>0.77687499999999998</c:v>
                </c:pt>
              </c:numCache>
            </c:numRef>
          </c:val>
          <c:extLst>
            <c:ext xmlns:c16="http://schemas.microsoft.com/office/drawing/2014/chart" uri="{C3380CC4-5D6E-409C-BE32-E72D297353CC}">
              <c16:uniqueId val="{0000000C-7AED-5E46-ABF0-332E1B93EE8A}"/>
            </c:ext>
          </c:extLst>
        </c:ser>
        <c:dLbls>
          <c:showLegendKey val="0"/>
          <c:showVal val="0"/>
          <c:showCatName val="0"/>
          <c:showSerName val="0"/>
          <c:showPercent val="0"/>
          <c:showBubbleSize val="0"/>
        </c:dLbls>
        <c:gapWidth val="100"/>
        <c:overlap val="-27"/>
        <c:axId val="1390905183"/>
        <c:axId val="1391219183"/>
      </c:barChart>
      <c:catAx>
        <c:axId val="1390905183"/>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0" spcFirstLastPara="1" vertOverflow="ellipsis" wrap="square" anchor="t" anchorCtr="0"/>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391219183"/>
        <c:crossesAt val="0.1"/>
        <c:auto val="1"/>
        <c:lblAlgn val="ctr"/>
        <c:lblOffset val="110"/>
        <c:noMultiLvlLbl val="0"/>
      </c:catAx>
      <c:valAx>
        <c:axId val="1391219183"/>
        <c:scaling>
          <c:logBase val="10"/>
          <c:orientation val="minMax"/>
          <c:max val="100"/>
          <c:min val="0.1"/>
        </c:scaling>
        <c:delete val="0"/>
        <c:axPos val="l"/>
        <c:majorGridlines>
          <c:spPr>
            <a:ln w="1587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CH"/>
          </a:p>
        </c:txPr>
        <c:crossAx val="1390905183"/>
        <c:crosses val="autoZero"/>
        <c:crossBetween val="between"/>
        <c:minorUnit val="5"/>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686992707574137"/>
          <c:y val="0.10317777962036945"/>
          <c:w val="0.85448975838048125"/>
          <c:h val="0.71761906508317175"/>
        </c:manualLayout>
      </c:layout>
      <c:barChart>
        <c:barDir val="col"/>
        <c:grouping val="clustered"/>
        <c:varyColors val="0"/>
        <c:ser>
          <c:idx val="0"/>
          <c:order val="0"/>
          <c:tx>
            <c:strRef>
              <c:f>'main-result-sweep-inputs'!$J$34</c:f>
              <c:strCache>
                <c:ptCount val="1"/>
                <c:pt idx="0">
                  <c:v>P-Opt</c:v>
                </c:pt>
              </c:strCache>
            </c:strRef>
          </c:tx>
          <c:spPr>
            <a:solidFill>
              <a:schemeClr val="accent3">
                <a:lumMod val="50000"/>
              </a:schemeClr>
            </a:solidFill>
            <a:ln w="15875">
              <a:solidFill>
                <a:schemeClr val="tx1"/>
              </a:solidFill>
            </a:ln>
            <a:effectLst/>
          </c:spPr>
          <c:invertIfNegative val="0"/>
          <c:cat>
            <c:strRef>
              <c:f>'main-result-sweep-inputs'!$K$33:$N$33</c:f>
              <c:strCache>
                <c:ptCount val="4"/>
                <c:pt idx="0">
                  <c:v>Low</c:v>
                </c:pt>
                <c:pt idx="1">
                  <c:v>Med</c:v>
                </c:pt>
                <c:pt idx="2">
                  <c:v>High</c:v>
                </c:pt>
                <c:pt idx="3">
                  <c:v>GMean</c:v>
                </c:pt>
              </c:strCache>
            </c:strRef>
          </c:cat>
          <c:val>
            <c:numRef>
              <c:f>'main-result-sweep-inputs'!$K$34:$N$34</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BBC5-8B46-BE30-D3E8ED01EA75}"/>
            </c:ext>
          </c:extLst>
        </c:ser>
        <c:ser>
          <c:idx val="1"/>
          <c:order val="1"/>
          <c:tx>
            <c:strRef>
              <c:f>'main-result-sweep-inputs'!$J$35</c:f>
              <c:strCache>
                <c:ptCount val="1"/>
                <c:pt idx="0">
                  <c:v>A-Opt</c:v>
                </c:pt>
              </c:strCache>
            </c:strRef>
          </c:tx>
          <c:spPr>
            <a:solidFill>
              <a:srgbClr val="AFABAB"/>
            </a:solidFill>
            <a:ln w="15875">
              <a:solidFill>
                <a:schemeClr val="tx1"/>
              </a:solidFill>
            </a:ln>
            <a:effectLst/>
          </c:spPr>
          <c:invertIfNegative val="0"/>
          <c:cat>
            <c:strRef>
              <c:f>'main-result-sweep-inputs'!$K$33:$N$33</c:f>
              <c:strCache>
                <c:ptCount val="4"/>
                <c:pt idx="0">
                  <c:v>Low</c:v>
                </c:pt>
                <c:pt idx="1">
                  <c:v>Med</c:v>
                </c:pt>
                <c:pt idx="2">
                  <c:v>High</c:v>
                </c:pt>
                <c:pt idx="3">
                  <c:v>GMean</c:v>
                </c:pt>
              </c:strCache>
            </c:strRef>
          </c:cat>
          <c:val>
            <c:numRef>
              <c:f>'main-result-sweep-inputs'!$K$35:$N$35</c:f>
              <c:numCache>
                <c:formatCode>General</c:formatCode>
                <c:ptCount val="4"/>
                <c:pt idx="0">
                  <c:v>0.43101117604194944</c:v>
                </c:pt>
                <c:pt idx="1">
                  <c:v>0.3892054209824598</c:v>
                </c:pt>
                <c:pt idx="2">
                  <c:v>0.35038535632254342</c:v>
                </c:pt>
                <c:pt idx="3">
                  <c:v>0.3888103225325622</c:v>
                </c:pt>
              </c:numCache>
            </c:numRef>
          </c:val>
          <c:extLst>
            <c:ext xmlns:c16="http://schemas.microsoft.com/office/drawing/2014/chart" uri="{C3380CC4-5D6E-409C-BE32-E72D297353CC}">
              <c16:uniqueId val="{00000001-BBC5-8B46-BE30-D3E8ED01EA75}"/>
            </c:ext>
          </c:extLst>
        </c:ser>
        <c:ser>
          <c:idx val="6"/>
          <c:order val="2"/>
          <c:tx>
            <c:strRef>
              <c:f>'main-result-sweep-inputs'!$J$40</c:f>
              <c:strCache>
                <c:ptCount val="1"/>
                <c:pt idx="0">
                  <c:v>MS</c:v>
                </c:pt>
              </c:strCache>
            </c:strRef>
          </c:tx>
          <c:spPr>
            <a:solidFill>
              <a:srgbClr val="70AD47">
                <a:lumMod val="20000"/>
                <a:lumOff val="80000"/>
              </a:srgbClr>
            </a:solidFill>
            <a:ln w="15875">
              <a:solidFill>
                <a:sysClr val="windowText" lastClr="000000"/>
              </a:solidFill>
            </a:ln>
            <a:effectLst/>
          </c:spPr>
          <c:invertIfNegative val="0"/>
          <c:cat>
            <c:strRef>
              <c:f>'main-result-sweep-inputs'!$K$33:$N$33</c:f>
              <c:strCache>
                <c:ptCount val="4"/>
                <c:pt idx="0">
                  <c:v>Low</c:v>
                </c:pt>
                <c:pt idx="1">
                  <c:v>Med</c:v>
                </c:pt>
                <c:pt idx="2">
                  <c:v>High</c:v>
                </c:pt>
                <c:pt idx="3">
                  <c:v>GMean</c:v>
                </c:pt>
              </c:strCache>
            </c:strRef>
          </c:cat>
          <c:val>
            <c:numRef>
              <c:f>'main-result-sweep-inputs'!$K$40:$N$40</c:f>
              <c:numCache>
                <c:formatCode>General</c:formatCode>
                <c:ptCount val="4"/>
                <c:pt idx="0">
                  <c:v>5.3489373604272759</c:v>
                </c:pt>
                <c:pt idx="1">
                  <c:v>5.6406004275875681</c:v>
                </c:pt>
                <c:pt idx="2">
                  <c:v>6.3870588989342778</c:v>
                </c:pt>
                <c:pt idx="3">
                  <c:v>5.7760541542036146</c:v>
                </c:pt>
              </c:numCache>
            </c:numRef>
          </c:val>
          <c:extLst>
            <c:ext xmlns:c16="http://schemas.microsoft.com/office/drawing/2014/chart" uri="{C3380CC4-5D6E-409C-BE32-E72D297353CC}">
              <c16:uniqueId val="{00000002-BBC5-8B46-BE30-D3E8ED01EA75}"/>
            </c:ext>
          </c:extLst>
        </c:ser>
        <c:dLbls>
          <c:showLegendKey val="0"/>
          <c:showVal val="0"/>
          <c:showCatName val="0"/>
          <c:showSerName val="0"/>
          <c:showPercent val="0"/>
          <c:showBubbleSize val="0"/>
        </c:dLbls>
        <c:gapWidth val="100"/>
        <c:axId val="471198127"/>
        <c:axId val="1481897247"/>
      </c:barChart>
      <c:catAx>
        <c:axId val="47119812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481897247"/>
        <c:crosses val="autoZero"/>
        <c:auto val="1"/>
        <c:lblAlgn val="ctr"/>
        <c:lblOffset val="100"/>
        <c:noMultiLvlLbl val="0"/>
      </c:catAx>
      <c:valAx>
        <c:axId val="1481897247"/>
        <c:scaling>
          <c:orientation val="minMax"/>
          <c:max val="7"/>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71198127"/>
        <c:crosses val="autoZero"/>
        <c:crossBetween val="between"/>
        <c:majorUnit val="1"/>
        <c:minorUnit val="0.5"/>
      </c:valAx>
      <c:spPr>
        <a:noFill/>
        <a:ln w="15875">
          <a:solidFill>
            <a:schemeClr val="tx1"/>
          </a:solidFill>
        </a:ln>
        <a:effectLst/>
      </c:spPr>
    </c:plotArea>
    <c:plotVisOnly val="1"/>
    <c:dispBlanksAs val="gap"/>
    <c:showDLblsOverMax val="0"/>
  </c:chart>
  <c:spPr>
    <a:noFill/>
    <a:ln w="15875">
      <a:noFill/>
    </a:ln>
    <a:effectLst/>
  </c:spPr>
  <c:txPr>
    <a:bodyPr/>
    <a:lstStyle/>
    <a:p>
      <a:pPr>
        <a:defRPr sz="1600" b="1">
          <a:solidFill>
            <a:schemeClr val="tx1"/>
          </a:solidFill>
          <a:latin typeface="Cambria" panose="02040503050406030204" pitchFamily="18" charset="0"/>
        </a:defRPr>
      </a:pPr>
      <a:endParaRPr lang="en-CH"/>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686992707574137"/>
          <c:y val="0.10317777962036945"/>
          <c:w val="0.85448975838048125"/>
          <c:h val="0.71761906508317175"/>
        </c:manualLayout>
      </c:layout>
      <c:barChart>
        <c:barDir val="col"/>
        <c:grouping val="clustered"/>
        <c:varyColors val="0"/>
        <c:ser>
          <c:idx val="0"/>
          <c:order val="0"/>
          <c:tx>
            <c:strRef>
              <c:f>'main-result-sweep-inputs'!$J$34</c:f>
              <c:strCache>
                <c:ptCount val="1"/>
                <c:pt idx="0">
                  <c:v>P-Opt</c:v>
                </c:pt>
              </c:strCache>
            </c:strRef>
          </c:tx>
          <c:spPr>
            <a:solidFill>
              <a:schemeClr val="accent3">
                <a:lumMod val="50000"/>
              </a:schemeClr>
            </a:solidFill>
            <a:ln w="15875">
              <a:solidFill>
                <a:schemeClr val="tx1"/>
              </a:solidFill>
            </a:ln>
            <a:effectLst/>
          </c:spPr>
          <c:invertIfNegative val="0"/>
          <c:cat>
            <c:strRef>
              <c:f>'main-result-sweep-inputs'!$K$33:$N$33</c:f>
              <c:strCache>
                <c:ptCount val="4"/>
                <c:pt idx="0">
                  <c:v>Low</c:v>
                </c:pt>
                <c:pt idx="1">
                  <c:v>Med</c:v>
                </c:pt>
                <c:pt idx="2">
                  <c:v>High</c:v>
                </c:pt>
                <c:pt idx="3">
                  <c:v>GMean</c:v>
                </c:pt>
              </c:strCache>
            </c:strRef>
          </c:cat>
          <c:val>
            <c:numRef>
              <c:f>'main-result-sweep-inputs'!$K$34:$N$34</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B4BF-E343-BA74-BD9A30509537}"/>
            </c:ext>
          </c:extLst>
        </c:ser>
        <c:ser>
          <c:idx val="1"/>
          <c:order val="1"/>
          <c:tx>
            <c:strRef>
              <c:f>'main-result-sweep-inputs'!$J$35</c:f>
              <c:strCache>
                <c:ptCount val="1"/>
                <c:pt idx="0">
                  <c:v>A-Opt</c:v>
                </c:pt>
              </c:strCache>
            </c:strRef>
          </c:tx>
          <c:spPr>
            <a:solidFill>
              <a:srgbClr val="AFABAB"/>
            </a:solidFill>
            <a:ln w="15875">
              <a:solidFill>
                <a:schemeClr val="tx1"/>
              </a:solidFill>
            </a:ln>
            <a:effectLst/>
          </c:spPr>
          <c:invertIfNegative val="0"/>
          <c:cat>
            <c:strRef>
              <c:f>'main-result-sweep-inputs'!$K$33:$N$33</c:f>
              <c:strCache>
                <c:ptCount val="4"/>
                <c:pt idx="0">
                  <c:v>Low</c:v>
                </c:pt>
                <c:pt idx="1">
                  <c:v>Med</c:v>
                </c:pt>
                <c:pt idx="2">
                  <c:v>High</c:v>
                </c:pt>
                <c:pt idx="3">
                  <c:v>GMean</c:v>
                </c:pt>
              </c:strCache>
            </c:strRef>
          </c:cat>
          <c:val>
            <c:numRef>
              <c:f>'main-result-sweep-inputs'!$K$35:$N$35</c:f>
              <c:numCache>
                <c:formatCode>General</c:formatCode>
                <c:ptCount val="4"/>
                <c:pt idx="0">
                  <c:v>0.43101117604194944</c:v>
                </c:pt>
                <c:pt idx="1">
                  <c:v>0.3892054209824598</c:v>
                </c:pt>
                <c:pt idx="2">
                  <c:v>0.35038535632254342</c:v>
                </c:pt>
                <c:pt idx="3">
                  <c:v>0.3888103225325622</c:v>
                </c:pt>
              </c:numCache>
            </c:numRef>
          </c:val>
          <c:extLst>
            <c:ext xmlns:c16="http://schemas.microsoft.com/office/drawing/2014/chart" uri="{C3380CC4-5D6E-409C-BE32-E72D297353CC}">
              <c16:uniqueId val="{00000001-B4BF-E343-BA74-BD9A30509537}"/>
            </c:ext>
          </c:extLst>
        </c:ser>
        <c:ser>
          <c:idx val="6"/>
          <c:order val="2"/>
          <c:tx>
            <c:strRef>
              <c:f>'main-result-sweep-inputs'!$J$40</c:f>
              <c:strCache>
                <c:ptCount val="1"/>
                <c:pt idx="0">
                  <c:v>MS</c:v>
                </c:pt>
              </c:strCache>
            </c:strRef>
          </c:tx>
          <c:spPr>
            <a:solidFill>
              <a:srgbClr val="E2F0D9"/>
            </a:solidFill>
            <a:ln w="15875">
              <a:solidFill>
                <a:sysClr val="windowText" lastClr="000000"/>
              </a:solidFill>
            </a:ln>
            <a:effectLst/>
          </c:spPr>
          <c:invertIfNegative val="0"/>
          <c:cat>
            <c:strRef>
              <c:f>'main-result-sweep-inputs'!$K$33:$N$33</c:f>
              <c:strCache>
                <c:ptCount val="4"/>
                <c:pt idx="0">
                  <c:v>Low</c:v>
                </c:pt>
                <c:pt idx="1">
                  <c:v>Med</c:v>
                </c:pt>
                <c:pt idx="2">
                  <c:v>High</c:v>
                </c:pt>
                <c:pt idx="3">
                  <c:v>GMean</c:v>
                </c:pt>
              </c:strCache>
            </c:strRef>
          </c:cat>
          <c:val>
            <c:numRef>
              <c:f>'main-result-sweep-inputs'!$K$40:$N$40</c:f>
              <c:numCache>
                <c:formatCode>General</c:formatCode>
                <c:ptCount val="4"/>
                <c:pt idx="0">
                  <c:v>5.3489373604272759</c:v>
                </c:pt>
                <c:pt idx="1">
                  <c:v>5.6406004275875681</c:v>
                </c:pt>
                <c:pt idx="2">
                  <c:v>6.3870588989342778</c:v>
                </c:pt>
                <c:pt idx="3">
                  <c:v>5.7760541542036146</c:v>
                </c:pt>
              </c:numCache>
            </c:numRef>
          </c:val>
          <c:extLst>
            <c:ext xmlns:c16="http://schemas.microsoft.com/office/drawing/2014/chart" uri="{C3380CC4-5D6E-409C-BE32-E72D297353CC}">
              <c16:uniqueId val="{00000006-B4BF-E343-BA74-BD9A30509537}"/>
            </c:ext>
          </c:extLst>
        </c:ser>
        <c:dLbls>
          <c:showLegendKey val="0"/>
          <c:showVal val="0"/>
          <c:showCatName val="0"/>
          <c:showSerName val="0"/>
          <c:showPercent val="0"/>
          <c:showBubbleSize val="0"/>
        </c:dLbls>
        <c:gapWidth val="100"/>
        <c:axId val="471198127"/>
        <c:axId val="1481897247"/>
      </c:barChart>
      <c:catAx>
        <c:axId val="47119812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481897247"/>
        <c:crosses val="autoZero"/>
        <c:auto val="1"/>
        <c:lblAlgn val="ctr"/>
        <c:lblOffset val="100"/>
        <c:noMultiLvlLbl val="0"/>
      </c:catAx>
      <c:valAx>
        <c:axId val="1481897247"/>
        <c:scaling>
          <c:orientation val="minMax"/>
          <c:max val="7"/>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71198127"/>
        <c:crosses val="autoZero"/>
        <c:crossBetween val="between"/>
        <c:majorUnit val="1"/>
        <c:minorUnit val="0.5"/>
      </c:valAx>
      <c:spPr>
        <a:noFill/>
        <a:ln w="15875">
          <a:solidFill>
            <a:schemeClr val="tx1"/>
          </a:solidFill>
        </a:ln>
        <a:effectLst/>
      </c:spPr>
    </c:plotArea>
    <c:plotVisOnly val="1"/>
    <c:dispBlanksAs val="gap"/>
    <c:showDLblsOverMax val="0"/>
  </c:chart>
  <c:spPr>
    <a:noFill/>
    <a:ln w="15875">
      <a:noFill/>
    </a:ln>
    <a:effectLst/>
  </c:spPr>
  <c:txPr>
    <a:bodyPr/>
    <a:lstStyle/>
    <a:p>
      <a:pPr>
        <a:defRPr sz="1600" b="1">
          <a:solidFill>
            <a:schemeClr val="tx1"/>
          </a:solidFill>
          <a:latin typeface="Cambria" panose="02040503050406030204" pitchFamily="18" charset="0"/>
        </a:defRPr>
      </a:pPr>
      <a:endParaRPr lang="en-CH"/>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555555555555555E-2"/>
          <c:y val="0.11545307375635977"/>
          <c:w val="0.92049808706531777"/>
          <c:h val="0.720672916509703"/>
        </c:manualLayout>
      </c:layout>
      <c:barChart>
        <c:barDir val="col"/>
        <c:grouping val="clustered"/>
        <c:varyColors val="0"/>
        <c:ser>
          <c:idx val="0"/>
          <c:order val="0"/>
          <c:tx>
            <c:strRef>
              <c:f>'main-result-sweep-inputs'!$J$42</c:f>
              <c:strCache>
                <c:ptCount val="1"/>
                <c:pt idx="0">
                  <c:v>P-Opt</c:v>
                </c:pt>
              </c:strCache>
            </c:strRef>
          </c:tx>
          <c:spPr>
            <a:solidFill>
              <a:schemeClr val="accent3">
                <a:lumMod val="50000"/>
              </a:schemeClr>
            </a:solidFill>
            <a:ln w="15875">
              <a:solidFill>
                <a:schemeClr val="tx1"/>
              </a:solidFill>
            </a:ln>
            <a:effectLst/>
          </c:spPr>
          <c:invertIfNegative val="0"/>
          <c:cat>
            <c:strRef>
              <c:f>'main-result-sweep-inputs'!$K$41:$N$41</c:f>
              <c:strCache>
                <c:ptCount val="4"/>
                <c:pt idx="0">
                  <c:v>Low</c:v>
                </c:pt>
                <c:pt idx="1">
                  <c:v>Med</c:v>
                </c:pt>
                <c:pt idx="2">
                  <c:v>High</c:v>
                </c:pt>
                <c:pt idx="3">
                  <c:v>GMean</c:v>
                </c:pt>
              </c:strCache>
            </c:strRef>
          </c:cat>
          <c:val>
            <c:numRef>
              <c:f>'main-result-sweep-inputs'!$K$42:$N$42</c:f>
              <c:numCache>
                <c:formatCode>General</c:formatCode>
                <c:ptCount val="4"/>
                <c:pt idx="0">
                  <c:v>0.99999999810450313</c:v>
                </c:pt>
                <c:pt idx="1">
                  <c:v>0.99999999822560204</c:v>
                </c:pt>
                <c:pt idx="2">
                  <c:v>1</c:v>
                </c:pt>
                <c:pt idx="3">
                  <c:v>0.99999999877670176</c:v>
                </c:pt>
              </c:numCache>
            </c:numRef>
          </c:val>
          <c:extLst>
            <c:ext xmlns:c16="http://schemas.microsoft.com/office/drawing/2014/chart" uri="{C3380CC4-5D6E-409C-BE32-E72D297353CC}">
              <c16:uniqueId val="{00000000-6C48-3443-BB17-570B2EC54A59}"/>
            </c:ext>
          </c:extLst>
        </c:ser>
        <c:ser>
          <c:idx val="1"/>
          <c:order val="1"/>
          <c:tx>
            <c:strRef>
              <c:f>'main-result-sweep-inputs'!$J$43</c:f>
              <c:strCache>
                <c:ptCount val="1"/>
                <c:pt idx="0">
                  <c:v>A-Opt</c:v>
                </c:pt>
              </c:strCache>
            </c:strRef>
          </c:tx>
          <c:spPr>
            <a:solidFill>
              <a:srgbClr val="E7E6E6">
                <a:lumMod val="75000"/>
              </a:srgbClr>
            </a:solidFill>
            <a:ln w="15875">
              <a:solidFill>
                <a:schemeClr val="tx1"/>
              </a:solidFill>
            </a:ln>
            <a:effectLst/>
          </c:spPr>
          <c:invertIfNegative val="0"/>
          <c:cat>
            <c:strRef>
              <c:f>'main-result-sweep-inputs'!$K$41:$N$41</c:f>
              <c:strCache>
                <c:ptCount val="4"/>
                <c:pt idx="0">
                  <c:v>Low</c:v>
                </c:pt>
                <c:pt idx="1">
                  <c:v>Med</c:v>
                </c:pt>
                <c:pt idx="2">
                  <c:v>High</c:v>
                </c:pt>
                <c:pt idx="3">
                  <c:v>GMean</c:v>
                </c:pt>
              </c:strCache>
            </c:strRef>
          </c:cat>
          <c:val>
            <c:numRef>
              <c:f>'main-result-sweep-inputs'!$K$43:$N$43</c:f>
              <c:numCache>
                <c:formatCode>General</c:formatCode>
                <c:ptCount val="4"/>
                <c:pt idx="0">
                  <c:v>0.3835967636967928</c:v>
                </c:pt>
                <c:pt idx="1">
                  <c:v>0.29101259912289312</c:v>
                </c:pt>
                <c:pt idx="2">
                  <c:v>0.31974006594307702</c:v>
                </c:pt>
                <c:pt idx="3">
                  <c:v>0.32925162632429655</c:v>
                </c:pt>
              </c:numCache>
            </c:numRef>
          </c:val>
          <c:extLst>
            <c:ext xmlns:c16="http://schemas.microsoft.com/office/drawing/2014/chart" uri="{C3380CC4-5D6E-409C-BE32-E72D297353CC}">
              <c16:uniqueId val="{00000001-6C48-3443-BB17-570B2EC54A59}"/>
            </c:ext>
          </c:extLst>
        </c:ser>
        <c:ser>
          <c:idx val="6"/>
          <c:order val="2"/>
          <c:tx>
            <c:strRef>
              <c:f>'main-result-sweep-inputs'!$J$48</c:f>
              <c:strCache>
                <c:ptCount val="1"/>
                <c:pt idx="0">
                  <c:v>MS</c:v>
                </c:pt>
              </c:strCache>
            </c:strRef>
          </c:tx>
          <c:spPr>
            <a:solidFill>
              <a:srgbClr val="70AD47">
                <a:lumMod val="20000"/>
                <a:lumOff val="80000"/>
              </a:srgbClr>
            </a:solidFill>
            <a:ln w="15875">
              <a:solidFill>
                <a:sysClr val="windowText" lastClr="000000"/>
              </a:solidFill>
            </a:ln>
            <a:effectLst/>
          </c:spPr>
          <c:invertIfNegative val="0"/>
          <c:cat>
            <c:strRef>
              <c:f>'main-result-sweep-inputs'!$K$41:$N$41</c:f>
              <c:strCache>
                <c:ptCount val="4"/>
                <c:pt idx="0">
                  <c:v>Low</c:v>
                </c:pt>
                <c:pt idx="1">
                  <c:v>Med</c:v>
                </c:pt>
                <c:pt idx="2">
                  <c:v>High</c:v>
                </c:pt>
                <c:pt idx="3">
                  <c:v>GMean</c:v>
                </c:pt>
              </c:strCache>
            </c:strRef>
          </c:cat>
          <c:val>
            <c:numRef>
              <c:f>'main-result-sweep-inputs'!$K$48:$N$48</c:f>
              <c:numCache>
                <c:formatCode>General</c:formatCode>
                <c:ptCount val="4"/>
                <c:pt idx="0">
                  <c:v>2.6616608657722005</c:v>
                </c:pt>
                <c:pt idx="1">
                  <c:v>3.6664243098156817</c:v>
                </c:pt>
                <c:pt idx="2">
                  <c:v>6.5218270392284161</c:v>
                </c:pt>
                <c:pt idx="3">
                  <c:v>3.9925917650750353</c:v>
                </c:pt>
              </c:numCache>
            </c:numRef>
          </c:val>
          <c:extLst>
            <c:ext xmlns:c16="http://schemas.microsoft.com/office/drawing/2014/chart" uri="{C3380CC4-5D6E-409C-BE32-E72D297353CC}">
              <c16:uniqueId val="{00000002-6C48-3443-BB17-570B2EC54A59}"/>
            </c:ext>
          </c:extLst>
        </c:ser>
        <c:dLbls>
          <c:showLegendKey val="0"/>
          <c:showVal val="0"/>
          <c:showCatName val="0"/>
          <c:showSerName val="0"/>
          <c:showPercent val="0"/>
          <c:showBubbleSize val="0"/>
        </c:dLbls>
        <c:gapWidth val="100"/>
        <c:axId val="1482212447"/>
        <c:axId val="1482607263"/>
      </c:barChart>
      <c:catAx>
        <c:axId val="148221244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482607263"/>
        <c:crosses val="autoZero"/>
        <c:auto val="1"/>
        <c:lblAlgn val="ctr"/>
        <c:lblOffset val="100"/>
        <c:noMultiLvlLbl val="0"/>
      </c:catAx>
      <c:valAx>
        <c:axId val="1482607263"/>
        <c:scaling>
          <c:orientation val="minMax"/>
          <c:max val="7"/>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ysClr val="windowText" lastClr="000000"/>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1482212447"/>
        <c:crosses val="autoZero"/>
        <c:crossBetween val="between"/>
        <c:majorUnit val="1"/>
        <c:minorUnit val="0.5"/>
      </c:valAx>
      <c:spPr>
        <a:noFill/>
        <a:ln w="15875">
          <a:solidFill>
            <a:schemeClr val="tx1"/>
          </a:solidFill>
        </a:ln>
        <a:effectLst/>
      </c:spPr>
    </c:plotArea>
    <c:plotVisOnly val="1"/>
    <c:dispBlanksAs val="gap"/>
    <c:showDLblsOverMax val="0"/>
  </c:chart>
  <c:spPr>
    <a:noFill/>
    <a:ln>
      <a:noFill/>
    </a:ln>
    <a:effectLst/>
  </c:spPr>
  <c:txPr>
    <a:bodyPr/>
    <a:lstStyle/>
    <a:p>
      <a:pPr>
        <a:defRPr sz="1600" b="1">
          <a:solidFill>
            <a:schemeClr val="tx1"/>
          </a:solidFill>
          <a:latin typeface="Cambria" panose="02040503050406030204" pitchFamily="18" charset="0"/>
        </a:defRPr>
      </a:pPr>
      <a:endParaRPr lang="en-CH"/>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3">
                <a:lumMod val="50000"/>
              </a:schemeClr>
            </a:solidFill>
            <a:ln w="15875">
              <a:solidFill>
                <a:schemeClr val="tx1"/>
              </a:solidFill>
            </a:ln>
            <a:effectLst/>
          </c:spPr>
          <c:invertIfNegative val="0"/>
          <c:cat>
            <c:strRef>
              <c:f>sieve!$B$24:$B$27</c:f>
              <c:strCache>
                <c:ptCount val="4"/>
                <c:pt idx="0">
                  <c:v>Low</c:v>
                </c:pt>
                <c:pt idx="1">
                  <c:v>Med</c:v>
                </c:pt>
                <c:pt idx="2">
                  <c:v>High</c:v>
                </c:pt>
                <c:pt idx="3">
                  <c:v>GMean</c:v>
                </c:pt>
              </c:strCache>
            </c:strRef>
          </c:cat>
          <c:val>
            <c:numRef>
              <c:f>sieve!$C$24:$C$27</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5C9A-914A-AA7D-EC3A04BD38F6}"/>
            </c:ext>
          </c:extLst>
        </c:ser>
        <c:ser>
          <c:idx val="1"/>
          <c:order val="1"/>
          <c:spPr>
            <a:solidFill>
              <a:srgbClr val="C6BCE1"/>
            </a:solidFill>
            <a:ln w="15875">
              <a:solidFill>
                <a:schemeClr val="tx1"/>
              </a:solidFill>
            </a:ln>
            <a:effectLst/>
          </c:spPr>
          <c:invertIfNegative val="0"/>
          <c:cat>
            <c:strRef>
              <c:f>sieve!$B$24:$B$27</c:f>
              <c:strCache>
                <c:ptCount val="4"/>
                <c:pt idx="0">
                  <c:v>Low</c:v>
                </c:pt>
                <c:pt idx="1">
                  <c:v>Med</c:v>
                </c:pt>
                <c:pt idx="2">
                  <c:v>High</c:v>
                </c:pt>
                <c:pt idx="3">
                  <c:v>GMean</c:v>
                </c:pt>
              </c:strCache>
            </c:strRef>
          </c:cat>
          <c:val>
            <c:numRef>
              <c:f>sieve!$D$24:$D$27</c:f>
              <c:numCache>
                <c:formatCode>General</c:formatCode>
                <c:ptCount val="4"/>
                <c:pt idx="0">
                  <c:v>4.8422208510883893</c:v>
                </c:pt>
                <c:pt idx="1">
                  <c:v>4.8446032869547722</c:v>
                </c:pt>
                <c:pt idx="2">
                  <c:v>5.059552539547937</c:v>
                </c:pt>
                <c:pt idx="3">
                  <c:v>4.9144128855047846</c:v>
                </c:pt>
              </c:numCache>
            </c:numRef>
          </c:val>
          <c:extLst>
            <c:ext xmlns:c16="http://schemas.microsoft.com/office/drawing/2014/chart" uri="{C3380CC4-5D6E-409C-BE32-E72D297353CC}">
              <c16:uniqueId val="{00000001-5C9A-914A-AA7D-EC3A04BD38F6}"/>
            </c:ext>
          </c:extLst>
        </c:ser>
        <c:dLbls>
          <c:showLegendKey val="0"/>
          <c:showVal val="0"/>
          <c:showCatName val="0"/>
          <c:showSerName val="0"/>
          <c:showPercent val="0"/>
          <c:showBubbleSize val="0"/>
        </c:dLbls>
        <c:gapWidth val="100"/>
        <c:axId val="471198127"/>
        <c:axId val="1481897247"/>
      </c:barChart>
      <c:catAx>
        <c:axId val="47119812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481897247"/>
        <c:crosses val="autoZero"/>
        <c:auto val="1"/>
        <c:lblAlgn val="ctr"/>
        <c:lblOffset val="100"/>
        <c:noMultiLvlLbl val="0"/>
      </c:catAx>
      <c:valAx>
        <c:axId val="1481897247"/>
        <c:scaling>
          <c:orientation val="minMax"/>
          <c:max val="6"/>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71198127"/>
        <c:crosses val="autoZero"/>
        <c:crossBetween val="between"/>
        <c:majorUnit val="2"/>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3">
                <a:lumMod val="50000"/>
              </a:schemeClr>
            </a:solidFill>
            <a:ln w="15875">
              <a:solidFill>
                <a:schemeClr val="tx1"/>
              </a:solidFill>
            </a:ln>
            <a:effectLst/>
          </c:spPr>
          <c:invertIfNegative val="0"/>
          <c:cat>
            <c:strRef>
              <c:f>sieve!$B$28:$B$31</c:f>
              <c:strCache>
                <c:ptCount val="4"/>
                <c:pt idx="0">
                  <c:v>Low</c:v>
                </c:pt>
                <c:pt idx="1">
                  <c:v>Med</c:v>
                </c:pt>
                <c:pt idx="2">
                  <c:v>High</c:v>
                </c:pt>
                <c:pt idx="3">
                  <c:v>GMean</c:v>
                </c:pt>
              </c:strCache>
            </c:strRef>
          </c:cat>
          <c:val>
            <c:numRef>
              <c:f>sieve!$C$28:$C$31</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B780-6E4E-9E0F-7C255CE71D47}"/>
            </c:ext>
          </c:extLst>
        </c:ser>
        <c:ser>
          <c:idx val="1"/>
          <c:order val="1"/>
          <c:spPr>
            <a:solidFill>
              <a:srgbClr val="C6BCE1"/>
            </a:solidFill>
            <a:ln w="15875">
              <a:solidFill>
                <a:schemeClr val="tx1"/>
              </a:solidFill>
            </a:ln>
            <a:effectLst/>
          </c:spPr>
          <c:invertIfNegative val="0"/>
          <c:cat>
            <c:strRef>
              <c:f>sieve!$B$28:$B$31</c:f>
              <c:strCache>
                <c:ptCount val="4"/>
                <c:pt idx="0">
                  <c:v>Low</c:v>
                </c:pt>
                <c:pt idx="1">
                  <c:v>Med</c:v>
                </c:pt>
                <c:pt idx="2">
                  <c:v>High</c:v>
                </c:pt>
                <c:pt idx="3">
                  <c:v>GMean</c:v>
                </c:pt>
              </c:strCache>
            </c:strRef>
          </c:cat>
          <c:val>
            <c:numRef>
              <c:f>sieve!$D$28:$D$31</c:f>
              <c:numCache>
                <c:formatCode>General</c:formatCode>
                <c:ptCount val="4"/>
                <c:pt idx="0">
                  <c:v>1.4620315502230912</c:v>
                </c:pt>
                <c:pt idx="1">
                  <c:v>1.7797725132603577</c:v>
                </c:pt>
                <c:pt idx="2">
                  <c:v>2.7359138369483249</c:v>
                </c:pt>
                <c:pt idx="3">
                  <c:v>1.9237171582001131</c:v>
                </c:pt>
              </c:numCache>
            </c:numRef>
          </c:val>
          <c:extLst>
            <c:ext xmlns:c16="http://schemas.microsoft.com/office/drawing/2014/chart" uri="{C3380CC4-5D6E-409C-BE32-E72D297353CC}">
              <c16:uniqueId val="{00000001-B780-6E4E-9E0F-7C255CE71D47}"/>
            </c:ext>
          </c:extLst>
        </c:ser>
        <c:dLbls>
          <c:showLegendKey val="0"/>
          <c:showVal val="0"/>
          <c:showCatName val="0"/>
          <c:showSerName val="0"/>
          <c:showPercent val="0"/>
          <c:showBubbleSize val="0"/>
        </c:dLbls>
        <c:gapWidth val="100"/>
        <c:axId val="471198127"/>
        <c:axId val="1481897247"/>
      </c:barChart>
      <c:catAx>
        <c:axId val="47119812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481897247"/>
        <c:crosses val="autoZero"/>
        <c:auto val="1"/>
        <c:lblAlgn val="ctr"/>
        <c:lblOffset val="100"/>
        <c:noMultiLvlLbl val="0"/>
      </c:catAx>
      <c:valAx>
        <c:axId val="1481897247"/>
        <c:scaling>
          <c:orientation val="minMax"/>
          <c:max val="3"/>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71198127"/>
        <c:crosses val="autoZero"/>
        <c:crossBetween val="between"/>
        <c:majorUnit val="1"/>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w="15875">
              <a:solidFill>
                <a:schemeClr val="tx1"/>
              </a:solidFill>
            </a:ln>
            <a:effectLst/>
          </c:spPr>
          <c:invertIfNegative val="0"/>
          <c:dPt>
            <c:idx val="0"/>
            <c:invertIfNegative val="0"/>
            <c:bubble3D val="0"/>
            <c:spPr>
              <a:solidFill>
                <a:srgbClr val="C170BC"/>
              </a:solidFill>
              <a:ln w="15875">
                <a:solidFill>
                  <a:schemeClr val="tx1"/>
                </a:solidFill>
              </a:ln>
              <a:effectLst/>
            </c:spPr>
            <c:extLst>
              <c:ext xmlns:c16="http://schemas.microsoft.com/office/drawing/2014/chart" uri="{C3380CC4-5D6E-409C-BE32-E72D297353CC}">
                <c16:uniqueId val="{00000001-AA7F-2443-95E2-662E27B805C6}"/>
              </c:ext>
            </c:extLst>
          </c:dPt>
          <c:dPt>
            <c:idx val="1"/>
            <c:invertIfNegative val="0"/>
            <c:bubble3D val="0"/>
            <c:spPr>
              <a:solidFill>
                <a:schemeClr val="accent2"/>
              </a:solidFill>
              <a:ln w="15875">
                <a:solidFill>
                  <a:schemeClr val="tx1"/>
                </a:solidFill>
              </a:ln>
              <a:effectLst/>
            </c:spPr>
            <c:extLst>
              <c:ext xmlns:c16="http://schemas.microsoft.com/office/drawing/2014/chart" uri="{C3380CC4-5D6E-409C-BE32-E72D297353CC}">
                <c16:uniqueId val="{00000002-AA7F-2443-95E2-662E27B805C6}"/>
              </c:ext>
            </c:extLst>
          </c:dPt>
          <c:dPt>
            <c:idx val="2"/>
            <c:invertIfNegative val="0"/>
            <c:bubble3D val="0"/>
            <c:spPr>
              <a:solidFill>
                <a:srgbClr val="7030A0"/>
              </a:solidFill>
              <a:ln w="15875">
                <a:solidFill>
                  <a:schemeClr val="tx1"/>
                </a:solidFill>
              </a:ln>
              <a:effectLst/>
            </c:spPr>
            <c:extLst>
              <c:ext xmlns:c16="http://schemas.microsoft.com/office/drawing/2014/chart" uri="{C3380CC4-5D6E-409C-BE32-E72D297353CC}">
                <c16:uniqueId val="{00000003-AA7F-2443-95E2-662E27B805C6}"/>
              </c:ext>
            </c:extLst>
          </c:dPt>
          <c:dPt>
            <c:idx val="3"/>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4-AA7F-2443-95E2-662E27B805C6}"/>
              </c:ext>
            </c:extLst>
          </c:dPt>
          <c:cat>
            <c:strRef>
              <c:f>energy!$D$43:$D$46</c:f>
              <c:strCache>
                <c:ptCount val="4"/>
                <c:pt idx="0">
                  <c:v>Perf-Opt</c:v>
                </c:pt>
                <c:pt idx="1">
                  <c:v>Acc-Opt</c:v>
                </c:pt>
                <c:pt idx="2">
                  <c:v>PIM</c:v>
                </c:pt>
                <c:pt idx="3">
                  <c:v>MegIS</c:v>
                </c:pt>
              </c:strCache>
            </c:strRef>
          </c:cat>
          <c:val>
            <c:numRef>
              <c:f>energy!$E$43:$E$46</c:f>
              <c:numCache>
                <c:formatCode>General</c:formatCode>
                <c:ptCount val="4"/>
                <c:pt idx="0">
                  <c:v>1</c:v>
                </c:pt>
                <c:pt idx="1">
                  <c:v>0.35526315789473689</c:v>
                </c:pt>
                <c:pt idx="2">
                  <c:v>2.8421052631578951</c:v>
                </c:pt>
                <c:pt idx="3">
                  <c:v>5.4</c:v>
                </c:pt>
              </c:numCache>
            </c:numRef>
          </c:val>
          <c:extLst>
            <c:ext xmlns:c16="http://schemas.microsoft.com/office/drawing/2014/chart" uri="{C3380CC4-5D6E-409C-BE32-E72D297353CC}">
              <c16:uniqueId val="{00000000-AA7F-2443-95E2-662E27B805C6}"/>
            </c:ext>
          </c:extLst>
        </c:ser>
        <c:dLbls>
          <c:showLegendKey val="0"/>
          <c:showVal val="0"/>
          <c:showCatName val="0"/>
          <c:showSerName val="0"/>
          <c:showPercent val="0"/>
          <c:showBubbleSize val="0"/>
        </c:dLbls>
        <c:gapWidth val="219"/>
        <c:overlap val="-27"/>
        <c:axId val="608721503"/>
        <c:axId val="608604735"/>
      </c:barChart>
      <c:catAx>
        <c:axId val="608721503"/>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608604735"/>
        <c:crosses val="autoZero"/>
        <c:auto val="1"/>
        <c:lblAlgn val="ctr"/>
        <c:lblOffset val="100"/>
        <c:noMultiLvlLbl val="0"/>
      </c:catAx>
      <c:valAx>
        <c:axId val="6086047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608721503"/>
        <c:crosses val="autoZero"/>
        <c:crossBetween val="between"/>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w="15875">
              <a:solidFill>
                <a:schemeClr val="tx1"/>
              </a:solidFill>
            </a:ln>
            <a:effectLst/>
          </c:spPr>
          <c:invertIfNegative val="0"/>
          <c:dPt>
            <c:idx val="0"/>
            <c:invertIfNegative val="0"/>
            <c:bubble3D val="0"/>
            <c:spPr>
              <a:solidFill>
                <a:schemeClr val="accent3">
                  <a:lumMod val="50000"/>
                </a:schemeClr>
              </a:solidFill>
              <a:ln w="15875">
                <a:solidFill>
                  <a:schemeClr val="tx1"/>
                </a:solidFill>
              </a:ln>
              <a:effectLst/>
            </c:spPr>
            <c:extLst>
              <c:ext xmlns:c16="http://schemas.microsoft.com/office/drawing/2014/chart" uri="{C3380CC4-5D6E-409C-BE32-E72D297353CC}">
                <c16:uniqueId val="{00000002-AC57-9D46-A46E-68738C39AC90}"/>
              </c:ext>
            </c:extLst>
          </c:dPt>
          <c:dPt>
            <c:idx val="1"/>
            <c:invertIfNegative val="0"/>
            <c:bubble3D val="0"/>
            <c:spPr>
              <a:solidFill>
                <a:srgbClr val="AFABAB"/>
              </a:solidFill>
              <a:ln w="15875">
                <a:solidFill>
                  <a:schemeClr val="tx1"/>
                </a:solidFill>
              </a:ln>
              <a:effectLst/>
            </c:spPr>
            <c:extLst>
              <c:ext xmlns:c16="http://schemas.microsoft.com/office/drawing/2014/chart" uri="{C3380CC4-5D6E-409C-BE32-E72D297353CC}">
                <c16:uniqueId val="{00000004-AC57-9D46-A46E-68738C39AC90}"/>
              </c:ext>
            </c:extLst>
          </c:dPt>
          <c:dPt>
            <c:idx val="2"/>
            <c:invertIfNegative val="0"/>
            <c:bubble3D val="0"/>
            <c:spPr>
              <a:pattFill prst="dkUpDiag">
                <a:fgClr>
                  <a:schemeClr val="accent3">
                    <a:lumMod val="50000"/>
                  </a:schemeClr>
                </a:fgClr>
                <a:bgClr>
                  <a:schemeClr val="bg1"/>
                </a:bgClr>
              </a:pattFill>
              <a:ln w="15875">
                <a:solidFill>
                  <a:schemeClr val="tx1"/>
                </a:solidFill>
              </a:ln>
              <a:effectLst/>
            </c:spPr>
            <c:extLst>
              <c:ext xmlns:c16="http://schemas.microsoft.com/office/drawing/2014/chart" uri="{C3380CC4-5D6E-409C-BE32-E72D297353CC}">
                <c16:uniqueId val="{00000003-AC57-9D46-A46E-68738C39AC90}"/>
              </c:ext>
            </c:extLst>
          </c:dPt>
          <c:dPt>
            <c:idx val="3"/>
            <c:invertIfNegative val="0"/>
            <c:bubble3D val="0"/>
            <c:spPr>
              <a:pattFill prst="dkUpDiag">
                <a:fgClr>
                  <a:srgbClr val="AFABAB"/>
                </a:fgClr>
                <a:bgClr>
                  <a:schemeClr val="bg1"/>
                </a:bgClr>
              </a:pattFill>
              <a:ln w="15875">
                <a:solidFill>
                  <a:schemeClr val="tx1"/>
                </a:solidFill>
              </a:ln>
              <a:effectLst/>
            </c:spPr>
            <c:extLst>
              <c:ext xmlns:c16="http://schemas.microsoft.com/office/drawing/2014/chart" uri="{C3380CC4-5D6E-409C-BE32-E72D297353CC}">
                <c16:uniqueId val="{00000005-AC57-9D46-A46E-68738C39AC90}"/>
              </c:ext>
            </c:extLst>
          </c:dPt>
          <c:dPt>
            <c:idx val="4"/>
            <c:invertIfNegative val="0"/>
            <c:bubble3D val="0"/>
            <c:spPr>
              <a:solidFill>
                <a:schemeClr val="accent6">
                  <a:lumMod val="40000"/>
                  <a:lumOff val="60000"/>
                </a:schemeClr>
              </a:solidFill>
              <a:ln w="15875">
                <a:solidFill>
                  <a:schemeClr val="tx1"/>
                </a:solidFill>
              </a:ln>
              <a:effectLst/>
            </c:spPr>
            <c:extLst>
              <c:ext xmlns:c16="http://schemas.microsoft.com/office/drawing/2014/chart" uri="{C3380CC4-5D6E-409C-BE32-E72D297353CC}">
                <c16:uniqueId val="{00000006-AC57-9D46-A46E-68738C39AC90}"/>
              </c:ext>
            </c:extLst>
          </c:dPt>
          <c:cat>
            <c:strRef>
              <c:f>'HE-CE'!$B$68:$F$68</c:f>
              <c:strCache>
                <c:ptCount val="5"/>
                <c:pt idx="0">
                  <c:v>Perf-Opt ($)</c:v>
                </c:pt>
                <c:pt idx="1">
                  <c:v>Acc-Opt ($)</c:v>
                </c:pt>
                <c:pt idx="2">
                  <c:v>Perf-Opt($$$)</c:v>
                </c:pt>
                <c:pt idx="3">
                  <c:v>Acc-Opt ($$$)</c:v>
                </c:pt>
                <c:pt idx="4">
                  <c:v>MegIS ($)</c:v>
                </c:pt>
              </c:strCache>
            </c:strRef>
          </c:cat>
          <c:val>
            <c:numRef>
              <c:f>'HE-CE'!$B$69:$F$69</c:f>
              <c:numCache>
                <c:formatCode>General</c:formatCode>
                <c:ptCount val="5"/>
                <c:pt idx="0">
                  <c:v>1</c:v>
                </c:pt>
                <c:pt idx="1">
                  <c:v>0.81323741847576647</c:v>
                </c:pt>
                <c:pt idx="2">
                  <c:v>6.8304056727777489</c:v>
                </c:pt>
                <c:pt idx="3">
                  <c:v>2.2454299190556797</c:v>
                </c:pt>
                <c:pt idx="4">
                  <c:v>16.175597899481339</c:v>
                </c:pt>
              </c:numCache>
            </c:numRef>
          </c:val>
          <c:extLst>
            <c:ext xmlns:c16="http://schemas.microsoft.com/office/drawing/2014/chart" uri="{C3380CC4-5D6E-409C-BE32-E72D297353CC}">
              <c16:uniqueId val="{00000000-AC57-9D46-A46E-68738C39AC90}"/>
            </c:ext>
          </c:extLst>
        </c:ser>
        <c:dLbls>
          <c:showLegendKey val="0"/>
          <c:showVal val="0"/>
          <c:showCatName val="0"/>
          <c:showSerName val="0"/>
          <c:showPercent val="0"/>
          <c:showBubbleSize val="0"/>
        </c:dLbls>
        <c:gapWidth val="219"/>
        <c:overlap val="-27"/>
        <c:axId val="1233962672"/>
        <c:axId val="1234089872"/>
      </c:barChart>
      <c:catAx>
        <c:axId val="123396267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234089872"/>
        <c:crosses val="autoZero"/>
        <c:auto val="1"/>
        <c:lblAlgn val="ctr"/>
        <c:lblOffset val="100"/>
        <c:noMultiLvlLbl val="0"/>
      </c:catAx>
      <c:valAx>
        <c:axId val="123408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1233962672"/>
        <c:crosses val="autoZero"/>
        <c:crossBetween val="between"/>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803835913919892E-2"/>
          <c:y val="0.1983728864072398"/>
          <c:w val="0.42777414376892753"/>
          <c:h val="0.62710893608607254"/>
        </c:manualLayout>
      </c:layout>
      <c:barChart>
        <c:barDir val="col"/>
        <c:grouping val="clustered"/>
        <c:varyColors val="0"/>
        <c:ser>
          <c:idx val="0"/>
          <c:order val="0"/>
          <c:tx>
            <c:strRef>
              <c:f>main!$J$4</c:f>
              <c:strCache>
                <c:ptCount val="1"/>
                <c:pt idx="0">
                  <c:v>Fulgor</c:v>
                </c:pt>
              </c:strCache>
            </c:strRef>
          </c:tx>
          <c:spPr>
            <a:solidFill>
              <a:schemeClr val="tx1">
                <a:lumMod val="50000"/>
                <a:lumOff val="50000"/>
              </a:schemeClr>
            </a:solidFill>
            <a:ln w="15875">
              <a:solidFill>
                <a:schemeClr val="tx1"/>
              </a:solidFill>
            </a:ln>
            <a:effectLst/>
          </c:spPr>
          <c:invertIfNegative val="0"/>
          <c:cat>
            <c:strRef>
              <c:f>main!$I$5:$I$8</c:f>
              <c:strCache>
                <c:ptCount val="4"/>
                <c:pt idx="0">
                  <c:v>QL</c:v>
                </c:pt>
                <c:pt idx="1">
                  <c:v>QM</c:v>
                </c:pt>
                <c:pt idx="2">
                  <c:v>QS</c:v>
                </c:pt>
                <c:pt idx="3">
                  <c:v>GMean</c:v>
                </c:pt>
              </c:strCache>
            </c:strRef>
          </c:cat>
          <c:val>
            <c:numRef>
              <c:f>main!$J$5:$J$8</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E82A-2B42-BA7F-CBC90CDF6D76}"/>
            </c:ext>
          </c:extLst>
        </c:ser>
        <c:ser>
          <c:idx val="1"/>
          <c:order val="1"/>
          <c:tx>
            <c:strRef>
              <c:f>main!$K$4</c:f>
              <c:strCache>
                <c:ptCount val="1"/>
                <c:pt idx="0">
                  <c:v>MetaGraph</c:v>
                </c:pt>
              </c:strCache>
            </c:strRef>
          </c:tx>
          <c:spPr>
            <a:solidFill>
              <a:schemeClr val="bg1">
                <a:lumMod val="75000"/>
              </a:schemeClr>
            </a:solidFill>
            <a:ln w="15875">
              <a:solidFill>
                <a:schemeClr val="tx1"/>
              </a:solidFill>
            </a:ln>
            <a:effectLst/>
          </c:spPr>
          <c:invertIfNegative val="0"/>
          <c:cat>
            <c:strRef>
              <c:f>main!$I$5:$I$8</c:f>
              <c:strCache>
                <c:ptCount val="4"/>
                <c:pt idx="0">
                  <c:v>QL</c:v>
                </c:pt>
                <c:pt idx="1">
                  <c:v>QM</c:v>
                </c:pt>
                <c:pt idx="2">
                  <c:v>QS</c:v>
                </c:pt>
                <c:pt idx="3">
                  <c:v>GMean</c:v>
                </c:pt>
              </c:strCache>
            </c:strRef>
          </c:cat>
          <c:val>
            <c:numRef>
              <c:f>main!$K$5:$K$8</c:f>
              <c:numCache>
                <c:formatCode>General</c:formatCode>
                <c:ptCount val="4"/>
                <c:pt idx="0">
                  <c:v>0.62277708115037644</c:v>
                </c:pt>
                <c:pt idx="1">
                  <c:v>0.73413130885845412</c:v>
                </c:pt>
                <c:pt idx="2">
                  <c:v>0.77147411217520978</c:v>
                </c:pt>
                <c:pt idx="3">
                  <c:v>0.70654947010540536</c:v>
                </c:pt>
              </c:numCache>
            </c:numRef>
          </c:val>
          <c:extLst>
            <c:ext xmlns:c16="http://schemas.microsoft.com/office/drawing/2014/chart" uri="{C3380CC4-5D6E-409C-BE32-E72D297353CC}">
              <c16:uniqueId val="{00000001-E82A-2B42-BA7F-CBC90CDF6D76}"/>
            </c:ext>
          </c:extLst>
        </c:ser>
        <c:ser>
          <c:idx val="3"/>
          <c:order val="2"/>
          <c:tx>
            <c:strRef>
              <c:f>main!$M$4</c:f>
              <c:strCache>
                <c:ptCount val="1"/>
                <c:pt idx="0">
                  <c:v>GRAINS</c:v>
                </c:pt>
              </c:strCache>
            </c:strRef>
          </c:tx>
          <c:spPr>
            <a:solidFill>
              <a:schemeClr val="accent6">
                <a:lumMod val="20000"/>
                <a:lumOff val="80000"/>
              </a:schemeClr>
            </a:solidFill>
            <a:ln w="15875">
              <a:solidFill>
                <a:schemeClr val="tx1"/>
              </a:solidFill>
            </a:ln>
            <a:effectLst/>
          </c:spPr>
          <c:invertIfNegative val="0"/>
          <c:cat>
            <c:strRef>
              <c:f>main!$I$5:$I$8</c:f>
              <c:strCache>
                <c:ptCount val="4"/>
                <c:pt idx="0">
                  <c:v>QL</c:v>
                </c:pt>
                <c:pt idx="1">
                  <c:v>QM</c:v>
                </c:pt>
                <c:pt idx="2">
                  <c:v>QS</c:v>
                </c:pt>
                <c:pt idx="3">
                  <c:v>GMean</c:v>
                </c:pt>
              </c:strCache>
            </c:strRef>
          </c:cat>
          <c:val>
            <c:numRef>
              <c:f>main!$M$5:$M$8</c:f>
              <c:numCache>
                <c:formatCode>General</c:formatCode>
                <c:ptCount val="4"/>
                <c:pt idx="0">
                  <c:v>4.0609886355721185</c:v>
                </c:pt>
                <c:pt idx="1">
                  <c:v>8.5633936052251496</c:v>
                </c:pt>
                <c:pt idx="2">
                  <c:v>17.240395552864356</c:v>
                </c:pt>
                <c:pt idx="3">
                  <c:v>8.4322143007195223</c:v>
                </c:pt>
              </c:numCache>
            </c:numRef>
          </c:val>
          <c:extLst>
            <c:ext xmlns:c16="http://schemas.microsoft.com/office/drawing/2014/chart" uri="{C3380CC4-5D6E-409C-BE32-E72D297353CC}">
              <c16:uniqueId val="{00000003-E82A-2B42-BA7F-CBC90CDF6D76}"/>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716424080"/>
        <c:crosses val="autoZero"/>
        <c:auto val="1"/>
        <c:lblAlgn val="ctr"/>
        <c:lblOffset val="100"/>
        <c:noMultiLvlLbl val="0"/>
      </c:catAx>
      <c:valAx>
        <c:axId val="716424080"/>
        <c:scaling>
          <c:orientation val="minMax"/>
          <c:max val="9"/>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716422352"/>
        <c:crosses val="autoZero"/>
        <c:crossBetween val="between"/>
        <c:majorUnit val="3"/>
      </c:valAx>
      <c:spPr>
        <a:noFill/>
        <a:ln w="15875">
          <a:solidFill>
            <a:schemeClr val="tx1"/>
          </a:solidFill>
        </a:ln>
        <a:effectLst/>
      </c:spPr>
    </c:plotArea>
    <c:legend>
      <c:legendPos val="t"/>
      <c:layout>
        <c:manualLayout>
          <c:xMode val="edge"/>
          <c:yMode val="edge"/>
          <c:x val="5.2749645559730184E-2"/>
          <c:y val="5.0133395804408225E-2"/>
          <c:w val="0.91485792198493643"/>
          <c:h val="9.1762909201178647E-2"/>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legend>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366276573492013"/>
          <c:y val="6.2366249126958366E-2"/>
          <c:w val="0.80786263712959094"/>
          <c:h val="0.73951388683949537"/>
        </c:manualLayout>
      </c:layout>
      <c:barChart>
        <c:barDir val="col"/>
        <c:grouping val="clustered"/>
        <c:varyColors val="0"/>
        <c:ser>
          <c:idx val="0"/>
          <c:order val="0"/>
          <c:tx>
            <c:strRef>
              <c:f>main!$J$12</c:f>
              <c:strCache>
                <c:ptCount val="1"/>
                <c:pt idx="0">
                  <c:v>FG</c:v>
                </c:pt>
              </c:strCache>
            </c:strRef>
          </c:tx>
          <c:spPr>
            <a:solidFill>
              <a:schemeClr val="tx1">
                <a:lumMod val="50000"/>
                <a:lumOff val="50000"/>
              </a:schemeClr>
            </a:solidFill>
            <a:ln w="15875">
              <a:solidFill>
                <a:schemeClr val="tx1"/>
              </a:solidFill>
            </a:ln>
            <a:effectLst/>
          </c:spPr>
          <c:invertIfNegative val="0"/>
          <c:cat>
            <c:strRef>
              <c:f>main!$I$13:$I$16</c:f>
              <c:strCache>
                <c:ptCount val="4"/>
                <c:pt idx="0">
                  <c:v>QL</c:v>
                </c:pt>
                <c:pt idx="1">
                  <c:v>QM</c:v>
                </c:pt>
                <c:pt idx="2">
                  <c:v>QS</c:v>
                </c:pt>
                <c:pt idx="3">
                  <c:v>GMean</c:v>
                </c:pt>
              </c:strCache>
            </c:strRef>
          </c:cat>
          <c:val>
            <c:numRef>
              <c:f>main!$J$13:$J$16</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C929-194B-92F6-2867849FFB30}"/>
            </c:ext>
          </c:extLst>
        </c:ser>
        <c:ser>
          <c:idx val="1"/>
          <c:order val="1"/>
          <c:tx>
            <c:strRef>
              <c:f>main!$K$12</c:f>
              <c:strCache>
                <c:ptCount val="1"/>
                <c:pt idx="0">
                  <c:v>MG</c:v>
                </c:pt>
              </c:strCache>
            </c:strRef>
          </c:tx>
          <c:spPr>
            <a:solidFill>
              <a:schemeClr val="bg1">
                <a:lumMod val="75000"/>
              </a:schemeClr>
            </a:solidFill>
            <a:ln w="15875">
              <a:solidFill>
                <a:schemeClr val="tx1"/>
              </a:solidFill>
            </a:ln>
            <a:effectLst/>
          </c:spPr>
          <c:invertIfNegative val="0"/>
          <c:cat>
            <c:strRef>
              <c:f>main!$I$13:$I$16</c:f>
              <c:strCache>
                <c:ptCount val="4"/>
                <c:pt idx="0">
                  <c:v>QL</c:v>
                </c:pt>
                <c:pt idx="1">
                  <c:v>QM</c:v>
                </c:pt>
                <c:pt idx="2">
                  <c:v>QS</c:v>
                </c:pt>
                <c:pt idx="3">
                  <c:v>GMean</c:v>
                </c:pt>
              </c:strCache>
            </c:strRef>
          </c:cat>
          <c:val>
            <c:numRef>
              <c:f>main!$K$13:$K$16</c:f>
              <c:numCache>
                <c:formatCode>General</c:formatCode>
                <c:ptCount val="4"/>
                <c:pt idx="0">
                  <c:v>0.55420960384429863</c:v>
                </c:pt>
                <c:pt idx="1">
                  <c:v>0.68283555896973824</c:v>
                </c:pt>
                <c:pt idx="2">
                  <c:v>0.74413646661181232</c:v>
                </c:pt>
                <c:pt idx="3">
                  <c:v>0.6554621045595096</c:v>
                </c:pt>
              </c:numCache>
            </c:numRef>
          </c:val>
          <c:extLst>
            <c:ext xmlns:c16="http://schemas.microsoft.com/office/drawing/2014/chart" uri="{C3380CC4-5D6E-409C-BE32-E72D297353CC}">
              <c16:uniqueId val="{00000001-C929-194B-92F6-2867849FFB30}"/>
            </c:ext>
          </c:extLst>
        </c:ser>
        <c:ser>
          <c:idx val="3"/>
          <c:order val="2"/>
          <c:tx>
            <c:strRef>
              <c:f>main!$M$12</c:f>
              <c:strCache>
                <c:ptCount val="1"/>
                <c:pt idx="0">
                  <c:v>GRN</c:v>
                </c:pt>
              </c:strCache>
            </c:strRef>
          </c:tx>
          <c:spPr>
            <a:solidFill>
              <a:schemeClr val="accent6">
                <a:lumMod val="20000"/>
                <a:lumOff val="80000"/>
              </a:schemeClr>
            </a:solidFill>
            <a:ln w="15875">
              <a:solidFill>
                <a:schemeClr val="tx1"/>
              </a:solidFill>
            </a:ln>
            <a:effectLst/>
          </c:spPr>
          <c:invertIfNegative val="0"/>
          <c:cat>
            <c:strRef>
              <c:f>main!$I$13:$I$16</c:f>
              <c:strCache>
                <c:ptCount val="4"/>
                <c:pt idx="0">
                  <c:v>QL</c:v>
                </c:pt>
                <c:pt idx="1">
                  <c:v>QM</c:v>
                </c:pt>
                <c:pt idx="2">
                  <c:v>QS</c:v>
                </c:pt>
                <c:pt idx="3">
                  <c:v>GMean</c:v>
                </c:pt>
              </c:strCache>
            </c:strRef>
          </c:cat>
          <c:val>
            <c:numRef>
              <c:f>main!$M$13:$M$16</c:f>
              <c:numCache>
                <c:formatCode>General</c:formatCode>
                <c:ptCount val="4"/>
                <c:pt idx="0">
                  <c:v>2.739077235355837</c:v>
                </c:pt>
                <c:pt idx="1">
                  <c:v>5.1960407707839584</c:v>
                </c:pt>
                <c:pt idx="2">
                  <c:v>11.980535133997527</c:v>
                </c:pt>
                <c:pt idx="3">
                  <c:v>5.5452059670100464</c:v>
                </c:pt>
              </c:numCache>
            </c:numRef>
          </c:val>
          <c:extLst>
            <c:ext xmlns:c16="http://schemas.microsoft.com/office/drawing/2014/chart" uri="{C3380CC4-5D6E-409C-BE32-E72D297353CC}">
              <c16:uniqueId val="{00000003-C929-194B-92F6-2867849FFB30}"/>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716424080"/>
        <c:crosses val="autoZero"/>
        <c:auto val="1"/>
        <c:lblAlgn val="ctr"/>
        <c:lblOffset val="100"/>
        <c:noMultiLvlLbl val="0"/>
      </c:catAx>
      <c:valAx>
        <c:axId val="716424080"/>
        <c:scaling>
          <c:orientation val="minMax"/>
          <c:max val="6"/>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716422352"/>
        <c:crosses val="autoZero"/>
        <c:crossBetween val="between"/>
        <c:majorUnit val="2"/>
        <c:minorUnit val="0.5"/>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803835913919892E-2"/>
          <c:y val="8.0771832649224676E-2"/>
          <c:w val="0.8902054768484603"/>
          <c:h val="0.6687622804680543"/>
        </c:manualLayout>
      </c:layout>
      <c:barChart>
        <c:barDir val="col"/>
        <c:grouping val="clustered"/>
        <c:varyColors val="0"/>
        <c:ser>
          <c:idx val="0"/>
          <c:order val="0"/>
          <c:tx>
            <c:strRef>
              <c:f>pim!$G$5</c:f>
              <c:strCache>
                <c:ptCount val="1"/>
                <c:pt idx="0">
                  <c:v>IdealAccMem</c:v>
                </c:pt>
              </c:strCache>
            </c:strRef>
          </c:tx>
          <c:spPr>
            <a:solidFill>
              <a:schemeClr val="tx1">
                <a:lumMod val="50000"/>
                <a:lumOff val="50000"/>
              </a:schemeClr>
            </a:solidFill>
            <a:ln w="15875">
              <a:solidFill>
                <a:schemeClr val="tx1"/>
              </a:solidFill>
            </a:ln>
            <a:effectLst/>
          </c:spPr>
          <c:invertIfNegative val="0"/>
          <c:cat>
            <c:strRef>
              <c:f>pim!$F$6:$F$9</c:f>
              <c:strCache>
                <c:ptCount val="4"/>
                <c:pt idx="0">
                  <c:v>QL</c:v>
                </c:pt>
                <c:pt idx="1">
                  <c:v>QM</c:v>
                </c:pt>
                <c:pt idx="2">
                  <c:v>QS</c:v>
                </c:pt>
                <c:pt idx="3">
                  <c:v>GMean</c:v>
                </c:pt>
              </c:strCache>
            </c:strRef>
          </c:cat>
          <c:val>
            <c:numRef>
              <c:f>pim!$G$6:$G$9</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268A-4B42-A57F-28B17D16EAFB}"/>
            </c:ext>
          </c:extLst>
        </c:ser>
        <c:ser>
          <c:idx val="1"/>
          <c:order val="1"/>
          <c:tx>
            <c:strRef>
              <c:f>pim!$H$5</c:f>
              <c:strCache>
                <c:ptCount val="1"/>
                <c:pt idx="0">
                  <c:v>GRAINS</c:v>
                </c:pt>
              </c:strCache>
            </c:strRef>
          </c:tx>
          <c:spPr>
            <a:solidFill>
              <a:srgbClr val="D3BFE4"/>
            </a:solidFill>
            <a:ln w="15875">
              <a:solidFill>
                <a:schemeClr val="tx1"/>
              </a:solidFill>
            </a:ln>
            <a:effectLst/>
          </c:spPr>
          <c:invertIfNegative val="0"/>
          <c:cat>
            <c:strRef>
              <c:f>pim!$F$6:$F$9</c:f>
              <c:strCache>
                <c:ptCount val="4"/>
                <c:pt idx="0">
                  <c:v>QL</c:v>
                </c:pt>
                <c:pt idx="1">
                  <c:v>QM</c:v>
                </c:pt>
                <c:pt idx="2">
                  <c:v>QS</c:v>
                </c:pt>
                <c:pt idx="3">
                  <c:v>GMean</c:v>
                </c:pt>
              </c:strCache>
            </c:strRef>
          </c:cat>
          <c:val>
            <c:numRef>
              <c:f>pim!$H$6:$H$9</c:f>
              <c:numCache>
                <c:formatCode>General</c:formatCode>
                <c:ptCount val="4"/>
                <c:pt idx="0">
                  <c:v>2.8966566259512114</c:v>
                </c:pt>
                <c:pt idx="1">
                  <c:v>8.0711167227314995</c:v>
                </c:pt>
                <c:pt idx="2">
                  <c:v>17.016070041926977</c:v>
                </c:pt>
                <c:pt idx="3">
                  <c:v>7.3546718970926612</c:v>
                </c:pt>
              </c:numCache>
            </c:numRef>
          </c:val>
          <c:extLst>
            <c:ext xmlns:c16="http://schemas.microsoft.com/office/drawing/2014/chart" uri="{C3380CC4-5D6E-409C-BE32-E72D297353CC}">
              <c16:uniqueId val="{00000001-268A-4B42-A57F-28B17D16EAFB}"/>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716424080"/>
        <c:crosses val="autoZero"/>
        <c:auto val="1"/>
        <c:lblAlgn val="ctr"/>
        <c:lblOffset val="50"/>
        <c:noMultiLvlLbl val="0"/>
      </c:catAx>
      <c:valAx>
        <c:axId val="716424080"/>
        <c:scaling>
          <c:orientation val="minMax"/>
          <c:max val="9"/>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716422352"/>
        <c:crosses val="autoZero"/>
        <c:crossBetween val="between"/>
        <c:majorUnit val="3"/>
        <c:minorUnit val="0.5"/>
      </c:valAx>
      <c:spPr>
        <a:noFill/>
        <a:ln w="15875">
          <a:solidFill>
            <a:schemeClr val="tx1"/>
          </a:solidFill>
        </a:ln>
        <a:effectLst/>
      </c:spPr>
    </c:plotArea>
    <c:legend>
      <c:legendPos val="t"/>
      <c:layout>
        <c:manualLayout>
          <c:xMode val="edge"/>
          <c:yMode val="edge"/>
          <c:x val="0.13707865516499204"/>
          <c:y val="0.32938003217004425"/>
          <c:w val="0.44284466700422254"/>
          <c:h val="0.16796103922596842"/>
        </c:manualLayout>
      </c:layout>
      <c:overlay val="0"/>
      <c:spPr>
        <a:solidFill>
          <a:sysClr val="window" lastClr="FFFFFF"/>
        </a:solid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legend>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366276573492013"/>
          <c:y val="6.5682107382295407E-2"/>
          <c:w val="0.86445280240781064"/>
          <c:h val="0.7292511347881413"/>
        </c:manualLayout>
      </c:layout>
      <c:barChart>
        <c:barDir val="col"/>
        <c:grouping val="clustered"/>
        <c:varyColors val="0"/>
        <c:ser>
          <c:idx val="0"/>
          <c:order val="0"/>
          <c:tx>
            <c:strRef>
              <c:f>pim!$G$13</c:f>
              <c:strCache>
                <c:ptCount val="1"/>
                <c:pt idx="0">
                  <c:v>PIM</c:v>
                </c:pt>
              </c:strCache>
            </c:strRef>
          </c:tx>
          <c:spPr>
            <a:solidFill>
              <a:schemeClr val="tx1">
                <a:lumMod val="50000"/>
                <a:lumOff val="50000"/>
              </a:schemeClr>
            </a:solidFill>
            <a:ln w="15875">
              <a:solidFill>
                <a:schemeClr val="tx1"/>
              </a:solidFill>
            </a:ln>
            <a:effectLst/>
          </c:spPr>
          <c:invertIfNegative val="0"/>
          <c:cat>
            <c:strRef>
              <c:f>pim!$F$14:$F$17</c:f>
              <c:strCache>
                <c:ptCount val="4"/>
                <c:pt idx="0">
                  <c:v>QL</c:v>
                </c:pt>
                <c:pt idx="1">
                  <c:v>QM</c:v>
                </c:pt>
                <c:pt idx="2">
                  <c:v>QS</c:v>
                </c:pt>
                <c:pt idx="3">
                  <c:v>GMean</c:v>
                </c:pt>
              </c:strCache>
            </c:strRef>
          </c:cat>
          <c:val>
            <c:numRef>
              <c:f>pim!$G$14:$G$17</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2E02-3F4B-9E92-68CAF23266C5}"/>
            </c:ext>
          </c:extLst>
        </c:ser>
        <c:ser>
          <c:idx val="1"/>
          <c:order val="1"/>
          <c:tx>
            <c:strRef>
              <c:f>pim!$H$13</c:f>
              <c:strCache>
                <c:ptCount val="1"/>
                <c:pt idx="0">
                  <c:v>GRN</c:v>
                </c:pt>
              </c:strCache>
            </c:strRef>
          </c:tx>
          <c:spPr>
            <a:solidFill>
              <a:srgbClr val="D3BFE4"/>
            </a:solidFill>
            <a:ln w="15875">
              <a:solidFill>
                <a:schemeClr val="tx1"/>
              </a:solidFill>
            </a:ln>
            <a:effectLst/>
          </c:spPr>
          <c:invertIfNegative val="0"/>
          <c:cat>
            <c:strRef>
              <c:f>pim!$F$14:$F$17</c:f>
              <c:strCache>
                <c:ptCount val="4"/>
                <c:pt idx="0">
                  <c:v>QL</c:v>
                </c:pt>
                <c:pt idx="1">
                  <c:v>QM</c:v>
                </c:pt>
                <c:pt idx="2">
                  <c:v>QS</c:v>
                </c:pt>
                <c:pt idx="3">
                  <c:v>GMean</c:v>
                </c:pt>
              </c:strCache>
            </c:strRef>
          </c:cat>
          <c:val>
            <c:numRef>
              <c:f>pim!$H$14:$H$17</c:f>
              <c:numCache>
                <c:formatCode>General</c:formatCode>
                <c:ptCount val="4"/>
                <c:pt idx="0">
                  <c:v>1.5184075316190513</c:v>
                </c:pt>
                <c:pt idx="1">
                  <c:v>4.6311150139511739</c:v>
                </c:pt>
                <c:pt idx="2">
                  <c:v>11.672767302445084</c:v>
                </c:pt>
                <c:pt idx="3">
                  <c:v>4.3459285439936464</c:v>
                </c:pt>
              </c:numCache>
            </c:numRef>
          </c:val>
          <c:extLst>
            <c:ext xmlns:c16="http://schemas.microsoft.com/office/drawing/2014/chart" uri="{C3380CC4-5D6E-409C-BE32-E72D297353CC}">
              <c16:uniqueId val="{00000001-2E02-3F4B-9E92-68CAF23266C5}"/>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716424080"/>
        <c:crosses val="autoZero"/>
        <c:auto val="1"/>
        <c:lblAlgn val="ctr"/>
        <c:lblOffset val="50"/>
        <c:noMultiLvlLbl val="0"/>
      </c:catAx>
      <c:valAx>
        <c:axId val="716424080"/>
        <c:scaling>
          <c:orientation val="minMax"/>
          <c:max val="6"/>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716422352"/>
        <c:crosses val="autoZero"/>
        <c:crossBetween val="between"/>
        <c:majorUnit val="2"/>
        <c:minorUnit val="0.5"/>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'new-full'!$A$39</c:f>
              <c:strCache>
                <c:ptCount val="1"/>
                <c:pt idx="0">
                  <c:v>pigz</c:v>
                </c:pt>
              </c:strCache>
            </c:strRef>
          </c:tx>
          <c:spPr>
            <a:solidFill>
              <a:schemeClr val="accent1"/>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'new-full'!$B$39:$G$39</c:f>
              <c:numCache>
                <c:formatCode>General</c:formatCode>
                <c:ptCount val="6"/>
                <c:pt idx="0">
                  <c:v>0.32069640458005638</c:v>
                </c:pt>
                <c:pt idx="1">
                  <c:v>0.2201780264141166</c:v>
                </c:pt>
                <c:pt idx="2">
                  <c:v>0.52660634877469392</c:v>
                </c:pt>
                <c:pt idx="3">
                  <c:v>0.42172361045888451</c:v>
                </c:pt>
                <c:pt idx="4">
                  <c:v>0.22320724109748261</c:v>
                </c:pt>
                <c:pt idx="5">
                  <c:v>0.32271419611385505</c:v>
                </c:pt>
              </c:numCache>
            </c:numRef>
          </c:val>
          <c:extLst>
            <c:ext xmlns:c16="http://schemas.microsoft.com/office/drawing/2014/chart" uri="{C3380CC4-5D6E-409C-BE32-E72D297353CC}">
              <c16:uniqueId val="{00000000-0E0F-F842-9408-1EB4115A24D3}"/>
            </c:ext>
          </c:extLst>
        </c:ser>
        <c:ser>
          <c:idx val="1"/>
          <c:order val="1"/>
          <c:tx>
            <c:strRef>
              <c:f>'new-full'!$A$40</c:f>
              <c:strCache>
                <c:ptCount val="1"/>
                <c:pt idx="0">
                  <c:v>(N)Spr</c:v>
                </c:pt>
              </c:strCache>
            </c:strRef>
          </c:tx>
          <c:spPr>
            <a:solidFill>
              <a:schemeClr val="accent1">
                <a:lumMod val="60000"/>
                <a:lumOff val="40000"/>
              </a:schemeClr>
            </a:solidFill>
            <a:ln w="15875">
              <a:solidFill>
                <a:schemeClr val="tx1">
                  <a:alpha val="98000"/>
                </a:schemeClr>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'new-full'!$B$40:$G$40</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1-0E0F-F842-9408-1EB4115A24D3}"/>
            </c:ext>
          </c:extLst>
        </c:ser>
        <c:ser>
          <c:idx val="2"/>
          <c:order val="2"/>
          <c:tx>
            <c:strRef>
              <c:f>'new-full'!$A$41</c:f>
              <c:strCache>
                <c:ptCount val="1"/>
                <c:pt idx="0">
                  <c:v>(N)SprAcc</c:v>
                </c:pt>
              </c:strCache>
            </c:strRef>
          </c:tx>
          <c:spPr>
            <a:solidFill>
              <a:schemeClr val="accent1">
                <a:lumMod val="40000"/>
                <a:lumOff val="60000"/>
              </a:schemeClr>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'new-full'!$B$41:$G$41</c:f>
              <c:numCache>
                <c:formatCode>General</c:formatCode>
                <c:ptCount val="6"/>
                <c:pt idx="0">
                  <c:v>1.5352748255633506</c:v>
                </c:pt>
                <c:pt idx="1">
                  <c:v>1.2883875909571483</c:v>
                </c:pt>
                <c:pt idx="2">
                  <c:v>1.730194463354078</c:v>
                </c:pt>
                <c:pt idx="3">
                  <c:v>1.0860429689337237</c:v>
                </c:pt>
                <c:pt idx="4">
                  <c:v>1.0869201411635807</c:v>
                </c:pt>
                <c:pt idx="5">
                  <c:v>1.3221308681799522</c:v>
                </c:pt>
              </c:numCache>
            </c:numRef>
          </c:val>
          <c:extLst>
            <c:ext xmlns:c16="http://schemas.microsoft.com/office/drawing/2014/chart" uri="{C3380CC4-5D6E-409C-BE32-E72D297353CC}">
              <c16:uniqueId val="{00000002-0E0F-F842-9408-1EB4115A24D3}"/>
            </c:ext>
          </c:extLst>
        </c:ser>
        <c:ser>
          <c:idx val="3"/>
          <c:order val="3"/>
          <c:tx>
            <c:strRef>
              <c:f>'new-full'!$A$42</c:f>
              <c:strCache>
                <c:ptCount val="1"/>
                <c:pt idx="0">
                  <c:v>SAGe</c:v>
                </c:pt>
              </c:strCache>
            </c:strRef>
          </c:tx>
          <c:spPr>
            <a:solidFill>
              <a:schemeClr val="accent3">
                <a:lumMod val="50000"/>
              </a:schemeClr>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'new-full'!$B$42:$G$42</c:f>
              <c:numCache>
                <c:formatCode>General</c:formatCode>
                <c:ptCount val="6"/>
                <c:pt idx="0">
                  <c:v>4.8537045976133859</c:v>
                </c:pt>
                <c:pt idx="1">
                  <c:v>2.2778602030402029</c:v>
                </c:pt>
                <c:pt idx="2">
                  <c:v>28.530211488676436</c:v>
                </c:pt>
                <c:pt idx="3">
                  <c:v>2.0725025928452605</c:v>
                </c:pt>
                <c:pt idx="4">
                  <c:v>1.5083751846151365</c:v>
                </c:pt>
                <c:pt idx="5">
                  <c:v>3.9699219833169326</c:v>
                </c:pt>
              </c:numCache>
            </c:numRef>
          </c:val>
          <c:extLst>
            <c:ext xmlns:c16="http://schemas.microsoft.com/office/drawing/2014/chart" uri="{C3380CC4-5D6E-409C-BE32-E72D297353CC}">
              <c16:uniqueId val="{00000003-0E0F-F842-9408-1EB4115A24D3}"/>
            </c:ext>
          </c:extLst>
        </c:ser>
        <c:ser>
          <c:idx val="4"/>
          <c:order val="4"/>
          <c:tx>
            <c:strRef>
              <c:f>'new-full'!$A$43</c:f>
              <c:strCache>
                <c:ptCount val="1"/>
                <c:pt idx="0">
                  <c:v>0TimeDec</c:v>
                </c:pt>
              </c:strCache>
            </c:strRef>
          </c:tx>
          <c:spPr>
            <a:solidFill>
              <a:schemeClr val="bg1">
                <a:lumMod val="75000"/>
              </a:schemeClr>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'new-full'!$B$43:$G$43</c:f>
              <c:numCache>
                <c:formatCode>General</c:formatCode>
                <c:ptCount val="6"/>
                <c:pt idx="0">
                  <c:v>4.8537045976133859</c:v>
                </c:pt>
                <c:pt idx="1">
                  <c:v>2.2778602030402029</c:v>
                </c:pt>
                <c:pt idx="2">
                  <c:v>28.530211488676436</c:v>
                </c:pt>
                <c:pt idx="3">
                  <c:v>2.0725025928452605</c:v>
                </c:pt>
                <c:pt idx="4">
                  <c:v>1.5083751846151365</c:v>
                </c:pt>
                <c:pt idx="5">
                  <c:v>3.9699219833169326</c:v>
                </c:pt>
              </c:numCache>
            </c:numRef>
          </c:val>
          <c:extLst>
            <c:ext xmlns:c16="http://schemas.microsoft.com/office/drawing/2014/chart" uri="{C3380CC4-5D6E-409C-BE32-E72D297353CC}">
              <c16:uniqueId val="{00000004-0E0F-F842-9408-1EB4115A24D3}"/>
            </c:ext>
          </c:extLst>
        </c:ser>
        <c:ser>
          <c:idx val="5"/>
          <c:order val="5"/>
          <c:tx>
            <c:strRef>
              <c:f>'new-full'!$A$44</c:f>
              <c:strCache>
                <c:ptCount val="1"/>
                <c:pt idx="0">
                  <c:v>SAGeSSD+NDP</c:v>
                </c:pt>
              </c:strCache>
            </c:strRef>
          </c:tx>
          <c:spPr>
            <a:solidFill>
              <a:srgbClr val="E2F0D9"/>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'new-full'!$B$44:$G$44</c:f>
              <c:numCache>
                <c:formatCode>General</c:formatCode>
                <c:ptCount val="6"/>
                <c:pt idx="0">
                  <c:v>7.1781853091297743</c:v>
                </c:pt>
                <c:pt idx="1">
                  <c:v>10.386530714735104</c:v>
                </c:pt>
                <c:pt idx="2">
                  <c:v>51.931947071698204</c:v>
                </c:pt>
                <c:pt idx="3">
                  <c:v>2.0725025928452605</c:v>
                </c:pt>
                <c:pt idx="4">
                  <c:v>14.971860354281887</c:v>
                </c:pt>
                <c:pt idx="5">
                  <c:v>10.373806102330759</c:v>
                </c:pt>
              </c:numCache>
            </c:numRef>
          </c:val>
          <c:extLst>
            <c:ext xmlns:c16="http://schemas.microsoft.com/office/drawing/2014/chart" uri="{C3380CC4-5D6E-409C-BE32-E72D297353CC}">
              <c16:uniqueId val="{00000005-0E0F-F842-9408-1EB4115A24D3}"/>
            </c:ext>
          </c:extLst>
        </c:ser>
        <c:dLbls>
          <c:showLegendKey val="0"/>
          <c:showVal val="0"/>
          <c:showCatName val="0"/>
          <c:showSerName val="0"/>
          <c:showPercent val="0"/>
          <c:showBubbleSize val="0"/>
        </c:dLbls>
        <c:gapWidth val="100"/>
        <c:axId val="465756784"/>
        <c:axId val="776073568"/>
      </c:barChart>
      <c:catAx>
        <c:axId val="465756784"/>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776073568"/>
        <c:crosses val="autoZero"/>
        <c:auto val="1"/>
        <c:lblAlgn val="ctr"/>
        <c:lblOffset val="100"/>
        <c:noMultiLvlLbl val="0"/>
      </c:catAx>
      <c:valAx>
        <c:axId val="776073568"/>
        <c:scaling>
          <c:orientation val="minMax"/>
          <c:max val="12"/>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65756784"/>
        <c:crosses val="autoZero"/>
        <c:crossBetween val="between"/>
      </c:valAx>
      <c:spPr>
        <a:noFill/>
        <a:ln w="15875">
          <a:solidFill>
            <a:schemeClr val="tx1"/>
          </a:solidFill>
        </a:ln>
        <a:effectLst/>
      </c:spPr>
    </c:plotArea>
    <c:legend>
      <c:legendPos val="t"/>
      <c:layout>
        <c:manualLayout>
          <c:xMode val="edge"/>
          <c:yMode val="edge"/>
          <c:x val="6.0351176961073297E-2"/>
          <c:y val="5.6640997697087893E-2"/>
          <c:w val="0.92292731375199555"/>
          <c:h val="0.11225175362503978"/>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legend>
    <c:plotVisOnly val="1"/>
    <c:dispBlanksAs val="gap"/>
    <c:showDLblsOverMax val="0"/>
  </c:chart>
  <c:spPr>
    <a:noFill/>
    <a:ln>
      <a:noFill/>
    </a:ln>
    <a:effectLst/>
  </c:spPr>
  <c:txPr>
    <a:bodyPr/>
    <a:lstStyle/>
    <a:p>
      <a:pPr>
        <a:defRPr sz="1800" b="1">
          <a:solidFill>
            <a:schemeClr val="tx1"/>
          </a:solidFill>
          <a:latin typeface="+mn-lt"/>
        </a:defRPr>
      </a:pPr>
      <a:endParaRPr lang="en-CH"/>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3759842565769668E-2"/>
          <c:y val="0.11125916109246491"/>
          <c:w val="0.77039499179600845"/>
          <c:h val="0.73025018234057248"/>
        </c:manualLayout>
      </c:layout>
      <c:barChart>
        <c:barDir val="col"/>
        <c:grouping val="clustered"/>
        <c:varyColors val="0"/>
        <c:ser>
          <c:idx val="0"/>
          <c:order val="0"/>
          <c:tx>
            <c:strRef>
              <c:f>Sheet2!$Q$17</c:f>
              <c:strCache>
                <c:ptCount val="1"/>
                <c:pt idx="0">
                  <c:v>pigz</c:v>
                </c:pt>
              </c:strCache>
            </c:strRef>
          </c:tx>
          <c:spPr>
            <a:solidFill>
              <a:srgbClr val="305796"/>
            </a:solidFill>
            <a:ln w="15875">
              <a:solidFill>
                <a:schemeClr val="tx1"/>
              </a:solidFill>
            </a:ln>
            <a:effectLst/>
          </c:spPr>
          <c:invertIfNegative val="0"/>
          <c:cat>
            <c:strRef>
              <c:f>Sheet2!$R$16:$W$16</c:f>
              <c:strCache>
                <c:ptCount val="6"/>
                <c:pt idx="0">
                  <c:v>RS1</c:v>
                </c:pt>
                <c:pt idx="1">
                  <c:v>RS2</c:v>
                </c:pt>
                <c:pt idx="2">
                  <c:v>RS3</c:v>
                </c:pt>
                <c:pt idx="3">
                  <c:v>RS4</c:v>
                </c:pt>
                <c:pt idx="4">
                  <c:v>RS5</c:v>
                </c:pt>
                <c:pt idx="5">
                  <c:v>GMean</c:v>
                </c:pt>
              </c:strCache>
            </c:strRef>
          </c:cat>
          <c:val>
            <c:numRef>
              <c:f>Sheet2!$R$17:$W$17</c:f>
              <c:numCache>
                <c:formatCode>General</c:formatCode>
                <c:ptCount val="6"/>
                <c:pt idx="0">
                  <c:v>0.25285220592078456</c:v>
                </c:pt>
                <c:pt idx="1">
                  <c:v>0.23041306434829081</c:v>
                </c:pt>
                <c:pt idx="2">
                  <c:v>0.38334676801246265</c:v>
                </c:pt>
                <c:pt idx="3">
                  <c:v>0.80656766782997291</c:v>
                </c:pt>
                <c:pt idx="4">
                  <c:v>0.4512585890250872</c:v>
                </c:pt>
                <c:pt idx="5">
                  <c:v>0.38194988934100554</c:v>
                </c:pt>
              </c:numCache>
            </c:numRef>
          </c:val>
          <c:extLst>
            <c:ext xmlns:c16="http://schemas.microsoft.com/office/drawing/2014/chart" uri="{C3380CC4-5D6E-409C-BE32-E72D297353CC}">
              <c16:uniqueId val="{00000000-86F4-2647-B8D2-F4ABE8F079B5}"/>
            </c:ext>
          </c:extLst>
        </c:ser>
        <c:ser>
          <c:idx val="1"/>
          <c:order val="1"/>
          <c:tx>
            <c:strRef>
              <c:f>Sheet2!$Q$18</c:f>
              <c:strCache>
                <c:ptCount val="1"/>
                <c:pt idx="0">
                  <c:v>(N)Spr</c:v>
                </c:pt>
              </c:strCache>
            </c:strRef>
          </c:tx>
          <c:spPr>
            <a:solidFill>
              <a:srgbClr val="6190D9"/>
            </a:solidFill>
            <a:ln w="15875">
              <a:solidFill>
                <a:schemeClr val="tx1"/>
              </a:solidFill>
            </a:ln>
            <a:effectLst/>
          </c:spPr>
          <c:invertIfNegative val="0"/>
          <c:cat>
            <c:strRef>
              <c:f>Sheet2!$R$16:$W$16</c:f>
              <c:strCache>
                <c:ptCount val="6"/>
                <c:pt idx="0">
                  <c:v>RS1</c:v>
                </c:pt>
                <c:pt idx="1">
                  <c:v>RS2</c:v>
                </c:pt>
                <c:pt idx="2">
                  <c:v>RS3</c:v>
                </c:pt>
                <c:pt idx="3">
                  <c:v>RS4</c:v>
                </c:pt>
                <c:pt idx="4">
                  <c:v>RS5</c:v>
                </c:pt>
                <c:pt idx="5">
                  <c:v>GMean</c:v>
                </c:pt>
              </c:strCache>
            </c:strRef>
          </c:cat>
          <c:val>
            <c:numRef>
              <c:f>Sheet2!$R$18:$W$18</c:f>
              <c:numCache>
                <c:formatCode>General</c:formatCode>
                <c:ptCount val="6"/>
                <c:pt idx="0">
                  <c:v>0.67476452782393403</c:v>
                </c:pt>
                <c:pt idx="1">
                  <c:v>0.80279986429975503</c:v>
                </c:pt>
                <c:pt idx="2">
                  <c:v>0.57936696528078313</c:v>
                </c:pt>
                <c:pt idx="3">
                  <c:v>0.92534725714042132</c:v>
                </c:pt>
                <c:pt idx="4">
                  <c:v>0.92732852053405479</c:v>
                </c:pt>
                <c:pt idx="5">
                  <c:v>0.76921956931670132</c:v>
                </c:pt>
              </c:numCache>
            </c:numRef>
          </c:val>
          <c:extLst>
            <c:ext xmlns:c16="http://schemas.microsoft.com/office/drawing/2014/chart" uri="{C3380CC4-5D6E-409C-BE32-E72D297353CC}">
              <c16:uniqueId val="{00000001-86F4-2647-B8D2-F4ABE8F079B5}"/>
            </c:ext>
          </c:extLst>
        </c:ser>
        <c:ser>
          <c:idx val="3"/>
          <c:order val="2"/>
          <c:tx>
            <c:strRef>
              <c:f>Sheet2!$Q$20</c:f>
              <c:strCache>
                <c:ptCount val="1"/>
                <c:pt idx="0">
                  <c:v>SG</c:v>
                </c:pt>
              </c:strCache>
            </c:strRef>
          </c:tx>
          <c:spPr>
            <a:solidFill>
              <a:srgbClr val="74C476"/>
            </a:solidFill>
            <a:ln w="15875">
              <a:solidFill>
                <a:schemeClr val="tx1"/>
              </a:solidFill>
            </a:ln>
            <a:effectLst/>
          </c:spPr>
          <c:invertIfNegative val="0"/>
          <c:cat>
            <c:strRef>
              <c:f>Sheet2!$R$16:$W$16</c:f>
              <c:strCache>
                <c:ptCount val="6"/>
                <c:pt idx="0">
                  <c:v>RS1</c:v>
                </c:pt>
                <c:pt idx="1">
                  <c:v>RS2</c:v>
                </c:pt>
                <c:pt idx="2">
                  <c:v>RS3</c:v>
                </c:pt>
                <c:pt idx="3">
                  <c:v>RS4</c:v>
                </c:pt>
                <c:pt idx="4">
                  <c:v>RS5</c:v>
                </c:pt>
                <c:pt idx="5">
                  <c:v>GMean</c:v>
                </c:pt>
              </c:strCache>
            </c:strRef>
          </c:cat>
          <c:val>
            <c:numRef>
              <c:f>Sheet2!$R$20:$W$20</c:f>
              <c:numCache>
                <c:formatCode>General</c:formatCode>
                <c:ptCount val="6"/>
                <c:pt idx="0">
                  <c:v>9.3414674178798141</c:v>
                </c:pt>
                <c:pt idx="1">
                  <c:v>6.291909514549892</c:v>
                </c:pt>
                <c:pt idx="2">
                  <c:v>45.28815186091331</c:v>
                </c:pt>
                <c:pt idx="3">
                  <c:v>13.815837389580318</c:v>
                </c:pt>
                <c:pt idx="4">
                  <c:v>10.048790843756649</c:v>
                </c:pt>
                <c:pt idx="5">
                  <c:v>12.987771460241433</c:v>
                </c:pt>
              </c:numCache>
            </c:numRef>
          </c:val>
          <c:extLst>
            <c:ext xmlns:c16="http://schemas.microsoft.com/office/drawing/2014/chart" uri="{C3380CC4-5D6E-409C-BE32-E72D297353CC}">
              <c16:uniqueId val="{00000003-86F4-2647-B8D2-F4ABE8F079B5}"/>
            </c:ext>
          </c:extLst>
        </c:ser>
        <c:dLbls>
          <c:showLegendKey val="0"/>
          <c:showVal val="0"/>
          <c:showCatName val="0"/>
          <c:showSerName val="0"/>
          <c:showPercent val="0"/>
          <c:showBubbleSize val="0"/>
        </c:dLbls>
        <c:gapWidth val="100"/>
        <c:axId val="408225392"/>
        <c:axId val="408227120"/>
      </c:barChart>
      <c:catAx>
        <c:axId val="40822539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08227120"/>
        <c:crosses val="autoZero"/>
        <c:auto val="1"/>
        <c:lblAlgn val="ctr"/>
        <c:lblOffset val="950"/>
        <c:noMultiLvlLbl val="0"/>
      </c:catAx>
      <c:valAx>
        <c:axId val="408227120"/>
        <c:scaling>
          <c:logBase val="10"/>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ysClr val="window" lastClr="FFFFFF">
                  <a:lumMod val="85000"/>
                </a:sysClr>
              </a:solidFill>
              <a:round/>
            </a:ln>
            <a:effectLst/>
          </c:spPr>
        </c:minorGridlines>
        <c:numFmt formatCode="General" sourceLinked="1"/>
        <c:majorTickMark val="in"/>
        <c:minorTickMark val="in"/>
        <c:tickLblPos val="nextTo"/>
        <c:spPr>
          <a:noFill/>
          <a:ln w="9525">
            <a:solidFill>
              <a:sysClr val="windowText" lastClr="000000"/>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08225392"/>
        <c:crosses val="autoZero"/>
        <c:crossBetween val="between"/>
      </c:valAx>
      <c:spPr>
        <a:noFill/>
        <a:ln w="15875">
          <a:solidFill>
            <a:schemeClr val="tx1"/>
          </a:solidFill>
        </a:ln>
        <a:effectLst/>
      </c:spPr>
    </c:plotArea>
    <c:legend>
      <c:legendPos val="r"/>
      <c:layout>
        <c:manualLayout>
          <c:xMode val="edge"/>
          <c:yMode val="edge"/>
          <c:x val="0.86791971653348154"/>
          <c:y val="0.11354256485549609"/>
          <c:w val="0.12018750018533701"/>
          <c:h val="0.72856458020532888"/>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legend>
    <c:plotVisOnly val="1"/>
    <c:dispBlanksAs val="gap"/>
    <c:showDLblsOverMax val="0"/>
  </c:chart>
  <c:spPr>
    <a:noFill/>
    <a:ln>
      <a:noFill/>
    </a:ln>
    <a:effectLst/>
  </c:spPr>
  <c:txPr>
    <a:bodyPr/>
    <a:lstStyle/>
    <a:p>
      <a:pPr>
        <a:defRPr sz="1800" b="1">
          <a:solidFill>
            <a:schemeClr val="tx1"/>
          </a:solidFill>
          <a:latin typeface="+mn-lt"/>
        </a:defRPr>
      </a:pPr>
      <a:endParaRPr lang="en-CH"/>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'new-full'!$A$39</c:f>
              <c:strCache>
                <c:ptCount val="1"/>
                <c:pt idx="0">
                  <c:v>pigz</c:v>
                </c:pt>
              </c:strCache>
            </c:strRef>
          </c:tx>
          <c:spPr>
            <a:solidFill>
              <a:schemeClr val="accent1"/>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'new-full'!$B$39:$G$39</c:f>
              <c:numCache>
                <c:formatCode>General</c:formatCode>
                <c:ptCount val="6"/>
                <c:pt idx="0">
                  <c:v>0.32069640458005638</c:v>
                </c:pt>
                <c:pt idx="1">
                  <c:v>0.2201780264141166</c:v>
                </c:pt>
                <c:pt idx="2">
                  <c:v>0.52660634877469392</c:v>
                </c:pt>
                <c:pt idx="3">
                  <c:v>0.42172361045888451</c:v>
                </c:pt>
                <c:pt idx="4">
                  <c:v>0.22320724109748261</c:v>
                </c:pt>
                <c:pt idx="5">
                  <c:v>0.32271419611385505</c:v>
                </c:pt>
              </c:numCache>
            </c:numRef>
          </c:val>
          <c:extLst>
            <c:ext xmlns:c16="http://schemas.microsoft.com/office/drawing/2014/chart" uri="{C3380CC4-5D6E-409C-BE32-E72D297353CC}">
              <c16:uniqueId val="{00000000-0E0F-F842-9408-1EB4115A24D3}"/>
            </c:ext>
          </c:extLst>
        </c:ser>
        <c:ser>
          <c:idx val="1"/>
          <c:order val="1"/>
          <c:tx>
            <c:strRef>
              <c:f>'new-full'!$A$40</c:f>
              <c:strCache>
                <c:ptCount val="1"/>
                <c:pt idx="0">
                  <c:v>(N)Spr</c:v>
                </c:pt>
              </c:strCache>
            </c:strRef>
          </c:tx>
          <c:spPr>
            <a:solidFill>
              <a:schemeClr val="accent1">
                <a:lumMod val="60000"/>
                <a:lumOff val="40000"/>
              </a:schemeClr>
            </a:solidFill>
            <a:ln w="15875">
              <a:solidFill>
                <a:schemeClr val="tx1">
                  <a:alpha val="98000"/>
                </a:schemeClr>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'new-full'!$B$40:$G$40</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1-0E0F-F842-9408-1EB4115A24D3}"/>
            </c:ext>
          </c:extLst>
        </c:ser>
        <c:ser>
          <c:idx val="2"/>
          <c:order val="2"/>
          <c:tx>
            <c:strRef>
              <c:f>'new-full'!$A$41</c:f>
              <c:strCache>
                <c:ptCount val="1"/>
                <c:pt idx="0">
                  <c:v>(N)SprAcc</c:v>
                </c:pt>
              </c:strCache>
            </c:strRef>
          </c:tx>
          <c:spPr>
            <a:solidFill>
              <a:schemeClr val="accent1">
                <a:lumMod val="40000"/>
                <a:lumOff val="60000"/>
              </a:schemeClr>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'new-full'!$B$41:$G$41</c:f>
              <c:numCache>
                <c:formatCode>General</c:formatCode>
                <c:ptCount val="6"/>
                <c:pt idx="0">
                  <c:v>1.5352748255633506</c:v>
                </c:pt>
                <c:pt idx="1">
                  <c:v>1.2883875909571483</c:v>
                </c:pt>
                <c:pt idx="2">
                  <c:v>1.730194463354078</c:v>
                </c:pt>
                <c:pt idx="3">
                  <c:v>1.0860429689337237</c:v>
                </c:pt>
                <c:pt idx="4">
                  <c:v>1.0869201411635807</c:v>
                </c:pt>
                <c:pt idx="5">
                  <c:v>1.3221308681799522</c:v>
                </c:pt>
              </c:numCache>
            </c:numRef>
          </c:val>
          <c:extLst>
            <c:ext xmlns:c16="http://schemas.microsoft.com/office/drawing/2014/chart" uri="{C3380CC4-5D6E-409C-BE32-E72D297353CC}">
              <c16:uniqueId val="{00000002-0E0F-F842-9408-1EB4115A24D3}"/>
            </c:ext>
          </c:extLst>
        </c:ser>
        <c:ser>
          <c:idx val="3"/>
          <c:order val="3"/>
          <c:tx>
            <c:strRef>
              <c:f>'new-full'!$A$42</c:f>
              <c:strCache>
                <c:ptCount val="1"/>
                <c:pt idx="0">
                  <c:v>SAGe</c:v>
                </c:pt>
              </c:strCache>
            </c:strRef>
          </c:tx>
          <c:spPr>
            <a:solidFill>
              <a:schemeClr val="accent3">
                <a:lumMod val="50000"/>
              </a:schemeClr>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'new-full'!$B$42:$G$42</c:f>
              <c:numCache>
                <c:formatCode>General</c:formatCode>
                <c:ptCount val="6"/>
                <c:pt idx="0">
                  <c:v>4.8537045976133859</c:v>
                </c:pt>
                <c:pt idx="1">
                  <c:v>2.2778602030402029</c:v>
                </c:pt>
                <c:pt idx="2">
                  <c:v>28.530211488676436</c:v>
                </c:pt>
                <c:pt idx="3">
                  <c:v>2.0725025928452605</c:v>
                </c:pt>
                <c:pt idx="4">
                  <c:v>1.5083751846151365</c:v>
                </c:pt>
                <c:pt idx="5">
                  <c:v>3.9699219833169326</c:v>
                </c:pt>
              </c:numCache>
            </c:numRef>
          </c:val>
          <c:extLst>
            <c:ext xmlns:c16="http://schemas.microsoft.com/office/drawing/2014/chart" uri="{C3380CC4-5D6E-409C-BE32-E72D297353CC}">
              <c16:uniqueId val="{00000003-0E0F-F842-9408-1EB4115A24D3}"/>
            </c:ext>
          </c:extLst>
        </c:ser>
        <c:ser>
          <c:idx val="4"/>
          <c:order val="4"/>
          <c:tx>
            <c:strRef>
              <c:f>'new-full'!$A$43</c:f>
              <c:strCache>
                <c:ptCount val="1"/>
                <c:pt idx="0">
                  <c:v>0TimeDec</c:v>
                </c:pt>
              </c:strCache>
            </c:strRef>
          </c:tx>
          <c:spPr>
            <a:solidFill>
              <a:schemeClr val="bg1">
                <a:lumMod val="75000"/>
              </a:schemeClr>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'new-full'!$B$43:$G$43</c:f>
              <c:numCache>
                <c:formatCode>General</c:formatCode>
                <c:ptCount val="6"/>
                <c:pt idx="0">
                  <c:v>4.8537045976133859</c:v>
                </c:pt>
                <c:pt idx="1">
                  <c:v>2.2778602030402029</c:v>
                </c:pt>
                <c:pt idx="2">
                  <c:v>28.530211488676436</c:v>
                </c:pt>
                <c:pt idx="3">
                  <c:v>2.0725025928452605</c:v>
                </c:pt>
                <c:pt idx="4">
                  <c:v>1.5083751846151365</c:v>
                </c:pt>
                <c:pt idx="5">
                  <c:v>3.9699219833169326</c:v>
                </c:pt>
              </c:numCache>
            </c:numRef>
          </c:val>
          <c:extLst>
            <c:ext xmlns:c16="http://schemas.microsoft.com/office/drawing/2014/chart" uri="{C3380CC4-5D6E-409C-BE32-E72D297353CC}">
              <c16:uniqueId val="{00000004-0E0F-F842-9408-1EB4115A24D3}"/>
            </c:ext>
          </c:extLst>
        </c:ser>
        <c:ser>
          <c:idx val="5"/>
          <c:order val="5"/>
          <c:tx>
            <c:strRef>
              <c:f>'new-full'!$A$44</c:f>
              <c:strCache>
                <c:ptCount val="1"/>
                <c:pt idx="0">
                  <c:v>SAGeSSD+NDP</c:v>
                </c:pt>
              </c:strCache>
            </c:strRef>
          </c:tx>
          <c:spPr>
            <a:solidFill>
              <a:srgbClr val="E2F0D9"/>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'new-full'!$B$44:$G$44</c:f>
              <c:numCache>
                <c:formatCode>General</c:formatCode>
                <c:ptCount val="6"/>
                <c:pt idx="0">
                  <c:v>7.1781853091297743</c:v>
                </c:pt>
                <c:pt idx="1">
                  <c:v>10.386530714735104</c:v>
                </c:pt>
                <c:pt idx="2">
                  <c:v>51.931947071698204</c:v>
                </c:pt>
                <c:pt idx="3">
                  <c:v>2.0725025928452605</c:v>
                </c:pt>
                <c:pt idx="4">
                  <c:v>14.971860354281887</c:v>
                </c:pt>
                <c:pt idx="5">
                  <c:v>10.373806102330759</c:v>
                </c:pt>
              </c:numCache>
            </c:numRef>
          </c:val>
          <c:extLst>
            <c:ext xmlns:c16="http://schemas.microsoft.com/office/drawing/2014/chart" uri="{C3380CC4-5D6E-409C-BE32-E72D297353CC}">
              <c16:uniqueId val="{00000005-0E0F-F842-9408-1EB4115A24D3}"/>
            </c:ext>
          </c:extLst>
        </c:ser>
        <c:dLbls>
          <c:showLegendKey val="0"/>
          <c:showVal val="0"/>
          <c:showCatName val="0"/>
          <c:showSerName val="0"/>
          <c:showPercent val="0"/>
          <c:showBubbleSize val="0"/>
        </c:dLbls>
        <c:gapWidth val="100"/>
        <c:axId val="465756784"/>
        <c:axId val="776073568"/>
      </c:barChart>
      <c:catAx>
        <c:axId val="465756784"/>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776073568"/>
        <c:crosses val="autoZero"/>
        <c:auto val="1"/>
        <c:lblAlgn val="ctr"/>
        <c:lblOffset val="100"/>
        <c:noMultiLvlLbl val="0"/>
      </c:catAx>
      <c:valAx>
        <c:axId val="776073568"/>
        <c:scaling>
          <c:orientation val="minMax"/>
          <c:max val="12"/>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65756784"/>
        <c:crosses val="autoZero"/>
        <c:crossBetween val="between"/>
      </c:valAx>
      <c:spPr>
        <a:noFill/>
        <a:ln w="15875">
          <a:solidFill>
            <a:schemeClr val="tx1"/>
          </a:solidFill>
        </a:ln>
        <a:effectLst/>
      </c:spPr>
    </c:plotArea>
    <c:legend>
      <c:legendPos val="t"/>
      <c:layout>
        <c:manualLayout>
          <c:xMode val="edge"/>
          <c:yMode val="edge"/>
          <c:x val="6.0351176961073297E-2"/>
          <c:y val="5.6640997697087893E-2"/>
          <c:w val="0.92292731375199555"/>
          <c:h val="0.11225175362503978"/>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legend>
    <c:plotVisOnly val="1"/>
    <c:dispBlanksAs val="gap"/>
    <c:showDLblsOverMax val="0"/>
  </c:chart>
  <c:spPr>
    <a:noFill/>
    <a:ln>
      <a:noFill/>
    </a:ln>
    <a:effectLst/>
  </c:spPr>
  <c:txPr>
    <a:bodyPr/>
    <a:lstStyle/>
    <a:p>
      <a:pPr>
        <a:defRPr sz="1800" b="1">
          <a:solidFill>
            <a:schemeClr val="tx1"/>
          </a:solidFill>
          <a:latin typeface="+mn-lt"/>
        </a:defRPr>
      </a:pPr>
      <a:endParaRPr lang="en-CH"/>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803835913919892E-2"/>
          <c:y val="0.31665223610526455"/>
          <c:w val="0.90786045494313206"/>
          <c:h val="0.50882940881913441"/>
        </c:manualLayout>
      </c:layout>
      <c:barChart>
        <c:barDir val="col"/>
        <c:grouping val="clustered"/>
        <c:varyColors val="0"/>
        <c:ser>
          <c:idx val="0"/>
          <c:order val="0"/>
          <c:tx>
            <c:strRef>
              <c:f>'MS+SAGe'!$H$7</c:f>
              <c:strCache>
                <c:ptCount val="1"/>
                <c:pt idx="0">
                  <c:v>pigz</c:v>
                </c:pt>
              </c:strCache>
            </c:strRef>
          </c:tx>
          <c:spPr>
            <a:solidFill>
              <a:schemeClr val="tx1">
                <a:lumMod val="50000"/>
                <a:lumOff val="50000"/>
              </a:schemeClr>
            </a:solidFill>
            <a:ln w="15875">
              <a:solidFill>
                <a:schemeClr val="tx1"/>
              </a:solidFill>
            </a:ln>
            <a:effectLst/>
          </c:spPr>
          <c:invertIfNegative val="0"/>
          <c:cat>
            <c:strRef>
              <c:f>'MS+SAGe'!$G$8:$G$10</c:f>
              <c:strCache>
                <c:ptCount val="3"/>
                <c:pt idx="0">
                  <c:v>P-Opt</c:v>
                </c:pt>
                <c:pt idx="1">
                  <c:v>A-Opt</c:v>
                </c:pt>
                <c:pt idx="2">
                  <c:v>MegIS</c:v>
                </c:pt>
              </c:strCache>
            </c:strRef>
          </c:cat>
          <c:val>
            <c:numRef>
              <c:f>'MS+SAGe'!$H$8:$H$10</c:f>
              <c:numCache>
                <c:formatCode>General</c:formatCode>
                <c:ptCount val="3"/>
                <c:pt idx="0">
                  <c:v>1</c:v>
                </c:pt>
                <c:pt idx="1">
                  <c:v>0.33217833707426836</c:v>
                </c:pt>
                <c:pt idx="2">
                  <c:v>2.6759243290395043</c:v>
                </c:pt>
              </c:numCache>
            </c:numRef>
          </c:val>
          <c:extLst>
            <c:ext xmlns:c16="http://schemas.microsoft.com/office/drawing/2014/chart" uri="{C3380CC4-5D6E-409C-BE32-E72D297353CC}">
              <c16:uniqueId val="{00000000-9AA3-B04F-AB80-C55EA58BA3F0}"/>
            </c:ext>
          </c:extLst>
        </c:ser>
        <c:ser>
          <c:idx val="1"/>
          <c:order val="1"/>
          <c:tx>
            <c:strRef>
              <c:f>'MS+SAGe'!$I$7</c:f>
              <c:strCache>
                <c:ptCount val="1"/>
                <c:pt idx="0">
                  <c:v>(N)Spr</c:v>
                </c:pt>
              </c:strCache>
            </c:strRef>
          </c:tx>
          <c:spPr>
            <a:solidFill>
              <a:schemeClr val="bg1">
                <a:lumMod val="75000"/>
              </a:schemeClr>
            </a:solidFill>
            <a:ln w="15875">
              <a:solidFill>
                <a:schemeClr val="tx1"/>
              </a:solidFill>
            </a:ln>
            <a:effectLst/>
          </c:spPr>
          <c:invertIfNegative val="0"/>
          <c:cat>
            <c:strRef>
              <c:f>'MS+SAGe'!$G$8:$G$10</c:f>
              <c:strCache>
                <c:ptCount val="3"/>
                <c:pt idx="0">
                  <c:v>P-Opt</c:v>
                </c:pt>
                <c:pt idx="1">
                  <c:v>A-Opt</c:v>
                </c:pt>
                <c:pt idx="2">
                  <c:v>MegIS</c:v>
                </c:pt>
              </c:strCache>
            </c:strRef>
          </c:cat>
          <c:val>
            <c:numRef>
              <c:f>'MS+SAGe'!$I$8:$I$10</c:f>
              <c:numCache>
                <c:formatCode>General</c:formatCode>
                <c:ptCount val="3"/>
                <c:pt idx="0">
                  <c:v>1.0978211708161951</c:v>
                </c:pt>
                <c:pt idx="1">
                  <c:v>0.34231027443680712</c:v>
                </c:pt>
                <c:pt idx="2">
                  <c:v>3.5137304393122721</c:v>
                </c:pt>
              </c:numCache>
            </c:numRef>
          </c:val>
          <c:extLst>
            <c:ext xmlns:c16="http://schemas.microsoft.com/office/drawing/2014/chart" uri="{C3380CC4-5D6E-409C-BE32-E72D297353CC}">
              <c16:uniqueId val="{00000001-9AA3-B04F-AB80-C55EA58BA3F0}"/>
            </c:ext>
          </c:extLst>
        </c:ser>
        <c:ser>
          <c:idx val="2"/>
          <c:order val="2"/>
          <c:tx>
            <c:strRef>
              <c:f>'MS+SAGe'!$J$7</c:f>
              <c:strCache>
                <c:ptCount val="1"/>
                <c:pt idx="0">
                  <c:v>SAGe</c:v>
                </c:pt>
              </c:strCache>
            </c:strRef>
          </c:tx>
          <c:spPr>
            <a:solidFill>
              <a:schemeClr val="accent6">
                <a:lumMod val="60000"/>
                <a:lumOff val="40000"/>
              </a:schemeClr>
            </a:solidFill>
            <a:ln w="15875">
              <a:solidFill>
                <a:schemeClr val="tx1"/>
              </a:solidFill>
            </a:ln>
            <a:effectLst/>
          </c:spPr>
          <c:invertIfNegative val="0"/>
          <c:cat>
            <c:strRef>
              <c:f>'MS+SAGe'!$G$8:$G$10</c:f>
              <c:strCache>
                <c:ptCount val="3"/>
                <c:pt idx="0">
                  <c:v>P-Opt</c:v>
                </c:pt>
                <c:pt idx="1">
                  <c:v>A-Opt</c:v>
                </c:pt>
                <c:pt idx="2">
                  <c:v>MegIS</c:v>
                </c:pt>
              </c:strCache>
            </c:strRef>
          </c:cat>
          <c:val>
            <c:numRef>
              <c:f>'MS+SAGe'!$J$8:$J$10</c:f>
              <c:numCache>
                <c:formatCode>General</c:formatCode>
                <c:ptCount val="3"/>
                <c:pt idx="0">
                  <c:v>1.2197630554012264</c:v>
                </c:pt>
                <c:pt idx="1">
                  <c:v>0.35360824773564636</c:v>
                </c:pt>
                <c:pt idx="2">
                  <c:v>5.2284883059946958</c:v>
                </c:pt>
              </c:numCache>
            </c:numRef>
          </c:val>
          <c:extLst>
            <c:ext xmlns:c16="http://schemas.microsoft.com/office/drawing/2014/chart" uri="{C3380CC4-5D6E-409C-BE32-E72D297353CC}">
              <c16:uniqueId val="{00000002-9AA3-B04F-AB80-C55EA58BA3F0}"/>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mn-ea"/>
                <a:cs typeface="+mn-cs"/>
              </a:defRPr>
            </a:pPr>
            <a:endParaRPr lang="en-CH"/>
          </a:p>
        </c:txPr>
        <c:crossAx val="716424080"/>
        <c:crosses val="autoZero"/>
        <c:auto val="1"/>
        <c:lblAlgn val="ctr"/>
        <c:lblOffset val="100"/>
        <c:noMultiLvlLbl val="0"/>
      </c:catAx>
      <c:valAx>
        <c:axId val="716424080"/>
        <c:scaling>
          <c:orientation val="minMax"/>
          <c:max val="6"/>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mn-ea"/>
                <a:cs typeface="+mn-cs"/>
              </a:defRPr>
            </a:pPr>
            <a:endParaRPr lang="en-CH"/>
          </a:p>
        </c:txPr>
        <c:crossAx val="716422352"/>
        <c:crosses val="autoZero"/>
        <c:crossBetween val="between"/>
        <c:majorUnit val="2"/>
        <c:minorUnit val="0.5"/>
      </c:valAx>
      <c:spPr>
        <a:noFill/>
        <a:ln w="15875">
          <a:solidFill>
            <a:schemeClr val="tx1"/>
          </a:solidFill>
        </a:ln>
        <a:effectLst/>
      </c:spPr>
    </c:plotArea>
    <c:legend>
      <c:legendPos val="t"/>
      <c:layout>
        <c:manualLayout>
          <c:xMode val="edge"/>
          <c:yMode val="edge"/>
          <c:x val="5.1232870566702449E-2"/>
          <c:y val="0.15931439538275238"/>
          <c:w val="0.91485792198493643"/>
          <c:h val="9.1762909201178647E-2"/>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mn-ea"/>
              <a:cs typeface="+mn-cs"/>
            </a:defRPr>
          </a:pPr>
          <a:endParaRPr lang="en-CH"/>
        </a:p>
      </c:txPr>
    </c:legend>
    <c:plotVisOnly val="1"/>
    <c:dispBlanksAs val="gap"/>
    <c:showDLblsOverMax val="0"/>
  </c:chart>
  <c:spPr>
    <a:noFill/>
    <a:ln>
      <a:noFill/>
    </a:ln>
    <a:effectLst/>
  </c:spPr>
  <c:txPr>
    <a:bodyPr/>
    <a:lstStyle/>
    <a:p>
      <a:pPr>
        <a:defRPr sz="1800" b="1">
          <a:solidFill>
            <a:schemeClr val="tx1"/>
          </a:solidFill>
          <a:latin typeface="Cambria" panose="02040503050406030204" pitchFamily="18" charset="0"/>
        </a:defRPr>
      </a:pPr>
      <a:endParaRPr lang="en-CH"/>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5969600524823818E-2"/>
          <c:y val="0.18262248468941383"/>
          <c:w val="0.92560511624085184"/>
          <c:h val="0.6367833187518227"/>
        </c:manualLayout>
      </c:layout>
      <c:barChart>
        <c:barDir val="col"/>
        <c:grouping val="clustered"/>
        <c:varyColors val="0"/>
        <c:ser>
          <c:idx val="0"/>
          <c:order val="0"/>
          <c:tx>
            <c:strRef>
              <c:f>'GRAINS+SAGe'!$I$5</c:f>
              <c:strCache>
                <c:ptCount val="1"/>
                <c:pt idx="0">
                  <c:v>pigz</c:v>
                </c:pt>
              </c:strCache>
            </c:strRef>
          </c:tx>
          <c:spPr>
            <a:solidFill>
              <a:schemeClr val="tx1">
                <a:lumMod val="50000"/>
                <a:lumOff val="50000"/>
              </a:schemeClr>
            </a:solidFill>
            <a:ln w="15875">
              <a:solidFill>
                <a:schemeClr val="tx1"/>
              </a:solidFill>
            </a:ln>
            <a:effectLst/>
          </c:spPr>
          <c:invertIfNegative val="0"/>
          <c:cat>
            <c:strRef>
              <c:f>'GRAINS+SAGe'!$J$4:$L$4</c:f>
              <c:strCache>
                <c:ptCount val="3"/>
                <c:pt idx="0">
                  <c:v>FG</c:v>
                </c:pt>
                <c:pt idx="1">
                  <c:v>MG</c:v>
                </c:pt>
                <c:pt idx="2">
                  <c:v>GRN</c:v>
                </c:pt>
              </c:strCache>
            </c:strRef>
          </c:cat>
          <c:val>
            <c:numRef>
              <c:f>'GRAINS+SAGe'!$J$5:$L$5</c:f>
              <c:numCache>
                <c:formatCode>General</c:formatCode>
                <c:ptCount val="3"/>
                <c:pt idx="0">
                  <c:v>1</c:v>
                </c:pt>
                <c:pt idx="1">
                  <c:v>0.6333495164278814</c:v>
                </c:pt>
                <c:pt idx="2">
                  <c:v>3.5765295987353478</c:v>
                </c:pt>
              </c:numCache>
            </c:numRef>
          </c:val>
          <c:extLst>
            <c:ext xmlns:c16="http://schemas.microsoft.com/office/drawing/2014/chart" uri="{C3380CC4-5D6E-409C-BE32-E72D297353CC}">
              <c16:uniqueId val="{00000000-9AA3-B04F-AB80-C55EA58BA3F0}"/>
            </c:ext>
          </c:extLst>
        </c:ser>
        <c:ser>
          <c:idx val="1"/>
          <c:order val="1"/>
          <c:tx>
            <c:strRef>
              <c:f>'GRAINS+SAGe'!$I$6</c:f>
              <c:strCache>
                <c:ptCount val="1"/>
                <c:pt idx="0">
                  <c:v>(N)Spr</c:v>
                </c:pt>
              </c:strCache>
            </c:strRef>
          </c:tx>
          <c:spPr>
            <a:solidFill>
              <a:schemeClr val="bg1">
                <a:lumMod val="75000"/>
              </a:schemeClr>
            </a:solidFill>
            <a:ln w="15875">
              <a:solidFill>
                <a:schemeClr val="tx1"/>
              </a:solidFill>
            </a:ln>
            <a:effectLst/>
          </c:spPr>
          <c:invertIfNegative val="0"/>
          <c:cat>
            <c:strRef>
              <c:f>'GRAINS+SAGe'!$J$4:$L$4</c:f>
              <c:strCache>
                <c:ptCount val="3"/>
                <c:pt idx="0">
                  <c:v>FG</c:v>
                </c:pt>
                <c:pt idx="1">
                  <c:v>MG</c:v>
                </c:pt>
                <c:pt idx="2">
                  <c:v>GRN</c:v>
                </c:pt>
              </c:strCache>
            </c:strRef>
          </c:cat>
          <c:val>
            <c:numRef>
              <c:f>'GRAINS+SAGe'!$J$6:$L$6</c:f>
              <c:numCache>
                <c:formatCode>General</c:formatCode>
                <c:ptCount val="3"/>
                <c:pt idx="0">
                  <c:v>0.99346063193529022</c:v>
                </c:pt>
                <c:pt idx="1">
                  <c:v>0.63072006465014085</c:v>
                </c:pt>
                <c:pt idx="2">
                  <c:v>3.4942668879698786</c:v>
                </c:pt>
              </c:numCache>
            </c:numRef>
          </c:val>
          <c:extLst>
            <c:ext xmlns:c16="http://schemas.microsoft.com/office/drawing/2014/chart" uri="{C3380CC4-5D6E-409C-BE32-E72D297353CC}">
              <c16:uniqueId val="{00000001-9AA3-B04F-AB80-C55EA58BA3F0}"/>
            </c:ext>
          </c:extLst>
        </c:ser>
        <c:ser>
          <c:idx val="2"/>
          <c:order val="2"/>
          <c:tx>
            <c:strRef>
              <c:f>'GRAINS+SAGe'!$I$7</c:f>
              <c:strCache>
                <c:ptCount val="1"/>
                <c:pt idx="0">
                  <c:v>SAGe</c:v>
                </c:pt>
              </c:strCache>
            </c:strRef>
          </c:tx>
          <c:spPr>
            <a:solidFill>
              <a:schemeClr val="accent6">
                <a:lumMod val="60000"/>
                <a:lumOff val="40000"/>
              </a:schemeClr>
            </a:solidFill>
            <a:ln w="15875">
              <a:solidFill>
                <a:schemeClr val="tx1"/>
              </a:solidFill>
            </a:ln>
            <a:effectLst/>
          </c:spPr>
          <c:invertIfNegative val="0"/>
          <c:cat>
            <c:strRef>
              <c:f>'GRAINS+SAGe'!$J$4:$L$4</c:f>
              <c:strCache>
                <c:ptCount val="3"/>
                <c:pt idx="0">
                  <c:v>FG</c:v>
                </c:pt>
                <c:pt idx="1">
                  <c:v>MG</c:v>
                </c:pt>
                <c:pt idx="2">
                  <c:v>GRN</c:v>
                </c:pt>
              </c:strCache>
            </c:strRef>
          </c:cat>
          <c:val>
            <c:numRef>
              <c:f>'GRAINS+SAGe'!$J$7:$L$7</c:f>
              <c:numCache>
                <c:formatCode>General</c:formatCode>
                <c:ptCount val="3"/>
                <c:pt idx="0">
                  <c:v>1.0463009765893356</c:v>
                </c:pt>
                <c:pt idx="1">
                  <c:v>0.65161226820509477</c:v>
                </c:pt>
                <c:pt idx="2">
                  <c:v>4.2490163753173009</c:v>
                </c:pt>
              </c:numCache>
            </c:numRef>
          </c:val>
          <c:extLst>
            <c:ext xmlns:c16="http://schemas.microsoft.com/office/drawing/2014/chart" uri="{C3380CC4-5D6E-409C-BE32-E72D297353CC}">
              <c16:uniqueId val="{00000002-9AA3-B04F-AB80-C55EA58BA3F0}"/>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mn-ea"/>
                <a:cs typeface="+mn-cs"/>
              </a:defRPr>
            </a:pPr>
            <a:endParaRPr lang="en-CH"/>
          </a:p>
        </c:txPr>
        <c:crossAx val="716424080"/>
        <c:crosses val="autoZero"/>
        <c:auto val="1"/>
        <c:lblAlgn val="ctr"/>
        <c:lblOffset val="100"/>
        <c:noMultiLvlLbl val="0"/>
      </c:catAx>
      <c:valAx>
        <c:axId val="716424080"/>
        <c:scaling>
          <c:orientation val="minMax"/>
          <c:max val="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mn-ea"/>
                <a:cs typeface="+mn-cs"/>
              </a:defRPr>
            </a:pPr>
            <a:endParaRPr lang="en-CH"/>
          </a:p>
        </c:txPr>
        <c:crossAx val="716422352"/>
        <c:crosses val="autoZero"/>
        <c:crossBetween val="between"/>
        <c:majorUnit val="1"/>
        <c:minorUnit val="0.5"/>
      </c:valAx>
      <c:spPr>
        <a:noFill/>
        <a:ln w="15875">
          <a:solidFill>
            <a:schemeClr val="tx1"/>
          </a:solidFill>
        </a:ln>
        <a:effectLst/>
      </c:spPr>
    </c:plotArea>
    <c:legend>
      <c:legendPos val="t"/>
      <c:layout>
        <c:manualLayout>
          <c:xMode val="edge"/>
          <c:yMode val="edge"/>
          <c:x val="5.6393236958242929E-2"/>
          <c:y val="2.7777777777777776E-2"/>
          <c:w val="0.92892179911482142"/>
          <c:h val="0.10301290463692038"/>
        </c:manualLayout>
      </c:layout>
      <c:overlay val="0"/>
      <c:spPr>
        <a:noFill/>
        <a:ln w="15875">
          <a:solidFill>
            <a:sysClr val="windowText" lastClr="000000"/>
          </a:solidFill>
        </a:ln>
        <a:effectLst/>
      </c:spPr>
      <c:txPr>
        <a:bodyPr rot="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mn-ea"/>
              <a:cs typeface="+mn-cs"/>
            </a:defRPr>
          </a:pPr>
          <a:endParaRPr lang="en-CH"/>
        </a:p>
      </c:txPr>
    </c:legend>
    <c:plotVisOnly val="1"/>
    <c:dispBlanksAs val="gap"/>
    <c:showDLblsOverMax val="0"/>
  </c:chart>
  <c:spPr>
    <a:noFill/>
    <a:ln>
      <a:noFill/>
    </a:ln>
    <a:effectLst/>
  </c:spPr>
  <c:txPr>
    <a:bodyPr/>
    <a:lstStyle/>
    <a:p>
      <a:pPr>
        <a:defRPr sz="1800" b="1">
          <a:solidFill>
            <a:schemeClr val="tx1"/>
          </a:solidFill>
          <a:latin typeface="Cambria" panose="02040503050406030204" pitchFamily="18" charset="0"/>
        </a:defRPr>
      </a:pPr>
      <a:endParaRPr lang="en-CH"/>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30702627688781"/>
          <c:y val="0.11601846551115116"/>
          <c:w val="0.84088454460433826"/>
          <c:h val="0.31990493185057062"/>
        </c:manualLayout>
      </c:layout>
      <c:barChart>
        <c:barDir val="col"/>
        <c:grouping val="stacked"/>
        <c:varyColors val="0"/>
        <c:ser>
          <c:idx val="0"/>
          <c:order val="0"/>
          <c:tx>
            <c:strRef>
              <c:f>Sheet1!$E$5</c:f>
              <c:strCache>
                <c:ptCount val="1"/>
                <c:pt idx="0">
                  <c:v>Other</c:v>
                </c:pt>
              </c:strCache>
            </c:strRef>
          </c:tx>
          <c:spPr>
            <a:solidFill>
              <a:schemeClr val="bg1"/>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A920-0944-9E16-846AA5BE5512}"/>
              </c:ext>
            </c:extLst>
          </c:dPt>
          <c:dPt>
            <c:idx val="1"/>
            <c:invertIfNegative val="0"/>
            <c:bubble3D val="0"/>
            <c:spPr>
              <a:solidFill>
                <a:schemeClr val="bg2">
                  <a:lumMod val="50000"/>
                </a:schemeClr>
              </a:solidFill>
              <a:ln w="15875">
                <a:solidFill>
                  <a:schemeClr val="tx1"/>
                </a:solidFill>
              </a:ln>
              <a:effectLst/>
            </c:spPr>
            <c:extLst>
              <c:ext xmlns:c16="http://schemas.microsoft.com/office/drawing/2014/chart" uri="{C3380CC4-5D6E-409C-BE32-E72D297353CC}">
                <c16:uniqueId val="{00000003-A920-0944-9E16-846AA5BE5512}"/>
              </c:ext>
            </c:extLst>
          </c:dPt>
          <c:dPt>
            <c:idx val="2"/>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5-A920-0944-9E16-846AA5BE5512}"/>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A920-0944-9E16-846AA5BE5512}"/>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9-A920-0944-9E16-846AA5BE5512}"/>
              </c:ext>
            </c:extLst>
          </c:dPt>
          <c:dPt>
            <c:idx val="5"/>
            <c:invertIfNegative val="0"/>
            <c:bubble3D val="0"/>
            <c:spPr>
              <a:solidFill>
                <a:schemeClr val="bg2">
                  <a:lumMod val="50000"/>
                </a:schemeClr>
              </a:solidFill>
              <a:ln w="15875">
                <a:solidFill>
                  <a:schemeClr val="tx1"/>
                </a:solidFill>
              </a:ln>
              <a:effectLst/>
            </c:spPr>
            <c:extLst>
              <c:ext xmlns:c16="http://schemas.microsoft.com/office/drawing/2014/chart" uri="{C3380CC4-5D6E-409C-BE32-E72D297353CC}">
                <c16:uniqueId val="{0000000B-A920-0944-9E16-846AA5BE5512}"/>
              </c:ext>
            </c:extLst>
          </c:dPt>
          <c:dPt>
            <c:idx val="6"/>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D-A920-0944-9E16-846AA5BE5512}"/>
              </c:ext>
            </c:extLst>
          </c:dPt>
          <c:dPt>
            <c:idx val="7"/>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F-A920-0944-9E16-846AA5BE5512}"/>
              </c:ext>
            </c:extLst>
          </c:dPt>
          <c:dPt>
            <c:idx val="8"/>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11-A920-0944-9E16-846AA5BE5512}"/>
              </c:ext>
            </c:extLst>
          </c:dPt>
          <c:dPt>
            <c:idx val="9"/>
            <c:invertIfNegative val="0"/>
            <c:bubble3D val="0"/>
            <c:spPr>
              <a:solidFill>
                <a:schemeClr val="bg2">
                  <a:lumMod val="50000"/>
                </a:schemeClr>
              </a:solidFill>
              <a:ln w="15875">
                <a:solidFill>
                  <a:schemeClr val="tx1"/>
                </a:solidFill>
              </a:ln>
              <a:effectLst/>
            </c:spPr>
            <c:extLst>
              <c:ext xmlns:c16="http://schemas.microsoft.com/office/drawing/2014/chart" uri="{C3380CC4-5D6E-409C-BE32-E72D297353CC}">
                <c16:uniqueId val="{00000013-A920-0944-9E16-846AA5BE5512}"/>
              </c:ext>
            </c:extLst>
          </c:dPt>
          <c:dPt>
            <c:idx val="10"/>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15-A920-0944-9E16-846AA5BE5512}"/>
              </c:ext>
            </c:extLst>
          </c:dPt>
          <c:dPt>
            <c:idx val="1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17-A920-0944-9E16-846AA5BE5512}"/>
              </c:ext>
            </c:extLst>
          </c:dPt>
          <c:cat>
            <c:multiLvlStrRef>
              <c:f>Sheet1!$C$6:$D$17</c:f>
              <c:multiLvlStrCache>
                <c:ptCount val="12"/>
                <c:lvl>
                  <c:pt idx="0">
                    <c:v>Base</c:v>
                  </c:pt>
                  <c:pt idx="1">
                    <c:v>SIMD</c:v>
                  </c:pt>
                  <c:pt idx="2">
                    <c:v>GS-Ext</c:v>
                  </c:pt>
                  <c:pt idx="3">
                    <c:v>GS</c:v>
                  </c:pt>
                  <c:pt idx="4">
                    <c:v>Base</c:v>
                  </c:pt>
                  <c:pt idx="5">
                    <c:v>SIMD</c:v>
                  </c:pt>
                  <c:pt idx="6">
                    <c:v>GS-Ext</c:v>
                  </c:pt>
                  <c:pt idx="7">
                    <c:v>GS</c:v>
                  </c:pt>
                  <c:pt idx="8">
                    <c:v>Base</c:v>
                  </c:pt>
                  <c:pt idx="9">
                    <c:v>SIMD</c:v>
                  </c:pt>
                  <c:pt idx="10">
                    <c:v>GS-Ext</c:v>
                  </c:pt>
                  <c:pt idx="11">
                    <c:v>GS</c:v>
                  </c:pt>
                </c:lvl>
                <c:lvl>
                  <c:pt idx="0">
                    <c:v>SSD-L</c:v>
                  </c:pt>
                  <c:pt idx="4">
                    <c:v>SSD-M</c:v>
                  </c:pt>
                  <c:pt idx="8">
                    <c:v>SSD-H</c:v>
                  </c:pt>
                </c:lvl>
              </c:multiLvlStrCache>
            </c:multiLvlStrRef>
          </c:cat>
          <c:val>
            <c:numRef>
              <c:f>Sheet1!$E$6:$E$17</c:f>
              <c:numCache>
                <c:formatCode>General</c:formatCode>
                <c:ptCount val="12"/>
                <c:pt idx="0">
                  <c:v>101.8</c:v>
                </c:pt>
                <c:pt idx="1">
                  <c:v>128.44</c:v>
                </c:pt>
                <c:pt idx="2">
                  <c:v>119.24</c:v>
                </c:pt>
                <c:pt idx="3">
                  <c:v>52.78</c:v>
                </c:pt>
                <c:pt idx="4">
                  <c:v>73.98</c:v>
                </c:pt>
                <c:pt idx="5">
                  <c:v>81.378</c:v>
                </c:pt>
                <c:pt idx="6">
                  <c:v>31.69</c:v>
                </c:pt>
                <c:pt idx="7">
                  <c:v>31.69</c:v>
                </c:pt>
                <c:pt idx="8">
                  <c:v>86.17</c:v>
                </c:pt>
                <c:pt idx="9">
                  <c:v>94.787000000000006</c:v>
                </c:pt>
                <c:pt idx="10">
                  <c:v>31.92</c:v>
                </c:pt>
                <c:pt idx="11">
                  <c:v>31.92</c:v>
                </c:pt>
              </c:numCache>
            </c:numRef>
          </c:val>
          <c:extLst>
            <c:ext xmlns:c16="http://schemas.microsoft.com/office/drawing/2014/chart" uri="{C3380CC4-5D6E-409C-BE32-E72D297353CC}">
              <c16:uniqueId val="{00000018-A920-0944-9E16-846AA5BE5512}"/>
            </c:ext>
          </c:extLst>
        </c:ser>
        <c:ser>
          <c:idx val="1"/>
          <c:order val="1"/>
          <c:tx>
            <c:strRef>
              <c:f>Sheet1!$F$5</c:f>
              <c:strCache>
                <c:ptCount val="1"/>
                <c:pt idx="0">
                  <c:v>Alignment</c:v>
                </c:pt>
              </c:strCache>
            </c:strRef>
          </c:tx>
          <c:spPr>
            <a:pattFill prst="wdUpDiag">
              <a:fgClr>
                <a:schemeClr val="tx1"/>
              </a:fgClr>
              <a:bgClr>
                <a:schemeClr val="bg1"/>
              </a:bgClr>
            </a:pattFill>
            <a:ln w="15875">
              <a:solidFill>
                <a:schemeClr val="tx1"/>
              </a:solidFill>
            </a:ln>
            <a:effectLst/>
          </c:spPr>
          <c:invertIfNegative val="0"/>
          <c:dPt>
            <c:idx val="0"/>
            <c:invertIfNegative val="0"/>
            <c:bubble3D val="0"/>
            <c:spPr>
              <a:pattFill prst="wdUpDiag">
                <a:fgClr>
                  <a:schemeClr val="tx1"/>
                </a:fgClr>
                <a:bgClr>
                  <a:schemeClr val="tx1">
                    <a:lumMod val="65000"/>
                    <a:lumOff val="35000"/>
                  </a:schemeClr>
                </a:bgClr>
              </a:pattFill>
              <a:ln w="15875">
                <a:solidFill>
                  <a:schemeClr val="tx1"/>
                </a:solidFill>
              </a:ln>
              <a:effectLst/>
            </c:spPr>
            <c:extLst>
              <c:ext xmlns:c16="http://schemas.microsoft.com/office/drawing/2014/chart" uri="{C3380CC4-5D6E-409C-BE32-E72D297353CC}">
                <c16:uniqueId val="{0000001A-A920-0944-9E16-846AA5BE5512}"/>
              </c:ext>
            </c:extLst>
          </c:dPt>
          <c:dPt>
            <c:idx val="1"/>
            <c:invertIfNegative val="0"/>
            <c:bubble3D val="0"/>
            <c:spPr>
              <a:pattFill prst="wdUpDiag">
                <a:fgClr>
                  <a:schemeClr val="tx1"/>
                </a:fgClr>
                <a:bgClr>
                  <a:schemeClr val="bg2">
                    <a:lumMod val="50000"/>
                  </a:schemeClr>
                </a:bgClr>
              </a:pattFill>
              <a:ln w="15875">
                <a:solidFill>
                  <a:schemeClr val="tx1"/>
                </a:solidFill>
              </a:ln>
              <a:effectLst/>
            </c:spPr>
            <c:extLst>
              <c:ext xmlns:c16="http://schemas.microsoft.com/office/drawing/2014/chart" uri="{C3380CC4-5D6E-409C-BE32-E72D297353CC}">
                <c16:uniqueId val="{0000001C-A920-0944-9E16-846AA5BE5512}"/>
              </c:ext>
            </c:extLst>
          </c:dPt>
          <c:dPt>
            <c:idx val="2"/>
            <c:invertIfNegative val="0"/>
            <c:bubble3D val="0"/>
            <c:spPr>
              <a:pattFill prst="wdUpDiag">
                <a:fgClr>
                  <a:schemeClr val="tx1"/>
                </a:fgClr>
                <a:bgClr>
                  <a:schemeClr val="accent6">
                    <a:lumMod val="60000"/>
                    <a:lumOff val="40000"/>
                  </a:schemeClr>
                </a:bgClr>
              </a:pattFill>
              <a:ln w="15875">
                <a:solidFill>
                  <a:schemeClr val="tx1"/>
                </a:solidFill>
              </a:ln>
              <a:effectLst/>
            </c:spPr>
            <c:extLst>
              <c:ext xmlns:c16="http://schemas.microsoft.com/office/drawing/2014/chart" uri="{C3380CC4-5D6E-409C-BE32-E72D297353CC}">
                <c16:uniqueId val="{0000001E-A920-0944-9E16-846AA5BE5512}"/>
              </c:ext>
            </c:extLst>
          </c:dPt>
          <c:dPt>
            <c:idx val="3"/>
            <c:invertIfNegative val="0"/>
            <c:bubble3D val="0"/>
            <c:spPr>
              <a:pattFill prst="wdUpDiag">
                <a:fgClr>
                  <a:schemeClr val="tx1"/>
                </a:fgClr>
                <a:bgClr>
                  <a:schemeClr val="accent6">
                    <a:lumMod val="20000"/>
                    <a:lumOff val="80000"/>
                  </a:schemeClr>
                </a:bgClr>
              </a:pattFill>
              <a:ln w="15875">
                <a:solidFill>
                  <a:schemeClr val="tx1"/>
                </a:solidFill>
              </a:ln>
              <a:effectLst/>
            </c:spPr>
            <c:extLst>
              <c:ext xmlns:c16="http://schemas.microsoft.com/office/drawing/2014/chart" uri="{C3380CC4-5D6E-409C-BE32-E72D297353CC}">
                <c16:uniqueId val="{00000020-A920-0944-9E16-846AA5BE5512}"/>
              </c:ext>
            </c:extLst>
          </c:dPt>
          <c:dPt>
            <c:idx val="4"/>
            <c:invertIfNegative val="0"/>
            <c:bubble3D val="0"/>
            <c:spPr>
              <a:pattFill prst="wdUpDiag">
                <a:fgClr>
                  <a:schemeClr val="tx1"/>
                </a:fgClr>
                <a:bgClr>
                  <a:schemeClr val="tx1">
                    <a:lumMod val="65000"/>
                    <a:lumOff val="35000"/>
                  </a:schemeClr>
                </a:bgClr>
              </a:pattFill>
              <a:ln w="15875">
                <a:solidFill>
                  <a:schemeClr val="tx1"/>
                </a:solidFill>
              </a:ln>
              <a:effectLst/>
            </c:spPr>
            <c:extLst>
              <c:ext xmlns:c16="http://schemas.microsoft.com/office/drawing/2014/chart" uri="{C3380CC4-5D6E-409C-BE32-E72D297353CC}">
                <c16:uniqueId val="{00000022-A920-0944-9E16-846AA5BE5512}"/>
              </c:ext>
            </c:extLst>
          </c:dPt>
          <c:dPt>
            <c:idx val="5"/>
            <c:invertIfNegative val="0"/>
            <c:bubble3D val="0"/>
            <c:spPr>
              <a:pattFill prst="wdUpDiag">
                <a:fgClr>
                  <a:schemeClr val="tx1"/>
                </a:fgClr>
                <a:bgClr>
                  <a:schemeClr val="bg2">
                    <a:lumMod val="50000"/>
                  </a:schemeClr>
                </a:bgClr>
              </a:pattFill>
              <a:ln w="15875">
                <a:solidFill>
                  <a:schemeClr val="tx1"/>
                </a:solidFill>
              </a:ln>
              <a:effectLst/>
            </c:spPr>
            <c:extLst>
              <c:ext xmlns:c16="http://schemas.microsoft.com/office/drawing/2014/chart" uri="{C3380CC4-5D6E-409C-BE32-E72D297353CC}">
                <c16:uniqueId val="{00000024-A920-0944-9E16-846AA5BE5512}"/>
              </c:ext>
            </c:extLst>
          </c:dPt>
          <c:dPt>
            <c:idx val="6"/>
            <c:invertIfNegative val="0"/>
            <c:bubble3D val="0"/>
            <c:spPr>
              <a:pattFill prst="wdUpDiag">
                <a:fgClr>
                  <a:schemeClr val="tx1"/>
                </a:fgClr>
                <a:bgClr>
                  <a:schemeClr val="accent6">
                    <a:lumMod val="60000"/>
                    <a:lumOff val="40000"/>
                  </a:schemeClr>
                </a:bgClr>
              </a:pattFill>
              <a:ln w="15875">
                <a:solidFill>
                  <a:schemeClr val="tx1"/>
                </a:solidFill>
              </a:ln>
              <a:effectLst/>
            </c:spPr>
            <c:extLst>
              <c:ext xmlns:c16="http://schemas.microsoft.com/office/drawing/2014/chart" uri="{C3380CC4-5D6E-409C-BE32-E72D297353CC}">
                <c16:uniqueId val="{00000026-A920-0944-9E16-846AA5BE5512}"/>
              </c:ext>
            </c:extLst>
          </c:dPt>
          <c:dPt>
            <c:idx val="7"/>
            <c:invertIfNegative val="0"/>
            <c:bubble3D val="0"/>
            <c:spPr>
              <a:pattFill prst="wdUpDiag">
                <a:fgClr>
                  <a:schemeClr val="tx1"/>
                </a:fgClr>
                <a:bgClr>
                  <a:schemeClr val="accent6">
                    <a:lumMod val="20000"/>
                    <a:lumOff val="80000"/>
                  </a:schemeClr>
                </a:bgClr>
              </a:pattFill>
              <a:ln w="15875">
                <a:solidFill>
                  <a:schemeClr val="tx1"/>
                </a:solidFill>
              </a:ln>
              <a:effectLst/>
            </c:spPr>
            <c:extLst>
              <c:ext xmlns:c16="http://schemas.microsoft.com/office/drawing/2014/chart" uri="{C3380CC4-5D6E-409C-BE32-E72D297353CC}">
                <c16:uniqueId val="{00000028-A920-0944-9E16-846AA5BE5512}"/>
              </c:ext>
            </c:extLst>
          </c:dPt>
          <c:dPt>
            <c:idx val="8"/>
            <c:invertIfNegative val="0"/>
            <c:bubble3D val="0"/>
            <c:spPr>
              <a:pattFill prst="wdUpDiag">
                <a:fgClr>
                  <a:schemeClr val="tx1"/>
                </a:fgClr>
                <a:bgClr>
                  <a:schemeClr val="tx1">
                    <a:lumMod val="65000"/>
                    <a:lumOff val="35000"/>
                  </a:schemeClr>
                </a:bgClr>
              </a:pattFill>
              <a:ln w="15875">
                <a:solidFill>
                  <a:schemeClr val="tx1"/>
                </a:solidFill>
              </a:ln>
              <a:effectLst/>
            </c:spPr>
            <c:extLst>
              <c:ext xmlns:c16="http://schemas.microsoft.com/office/drawing/2014/chart" uri="{C3380CC4-5D6E-409C-BE32-E72D297353CC}">
                <c16:uniqueId val="{0000002A-A920-0944-9E16-846AA5BE5512}"/>
              </c:ext>
            </c:extLst>
          </c:dPt>
          <c:dPt>
            <c:idx val="9"/>
            <c:invertIfNegative val="0"/>
            <c:bubble3D val="0"/>
            <c:spPr>
              <a:pattFill prst="wdUpDiag">
                <a:fgClr>
                  <a:schemeClr val="tx1"/>
                </a:fgClr>
                <a:bgClr>
                  <a:schemeClr val="bg2">
                    <a:lumMod val="50000"/>
                  </a:schemeClr>
                </a:bgClr>
              </a:pattFill>
              <a:ln w="15875">
                <a:solidFill>
                  <a:schemeClr val="tx1"/>
                </a:solidFill>
              </a:ln>
              <a:effectLst/>
            </c:spPr>
            <c:extLst>
              <c:ext xmlns:c16="http://schemas.microsoft.com/office/drawing/2014/chart" uri="{C3380CC4-5D6E-409C-BE32-E72D297353CC}">
                <c16:uniqueId val="{0000002C-A920-0944-9E16-846AA5BE5512}"/>
              </c:ext>
            </c:extLst>
          </c:dPt>
          <c:dPt>
            <c:idx val="10"/>
            <c:invertIfNegative val="0"/>
            <c:bubble3D val="0"/>
            <c:spPr>
              <a:pattFill prst="wdUpDiag">
                <a:fgClr>
                  <a:schemeClr val="tx1"/>
                </a:fgClr>
                <a:bgClr>
                  <a:schemeClr val="accent6">
                    <a:lumMod val="60000"/>
                    <a:lumOff val="40000"/>
                  </a:schemeClr>
                </a:bgClr>
              </a:pattFill>
              <a:ln w="15875">
                <a:solidFill>
                  <a:schemeClr val="tx1"/>
                </a:solidFill>
              </a:ln>
              <a:effectLst/>
            </c:spPr>
            <c:extLst>
              <c:ext xmlns:c16="http://schemas.microsoft.com/office/drawing/2014/chart" uri="{C3380CC4-5D6E-409C-BE32-E72D297353CC}">
                <c16:uniqueId val="{0000002E-A920-0944-9E16-846AA5BE5512}"/>
              </c:ext>
            </c:extLst>
          </c:dPt>
          <c:dPt>
            <c:idx val="11"/>
            <c:invertIfNegative val="0"/>
            <c:bubble3D val="0"/>
            <c:spPr>
              <a:pattFill prst="wdUpDiag">
                <a:fgClr>
                  <a:schemeClr val="tx1"/>
                </a:fgClr>
                <a:bgClr>
                  <a:schemeClr val="accent6">
                    <a:lumMod val="20000"/>
                    <a:lumOff val="80000"/>
                  </a:schemeClr>
                </a:bgClr>
              </a:pattFill>
              <a:ln w="15875">
                <a:solidFill>
                  <a:schemeClr val="tx1"/>
                </a:solidFill>
              </a:ln>
              <a:effectLst/>
            </c:spPr>
            <c:extLst>
              <c:ext xmlns:c16="http://schemas.microsoft.com/office/drawing/2014/chart" uri="{C3380CC4-5D6E-409C-BE32-E72D297353CC}">
                <c16:uniqueId val="{00000030-A920-0944-9E16-846AA5BE5512}"/>
              </c:ext>
            </c:extLst>
          </c:dPt>
          <c:cat>
            <c:multiLvlStrRef>
              <c:f>Sheet1!$C$6:$D$17</c:f>
              <c:multiLvlStrCache>
                <c:ptCount val="12"/>
                <c:lvl>
                  <c:pt idx="0">
                    <c:v>Base</c:v>
                  </c:pt>
                  <c:pt idx="1">
                    <c:v>SIMD</c:v>
                  </c:pt>
                  <c:pt idx="2">
                    <c:v>GS-Ext</c:v>
                  </c:pt>
                  <c:pt idx="3">
                    <c:v>GS</c:v>
                  </c:pt>
                  <c:pt idx="4">
                    <c:v>Base</c:v>
                  </c:pt>
                  <c:pt idx="5">
                    <c:v>SIMD</c:v>
                  </c:pt>
                  <c:pt idx="6">
                    <c:v>GS-Ext</c:v>
                  </c:pt>
                  <c:pt idx="7">
                    <c:v>GS</c:v>
                  </c:pt>
                  <c:pt idx="8">
                    <c:v>Base</c:v>
                  </c:pt>
                  <c:pt idx="9">
                    <c:v>SIMD</c:v>
                  </c:pt>
                  <c:pt idx="10">
                    <c:v>GS-Ext</c:v>
                  </c:pt>
                  <c:pt idx="11">
                    <c:v>GS</c:v>
                  </c:pt>
                </c:lvl>
                <c:lvl>
                  <c:pt idx="0">
                    <c:v>SSD-L</c:v>
                  </c:pt>
                  <c:pt idx="4">
                    <c:v>SSD-M</c:v>
                  </c:pt>
                  <c:pt idx="8">
                    <c:v>SSD-H</c:v>
                  </c:pt>
                </c:lvl>
              </c:multiLvlStrCache>
            </c:multiLvlStrRef>
          </c:cat>
          <c:val>
            <c:numRef>
              <c:f>Sheet1!$F$6:$F$17</c:f>
              <c:numCache>
                <c:formatCode>General</c:formatCode>
                <c:ptCount val="12"/>
                <c:pt idx="0">
                  <c:v>68.37</c:v>
                </c:pt>
                <c:pt idx="1">
                  <c:v>16.46</c:v>
                </c:pt>
                <c:pt idx="2">
                  <c:v>16.46</c:v>
                </c:pt>
                <c:pt idx="3">
                  <c:v>16.46</c:v>
                </c:pt>
                <c:pt idx="4">
                  <c:v>80.67</c:v>
                </c:pt>
                <c:pt idx="5">
                  <c:v>43.02</c:v>
                </c:pt>
                <c:pt idx="6">
                  <c:v>43.02</c:v>
                </c:pt>
                <c:pt idx="7">
                  <c:v>43.02</c:v>
                </c:pt>
                <c:pt idx="8">
                  <c:v>72.900000000000006</c:v>
                </c:pt>
                <c:pt idx="9">
                  <c:v>41.39</c:v>
                </c:pt>
                <c:pt idx="10">
                  <c:v>41.39</c:v>
                </c:pt>
                <c:pt idx="11">
                  <c:v>41.39</c:v>
                </c:pt>
              </c:numCache>
            </c:numRef>
          </c:val>
          <c:extLst>
            <c:ext xmlns:c16="http://schemas.microsoft.com/office/drawing/2014/chart" uri="{C3380CC4-5D6E-409C-BE32-E72D297353CC}">
              <c16:uniqueId val="{00000031-A920-0944-9E16-846AA5BE5512}"/>
            </c:ext>
          </c:extLst>
        </c:ser>
        <c:dLbls>
          <c:showLegendKey val="0"/>
          <c:showVal val="0"/>
          <c:showCatName val="0"/>
          <c:showSerName val="0"/>
          <c:showPercent val="0"/>
          <c:showBubbleSize val="0"/>
        </c:dLbls>
        <c:gapWidth val="100"/>
        <c:overlap val="100"/>
        <c:axId val="688103712"/>
        <c:axId val="687965488"/>
      </c:barChart>
      <c:catAx>
        <c:axId val="688103712"/>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687965488"/>
        <c:crosses val="autoZero"/>
        <c:auto val="1"/>
        <c:lblAlgn val="ctr"/>
        <c:lblOffset val="100"/>
        <c:noMultiLvlLbl val="0"/>
      </c:catAx>
      <c:valAx>
        <c:axId val="687965488"/>
        <c:scaling>
          <c:orientation val="minMax"/>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688103712"/>
        <c:crosses val="autoZero"/>
        <c:crossBetween val="between"/>
      </c:valAx>
      <c:spPr>
        <a:noFill/>
        <a:ln w="15875">
          <a:solidFill>
            <a:schemeClr val="tx1"/>
          </a:solidFill>
        </a:ln>
        <a:effectLst/>
      </c:spPr>
    </c:plotArea>
    <c:legend>
      <c:legendPos val="b"/>
      <c:legendEntry>
        <c:idx val="0"/>
        <c:txPr>
          <a:bodyPr rot="0" spcFirstLastPara="1" vertOverflow="ellipsis" vert="horz" wrap="square" anchor="ctr" anchorCtr="1"/>
          <a:lstStyle/>
          <a:p>
            <a:pPr>
              <a:defRPr sz="1400" b="1" i="0" u="none" strike="noStrike" kern="1200" baseline="0">
                <a:solidFill>
                  <a:schemeClr val="tx1"/>
                </a:solidFill>
                <a:latin typeface="Courier New" panose="02070309020205020404" pitchFamily="49" charset="0"/>
                <a:ea typeface="+mn-ea"/>
                <a:cs typeface="Courier New" panose="02070309020205020404" pitchFamily="49" charset="0"/>
              </a:defRPr>
            </a:pPr>
            <a:endParaRPr lang="en-CH"/>
          </a:p>
        </c:txPr>
      </c:legendEntry>
      <c:legendEntry>
        <c:idx val="1"/>
        <c:txPr>
          <a:bodyPr rot="0" spcFirstLastPara="1" vertOverflow="ellipsis" vert="horz" wrap="square" anchor="ctr" anchorCtr="1"/>
          <a:lstStyle/>
          <a:p>
            <a:pPr>
              <a:defRPr sz="1400" b="1" i="0" u="none" strike="noStrike" kern="1200" baseline="0">
                <a:solidFill>
                  <a:schemeClr val="tx1"/>
                </a:solidFill>
                <a:latin typeface="Courier New" panose="02070309020205020404" pitchFamily="49" charset="0"/>
                <a:ea typeface="+mn-ea"/>
                <a:cs typeface="Courier New" panose="02070309020205020404" pitchFamily="49" charset="0"/>
              </a:defRPr>
            </a:pPr>
            <a:endParaRPr lang="en-CH"/>
          </a:p>
        </c:txPr>
      </c:legendEntry>
      <c:layout>
        <c:manualLayout>
          <c:xMode val="edge"/>
          <c:yMode val="edge"/>
          <c:x val="0.25566662427450954"/>
          <c:y val="3.0109227883409057E-2"/>
          <c:w val="0.57568796482857687"/>
          <c:h val="9.1921414998964668E-2"/>
        </c:manualLayout>
      </c:layout>
      <c:overlay val="0"/>
      <c:spPr>
        <a:noFill/>
        <a:ln w="15875">
          <a:noFill/>
        </a:ln>
        <a:effectLst/>
      </c:spPr>
      <c:txPr>
        <a:bodyPr rot="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149938154282433E-2"/>
          <c:y val="0.15319444444444447"/>
          <c:w val="0.81926353850991673"/>
          <c:h val="0.30156641878098572"/>
        </c:manualLayout>
      </c:layout>
      <c:barChart>
        <c:barDir val="col"/>
        <c:grouping val="stacked"/>
        <c:varyColors val="0"/>
        <c:ser>
          <c:idx val="0"/>
          <c:order val="0"/>
          <c:spPr>
            <a:solidFill>
              <a:schemeClr val="tx1">
                <a:lumMod val="65000"/>
                <a:lumOff val="35000"/>
              </a:schemeClr>
            </a:solidFill>
            <a:ln w="15875">
              <a:solidFill>
                <a:schemeClr val="tx1"/>
              </a:solidFill>
            </a:ln>
            <a:effectLst/>
          </c:spPr>
          <c:invertIfNegative val="0"/>
          <c:dPt>
            <c:idx val="1"/>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1-9084-4A45-91ED-008E34321162}"/>
              </c:ext>
            </c:extLst>
          </c:dPt>
          <c:dPt>
            <c:idx val="2"/>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3-9084-4A45-91ED-008E34321162}"/>
              </c:ext>
            </c:extLst>
          </c:dPt>
          <c:dPt>
            <c:idx val="4"/>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5-9084-4A45-91ED-008E34321162}"/>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9084-4A45-91ED-008E34321162}"/>
              </c:ext>
            </c:extLst>
          </c:dPt>
          <c:dPt>
            <c:idx val="7"/>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9-9084-4A45-91ED-008E34321162}"/>
              </c:ext>
            </c:extLst>
          </c:dPt>
          <c:dPt>
            <c:idx val="8"/>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9084-4A45-91ED-008E34321162}"/>
              </c:ext>
            </c:extLst>
          </c:dPt>
          <c:cat>
            <c:multiLvlStrRef>
              <c:f>Sheet1!$C$18:$D$26</c:f>
              <c:multiLvlStrCache>
                <c:ptCount val="9"/>
                <c:lvl>
                  <c:pt idx="0">
                    <c:v>Base</c:v>
                  </c:pt>
                  <c:pt idx="1">
                    <c:v>GS-Ext</c:v>
                  </c:pt>
                  <c:pt idx="2">
                    <c:v>GS</c:v>
                  </c:pt>
                  <c:pt idx="3">
                    <c:v>Base</c:v>
                  </c:pt>
                  <c:pt idx="4">
                    <c:v>GS-Ext</c:v>
                  </c:pt>
                  <c:pt idx="5">
                    <c:v>GS</c:v>
                  </c:pt>
                  <c:pt idx="6">
                    <c:v>Base</c:v>
                  </c:pt>
                  <c:pt idx="7">
                    <c:v>GS-Ext</c:v>
                  </c:pt>
                  <c:pt idx="8">
                    <c:v>GS</c:v>
                  </c:pt>
                </c:lvl>
                <c:lvl>
                  <c:pt idx="0">
                    <c:v>SSD-L</c:v>
                  </c:pt>
                  <c:pt idx="3">
                    <c:v>SSD-M</c:v>
                  </c:pt>
                  <c:pt idx="6">
                    <c:v>SSD-H</c:v>
                  </c:pt>
                </c:lvl>
              </c:multiLvlStrCache>
            </c:multiLvlStrRef>
          </c:cat>
          <c:val>
            <c:numRef>
              <c:f>Sheet1!$E$18:$E$26</c:f>
              <c:numCache>
                <c:formatCode>General</c:formatCode>
                <c:ptCount val="9"/>
                <c:pt idx="0">
                  <c:v>44</c:v>
                </c:pt>
                <c:pt idx="1">
                  <c:v>108.4</c:v>
                </c:pt>
                <c:pt idx="2">
                  <c:v>8.8000000000000007</c:v>
                </c:pt>
                <c:pt idx="3">
                  <c:v>6.2857142860000002</c:v>
                </c:pt>
                <c:pt idx="4">
                  <c:v>15.485714290000001</c:v>
                </c:pt>
                <c:pt idx="5">
                  <c:v>2.8229166669999999</c:v>
                </c:pt>
                <c:pt idx="6">
                  <c:v>4.2832298140000002</c:v>
                </c:pt>
                <c:pt idx="7">
                  <c:v>7.7428571430000002</c:v>
                </c:pt>
                <c:pt idx="8">
                  <c:v>2.8229166669999999</c:v>
                </c:pt>
              </c:numCache>
            </c:numRef>
          </c:val>
          <c:extLst>
            <c:ext xmlns:c16="http://schemas.microsoft.com/office/drawing/2014/chart" uri="{C3380CC4-5D6E-409C-BE32-E72D297353CC}">
              <c16:uniqueId val="{0000000C-9084-4A45-91ED-008E34321162}"/>
            </c:ext>
          </c:extLst>
        </c:ser>
        <c:ser>
          <c:idx val="1"/>
          <c:order val="1"/>
          <c:spPr>
            <a:solidFill>
              <a:schemeClr val="accent2"/>
            </a:solidFill>
            <a:ln>
              <a:noFill/>
            </a:ln>
            <a:effectLst/>
          </c:spPr>
          <c:invertIfNegative val="0"/>
          <c:cat>
            <c:multiLvlStrRef>
              <c:f>Sheet1!$C$18:$D$26</c:f>
              <c:multiLvlStrCache>
                <c:ptCount val="9"/>
                <c:lvl>
                  <c:pt idx="0">
                    <c:v>Base</c:v>
                  </c:pt>
                  <c:pt idx="1">
                    <c:v>GS-Ext</c:v>
                  </c:pt>
                  <c:pt idx="2">
                    <c:v>GS</c:v>
                  </c:pt>
                  <c:pt idx="3">
                    <c:v>Base</c:v>
                  </c:pt>
                  <c:pt idx="4">
                    <c:v>GS-Ext</c:v>
                  </c:pt>
                  <c:pt idx="5">
                    <c:v>GS</c:v>
                  </c:pt>
                  <c:pt idx="6">
                    <c:v>Base</c:v>
                  </c:pt>
                  <c:pt idx="7">
                    <c:v>GS-Ext</c:v>
                  </c:pt>
                  <c:pt idx="8">
                    <c:v>GS</c:v>
                  </c:pt>
                </c:lvl>
                <c:lvl>
                  <c:pt idx="0">
                    <c:v>SSD-L</c:v>
                  </c:pt>
                  <c:pt idx="3">
                    <c:v>SSD-M</c:v>
                  </c:pt>
                  <c:pt idx="6">
                    <c:v>SSD-H</c:v>
                  </c:pt>
                </c:lvl>
              </c:multiLvlStrCache>
            </c:multiLvlStrRef>
          </c:cat>
          <c:val>
            <c:numRef>
              <c:f>Sheet1!$F$18:$F$26</c:f>
              <c:numCache>
                <c:formatCode>General</c:formatCode>
                <c:ptCount val="9"/>
                <c:pt idx="0">
                  <c:v>0</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D-9084-4A45-91ED-008E34321162}"/>
            </c:ext>
          </c:extLst>
        </c:ser>
        <c:dLbls>
          <c:showLegendKey val="0"/>
          <c:showVal val="0"/>
          <c:showCatName val="0"/>
          <c:showSerName val="0"/>
          <c:showPercent val="0"/>
          <c:showBubbleSize val="0"/>
        </c:dLbls>
        <c:gapWidth val="100"/>
        <c:overlap val="100"/>
        <c:axId val="409304272"/>
        <c:axId val="409305920"/>
      </c:barChart>
      <c:catAx>
        <c:axId val="409304272"/>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5400000" spcFirstLastPara="1" vertOverflow="ellipsis"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409305920"/>
        <c:crosses val="autoZero"/>
        <c:auto val="1"/>
        <c:lblAlgn val="ctr"/>
        <c:lblOffset val="100"/>
        <c:noMultiLvlLbl val="0"/>
      </c:catAx>
      <c:valAx>
        <c:axId val="409305920"/>
        <c:scaling>
          <c:orientation val="minMax"/>
          <c:max val="10"/>
        </c:scaling>
        <c:delete val="0"/>
        <c:axPos val="l"/>
        <c:majorGridlines>
          <c:spPr>
            <a:ln w="9525" cap="flat" cmpd="sng" algn="ctr">
              <a:solidFill>
                <a:schemeClr val="tx1">
                  <a:lumMod val="15000"/>
                  <a:lumOff val="85000"/>
                </a:schemeClr>
              </a:solidFill>
              <a:round/>
            </a:ln>
            <a:effectLst/>
          </c:spPr>
        </c:majorGridlines>
        <c:minorGridlines>
          <c:spPr>
            <a:ln w="12700" cap="flat" cmpd="sng" algn="ctr">
              <a:solidFill>
                <a:schemeClr val="bg2">
                  <a:lumMod val="90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409304272"/>
        <c:crosses val="autoZero"/>
        <c:crossBetween val="between"/>
        <c:majorUnit val="5"/>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2295956894479"/>
          <c:y val="7.4051418294039786E-2"/>
          <c:w val="0.8145753958998555"/>
          <c:h val="0.5190823189351379"/>
        </c:manualLayout>
      </c:layout>
      <c:barChart>
        <c:barDir val="col"/>
        <c:grouping val="clustered"/>
        <c:varyColors val="0"/>
        <c:ser>
          <c:idx val="0"/>
          <c:order val="0"/>
          <c:tx>
            <c:strRef>
              <c:f>Sheet2!$E$7</c:f>
              <c:strCache>
                <c:ptCount val="1"/>
                <c:pt idx="0">
                  <c:v>Time</c:v>
                </c:pt>
              </c:strCache>
            </c:strRef>
          </c:tx>
          <c:spPr>
            <a:solidFill>
              <a:schemeClr val="tx1">
                <a:lumMod val="50000"/>
                <a:lumOff val="50000"/>
              </a:schemeClr>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49E8-C846-83BE-706FBE1B8EAB}"/>
              </c:ext>
            </c:extLst>
          </c:dPt>
          <c:dPt>
            <c:idx val="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3-49E8-C846-83BE-706FBE1B8EAB}"/>
              </c:ext>
            </c:extLst>
          </c:dPt>
          <c:dPt>
            <c:idx val="2"/>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5-49E8-C846-83BE-706FBE1B8EAB}"/>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49E8-C846-83BE-706FBE1B8EAB}"/>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9-49E8-C846-83BE-706FBE1B8EAB}"/>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49E8-C846-83BE-706FBE1B8EAB}"/>
              </c:ext>
            </c:extLst>
          </c:dPt>
          <c:cat>
            <c:multiLvlStrRef>
              <c:f>Sheet2!$C$8:$D$13</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Sheet2!$E$8:$E$13</c:f>
              <c:numCache>
                <c:formatCode>General</c:formatCode>
                <c:ptCount val="6"/>
                <c:pt idx="0">
                  <c:v>34.840000000000003</c:v>
                </c:pt>
                <c:pt idx="1">
                  <c:v>1.55375</c:v>
                </c:pt>
                <c:pt idx="2">
                  <c:v>22.55</c:v>
                </c:pt>
                <c:pt idx="3">
                  <c:v>0.77687499999999998</c:v>
                </c:pt>
                <c:pt idx="4">
                  <c:v>21.72</c:v>
                </c:pt>
                <c:pt idx="5">
                  <c:v>0.77687499999999998</c:v>
                </c:pt>
              </c:numCache>
            </c:numRef>
          </c:val>
          <c:extLst>
            <c:ext xmlns:c16="http://schemas.microsoft.com/office/drawing/2014/chart" uri="{C3380CC4-5D6E-409C-BE32-E72D297353CC}">
              <c16:uniqueId val="{0000000C-49E8-C846-83BE-706FBE1B8EAB}"/>
            </c:ext>
          </c:extLst>
        </c:ser>
        <c:dLbls>
          <c:showLegendKey val="0"/>
          <c:showVal val="0"/>
          <c:showCatName val="0"/>
          <c:showSerName val="0"/>
          <c:showPercent val="0"/>
          <c:showBubbleSize val="0"/>
        </c:dLbls>
        <c:gapWidth val="100"/>
        <c:overlap val="-27"/>
        <c:axId val="1390905183"/>
        <c:axId val="1391219183"/>
      </c:barChart>
      <c:catAx>
        <c:axId val="1390905183"/>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5400000" spcFirstLastPara="1" vertOverflow="ellipsis"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391219183"/>
        <c:crossesAt val="0.1"/>
        <c:auto val="1"/>
        <c:lblAlgn val="ctr"/>
        <c:lblOffset val="110"/>
        <c:noMultiLvlLbl val="0"/>
      </c:catAx>
      <c:valAx>
        <c:axId val="1391219183"/>
        <c:scaling>
          <c:logBase val="10"/>
          <c:orientation val="minMax"/>
          <c:max val="100"/>
          <c:min val="0.1"/>
        </c:scaling>
        <c:delete val="0"/>
        <c:axPos val="l"/>
        <c:majorGridlines>
          <c:spPr>
            <a:ln w="1587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390905183"/>
        <c:crosses val="autoZero"/>
        <c:crossBetween val="between"/>
        <c:minorUnit val="5"/>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66553501366925"/>
          <c:y val="7.3527945460551997E-2"/>
          <c:w val="0.80424800388221529"/>
          <c:h val="0.44485989855759084"/>
        </c:manualLayout>
      </c:layout>
      <c:barChart>
        <c:barDir val="col"/>
        <c:grouping val="clustered"/>
        <c:varyColors val="0"/>
        <c:ser>
          <c:idx val="0"/>
          <c:order val="0"/>
          <c:spPr>
            <a:solidFill>
              <a:schemeClr val="bg2">
                <a:lumMod val="50000"/>
              </a:schemeClr>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995D-D74B-9A3D-B39479C9AFA3}"/>
              </c:ext>
            </c:extLst>
          </c:dPt>
          <c:dPt>
            <c:idx val="1"/>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3-995D-D74B-9A3D-B39479C9AFA3}"/>
              </c:ext>
            </c:extLst>
          </c:dPt>
          <c:dPt>
            <c:idx val="2"/>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5-995D-D74B-9A3D-B39479C9AFA3}"/>
              </c:ext>
            </c:extLst>
          </c:dPt>
          <c:dPt>
            <c:idx val="3"/>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7-995D-D74B-9A3D-B39479C9AFA3}"/>
              </c:ext>
            </c:extLst>
          </c:dPt>
          <c:dPt>
            <c:idx val="4"/>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9-995D-D74B-9A3D-B39479C9AFA3}"/>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995D-D74B-9A3D-B39479C9AFA3}"/>
              </c:ext>
            </c:extLst>
          </c:dPt>
          <c:dPt>
            <c:idx val="6"/>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D-995D-D74B-9A3D-B39479C9AFA3}"/>
              </c:ext>
            </c:extLst>
          </c:dPt>
          <c:dPt>
            <c:idx val="7"/>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F-995D-D74B-9A3D-B39479C9AFA3}"/>
              </c:ext>
            </c:extLst>
          </c:dPt>
          <c:dPt>
            <c:idx val="8"/>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11-995D-D74B-9A3D-B39479C9AFA3}"/>
              </c:ext>
            </c:extLst>
          </c:dPt>
          <c:cat>
            <c:multiLvlStrRef>
              <c:f>Sheet2!$C$14:$D$22</c:f>
              <c:multiLvlStrCache>
                <c:ptCount val="9"/>
                <c:lvl>
                  <c:pt idx="0">
                    <c:v>Base</c:v>
                  </c:pt>
                  <c:pt idx="1">
                    <c:v>GS-Ext</c:v>
                  </c:pt>
                  <c:pt idx="2">
                    <c:v>GS</c:v>
                  </c:pt>
                  <c:pt idx="3">
                    <c:v>Base</c:v>
                  </c:pt>
                  <c:pt idx="4">
                    <c:v>GS-Ext</c:v>
                  </c:pt>
                  <c:pt idx="5">
                    <c:v>GS</c:v>
                  </c:pt>
                  <c:pt idx="6">
                    <c:v>Base</c:v>
                  </c:pt>
                  <c:pt idx="7">
                    <c:v>GS-Ext</c:v>
                  </c:pt>
                  <c:pt idx="8">
                    <c:v>GS</c:v>
                  </c:pt>
                </c:lvl>
                <c:lvl>
                  <c:pt idx="0">
                    <c:v>SSD-L</c:v>
                  </c:pt>
                  <c:pt idx="3">
                    <c:v>SSD-M</c:v>
                  </c:pt>
                  <c:pt idx="6">
                    <c:v>SSD-H</c:v>
                  </c:pt>
                </c:lvl>
              </c:multiLvlStrCache>
            </c:multiLvlStrRef>
          </c:cat>
          <c:val>
            <c:numRef>
              <c:f>Sheet2!$E$14:$E$22</c:f>
              <c:numCache>
                <c:formatCode>General</c:formatCode>
                <c:ptCount val="9"/>
                <c:pt idx="0">
                  <c:v>30.027999999999999</c:v>
                </c:pt>
                <c:pt idx="1">
                  <c:v>30.056000000000001</c:v>
                </c:pt>
                <c:pt idx="2">
                  <c:v>1.563958333</c:v>
                </c:pt>
                <c:pt idx="3">
                  <c:v>5.3620048269999998</c:v>
                </c:pt>
                <c:pt idx="4">
                  <c:v>4.2937142860000002</c:v>
                </c:pt>
                <c:pt idx="5">
                  <c:v>0.78197916670000001</c:v>
                </c:pt>
                <c:pt idx="6">
                  <c:v>5.360004827</c:v>
                </c:pt>
                <c:pt idx="7">
                  <c:v>2.1468571430000001</c:v>
                </c:pt>
                <c:pt idx="8">
                  <c:v>0.78197916670000001</c:v>
                </c:pt>
              </c:numCache>
            </c:numRef>
          </c:val>
          <c:extLst>
            <c:ext xmlns:c16="http://schemas.microsoft.com/office/drawing/2014/chart" uri="{C3380CC4-5D6E-409C-BE32-E72D297353CC}">
              <c16:uniqueId val="{00000012-995D-D74B-9A3D-B39479C9AFA3}"/>
            </c:ext>
          </c:extLst>
        </c:ser>
        <c:dLbls>
          <c:showLegendKey val="0"/>
          <c:showVal val="0"/>
          <c:showCatName val="0"/>
          <c:showSerName val="0"/>
          <c:showPercent val="0"/>
          <c:showBubbleSize val="0"/>
        </c:dLbls>
        <c:gapWidth val="100"/>
        <c:overlap val="-27"/>
        <c:axId val="1876036816"/>
        <c:axId val="1876271296"/>
      </c:barChart>
      <c:catAx>
        <c:axId val="1876036816"/>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350" b="1" i="0" u="none" strike="noStrike" kern="1200" baseline="0">
                <a:solidFill>
                  <a:schemeClr val="tx1"/>
                </a:solidFill>
                <a:latin typeface="Cambria" panose="02040503050406030204" pitchFamily="18" charset="0"/>
                <a:ea typeface="+mn-ea"/>
                <a:cs typeface="+mn-cs"/>
              </a:defRPr>
            </a:pPr>
            <a:endParaRPr lang="en-CH"/>
          </a:p>
        </c:txPr>
        <c:crossAx val="1876271296"/>
        <c:crossesAt val="0.1"/>
        <c:auto val="1"/>
        <c:lblAlgn val="ctr"/>
        <c:lblOffset val="0"/>
        <c:noMultiLvlLbl val="0"/>
      </c:catAx>
      <c:valAx>
        <c:axId val="1876271296"/>
        <c:scaling>
          <c:logBase val="10"/>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none"/>
        <c:tickLblPos val="none"/>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876036816"/>
        <c:crosses val="autoZero"/>
        <c:crossBetween val="between"/>
        <c:minorUnit val="1"/>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581902623350819E-2"/>
          <c:y val="0.21868017614418492"/>
          <c:w val="0.63104825677742937"/>
          <c:h val="0.5338865347606313"/>
        </c:manualLayout>
      </c:layout>
      <c:lineChart>
        <c:grouping val="standard"/>
        <c:varyColors val="0"/>
        <c:ser>
          <c:idx val="1"/>
          <c:order val="0"/>
          <c:tx>
            <c:strRef>
              <c:f>hits_align_notalign!$J$1</c:f>
              <c:strCache>
                <c:ptCount val="1"/>
                <c:pt idx="0">
                  <c:v>align</c:v>
                </c:pt>
              </c:strCache>
            </c:strRef>
          </c:tx>
          <c:spPr>
            <a:ln w="31750" cap="flat">
              <a:solidFill>
                <a:schemeClr val="accent1"/>
              </a:solidFill>
              <a:miter lim="800000"/>
            </a:ln>
            <a:effectLst/>
          </c:spPr>
          <c:marker>
            <c:symbol val="none"/>
          </c:marker>
          <c:cat>
            <c:numRef>
              <c:f>hits_align_notalign!$H$2:$H$152</c:f>
              <c:numCache>
                <c:formatCode>General</c:formatCode>
                <c:ptCount val="15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numCache>
            </c:numRef>
          </c:cat>
          <c:val>
            <c:numRef>
              <c:f>hits_align_notalign!$J$2:$J$152</c:f>
              <c:numCache>
                <c:formatCode>General</c:formatCode>
                <c:ptCount val="151"/>
                <c:pt idx="0">
                  <c:v>0</c:v>
                </c:pt>
                <c:pt idx="1">
                  <c:v>0</c:v>
                </c:pt>
                <c:pt idx="2">
                  <c:v>0</c:v>
                </c:pt>
                <c:pt idx="3">
                  <c:v>6.0923191926742698E-2</c:v>
                </c:pt>
                <c:pt idx="4">
                  <c:v>0.10997038499506399</c:v>
                </c:pt>
                <c:pt idx="5">
                  <c:v>0.14640147631740799</c:v>
                </c:pt>
                <c:pt idx="6">
                  <c:v>0.177763819095477</c:v>
                </c:pt>
                <c:pt idx="7">
                  <c:v>0.20472440944881901</c:v>
                </c:pt>
                <c:pt idx="8">
                  <c:v>0.22260347415826701</c:v>
                </c:pt>
                <c:pt idx="9">
                  <c:v>0.230769230769231</c:v>
                </c:pt>
                <c:pt idx="10">
                  <c:v>0.25213100044863201</c:v>
                </c:pt>
                <c:pt idx="11">
                  <c:v>0.27768349596945302</c:v>
                </c:pt>
                <c:pt idx="12">
                  <c:v>0.29504993486756398</c:v>
                </c:pt>
                <c:pt idx="13">
                  <c:v>0.30668103448275902</c:v>
                </c:pt>
                <c:pt idx="14">
                  <c:v>0.32549611734253697</c:v>
                </c:pt>
                <c:pt idx="15">
                  <c:v>0.33998207082026</c:v>
                </c:pt>
                <c:pt idx="16">
                  <c:v>0.36206504434841902</c:v>
                </c:pt>
                <c:pt idx="17">
                  <c:v>0.38671603795417703</c:v>
                </c:pt>
                <c:pt idx="18">
                  <c:v>0.39116795366795398</c:v>
                </c:pt>
                <c:pt idx="19">
                  <c:v>0.41316180108856998</c:v>
                </c:pt>
                <c:pt idx="20">
                  <c:v>0.41837231968810901</c:v>
                </c:pt>
                <c:pt idx="21">
                  <c:v>0.441737820190859</c:v>
                </c:pt>
                <c:pt idx="22">
                  <c:v>0.452631578947368</c:v>
                </c:pt>
                <c:pt idx="23">
                  <c:v>0.447635993899339</c:v>
                </c:pt>
                <c:pt idx="24">
                  <c:v>0.46014206787687401</c:v>
                </c:pt>
                <c:pt idx="25">
                  <c:v>0.47400530503978799</c:v>
                </c:pt>
                <c:pt idx="26">
                  <c:v>0.481572481572482</c:v>
                </c:pt>
                <c:pt idx="27">
                  <c:v>0.48494230227976398</c:v>
                </c:pt>
                <c:pt idx="28">
                  <c:v>0.487449392712551</c:v>
                </c:pt>
                <c:pt idx="29">
                  <c:v>0.49972497249725001</c:v>
                </c:pt>
                <c:pt idx="30">
                  <c:v>0.490529247910864</c:v>
                </c:pt>
                <c:pt idx="31">
                  <c:v>0.498170560090065</c:v>
                </c:pt>
                <c:pt idx="32">
                  <c:v>0.48965324384787501</c:v>
                </c:pt>
                <c:pt idx="33">
                  <c:v>0.50284414106939701</c:v>
                </c:pt>
                <c:pt idx="34">
                  <c:v>0.50804328751096794</c:v>
                </c:pt>
                <c:pt idx="35">
                  <c:v>0.50912610619469001</c:v>
                </c:pt>
                <c:pt idx="36">
                  <c:v>0.48136903118962199</c:v>
                </c:pt>
                <c:pt idx="37">
                  <c:v>0.495536999712065</c:v>
                </c:pt>
                <c:pt idx="38">
                  <c:v>0.49468237999425102</c:v>
                </c:pt>
                <c:pt idx="39">
                  <c:v>0.51311617180743696</c:v>
                </c:pt>
                <c:pt idx="40">
                  <c:v>0.49774011299435</c:v>
                </c:pt>
                <c:pt idx="41">
                  <c:v>0.50669045495093701</c:v>
                </c:pt>
                <c:pt idx="42">
                  <c:v>0.49111178065682398</c:v>
                </c:pt>
                <c:pt idx="43">
                  <c:v>0.51122418437593498</c:v>
                </c:pt>
                <c:pt idx="44">
                  <c:v>0.51655416264866605</c:v>
                </c:pt>
                <c:pt idx="45">
                  <c:v>0.52641690682036502</c:v>
                </c:pt>
                <c:pt idx="46">
                  <c:v>0.53557046979865797</c:v>
                </c:pt>
                <c:pt idx="47">
                  <c:v>0.53745583038869305</c:v>
                </c:pt>
                <c:pt idx="48">
                  <c:v>0.53735024665257203</c:v>
                </c:pt>
                <c:pt idx="49">
                  <c:v>0.56323964497041401</c:v>
                </c:pt>
                <c:pt idx="50">
                  <c:v>0.56062819576333101</c:v>
                </c:pt>
                <c:pt idx="51">
                  <c:v>0.59626093874303898</c:v>
                </c:pt>
                <c:pt idx="52">
                  <c:v>0.62363138686131403</c:v>
                </c:pt>
                <c:pt idx="53">
                  <c:v>0.63263486402140001</c:v>
                </c:pt>
                <c:pt idx="54">
                  <c:v>0.65399610136452202</c:v>
                </c:pt>
                <c:pt idx="55">
                  <c:v>0.67347981604496698</c:v>
                </c:pt>
                <c:pt idx="56">
                  <c:v>0.68534238822863602</c:v>
                </c:pt>
                <c:pt idx="57">
                  <c:v>0.711242603550296</c:v>
                </c:pt>
                <c:pt idx="58">
                  <c:v>0.72435897435897401</c:v>
                </c:pt>
                <c:pt idx="59">
                  <c:v>0.74803149606299202</c:v>
                </c:pt>
                <c:pt idx="60">
                  <c:v>0.78279883381924198</c:v>
                </c:pt>
                <c:pt idx="61">
                  <c:v>0.78406374501992004</c:v>
                </c:pt>
                <c:pt idx="62">
                  <c:v>0.79839357429718905</c:v>
                </c:pt>
                <c:pt idx="63">
                  <c:v>0.84010371650821103</c:v>
                </c:pt>
                <c:pt idx="64">
                  <c:v>0.83890845070422504</c:v>
                </c:pt>
                <c:pt idx="65">
                  <c:v>0.88623326959847004</c:v>
                </c:pt>
                <c:pt idx="66">
                  <c:v>0.894144144144144</c:v>
                </c:pt>
                <c:pt idx="67">
                  <c:v>0.89728096676737201</c:v>
                </c:pt>
                <c:pt idx="68">
                  <c:v>0.92643678160919496</c:v>
                </c:pt>
                <c:pt idx="69">
                  <c:v>0.93621867881549004</c:v>
                </c:pt>
                <c:pt idx="70">
                  <c:v>0.93887530562347199</c:v>
                </c:pt>
                <c:pt idx="71">
                  <c:v>0.96076099881093902</c:v>
                </c:pt>
                <c:pt idx="72">
                  <c:v>0.95822454308093996</c:v>
                </c:pt>
                <c:pt idx="73">
                  <c:v>0.95269382391589996</c:v>
                </c:pt>
                <c:pt idx="74">
                  <c:v>0.96684350132625996</c:v>
                </c:pt>
                <c:pt idx="75">
                  <c:v>0.97150997150997198</c:v>
                </c:pt>
                <c:pt idx="76">
                  <c:v>0.97910447761193997</c:v>
                </c:pt>
                <c:pt idx="77">
                  <c:v>0.97481481481481502</c:v>
                </c:pt>
                <c:pt idx="78">
                  <c:v>0.98724082934609303</c:v>
                </c:pt>
                <c:pt idx="79">
                  <c:v>0.97580645161290303</c:v>
                </c:pt>
                <c:pt idx="80">
                  <c:v>0.98901098901098905</c:v>
                </c:pt>
                <c:pt idx="81">
                  <c:v>0.980530973451327</c:v>
                </c:pt>
                <c:pt idx="82">
                  <c:v>0.98161764705882304</c:v>
                </c:pt>
                <c:pt idx="83">
                  <c:v>0.98909090909090902</c:v>
                </c:pt>
                <c:pt idx="84">
                  <c:v>0.98895027624309395</c:v>
                </c:pt>
                <c:pt idx="85">
                  <c:v>0.98175182481751799</c:v>
                </c:pt>
                <c:pt idx="86">
                  <c:v>0.98188405797101397</c:v>
                </c:pt>
                <c:pt idx="87">
                  <c:v>0.98857142857142799</c:v>
                </c:pt>
                <c:pt idx="88">
                  <c:v>0.98694029850746301</c:v>
                </c:pt>
                <c:pt idx="89">
                  <c:v>0.98023715415019796</c:v>
                </c:pt>
                <c:pt idx="90">
                  <c:v>0.99387755102040798</c:v>
                </c:pt>
                <c:pt idx="91">
                  <c:v>0.98370672097759704</c:v>
                </c:pt>
                <c:pt idx="92">
                  <c:v>0.98060344827586199</c:v>
                </c:pt>
                <c:pt idx="93">
                  <c:v>0.99346405228758194</c:v>
                </c:pt>
                <c:pt idx="94">
                  <c:v>0.98447893569844802</c:v>
                </c:pt>
                <c:pt idx="95">
                  <c:v>0.98241758241758204</c:v>
                </c:pt>
                <c:pt idx="96">
                  <c:v>0.97854077253218896</c:v>
                </c:pt>
                <c:pt idx="97">
                  <c:v>0.98847926267281105</c:v>
                </c:pt>
                <c:pt idx="98">
                  <c:v>0.989247311827957</c:v>
                </c:pt>
                <c:pt idx="99">
                  <c:v>0.98574821852731598</c:v>
                </c:pt>
                <c:pt idx="100">
                  <c:v>0.98503740648379001</c:v>
                </c:pt>
                <c:pt idx="101">
                  <c:v>0.98987341772151904</c:v>
                </c:pt>
                <c:pt idx="102">
                  <c:v>0.9921875</c:v>
                </c:pt>
                <c:pt idx="103">
                  <c:v>0.98971722365038595</c:v>
                </c:pt>
                <c:pt idx="104">
                  <c:v>0.99206349206349198</c:v>
                </c:pt>
                <c:pt idx="105">
                  <c:v>0.98503740648379001</c:v>
                </c:pt>
                <c:pt idx="106">
                  <c:v>0.98369565217391297</c:v>
                </c:pt>
                <c:pt idx="107">
                  <c:v>0.98607242339832901</c:v>
                </c:pt>
                <c:pt idx="108">
                  <c:v>0.98910081743869205</c:v>
                </c:pt>
                <c:pt idx="109">
                  <c:v>0.98314606741572996</c:v>
                </c:pt>
                <c:pt idx="110">
                  <c:v>0.99378881987577605</c:v>
                </c:pt>
                <c:pt idx="111">
                  <c:v>0.99202127659574502</c:v>
                </c:pt>
                <c:pt idx="112">
                  <c:v>1</c:v>
                </c:pt>
                <c:pt idx="113">
                  <c:v>0.98489425981873102</c:v>
                </c:pt>
                <c:pt idx="114">
                  <c:v>0.98776758409785903</c:v>
                </c:pt>
                <c:pt idx="115">
                  <c:v>0.99135446685879003</c:v>
                </c:pt>
                <c:pt idx="116">
                  <c:v>0.99397590361445798</c:v>
                </c:pt>
                <c:pt idx="117">
                  <c:v>0.99022801302931596</c:v>
                </c:pt>
                <c:pt idx="118">
                  <c:v>0.993610223642173</c:v>
                </c:pt>
                <c:pt idx="119">
                  <c:v>0.99342105263157898</c:v>
                </c:pt>
                <c:pt idx="120">
                  <c:v>0.99679487179487203</c:v>
                </c:pt>
                <c:pt idx="121">
                  <c:v>0.99397590361445798</c:v>
                </c:pt>
                <c:pt idx="122">
                  <c:v>0.99275362318840599</c:v>
                </c:pt>
                <c:pt idx="123">
                  <c:v>1</c:v>
                </c:pt>
                <c:pt idx="124">
                  <c:v>1</c:v>
                </c:pt>
                <c:pt idx="125">
                  <c:v>0.99603174603174605</c:v>
                </c:pt>
                <c:pt idx="126">
                  <c:v>0.99270072992700698</c:v>
                </c:pt>
                <c:pt idx="127">
                  <c:v>0.992932862190813</c:v>
                </c:pt>
                <c:pt idx="128">
                  <c:v>0.992932862190813</c:v>
                </c:pt>
                <c:pt idx="129">
                  <c:v>0.98706896551724099</c:v>
                </c:pt>
                <c:pt idx="130">
                  <c:v>0.98513011152416297</c:v>
                </c:pt>
                <c:pt idx="131">
                  <c:v>0.99615384615384595</c:v>
                </c:pt>
                <c:pt idx="132">
                  <c:v>0.99190283400809698</c:v>
                </c:pt>
                <c:pt idx="133">
                  <c:v>0.98373983739837401</c:v>
                </c:pt>
                <c:pt idx="134">
                  <c:v>1</c:v>
                </c:pt>
                <c:pt idx="135">
                  <c:v>0.99193548387096797</c:v>
                </c:pt>
                <c:pt idx="136">
                  <c:v>0.99561403508771895</c:v>
                </c:pt>
                <c:pt idx="137">
                  <c:v>0.99004975124378103</c:v>
                </c:pt>
                <c:pt idx="138">
                  <c:v>0.99532710280373804</c:v>
                </c:pt>
                <c:pt idx="139">
                  <c:v>0.99570815450643801</c:v>
                </c:pt>
                <c:pt idx="140">
                  <c:v>1</c:v>
                </c:pt>
                <c:pt idx="141">
                  <c:v>0.99570815450643801</c:v>
                </c:pt>
                <c:pt idx="142">
                  <c:v>1</c:v>
                </c:pt>
                <c:pt idx="143">
                  <c:v>1</c:v>
                </c:pt>
                <c:pt idx="144">
                  <c:v>0.99033816425120802</c:v>
                </c:pt>
                <c:pt idx="145">
                  <c:v>0.98578199052132698</c:v>
                </c:pt>
                <c:pt idx="146">
                  <c:v>1</c:v>
                </c:pt>
                <c:pt idx="147">
                  <c:v>0.99095022624434403</c:v>
                </c:pt>
                <c:pt idx="148">
                  <c:v>0.995391705069124</c:v>
                </c:pt>
                <c:pt idx="149">
                  <c:v>0.97474747474747503</c:v>
                </c:pt>
                <c:pt idx="150">
                  <c:v>0.98130841121495305</c:v>
                </c:pt>
              </c:numCache>
            </c:numRef>
          </c:val>
          <c:smooth val="1"/>
          <c:extLst>
            <c:ext xmlns:c16="http://schemas.microsoft.com/office/drawing/2014/chart" uri="{C3380CC4-5D6E-409C-BE32-E72D297353CC}">
              <c16:uniqueId val="{00000000-6655-1D48-A4FC-345551EC396B}"/>
            </c:ext>
          </c:extLst>
        </c:ser>
        <c:dLbls>
          <c:showLegendKey val="0"/>
          <c:showVal val="0"/>
          <c:showCatName val="0"/>
          <c:showSerName val="0"/>
          <c:showPercent val="0"/>
          <c:showBubbleSize val="0"/>
        </c:dLbls>
        <c:smooth val="0"/>
        <c:axId val="338054431"/>
        <c:axId val="337185727"/>
      </c:lineChart>
      <c:catAx>
        <c:axId val="338054431"/>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Cambria" panose="02040503050406030204" pitchFamily="18" charset="0"/>
                <a:ea typeface="+mn-ea"/>
                <a:cs typeface="+mn-cs"/>
              </a:defRPr>
            </a:pPr>
            <a:endParaRPr lang="en-CH"/>
          </a:p>
        </c:txPr>
        <c:crossAx val="337185727"/>
        <c:crosses val="autoZero"/>
        <c:auto val="1"/>
        <c:lblAlgn val="ctr"/>
        <c:lblOffset val="0"/>
        <c:tickLblSkip val="16"/>
        <c:tickMarkSkip val="16"/>
        <c:noMultiLvlLbl val="0"/>
      </c:catAx>
      <c:valAx>
        <c:axId val="337185727"/>
        <c:scaling>
          <c:orientation val="minMax"/>
          <c:max val="1"/>
          <c:min val="0"/>
        </c:scaling>
        <c:delete val="0"/>
        <c:axPos val="l"/>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Cambria" panose="02040503050406030204" pitchFamily="18" charset="0"/>
                <a:ea typeface="+mn-ea"/>
                <a:cs typeface="+mn-cs"/>
              </a:defRPr>
            </a:pPr>
            <a:endParaRPr lang="en-CH"/>
          </a:p>
        </c:txPr>
        <c:crossAx val="338054431"/>
        <c:crosses val="autoZero"/>
        <c:crossBetween val="between"/>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581902623350819E-2"/>
          <c:y val="0.21868017614418492"/>
          <c:w val="0.63104825677742937"/>
          <c:h val="0.5338865347606313"/>
        </c:manualLayout>
      </c:layout>
      <c:lineChart>
        <c:grouping val="standard"/>
        <c:varyColors val="0"/>
        <c:ser>
          <c:idx val="1"/>
          <c:order val="0"/>
          <c:tx>
            <c:strRef>
              <c:f>hits_align_notalign!$J$1</c:f>
              <c:strCache>
                <c:ptCount val="1"/>
                <c:pt idx="0">
                  <c:v>align</c:v>
                </c:pt>
              </c:strCache>
            </c:strRef>
          </c:tx>
          <c:spPr>
            <a:ln w="31750" cap="flat">
              <a:solidFill>
                <a:schemeClr val="accent1"/>
              </a:solidFill>
              <a:miter lim="800000"/>
            </a:ln>
            <a:effectLst/>
          </c:spPr>
          <c:marker>
            <c:symbol val="none"/>
          </c:marker>
          <c:cat>
            <c:numRef>
              <c:f>hits_align_notalign!$H$2:$H$152</c:f>
              <c:numCache>
                <c:formatCode>General</c:formatCode>
                <c:ptCount val="15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numCache>
            </c:numRef>
          </c:cat>
          <c:val>
            <c:numRef>
              <c:f>hits_align_notalign!$J$2:$J$152</c:f>
              <c:numCache>
                <c:formatCode>General</c:formatCode>
                <c:ptCount val="151"/>
                <c:pt idx="0">
                  <c:v>0</c:v>
                </c:pt>
                <c:pt idx="1">
                  <c:v>0</c:v>
                </c:pt>
                <c:pt idx="2">
                  <c:v>0</c:v>
                </c:pt>
                <c:pt idx="3">
                  <c:v>6.0923191926742698E-2</c:v>
                </c:pt>
                <c:pt idx="4">
                  <c:v>0.10997038499506399</c:v>
                </c:pt>
                <c:pt idx="5">
                  <c:v>0.14640147631740799</c:v>
                </c:pt>
                <c:pt idx="6">
                  <c:v>0.177763819095477</c:v>
                </c:pt>
                <c:pt idx="7">
                  <c:v>0.20472440944881901</c:v>
                </c:pt>
                <c:pt idx="8">
                  <c:v>0.22260347415826701</c:v>
                </c:pt>
                <c:pt idx="9">
                  <c:v>0.230769230769231</c:v>
                </c:pt>
                <c:pt idx="10">
                  <c:v>0.25213100044863201</c:v>
                </c:pt>
                <c:pt idx="11">
                  <c:v>0.27768349596945302</c:v>
                </c:pt>
                <c:pt idx="12">
                  <c:v>0.29504993486756398</c:v>
                </c:pt>
                <c:pt idx="13">
                  <c:v>0.30668103448275902</c:v>
                </c:pt>
                <c:pt idx="14">
                  <c:v>0.32549611734253697</c:v>
                </c:pt>
                <c:pt idx="15">
                  <c:v>0.33998207082026</c:v>
                </c:pt>
                <c:pt idx="16">
                  <c:v>0.36206504434841902</c:v>
                </c:pt>
                <c:pt idx="17">
                  <c:v>0.38671603795417703</c:v>
                </c:pt>
                <c:pt idx="18">
                  <c:v>0.39116795366795398</c:v>
                </c:pt>
                <c:pt idx="19">
                  <c:v>0.41316180108856998</c:v>
                </c:pt>
                <c:pt idx="20">
                  <c:v>0.41837231968810901</c:v>
                </c:pt>
                <c:pt idx="21">
                  <c:v>0.441737820190859</c:v>
                </c:pt>
                <c:pt idx="22">
                  <c:v>0.452631578947368</c:v>
                </c:pt>
                <c:pt idx="23">
                  <c:v>0.447635993899339</c:v>
                </c:pt>
                <c:pt idx="24">
                  <c:v>0.46014206787687401</c:v>
                </c:pt>
                <c:pt idx="25">
                  <c:v>0.47400530503978799</c:v>
                </c:pt>
                <c:pt idx="26">
                  <c:v>0.481572481572482</c:v>
                </c:pt>
                <c:pt idx="27">
                  <c:v>0.48494230227976398</c:v>
                </c:pt>
                <c:pt idx="28">
                  <c:v>0.487449392712551</c:v>
                </c:pt>
                <c:pt idx="29">
                  <c:v>0.49972497249725001</c:v>
                </c:pt>
                <c:pt idx="30">
                  <c:v>0.490529247910864</c:v>
                </c:pt>
                <c:pt idx="31">
                  <c:v>0.498170560090065</c:v>
                </c:pt>
                <c:pt idx="32">
                  <c:v>0.48965324384787501</c:v>
                </c:pt>
                <c:pt idx="33">
                  <c:v>0.50284414106939701</c:v>
                </c:pt>
                <c:pt idx="34">
                  <c:v>0.50804328751096794</c:v>
                </c:pt>
                <c:pt idx="35">
                  <c:v>0.50912610619469001</c:v>
                </c:pt>
                <c:pt idx="36">
                  <c:v>0.48136903118962199</c:v>
                </c:pt>
                <c:pt idx="37">
                  <c:v>0.495536999712065</c:v>
                </c:pt>
                <c:pt idx="38">
                  <c:v>0.49468237999425102</c:v>
                </c:pt>
                <c:pt idx="39">
                  <c:v>0.51311617180743696</c:v>
                </c:pt>
                <c:pt idx="40">
                  <c:v>0.49774011299435</c:v>
                </c:pt>
                <c:pt idx="41">
                  <c:v>0.50669045495093701</c:v>
                </c:pt>
                <c:pt idx="42">
                  <c:v>0.49111178065682398</c:v>
                </c:pt>
                <c:pt idx="43">
                  <c:v>0.51122418437593498</c:v>
                </c:pt>
                <c:pt idx="44">
                  <c:v>0.51655416264866605</c:v>
                </c:pt>
                <c:pt idx="45">
                  <c:v>0.52641690682036502</c:v>
                </c:pt>
                <c:pt idx="46">
                  <c:v>0.53557046979865797</c:v>
                </c:pt>
                <c:pt idx="47">
                  <c:v>0.53745583038869305</c:v>
                </c:pt>
                <c:pt idx="48">
                  <c:v>0.53735024665257203</c:v>
                </c:pt>
                <c:pt idx="49">
                  <c:v>0.56323964497041401</c:v>
                </c:pt>
                <c:pt idx="50">
                  <c:v>0.56062819576333101</c:v>
                </c:pt>
                <c:pt idx="51">
                  <c:v>0.59626093874303898</c:v>
                </c:pt>
                <c:pt idx="52">
                  <c:v>0.62363138686131403</c:v>
                </c:pt>
                <c:pt idx="53">
                  <c:v>0.63263486402140001</c:v>
                </c:pt>
                <c:pt idx="54">
                  <c:v>0.65399610136452202</c:v>
                </c:pt>
                <c:pt idx="55">
                  <c:v>0.67347981604496698</c:v>
                </c:pt>
                <c:pt idx="56">
                  <c:v>0.68534238822863602</c:v>
                </c:pt>
                <c:pt idx="57">
                  <c:v>0.711242603550296</c:v>
                </c:pt>
                <c:pt idx="58">
                  <c:v>0.72435897435897401</c:v>
                </c:pt>
                <c:pt idx="59">
                  <c:v>0.74803149606299202</c:v>
                </c:pt>
                <c:pt idx="60">
                  <c:v>0.78279883381924198</c:v>
                </c:pt>
                <c:pt idx="61">
                  <c:v>0.78406374501992004</c:v>
                </c:pt>
                <c:pt idx="62">
                  <c:v>0.79839357429718905</c:v>
                </c:pt>
                <c:pt idx="63">
                  <c:v>0.84010371650821103</c:v>
                </c:pt>
                <c:pt idx="64">
                  <c:v>0.83890845070422504</c:v>
                </c:pt>
                <c:pt idx="65">
                  <c:v>0.88623326959847004</c:v>
                </c:pt>
                <c:pt idx="66">
                  <c:v>0.894144144144144</c:v>
                </c:pt>
                <c:pt idx="67">
                  <c:v>0.89728096676737201</c:v>
                </c:pt>
                <c:pt idx="68">
                  <c:v>0.92643678160919496</c:v>
                </c:pt>
                <c:pt idx="69">
                  <c:v>0.93621867881549004</c:v>
                </c:pt>
                <c:pt idx="70">
                  <c:v>0.93887530562347199</c:v>
                </c:pt>
                <c:pt idx="71">
                  <c:v>0.96076099881093902</c:v>
                </c:pt>
                <c:pt idx="72">
                  <c:v>0.95822454308093996</c:v>
                </c:pt>
                <c:pt idx="73">
                  <c:v>0.95269382391589996</c:v>
                </c:pt>
                <c:pt idx="74">
                  <c:v>0.96684350132625996</c:v>
                </c:pt>
                <c:pt idx="75">
                  <c:v>0.97150997150997198</c:v>
                </c:pt>
                <c:pt idx="76">
                  <c:v>0.97910447761193997</c:v>
                </c:pt>
                <c:pt idx="77">
                  <c:v>0.97481481481481502</c:v>
                </c:pt>
                <c:pt idx="78">
                  <c:v>0.98724082934609303</c:v>
                </c:pt>
                <c:pt idx="79">
                  <c:v>0.97580645161290303</c:v>
                </c:pt>
                <c:pt idx="80">
                  <c:v>0.98901098901098905</c:v>
                </c:pt>
                <c:pt idx="81">
                  <c:v>0.980530973451327</c:v>
                </c:pt>
                <c:pt idx="82">
                  <c:v>0.98161764705882304</c:v>
                </c:pt>
                <c:pt idx="83">
                  <c:v>0.98909090909090902</c:v>
                </c:pt>
                <c:pt idx="84">
                  <c:v>0.98895027624309395</c:v>
                </c:pt>
                <c:pt idx="85">
                  <c:v>0.98175182481751799</c:v>
                </c:pt>
                <c:pt idx="86">
                  <c:v>0.98188405797101397</c:v>
                </c:pt>
                <c:pt idx="87">
                  <c:v>0.98857142857142799</c:v>
                </c:pt>
                <c:pt idx="88">
                  <c:v>0.98694029850746301</c:v>
                </c:pt>
                <c:pt idx="89">
                  <c:v>0.98023715415019796</c:v>
                </c:pt>
                <c:pt idx="90">
                  <c:v>0.99387755102040798</c:v>
                </c:pt>
                <c:pt idx="91">
                  <c:v>0.98370672097759704</c:v>
                </c:pt>
                <c:pt idx="92">
                  <c:v>0.98060344827586199</c:v>
                </c:pt>
                <c:pt idx="93">
                  <c:v>0.99346405228758194</c:v>
                </c:pt>
                <c:pt idx="94">
                  <c:v>0.98447893569844802</c:v>
                </c:pt>
                <c:pt idx="95">
                  <c:v>0.98241758241758204</c:v>
                </c:pt>
                <c:pt idx="96">
                  <c:v>0.97854077253218896</c:v>
                </c:pt>
                <c:pt idx="97">
                  <c:v>0.98847926267281105</c:v>
                </c:pt>
                <c:pt idx="98">
                  <c:v>0.989247311827957</c:v>
                </c:pt>
                <c:pt idx="99">
                  <c:v>0.98574821852731598</c:v>
                </c:pt>
                <c:pt idx="100">
                  <c:v>0.98503740648379001</c:v>
                </c:pt>
                <c:pt idx="101">
                  <c:v>0.98987341772151904</c:v>
                </c:pt>
                <c:pt idx="102">
                  <c:v>0.9921875</c:v>
                </c:pt>
                <c:pt idx="103">
                  <c:v>0.98971722365038595</c:v>
                </c:pt>
                <c:pt idx="104">
                  <c:v>0.99206349206349198</c:v>
                </c:pt>
                <c:pt idx="105">
                  <c:v>0.98503740648379001</c:v>
                </c:pt>
                <c:pt idx="106">
                  <c:v>0.98369565217391297</c:v>
                </c:pt>
                <c:pt idx="107">
                  <c:v>0.98607242339832901</c:v>
                </c:pt>
                <c:pt idx="108">
                  <c:v>0.98910081743869205</c:v>
                </c:pt>
                <c:pt idx="109">
                  <c:v>0.98314606741572996</c:v>
                </c:pt>
                <c:pt idx="110">
                  <c:v>0.99378881987577605</c:v>
                </c:pt>
                <c:pt idx="111">
                  <c:v>0.99202127659574502</c:v>
                </c:pt>
                <c:pt idx="112">
                  <c:v>1</c:v>
                </c:pt>
                <c:pt idx="113">
                  <c:v>0.98489425981873102</c:v>
                </c:pt>
                <c:pt idx="114">
                  <c:v>0.98776758409785903</c:v>
                </c:pt>
                <c:pt idx="115">
                  <c:v>0.99135446685879003</c:v>
                </c:pt>
                <c:pt idx="116">
                  <c:v>0.99397590361445798</c:v>
                </c:pt>
                <c:pt idx="117">
                  <c:v>0.99022801302931596</c:v>
                </c:pt>
                <c:pt idx="118">
                  <c:v>0.993610223642173</c:v>
                </c:pt>
                <c:pt idx="119">
                  <c:v>0.99342105263157898</c:v>
                </c:pt>
                <c:pt idx="120">
                  <c:v>0.99679487179487203</c:v>
                </c:pt>
                <c:pt idx="121">
                  <c:v>0.99397590361445798</c:v>
                </c:pt>
                <c:pt idx="122">
                  <c:v>0.99275362318840599</c:v>
                </c:pt>
                <c:pt idx="123">
                  <c:v>1</c:v>
                </c:pt>
                <c:pt idx="124">
                  <c:v>1</c:v>
                </c:pt>
                <c:pt idx="125">
                  <c:v>0.99603174603174605</c:v>
                </c:pt>
                <c:pt idx="126">
                  <c:v>0.99270072992700698</c:v>
                </c:pt>
                <c:pt idx="127">
                  <c:v>0.992932862190813</c:v>
                </c:pt>
                <c:pt idx="128">
                  <c:v>0.992932862190813</c:v>
                </c:pt>
                <c:pt idx="129">
                  <c:v>0.98706896551724099</c:v>
                </c:pt>
                <c:pt idx="130">
                  <c:v>0.98513011152416297</c:v>
                </c:pt>
                <c:pt idx="131">
                  <c:v>0.99615384615384595</c:v>
                </c:pt>
                <c:pt idx="132">
                  <c:v>0.99190283400809698</c:v>
                </c:pt>
                <c:pt idx="133">
                  <c:v>0.98373983739837401</c:v>
                </c:pt>
                <c:pt idx="134">
                  <c:v>1</c:v>
                </c:pt>
                <c:pt idx="135">
                  <c:v>0.99193548387096797</c:v>
                </c:pt>
                <c:pt idx="136">
                  <c:v>0.99561403508771895</c:v>
                </c:pt>
                <c:pt idx="137">
                  <c:v>0.99004975124378103</c:v>
                </c:pt>
                <c:pt idx="138">
                  <c:v>0.99532710280373804</c:v>
                </c:pt>
                <c:pt idx="139">
                  <c:v>0.99570815450643801</c:v>
                </c:pt>
                <c:pt idx="140">
                  <c:v>1</c:v>
                </c:pt>
                <c:pt idx="141">
                  <c:v>0.99570815450643801</c:v>
                </c:pt>
                <c:pt idx="142">
                  <c:v>1</c:v>
                </c:pt>
                <c:pt idx="143">
                  <c:v>1</c:v>
                </c:pt>
                <c:pt idx="144">
                  <c:v>0.99033816425120802</c:v>
                </c:pt>
                <c:pt idx="145">
                  <c:v>0.98578199052132698</c:v>
                </c:pt>
                <c:pt idx="146">
                  <c:v>1</c:v>
                </c:pt>
                <c:pt idx="147">
                  <c:v>0.99095022624434403</c:v>
                </c:pt>
                <c:pt idx="148">
                  <c:v>0.995391705069124</c:v>
                </c:pt>
                <c:pt idx="149">
                  <c:v>0.97474747474747503</c:v>
                </c:pt>
                <c:pt idx="150">
                  <c:v>0.98130841121495305</c:v>
                </c:pt>
              </c:numCache>
            </c:numRef>
          </c:val>
          <c:smooth val="1"/>
          <c:extLst>
            <c:ext xmlns:c16="http://schemas.microsoft.com/office/drawing/2014/chart" uri="{C3380CC4-5D6E-409C-BE32-E72D297353CC}">
              <c16:uniqueId val="{00000000-6655-1D48-A4FC-345551EC396B}"/>
            </c:ext>
          </c:extLst>
        </c:ser>
        <c:dLbls>
          <c:showLegendKey val="0"/>
          <c:showVal val="0"/>
          <c:showCatName val="0"/>
          <c:showSerName val="0"/>
          <c:showPercent val="0"/>
          <c:showBubbleSize val="0"/>
        </c:dLbls>
        <c:smooth val="0"/>
        <c:axId val="338054431"/>
        <c:axId val="337185727"/>
      </c:lineChart>
      <c:catAx>
        <c:axId val="338054431"/>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Cambria" panose="02040503050406030204" pitchFamily="18" charset="0"/>
                <a:ea typeface="+mn-ea"/>
                <a:cs typeface="+mn-cs"/>
              </a:defRPr>
            </a:pPr>
            <a:endParaRPr lang="en-CH"/>
          </a:p>
        </c:txPr>
        <c:crossAx val="337185727"/>
        <c:crosses val="autoZero"/>
        <c:auto val="1"/>
        <c:lblAlgn val="ctr"/>
        <c:lblOffset val="0"/>
        <c:tickLblSkip val="16"/>
        <c:tickMarkSkip val="16"/>
        <c:noMultiLvlLbl val="0"/>
      </c:catAx>
      <c:valAx>
        <c:axId val="337185727"/>
        <c:scaling>
          <c:orientation val="minMax"/>
          <c:max val="1"/>
          <c:min val="0"/>
        </c:scaling>
        <c:delete val="0"/>
        <c:axPos val="l"/>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Cambria" panose="02040503050406030204" pitchFamily="18" charset="0"/>
                <a:ea typeface="+mn-ea"/>
                <a:cs typeface="+mn-cs"/>
              </a:defRPr>
            </a:pPr>
            <a:endParaRPr lang="en-CH"/>
          </a:p>
        </c:txPr>
        <c:crossAx val="338054431"/>
        <c:crosses val="autoZero"/>
        <c:crossBetween val="between"/>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30702627688781"/>
          <c:y val="0.11601846551115116"/>
          <c:w val="0.84088454460433826"/>
          <c:h val="0.35680181184952431"/>
        </c:manualLayout>
      </c:layout>
      <c:barChart>
        <c:barDir val="col"/>
        <c:grouping val="stacked"/>
        <c:varyColors val="0"/>
        <c:ser>
          <c:idx val="0"/>
          <c:order val="0"/>
          <c:tx>
            <c:strRef>
              <c:f>Sheet1!$E$5</c:f>
              <c:strCache>
                <c:ptCount val="1"/>
                <c:pt idx="0">
                  <c:v>Other</c:v>
                </c:pt>
              </c:strCache>
            </c:strRef>
          </c:tx>
          <c:spPr>
            <a:solidFill>
              <a:schemeClr val="bg1"/>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3DB1-9E43-920E-3C6195AE9E91}"/>
              </c:ext>
            </c:extLst>
          </c:dPt>
          <c:dPt>
            <c:idx val="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3-3DB1-9E43-920E-3C6195AE9E91}"/>
              </c:ext>
            </c:extLst>
          </c:dPt>
          <c:dPt>
            <c:idx val="2"/>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5-3DB1-9E43-920E-3C6195AE9E91}"/>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3DB1-9E43-920E-3C6195AE9E91}"/>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9-3DB1-9E43-920E-3C6195AE9E91}"/>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3DB1-9E43-920E-3C6195AE9E91}"/>
              </c:ext>
            </c:extLst>
          </c:dPt>
          <c:cat>
            <c:multiLvlStrRef>
              <c:f>Sheet1!$C$6:$D$11</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Sheet1!$E$6:$E$11</c:f>
              <c:numCache>
                <c:formatCode>General</c:formatCode>
                <c:ptCount val="6"/>
                <c:pt idx="0">
                  <c:v>170.17</c:v>
                </c:pt>
                <c:pt idx="1">
                  <c:v>69.239999999999995</c:v>
                </c:pt>
                <c:pt idx="2">
                  <c:v>154.65</c:v>
                </c:pt>
                <c:pt idx="3">
                  <c:v>74.709999999999994</c:v>
                </c:pt>
                <c:pt idx="4">
                  <c:v>159.07</c:v>
                </c:pt>
                <c:pt idx="5">
                  <c:v>73.31</c:v>
                </c:pt>
              </c:numCache>
            </c:numRef>
          </c:val>
          <c:extLst>
            <c:ext xmlns:c16="http://schemas.microsoft.com/office/drawing/2014/chart" uri="{C3380CC4-5D6E-409C-BE32-E72D297353CC}">
              <c16:uniqueId val="{00000018-3DB1-9E43-920E-3C6195AE9E91}"/>
            </c:ext>
          </c:extLst>
        </c:ser>
        <c:ser>
          <c:idx val="1"/>
          <c:order val="1"/>
          <c:tx>
            <c:strRef>
              <c:f>Sheet1!$F$5</c:f>
              <c:strCache>
                <c:ptCount val="1"/>
                <c:pt idx="0">
                  <c:v>Alignment</c:v>
                </c:pt>
              </c:strCache>
            </c:strRef>
          </c:tx>
          <c:spPr>
            <a:noFill/>
            <a:ln w="15875">
              <a:solidFill>
                <a:schemeClr val="tx1"/>
              </a:solidFill>
            </a:ln>
            <a:effectLst/>
          </c:spPr>
          <c:invertIfNegative val="0"/>
          <c:dPt>
            <c:idx val="0"/>
            <c:invertIfNegative val="0"/>
            <c:bubble3D val="0"/>
            <c:spPr>
              <a:noFill/>
              <a:ln w="15875">
                <a:solidFill>
                  <a:schemeClr val="tx1"/>
                </a:solidFill>
              </a:ln>
              <a:effectLst/>
            </c:spPr>
            <c:extLst>
              <c:ext xmlns:c16="http://schemas.microsoft.com/office/drawing/2014/chart" uri="{C3380CC4-5D6E-409C-BE32-E72D297353CC}">
                <c16:uniqueId val="{0000001A-3DB1-9E43-920E-3C6195AE9E91}"/>
              </c:ext>
            </c:extLst>
          </c:dPt>
          <c:dPt>
            <c:idx val="1"/>
            <c:invertIfNegative val="0"/>
            <c:bubble3D val="0"/>
            <c:spPr>
              <a:noFill/>
              <a:ln w="15875">
                <a:solidFill>
                  <a:schemeClr val="tx1"/>
                </a:solidFill>
              </a:ln>
              <a:effectLst/>
            </c:spPr>
            <c:extLst>
              <c:ext xmlns:c16="http://schemas.microsoft.com/office/drawing/2014/chart" uri="{C3380CC4-5D6E-409C-BE32-E72D297353CC}">
                <c16:uniqueId val="{0000001C-3DB1-9E43-920E-3C6195AE9E91}"/>
              </c:ext>
            </c:extLst>
          </c:dPt>
          <c:dPt>
            <c:idx val="2"/>
            <c:invertIfNegative val="0"/>
            <c:bubble3D val="0"/>
            <c:spPr>
              <a:noFill/>
              <a:ln w="15875">
                <a:solidFill>
                  <a:schemeClr val="tx1"/>
                </a:solidFill>
              </a:ln>
              <a:effectLst/>
            </c:spPr>
            <c:extLst>
              <c:ext xmlns:c16="http://schemas.microsoft.com/office/drawing/2014/chart" uri="{C3380CC4-5D6E-409C-BE32-E72D297353CC}">
                <c16:uniqueId val="{0000001E-3DB1-9E43-920E-3C6195AE9E91}"/>
              </c:ext>
            </c:extLst>
          </c:dPt>
          <c:dPt>
            <c:idx val="3"/>
            <c:invertIfNegative val="0"/>
            <c:bubble3D val="0"/>
            <c:spPr>
              <a:noFill/>
              <a:ln w="15875">
                <a:solidFill>
                  <a:schemeClr val="tx1"/>
                </a:solidFill>
              </a:ln>
              <a:effectLst/>
            </c:spPr>
            <c:extLst>
              <c:ext xmlns:c16="http://schemas.microsoft.com/office/drawing/2014/chart" uri="{C3380CC4-5D6E-409C-BE32-E72D297353CC}">
                <c16:uniqueId val="{00000020-3DB1-9E43-920E-3C6195AE9E91}"/>
              </c:ext>
            </c:extLst>
          </c:dPt>
          <c:dPt>
            <c:idx val="4"/>
            <c:invertIfNegative val="0"/>
            <c:bubble3D val="0"/>
            <c:spPr>
              <a:noFill/>
              <a:ln w="15875">
                <a:solidFill>
                  <a:schemeClr val="tx1"/>
                </a:solidFill>
              </a:ln>
              <a:effectLst/>
            </c:spPr>
            <c:extLst>
              <c:ext xmlns:c16="http://schemas.microsoft.com/office/drawing/2014/chart" uri="{C3380CC4-5D6E-409C-BE32-E72D297353CC}">
                <c16:uniqueId val="{00000022-3DB1-9E43-920E-3C6195AE9E91}"/>
              </c:ext>
            </c:extLst>
          </c:dPt>
          <c:dPt>
            <c:idx val="5"/>
            <c:invertIfNegative val="0"/>
            <c:bubble3D val="0"/>
            <c:spPr>
              <a:noFill/>
              <a:ln w="15875">
                <a:solidFill>
                  <a:schemeClr val="tx1"/>
                </a:solidFill>
              </a:ln>
              <a:effectLst/>
            </c:spPr>
            <c:extLst>
              <c:ext xmlns:c16="http://schemas.microsoft.com/office/drawing/2014/chart" uri="{C3380CC4-5D6E-409C-BE32-E72D297353CC}">
                <c16:uniqueId val="{00000024-3DB1-9E43-920E-3C6195AE9E91}"/>
              </c:ext>
            </c:extLst>
          </c:dPt>
          <c:cat>
            <c:multiLvlStrRef>
              <c:f>Sheet1!$C$6:$D$11</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Sheet1!$F$6:$F$11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31-3DB1-9E43-920E-3C6195AE9E91}"/>
            </c:ext>
          </c:extLst>
        </c:ser>
        <c:dLbls>
          <c:showLegendKey val="0"/>
          <c:showVal val="0"/>
          <c:showCatName val="0"/>
          <c:showSerName val="0"/>
          <c:showPercent val="0"/>
          <c:showBubbleSize val="0"/>
        </c:dLbls>
        <c:gapWidth val="100"/>
        <c:overlap val="100"/>
        <c:axId val="688103712"/>
        <c:axId val="687965488"/>
      </c:barChart>
      <c:catAx>
        <c:axId val="688103712"/>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687965488"/>
        <c:crosses val="autoZero"/>
        <c:auto val="1"/>
        <c:lblAlgn val="ctr"/>
        <c:lblOffset val="100"/>
        <c:noMultiLvlLbl val="0"/>
      </c:catAx>
      <c:valAx>
        <c:axId val="687965488"/>
        <c:scaling>
          <c:orientation val="minMax"/>
        </c:scaling>
        <c:delete val="0"/>
        <c:axPos val="l"/>
        <c:majorGridlines>
          <c:spPr>
            <a:ln w="1587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688103712"/>
        <c:crosses val="autoZero"/>
        <c:crossBetween val="between"/>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91447944006999"/>
          <c:y val="8.928514873086979E-2"/>
          <c:w val="0.74619663167104122"/>
          <c:h val="0.48460082133644872"/>
        </c:manualLayout>
      </c:layout>
      <c:barChart>
        <c:barDir val="col"/>
        <c:grouping val="stacked"/>
        <c:varyColors val="0"/>
        <c:ser>
          <c:idx val="0"/>
          <c:order val="0"/>
          <c:spPr>
            <a:solidFill>
              <a:schemeClr val="accent1"/>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2-C2BE-B648-9698-7ADAADFE1BB8}"/>
              </c:ext>
            </c:extLst>
          </c:dPt>
          <c:dPt>
            <c:idx val="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5-C2BE-B648-9698-7ADAADFE1BB8}"/>
              </c:ext>
            </c:extLst>
          </c:dPt>
          <c:dPt>
            <c:idx val="2"/>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3-C2BE-B648-9698-7ADAADFE1BB8}"/>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6-C2BE-B648-9698-7ADAADFE1BB8}"/>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4-C2BE-B648-9698-7ADAADFE1BB8}"/>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C2BE-B648-9698-7ADAADFE1BB8}"/>
              </c:ext>
            </c:extLst>
          </c:dPt>
          <c:cat>
            <c:multiLvlStrRef>
              <c:f>Sheet1!$C$12:$D$17</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Sheet1!$E$12:$E$17</c:f>
              <c:numCache>
                <c:formatCode>General</c:formatCode>
                <c:ptCount val="6"/>
                <c:pt idx="0">
                  <c:v>44</c:v>
                </c:pt>
                <c:pt idx="1">
                  <c:v>8.8000000000000007</c:v>
                </c:pt>
                <c:pt idx="2">
                  <c:v>6.2857142860000002</c:v>
                </c:pt>
                <c:pt idx="3">
                  <c:v>2.8229166669999999</c:v>
                </c:pt>
                <c:pt idx="4">
                  <c:v>4.2832298140000002</c:v>
                </c:pt>
                <c:pt idx="5">
                  <c:v>2.8229166669999999</c:v>
                </c:pt>
              </c:numCache>
            </c:numRef>
          </c:val>
          <c:extLst>
            <c:ext xmlns:c16="http://schemas.microsoft.com/office/drawing/2014/chart" uri="{C3380CC4-5D6E-409C-BE32-E72D297353CC}">
              <c16:uniqueId val="{00000000-C2BE-B648-9698-7ADAADFE1BB8}"/>
            </c:ext>
          </c:extLst>
        </c:ser>
        <c:ser>
          <c:idx val="1"/>
          <c:order val="1"/>
          <c:spPr>
            <a:solidFill>
              <a:schemeClr val="accent2"/>
            </a:solidFill>
            <a:ln>
              <a:noFill/>
            </a:ln>
            <a:effectLst/>
          </c:spPr>
          <c:invertIfNegative val="0"/>
          <c:cat>
            <c:multiLvlStrRef>
              <c:f>Sheet1!$C$12:$D$17</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Sheet1!$F$12:$F$17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C2BE-B648-9698-7ADAADFE1BB8}"/>
            </c:ext>
          </c:extLst>
        </c:ser>
        <c:dLbls>
          <c:showLegendKey val="0"/>
          <c:showVal val="0"/>
          <c:showCatName val="0"/>
          <c:showSerName val="0"/>
          <c:showPercent val="0"/>
          <c:showBubbleSize val="0"/>
        </c:dLbls>
        <c:gapWidth val="150"/>
        <c:overlap val="100"/>
        <c:axId val="409304272"/>
        <c:axId val="409305920"/>
      </c:barChart>
      <c:catAx>
        <c:axId val="40930427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409305920"/>
        <c:crosses val="autoZero"/>
        <c:auto val="1"/>
        <c:lblAlgn val="ctr"/>
        <c:lblOffset val="100"/>
        <c:noMultiLvlLbl val="0"/>
      </c:catAx>
      <c:valAx>
        <c:axId val="409305920"/>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409304272"/>
        <c:crosses val="autoZero"/>
        <c:crossBetween val="between"/>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66553501366925"/>
          <c:y val="6.4649230003439612E-2"/>
          <c:w val="0.80424800388221529"/>
          <c:h val="0.49344911443154588"/>
        </c:manualLayout>
      </c:layout>
      <c:barChart>
        <c:barDir val="col"/>
        <c:grouping val="clustered"/>
        <c:varyColors val="0"/>
        <c:ser>
          <c:idx val="0"/>
          <c:order val="0"/>
          <c:spPr>
            <a:solidFill>
              <a:schemeClr val="bg2">
                <a:lumMod val="50000"/>
              </a:schemeClr>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87C9-3E4F-B747-9D37129C7828}"/>
              </c:ext>
            </c:extLst>
          </c:dPt>
          <c:dPt>
            <c:idx val="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3-87C9-3E4F-B747-9D37129C7828}"/>
              </c:ext>
            </c:extLst>
          </c:dPt>
          <c:dPt>
            <c:idx val="2"/>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5-87C9-3E4F-B747-9D37129C7828}"/>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87C9-3E4F-B747-9D37129C7828}"/>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9-87C9-3E4F-B747-9D37129C7828}"/>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87C9-3E4F-B747-9D37129C7828}"/>
              </c:ext>
            </c:extLst>
          </c:dPt>
          <c:cat>
            <c:multiLvlStrRef>
              <c:f>Sheet2!$C$14:$D$19</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Sheet2!$E$14:$E$19</c:f>
              <c:numCache>
                <c:formatCode>General</c:formatCode>
                <c:ptCount val="6"/>
                <c:pt idx="0">
                  <c:v>30.027999999999999</c:v>
                </c:pt>
                <c:pt idx="1">
                  <c:v>1.563958333</c:v>
                </c:pt>
                <c:pt idx="2">
                  <c:v>5.3620048269999998</c:v>
                </c:pt>
                <c:pt idx="3">
                  <c:v>0.78197916670000001</c:v>
                </c:pt>
                <c:pt idx="4">
                  <c:v>5.360004827</c:v>
                </c:pt>
                <c:pt idx="5">
                  <c:v>0.78197916670000001</c:v>
                </c:pt>
              </c:numCache>
            </c:numRef>
          </c:val>
          <c:extLst>
            <c:ext xmlns:c16="http://schemas.microsoft.com/office/drawing/2014/chart" uri="{C3380CC4-5D6E-409C-BE32-E72D297353CC}">
              <c16:uniqueId val="{00000012-87C9-3E4F-B747-9D37129C7828}"/>
            </c:ext>
          </c:extLst>
        </c:ser>
        <c:dLbls>
          <c:showLegendKey val="0"/>
          <c:showVal val="0"/>
          <c:showCatName val="0"/>
          <c:showSerName val="0"/>
          <c:showPercent val="0"/>
          <c:showBubbleSize val="0"/>
        </c:dLbls>
        <c:gapWidth val="100"/>
        <c:overlap val="-27"/>
        <c:axId val="1876036816"/>
        <c:axId val="1876271296"/>
      </c:barChart>
      <c:catAx>
        <c:axId val="1876036816"/>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0" spcFirstLastPara="1" vertOverflow="ellipsis" wrap="square" anchor="t"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876271296"/>
        <c:crossesAt val="0.1"/>
        <c:auto val="1"/>
        <c:lblAlgn val="ctr"/>
        <c:lblOffset val="0"/>
        <c:noMultiLvlLbl val="0"/>
      </c:catAx>
      <c:valAx>
        <c:axId val="1876271296"/>
        <c:scaling>
          <c:logBase val="10"/>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none"/>
        <c:tickLblPos val="none"/>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orbel" panose="020B0503020204020204" pitchFamily="34" charset="0"/>
                <a:ea typeface="+mn-ea"/>
                <a:cs typeface="+mn-cs"/>
              </a:defRPr>
            </a:pPr>
            <a:endParaRPr lang="en-CH"/>
          </a:p>
        </c:txPr>
        <c:crossAx val="1876036816"/>
        <c:crosses val="autoZero"/>
        <c:crossBetween val="between"/>
        <c:minorUnit val="1"/>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solidFill>
            <a:schemeClr val="tx1"/>
          </a:solidFill>
          <a:latin typeface="Corbel" panose="020B0503020204020204" pitchFamily="34" charset="0"/>
        </a:defRPr>
      </a:pPr>
      <a:endParaRPr lang="en-CH"/>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2295956894479"/>
          <c:y val="5.5929350146776954E-2"/>
          <c:w val="0.8145753958998555"/>
          <c:h val="0.47953271249220975"/>
        </c:manualLayout>
      </c:layout>
      <c:barChart>
        <c:barDir val="col"/>
        <c:grouping val="clustered"/>
        <c:varyColors val="0"/>
        <c:ser>
          <c:idx val="0"/>
          <c:order val="0"/>
          <c:tx>
            <c:strRef>
              <c:f>Sheet2!$E$7</c:f>
              <c:strCache>
                <c:ptCount val="1"/>
                <c:pt idx="0">
                  <c:v>Time</c:v>
                </c:pt>
              </c:strCache>
            </c:strRef>
          </c:tx>
          <c:spPr>
            <a:solidFill>
              <a:schemeClr val="tx1">
                <a:lumMod val="50000"/>
                <a:lumOff val="50000"/>
              </a:schemeClr>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7AED-5E46-ABF0-332E1B93EE8A}"/>
              </c:ext>
            </c:extLst>
          </c:dPt>
          <c:dPt>
            <c:idx val="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3-7AED-5E46-ABF0-332E1B93EE8A}"/>
              </c:ext>
            </c:extLst>
          </c:dPt>
          <c:dPt>
            <c:idx val="2"/>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5-7AED-5E46-ABF0-332E1B93EE8A}"/>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7AED-5E46-ABF0-332E1B93EE8A}"/>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9-7AED-5E46-ABF0-332E1B93EE8A}"/>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7AED-5E46-ABF0-332E1B93EE8A}"/>
              </c:ext>
            </c:extLst>
          </c:dPt>
          <c:cat>
            <c:multiLvlStrRef>
              <c:f>Sheet2!$C$8:$D$13</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Sheet2!$E$8:$E$13</c:f>
              <c:numCache>
                <c:formatCode>General</c:formatCode>
                <c:ptCount val="6"/>
                <c:pt idx="0">
                  <c:v>34.840000000000003</c:v>
                </c:pt>
                <c:pt idx="1">
                  <c:v>1.55375</c:v>
                </c:pt>
                <c:pt idx="2">
                  <c:v>22.55</c:v>
                </c:pt>
                <c:pt idx="3">
                  <c:v>0.77687499999999998</c:v>
                </c:pt>
                <c:pt idx="4">
                  <c:v>21.72</c:v>
                </c:pt>
                <c:pt idx="5">
                  <c:v>0.77687499999999998</c:v>
                </c:pt>
              </c:numCache>
            </c:numRef>
          </c:val>
          <c:extLst>
            <c:ext xmlns:c16="http://schemas.microsoft.com/office/drawing/2014/chart" uri="{C3380CC4-5D6E-409C-BE32-E72D297353CC}">
              <c16:uniqueId val="{0000000C-7AED-5E46-ABF0-332E1B93EE8A}"/>
            </c:ext>
          </c:extLst>
        </c:ser>
        <c:dLbls>
          <c:showLegendKey val="0"/>
          <c:showVal val="0"/>
          <c:showCatName val="0"/>
          <c:showSerName val="0"/>
          <c:showPercent val="0"/>
          <c:showBubbleSize val="0"/>
        </c:dLbls>
        <c:gapWidth val="100"/>
        <c:overlap val="-27"/>
        <c:axId val="1390905183"/>
        <c:axId val="1391219183"/>
      </c:barChart>
      <c:catAx>
        <c:axId val="1390905183"/>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0" spcFirstLastPara="1" vertOverflow="ellipsis" wrap="square" anchor="t" anchorCtr="0"/>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391219183"/>
        <c:crossesAt val="0.1"/>
        <c:auto val="1"/>
        <c:lblAlgn val="ctr"/>
        <c:lblOffset val="110"/>
        <c:noMultiLvlLbl val="0"/>
      </c:catAx>
      <c:valAx>
        <c:axId val="1391219183"/>
        <c:scaling>
          <c:logBase val="10"/>
          <c:orientation val="minMax"/>
          <c:max val="100"/>
          <c:min val="0.1"/>
        </c:scaling>
        <c:delete val="0"/>
        <c:axPos val="l"/>
        <c:majorGridlines>
          <c:spPr>
            <a:ln w="1587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390905183"/>
        <c:crosses val="autoZero"/>
        <c:crossBetween val="between"/>
        <c:minorUnit val="5"/>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Sheet1!$C$3</c:f>
              <c:strCache>
                <c:ptCount val="1"/>
                <c:pt idx="0">
                  <c:v>SSD-L</c:v>
                </c:pt>
              </c:strCache>
            </c:strRef>
          </c:tx>
          <c:spPr>
            <a:solidFill>
              <a:schemeClr val="accent1">
                <a:lumMod val="75000"/>
              </a:schemeClr>
            </a:solidFill>
            <a:ln w="15875">
              <a:solidFill>
                <a:schemeClr val="tx1"/>
              </a:solidFill>
            </a:ln>
            <a:effectLst/>
          </c:spPr>
          <c:invertIfNegative val="0"/>
          <c:cat>
            <c:strRef>
              <c:f>Sheet1!$B$4:$B$8</c:f>
              <c:strCache>
                <c:ptCount val="5"/>
                <c:pt idx="0">
                  <c:v>Base</c:v>
                </c:pt>
                <c:pt idx="1">
                  <c:v>SW-filtered</c:v>
                </c:pt>
                <c:pt idx="2">
                  <c:v>Ideal-ISF</c:v>
                </c:pt>
                <c:pt idx="3">
                  <c:v>Accelerator</c:v>
                </c:pt>
                <c:pt idx="4">
                  <c:v>Ideal-ISF+ACC</c:v>
                </c:pt>
              </c:strCache>
            </c:strRef>
          </c:cat>
          <c:val>
            <c:numRef>
              <c:f>Sheet1!$C$4:$C$8</c:f>
              <c:numCache>
                <c:formatCode>General</c:formatCode>
                <c:ptCount val="5"/>
                <c:pt idx="0">
                  <c:v>97.56</c:v>
                </c:pt>
                <c:pt idx="1">
                  <c:v>76.621836729999998</c:v>
                </c:pt>
                <c:pt idx="2">
                  <c:v>32.942999999999998</c:v>
                </c:pt>
                <c:pt idx="3">
                  <c:v>24.8</c:v>
                </c:pt>
                <c:pt idx="4">
                  <c:v>10.08</c:v>
                </c:pt>
              </c:numCache>
            </c:numRef>
          </c:val>
          <c:extLst>
            <c:ext xmlns:c16="http://schemas.microsoft.com/office/drawing/2014/chart" uri="{C3380CC4-5D6E-409C-BE32-E72D297353CC}">
              <c16:uniqueId val="{00000000-AB4E-3045-A295-A1FD7E8CE840}"/>
            </c:ext>
          </c:extLst>
        </c:ser>
        <c:ser>
          <c:idx val="1"/>
          <c:order val="1"/>
          <c:tx>
            <c:strRef>
              <c:f>Sheet1!$D$3</c:f>
              <c:strCache>
                <c:ptCount val="1"/>
                <c:pt idx="0">
                  <c:v>SSD-M</c:v>
                </c:pt>
              </c:strCache>
            </c:strRef>
          </c:tx>
          <c:spPr>
            <a:solidFill>
              <a:schemeClr val="accent1">
                <a:lumMod val="60000"/>
                <a:lumOff val="40000"/>
              </a:schemeClr>
            </a:solidFill>
            <a:ln w="15875">
              <a:solidFill>
                <a:schemeClr val="tx1"/>
              </a:solidFill>
            </a:ln>
            <a:effectLst/>
          </c:spPr>
          <c:invertIfNegative val="0"/>
          <c:cat>
            <c:strRef>
              <c:f>Sheet1!$B$4:$B$8</c:f>
              <c:strCache>
                <c:ptCount val="5"/>
                <c:pt idx="0">
                  <c:v>Base</c:v>
                </c:pt>
                <c:pt idx="1">
                  <c:v>SW-filtered</c:v>
                </c:pt>
                <c:pt idx="2">
                  <c:v>Ideal-ISF</c:v>
                </c:pt>
                <c:pt idx="3">
                  <c:v>Accelerator</c:v>
                </c:pt>
                <c:pt idx="4">
                  <c:v>Ideal-ISF+ACC</c:v>
                </c:pt>
              </c:strCache>
            </c:strRef>
          </c:cat>
          <c:val>
            <c:numRef>
              <c:f>Sheet1!$D$4:$D$8</c:f>
              <c:numCache>
                <c:formatCode>General</c:formatCode>
                <c:ptCount val="5"/>
                <c:pt idx="0">
                  <c:v>78.44</c:v>
                </c:pt>
                <c:pt idx="1">
                  <c:v>55.588000000000001</c:v>
                </c:pt>
                <c:pt idx="2">
                  <c:v>25.1038</c:v>
                </c:pt>
                <c:pt idx="3">
                  <c:v>3.5428000000000002</c:v>
                </c:pt>
                <c:pt idx="4">
                  <c:v>1.44</c:v>
                </c:pt>
              </c:numCache>
            </c:numRef>
          </c:val>
          <c:extLst>
            <c:ext xmlns:c16="http://schemas.microsoft.com/office/drawing/2014/chart" uri="{C3380CC4-5D6E-409C-BE32-E72D297353CC}">
              <c16:uniqueId val="{00000001-AB4E-3045-A295-A1FD7E8CE840}"/>
            </c:ext>
          </c:extLst>
        </c:ser>
        <c:ser>
          <c:idx val="2"/>
          <c:order val="2"/>
          <c:tx>
            <c:strRef>
              <c:f>Sheet1!$E$3</c:f>
              <c:strCache>
                <c:ptCount val="1"/>
                <c:pt idx="0">
                  <c:v>SSD-H</c:v>
                </c:pt>
              </c:strCache>
            </c:strRef>
          </c:tx>
          <c:spPr>
            <a:solidFill>
              <a:schemeClr val="accent1">
                <a:lumMod val="20000"/>
                <a:lumOff val="80000"/>
              </a:schemeClr>
            </a:solidFill>
            <a:ln w="15875">
              <a:solidFill>
                <a:schemeClr val="tx1"/>
              </a:solidFill>
            </a:ln>
            <a:effectLst/>
          </c:spPr>
          <c:invertIfNegative val="0"/>
          <c:cat>
            <c:strRef>
              <c:f>Sheet1!$B$4:$B$8</c:f>
              <c:strCache>
                <c:ptCount val="5"/>
                <c:pt idx="0">
                  <c:v>Base</c:v>
                </c:pt>
                <c:pt idx="1">
                  <c:v>SW-filtered</c:v>
                </c:pt>
                <c:pt idx="2">
                  <c:v>Ideal-ISF</c:v>
                </c:pt>
                <c:pt idx="3">
                  <c:v>Accelerator</c:v>
                </c:pt>
                <c:pt idx="4">
                  <c:v>Ideal-ISF+ACC</c:v>
                </c:pt>
              </c:strCache>
            </c:strRef>
          </c:cat>
          <c:val>
            <c:numRef>
              <c:f>Sheet1!$E$4:$E$8</c:f>
              <c:numCache>
                <c:formatCode>General</c:formatCode>
                <c:ptCount val="5"/>
                <c:pt idx="0">
                  <c:v>78.349999999999994</c:v>
                </c:pt>
                <c:pt idx="1">
                  <c:v>55.488999999999997</c:v>
                </c:pt>
                <c:pt idx="2">
                  <c:v>25.0669</c:v>
                </c:pt>
                <c:pt idx="3">
                  <c:v>2.0101</c:v>
                </c:pt>
                <c:pt idx="4">
                  <c:v>0.72203300000000004</c:v>
                </c:pt>
              </c:numCache>
            </c:numRef>
          </c:val>
          <c:extLst>
            <c:ext xmlns:c16="http://schemas.microsoft.com/office/drawing/2014/chart" uri="{C3380CC4-5D6E-409C-BE32-E72D297353CC}">
              <c16:uniqueId val="{00000002-AB4E-3045-A295-A1FD7E8CE840}"/>
            </c:ext>
          </c:extLst>
        </c:ser>
        <c:ser>
          <c:idx val="3"/>
          <c:order val="3"/>
          <c:tx>
            <c:strRef>
              <c:f>Sheet1!$F$3</c:f>
              <c:strCache>
                <c:ptCount val="1"/>
                <c:pt idx="0">
                  <c:v>DRAM</c:v>
                </c:pt>
              </c:strCache>
            </c:strRef>
          </c:tx>
          <c:spPr>
            <a:pattFill prst="wdUpDiag">
              <a:fgClr>
                <a:srgbClr val="C00000"/>
              </a:fgClr>
              <a:bgClr>
                <a:schemeClr val="bg1"/>
              </a:bgClr>
            </a:pattFill>
            <a:ln w="15875">
              <a:solidFill>
                <a:schemeClr val="tx1"/>
              </a:solidFill>
            </a:ln>
            <a:effectLst/>
          </c:spPr>
          <c:invertIfNegative val="0"/>
          <c:cat>
            <c:strRef>
              <c:f>Sheet1!$B$4:$B$8</c:f>
              <c:strCache>
                <c:ptCount val="5"/>
                <c:pt idx="0">
                  <c:v>Base</c:v>
                </c:pt>
                <c:pt idx="1">
                  <c:v>SW-filtered</c:v>
                </c:pt>
                <c:pt idx="2">
                  <c:v>Ideal-ISF</c:v>
                </c:pt>
                <c:pt idx="3">
                  <c:v>Accelerator</c:v>
                </c:pt>
                <c:pt idx="4">
                  <c:v>Ideal-ISF+ACC</c:v>
                </c:pt>
              </c:strCache>
            </c:strRef>
          </c:cat>
          <c:val>
            <c:numRef>
              <c:f>Sheet1!$F$4:$F$8</c:f>
              <c:numCache>
                <c:formatCode>General</c:formatCode>
                <c:ptCount val="5"/>
                <c:pt idx="0">
                  <c:v>75.16</c:v>
                </c:pt>
                <c:pt idx="1">
                  <c:v>51.98</c:v>
                </c:pt>
                <c:pt idx="3">
                  <c:v>1.6421694920000001</c:v>
                </c:pt>
              </c:numCache>
            </c:numRef>
          </c:val>
          <c:extLst>
            <c:ext xmlns:c16="http://schemas.microsoft.com/office/drawing/2014/chart" uri="{C3380CC4-5D6E-409C-BE32-E72D297353CC}">
              <c16:uniqueId val="{00000003-AB4E-3045-A295-A1FD7E8CE840}"/>
            </c:ext>
          </c:extLst>
        </c:ser>
        <c:dLbls>
          <c:showLegendKey val="0"/>
          <c:showVal val="0"/>
          <c:showCatName val="0"/>
          <c:showSerName val="0"/>
          <c:showPercent val="0"/>
          <c:showBubbleSize val="0"/>
        </c:dLbls>
        <c:gapWidth val="100"/>
        <c:axId val="1283110799"/>
        <c:axId val="1282961119"/>
      </c:barChart>
      <c:catAx>
        <c:axId val="1283110799"/>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CH"/>
          </a:p>
        </c:txPr>
        <c:crossAx val="1282961119"/>
        <c:crosses val="autoZero"/>
        <c:auto val="1"/>
        <c:lblAlgn val="ctr"/>
        <c:lblOffset val="100"/>
        <c:noMultiLvlLbl val="0"/>
      </c:catAx>
      <c:valAx>
        <c:axId val="1282961119"/>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Cambria" panose="02040503050406030204" pitchFamily="18" charset="0"/>
                <a:ea typeface="+mn-ea"/>
                <a:cs typeface="+mn-cs"/>
              </a:defRPr>
            </a:pPr>
            <a:endParaRPr lang="en-CH"/>
          </a:p>
        </c:txPr>
        <c:crossAx val="1283110799"/>
        <c:crosses val="autoZero"/>
        <c:crossBetween val="between"/>
        <c:majorUnit val="25"/>
      </c:valAx>
      <c:spPr>
        <a:solidFill>
          <a:schemeClr val="bg1"/>
        </a:solid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Sheet1!$C$10</c:f>
              <c:strCache>
                <c:ptCount val="1"/>
                <c:pt idx="0">
                  <c:v>SSD-L</c:v>
                </c:pt>
              </c:strCache>
            </c:strRef>
          </c:tx>
          <c:spPr>
            <a:solidFill>
              <a:schemeClr val="accent1">
                <a:lumMod val="75000"/>
              </a:schemeClr>
            </a:solidFill>
            <a:ln w="15875">
              <a:solidFill>
                <a:schemeClr val="tx1"/>
              </a:solidFill>
            </a:ln>
            <a:effectLst/>
          </c:spPr>
          <c:invertIfNegative val="0"/>
          <c:cat>
            <c:strRef>
              <c:f>Sheet1!$B$11:$B$12</c:f>
              <c:strCache>
                <c:ptCount val="2"/>
                <c:pt idx="0">
                  <c:v>Accelerator</c:v>
                </c:pt>
                <c:pt idx="1">
                  <c:v>ACC+Ideal-ISF</c:v>
                </c:pt>
              </c:strCache>
            </c:strRef>
          </c:cat>
          <c:val>
            <c:numRef>
              <c:f>Sheet1!$C$11:$C$12</c:f>
              <c:numCache>
                <c:formatCode>General</c:formatCode>
                <c:ptCount val="2"/>
                <c:pt idx="0">
                  <c:v>24.8</c:v>
                </c:pt>
                <c:pt idx="1">
                  <c:v>10.08</c:v>
                </c:pt>
              </c:numCache>
            </c:numRef>
          </c:val>
          <c:extLst>
            <c:ext xmlns:c16="http://schemas.microsoft.com/office/drawing/2014/chart" uri="{C3380CC4-5D6E-409C-BE32-E72D297353CC}">
              <c16:uniqueId val="{00000000-1177-6B4D-9D00-E12CCB3D52A8}"/>
            </c:ext>
          </c:extLst>
        </c:ser>
        <c:ser>
          <c:idx val="1"/>
          <c:order val="1"/>
          <c:tx>
            <c:strRef>
              <c:f>Sheet1!$D$10</c:f>
              <c:strCache>
                <c:ptCount val="1"/>
                <c:pt idx="0">
                  <c:v>SSD-M</c:v>
                </c:pt>
              </c:strCache>
            </c:strRef>
          </c:tx>
          <c:spPr>
            <a:solidFill>
              <a:schemeClr val="accent1">
                <a:lumMod val="60000"/>
                <a:lumOff val="40000"/>
              </a:schemeClr>
            </a:solidFill>
            <a:ln w="15875">
              <a:solidFill>
                <a:schemeClr val="tx1"/>
              </a:solidFill>
            </a:ln>
            <a:effectLst/>
          </c:spPr>
          <c:invertIfNegative val="0"/>
          <c:cat>
            <c:strRef>
              <c:f>Sheet1!$B$11:$B$12</c:f>
              <c:strCache>
                <c:ptCount val="2"/>
                <c:pt idx="0">
                  <c:v>Accelerator</c:v>
                </c:pt>
                <c:pt idx="1">
                  <c:v>ACC+Ideal-ISF</c:v>
                </c:pt>
              </c:strCache>
            </c:strRef>
          </c:cat>
          <c:val>
            <c:numRef>
              <c:f>Sheet1!$D$11:$D$12</c:f>
              <c:numCache>
                <c:formatCode>General</c:formatCode>
                <c:ptCount val="2"/>
                <c:pt idx="0">
                  <c:v>3.5428000000000002</c:v>
                </c:pt>
                <c:pt idx="1">
                  <c:v>1.44</c:v>
                </c:pt>
              </c:numCache>
            </c:numRef>
          </c:val>
          <c:extLst>
            <c:ext xmlns:c16="http://schemas.microsoft.com/office/drawing/2014/chart" uri="{C3380CC4-5D6E-409C-BE32-E72D297353CC}">
              <c16:uniqueId val="{00000001-1177-6B4D-9D00-E12CCB3D52A8}"/>
            </c:ext>
          </c:extLst>
        </c:ser>
        <c:ser>
          <c:idx val="2"/>
          <c:order val="2"/>
          <c:tx>
            <c:strRef>
              <c:f>Sheet1!$E$10</c:f>
              <c:strCache>
                <c:ptCount val="1"/>
                <c:pt idx="0">
                  <c:v>SSD-H</c:v>
                </c:pt>
              </c:strCache>
            </c:strRef>
          </c:tx>
          <c:spPr>
            <a:solidFill>
              <a:schemeClr val="accent1">
                <a:lumMod val="20000"/>
                <a:lumOff val="80000"/>
              </a:schemeClr>
            </a:solidFill>
            <a:ln w="15875">
              <a:solidFill>
                <a:schemeClr val="tx1"/>
              </a:solidFill>
            </a:ln>
            <a:effectLst/>
          </c:spPr>
          <c:invertIfNegative val="0"/>
          <c:cat>
            <c:strRef>
              <c:f>Sheet1!$B$11:$B$12</c:f>
              <c:strCache>
                <c:ptCount val="2"/>
                <c:pt idx="0">
                  <c:v>Accelerator</c:v>
                </c:pt>
                <c:pt idx="1">
                  <c:v>ACC+Ideal-ISF</c:v>
                </c:pt>
              </c:strCache>
            </c:strRef>
          </c:cat>
          <c:val>
            <c:numRef>
              <c:f>Sheet1!$E$11:$E$12</c:f>
              <c:numCache>
                <c:formatCode>General</c:formatCode>
                <c:ptCount val="2"/>
                <c:pt idx="0">
                  <c:v>2.0101</c:v>
                </c:pt>
                <c:pt idx="1">
                  <c:v>0.72203300000000004</c:v>
                </c:pt>
              </c:numCache>
            </c:numRef>
          </c:val>
          <c:extLst>
            <c:ext xmlns:c16="http://schemas.microsoft.com/office/drawing/2014/chart" uri="{C3380CC4-5D6E-409C-BE32-E72D297353CC}">
              <c16:uniqueId val="{00000002-1177-6B4D-9D00-E12CCB3D52A8}"/>
            </c:ext>
          </c:extLst>
        </c:ser>
        <c:ser>
          <c:idx val="3"/>
          <c:order val="3"/>
          <c:tx>
            <c:strRef>
              <c:f>Sheet1!$F$10</c:f>
              <c:strCache>
                <c:ptCount val="1"/>
                <c:pt idx="0">
                  <c:v>DRAM</c:v>
                </c:pt>
              </c:strCache>
            </c:strRef>
          </c:tx>
          <c:spPr>
            <a:pattFill prst="wdUpDiag">
              <a:fgClr>
                <a:srgbClr val="C00000"/>
              </a:fgClr>
              <a:bgClr>
                <a:schemeClr val="bg1"/>
              </a:bgClr>
            </a:pattFill>
            <a:ln w="15875">
              <a:solidFill>
                <a:schemeClr val="tx1"/>
              </a:solidFill>
            </a:ln>
            <a:effectLst/>
          </c:spPr>
          <c:invertIfNegative val="0"/>
          <c:cat>
            <c:strRef>
              <c:f>Sheet1!$B$11:$B$12</c:f>
              <c:strCache>
                <c:ptCount val="2"/>
                <c:pt idx="0">
                  <c:v>Accelerator</c:v>
                </c:pt>
                <c:pt idx="1">
                  <c:v>ACC+Ideal-ISF</c:v>
                </c:pt>
              </c:strCache>
            </c:strRef>
          </c:cat>
          <c:val>
            <c:numRef>
              <c:f>Sheet1!$F$11:$F$12</c:f>
              <c:numCache>
                <c:formatCode>General</c:formatCode>
                <c:ptCount val="2"/>
                <c:pt idx="0">
                  <c:v>1.6421694920000001</c:v>
                </c:pt>
                <c:pt idx="1">
                  <c:v>1E-8</c:v>
                </c:pt>
              </c:numCache>
            </c:numRef>
          </c:val>
          <c:extLst>
            <c:ext xmlns:c16="http://schemas.microsoft.com/office/drawing/2014/chart" uri="{C3380CC4-5D6E-409C-BE32-E72D297353CC}">
              <c16:uniqueId val="{00000003-1177-6B4D-9D00-E12CCB3D52A8}"/>
            </c:ext>
          </c:extLst>
        </c:ser>
        <c:dLbls>
          <c:showLegendKey val="0"/>
          <c:showVal val="0"/>
          <c:showCatName val="0"/>
          <c:showSerName val="0"/>
          <c:showPercent val="0"/>
          <c:showBubbleSize val="0"/>
        </c:dLbls>
        <c:gapWidth val="100"/>
        <c:axId val="1283110799"/>
        <c:axId val="1282961119"/>
      </c:barChart>
      <c:catAx>
        <c:axId val="1283110799"/>
        <c:scaling>
          <c:orientation val="minMax"/>
        </c:scaling>
        <c:delete val="0"/>
        <c:axPos val="b"/>
        <c:numFmt formatCode="General" sourceLinked="1"/>
        <c:majorTickMark val="cross"/>
        <c:minorTickMark val="none"/>
        <c:tickLblPos val="none"/>
        <c:spPr>
          <a:noFill/>
          <a:ln w="1587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1282961119"/>
        <c:crosses val="autoZero"/>
        <c:auto val="1"/>
        <c:lblAlgn val="ctr"/>
        <c:lblOffset val="100"/>
        <c:noMultiLvlLbl val="0"/>
      </c:catAx>
      <c:valAx>
        <c:axId val="1282961119"/>
        <c:scaling>
          <c:orientation val="minMax"/>
          <c:max val="4"/>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283110799"/>
        <c:crosses val="autoZero"/>
        <c:crossBetween val="between"/>
        <c:majorUnit val="2"/>
        <c:minorUnit val="0.25"/>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E7E6E6"/>
    </a:solidFill>
    <a:ln w="19050">
      <a:solidFill>
        <a:schemeClr val="tx1"/>
      </a:solidFill>
      <a:prstDash val="sysDash"/>
    </a:ln>
    <a:effectLst/>
  </c:spPr>
  <c:txPr>
    <a:bodyPr/>
    <a:lstStyle/>
    <a:p>
      <a:pPr>
        <a:defRPr/>
      </a:pPr>
      <a:endParaRPr lang="en-CH"/>
    </a:p>
  </c:txPr>
  <c:externalData r:id="rId4">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290578921560923E-2"/>
          <c:y val="0.20488040801969748"/>
          <c:w val="0.89019685039370078"/>
          <c:h val="0.64780839895013131"/>
        </c:manualLayout>
      </c:layout>
      <c:barChart>
        <c:barDir val="col"/>
        <c:grouping val="clustered"/>
        <c:varyColors val="0"/>
        <c:ser>
          <c:idx val="0"/>
          <c:order val="0"/>
          <c:tx>
            <c:strRef>
              <c:f>Sheet2!$C$3</c:f>
              <c:strCache>
                <c:ptCount val="1"/>
                <c:pt idx="0">
                  <c:v>SSD-L</c:v>
                </c:pt>
              </c:strCache>
            </c:strRef>
          </c:tx>
          <c:spPr>
            <a:solidFill>
              <a:srgbClr val="4472C4"/>
            </a:solidFill>
            <a:ln w="15875">
              <a:solidFill>
                <a:schemeClr val="tx1"/>
              </a:solidFill>
            </a:ln>
            <a:effectLst/>
          </c:spPr>
          <c:invertIfNegative val="0"/>
          <c:cat>
            <c:strRef>
              <c:f>Sheet2!$B$4:$B$6</c:f>
              <c:strCache>
                <c:ptCount val="3"/>
                <c:pt idx="0">
                  <c:v>Base</c:v>
                </c:pt>
                <c:pt idx="1">
                  <c:v>SW-filter</c:v>
                </c:pt>
                <c:pt idx="2">
                  <c:v>Ideal-ISF</c:v>
                </c:pt>
              </c:strCache>
            </c:strRef>
          </c:cat>
          <c:val>
            <c:numRef>
              <c:f>Sheet2!$C$4:$C$6</c:f>
              <c:numCache>
                <c:formatCode>General</c:formatCode>
                <c:ptCount val="3"/>
                <c:pt idx="0">
                  <c:v>97.56</c:v>
                </c:pt>
                <c:pt idx="1">
                  <c:v>76.621836729999998</c:v>
                </c:pt>
                <c:pt idx="2">
                  <c:v>32.942999999999998</c:v>
                </c:pt>
              </c:numCache>
            </c:numRef>
          </c:val>
          <c:extLst>
            <c:ext xmlns:c16="http://schemas.microsoft.com/office/drawing/2014/chart" uri="{C3380CC4-5D6E-409C-BE32-E72D297353CC}">
              <c16:uniqueId val="{00000000-BD84-D346-B3A5-B1E56AC5D87B}"/>
            </c:ext>
          </c:extLst>
        </c:ser>
        <c:ser>
          <c:idx val="1"/>
          <c:order val="1"/>
          <c:tx>
            <c:strRef>
              <c:f>Sheet2!$D$3</c:f>
              <c:strCache>
                <c:ptCount val="1"/>
                <c:pt idx="0">
                  <c:v>SSD-H</c:v>
                </c:pt>
              </c:strCache>
            </c:strRef>
          </c:tx>
          <c:spPr>
            <a:solidFill>
              <a:schemeClr val="accent5">
                <a:lumMod val="20000"/>
                <a:lumOff val="80000"/>
              </a:schemeClr>
            </a:solidFill>
            <a:ln w="15875">
              <a:solidFill>
                <a:schemeClr val="tx1"/>
              </a:solidFill>
            </a:ln>
            <a:effectLst/>
          </c:spPr>
          <c:invertIfNegative val="0"/>
          <c:cat>
            <c:strRef>
              <c:f>Sheet2!$B$4:$B$6</c:f>
              <c:strCache>
                <c:ptCount val="3"/>
                <c:pt idx="0">
                  <c:v>Base</c:v>
                </c:pt>
                <c:pt idx="1">
                  <c:v>SW-filter</c:v>
                </c:pt>
                <c:pt idx="2">
                  <c:v>Ideal-ISF</c:v>
                </c:pt>
              </c:strCache>
            </c:strRef>
          </c:cat>
          <c:val>
            <c:numRef>
              <c:f>Sheet2!$D$4:$D$6</c:f>
              <c:numCache>
                <c:formatCode>General</c:formatCode>
                <c:ptCount val="3"/>
                <c:pt idx="0">
                  <c:v>78.349999999999994</c:v>
                </c:pt>
                <c:pt idx="1">
                  <c:v>55.488999999999997</c:v>
                </c:pt>
                <c:pt idx="2">
                  <c:v>25.0669</c:v>
                </c:pt>
              </c:numCache>
            </c:numRef>
          </c:val>
          <c:extLst>
            <c:ext xmlns:c16="http://schemas.microsoft.com/office/drawing/2014/chart" uri="{C3380CC4-5D6E-409C-BE32-E72D297353CC}">
              <c16:uniqueId val="{00000001-BD84-D346-B3A5-B1E56AC5D87B}"/>
            </c:ext>
          </c:extLst>
        </c:ser>
        <c:ser>
          <c:idx val="2"/>
          <c:order val="2"/>
          <c:tx>
            <c:strRef>
              <c:f>Sheet2!$E$3</c:f>
              <c:strCache>
                <c:ptCount val="1"/>
                <c:pt idx="0">
                  <c:v>DRAM</c:v>
                </c:pt>
              </c:strCache>
            </c:strRef>
          </c:tx>
          <c:spPr>
            <a:pattFill prst="wdUpDiag">
              <a:fgClr>
                <a:srgbClr val="C00000"/>
              </a:fgClr>
              <a:bgClr>
                <a:schemeClr val="bg1"/>
              </a:bgClr>
            </a:pattFill>
            <a:ln w="15875">
              <a:solidFill>
                <a:schemeClr val="tx1"/>
              </a:solidFill>
            </a:ln>
            <a:effectLst/>
          </c:spPr>
          <c:invertIfNegative val="0"/>
          <c:cat>
            <c:strRef>
              <c:f>Sheet2!$B$4:$B$6</c:f>
              <c:strCache>
                <c:ptCount val="3"/>
                <c:pt idx="0">
                  <c:v>Base</c:v>
                </c:pt>
                <c:pt idx="1">
                  <c:v>SW-filter</c:v>
                </c:pt>
                <c:pt idx="2">
                  <c:v>Ideal-ISF</c:v>
                </c:pt>
              </c:strCache>
            </c:strRef>
          </c:cat>
          <c:val>
            <c:numRef>
              <c:f>Sheet2!$E$4:$E$6</c:f>
              <c:numCache>
                <c:formatCode>General</c:formatCode>
                <c:ptCount val="3"/>
                <c:pt idx="0">
                  <c:v>75.16</c:v>
                </c:pt>
                <c:pt idx="1">
                  <c:v>51.98</c:v>
                </c:pt>
              </c:numCache>
            </c:numRef>
          </c:val>
          <c:extLst>
            <c:ext xmlns:c16="http://schemas.microsoft.com/office/drawing/2014/chart" uri="{C3380CC4-5D6E-409C-BE32-E72D297353CC}">
              <c16:uniqueId val="{00000002-BD84-D346-B3A5-B1E56AC5D87B}"/>
            </c:ext>
          </c:extLst>
        </c:ser>
        <c:dLbls>
          <c:showLegendKey val="0"/>
          <c:showVal val="0"/>
          <c:showCatName val="0"/>
          <c:showSerName val="0"/>
          <c:showPercent val="0"/>
          <c:showBubbleSize val="0"/>
        </c:dLbls>
        <c:gapWidth val="219"/>
        <c:overlap val="-27"/>
        <c:axId val="461183567"/>
        <c:axId val="460991855"/>
      </c:barChart>
      <c:catAx>
        <c:axId val="46118356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460991855"/>
        <c:crosses val="autoZero"/>
        <c:auto val="1"/>
        <c:lblAlgn val="ctr"/>
        <c:lblOffset val="100"/>
        <c:noMultiLvlLbl val="0"/>
      </c:catAx>
      <c:valAx>
        <c:axId val="460991855"/>
        <c:scaling>
          <c:orientation val="minMax"/>
          <c:max val="100"/>
        </c:scaling>
        <c:delete val="0"/>
        <c:axPos val="l"/>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Corbel" panose="020B0503020204020204" pitchFamily="34" charset="0"/>
                <a:ea typeface="+mn-ea"/>
                <a:cs typeface="+mn-cs"/>
              </a:defRPr>
            </a:pPr>
            <a:endParaRPr lang="en-CH"/>
          </a:p>
        </c:txPr>
        <c:crossAx val="461183567"/>
        <c:crosses val="autoZero"/>
        <c:crossBetween val="between"/>
        <c:majorUnit val="20"/>
        <c:minorUnit val="10"/>
      </c:valAx>
      <c:spPr>
        <a:noFill/>
        <a:ln w="15875">
          <a:solidFill>
            <a:schemeClr val="tx1"/>
          </a:solidFill>
        </a:ln>
        <a:effectLst/>
      </c:spPr>
    </c:plotArea>
    <c:legend>
      <c:legendPos val="b"/>
      <c:layout>
        <c:manualLayout>
          <c:xMode val="edge"/>
          <c:yMode val="edge"/>
          <c:x val="0.12839576030975094"/>
          <c:y val="6.7179355993988416E-2"/>
          <c:w val="0.73321255067154734"/>
          <c:h val="8.6097541378756234E-2"/>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Courier New" panose="02070309020205020404" pitchFamily="49" charset="0"/>
              <a:ea typeface="+mn-ea"/>
              <a:cs typeface="Courier New" panose="02070309020205020404" pitchFamily="49" charset="0"/>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290578921560923E-2"/>
          <c:y val="0.20488040801969748"/>
          <c:w val="0.89019685039370078"/>
          <c:h val="0.64780839895013131"/>
        </c:manualLayout>
      </c:layout>
      <c:barChart>
        <c:barDir val="col"/>
        <c:grouping val="clustered"/>
        <c:varyColors val="0"/>
        <c:ser>
          <c:idx val="0"/>
          <c:order val="0"/>
          <c:tx>
            <c:strRef>
              <c:f>Sheet2!$C$3</c:f>
              <c:strCache>
                <c:ptCount val="1"/>
                <c:pt idx="0">
                  <c:v>SSD-L</c:v>
                </c:pt>
              </c:strCache>
            </c:strRef>
          </c:tx>
          <c:spPr>
            <a:solidFill>
              <a:srgbClr val="4472C4"/>
            </a:solidFill>
            <a:ln w="15875">
              <a:solidFill>
                <a:schemeClr val="tx1"/>
              </a:solidFill>
            </a:ln>
            <a:effectLst/>
          </c:spPr>
          <c:invertIfNegative val="0"/>
          <c:cat>
            <c:strRef>
              <c:f>Sheet2!$B$4:$B$6</c:f>
              <c:strCache>
                <c:ptCount val="3"/>
                <c:pt idx="0">
                  <c:v>Base</c:v>
                </c:pt>
                <c:pt idx="1">
                  <c:v>SW-filter</c:v>
                </c:pt>
                <c:pt idx="2">
                  <c:v>Ideal-ISF</c:v>
                </c:pt>
              </c:strCache>
            </c:strRef>
          </c:cat>
          <c:val>
            <c:numRef>
              <c:f>Sheet2!$C$4:$C$6</c:f>
              <c:numCache>
                <c:formatCode>General</c:formatCode>
                <c:ptCount val="3"/>
                <c:pt idx="0">
                  <c:v>97.56</c:v>
                </c:pt>
                <c:pt idx="1">
                  <c:v>76.621836729999998</c:v>
                </c:pt>
                <c:pt idx="2">
                  <c:v>32.942999999999998</c:v>
                </c:pt>
              </c:numCache>
            </c:numRef>
          </c:val>
          <c:extLst>
            <c:ext xmlns:c16="http://schemas.microsoft.com/office/drawing/2014/chart" uri="{C3380CC4-5D6E-409C-BE32-E72D297353CC}">
              <c16:uniqueId val="{00000000-BD84-D346-B3A5-B1E56AC5D87B}"/>
            </c:ext>
          </c:extLst>
        </c:ser>
        <c:ser>
          <c:idx val="1"/>
          <c:order val="1"/>
          <c:tx>
            <c:strRef>
              <c:f>Sheet2!$D$3</c:f>
              <c:strCache>
                <c:ptCount val="1"/>
                <c:pt idx="0">
                  <c:v>SSD-H</c:v>
                </c:pt>
              </c:strCache>
            </c:strRef>
          </c:tx>
          <c:spPr>
            <a:solidFill>
              <a:schemeClr val="accent5">
                <a:lumMod val="20000"/>
                <a:lumOff val="80000"/>
              </a:schemeClr>
            </a:solidFill>
            <a:ln w="15875">
              <a:solidFill>
                <a:schemeClr val="tx1"/>
              </a:solidFill>
            </a:ln>
            <a:effectLst/>
          </c:spPr>
          <c:invertIfNegative val="0"/>
          <c:cat>
            <c:strRef>
              <c:f>Sheet2!$B$4:$B$6</c:f>
              <c:strCache>
                <c:ptCount val="3"/>
                <c:pt idx="0">
                  <c:v>Base</c:v>
                </c:pt>
                <c:pt idx="1">
                  <c:v>SW-filter</c:v>
                </c:pt>
                <c:pt idx="2">
                  <c:v>Ideal-ISF</c:v>
                </c:pt>
              </c:strCache>
            </c:strRef>
          </c:cat>
          <c:val>
            <c:numRef>
              <c:f>Sheet2!$D$4:$D$6</c:f>
              <c:numCache>
                <c:formatCode>General</c:formatCode>
                <c:ptCount val="3"/>
                <c:pt idx="0">
                  <c:v>78.349999999999994</c:v>
                </c:pt>
                <c:pt idx="1">
                  <c:v>55.488999999999997</c:v>
                </c:pt>
                <c:pt idx="2">
                  <c:v>25.0669</c:v>
                </c:pt>
              </c:numCache>
            </c:numRef>
          </c:val>
          <c:extLst>
            <c:ext xmlns:c16="http://schemas.microsoft.com/office/drawing/2014/chart" uri="{C3380CC4-5D6E-409C-BE32-E72D297353CC}">
              <c16:uniqueId val="{00000001-BD84-D346-B3A5-B1E56AC5D87B}"/>
            </c:ext>
          </c:extLst>
        </c:ser>
        <c:ser>
          <c:idx val="2"/>
          <c:order val="2"/>
          <c:tx>
            <c:strRef>
              <c:f>Sheet2!$E$3</c:f>
              <c:strCache>
                <c:ptCount val="1"/>
                <c:pt idx="0">
                  <c:v>DRAM</c:v>
                </c:pt>
              </c:strCache>
            </c:strRef>
          </c:tx>
          <c:spPr>
            <a:pattFill prst="wdUpDiag">
              <a:fgClr>
                <a:srgbClr val="C00000"/>
              </a:fgClr>
              <a:bgClr>
                <a:schemeClr val="bg1"/>
              </a:bgClr>
            </a:pattFill>
            <a:ln w="15875">
              <a:solidFill>
                <a:schemeClr val="tx1"/>
              </a:solidFill>
            </a:ln>
            <a:effectLst/>
          </c:spPr>
          <c:invertIfNegative val="0"/>
          <c:cat>
            <c:strRef>
              <c:f>Sheet2!$B$4:$B$6</c:f>
              <c:strCache>
                <c:ptCount val="3"/>
                <c:pt idx="0">
                  <c:v>Base</c:v>
                </c:pt>
                <c:pt idx="1">
                  <c:v>SW-filter</c:v>
                </c:pt>
                <c:pt idx="2">
                  <c:v>Ideal-ISF</c:v>
                </c:pt>
              </c:strCache>
            </c:strRef>
          </c:cat>
          <c:val>
            <c:numRef>
              <c:f>Sheet2!$E$4:$E$6</c:f>
              <c:numCache>
                <c:formatCode>General</c:formatCode>
                <c:ptCount val="3"/>
                <c:pt idx="0">
                  <c:v>75.16</c:v>
                </c:pt>
                <c:pt idx="1">
                  <c:v>51.98</c:v>
                </c:pt>
              </c:numCache>
            </c:numRef>
          </c:val>
          <c:extLst>
            <c:ext xmlns:c16="http://schemas.microsoft.com/office/drawing/2014/chart" uri="{C3380CC4-5D6E-409C-BE32-E72D297353CC}">
              <c16:uniqueId val="{00000002-BD84-D346-B3A5-B1E56AC5D87B}"/>
            </c:ext>
          </c:extLst>
        </c:ser>
        <c:dLbls>
          <c:showLegendKey val="0"/>
          <c:showVal val="0"/>
          <c:showCatName val="0"/>
          <c:showSerName val="0"/>
          <c:showPercent val="0"/>
          <c:showBubbleSize val="0"/>
        </c:dLbls>
        <c:gapWidth val="219"/>
        <c:overlap val="-27"/>
        <c:axId val="461183567"/>
        <c:axId val="460991855"/>
      </c:barChart>
      <c:catAx>
        <c:axId val="46118356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460991855"/>
        <c:crosses val="autoZero"/>
        <c:auto val="1"/>
        <c:lblAlgn val="ctr"/>
        <c:lblOffset val="100"/>
        <c:noMultiLvlLbl val="0"/>
      </c:catAx>
      <c:valAx>
        <c:axId val="460991855"/>
        <c:scaling>
          <c:orientation val="minMax"/>
          <c:max val="100"/>
        </c:scaling>
        <c:delete val="0"/>
        <c:axPos val="l"/>
        <c:majorGridlines>
          <c:spPr>
            <a:ln w="9525" cap="flat" cmpd="sng" algn="ctr">
              <a:solidFill>
                <a:srgbClr val="D9D9D9"/>
              </a:solidFill>
              <a:round/>
            </a:ln>
            <a:effectLst/>
          </c:spPr>
        </c:maj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Corbel" panose="020B0503020204020204" pitchFamily="34" charset="0"/>
                <a:ea typeface="+mn-ea"/>
                <a:cs typeface="+mn-cs"/>
              </a:defRPr>
            </a:pPr>
            <a:endParaRPr lang="en-CH"/>
          </a:p>
        </c:txPr>
        <c:crossAx val="461183567"/>
        <c:crosses val="autoZero"/>
        <c:crossBetween val="between"/>
        <c:majorUnit val="20"/>
        <c:minorUnit val="10"/>
      </c:valAx>
      <c:spPr>
        <a:noFill/>
        <a:ln w="15875">
          <a:solidFill>
            <a:schemeClr val="tx1"/>
          </a:solidFill>
        </a:ln>
        <a:effectLst/>
      </c:spPr>
    </c:plotArea>
    <c:legend>
      <c:legendPos val="b"/>
      <c:layout>
        <c:manualLayout>
          <c:xMode val="edge"/>
          <c:yMode val="edge"/>
          <c:x val="0.12839576030975094"/>
          <c:y val="6.7179355993988416E-2"/>
          <c:w val="0.73321255067154734"/>
          <c:h val="8.6097541378756234E-2"/>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Courier New" panose="02070309020205020404" pitchFamily="49" charset="0"/>
              <a:ea typeface="+mn-ea"/>
              <a:cs typeface="Courier New" panose="02070309020205020404" pitchFamily="49" charset="0"/>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290578921560923E-2"/>
          <c:y val="0.20488040801969748"/>
          <c:w val="0.89019685039370078"/>
          <c:h val="0.64780839895013131"/>
        </c:manualLayout>
      </c:layout>
      <c:barChart>
        <c:barDir val="col"/>
        <c:grouping val="clustered"/>
        <c:varyColors val="0"/>
        <c:ser>
          <c:idx val="0"/>
          <c:order val="0"/>
          <c:tx>
            <c:strRef>
              <c:f>Sheet2!$C$3</c:f>
              <c:strCache>
                <c:ptCount val="1"/>
                <c:pt idx="0">
                  <c:v>SSD-L</c:v>
                </c:pt>
              </c:strCache>
            </c:strRef>
          </c:tx>
          <c:spPr>
            <a:solidFill>
              <a:srgbClr val="4472C4"/>
            </a:solidFill>
            <a:ln w="15875">
              <a:solidFill>
                <a:schemeClr val="tx1"/>
              </a:solidFill>
            </a:ln>
            <a:effectLst/>
          </c:spPr>
          <c:invertIfNegative val="0"/>
          <c:cat>
            <c:strRef>
              <c:f>Sheet2!$B$4:$B$6</c:f>
              <c:strCache>
                <c:ptCount val="3"/>
                <c:pt idx="0">
                  <c:v>Base</c:v>
                </c:pt>
                <c:pt idx="1">
                  <c:v>SW-filter</c:v>
                </c:pt>
                <c:pt idx="2">
                  <c:v>Ideal-ISF</c:v>
                </c:pt>
              </c:strCache>
            </c:strRef>
          </c:cat>
          <c:val>
            <c:numRef>
              <c:f>Sheet2!$C$4:$C$6</c:f>
              <c:numCache>
                <c:formatCode>General</c:formatCode>
                <c:ptCount val="3"/>
                <c:pt idx="0">
                  <c:v>97.56</c:v>
                </c:pt>
                <c:pt idx="1">
                  <c:v>76.621836729999998</c:v>
                </c:pt>
                <c:pt idx="2">
                  <c:v>32.942999999999998</c:v>
                </c:pt>
              </c:numCache>
            </c:numRef>
          </c:val>
          <c:extLst>
            <c:ext xmlns:c16="http://schemas.microsoft.com/office/drawing/2014/chart" uri="{C3380CC4-5D6E-409C-BE32-E72D297353CC}">
              <c16:uniqueId val="{00000000-BD84-D346-B3A5-B1E56AC5D87B}"/>
            </c:ext>
          </c:extLst>
        </c:ser>
        <c:ser>
          <c:idx val="1"/>
          <c:order val="1"/>
          <c:tx>
            <c:strRef>
              <c:f>Sheet2!$D$3</c:f>
              <c:strCache>
                <c:ptCount val="1"/>
                <c:pt idx="0">
                  <c:v>SSD-H</c:v>
                </c:pt>
              </c:strCache>
            </c:strRef>
          </c:tx>
          <c:spPr>
            <a:solidFill>
              <a:schemeClr val="accent5">
                <a:lumMod val="20000"/>
                <a:lumOff val="80000"/>
              </a:schemeClr>
            </a:solidFill>
            <a:ln w="15875">
              <a:solidFill>
                <a:schemeClr val="tx1"/>
              </a:solidFill>
            </a:ln>
            <a:effectLst/>
          </c:spPr>
          <c:invertIfNegative val="0"/>
          <c:cat>
            <c:strRef>
              <c:f>Sheet2!$B$4:$B$6</c:f>
              <c:strCache>
                <c:ptCount val="3"/>
                <c:pt idx="0">
                  <c:v>Base</c:v>
                </c:pt>
                <c:pt idx="1">
                  <c:v>SW-filter</c:v>
                </c:pt>
                <c:pt idx="2">
                  <c:v>Ideal-ISF</c:v>
                </c:pt>
              </c:strCache>
            </c:strRef>
          </c:cat>
          <c:val>
            <c:numRef>
              <c:f>Sheet2!$D$4:$D$6</c:f>
              <c:numCache>
                <c:formatCode>General</c:formatCode>
                <c:ptCount val="3"/>
                <c:pt idx="0">
                  <c:v>78.349999999999994</c:v>
                </c:pt>
                <c:pt idx="1">
                  <c:v>55.488999999999997</c:v>
                </c:pt>
                <c:pt idx="2">
                  <c:v>25.0669</c:v>
                </c:pt>
              </c:numCache>
            </c:numRef>
          </c:val>
          <c:extLst>
            <c:ext xmlns:c16="http://schemas.microsoft.com/office/drawing/2014/chart" uri="{C3380CC4-5D6E-409C-BE32-E72D297353CC}">
              <c16:uniqueId val="{00000001-BD84-D346-B3A5-B1E56AC5D87B}"/>
            </c:ext>
          </c:extLst>
        </c:ser>
        <c:ser>
          <c:idx val="2"/>
          <c:order val="2"/>
          <c:tx>
            <c:strRef>
              <c:f>Sheet2!$E$3</c:f>
              <c:strCache>
                <c:ptCount val="1"/>
                <c:pt idx="0">
                  <c:v>DRAM</c:v>
                </c:pt>
              </c:strCache>
            </c:strRef>
          </c:tx>
          <c:spPr>
            <a:pattFill prst="wdUpDiag">
              <a:fgClr>
                <a:srgbClr val="C00000"/>
              </a:fgClr>
              <a:bgClr>
                <a:schemeClr val="bg1"/>
              </a:bgClr>
            </a:pattFill>
            <a:ln w="15875">
              <a:solidFill>
                <a:schemeClr val="tx1"/>
              </a:solidFill>
            </a:ln>
            <a:effectLst/>
          </c:spPr>
          <c:invertIfNegative val="0"/>
          <c:cat>
            <c:strRef>
              <c:f>Sheet2!$B$4:$B$6</c:f>
              <c:strCache>
                <c:ptCount val="3"/>
                <c:pt idx="0">
                  <c:v>Base</c:v>
                </c:pt>
                <c:pt idx="1">
                  <c:v>SW-filter</c:v>
                </c:pt>
                <c:pt idx="2">
                  <c:v>Ideal-ISF</c:v>
                </c:pt>
              </c:strCache>
            </c:strRef>
          </c:cat>
          <c:val>
            <c:numRef>
              <c:f>Sheet2!$E$4:$E$6</c:f>
              <c:numCache>
                <c:formatCode>General</c:formatCode>
                <c:ptCount val="3"/>
                <c:pt idx="0">
                  <c:v>75.16</c:v>
                </c:pt>
                <c:pt idx="1">
                  <c:v>51.98</c:v>
                </c:pt>
              </c:numCache>
            </c:numRef>
          </c:val>
          <c:extLst>
            <c:ext xmlns:c16="http://schemas.microsoft.com/office/drawing/2014/chart" uri="{C3380CC4-5D6E-409C-BE32-E72D297353CC}">
              <c16:uniqueId val="{00000002-BD84-D346-B3A5-B1E56AC5D87B}"/>
            </c:ext>
          </c:extLst>
        </c:ser>
        <c:dLbls>
          <c:showLegendKey val="0"/>
          <c:showVal val="0"/>
          <c:showCatName val="0"/>
          <c:showSerName val="0"/>
          <c:showPercent val="0"/>
          <c:showBubbleSize val="0"/>
        </c:dLbls>
        <c:gapWidth val="219"/>
        <c:overlap val="-27"/>
        <c:axId val="461183567"/>
        <c:axId val="460991855"/>
      </c:barChart>
      <c:catAx>
        <c:axId val="46118356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460991855"/>
        <c:crosses val="autoZero"/>
        <c:auto val="1"/>
        <c:lblAlgn val="ctr"/>
        <c:lblOffset val="100"/>
        <c:noMultiLvlLbl val="0"/>
      </c:catAx>
      <c:valAx>
        <c:axId val="460991855"/>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Corbel" panose="020B0503020204020204" pitchFamily="34" charset="0"/>
                <a:ea typeface="+mn-ea"/>
                <a:cs typeface="+mn-cs"/>
              </a:defRPr>
            </a:pPr>
            <a:endParaRPr lang="en-CH"/>
          </a:p>
        </c:txPr>
        <c:crossAx val="461183567"/>
        <c:crosses val="autoZero"/>
        <c:crossBetween val="between"/>
        <c:majorUnit val="20"/>
        <c:minorUnit val="10"/>
      </c:valAx>
      <c:spPr>
        <a:noFill/>
        <a:ln w="15875">
          <a:solidFill>
            <a:schemeClr val="tx1"/>
          </a:solidFill>
        </a:ln>
        <a:effectLst/>
      </c:spPr>
    </c:plotArea>
    <c:legend>
      <c:legendPos val="b"/>
      <c:layout>
        <c:manualLayout>
          <c:xMode val="edge"/>
          <c:yMode val="edge"/>
          <c:x val="0.12839576030975094"/>
          <c:y val="6.7179355993988416E-2"/>
          <c:w val="0.73321255067154734"/>
          <c:h val="8.6097541378756234E-2"/>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Courier New" panose="02070309020205020404" pitchFamily="49" charset="0"/>
              <a:ea typeface="+mn-ea"/>
              <a:cs typeface="Courier New" panose="02070309020205020404" pitchFamily="49" charset="0"/>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290578921560923E-2"/>
          <c:y val="0.20488040801969748"/>
          <c:w val="0.89019685039370078"/>
          <c:h val="0.64780839895013131"/>
        </c:manualLayout>
      </c:layout>
      <c:barChart>
        <c:barDir val="col"/>
        <c:grouping val="clustered"/>
        <c:varyColors val="0"/>
        <c:ser>
          <c:idx val="0"/>
          <c:order val="0"/>
          <c:tx>
            <c:strRef>
              <c:f>Sheet2!$C$3</c:f>
              <c:strCache>
                <c:ptCount val="1"/>
                <c:pt idx="0">
                  <c:v>SSD-L</c:v>
                </c:pt>
              </c:strCache>
            </c:strRef>
          </c:tx>
          <c:spPr>
            <a:solidFill>
              <a:srgbClr val="4472C4"/>
            </a:solidFill>
            <a:ln w="15875">
              <a:solidFill>
                <a:schemeClr val="tx1"/>
              </a:solidFill>
            </a:ln>
            <a:effectLst/>
          </c:spPr>
          <c:invertIfNegative val="0"/>
          <c:cat>
            <c:strRef>
              <c:f>Sheet2!$B$4:$B$6</c:f>
              <c:strCache>
                <c:ptCount val="3"/>
                <c:pt idx="0">
                  <c:v>Base</c:v>
                </c:pt>
                <c:pt idx="1">
                  <c:v>SW-filter</c:v>
                </c:pt>
                <c:pt idx="2">
                  <c:v>Ideal-ISF</c:v>
                </c:pt>
              </c:strCache>
            </c:strRef>
          </c:cat>
          <c:val>
            <c:numRef>
              <c:f>Sheet2!$C$4:$C$6</c:f>
              <c:numCache>
                <c:formatCode>General</c:formatCode>
                <c:ptCount val="3"/>
                <c:pt idx="0">
                  <c:v>97.56</c:v>
                </c:pt>
                <c:pt idx="1">
                  <c:v>76.621836729999998</c:v>
                </c:pt>
                <c:pt idx="2">
                  <c:v>32.942999999999998</c:v>
                </c:pt>
              </c:numCache>
            </c:numRef>
          </c:val>
          <c:extLst>
            <c:ext xmlns:c16="http://schemas.microsoft.com/office/drawing/2014/chart" uri="{C3380CC4-5D6E-409C-BE32-E72D297353CC}">
              <c16:uniqueId val="{00000000-BD84-D346-B3A5-B1E56AC5D87B}"/>
            </c:ext>
          </c:extLst>
        </c:ser>
        <c:ser>
          <c:idx val="1"/>
          <c:order val="1"/>
          <c:tx>
            <c:strRef>
              <c:f>Sheet2!$D$3</c:f>
              <c:strCache>
                <c:ptCount val="1"/>
                <c:pt idx="0">
                  <c:v>SSD-H</c:v>
                </c:pt>
              </c:strCache>
            </c:strRef>
          </c:tx>
          <c:spPr>
            <a:solidFill>
              <a:schemeClr val="accent5">
                <a:lumMod val="20000"/>
                <a:lumOff val="80000"/>
              </a:schemeClr>
            </a:solidFill>
            <a:ln w="15875">
              <a:solidFill>
                <a:schemeClr val="tx1"/>
              </a:solidFill>
            </a:ln>
            <a:effectLst/>
          </c:spPr>
          <c:invertIfNegative val="0"/>
          <c:cat>
            <c:strRef>
              <c:f>Sheet2!$B$4:$B$6</c:f>
              <c:strCache>
                <c:ptCount val="3"/>
                <c:pt idx="0">
                  <c:v>Base</c:v>
                </c:pt>
                <c:pt idx="1">
                  <c:v>SW-filter</c:v>
                </c:pt>
                <c:pt idx="2">
                  <c:v>Ideal-ISF</c:v>
                </c:pt>
              </c:strCache>
            </c:strRef>
          </c:cat>
          <c:val>
            <c:numRef>
              <c:f>Sheet2!$D$4:$D$6</c:f>
              <c:numCache>
                <c:formatCode>General</c:formatCode>
                <c:ptCount val="3"/>
                <c:pt idx="0">
                  <c:v>78.349999999999994</c:v>
                </c:pt>
                <c:pt idx="1">
                  <c:v>55.488999999999997</c:v>
                </c:pt>
                <c:pt idx="2">
                  <c:v>25.0669</c:v>
                </c:pt>
              </c:numCache>
            </c:numRef>
          </c:val>
          <c:extLst>
            <c:ext xmlns:c16="http://schemas.microsoft.com/office/drawing/2014/chart" uri="{C3380CC4-5D6E-409C-BE32-E72D297353CC}">
              <c16:uniqueId val="{00000001-BD84-D346-B3A5-B1E56AC5D87B}"/>
            </c:ext>
          </c:extLst>
        </c:ser>
        <c:ser>
          <c:idx val="2"/>
          <c:order val="2"/>
          <c:tx>
            <c:strRef>
              <c:f>Sheet2!$E$3</c:f>
              <c:strCache>
                <c:ptCount val="1"/>
                <c:pt idx="0">
                  <c:v>DRAM</c:v>
                </c:pt>
              </c:strCache>
            </c:strRef>
          </c:tx>
          <c:spPr>
            <a:pattFill prst="wdUpDiag">
              <a:fgClr>
                <a:srgbClr val="C00000"/>
              </a:fgClr>
              <a:bgClr>
                <a:schemeClr val="bg1"/>
              </a:bgClr>
            </a:pattFill>
            <a:ln w="15875">
              <a:solidFill>
                <a:schemeClr val="tx1"/>
              </a:solidFill>
            </a:ln>
            <a:effectLst/>
          </c:spPr>
          <c:invertIfNegative val="0"/>
          <c:cat>
            <c:strRef>
              <c:f>Sheet2!$B$4:$B$6</c:f>
              <c:strCache>
                <c:ptCount val="3"/>
                <c:pt idx="0">
                  <c:v>Base</c:v>
                </c:pt>
                <c:pt idx="1">
                  <c:v>SW-filter</c:v>
                </c:pt>
                <c:pt idx="2">
                  <c:v>Ideal-ISF</c:v>
                </c:pt>
              </c:strCache>
            </c:strRef>
          </c:cat>
          <c:val>
            <c:numRef>
              <c:f>Sheet2!$E$4:$E$6</c:f>
              <c:numCache>
                <c:formatCode>General</c:formatCode>
                <c:ptCount val="3"/>
                <c:pt idx="0">
                  <c:v>75.16</c:v>
                </c:pt>
                <c:pt idx="1">
                  <c:v>51.98</c:v>
                </c:pt>
              </c:numCache>
            </c:numRef>
          </c:val>
          <c:extLst>
            <c:ext xmlns:c16="http://schemas.microsoft.com/office/drawing/2014/chart" uri="{C3380CC4-5D6E-409C-BE32-E72D297353CC}">
              <c16:uniqueId val="{00000002-BD84-D346-B3A5-B1E56AC5D87B}"/>
            </c:ext>
          </c:extLst>
        </c:ser>
        <c:dLbls>
          <c:showLegendKey val="0"/>
          <c:showVal val="0"/>
          <c:showCatName val="0"/>
          <c:showSerName val="0"/>
          <c:showPercent val="0"/>
          <c:showBubbleSize val="0"/>
        </c:dLbls>
        <c:gapWidth val="219"/>
        <c:overlap val="-27"/>
        <c:axId val="461183567"/>
        <c:axId val="460991855"/>
      </c:barChart>
      <c:catAx>
        <c:axId val="46118356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460991855"/>
        <c:crosses val="autoZero"/>
        <c:auto val="1"/>
        <c:lblAlgn val="ctr"/>
        <c:lblOffset val="100"/>
        <c:noMultiLvlLbl val="0"/>
      </c:catAx>
      <c:valAx>
        <c:axId val="460991855"/>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Corbel" panose="020B0503020204020204" pitchFamily="34" charset="0"/>
                <a:ea typeface="+mn-ea"/>
                <a:cs typeface="+mn-cs"/>
              </a:defRPr>
            </a:pPr>
            <a:endParaRPr lang="en-CH"/>
          </a:p>
        </c:txPr>
        <c:crossAx val="461183567"/>
        <c:crosses val="autoZero"/>
        <c:crossBetween val="between"/>
        <c:majorUnit val="20"/>
        <c:minorUnit val="10"/>
      </c:valAx>
      <c:spPr>
        <a:noFill/>
        <a:ln w="15875">
          <a:solidFill>
            <a:schemeClr val="tx1"/>
          </a:solidFill>
        </a:ln>
        <a:effectLst/>
      </c:spPr>
    </c:plotArea>
    <c:legend>
      <c:legendPos val="b"/>
      <c:layout>
        <c:manualLayout>
          <c:xMode val="edge"/>
          <c:yMode val="edge"/>
          <c:x val="0.12839576030975094"/>
          <c:y val="6.7179355993988416E-2"/>
          <c:w val="0.73321255067154734"/>
          <c:h val="8.6097541378756234E-2"/>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Courier New" panose="02070309020205020404" pitchFamily="49" charset="0"/>
              <a:ea typeface="+mn-ea"/>
              <a:cs typeface="Courier New" panose="02070309020205020404" pitchFamily="49" charset="0"/>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290578921560923E-2"/>
          <c:y val="0.20488040801969748"/>
          <c:w val="0.89019685039370078"/>
          <c:h val="0.64780839895013131"/>
        </c:manualLayout>
      </c:layout>
      <c:barChart>
        <c:barDir val="col"/>
        <c:grouping val="clustered"/>
        <c:varyColors val="0"/>
        <c:ser>
          <c:idx val="0"/>
          <c:order val="0"/>
          <c:tx>
            <c:strRef>
              <c:f>Sheet2!$C$3</c:f>
              <c:strCache>
                <c:ptCount val="1"/>
                <c:pt idx="0">
                  <c:v>SSD-L</c:v>
                </c:pt>
              </c:strCache>
            </c:strRef>
          </c:tx>
          <c:spPr>
            <a:solidFill>
              <a:srgbClr val="4472C4"/>
            </a:solidFill>
            <a:ln w="15875">
              <a:solidFill>
                <a:schemeClr val="tx1"/>
              </a:solidFill>
            </a:ln>
            <a:effectLst/>
          </c:spPr>
          <c:invertIfNegative val="0"/>
          <c:cat>
            <c:strRef>
              <c:f>Sheet2!$B$4:$B$6</c:f>
              <c:strCache>
                <c:ptCount val="3"/>
                <c:pt idx="0">
                  <c:v>Base</c:v>
                </c:pt>
                <c:pt idx="1">
                  <c:v>SW-filter</c:v>
                </c:pt>
                <c:pt idx="2">
                  <c:v>Ideal-ISF</c:v>
                </c:pt>
              </c:strCache>
            </c:strRef>
          </c:cat>
          <c:val>
            <c:numRef>
              <c:f>Sheet2!$C$4:$C$6</c:f>
              <c:numCache>
                <c:formatCode>General</c:formatCode>
                <c:ptCount val="3"/>
                <c:pt idx="0">
                  <c:v>97.56</c:v>
                </c:pt>
                <c:pt idx="1">
                  <c:v>76.621836729999998</c:v>
                </c:pt>
                <c:pt idx="2">
                  <c:v>32.942999999999998</c:v>
                </c:pt>
              </c:numCache>
            </c:numRef>
          </c:val>
          <c:extLst>
            <c:ext xmlns:c16="http://schemas.microsoft.com/office/drawing/2014/chart" uri="{C3380CC4-5D6E-409C-BE32-E72D297353CC}">
              <c16:uniqueId val="{00000000-BD84-D346-B3A5-B1E56AC5D87B}"/>
            </c:ext>
          </c:extLst>
        </c:ser>
        <c:ser>
          <c:idx val="1"/>
          <c:order val="1"/>
          <c:tx>
            <c:strRef>
              <c:f>Sheet2!$D$3</c:f>
              <c:strCache>
                <c:ptCount val="1"/>
                <c:pt idx="0">
                  <c:v>SSD-H</c:v>
                </c:pt>
              </c:strCache>
            </c:strRef>
          </c:tx>
          <c:spPr>
            <a:solidFill>
              <a:schemeClr val="accent5">
                <a:lumMod val="20000"/>
                <a:lumOff val="80000"/>
              </a:schemeClr>
            </a:solidFill>
            <a:ln w="15875">
              <a:solidFill>
                <a:schemeClr val="tx1"/>
              </a:solidFill>
            </a:ln>
            <a:effectLst/>
          </c:spPr>
          <c:invertIfNegative val="0"/>
          <c:cat>
            <c:strRef>
              <c:f>Sheet2!$B$4:$B$6</c:f>
              <c:strCache>
                <c:ptCount val="3"/>
                <c:pt idx="0">
                  <c:v>Base</c:v>
                </c:pt>
                <c:pt idx="1">
                  <c:v>SW-filter</c:v>
                </c:pt>
                <c:pt idx="2">
                  <c:v>Ideal-ISF</c:v>
                </c:pt>
              </c:strCache>
            </c:strRef>
          </c:cat>
          <c:val>
            <c:numRef>
              <c:f>Sheet2!$D$4:$D$6</c:f>
              <c:numCache>
                <c:formatCode>General</c:formatCode>
                <c:ptCount val="3"/>
                <c:pt idx="0">
                  <c:v>78.349999999999994</c:v>
                </c:pt>
                <c:pt idx="1">
                  <c:v>55.488999999999997</c:v>
                </c:pt>
                <c:pt idx="2">
                  <c:v>25.0669</c:v>
                </c:pt>
              </c:numCache>
            </c:numRef>
          </c:val>
          <c:extLst>
            <c:ext xmlns:c16="http://schemas.microsoft.com/office/drawing/2014/chart" uri="{C3380CC4-5D6E-409C-BE32-E72D297353CC}">
              <c16:uniqueId val="{00000001-BD84-D346-B3A5-B1E56AC5D87B}"/>
            </c:ext>
          </c:extLst>
        </c:ser>
        <c:ser>
          <c:idx val="2"/>
          <c:order val="2"/>
          <c:tx>
            <c:strRef>
              <c:f>Sheet2!$E$3</c:f>
              <c:strCache>
                <c:ptCount val="1"/>
                <c:pt idx="0">
                  <c:v>DRAM</c:v>
                </c:pt>
              </c:strCache>
            </c:strRef>
          </c:tx>
          <c:spPr>
            <a:pattFill prst="wdUpDiag">
              <a:fgClr>
                <a:srgbClr val="C00000"/>
              </a:fgClr>
              <a:bgClr>
                <a:schemeClr val="bg1"/>
              </a:bgClr>
            </a:pattFill>
            <a:ln w="15875">
              <a:solidFill>
                <a:schemeClr val="tx1"/>
              </a:solidFill>
            </a:ln>
            <a:effectLst/>
          </c:spPr>
          <c:invertIfNegative val="0"/>
          <c:cat>
            <c:strRef>
              <c:f>Sheet2!$B$4:$B$6</c:f>
              <c:strCache>
                <c:ptCount val="3"/>
                <c:pt idx="0">
                  <c:v>Base</c:v>
                </c:pt>
                <c:pt idx="1">
                  <c:v>SW-filter</c:v>
                </c:pt>
                <c:pt idx="2">
                  <c:v>Ideal-ISF</c:v>
                </c:pt>
              </c:strCache>
            </c:strRef>
          </c:cat>
          <c:val>
            <c:numRef>
              <c:f>Sheet2!$E$4:$E$6</c:f>
              <c:numCache>
                <c:formatCode>General</c:formatCode>
                <c:ptCount val="3"/>
                <c:pt idx="0">
                  <c:v>75.16</c:v>
                </c:pt>
                <c:pt idx="1">
                  <c:v>51.98</c:v>
                </c:pt>
              </c:numCache>
            </c:numRef>
          </c:val>
          <c:extLst>
            <c:ext xmlns:c16="http://schemas.microsoft.com/office/drawing/2014/chart" uri="{C3380CC4-5D6E-409C-BE32-E72D297353CC}">
              <c16:uniqueId val="{00000002-BD84-D346-B3A5-B1E56AC5D87B}"/>
            </c:ext>
          </c:extLst>
        </c:ser>
        <c:dLbls>
          <c:showLegendKey val="0"/>
          <c:showVal val="0"/>
          <c:showCatName val="0"/>
          <c:showSerName val="0"/>
          <c:showPercent val="0"/>
          <c:showBubbleSize val="0"/>
        </c:dLbls>
        <c:gapWidth val="219"/>
        <c:overlap val="-27"/>
        <c:axId val="461183567"/>
        <c:axId val="460991855"/>
      </c:barChart>
      <c:catAx>
        <c:axId val="46118356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460991855"/>
        <c:crosses val="autoZero"/>
        <c:auto val="1"/>
        <c:lblAlgn val="ctr"/>
        <c:lblOffset val="100"/>
        <c:noMultiLvlLbl val="0"/>
      </c:catAx>
      <c:valAx>
        <c:axId val="460991855"/>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Corbel" panose="020B0503020204020204" pitchFamily="34" charset="0"/>
                <a:ea typeface="+mn-ea"/>
                <a:cs typeface="+mn-cs"/>
              </a:defRPr>
            </a:pPr>
            <a:endParaRPr lang="en-CH"/>
          </a:p>
        </c:txPr>
        <c:crossAx val="461183567"/>
        <c:crosses val="autoZero"/>
        <c:crossBetween val="between"/>
        <c:majorUnit val="20"/>
        <c:minorUnit val="10"/>
      </c:valAx>
      <c:spPr>
        <a:noFill/>
        <a:ln w="15875">
          <a:solidFill>
            <a:schemeClr val="tx1"/>
          </a:solidFill>
        </a:ln>
        <a:effectLst/>
      </c:spPr>
    </c:plotArea>
    <c:legend>
      <c:legendPos val="b"/>
      <c:layout>
        <c:manualLayout>
          <c:xMode val="edge"/>
          <c:yMode val="edge"/>
          <c:x val="0.12839576030975094"/>
          <c:y val="6.7179355993988416E-2"/>
          <c:w val="0.73321255067154734"/>
          <c:h val="8.6097541378756234E-2"/>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Courier New" panose="02070309020205020404" pitchFamily="49" charset="0"/>
              <a:ea typeface="+mn-ea"/>
              <a:cs typeface="Courier New" panose="02070309020205020404" pitchFamily="49" charset="0"/>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569335083114606E-2"/>
          <c:y val="0.19444444444444445"/>
          <c:w val="0.85128313457910032"/>
          <c:h val="0.5923137212015166"/>
        </c:manualLayout>
      </c:layout>
      <c:barChart>
        <c:barDir val="col"/>
        <c:grouping val="clustered"/>
        <c:varyColors val="0"/>
        <c:ser>
          <c:idx val="0"/>
          <c:order val="0"/>
          <c:tx>
            <c:strRef>
              <c:f>Sheet2!$C$18:$C$19</c:f>
              <c:strCache>
                <c:ptCount val="2"/>
                <c:pt idx="1">
                  <c:v>SSD-L</c:v>
                </c:pt>
              </c:strCache>
            </c:strRef>
          </c:tx>
          <c:spPr>
            <a:solidFill>
              <a:schemeClr val="accent5"/>
            </a:solidFill>
            <a:ln w="15875">
              <a:solidFill>
                <a:schemeClr val="tx1"/>
              </a:solidFill>
            </a:ln>
            <a:effectLst/>
          </c:spPr>
          <c:invertIfNegative val="0"/>
          <c:cat>
            <c:strRef>
              <c:f>Sheet2!$B$20:$B$21</c:f>
              <c:strCache>
                <c:ptCount val="2"/>
                <c:pt idx="0">
                  <c:v>Accelerator</c:v>
                </c:pt>
                <c:pt idx="1">
                  <c:v>Ideal-ISF</c:v>
                </c:pt>
              </c:strCache>
            </c:strRef>
          </c:cat>
          <c:val>
            <c:numRef>
              <c:f>Sheet2!$C$20:$C$21</c:f>
              <c:numCache>
                <c:formatCode>General</c:formatCode>
                <c:ptCount val="2"/>
                <c:pt idx="0">
                  <c:v>24.8</c:v>
                </c:pt>
                <c:pt idx="1">
                  <c:v>10.08</c:v>
                </c:pt>
              </c:numCache>
            </c:numRef>
          </c:val>
          <c:extLst>
            <c:ext xmlns:c16="http://schemas.microsoft.com/office/drawing/2014/chart" uri="{C3380CC4-5D6E-409C-BE32-E72D297353CC}">
              <c16:uniqueId val="{00000000-DF27-314F-B6C0-9CDEE52EBB7A}"/>
            </c:ext>
          </c:extLst>
        </c:ser>
        <c:ser>
          <c:idx val="1"/>
          <c:order val="1"/>
          <c:tx>
            <c:strRef>
              <c:f>Sheet2!$D$18:$D$19</c:f>
              <c:strCache>
                <c:ptCount val="2"/>
                <c:pt idx="1">
                  <c:v>SSD-H</c:v>
                </c:pt>
              </c:strCache>
            </c:strRef>
          </c:tx>
          <c:spPr>
            <a:solidFill>
              <a:schemeClr val="accent5">
                <a:lumMod val="20000"/>
                <a:lumOff val="80000"/>
              </a:schemeClr>
            </a:solidFill>
            <a:ln w="15875">
              <a:solidFill>
                <a:schemeClr val="tx1"/>
              </a:solidFill>
            </a:ln>
            <a:effectLst/>
          </c:spPr>
          <c:invertIfNegative val="0"/>
          <c:cat>
            <c:strRef>
              <c:f>Sheet2!$B$20:$B$21</c:f>
              <c:strCache>
                <c:ptCount val="2"/>
                <c:pt idx="0">
                  <c:v>Accelerator</c:v>
                </c:pt>
                <c:pt idx="1">
                  <c:v>Ideal-ISF</c:v>
                </c:pt>
              </c:strCache>
            </c:strRef>
          </c:cat>
          <c:val>
            <c:numRef>
              <c:f>Sheet2!$D$20:$D$21</c:f>
              <c:numCache>
                <c:formatCode>General</c:formatCode>
                <c:ptCount val="2"/>
                <c:pt idx="0">
                  <c:v>2.0101</c:v>
                </c:pt>
                <c:pt idx="1">
                  <c:v>0.72203300000000004</c:v>
                </c:pt>
              </c:numCache>
            </c:numRef>
          </c:val>
          <c:extLst>
            <c:ext xmlns:c16="http://schemas.microsoft.com/office/drawing/2014/chart" uri="{C3380CC4-5D6E-409C-BE32-E72D297353CC}">
              <c16:uniqueId val="{00000001-DF27-314F-B6C0-9CDEE52EBB7A}"/>
            </c:ext>
          </c:extLst>
        </c:ser>
        <c:ser>
          <c:idx val="2"/>
          <c:order val="2"/>
          <c:tx>
            <c:strRef>
              <c:f>Sheet2!$E$18:$E$19</c:f>
              <c:strCache>
                <c:ptCount val="2"/>
                <c:pt idx="1">
                  <c:v>DRAM</c:v>
                </c:pt>
              </c:strCache>
            </c:strRef>
          </c:tx>
          <c:spPr>
            <a:pattFill prst="wdUpDiag">
              <a:fgClr>
                <a:srgbClr val="C00000"/>
              </a:fgClr>
              <a:bgClr>
                <a:schemeClr val="bg1"/>
              </a:bgClr>
            </a:pattFill>
            <a:ln w="15875">
              <a:solidFill>
                <a:schemeClr val="tx1"/>
              </a:solidFill>
            </a:ln>
            <a:effectLst/>
          </c:spPr>
          <c:invertIfNegative val="0"/>
          <c:cat>
            <c:strRef>
              <c:f>Sheet2!$B$20:$B$21</c:f>
              <c:strCache>
                <c:ptCount val="2"/>
                <c:pt idx="0">
                  <c:v>Accelerator</c:v>
                </c:pt>
                <c:pt idx="1">
                  <c:v>Ideal-ISF</c:v>
                </c:pt>
              </c:strCache>
            </c:strRef>
          </c:cat>
          <c:val>
            <c:numRef>
              <c:f>Sheet2!$E$20:$E$21</c:f>
              <c:numCache>
                <c:formatCode>General</c:formatCode>
                <c:ptCount val="2"/>
                <c:pt idx="0">
                  <c:v>1.6421694920000001</c:v>
                </c:pt>
                <c:pt idx="1">
                  <c:v>1E-8</c:v>
                </c:pt>
              </c:numCache>
            </c:numRef>
          </c:val>
          <c:extLst>
            <c:ext xmlns:c16="http://schemas.microsoft.com/office/drawing/2014/chart" uri="{C3380CC4-5D6E-409C-BE32-E72D297353CC}">
              <c16:uniqueId val="{00000002-DF27-314F-B6C0-9CDEE52EBB7A}"/>
            </c:ext>
          </c:extLst>
        </c:ser>
        <c:dLbls>
          <c:showLegendKey val="0"/>
          <c:showVal val="0"/>
          <c:showCatName val="0"/>
          <c:showSerName val="0"/>
          <c:showPercent val="0"/>
          <c:showBubbleSize val="0"/>
        </c:dLbls>
        <c:gapWidth val="219"/>
        <c:overlap val="-27"/>
        <c:axId val="1557637471"/>
        <c:axId val="461252271"/>
      </c:barChart>
      <c:catAx>
        <c:axId val="1557637471"/>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461252271"/>
        <c:crosses val="autoZero"/>
        <c:auto val="1"/>
        <c:lblAlgn val="ctr"/>
        <c:lblOffset val="100"/>
        <c:noMultiLvlLbl val="0"/>
      </c:catAx>
      <c:valAx>
        <c:axId val="461252271"/>
        <c:scaling>
          <c:orientation val="minMax"/>
          <c:max val="2.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Corbel" panose="020B0503020204020204" pitchFamily="34" charset="0"/>
                <a:ea typeface="+mn-ea"/>
                <a:cs typeface="+mn-cs"/>
              </a:defRPr>
            </a:pPr>
            <a:endParaRPr lang="en-CH"/>
          </a:p>
        </c:txPr>
        <c:crossAx val="1557637471"/>
        <c:crosses val="autoZero"/>
        <c:crossBetween val="between"/>
        <c:majorUnit val="1"/>
      </c:valAx>
      <c:spPr>
        <a:noFill/>
        <a:ln w="15875">
          <a:solidFill>
            <a:schemeClr val="tx1"/>
          </a:solidFill>
        </a:ln>
        <a:effectLst/>
      </c:spPr>
    </c:plotArea>
    <c:legend>
      <c:legendPos val="b"/>
      <c:layout>
        <c:manualLayout>
          <c:xMode val="edge"/>
          <c:yMode val="edge"/>
          <c:x val="0.13253062117235348"/>
          <c:y val="4.2267424905220209E-2"/>
          <c:w val="0.70716097987751536"/>
          <c:h val="7.8102945465150189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legend>
    <c:plotVisOnly val="1"/>
    <c:dispBlanksAs val="gap"/>
    <c:showDLblsOverMax val="0"/>
  </c:chart>
  <c:spPr>
    <a:noFill/>
    <a:ln>
      <a:noFill/>
    </a:ln>
    <a:effectLst/>
  </c:spPr>
  <c:txPr>
    <a:bodyPr/>
    <a:lstStyle/>
    <a:p>
      <a:pPr>
        <a:defRPr/>
      </a:pPr>
      <a:endParaRPr lang="en-CH"/>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30702627688781"/>
          <c:y val="0.11601846551115116"/>
          <c:w val="0.84088454460433826"/>
          <c:h val="0.31990493185057062"/>
        </c:manualLayout>
      </c:layout>
      <c:barChart>
        <c:barDir val="col"/>
        <c:grouping val="stacked"/>
        <c:varyColors val="0"/>
        <c:ser>
          <c:idx val="0"/>
          <c:order val="0"/>
          <c:tx>
            <c:strRef>
              <c:f>Sheet1!$E$5</c:f>
              <c:strCache>
                <c:ptCount val="1"/>
                <c:pt idx="0">
                  <c:v>Other</c:v>
                </c:pt>
              </c:strCache>
            </c:strRef>
          </c:tx>
          <c:spPr>
            <a:solidFill>
              <a:schemeClr val="bg1"/>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A920-0944-9E16-846AA5BE5512}"/>
              </c:ext>
            </c:extLst>
          </c:dPt>
          <c:dPt>
            <c:idx val="1"/>
            <c:invertIfNegative val="0"/>
            <c:bubble3D val="0"/>
            <c:spPr>
              <a:solidFill>
                <a:schemeClr val="bg2">
                  <a:lumMod val="50000"/>
                </a:schemeClr>
              </a:solidFill>
              <a:ln w="15875">
                <a:solidFill>
                  <a:schemeClr val="tx1"/>
                </a:solidFill>
              </a:ln>
              <a:effectLst/>
            </c:spPr>
            <c:extLst>
              <c:ext xmlns:c16="http://schemas.microsoft.com/office/drawing/2014/chart" uri="{C3380CC4-5D6E-409C-BE32-E72D297353CC}">
                <c16:uniqueId val="{00000003-A920-0944-9E16-846AA5BE5512}"/>
              </c:ext>
            </c:extLst>
          </c:dPt>
          <c:dPt>
            <c:idx val="2"/>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5-A920-0944-9E16-846AA5BE5512}"/>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A920-0944-9E16-846AA5BE5512}"/>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9-A920-0944-9E16-846AA5BE5512}"/>
              </c:ext>
            </c:extLst>
          </c:dPt>
          <c:dPt>
            <c:idx val="5"/>
            <c:invertIfNegative val="0"/>
            <c:bubble3D val="0"/>
            <c:spPr>
              <a:solidFill>
                <a:schemeClr val="bg2">
                  <a:lumMod val="50000"/>
                </a:schemeClr>
              </a:solidFill>
              <a:ln w="15875">
                <a:solidFill>
                  <a:schemeClr val="tx1"/>
                </a:solidFill>
              </a:ln>
              <a:effectLst/>
            </c:spPr>
            <c:extLst>
              <c:ext xmlns:c16="http://schemas.microsoft.com/office/drawing/2014/chart" uri="{C3380CC4-5D6E-409C-BE32-E72D297353CC}">
                <c16:uniqueId val="{0000000B-A920-0944-9E16-846AA5BE5512}"/>
              </c:ext>
            </c:extLst>
          </c:dPt>
          <c:dPt>
            <c:idx val="6"/>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D-A920-0944-9E16-846AA5BE5512}"/>
              </c:ext>
            </c:extLst>
          </c:dPt>
          <c:dPt>
            <c:idx val="7"/>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F-A920-0944-9E16-846AA5BE5512}"/>
              </c:ext>
            </c:extLst>
          </c:dPt>
          <c:dPt>
            <c:idx val="8"/>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11-A920-0944-9E16-846AA5BE5512}"/>
              </c:ext>
            </c:extLst>
          </c:dPt>
          <c:dPt>
            <c:idx val="9"/>
            <c:invertIfNegative val="0"/>
            <c:bubble3D val="0"/>
            <c:spPr>
              <a:solidFill>
                <a:schemeClr val="bg2">
                  <a:lumMod val="50000"/>
                </a:schemeClr>
              </a:solidFill>
              <a:ln w="15875">
                <a:solidFill>
                  <a:schemeClr val="tx1"/>
                </a:solidFill>
              </a:ln>
              <a:effectLst/>
            </c:spPr>
            <c:extLst>
              <c:ext xmlns:c16="http://schemas.microsoft.com/office/drawing/2014/chart" uri="{C3380CC4-5D6E-409C-BE32-E72D297353CC}">
                <c16:uniqueId val="{00000013-A920-0944-9E16-846AA5BE5512}"/>
              </c:ext>
            </c:extLst>
          </c:dPt>
          <c:dPt>
            <c:idx val="10"/>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15-A920-0944-9E16-846AA5BE5512}"/>
              </c:ext>
            </c:extLst>
          </c:dPt>
          <c:dPt>
            <c:idx val="1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17-A920-0944-9E16-846AA5BE5512}"/>
              </c:ext>
            </c:extLst>
          </c:dPt>
          <c:cat>
            <c:multiLvlStrRef>
              <c:f>Sheet1!$C$6:$D$17</c:f>
              <c:multiLvlStrCache>
                <c:ptCount val="12"/>
                <c:lvl>
                  <c:pt idx="0">
                    <c:v>Base</c:v>
                  </c:pt>
                  <c:pt idx="1">
                    <c:v>SIMD</c:v>
                  </c:pt>
                  <c:pt idx="2">
                    <c:v>GS-Ext</c:v>
                  </c:pt>
                  <c:pt idx="3">
                    <c:v>GS</c:v>
                  </c:pt>
                  <c:pt idx="4">
                    <c:v>Base</c:v>
                  </c:pt>
                  <c:pt idx="5">
                    <c:v>SIMD</c:v>
                  </c:pt>
                  <c:pt idx="6">
                    <c:v>GS-Ext</c:v>
                  </c:pt>
                  <c:pt idx="7">
                    <c:v>GS</c:v>
                  </c:pt>
                  <c:pt idx="8">
                    <c:v>Base</c:v>
                  </c:pt>
                  <c:pt idx="9">
                    <c:v>SIMD</c:v>
                  </c:pt>
                  <c:pt idx="10">
                    <c:v>GS-Ext</c:v>
                  </c:pt>
                  <c:pt idx="11">
                    <c:v>GS</c:v>
                  </c:pt>
                </c:lvl>
                <c:lvl>
                  <c:pt idx="0">
                    <c:v>SSD-L</c:v>
                  </c:pt>
                  <c:pt idx="4">
                    <c:v>SSD-M</c:v>
                  </c:pt>
                  <c:pt idx="8">
                    <c:v>SSD-H</c:v>
                  </c:pt>
                </c:lvl>
              </c:multiLvlStrCache>
            </c:multiLvlStrRef>
          </c:cat>
          <c:val>
            <c:numRef>
              <c:f>Sheet1!$E$6:$E$17</c:f>
              <c:numCache>
                <c:formatCode>General</c:formatCode>
                <c:ptCount val="12"/>
                <c:pt idx="0">
                  <c:v>101.8</c:v>
                </c:pt>
                <c:pt idx="1">
                  <c:v>128.44</c:v>
                </c:pt>
                <c:pt idx="2">
                  <c:v>119.24</c:v>
                </c:pt>
                <c:pt idx="3">
                  <c:v>52.78</c:v>
                </c:pt>
                <c:pt idx="4">
                  <c:v>73.98</c:v>
                </c:pt>
                <c:pt idx="5">
                  <c:v>81.378</c:v>
                </c:pt>
                <c:pt idx="6">
                  <c:v>31.69</c:v>
                </c:pt>
                <c:pt idx="7">
                  <c:v>31.69</c:v>
                </c:pt>
                <c:pt idx="8">
                  <c:v>86.17</c:v>
                </c:pt>
                <c:pt idx="9">
                  <c:v>94.787000000000006</c:v>
                </c:pt>
                <c:pt idx="10">
                  <c:v>31.92</c:v>
                </c:pt>
                <c:pt idx="11">
                  <c:v>31.92</c:v>
                </c:pt>
              </c:numCache>
            </c:numRef>
          </c:val>
          <c:extLst>
            <c:ext xmlns:c16="http://schemas.microsoft.com/office/drawing/2014/chart" uri="{C3380CC4-5D6E-409C-BE32-E72D297353CC}">
              <c16:uniqueId val="{00000018-A920-0944-9E16-846AA5BE5512}"/>
            </c:ext>
          </c:extLst>
        </c:ser>
        <c:ser>
          <c:idx val="1"/>
          <c:order val="1"/>
          <c:tx>
            <c:strRef>
              <c:f>Sheet1!$F$5</c:f>
              <c:strCache>
                <c:ptCount val="1"/>
                <c:pt idx="0">
                  <c:v>Alignment</c:v>
                </c:pt>
              </c:strCache>
            </c:strRef>
          </c:tx>
          <c:spPr>
            <a:pattFill prst="wdUpDiag">
              <a:fgClr>
                <a:schemeClr val="tx1"/>
              </a:fgClr>
              <a:bgClr>
                <a:schemeClr val="bg1"/>
              </a:bgClr>
            </a:pattFill>
            <a:ln w="15875">
              <a:solidFill>
                <a:schemeClr val="tx1"/>
              </a:solidFill>
            </a:ln>
            <a:effectLst/>
          </c:spPr>
          <c:invertIfNegative val="0"/>
          <c:dPt>
            <c:idx val="0"/>
            <c:invertIfNegative val="0"/>
            <c:bubble3D val="0"/>
            <c:spPr>
              <a:pattFill prst="wdUpDiag">
                <a:fgClr>
                  <a:schemeClr val="tx1"/>
                </a:fgClr>
                <a:bgClr>
                  <a:schemeClr val="tx1">
                    <a:lumMod val="65000"/>
                    <a:lumOff val="35000"/>
                  </a:schemeClr>
                </a:bgClr>
              </a:pattFill>
              <a:ln w="15875">
                <a:solidFill>
                  <a:schemeClr val="tx1"/>
                </a:solidFill>
              </a:ln>
              <a:effectLst/>
            </c:spPr>
            <c:extLst>
              <c:ext xmlns:c16="http://schemas.microsoft.com/office/drawing/2014/chart" uri="{C3380CC4-5D6E-409C-BE32-E72D297353CC}">
                <c16:uniqueId val="{0000001A-A920-0944-9E16-846AA5BE5512}"/>
              </c:ext>
            </c:extLst>
          </c:dPt>
          <c:dPt>
            <c:idx val="1"/>
            <c:invertIfNegative val="0"/>
            <c:bubble3D val="0"/>
            <c:spPr>
              <a:pattFill prst="wdUpDiag">
                <a:fgClr>
                  <a:schemeClr val="tx1"/>
                </a:fgClr>
                <a:bgClr>
                  <a:schemeClr val="bg2">
                    <a:lumMod val="50000"/>
                  </a:schemeClr>
                </a:bgClr>
              </a:pattFill>
              <a:ln w="15875">
                <a:solidFill>
                  <a:schemeClr val="tx1"/>
                </a:solidFill>
              </a:ln>
              <a:effectLst/>
            </c:spPr>
            <c:extLst>
              <c:ext xmlns:c16="http://schemas.microsoft.com/office/drawing/2014/chart" uri="{C3380CC4-5D6E-409C-BE32-E72D297353CC}">
                <c16:uniqueId val="{0000001C-A920-0944-9E16-846AA5BE5512}"/>
              </c:ext>
            </c:extLst>
          </c:dPt>
          <c:dPt>
            <c:idx val="2"/>
            <c:invertIfNegative val="0"/>
            <c:bubble3D val="0"/>
            <c:spPr>
              <a:pattFill prst="wdUpDiag">
                <a:fgClr>
                  <a:schemeClr val="tx1"/>
                </a:fgClr>
                <a:bgClr>
                  <a:schemeClr val="accent6">
                    <a:lumMod val="60000"/>
                    <a:lumOff val="40000"/>
                  </a:schemeClr>
                </a:bgClr>
              </a:pattFill>
              <a:ln w="15875">
                <a:solidFill>
                  <a:schemeClr val="tx1"/>
                </a:solidFill>
              </a:ln>
              <a:effectLst/>
            </c:spPr>
            <c:extLst>
              <c:ext xmlns:c16="http://schemas.microsoft.com/office/drawing/2014/chart" uri="{C3380CC4-5D6E-409C-BE32-E72D297353CC}">
                <c16:uniqueId val="{0000001E-A920-0944-9E16-846AA5BE5512}"/>
              </c:ext>
            </c:extLst>
          </c:dPt>
          <c:dPt>
            <c:idx val="3"/>
            <c:invertIfNegative val="0"/>
            <c:bubble3D val="0"/>
            <c:spPr>
              <a:pattFill prst="wdUpDiag">
                <a:fgClr>
                  <a:schemeClr val="tx1"/>
                </a:fgClr>
                <a:bgClr>
                  <a:schemeClr val="accent6">
                    <a:lumMod val="20000"/>
                    <a:lumOff val="80000"/>
                  </a:schemeClr>
                </a:bgClr>
              </a:pattFill>
              <a:ln w="15875">
                <a:solidFill>
                  <a:schemeClr val="tx1"/>
                </a:solidFill>
              </a:ln>
              <a:effectLst/>
            </c:spPr>
            <c:extLst>
              <c:ext xmlns:c16="http://schemas.microsoft.com/office/drawing/2014/chart" uri="{C3380CC4-5D6E-409C-BE32-E72D297353CC}">
                <c16:uniqueId val="{00000020-A920-0944-9E16-846AA5BE5512}"/>
              </c:ext>
            </c:extLst>
          </c:dPt>
          <c:dPt>
            <c:idx val="4"/>
            <c:invertIfNegative val="0"/>
            <c:bubble3D val="0"/>
            <c:spPr>
              <a:pattFill prst="wdUpDiag">
                <a:fgClr>
                  <a:schemeClr val="tx1"/>
                </a:fgClr>
                <a:bgClr>
                  <a:schemeClr val="tx1">
                    <a:lumMod val="65000"/>
                    <a:lumOff val="35000"/>
                  </a:schemeClr>
                </a:bgClr>
              </a:pattFill>
              <a:ln w="15875">
                <a:solidFill>
                  <a:schemeClr val="tx1"/>
                </a:solidFill>
              </a:ln>
              <a:effectLst/>
            </c:spPr>
            <c:extLst>
              <c:ext xmlns:c16="http://schemas.microsoft.com/office/drawing/2014/chart" uri="{C3380CC4-5D6E-409C-BE32-E72D297353CC}">
                <c16:uniqueId val="{00000022-A920-0944-9E16-846AA5BE5512}"/>
              </c:ext>
            </c:extLst>
          </c:dPt>
          <c:dPt>
            <c:idx val="5"/>
            <c:invertIfNegative val="0"/>
            <c:bubble3D val="0"/>
            <c:spPr>
              <a:pattFill prst="wdUpDiag">
                <a:fgClr>
                  <a:schemeClr val="tx1"/>
                </a:fgClr>
                <a:bgClr>
                  <a:schemeClr val="bg2">
                    <a:lumMod val="50000"/>
                  </a:schemeClr>
                </a:bgClr>
              </a:pattFill>
              <a:ln w="15875">
                <a:solidFill>
                  <a:schemeClr val="tx1"/>
                </a:solidFill>
              </a:ln>
              <a:effectLst/>
            </c:spPr>
            <c:extLst>
              <c:ext xmlns:c16="http://schemas.microsoft.com/office/drawing/2014/chart" uri="{C3380CC4-5D6E-409C-BE32-E72D297353CC}">
                <c16:uniqueId val="{00000024-A920-0944-9E16-846AA5BE5512}"/>
              </c:ext>
            </c:extLst>
          </c:dPt>
          <c:dPt>
            <c:idx val="6"/>
            <c:invertIfNegative val="0"/>
            <c:bubble3D val="0"/>
            <c:spPr>
              <a:pattFill prst="wdUpDiag">
                <a:fgClr>
                  <a:schemeClr val="tx1"/>
                </a:fgClr>
                <a:bgClr>
                  <a:schemeClr val="accent6">
                    <a:lumMod val="60000"/>
                    <a:lumOff val="40000"/>
                  </a:schemeClr>
                </a:bgClr>
              </a:pattFill>
              <a:ln w="15875">
                <a:solidFill>
                  <a:schemeClr val="tx1"/>
                </a:solidFill>
              </a:ln>
              <a:effectLst/>
            </c:spPr>
            <c:extLst>
              <c:ext xmlns:c16="http://schemas.microsoft.com/office/drawing/2014/chart" uri="{C3380CC4-5D6E-409C-BE32-E72D297353CC}">
                <c16:uniqueId val="{00000026-A920-0944-9E16-846AA5BE5512}"/>
              </c:ext>
            </c:extLst>
          </c:dPt>
          <c:dPt>
            <c:idx val="7"/>
            <c:invertIfNegative val="0"/>
            <c:bubble3D val="0"/>
            <c:spPr>
              <a:pattFill prst="wdUpDiag">
                <a:fgClr>
                  <a:schemeClr val="tx1"/>
                </a:fgClr>
                <a:bgClr>
                  <a:schemeClr val="accent6">
                    <a:lumMod val="20000"/>
                    <a:lumOff val="80000"/>
                  </a:schemeClr>
                </a:bgClr>
              </a:pattFill>
              <a:ln w="15875">
                <a:solidFill>
                  <a:schemeClr val="tx1"/>
                </a:solidFill>
              </a:ln>
              <a:effectLst/>
            </c:spPr>
            <c:extLst>
              <c:ext xmlns:c16="http://schemas.microsoft.com/office/drawing/2014/chart" uri="{C3380CC4-5D6E-409C-BE32-E72D297353CC}">
                <c16:uniqueId val="{00000028-A920-0944-9E16-846AA5BE5512}"/>
              </c:ext>
            </c:extLst>
          </c:dPt>
          <c:dPt>
            <c:idx val="8"/>
            <c:invertIfNegative val="0"/>
            <c:bubble3D val="0"/>
            <c:spPr>
              <a:pattFill prst="wdUpDiag">
                <a:fgClr>
                  <a:schemeClr val="tx1"/>
                </a:fgClr>
                <a:bgClr>
                  <a:schemeClr val="tx1">
                    <a:lumMod val="65000"/>
                    <a:lumOff val="35000"/>
                  </a:schemeClr>
                </a:bgClr>
              </a:pattFill>
              <a:ln w="15875">
                <a:solidFill>
                  <a:schemeClr val="tx1"/>
                </a:solidFill>
              </a:ln>
              <a:effectLst/>
            </c:spPr>
            <c:extLst>
              <c:ext xmlns:c16="http://schemas.microsoft.com/office/drawing/2014/chart" uri="{C3380CC4-5D6E-409C-BE32-E72D297353CC}">
                <c16:uniqueId val="{0000002A-A920-0944-9E16-846AA5BE5512}"/>
              </c:ext>
            </c:extLst>
          </c:dPt>
          <c:dPt>
            <c:idx val="9"/>
            <c:invertIfNegative val="0"/>
            <c:bubble3D val="0"/>
            <c:spPr>
              <a:pattFill prst="wdUpDiag">
                <a:fgClr>
                  <a:schemeClr val="tx1"/>
                </a:fgClr>
                <a:bgClr>
                  <a:schemeClr val="bg2">
                    <a:lumMod val="50000"/>
                  </a:schemeClr>
                </a:bgClr>
              </a:pattFill>
              <a:ln w="15875">
                <a:solidFill>
                  <a:schemeClr val="tx1"/>
                </a:solidFill>
              </a:ln>
              <a:effectLst/>
            </c:spPr>
            <c:extLst>
              <c:ext xmlns:c16="http://schemas.microsoft.com/office/drawing/2014/chart" uri="{C3380CC4-5D6E-409C-BE32-E72D297353CC}">
                <c16:uniqueId val="{0000002C-A920-0944-9E16-846AA5BE5512}"/>
              </c:ext>
            </c:extLst>
          </c:dPt>
          <c:dPt>
            <c:idx val="10"/>
            <c:invertIfNegative val="0"/>
            <c:bubble3D val="0"/>
            <c:spPr>
              <a:pattFill prst="wdUpDiag">
                <a:fgClr>
                  <a:schemeClr val="tx1"/>
                </a:fgClr>
                <a:bgClr>
                  <a:schemeClr val="accent6">
                    <a:lumMod val="60000"/>
                    <a:lumOff val="40000"/>
                  </a:schemeClr>
                </a:bgClr>
              </a:pattFill>
              <a:ln w="15875">
                <a:solidFill>
                  <a:schemeClr val="tx1"/>
                </a:solidFill>
              </a:ln>
              <a:effectLst/>
            </c:spPr>
            <c:extLst>
              <c:ext xmlns:c16="http://schemas.microsoft.com/office/drawing/2014/chart" uri="{C3380CC4-5D6E-409C-BE32-E72D297353CC}">
                <c16:uniqueId val="{0000002E-A920-0944-9E16-846AA5BE5512}"/>
              </c:ext>
            </c:extLst>
          </c:dPt>
          <c:dPt>
            <c:idx val="11"/>
            <c:invertIfNegative val="0"/>
            <c:bubble3D val="0"/>
            <c:spPr>
              <a:pattFill prst="wdUpDiag">
                <a:fgClr>
                  <a:schemeClr val="tx1"/>
                </a:fgClr>
                <a:bgClr>
                  <a:schemeClr val="accent6">
                    <a:lumMod val="20000"/>
                    <a:lumOff val="80000"/>
                  </a:schemeClr>
                </a:bgClr>
              </a:pattFill>
              <a:ln w="15875">
                <a:solidFill>
                  <a:schemeClr val="tx1"/>
                </a:solidFill>
              </a:ln>
              <a:effectLst/>
            </c:spPr>
            <c:extLst>
              <c:ext xmlns:c16="http://schemas.microsoft.com/office/drawing/2014/chart" uri="{C3380CC4-5D6E-409C-BE32-E72D297353CC}">
                <c16:uniqueId val="{00000030-A920-0944-9E16-846AA5BE5512}"/>
              </c:ext>
            </c:extLst>
          </c:dPt>
          <c:cat>
            <c:multiLvlStrRef>
              <c:f>Sheet1!$C$6:$D$17</c:f>
              <c:multiLvlStrCache>
                <c:ptCount val="12"/>
                <c:lvl>
                  <c:pt idx="0">
                    <c:v>Base</c:v>
                  </c:pt>
                  <c:pt idx="1">
                    <c:v>SIMD</c:v>
                  </c:pt>
                  <c:pt idx="2">
                    <c:v>GS-Ext</c:v>
                  </c:pt>
                  <c:pt idx="3">
                    <c:v>GS</c:v>
                  </c:pt>
                  <c:pt idx="4">
                    <c:v>Base</c:v>
                  </c:pt>
                  <c:pt idx="5">
                    <c:v>SIMD</c:v>
                  </c:pt>
                  <c:pt idx="6">
                    <c:v>GS-Ext</c:v>
                  </c:pt>
                  <c:pt idx="7">
                    <c:v>GS</c:v>
                  </c:pt>
                  <c:pt idx="8">
                    <c:v>Base</c:v>
                  </c:pt>
                  <c:pt idx="9">
                    <c:v>SIMD</c:v>
                  </c:pt>
                  <c:pt idx="10">
                    <c:v>GS-Ext</c:v>
                  </c:pt>
                  <c:pt idx="11">
                    <c:v>GS</c:v>
                  </c:pt>
                </c:lvl>
                <c:lvl>
                  <c:pt idx="0">
                    <c:v>SSD-L</c:v>
                  </c:pt>
                  <c:pt idx="4">
                    <c:v>SSD-M</c:v>
                  </c:pt>
                  <c:pt idx="8">
                    <c:v>SSD-H</c:v>
                  </c:pt>
                </c:lvl>
              </c:multiLvlStrCache>
            </c:multiLvlStrRef>
          </c:cat>
          <c:val>
            <c:numRef>
              <c:f>Sheet1!$F$6:$F$17</c:f>
              <c:numCache>
                <c:formatCode>General</c:formatCode>
                <c:ptCount val="12"/>
                <c:pt idx="0">
                  <c:v>68.37</c:v>
                </c:pt>
                <c:pt idx="1">
                  <c:v>16.46</c:v>
                </c:pt>
                <c:pt idx="2">
                  <c:v>16.46</c:v>
                </c:pt>
                <c:pt idx="3">
                  <c:v>16.46</c:v>
                </c:pt>
                <c:pt idx="4">
                  <c:v>80.67</c:v>
                </c:pt>
                <c:pt idx="5">
                  <c:v>43.02</c:v>
                </c:pt>
                <c:pt idx="6">
                  <c:v>43.02</c:v>
                </c:pt>
                <c:pt idx="7">
                  <c:v>43.02</c:v>
                </c:pt>
                <c:pt idx="8">
                  <c:v>72.900000000000006</c:v>
                </c:pt>
                <c:pt idx="9">
                  <c:v>41.39</c:v>
                </c:pt>
                <c:pt idx="10">
                  <c:v>41.39</c:v>
                </c:pt>
                <c:pt idx="11">
                  <c:v>41.39</c:v>
                </c:pt>
              </c:numCache>
            </c:numRef>
          </c:val>
          <c:extLst>
            <c:ext xmlns:c16="http://schemas.microsoft.com/office/drawing/2014/chart" uri="{C3380CC4-5D6E-409C-BE32-E72D297353CC}">
              <c16:uniqueId val="{00000031-A920-0944-9E16-846AA5BE5512}"/>
            </c:ext>
          </c:extLst>
        </c:ser>
        <c:dLbls>
          <c:showLegendKey val="0"/>
          <c:showVal val="0"/>
          <c:showCatName val="0"/>
          <c:showSerName val="0"/>
          <c:showPercent val="0"/>
          <c:showBubbleSize val="0"/>
        </c:dLbls>
        <c:gapWidth val="100"/>
        <c:overlap val="100"/>
        <c:axId val="688103712"/>
        <c:axId val="687965488"/>
      </c:barChart>
      <c:catAx>
        <c:axId val="688103712"/>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687965488"/>
        <c:crosses val="autoZero"/>
        <c:auto val="1"/>
        <c:lblAlgn val="ctr"/>
        <c:lblOffset val="100"/>
        <c:noMultiLvlLbl val="0"/>
      </c:catAx>
      <c:valAx>
        <c:axId val="687965488"/>
        <c:scaling>
          <c:orientation val="minMax"/>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688103712"/>
        <c:crosses val="autoZero"/>
        <c:crossBetween val="between"/>
      </c:valAx>
      <c:spPr>
        <a:noFill/>
        <a:ln w="15875">
          <a:solidFill>
            <a:schemeClr val="tx1"/>
          </a:solidFill>
        </a:ln>
        <a:effectLst/>
      </c:spPr>
    </c:plotArea>
    <c:legend>
      <c:legendPos val="b"/>
      <c:legendEntry>
        <c:idx val="0"/>
        <c:txPr>
          <a:bodyPr rot="0" spcFirstLastPara="1" vertOverflow="ellipsis" vert="horz" wrap="square" anchor="ctr" anchorCtr="1"/>
          <a:lstStyle/>
          <a:p>
            <a:pPr>
              <a:defRPr sz="1400" b="1" i="0" u="none" strike="noStrike" kern="1200" baseline="0">
                <a:solidFill>
                  <a:schemeClr val="tx1"/>
                </a:solidFill>
                <a:latin typeface="Courier New" panose="02070309020205020404" pitchFamily="49" charset="0"/>
                <a:ea typeface="+mn-ea"/>
                <a:cs typeface="Courier New" panose="02070309020205020404" pitchFamily="49" charset="0"/>
              </a:defRPr>
            </a:pPr>
            <a:endParaRPr lang="en-CH"/>
          </a:p>
        </c:txPr>
      </c:legendEntry>
      <c:legendEntry>
        <c:idx val="1"/>
        <c:txPr>
          <a:bodyPr rot="0" spcFirstLastPara="1" vertOverflow="ellipsis" vert="horz" wrap="square" anchor="ctr" anchorCtr="1"/>
          <a:lstStyle/>
          <a:p>
            <a:pPr>
              <a:defRPr sz="1400" b="1" i="0" u="none" strike="noStrike" kern="1200" baseline="0">
                <a:solidFill>
                  <a:schemeClr val="tx1"/>
                </a:solidFill>
                <a:latin typeface="Courier New" panose="02070309020205020404" pitchFamily="49" charset="0"/>
                <a:ea typeface="+mn-ea"/>
                <a:cs typeface="Courier New" panose="02070309020205020404" pitchFamily="49" charset="0"/>
              </a:defRPr>
            </a:pPr>
            <a:endParaRPr lang="en-CH"/>
          </a:p>
        </c:txPr>
      </c:legendEntry>
      <c:layout>
        <c:manualLayout>
          <c:xMode val="edge"/>
          <c:yMode val="edge"/>
          <c:x val="0.25566662427450954"/>
          <c:y val="3.0109227883409057E-2"/>
          <c:w val="0.57568796482857687"/>
          <c:h val="9.1921414998964668E-2"/>
        </c:manualLayout>
      </c:layout>
      <c:overlay val="0"/>
      <c:spPr>
        <a:noFill/>
        <a:ln w="15875">
          <a:noFill/>
        </a:ln>
        <a:effectLst/>
      </c:spPr>
      <c:txPr>
        <a:bodyPr rot="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149938154282433E-2"/>
          <c:y val="0.15319444444444447"/>
          <c:w val="0.81926353850991673"/>
          <c:h val="0.30156641878098572"/>
        </c:manualLayout>
      </c:layout>
      <c:barChart>
        <c:barDir val="col"/>
        <c:grouping val="stacked"/>
        <c:varyColors val="0"/>
        <c:ser>
          <c:idx val="0"/>
          <c:order val="0"/>
          <c:spPr>
            <a:solidFill>
              <a:schemeClr val="tx1">
                <a:lumMod val="65000"/>
                <a:lumOff val="35000"/>
              </a:schemeClr>
            </a:solidFill>
            <a:ln w="15875">
              <a:solidFill>
                <a:schemeClr val="tx1"/>
              </a:solidFill>
            </a:ln>
            <a:effectLst/>
          </c:spPr>
          <c:invertIfNegative val="0"/>
          <c:dPt>
            <c:idx val="1"/>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1-9084-4A45-91ED-008E34321162}"/>
              </c:ext>
            </c:extLst>
          </c:dPt>
          <c:dPt>
            <c:idx val="2"/>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3-9084-4A45-91ED-008E34321162}"/>
              </c:ext>
            </c:extLst>
          </c:dPt>
          <c:dPt>
            <c:idx val="4"/>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5-9084-4A45-91ED-008E34321162}"/>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9084-4A45-91ED-008E34321162}"/>
              </c:ext>
            </c:extLst>
          </c:dPt>
          <c:dPt>
            <c:idx val="7"/>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9-9084-4A45-91ED-008E34321162}"/>
              </c:ext>
            </c:extLst>
          </c:dPt>
          <c:dPt>
            <c:idx val="8"/>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9084-4A45-91ED-008E34321162}"/>
              </c:ext>
            </c:extLst>
          </c:dPt>
          <c:cat>
            <c:multiLvlStrRef>
              <c:f>Sheet1!$C$18:$D$26</c:f>
              <c:multiLvlStrCache>
                <c:ptCount val="9"/>
                <c:lvl>
                  <c:pt idx="0">
                    <c:v>Base</c:v>
                  </c:pt>
                  <c:pt idx="1">
                    <c:v>GS-Ext</c:v>
                  </c:pt>
                  <c:pt idx="2">
                    <c:v>GS</c:v>
                  </c:pt>
                  <c:pt idx="3">
                    <c:v>Base</c:v>
                  </c:pt>
                  <c:pt idx="4">
                    <c:v>GS-Ext</c:v>
                  </c:pt>
                  <c:pt idx="5">
                    <c:v>GS</c:v>
                  </c:pt>
                  <c:pt idx="6">
                    <c:v>Base</c:v>
                  </c:pt>
                  <c:pt idx="7">
                    <c:v>GS-Ext</c:v>
                  </c:pt>
                  <c:pt idx="8">
                    <c:v>GS</c:v>
                  </c:pt>
                </c:lvl>
                <c:lvl>
                  <c:pt idx="0">
                    <c:v>SSD-L</c:v>
                  </c:pt>
                  <c:pt idx="3">
                    <c:v>SSD-M</c:v>
                  </c:pt>
                  <c:pt idx="6">
                    <c:v>SSD-H</c:v>
                  </c:pt>
                </c:lvl>
              </c:multiLvlStrCache>
            </c:multiLvlStrRef>
          </c:cat>
          <c:val>
            <c:numRef>
              <c:f>Sheet1!$E$18:$E$26</c:f>
              <c:numCache>
                <c:formatCode>General</c:formatCode>
                <c:ptCount val="9"/>
                <c:pt idx="0">
                  <c:v>44</c:v>
                </c:pt>
                <c:pt idx="1">
                  <c:v>108.4</c:v>
                </c:pt>
                <c:pt idx="2">
                  <c:v>8.8000000000000007</c:v>
                </c:pt>
                <c:pt idx="3">
                  <c:v>6.2857142860000002</c:v>
                </c:pt>
                <c:pt idx="4">
                  <c:v>15.485714290000001</c:v>
                </c:pt>
                <c:pt idx="5">
                  <c:v>2.8229166669999999</c:v>
                </c:pt>
                <c:pt idx="6">
                  <c:v>4.2832298140000002</c:v>
                </c:pt>
                <c:pt idx="7">
                  <c:v>7.7428571430000002</c:v>
                </c:pt>
                <c:pt idx="8">
                  <c:v>2.8229166669999999</c:v>
                </c:pt>
              </c:numCache>
            </c:numRef>
          </c:val>
          <c:extLst>
            <c:ext xmlns:c16="http://schemas.microsoft.com/office/drawing/2014/chart" uri="{C3380CC4-5D6E-409C-BE32-E72D297353CC}">
              <c16:uniqueId val="{0000000C-9084-4A45-91ED-008E34321162}"/>
            </c:ext>
          </c:extLst>
        </c:ser>
        <c:ser>
          <c:idx val="1"/>
          <c:order val="1"/>
          <c:spPr>
            <a:solidFill>
              <a:schemeClr val="accent2"/>
            </a:solidFill>
            <a:ln>
              <a:noFill/>
            </a:ln>
            <a:effectLst/>
          </c:spPr>
          <c:invertIfNegative val="0"/>
          <c:cat>
            <c:multiLvlStrRef>
              <c:f>Sheet1!$C$18:$D$26</c:f>
              <c:multiLvlStrCache>
                <c:ptCount val="9"/>
                <c:lvl>
                  <c:pt idx="0">
                    <c:v>Base</c:v>
                  </c:pt>
                  <c:pt idx="1">
                    <c:v>GS-Ext</c:v>
                  </c:pt>
                  <c:pt idx="2">
                    <c:v>GS</c:v>
                  </c:pt>
                  <c:pt idx="3">
                    <c:v>Base</c:v>
                  </c:pt>
                  <c:pt idx="4">
                    <c:v>GS-Ext</c:v>
                  </c:pt>
                  <c:pt idx="5">
                    <c:v>GS</c:v>
                  </c:pt>
                  <c:pt idx="6">
                    <c:v>Base</c:v>
                  </c:pt>
                  <c:pt idx="7">
                    <c:v>GS-Ext</c:v>
                  </c:pt>
                  <c:pt idx="8">
                    <c:v>GS</c:v>
                  </c:pt>
                </c:lvl>
                <c:lvl>
                  <c:pt idx="0">
                    <c:v>SSD-L</c:v>
                  </c:pt>
                  <c:pt idx="3">
                    <c:v>SSD-M</c:v>
                  </c:pt>
                  <c:pt idx="6">
                    <c:v>SSD-H</c:v>
                  </c:pt>
                </c:lvl>
              </c:multiLvlStrCache>
            </c:multiLvlStrRef>
          </c:cat>
          <c:val>
            <c:numRef>
              <c:f>Sheet1!$F$18:$F$26</c:f>
              <c:numCache>
                <c:formatCode>General</c:formatCode>
                <c:ptCount val="9"/>
                <c:pt idx="0">
                  <c:v>0</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D-9084-4A45-91ED-008E34321162}"/>
            </c:ext>
          </c:extLst>
        </c:ser>
        <c:dLbls>
          <c:showLegendKey val="0"/>
          <c:showVal val="0"/>
          <c:showCatName val="0"/>
          <c:showSerName val="0"/>
          <c:showPercent val="0"/>
          <c:showBubbleSize val="0"/>
        </c:dLbls>
        <c:gapWidth val="100"/>
        <c:overlap val="100"/>
        <c:axId val="409304272"/>
        <c:axId val="409305920"/>
      </c:barChart>
      <c:catAx>
        <c:axId val="409304272"/>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5400000" spcFirstLastPara="1" vertOverflow="ellipsis"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409305920"/>
        <c:crosses val="autoZero"/>
        <c:auto val="1"/>
        <c:lblAlgn val="ctr"/>
        <c:lblOffset val="100"/>
        <c:noMultiLvlLbl val="0"/>
      </c:catAx>
      <c:valAx>
        <c:axId val="409305920"/>
        <c:scaling>
          <c:orientation val="minMax"/>
          <c:max val="10"/>
        </c:scaling>
        <c:delete val="0"/>
        <c:axPos val="l"/>
        <c:majorGridlines>
          <c:spPr>
            <a:ln w="9525" cap="flat" cmpd="sng" algn="ctr">
              <a:solidFill>
                <a:schemeClr val="tx1">
                  <a:lumMod val="15000"/>
                  <a:lumOff val="85000"/>
                </a:schemeClr>
              </a:solidFill>
              <a:round/>
            </a:ln>
            <a:effectLst/>
          </c:spPr>
        </c:majorGridlines>
        <c:minorGridlines>
          <c:spPr>
            <a:ln w="12700" cap="flat" cmpd="sng" algn="ctr">
              <a:solidFill>
                <a:schemeClr val="bg2">
                  <a:lumMod val="90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409304272"/>
        <c:crosses val="autoZero"/>
        <c:crossBetween val="between"/>
        <c:majorUnit val="5"/>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2295956894479"/>
          <c:y val="7.4051418294039786E-2"/>
          <c:w val="0.8145753958998555"/>
          <c:h val="0.5190823189351379"/>
        </c:manualLayout>
      </c:layout>
      <c:barChart>
        <c:barDir val="col"/>
        <c:grouping val="clustered"/>
        <c:varyColors val="0"/>
        <c:ser>
          <c:idx val="0"/>
          <c:order val="0"/>
          <c:tx>
            <c:strRef>
              <c:f>Sheet2!$E$7</c:f>
              <c:strCache>
                <c:ptCount val="1"/>
                <c:pt idx="0">
                  <c:v>Time</c:v>
                </c:pt>
              </c:strCache>
            </c:strRef>
          </c:tx>
          <c:spPr>
            <a:solidFill>
              <a:schemeClr val="tx1">
                <a:lumMod val="50000"/>
                <a:lumOff val="50000"/>
              </a:schemeClr>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49E8-C846-83BE-706FBE1B8EAB}"/>
              </c:ext>
            </c:extLst>
          </c:dPt>
          <c:dPt>
            <c:idx val="1"/>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3-49E8-C846-83BE-706FBE1B8EAB}"/>
              </c:ext>
            </c:extLst>
          </c:dPt>
          <c:dPt>
            <c:idx val="2"/>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5-49E8-C846-83BE-706FBE1B8EAB}"/>
              </c:ext>
            </c:extLst>
          </c:dPt>
          <c:dPt>
            <c:idx val="3"/>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7-49E8-C846-83BE-706FBE1B8EAB}"/>
              </c:ext>
            </c:extLst>
          </c:dPt>
          <c:dPt>
            <c:idx val="4"/>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9-49E8-C846-83BE-706FBE1B8EAB}"/>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49E8-C846-83BE-706FBE1B8EAB}"/>
              </c:ext>
            </c:extLst>
          </c:dPt>
          <c:cat>
            <c:multiLvlStrRef>
              <c:f>Sheet2!$C$8:$D$13</c:f>
              <c:multiLvlStrCache>
                <c:ptCount val="6"/>
                <c:lvl>
                  <c:pt idx="0">
                    <c:v>Base</c:v>
                  </c:pt>
                  <c:pt idx="1">
                    <c:v>GS</c:v>
                  </c:pt>
                  <c:pt idx="2">
                    <c:v>Base</c:v>
                  </c:pt>
                  <c:pt idx="3">
                    <c:v>GS</c:v>
                  </c:pt>
                  <c:pt idx="4">
                    <c:v>Base</c:v>
                  </c:pt>
                  <c:pt idx="5">
                    <c:v>GS</c:v>
                  </c:pt>
                </c:lvl>
                <c:lvl>
                  <c:pt idx="0">
                    <c:v>SSD-L</c:v>
                  </c:pt>
                  <c:pt idx="2">
                    <c:v>SSD-M</c:v>
                  </c:pt>
                  <c:pt idx="4">
                    <c:v>SSD-H</c:v>
                  </c:pt>
                </c:lvl>
              </c:multiLvlStrCache>
            </c:multiLvlStrRef>
          </c:cat>
          <c:val>
            <c:numRef>
              <c:f>Sheet2!$E$8:$E$13</c:f>
              <c:numCache>
                <c:formatCode>General</c:formatCode>
                <c:ptCount val="6"/>
                <c:pt idx="0">
                  <c:v>34.840000000000003</c:v>
                </c:pt>
                <c:pt idx="1">
                  <c:v>1.55375</c:v>
                </c:pt>
                <c:pt idx="2">
                  <c:v>22.55</c:v>
                </c:pt>
                <c:pt idx="3">
                  <c:v>0.77687499999999998</c:v>
                </c:pt>
                <c:pt idx="4">
                  <c:v>21.72</c:v>
                </c:pt>
                <c:pt idx="5">
                  <c:v>0.77687499999999998</c:v>
                </c:pt>
              </c:numCache>
            </c:numRef>
          </c:val>
          <c:extLst>
            <c:ext xmlns:c16="http://schemas.microsoft.com/office/drawing/2014/chart" uri="{C3380CC4-5D6E-409C-BE32-E72D297353CC}">
              <c16:uniqueId val="{0000000C-49E8-C846-83BE-706FBE1B8EAB}"/>
            </c:ext>
          </c:extLst>
        </c:ser>
        <c:dLbls>
          <c:showLegendKey val="0"/>
          <c:showVal val="0"/>
          <c:showCatName val="0"/>
          <c:showSerName val="0"/>
          <c:showPercent val="0"/>
          <c:showBubbleSize val="0"/>
        </c:dLbls>
        <c:gapWidth val="100"/>
        <c:overlap val="-27"/>
        <c:axId val="1390905183"/>
        <c:axId val="1391219183"/>
      </c:barChart>
      <c:catAx>
        <c:axId val="1390905183"/>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5400000" spcFirstLastPara="1" vertOverflow="ellipsis"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391219183"/>
        <c:crossesAt val="0.1"/>
        <c:auto val="1"/>
        <c:lblAlgn val="ctr"/>
        <c:lblOffset val="110"/>
        <c:noMultiLvlLbl val="0"/>
      </c:catAx>
      <c:valAx>
        <c:axId val="1391219183"/>
        <c:scaling>
          <c:logBase val="10"/>
          <c:orientation val="minMax"/>
          <c:max val="100"/>
          <c:min val="0.1"/>
        </c:scaling>
        <c:delete val="0"/>
        <c:axPos val="l"/>
        <c:majorGridlines>
          <c:spPr>
            <a:ln w="1587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390905183"/>
        <c:crosses val="autoZero"/>
        <c:crossBetween val="between"/>
        <c:minorUnit val="5"/>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66553501366925"/>
          <c:y val="7.3527945460551997E-2"/>
          <c:w val="0.80424800388221529"/>
          <c:h val="0.44485989855759084"/>
        </c:manualLayout>
      </c:layout>
      <c:barChart>
        <c:barDir val="col"/>
        <c:grouping val="clustered"/>
        <c:varyColors val="0"/>
        <c:ser>
          <c:idx val="0"/>
          <c:order val="0"/>
          <c:spPr>
            <a:solidFill>
              <a:schemeClr val="bg2">
                <a:lumMod val="50000"/>
              </a:schemeClr>
            </a:solidFill>
            <a:ln w="15875">
              <a:solidFill>
                <a:schemeClr val="tx1"/>
              </a:solidFill>
            </a:ln>
            <a:effectLst/>
          </c:spPr>
          <c:invertIfNegative val="0"/>
          <c:dPt>
            <c:idx val="0"/>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1-995D-D74B-9A3D-B39479C9AFA3}"/>
              </c:ext>
            </c:extLst>
          </c:dPt>
          <c:dPt>
            <c:idx val="1"/>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3-995D-D74B-9A3D-B39479C9AFA3}"/>
              </c:ext>
            </c:extLst>
          </c:dPt>
          <c:dPt>
            <c:idx val="2"/>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5-995D-D74B-9A3D-B39479C9AFA3}"/>
              </c:ext>
            </c:extLst>
          </c:dPt>
          <c:dPt>
            <c:idx val="3"/>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7-995D-D74B-9A3D-B39479C9AFA3}"/>
              </c:ext>
            </c:extLst>
          </c:dPt>
          <c:dPt>
            <c:idx val="4"/>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9-995D-D74B-9A3D-B39479C9AFA3}"/>
              </c:ext>
            </c:extLst>
          </c:dPt>
          <c:dPt>
            <c:idx val="5"/>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0B-995D-D74B-9A3D-B39479C9AFA3}"/>
              </c:ext>
            </c:extLst>
          </c:dPt>
          <c:dPt>
            <c:idx val="6"/>
            <c:invertIfNegative val="0"/>
            <c:bubble3D val="0"/>
            <c:spPr>
              <a:solidFill>
                <a:schemeClr val="tx1">
                  <a:lumMod val="65000"/>
                  <a:lumOff val="35000"/>
                </a:schemeClr>
              </a:solidFill>
              <a:ln w="15875">
                <a:solidFill>
                  <a:schemeClr val="tx1"/>
                </a:solidFill>
              </a:ln>
              <a:effectLst/>
            </c:spPr>
            <c:extLst>
              <c:ext xmlns:c16="http://schemas.microsoft.com/office/drawing/2014/chart" uri="{C3380CC4-5D6E-409C-BE32-E72D297353CC}">
                <c16:uniqueId val="{0000000D-995D-D74B-9A3D-B39479C9AFA3}"/>
              </c:ext>
            </c:extLst>
          </c:dPt>
          <c:dPt>
            <c:idx val="7"/>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F-995D-D74B-9A3D-B39479C9AFA3}"/>
              </c:ext>
            </c:extLst>
          </c:dPt>
          <c:dPt>
            <c:idx val="8"/>
            <c:invertIfNegative val="0"/>
            <c:bubble3D val="0"/>
            <c:spPr>
              <a:solidFill>
                <a:schemeClr val="accent6">
                  <a:lumMod val="20000"/>
                  <a:lumOff val="80000"/>
                </a:schemeClr>
              </a:solidFill>
              <a:ln w="15875">
                <a:solidFill>
                  <a:schemeClr val="tx1"/>
                </a:solidFill>
              </a:ln>
              <a:effectLst/>
            </c:spPr>
            <c:extLst>
              <c:ext xmlns:c16="http://schemas.microsoft.com/office/drawing/2014/chart" uri="{C3380CC4-5D6E-409C-BE32-E72D297353CC}">
                <c16:uniqueId val="{00000011-995D-D74B-9A3D-B39479C9AFA3}"/>
              </c:ext>
            </c:extLst>
          </c:dPt>
          <c:cat>
            <c:multiLvlStrRef>
              <c:f>Sheet2!$C$14:$D$22</c:f>
              <c:multiLvlStrCache>
                <c:ptCount val="9"/>
                <c:lvl>
                  <c:pt idx="0">
                    <c:v>Base</c:v>
                  </c:pt>
                  <c:pt idx="1">
                    <c:v>GS-Ext</c:v>
                  </c:pt>
                  <c:pt idx="2">
                    <c:v>GS</c:v>
                  </c:pt>
                  <c:pt idx="3">
                    <c:v>Base</c:v>
                  </c:pt>
                  <c:pt idx="4">
                    <c:v>GS-Ext</c:v>
                  </c:pt>
                  <c:pt idx="5">
                    <c:v>GS</c:v>
                  </c:pt>
                  <c:pt idx="6">
                    <c:v>Base</c:v>
                  </c:pt>
                  <c:pt idx="7">
                    <c:v>GS-Ext</c:v>
                  </c:pt>
                  <c:pt idx="8">
                    <c:v>GS</c:v>
                  </c:pt>
                </c:lvl>
                <c:lvl>
                  <c:pt idx="0">
                    <c:v>SSD-L</c:v>
                  </c:pt>
                  <c:pt idx="3">
                    <c:v>SSD-M</c:v>
                  </c:pt>
                  <c:pt idx="6">
                    <c:v>SSD-H</c:v>
                  </c:pt>
                </c:lvl>
              </c:multiLvlStrCache>
            </c:multiLvlStrRef>
          </c:cat>
          <c:val>
            <c:numRef>
              <c:f>Sheet2!$E$14:$E$22</c:f>
              <c:numCache>
                <c:formatCode>General</c:formatCode>
                <c:ptCount val="9"/>
                <c:pt idx="0">
                  <c:v>30.027999999999999</c:v>
                </c:pt>
                <c:pt idx="1">
                  <c:v>30.056000000000001</c:v>
                </c:pt>
                <c:pt idx="2">
                  <c:v>1.563958333</c:v>
                </c:pt>
                <c:pt idx="3">
                  <c:v>5.3620048269999998</c:v>
                </c:pt>
                <c:pt idx="4">
                  <c:v>4.2937142860000002</c:v>
                </c:pt>
                <c:pt idx="5">
                  <c:v>0.78197916670000001</c:v>
                </c:pt>
                <c:pt idx="6">
                  <c:v>5.360004827</c:v>
                </c:pt>
                <c:pt idx="7">
                  <c:v>2.1468571430000001</c:v>
                </c:pt>
                <c:pt idx="8">
                  <c:v>0.78197916670000001</c:v>
                </c:pt>
              </c:numCache>
            </c:numRef>
          </c:val>
          <c:extLst>
            <c:ext xmlns:c16="http://schemas.microsoft.com/office/drawing/2014/chart" uri="{C3380CC4-5D6E-409C-BE32-E72D297353CC}">
              <c16:uniqueId val="{00000012-995D-D74B-9A3D-B39479C9AFA3}"/>
            </c:ext>
          </c:extLst>
        </c:ser>
        <c:dLbls>
          <c:showLegendKey val="0"/>
          <c:showVal val="0"/>
          <c:showCatName val="0"/>
          <c:showSerName val="0"/>
          <c:showPercent val="0"/>
          <c:showBubbleSize val="0"/>
        </c:dLbls>
        <c:gapWidth val="100"/>
        <c:overlap val="-27"/>
        <c:axId val="1876036816"/>
        <c:axId val="1876271296"/>
      </c:barChart>
      <c:catAx>
        <c:axId val="1876036816"/>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350" b="1" i="0" u="none" strike="noStrike" kern="1200" baseline="0">
                <a:solidFill>
                  <a:schemeClr val="tx1"/>
                </a:solidFill>
                <a:latin typeface="Cambria" panose="02040503050406030204" pitchFamily="18" charset="0"/>
                <a:ea typeface="+mn-ea"/>
                <a:cs typeface="+mn-cs"/>
              </a:defRPr>
            </a:pPr>
            <a:endParaRPr lang="en-CH"/>
          </a:p>
        </c:txPr>
        <c:crossAx val="1876271296"/>
        <c:crossesAt val="0.1"/>
        <c:auto val="1"/>
        <c:lblAlgn val="ctr"/>
        <c:lblOffset val="0"/>
        <c:noMultiLvlLbl val="0"/>
      </c:catAx>
      <c:valAx>
        <c:axId val="1876271296"/>
        <c:scaling>
          <c:logBase val="10"/>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none"/>
        <c:tickLblPos val="none"/>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876036816"/>
        <c:crosses val="autoZero"/>
        <c:crossBetween val="between"/>
        <c:minorUnit val="1"/>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188051616595324"/>
          <c:y val="0.18455267579499435"/>
          <c:w val="0.75474289548247919"/>
          <c:h val="0.42580013004068901"/>
        </c:manualLayout>
      </c:layout>
      <c:barChart>
        <c:barDir val="col"/>
        <c:grouping val="clustered"/>
        <c:varyColors val="0"/>
        <c:ser>
          <c:idx val="0"/>
          <c:order val="0"/>
          <c:tx>
            <c:strRef>
              <c:f>Sheet3!$M$5</c:f>
              <c:strCache>
                <c:ptCount val="1"/>
                <c:pt idx="0">
                  <c:v>Base</c:v>
                </c:pt>
              </c:strCache>
            </c:strRef>
          </c:tx>
          <c:spPr>
            <a:solidFill>
              <a:schemeClr val="tx1">
                <a:lumMod val="65000"/>
                <a:lumOff val="35000"/>
              </a:schemeClr>
            </a:solidFill>
            <a:ln w="15875">
              <a:solidFill>
                <a:schemeClr val="tx1"/>
              </a:solidFill>
            </a:ln>
            <a:effectLst/>
          </c:spPr>
          <c:invertIfNegative val="0"/>
          <c:cat>
            <c:multiLvlStrRef>
              <c:f>Sheet3!$K$6:$L$11</c:f>
              <c:multiLvlStrCache>
                <c:ptCount val="6"/>
                <c:lvl>
                  <c:pt idx="0">
                    <c:v>75%</c:v>
                  </c:pt>
                  <c:pt idx="1">
                    <c:v>85%</c:v>
                  </c:pt>
                  <c:pt idx="2">
                    <c:v>75%</c:v>
                  </c:pt>
                  <c:pt idx="3">
                    <c:v>85%</c:v>
                  </c:pt>
                  <c:pt idx="4">
                    <c:v>75%</c:v>
                  </c:pt>
                  <c:pt idx="5">
                    <c:v>85%</c:v>
                  </c:pt>
                </c:lvl>
                <c:lvl>
                  <c:pt idx="0">
                    <c:v>1x</c:v>
                  </c:pt>
                  <c:pt idx="2">
                    <c:v>10x</c:v>
                  </c:pt>
                  <c:pt idx="4">
                    <c:v>20x</c:v>
                  </c:pt>
                </c:lvl>
              </c:multiLvlStrCache>
            </c:multiLvlStrRef>
          </c:cat>
          <c:val>
            <c:numRef>
              <c:f>Sheet3!$M$6:$M$11</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0-62EA-6941-B3F1-52F523E75631}"/>
            </c:ext>
          </c:extLst>
        </c:ser>
        <c:ser>
          <c:idx val="1"/>
          <c:order val="1"/>
          <c:tx>
            <c:strRef>
              <c:f>Sheet3!$N$5</c:f>
              <c:strCache>
                <c:ptCount val="1"/>
                <c:pt idx="0">
                  <c:v>GS</c:v>
                </c:pt>
              </c:strCache>
            </c:strRef>
          </c:tx>
          <c:spPr>
            <a:solidFill>
              <a:schemeClr val="accent6">
                <a:lumMod val="20000"/>
                <a:lumOff val="80000"/>
              </a:schemeClr>
            </a:solidFill>
            <a:ln w="15875">
              <a:solidFill>
                <a:schemeClr val="tx1"/>
              </a:solidFill>
            </a:ln>
            <a:effectLst/>
          </c:spPr>
          <c:invertIfNegative val="0"/>
          <c:cat>
            <c:multiLvlStrRef>
              <c:f>Sheet3!$K$6:$L$11</c:f>
              <c:multiLvlStrCache>
                <c:ptCount val="6"/>
                <c:lvl>
                  <c:pt idx="0">
                    <c:v>75%</c:v>
                  </c:pt>
                  <c:pt idx="1">
                    <c:v>85%</c:v>
                  </c:pt>
                  <c:pt idx="2">
                    <c:v>75%</c:v>
                  </c:pt>
                  <c:pt idx="3">
                    <c:v>85%</c:v>
                  </c:pt>
                  <c:pt idx="4">
                    <c:v>75%</c:v>
                  </c:pt>
                  <c:pt idx="5">
                    <c:v>85%</c:v>
                  </c:pt>
                </c:lvl>
                <c:lvl>
                  <c:pt idx="0">
                    <c:v>1x</c:v>
                  </c:pt>
                  <c:pt idx="2">
                    <c:v>10x</c:v>
                  </c:pt>
                  <c:pt idx="4">
                    <c:v>20x</c:v>
                  </c:pt>
                </c:lvl>
              </c:multiLvlStrCache>
            </c:multiLvlStrRef>
          </c:cat>
          <c:val>
            <c:numRef>
              <c:f>Sheet3!$N$6:$N$11</c:f>
              <c:numCache>
                <c:formatCode>General</c:formatCode>
                <c:ptCount val="6"/>
                <c:pt idx="0">
                  <c:v>0.50504417570023175</c:v>
                </c:pt>
                <c:pt idx="1">
                  <c:v>0.30762729769702091</c:v>
                </c:pt>
                <c:pt idx="2">
                  <c:v>0.27597940415670463</c:v>
                </c:pt>
                <c:pt idx="3">
                  <c:v>0.19435697712959896</c:v>
                </c:pt>
                <c:pt idx="4">
                  <c:v>0.28937409749539411</c:v>
                </c:pt>
                <c:pt idx="5">
                  <c:v>0.16534373624885759</c:v>
                </c:pt>
              </c:numCache>
            </c:numRef>
          </c:val>
          <c:extLst>
            <c:ext xmlns:c16="http://schemas.microsoft.com/office/drawing/2014/chart" uri="{C3380CC4-5D6E-409C-BE32-E72D297353CC}">
              <c16:uniqueId val="{00000001-62EA-6941-B3F1-52F523E75631}"/>
            </c:ext>
          </c:extLst>
        </c:ser>
        <c:dLbls>
          <c:showLegendKey val="0"/>
          <c:showVal val="0"/>
          <c:showCatName val="0"/>
          <c:showSerName val="0"/>
          <c:showPercent val="0"/>
          <c:showBubbleSize val="0"/>
        </c:dLbls>
        <c:gapWidth val="75"/>
        <c:axId val="688008704"/>
        <c:axId val="688721408"/>
      </c:barChart>
      <c:catAx>
        <c:axId val="688008704"/>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688721408"/>
        <c:crossesAt val="1.0000000000000002E-3"/>
        <c:auto val="1"/>
        <c:lblAlgn val="ctr"/>
        <c:lblOffset val="100"/>
        <c:noMultiLvlLbl val="0"/>
      </c:catAx>
      <c:valAx>
        <c:axId val="688721408"/>
        <c:scaling>
          <c:orientation val="minMax"/>
          <c:max val="1"/>
          <c:min val="0"/>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688008704"/>
        <c:crosses val="autoZero"/>
        <c:crossBetween val="midCat"/>
        <c:majorUnit val="0.2"/>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59958822494363"/>
          <c:y val="0.1851670487786351"/>
          <c:w val="0.7606294369831228"/>
          <c:h val="0.4253864076426852"/>
        </c:manualLayout>
      </c:layout>
      <c:barChart>
        <c:barDir val="col"/>
        <c:grouping val="clustered"/>
        <c:varyColors val="0"/>
        <c:ser>
          <c:idx val="0"/>
          <c:order val="0"/>
          <c:tx>
            <c:strRef>
              <c:f>Sheet3!$S$11</c:f>
              <c:strCache>
                <c:ptCount val="1"/>
                <c:pt idx="0">
                  <c:v>Base</c:v>
                </c:pt>
              </c:strCache>
            </c:strRef>
          </c:tx>
          <c:spPr>
            <a:solidFill>
              <a:schemeClr val="tx1">
                <a:lumMod val="65000"/>
                <a:lumOff val="35000"/>
              </a:schemeClr>
            </a:solidFill>
            <a:ln w="15875">
              <a:solidFill>
                <a:schemeClr val="tx1"/>
              </a:solidFill>
            </a:ln>
            <a:effectLst/>
          </c:spPr>
          <c:invertIfNegative val="0"/>
          <c:cat>
            <c:multiLvlStrRef>
              <c:f>Sheet3!$Q$12:$R$17</c:f>
              <c:multiLvlStrCache>
                <c:ptCount val="6"/>
                <c:lvl>
                  <c:pt idx="0">
                    <c:v>75%</c:v>
                  </c:pt>
                  <c:pt idx="1">
                    <c:v>85%</c:v>
                  </c:pt>
                  <c:pt idx="2">
                    <c:v>75%</c:v>
                  </c:pt>
                  <c:pt idx="3">
                    <c:v>85%</c:v>
                  </c:pt>
                  <c:pt idx="4">
                    <c:v>75%</c:v>
                  </c:pt>
                  <c:pt idx="5">
                    <c:v>85%</c:v>
                  </c:pt>
                </c:lvl>
                <c:lvl>
                  <c:pt idx="0">
                    <c:v>1x</c:v>
                  </c:pt>
                  <c:pt idx="2">
                    <c:v>10x</c:v>
                  </c:pt>
                  <c:pt idx="4">
                    <c:v>20x</c:v>
                  </c:pt>
                </c:lvl>
              </c:multiLvlStrCache>
            </c:multiLvlStrRef>
          </c:cat>
          <c:val>
            <c:numRef>
              <c:f>Sheet3!$S$12:$S$17</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0-4D4C-874C-8CEA-20B4DA0A4D39}"/>
            </c:ext>
          </c:extLst>
        </c:ser>
        <c:ser>
          <c:idx val="1"/>
          <c:order val="1"/>
          <c:tx>
            <c:strRef>
              <c:f>Sheet3!$T$11</c:f>
              <c:strCache>
                <c:ptCount val="1"/>
                <c:pt idx="0">
                  <c:v>GS</c:v>
                </c:pt>
              </c:strCache>
            </c:strRef>
          </c:tx>
          <c:spPr>
            <a:solidFill>
              <a:schemeClr val="accent6">
                <a:lumMod val="20000"/>
                <a:lumOff val="80000"/>
              </a:schemeClr>
            </a:solidFill>
            <a:ln w="15875">
              <a:solidFill>
                <a:schemeClr val="tx1"/>
              </a:solidFill>
            </a:ln>
            <a:effectLst/>
          </c:spPr>
          <c:invertIfNegative val="0"/>
          <c:cat>
            <c:multiLvlStrRef>
              <c:f>Sheet3!$Q$12:$R$17</c:f>
              <c:multiLvlStrCache>
                <c:ptCount val="6"/>
                <c:lvl>
                  <c:pt idx="0">
                    <c:v>75%</c:v>
                  </c:pt>
                  <c:pt idx="1">
                    <c:v>85%</c:v>
                  </c:pt>
                  <c:pt idx="2">
                    <c:v>75%</c:v>
                  </c:pt>
                  <c:pt idx="3">
                    <c:v>85%</c:v>
                  </c:pt>
                  <c:pt idx="4">
                    <c:v>75%</c:v>
                  </c:pt>
                  <c:pt idx="5">
                    <c:v>85%</c:v>
                  </c:pt>
                </c:lvl>
                <c:lvl>
                  <c:pt idx="0">
                    <c:v>1x</c:v>
                  </c:pt>
                  <c:pt idx="2">
                    <c:v>10x</c:v>
                  </c:pt>
                  <c:pt idx="4">
                    <c:v>20x</c:v>
                  </c:pt>
                </c:lvl>
              </c:multiLvlStrCache>
            </c:multiLvlStrRef>
          </c:cat>
          <c:val>
            <c:numRef>
              <c:f>Sheet3!$T$12:$T$17</c:f>
              <c:numCache>
                <c:formatCode>General</c:formatCode>
                <c:ptCount val="6"/>
                <c:pt idx="0">
                  <c:v>0.65906262086921485</c:v>
                </c:pt>
                <c:pt idx="1">
                  <c:v>0.65906262086921485</c:v>
                </c:pt>
                <c:pt idx="2">
                  <c:v>0.33838476937938761</c:v>
                </c:pt>
                <c:pt idx="3">
                  <c:v>0.33838476937938761</c:v>
                </c:pt>
                <c:pt idx="4">
                  <c:v>0.31985524718291525</c:v>
                </c:pt>
                <c:pt idx="5">
                  <c:v>0.31985524718291525</c:v>
                </c:pt>
              </c:numCache>
            </c:numRef>
          </c:val>
          <c:extLst>
            <c:ext xmlns:c16="http://schemas.microsoft.com/office/drawing/2014/chart" uri="{C3380CC4-5D6E-409C-BE32-E72D297353CC}">
              <c16:uniqueId val="{00000001-4D4C-874C-8CEA-20B4DA0A4D39}"/>
            </c:ext>
          </c:extLst>
        </c:ser>
        <c:dLbls>
          <c:showLegendKey val="0"/>
          <c:showVal val="0"/>
          <c:showCatName val="0"/>
          <c:showSerName val="0"/>
          <c:showPercent val="0"/>
          <c:showBubbleSize val="0"/>
        </c:dLbls>
        <c:gapWidth val="75"/>
        <c:axId val="152987791"/>
        <c:axId val="1876173808"/>
      </c:barChart>
      <c:catAx>
        <c:axId val="152987791"/>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876173808"/>
        <c:crossesAt val="1.0000000000000002E-3"/>
        <c:auto val="1"/>
        <c:lblAlgn val="ctr"/>
        <c:lblOffset val="100"/>
        <c:noMultiLvlLbl val="0"/>
      </c:catAx>
      <c:valAx>
        <c:axId val="1876173808"/>
        <c:scaling>
          <c:orientation val="minMax"/>
          <c:max val="1"/>
          <c:min val="0"/>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none"/>
        <c:tickLblPos val="none"/>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52987791"/>
        <c:crosses val="autoZero"/>
        <c:crossBetween val="midCat"/>
        <c:majorUnit val="0.2"/>
      </c:valAx>
      <c:spPr>
        <a:noFill/>
        <a:ln w="15875">
          <a:solidFill>
            <a:schemeClr val="tx1"/>
          </a:solidFill>
        </a:ln>
        <a:effectLst/>
      </c:spPr>
    </c:plotArea>
    <c:legend>
      <c:legendPos val="b"/>
      <c:layout>
        <c:manualLayout>
          <c:xMode val="edge"/>
          <c:yMode val="edge"/>
          <c:x val="0.56870073637943586"/>
          <c:y val="0.32054954490812299"/>
          <c:w val="0.28622951356395099"/>
          <c:h val="9.1331787738279241E-2"/>
        </c:manualLayout>
      </c:layout>
      <c:overlay val="0"/>
      <c:spPr>
        <a:solidFill>
          <a:schemeClr val="bg1"/>
        </a:solidFill>
        <a:ln w="15875">
          <a:solidFill>
            <a:schemeClr val="tx1"/>
          </a:solidFill>
        </a:ln>
        <a:effectLst/>
      </c:spPr>
      <c:txPr>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188051616595324"/>
          <c:y val="0.18455267579499435"/>
          <c:w val="0.75474289548247919"/>
          <c:h val="0.42580013004068901"/>
        </c:manualLayout>
      </c:layout>
      <c:barChart>
        <c:barDir val="col"/>
        <c:grouping val="clustered"/>
        <c:varyColors val="0"/>
        <c:ser>
          <c:idx val="0"/>
          <c:order val="0"/>
          <c:tx>
            <c:strRef>
              <c:f>Sheet3!$M$5</c:f>
              <c:strCache>
                <c:ptCount val="1"/>
                <c:pt idx="0">
                  <c:v>Base</c:v>
                </c:pt>
              </c:strCache>
            </c:strRef>
          </c:tx>
          <c:spPr>
            <a:solidFill>
              <a:schemeClr val="tx1">
                <a:lumMod val="65000"/>
                <a:lumOff val="35000"/>
              </a:schemeClr>
            </a:solidFill>
            <a:ln w="15875">
              <a:solidFill>
                <a:schemeClr val="tx1"/>
              </a:solidFill>
            </a:ln>
            <a:effectLst/>
          </c:spPr>
          <c:invertIfNegative val="0"/>
          <c:cat>
            <c:multiLvlStrRef>
              <c:f>Sheet3!$K$6:$L$11</c:f>
              <c:multiLvlStrCache>
                <c:ptCount val="6"/>
                <c:lvl>
                  <c:pt idx="0">
                    <c:v>0.3%</c:v>
                  </c:pt>
                  <c:pt idx="1">
                    <c:v>37%</c:v>
                  </c:pt>
                  <c:pt idx="2">
                    <c:v>0.3%</c:v>
                  </c:pt>
                  <c:pt idx="3">
                    <c:v>37%</c:v>
                  </c:pt>
                  <c:pt idx="4">
                    <c:v>0.3%</c:v>
                  </c:pt>
                  <c:pt idx="5">
                    <c:v>37%</c:v>
                  </c:pt>
                </c:lvl>
                <c:lvl>
                  <c:pt idx="0">
                    <c:v>1x</c:v>
                  </c:pt>
                  <c:pt idx="2">
                    <c:v>10x</c:v>
                  </c:pt>
                  <c:pt idx="4">
                    <c:v>20x</c:v>
                  </c:pt>
                </c:lvl>
              </c:multiLvlStrCache>
            </c:multiLvlStrRef>
          </c:cat>
          <c:val>
            <c:numRef>
              <c:f>Sheet3!$M$6:$M$11</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0-D860-5C42-A2B5-BFF030C25B46}"/>
            </c:ext>
          </c:extLst>
        </c:ser>
        <c:ser>
          <c:idx val="1"/>
          <c:order val="1"/>
          <c:tx>
            <c:strRef>
              <c:f>Sheet3!$N$5</c:f>
              <c:strCache>
                <c:ptCount val="1"/>
                <c:pt idx="0">
                  <c:v>GS</c:v>
                </c:pt>
              </c:strCache>
            </c:strRef>
          </c:tx>
          <c:spPr>
            <a:solidFill>
              <a:schemeClr val="accent6">
                <a:lumMod val="20000"/>
                <a:lumOff val="80000"/>
              </a:schemeClr>
            </a:solidFill>
            <a:ln w="15875">
              <a:solidFill>
                <a:schemeClr val="tx1"/>
              </a:solidFill>
            </a:ln>
            <a:effectLst/>
          </c:spPr>
          <c:invertIfNegative val="0"/>
          <c:cat>
            <c:multiLvlStrRef>
              <c:f>Sheet3!$K$6:$L$11</c:f>
              <c:multiLvlStrCache>
                <c:ptCount val="6"/>
                <c:lvl>
                  <c:pt idx="0">
                    <c:v>0.3%</c:v>
                  </c:pt>
                  <c:pt idx="1">
                    <c:v>37%</c:v>
                  </c:pt>
                  <c:pt idx="2">
                    <c:v>0.3%</c:v>
                  </c:pt>
                  <c:pt idx="3">
                    <c:v>37%</c:v>
                  </c:pt>
                  <c:pt idx="4">
                    <c:v>0.3%</c:v>
                  </c:pt>
                  <c:pt idx="5">
                    <c:v>37%</c:v>
                  </c:pt>
                </c:lvl>
                <c:lvl>
                  <c:pt idx="0">
                    <c:v>1x</c:v>
                  </c:pt>
                  <c:pt idx="2">
                    <c:v>10x</c:v>
                  </c:pt>
                  <c:pt idx="4">
                    <c:v>20x</c:v>
                  </c:pt>
                </c:lvl>
              </c:multiLvlStrCache>
            </c:multiLvlStrRef>
          </c:cat>
          <c:val>
            <c:numRef>
              <c:f>Sheet3!$N$6:$N$11</c:f>
              <c:numCache>
                <c:formatCode>General</c:formatCode>
                <c:ptCount val="6"/>
                <c:pt idx="0">
                  <c:v>2.9734499691528547E-2</c:v>
                </c:pt>
                <c:pt idx="1">
                  <c:v>0.68810770381451014</c:v>
                </c:pt>
                <c:pt idx="2">
                  <c:v>3.427006687311418E-2</c:v>
                </c:pt>
                <c:pt idx="3">
                  <c:v>0.67399126188640457</c:v>
                </c:pt>
                <c:pt idx="4">
                  <c:v>3.5083500433533844E-2</c:v>
                </c:pt>
                <c:pt idx="5">
                  <c:v>0.66258516216131358</c:v>
                </c:pt>
              </c:numCache>
            </c:numRef>
          </c:val>
          <c:extLst>
            <c:ext xmlns:c16="http://schemas.microsoft.com/office/drawing/2014/chart" uri="{C3380CC4-5D6E-409C-BE32-E72D297353CC}">
              <c16:uniqueId val="{00000001-D860-5C42-A2B5-BFF030C25B46}"/>
            </c:ext>
          </c:extLst>
        </c:ser>
        <c:dLbls>
          <c:showLegendKey val="0"/>
          <c:showVal val="0"/>
          <c:showCatName val="0"/>
          <c:showSerName val="0"/>
          <c:showPercent val="0"/>
          <c:showBubbleSize val="0"/>
        </c:dLbls>
        <c:gapWidth val="75"/>
        <c:axId val="688008704"/>
        <c:axId val="688721408"/>
      </c:barChart>
      <c:catAx>
        <c:axId val="688008704"/>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688721408"/>
        <c:crossesAt val="1.0000000000000002E-3"/>
        <c:auto val="1"/>
        <c:lblAlgn val="ctr"/>
        <c:lblOffset val="100"/>
        <c:noMultiLvlLbl val="0"/>
      </c:catAx>
      <c:valAx>
        <c:axId val="688721408"/>
        <c:scaling>
          <c:logBase val="10"/>
          <c:orientation val="minMax"/>
          <c:max val="1"/>
          <c:min val="1.0000000000000002E-3"/>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none"/>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688008704"/>
        <c:crosses val="autoZero"/>
        <c:crossBetween val="midCat"/>
        <c:majorUnit val="0.2"/>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59958822494363"/>
          <c:y val="0.1851670487786351"/>
          <c:w val="0.7606294369831228"/>
          <c:h val="0.4253864076426852"/>
        </c:manualLayout>
      </c:layout>
      <c:barChart>
        <c:barDir val="col"/>
        <c:grouping val="clustered"/>
        <c:varyColors val="0"/>
        <c:ser>
          <c:idx val="0"/>
          <c:order val="0"/>
          <c:tx>
            <c:strRef>
              <c:f>Sheet3!$S$11</c:f>
              <c:strCache>
                <c:ptCount val="1"/>
                <c:pt idx="0">
                  <c:v>Base</c:v>
                </c:pt>
              </c:strCache>
            </c:strRef>
          </c:tx>
          <c:spPr>
            <a:solidFill>
              <a:schemeClr val="tx1">
                <a:lumMod val="65000"/>
                <a:lumOff val="35000"/>
              </a:schemeClr>
            </a:solidFill>
            <a:ln w="15875">
              <a:solidFill>
                <a:schemeClr val="tx1"/>
              </a:solidFill>
            </a:ln>
            <a:effectLst/>
          </c:spPr>
          <c:invertIfNegative val="0"/>
          <c:cat>
            <c:multiLvlStrRef>
              <c:f>Sheet3!$Q$12:$R$17</c:f>
              <c:multiLvlStrCache>
                <c:ptCount val="6"/>
                <c:lvl>
                  <c:pt idx="0">
                    <c:v>0.3%</c:v>
                  </c:pt>
                  <c:pt idx="1">
                    <c:v>37%</c:v>
                  </c:pt>
                  <c:pt idx="2">
                    <c:v>0.3%</c:v>
                  </c:pt>
                  <c:pt idx="3">
                    <c:v>37%</c:v>
                  </c:pt>
                  <c:pt idx="4">
                    <c:v>0.3%</c:v>
                  </c:pt>
                  <c:pt idx="5">
                    <c:v>37%</c:v>
                  </c:pt>
                </c:lvl>
                <c:lvl>
                  <c:pt idx="0">
                    <c:v>1x</c:v>
                  </c:pt>
                  <c:pt idx="2">
                    <c:v>10x</c:v>
                  </c:pt>
                  <c:pt idx="4">
                    <c:v>20x</c:v>
                  </c:pt>
                </c:lvl>
              </c:multiLvlStrCache>
            </c:multiLvlStrRef>
          </c:cat>
          <c:val>
            <c:numRef>
              <c:f>Sheet3!$S$12:$S$17</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0-EE93-2745-B3FB-F953C119A665}"/>
            </c:ext>
          </c:extLst>
        </c:ser>
        <c:ser>
          <c:idx val="1"/>
          <c:order val="1"/>
          <c:tx>
            <c:strRef>
              <c:f>Sheet3!$T$11</c:f>
              <c:strCache>
                <c:ptCount val="1"/>
                <c:pt idx="0">
                  <c:v>GS</c:v>
                </c:pt>
              </c:strCache>
            </c:strRef>
          </c:tx>
          <c:spPr>
            <a:solidFill>
              <a:schemeClr val="accent6">
                <a:lumMod val="20000"/>
                <a:lumOff val="80000"/>
              </a:schemeClr>
            </a:solidFill>
            <a:ln w="15875">
              <a:solidFill>
                <a:schemeClr val="tx1"/>
              </a:solidFill>
            </a:ln>
            <a:effectLst/>
          </c:spPr>
          <c:invertIfNegative val="0"/>
          <c:cat>
            <c:multiLvlStrRef>
              <c:f>Sheet3!$Q$12:$R$17</c:f>
              <c:multiLvlStrCache>
                <c:ptCount val="6"/>
                <c:lvl>
                  <c:pt idx="0">
                    <c:v>0.3%</c:v>
                  </c:pt>
                  <c:pt idx="1">
                    <c:v>37%</c:v>
                  </c:pt>
                  <c:pt idx="2">
                    <c:v>0.3%</c:v>
                  </c:pt>
                  <c:pt idx="3">
                    <c:v>37%</c:v>
                  </c:pt>
                  <c:pt idx="4">
                    <c:v>0.3%</c:v>
                  </c:pt>
                  <c:pt idx="5">
                    <c:v>37%</c:v>
                  </c:pt>
                </c:lvl>
                <c:lvl>
                  <c:pt idx="0">
                    <c:v>1x</c:v>
                  </c:pt>
                  <c:pt idx="2">
                    <c:v>10x</c:v>
                  </c:pt>
                  <c:pt idx="4">
                    <c:v>20x</c:v>
                  </c:pt>
                </c:lvl>
              </c:multiLvlStrCache>
            </c:multiLvlStrRef>
          </c:cat>
          <c:val>
            <c:numRef>
              <c:f>Sheet3!$T$12:$T$17</c:f>
              <c:numCache>
                <c:formatCode>General</c:formatCode>
                <c:ptCount val="6"/>
                <c:pt idx="0">
                  <c:v>0.14589150419434874</c:v>
                </c:pt>
                <c:pt idx="1">
                  <c:v>0.37023507441703279</c:v>
                </c:pt>
                <c:pt idx="2">
                  <c:v>0.14581803830322293</c:v>
                </c:pt>
                <c:pt idx="3">
                  <c:v>0.37002351534031791</c:v>
                </c:pt>
                <c:pt idx="4">
                  <c:v>0.14581395549684864</c:v>
                </c:pt>
                <c:pt idx="5">
                  <c:v>0.37001175802864217</c:v>
                </c:pt>
              </c:numCache>
            </c:numRef>
          </c:val>
          <c:extLst>
            <c:ext xmlns:c16="http://schemas.microsoft.com/office/drawing/2014/chart" uri="{C3380CC4-5D6E-409C-BE32-E72D297353CC}">
              <c16:uniqueId val="{00000001-EE93-2745-B3FB-F953C119A665}"/>
            </c:ext>
          </c:extLst>
        </c:ser>
        <c:dLbls>
          <c:showLegendKey val="0"/>
          <c:showVal val="0"/>
          <c:showCatName val="0"/>
          <c:showSerName val="0"/>
          <c:showPercent val="0"/>
          <c:showBubbleSize val="0"/>
        </c:dLbls>
        <c:gapWidth val="75"/>
        <c:axId val="152987791"/>
        <c:axId val="1876173808"/>
      </c:barChart>
      <c:catAx>
        <c:axId val="152987791"/>
        <c:scaling>
          <c:orientation val="minMax"/>
        </c:scaling>
        <c:delete val="0"/>
        <c:axPos val="b"/>
        <c:numFmt formatCode="General" sourceLinked="1"/>
        <c:majorTickMark val="in"/>
        <c:minorTickMark val="in"/>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876173808"/>
        <c:crossesAt val="1.0000000000000002E-3"/>
        <c:auto val="1"/>
        <c:lblAlgn val="ctr"/>
        <c:lblOffset val="100"/>
        <c:noMultiLvlLbl val="0"/>
      </c:catAx>
      <c:valAx>
        <c:axId val="1876173808"/>
        <c:scaling>
          <c:logBase val="10"/>
          <c:orientation val="minMax"/>
          <c:max val="1"/>
          <c:min val="1.0000000000000002E-3"/>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none"/>
        <c:tickLblPos val="none"/>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52987791"/>
        <c:crosses val="autoZero"/>
        <c:crossBetween val="midCat"/>
        <c:majorUnit val="0.2"/>
      </c:valAx>
      <c:spPr>
        <a:noFill/>
        <a:ln w="15875">
          <a:solidFill>
            <a:schemeClr val="tx1"/>
          </a:solidFill>
        </a:ln>
        <a:effectLst/>
      </c:spPr>
    </c:plotArea>
    <c:legend>
      <c:legendPos val="t"/>
      <c:layout>
        <c:manualLayout>
          <c:xMode val="edge"/>
          <c:yMode val="edge"/>
          <c:x val="0.52396034424270832"/>
          <c:y val="0.44897957233716362"/>
          <c:w val="0.30711005330939201"/>
          <c:h val="9.7846302606881083E-2"/>
        </c:manualLayout>
      </c:layout>
      <c:overlay val="0"/>
      <c:spPr>
        <a:solidFill>
          <a:schemeClr val="bg1"/>
        </a:solidFill>
        <a:ln w="15875">
          <a:solidFill>
            <a:schemeClr val="tx1"/>
          </a:solidFill>
        </a:ln>
        <a:effectLst/>
      </c:spPr>
      <c:txPr>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3794452531705"/>
          <c:y val="0.4720811877737654"/>
          <c:w val="0.78471736236717449"/>
          <c:h val="0.51805209680702957"/>
        </c:manualLayout>
      </c:layout>
      <c:pieChart>
        <c:varyColors val="1"/>
        <c:ser>
          <c:idx val="0"/>
          <c:order val="0"/>
          <c:spPr>
            <a:ln w="15875">
              <a:solidFill>
                <a:schemeClr val="tx1"/>
              </a:solidFill>
            </a:ln>
          </c:spPr>
          <c:dPt>
            <c:idx val="0"/>
            <c:bubble3D val="0"/>
            <c:spPr>
              <a:solidFill>
                <a:srgbClr val="ABD1F4"/>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F71E-EB4D-9767-B442049C9475}"/>
              </c:ext>
            </c:extLst>
          </c:dPt>
          <c:dPt>
            <c:idx val="1"/>
            <c:bubble3D val="0"/>
            <c:spPr>
              <a:solidFill>
                <a:srgbClr val="8BB778"/>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F71E-EB4D-9767-B442049C9475}"/>
              </c:ext>
            </c:extLst>
          </c:dPt>
          <c:dPt>
            <c:idx val="2"/>
            <c:bubble3D val="0"/>
            <c:spPr>
              <a:solidFill>
                <a:srgbClr val="ED8682"/>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F71E-EB4D-9767-B442049C9475}"/>
              </c:ext>
            </c:extLst>
          </c:dPt>
          <c:dLbls>
            <c:delete val="1"/>
          </c:dLbls>
          <c:cat>
            <c:strRef>
              <c:f>Sheet1!$A$5:$A$7</c:f>
              <c:strCache>
                <c:ptCount val="3"/>
                <c:pt idx="0">
                  <c:v>Species#1</c:v>
                </c:pt>
                <c:pt idx="1">
                  <c:v>Species#2</c:v>
                </c:pt>
                <c:pt idx="2">
                  <c:v>Species#3</c:v>
                </c:pt>
              </c:strCache>
            </c:strRef>
          </c:cat>
          <c:val>
            <c:numRef>
              <c:f>Sheet1!$B$5:$B$7</c:f>
              <c:numCache>
                <c:formatCode>0%</c:formatCode>
                <c:ptCount val="3"/>
                <c:pt idx="0">
                  <c:v>0.6</c:v>
                </c:pt>
                <c:pt idx="1">
                  <c:v>0.25</c:v>
                </c:pt>
                <c:pt idx="2">
                  <c:v>0.15</c:v>
                </c:pt>
              </c:numCache>
            </c:numRef>
          </c:val>
          <c:extLst>
            <c:ext xmlns:c16="http://schemas.microsoft.com/office/drawing/2014/chart" uri="{C3380CC4-5D6E-409C-BE32-E72D297353CC}">
              <c16:uniqueId val="{00000006-F71E-EB4D-9767-B442049C9475}"/>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Cambria" panose="02040503050406030204" pitchFamily="18" charset="0"/>
        </a:defRPr>
      </a:pPr>
      <a:endParaRPr lang="en-CH"/>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077496267223978E-2"/>
          <c:y val="0.17493390665025657"/>
          <c:w val="0.90489957735231141"/>
          <c:h val="0.66354582503344317"/>
        </c:manualLayout>
      </c:layout>
      <c:barChart>
        <c:barDir val="col"/>
        <c:grouping val="clustered"/>
        <c:varyColors val="0"/>
        <c:ser>
          <c:idx val="0"/>
          <c:order val="0"/>
          <c:tx>
            <c:strRef>
              <c:f>motivation!$B$73</c:f>
              <c:strCache>
                <c:ptCount val="1"/>
                <c:pt idx="0">
                  <c:v>No I/O</c:v>
                </c:pt>
              </c:strCache>
            </c:strRef>
          </c:tx>
          <c:spPr>
            <a:solidFill>
              <a:schemeClr val="accent6">
                <a:lumMod val="40000"/>
                <a:lumOff val="60000"/>
              </a:schemeClr>
            </a:solidFill>
            <a:ln w="15875">
              <a:solidFill>
                <a:schemeClr val="tx1"/>
              </a:solidFill>
            </a:ln>
            <a:effectLst/>
          </c:spPr>
          <c:invertIfNegative val="0"/>
          <c:cat>
            <c:numRef>
              <c:f>motivation!$C$72:$D$72</c:f>
              <c:numCache>
                <c:formatCode>General</c:formatCode>
                <c:ptCount val="2"/>
                <c:pt idx="0">
                  <c:v>0.7</c:v>
                </c:pt>
                <c:pt idx="1">
                  <c:v>1.4</c:v>
                </c:pt>
              </c:numCache>
            </c:numRef>
          </c:cat>
          <c:val>
            <c:numRef>
              <c:f>motivation!$C$73:$D$73</c:f>
              <c:numCache>
                <c:formatCode>General</c:formatCode>
                <c:ptCount val="2"/>
                <c:pt idx="0">
                  <c:v>1</c:v>
                </c:pt>
                <c:pt idx="1">
                  <c:v>1</c:v>
                </c:pt>
              </c:numCache>
            </c:numRef>
          </c:val>
          <c:extLst>
            <c:ext xmlns:c16="http://schemas.microsoft.com/office/drawing/2014/chart" uri="{C3380CC4-5D6E-409C-BE32-E72D297353CC}">
              <c16:uniqueId val="{00000000-63EA-5848-86AF-BDBB6922D04B}"/>
            </c:ext>
          </c:extLst>
        </c:ser>
        <c:ser>
          <c:idx val="1"/>
          <c:order val="1"/>
          <c:tx>
            <c:strRef>
              <c:f>motivation!$B$74</c:f>
              <c:strCache>
                <c:ptCount val="1"/>
                <c:pt idx="0">
                  <c:v>Performance-Optimized</c:v>
                </c:pt>
              </c:strCache>
            </c:strRef>
          </c:tx>
          <c:spPr>
            <a:solidFill>
              <a:schemeClr val="accent1"/>
            </a:solidFill>
            <a:ln w="15875">
              <a:solidFill>
                <a:schemeClr val="tx1"/>
              </a:solidFill>
            </a:ln>
            <a:effectLst/>
          </c:spPr>
          <c:invertIfNegative val="0"/>
          <c:cat>
            <c:numRef>
              <c:f>motivation!$C$72:$D$72</c:f>
              <c:numCache>
                <c:formatCode>General</c:formatCode>
                <c:ptCount val="2"/>
                <c:pt idx="0">
                  <c:v>0.7</c:v>
                </c:pt>
                <c:pt idx="1">
                  <c:v>1.4</c:v>
                </c:pt>
              </c:numCache>
            </c:numRef>
          </c:cat>
          <c:val>
            <c:numRef>
              <c:f>motivation!$C$74:$D$74</c:f>
              <c:numCache>
                <c:formatCode>General</c:formatCode>
                <c:ptCount val="2"/>
                <c:pt idx="0">
                  <c:v>0.31054429639988518</c:v>
                </c:pt>
                <c:pt idx="1">
                  <c:v>0.24298513292018692</c:v>
                </c:pt>
              </c:numCache>
            </c:numRef>
          </c:val>
          <c:extLst>
            <c:ext xmlns:c16="http://schemas.microsoft.com/office/drawing/2014/chart" uri="{C3380CC4-5D6E-409C-BE32-E72D297353CC}">
              <c16:uniqueId val="{00000001-63EA-5848-86AF-BDBB6922D04B}"/>
            </c:ext>
          </c:extLst>
        </c:ser>
        <c:ser>
          <c:idx val="2"/>
          <c:order val="2"/>
          <c:tx>
            <c:strRef>
              <c:f>motivation!$B$75</c:f>
              <c:strCache>
                <c:ptCount val="1"/>
                <c:pt idx="0">
                  <c:v>Cost-Optimized</c:v>
                </c:pt>
              </c:strCache>
            </c:strRef>
          </c:tx>
          <c:spPr>
            <a:solidFill>
              <a:schemeClr val="accent3"/>
            </a:solidFill>
            <a:ln w="15875">
              <a:solidFill>
                <a:schemeClr val="tx1"/>
              </a:solidFill>
            </a:ln>
            <a:effectLst/>
          </c:spPr>
          <c:invertIfNegative val="0"/>
          <c:cat>
            <c:numRef>
              <c:f>motivation!$C$72:$D$72</c:f>
              <c:numCache>
                <c:formatCode>General</c:formatCode>
                <c:ptCount val="2"/>
                <c:pt idx="0">
                  <c:v>0.7</c:v>
                </c:pt>
                <c:pt idx="1">
                  <c:v>1.4</c:v>
                </c:pt>
              </c:numCache>
            </c:numRef>
          </c:cat>
          <c:val>
            <c:numRef>
              <c:f>motivation!$C$75:$D$75</c:f>
              <c:numCache>
                <c:formatCode>General</c:formatCode>
                <c:ptCount val="2"/>
                <c:pt idx="0">
                  <c:v>3.6270438286608968E-2</c:v>
                </c:pt>
                <c:pt idx="1">
                  <c:v>2.5495718440097966E-2</c:v>
                </c:pt>
              </c:numCache>
            </c:numRef>
          </c:val>
          <c:extLst>
            <c:ext xmlns:c16="http://schemas.microsoft.com/office/drawing/2014/chart" uri="{C3380CC4-5D6E-409C-BE32-E72D297353CC}">
              <c16:uniqueId val="{00000002-63EA-5848-86AF-BDBB6922D04B}"/>
            </c:ext>
          </c:extLst>
        </c:ser>
        <c:dLbls>
          <c:showLegendKey val="0"/>
          <c:showVal val="0"/>
          <c:showCatName val="0"/>
          <c:showSerName val="0"/>
          <c:showPercent val="0"/>
          <c:showBubbleSize val="0"/>
        </c:dLbls>
        <c:gapWidth val="100"/>
        <c:axId val="256334511"/>
        <c:axId val="256213551"/>
      </c:barChart>
      <c:catAx>
        <c:axId val="256334511"/>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256213551"/>
        <c:crosses val="autoZero"/>
        <c:auto val="1"/>
        <c:lblAlgn val="ctr"/>
        <c:lblOffset val="100"/>
        <c:noMultiLvlLbl val="0"/>
      </c:catAx>
      <c:valAx>
        <c:axId val="25621355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256334511"/>
        <c:crosses val="autoZero"/>
        <c:crossBetween val="between"/>
      </c:valAx>
      <c:spPr>
        <a:noFill/>
        <a:ln w="15875">
          <a:solidFill>
            <a:schemeClr val="tx1"/>
          </a:solidFill>
        </a:ln>
        <a:effectLst/>
      </c:spPr>
    </c:plotArea>
    <c:legend>
      <c:legendPos val="t"/>
      <c:layout>
        <c:manualLayout>
          <c:xMode val="edge"/>
          <c:yMode val="edge"/>
          <c:x val="7.872699984734885E-2"/>
          <c:y val="2.3694722420369251E-2"/>
          <c:w val="0.9074020348149513"/>
          <c:h val="0.10956974488682195"/>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legend>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25793742743349E-2"/>
          <c:y val="5.9995147121564597E-2"/>
          <c:w val="0.90515498445314735"/>
          <c:h val="0.76458073674254079"/>
        </c:manualLayout>
      </c:layout>
      <c:barChart>
        <c:barDir val="col"/>
        <c:grouping val="clustered"/>
        <c:varyColors val="0"/>
        <c:ser>
          <c:idx val="0"/>
          <c:order val="0"/>
          <c:tx>
            <c:strRef>
              <c:f>motivation!$B$47</c:f>
              <c:strCache>
                <c:ptCount val="1"/>
                <c:pt idx="0">
                  <c:v>SSD-C</c:v>
                </c:pt>
              </c:strCache>
            </c:strRef>
          </c:tx>
          <c:spPr>
            <a:solidFill>
              <a:srgbClr val="7030A0"/>
            </a:solidFill>
            <a:ln w="15875">
              <a:solidFill>
                <a:schemeClr val="tx1"/>
              </a:solidFill>
            </a:ln>
            <a:effectLst/>
          </c:spPr>
          <c:invertIfNegative val="0"/>
          <c:cat>
            <c:numRef>
              <c:f>motivation!$C$46:$D$46</c:f>
              <c:numCache>
                <c:formatCode>General</c:formatCode>
                <c:ptCount val="2"/>
                <c:pt idx="0">
                  <c:v>0.7</c:v>
                </c:pt>
                <c:pt idx="1">
                  <c:v>1.4</c:v>
                </c:pt>
              </c:numCache>
            </c:numRef>
          </c:cat>
          <c:val>
            <c:numRef>
              <c:f>motivation!$C$47:$D$47</c:f>
              <c:numCache>
                <c:formatCode>General</c:formatCode>
                <c:ptCount val="2"/>
                <c:pt idx="0">
                  <c:v>3.6270438286608968E-2</c:v>
                </c:pt>
                <c:pt idx="1">
                  <c:v>2.5495718440097966E-2</c:v>
                </c:pt>
              </c:numCache>
            </c:numRef>
          </c:val>
          <c:extLst>
            <c:ext xmlns:c16="http://schemas.microsoft.com/office/drawing/2014/chart" uri="{C3380CC4-5D6E-409C-BE32-E72D297353CC}">
              <c16:uniqueId val="{00000000-614D-0A47-93B6-D89EB01E739E}"/>
            </c:ext>
          </c:extLst>
        </c:ser>
        <c:ser>
          <c:idx val="1"/>
          <c:order val="1"/>
          <c:tx>
            <c:strRef>
              <c:f>motivation!$B$48</c:f>
              <c:strCache>
                <c:ptCount val="1"/>
                <c:pt idx="0">
                  <c:v>SSD-P</c:v>
                </c:pt>
              </c:strCache>
            </c:strRef>
          </c:tx>
          <c:spPr>
            <a:solidFill>
              <a:schemeClr val="accent1"/>
            </a:solidFill>
            <a:ln w="15875">
              <a:solidFill>
                <a:schemeClr val="tx1"/>
              </a:solidFill>
            </a:ln>
            <a:effectLst/>
          </c:spPr>
          <c:invertIfNegative val="0"/>
          <c:cat>
            <c:numRef>
              <c:f>motivation!$C$46:$D$46</c:f>
              <c:numCache>
                <c:formatCode>General</c:formatCode>
                <c:ptCount val="2"/>
                <c:pt idx="0">
                  <c:v>0.7</c:v>
                </c:pt>
                <c:pt idx="1">
                  <c:v>1.4</c:v>
                </c:pt>
              </c:numCache>
            </c:numRef>
          </c:cat>
          <c:val>
            <c:numRef>
              <c:f>motivation!$C$48:$D$48</c:f>
              <c:numCache>
                <c:formatCode>General</c:formatCode>
                <c:ptCount val="2"/>
                <c:pt idx="0">
                  <c:v>0.31054429639988518</c:v>
                </c:pt>
                <c:pt idx="1">
                  <c:v>0.24298513292018692</c:v>
                </c:pt>
              </c:numCache>
            </c:numRef>
          </c:val>
          <c:extLst>
            <c:ext xmlns:c16="http://schemas.microsoft.com/office/drawing/2014/chart" uri="{C3380CC4-5D6E-409C-BE32-E72D297353CC}">
              <c16:uniqueId val="{00000001-614D-0A47-93B6-D89EB01E739E}"/>
            </c:ext>
          </c:extLst>
        </c:ser>
        <c:ser>
          <c:idx val="2"/>
          <c:order val="2"/>
          <c:tx>
            <c:strRef>
              <c:f>motivation!$B$49</c:f>
              <c:strCache>
                <c:ptCount val="1"/>
                <c:pt idx="0">
                  <c:v>No-I/O</c:v>
                </c:pt>
              </c:strCache>
            </c:strRef>
          </c:tx>
          <c:spPr>
            <a:solidFill>
              <a:schemeClr val="accent6">
                <a:lumMod val="60000"/>
                <a:lumOff val="40000"/>
              </a:schemeClr>
            </a:solidFill>
            <a:ln w="15875">
              <a:solidFill>
                <a:schemeClr val="tx1"/>
              </a:solidFill>
            </a:ln>
            <a:effectLst/>
          </c:spPr>
          <c:invertIfNegative val="0"/>
          <c:cat>
            <c:numRef>
              <c:f>motivation!$C$46:$D$46</c:f>
              <c:numCache>
                <c:formatCode>General</c:formatCode>
                <c:ptCount val="2"/>
                <c:pt idx="0">
                  <c:v>0.7</c:v>
                </c:pt>
                <c:pt idx="1">
                  <c:v>1.4</c:v>
                </c:pt>
              </c:numCache>
            </c:numRef>
          </c:cat>
          <c:val>
            <c:numRef>
              <c:f>motivation!$C$49:$D$49</c:f>
              <c:numCache>
                <c:formatCode>General</c:formatCode>
                <c:ptCount val="2"/>
                <c:pt idx="0">
                  <c:v>1</c:v>
                </c:pt>
                <c:pt idx="1">
                  <c:v>1</c:v>
                </c:pt>
              </c:numCache>
            </c:numRef>
          </c:val>
          <c:extLst>
            <c:ext xmlns:c16="http://schemas.microsoft.com/office/drawing/2014/chart" uri="{C3380CC4-5D6E-409C-BE32-E72D297353CC}">
              <c16:uniqueId val="{00000002-614D-0A47-93B6-D89EB01E739E}"/>
            </c:ext>
          </c:extLst>
        </c:ser>
        <c:dLbls>
          <c:showLegendKey val="0"/>
          <c:showVal val="0"/>
          <c:showCatName val="0"/>
          <c:showSerName val="0"/>
          <c:showPercent val="0"/>
          <c:showBubbleSize val="0"/>
        </c:dLbls>
        <c:gapWidth val="150"/>
        <c:axId val="217101407"/>
        <c:axId val="260002687"/>
      </c:barChart>
      <c:catAx>
        <c:axId val="21710140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260002687"/>
        <c:crosses val="autoZero"/>
        <c:auto val="1"/>
        <c:lblAlgn val="ctr"/>
        <c:lblOffset val="100"/>
        <c:noMultiLvlLbl val="0"/>
      </c:catAx>
      <c:valAx>
        <c:axId val="260002687"/>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217101407"/>
        <c:crosses val="autoZero"/>
        <c:crossBetween val="between"/>
        <c:majorUnit val="0.2"/>
        <c:minorUnit val="0.1"/>
      </c:valAx>
      <c:spPr>
        <a:noFill/>
        <a:ln w="15875">
          <a:solidFill>
            <a:sysClr val="windowText" lastClr="000000"/>
          </a:solidFill>
        </a:ln>
        <a:effectLst/>
      </c:spPr>
    </c:plotArea>
    <c:plotVisOnly val="1"/>
    <c:dispBlanksAs val="gap"/>
    <c:showDLblsOverMax val="0"/>
  </c:chart>
  <c:spPr>
    <a:noFill/>
    <a:ln>
      <a:noFill/>
    </a:ln>
    <a:effectLst/>
  </c:spPr>
  <c:txPr>
    <a:bodyPr/>
    <a:lstStyle/>
    <a:p>
      <a:pPr>
        <a:defRPr sz="2000" b="1">
          <a:solidFill>
            <a:schemeClr val="tx1"/>
          </a:solidFill>
        </a:defRPr>
      </a:pPr>
      <a:endParaRPr lang="en-CH"/>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3794452531705"/>
          <c:y val="0.4720811877737654"/>
          <c:w val="0.78471736236717449"/>
          <c:h val="0.51805209680702957"/>
        </c:manualLayout>
      </c:layout>
      <c:pieChart>
        <c:varyColors val="1"/>
        <c:ser>
          <c:idx val="0"/>
          <c:order val="0"/>
          <c:spPr>
            <a:ln w="15875">
              <a:solidFill>
                <a:schemeClr val="tx1"/>
              </a:solidFill>
            </a:ln>
          </c:spPr>
          <c:dPt>
            <c:idx val="0"/>
            <c:bubble3D val="0"/>
            <c:spPr>
              <a:solidFill>
                <a:srgbClr val="ABD1F4"/>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8AF9-094A-9156-BF3B334B215C}"/>
              </c:ext>
            </c:extLst>
          </c:dPt>
          <c:dPt>
            <c:idx val="1"/>
            <c:bubble3D val="0"/>
            <c:spPr>
              <a:solidFill>
                <a:srgbClr val="8BB778"/>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8AF9-094A-9156-BF3B334B215C}"/>
              </c:ext>
            </c:extLst>
          </c:dPt>
          <c:dPt>
            <c:idx val="2"/>
            <c:bubble3D val="0"/>
            <c:spPr>
              <a:solidFill>
                <a:srgbClr val="ED8682"/>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8AF9-094A-9156-BF3B334B215C}"/>
              </c:ext>
            </c:extLst>
          </c:dPt>
          <c:dLbls>
            <c:delete val="1"/>
          </c:dLbls>
          <c:cat>
            <c:strRef>
              <c:f>Sheet1!$A$5:$A$7</c:f>
              <c:strCache>
                <c:ptCount val="3"/>
                <c:pt idx="0">
                  <c:v>Species#1</c:v>
                </c:pt>
                <c:pt idx="1">
                  <c:v>Species#2</c:v>
                </c:pt>
                <c:pt idx="2">
                  <c:v>Species#3</c:v>
                </c:pt>
              </c:strCache>
            </c:strRef>
          </c:cat>
          <c:val>
            <c:numRef>
              <c:f>Sheet1!$B$5:$B$7</c:f>
              <c:numCache>
                <c:formatCode>0%</c:formatCode>
                <c:ptCount val="3"/>
                <c:pt idx="0">
                  <c:v>0.6</c:v>
                </c:pt>
                <c:pt idx="1">
                  <c:v>0.25</c:v>
                </c:pt>
                <c:pt idx="2">
                  <c:v>0.15</c:v>
                </c:pt>
              </c:numCache>
            </c:numRef>
          </c:val>
          <c:extLst>
            <c:ext xmlns:c16="http://schemas.microsoft.com/office/drawing/2014/chart" uri="{C3380CC4-5D6E-409C-BE32-E72D297353CC}">
              <c16:uniqueId val="{00000006-8AF9-094A-9156-BF3B334B215C}"/>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Cambria" panose="02040503050406030204" pitchFamily="18" charset="0"/>
        </a:defRPr>
      </a:pPr>
      <a:endParaRPr lang="en-CH"/>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3794452531705"/>
          <c:y val="0.4720811877737654"/>
          <c:w val="0.78471736236717449"/>
          <c:h val="0.51805209680702957"/>
        </c:manualLayout>
      </c:layout>
      <c:pieChart>
        <c:varyColors val="1"/>
        <c:ser>
          <c:idx val="0"/>
          <c:order val="0"/>
          <c:spPr>
            <a:ln w="15875">
              <a:solidFill>
                <a:schemeClr val="tx1"/>
              </a:solidFill>
            </a:ln>
          </c:spPr>
          <c:dPt>
            <c:idx val="0"/>
            <c:bubble3D val="0"/>
            <c:spPr>
              <a:solidFill>
                <a:srgbClr val="ABD1F4"/>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8AF9-094A-9156-BF3B334B215C}"/>
              </c:ext>
            </c:extLst>
          </c:dPt>
          <c:dPt>
            <c:idx val="1"/>
            <c:bubble3D val="0"/>
            <c:spPr>
              <a:solidFill>
                <a:srgbClr val="8BB778"/>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8AF9-094A-9156-BF3B334B215C}"/>
              </c:ext>
            </c:extLst>
          </c:dPt>
          <c:dPt>
            <c:idx val="2"/>
            <c:bubble3D val="0"/>
            <c:spPr>
              <a:solidFill>
                <a:srgbClr val="ED8682"/>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8AF9-094A-9156-BF3B334B215C}"/>
              </c:ext>
            </c:extLst>
          </c:dPt>
          <c:dLbls>
            <c:delete val="1"/>
          </c:dLbls>
          <c:cat>
            <c:strRef>
              <c:f>Sheet1!$A$5:$A$7</c:f>
              <c:strCache>
                <c:ptCount val="3"/>
                <c:pt idx="0">
                  <c:v>Species#1</c:v>
                </c:pt>
                <c:pt idx="1">
                  <c:v>Species#2</c:v>
                </c:pt>
                <c:pt idx="2">
                  <c:v>Species#3</c:v>
                </c:pt>
              </c:strCache>
            </c:strRef>
          </c:cat>
          <c:val>
            <c:numRef>
              <c:f>Sheet1!$B$5:$B$7</c:f>
              <c:numCache>
                <c:formatCode>0%</c:formatCode>
                <c:ptCount val="3"/>
                <c:pt idx="0">
                  <c:v>0.6</c:v>
                </c:pt>
                <c:pt idx="1">
                  <c:v>0.25</c:v>
                </c:pt>
                <c:pt idx="2">
                  <c:v>0.15</c:v>
                </c:pt>
              </c:numCache>
            </c:numRef>
          </c:val>
          <c:extLst>
            <c:ext xmlns:c16="http://schemas.microsoft.com/office/drawing/2014/chart" uri="{C3380CC4-5D6E-409C-BE32-E72D297353CC}">
              <c16:uniqueId val="{00000006-8AF9-094A-9156-BF3B334B215C}"/>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Cambria" panose="02040503050406030204" pitchFamily="18" charset="0"/>
        </a:defRPr>
      </a:pPr>
      <a:endParaRPr lang="en-CH"/>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3794452531705"/>
          <c:y val="0.4720811877737654"/>
          <c:w val="0.78471736236717449"/>
          <c:h val="0.51805209680702957"/>
        </c:manualLayout>
      </c:layout>
      <c:pieChart>
        <c:varyColors val="1"/>
        <c:ser>
          <c:idx val="0"/>
          <c:order val="0"/>
          <c:spPr>
            <a:ln w="15875">
              <a:solidFill>
                <a:schemeClr val="tx1"/>
              </a:solidFill>
            </a:ln>
          </c:spPr>
          <c:dPt>
            <c:idx val="0"/>
            <c:bubble3D val="0"/>
            <c:spPr>
              <a:solidFill>
                <a:srgbClr val="ABD1F4"/>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8AF9-094A-9156-BF3B334B215C}"/>
              </c:ext>
            </c:extLst>
          </c:dPt>
          <c:dPt>
            <c:idx val="1"/>
            <c:bubble3D val="0"/>
            <c:spPr>
              <a:solidFill>
                <a:srgbClr val="8BB778"/>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8AF9-094A-9156-BF3B334B215C}"/>
              </c:ext>
            </c:extLst>
          </c:dPt>
          <c:dPt>
            <c:idx val="2"/>
            <c:bubble3D val="0"/>
            <c:spPr>
              <a:solidFill>
                <a:srgbClr val="ED8682"/>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8AF9-094A-9156-BF3B334B215C}"/>
              </c:ext>
            </c:extLst>
          </c:dPt>
          <c:dLbls>
            <c:delete val="1"/>
          </c:dLbls>
          <c:cat>
            <c:strRef>
              <c:f>Sheet1!$A$5:$A$7</c:f>
              <c:strCache>
                <c:ptCount val="3"/>
                <c:pt idx="0">
                  <c:v>Species#1</c:v>
                </c:pt>
                <c:pt idx="1">
                  <c:v>Species#2</c:v>
                </c:pt>
                <c:pt idx="2">
                  <c:v>Species#3</c:v>
                </c:pt>
              </c:strCache>
            </c:strRef>
          </c:cat>
          <c:val>
            <c:numRef>
              <c:f>Sheet1!$B$5:$B$7</c:f>
              <c:numCache>
                <c:formatCode>0%</c:formatCode>
                <c:ptCount val="3"/>
                <c:pt idx="0">
                  <c:v>0.6</c:v>
                </c:pt>
                <c:pt idx="1">
                  <c:v>0.25</c:v>
                </c:pt>
                <c:pt idx="2">
                  <c:v>0.15</c:v>
                </c:pt>
              </c:numCache>
            </c:numRef>
          </c:val>
          <c:extLst>
            <c:ext xmlns:c16="http://schemas.microsoft.com/office/drawing/2014/chart" uri="{C3380CC4-5D6E-409C-BE32-E72D297353CC}">
              <c16:uniqueId val="{00000006-8AF9-094A-9156-BF3B334B215C}"/>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Cambria" panose="02040503050406030204" pitchFamily="18" charset="0"/>
        </a:defRPr>
      </a:pPr>
      <a:endParaRPr lang="en-CH"/>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3794452531705"/>
          <c:y val="0.4720811877737654"/>
          <c:w val="0.78471736236717449"/>
          <c:h val="0.51805209680702957"/>
        </c:manualLayout>
      </c:layout>
      <c:pieChart>
        <c:varyColors val="1"/>
        <c:ser>
          <c:idx val="0"/>
          <c:order val="0"/>
          <c:spPr>
            <a:ln w="15875">
              <a:solidFill>
                <a:schemeClr val="tx1"/>
              </a:solidFill>
            </a:ln>
          </c:spPr>
          <c:dPt>
            <c:idx val="0"/>
            <c:bubble3D val="0"/>
            <c:spPr>
              <a:solidFill>
                <a:srgbClr val="ABD1F4"/>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8AF9-094A-9156-BF3B334B215C}"/>
              </c:ext>
            </c:extLst>
          </c:dPt>
          <c:dPt>
            <c:idx val="1"/>
            <c:bubble3D val="0"/>
            <c:spPr>
              <a:solidFill>
                <a:srgbClr val="8BB778"/>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8AF9-094A-9156-BF3B334B215C}"/>
              </c:ext>
            </c:extLst>
          </c:dPt>
          <c:dPt>
            <c:idx val="2"/>
            <c:bubble3D val="0"/>
            <c:spPr>
              <a:solidFill>
                <a:srgbClr val="ED8682"/>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8AF9-094A-9156-BF3B334B215C}"/>
              </c:ext>
            </c:extLst>
          </c:dPt>
          <c:dLbls>
            <c:delete val="1"/>
          </c:dLbls>
          <c:cat>
            <c:strRef>
              <c:f>Sheet1!$A$5:$A$7</c:f>
              <c:strCache>
                <c:ptCount val="3"/>
                <c:pt idx="0">
                  <c:v>Species#1</c:v>
                </c:pt>
                <c:pt idx="1">
                  <c:v>Species#2</c:v>
                </c:pt>
                <c:pt idx="2">
                  <c:v>Species#3</c:v>
                </c:pt>
              </c:strCache>
            </c:strRef>
          </c:cat>
          <c:val>
            <c:numRef>
              <c:f>Sheet1!$B$5:$B$7</c:f>
              <c:numCache>
                <c:formatCode>0%</c:formatCode>
                <c:ptCount val="3"/>
                <c:pt idx="0">
                  <c:v>0.6</c:v>
                </c:pt>
                <c:pt idx="1">
                  <c:v>0.25</c:v>
                </c:pt>
                <c:pt idx="2">
                  <c:v>0.15</c:v>
                </c:pt>
              </c:numCache>
            </c:numRef>
          </c:val>
          <c:extLst>
            <c:ext xmlns:c16="http://schemas.microsoft.com/office/drawing/2014/chart" uri="{C3380CC4-5D6E-409C-BE32-E72D297353CC}">
              <c16:uniqueId val="{00000006-8AF9-094A-9156-BF3B334B215C}"/>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Cambria" panose="02040503050406030204" pitchFamily="18" charset="0"/>
        </a:defRPr>
      </a:pPr>
      <a:endParaRPr lang="en-CH"/>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3794452531705"/>
          <c:y val="0.4720811877737654"/>
          <c:w val="0.78471736236717449"/>
          <c:h val="0.51805209680702957"/>
        </c:manualLayout>
      </c:layout>
      <c:pieChart>
        <c:varyColors val="1"/>
        <c:ser>
          <c:idx val="0"/>
          <c:order val="0"/>
          <c:spPr>
            <a:ln w="15875">
              <a:solidFill>
                <a:schemeClr val="tx1"/>
              </a:solidFill>
            </a:ln>
          </c:spPr>
          <c:dPt>
            <c:idx val="0"/>
            <c:bubble3D val="0"/>
            <c:spPr>
              <a:solidFill>
                <a:srgbClr val="ABD1F4"/>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306B-8044-9F31-AD4F8D9EC736}"/>
              </c:ext>
            </c:extLst>
          </c:dPt>
          <c:dPt>
            <c:idx val="1"/>
            <c:bubble3D val="0"/>
            <c:spPr>
              <a:solidFill>
                <a:srgbClr val="8BB778"/>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306B-8044-9F31-AD4F8D9EC736}"/>
              </c:ext>
            </c:extLst>
          </c:dPt>
          <c:dPt>
            <c:idx val="2"/>
            <c:bubble3D val="0"/>
            <c:spPr>
              <a:solidFill>
                <a:srgbClr val="ED8682"/>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306B-8044-9F31-AD4F8D9EC736}"/>
              </c:ext>
            </c:extLst>
          </c:dPt>
          <c:dLbls>
            <c:delete val="1"/>
          </c:dLbls>
          <c:cat>
            <c:strRef>
              <c:f>Sheet1!$A$5:$A$7</c:f>
              <c:strCache>
                <c:ptCount val="3"/>
                <c:pt idx="0">
                  <c:v>Species#1</c:v>
                </c:pt>
                <c:pt idx="1">
                  <c:v>Species#2</c:v>
                </c:pt>
                <c:pt idx="2">
                  <c:v>Species#3</c:v>
                </c:pt>
              </c:strCache>
            </c:strRef>
          </c:cat>
          <c:val>
            <c:numRef>
              <c:f>Sheet1!$B$5:$B$7</c:f>
              <c:numCache>
                <c:formatCode>0%</c:formatCode>
                <c:ptCount val="3"/>
                <c:pt idx="0">
                  <c:v>0.6</c:v>
                </c:pt>
                <c:pt idx="1">
                  <c:v>0.25</c:v>
                </c:pt>
                <c:pt idx="2">
                  <c:v>0.15</c:v>
                </c:pt>
              </c:numCache>
            </c:numRef>
          </c:val>
          <c:extLst>
            <c:ext xmlns:c16="http://schemas.microsoft.com/office/drawing/2014/chart" uri="{C3380CC4-5D6E-409C-BE32-E72D297353CC}">
              <c16:uniqueId val="{00000006-306B-8044-9F31-AD4F8D9EC736}"/>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Cambria" panose="02040503050406030204" pitchFamily="18" charset="0"/>
        </a:defRPr>
      </a:pPr>
      <a:endParaRPr lang="en-CH"/>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686992707574137"/>
          <c:y val="0.10317777962036945"/>
          <c:w val="0.85448975838048125"/>
          <c:h val="0.71761906508317175"/>
        </c:manualLayout>
      </c:layout>
      <c:barChart>
        <c:barDir val="col"/>
        <c:grouping val="clustered"/>
        <c:varyColors val="0"/>
        <c:ser>
          <c:idx val="0"/>
          <c:order val="0"/>
          <c:tx>
            <c:strRef>
              <c:f>'main-result-sweep-inputs'!$J$34</c:f>
              <c:strCache>
                <c:ptCount val="1"/>
                <c:pt idx="0">
                  <c:v>P-Opt</c:v>
                </c:pt>
              </c:strCache>
            </c:strRef>
          </c:tx>
          <c:spPr>
            <a:solidFill>
              <a:schemeClr val="accent3">
                <a:lumMod val="50000"/>
              </a:schemeClr>
            </a:solidFill>
            <a:ln w="15875">
              <a:solidFill>
                <a:schemeClr val="tx1"/>
              </a:solidFill>
            </a:ln>
            <a:effectLst/>
          </c:spPr>
          <c:invertIfNegative val="0"/>
          <c:cat>
            <c:strRef>
              <c:f>'main-result-sweep-inputs'!$K$33:$N$33</c:f>
              <c:strCache>
                <c:ptCount val="4"/>
                <c:pt idx="0">
                  <c:v>Low</c:v>
                </c:pt>
                <c:pt idx="1">
                  <c:v>Med</c:v>
                </c:pt>
                <c:pt idx="2">
                  <c:v>High</c:v>
                </c:pt>
                <c:pt idx="3">
                  <c:v>GMean</c:v>
                </c:pt>
              </c:strCache>
            </c:strRef>
          </c:cat>
          <c:val>
            <c:numRef>
              <c:f>'main-result-sweep-inputs'!$K$34:$N$34</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BBC5-8B46-BE30-D3E8ED01EA75}"/>
            </c:ext>
          </c:extLst>
        </c:ser>
        <c:ser>
          <c:idx val="1"/>
          <c:order val="1"/>
          <c:tx>
            <c:strRef>
              <c:f>'main-result-sweep-inputs'!$J$35</c:f>
              <c:strCache>
                <c:ptCount val="1"/>
                <c:pt idx="0">
                  <c:v>A-Opt</c:v>
                </c:pt>
              </c:strCache>
            </c:strRef>
          </c:tx>
          <c:spPr>
            <a:solidFill>
              <a:srgbClr val="AFABAB"/>
            </a:solidFill>
            <a:ln w="15875">
              <a:solidFill>
                <a:schemeClr val="tx1"/>
              </a:solidFill>
            </a:ln>
            <a:effectLst/>
          </c:spPr>
          <c:invertIfNegative val="0"/>
          <c:cat>
            <c:strRef>
              <c:f>'main-result-sweep-inputs'!$K$33:$N$33</c:f>
              <c:strCache>
                <c:ptCount val="4"/>
                <c:pt idx="0">
                  <c:v>Low</c:v>
                </c:pt>
                <c:pt idx="1">
                  <c:v>Med</c:v>
                </c:pt>
                <c:pt idx="2">
                  <c:v>High</c:v>
                </c:pt>
                <c:pt idx="3">
                  <c:v>GMean</c:v>
                </c:pt>
              </c:strCache>
            </c:strRef>
          </c:cat>
          <c:val>
            <c:numRef>
              <c:f>'main-result-sweep-inputs'!$K$35:$N$35</c:f>
              <c:numCache>
                <c:formatCode>General</c:formatCode>
                <c:ptCount val="4"/>
                <c:pt idx="0">
                  <c:v>0.43101117604194944</c:v>
                </c:pt>
                <c:pt idx="1">
                  <c:v>0.3892054209824598</c:v>
                </c:pt>
                <c:pt idx="2">
                  <c:v>0.35038535632254342</c:v>
                </c:pt>
                <c:pt idx="3">
                  <c:v>0.3888103225325622</c:v>
                </c:pt>
              </c:numCache>
            </c:numRef>
          </c:val>
          <c:extLst>
            <c:ext xmlns:c16="http://schemas.microsoft.com/office/drawing/2014/chart" uri="{C3380CC4-5D6E-409C-BE32-E72D297353CC}">
              <c16:uniqueId val="{00000001-BBC5-8B46-BE30-D3E8ED01EA75}"/>
            </c:ext>
          </c:extLst>
        </c:ser>
        <c:ser>
          <c:idx val="6"/>
          <c:order val="2"/>
          <c:tx>
            <c:strRef>
              <c:f>'main-result-sweep-inputs'!$J$40</c:f>
              <c:strCache>
                <c:ptCount val="1"/>
                <c:pt idx="0">
                  <c:v>MS</c:v>
                </c:pt>
              </c:strCache>
            </c:strRef>
          </c:tx>
          <c:spPr>
            <a:solidFill>
              <a:srgbClr val="70AD47">
                <a:lumMod val="20000"/>
                <a:lumOff val="80000"/>
              </a:srgbClr>
            </a:solidFill>
            <a:ln w="15875">
              <a:solidFill>
                <a:sysClr val="windowText" lastClr="000000"/>
              </a:solidFill>
            </a:ln>
            <a:effectLst/>
          </c:spPr>
          <c:invertIfNegative val="0"/>
          <c:cat>
            <c:strRef>
              <c:f>'main-result-sweep-inputs'!$K$33:$N$33</c:f>
              <c:strCache>
                <c:ptCount val="4"/>
                <c:pt idx="0">
                  <c:v>Low</c:v>
                </c:pt>
                <c:pt idx="1">
                  <c:v>Med</c:v>
                </c:pt>
                <c:pt idx="2">
                  <c:v>High</c:v>
                </c:pt>
                <c:pt idx="3">
                  <c:v>GMean</c:v>
                </c:pt>
              </c:strCache>
            </c:strRef>
          </c:cat>
          <c:val>
            <c:numRef>
              <c:f>'main-result-sweep-inputs'!$K$40:$N$40</c:f>
              <c:numCache>
                <c:formatCode>General</c:formatCode>
                <c:ptCount val="4"/>
                <c:pt idx="0">
                  <c:v>5.3489373604272759</c:v>
                </c:pt>
                <c:pt idx="1">
                  <c:v>5.6406004275875681</c:v>
                </c:pt>
                <c:pt idx="2">
                  <c:v>6.3870588989342778</c:v>
                </c:pt>
                <c:pt idx="3">
                  <c:v>5.7760541542036146</c:v>
                </c:pt>
              </c:numCache>
            </c:numRef>
          </c:val>
          <c:extLst>
            <c:ext xmlns:c16="http://schemas.microsoft.com/office/drawing/2014/chart" uri="{C3380CC4-5D6E-409C-BE32-E72D297353CC}">
              <c16:uniqueId val="{00000002-BBC5-8B46-BE30-D3E8ED01EA75}"/>
            </c:ext>
          </c:extLst>
        </c:ser>
        <c:dLbls>
          <c:showLegendKey val="0"/>
          <c:showVal val="0"/>
          <c:showCatName val="0"/>
          <c:showSerName val="0"/>
          <c:showPercent val="0"/>
          <c:showBubbleSize val="0"/>
        </c:dLbls>
        <c:gapWidth val="100"/>
        <c:axId val="471198127"/>
        <c:axId val="1481897247"/>
      </c:barChart>
      <c:catAx>
        <c:axId val="47119812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481897247"/>
        <c:crosses val="autoZero"/>
        <c:auto val="1"/>
        <c:lblAlgn val="ctr"/>
        <c:lblOffset val="100"/>
        <c:noMultiLvlLbl val="0"/>
      </c:catAx>
      <c:valAx>
        <c:axId val="1481897247"/>
        <c:scaling>
          <c:orientation val="minMax"/>
          <c:max val="7"/>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71198127"/>
        <c:crosses val="autoZero"/>
        <c:crossBetween val="between"/>
        <c:majorUnit val="1"/>
        <c:minorUnit val="0.5"/>
      </c:valAx>
      <c:spPr>
        <a:noFill/>
        <a:ln w="15875">
          <a:solidFill>
            <a:schemeClr val="tx1"/>
          </a:solidFill>
        </a:ln>
        <a:effectLst/>
      </c:spPr>
    </c:plotArea>
    <c:plotVisOnly val="1"/>
    <c:dispBlanksAs val="gap"/>
    <c:showDLblsOverMax val="0"/>
  </c:chart>
  <c:spPr>
    <a:noFill/>
    <a:ln w="15875">
      <a:noFill/>
    </a:ln>
    <a:effectLst/>
  </c:spPr>
  <c:txPr>
    <a:bodyPr/>
    <a:lstStyle/>
    <a:p>
      <a:pPr>
        <a:defRPr sz="1600" b="1">
          <a:solidFill>
            <a:schemeClr val="tx1"/>
          </a:solidFill>
          <a:latin typeface="Cambria" panose="02040503050406030204" pitchFamily="18" charset="0"/>
        </a:defRPr>
      </a:pPr>
      <a:endParaRPr lang="en-CH"/>
    </a:p>
  </c:txPr>
  <c:externalData r:id="rId4">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686992707574137"/>
          <c:y val="0.10317777962036945"/>
          <c:w val="0.85448975838048125"/>
          <c:h val="0.71761906508317175"/>
        </c:manualLayout>
      </c:layout>
      <c:barChart>
        <c:barDir val="col"/>
        <c:grouping val="clustered"/>
        <c:varyColors val="0"/>
        <c:ser>
          <c:idx val="0"/>
          <c:order val="0"/>
          <c:tx>
            <c:strRef>
              <c:f>'main-result-sweep-inputs'!$J$34</c:f>
              <c:strCache>
                <c:ptCount val="1"/>
                <c:pt idx="0">
                  <c:v>P-Opt</c:v>
                </c:pt>
              </c:strCache>
            </c:strRef>
          </c:tx>
          <c:spPr>
            <a:solidFill>
              <a:schemeClr val="accent3">
                <a:lumMod val="50000"/>
              </a:schemeClr>
            </a:solidFill>
            <a:ln w="15875">
              <a:solidFill>
                <a:schemeClr val="tx1"/>
              </a:solidFill>
            </a:ln>
            <a:effectLst/>
          </c:spPr>
          <c:invertIfNegative val="0"/>
          <c:cat>
            <c:strRef>
              <c:f>'main-result-sweep-inputs'!$K$33:$N$33</c:f>
              <c:strCache>
                <c:ptCount val="4"/>
                <c:pt idx="0">
                  <c:v>Low</c:v>
                </c:pt>
                <c:pt idx="1">
                  <c:v>Med</c:v>
                </c:pt>
                <c:pt idx="2">
                  <c:v>High</c:v>
                </c:pt>
                <c:pt idx="3">
                  <c:v>GMean</c:v>
                </c:pt>
              </c:strCache>
            </c:strRef>
          </c:cat>
          <c:val>
            <c:numRef>
              <c:f>'main-result-sweep-inputs'!$K$34:$N$34</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B4BF-E343-BA74-BD9A30509537}"/>
            </c:ext>
          </c:extLst>
        </c:ser>
        <c:ser>
          <c:idx val="1"/>
          <c:order val="1"/>
          <c:tx>
            <c:strRef>
              <c:f>'main-result-sweep-inputs'!$J$35</c:f>
              <c:strCache>
                <c:ptCount val="1"/>
                <c:pt idx="0">
                  <c:v>A-Opt</c:v>
                </c:pt>
              </c:strCache>
            </c:strRef>
          </c:tx>
          <c:spPr>
            <a:solidFill>
              <a:srgbClr val="AFABAB"/>
            </a:solidFill>
            <a:ln w="15875">
              <a:solidFill>
                <a:schemeClr val="tx1"/>
              </a:solidFill>
            </a:ln>
            <a:effectLst/>
          </c:spPr>
          <c:invertIfNegative val="0"/>
          <c:cat>
            <c:strRef>
              <c:f>'main-result-sweep-inputs'!$K$33:$N$33</c:f>
              <c:strCache>
                <c:ptCount val="4"/>
                <c:pt idx="0">
                  <c:v>Low</c:v>
                </c:pt>
                <c:pt idx="1">
                  <c:v>Med</c:v>
                </c:pt>
                <c:pt idx="2">
                  <c:v>High</c:v>
                </c:pt>
                <c:pt idx="3">
                  <c:v>GMean</c:v>
                </c:pt>
              </c:strCache>
            </c:strRef>
          </c:cat>
          <c:val>
            <c:numRef>
              <c:f>'main-result-sweep-inputs'!$K$35:$N$35</c:f>
              <c:numCache>
                <c:formatCode>General</c:formatCode>
                <c:ptCount val="4"/>
                <c:pt idx="0">
                  <c:v>0.43101117604194944</c:v>
                </c:pt>
                <c:pt idx="1">
                  <c:v>0.3892054209824598</c:v>
                </c:pt>
                <c:pt idx="2">
                  <c:v>0.35038535632254342</c:v>
                </c:pt>
                <c:pt idx="3">
                  <c:v>0.3888103225325622</c:v>
                </c:pt>
              </c:numCache>
            </c:numRef>
          </c:val>
          <c:extLst>
            <c:ext xmlns:c16="http://schemas.microsoft.com/office/drawing/2014/chart" uri="{C3380CC4-5D6E-409C-BE32-E72D297353CC}">
              <c16:uniqueId val="{00000001-B4BF-E343-BA74-BD9A30509537}"/>
            </c:ext>
          </c:extLst>
        </c:ser>
        <c:ser>
          <c:idx val="6"/>
          <c:order val="2"/>
          <c:tx>
            <c:strRef>
              <c:f>'main-result-sweep-inputs'!$J$40</c:f>
              <c:strCache>
                <c:ptCount val="1"/>
                <c:pt idx="0">
                  <c:v>MS</c:v>
                </c:pt>
              </c:strCache>
            </c:strRef>
          </c:tx>
          <c:spPr>
            <a:solidFill>
              <a:srgbClr val="70AD47">
                <a:lumMod val="20000"/>
                <a:lumOff val="80000"/>
              </a:srgbClr>
            </a:solidFill>
            <a:ln w="15875">
              <a:solidFill>
                <a:sysClr val="windowText" lastClr="000000"/>
              </a:solidFill>
            </a:ln>
            <a:effectLst/>
          </c:spPr>
          <c:invertIfNegative val="0"/>
          <c:cat>
            <c:strRef>
              <c:f>'main-result-sweep-inputs'!$K$33:$N$33</c:f>
              <c:strCache>
                <c:ptCount val="4"/>
                <c:pt idx="0">
                  <c:v>Low</c:v>
                </c:pt>
                <c:pt idx="1">
                  <c:v>Med</c:v>
                </c:pt>
                <c:pt idx="2">
                  <c:v>High</c:v>
                </c:pt>
                <c:pt idx="3">
                  <c:v>GMean</c:v>
                </c:pt>
              </c:strCache>
            </c:strRef>
          </c:cat>
          <c:val>
            <c:numRef>
              <c:f>'main-result-sweep-inputs'!$K$40:$N$40</c:f>
              <c:numCache>
                <c:formatCode>General</c:formatCode>
                <c:ptCount val="4"/>
                <c:pt idx="0">
                  <c:v>5.3489373604272759</c:v>
                </c:pt>
                <c:pt idx="1">
                  <c:v>5.6406004275875681</c:v>
                </c:pt>
                <c:pt idx="2">
                  <c:v>6.3870588989342778</c:v>
                </c:pt>
                <c:pt idx="3">
                  <c:v>5.7760541542036146</c:v>
                </c:pt>
              </c:numCache>
            </c:numRef>
          </c:val>
          <c:extLst>
            <c:ext xmlns:c16="http://schemas.microsoft.com/office/drawing/2014/chart" uri="{C3380CC4-5D6E-409C-BE32-E72D297353CC}">
              <c16:uniqueId val="{00000006-B4BF-E343-BA74-BD9A30509537}"/>
            </c:ext>
          </c:extLst>
        </c:ser>
        <c:dLbls>
          <c:showLegendKey val="0"/>
          <c:showVal val="0"/>
          <c:showCatName val="0"/>
          <c:showSerName val="0"/>
          <c:showPercent val="0"/>
          <c:showBubbleSize val="0"/>
        </c:dLbls>
        <c:gapWidth val="100"/>
        <c:axId val="471198127"/>
        <c:axId val="1481897247"/>
      </c:barChart>
      <c:catAx>
        <c:axId val="47119812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481897247"/>
        <c:crosses val="autoZero"/>
        <c:auto val="1"/>
        <c:lblAlgn val="ctr"/>
        <c:lblOffset val="100"/>
        <c:noMultiLvlLbl val="0"/>
      </c:catAx>
      <c:valAx>
        <c:axId val="1481897247"/>
        <c:scaling>
          <c:orientation val="minMax"/>
          <c:max val="7"/>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71198127"/>
        <c:crosses val="autoZero"/>
        <c:crossBetween val="between"/>
        <c:majorUnit val="1"/>
        <c:minorUnit val="0.5"/>
      </c:valAx>
      <c:spPr>
        <a:noFill/>
        <a:ln w="15875">
          <a:solidFill>
            <a:schemeClr val="tx1"/>
          </a:solidFill>
        </a:ln>
        <a:effectLst/>
      </c:spPr>
    </c:plotArea>
    <c:plotVisOnly val="1"/>
    <c:dispBlanksAs val="gap"/>
    <c:showDLblsOverMax val="0"/>
  </c:chart>
  <c:spPr>
    <a:noFill/>
    <a:ln w="15875">
      <a:noFill/>
    </a:ln>
    <a:effectLst/>
  </c:spPr>
  <c:txPr>
    <a:bodyPr/>
    <a:lstStyle/>
    <a:p>
      <a:pPr>
        <a:defRPr sz="1600" b="1">
          <a:solidFill>
            <a:schemeClr val="tx1"/>
          </a:solidFill>
          <a:latin typeface="Cambria" panose="02040503050406030204" pitchFamily="18" charset="0"/>
        </a:defRPr>
      </a:pPr>
      <a:endParaRPr lang="en-CH"/>
    </a:p>
  </c:txPr>
  <c:externalData r:id="rId4">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555555555555555E-2"/>
          <c:y val="0.11545307375635977"/>
          <c:w val="0.92049808706531777"/>
          <c:h val="0.720672916509703"/>
        </c:manualLayout>
      </c:layout>
      <c:barChart>
        <c:barDir val="col"/>
        <c:grouping val="clustered"/>
        <c:varyColors val="0"/>
        <c:ser>
          <c:idx val="0"/>
          <c:order val="0"/>
          <c:tx>
            <c:strRef>
              <c:f>'main-result-sweep-inputs'!$J$42</c:f>
              <c:strCache>
                <c:ptCount val="1"/>
                <c:pt idx="0">
                  <c:v>P-Opt</c:v>
                </c:pt>
              </c:strCache>
            </c:strRef>
          </c:tx>
          <c:spPr>
            <a:solidFill>
              <a:schemeClr val="accent3">
                <a:lumMod val="50000"/>
              </a:schemeClr>
            </a:solidFill>
            <a:ln w="15875">
              <a:solidFill>
                <a:schemeClr val="tx1"/>
              </a:solidFill>
            </a:ln>
            <a:effectLst/>
          </c:spPr>
          <c:invertIfNegative val="0"/>
          <c:cat>
            <c:strRef>
              <c:f>'main-result-sweep-inputs'!$K$41:$N$41</c:f>
              <c:strCache>
                <c:ptCount val="4"/>
                <c:pt idx="0">
                  <c:v>Low</c:v>
                </c:pt>
                <c:pt idx="1">
                  <c:v>Med</c:v>
                </c:pt>
                <c:pt idx="2">
                  <c:v>High</c:v>
                </c:pt>
                <c:pt idx="3">
                  <c:v>GMean</c:v>
                </c:pt>
              </c:strCache>
            </c:strRef>
          </c:cat>
          <c:val>
            <c:numRef>
              <c:f>'main-result-sweep-inputs'!$K$42:$N$42</c:f>
              <c:numCache>
                <c:formatCode>General</c:formatCode>
                <c:ptCount val="4"/>
                <c:pt idx="0">
                  <c:v>0.99999999810450313</c:v>
                </c:pt>
                <c:pt idx="1">
                  <c:v>0.99999999822560204</c:v>
                </c:pt>
                <c:pt idx="2">
                  <c:v>1</c:v>
                </c:pt>
                <c:pt idx="3">
                  <c:v>0.99999999877670176</c:v>
                </c:pt>
              </c:numCache>
            </c:numRef>
          </c:val>
          <c:extLst>
            <c:ext xmlns:c16="http://schemas.microsoft.com/office/drawing/2014/chart" uri="{C3380CC4-5D6E-409C-BE32-E72D297353CC}">
              <c16:uniqueId val="{00000000-6C48-3443-BB17-570B2EC54A59}"/>
            </c:ext>
          </c:extLst>
        </c:ser>
        <c:ser>
          <c:idx val="1"/>
          <c:order val="1"/>
          <c:tx>
            <c:strRef>
              <c:f>'main-result-sweep-inputs'!$J$43</c:f>
              <c:strCache>
                <c:ptCount val="1"/>
                <c:pt idx="0">
                  <c:v>A-Opt</c:v>
                </c:pt>
              </c:strCache>
            </c:strRef>
          </c:tx>
          <c:spPr>
            <a:solidFill>
              <a:srgbClr val="E7E6E6">
                <a:lumMod val="75000"/>
              </a:srgbClr>
            </a:solidFill>
            <a:ln w="15875">
              <a:solidFill>
                <a:schemeClr val="tx1"/>
              </a:solidFill>
            </a:ln>
            <a:effectLst/>
          </c:spPr>
          <c:invertIfNegative val="0"/>
          <c:cat>
            <c:strRef>
              <c:f>'main-result-sweep-inputs'!$K$41:$N$41</c:f>
              <c:strCache>
                <c:ptCount val="4"/>
                <c:pt idx="0">
                  <c:v>Low</c:v>
                </c:pt>
                <c:pt idx="1">
                  <c:v>Med</c:v>
                </c:pt>
                <c:pt idx="2">
                  <c:v>High</c:v>
                </c:pt>
                <c:pt idx="3">
                  <c:v>GMean</c:v>
                </c:pt>
              </c:strCache>
            </c:strRef>
          </c:cat>
          <c:val>
            <c:numRef>
              <c:f>'main-result-sweep-inputs'!$K$43:$N$43</c:f>
              <c:numCache>
                <c:formatCode>General</c:formatCode>
                <c:ptCount val="4"/>
                <c:pt idx="0">
                  <c:v>0.3835967636967928</c:v>
                </c:pt>
                <c:pt idx="1">
                  <c:v>0.29101259912289312</c:v>
                </c:pt>
                <c:pt idx="2">
                  <c:v>0.31974006594307702</c:v>
                </c:pt>
                <c:pt idx="3">
                  <c:v>0.32925162632429655</c:v>
                </c:pt>
              </c:numCache>
            </c:numRef>
          </c:val>
          <c:extLst>
            <c:ext xmlns:c16="http://schemas.microsoft.com/office/drawing/2014/chart" uri="{C3380CC4-5D6E-409C-BE32-E72D297353CC}">
              <c16:uniqueId val="{00000001-6C48-3443-BB17-570B2EC54A59}"/>
            </c:ext>
          </c:extLst>
        </c:ser>
        <c:ser>
          <c:idx val="6"/>
          <c:order val="2"/>
          <c:tx>
            <c:strRef>
              <c:f>'main-result-sweep-inputs'!$J$48</c:f>
              <c:strCache>
                <c:ptCount val="1"/>
                <c:pt idx="0">
                  <c:v>MS</c:v>
                </c:pt>
              </c:strCache>
            </c:strRef>
          </c:tx>
          <c:spPr>
            <a:solidFill>
              <a:srgbClr val="70AD47">
                <a:lumMod val="20000"/>
                <a:lumOff val="80000"/>
              </a:srgbClr>
            </a:solidFill>
            <a:ln w="15875">
              <a:solidFill>
                <a:sysClr val="windowText" lastClr="000000"/>
              </a:solidFill>
            </a:ln>
            <a:effectLst/>
          </c:spPr>
          <c:invertIfNegative val="0"/>
          <c:cat>
            <c:strRef>
              <c:f>'main-result-sweep-inputs'!$K$41:$N$41</c:f>
              <c:strCache>
                <c:ptCount val="4"/>
                <c:pt idx="0">
                  <c:v>Low</c:v>
                </c:pt>
                <c:pt idx="1">
                  <c:v>Med</c:v>
                </c:pt>
                <c:pt idx="2">
                  <c:v>High</c:v>
                </c:pt>
                <c:pt idx="3">
                  <c:v>GMean</c:v>
                </c:pt>
              </c:strCache>
            </c:strRef>
          </c:cat>
          <c:val>
            <c:numRef>
              <c:f>'main-result-sweep-inputs'!$K$48:$N$48</c:f>
              <c:numCache>
                <c:formatCode>General</c:formatCode>
                <c:ptCount val="4"/>
                <c:pt idx="0">
                  <c:v>2.6616608657722005</c:v>
                </c:pt>
                <c:pt idx="1">
                  <c:v>3.6664243098156817</c:v>
                </c:pt>
                <c:pt idx="2">
                  <c:v>6.5218270392284161</c:v>
                </c:pt>
                <c:pt idx="3">
                  <c:v>3.9925917650750353</c:v>
                </c:pt>
              </c:numCache>
            </c:numRef>
          </c:val>
          <c:extLst>
            <c:ext xmlns:c16="http://schemas.microsoft.com/office/drawing/2014/chart" uri="{C3380CC4-5D6E-409C-BE32-E72D297353CC}">
              <c16:uniqueId val="{00000002-6C48-3443-BB17-570B2EC54A59}"/>
            </c:ext>
          </c:extLst>
        </c:ser>
        <c:dLbls>
          <c:showLegendKey val="0"/>
          <c:showVal val="0"/>
          <c:showCatName val="0"/>
          <c:showSerName val="0"/>
          <c:showPercent val="0"/>
          <c:showBubbleSize val="0"/>
        </c:dLbls>
        <c:gapWidth val="100"/>
        <c:axId val="1482212447"/>
        <c:axId val="1482607263"/>
      </c:barChart>
      <c:catAx>
        <c:axId val="148221244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482607263"/>
        <c:crosses val="autoZero"/>
        <c:auto val="1"/>
        <c:lblAlgn val="ctr"/>
        <c:lblOffset val="100"/>
        <c:noMultiLvlLbl val="0"/>
      </c:catAx>
      <c:valAx>
        <c:axId val="1482607263"/>
        <c:scaling>
          <c:orientation val="minMax"/>
          <c:max val="7"/>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ysClr val="windowText" lastClr="000000"/>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1482212447"/>
        <c:crosses val="autoZero"/>
        <c:crossBetween val="between"/>
        <c:majorUnit val="1"/>
        <c:minorUnit val="0.5"/>
      </c:valAx>
      <c:spPr>
        <a:noFill/>
        <a:ln w="15875">
          <a:solidFill>
            <a:schemeClr val="tx1"/>
          </a:solidFill>
        </a:ln>
        <a:effectLst/>
      </c:spPr>
    </c:plotArea>
    <c:plotVisOnly val="1"/>
    <c:dispBlanksAs val="gap"/>
    <c:showDLblsOverMax val="0"/>
  </c:chart>
  <c:spPr>
    <a:noFill/>
    <a:ln>
      <a:noFill/>
    </a:ln>
    <a:effectLst/>
  </c:spPr>
  <c:txPr>
    <a:bodyPr/>
    <a:lstStyle/>
    <a:p>
      <a:pPr>
        <a:defRPr sz="1600" b="1">
          <a:solidFill>
            <a:schemeClr val="tx1"/>
          </a:solidFill>
          <a:latin typeface="Cambria" panose="02040503050406030204" pitchFamily="18" charset="0"/>
        </a:defRPr>
      </a:pPr>
      <a:endParaRPr lang="en-CH"/>
    </a:p>
  </c:txPr>
  <c:externalData r:id="rId4">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3">
                <a:lumMod val="50000"/>
              </a:schemeClr>
            </a:solidFill>
            <a:ln w="15875">
              <a:solidFill>
                <a:schemeClr val="tx1"/>
              </a:solidFill>
            </a:ln>
            <a:effectLst/>
          </c:spPr>
          <c:invertIfNegative val="0"/>
          <c:cat>
            <c:strRef>
              <c:f>sieve!$B$24:$B$27</c:f>
              <c:strCache>
                <c:ptCount val="4"/>
                <c:pt idx="0">
                  <c:v>Low</c:v>
                </c:pt>
                <c:pt idx="1">
                  <c:v>Med</c:v>
                </c:pt>
                <c:pt idx="2">
                  <c:v>High</c:v>
                </c:pt>
                <c:pt idx="3">
                  <c:v>GMean</c:v>
                </c:pt>
              </c:strCache>
            </c:strRef>
          </c:cat>
          <c:val>
            <c:numRef>
              <c:f>sieve!$C$24:$C$27</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5C9A-914A-AA7D-EC3A04BD38F6}"/>
            </c:ext>
          </c:extLst>
        </c:ser>
        <c:ser>
          <c:idx val="1"/>
          <c:order val="1"/>
          <c:spPr>
            <a:solidFill>
              <a:srgbClr val="C6BCE1"/>
            </a:solidFill>
            <a:ln w="15875">
              <a:solidFill>
                <a:schemeClr val="tx1"/>
              </a:solidFill>
            </a:ln>
            <a:effectLst/>
          </c:spPr>
          <c:invertIfNegative val="0"/>
          <c:cat>
            <c:strRef>
              <c:f>sieve!$B$24:$B$27</c:f>
              <c:strCache>
                <c:ptCount val="4"/>
                <c:pt idx="0">
                  <c:v>Low</c:v>
                </c:pt>
                <c:pt idx="1">
                  <c:v>Med</c:v>
                </c:pt>
                <c:pt idx="2">
                  <c:v>High</c:v>
                </c:pt>
                <c:pt idx="3">
                  <c:v>GMean</c:v>
                </c:pt>
              </c:strCache>
            </c:strRef>
          </c:cat>
          <c:val>
            <c:numRef>
              <c:f>sieve!$D$24:$D$27</c:f>
              <c:numCache>
                <c:formatCode>General</c:formatCode>
                <c:ptCount val="4"/>
                <c:pt idx="0">
                  <c:v>4.8422208510883893</c:v>
                </c:pt>
                <c:pt idx="1">
                  <c:v>4.8446032869547722</c:v>
                </c:pt>
                <c:pt idx="2">
                  <c:v>5.059552539547937</c:v>
                </c:pt>
                <c:pt idx="3">
                  <c:v>4.9144128855047846</c:v>
                </c:pt>
              </c:numCache>
            </c:numRef>
          </c:val>
          <c:extLst>
            <c:ext xmlns:c16="http://schemas.microsoft.com/office/drawing/2014/chart" uri="{C3380CC4-5D6E-409C-BE32-E72D297353CC}">
              <c16:uniqueId val="{00000001-5C9A-914A-AA7D-EC3A04BD38F6}"/>
            </c:ext>
          </c:extLst>
        </c:ser>
        <c:dLbls>
          <c:showLegendKey val="0"/>
          <c:showVal val="0"/>
          <c:showCatName val="0"/>
          <c:showSerName val="0"/>
          <c:showPercent val="0"/>
          <c:showBubbleSize val="0"/>
        </c:dLbls>
        <c:gapWidth val="100"/>
        <c:axId val="471198127"/>
        <c:axId val="1481897247"/>
      </c:barChart>
      <c:catAx>
        <c:axId val="47119812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481897247"/>
        <c:crosses val="autoZero"/>
        <c:auto val="1"/>
        <c:lblAlgn val="ctr"/>
        <c:lblOffset val="100"/>
        <c:noMultiLvlLbl val="0"/>
      </c:catAx>
      <c:valAx>
        <c:axId val="1481897247"/>
        <c:scaling>
          <c:orientation val="minMax"/>
          <c:max val="6"/>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71198127"/>
        <c:crosses val="autoZero"/>
        <c:crossBetween val="between"/>
        <c:majorUnit val="2"/>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4">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3">
                <a:lumMod val="50000"/>
              </a:schemeClr>
            </a:solidFill>
            <a:ln w="15875">
              <a:solidFill>
                <a:schemeClr val="tx1"/>
              </a:solidFill>
            </a:ln>
            <a:effectLst/>
          </c:spPr>
          <c:invertIfNegative val="0"/>
          <c:cat>
            <c:strRef>
              <c:f>sieve!$B$28:$B$31</c:f>
              <c:strCache>
                <c:ptCount val="4"/>
                <c:pt idx="0">
                  <c:v>Low</c:v>
                </c:pt>
                <c:pt idx="1">
                  <c:v>Med</c:v>
                </c:pt>
                <c:pt idx="2">
                  <c:v>High</c:v>
                </c:pt>
                <c:pt idx="3">
                  <c:v>GMean</c:v>
                </c:pt>
              </c:strCache>
            </c:strRef>
          </c:cat>
          <c:val>
            <c:numRef>
              <c:f>sieve!$C$28:$C$31</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B780-6E4E-9E0F-7C255CE71D47}"/>
            </c:ext>
          </c:extLst>
        </c:ser>
        <c:ser>
          <c:idx val="1"/>
          <c:order val="1"/>
          <c:spPr>
            <a:solidFill>
              <a:srgbClr val="C6BCE1"/>
            </a:solidFill>
            <a:ln w="15875">
              <a:solidFill>
                <a:schemeClr val="tx1"/>
              </a:solidFill>
            </a:ln>
            <a:effectLst/>
          </c:spPr>
          <c:invertIfNegative val="0"/>
          <c:cat>
            <c:strRef>
              <c:f>sieve!$B$28:$B$31</c:f>
              <c:strCache>
                <c:ptCount val="4"/>
                <c:pt idx="0">
                  <c:v>Low</c:v>
                </c:pt>
                <c:pt idx="1">
                  <c:v>Med</c:v>
                </c:pt>
                <c:pt idx="2">
                  <c:v>High</c:v>
                </c:pt>
                <c:pt idx="3">
                  <c:v>GMean</c:v>
                </c:pt>
              </c:strCache>
            </c:strRef>
          </c:cat>
          <c:val>
            <c:numRef>
              <c:f>sieve!$D$28:$D$31</c:f>
              <c:numCache>
                <c:formatCode>General</c:formatCode>
                <c:ptCount val="4"/>
                <c:pt idx="0">
                  <c:v>1.4620315502230912</c:v>
                </c:pt>
                <c:pt idx="1">
                  <c:v>1.7797725132603577</c:v>
                </c:pt>
                <c:pt idx="2">
                  <c:v>2.7359138369483249</c:v>
                </c:pt>
                <c:pt idx="3">
                  <c:v>1.9237171582001131</c:v>
                </c:pt>
              </c:numCache>
            </c:numRef>
          </c:val>
          <c:extLst>
            <c:ext xmlns:c16="http://schemas.microsoft.com/office/drawing/2014/chart" uri="{C3380CC4-5D6E-409C-BE32-E72D297353CC}">
              <c16:uniqueId val="{00000001-B780-6E4E-9E0F-7C255CE71D47}"/>
            </c:ext>
          </c:extLst>
        </c:ser>
        <c:dLbls>
          <c:showLegendKey val="0"/>
          <c:showVal val="0"/>
          <c:showCatName val="0"/>
          <c:showSerName val="0"/>
          <c:showPercent val="0"/>
          <c:showBubbleSize val="0"/>
        </c:dLbls>
        <c:gapWidth val="100"/>
        <c:axId val="471198127"/>
        <c:axId val="1481897247"/>
      </c:barChart>
      <c:catAx>
        <c:axId val="471198127"/>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481897247"/>
        <c:crosses val="autoZero"/>
        <c:auto val="1"/>
        <c:lblAlgn val="ctr"/>
        <c:lblOffset val="100"/>
        <c:noMultiLvlLbl val="0"/>
      </c:catAx>
      <c:valAx>
        <c:axId val="1481897247"/>
        <c:scaling>
          <c:orientation val="minMax"/>
          <c:max val="3"/>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71198127"/>
        <c:crosses val="autoZero"/>
        <c:crossBetween val="between"/>
        <c:majorUnit val="1"/>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4">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w="15875">
              <a:solidFill>
                <a:schemeClr val="tx1"/>
              </a:solidFill>
            </a:ln>
            <a:effectLst/>
          </c:spPr>
          <c:invertIfNegative val="0"/>
          <c:dPt>
            <c:idx val="0"/>
            <c:invertIfNegative val="0"/>
            <c:bubble3D val="0"/>
            <c:spPr>
              <a:solidFill>
                <a:srgbClr val="C170BC"/>
              </a:solidFill>
              <a:ln w="15875">
                <a:solidFill>
                  <a:schemeClr val="tx1"/>
                </a:solidFill>
              </a:ln>
              <a:effectLst/>
            </c:spPr>
            <c:extLst>
              <c:ext xmlns:c16="http://schemas.microsoft.com/office/drawing/2014/chart" uri="{C3380CC4-5D6E-409C-BE32-E72D297353CC}">
                <c16:uniqueId val="{00000001-AA7F-2443-95E2-662E27B805C6}"/>
              </c:ext>
            </c:extLst>
          </c:dPt>
          <c:dPt>
            <c:idx val="1"/>
            <c:invertIfNegative val="0"/>
            <c:bubble3D val="0"/>
            <c:spPr>
              <a:solidFill>
                <a:schemeClr val="accent2"/>
              </a:solidFill>
              <a:ln w="15875">
                <a:solidFill>
                  <a:schemeClr val="tx1"/>
                </a:solidFill>
              </a:ln>
              <a:effectLst/>
            </c:spPr>
            <c:extLst>
              <c:ext xmlns:c16="http://schemas.microsoft.com/office/drawing/2014/chart" uri="{C3380CC4-5D6E-409C-BE32-E72D297353CC}">
                <c16:uniqueId val="{00000002-AA7F-2443-95E2-662E27B805C6}"/>
              </c:ext>
            </c:extLst>
          </c:dPt>
          <c:dPt>
            <c:idx val="2"/>
            <c:invertIfNegative val="0"/>
            <c:bubble3D val="0"/>
            <c:spPr>
              <a:solidFill>
                <a:srgbClr val="7030A0"/>
              </a:solidFill>
              <a:ln w="15875">
                <a:solidFill>
                  <a:schemeClr val="tx1"/>
                </a:solidFill>
              </a:ln>
              <a:effectLst/>
            </c:spPr>
            <c:extLst>
              <c:ext xmlns:c16="http://schemas.microsoft.com/office/drawing/2014/chart" uri="{C3380CC4-5D6E-409C-BE32-E72D297353CC}">
                <c16:uniqueId val="{00000003-AA7F-2443-95E2-662E27B805C6}"/>
              </c:ext>
            </c:extLst>
          </c:dPt>
          <c:dPt>
            <c:idx val="3"/>
            <c:invertIfNegative val="0"/>
            <c:bubble3D val="0"/>
            <c:spPr>
              <a:solidFill>
                <a:schemeClr val="accent6">
                  <a:lumMod val="60000"/>
                  <a:lumOff val="40000"/>
                </a:schemeClr>
              </a:solidFill>
              <a:ln w="15875">
                <a:solidFill>
                  <a:schemeClr val="tx1"/>
                </a:solidFill>
              </a:ln>
              <a:effectLst/>
            </c:spPr>
            <c:extLst>
              <c:ext xmlns:c16="http://schemas.microsoft.com/office/drawing/2014/chart" uri="{C3380CC4-5D6E-409C-BE32-E72D297353CC}">
                <c16:uniqueId val="{00000004-AA7F-2443-95E2-662E27B805C6}"/>
              </c:ext>
            </c:extLst>
          </c:dPt>
          <c:cat>
            <c:strRef>
              <c:f>energy!$D$43:$D$46</c:f>
              <c:strCache>
                <c:ptCount val="4"/>
                <c:pt idx="0">
                  <c:v>Perf-Opt</c:v>
                </c:pt>
                <c:pt idx="1">
                  <c:v>Acc-Opt</c:v>
                </c:pt>
                <c:pt idx="2">
                  <c:v>PIM</c:v>
                </c:pt>
                <c:pt idx="3">
                  <c:v>MegIS</c:v>
                </c:pt>
              </c:strCache>
            </c:strRef>
          </c:cat>
          <c:val>
            <c:numRef>
              <c:f>energy!$E$43:$E$46</c:f>
              <c:numCache>
                <c:formatCode>General</c:formatCode>
                <c:ptCount val="4"/>
                <c:pt idx="0">
                  <c:v>1</c:v>
                </c:pt>
                <c:pt idx="1">
                  <c:v>0.35526315789473689</c:v>
                </c:pt>
                <c:pt idx="2">
                  <c:v>2.8421052631578951</c:v>
                </c:pt>
                <c:pt idx="3">
                  <c:v>5.4</c:v>
                </c:pt>
              </c:numCache>
            </c:numRef>
          </c:val>
          <c:extLst>
            <c:ext xmlns:c16="http://schemas.microsoft.com/office/drawing/2014/chart" uri="{C3380CC4-5D6E-409C-BE32-E72D297353CC}">
              <c16:uniqueId val="{00000000-AA7F-2443-95E2-662E27B805C6}"/>
            </c:ext>
          </c:extLst>
        </c:ser>
        <c:dLbls>
          <c:showLegendKey val="0"/>
          <c:showVal val="0"/>
          <c:showCatName val="0"/>
          <c:showSerName val="0"/>
          <c:showPercent val="0"/>
          <c:showBubbleSize val="0"/>
        </c:dLbls>
        <c:gapWidth val="219"/>
        <c:overlap val="-27"/>
        <c:axId val="608721503"/>
        <c:axId val="608604735"/>
      </c:barChart>
      <c:catAx>
        <c:axId val="608721503"/>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608604735"/>
        <c:crosses val="autoZero"/>
        <c:auto val="1"/>
        <c:lblAlgn val="ctr"/>
        <c:lblOffset val="100"/>
        <c:noMultiLvlLbl val="0"/>
      </c:catAx>
      <c:valAx>
        <c:axId val="6086047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608721503"/>
        <c:crosses val="autoZero"/>
        <c:crossBetween val="between"/>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w="15875">
              <a:solidFill>
                <a:schemeClr val="tx1"/>
              </a:solidFill>
            </a:ln>
            <a:effectLst/>
          </c:spPr>
          <c:invertIfNegative val="0"/>
          <c:dPt>
            <c:idx val="0"/>
            <c:invertIfNegative val="0"/>
            <c:bubble3D val="0"/>
            <c:spPr>
              <a:solidFill>
                <a:schemeClr val="accent3">
                  <a:lumMod val="50000"/>
                </a:schemeClr>
              </a:solidFill>
              <a:ln w="15875">
                <a:solidFill>
                  <a:schemeClr val="tx1"/>
                </a:solidFill>
              </a:ln>
              <a:effectLst/>
            </c:spPr>
            <c:extLst>
              <c:ext xmlns:c16="http://schemas.microsoft.com/office/drawing/2014/chart" uri="{C3380CC4-5D6E-409C-BE32-E72D297353CC}">
                <c16:uniqueId val="{00000002-AC57-9D46-A46E-68738C39AC90}"/>
              </c:ext>
            </c:extLst>
          </c:dPt>
          <c:dPt>
            <c:idx val="1"/>
            <c:invertIfNegative val="0"/>
            <c:bubble3D val="0"/>
            <c:spPr>
              <a:solidFill>
                <a:srgbClr val="AFABAB"/>
              </a:solidFill>
              <a:ln w="15875">
                <a:solidFill>
                  <a:schemeClr val="tx1"/>
                </a:solidFill>
              </a:ln>
              <a:effectLst/>
            </c:spPr>
            <c:extLst>
              <c:ext xmlns:c16="http://schemas.microsoft.com/office/drawing/2014/chart" uri="{C3380CC4-5D6E-409C-BE32-E72D297353CC}">
                <c16:uniqueId val="{00000004-AC57-9D46-A46E-68738C39AC90}"/>
              </c:ext>
            </c:extLst>
          </c:dPt>
          <c:dPt>
            <c:idx val="2"/>
            <c:invertIfNegative val="0"/>
            <c:bubble3D val="0"/>
            <c:spPr>
              <a:pattFill prst="dkUpDiag">
                <a:fgClr>
                  <a:schemeClr val="accent3">
                    <a:lumMod val="50000"/>
                  </a:schemeClr>
                </a:fgClr>
                <a:bgClr>
                  <a:schemeClr val="bg1"/>
                </a:bgClr>
              </a:pattFill>
              <a:ln w="15875">
                <a:solidFill>
                  <a:schemeClr val="tx1"/>
                </a:solidFill>
              </a:ln>
              <a:effectLst/>
            </c:spPr>
            <c:extLst>
              <c:ext xmlns:c16="http://schemas.microsoft.com/office/drawing/2014/chart" uri="{C3380CC4-5D6E-409C-BE32-E72D297353CC}">
                <c16:uniqueId val="{00000003-AC57-9D46-A46E-68738C39AC90}"/>
              </c:ext>
            </c:extLst>
          </c:dPt>
          <c:dPt>
            <c:idx val="3"/>
            <c:invertIfNegative val="0"/>
            <c:bubble3D val="0"/>
            <c:spPr>
              <a:pattFill prst="dkUpDiag">
                <a:fgClr>
                  <a:srgbClr val="AFABAB"/>
                </a:fgClr>
                <a:bgClr>
                  <a:schemeClr val="bg1"/>
                </a:bgClr>
              </a:pattFill>
              <a:ln w="15875">
                <a:solidFill>
                  <a:schemeClr val="tx1"/>
                </a:solidFill>
              </a:ln>
              <a:effectLst/>
            </c:spPr>
            <c:extLst>
              <c:ext xmlns:c16="http://schemas.microsoft.com/office/drawing/2014/chart" uri="{C3380CC4-5D6E-409C-BE32-E72D297353CC}">
                <c16:uniqueId val="{00000005-AC57-9D46-A46E-68738C39AC90}"/>
              </c:ext>
            </c:extLst>
          </c:dPt>
          <c:dPt>
            <c:idx val="4"/>
            <c:invertIfNegative val="0"/>
            <c:bubble3D val="0"/>
            <c:spPr>
              <a:solidFill>
                <a:schemeClr val="accent6">
                  <a:lumMod val="40000"/>
                  <a:lumOff val="60000"/>
                </a:schemeClr>
              </a:solidFill>
              <a:ln w="15875">
                <a:solidFill>
                  <a:schemeClr val="tx1"/>
                </a:solidFill>
              </a:ln>
              <a:effectLst/>
            </c:spPr>
            <c:extLst>
              <c:ext xmlns:c16="http://schemas.microsoft.com/office/drawing/2014/chart" uri="{C3380CC4-5D6E-409C-BE32-E72D297353CC}">
                <c16:uniqueId val="{00000006-AC57-9D46-A46E-68738C39AC90}"/>
              </c:ext>
            </c:extLst>
          </c:dPt>
          <c:cat>
            <c:strRef>
              <c:f>'HE-CE'!$B$68:$F$68</c:f>
              <c:strCache>
                <c:ptCount val="5"/>
                <c:pt idx="0">
                  <c:v>Perf-Opt ($)</c:v>
                </c:pt>
                <c:pt idx="1">
                  <c:v>Acc-Opt ($)</c:v>
                </c:pt>
                <c:pt idx="2">
                  <c:v>Perf-Opt($$$)</c:v>
                </c:pt>
                <c:pt idx="3">
                  <c:v>Acc-Opt ($$$)</c:v>
                </c:pt>
                <c:pt idx="4">
                  <c:v>MegIS ($)</c:v>
                </c:pt>
              </c:strCache>
            </c:strRef>
          </c:cat>
          <c:val>
            <c:numRef>
              <c:f>'HE-CE'!$B$69:$F$69</c:f>
              <c:numCache>
                <c:formatCode>General</c:formatCode>
                <c:ptCount val="5"/>
                <c:pt idx="0">
                  <c:v>1</c:v>
                </c:pt>
                <c:pt idx="1">
                  <c:v>0.81323741847576647</c:v>
                </c:pt>
                <c:pt idx="2">
                  <c:v>6.8304056727777489</c:v>
                </c:pt>
                <c:pt idx="3">
                  <c:v>2.2454299190556797</c:v>
                </c:pt>
                <c:pt idx="4">
                  <c:v>16.175597899481339</c:v>
                </c:pt>
              </c:numCache>
            </c:numRef>
          </c:val>
          <c:extLst>
            <c:ext xmlns:c16="http://schemas.microsoft.com/office/drawing/2014/chart" uri="{C3380CC4-5D6E-409C-BE32-E72D297353CC}">
              <c16:uniqueId val="{00000000-AC57-9D46-A46E-68738C39AC90}"/>
            </c:ext>
          </c:extLst>
        </c:ser>
        <c:dLbls>
          <c:showLegendKey val="0"/>
          <c:showVal val="0"/>
          <c:showCatName val="0"/>
          <c:showSerName val="0"/>
          <c:showPercent val="0"/>
          <c:showBubbleSize val="0"/>
        </c:dLbls>
        <c:gapWidth val="219"/>
        <c:overlap val="-27"/>
        <c:axId val="1233962672"/>
        <c:axId val="1234089872"/>
      </c:barChart>
      <c:catAx>
        <c:axId val="123396267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234089872"/>
        <c:crosses val="autoZero"/>
        <c:auto val="1"/>
        <c:lblAlgn val="ctr"/>
        <c:lblOffset val="100"/>
        <c:noMultiLvlLbl val="0"/>
      </c:catAx>
      <c:valAx>
        <c:axId val="123408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1233962672"/>
        <c:crosses val="autoZero"/>
        <c:crossBetween val="between"/>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w="15875">
              <a:solidFill>
                <a:schemeClr val="tx1"/>
              </a:solidFill>
            </a:ln>
            <a:effectLst/>
          </c:spPr>
          <c:invertIfNegative val="0"/>
          <c:dPt>
            <c:idx val="0"/>
            <c:invertIfNegative val="0"/>
            <c:bubble3D val="0"/>
            <c:spPr>
              <a:solidFill>
                <a:schemeClr val="accent3">
                  <a:lumMod val="50000"/>
                </a:schemeClr>
              </a:solidFill>
              <a:ln w="15875">
                <a:solidFill>
                  <a:schemeClr val="tx1"/>
                </a:solidFill>
              </a:ln>
              <a:effectLst/>
            </c:spPr>
            <c:extLst>
              <c:ext xmlns:c16="http://schemas.microsoft.com/office/drawing/2014/chart" uri="{C3380CC4-5D6E-409C-BE32-E72D297353CC}">
                <c16:uniqueId val="{00000002-AC57-9D46-A46E-68738C39AC90}"/>
              </c:ext>
            </c:extLst>
          </c:dPt>
          <c:dPt>
            <c:idx val="1"/>
            <c:invertIfNegative val="0"/>
            <c:bubble3D val="0"/>
            <c:spPr>
              <a:solidFill>
                <a:srgbClr val="AFABAB"/>
              </a:solidFill>
              <a:ln w="15875">
                <a:solidFill>
                  <a:schemeClr val="tx1"/>
                </a:solidFill>
              </a:ln>
              <a:effectLst/>
            </c:spPr>
            <c:extLst>
              <c:ext xmlns:c16="http://schemas.microsoft.com/office/drawing/2014/chart" uri="{C3380CC4-5D6E-409C-BE32-E72D297353CC}">
                <c16:uniqueId val="{00000004-AC57-9D46-A46E-68738C39AC90}"/>
              </c:ext>
            </c:extLst>
          </c:dPt>
          <c:dPt>
            <c:idx val="2"/>
            <c:invertIfNegative val="0"/>
            <c:bubble3D val="0"/>
            <c:spPr>
              <a:pattFill prst="dkUpDiag">
                <a:fgClr>
                  <a:schemeClr val="accent3">
                    <a:lumMod val="50000"/>
                  </a:schemeClr>
                </a:fgClr>
                <a:bgClr>
                  <a:schemeClr val="bg1"/>
                </a:bgClr>
              </a:pattFill>
              <a:ln w="15875">
                <a:solidFill>
                  <a:schemeClr val="tx1"/>
                </a:solidFill>
              </a:ln>
              <a:effectLst/>
            </c:spPr>
            <c:extLst>
              <c:ext xmlns:c16="http://schemas.microsoft.com/office/drawing/2014/chart" uri="{C3380CC4-5D6E-409C-BE32-E72D297353CC}">
                <c16:uniqueId val="{00000003-AC57-9D46-A46E-68738C39AC90}"/>
              </c:ext>
            </c:extLst>
          </c:dPt>
          <c:dPt>
            <c:idx val="3"/>
            <c:invertIfNegative val="0"/>
            <c:bubble3D val="0"/>
            <c:spPr>
              <a:pattFill prst="dkUpDiag">
                <a:fgClr>
                  <a:srgbClr val="AFABAB"/>
                </a:fgClr>
                <a:bgClr>
                  <a:schemeClr val="bg1"/>
                </a:bgClr>
              </a:pattFill>
              <a:ln w="15875">
                <a:solidFill>
                  <a:schemeClr val="tx1"/>
                </a:solidFill>
              </a:ln>
              <a:effectLst/>
            </c:spPr>
            <c:extLst>
              <c:ext xmlns:c16="http://schemas.microsoft.com/office/drawing/2014/chart" uri="{C3380CC4-5D6E-409C-BE32-E72D297353CC}">
                <c16:uniqueId val="{00000005-AC57-9D46-A46E-68738C39AC90}"/>
              </c:ext>
            </c:extLst>
          </c:dPt>
          <c:dPt>
            <c:idx val="4"/>
            <c:invertIfNegative val="0"/>
            <c:bubble3D val="0"/>
            <c:spPr>
              <a:solidFill>
                <a:schemeClr val="accent6">
                  <a:lumMod val="40000"/>
                  <a:lumOff val="60000"/>
                </a:schemeClr>
              </a:solidFill>
              <a:ln w="15875">
                <a:solidFill>
                  <a:schemeClr val="tx1"/>
                </a:solidFill>
              </a:ln>
              <a:effectLst/>
            </c:spPr>
            <c:extLst>
              <c:ext xmlns:c16="http://schemas.microsoft.com/office/drawing/2014/chart" uri="{C3380CC4-5D6E-409C-BE32-E72D297353CC}">
                <c16:uniqueId val="{00000006-AC57-9D46-A46E-68738C39AC90}"/>
              </c:ext>
            </c:extLst>
          </c:dPt>
          <c:cat>
            <c:strRef>
              <c:f>'HE-CE'!$B$68:$F$68</c:f>
              <c:strCache>
                <c:ptCount val="5"/>
                <c:pt idx="0">
                  <c:v>Perf-Opt ($)</c:v>
                </c:pt>
                <c:pt idx="1">
                  <c:v>Acc-Opt ($)</c:v>
                </c:pt>
                <c:pt idx="2">
                  <c:v>Perf-Opt($$$)</c:v>
                </c:pt>
                <c:pt idx="3">
                  <c:v>Acc-Opt ($$$)</c:v>
                </c:pt>
                <c:pt idx="4">
                  <c:v>MegIS ($)</c:v>
                </c:pt>
              </c:strCache>
            </c:strRef>
          </c:cat>
          <c:val>
            <c:numRef>
              <c:f>'HE-CE'!$B$69:$F$69</c:f>
              <c:numCache>
                <c:formatCode>General</c:formatCode>
                <c:ptCount val="5"/>
                <c:pt idx="0">
                  <c:v>1</c:v>
                </c:pt>
                <c:pt idx="1">
                  <c:v>0.81323741847576647</c:v>
                </c:pt>
                <c:pt idx="2">
                  <c:v>6.8304056727777489</c:v>
                </c:pt>
                <c:pt idx="3">
                  <c:v>2.2454299190556797</c:v>
                </c:pt>
                <c:pt idx="4">
                  <c:v>16.175597899481339</c:v>
                </c:pt>
              </c:numCache>
            </c:numRef>
          </c:val>
          <c:extLst>
            <c:ext xmlns:c16="http://schemas.microsoft.com/office/drawing/2014/chart" uri="{C3380CC4-5D6E-409C-BE32-E72D297353CC}">
              <c16:uniqueId val="{00000000-AC57-9D46-A46E-68738C39AC90}"/>
            </c:ext>
          </c:extLst>
        </c:ser>
        <c:dLbls>
          <c:showLegendKey val="0"/>
          <c:showVal val="0"/>
          <c:showCatName val="0"/>
          <c:showSerName val="0"/>
          <c:showPercent val="0"/>
          <c:showBubbleSize val="0"/>
        </c:dLbls>
        <c:gapWidth val="219"/>
        <c:overlap val="-27"/>
        <c:axId val="1233962672"/>
        <c:axId val="1234089872"/>
      </c:barChart>
      <c:catAx>
        <c:axId val="123396267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orbel" panose="020B0503020204020204" pitchFamily="34" charset="0"/>
                <a:ea typeface="+mn-ea"/>
                <a:cs typeface="+mn-cs"/>
              </a:defRPr>
            </a:pPr>
            <a:endParaRPr lang="en-CH"/>
          </a:p>
        </c:txPr>
        <c:crossAx val="1234089872"/>
        <c:crosses val="autoZero"/>
        <c:auto val="1"/>
        <c:lblAlgn val="ctr"/>
        <c:lblOffset val="100"/>
        <c:noMultiLvlLbl val="0"/>
      </c:catAx>
      <c:valAx>
        <c:axId val="123408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1233962672"/>
        <c:crosses val="autoZero"/>
        <c:crossBetween val="between"/>
      </c:valAx>
      <c:spPr>
        <a:noFill/>
        <a:ln w="1587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tx1"/>
          </a:solidFill>
          <a:latin typeface="Corbel" panose="020B0503020204020204" pitchFamily="34" charset="0"/>
        </a:defRPr>
      </a:pPr>
      <a:endParaRPr lang="en-CH"/>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860622278837345E-2"/>
          <c:y val="0.2205648702461"/>
          <c:w val="0.41761741653705758"/>
          <c:h val="0.58806668269216955"/>
        </c:manualLayout>
      </c:layout>
      <c:barChart>
        <c:barDir val="col"/>
        <c:grouping val="clustered"/>
        <c:varyColors val="0"/>
        <c:ser>
          <c:idx val="0"/>
          <c:order val="0"/>
          <c:tx>
            <c:strRef>
              <c:f>motivation!$G$8</c:f>
              <c:strCache>
                <c:ptCount val="1"/>
                <c:pt idx="0">
                  <c:v>SSD-G4</c:v>
                </c:pt>
              </c:strCache>
            </c:strRef>
          </c:tx>
          <c:spPr>
            <a:solidFill>
              <a:schemeClr val="bg2">
                <a:lumMod val="50000"/>
              </a:schemeClr>
            </a:solidFill>
            <a:ln w="15875">
              <a:solidFill>
                <a:schemeClr val="tx1"/>
              </a:solidFill>
            </a:ln>
            <a:effectLst/>
          </c:spPr>
          <c:invertIfNegative val="0"/>
          <c:cat>
            <c:strRef>
              <c:f>motivation!$F$9:$F$11</c:f>
              <c:strCache>
                <c:ptCount val="3"/>
                <c:pt idx="0">
                  <c:v>100K</c:v>
                </c:pt>
                <c:pt idx="1">
                  <c:v>1M</c:v>
                </c:pt>
                <c:pt idx="2">
                  <c:v>10M</c:v>
                </c:pt>
              </c:strCache>
            </c:strRef>
          </c:cat>
          <c:val>
            <c:numRef>
              <c:f>motivation!$G$9:$G$11</c:f>
              <c:numCache>
                <c:formatCode>General</c:formatCode>
                <c:ptCount val="3"/>
                <c:pt idx="0">
                  <c:v>1.3011622050638693E-2</c:v>
                </c:pt>
                <c:pt idx="1">
                  <c:v>5.7486191244704221E-2</c:v>
                </c:pt>
                <c:pt idx="2">
                  <c:v>0.28671146710975076</c:v>
                </c:pt>
              </c:numCache>
            </c:numRef>
          </c:val>
          <c:extLst>
            <c:ext xmlns:c16="http://schemas.microsoft.com/office/drawing/2014/chart" uri="{C3380CC4-5D6E-409C-BE32-E72D297353CC}">
              <c16:uniqueId val="{00000000-7BE6-B84C-9696-6635718093E6}"/>
            </c:ext>
          </c:extLst>
        </c:ser>
        <c:ser>
          <c:idx val="1"/>
          <c:order val="1"/>
          <c:tx>
            <c:strRef>
              <c:f>motivation!$H$8</c:f>
              <c:strCache>
                <c:ptCount val="1"/>
                <c:pt idx="0">
                  <c:v>SSD-G5</c:v>
                </c:pt>
              </c:strCache>
            </c:strRef>
          </c:tx>
          <c:spPr>
            <a:solidFill>
              <a:schemeClr val="bg1">
                <a:lumMod val="65000"/>
              </a:schemeClr>
            </a:solidFill>
            <a:ln w="15875">
              <a:solidFill>
                <a:schemeClr val="tx1"/>
              </a:solidFill>
            </a:ln>
            <a:effectLst/>
          </c:spPr>
          <c:invertIfNegative val="0"/>
          <c:cat>
            <c:strRef>
              <c:f>motivation!$F$9:$F$11</c:f>
              <c:strCache>
                <c:ptCount val="3"/>
                <c:pt idx="0">
                  <c:v>100K</c:v>
                </c:pt>
                <c:pt idx="1">
                  <c:v>1M</c:v>
                </c:pt>
                <c:pt idx="2">
                  <c:v>10M</c:v>
                </c:pt>
              </c:strCache>
            </c:strRef>
          </c:cat>
          <c:val>
            <c:numRef>
              <c:f>motivation!$H$9:$H$11</c:f>
              <c:numCache>
                <c:formatCode>General</c:formatCode>
                <c:ptCount val="3"/>
                <c:pt idx="0">
                  <c:v>2.5688988689585371E-2</c:v>
                </c:pt>
                <c:pt idx="1">
                  <c:v>0.10872234875623414</c:v>
                </c:pt>
                <c:pt idx="2">
                  <c:v>0.44564997583144345</c:v>
                </c:pt>
              </c:numCache>
            </c:numRef>
          </c:val>
          <c:extLst>
            <c:ext xmlns:c16="http://schemas.microsoft.com/office/drawing/2014/chart" uri="{C3380CC4-5D6E-409C-BE32-E72D297353CC}">
              <c16:uniqueId val="{00000001-7BE6-B84C-9696-6635718093E6}"/>
            </c:ext>
          </c:extLst>
        </c:ser>
        <c:ser>
          <c:idx val="2"/>
          <c:order val="2"/>
          <c:tx>
            <c:strRef>
              <c:f>motivation!$I$8</c:f>
              <c:strCache>
                <c:ptCount val="1"/>
                <c:pt idx="0">
                  <c:v>No-I/O</c:v>
                </c:pt>
              </c:strCache>
            </c:strRef>
          </c:tx>
          <c:spPr>
            <a:solidFill>
              <a:schemeClr val="accent6">
                <a:lumMod val="20000"/>
                <a:lumOff val="80000"/>
              </a:schemeClr>
            </a:solidFill>
            <a:ln w="15875">
              <a:solidFill>
                <a:schemeClr val="tx1"/>
              </a:solidFill>
            </a:ln>
            <a:effectLst/>
          </c:spPr>
          <c:invertIfNegative val="0"/>
          <c:cat>
            <c:strRef>
              <c:f>motivation!$F$9:$F$11</c:f>
              <c:strCache>
                <c:ptCount val="3"/>
                <c:pt idx="0">
                  <c:v>100K</c:v>
                </c:pt>
                <c:pt idx="1">
                  <c:v>1M</c:v>
                </c:pt>
                <c:pt idx="2">
                  <c:v>10M</c:v>
                </c:pt>
              </c:strCache>
            </c:strRef>
          </c:cat>
          <c:val>
            <c:numRef>
              <c:f>motivation!$I$9:$I$11</c:f>
              <c:numCache>
                <c:formatCode>General</c:formatCode>
                <c:ptCount val="3"/>
                <c:pt idx="0">
                  <c:v>1</c:v>
                </c:pt>
                <c:pt idx="1">
                  <c:v>1</c:v>
                </c:pt>
                <c:pt idx="2">
                  <c:v>1</c:v>
                </c:pt>
              </c:numCache>
            </c:numRef>
          </c:val>
          <c:extLst>
            <c:ext xmlns:c16="http://schemas.microsoft.com/office/drawing/2014/chart" uri="{C3380CC4-5D6E-409C-BE32-E72D297353CC}">
              <c16:uniqueId val="{00000002-7BE6-B84C-9696-6635718093E6}"/>
            </c:ext>
          </c:extLst>
        </c:ser>
        <c:dLbls>
          <c:showLegendKey val="0"/>
          <c:showVal val="0"/>
          <c:showCatName val="0"/>
          <c:showSerName val="0"/>
          <c:showPercent val="0"/>
          <c:showBubbleSize val="0"/>
        </c:dLbls>
        <c:gapWidth val="100"/>
        <c:axId val="493702016"/>
        <c:axId val="494048096"/>
      </c:barChart>
      <c:catAx>
        <c:axId val="493702016"/>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494048096"/>
        <c:crosses val="autoZero"/>
        <c:auto val="1"/>
        <c:lblAlgn val="ctr"/>
        <c:lblOffset val="100"/>
        <c:noMultiLvlLbl val="0"/>
      </c:catAx>
      <c:valAx>
        <c:axId val="49404809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493702016"/>
        <c:crosses val="autoZero"/>
        <c:crossBetween val="between"/>
        <c:majorUnit val="0.2"/>
      </c:valAx>
      <c:spPr>
        <a:noFill/>
        <a:ln w="15875">
          <a:solidFill>
            <a:schemeClr val="tx1"/>
          </a:solidFill>
        </a:ln>
        <a:effectLst/>
      </c:spPr>
    </c:plotArea>
    <c:legend>
      <c:legendPos val="t"/>
      <c:layout>
        <c:manualLayout>
          <c:xMode val="edge"/>
          <c:yMode val="edge"/>
          <c:x val="9.2924265422135374E-2"/>
          <c:y val="0.28190503644524978"/>
          <c:w val="0.12409331366350373"/>
          <c:h val="0.33638048620529021"/>
        </c:manualLayout>
      </c:layout>
      <c:overlay val="0"/>
      <c:spPr>
        <a:solidFill>
          <a:schemeClr val="bg1"/>
        </a:solidFill>
        <a:ln w="15875">
          <a:solidFill>
            <a:schemeClr val="tx1"/>
          </a:solidFill>
        </a:ln>
        <a:effectLst/>
      </c:spPr>
      <c:txPr>
        <a:bodyPr rot="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legend>
    <c:plotVisOnly val="1"/>
    <c:dispBlanksAs val="gap"/>
    <c:showDLblsOverMax val="0"/>
  </c:chart>
  <c:spPr>
    <a:noFill/>
    <a:ln>
      <a:noFill/>
    </a:ln>
    <a:effectLst/>
  </c:spPr>
  <c:txPr>
    <a:bodyPr/>
    <a:lstStyle/>
    <a:p>
      <a:pPr>
        <a:defRPr sz="1400" b="1">
          <a:solidFill>
            <a:schemeClr val="tx1"/>
          </a:solidFill>
          <a:latin typeface="Cambria" panose="02040503050406030204" pitchFamily="18" charset="0"/>
        </a:defRPr>
      </a:pPr>
      <a:endParaRPr lang="en-CH"/>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25357166492757"/>
          <c:y val="0.1020425854270469"/>
          <c:w val="0.82288192420397732"/>
          <c:h val="0.67504814657761747"/>
        </c:manualLayout>
      </c:layout>
      <c:barChart>
        <c:barDir val="col"/>
        <c:grouping val="clustered"/>
        <c:varyColors val="0"/>
        <c:ser>
          <c:idx val="0"/>
          <c:order val="0"/>
          <c:tx>
            <c:strRef>
              <c:f>motivation!$G$15</c:f>
              <c:strCache>
                <c:ptCount val="1"/>
                <c:pt idx="0">
                  <c:v>SSD-G4</c:v>
                </c:pt>
              </c:strCache>
            </c:strRef>
          </c:tx>
          <c:spPr>
            <a:solidFill>
              <a:schemeClr val="bg2">
                <a:lumMod val="50000"/>
              </a:schemeClr>
            </a:solidFill>
            <a:ln w="15875">
              <a:solidFill>
                <a:schemeClr val="tx1"/>
              </a:solidFill>
            </a:ln>
            <a:effectLst/>
          </c:spPr>
          <c:invertIfNegative val="0"/>
          <c:cat>
            <c:strRef>
              <c:f>motivation!$F$16:$F$18</c:f>
              <c:strCache>
                <c:ptCount val="3"/>
                <c:pt idx="0">
                  <c:v>100K</c:v>
                </c:pt>
                <c:pt idx="1">
                  <c:v>1M</c:v>
                </c:pt>
                <c:pt idx="2">
                  <c:v>10M</c:v>
                </c:pt>
              </c:strCache>
            </c:strRef>
          </c:cat>
          <c:val>
            <c:numRef>
              <c:f>motivation!$G$16:$G$18</c:f>
              <c:numCache>
                <c:formatCode>General</c:formatCode>
                <c:ptCount val="3"/>
                <c:pt idx="0">
                  <c:v>4.0448257741122699E-2</c:v>
                </c:pt>
                <c:pt idx="1">
                  <c:v>0.13429214162628397</c:v>
                </c:pt>
                <c:pt idx="2">
                  <c:v>0.43735086713293814</c:v>
                </c:pt>
              </c:numCache>
            </c:numRef>
          </c:val>
          <c:extLst>
            <c:ext xmlns:c16="http://schemas.microsoft.com/office/drawing/2014/chart" uri="{C3380CC4-5D6E-409C-BE32-E72D297353CC}">
              <c16:uniqueId val="{00000000-573F-5F48-9891-8CB7849D3425}"/>
            </c:ext>
          </c:extLst>
        </c:ser>
        <c:ser>
          <c:idx val="1"/>
          <c:order val="1"/>
          <c:tx>
            <c:strRef>
              <c:f>motivation!$H$15</c:f>
              <c:strCache>
                <c:ptCount val="1"/>
                <c:pt idx="0">
                  <c:v>SSD-G5</c:v>
                </c:pt>
              </c:strCache>
            </c:strRef>
          </c:tx>
          <c:spPr>
            <a:solidFill>
              <a:schemeClr val="bg1">
                <a:lumMod val="65000"/>
              </a:schemeClr>
            </a:solidFill>
            <a:ln w="15875">
              <a:solidFill>
                <a:schemeClr val="tx1"/>
              </a:solidFill>
            </a:ln>
            <a:effectLst/>
          </c:spPr>
          <c:invertIfNegative val="0"/>
          <c:cat>
            <c:strRef>
              <c:f>motivation!$F$16:$F$18</c:f>
              <c:strCache>
                <c:ptCount val="3"/>
                <c:pt idx="0">
                  <c:v>100K</c:v>
                </c:pt>
                <c:pt idx="1">
                  <c:v>1M</c:v>
                </c:pt>
                <c:pt idx="2">
                  <c:v>10M</c:v>
                </c:pt>
              </c:strCache>
            </c:strRef>
          </c:cat>
          <c:val>
            <c:numRef>
              <c:f>motivation!$H$16:$H$18</c:f>
              <c:numCache>
                <c:formatCode>General</c:formatCode>
                <c:ptCount val="3"/>
                <c:pt idx="0">
                  <c:v>7.7751598786193143E-2</c:v>
                </c:pt>
                <c:pt idx="1">
                  <c:v>0.23678580978169206</c:v>
                </c:pt>
                <c:pt idx="2">
                  <c:v>0.60855129706294642</c:v>
                </c:pt>
              </c:numCache>
            </c:numRef>
          </c:val>
          <c:extLst>
            <c:ext xmlns:c16="http://schemas.microsoft.com/office/drawing/2014/chart" uri="{C3380CC4-5D6E-409C-BE32-E72D297353CC}">
              <c16:uniqueId val="{00000001-573F-5F48-9891-8CB7849D3425}"/>
            </c:ext>
          </c:extLst>
        </c:ser>
        <c:ser>
          <c:idx val="2"/>
          <c:order val="2"/>
          <c:tx>
            <c:strRef>
              <c:f>motivation!$I$15</c:f>
              <c:strCache>
                <c:ptCount val="1"/>
                <c:pt idx="0">
                  <c:v>No-I/O</c:v>
                </c:pt>
              </c:strCache>
            </c:strRef>
          </c:tx>
          <c:spPr>
            <a:solidFill>
              <a:schemeClr val="accent6">
                <a:lumMod val="20000"/>
                <a:lumOff val="80000"/>
              </a:schemeClr>
            </a:solidFill>
            <a:ln w="15875">
              <a:solidFill>
                <a:schemeClr val="tx1"/>
              </a:solidFill>
            </a:ln>
            <a:effectLst/>
          </c:spPr>
          <c:invertIfNegative val="0"/>
          <c:cat>
            <c:strRef>
              <c:f>motivation!$F$16:$F$18</c:f>
              <c:strCache>
                <c:ptCount val="3"/>
                <c:pt idx="0">
                  <c:v>100K</c:v>
                </c:pt>
                <c:pt idx="1">
                  <c:v>1M</c:v>
                </c:pt>
                <c:pt idx="2">
                  <c:v>10M</c:v>
                </c:pt>
              </c:strCache>
            </c:strRef>
          </c:cat>
          <c:val>
            <c:numRef>
              <c:f>motivation!$I$16:$I$18</c:f>
              <c:numCache>
                <c:formatCode>General</c:formatCode>
                <c:ptCount val="3"/>
                <c:pt idx="0">
                  <c:v>1</c:v>
                </c:pt>
                <c:pt idx="1">
                  <c:v>1</c:v>
                </c:pt>
                <c:pt idx="2">
                  <c:v>1</c:v>
                </c:pt>
              </c:numCache>
            </c:numRef>
          </c:val>
          <c:extLst>
            <c:ext xmlns:c16="http://schemas.microsoft.com/office/drawing/2014/chart" uri="{C3380CC4-5D6E-409C-BE32-E72D297353CC}">
              <c16:uniqueId val="{00000002-573F-5F48-9891-8CB7849D3425}"/>
            </c:ext>
          </c:extLst>
        </c:ser>
        <c:dLbls>
          <c:showLegendKey val="0"/>
          <c:showVal val="0"/>
          <c:showCatName val="0"/>
          <c:showSerName val="0"/>
          <c:showPercent val="0"/>
          <c:showBubbleSize val="0"/>
        </c:dLbls>
        <c:gapWidth val="100"/>
        <c:axId val="1054146816"/>
        <c:axId val="1054514368"/>
      </c:barChart>
      <c:catAx>
        <c:axId val="1054146816"/>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Calibri" panose="020F0502020204030204" pitchFamily="34" charset="0"/>
              </a:defRPr>
            </a:pPr>
            <a:endParaRPr lang="en-CH"/>
          </a:p>
        </c:txPr>
        <c:crossAx val="1054514368"/>
        <c:crosses val="autoZero"/>
        <c:auto val="1"/>
        <c:lblAlgn val="ctr"/>
        <c:lblOffset val="100"/>
        <c:noMultiLvlLbl val="0"/>
      </c:catAx>
      <c:valAx>
        <c:axId val="105451436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Calibri" panose="020F0502020204030204" pitchFamily="34" charset="0"/>
              </a:defRPr>
            </a:pPr>
            <a:endParaRPr lang="en-CH"/>
          </a:p>
        </c:txPr>
        <c:crossAx val="1054146816"/>
        <c:crosses val="autoZero"/>
        <c:crossBetween val="between"/>
        <c:majorUnit val="0.2"/>
      </c:valAx>
      <c:spPr>
        <a:noFill/>
        <a:ln w="15875">
          <a:solidFill>
            <a:schemeClr val="tx1"/>
          </a:solidFill>
        </a:ln>
        <a:effectLst/>
      </c:spPr>
    </c:plotArea>
    <c:plotVisOnly val="1"/>
    <c:dispBlanksAs val="gap"/>
    <c:showDLblsOverMax val="0"/>
  </c:chart>
  <c:spPr>
    <a:noFill/>
    <a:ln>
      <a:noFill/>
    </a:ln>
    <a:effectLst/>
  </c:spPr>
  <c:txPr>
    <a:bodyPr/>
    <a:lstStyle/>
    <a:p>
      <a:pPr>
        <a:defRPr sz="1400" b="1">
          <a:solidFill>
            <a:schemeClr val="tx1"/>
          </a:solidFill>
          <a:latin typeface="Cambria" panose="02040503050406030204" pitchFamily="18" charset="0"/>
          <a:cs typeface="Calibri" panose="020F0502020204030204" pitchFamily="34" charset="0"/>
        </a:defRPr>
      </a:pPr>
      <a:endParaRPr lang="en-CH"/>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860622278837345E-2"/>
          <c:y val="0.23575828710695115"/>
          <c:w val="0.40830642678045131"/>
          <c:h val="0.57287336837068825"/>
        </c:manualLayout>
      </c:layout>
      <c:barChart>
        <c:barDir val="col"/>
        <c:grouping val="clustered"/>
        <c:varyColors val="0"/>
        <c:ser>
          <c:idx val="0"/>
          <c:order val="0"/>
          <c:tx>
            <c:strRef>
              <c:f>motivation!$G$34</c:f>
              <c:strCache>
                <c:ptCount val="1"/>
                <c:pt idx="0">
                  <c:v>SSD-G4</c:v>
                </c:pt>
              </c:strCache>
            </c:strRef>
          </c:tx>
          <c:spPr>
            <a:solidFill>
              <a:schemeClr val="bg2">
                <a:lumMod val="50000"/>
              </a:schemeClr>
            </a:solidFill>
            <a:ln w="15875">
              <a:solidFill>
                <a:schemeClr val="tx1"/>
              </a:solidFill>
            </a:ln>
            <a:effectLst/>
          </c:spPr>
          <c:invertIfNegative val="0"/>
          <c:cat>
            <c:strRef>
              <c:f>motivation!$F$36</c:f>
              <c:strCache>
                <c:ptCount val="1"/>
                <c:pt idx="0">
                  <c:v>MetaSUB (659 GB)</c:v>
                </c:pt>
              </c:strCache>
            </c:strRef>
          </c:cat>
          <c:val>
            <c:numRef>
              <c:f>motivation!$G$35:$G$36</c:f>
              <c:numCache>
                <c:formatCode>General</c:formatCode>
                <c:ptCount val="2"/>
                <c:pt idx="0">
                  <c:v>0.2315402605771413</c:v>
                </c:pt>
                <c:pt idx="1">
                  <c:v>5.7486191244704221E-2</c:v>
                </c:pt>
              </c:numCache>
            </c:numRef>
          </c:val>
          <c:extLst>
            <c:ext xmlns:c16="http://schemas.microsoft.com/office/drawing/2014/chart" uri="{C3380CC4-5D6E-409C-BE32-E72D297353CC}">
              <c16:uniqueId val="{00000000-7683-F146-80F9-30674AF5093A}"/>
            </c:ext>
          </c:extLst>
        </c:ser>
        <c:ser>
          <c:idx val="1"/>
          <c:order val="1"/>
          <c:tx>
            <c:strRef>
              <c:f>motivation!$H$34</c:f>
              <c:strCache>
                <c:ptCount val="1"/>
                <c:pt idx="0">
                  <c:v>SSD-G5</c:v>
                </c:pt>
              </c:strCache>
            </c:strRef>
          </c:tx>
          <c:spPr>
            <a:solidFill>
              <a:schemeClr val="bg1">
                <a:lumMod val="65000"/>
              </a:schemeClr>
            </a:solidFill>
            <a:ln w="15875">
              <a:solidFill>
                <a:schemeClr val="tx1"/>
              </a:solidFill>
            </a:ln>
            <a:effectLst/>
          </c:spPr>
          <c:invertIfNegative val="0"/>
          <c:cat>
            <c:strRef>
              <c:f>motivation!$F$36</c:f>
              <c:strCache>
                <c:ptCount val="1"/>
                <c:pt idx="0">
                  <c:v>MetaSUB (659 GB)</c:v>
                </c:pt>
              </c:strCache>
            </c:strRef>
          </c:cat>
          <c:val>
            <c:numRef>
              <c:f>motivation!$H$35:$H$36</c:f>
              <c:numCache>
                <c:formatCode>General</c:formatCode>
                <c:ptCount val="2"/>
                <c:pt idx="0">
                  <c:v>0.37601736295431176</c:v>
                </c:pt>
                <c:pt idx="1">
                  <c:v>0.10872234875623414</c:v>
                </c:pt>
              </c:numCache>
            </c:numRef>
          </c:val>
          <c:extLst>
            <c:ext xmlns:c16="http://schemas.microsoft.com/office/drawing/2014/chart" uri="{C3380CC4-5D6E-409C-BE32-E72D297353CC}">
              <c16:uniqueId val="{00000001-7683-F146-80F9-30674AF5093A}"/>
            </c:ext>
          </c:extLst>
        </c:ser>
        <c:ser>
          <c:idx val="2"/>
          <c:order val="2"/>
          <c:tx>
            <c:strRef>
              <c:f>motivation!$I$34</c:f>
              <c:strCache>
                <c:ptCount val="1"/>
                <c:pt idx="0">
                  <c:v>No-I/O</c:v>
                </c:pt>
              </c:strCache>
            </c:strRef>
          </c:tx>
          <c:spPr>
            <a:solidFill>
              <a:srgbClr val="5B9BD5">
                <a:lumMod val="20000"/>
                <a:lumOff val="80000"/>
              </a:srgbClr>
            </a:solidFill>
            <a:ln w="15875">
              <a:solidFill>
                <a:schemeClr val="tx1"/>
              </a:solidFill>
            </a:ln>
            <a:effectLst/>
          </c:spPr>
          <c:invertIfNegative val="0"/>
          <c:cat>
            <c:strRef>
              <c:f>motivation!$F$36</c:f>
              <c:strCache>
                <c:ptCount val="1"/>
                <c:pt idx="0">
                  <c:v>MetaSUB (659 GB)</c:v>
                </c:pt>
              </c:strCache>
            </c:strRef>
          </c:cat>
          <c:val>
            <c:numRef>
              <c:f>motivation!$I$35:$I$36</c:f>
              <c:numCache>
                <c:formatCode>General</c:formatCode>
                <c:ptCount val="2"/>
                <c:pt idx="0">
                  <c:v>1</c:v>
                </c:pt>
                <c:pt idx="1">
                  <c:v>1</c:v>
                </c:pt>
              </c:numCache>
            </c:numRef>
          </c:val>
          <c:extLst>
            <c:ext xmlns:c16="http://schemas.microsoft.com/office/drawing/2014/chart" uri="{C3380CC4-5D6E-409C-BE32-E72D297353CC}">
              <c16:uniqueId val="{00000002-7683-F146-80F9-30674AF5093A}"/>
            </c:ext>
          </c:extLst>
        </c:ser>
        <c:dLbls>
          <c:showLegendKey val="0"/>
          <c:showVal val="0"/>
          <c:showCatName val="0"/>
          <c:showSerName val="0"/>
          <c:showPercent val="0"/>
          <c:showBubbleSize val="0"/>
        </c:dLbls>
        <c:gapWidth val="100"/>
        <c:axId val="493702016"/>
        <c:axId val="494048096"/>
      </c:barChart>
      <c:catAx>
        <c:axId val="493702016"/>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494048096"/>
        <c:crosses val="autoZero"/>
        <c:auto val="1"/>
        <c:lblAlgn val="ctr"/>
        <c:lblOffset val="100"/>
        <c:noMultiLvlLbl val="0"/>
      </c:catAx>
      <c:valAx>
        <c:axId val="49404809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493702016"/>
        <c:crosses val="autoZero"/>
        <c:crossBetween val="between"/>
        <c:majorUnit val="0.2"/>
      </c:valAx>
      <c:spPr>
        <a:noFill/>
        <a:ln w="15875">
          <a:solidFill>
            <a:schemeClr val="tx1"/>
          </a:solidFill>
        </a:ln>
        <a:effectLst/>
      </c:spPr>
    </c:plotArea>
    <c:legend>
      <c:legendPos val="t"/>
      <c:layout>
        <c:manualLayout>
          <c:xMode val="edge"/>
          <c:yMode val="edge"/>
          <c:x val="9.5732342116453317E-2"/>
          <c:y val="0.259641658318506"/>
          <c:w val="0.1179306148183991"/>
          <c:h val="0.28246063904546881"/>
        </c:manualLayout>
      </c:layout>
      <c:overlay val="0"/>
      <c:spPr>
        <a:solidFill>
          <a:sysClr val="window" lastClr="FFFFFF"/>
        </a:solidFill>
        <a:ln w="15875">
          <a:solidFill>
            <a:schemeClr val="tx1"/>
          </a:solidFill>
        </a:ln>
        <a:effectLst/>
      </c:spPr>
      <c:txPr>
        <a:bodyPr rot="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legend>
    <c:plotVisOnly val="1"/>
    <c:dispBlanksAs val="gap"/>
    <c:showDLblsOverMax val="0"/>
  </c:chart>
  <c:spPr>
    <a:noFill/>
    <a:ln>
      <a:noFill/>
    </a:ln>
    <a:effectLst/>
  </c:spPr>
  <c:txPr>
    <a:bodyPr/>
    <a:lstStyle/>
    <a:p>
      <a:pPr>
        <a:defRPr sz="1400" b="1">
          <a:solidFill>
            <a:schemeClr val="tx1"/>
          </a:solidFill>
          <a:latin typeface="Cambria" panose="02040503050406030204" pitchFamily="18" charset="0"/>
        </a:defRPr>
      </a:pPr>
      <a:endParaRPr lang="en-CH"/>
    </a:p>
  </c:txPr>
  <c:externalData r:id="rId4">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825357166492757"/>
          <c:y val="0.11600221377431483"/>
          <c:w val="0.797293092719353"/>
          <c:h val="0.66806850389416528"/>
        </c:manualLayout>
      </c:layout>
      <c:barChart>
        <c:barDir val="col"/>
        <c:grouping val="clustered"/>
        <c:varyColors val="0"/>
        <c:ser>
          <c:idx val="0"/>
          <c:order val="0"/>
          <c:tx>
            <c:strRef>
              <c:f>motivation!$G$40</c:f>
              <c:strCache>
                <c:ptCount val="1"/>
                <c:pt idx="0">
                  <c:v>SSD-G4</c:v>
                </c:pt>
              </c:strCache>
            </c:strRef>
          </c:tx>
          <c:spPr>
            <a:solidFill>
              <a:schemeClr val="bg2">
                <a:lumMod val="50000"/>
              </a:schemeClr>
            </a:solidFill>
            <a:ln w="15875">
              <a:solidFill>
                <a:schemeClr val="tx1"/>
              </a:solidFill>
            </a:ln>
            <a:effectLst/>
          </c:spPr>
          <c:invertIfNegative val="0"/>
          <c:cat>
            <c:strRef>
              <c:f>motivation!$F$41:$F$42</c:f>
              <c:strCache>
                <c:ptCount val="2"/>
                <c:pt idx="0">
                  <c:v>SRArep (231 GB)</c:v>
                </c:pt>
                <c:pt idx="1">
                  <c:v>MetaSUB (822 GB)</c:v>
                </c:pt>
              </c:strCache>
            </c:strRef>
          </c:cat>
          <c:val>
            <c:numRef>
              <c:f>motivation!$G$41:$G$42</c:f>
              <c:numCache>
                <c:formatCode>General</c:formatCode>
                <c:ptCount val="2"/>
                <c:pt idx="0">
                  <c:v>0.13249211355421986</c:v>
                </c:pt>
                <c:pt idx="1">
                  <c:v>5.7486191244704221E-2</c:v>
                </c:pt>
              </c:numCache>
            </c:numRef>
          </c:val>
          <c:extLst>
            <c:ext xmlns:c16="http://schemas.microsoft.com/office/drawing/2014/chart" uri="{C3380CC4-5D6E-409C-BE32-E72D297353CC}">
              <c16:uniqueId val="{00000000-7235-6946-9D9B-ACB4052C71B2}"/>
            </c:ext>
          </c:extLst>
        </c:ser>
        <c:ser>
          <c:idx val="1"/>
          <c:order val="1"/>
          <c:tx>
            <c:strRef>
              <c:f>motivation!$H$40</c:f>
              <c:strCache>
                <c:ptCount val="1"/>
                <c:pt idx="0">
                  <c:v>SSD-G5</c:v>
                </c:pt>
              </c:strCache>
            </c:strRef>
          </c:tx>
          <c:spPr>
            <a:solidFill>
              <a:schemeClr val="bg1">
                <a:lumMod val="65000"/>
              </a:schemeClr>
            </a:solidFill>
            <a:ln w="15875">
              <a:solidFill>
                <a:schemeClr val="tx1"/>
              </a:solidFill>
            </a:ln>
            <a:effectLst/>
          </c:spPr>
          <c:invertIfNegative val="0"/>
          <c:cat>
            <c:strRef>
              <c:f>motivation!$F$41:$F$42</c:f>
              <c:strCache>
                <c:ptCount val="2"/>
                <c:pt idx="0">
                  <c:v>SRArep (231 GB)</c:v>
                </c:pt>
                <c:pt idx="1">
                  <c:v>MetaSUB (822 GB)</c:v>
                </c:pt>
              </c:strCache>
            </c:strRef>
          </c:cat>
          <c:val>
            <c:numRef>
              <c:f>motivation!$H$41:$H$42</c:f>
              <c:numCache>
                <c:formatCode>General</c:formatCode>
                <c:ptCount val="2"/>
                <c:pt idx="0">
                  <c:v>0.23398328694066617</c:v>
                </c:pt>
                <c:pt idx="1">
                  <c:v>0.10872234875623414</c:v>
                </c:pt>
              </c:numCache>
            </c:numRef>
          </c:val>
          <c:extLst>
            <c:ext xmlns:c16="http://schemas.microsoft.com/office/drawing/2014/chart" uri="{C3380CC4-5D6E-409C-BE32-E72D297353CC}">
              <c16:uniqueId val="{00000001-7235-6946-9D9B-ACB4052C71B2}"/>
            </c:ext>
          </c:extLst>
        </c:ser>
        <c:ser>
          <c:idx val="2"/>
          <c:order val="2"/>
          <c:tx>
            <c:strRef>
              <c:f>motivation!$I$40</c:f>
              <c:strCache>
                <c:ptCount val="1"/>
                <c:pt idx="0">
                  <c:v>Ideal</c:v>
                </c:pt>
              </c:strCache>
            </c:strRef>
          </c:tx>
          <c:spPr>
            <a:solidFill>
              <a:srgbClr val="5B9BD5">
                <a:lumMod val="20000"/>
                <a:lumOff val="80000"/>
              </a:srgbClr>
            </a:solidFill>
            <a:ln w="15875">
              <a:solidFill>
                <a:schemeClr val="tx1"/>
              </a:solidFill>
            </a:ln>
            <a:effectLst/>
          </c:spPr>
          <c:invertIfNegative val="0"/>
          <c:cat>
            <c:strRef>
              <c:f>motivation!$F$41:$F$42</c:f>
              <c:strCache>
                <c:ptCount val="2"/>
                <c:pt idx="0">
                  <c:v>SRArep (231 GB)</c:v>
                </c:pt>
                <c:pt idx="1">
                  <c:v>MetaSUB (822 GB)</c:v>
                </c:pt>
              </c:strCache>
            </c:strRef>
          </c:cat>
          <c:val>
            <c:numRef>
              <c:f>motivation!$I$41:$I$42</c:f>
              <c:numCache>
                <c:formatCode>General</c:formatCode>
                <c:ptCount val="2"/>
                <c:pt idx="0">
                  <c:v>1</c:v>
                </c:pt>
                <c:pt idx="1">
                  <c:v>1</c:v>
                </c:pt>
              </c:numCache>
            </c:numRef>
          </c:val>
          <c:extLst>
            <c:ext xmlns:c16="http://schemas.microsoft.com/office/drawing/2014/chart" uri="{C3380CC4-5D6E-409C-BE32-E72D297353CC}">
              <c16:uniqueId val="{00000002-7235-6946-9D9B-ACB4052C71B2}"/>
            </c:ext>
          </c:extLst>
        </c:ser>
        <c:dLbls>
          <c:showLegendKey val="0"/>
          <c:showVal val="0"/>
          <c:showCatName val="0"/>
          <c:showSerName val="0"/>
          <c:showPercent val="0"/>
          <c:showBubbleSize val="0"/>
        </c:dLbls>
        <c:gapWidth val="100"/>
        <c:axId val="1054146816"/>
        <c:axId val="1054514368"/>
      </c:barChart>
      <c:catAx>
        <c:axId val="1054146816"/>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CH"/>
          </a:p>
        </c:txPr>
        <c:crossAx val="1054514368"/>
        <c:crosses val="autoZero"/>
        <c:auto val="1"/>
        <c:lblAlgn val="ctr"/>
        <c:lblOffset val="100"/>
        <c:noMultiLvlLbl val="0"/>
      </c:catAx>
      <c:valAx>
        <c:axId val="105451436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Calibri" panose="020F0502020204030204" pitchFamily="34" charset="0"/>
              </a:defRPr>
            </a:pPr>
            <a:endParaRPr lang="en-CH"/>
          </a:p>
        </c:txPr>
        <c:crossAx val="1054146816"/>
        <c:crosses val="autoZero"/>
        <c:crossBetween val="between"/>
        <c:majorUnit val="0.2"/>
      </c:valAx>
      <c:spPr>
        <a:noFill/>
        <a:ln w="15875">
          <a:solidFill>
            <a:schemeClr val="tx1"/>
          </a:solidFill>
        </a:ln>
        <a:effectLst/>
      </c:spPr>
    </c:plotArea>
    <c:plotVisOnly val="1"/>
    <c:dispBlanksAs val="gap"/>
    <c:showDLblsOverMax val="0"/>
  </c:chart>
  <c:spPr>
    <a:noFill/>
    <a:ln>
      <a:noFill/>
    </a:ln>
    <a:effectLst/>
  </c:spPr>
  <c:txPr>
    <a:bodyPr/>
    <a:lstStyle/>
    <a:p>
      <a:pPr>
        <a:defRPr sz="1400" b="1">
          <a:solidFill>
            <a:schemeClr val="tx1"/>
          </a:solidFill>
          <a:latin typeface="Calibri" panose="020F0502020204030204" pitchFamily="34" charset="0"/>
          <a:cs typeface="Calibri" panose="020F0502020204030204" pitchFamily="34" charset="0"/>
        </a:defRPr>
      </a:pPr>
      <a:endParaRPr lang="en-CH"/>
    </a:p>
  </c:txPr>
  <c:externalData r:id="rId4">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803835913919892E-2"/>
          <c:y val="0.31665223610526455"/>
          <c:w val="0.42170711870859828"/>
          <c:h val="0.50882940881913441"/>
        </c:manualLayout>
      </c:layout>
      <c:barChart>
        <c:barDir val="col"/>
        <c:grouping val="clustered"/>
        <c:varyColors val="0"/>
        <c:ser>
          <c:idx val="0"/>
          <c:order val="0"/>
          <c:tx>
            <c:strRef>
              <c:f>main!$J$4</c:f>
              <c:strCache>
                <c:ptCount val="1"/>
                <c:pt idx="0">
                  <c:v>FG</c:v>
                </c:pt>
              </c:strCache>
            </c:strRef>
          </c:tx>
          <c:spPr>
            <a:solidFill>
              <a:schemeClr val="tx1">
                <a:lumMod val="50000"/>
                <a:lumOff val="50000"/>
              </a:schemeClr>
            </a:solidFill>
            <a:ln w="15875">
              <a:solidFill>
                <a:schemeClr val="tx1"/>
              </a:solidFill>
            </a:ln>
            <a:effectLst/>
          </c:spPr>
          <c:invertIfNegative val="0"/>
          <c:cat>
            <c:strRef>
              <c:f>main!$I$5:$I$8</c:f>
              <c:strCache>
                <c:ptCount val="4"/>
                <c:pt idx="0">
                  <c:v>QL</c:v>
                </c:pt>
                <c:pt idx="1">
                  <c:v>QM</c:v>
                </c:pt>
                <c:pt idx="2">
                  <c:v>QS</c:v>
                </c:pt>
                <c:pt idx="3">
                  <c:v>GMean</c:v>
                </c:pt>
              </c:strCache>
            </c:strRef>
          </c:cat>
          <c:val>
            <c:numRef>
              <c:f>main!$J$5:$J$8</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E82A-2B42-BA7F-CBC90CDF6D76}"/>
            </c:ext>
          </c:extLst>
        </c:ser>
        <c:ser>
          <c:idx val="1"/>
          <c:order val="1"/>
          <c:tx>
            <c:strRef>
              <c:f>main!$K$4</c:f>
              <c:strCache>
                <c:ptCount val="1"/>
                <c:pt idx="0">
                  <c:v>MG</c:v>
                </c:pt>
              </c:strCache>
            </c:strRef>
          </c:tx>
          <c:spPr>
            <a:solidFill>
              <a:schemeClr val="bg1">
                <a:lumMod val="75000"/>
              </a:schemeClr>
            </a:solidFill>
            <a:ln w="15875">
              <a:solidFill>
                <a:schemeClr val="tx1"/>
              </a:solidFill>
            </a:ln>
            <a:effectLst/>
          </c:spPr>
          <c:invertIfNegative val="0"/>
          <c:cat>
            <c:strRef>
              <c:f>main!$I$5:$I$8</c:f>
              <c:strCache>
                <c:ptCount val="4"/>
                <c:pt idx="0">
                  <c:v>QL</c:v>
                </c:pt>
                <c:pt idx="1">
                  <c:v>QM</c:v>
                </c:pt>
                <c:pt idx="2">
                  <c:v>QS</c:v>
                </c:pt>
                <c:pt idx="3">
                  <c:v>GMean</c:v>
                </c:pt>
              </c:strCache>
            </c:strRef>
          </c:cat>
          <c:val>
            <c:numRef>
              <c:f>main!$K$5:$K$8</c:f>
              <c:numCache>
                <c:formatCode>General</c:formatCode>
                <c:ptCount val="4"/>
                <c:pt idx="0">
                  <c:v>0.62277708115037644</c:v>
                </c:pt>
                <c:pt idx="1">
                  <c:v>0.73413130885845412</c:v>
                </c:pt>
                <c:pt idx="2">
                  <c:v>0.77147411217520978</c:v>
                </c:pt>
                <c:pt idx="3">
                  <c:v>0.70654947010540536</c:v>
                </c:pt>
              </c:numCache>
            </c:numRef>
          </c:val>
          <c:extLst>
            <c:ext xmlns:c16="http://schemas.microsoft.com/office/drawing/2014/chart" uri="{C3380CC4-5D6E-409C-BE32-E72D297353CC}">
              <c16:uniqueId val="{00000001-E82A-2B42-BA7F-CBC90CDF6D76}"/>
            </c:ext>
          </c:extLst>
        </c:ser>
        <c:ser>
          <c:idx val="2"/>
          <c:order val="2"/>
          <c:tx>
            <c:strRef>
              <c:f>main!$L$4</c:f>
              <c:strCache>
                <c:ptCount val="1"/>
                <c:pt idx="0">
                  <c:v>GRN-Ext</c:v>
                </c:pt>
              </c:strCache>
            </c:strRef>
          </c:tx>
          <c:spPr>
            <a:solidFill>
              <a:schemeClr val="accent6">
                <a:lumMod val="60000"/>
                <a:lumOff val="40000"/>
              </a:schemeClr>
            </a:solidFill>
            <a:ln w="15875">
              <a:solidFill>
                <a:schemeClr val="tx1"/>
              </a:solidFill>
            </a:ln>
            <a:effectLst/>
          </c:spPr>
          <c:invertIfNegative val="0"/>
          <c:cat>
            <c:strRef>
              <c:f>main!$I$5:$I$8</c:f>
              <c:strCache>
                <c:ptCount val="4"/>
                <c:pt idx="0">
                  <c:v>QL</c:v>
                </c:pt>
                <c:pt idx="1">
                  <c:v>QM</c:v>
                </c:pt>
                <c:pt idx="2">
                  <c:v>QS</c:v>
                </c:pt>
                <c:pt idx="3">
                  <c:v>GMean</c:v>
                </c:pt>
              </c:strCache>
            </c:strRef>
          </c:cat>
          <c:val>
            <c:numRef>
              <c:f>main!$L$5:$L$8</c:f>
              <c:numCache>
                <c:formatCode>General</c:formatCode>
                <c:ptCount val="4"/>
                <c:pt idx="0">
                  <c:v>1.35230291589825</c:v>
                </c:pt>
                <c:pt idx="1">
                  <c:v>3.0465237165110519</c:v>
                </c:pt>
                <c:pt idx="2">
                  <c:v>9.9585904970512988</c:v>
                </c:pt>
                <c:pt idx="3">
                  <c:v>3.4489916322973948</c:v>
                </c:pt>
              </c:numCache>
            </c:numRef>
          </c:val>
          <c:extLst>
            <c:ext xmlns:c16="http://schemas.microsoft.com/office/drawing/2014/chart" uri="{C3380CC4-5D6E-409C-BE32-E72D297353CC}">
              <c16:uniqueId val="{00000002-E82A-2B42-BA7F-CBC90CDF6D76}"/>
            </c:ext>
          </c:extLst>
        </c:ser>
        <c:ser>
          <c:idx val="3"/>
          <c:order val="3"/>
          <c:tx>
            <c:strRef>
              <c:f>main!$M$4</c:f>
              <c:strCache>
                <c:ptCount val="1"/>
                <c:pt idx="0">
                  <c:v>GRN</c:v>
                </c:pt>
              </c:strCache>
            </c:strRef>
          </c:tx>
          <c:spPr>
            <a:solidFill>
              <a:schemeClr val="accent6">
                <a:lumMod val="20000"/>
                <a:lumOff val="80000"/>
              </a:schemeClr>
            </a:solidFill>
            <a:ln w="15875">
              <a:solidFill>
                <a:schemeClr val="tx1"/>
              </a:solidFill>
            </a:ln>
            <a:effectLst/>
          </c:spPr>
          <c:invertIfNegative val="0"/>
          <c:cat>
            <c:strRef>
              <c:f>main!$I$5:$I$8</c:f>
              <c:strCache>
                <c:ptCount val="4"/>
                <c:pt idx="0">
                  <c:v>QL</c:v>
                </c:pt>
                <c:pt idx="1">
                  <c:v>QM</c:v>
                </c:pt>
                <c:pt idx="2">
                  <c:v>QS</c:v>
                </c:pt>
                <c:pt idx="3">
                  <c:v>GMean</c:v>
                </c:pt>
              </c:strCache>
            </c:strRef>
          </c:cat>
          <c:val>
            <c:numRef>
              <c:f>main!$M$5:$M$8</c:f>
              <c:numCache>
                <c:formatCode>General</c:formatCode>
                <c:ptCount val="4"/>
                <c:pt idx="0">
                  <c:v>4.0609886355721185</c:v>
                </c:pt>
                <c:pt idx="1">
                  <c:v>8.5633936052251496</c:v>
                </c:pt>
                <c:pt idx="2">
                  <c:v>17.240395552864356</c:v>
                </c:pt>
                <c:pt idx="3">
                  <c:v>8.4322143007195223</c:v>
                </c:pt>
              </c:numCache>
            </c:numRef>
          </c:val>
          <c:extLst>
            <c:ext xmlns:c16="http://schemas.microsoft.com/office/drawing/2014/chart" uri="{C3380CC4-5D6E-409C-BE32-E72D297353CC}">
              <c16:uniqueId val="{00000003-E82A-2B42-BA7F-CBC90CDF6D76}"/>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4080"/>
        <c:crosses val="autoZero"/>
        <c:auto val="1"/>
        <c:lblAlgn val="ctr"/>
        <c:lblOffset val="100"/>
        <c:noMultiLvlLbl val="0"/>
      </c:catAx>
      <c:valAx>
        <c:axId val="716424080"/>
        <c:scaling>
          <c:orientation val="minMax"/>
          <c:max val="9"/>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2352"/>
        <c:crosses val="autoZero"/>
        <c:crossBetween val="between"/>
        <c:majorUnit val="3"/>
      </c:valAx>
      <c:spPr>
        <a:noFill/>
        <a:ln w="15875">
          <a:solidFill>
            <a:schemeClr val="tx1"/>
          </a:solidFill>
        </a:ln>
        <a:effectLst/>
      </c:spPr>
    </c:plotArea>
    <c:legend>
      <c:legendPos val="t"/>
      <c:layout>
        <c:manualLayout>
          <c:xMode val="edge"/>
          <c:yMode val="edge"/>
          <c:x val="5.1232870566702449E-2"/>
          <c:y val="0.15931439538275238"/>
          <c:w val="0.91485792198493643"/>
          <c:h val="9.1762909201178647E-2"/>
        </c:manualLayout>
      </c:layout>
      <c:overlay val="0"/>
      <c:spPr>
        <a:noFill/>
        <a:ln w="15875">
          <a:solidFill>
            <a:schemeClr val="tx1"/>
          </a:solidFill>
        </a:ln>
        <a:effectLst/>
      </c:spPr>
      <c:txPr>
        <a:bodyPr rot="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legend>
    <c:plotVisOnly val="1"/>
    <c:dispBlanksAs val="gap"/>
    <c:showDLblsOverMax val="0"/>
  </c:chart>
  <c:spPr>
    <a:noFill/>
    <a:ln>
      <a:noFill/>
    </a:ln>
    <a:effectLst/>
  </c:spPr>
  <c:txPr>
    <a:bodyPr/>
    <a:lstStyle/>
    <a:p>
      <a:pPr>
        <a:defRPr sz="1400" b="1">
          <a:solidFill>
            <a:schemeClr val="tx1"/>
          </a:solidFill>
          <a:latin typeface="Cambria" panose="02040503050406030204" pitchFamily="18" charset="0"/>
        </a:defRPr>
      </a:pPr>
      <a:endParaRPr lang="en-CH"/>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366276573492013"/>
          <c:y val="0.20071884268395504"/>
          <c:w val="0.83954880198092785"/>
          <c:h val="0.59421456845316722"/>
        </c:manualLayout>
      </c:layout>
      <c:barChart>
        <c:barDir val="col"/>
        <c:grouping val="clustered"/>
        <c:varyColors val="0"/>
        <c:ser>
          <c:idx val="0"/>
          <c:order val="0"/>
          <c:tx>
            <c:strRef>
              <c:f>main!$J$12</c:f>
              <c:strCache>
                <c:ptCount val="1"/>
                <c:pt idx="0">
                  <c:v>FG</c:v>
                </c:pt>
              </c:strCache>
            </c:strRef>
          </c:tx>
          <c:spPr>
            <a:solidFill>
              <a:schemeClr val="tx1">
                <a:lumMod val="50000"/>
                <a:lumOff val="50000"/>
              </a:schemeClr>
            </a:solidFill>
            <a:ln w="15875">
              <a:solidFill>
                <a:schemeClr val="tx1"/>
              </a:solidFill>
            </a:ln>
            <a:effectLst/>
          </c:spPr>
          <c:invertIfNegative val="0"/>
          <c:cat>
            <c:strRef>
              <c:f>main!$I$13:$I$16</c:f>
              <c:strCache>
                <c:ptCount val="4"/>
                <c:pt idx="0">
                  <c:v>QL</c:v>
                </c:pt>
                <c:pt idx="1">
                  <c:v>QM</c:v>
                </c:pt>
                <c:pt idx="2">
                  <c:v>QS</c:v>
                </c:pt>
                <c:pt idx="3">
                  <c:v>GMean</c:v>
                </c:pt>
              </c:strCache>
            </c:strRef>
          </c:cat>
          <c:val>
            <c:numRef>
              <c:f>main!$J$13:$J$16</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C929-194B-92F6-2867849FFB30}"/>
            </c:ext>
          </c:extLst>
        </c:ser>
        <c:ser>
          <c:idx val="1"/>
          <c:order val="1"/>
          <c:tx>
            <c:strRef>
              <c:f>main!$K$12</c:f>
              <c:strCache>
                <c:ptCount val="1"/>
                <c:pt idx="0">
                  <c:v>MG</c:v>
                </c:pt>
              </c:strCache>
            </c:strRef>
          </c:tx>
          <c:spPr>
            <a:solidFill>
              <a:schemeClr val="bg1">
                <a:lumMod val="75000"/>
              </a:schemeClr>
            </a:solidFill>
            <a:ln w="15875">
              <a:solidFill>
                <a:schemeClr val="tx1"/>
              </a:solidFill>
            </a:ln>
            <a:effectLst/>
          </c:spPr>
          <c:invertIfNegative val="0"/>
          <c:cat>
            <c:strRef>
              <c:f>main!$I$13:$I$16</c:f>
              <c:strCache>
                <c:ptCount val="4"/>
                <c:pt idx="0">
                  <c:v>QL</c:v>
                </c:pt>
                <c:pt idx="1">
                  <c:v>QM</c:v>
                </c:pt>
                <c:pt idx="2">
                  <c:v>QS</c:v>
                </c:pt>
                <c:pt idx="3">
                  <c:v>GMean</c:v>
                </c:pt>
              </c:strCache>
            </c:strRef>
          </c:cat>
          <c:val>
            <c:numRef>
              <c:f>main!$K$13:$K$16</c:f>
              <c:numCache>
                <c:formatCode>General</c:formatCode>
                <c:ptCount val="4"/>
                <c:pt idx="0">
                  <c:v>0.55420960384429863</c:v>
                </c:pt>
                <c:pt idx="1">
                  <c:v>0.68283555896973824</c:v>
                </c:pt>
                <c:pt idx="2">
                  <c:v>0.74413646661181232</c:v>
                </c:pt>
                <c:pt idx="3">
                  <c:v>0.6554621045595096</c:v>
                </c:pt>
              </c:numCache>
            </c:numRef>
          </c:val>
          <c:extLst>
            <c:ext xmlns:c16="http://schemas.microsoft.com/office/drawing/2014/chart" uri="{C3380CC4-5D6E-409C-BE32-E72D297353CC}">
              <c16:uniqueId val="{00000001-C929-194B-92F6-2867849FFB30}"/>
            </c:ext>
          </c:extLst>
        </c:ser>
        <c:ser>
          <c:idx val="2"/>
          <c:order val="2"/>
          <c:tx>
            <c:strRef>
              <c:f>main!$L$12</c:f>
              <c:strCache>
                <c:ptCount val="1"/>
                <c:pt idx="0">
                  <c:v>GRN-Ext</c:v>
                </c:pt>
              </c:strCache>
            </c:strRef>
          </c:tx>
          <c:spPr>
            <a:solidFill>
              <a:schemeClr val="accent6">
                <a:lumMod val="60000"/>
                <a:lumOff val="40000"/>
              </a:schemeClr>
            </a:solidFill>
            <a:ln w="15875">
              <a:solidFill>
                <a:schemeClr val="tx1"/>
              </a:solidFill>
            </a:ln>
            <a:effectLst/>
          </c:spPr>
          <c:invertIfNegative val="0"/>
          <c:cat>
            <c:strRef>
              <c:f>main!$I$13:$I$16</c:f>
              <c:strCache>
                <c:ptCount val="4"/>
                <c:pt idx="0">
                  <c:v>QL</c:v>
                </c:pt>
                <c:pt idx="1">
                  <c:v>QM</c:v>
                </c:pt>
                <c:pt idx="2">
                  <c:v>QS</c:v>
                </c:pt>
                <c:pt idx="3">
                  <c:v>GMean</c:v>
                </c:pt>
              </c:strCache>
            </c:strRef>
          </c:cat>
          <c:val>
            <c:numRef>
              <c:f>main!$L$13:$L$16</c:f>
              <c:numCache>
                <c:formatCode>General</c:formatCode>
                <c:ptCount val="4"/>
                <c:pt idx="0">
                  <c:v>1.471179529249105</c:v>
                </c:pt>
                <c:pt idx="1">
                  <c:v>2.9917933885767991</c:v>
                </c:pt>
                <c:pt idx="2">
                  <c:v>8.8300685916138715</c:v>
                </c:pt>
                <c:pt idx="3">
                  <c:v>3.3873009416523199</c:v>
                </c:pt>
              </c:numCache>
            </c:numRef>
          </c:val>
          <c:extLst>
            <c:ext xmlns:c16="http://schemas.microsoft.com/office/drawing/2014/chart" uri="{C3380CC4-5D6E-409C-BE32-E72D297353CC}">
              <c16:uniqueId val="{00000002-C929-194B-92F6-2867849FFB30}"/>
            </c:ext>
          </c:extLst>
        </c:ser>
        <c:ser>
          <c:idx val="3"/>
          <c:order val="3"/>
          <c:tx>
            <c:strRef>
              <c:f>main!$M$12</c:f>
              <c:strCache>
                <c:ptCount val="1"/>
                <c:pt idx="0">
                  <c:v>GRN</c:v>
                </c:pt>
              </c:strCache>
            </c:strRef>
          </c:tx>
          <c:spPr>
            <a:solidFill>
              <a:schemeClr val="accent6">
                <a:lumMod val="20000"/>
                <a:lumOff val="80000"/>
              </a:schemeClr>
            </a:solidFill>
            <a:ln w="15875">
              <a:solidFill>
                <a:schemeClr val="tx1"/>
              </a:solidFill>
            </a:ln>
            <a:effectLst/>
          </c:spPr>
          <c:invertIfNegative val="0"/>
          <c:cat>
            <c:strRef>
              <c:f>main!$I$13:$I$16</c:f>
              <c:strCache>
                <c:ptCount val="4"/>
                <c:pt idx="0">
                  <c:v>QL</c:v>
                </c:pt>
                <c:pt idx="1">
                  <c:v>QM</c:v>
                </c:pt>
                <c:pt idx="2">
                  <c:v>QS</c:v>
                </c:pt>
                <c:pt idx="3">
                  <c:v>GMean</c:v>
                </c:pt>
              </c:strCache>
            </c:strRef>
          </c:cat>
          <c:val>
            <c:numRef>
              <c:f>main!$M$13:$M$16</c:f>
              <c:numCache>
                <c:formatCode>General</c:formatCode>
                <c:ptCount val="4"/>
                <c:pt idx="0">
                  <c:v>2.739077235355837</c:v>
                </c:pt>
                <c:pt idx="1">
                  <c:v>5.1960407707839584</c:v>
                </c:pt>
                <c:pt idx="2">
                  <c:v>11.980535133997527</c:v>
                </c:pt>
                <c:pt idx="3">
                  <c:v>5.5452059670100464</c:v>
                </c:pt>
              </c:numCache>
            </c:numRef>
          </c:val>
          <c:extLst>
            <c:ext xmlns:c16="http://schemas.microsoft.com/office/drawing/2014/chart" uri="{C3380CC4-5D6E-409C-BE32-E72D297353CC}">
              <c16:uniqueId val="{00000003-C929-194B-92F6-2867849FFB30}"/>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4080"/>
        <c:crosses val="autoZero"/>
        <c:auto val="1"/>
        <c:lblAlgn val="ctr"/>
        <c:lblOffset val="100"/>
        <c:noMultiLvlLbl val="0"/>
      </c:catAx>
      <c:valAx>
        <c:axId val="716424080"/>
        <c:scaling>
          <c:orientation val="minMax"/>
          <c:max val="6"/>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2352"/>
        <c:crosses val="autoZero"/>
        <c:crossBetween val="between"/>
        <c:majorUnit val="2"/>
        <c:minorUnit val="0.5"/>
      </c:valAx>
      <c:spPr>
        <a:noFill/>
        <a:ln w="15875">
          <a:solidFill>
            <a:schemeClr val="tx1"/>
          </a:solidFill>
        </a:ln>
        <a:effectLst/>
      </c:spPr>
    </c:plotArea>
    <c:plotVisOnly val="1"/>
    <c:dispBlanksAs val="gap"/>
    <c:showDLblsOverMax val="0"/>
  </c:chart>
  <c:spPr>
    <a:noFill/>
    <a:ln>
      <a:noFill/>
    </a:ln>
    <a:effectLst/>
  </c:spPr>
  <c:txPr>
    <a:bodyPr/>
    <a:lstStyle/>
    <a:p>
      <a:pPr>
        <a:defRPr sz="1400" b="1">
          <a:solidFill>
            <a:schemeClr val="tx1"/>
          </a:solidFill>
          <a:latin typeface="Cambria" panose="02040503050406030204" pitchFamily="18" charset="0"/>
        </a:defRPr>
      </a:pPr>
      <a:endParaRPr lang="en-CH"/>
    </a:p>
  </c:txPr>
  <c:externalData r:id="rId4">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803835913919892E-2"/>
          <c:y val="8.0771832649224676E-2"/>
          <c:w val="0.8902054768484603"/>
          <c:h val="0.65563078124769947"/>
        </c:manualLayout>
      </c:layout>
      <c:barChart>
        <c:barDir val="col"/>
        <c:grouping val="clustered"/>
        <c:varyColors val="0"/>
        <c:ser>
          <c:idx val="0"/>
          <c:order val="0"/>
          <c:tx>
            <c:strRef>
              <c:f>pim!$G$5</c:f>
              <c:strCache>
                <c:ptCount val="1"/>
                <c:pt idx="0">
                  <c:v>PIM</c:v>
                </c:pt>
              </c:strCache>
            </c:strRef>
          </c:tx>
          <c:spPr>
            <a:solidFill>
              <a:schemeClr val="tx1">
                <a:lumMod val="50000"/>
                <a:lumOff val="50000"/>
              </a:schemeClr>
            </a:solidFill>
            <a:ln w="15875">
              <a:solidFill>
                <a:schemeClr val="tx1"/>
              </a:solidFill>
            </a:ln>
            <a:effectLst/>
          </c:spPr>
          <c:invertIfNegative val="0"/>
          <c:cat>
            <c:strRef>
              <c:f>pim!$F$6:$F$9</c:f>
              <c:strCache>
                <c:ptCount val="4"/>
                <c:pt idx="0">
                  <c:v>QL</c:v>
                </c:pt>
                <c:pt idx="1">
                  <c:v>QM</c:v>
                </c:pt>
                <c:pt idx="2">
                  <c:v>QS</c:v>
                </c:pt>
                <c:pt idx="3">
                  <c:v>GMean</c:v>
                </c:pt>
              </c:strCache>
            </c:strRef>
          </c:cat>
          <c:val>
            <c:numRef>
              <c:f>pim!$G$6:$G$9</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268A-4B42-A57F-28B17D16EAFB}"/>
            </c:ext>
          </c:extLst>
        </c:ser>
        <c:ser>
          <c:idx val="1"/>
          <c:order val="1"/>
          <c:tx>
            <c:strRef>
              <c:f>pim!$H$5</c:f>
              <c:strCache>
                <c:ptCount val="1"/>
                <c:pt idx="0">
                  <c:v>GRN</c:v>
                </c:pt>
              </c:strCache>
            </c:strRef>
          </c:tx>
          <c:spPr>
            <a:solidFill>
              <a:srgbClr val="FDE5BF"/>
            </a:solidFill>
            <a:ln w="15875">
              <a:solidFill>
                <a:schemeClr val="tx1"/>
              </a:solidFill>
            </a:ln>
            <a:effectLst/>
          </c:spPr>
          <c:invertIfNegative val="0"/>
          <c:cat>
            <c:strRef>
              <c:f>pim!$F$6:$F$9</c:f>
              <c:strCache>
                <c:ptCount val="4"/>
                <c:pt idx="0">
                  <c:v>QL</c:v>
                </c:pt>
                <c:pt idx="1">
                  <c:v>QM</c:v>
                </c:pt>
                <c:pt idx="2">
                  <c:v>QS</c:v>
                </c:pt>
                <c:pt idx="3">
                  <c:v>GMean</c:v>
                </c:pt>
              </c:strCache>
            </c:strRef>
          </c:cat>
          <c:val>
            <c:numRef>
              <c:f>pim!$H$6:$H$9</c:f>
              <c:numCache>
                <c:formatCode>General</c:formatCode>
                <c:ptCount val="4"/>
                <c:pt idx="0">
                  <c:v>2.8966566259512114</c:v>
                </c:pt>
                <c:pt idx="1">
                  <c:v>8.0711167227314995</c:v>
                </c:pt>
                <c:pt idx="2">
                  <c:v>17.016070041926977</c:v>
                </c:pt>
                <c:pt idx="3">
                  <c:v>7.3546718970926612</c:v>
                </c:pt>
              </c:numCache>
            </c:numRef>
          </c:val>
          <c:extLst>
            <c:ext xmlns:c16="http://schemas.microsoft.com/office/drawing/2014/chart" uri="{C3380CC4-5D6E-409C-BE32-E72D297353CC}">
              <c16:uniqueId val="{00000001-268A-4B42-A57F-28B17D16EAFB}"/>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4080"/>
        <c:crosses val="autoZero"/>
        <c:auto val="1"/>
        <c:lblAlgn val="ctr"/>
        <c:lblOffset val="50"/>
        <c:noMultiLvlLbl val="0"/>
      </c:catAx>
      <c:valAx>
        <c:axId val="716424080"/>
        <c:scaling>
          <c:orientation val="minMax"/>
          <c:max val="9"/>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2352"/>
        <c:crosses val="autoZero"/>
        <c:crossBetween val="between"/>
        <c:majorUnit val="3"/>
      </c:valAx>
      <c:spPr>
        <a:noFill/>
        <a:ln w="15875">
          <a:solidFill>
            <a:schemeClr val="tx1"/>
          </a:solidFill>
        </a:ln>
        <a:effectLst/>
      </c:spPr>
    </c:plotArea>
    <c:legend>
      <c:legendPos val="t"/>
      <c:layout>
        <c:manualLayout>
          <c:xMode val="edge"/>
          <c:yMode val="edge"/>
          <c:x val="0.10430379017979242"/>
          <c:y val="0.31624876290372683"/>
          <c:w val="0.33796484762987805"/>
          <c:h val="0.16796103922596842"/>
        </c:manualLayout>
      </c:layout>
      <c:overlay val="0"/>
      <c:spPr>
        <a:solidFill>
          <a:sysClr val="window" lastClr="FFFFFF"/>
        </a:solidFill>
        <a:ln w="15875">
          <a:solidFill>
            <a:schemeClr val="tx1"/>
          </a:solidFill>
        </a:ln>
        <a:effectLst/>
      </c:spPr>
      <c:txPr>
        <a:bodyPr rot="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legend>
    <c:plotVisOnly val="1"/>
    <c:dispBlanksAs val="gap"/>
    <c:showDLblsOverMax val="0"/>
  </c:chart>
  <c:spPr>
    <a:noFill/>
    <a:ln>
      <a:noFill/>
    </a:ln>
    <a:effectLst/>
  </c:spPr>
  <c:txPr>
    <a:bodyPr/>
    <a:lstStyle/>
    <a:p>
      <a:pPr>
        <a:defRPr sz="1400" b="1">
          <a:solidFill>
            <a:schemeClr val="tx1"/>
          </a:solidFill>
          <a:latin typeface="Cambria" panose="02040503050406030204" pitchFamily="18" charset="0"/>
        </a:defRPr>
      </a:pPr>
      <a:endParaRPr lang="en-CH"/>
    </a:p>
  </c:txPr>
  <c:externalData r:id="rId4">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366276573492013"/>
          <c:y val="8.4978127734033237E-2"/>
          <c:w val="0.86445280240781064"/>
          <c:h val="0.70995516185476815"/>
        </c:manualLayout>
      </c:layout>
      <c:barChart>
        <c:barDir val="col"/>
        <c:grouping val="clustered"/>
        <c:varyColors val="0"/>
        <c:ser>
          <c:idx val="0"/>
          <c:order val="0"/>
          <c:tx>
            <c:strRef>
              <c:f>pim!$G$13</c:f>
              <c:strCache>
                <c:ptCount val="1"/>
                <c:pt idx="0">
                  <c:v>PIM</c:v>
                </c:pt>
              </c:strCache>
            </c:strRef>
          </c:tx>
          <c:spPr>
            <a:solidFill>
              <a:schemeClr val="tx1">
                <a:lumMod val="50000"/>
                <a:lumOff val="50000"/>
              </a:schemeClr>
            </a:solidFill>
            <a:ln w="15875">
              <a:solidFill>
                <a:schemeClr val="tx1"/>
              </a:solidFill>
            </a:ln>
            <a:effectLst/>
          </c:spPr>
          <c:invertIfNegative val="0"/>
          <c:cat>
            <c:strRef>
              <c:f>pim!$F$14:$F$17</c:f>
              <c:strCache>
                <c:ptCount val="4"/>
                <c:pt idx="0">
                  <c:v>QL</c:v>
                </c:pt>
                <c:pt idx="1">
                  <c:v>QM</c:v>
                </c:pt>
                <c:pt idx="2">
                  <c:v>QS</c:v>
                </c:pt>
                <c:pt idx="3">
                  <c:v>GMean</c:v>
                </c:pt>
              </c:strCache>
            </c:strRef>
          </c:cat>
          <c:val>
            <c:numRef>
              <c:f>pim!$G$14:$G$17</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2E02-3F4B-9E92-68CAF23266C5}"/>
            </c:ext>
          </c:extLst>
        </c:ser>
        <c:ser>
          <c:idx val="1"/>
          <c:order val="1"/>
          <c:tx>
            <c:strRef>
              <c:f>pim!$H$13</c:f>
              <c:strCache>
                <c:ptCount val="1"/>
                <c:pt idx="0">
                  <c:v>GRN</c:v>
                </c:pt>
              </c:strCache>
            </c:strRef>
          </c:tx>
          <c:spPr>
            <a:solidFill>
              <a:srgbClr val="FDE5BF"/>
            </a:solidFill>
            <a:ln w="15875">
              <a:solidFill>
                <a:schemeClr val="tx1"/>
              </a:solidFill>
            </a:ln>
            <a:effectLst/>
          </c:spPr>
          <c:invertIfNegative val="0"/>
          <c:cat>
            <c:strRef>
              <c:f>pim!$F$14:$F$17</c:f>
              <c:strCache>
                <c:ptCount val="4"/>
                <c:pt idx="0">
                  <c:v>QL</c:v>
                </c:pt>
                <c:pt idx="1">
                  <c:v>QM</c:v>
                </c:pt>
                <c:pt idx="2">
                  <c:v>QS</c:v>
                </c:pt>
                <c:pt idx="3">
                  <c:v>GMean</c:v>
                </c:pt>
              </c:strCache>
            </c:strRef>
          </c:cat>
          <c:val>
            <c:numRef>
              <c:f>pim!$H$14:$H$17</c:f>
              <c:numCache>
                <c:formatCode>General</c:formatCode>
                <c:ptCount val="4"/>
                <c:pt idx="0">
                  <c:v>1.5184075316190513</c:v>
                </c:pt>
                <c:pt idx="1">
                  <c:v>4.6311150139511739</c:v>
                </c:pt>
                <c:pt idx="2">
                  <c:v>11.672767302445084</c:v>
                </c:pt>
                <c:pt idx="3">
                  <c:v>4.3459285439936464</c:v>
                </c:pt>
              </c:numCache>
            </c:numRef>
          </c:val>
          <c:extLst>
            <c:ext xmlns:c16="http://schemas.microsoft.com/office/drawing/2014/chart" uri="{C3380CC4-5D6E-409C-BE32-E72D297353CC}">
              <c16:uniqueId val="{00000001-2E02-3F4B-9E92-68CAF23266C5}"/>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4080"/>
        <c:crosses val="autoZero"/>
        <c:auto val="1"/>
        <c:lblAlgn val="ctr"/>
        <c:lblOffset val="50"/>
        <c:noMultiLvlLbl val="0"/>
      </c:catAx>
      <c:valAx>
        <c:axId val="716424080"/>
        <c:scaling>
          <c:orientation val="minMax"/>
          <c:max val="6"/>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2352"/>
        <c:crosses val="autoZero"/>
        <c:crossBetween val="between"/>
        <c:majorUnit val="2"/>
        <c:minorUnit val="0.5"/>
      </c:valAx>
      <c:spPr>
        <a:noFill/>
        <a:ln w="15875">
          <a:solidFill>
            <a:schemeClr val="tx1"/>
          </a:solidFill>
        </a:ln>
        <a:effectLst/>
      </c:spPr>
    </c:plotArea>
    <c:plotVisOnly val="1"/>
    <c:dispBlanksAs val="gap"/>
    <c:showDLblsOverMax val="0"/>
  </c:chart>
  <c:spPr>
    <a:noFill/>
    <a:ln>
      <a:noFill/>
    </a:ln>
    <a:effectLst/>
  </c:spPr>
  <c:txPr>
    <a:bodyPr/>
    <a:lstStyle/>
    <a:p>
      <a:pPr>
        <a:defRPr sz="1400" b="1">
          <a:solidFill>
            <a:schemeClr val="tx1"/>
          </a:solidFill>
          <a:latin typeface="Cambria" panose="02040503050406030204" pitchFamily="18" charset="0"/>
        </a:defRPr>
      </a:pPr>
      <a:endParaRPr lang="en-CH"/>
    </a:p>
  </c:txPr>
  <c:externalData r:id="rId4">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9229002624671922E-2"/>
          <c:y val="0.12838423606140142"/>
          <c:w val="0.81459524270903982"/>
          <c:h val="0.70251879026485331"/>
        </c:manualLayout>
      </c:layout>
      <c:barChart>
        <c:barDir val="col"/>
        <c:grouping val="clustered"/>
        <c:varyColors val="0"/>
        <c:ser>
          <c:idx val="0"/>
          <c:order val="0"/>
          <c:tx>
            <c:strRef>
              <c:f>alignment!$H$4</c:f>
              <c:strCache>
                <c:ptCount val="1"/>
                <c:pt idx="0">
                  <c:v>FG+SeGraM</c:v>
                </c:pt>
              </c:strCache>
            </c:strRef>
          </c:tx>
          <c:spPr>
            <a:solidFill>
              <a:schemeClr val="tx1">
                <a:lumMod val="50000"/>
                <a:lumOff val="50000"/>
              </a:schemeClr>
            </a:solidFill>
            <a:ln w="15875">
              <a:solidFill>
                <a:schemeClr val="tx1"/>
              </a:solidFill>
            </a:ln>
            <a:effectLst/>
          </c:spPr>
          <c:invertIfNegative val="0"/>
          <c:cat>
            <c:strRef>
              <c:f>alignment!$G$5:$G$8</c:f>
              <c:strCache>
                <c:ptCount val="4"/>
                <c:pt idx="0">
                  <c:v>QL</c:v>
                </c:pt>
                <c:pt idx="1">
                  <c:v>QM</c:v>
                </c:pt>
                <c:pt idx="2">
                  <c:v>QS</c:v>
                </c:pt>
                <c:pt idx="3">
                  <c:v>GMean</c:v>
                </c:pt>
              </c:strCache>
            </c:strRef>
          </c:cat>
          <c:val>
            <c:numRef>
              <c:f>alignment!$H$5:$H$8</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B464-D546-808C-8CD27B1C4D20}"/>
            </c:ext>
          </c:extLst>
        </c:ser>
        <c:ser>
          <c:idx val="1"/>
          <c:order val="1"/>
          <c:tx>
            <c:strRef>
              <c:f>alignment!$I$4</c:f>
              <c:strCache>
                <c:ptCount val="1"/>
                <c:pt idx="0">
                  <c:v>MG+SeGraM</c:v>
                </c:pt>
              </c:strCache>
            </c:strRef>
          </c:tx>
          <c:spPr>
            <a:solidFill>
              <a:schemeClr val="bg1">
                <a:lumMod val="75000"/>
              </a:schemeClr>
            </a:solidFill>
            <a:ln w="15875">
              <a:solidFill>
                <a:schemeClr val="tx1"/>
              </a:solidFill>
            </a:ln>
            <a:effectLst/>
          </c:spPr>
          <c:invertIfNegative val="0"/>
          <c:cat>
            <c:strRef>
              <c:f>alignment!$G$5:$G$8</c:f>
              <c:strCache>
                <c:ptCount val="4"/>
                <c:pt idx="0">
                  <c:v>QL</c:v>
                </c:pt>
                <c:pt idx="1">
                  <c:v>QM</c:v>
                </c:pt>
                <c:pt idx="2">
                  <c:v>QS</c:v>
                </c:pt>
                <c:pt idx="3">
                  <c:v>GMean</c:v>
                </c:pt>
              </c:strCache>
            </c:strRef>
          </c:cat>
          <c:val>
            <c:numRef>
              <c:f>alignment!$I$5:$I$8</c:f>
              <c:numCache>
                <c:formatCode>General</c:formatCode>
                <c:ptCount val="4"/>
                <c:pt idx="0">
                  <c:v>0.64145261639872697</c:v>
                </c:pt>
                <c:pt idx="1">
                  <c:v>0.73587841982415769</c:v>
                </c:pt>
                <c:pt idx="2">
                  <c:v>0.77164034160518868</c:v>
                </c:pt>
                <c:pt idx="3">
                  <c:v>0.71415945588228102</c:v>
                </c:pt>
              </c:numCache>
            </c:numRef>
          </c:val>
          <c:extLst>
            <c:ext xmlns:c16="http://schemas.microsoft.com/office/drawing/2014/chart" uri="{C3380CC4-5D6E-409C-BE32-E72D297353CC}">
              <c16:uniqueId val="{00000001-B464-D546-808C-8CD27B1C4D20}"/>
            </c:ext>
          </c:extLst>
        </c:ser>
        <c:ser>
          <c:idx val="2"/>
          <c:order val="2"/>
          <c:tx>
            <c:strRef>
              <c:f>alignment!$J$4</c:f>
              <c:strCache>
                <c:ptCount val="1"/>
                <c:pt idx="0">
                  <c:v>GRN+SeGraM</c:v>
                </c:pt>
              </c:strCache>
            </c:strRef>
          </c:tx>
          <c:spPr>
            <a:solidFill>
              <a:srgbClr val="F6CEC9"/>
            </a:solidFill>
            <a:ln w="15875">
              <a:solidFill>
                <a:schemeClr val="tx1"/>
              </a:solidFill>
            </a:ln>
            <a:effectLst/>
          </c:spPr>
          <c:invertIfNegative val="0"/>
          <c:cat>
            <c:strRef>
              <c:f>alignment!$G$5:$G$8</c:f>
              <c:strCache>
                <c:ptCount val="4"/>
                <c:pt idx="0">
                  <c:v>QL</c:v>
                </c:pt>
                <c:pt idx="1">
                  <c:v>QM</c:v>
                </c:pt>
                <c:pt idx="2">
                  <c:v>QS</c:v>
                </c:pt>
                <c:pt idx="3">
                  <c:v>GMean</c:v>
                </c:pt>
              </c:strCache>
            </c:strRef>
          </c:cat>
          <c:val>
            <c:numRef>
              <c:f>alignment!$J$5:$J$8</c:f>
              <c:numCache>
                <c:formatCode>General</c:formatCode>
                <c:ptCount val="4"/>
                <c:pt idx="0">
                  <c:v>3.2849246425878009</c:v>
                </c:pt>
                <c:pt idx="1">
                  <c:v>8.0216104540635182</c:v>
                </c:pt>
                <c:pt idx="2">
                  <c:v>16.980437624287759</c:v>
                </c:pt>
                <c:pt idx="3">
                  <c:v>7.6485413561164197</c:v>
                </c:pt>
              </c:numCache>
            </c:numRef>
          </c:val>
          <c:extLst>
            <c:ext xmlns:c16="http://schemas.microsoft.com/office/drawing/2014/chart" uri="{C3380CC4-5D6E-409C-BE32-E72D297353CC}">
              <c16:uniqueId val="{00000002-B464-D546-808C-8CD27B1C4D20}"/>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4080"/>
        <c:crosses val="autoZero"/>
        <c:auto val="1"/>
        <c:lblAlgn val="ctr"/>
        <c:lblOffset val="100"/>
        <c:noMultiLvlLbl val="0"/>
      </c:catAx>
      <c:valAx>
        <c:axId val="716424080"/>
        <c:scaling>
          <c:orientation val="minMax"/>
          <c:max val="18"/>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2352"/>
        <c:crosses val="autoZero"/>
        <c:crossBetween val="between"/>
        <c:majorUnit val="6"/>
        <c:minorUnit val="3"/>
      </c:valAx>
      <c:spPr>
        <a:noFill/>
        <a:ln w="15875">
          <a:solidFill>
            <a:schemeClr val="tx1"/>
          </a:solidFill>
        </a:ln>
        <a:effectLst/>
      </c:spPr>
    </c:plotArea>
    <c:plotVisOnly val="1"/>
    <c:dispBlanksAs val="gap"/>
    <c:showDLblsOverMax val="0"/>
  </c:chart>
  <c:spPr>
    <a:noFill/>
    <a:ln>
      <a:noFill/>
    </a:ln>
    <a:effectLst/>
  </c:spPr>
  <c:txPr>
    <a:bodyPr/>
    <a:lstStyle/>
    <a:p>
      <a:pPr>
        <a:defRPr sz="1400" b="1">
          <a:solidFill>
            <a:schemeClr val="tx1"/>
          </a:solidFill>
          <a:latin typeface="Cambria" panose="02040503050406030204" pitchFamily="18" charset="0"/>
        </a:defRPr>
      </a:pPr>
      <a:endParaRPr lang="en-CH"/>
    </a:p>
  </c:txPr>
  <c:externalData r:id="rId4">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9229002624671922E-2"/>
          <c:y val="7.1566054243219587E-2"/>
          <c:w val="0.5412014682622579"/>
          <c:h val="0.69289747872425034"/>
        </c:manualLayout>
      </c:layout>
      <c:barChart>
        <c:barDir val="col"/>
        <c:grouping val="clustered"/>
        <c:varyColors val="0"/>
        <c:ser>
          <c:idx val="0"/>
          <c:order val="0"/>
          <c:tx>
            <c:strRef>
              <c:f>alignment!$H$11</c:f>
              <c:strCache>
                <c:ptCount val="1"/>
                <c:pt idx="0">
                  <c:v>FG+SeGraM</c:v>
                </c:pt>
              </c:strCache>
            </c:strRef>
          </c:tx>
          <c:spPr>
            <a:solidFill>
              <a:schemeClr val="tx1">
                <a:lumMod val="50000"/>
                <a:lumOff val="50000"/>
              </a:schemeClr>
            </a:solidFill>
            <a:ln w="15875">
              <a:solidFill>
                <a:schemeClr val="tx1"/>
              </a:solidFill>
            </a:ln>
            <a:effectLst/>
          </c:spPr>
          <c:invertIfNegative val="0"/>
          <c:cat>
            <c:strRef>
              <c:f>alignment!$G$12:$G$15</c:f>
              <c:strCache>
                <c:ptCount val="4"/>
                <c:pt idx="0">
                  <c:v>QL</c:v>
                </c:pt>
                <c:pt idx="1">
                  <c:v>QM</c:v>
                </c:pt>
                <c:pt idx="2">
                  <c:v>QS</c:v>
                </c:pt>
                <c:pt idx="3">
                  <c:v>GMean</c:v>
                </c:pt>
              </c:strCache>
            </c:strRef>
          </c:cat>
          <c:val>
            <c:numRef>
              <c:f>alignment!$H$12:$H$15</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55CB-6041-9BD3-E1BC2610DAC7}"/>
            </c:ext>
          </c:extLst>
        </c:ser>
        <c:ser>
          <c:idx val="1"/>
          <c:order val="1"/>
          <c:tx>
            <c:strRef>
              <c:f>alignment!$I$11</c:f>
              <c:strCache>
                <c:ptCount val="1"/>
                <c:pt idx="0">
                  <c:v>MG+SeGraM</c:v>
                </c:pt>
              </c:strCache>
            </c:strRef>
          </c:tx>
          <c:spPr>
            <a:solidFill>
              <a:schemeClr val="bg1">
                <a:lumMod val="75000"/>
              </a:schemeClr>
            </a:solidFill>
            <a:ln w="15875">
              <a:solidFill>
                <a:schemeClr val="tx1"/>
              </a:solidFill>
            </a:ln>
            <a:effectLst/>
          </c:spPr>
          <c:invertIfNegative val="0"/>
          <c:cat>
            <c:strRef>
              <c:f>alignment!$G$12:$G$15</c:f>
              <c:strCache>
                <c:ptCount val="4"/>
                <c:pt idx="0">
                  <c:v>QL</c:v>
                </c:pt>
                <c:pt idx="1">
                  <c:v>QM</c:v>
                </c:pt>
                <c:pt idx="2">
                  <c:v>QS</c:v>
                </c:pt>
                <c:pt idx="3">
                  <c:v>GMean</c:v>
                </c:pt>
              </c:strCache>
            </c:strRef>
          </c:cat>
          <c:val>
            <c:numRef>
              <c:f>alignment!$I$12:$I$15</c:f>
              <c:numCache>
                <c:formatCode>General</c:formatCode>
                <c:ptCount val="4"/>
                <c:pt idx="0">
                  <c:v>0.58416903583343716</c:v>
                </c:pt>
                <c:pt idx="1">
                  <c:v>0.68648372310485872</c:v>
                </c:pt>
                <c:pt idx="2">
                  <c:v>0.74449066135149655</c:v>
                </c:pt>
                <c:pt idx="3">
                  <c:v>0.66835829741604502</c:v>
                </c:pt>
              </c:numCache>
            </c:numRef>
          </c:val>
          <c:extLst>
            <c:ext xmlns:c16="http://schemas.microsoft.com/office/drawing/2014/chart" uri="{C3380CC4-5D6E-409C-BE32-E72D297353CC}">
              <c16:uniqueId val="{00000001-55CB-6041-9BD3-E1BC2610DAC7}"/>
            </c:ext>
          </c:extLst>
        </c:ser>
        <c:ser>
          <c:idx val="2"/>
          <c:order val="2"/>
          <c:tx>
            <c:strRef>
              <c:f>alignment!$J$11</c:f>
              <c:strCache>
                <c:ptCount val="1"/>
                <c:pt idx="0">
                  <c:v>GRN+SeGraM</c:v>
                </c:pt>
              </c:strCache>
            </c:strRef>
          </c:tx>
          <c:spPr>
            <a:solidFill>
              <a:srgbClr val="F6CEC9"/>
            </a:solidFill>
            <a:ln w="15875">
              <a:solidFill>
                <a:schemeClr val="tx1"/>
              </a:solidFill>
            </a:ln>
            <a:effectLst/>
          </c:spPr>
          <c:invertIfNegative val="0"/>
          <c:cat>
            <c:strRef>
              <c:f>alignment!$G$12:$G$15</c:f>
              <c:strCache>
                <c:ptCount val="4"/>
                <c:pt idx="0">
                  <c:v>QL</c:v>
                </c:pt>
                <c:pt idx="1">
                  <c:v>QM</c:v>
                </c:pt>
                <c:pt idx="2">
                  <c:v>QS</c:v>
                </c:pt>
                <c:pt idx="3">
                  <c:v>GMean</c:v>
                </c:pt>
              </c:strCache>
            </c:strRef>
          </c:cat>
          <c:val>
            <c:numRef>
              <c:f>alignment!$J$12:$J$15</c:f>
              <c:numCache>
                <c:formatCode>General</c:formatCode>
                <c:ptCount val="4"/>
                <c:pt idx="0">
                  <c:v>2.2824301416210808</c:v>
                </c:pt>
                <c:pt idx="1">
                  <c:v>4.8547194102490128</c:v>
                </c:pt>
                <c:pt idx="2">
                  <c:v>11.740819490510178</c:v>
                </c:pt>
                <c:pt idx="3">
                  <c:v>5.0670284914806833</c:v>
                </c:pt>
              </c:numCache>
            </c:numRef>
          </c:val>
          <c:extLst>
            <c:ext xmlns:c16="http://schemas.microsoft.com/office/drawing/2014/chart" uri="{C3380CC4-5D6E-409C-BE32-E72D297353CC}">
              <c16:uniqueId val="{00000002-55CB-6041-9BD3-E1BC2610DAC7}"/>
            </c:ext>
          </c:extLst>
        </c:ser>
        <c:dLbls>
          <c:showLegendKey val="0"/>
          <c:showVal val="0"/>
          <c:showCatName val="0"/>
          <c:showSerName val="0"/>
          <c:showPercent val="0"/>
          <c:showBubbleSize val="0"/>
        </c:dLbls>
        <c:gapWidth val="100"/>
        <c:axId val="716422352"/>
        <c:axId val="716424080"/>
      </c:barChart>
      <c:catAx>
        <c:axId val="71642235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4080"/>
        <c:crosses val="autoZero"/>
        <c:auto val="1"/>
        <c:lblAlgn val="ctr"/>
        <c:lblOffset val="100"/>
        <c:noMultiLvlLbl val="0"/>
      </c:catAx>
      <c:valAx>
        <c:axId val="716424080"/>
        <c:scaling>
          <c:orientation val="minMax"/>
          <c:max val="12"/>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716422352"/>
        <c:crosses val="autoZero"/>
        <c:crossBetween val="between"/>
        <c:majorUnit val="4"/>
        <c:minorUnit val="2"/>
      </c:valAx>
      <c:spPr>
        <a:noFill/>
        <a:ln w="15875">
          <a:solidFill>
            <a:schemeClr val="tx1"/>
          </a:solidFill>
        </a:ln>
        <a:effectLst/>
      </c:spPr>
    </c:plotArea>
    <c:legend>
      <c:legendPos val="r"/>
      <c:layout>
        <c:manualLayout>
          <c:xMode val="edge"/>
          <c:yMode val="edge"/>
          <c:x val="0.66512137037810737"/>
          <c:y val="8.8288355488326364E-2"/>
          <c:w val="0.31634056522128384"/>
          <c:h val="0.67094915692356638"/>
        </c:manualLayout>
      </c:layout>
      <c:overlay val="0"/>
      <c:spPr>
        <a:noFill/>
        <a:ln w="15875">
          <a:solidFill>
            <a:sysClr val="windowText" lastClr="000000"/>
          </a:solidFill>
        </a:ln>
        <a:effectLst/>
      </c:spPr>
      <c:txPr>
        <a:bodyPr rot="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legend>
    <c:plotVisOnly val="1"/>
    <c:dispBlanksAs val="gap"/>
    <c:showDLblsOverMax val="0"/>
  </c:chart>
  <c:spPr>
    <a:noFill/>
    <a:ln>
      <a:noFill/>
    </a:ln>
    <a:effectLst/>
  </c:spPr>
  <c:txPr>
    <a:bodyPr/>
    <a:lstStyle/>
    <a:p>
      <a:pPr>
        <a:defRPr sz="1400" b="1">
          <a:solidFill>
            <a:schemeClr val="tx1"/>
          </a:solidFill>
          <a:latin typeface="Cambria" panose="02040503050406030204" pitchFamily="18" charset="0"/>
        </a:defRPr>
      </a:pPr>
      <a:endParaRPr lang="en-CH"/>
    </a:p>
  </c:txPr>
  <c:externalData r:id="rId4">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sra_size!$G$1</c:f>
              <c:strCache>
                <c:ptCount val="1"/>
                <c:pt idx="0">
                  <c:v>Total Size (TB)</c:v>
                </c:pt>
              </c:strCache>
            </c:strRef>
          </c:tx>
          <c:spPr>
            <a:ln w="19050" cap="rnd">
              <a:solidFill>
                <a:schemeClr val="tx1">
                  <a:lumMod val="50000"/>
                  <a:lumOff val="50000"/>
                </a:schemeClr>
              </a:solidFill>
              <a:round/>
            </a:ln>
            <a:effectLst/>
          </c:spPr>
          <c:marker>
            <c:symbol val="circle"/>
            <c:size val="5"/>
            <c:spPr>
              <a:solidFill>
                <a:schemeClr val="tx1">
                  <a:lumMod val="50000"/>
                  <a:lumOff val="50000"/>
                </a:schemeClr>
              </a:solidFill>
              <a:ln w="9525">
                <a:solidFill>
                  <a:schemeClr val="tx1">
                    <a:lumMod val="50000"/>
                    <a:lumOff val="50000"/>
                  </a:schemeClr>
                </a:solidFill>
              </a:ln>
              <a:effectLst/>
            </c:spPr>
          </c:marker>
          <c:xVal>
            <c:numRef>
              <c:f>sra_size!$F$2:$F$216</c:f>
              <c:numCache>
                <c:formatCode>General</c:formatCode>
                <c:ptCount val="215"/>
                <c:pt idx="0">
                  <c:v>2007.4388127853881</c:v>
                </c:pt>
                <c:pt idx="1">
                  <c:v>2008.2744292237444</c:v>
                </c:pt>
                <c:pt idx="2">
                  <c:v>2008.3566210045663</c:v>
                </c:pt>
                <c:pt idx="3">
                  <c:v>2008.4415525114155</c:v>
                </c:pt>
                <c:pt idx="4">
                  <c:v>2008.5237442922376</c:v>
                </c:pt>
                <c:pt idx="5">
                  <c:v>2008.6086757990868</c:v>
                </c:pt>
                <c:pt idx="6">
                  <c:v>2008.693607305936</c:v>
                </c:pt>
                <c:pt idx="7">
                  <c:v>2008.7757990867581</c:v>
                </c:pt>
                <c:pt idx="8">
                  <c:v>2008.8607305936073</c:v>
                </c:pt>
                <c:pt idx="9">
                  <c:v>2008.9430365296803</c:v>
                </c:pt>
                <c:pt idx="10">
                  <c:v>2009.0279680365297</c:v>
                </c:pt>
                <c:pt idx="11">
                  <c:v>2009.1128995433789</c:v>
                </c:pt>
                <c:pt idx="12">
                  <c:v>2009.1896118721461</c:v>
                </c:pt>
                <c:pt idx="13">
                  <c:v>2009.2744292237444</c:v>
                </c:pt>
                <c:pt idx="14">
                  <c:v>2009.3566210045663</c:v>
                </c:pt>
                <c:pt idx="15">
                  <c:v>2009.4415525114155</c:v>
                </c:pt>
                <c:pt idx="16">
                  <c:v>2009.5237442922376</c:v>
                </c:pt>
                <c:pt idx="17">
                  <c:v>2009.6086757990868</c:v>
                </c:pt>
                <c:pt idx="18">
                  <c:v>2009.693607305936</c:v>
                </c:pt>
                <c:pt idx="19">
                  <c:v>2009.7757990867581</c:v>
                </c:pt>
                <c:pt idx="20">
                  <c:v>2009.8607305936073</c:v>
                </c:pt>
                <c:pt idx="21">
                  <c:v>2009.9430365296803</c:v>
                </c:pt>
                <c:pt idx="22">
                  <c:v>2010.0279680365297</c:v>
                </c:pt>
                <c:pt idx="23">
                  <c:v>2010.1128995433789</c:v>
                </c:pt>
                <c:pt idx="24">
                  <c:v>2010.1896118721461</c:v>
                </c:pt>
                <c:pt idx="25">
                  <c:v>2010.2744292237444</c:v>
                </c:pt>
                <c:pt idx="26">
                  <c:v>2010.3566210045663</c:v>
                </c:pt>
                <c:pt idx="27">
                  <c:v>2010.4415525114155</c:v>
                </c:pt>
                <c:pt idx="28">
                  <c:v>2010.5237442922376</c:v>
                </c:pt>
                <c:pt idx="29">
                  <c:v>2010.6086757990868</c:v>
                </c:pt>
                <c:pt idx="30">
                  <c:v>2010.693607305936</c:v>
                </c:pt>
                <c:pt idx="31">
                  <c:v>2010.7757990867581</c:v>
                </c:pt>
                <c:pt idx="32">
                  <c:v>2010.8607305936073</c:v>
                </c:pt>
                <c:pt idx="33">
                  <c:v>2010.9430365296803</c:v>
                </c:pt>
                <c:pt idx="34">
                  <c:v>2011.0279680365297</c:v>
                </c:pt>
                <c:pt idx="35">
                  <c:v>2011.1128995433789</c:v>
                </c:pt>
                <c:pt idx="36">
                  <c:v>2011.1896118721461</c:v>
                </c:pt>
                <c:pt idx="37">
                  <c:v>2011.2744292237444</c:v>
                </c:pt>
                <c:pt idx="38">
                  <c:v>2011.3566210045663</c:v>
                </c:pt>
                <c:pt idx="39">
                  <c:v>2011.4415525114155</c:v>
                </c:pt>
                <c:pt idx="40">
                  <c:v>2011.5237442922376</c:v>
                </c:pt>
                <c:pt idx="41">
                  <c:v>2011.6086757990868</c:v>
                </c:pt>
                <c:pt idx="42">
                  <c:v>2011.693607305936</c:v>
                </c:pt>
                <c:pt idx="43">
                  <c:v>2011.7757990867581</c:v>
                </c:pt>
                <c:pt idx="44">
                  <c:v>2011.8607305936073</c:v>
                </c:pt>
                <c:pt idx="45">
                  <c:v>2011.9430365296803</c:v>
                </c:pt>
                <c:pt idx="46">
                  <c:v>2012.0279680365297</c:v>
                </c:pt>
                <c:pt idx="47">
                  <c:v>2012.1128995433789</c:v>
                </c:pt>
                <c:pt idx="48">
                  <c:v>2012.1923515981734</c:v>
                </c:pt>
                <c:pt idx="49">
                  <c:v>2012.2771689497717</c:v>
                </c:pt>
                <c:pt idx="50">
                  <c:v>2012.3593607305936</c:v>
                </c:pt>
                <c:pt idx="51">
                  <c:v>2012.4442922374428</c:v>
                </c:pt>
                <c:pt idx="52">
                  <c:v>2012.5264840182649</c:v>
                </c:pt>
                <c:pt idx="53">
                  <c:v>2012.6114155251141</c:v>
                </c:pt>
                <c:pt idx="54">
                  <c:v>2012.6963470319636</c:v>
                </c:pt>
                <c:pt idx="55">
                  <c:v>2012.7785388127854</c:v>
                </c:pt>
                <c:pt idx="56">
                  <c:v>2012.8634703196346</c:v>
                </c:pt>
                <c:pt idx="57">
                  <c:v>2012.9457762557079</c:v>
                </c:pt>
                <c:pt idx="58">
                  <c:v>2013.0307077625571</c:v>
                </c:pt>
                <c:pt idx="59">
                  <c:v>2013.1156392694063</c:v>
                </c:pt>
                <c:pt idx="60">
                  <c:v>2013.1923515981734</c:v>
                </c:pt>
                <c:pt idx="61">
                  <c:v>2013.2771689497717</c:v>
                </c:pt>
                <c:pt idx="62">
                  <c:v>2013.3593607305936</c:v>
                </c:pt>
                <c:pt idx="63">
                  <c:v>2013.4442922374428</c:v>
                </c:pt>
                <c:pt idx="64">
                  <c:v>2013.5264840182649</c:v>
                </c:pt>
                <c:pt idx="65">
                  <c:v>2013.6114155251141</c:v>
                </c:pt>
                <c:pt idx="66">
                  <c:v>2013.6963470319636</c:v>
                </c:pt>
                <c:pt idx="67">
                  <c:v>2013.7785388127854</c:v>
                </c:pt>
                <c:pt idx="68">
                  <c:v>2013.8634703196346</c:v>
                </c:pt>
                <c:pt idx="69">
                  <c:v>2013.9457762557079</c:v>
                </c:pt>
                <c:pt idx="70">
                  <c:v>2014.0307077625571</c:v>
                </c:pt>
                <c:pt idx="71">
                  <c:v>2014.1156392694063</c:v>
                </c:pt>
                <c:pt idx="72">
                  <c:v>2014.1923515981734</c:v>
                </c:pt>
                <c:pt idx="73">
                  <c:v>2014.2771689497717</c:v>
                </c:pt>
                <c:pt idx="74">
                  <c:v>2014.3593607305936</c:v>
                </c:pt>
                <c:pt idx="75">
                  <c:v>2014.4442922374428</c:v>
                </c:pt>
                <c:pt idx="76">
                  <c:v>2014.5264840182649</c:v>
                </c:pt>
                <c:pt idx="77">
                  <c:v>2014.6114155251141</c:v>
                </c:pt>
                <c:pt idx="78">
                  <c:v>2014.6963470319636</c:v>
                </c:pt>
                <c:pt idx="79">
                  <c:v>2014.7785388127854</c:v>
                </c:pt>
                <c:pt idx="80">
                  <c:v>2014.8634703196346</c:v>
                </c:pt>
                <c:pt idx="81">
                  <c:v>2014.9457762557079</c:v>
                </c:pt>
                <c:pt idx="82">
                  <c:v>2015.0307077625571</c:v>
                </c:pt>
                <c:pt idx="83">
                  <c:v>2015.1156392694063</c:v>
                </c:pt>
                <c:pt idx="84">
                  <c:v>2015.1923515981734</c:v>
                </c:pt>
                <c:pt idx="85">
                  <c:v>2015.2771689497717</c:v>
                </c:pt>
                <c:pt idx="86">
                  <c:v>2015.3593607305936</c:v>
                </c:pt>
                <c:pt idx="87">
                  <c:v>2015.4442922374428</c:v>
                </c:pt>
                <c:pt idx="88">
                  <c:v>2015.5264840182649</c:v>
                </c:pt>
                <c:pt idx="89">
                  <c:v>2015.6114155251141</c:v>
                </c:pt>
                <c:pt idx="90">
                  <c:v>2015.6963470319636</c:v>
                </c:pt>
                <c:pt idx="91">
                  <c:v>2015.7785388127854</c:v>
                </c:pt>
                <c:pt idx="92">
                  <c:v>2015.8634703196346</c:v>
                </c:pt>
                <c:pt idx="93">
                  <c:v>2015.9457762557079</c:v>
                </c:pt>
                <c:pt idx="94">
                  <c:v>2016.0307077625571</c:v>
                </c:pt>
                <c:pt idx="95">
                  <c:v>2016.1156392694063</c:v>
                </c:pt>
                <c:pt idx="96">
                  <c:v>2016.1950913242008</c:v>
                </c:pt>
                <c:pt idx="97">
                  <c:v>2016.2799086757991</c:v>
                </c:pt>
                <c:pt idx="98">
                  <c:v>2016.362100456621</c:v>
                </c:pt>
                <c:pt idx="99">
                  <c:v>2016.4470319634704</c:v>
                </c:pt>
                <c:pt idx="100">
                  <c:v>2016.5292237442923</c:v>
                </c:pt>
                <c:pt idx="101">
                  <c:v>2016.6141552511415</c:v>
                </c:pt>
                <c:pt idx="102">
                  <c:v>2016.6990867579909</c:v>
                </c:pt>
                <c:pt idx="103">
                  <c:v>2016.7812785388128</c:v>
                </c:pt>
                <c:pt idx="104">
                  <c:v>2016.866210045662</c:v>
                </c:pt>
                <c:pt idx="105">
                  <c:v>2016.9485159817352</c:v>
                </c:pt>
                <c:pt idx="106">
                  <c:v>2017.0334474885844</c:v>
                </c:pt>
                <c:pt idx="107">
                  <c:v>2017.1183789954339</c:v>
                </c:pt>
                <c:pt idx="108">
                  <c:v>2017.1950913242008</c:v>
                </c:pt>
                <c:pt idx="109">
                  <c:v>2017.2799086757991</c:v>
                </c:pt>
                <c:pt idx="110">
                  <c:v>2017.362100456621</c:v>
                </c:pt>
                <c:pt idx="111">
                  <c:v>2017.4470319634704</c:v>
                </c:pt>
                <c:pt idx="112">
                  <c:v>2017.5292237442923</c:v>
                </c:pt>
                <c:pt idx="113">
                  <c:v>2017.6141552511415</c:v>
                </c:pt>
                <c:pt idx="114">
                  <c:v>2017.6990867579909</c:v>
                </c:pt>
                <c:pt idx="115">
                  <c:v>2017.7812785388128</c:v>
                </c:pt>
                <c:pt idx="116">
                  <c:v>2017.866210045662</c:v>
                </c:pt>
                <c:pt idx="117">
                  <c:v>2017.9485159817352</c:v>
                </c:pt>
                <c:pt idx="118">
                  <c:v>2018.0334474885844</c:v>
                </c:pt>
                <c:pt idx="119">
                  <c:v>2018.1183789954339</c:v>
                </c:pt>
                <c:pt idx="120">
                  <c:v>2018.1950913242008</c:v>
                </c:pt>
                <c:pt idx="121">
                  <c:v>2018.2799086757991</c:v>
                </c:pt>
                <c:pt idx="122">
                  <c:v>2018.362100456621</c:v>
                </c:pt>
                <c:pt idx="123">
                  <c:v>2018.4470319634704</c:v>
                </c:pt>
                <c:pt idx="124">
                  <c:v>2018.5292237442923</c:v>
                </c:pt>
                <c:pt idx="125">
                  <c:v>2018.6141552511415</c:v>
                </c:pt>
                <c:pt idx="126">
                  <c:v>2018.6990867579909</c:v>
                </c:pt>
                <c:pt idx="127">
                  <c:v>2018.7812785388128</c:v>
                </c:pt>
                <c:pt idx="128">
                  <c:v>2018.866210045662</c:v>
                </c:pt>
                <c:pt idx="129">
                  <c:v>2018.9485159817352</c:v>
                </c:pt>
                <c:pt idx="130">
                  <c:v>2019.0334474885844</c:v>
                </c:pt>
                <c:pt idx="131">
                  <c:v>2019.1183789954339</c:v>
                </c:pt>
                <c:pt idx="132">
                  <c:v>2019.1950913242008</c:v>
                </c:pt>
                <c:pt idx="133">
                  <c:v>2019.2799086757991</c:v>
                </c:pt>
                <c:pt idx="134">
                  <c:v>2019.362100456621</c:v>
                </c:pt>
                <c:pt idx="135">
                  <c:v>2019.4470319634704</c:v>
                </c:pt>
                <c:pt idx="136">
                  <c:v>2019.5292237442923</c:v>
                </c:pt>
                <c:pt idx="137">
                  <c:v>2019.6141552511415</c:v>
                </c:pt>
                <c:pt idx="138">
                  <c:v>2019.6990867579909</c:v>
                </c:pt>
                <c:pt idx="139">
                  <c:v>2019.7812785388128</c:v>
                </c:pt>
                <c:pt idx="140">
                  <c:v>2019.866210045662</c:v>
                </c:pt>
                <c:pt idx="141">
                  <c:v>2019.9485159817352</c:v>
                </c:pt>
                <c:pt idx="142">
                  <c:v>2020.0334474885844</c:v>
                </c:pt>
                <c:pt idx="143">
                  <c:v>2020.1183789954339</c:v>
                </c:pt>
                <c:pt idx="144">
                  <c:v>2020.1978310502284</c:v>
                </c:pt>
                <c:pt idx="145">
                  <c:v>2020.2826484018265</c:v>
                </c:pt>
                <c:pt idx="146">
                  <c:v>2020.3648401826483</c:v>
                </c:pt>
                <c:pt idx="147">
                  <c:v>2020.4497716894978</c:v>
                </c:pt>
                <c:pt idx="148">
                  <c:v>2020.5319634703196</c:v>
                </c:pt>
                <c:pt idx="149">
                  <c:v>2020.6168949771688</c:v>
                </c:pt>
                <c:pt idx="150">
                  <c:v>2020.7018264840183</c:v>
                </c:pt>
                <c:pt idx="151">
                  <c:v>2020.7840182648401</c:v>
                </c:pt>
                <c:pt idx="152">
                  <c:v>2020.8689497716896</c:v>
                </c:pt>
                <c:pt idx="153">
                  <c:v>2020.9512557077626</c:v>
                </c:pt>
                <c:pt idx="154">
                  <c:v>2021.0361872146118</c:v>
                </c:pt>
                <c:pt idx="155">
                  <c:v>2021.1211187214612</c:v>
                </c:pt>
                <c:pt idx="156">
                  <c:v>2021.1978310502284</c:v>
                </c:pt>
                <c:pt idx="157">
                  <c:v>2021.2826484018265</c:v>
                </c:pt>
                <c:pt idx="158">
                  <c:v>2021.3648401826483</c:v>
                </c:pt>
                <c:pt idx="159">
                  <c:v>2021.4497716894978</c:v>
                </c:pt>
                <c:pt idx="160">
                  <c:v>2021.5319634703196</c:v>
                </c:pt>
                <c:pt idx="161">
                  <c:v>2021.6168949771688</c:v>
                </c:pt>
                <c:pt idx="162">
                  <c:v>2021.7018264840183</c:v>
                </c:pt>
                <c:pt idx="163">
                  <c:v>2021.7840182648401</c:v>
                </c:pt>
                <c:pt idx="164">
                  <c:v>2021.8689497716896</c:v>
                </c:pt>
                <c:pt idx="165">
                  <c:v>2021.9512557077626</c:v>
                </c:pt>
                <c:pt idx="166">
                  <c:v>2022.0361872146118</c:v>
                </c:pt>
                <c:pt idx="167">
                  <c:v>2022.1211187214612</c:v>
                </c:pt>
                <c:pt idx="168">
                  <c:v>2022.1978310502284</c:v>
                </c:pt>
                <c:pt idx="169">
                  <c:v>2022.2826484018265</c:v>
                </c:pt>
                <c:pt idx="170">
                  <c:v>2022.3648401826483</c:v>
                </c:pt>
                <c:pt idx="171">
                  <c:v>2022.4497716894978</c:v>
                </c:pt>
                <c:pt idx="172">
                  <c:v>2022.5319634703196</c:v>
                </c:pt>
                <c:pt idx="173">
                  <c:v>2022.6168949771688</c:v>
                </c:pt>
                <c:pt idx="174">
                  <c:v>2022.7018264840183</c:v>
                </c:pt>
                <c:pt idx="175">
                  <c:v>2022.7840182648401</c:v>
                </c:pt>
                <c:pt idx="176">
                  <c:v>2022.8689497716896</c:v>
                </c:pt>
                <c:pt idx="177">
                  <c:v>2022.9512557077626</c:v>
                </c:pt>
                <c:pt idx="178">
                  <c:v>2023.0361872146118</c:v>
                </c:pt>
                <c:pt idx="179">
                  <c:v>2023.1211187214612</c:v>
                </c:pt>
                <c:pt idx="180">
                  <c:v>2023.1978310502284</c:v>
                </c:pt>
                <c:pt idx="181">
                  <c:v>2023.2826484018265</c:v>
                </c:pt>
                <c:pt idx="182">
                  <c:v>2023.3648401826483</c:v>
                </c:pt>
                <c:pt idx="183">
                  <c:v>2023.4497716894978</c:v>
                </c:pt>
                <c:pt idx="184">
                  <c:v>2023.5319634703196</c:v>
                </c:pt>
                <c:pt idx="185">
                  <c:v>2023.6168949771688</c:v>
                </c:pt>
                <c:pt idx="186">
                  <c:v>2023.7018264840183</c:v>
                </c:pt>
                <c:pt idx="187">
                  <c:v>2023.7840182648401</c:v>
                </c:pt>
                <c:pt idx="188">
                  <c:v>2023.8689497716896</c:v>
                </c:pt>
                <c:pt idx="189">
                  <c:v>2023.9512557077626</c:v>
                </c:pt>
                <c:pt idx="190">
                  <c:v>2024.0361872146118</c:v>
                </c:pt>
                <c:pt idx="191">
                  <c:v>2024.1211187214612</c:v>
                </c:pt>
                <c:pt idx="192">
                  <c:v>2024.2005707762557</c:v>
                </c:pt>
                <c:pt idx="193">
                  <c:v>2024.2853881278538</c:v>
                </c:pt>
                <c:pt idx="194">
                  <c:v>2024.3675799086759</c:v>
                </c:pt>
                <c:pt idx="195">
                  <c:v>2024.4525114155251</c:v>
                </c:pt>
                <c:pt idx="196">
                  <c:v>2024.534703196347</c:v>
                </c:pt>
                <c:pt idx="197">
                  <c:v>2024.6196347031964</c:v>
                </c:pt>
                <c:pt idx="198">
                  <c:v>2024.7045662100456</c:v>
                </c:pt>
                <c:pt idx="199">
                  <c:v>2024.7867579908675</c:v>
                </c:pt>
                <c:pt idx="200">
                  <c:v>2024.8716894977169</c:v>
                </c:pt>
                <c:pt idx="201">
                  <c:v>2024.9539954337899</c:v>
                </c:pt>
                <c:pt idx="202">
                  <c:v>2025.0389269406392</c:v>
                </c:pt>
                <c:pt idx="203">
                  <c:v>2025.1238584474886</c:v>
                </c:pt>
                <c:pt idx="204">
                  <c:v>2025.2005707762557</c:v>
                </c:pt>
                <c:pt idx="205">
                  <c:v>2025.2853881278538</c:v>
                </c:pt>
                <c:pt idx="206">
                  <c:v>2025.3675799086759</c:v>
                </c:pt>
                <c:pt idx="207">
                  <c:v>2025.4525114155251</c:v>
                </c:pt>
                <c:pt idx="208">
                  <c:v>2025.534703196347</c:v>
                </c:pt>
                <c:pt idx="209">
                  <c:v>2025.6196347031964</c:v>
                </c:pt>
                <c:pt idx="210">
                  <c:v>2025.7045662100456</c:v>
                </c:pt>
                <c:pt idx="211">
                  <c:v>2025.7867579908675</c:v>
                </c:pt>
                <c:pt idx="212">
                  <c:v>2025.8716894977169</c:v>
                </c:pt>
                <c:pt idx="213">
                  <c:v>2025.9539954337899</c:v>
                </c:pt>
                <c:pt idx="214">
                  <c:v>2026.0389269406392</c:v>
                </c:pt>
              </c:numCache>
            </c:numRef>
          </c:xVal>
          <c:yVal>
            <c:numRef>
              <c:f>sra_size!$G$2:$G$216</c:f>
              <c:numCache>
                <c:formatCode>General</c:formatCode>
                <c:ptCount val="215"/>
                <c:pt idx="0">
                  <c:v>4.8039999999999999E-2</c:v>
                </c:pt>
                <c:pt idx="1">
                  <c:v>0.26927000000000001</c:v>
                </c:pt>
                <c:pt idx="2">
                  <c:v>0.276866</c:v>
                </c:pt>
                <c:pt idx="3">
                  <c:v>0.444498</c:v>
                </c:pt>
                <c:pt idx="4">
                  <c:v>1.5654030000000001</c:v>
                </c:pt>
                <c:pt idx="5">
                  <c:v>4.5875880000000002</c:v>
                </c:pt>
                <c:pt idx="6">
                  <c:v>7.3816839999999999</c:v>
                </c:pt>
                <c:pt idx="7">
                  <c:v>12.053634000000001</c:v>
                </c:pt>
                <c:pt idx="8">
                  <c:v>12.256092000000001</c:v>
                </c:pt>
                <c:pt idx="9">
                  <c:v>12.599102</c:v>
                </c:pt>
                <c:pt idx="10">
                  <c:v>12.880382000000001</c:v>
                </c:pt>
                <c:pt idx="11">
                  <c:v>13.505644</c:v>
                </c:pt>
                <c:pt idx="12">
                  <c:v>14.045871999999999</c:v>
                </c:pt>
                <c:pt idx="13">
                  <c:v>20.170480000000001</c:v>
                </c:pt>
                <c:pt idx="14">
                  <c:v>21.011641999999998</c:v>
                </c:pt>
                <c:pt idx="15">
                  <c:v>22.336196000000001</c:v>
                </c:pt>
                <c:pt idx="16">
                  <c:v>22.595379999999999</c:v>
                </c:pt>
                <c:pt idx="17">
                  <c:v>23.061161999999999</c:v>
                </c:pt>
                <c:pt idx="18">
                  <c:v>24.531182000000001</c:v>
                </c:pt>
                <c:pt idx="19">
                  <c:v>25.168303000000002</c:v>
                </c:pt>
                <c:pt idx="20">
                  <c:v>25.987534</c:v>
                </c:pt>
                <c:pt idx="21">
                  <c:v>27.324867000000001</c:v>
                </c:pt>
                <c:pt idx="22">
                  <c:v>29.659979</c:v>
                </c:pt>
                <c:pt idx="23">
                  <c:v>36.850503000000003</c:v>
                </c:pt>
                <c:pt idx="24">
                  <c:v>42.212584</c:v>
                </c:pt>
                <c:pt idx="25">
                  <c:v>52.192394999999998</c:v>
                </c:pt>
                <c:pt idx="26">
                  <c:v>59.790964000000002</c:v>
                </c:pt>
                <c:pt idx="27">
                  <c:v>61.441339999999997</c:v>
                </c:pt>
                <c:pt idx="28">
                  <c:v>70.473399999999998</c:v>
                </c:pt>
                <c:pt idx="29">
                  <c:v>77.401559000000006</c:v>
                </c:pt>
                <c:pt idx="30">
                  <c:v>89.497144000000006</c:v>
                </c:pt>
                <c:pt idx="31">
                  <c:v>96.897244000000001</c:v>
                </c:pt>
                <c:pt idx="32">
                  <c:v>107.387584</c:v>
                </c:pt>
                <c:pt idx="33">
                  <c:v>112.930587</c:v>
                </c:pt>
                <c:pt idx="34">
                  <c:v>116.230997</c:v>
                </c:pt>
                <c:pt idx="35">
                  <c:v>127.60404</c:v>
                </c:pt>
                <c:pt idx="36">
                  <c:v>140.83863600000001</c:v>
                </c:pt>
                <c:pt idx="37">
                  <c:v>145.59874300000001</c:v>
                </c:pt>
                <c:pt idx="38">
                  <c:v>149.50415100000001</c:v>
                </c:pt>
                <c:pt idx="39">
                  <c:v>153.549305</c:v>
                </c:pt>
                <c:pt idx="40">
                  <c:v>158.99437900000001</c:v>
                </c:pt>
                <c:pt idx="41">
                  <c:v>163.85054</c:v>
                </c:pt>
                <c:pt idx="42">
                  <c:v>166.96319299999999</c:v>
                </c:pt>
                <c:pt idx="43">
                  <c:v>174.19268500000001</c:v>
                </c:pt>
                <c:pt idx="44">
                  <c:v>193.60013499999999</c:v>
                </c:pt>
                <c:pt idx="45">
                  <c:v>202.13654399999999</c:v>
                </c:pt>
                <c:pt idx="46">
                  <c:v>210.77708699999999</c:v>
                </c:pt>
                <c:pt idx="47">
                  <c:v>218.291563</c:v>
                </c:pt>
                <c:pt idx="48">
                  <c:v>234.00338500000001</c:v>
                </c:pt>
                <c:pt idx="49">
                  <c:v>282.39815499999997</c:v>
                </c:pt>
                <c:pt idx="50">
                  <c:v>303.903749</c:v>
                </c:pt>
                <c:pt idx="51">
                  <c:v>360.64038599999998</c:v>
                </c:pt>
                <c:pt idx="52">
                  <c:v>430.09661199999999</c:v>
                </c:pt>
                <c:pt idx="53">
                  <c:v>493.14539300000001</c:v>
                </c:pt>
                <c:pt idx="54">
                  <c:v>525.69153200000005</c:v>
                </c:pt>
                <c:pt idx="55">
                  <c:v>548.55668400000002</c:v>
                </c:pt>
                <c:pt idx="56">
                  <c:v>596.50621999999998</c:v>
                </c:pt>
                <c:pt idx="57">
                  <c:v>619.36917300000005</c:v>
                </c:pt>
                <c:pt idx="58">
                  <c:v>637.90264400000001</c:v>
                </c:pt>
                <c:pt idx="59">
                  <c:v>674.26583500000004</c:v>
                </c:pt>
                <c:pt idx="60">
                  <c:v>696.56438300000002</c:v>
                </c:pt>
                <c:pt idx="61">
                  <c:v>794.56720600000006</c:v>
                </c:pt>
                <c:pt idx="62">
                  <c:v>922.70014200000003</c:v>
                </c:pt>
                <c:pt idx="63">
                  <c:v>948.66546100000005</c:v>
                </c:pt>
                <c:pt idx="64">
                  <c:v>966.30789800000002</c:v>
                </c:pt>
                <c:pt idx="65">
                  <c:v>986.89218800000003</c:v>
                </c:pt>
                <c:pt idx="66">
                  <c:v>1012.744173</c:v>
                </c:pt>
                <c:pt idx="67">
                  <c:v>1062.3583570000001</c:v>
                </c:pt>
                <c:pt idx="68">
                  <c:v>1100.7567879999999</c:v>
                </c:pt>
                <c:pt idx="69">
                  <c:v>1119.100434</c:v>
                </c:pt>
                <c:pt idx="70">
                  <c:v>1185.181026</c:v>
                </c:pt>
                <c:pt idx="71">
                  <c:v>1195.7303099999999</c:v>
                </c:pt>
                <c:pt idx="72">
                  <c:v>1222.8147469999999</c:v>
                </c:pt>
                <c:pt idx="73">
                  <c:v>1247.1592450000001</c:v>
                </c:pt>
                <c:pt idx="74">
                  <c:v>1301.6357869999999</c:v>
                </c:pt>
                <c:pt idx="75">
                  <c:v>1326.995533</c:v>
                </c:pt>
                <c:pt idx="76">
                  <c:v>1352.9479550000001</c:v>
                </c:pt>
                <c:pt idx="77">
                  <c:v>1370.7480330000001</c:v>
                </c:pt>
                <c:pt idx="78">
                  <c:v>1404.0464239999999</c:v>
                </c:pt>
                <c:pt idx="79">
                  <c:v>1472.6391590000001</c:v>
                </c:pt>
                <c:pt idx="80">
                  <c:v>1493.1719559999999</c:v>
                </c:pt>
                <c:pt idx="81">
                  <c:v>1516.603194</c:v>
                </c:pt>
                <c:pt idx="82">
                  <c:v>1553.5813459999999</c:v>
                </c:pt>
                <c:pt idx="83">
                  <c:v>1619.503956</c:v>
                </c:pt>
                <c:pt idx="84">
                  <c:v>1665.3616380000001</c:v>
                </c:pt>
                <c:pt idx="85">
                  <c:v>1701.574703</c:v>
                </c:pt>
                <c:pt idx="86">
                  <c:v>1752.87916</c:v>
                </c:pt>
                <c:pt idx="87">
                  <c:v>1797.459024</c:v>
                </c:pt>
                <c:pt idx="88">
                  <c:v>1922.0219750000001</c:v>
                </c:pt>
                <c:pt idx="89">
                  <c:v>1955.541978</c:v>
                </c:pt>
                <c:pt idx="90">
                  <c:v>1989.903045</c:v>
                </c:pt>
                <c:pt idx="91">
                  <c:v>2063.4940889999998</c:v>
                </c:pt>
                <c:pt idx="92">
                  <c:v>2133.6922589999999</c:v>
                </c:pt>
                <c:pt idx="93">
                  <c:v>2159.871455</c:v>
                </c:pt>
                <c:pt idx="94">
                  <c:v>2265.4367130000001</c:v>
                </c:pt>
                <c:pt idx="95">
                  <c:v>2294.6937349999998</c:v>
                </c:pt>
                <c:pt idx="96">
                  <c:v>2341.345984</c:v>
                </c:pt>
                <c:pt idx="97">
                  <c:v>2423.9508620000001</c:v>
                </c:pt>
                <c:pt idx="98">
                  <c:v>2513.7285139999999</c:v>
                </c:pt>
                <c:pt idx="99">
                  <c:v>2582.196633</c:v>
                </c:pt>
                <c:pt idx="100">
                  <c:v>2666.8527949999998</c:v>
                </c:pt>
                <c:pt idx="101">
                  <c:v>2759.7292259999999</c:v>
                </c:pt>
                <c:pt idx="102">
                  <c:v>2837.3022900000001</c:v>
                </c:pt>
                <c:pt idx="103">
                  <c:v>3572.1189519999998</c:v>
                </c:pt>
                <c:pt idx="104">
                  <c:v>3702.1186870000001</c:v>
                </c:pt>
                <c:pt idx="105">
                  <c:v>3828.7004900000002</c:v>
                </c:pt>
                <c:pt idx="106">
                  <c:v>3939.2608209999999</c:v>
                </c:pt>
                <c:pt idx="107">
                  <c:v>3986.0849549999998</c:v>
                </c:pt>
                <c:pt idx="108">
                  <c:v>4071.38771</c:v>
                </c:pt>
                <c:pt idx="109">
                  <c:v>4380.1104169999999</c:v>
                </c:pt>
                <c:pt idx="110">
                  <c:v>4636.6351599999998</c:v>
                </c:pt>
                <c:pt idx="111">
                  <c:v>4754.6402600000001</c:v>
                </c:pt>
                <c:pt idx="112">
                  <c:v>4856.1276719999996</c:v>
                </c:pt>
                <c:pt idx="113">
                  <c:v>4944.6719169999997</c:v>
                </c:pt>
                <c:pt idx="114">
                  <c:v>5125.2945479999998</c:v>
                </c:pt>
                <c:pt idx="115">
                  <c:v>5233.7998829999997</c:v>
                </c:pt>
                <c:pt idx="116">
                  <c:v>5338.7345640000003</c:v>
                </c:pt>
                <c:pt idx="117">
                  <c:v>5411.676168</c:v>
                </c:pt>
                <c:pt idx="118">
                  <c:v>5489.1147739999997</c:v>
                </c:pt>
                <c:pt idx="119">
                  <c:v>5829.4483550000004</c:v>
                </c:pt>
                <c:pt idx="120">
                  <c:v>5967.1096909999997</c:v>
                </c:pt>
                <c:pt idx="121">
                  <c:v>6232.673718</c:v>
                </c:pt>
                <c:pt idx="122">
                  <c:v>6362.6946399999997</c:v>
                </c:pt>
                <c:pt idx="123">
                  <c:v>6440.4748920000002</c:v>
                </c:pt>
                <c:pt idx="124">
                  <c:v>6606.3435399999998</c:v>
                </c:pt>
                <c:pt idx="125">
                  <c:v>6761.9115899999997</c:v>
                </c:pt>
                <c:pt idx="126">
                  <c:v>6850.3454019999999</c:v>
                </c:pt>
                <c:pt idx="127">
                  <c:v>6967.2988009999999</c:v>
                </c:pt>
                <c:pt idx="128">
                  <c:v>7119.252074</c:v>
                </c:pt>
                <c:pt idx="129">
                  <c:v>7462.8797649999997</c:v>
                </c:pt>
                <c:pt idx="130">
                  <c:v>7804.8562890000003</c:v>
                </c:pt>
                <c:pt idx="131">
                  <c:v>8039.0407560000003</c:v>
                </c:pt>
                <c:pt idx="132">
                  <c:v>8319.068851</c:v>
                </c:pt>
                <c:pt idx="133">
                  <c:v>8413.4857059999995</c:v>
                </c:pt>
                <c:pt idx="134">
                  <c:v>8534.125258</c:v>
                </c:pt>
                <c:pt idx="135">
                  <c:v>8853.3804770000006</c:v>
                </c:pt>
                <c:pt idx="136">
                  <c:v>8957.7967160000007</c:v>
                </c:pt>
                <c:pt idx="137">
                  <c:v>9071.8987340000003</c:v>
                </c:pt>
                <c:pt idx="138">
                  <c:v>9352.7092990000001</c:v>
                </c:pt>
                <c:pt idx="139">
                  <c:v>9586.0233530000005</c:v>
                </c:pt>
                <c:pt idx="140">
                  <c:v>9866.1492340000004</c:v>
                </c:pt>
                <c:pt idx="141">
                  <c:v>10045.532154</c:v>
                </c:pt>
                <c:pt idx="142">
                  <c:v>10563.513569000001</c:v>
                </c:pt>
                <c:pt idx="143">
                  <c:v>10773.556983</c:v>
                </c:pt>
                <c:pt idx="144">
                  <c:v>11121.204110000001</c:v>
                </c:pt>
                <c:pt idx="145">
                  <c:v>11306.633688</c:v>
                </c:pt>
                <c:pt idx="146">
                  <c:v>11587.922337</c:v>
                </c:pt>
                <c:pt idx="147">
                  <c:v>11758.637156000001</c:v>
                </c:pt>
                <c:pt idx="148">
                  <c:v>11920.205297</c:v>
                </c:pt>
                <c:pt idx="149">
                  <c:v>12151.338121999999</c:v>
                </c:pt>
                <c:pt idx="150">
                  <c:v>12312.146429</c:v>
                </c:pt>
                <c:pt idx="151">
                  <c:v>12460.976898000001</c:v>
                </c:pt>
                <c:pt idx="152">
                  <c:v>12580.145075</c:v>
                </c:pt>
                <c:pt idx="153">
                  <c:v>12741.829395999999</c:v>
                </c:pt>
                <c:pt idx="154">
                  <c:v>13273.178086</c:v>
                </c:pt>
                <c:pt idx="155">
                  <c:v>13442.747613</c:v>
                </c:pt>
                <c:pt idx="156">
                  <c:v>13648.872207</c:v>
                </c:pt>
                <c:pt idx="157">
                  <c:v>13786.945989</c:v>
                </c:pt>
                <c:pt idx="158">
                  <c:v>14072.726515</c:v>
                </c:pt>
                <c:pt idx="159">
                  <c:v>14248.880032999999</c:v>
                </c:pt>
                <c:pt idx="160">
                  <c:v>14370.608085</c:v>
                </c:pt>
                <c:pt idx="161">
                  <c:v>14560.402898</c:v>
                </c:pt>
                <c:pt idx="162">
                  <c:v>14829.838374000001</c:v>
                </c:pt>
                <c:pt idx="163">
                  <c:v>15039.082304</c:v>
                </c:pt>
                <c:pt idx="164">
                  <c:v>15156.694113</c:v>
                </c:pt>
                <c:pt idx="165">
                  <c:v>15328.671138</c:v>
                </c:pt>
                <c:pt idx="166">
                  <c:v>15488.368213</c:v>
                </c:pt>
                <c:pt idx="167">
                  <c:v>15641.75222</c:v>
                </c:pt>
                <c:pt idx="168">
                  <c:v>15810.346376</c:v>
                </c:pt>
                <c:pt idx="169">
                  <c:v>16050.201114</c:v>
                </c:pt>
                <c:pt idx="170">
                  <c:v>16258.389832999999</c:v>
                </c:pt>
                <c:pt idx="171">
                  <c:v>16468.021991000001</c:v>
                </c:pt>
                <c:pt idx="172">
                  <c:v>16628.101897</c:v>
                </c:pt>
                <c:pt idx="173">
                  <c:v>16819.980683999998</c:v>
                </c:pt>
                <c:pt idx="174">
                  <c:v>16981.532362000002</c:v>
                </c:pt>
                <c:pt idx="175">
                  <c:v>17119.233168999999</c:v>
                </c:pt>
                <c:pt idx="176">
                  <c:v>17287.702982999999</c:v>
                </c:pt>
                <c:pt idx="177">
                  <c:v>17478.874087</c:v>
                </c:pt>
                <c:pt idx="178">
                  <c:v>17714.728995000001</c:v>
                </c:pt>
                <c:pt idx="179">
                  <c:v>17928.254848</c:v>
                </c:pt>
                <c:pt idx="180">
                  <c:v>18127.039229999998</c:v>
                </c:pt>
                <c:pt idx="181">
                  <c:v>18310.174534000002</c:v>
                </c:pt>
                <c:pt idx="182">
                  <c:v>18510.555747999999</c:v>
                </c:pt>
                <c:pt idx="183">
                  <c:v>18705.985513</c:v>
                </c:pt>
                <c:pt idx="184">
                  <c:v>18944.781054999999</c:v>
                </c:pt>
                <c:pt idx="185">
                  <c:v>19244.911091999998</c:v>
                </c:pt>
                <c:pt idx="186">
                  <c:v>19647.812811</c:v>
                </c:pt>
                <c:pt idx="187">
                  <c:v>19889.383383</c:v>
                </c:pt>
                <c:pt idx="188">
                  <c:v>20143.677671000001</c:v>
                </c:pt>
                <c:pt idx="189">
                  <c:v>20422.809699000001</c:v>
                </c:pt>
                <c:pt idx="190">
                  <c:v>20693.773636000002</c:v>
                </c:pt>
                <c:pt idx="191">
                  <c:v>20968.773151000001</c:v>
                </c:pt>
                <c:pt idx="192">
                  <c:v>21209.482978</c:v>
                </c:pt>
                <c:pt idx="193">
                  <c:v>21432.183113999999</c:v>
                </c:pt>
                <c:pt idx="194">
                  <c:v>22032.524528999998</c:v>
                </c:pt>
                <c:pt idx="195">
                  <c:v>22353.978995000001</c:v>
                </c:pt>
                <c:pt idx="196">
                  <c:v>22819.289787000002</c:v>
                </c:pt>
                <c:pt idx="197">
                  <c:v>23119.399443999999</c:v>
                </c:pt>
                <c:pt idx="198">
                  <c:v>23490.198173000001</c:v>
                </c:pt>
                <c:pt idx="199">
                  <c:v>23877.036693999999</c:v>
                </c:pt>
                <c:pt idx="200">
                  <c:v>24289.649256000001</c:v>
                </c:pt>
                <c:pt idx="201">
                  <c:v>24583.814773999999</c:v>
                </c:pt>
                <c:pt idx="202">
                  <c:v>24882.77607</c:v>
                </c:pt>
                <c:pt idx="203">
                  <c:v>25169.140547999999</c:v>
                </c:pt>
                <c:pt idx="204">
                  <c:v>25476.608391000002</c:v>
                </c:pt>
                <c:pt idx="205">
                  <c:v>25960.573445000002</c:v>
                </c:pt>
                <c:pt idx="206">
                  <c:v>26329.072518000001</c:v>
                </c:pt>
                <c:pt idx="207">
                  <c:v>26663.739259000002</c:v>
                </c:pt>
                <c:pt idx="208">
                  <c:v>27000.282708999999</c:v>
                </c:pt>
                <c:pt idx="209">
                  <c:v>27356.126316999998</c:v>
                </c:pt>
                <c:pt idx="210">
                  <c:v>27831.180060999999</c:v>
                </c:pt>
                <c:pt idx="211">
                  <c:v>28159.596670999999</c:v>
                </c:pt>
                <c:pt idx="212">
                  <c:v>28615.703108000002</c:v>
                </c:pt>
                <c:pt idx="213">
                  <c:v>29394.273024999999</c:v>
                </c:pt>
                <c:pt idx="214">
                  <c:v>29778.783426999998</c:v>
                </c:pt>
              </c:numCache>
            </c:numRef>
          </c:yVal>
          <c:smooth val="0"/>
          <c:extLst>
            <c:ext xmlns:c16="http://schemas.microsoft.com/office/drawing/2014/chart" uri="{C3380CC4-5D6E-409C-BE32-E72D297353CC}">
              <c16:uniqueId val="{00000000-115D-0C48-821E-68F961AC80AB}"/>
            </c:ext>
          </c:extLst>
        </c:ser>
        <c:dLbls>
          <c:showLegendKey val="0"/>
          <c:showVal val="0"/>
          <c:showCatName val="0"/>
          <c:showSerName val="0"/>
          <c:showPercent val="0"/>
          <c:showBubbleSize val="0"/>
        </c:dLbls>
        <c:axId val="1424983999"/>
        <c:axId val="1473842079"/>
      </c:scatterChart>
      <c:valAx>
        <c:axId val="1424983999"/>
        <c:scaling>
          <c:orientation val="minMax"/>
          <c:max val="2026.5"/>
          <c:min val="2006"/>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CH"/>
            </a:p>
          </c:txPr>
        </c:title>
        <c:numFmt formatCode="General" sourceLinked="1"/>
        <c:majorTickMark val="cross"/>
        <c:minorTickMark val="cross"/>
        <c:tickLblPos val="nextTo"/>
        <c:spPr>
          <a:noFill/>
          <a:ln w="15875" cap="flat" cmpd="sng" algn="ctr">
            <a:solidFill>
              <a:srgbClr val="000000"/>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CH"/>
          </a:p>
        </c:txPr>
        <c:crossAx val="1473842079"/>
        <c:crosses val="autoZero"/>
        <c:crossBetween val="midCat"/>
        <c:majorUnit val="2"/>
        <c:minorUnit val="1"/>
      </c:valAx>
      <c:valAx>
        <c:axId val="1473842079"/>
        <c:scaling>
          <c:orientation val="minMax"/>
          <c:max val="30000"/>
          <c:min val="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dirty="0"/>
                  <a:t>Total Size (TB)</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CH"/>
            </a:p>
          </c:txPr>
        </c:title>
        <c:numFmt formatCode="General" sourceLinked="1"/>
        <c:majorTickMark val="in"/>
        <c:minorTickMark val="in"/>
        <c:tickLblPos val="nextTo"/>
        <c:spPr>
          <a:noFill/>
          <a:ln w="15875" cap="flat" cmpd="sng" algn="ctr">
            <a:solidFill>
              <a:srgbClr val="000000"/>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CH"/>
          </a:p>
        </c:txPr>
        <c:crossAx val="1424983999"/>
        <c:crosses val="autoZero"/>
        <c:crossBetween val="midCat"/>
        <c:majorUnit val="5000"/>
        <c:minorUnit val="1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1" i="0" baseline="0">
          <a:latin typeface="+mn-lt"/>
        </a:defRPr>
      </a:pPr>
      <a:endParaRPr lang="en-CH"/>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3762428302049952E-2"/>
          <c:y val="0.19193642461358998"/>
          <c:w val="0.90457872280543261"/>
          <c:h val="0.66091097987751535"/>
        </c:manualLayout>
      </c:layout>
      <c:barChart>
        <c:barDir val="col"/>
        <c:grouping val="clustered"/>
        <c:varyColors val="0"/>
        <c:ser>
          <c:idx val="0"/>
          <c:order val="0"/>
          <c:tx>
            <c:strRef>
              <c:f>'new-full'!$H$6</c:f>
              <c:strCache>
                <c:ptCount val="1"/>
                <c:pt idx="0">
                  <c:v>General-Purpose</c:v>
                </c:pt>
              </c:strCache>
            </c:strRef>
          </c:tx>
          <c:spPr>
            <a:solidFill>
              <a:schemeClr val="tx1">
                <a:lumMod val="50000"/>
                <a:lumOff val="50000"/>
              </a:schemeClr>
            </a:solidFill>
            <a:ln w="15875">
              <a:solidFill>
                <a:schemeClr val="tx1"/>
              </a:solidFill>
            </a:ln>
            <a:effectLst/>
          </c:spPr>
          <c:invertIfNegative val="0"/>
          <c:cat>
            <c:strRef>
              <c:f>'new-full'!$I$5:$N$5</c:f>
              <c:strCache>
                <c:ptCount val="6"/>
                <c:pt idx="0">
                  <c:v>RS1</c:v>
                </c:pt>
                <c:pt idx="1">
                  <c:v>RS2</c:v>
                </c:pt>
                <c:pt idx="2">
                  <c:v>RS3</c:v>
                </c:pt>
                <c:pt idx="3">
                  <c:v>RS4</c:v>
                </c:pt>
                <c:pt idx="4">
                  <c:v>RS5</c:v>
                </c:pt>
                <c:pt idx="5">
                  <c:v>GMean</c:v>
                </c:pt>
              </c:strCache>
            </c:strRef>
          </c:cat>
          <c:val>
            <c:numRef>
              <c:f>'new-full'!$I$6:$N$6</c:f>
              <c:numCache>
                <c:formatCode>General</c:formatCode>
                <c:ptCount val="6"/>
                <c:pt idx="0">
                  <c:v>0.32069640458005638</c:v>
                </c:pt>
                <c:pt idx="1">
                  <c:v>0.2201780264141166</c:v>
                </c:pt>
                <c:pt idx="2">
                  <c:v>0.52660634877469392</c:v>
                </c:pt>
                <c:pt idx="3">
                  <c:v>0.42172361045888451</c:v>
                </c:pt>
                <c:pt idx="4">
                  <c:v>0.22320724109748261</c:v>
                </c:pt>
                <c:pt idx="5">
                  <c:v>0.32271419611385505</c:v>
                </c:pt>
              </c:numCache>
            </c:numRef>
          </c:val>
          <c:extLst>
            <c:ext xmlns:c16="http://schemas.microsoft.com/office/drawing/2014/chart" uri="{C3380CC4-5D6E-409C-BE32-E72D297353CC}">
              <c16:uniqueId val="{00000000-9263-574D-8BCF-99E8B6620080}"/>
            </c:ext>
          </c:extLst>
        </c:ser>
        <c:ser>
          <c:idx val="1"/>
          <c:order val="1"/>
          <c:tx>
            <c:strRef>
              <c:f>'new-full'!$H$7</c:f>
              <c:strCache>
                <c:ptCount val="1"/>
                <c:pt idx="0">
                  <c:v>Genomics-Specific</c:v>
                </c:pt>
              </c:strCache>
            </c:strRef>
          </c:tx>
          <c:spPr>
            <a:solidFill>
              <a:schemeClr val="bg1">
                <a:lumMod val="75000"/>
              </a:schemeClr>
            </a:solidFill>
            <a:ln w="15875">
              <a:solidFill>
                <a:schemeClr val="tx1"/>
              </a:solidFill>
            </a:ln>
            <a:effectLst/>
          </c:spPr>
          <c:invertIfNegative val="0"/>
          <c:cat>
            <c:strRef>
              <c:f>'new-full'!$I$5:$N$5</c:f>
              <c:strCache>
                <c:ptCount val="6"/>
                <c:pt idx="0">
                  <c:v>RS1</c:v>
                </c:pt>
                <c:pt idx="1">
                  <c:v>RS2</c:v>
                </c:pt>
                <c:pt idx="2">
                  <c:v>RS3</c:v>
                </c:pt>
                <c:pt idx="3">
                  <c:v>RS4</c:v>
                </c:pt>
                <c:pt idx="4">
                  <c:v>RS5</c:v>
                </c:pt>
                <c:pt idx="5">
                  <c:v>GMean</c:v>
                </c:pt>
              </c:strCache>
            </c:strRef>
          </c:cat>
          <c:val>
            <c:numRef>
              <c:f>'new-full'!$I$7:$N$7</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1-9263-574D-8BCF-99E8B6620080}"/>
            </c:ext>
          </c:extLst>
        </c:ser>
        <c:ser>
          <c:idx val="3"/>
          <c:order val="2"/>
          <c:tx>
            <c:strRef>
              <c:f>'new-full'!$H$9</c:f>
              <c:strCache>
                <c:ptCount val="1"/>
                <c:pt idx="0">
                  <c:v>Ideal</c:v>
                </c:pt>
              </c:strCache>
            </c:strRef>
          </c:tx>
          <c:spPr>
            <a:solidFill>
              <a:srgbClr val="A7EA52">
                <a:lumMod val="20000"/>
                <a:lumOff val="80000"/>
              </a:srgbClr>
            </a:solidFill>
            <a:ln w="15875">
              <a:solidFill>
                <a:schemeClr val="tx1"/>
              </a:solidFill>
            </a:ln>
            <a:effectLst/>
          </c:spPr>
          <c:invertIfNegative val="0"/>
          <c:cat>
            <c:strRef>
              <c:f>'new-full'!$I$5:$N$5</c:f>
              <c:strCache>
                <c:ptCount val="6"/>
                <c:pt idx="0">
                  <c:v>RS1</c:v>
                </c:pt>
                <c:pt idx="1">
                  <c:v>RS2</c:v>
                </c:pt>
                <c:pt idx="2">
                  <c:v>RS3</c:v>
                </c:pt>
                <c:pt idx="3">
                  <c:v>RS4</c:v>
                </c:pt>
                <c:pt idx="4">
                  <c:v>RS5</c:v>
                </c:pt>
                <c:pt idx="5">
                  <c:v>GMean</c:v>
                </c:pt>
              </c:strCache>
            </c:strRef>
          </c:cat>
          <c:val>
            <c:numRef>
              <c:f>'new-full'!$I$9:$N$9</c:f>
              <c:numCache>
                <c:formatCode>General</c:formatCode>
                <c:ptCount val="6"/>
                <c:pt idx="0">
                  <c:v>4.8537045976133859</c:v>
                </c:pt>
                <c:pt idx="1">
                  <c:v>2.2778602030402029</c:v>
                </c:pt>
                <c:pt idx="2">
                  <c:v>28.530211488676436</c:v>
                </c:pt>
                <c:pt idx="3">
                  <c:v>2.0725025928452605</c:v>
                </c:pt>
                <c:pt idx="4">
                  <c:v>1.5083751846151365</c:v>
                </c:pt>
                <c:pt idx="5">
                  <c:v>3.9699219833169326</c:v>
                </c:pt>
              </c:numCache>
            </c:numRef>
          </c:val>
          <c:extLst>
            <c:ext xmlns:c16="http://schemas.microsoft.com/office/drawing/2014/chart" uri="{C3380CC4-5D6E-409C-BE32-E72D297353CC}">
              <c16:uniqueId val="{00000002-9263-574D-8BCF-99E8B6620080}"/>
            </c:ext>
          </c:extLst>
        </c:ser>
        <c:dLbls>
          <c:showLegendKey val="0"/>
          <c:showVal val="0"/>
          <c:showCatName val="0"/>
          <c:showSerName val="0"/>
          <c:showPercent val="0"/>
          <c:showBubbleSize val="0"/>
        </c:dLbls>
        <c:gapWidth val="100"/>
        <c:axId val="408225392"/>
        <c:axId val="408227120"/>
      </c:barChart>
      <c:catAx>
        <c:axId val="40822539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CH"/>
          </a:p>
        </c:txPr>
        <c:crossAx val="408227120"/>
        <c:crosses val="autoZero"/>
        <c:auto val="1"/>
        <c:lblAlgn val="ctr"/>
        <c:lblOffset val="100"/>
        <c:noMultiLvlLbl val="0"/>
      </c:catAx>
      <c:valAx>
        <c:axId val="408227120"/>
        <c:scaling>
          <c:orientation val="minMax"/>
          <c:max val="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CH"/>
          </a:p>
        </c:txPr>
        <c:crossAx val="408225392"/>
        <c:crosses val="autoZero"/>
        <c:crossBetween val="between"/>
        <c:majorUnit val="1"/>
        <c:minorUnit val="0.5"/>
      </c:valAx>
      <c:spPr>
        <a:noFill/>
        <a:ln w="15875">
          <a:solidFill>
            <a:schemeClr val="tx1"/>
          </a:solidFill>
        </a:ln>
        <a:effectLst/>
      </c:spPr>
    </c:plotArea>
    <c:legend>
      <c:legendPos val="t"/>
      <c:layout>
        <c:manualLayout>
          <c:xMode val="edge"/>
          <c:yMode val="edge"/>
          <c:x val="4.5719033306951949E-2"/>
          <c:y val="4.7806464550111446E-3"/>
          <c:w val="0.90639155588419329"/>
          <c:h val="0.13989920090657426"/>
        </c:manualLayout>
      </c:layout>
      <c:overlay val="0"/>
      <c:spPr>
        <a:noFill/>
        <a:ln w="15875">
          <a:solidFill>
            <a:schemeClr val="tx1"/>
          </a:solidFill>
        </a:ln>
        <a:effectLst/>
      </c:spPr>
      <c:txPr>
        <a:bodyPr rot="0" spcFirstLastPara="1" vertOverflow="ellipsis" vert="horz" wrap="square" anchor="ctr" anchorCtr="1"/>
        <a:lstStyle/>
        <a:p>
          <a:pPr>
            <a:defRPr sz="2000" b="1" i="0" u="none" strike="noStrike" kern="1200" baseline="0">
              <a:solidFill>
                <a:schemeClr val="tx1"/>
              </a:solidFill>
              <a:latin typeface="Corbel" panose="020B0503020204020204" pitchFamily="34" charset="0"/>
              <a:ea typeface="+mn-ea"/>
              <a:cs typeface="+mn-cs"/>
            </a:defRPr>
          </a:pPr>
          <a:endParaRPr lang="en-CH"/>
        </a:p>
      </c:txPr>
    </c:legend>
    <c:plotVisOnly val="1"/>
    <c:dispBlanksAs val="gap"/>
    <c:showDLblsOverMax val="0"/>
  </c:chart>
  <c:spPr>
    <a:noFill/>
    <a:ln>
      <a:noFill/>
    </a:ln>
    <a:effectLst/>
  </c:spPr>
  <c:txPr>
    <a:bodyPr/>
    <a:lstStyle/>
    <a:p>
      <a:pPr>
        <a:defRPr sz="2000" b="1">
          <a:solidFill>
            <a:schemeClr val="tx1"/>
          </a:solidFill>
          <a:latin typeface="Corbel" panose="020B0503020204020204" pitchFamily="34" charset="0"/>
        </a:defRPr>
      </a:pPr>
      <a:endParaRPr lang="en-CH"/>
    </a:p>
  </c:txPr>
  <c:externalData r:id="rId4">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7573890473982E-2"/>
          <c:y val="9.5100283169740452E-2"/>
          <c:w val="0.9071396027588271"/>
          <c:h val="0.6087679915489238"/>
        </c:manualLayout>
      </c:layout>
      <c:barChart>
        <c:barDir val="col"/>
        <c:grouping val="clustered"/>
        <c:varyColors val="0"/>
        <c:ser>
          <c:idx val="0"/>
          <c:order val="0"/>
          <c:spPr>
            <a:solidFill>
              <a:schemeClr val="accent2">
                <a:lumMod val="40000"/>
                <a:lumOff val="60000"/>
              </a:schemeClr>
            </a:solidFill>
            <a:ln w="15875">
              <a:solidFill>
                <a:schemeClr val="tx1"/>
              </a:solidFill>
            </a:ln>
            <a:effectLst/>
          </c:spPr>
          <c:invertIfNegative val="0"/>
          <c:val>
            <c:numRef>
              <c:f>'mech-noise-pos'!$B$5:$B$19</c:f>
              <c:numCache>
                <c:formatCode>General</c:formatCode>
                <c:ptCount val="15"/>
                <c:pt idx="0">
                  <c:v>23.901415150433998</c:v>
                </c:pt>
                <c:pt idx="1">
                  <c:v>16.777916518016401</c:v>
                </c:pt>
                <c:pt idx="2">
                  <c:v>11.6254013556903</c:v>
                </c:pt>
                <c:pt idx="3">
                  <c:v>7.1821262932572196</c:v>
                </c:pt>
                <c:pt idx="4">
                  <c:v>7.3742418836960395</c:v>
                </c:pt>
                <c:pt idx="5">
                  <c:v>8.3910096325365604</c:v>
                </c:pt>
                <c:pt idx="6">
                  <c:v>8.6974669996432397</c:v>
                </c:pt>
                <c:pt idx="7">
                  <c:v>7.7780354382209493</c:v>
                </c:pt>
                <c:pt idx="8">
                  <c:v>5.4129504102746999</c:v>
                </c:pt>
                <c:pt idx="9">
                  <c:v>2.3223332144131201</c:v>
                </c:pt>
                <c:pt idx="10">
                  <c:v>0.49268640742061998</c:v>
                </c:pt>
                <c:pt idx="11">
                  <c:v>4.3227494351290197E-2</c:v>
                </c:pt>
                <c:pt idx="12">
                  <c:v>1.1892020454275099E-3</c:v>
                </c:pt>
                <c:pt idx="13">
                  <c:v>0</c:v>
                </c:pt>
                <c:pt idx="14">
                  <c:v>0</c:v>
                </c:pt>
              </c:numCache>
            </c:numRef>
          </c:val>
          <c:extLst>
            <c:ext xmlns:c16="http://schemas.microsoft.com/office/drawing/2014/chart" uri="{C3380CC4-5D6E-409C-BE32-E72D297353CC}">
              <c16:uniqueId val="{00000000-4AD9-DB49-AD12-F3E9EDD672AB}"/>
            </c:ext>
          </c:extLst>
        </c:ser>
        <c:dLbls>
          <c:showLegendKey val="0"/>
          <c:showVal val="0"/>
          <c:showCatName val="0"/>
          <c:showSerName val="0"/>
          <c:showPercent val="0"/>
          <c:showBubbleSize val="0"/>
        </c:dLbls>
        <c:gapWidth val="0"/>
        <c:axId val="1207892048"/>
        <c:axId val="1207773616"/>
      </c:barChart>
      <c:catAx>
        <c:axId val="1207892048"/>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CH"/>
          </a:p>
        </c:txPr>
        <c:crossAx val="1207773616"/>
        <c:crosses val="autoZero"/>
        <c:auto val="1"/>
        <c:lblAlgn val="ctr"/>
        <c:lblOffset val="100"/>
        <c:noMultiLvlLbl val="0"/>
      </c:catAx>
      <c:valAx>
        <c:axId val="1207773616"/>
        <c:scaling>
          <c:orientation val="minMax"/>
          <c:max val="30"/>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CH"/>
          </a:p>
        </c:txPr>
        <c:crossAx val="1207892048"/>
        <c:crosses val="autoZero"/>
        <c:crossBetween val="between"/>
        <c:majorUnit val="10"/>
        <c:minorUnit val="5"/>
      </c:valAx>
      <c:spPr>
        <a:noFill/>
        <a:ln w="15875">
          <a:solidFill>
            <a:schemeClr val="tx1"/>
          </a:solidFill>
        </a:ln>
        <a:effectLst/>
      </c:spPr>
    </c:plotArea>
    <c:plotVisOnly val="1"/>
    <c:dispBlanksAs val="gap"/>
    <c:showDLblsOverMax val="0"/>
  </c:chart>
  <c:spPr>
    <a:noFill/>
    <a:ln>
      <a:noFill/>
    </a:ln>
    <a:effectLst/>
  </c:spPr>
  <c:txPr>
    <a:bodyPr/>
    <a:lstStyle/>
    <a:p>
      <a:pPr>
        <a:defRPr sz="2000" b="1">
          <a:solidFill>
            <a:schemeClr val="tx1"/>
          </a:solidFill>
          <a:latin typeface="+mn-lt"/>
        </a:defRPr>
      </a:pPr>
      <a:endParaRPr lang="en-CH"/>
    </a:p>
  </c:txPr>
  <c:externalData r:id="rId4">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7573890473982E-2"/>
          <c:y val="9.5100283169740452E-2"/>
          <c:w val="0.9071396027588271"/>
          <c:h val="0.6087679915489238"/>
        </c:manualLayout>
      </c:layout>
      <c:barChart>
        <c:barDir val="col"/>
        <c:grouping val="clustered"/>
        <c:varyColors val="0"/>
        <c:ser>
          <c:idx val="0"/>
          <c:order val="0"/>
          <c:spPr>
            <a:solidFill>
              <a:schemeClr val="accent2">
                <a:lumMod val="40000"/>
                <a:lumOff val="60000"/>
              </a:schemeClr>
            </a:solidFill>
            <a:ln w="15875">
              <a:solidFill>
                <a:schemeClr val="tx1"/>
              </a:solidFill>
            </a:ln>
            <a:effectLst/>
          </c:spPr>
          <c:invertIfNegative val="0"/>
          <c:val>
            <c:numRef>
              <c:f>'mech-noise-pos'!$B$5:$B$19</c:f>
              <c:numCache>
                <c:formatCode>General</c:formatCode>
                <c:ptCount val="15"/>
                <c:pt idx="0">
                  <c:v>23.901415150433998</c:v>
                </c:pt>
                <c:pt idx="1">
                  <c:v>16.777916518016401</c:v>
                </c:pt>
                <c:pt idx="2">
                  <c:v>11.6254013556903</c:v>
                </c:pt>
                <c:pt idx="3">
                  <c:v>7.1821262932572196</c:v>
                </c:pt>
                <c:pt idx="4">
                  <c:v>7.3742418836960395</c:v>
                </c:pt>
                <c:pt idx="5">
                  <c:v>8.3910096325365604</c:v>
                </c:pt>
                <c:pt idx="6">
                  <c:v>8.6974669996432397</c:v>
                </c:pt>
                <c:pt idx="7">
                  <c:v>7.7780354382209493</c:v>
                </c:pt>
                <c:pt idx="8">
                  <c:v>5.4129504102746999</c:v>
                </c:pt>
                <c:pt idx="9">
                  <c:v>2.3223332144131201</c:v>
                </c:pt>
                <c:pt idx="10">
                  <c:v>0.49268640742061998</c:v>
                </c:pt>
                <c:pt idx="11">
                  <c:v>4.3227494351290197E-2</c:v>
                </c:pt>
                <c:pt idx="12">
                  <c:v>1.1892020454275099E-3</c:v>
                </c:pt>
                <c:pt idx="13">
                  <c:v>0</c:v>
                </c:pt>
                <c:pt idx="14">
                  <c:v>0</c:v>
                </c:pt>
              </c:numCache>
            </c:numRef>
          </c:val>
          <c:extLst>
            <c:ext xmlns:c16="http://schemas.microsoft.com/office/drawing/2014/chart" uri="{C3380CC4-5D6E-409C-BE32-E72D297353CC}">
              <c16:uniqueId val="{00000000-4AD9-DB49-AD12-F3E9EDD672AB}"/>
            </c:ext>
          </c:extLst>
        </c:ser>
        <c:dLbls>
          <c:showLegendKey val="0"/>
          <c:showVal val="0"/>
          <c:showCatName val="0"/>
          <c:showSerName val="0"/>
          <c:showPercent val="0"/>
          <c:showBubbleSize val="0"/>
        </c:dLbls>
        <c:gapWidth val="0"/>
        <c:axId val="1207892048"/>
        <c:axId val="1207773616"/>
      </c:barChart>
      <c:catAx>
        <c:axId val="1207892048"/>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CH"/>
          </a:p>
        </c:txPr>
        <c:crossAx val="1207773616"/>
        <c:crosses val="autoZero"/>
        <c:auto val="1"/>
        <c:lblAlgn val="ctr"/>
        <c:lblOffset val="100"/>
        <c:noMultiLvlLbl val="0"/>
      </c:catAx>
      <c:valAx>
        <c:axId val="1207773616"/>
        <c:scaling>
          <c:orientation val="minMax"/>
          <c:max val="30"/>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CH"/>
          </a:p>
        </c:txPr>
        <c:crossAx val="1207892048"/>
        <c:crosses val="autoZero"/>
        <c:crossBetween val="between"/>
        <c:majorUnit val="10"/>
        <c:minorUnit val="5"/>
      </c:valAx>
      <c:spPr>
        <a:noFill/>
        <a:ln w="15875">
          <a:solidFill>
            <a:schemeClr val="tx1"/>
          </a:solidFill>
        </a:ln>
        <a:effectLst/>
      </c:spPr>
    </c:plotArea>
    <c:plotVisOnly val="1"/>
    <c:dispBlanksAs val="gap"/>
    <c:showDLblsOverMax val="0"/>
  </c:chart>
  <c:spPr>
    <a:noFill/>
    <a:ln>
      <a:noFill/>
    </a:ln>
    <a:effectLst/>
  </c:spPr>
  <c:txPr>
    <a:bodyPr/>
    <a:lstStyle/>
    <a:p>
      <a:pPr>
        <a:defRPr sz="2000" b="1">
          <a:solidFill>
            <a:schemeClr val="tx1"/>
          </a:solidFill>
          <a:latin typeface="+mn-lt"/>
        </a:defRPr>
      </a:pPr>
      <a:endParaRPr lang="en-CH"/>
    </a:p>
  </c:txPr>
  <c:externalData r:id="rId4">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'new-full'!$A$39</c:f>
              <c:strCache>
                <c:ptCount val="1"/>
                <c:pt idx="0">
                  <c:v>pigz</c:v>
                </c:pt>
              </c:strCache>
            </c:strRef>
          </c:tx>
          <c:spPr>
            <a:solidFill>
              <a:schemeClr val="accent1"/>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'new-full'!$B$39:$G$39</c:f>
              <c:numCache>
                <c:formatCode>General</c:formatCode>
                <c:ptCount val="6"/>
                <c:pt idx="0">
                  <c:v>0.32069640458005638</c:v>
                </c:pt>
                <c:pt idx="1">
                  <c:v>0.2201780264141166</c:v>
                </c:pt>
                <c:pt idx="2">
                  <c:v>0.52660634877469392</c:v>
                </c:pt>
                <c:pt idx="3">
                  <c:v>0.42172361045888451</c:v>
                </c:pt>
                <c:pt idx="4">
                  <c:v>0.22320724109748261</c:v>
                </c:pt>
                <c:pt idx="5">
                  <c:v>0.32271419611385505</c:v>
                </c:pt>
              </c:numCache>
            </c:numRef>
          </c:val>
          <c:extLst>
            <c:ext xmlns:c16="http://schemas.microsoft.com/office/drawing/2014/chart" uri="{C3380CC4-5D6E-409C-BE32-E72D297353CC}">
              <c16:uniqueId val="{00000000-0E0F-F842-9408-1EB4115A24D3}"/>
            </c:ext>
          </c:extLst>
        </c:ser>
        <c:ser>
          <c:idx val="1"/>
          <c:order val="1"/>
          <c:tx>
            <c:strRef>
              <c:f>'new-full'!$A$40</c:f>
              <c:strCache>
                <c:ptCount val="1"/>
                <c:pt idx="0">
                  <c:v>(N)Spr</c:v>
                </c:pt>
              </c:strCache>
            </c:strRef>
          </c:tx>
          <c:spPr>
            <a:solidFill>
              <a:schemeClr val="accent1">
                <a:lumMod val="60000"/>
                <a:lumOff val="40000"/>
              </a:schemeClr>
            </a:solidFill>
            <a:ln w="15875">
              <a:solidFill>
                <a:schemeClr val="tx1">
                  <a:alpha val="98000"/>
                </a:schemeClr>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'new-full'!$B$40:$G$40</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1-0E0F-F842-9408-1EB4115A24D3}"/>
            </c:ext>
          </c:extLst>
        </c:ser>
        <c:ser>
          <c:idx val="2"/>
          <c:order val="2"/>
          <c:tx>
            <c:strRef>
              <c:f>'new-full'!$A$41</c:f>
              <c:strCache>
                <c:ptCount val="1"/>
                <c:pt idx="0">
                  <c:v>(N)SprAcc</c:v>
                </c:pt>
              </c:strCache>
            </c:strRef>
          </c:tx>
          <c:spPr>
            <a:solidFill>
              <a:schemeClr val="accent1">
                <a:lumMod val="40000"/>
                <a:lumOff val="60000"/>
              </a:schemeClr>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'new-full'!$B$41:$G$41</c:f>
              <c:numCache>
                <c:formatCode>General</c:formatCode>
                <c:ptCount val="6"/>
                <c:pt idx="0">
                  <c:v>1.5352748255633506</c:v>
                </c:pt>
                <c:pt idx="1">
                  <c:v>1.2883875909571483</c:v>
                </c:pt>
                <c:pt idx="2">
                  <c:v>1.730194463354078</c:v>
                </c:pt>
                <c:pt idx="3">
                  <c:v>1.0860429689337237</c:v>
                </c:pt>
                <c:pt idx="4">
                  <c:v>1.0869201411635807</c:v>
                </c:pt>
                <c:pt idx="5">
                  <c:v>1.3221308681799522</c:v>
                </c:pt>
              </c:numCache>
            </c:numRef>
          </c:val>
          <c:extLst>
            <c:ext xmlns:c16="http://schemas.microsoft.com/office/drawing/2014/chart" uri="{C3380CC4-5D6E-409C-BE32-E72D297353CC}">
              <c16:uniqueId val="{00000002-0E0F-F842-9408-1EB4115A24D3}"/>
            </c:ext>
          </c:extLst>
        </c:ser>
        <c:ser>
          <c:idx val="3"/>
          <c:order val="3"/>
          <c:tx>
            <c:strRef>
              <c:f>'new-full'!$A$42</c:f>
              <c:strCache>
                <c:ptCount val="1"/>
                <c:pt idx="0">
                  <c:v>SAGe</c:v>
                </c:pt>
              </c:strCache>
            </c:strRef>
          </c:tx>
          <c:spPr>
            <a:solidFill>
              <a:schemeClr val="accent3">
                <a:lumMod val="50000"/>
              </a:schemeClr>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'new-full'!$B$42:$G$42</c:f>
              <c:numCache>
                <c:formatCode>General</c:formatCode>
                <c:ptCount val="6"/>
                <c:pt idx="0">
                  <c:v>4.8537045976133859</c:v>
                </c:pt>
                <c:pt idx="1">
                  <c:v>2.2778602030402029</c:v>
                </c:pt>
                <c:pt idx="2">
                  <c:v>28.530211488676436</c:v>
                </c:pt>
                <c:pt idx="3">
                  <c:v>2.0725025928452605</c:v>
                </c:pt>
                <c:pt idx="4">
                  <c:v>1.5083751846151365</c:v>
                </c:pt>
                <c:pt idx="5">
                  <c:v>3.9699219833169326</c:v>
                </c:pt>
              </c:numCache>
            </c:numRef>
          </c:val>
          <c:extLst>
            <c:ext xmlns:c16="http://schemas.microsoft.com/office/drawing/2014/chart" uri="{C3380CC4-5D6E-409C-BE32-E72D297353CC}">
              <c16:uniqueId val="{00000003-0E0F-F842-9408-1EB4115A24D3}"/>
            </c:ext>
          </c:extLst>
        </c:ser>
        <c:ser>
          <c:idx val="4"/>
          <c:order val="4"/>
          <c:tx>
            <c:strRef>
              <c:f>'new-full'!$A$43</c:f>
              <c:strCache>
                <c:ptCount val="1"/>
                <c:pt idx="0">
                  <c:v>0TimeDec</c:v>
                </c:pt>
              </c:strCache>
            </c:strRef>
          </c:tx>
          <c:spPr>
            <a:solidFill>
              <a:schemeClr val="bg1">
                <a:lumMod val="75000"/>
              </a:schemeClr>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'new-full'!$B$43:$G$43</c:f>
              <c:numCache>
                <c:formatCode>General</c:formatCode>
                <c:ptCount val="6"/>
                <c:pt idx="0">
                  <c:v>4.8537045976133859</c:v>
                </c:pt>
                <c:pt idx="1">
                  <c:v>2.2778602030402029</c:v>
                </c:pt>
                <c:pt idx="2">
                  <c:v>28.530211488676436</c:v>
                </c:pt>
                <c:pt idx="3">
                  <c:v>2.0725025928452605</c:v>
                </c:pt>
                <c:pt idx="4">
                  <c:v>1.5083751846151365</c:v>
                </c:pt>
                <c:pt idx="5">
                  <c:v>3.9699219833169326</c:v>
                </c:pt>
              </c:numCache>
            </c:numRef>
          </c:val>
          <c:extLst>
            <c:ext xmlns:c16="http://schemas.microsoft.com/office/drawing/2014/chart" uri="{C3380CC4-5D6E-409C-BE32-E72D297353CC}">
              <c16:uniqueId val="{00000004-0E0F-F842-9408-1EB4115A24D3}"/>
            </c:ext>
          </c:extLst>
        </c:ser>
        <c:ser>
          <c:idx val="5"/>
          <c:order val="5"/>
          <c:tx>
            <c:strRef>
              <c:f>'new-full'!$A$44</c:f>
              <c:strCache>
                <c:ptCount val="1"/>
                <c:pt idx="0">
                  <c:v>SAGeSSD+NDP</c:v>
                </c:pt>
              </c:strCache>
            </c:strRef>
          </c:tx>
          <c:spPr>
            <a:solidFill>
              <a:srgbClr val="E2F0D9"/>
            </a:solidFill>
            <a:ln w="15875">
              <a:solidFill>
                <a:schemeClr val="tx1"/>
              </a:solidFill>
            </a:ln>
            <a:effectLst/>
          </c:spPr>
          <c:invertIfNegative val="0"/>
          <c:cat>
            <c:strRef>
              <c:f>'new-full'!$B$38:$G$38</c:f>
              <c:strCache>
                <c:ptCount val="6"/>
                <c:pt idx="0">
                  <c:v>RS1</c:v>
                </c:pt>
                <c:pt idx="1">
                  <c:v>RS2</c:v>
                </c:pt>
                <c:pt idx="2">
                  <c:v>RS3</c:v>
                </c:pt>
                <c:pt idx="3">
                  <c:v>RS4</c:v>
                </c:pt>
                <c:pt idx="4">
                  <c:v>RS5</c:v>
                </c:pt>
                <c:pt idx="5">
                  <c:v>GMean</c:v>
                </c:pt>
              </c:strCache>
            </c:strRef>
          </c:cat>
          <c:val>
            <c:numRef>
              <c:f>'new-full'!$B$44:$G$44</c:f>
              <c:numCache>
                <c:formatCode>General</c:formatCode>
                <c:ptCount val="6"/>
                <c:pt idx="0">
                  <c:v>7.1781853091297743</c:v>
                </c:pt>
                <c:pt idx="1">
                  <c:v>10.386530714735104</c:v>
                </c:pt>
                <c:pt idx="2">
                  <c:v>51.931947071698204</c:v>
                </c:pt>
                <c:pt idx="3">
                  <c:v>2.0725025928452605</c:v>
                </c:pt>
                <c:pt idx="4">
                  <c:v>14.971860354281887</c:v>
                </c:pt>
                <c:pt idx="5">
                  <c:v>10.373806102330759</c:v>
                </c:pt>
              </c:numCache>
            </c:numRef>
          </c:val>
          <c:extLst>
            <c:ext xmlns:c16="http://schemas.microsoft.com/office/drawing/2014/chart" uri="{C3380CC4-5D6E-409C-BE32-E72D297353CC}">
              <c16:uniqueId val="{00000005-0E0F-F842-9408-1EB4115A24D3}"/>
            </c:ext>
          </c:extLst>
        </c:ser>
        <c:dLbls>
          <c:showLegendKey val="0"/>
          <c:showVal val="0"/>
          <c:showCatName val="0"/>
          <c:showSerName val="0"/>
          <c:showPercent val="0"/>
          <c:showBubbleSize val="0"/>
        </c:dLbls>
        <c:gapWidth val="100"/>
        <c:axId val="465756784"/>
        <c:axId val="776073568"/>
      </c:barChart>
      <c:catAx>
        <c:axId val="465756784"/>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776073568"/>
        <c:crosses val="autoZero"/>
        <c:auto val="1"/>
        <c:lblAlgn val="ctr"/>
        <c:lblOffset val="100"/>
        <c:noMultiLvlLbl val="0"/>
      </c:catAx>
      <c:valAx>
        <c:axId val="776073568"/>
        <c:scaling>
          <c:orientation val="minMax"/>
          <c:max val="12"/>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65756784"/>
        <c:crosses val="autoZero"/>
        <c:crossBetween val="between"/>
      </c:valAx>
      <c:spPr>
        <a:noFill/>
        <a:ln w="15875">
          <a:solidFill>
            <a:schemeClr val="tx1"/>
          </a:solidFill>
        </a:ln>
        <a:effectLst/>
      </c:spPr>
    </c:plotArea>
    <c:legend>
      <c:legendPos val="t"/>
      <c:layout>
        <c:manualLayout>
          <c:xMode val="edge"/>
          <c:yMode val="edge"/>
          <c:x val="6.0351176961073297E-2"/>
          <c:y val="5.6640997697087893E-2"/>
          <c:w val="0.92292731375199555"/>
          <c:h val="0.11225175362503978"/>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legend>
    <c:plotVisOnly val="1"/>
    <c:dispBlanksAs val="gap"/>
    <c:showDLblsOverMax val="0"/>
  </c:chart>
  <c:spPr>
    <a:noFill/>
    <a:ln>
      <a:noFill/>
    </a:ln>
    <a:effectLst/>
  </c:spPr>
  <c:txPr>
    <a:bodyPr/>
    <a:lstStyle/>
    <a:p>
      <a:pPr>
        <a:defRPr sz="1800" b="1">
          <a:solidFill>
            <a:schemeClr val="tx1"/>
          </a:solidFill>
          <a:latin typeface="+mn-lt"/>
        </a:defRPr>
      </a:pPr>
      <a:endParaRPr lang="en-CH"/>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3759842565769668E-2"/>
          <c:y val="0.11125916109246491"/>
          <c:w val="0.77039499179600845"/>
          <c:h val="0.73025018234057248"/>
        </c:manualLayout>
      </c:layout>
      <c:barChart>
        <c:barDir val="col"/>
        <c:grouping val="clustered"/>
        <c:varyColors val="0"/>
        <c:ser>
          <c:idx val="0"/>
          <c:order val="0"/>
          <c:tx>
            <c:strRef>
              <c:f>Sheet2!$Q$17</c:f>
              <c:strCache>
                <c:ptCount val="1"/>
                <c:pt idx="0">
                  <c:v>pigz</c:v>
                </c:pt>
              </c:strCache>
            </c:strRef>
          </c:tx>
          <c:spPr>
            <a:solidFill>
              <a:srgbClr val="305796"/>
            </a:solidFill>
            <a:ln w="15875">
              <a:solidFill>
                <a:schemeClr val="tx1"/>
              </a:solidFill>
            </a:ln>
            <a:effectLst/>
          </c:spPr>
          <c:invertIfNegative val="0"/>
          <c:cat>
            <c:strRef>
              <c:f>Sheet2!$R$16:$W$16</c:f>
              <c:strCache>
                <c:ptCount val="6"/>
                <c:pt idx="0">
                  <c:v>RS1</c:v>
                </c:pt>
                <c:pt idx="1">
                  <c:v>RS2</c:v>
                </c:pt>
                <c:pt idx="2">
                  <c:v>RS3</c:v>
                </c:pt>
                <c:pt idx="3">
                  <c:v>RS4</c:v>
                </c:pt>
                <c:pt idx="4">
                  <c:v>RS5</c:v>
                </c:pt>
                <c:pt idx="5">
                  <c:v>GMean</c:v>
                </c:pt>
              </c:strCache>
            </c:strRef>
          </c:cat>
          <c:val>
            <c:numRef>
              <c:f>Sheet2!$R$17:$W$17</c:f>
              <c:numCache>
                <c:formatCode>General</c:formatCode>
                <c:ptCount val="6"/>
                <c:pt idx="0">
                  <c:v>0.25285220592078456</c:v>
                </c:pt>
                <c:pt idx="1">
                  <c:v>0.23041306434829081</c:v>
                </c:pt>
                <c:pt idx="2">
                  <c:v>0.38334676801246265</c:v>
                </c:pt>
                <c:pt idx="3">
                  <c:v>0.80656766782997291</c:v>
                </c:pt>
                <c:pt idx="4">
                  <c:v>0.4512585890250872</c:v>
                </c:pt>
                <c:pt idx="5">
                  <c:v>0.38194988934100554</c:v>
                </c:pt>
              </c:numCache>
            </c:numRef>
          </c:val>
          <c:extLst>
            <c:ext xmlns:c16="http://schemas.microsoft.com/office/drawing/2014/chart" uri="{C3380CC4-5D6E-409C-BE32-E72D297353CC}">
              <c16:uniqueId val="{00000000-86F4-2647-B8D2-F4ABE8F079B5}"/>
            </c:ext>
          </c:extLst>
        </c:ser>
        <c:ser>
          <c:idx val="1"/>
          <c:order val="1"/>
          <c:tx>
            <c:strRef>
              <c:f>Sheet2!$Q$18</c:f>
              <c:strCache>
                <c:ptCount val="1"/>
                <c:pt idx="0">
                  <c:v>(N)Spr</c:v>
                </c:pt>
              </c:strCache>
            </c:strRef>
          </c:tx>
          <c:spPr>
            <a:solidFill>
              <a:srgbClr val="6190D9"/>
            </a:solidFill>
            <a:ln w="15875">
              <a:solidFill>
                <a:schemeClr val="tx1"/>
              </a:solidFill>
            </a:ln>
            <a:effectLst/>
          </c:spPr>
          <c:invertIfNegative val="0"/>
          <c:cat>
            <c:strRef>
              <c:f>Sheet2!$R$16:$W$16</c:f>
              <c:strCache>
                <c:ptCount val="6"/>
                <c:pt idx="0">
                  <c:v>RS1</c:v>
                </c:pt>
                <c:pt idx="1">
                  <c:v>RS2</c:v>
                </c:pt>
                <c:pt idx="2">
                  <c:v>RS3</c:v>
                </c:pt>
                <c:pt idx="3">
                  <c:v>RS4</c:v>
                </c:pt>
                <c:pt idx="4">
                  <c:v>RS5</c:v>
                </c:pt>
                <c:pt idx="5">
                  <c:v>GMean</c:v>
                </c:pt>
              </c:strCache>
            </c:strRef>
          </c:cat>
          <c:val>
            <c:numRef>
              <c:f>Sheet2!$R$18:$W$18</c:f>
              <c:numCache>
                <c:formatCode>General</c:formatCode>
                <c:ptCount val="6"/>
                <c:pt idx="0">
                  <c:v>0.67476452782393403</c:v>
                </c:pt>
                <c:pt idx="1">
                  <c:v>0.80279986429975503</c:v>
                </c:pt>
                <c:pt idx="2">
                  <c:v>0.57936696528078313</c:v>
                </c:pt>
                <c:pt idx="3">
                  <c:v>0.92534725714042132</c:v>
                </c:pt>
                <c:pt idx="4">
                  <c:v>0.92732852053405479</c:v>
                </c:pt>
                <c:pt idx="5">
                  <c:v>0.76921956931670132</c:v>
                </c:pt>
              </c:numCache>
            </c:numRef>
          </c:val>
          <c:extLst>
            <c:ext xmlns:c16="http://schemas.microsoft.com/office/drawing/2014/chart" uri="{C3380CC4-5D6E-409C-BE32-E72D297353CC}">
              <c16:uniqueId val="{00000001-86F4-2647-B8D2-F4ABE8F079B5}"/>
            </c:ext>
          </c:extLst>
        </c:ser>
        <c:ser>
          <c:idx val="3"/>
          <c:order val="2"/>
          <c:tx>
            <c:strRef>
              <c:f>Sheet2!$Q$20</c:f>
              <c:strCache>
                <c:ptCount val="1"/>
                <c:pt idx="0">
                  <c:v>SG</c:v>
                </c:pt>
              </c:strCache>
            </c:strRef>
          </c:tx>
          <c:spPr>
            <a:solidFill>
              <a:srgbClr val="74C476"/>
            </a:solidFill>
            <a:ln w="15875">
              <a:solidFill>
                <a:schemeClr val="tx1"/>
              </a:solidFill>
            </a:ln>
            <a:effectLst/>
          </c:spPr>
          <c:invertIfNegative val="0"/>
          <c:cat>
            <c:strRef>
              <c:f>Sheet2!$R$16:$W$16</c:f>
              <c:strCache>
                <c:ptCount val="6"/>
                <c:pt idx="0">
                  <c:v>RS1</c:v>
                </c:pt>
                <c:pt idx="1">
                  <c:v>RS2</c:v>
                </c:pt>
                <c:pt idx="2">
                  <c:v>RS3</c:v>
                </c:pt>
                <c:pt idx="3">
                  <c:v>RS4</c:v>
                </c:pt>
                <c:pt idx="4">
                  <c:v>RS5</c:v>
                </c:pt>
                <c:pt idx="5">
                  <c:v>GMean</c:v>
                </c:pt>
              </c:strCache>
            </c:strRef>
          </c:cat>
          <c:val>
            <c:numRef>
              <c:f>Sheet2!$R$20:$W$20</c:f>
              <c:numCache>
                <c:formatCode>General</c:formatCode>
                <c:ptCount val="6"/>
                <c:pt idx="0">
                  <c:v>9.3414674178798141</c:v>
                </c:pt>
                <c:pt idx="1">
                  <c:v>6.291909514549892</c:v>
                </c:pt>
                <c:pt idx="2">
                  <c:v>45.28815186091331</c:v>
                </c:pt>
                <c:pt idx="3">
                  <c:v>13.815837389580318</c:v>
                </c:pt>
                <c:pt idx="4">
                  <c:v>10.048790843756649</c:v>
                </c:pt>
                <c:pt idx="5">
                  <c:v>12.987771460241433</c:v>
                </c:pt>
              </c:numCache>
            </c:numRef>
          </c:val>
          <c:extLst>
            <c:ext xmlns:c16="http://schemas.microsoft.com/office/drawing/2014/chart" uri="{C3380CC4-5D6E-409C-BE32-E72D297353CC}">
              <c16:uniqueId val="{00000003-86F4-2647-B8D2-F4ABE8F079B5}"/>
            </c:ext>
          </c:extLst>
        </c:ser>
        <c:dLbls>
          <c:showLegendKey val="0"/>
          <c:showVal val="0"/>
          <c:showCatName val="0"/>
          <c:showSerName val="0"/>
          <c:showPercent val="0"/>
          <c:showBubbleSize val="0"/>
        </c:dLbls>
        <c:gapWidth val="100"/>
        <c:axId val="408225392"/>
        <c:axId val="408227120"/>
      </c:barChart>
      <c:catAx>
        <c:axId val="408225392"/>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08227120"/>
        <c:crosses val="autoZero"/>
        <c:auto val="1"/>
        <c:lblAlgn val="ctr"/>
        <c:lblOffset val="950"/>
        <c:noMultiLvlLbl val="0"/>
      </c:catAx>
      <c:valAx>
        <c:axId val="408227120"/>
        <c:scaling>
          <c:logBase val="10"/>
          <c:orientation val="minMax"/>
          <c:max val="1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ysClr val="window" lastClr="FFFFFF">
                  <a:lumMod val="85000"/>
                </a:sysClr>
              </a:solidFill>
              <a:round/>
            </a:ln>
            <a:effectLst/>
          </c:spPr>
        </c:minorGridlines>
        <c:numFmt formatCode="General" sourceLinked="1"/>
        <c:majorTickMark val="in"/>
        <c:minorTickMark val="in"/>
        <c:tickLblPos val="nextTo"/>
        <c:spPr>
          <a:noFill/>
          <a:ln w="9525">
            <a:solidFill>
              <a:sysClr val="windowText" lastClr="000000"/>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408225392"/>
        <c:crosses val="autoZero"/>
        <c:crossBetween val="between"/>
      </c:valAx>
      <c:spPr>
        <a:noFill/>
        <a:ln w="15875">
          <a:solidFill>
            <a:schemeClr val="tx1"/>
          </a:solidFill>
        </a:ln>
        <a:effectLst/>
      </c:spPr>
    </c:plotArea>
    <c:legend>
      <c:legendPos val="r"/>
      <c:layout>
        <c:manualLayout>
          <c:xMode val="edge"/>
          <c:yMode val="edge"/>
          <c:x val="0.86791971653348154"/>
          <c:y val="0.11354256485549609"/>
          <c:w val="0.12018750018533701"/>
          <c:h val="0.72856458020532888"/>
        </c:manualLayout>
      </c:layout>
      <c:overlay val="0"/>
      <c:spPr>
        <a:noFill/>
        <a:ln w="15875">
          <a:solidFill>
            <a:schemeClr val="tx1"/>
          </a:solid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legend>
    <c:plotVisOnly val="1"/>
    <c:dispBlanksAs val="gap"/>
    <c:showDLblsOverMax val="0"/>
  </c:chart>
  <c:spPr>
    <a:noFill/>
    <a:ln>
      <a:noFill/>
    </a:ln>
    <a:effectLst/>
  </c:spPr>
  <c:txPr>
    <a:bodyPr/>
    <a:lstStyle/>
    <a:p>
      <a:pPr>
        <a:defRPr sz="1800" b="1">
          <a:solidFill>
            <a:schemeClr val="tx1"/>
          </a:solidFill>
          <a:latin typeface="+mn-lt"/>
        </a:defRPr>
      </a:pPr>
      <a:endParaRPr lang="en-CH"/>
    </a:p>
  </c:txPr>
  <c:externalData r:id="rId4">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37840112470231"/>
          <c:y val="8.1683302157298049E-2"/>
          <c:w val="0.86090339610370981"/>
          <c:h val="0.65174474781108183"/>
        </c:manualLayout>
      </c:layout>
      <c:barChart>
        <c:barDir val="col"/>
        <c:grouping val="clustered"/>
        <c:varyColors val="0"/>
        <c:ser>
          <c:idx val="0"/>
          <c:order val="0"/>
          <c:spPr>
            <a:solidFill>
              <a:srgbClr val="FFC000">
                <a:lumMod val="40000"/>
                <a:lumOff val="60000"/>
              </a:srgbClr>
            </a:solidFill>
            <a:ln w="15875">
              <a:solidFill>
                <a:schemeClr val="tx1"/>
              </a:solidFill>
            </a:ln>
            <a:effectLst/>
          </c:spPr>
          <c:invertIfNegative val="0"/>
          <c:cat>
            <c:strRef>
              <c:f>'mech-noise-pos'!$A$24:$A$28</c:f>
              <c:strCache>
                <c:ptCount val="5"/>
                <c:pt idx="0">
                  <c:v>0</c:v>
                </c:pt>
                <c:pt idx="1">
                  <c:v>1</c:v>
                </c:pt>
                <c:pt idx="2">
                  <c:v>2</c:v>
                </c:pt>
                <c:pt idx="3">
                  <c:v>3</c:v>
                </c:pt>
                <c:pt idx="4">
                  <c:v>4+</c:v>
                </c:pt>
              </c:strCache>
            </c:strRef>
          </c:cat>
          <c:val>
            <c:numRef>
              <c:f>'mech-noise-pos'!$B$24:$B$28</c:f>
              <c:numCache>
                <c:formatCode>General</c:formatCode>
                <c:ptCount val="5"/>
                <c:pt idx="0">
                  <c:v>78.400000000000006</c:v>
                </c:pt>
                <c:pt idx="1">
                  <c:v>14</c:v>
                </c:pt>
                <c:pt idx="2">
                  <c:v>3.3</c:v>
                </c:pt>
                <c:pt idx="3">
                  <c:v>1.3</c:v>
                </c:pt>
                <c:pt idx="4">
                  <c:v>0.9</c:v>
                </c:pt>
              </c:numCache>
            </c:numRef>
          </c:val>
          <c:extLst>
            <c:ext xmlns:c16="http://schemas.microsoft.com/office/drawing/2014/chart" uri="{C3380CC4-5D6E-409C-BE32-E72D297353CC}">
              <c16:uniqueId val="{00000000-FFC9-2B46-A9BC-D14B5CCD0307}"/>
            </c:ext>
          </c:extLst>
        </c:ser>
        <c:dLbls>
          <c:showLegendKey val="0"/>
          <c:showVal val="0"/>
          <c:showCatName val="0"/>
          <c:showSerName val="0"/>
          <c:showPercent val="0"/>
          <c:showBubbleSize val="0"/>
        </c:dLbls>
        <c:gapWidth val="0"/>
        <c:axId val="1207892048"/>
        <c:axId val="1207773616"/>
      </c:barChart>
      <c:catAx>
        <c:axId val="1207892048"/>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CH"/>
          </a:p>
        </c:txPr>
        <c:crossAx val="1207773616"/>
        <c:crosses val="autoZero"/>
        <c:auto val="1"/>
        <c:lblAlgn val="ctr"/>
        <c:lblOffset val="100"/>
        <c:noMultiLvlLbl val="0"/>
      </c:catAx>
      <c:valAx>
        <c:axId val="1207773616"/>
        <c:scaling>
          <c:orientation val="minMax"/>
          <c:max val="100"/>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CH"/>
          </a:p>
        </c:txPr>
        <c:crossAx val="1207892048"/>
        <c:crosses val="autoZero"/>
        <c:crossBetween val="between"/>
        <c:majorUnit val="20"/>
        <c:minorUnit val="10"/>
      </c:valAx>
      <c:spPr>
        <a:noFill/>
        <a:ln w="15875">
          <a:solidFill>
            <a:schemeClr val="tx1"/>
          </a:solidFill>
        </a:ln>
        <a:effectLst/>
      </c:spPr>
    </c:plotArea>
    <c:plotVisOnly val="1"/>
    <c:dispBlanksAs val="gap"/>
    <c:showDLblsOverMax val="0"/>
  </c:chart>
  <c:spPr>
    <a:noFill/>
    <a:ln>
      <a:noFill/>
    </a:ln>
    <a:effectLst/>
  </c:spPr>
  <c:txPr>
    <a:bodyPr/>
    <a:lstStyle/>
    <a:p>
      <a:pPr>
        <a:defRPr sz="1600" b="1">
          <a:solidFill>
            <a:schemeClr val="tx1"/>
          </a:solidFill>
          <a:latin typeface="+mn-lt"/>
        </a:defRPr>
      </a:pPr>
      <a:endParaRPr lang="en-CH"/>
    </a:p>
  </c:txPr>
  <c:externalData r:id="rId4">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171061355171488"/>
          <c:y val="6.1145742198891802E-2"/>
          <c:w val="0.79961431009330874"/>
          <c:h val="0.72983302158540642"/>
        </c:manualLayout>
      </c:layout>
      <c:lineChart>
        <c:grouping val="standard"/>
        <c:varyColors val="0"/>
        <c:ser>
          <c:idx val="0"/>
          <c:order val="0"/>
          <c:spPr>
            <a:ln w="15875" cap="rnd">
              <a:solidFill>
                <a:schemeClr val="tx1"/>
              </a:solidFill>
              <a:round/>
            </a:ln>
            <a:effectLst/>
          </c:spPr>
          <c:marker>
            <c:symbol val="circle"/>
            <c:size val="7"/>
            <c:spPr>
              <a:solidFill>
                <a:srgbClr val="5B9BD5">
                  <a:lumMod val="40000"/>
                  <a:lumOff val="60000"/>
                </a:srgbClr>
              </a:solidFill>
              <a:ln w="15875">
                <a:solidFill>
                  <a:sysClr val="windowText" lastClr="000000"/>
                </a:solidFill>
              </a:ln>
              <a:effectLst/>
            </c:spPr>
          </c:marker>
          <c:val>
            <c:numRef>
              <c:f>'mech-noise-pos'!$G$34:$G$43</c:f>
              <c:numCache>
                <c:formatCode>General</c:formatCode>
                <c:ptCount val="10"/>
                <c:pt idx="0">
                  <c:v>67.347051899999997</c:v>
                </c:pt>
                <c:pt idx="1">
                  <c:v>85.881166100000002</c:v>
                </c:pt>
                <c:pt idx="2">
                  <c:v>92.823384099999998</c:v>
                </c:pt>
                <c:pt idx="3">
                  <c:v>96.1103229</c:v>
                </c:pt>
                <c:pt idx="4">
                  <c:v>97.694089099999999</c:v>
                </c:pt>
                <c:pt idx="5">
                  <c:v>98.425401100000002</c:v>
                </c:pt>
                <c:pt idx="6">
                  <c:v>98.774648999999997</c:v>
                </c:pt>
                <c:pt idx="7">
                  <c:v>99.033480900000001</c:v>
                </c:pt>
                <c:pt idx="8">
                  <c:v>99.163909399999994</c:v>
                </c:pt>
                <c:pt idx="9">
                  <c:v>99.320849800000005</c:v>
                </c:pt>
              </c:numCache>
            </c:numRef>
          </c:val>
          <c:smooth val="0"/>
          <c:extLst>
            <c:ext xmlns:c16="http://schemas.microsoft.com/office/drawing/2014/chart" uri="{C3380CC4-5D6E-409C-BE32-E72D297353CC}">
              <c16:uniqueId val="{00000000-5688-4C46-9D1D-CAEF92030868}"/>
            </c:ext>
          </c:extLst>
        </c:ser>
        <c:dLbls>
          <c:showLegendKey val="0"/>
          <c:showVal val="0"/>
          <c:showCatName val="0"/>
          <c:showSerName val="0"/>
          <c:showPercent val="0"/>
          <c:showBubbleSize val="0"/>
        </c:dLbls>
        <c:marker val="1"/>
        <c:smooth val="0"/>
        <c:axId val="1207892048"/>
        <c:axId val="1207773616"/>
      </c:lineChart>
      <c:catAx>
        <c:axId val="1207892048"/>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1207773616"/>
        <c:crosses val="autoZero"/>
        <c:auto val="1"/>
        <c:lblAlgn val="ctr"/>
        <c:lblOffset val="100"/>
        <c:noMultiLvlLbl val="0"/>
      </c:catAx>
      <c:valAx>
        <c:axId val="1207773616"/>
        <c:scaling>
          <c:orientation val="minMax"/>
          <c:max val="100"/>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1207892048"/>
        <c:crosses val="autoZero"/>
        <c:crossBetween val="between"/>
        <c:majorUnit val="20"/>
        <c:minorUnit val="10"/>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mn-lt"/>
        </a:defRPr>
      </a:pPr>
      <a:endParaRPr lang="en-CH"/>
    </a:p>
  </c:txPr>
  <c:externalData r:id="rId4">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51040365296346"/>
          <c:y val="6.1145742198891802E-2"/>
          <c:w val="0.7648937329973422"/>
          <c:h val="0.73432199092969153"/>
        </c:manualLayout>
      </c:layout>
      <c:lineChart>
        <c:grouping val="standard"/>
        <c:varyColors val="0"/>
        <c:ser>
          <c:idx val="0"/>
          <c:order val="0"/>
          <c:spPr>
            <a:ln w="15875" cap="rnd">
              <a:solidFill>
                <a:schemeClr val="tx1"/>
              </a:solidFill>
              <a:round/>
            </a:ln>
            <a:effectLst/>
          </c:spPr>
          <c:marker>
            <c:symbol val="circle"/>
            <c:size val="7"/>
            <c:spPr>
              <a:solidFill>
                <a:srgbClr val="70AD47">
                  <a:lumMod val="40000"/>
                  <a:lumOff val="60000"/>
                </a:srgbClr>
              </a:solidFill>
              <a:ln w="15875">
                <a:solidFill>
                  <a:sysClr val="windowText" lastClr="000000"/>
                </a:solidFill>
              </a:ln>
              <a:effectLst/>
            </c:spPr>
          </c:marker>
          <c:val>
            <c:numRef>
              <c:f>'mech-noise-pos'!$H$34:$H$43</c:f>
              <c:numCache>
                <c:formatCode>General</c:formatCode>
                <c:ptCount val="10"/>
                <c:pt idx="0">
                  <c:v>38.1989983</c:v>
                </c:pt>
                <c:pt idx="1">
                  <c:v>59.223959999999998</c:v>
                </c:pt>
                <c:pt idx="2">
                  <c:v>71.036760900000004</c:v>
                </c:pt>
                <c:pt idx="3">
                  <c:v>78.494118999999998</c:v>
                </c:pt>
                <c:pt idx="4">
                  <c:v>82.9856506</c:v>
                </c:pt>
                <c:pt idx="5">
                  <c:v>85.474435200000002</c:v>
                </c:pt>
                <c:pt idx="6">
                  <c:v>86.861080000000001</c:v>
                </c:pt>
                <c:pt idx="7">
                  <c:v>88.035548199999994</c:v>
                </c:pt>
                <c:pt idx="8">
                  <c:v>88.701355399999997</c:v>
                </c:pt>
                <c:pt idx="9">
                  <c:v>89.591515299999998</c:v>
                </c:pt>
              </c:numCache>
            </c:numRef>
          </c:val>
          <c:smooth val="0"/>
          <c:extLst>
            <c:ext xmlns:c16="http://schemas.microsoft.com/office/drawing/2014/chart" uri="{C3380CC4-5D6E-409C-BE32-E72D297353CC}">
              <c16:uniqueId val="{00000000-103D-294F-9CB5-71191F5A1B1E}"/>
            </c:ext>
          </c:extLst>
        </c:ser>
        <c:dLbls>
          <c:showLegendKey val="0"/>
          <c:showVal val="0"/>
          <c:showCatName val="0"/>
          <c:showSerName val="0"/>
          <c:showPercent val="0"/>
          <c:showBubbleSize val="0"/>
        </c:dLbls>
        <c:marker val="1"/>
        <c:smooth val="0"/>
        <c:axId val="1207892048"/>
        <c:axId val="1207773616"/>
      </c:lineChart>
      <c:catAx>
        <c:axId val="1207892048"/>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1207773616"/>
        <c:crosses val="autoZero"/>
        <c:auto val="1"/>
        <c:lblAlgn val="ctr"/>
        <c:lblOffset val="100"/>
        <c:noMultiLvlLbl val="0"/>
      </c:catAx>
      <c:valAx>
        <c:axId val="1207773616"/>
        <c:scaling>
          <c:orientation val="minMax"/>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CH"/>
          </a:p>
        </c:txPr>
        <c:crossAx val="1207892048"/>
        <c:crosses val="autoZero"/>
        <c:crossBetween val="between"/>
        <c:majorUnit val="20"/>
        <c:minorUnit val="10"/>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mn-lt"/>
        </a:defRPr>
      </a:pPr>
      <a:endParaRPr lang="en-CH"/>
    </a:p>
  </c:txPr>
  <c:externalData r:id="rId4">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9065940210476267E-2"/>
          <c:y val="9.9971718626347669E-2"/>
          <c:w val="0.87362156971156291"/>
          <c:h val="0.57841535351297457"/>
        </c:manualLayout>
      </c:layout>
      <c:barChart>
        <c:barDir val="col"/>
        <c:grouping val="clustered"/>
        <c:varyColors val="0"/>
        <c:ser>
          <c:idx val="0"/>
          <c:order val="0"/>
          <c:spPr>
            <a:solidFill>
              <a:schemeClr val="accent2">
                <a:lumMod val="40000"/>
                <a:lumOff val="60000"/>
              </a:schemeClr>
            </a:solidFill>
            <a:ln w="15875">
              <a:solidFill>
                <a:schemeClr val="tx1"/>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5935-B04E-A98F-08F220F0B825}"/>
                </c:ext>
              </c:extLst>
            </c:dLbl>
            <c:dLbl>
              <c:idx val="1"/>
              <c:delete val="1"/>
              <c:extLst>
                <c:ext xmlns:c15="http://schemas.microsoft.com/office/drawing/2012/chart" uri="{CE6537A1-D6FC-4f65-9D91-7224C49458BB}"/>
                <c:ext xmlns:c16="http://schemas.microsoft.com/office/drawing/2014/chart" uri="{C3380CC4-5D6E-409C-BE32-E72D297353CC}">
                  <c16:uniqueId val="{00000001-5935-B04E-A98F-08F220F0B825}"/>
                </c:ext>
              </c:extLst>
            </c:dLbl>
            <c:dLbl>
              <c:idx val="2"/>
              <c:delete val="1"/>
              <c:extLst>
                <c:ext xmlns:c15="http://schemas.microsoft.com/office/drawing/2012/chart" uri="{CE6537A1-D6FC-4f65-9D91-7224C49458BB}"/>
                <c:ext xmlns:c16="http://schemas.microsoft.com/office/drawing/2014/chart" uri="{C3380CC4-5D6E-409C-BE32-E72D297353CC}">
                  <c16:uniqueId val="{00000002-5935-B04E-A98F-08F220F0B825}"/>
                </c:ext>
              </c:extLst>
            </c:dLbl>
            <c:dLbl>
              <c:idx val="3"/>
              <c:delete val="1"/>
              <c:extLst>
                <c:ext xmlns:c15="http://schemas.microsoft.com/office/drawing/2012/chart" uri="{CE6537A1-D6FC-4f65-9D91-7224C49458BB}"/>
                <c:ext xmlns:c16="http://schemas.microsoft.com/office/drawing/2014/chart" uri="{C3380CC4-5D6E-409C-BE32-E72D297353CC}">
                  <c16:uniqueId val="{00000003-5935-B04E-A98F-08F220F0B825}"/>
                </c:ext>
              </c:extLst>
            </c:dLbl>
            <c:dLbl>
              <c:idx val="4"/>
              <c:numFmt formatCode="#,##0.0" sourceLinked="0"/>
              <c:spPr>
                <a:noFill/>
                <a:ln>
                  <a:noFill/>
                </a:ln>
                <a:effectLst/>
              </c:spPr>
              <c:txPr>
                <a:bodyPr rot="-5400000" vert="horz"/>
                <a:lstStyle/>
                <a:p>
                  <a:pPr>
                    <a:defRPr/>
                  </a:pPr>
                  <a:endParaRPr lang="en-CH"/>
                </a:p>
              </c:txPr>
              <c:showLegendKey val="0"/>
              <c:showVal val="1"/>
              <c:showCatName val="0"/>
              <c:showSerName val="0"/>
              <c:showPercent val="0"/>
              <c:showBubbleSize val="0"/>
              <c:extLst>
                <c:ext xmlns:c16="http://schemas.microsoft.com/office/drawing/2014/chart" uri="{C3380CC4-5D6E-409C-BE32-E72D297353CC}">
                  <c16:uniqueId val="{00000004-5935-B04E-A98F-08F220F0B825}"/>
                </c:ext>
              </c:extLst>
            </c:dLbl>
            <c:dLbl>
              <c:idx val="5"/>
              <c:numFmt formatCode="#,##0.0" sourceLinked="0"/>
              <c:spPr>
                <a:noFill/>
                <a:ln>
                  <a:noFill/>
                </a:ln>
                <a:effectLst/>
              </c:spPr>
              <c:txPr>
                <a:bodyPr rot="-5400000" vert="horz"/>
                <a:lstStyle/>
                <a:p>
                  <a:pPr>
                    <a:defRPr/>
                  </a:pPr>
                  <a:endParaRPr lang="en-CH"/>
                </a:p>
              </c:txPr>
              <c:showLegendKey val="0"/>
              <c:showVal val="1"/>
              <c:showCatName val="0"/>
              <c:showSerName val="0"/>
              <c:showPercent val="0"/>
              <c:showBubbleSize val="0"/>
              <c:extLst>
                <c:ext xmlns:c16="http://schemas.microsoft.com/office/drawing/2014/chart" uri="{C3380CC4-5D6E-409C-BE32-E72D297353CC}">
                  <c16:uniqueId val="{00000005-5935-B04E-A98F-08F220F0B825}"/>
                </c:ext>
              </c:extLst>
            </c:dLbl>
            <c:dLbl>
              <c:idx val="6"/>
              <c:numFmt formatCode="#,##0.00" sourceLinked="0"/>
              <c:spPr>
                <a:noFill/>
                <a:ln>
                  <a:noFill/>
                </a:ln>
                <a:effectLst/>
              </c:spPr>
              <c:txPr>
                <a:bodyPr rot="-5400000" vert="horz"/>
                <a:lstStyle/>
                <a:p>
                  <a:pPr>
                    <a:defRPr/>
                  </a:pPr>
                  <a:endParaRPr lang="en-CH"/>
                </a:p>
              </c:txPr>
              <c:showLegendKey val="0"/>
              <c:showVal val="1"/>
              <c:showCatName val="0"/>
              <c:showSerName val="0"/>
              <c:showPercent val="0"/>
              <c:showBubbleSize val="0"/>
              <c:extLst>
                <c:ext xmlns:c16="http://schemas.microsoft.com/office/drawing/2014/chart" uri="{C3380CC4-5D6E-409C-BE32-E72D297353CC}">
                  <c16:uniqueId val="{00000006-5935-B04E-A98F-08F220F0B825}"/>
                </c:ext>
              </c:extLst>
            </c:dLbl>
            <c:dLbl>
              <c:idx val="7"/>
              <c:numFmt formatCode="#,##0.00" sourceLinked="0"/>
              <c:spPr>
                <a:noFill/>
                <a:ln>
                  <a:noFill/>
                </a:ln>
                <a:effectLst/>
              </c:spPr>
              <c:txPr>
                <a:bodyPr rot="-5400000" vert="horz"/>
                <a:lstStyle/>
                <a:p>
                  <a:pPr>
                    <a:defRPr/>
                  </a:pPr>
                  <a:endParaRPr lang="en-CH"/>
                </a:p>
              </c:txPr>
              <c:showLegendKey val="0"/>
              <c:showVal val="1"/>
              <c:showCatName val="0"/>
              <c:showSerName val="0"/>
              <c:showPercent val="0"/>
              <c:showBubbleSize val="0"/>
              <c:extLst>
                <c:ext xmlns:c16="http://schemas.microsoft.com/office/drawing/2014/chart" uri="{C3380CC4-5D6E-409C-BE32-E72D297353CC}">
                  <c16:uniqueId val="{00000007-5935-B04E-A98F-08F220F0B825}"/>
                </c:ext>
              </c:extLst>
            </c:dLbl>
            <c:dLbl>
              <c:idx val="8"/>
              <c:tx>
                <c:rich>
                  <a:bodyPr rot="-5400000" vert="horz"/>
                  <a:lstStyle/>
                  <a:p>
                    <a:pPr>
                      <a:defRPr/>
                    </a:pPr>
                    <a:r>
                      <a:rPr lang="en-US"/>
                      <a:t>3E-3</a:t>
                    </a:r>
                  </a:p>
                </c:rich>
              </c:tx>
              <c:numFmt formatCode="#,##0.000" sourceLinked="0"/>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5935-B04E-A98F-08F220F0B825}"/>
                </c:ext>
              </c:extLst>
            </c:dLbl>
            <c:dLbl>
              <c:idx val="9"/>
              <c:tx>
                <c:rich>
                  <a:bodyPr/>
                  <a:lstStyle/>
                  <a:p>
                    <a:r>
                      <a:rPr lang="en-US"/>
                      <a:t>2E-4</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5935-B04E-A98F-08F220F0B825}"/>
                </c:ext>
              </c:extLst>
            </c:dLbl>
            <c:dLbl>
              <c:idx val="10"/>
              <c:tx>
                <c:rich>
                  <a:bodyPr rot="-5400000" vert="horz"/>
                  <a:lstStyle/>
                  <a:p>
                    <a:pPr>
                      <a:defRPr/>
                    </a:pPr>
                    <a:r>
                      <a:rPr lang="en-US"/>
                      <a:t>2E-5</a:t>
                    </a:r>
                  </a:p>
                </c:rich>
              </c:tx>
              <c:numFmt formatCode="#,##0.00000" sourceLinked="0"/>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5935-B04E-A98F-08F220F0B825}"/>
                </c:ext>
              </c:extLst>
            </c:dLbl>
            <c:dLbl>
              <c:idx val="11"/>
              <c:tx>
                <c:rich>
                  <a:bodyPr rot="-5400000" vert="horz"/>
                  <a:lstStyle/>
                  <a:p>
                    <a:pPr>
                      <a:defRPr/>
                    </a:pPr>
                    <a:r>
                      <a:rPr lang="en-US"/>
                      <a:t>1E-5</a:t>
                    </a:r>
                  </a:p>
                </c:rich>
              </c:tx>
              <c:numFmt formatCode="#,##0.00000" sourceLinked="0"/>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5935-B04E-A98F-08F220F0B825}"/>
                </c:ext>
              </c:extLst>
            </c:dLbl>
            <c:dLbl>
              <c:idx val="12"/>
              <c:tx>
                <c:rich>
                  <a:bodyPr rot="-5400000" vert="horz"/>
                  <a:lstStyle/>
                  <a:p>
                    <a:pPr>
                      <a:defRPr/>
                    </a:pPr>
                    <a:r>
                      <a:rPr lang="en-US"/>
                      <a:t>4E-6</a:t>
                    </a:r>
                  </a:p>
                </c:rich>
              </c:tx>
              <c:numFmt formatCode="#,##0.000000" sourceLinked="0"/>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5935-B04E-A98F-08F220F0B825}"/>
                </c:ext>
              </c:extLst>
            </c:dLbl>
            <c:dLbl>
              <c:idx val="13"/>
              <c:tx>
                <c:rich>
                  <a:bodyPr rot="-5400000" vert="horz"/>
                  <a:lstStyle/>
                  <a:p>
                    <a:pPr>
                      <a:defRPr/>
                    </a:pPr>
                    <a:r>
                      <a:rPr lang="en-US"/>
                      <a:t>5E-7</a:t>
                    </a:r>
                  </a:p>
                </c:rich>
              </c:tx>
              <c:numFmt formatCode="#,##0.0000000" sourceLinked="0"/>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5935-B04E-A98F-08F220F0B825}"/>
                </c:ext>
              </c:extLst>
            </c:dLbl>
            <c:dLbl>
              <c:idx val="14"/>
              <c:tx>
                <c:rich>
                  <a:bodyPr/>
                  <a:lstStyle/>
                  <a:p>
                    <a:r>
                      <a:rPr lang="en-US" dirty="0"/>
                      <a:t>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5935-B04E-A98F-08F220F0B825}"/>
                </c:ext>
              </c:extLst>
            </c:dLbl>
            <c:numFmt formatCode="#,##0.0000" sourceLinked="0"/>
            <c:spPr>
              <a:noFill/>
              <a:ln>
                <a:noFill/>
              </a:ln>
              <a:effectLst/>
            </c:spPr>
            <c:txPr>
              <a:bodyPr rot="-5400000" vert="horz"/>
              <a:lstStyle/>
              <a:p>
                <a:pPr>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'mech-map-pos'!$B$6:$B$20</c:f>
              <c:numCache>
                <c:formatCode>General</c:formatCode>
                <c:ptCount val="15"/>
                <c:pt idx="0">
                  <c:v>34.308667221897899</c:v>
                </c:pt>
                <c:pt idx="1">
                  <c:v>27.0759204613225</c:v>
                </c:pt>
                <c:pt idx="2">
                  <c:v>24.6152575087965</c:v>
                </c:pt>
                <c:pt idx="3">
                  <c:v>11.7101685107324</c:v>
                </c:pt>
                <c:pt idx="4">
                  <c:v>2.06541622612805</c:v>
                </c:pt>
                <c:pt idx="5">
                  <c:v>0.167595980653333</c:v>
                </c:pt>
                <c:pt idx="6">
                  <c:v>4.0551597428038003E-2</c:v>
                </c:pt>
                <c:pt idx="7">
                  <c:v>1.3402536721665801E-2</c:v>
                </c:pt>
                <c:pt idx="8">
                  <c:v>2.7600021898984699E-3</c:v>
                </c:pt>
                <c:pt idx="9">
                  <c:v>2.2454550950928902E-4</c:v>
                </c:pt>
                <c:pt idx="10">
                  <c:v>2.4686291439666502E-5</c:v>
                </c:pt>
                <c:pt idx="11">
                  <c:v>6.6079466984965803E-6</c:v>
                </c:pt>
                <c:pt idx="12">
                  <c:v>3.6156689482339801E-6</c:v>
                </c:pt>
                <c:pt idx="13">
                  <c:v>4.9871295837710106E-7</c:v>
                </c:pt>
                <c:pt idx="14">
                  <c:v>0</c:v>
                </c:pt>
              </c:numCache>
            </c:numRef>
          </c:val>
          <c:extLst>
            <c:ext xmlns:c16="http://schemas.microsoft.com/office/drawing/2014/chart" uri="{C3380CC4-5D6E-409C-BE32-E72D297353CC}">
              <c16:uniqueId val="{0000000F-5935-B04E-A98F-08F220F0B825}"/>
            </c:ext>
          </c:extLst>
        </c:ser>
        <c:dLbls>
          <c:showLegendKey val="0"/>
          <c:showVal val="0"/>
          <c:showCatName val="0"/>
          <c:showSerName val="0"/>
          <c:showPercent val="0"/>
          <c:showBubbleSize val="0"/>
        </c:dLbls>
        <c:gapWidth val="0"/>
        <c:axId val="1207892048"/>
        <c:axId val="1207773616"/>
      </c:barChart>
      <c:catAx>
        <c:axId val="1207892048"/>
        <c:scaling>
          <c:orientation val="minMax"/>
        </c:scaling>
        <c:delete val="0"/>
        <c:axPos val="b"/>
        <c:numFmt formatCode="General" sourceLinked="1"/>
        <c:majorTickMark val="cross"/>
        <c:minorTickMark val="none"/>
        <c:tickLblPos val="nextTo"/>
        <c:spPr>
          <a:noFill/>
          <a:ln w="15875" cap="flat" cmpd="sng" algn="ctr">
            <a:solidFill>
              <a:schemeClr val="tx1"/>
            </a:solidFill>
            <a:round/>
          </a:ln>
          <a:effectLst/>
        </c:spPr>
        <c:txPr>
          <a:bodyPr rot="-60000000" vert="horz"/>
          <a:lstStyle/>
          <a:p>
            <a:pPr>
              <a:defRPr/>
            </a:pPr>
            <a:endParaRPr lang="en-CH"/>
          </a:p>
        </c:txPr>
        <c:crossAx val="1207773616"/>
        <c:crosses val="autoZero"/>
        <c:auto val="1"/>
        <c:lblAlgn val="ctr"/>
        <c:lblOffset val="10"/>
        <c:noMultiLvlLbl val="0"/>
      </c:catAx>
      <c:valAx>
        <c:axId val="1207773616"/>
        <c:scaling>
          <c:orientation val="minMax"/>
          <c:max val="40"/>
        </c:scaling>
        <c:delete val="0"/>
        <c:axPos val="l"/>
        <c:majorGridlines>
          <c:spPr>
            <a:ln w="15875" cap="flat" cmpd="sng" algn="ctr">
              <a:solidFill>
                <a:schemeClr val="tx1">
                  <a:lumMod val="15000"/>
                  <a:lumOff val="85000"/>
                </a:schemeClr>
              </a:solidFill>
              <a:round/>
            </a:ln>
            <a:effectLst/>
          </c:spPr>
        </c:majorGridlines>
        <c:minorGridlines>
          <c:spPr>
            <a:ln w="15875" cap="flat" cmpd="sng" algn="ctr">
              <a:solidFill>
                <a:schemeClr val="tx1">
                  <a:lumMod val="5000"/>
                  <a:lumOff val="95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vert="horz"/>
          <a:lstStyle/>
          <a:p>
            <a:pPr>
              <a:defRPr/>
            </a:pPr>
            <a:endParaRPr lang="en-CH"/>
          </a:p>
        </c:txPr>
        <c:crossAx val="1207892048"/>
        <c:crosses val="autoZero"/>
        <c:crossBetween val="between"/>
        <c:majorUnit val="10"/>
        <c:minorUnit val="5"/>
      </c:valAx>
      <c:spPr>
        <a:noFill/>
        <a:ln w="15875">
          <a:solidFill>
            <a:schemeClr val="tx1"/>
          </a:solidFill>
        </a:ln>
        <a:effectLst/>
      </c:spPr>
    </c:plotArea>
    <c:plotVisOnly val="1"/>
    <c:dispBlanksAs val="gap"/>
    <c:showDLblsOverMax val="0"/>
  </c:chart>
  <c:spPr>
    <a:noFill/>
    <a:ln>
      <a:noFill/>
    </a:ln>
    <a:effectLst/>
  </c:spPr>
  <c:txPr>
    <a:bodyPr/>
    <a:lstStyle/>
    <a:p>
      <a:pPr>
        <a:defRPr sz="1800" b="1">
          <a:solidFill>
            <a:schemeClr val="tx1"/>
          </a:solidFill>
          <a:latin typeface="+mn-lt"/>
        </a:defRPr>
      </a:pPr>
      <a:endParaRPr lang="en-CH"/>
    </a:p>
  </c:txPr>
  <c:externalData r:id="rId2">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'multi-ssd'!$H$21</c:f>
              <c:strCache>
                <c:ptCount val="1"/>
                <c:pt idx="0">
                  <c:v>SG</c:v>
                </c:pt>
              </c:strCache>
            </c:strRef>
          </c:tx>
          <c:spPr>
            <a:solidFill>
              <a:srgbClr val="9DC686"/>
            </a:solidFill>
            <a:ln w="15875">
              <a:solidFill>
                <a:schemeClr val="tx1"/>
              </a:solidFill>
            </a:ln>
            <a:effectLst/>
          </c:spPr>
          <c:invertIfNegative val="0"/>
          <c:cat>
            <c:multiLvlStrRef>
              <c:f>'multi-ssd'!$I$19:$W$20</c:f>
              <c:multiLvlStrCache>
                <c:ptCount val="15"/>
                <c:lvl>
                  <c:pt idx="0">
                    <c:v>1×</c:v>
                  </c:pt>
                  <c:pt idx="1">
                    <c:v>2×</c:v>
                  </c:pt>
                  <c:pt idx="2">
                    <c:v>4×</c:v>
                  </c:pt>
                  <c:pt idx="3">
                    <c:v>1×</c:v>
                  </c:pt>
                  <c:pt idx="4">
                    <c:v>2×</c:v>
                  </c:pt>
                  <c:pt idx="5">
                    <c:v>4×</c:v>
                  </c:pt>
                  <c:pt idx="6">
                    <c:v>1×</c:v>
                  </c:pt>
                  <c:pt idx="7">
                    <c:v>2×</c:v>
                  </c:pt>
                  <c:pt idx="8">
                    <c:v>4×</c:v>
                  </c:pt>
                  <c:pt idx="9">
                    <c:v>1×</c:v>
                  </c:pt>
                  <c:pt idx="10">
                    <c:v>2×</c:v>
                  </c:pt>
                  <c:pt idx="11">
                    <c:v>4×</c:v>
                  </c:pt>
                  <c:pt idx="12">
                    <c:v>1×</c:v>
                  </c:pt>
                  <c:pt idx="13">
                    <c:v>2×</c:v>
                  </c:pt>
                  <c:pt idx="14">
                    <c:v>4×</c:v>
                  </c:pt>
                </c:lvl>
                <c:lvl>
                  <c:pt idx="0">
                    <c:v>RS1</c:v>
                  </c:pt>
                  <c:pt idx="3">
                    <c:v>RS2</c:v>
                  </c:pt>
                  <c:pt idx="6">
                    <c:v>RS3</c:v>
                  </c:pt>
                  <c:pt idx="9">
                    <c:v>RS4</c:v>
                  </c:pt>
                  <c:pt idx="12">
                    <c:v>RS5</c:v>
                  </c:pt>
                </c:lvl>
              </c:multiLvlStrCache>
            </c:multiLvlStrRef>
          </c:cat>
          <c:val>
            <c:numRef>
              <c:f>'multi-ssd'!$I$21:$W$21</c:f>
              <c:numCache>
                <c:formatCode>General</c:formatCode>
                <c:ptCount val="15"/>
                <c:pt idx="0">
                  <c:v>4.8349945254361089</c:v>
                </c:pt>
                <c:pt idx="1">
                  <c:v>4.8806532129117111</c:v>
                </c:pt>
                <c:pt idx="2">
                  <c:v>4.9038074700195766</c:v>
                </c:pt>
                <c:pt idx="3">
                  <c:v>2.2660765926947199</c:v>
                </c:pt>
                <c:pt idx="4">
                  <c:v>2.2795070049152248</c:v>
                </c:pt>
                <c:pt idx="5">
                  <c:v>2.2862820861574678</c:v>
                </c:pt>
                <c:pt idx="6">
                  <c:v>28.264350313131317</c:v>
                </c:pt>
                <c:pt idx="7">
                  <c:v>32.597561301585372</c:v>
                </c:pt>
                <c:pt idx="8">
                  <c:v>35.303773806053826</c:v>
                </c:pt>
                <c:pt idx="9">
                  <c:v>2.0524541996980679</c:v>
                </c:pt>
                <c:pt idx="10">
                  <c:v>2.0732367319150602</c:v>
                </c:pt>
                <c:pt idx="11">
                  <c:v>2.0837866293902416</c:v>
                </c:pt>
                <c:pt idx="12">
                  <c:v>1.5077945817854042</c:v>
                </c:pt>
                <c:pt idx="13">
                  <c:v>1.5082324240026044</c:v>
                </c:pt>
                <c:pt idx="14">
                  <c:v>1.5084514402717537</c:v>
                </c:pt>
              </c:numCache>
            </c:numRef>
          </c:val>
          <c:extLst>
            <c:ext xmlns:c16="http://schemas.microsoft.com/office/drawing/2014/chart" uri="{C3380CC4-5D6E-409C-BE32-E72D297353CC}">
              <c16:uniqueId val="{00000000-C34F-8F49-8212-A0646AB28637}"/>
            </c:ext>
          </c:extLst>
        </c:ser>
        <c:ser>
          <c:idx val="1"/>
          <c:order val="1"/>
          <c:tx>
            <c:strRef>
              <c:f>'multi-ssd'!$H$22</c:f>
              <c:strCache>
                <c:ptCount val="1"/>
                <c:pt idx="0">
                  <c:v>SG+ISF</c:v>
                </c:pt>
              </c:strCache>
            </c:strRef>
          </c:tx>
          <c:spPr>
            <a:solidFill>
              <a:srgbClr val="D1F0C3"/>
            </a:solidFill>
            <a:ln w="15875">
              <a:solidFill>
                <a:schemeClr val="tx1"/>
              </a:solidFill>
            </a:ln>
            <a:effectLst/>
          </c:spPr>
          <c:invertIfNegative val="0"/>
          <c:cat>
            <c:multiLvlStrRef>
              <c:f>'multi-ssd'!$I$19:$W$20</c:f>
              <c:multiLvlStrCache>
                <c:ptCount val="15"/>
                <c:lvl>
                  <c:pt idx="0">
                    <c:v>1×</c:v>
                  </c:pt>
                  <c:pt idx="1">
                    <c:v>2×</c:v>
                  </c:pt>
                  <c:pt idx="2">
                    <c:v>4×</c:v>
                  </c:pt>
                  <c:pt idx="3">
                    <c:v>1×</c:v>
                  </c:pt>
                  <c:pt idx="4">
                    <c:v>2×</c:v>
                  </c:pt>
                  <c:pt idx="5">
                    <c:v>4×</c:v>
                  </c:pt>
                  <c:pt idx="6">
                    <c:v>1×</c:v>
                  </c:pt>
                  <c:pt idx="7">
                    <c:v>2×</c:v>
                  </c:pt>
                  <c:pt idx="8">
                    <c:v>4×</c:v>
                  </c:pt>
                  <c:pt idx="9">
                    <c:v>1×</c:v>
                  </c:pt>
                  <c:pt idx="10">
                    <c:v>2×</c:v>
                  </c:pt>
                  <c:pt idx="11">
                    <c:v>4×</c:v>
                  </c:pt>
                  <c:pt idx="12">
                    <c:v>1×</c:v>
                  </c:pt>
                  <c:pt idx="13">
                    <c:v>2×</c:v>
                  </c:pt>
                  <c:pt idx="14">
                    <c:v>4×</c:v>
                  </c:pt>
                </c:lvl>
                <c:lvl>
                  <c:pt idx="0">
                    <c:v>RS1</c:v>
                  </c:pt>
                  <c:pt idx="3">
                    <c:v>RS2</c:v>
                  </c:pt>
                  <c:pt idx="6">
                    <c:v>RS3</c:v>
                  </c:pt>
                  <c:pt idx="9">
                    <c:v>RS4</c:v>
                  </c:pt>
                  <c:pt idx="12">
                    <c:v>RS5</c:v>
                  </c:pt>
                </c:lvl>
              </c:multiLvlStrCache>
            </c:multiLvlStrRef>
          </c:cat>
          <c:val>
            <c:numRef>
              <c:f>'multi-ssd'!$I$22:$W$22</c:f>
              <c:numCache>
                <c:formatCode>General</c:formatCode>
                <c:ptCount val="15"/>
                <c:pt idx="0">
                  <c:v>7.1505148231051967</c:v>
                </c:pt>
                <c:pt idx="1">
                  <c:v>7.2508318437040806</c:v>
                </c:pt>
                <c:pt idx="2">
                  <c:v>7.3020533475220013</c:v>
                </c:pt>
                <c:pt idx="3">
                  <c:v>10.332800099212482</c:v>
                </c:pt>
                <c:pt idx="4">
                  <c:v>10.618057472040528</c:v>
                </c:pt>
                <c:pt idx="5">
                  <c:v>10.766675150030709</c:v>
                </c:pt>
                <c:pt idx="6">
                  <c:v>58.695652173913039</c:v>
                </c:pt>
                <c:pt idx="7">
                  <c:v>94.462311426986858</c:v>
                </c:pt>
                <c:pt idx="8">
                  <c:v>121.4377036723931</c:v>
                </c:pt>
                <c:pt idx="9">
                  <c:v>2.0524541996980679</c:v>
                </c:pt>
                <c:pt idx="10">
                  <c:v>2.0732367319150602</c:v>
                </c:pt>
                <c:pt idx="11">
                  <c:v>2.0837866293902416</c:v>
                </c:pt>
                <c:pt idx="12">
                  <c:v>15.052846337055119</c:v>
                </c:pt>
                <c:pt idx="13">
                  <c:v>30.105692674110237</c:v>
                </c:pt>
                <c:pt idx="14">
                  <c:v>60.211385341506755</c:v>
                </c:pt>
              </c:numCache>
            </c:numRef>
          </c:val>
          <c:extLst>
            <c:ext xmlns:c16="http://schemas.microsoft.com/office/drawing/2014/chart" uri="{C3380CC4-5D6E-409C-BE32-E72D297353CC}">
              <c16:uniqueId val="{00000001-C34F-8F49-8212-A0646AB28637}"/>
            </c:ext>
          </c:extLst>
        </c:ser>
        <c:dLbls>
          <c:showLegendKey val="0"/>
          <c:showVal val="0"/>
          <c:showCatName val="0"/>
          <c:showSerName val="0"/>
          <c:showPercent val="0"/>
          <c:showBubbleSize val="0"/>
        </c:dLbls>
        <c:gapWidth val="100"/>
        <c:axId val="1654005151"/>
        <c:axId val="1460020639"/>
      </c:barChart>
      <c:catAx>
        <c:axId val="1654005151"/>
        <c:scaling>
          <c:orientation val="minMax"/>
        </c:scaling>
        <c:delete val="0"/>
        <c:axPos val="b"/>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460020639"/>
        <c:crosses val="autoZero"/>
        <c:auto val="1"/>
        <c:lblAlgn val="ctr"/>
        <c:lblOffset val="100"/>
        <c:noMultiLvlLbl val="0"/>
      </c:catAx>
      <c:valAx>
        <c:axId val="1460020639"/>
        <c:scaling>
          <c:logBase val="10"/>
          <c:orientation val="minMax"/>
          <c:max val="140"/>
        </c:scaling>
        <c:delete val="0"/>
        <c:axPos val="l"/>
        <c:majorGridlines>
          <c:spPr>
            <a:ln w="9525" cap="flat" cmpd="sng" algn="ctr">
              <a:solidFill>
                <a:schemeClr val="bg2">
                  <a:lumMod val="90000"/>
                </a:schemeClr>
              </a:solidFill>
              <a:round/>
            </a:ln>
            <a:effectLst/>
          </c:spPr>
        </c:majorGridlines>
        <c:minorGridlines>
          <c:spPr>
            <a:ln w="9525" cap="flat" cmpd="sng" algn="ctr">
              <a:solidFill>
                <a:schemeClr val="bg2">
                  <a:lumMod val="90000"/>
                </a:schemeClr>
              </a:solidFill>
              <a:round/>
            </a:ln>
            <a:effectLst/>
          </c:spPr>
        </c:min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crossAx val="1654005151"/>
        <c:crosses val="autoZero"/>
        <c:crossBetween val="between"/>
      </c:valAx>
      <c:spPr>
        <a:noFill/>
        <a:ln w="15875">
          <a:solidFill>
            <a:schemeClr val="tx1"/>
          </a:solidFill>
        </a:ln>
        <a:effectLst/>
      </c:spPr>
    </c:plotArea>
    <c:legend>
      <c:legendPos val="b"/>
      <c:layout>
        <c:manualLayout>
          <c:xMode val="edge"/>
          <c:yMode val="edge"/>
          <c:x val="0.1264226315395201"/>
          <c:y val="0.12754778405695294"/>
          <c:w val="0.23023139831212441"/>
          <c:h val="0.11126778795507702"/>
        </c:manualLayout>
      </c:layout>
      <c:overlay val="0"/>
      <c:spPr>
        <a:solidFill>
          <a:schemeClr val="bg1"/>
        </a:solidFill>
        <a:ln w="15875">
          <a:solidFill>
            <a:schemeClr val="tx1"/>
          </a:solidFill>
        </a:ln>
        <a:effectLst/>
      </c:spPr>
      <c:txPr>
        <a:bodyPr rot="0" spcFirstLastPara="1" vertOverflow="ellipsis" vert="horz" wrap="square" anchor="ctr" anchorCtr="1"/>
        <a:lstStyle/>
        <a:p>
          <a:pPr>
            <a:defRPr sz="1400" b="1" i="0" u="none" strike="noStrike" kern="1200" baseline="0">
              <a:solidFill>
                <a:schemeClr val="tx1"/>
              </a:solidFill>
              <a:latin typeface="Cambria" panose="02040503050406030204" pitchFamily="18" charset="0"/>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solidFill>
            <a:schemeClr val="tx1"/>
          </a:solidFill>
          <a:latin typeface="Cambria" panose="02040503050406030204" pitchFamily="18" charset="0"/>
        </a:defRPr>
      </a:pPr>
      <a:endParaRPr lang="en-CH"/>
    </a:p>
  </c:txPr>
  <c:externalData r:id="rId4">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1869800732793433E-2"/>
          <c:y val="6.9348262355430568E-2"/>
          <c:w val="0.90173249452443227"/>
          <c:h val="0.47453603538631661"/>
        </c:manualLayout>
      </c:layout>
      <c:barChart>
        <c:barDir val="col"/>
        <c:grouping val="stacked"/>
        <c:varyColors val="0"/>
        <c:ser>
          <c:idx val="0"/>
          <c:order val="0"/>
          <c:tx>
            <c:strRef>
              <c:f>Sheet1!$C$12</c:f>
              <c:strCache>
                <c:ptCount val="1"/>
                <c:pt idx="0">
                  <c:v>Finding Mismatches</c:v>
                </c:pt>
              </c:strCache>
            </c:strRef>
          </c:tx>
          <c:spPr>
            <a:noFill/>
            <a:ln w="15875">
              <a:solidFill>
                <a:schemeClr val="tx1"/>
              </a:solidFill>
            </a:ln>
            <a:effectLst/>
          </c:spPr>
          <c:invertIfNegative val="0"/>
          <c:dPt>
            <c:idx val="1"/>
            <c:invertIfNegative val="0"/>
            <c:bubble3D val="0"/>
            <c:spPr>
              <a:solidFill>
                <a:srgbClr val="6190D9"/>
              </a:solidFill>
              <a:ln w="15875">
                <a:solidFill>
                  <a:schemeClr val="tx1"/>
                </a:solidFill>
              </a:ln>
              <a:effectLst/>
            </c:spPr>
            <c:extLst>
              <c:ext xmlns:c16="http://schemas.microsoft.com/office/drawing/2014/chart" uri="{C3380CC4-5D6E-409C-BE32-E72D297353CC}">
                <c16:uniqueId val="{00000001-7B6E-D442-98AF-573700CDC45B}"/>
              </c:ext>
            </c:extLst>
          </c:dPt>
          <c:dPt>
            <c:idx val="2"/>
            <c:invertIfNegative val="0"/>
            <c:bubble3D val="0"/>
            <c:spPr>
              <a:solidFill>
                <a:srgbClr val="74C476"/>
              </a:solidFill>
              <a:ln w="15875">
                <a:solidFill>
                  <a:schemeClr val="tx1"/>
                </a:solidFill>
              </a:ln>
              <a:effectLst/>
            </c:spPr>
            <c:extLst>
              <c:ext xmlns:c16="http://schemas.microsoft.com/office/drawing/2014/chart" uri="{C3380CC4-5D6E-409C-BE32-E72D297353CC}">
                <c16:uniqueId val="{00000003-7B6E-D442-98AF-573700CDC45B}"/>
              </c:ext>
            </c:extLst>
          </c:dPt>
          <c:dPt>
            <c:idx val="4"/>
            <c:invertIfNegative val="0"/>
            <c:bubble3D val="0"/>
            <c:spPr>
              <a:solidFill>
                <a:srgbClr val="6190D9"/>
              </a:solidFill>
              <a:ln w="15875">
                <a:solidFill>
                  <a:schemeClr val="tx1"/>
                </a:solidFill>
              </a:ln>
              <a:effectLst/>
            </c:spPr>
            <c:extLst>
              <c:ext xmlns:c16="http://schemas.microsoft.com/office/drawing/2014/chart" uri="{C3380CC4-5D6E-409C-BE32-E72D297353CC}">
                <c16:uniqueId val="{00000005-7B6E-D442-98AF-573700CDC45B}"/>
              </c:ext>
            </c:extLst>
          </c:dPt>
          <c:dPt>
            <c:idx val="5"/>
            <c:invertIfNegative val="0"/>
            <c:bubble3D val="0"/>
            <c:spPr>
              <a:solidFill>
                <a:srgbClr val="74C476"/>
              </a:solidFill>
              <a:ln w="15875">
                <a:solidFill>
                  <a:schemeClr val="tx1"/>
                </a:solidFill>
              </a:ln>
              <a:effectLst/>
            </c:spPr>
            <c:extLst>
              <c:ext xmlns:c16="http://schemas.microsoft.com/office/drawing/2014/chart" uri="{C3380CC4-5D6E-409C-BE32-E72D297353CC}">
                <c16:uniqueId val="{00000007-7B6E-D442-98AF-573700CDC45B}"/>
              </c:ext>
            </c:extLst>
          </c:dPt>
          <c:dPt>
            <c:idx val="7"/>
            <c:invertIfNegative val="0"/>
            <c:bubble3D val="0"/>
            <c:spPr>
              <a:solidFill>
                <a:srgbClr val="6190D9"/>
              </a:solidFill>
              <a:ln w="15875">
                <a:solidFill>
                  <a:schemeClr val="tx1"/>
                </a:solidFill>
              </a:ln>
              <a:effectLst/>
            </c:spPr>
            <c:extLst>
              <c:ext xmlns:c16="http://schemas.microsoft.com/office/drawing/2014/chart" uri="{C3380CC4-5D6E-409C-BE32-E72D297353CC}">
                <c16:uniqueId val="{00000009-7B6E-D442-98AF-573700CDC45B}"/>
              </c:ext>
            </c:extLst>
          </c:dPt>
          <c:dPt>
            <c:idx val="8"/>
            <c:invertIfNegative val="0"/>
            <c:bubble3D val="0"/>
            <c:spPr>
              <a:solidFill>
                <a:srgbClr val="74C476"/>
              </a:solidFill>
              <a:ln w="15875">
                <a:solidFill>
                  <a:schemeClr val="tx1"/>
                </a:solidFill>
              </a:ln>
              <a:effectLst/>
            </c:spPr>
            <c:extLst>
              <c:ext xmlns:c16="http://schemas.microsoft.com/office/drawing/2014/chart" uri="{C3380CC4-5D6E-409C-BE32-E72D297353CC}">
                <c16:uniqueId val="{0000000B-7B6E-D442-98AF-573700CDC45B}"/>
              </c:ext>
            </c:extLst>
          </c:dPt>
          <c:dPt>
            <c:idx val="10"/>
            <c:invertIfNegative val="0"/>
            <c:bubble3D val="0"/>
            <c:spPr>
              <a:solidFill>
                <a:srgbClr val="6190D9"/>
              </a:solidFill>
              <a:ln w="15875">
                <a:solidFill>
                  <a:schemeClr val="tx1"/>
                </a:solidFill>
              </a:ln>
              <a:effectLst/>
            </c:spPr>
            <c:extLst>
              <c:ext xmlns:c16="http://schemas.microsoft.com/office/drawing/2014/chart" uri="{C3380CC4-5D6E-409C-BE32-E72D297353CC}">
                <c16:uniqueId val="{0000000D-7B6E-D442-98AF-573700CDC45B}"/>
              </c:ext>
            </c:extLst>
          </c:dPt>
          <c:dPt>
            <c:idx val="11"/>
            <c:invertIfNegative val="0"/>
            <c:bubble3D val="0"/>
            <c:spPr>
              <a:solidFill>
                <a:srgbClr val="74C476"/>
              </a:solidFill>
              <a:ln w="15875">
                <a:solidFill>
                  <a:schemeClr val="tx1"/>
                </a:solidFill>
              </a:ln>
              <a:effectLst/>
            </c:spPr>
            <c:extLst>
              <c:ext xmlns:c16="http://schemas.microsoft.com/office/drawing/2014/chart" uri="{C3380CC4-5D6E-409C-BE32-E72D297353CC}">
                <c16:uniqueId val="{0000000F-7B6E-D442-98AF-573700CDC45B}"/>
              </c:ext>
            </c:extLst>
          </c:dPt>
          <c:dPt>
            <c:idx val="13"/>
            <c:invertIfNegative val="0"/>
            <c:bubble3D val="0"/>
            <c:spPr>
              <a:solidFill>
                <a:srgbClr val="6190D9"/>
              </a:solidFill>
              <a:ln w="15875">
                <a:solidFill>
                  <a:schemeClr val="tx1"/>
                </a:solidFill>
              </a:ln>
              <a:effectLst/>
            </c:spPr>
            <c:extLst>
              <c:ext xmlns:c16="http://schemas.microsoft.com/office/drawing/2014/chart" uri="{C3380CC4-5D6E-409C-BE32-E72D297353CC}">
                <c16:uniqueId val="{00000011-7B6E-D442-98AF-573700CDC45B}"/>
              </c:ext>
            </c:extLst>
          </c:dPt>
          <c:dPt>
            <c:idx val="14"/>
            <c:invertIfNegative val="0"/>
            <c:bubble3D val="0"/>
            <c:spPr>
              <a:solidFill>
                <a:srgbClr val="74C476"/>
              </a:solidFill>
              <a:ln w="15875">
                <a:solidFill>
                  <a:schemeClr val="tx1"/>
                </a:solidFill>
              </a:ln>
              <a:effectLst/>
            </c:spPr>
            <c:extLst>
              <c:ext xmlns:c16="http://schemas.microsoft.com/office/drawing/2014/chart" uri="{C3380CC4-5D6E-409C-BE32-E72D297353CC}">
                <c16:uniqueId val="{00000013-7B6E-D442-98AF-573700CDC45B}"/>
              </c:ext>
            </c:extLst>
          </c:dPt>
          <c:cat>
            <c:multiLvlStrRef>
              <c:f>Sheet1!$A$13:$B$27</c:f>
              <c:multiLvlStrCache>
                <c:ptCount val="15"/>
                <c:lvl>
                  <c:pt idx="0">
                    <c:v>pigz</c:v>
                  </c:pt>
                  <c:pt idx="1">
                    <c:v>(N)Spr</c:v>
                  </c:pt>
                  <c:pt idx="2">
                    <c:v>SAGe</c:v>
                  </c:pt>
                  <c:pt idx="3">
                    <c:v>pigz</c:v>
                  </c:pt>
                  <c:pt idx="4">
                    <c:v>(N)Spr</c:v>
                  </c:pt>
                  <c:pt idx="5">
                    <c:v>SAGe</c:v>
                  </c:pt>
                  <c:pt idx="6">
                    <c:v>pigz</c:v>
                  </c:pt>
                  <c:pt idx="7">
                    <c:v>(N)Spr</c:v>
                  </c:pt>
                  <c:pt idx="8">
                    <c:v>SAGe</c:v>
                  </c:pt>
                  <c:pt idx="9">
                    <c:v>pigz</c:v>
                  </c:pt>
                  <c:pt idx="10">
                    <c:v>(N)Spr</c:v>
                  </c:pt>
                  <c:pt idx="11">
                    <c:v>SAGe</c:v>
                  </c:pt>
                  <c:pt idx="12">
                    <c:v>pigz</c:v>
                  </c:pt>
                  <c:pt idx="13">
                    <c:v>(N)Spr</c:v>
                  </c:pt>
                  <c:pt idx="14">
                    <c:v>SAGe</c:v>
                  </c:pt>
                </c:lvl>
                <c:lvl>
                  <c:pt idx="0">
                    <c:v>RS1</c:v>
                  </c:pt>
                  <c:pt idx="3">
                    <c:v>RS2</c:v>
                  </c:pt>
                  <c:pt idx="6">
                    <c:v>RS3</c:v>
                  </c:pt>
                  <c:pt idx="9">
                    <c:v>RS4</c:v>
                  </c:pt>
                  <c:pt idx="12">
                    <c:v>RS5</c:v>
                  </c:pt>
                </c:lvl>
              </c:multiLvlStrCache>
            </c:multiLvlStrRef>
          </c:cat>
          <c:val>
            <c:numRef>
              <c:f>Sheet1!$C$13:$C$27</c:f>
              <c:numCache>
                <c:formatCode>General</c:formatCode>
                <c:ptCount val="15"/>
                <c:pt idx="0">
                  <c:v>0</c:v>
                </c:pt>
                <c:pt idx="1">
                  <c:v>0.92771084337349397</c:v>
                </c:pt>
                <c:pt idx="2">
                  <c:v>0.92771084337349397</c:v>
                </c:pt>
                <c:pt idx="3">
                  <c:v>0</c:v>
                </c:pt>
                <c:pt idx="4">
                  <c:v>0.94686907020872868</c:v>
                </c:pt>
                <c:pt idx="5">
                  <c:v>0.94686907020872868</c:v>
                </c:pt>
                <c:pt idx="6">
                  <c:v>0</c:v>
                </c:pt>
                <c:pt idx="7">
                  <c:v>0.93406593406593408</c:v>
                </c:pt>
                <c:pt idx="8">
                  <c:v>0.93406593406593408</c:v>
                </c:pt>
                <c:pt idx="9">
                  <c:v>0</c:v>
                </c:pt>
                <c:pt idx="10">
                  <c:v>0.93822393822393824</c:v>
                </c:pt>
                <c:pt idx="11">
                  <c:v>0.93822393822393824</c:v>
                </c:pt>
                <c:pt idx="12">
                  <c:v>0</c:v>
                </c:pt>
                <c:pt idx="13">
                  <c:v>0.97697160883280754</c:v>
                </c:pt>
                <c:pt idx="14">
                  <c:v>0.97697160883280754</c:v>
                </c:pt>
              </c:numCache>
            </c:numRef>
          </c:val>
          <c:extLst>
            <c:ext xmlns:c16="http://schemas.microsoft.com/office/drawing/2014/chart" uri="{C3380CC4-5D6E-409C-BE32-E72D297353CC}">
              <c16:uniqueId val="{00000014-7B6E-D442-98AF-573700CDC45B}"/>
            </c:ext>
          </c:extLst>
        </c:ser>
        <c:ser>
          <c:idx val="1"/>
          <c:order val="1"/>
          <c:tx>
            <c:strRef>
              <c:f>Sheet1!$D$12</c:f>
              <c:strCache>
                <c:ptCount val="1"/>
                <c:pt idx="0">
                  <c:v>Encoding</c:v>
                </c:pt>
              </c:strCache>
            </c:strRef>
          </c:tx>
          <c:spPr>
            <a:pattFill prst="wdUpDiag">
              <a:fgClr>
                <a:schemeClr val="tx1"/>
              </a:fgClr>
              <a:bgClr>
                <a:schemeClr val="bg1"/>
              </a:bgClr>
            </a:pattFill>
            <a:ln w="15875">
              <a:solidFill>
                <a:schemeClr val="tx1"/>
              </a:solidFill>
              <a:prstDash val="solid"/>
            </a:ln>
            <a:effectLst/>
          </c:spPr>
          <c:invertIfNegative val="0"/>
          <c:dPt>
            <c:idx val="0"/>
            <c:invertIfNegative val="0"/>
            <c:bubble3D val="0"/>
            <c:spPr>
              <a:pattFill prst="wdUpDiag">
                <a:fgClr>
                  <a:schemeClr val="tx1"/>
                </a:fgClr>
                <a:bgClr>
                  <a:schemeClr val="tx1"/>
                </a:bgClr>
              </a:pattFill>
              <a:ln w="15875">
                <a:solidFill>
                  <a:schemeClr val="tx1"/>
                </a:solidFill>
                <a:prstDash val="solid"/>
              </a:ln>
              <a:effectLst/>
            </c:spPr>
            <c:extLst>
              <c:ext xmlns:c16="http://schemas.microsoft.com/office/drawing/2014/chart" uri="{C3380CC4-5D6E-409C-BE32-E72D297353CC}">
                <c16:uniqueId val="{00000016-7B6E-D442-98AF-573700CDC45B}"/>
              </c:ext>
            </c:extLst>
          </c:dPt>
          <c:dPt>
            <c:idx val="1"/>
            <c:invertIfNegative val="0"/>
            <c:bubble3D val="0"/>
            <c:spPr>
              <a:pattFill prst="wdUpDiag">
                <a:fgClr>
                  <a:schemeClr val="tx1"/>
                </a:fgClr>
                <a:bgClr>
                  <a:srgbClr val="6190D9"/>
                </a:bgClr>
              </a:pattFill>
              <a:ln w="15875">
                <a:solidFill>
                  <a:schemeClr val="tx1"/>
                </a:solidFill>
                <a:prstDash val="solid"/>
              </a:ln>
              <a:effectLst/>
            </c:spPr>
            <c:extLst>
              <c:ext xmlns:c16="http://schemas.microsoft.com/office/drawing/2014/chart" uri="{C3380CC4-5D6E-409C-BE32-E72D297353CC}">
                <c16:uniqueId val="{00000018-7B6E-D442-98AF-573700CDC45B}"/>
              </c:ext>
            </c:extLst>
          </c:dPt>
          <c:dPt>
            <c:idx val="2"/>
            <c:invertIfNegative val="0"/>
            <c:bubble3D val="0"/>
            <c:spPr>
              <a:pattFill prst="wdUpDiag">
                <a:fgClr>
                  <a:schemeClr val="tx1"/>
                </a:fgClr>
                <a:bgClr>
                  <a:srgbClr val="74C476"/>
                </a:bgClr>
              </a:pattFill>
              <a:ln w="15875">
                <a:solidFill>
                  <a:schemeClr val="tx1"/>
                </a:solidFill>
                <a:prstDash val="solid"/>
              </a:ln>
              <a:effectLst/>
            </c:spPr>
            <c:extLst>
              <c:ext xmlns:c16="http://schemas.microsoft.com/office/drawing/2014/chart" uri="{C3380CC4-5D6E-409C-BE32-E72D297353CC}">
                <c16:uniqueId val="{0000001A-7B6E-D442-98AF-573700CDC45B}"/>
              </c:ext>
            </c:extLst>
          </c:dPt>
          <c:dPt>
            <c:idx val="3"/>
            <c:invertIfNegative val="0"/>
            <c:bubble3D val="0"/>
            <c:spPr>
              <a:pattFill prst="wdUpDiag">
                <a:fgClr>
                  <a:schemeClr val="tx1"/>
                </a:fgClr>
                <a:bgClr>
                  <a:schemeClr val="tx1"/>
                </a:bgClr>
              </a:pattFill>
              <a:ln w="15875">
                <a:solidFill>
                  <a:schemeClr val="tx1"/>
                </a:solidFill>
                <a:prstDash val="solid"/>
              </a:ln>
              <a:effectLst/>
            </c:spPr>
            <c:extLst>
              <c:ext xmlns:c16="http://schemas.microsoft.com/office/drawing/2014/chart" uri="{C3380CC4-5D6E-409C-BE32-E72D297353CC}">
                <c16:uniqueId val="{0000001C-7B6E-D442-98AF-573700CDC45B}"/>
              </c:ext>
            </c:extLst>
          </c:dPt>
          <c:dPt>
            <c:idx val="4"/>
            <c:invertIfNegative val="0"/>
            <c:bubble3D val="0"/>
            <c:spPr>
              <a:pattFill prst="wdUpDiag">
                <a:fgClr>
                  <a:schemeClr val="tx1"/>
                </a:fgClr>
                <a:bgClr>
                  <a:srgbClr val="6190D9"/>
                </a:bgClr>
              </a:pattFill>
              <a:ln w="15875">
                <a:solidFill>
                  <a:schemeClr val="tx1"/>
                </a:solidFill>
                <a:prstDash val="solid"/>
              </a:ln>
              <a:effectLst/>
            </c:spPr>
            <c:extLst>
              <c:ext xmlns:c16="http://schemas.microsoft.com/office/drawing/2014/chart" uri="{C3380CC4-5D6E-409C-BE32-E72D297353CC}">
                <c16:uniqueId val="{0000001E-7B6E-D442-98AF-573700CDC45B}"/>
              </c:ext>
            </c:extLst>
          </c:dPt>
          <c:dPt>
            <c:idx val="5"/>
            <c:invertIfNegative val="0"/>
            <c:bubble3D val="0"/>
            <c:spPr>
              <a:pattFill prst="wdUpDiag">
                <a:fgClr>
                  <a:schemeClr val="tx1"/>
                </a:fgClr>
                <a:bgClr>
                  <a:srgbClr val="74C476"/>
                </a:bgClr>
              </a:pattFill>
              <a:ln w="15875">
                <a:solidFill>
                  <a:schemeClr val="tx1"/>
                </a:solidFill>
                <a:prstDash val="solid"/>
              </a:ln>
              <a:effectLst/>
            </c:spPr>
            <c:extLst>
              <c:ext xmlns:c16="http://schemas.microsoft.com/office/drawing/2014/chart" uri="{C3380CC4-5D6E-409C-BE32-E72D297353CC}">
                <c16:uniqueId val="{00000020-7B6E-D442-98AF-573700CDC45B}"/>
              </c:ext>
            </c:extLst>
          </c:dPt>
          <c:dPt>
            <c:idx val="6"/>
            <c:invertIfNegative val="0"/>
            <c:bubble3D val="0"/>
            <c:spPr>
              <a:pattFill prst="wdUpDiag">
                <a:fgClr>
                  <a:schemeClr val="tx1"/>
                </a:fgClr>
                <a:bgClr>
                  <a:schemeClr val="tx1"/>
                </a:bgClr>
              </a:pattFill>
              <a:ln w="15875">
                <a:solidFill>
                  <a:schemeClr val="tx1"/>
                </a:solidFill>
                <a:prstDash val="solid"/>
              </a:ln>
              <a:effectLst/>
            </c:spPr>
            <c:extLst>
              <c:ext xmlns:c16="http://schemas.microsoft.com/office/drawing/2014/chart" uri="{C3380CC4-5D6E-409C-BE32-E72D297353CC}">
                <c16:uniqueId val="{00000022-7B6E-D442-98AF-573700CDC45B}"/>
              </c:ext>
            </c:extLst>
          </c:dPt>
          <c:dPt>
            <c:idx val="7"/>
            <c:invertIfNegative val="0"/>
            <c:bubble3D val="0"/>
            <c:spPr>
              <a:pattFill prst="wdUpDiag">
                <a:fgClr>
                  <a:schemeClr val="tx1"/>
                </a:fgClr>
                <a:bgClr>
                  <a:srgbClr val="6190D9"/>
                </a:bgClr>
              </a:pattFill>
              <a:ln w="15875">
                <a:solidFill>
                  <a:schemeClr val="tx1"/>
                </a:solidFill>
                <a:prstDash val="solid"/>
              </a:ln>
              <a:effectLst/>
            </c:spPr>
            <c:extLst>
              <c:ext xmlns:c16="http://schemas.microsoft.com/office/drawing/2014/chart" uri="{C3380CC4-5D6E-409C-BE32-E72D297353CC}">
                <c16:uniqueId val="{00000024-7B6E-D442-98AF-573700CDC45B}"/>
              </c:ext>
            </c:extLst>
          </c:dPt>
          <c:dPt>
            <c:idx val="8"/>
            <c:invertIfNegative val="0"/>
            <c:bubble3D val="0"/>
            <c:spPr>
              <a:pattFill prst="wdUpDiag">
                <a:fgClr>
                  <a:schemeClr val="tx1"/>
                </a:fgClr>
                <a:bgClr>
                  <a:srgbClr val="74C476"/>
                </a:bgClr>
              </a:pattFill>
              <a:ln w="15875">
                <a:solidFill>
                  <a:schemeClr val="tx1"/>
                </a:solidFill>
                <a:prstDash val="solid"/>
              </a:ln>
              <a:effectLst/>
            </c:spPr>
            <c:extLst>
              <c:ext xmlns:c16="http://schemas.microsoft.com/office/drawing/2014/chart" uri="{C3380CC4-5D6E-409C-BE32-E72D297353CC}">
                <c16:uniqueId val="{00000026-7B6E-D442-98AF-573700CDC45B}"/>
              </c:ext>
            </c:extLst>
          </c:dPt>
          <c:dPt>
            <c:idx val="9"/>
            <c:invertIfNegative val="0"/>
            <c:bubble3D val="0"/>
            <c:spPr>
              <a:pattFill prst="wdUpDiag">
                <a:fgClr>
                  <a:schemeClr val="tx1"/>
                </a:fgClr>
                <a:bgClr>
                  <a:schemeClr val="tx1"/>
                </a:bgClr>
              </a:pattFill>
              <a:ln w="15875">
                <a:solidFill>
                  <a:schemeClr val="tx1"/>
                </a:solidFill>
                <a:prstDash val="solid"/>
              </a:ln>
              <a:effectLst/>
            </c:spPr>
            <c:extLst>
              <c:ext xmlns:c16="http://schemas.microsoft.com/office/drawing/2014/chart" uri="{C3380CC4-5D6E-409C-BE32-E72D297353CC}">
                <c16:uniqueId val="{00000028-7B6E-D442-98AF-573700CDC45B}"/>
              </c:ext>
            </c:extLst>
          </c:dPt>
          <c:dPt>
            <c:idx val="10"/>
            <c:invertIfNegative val="0"/>
            <c:bubble3D val="0"/>
            <c:spPr>
              <a:pattFill prst="wdUpDiag">
                <a:fgClr>
                  <a:schemeClr val="tx1"/>
                </a:fgClr>
                <a:bgClr>
                  <a:srgbClr val="6190D9"/>
                </a:bgClr>
              </a:pattFill>
              <a:ln w="15875">
                <a:solidFill>
                  <a:schemeClr val="tx1"/>
                </a:solidFill>
                <a:prstDash val="solid"/>
              </a:ln>
              <a:effectLst/>
            </c:spPr>
            <c:extLst>
              <c:ext xmlns:c16="http://schemas.microsoft.com/office/drawing/2014/chart" uri="{C3380CC4-5D6E-409C-BE32-E72D297353CC}">
                <c16:uniqueId val="{0000002A-7B6E-D442-98AF-573700CDC45B}"/>
              </c:ext>
            </c:extLst>
          </c:dPt>
          <c:dPt>
            <c:idx val="11"/>
            <c:invertIfNegative val="0"/>
            <c:bubble3D val="0"/>
            <c:spPr>
              <a:pattFill prst="wdUpDiag">
                <a:fgClr>
                  <a:schemeClr val="tx1"/>
                </a:fgClr>
                <a:bgClr>
                  <a:srgbClr val="74C476"/>
                </a:bgClr>
              </a:pattFill>
              <a:ln w="15875">
                <a:solidFill>
                  <a:schemeClr val="tx1"/>
                </a:solidFill>
                <a:prstDash val="solid"/>
              </a:ln>
              <a:effectLst/>
            </c:spPr>
            <c:extLst>
              <c:ext xmlns:c16="http://schemas.microsoft.com/office/drawing/2014/chart" uri="{C3380CC4-5D6E-409C-BE32-E72D297353CC}">
                <c16:uniqueId val="{0000002C-7B6E-D442-98AF-573700CDC45B}"/>
              </c:ext>
            </c:extLst>
          </c:dPt>
          <c:dPt>
            <c:idx val="12"/>
            <c:invertIfNegative val="0"/>
            <c:bubble3D val="0"/>
            <c:spPr>
              <a:pattFill prst="wdUpDiag">
                <a:fgClr>
                  <a:schemeClr val="tx1"/>
                </a:fgClr>
                <a:bgClr>
                  <a:schemeClr val="tx1"/>
                </a:bgClr>
              </a:pattFill>
              <a:ln w="15875">
                <a:solidFill>
                  <a:schemeClr val="tx1"/>
                </a:solidFill>
                <a:prstDash val="solid"/>
              </a:ln>
              <a:effectLst/>
            </c:spPr>
            <c:extLst>
              <c:ext xmlns:c16="http://schemas.microsoft.com/office/drawing/2014/chart" uri="{C3380CC4-5D6E-409C-BE32-E72D297353CC}">
                <c16:uniqueId val="{0000002E-7B6E-D442-98AF-573700CDC45B}"/>
              </c:ext>
            </c:extLst>
          </c:dPt>
          <c:dPt>
            <c:idx val="13"/>
            <c:invertIfNegative val="0"/>
            <c:bubble3D val="0"/>
            <c:spPr>
              <a:pattFill prst="wdUpDiag">
                <a:fgClr>
                  <a:schemeClr val="tx1"/>
                </a:fgClr>
                <a:bgClr>
                  <a:srgbClr val="6190D9"/>
                </a:bgClr>
              </a:pattFill>
              <a:ln w="15875">
                <a:solidFill>
                  <a:schemeClr val="tx1"/>
                </a:solidFill>
                <a:prstDash val="solid"/>
              </a:ln>
              <a:effectLst/>
            </c:spPr>
            <c:extLst>
              <c:ext xmlns:c16="http://schemas.microsoft.com/office/drawing/2014/chart" uri="{C3380CC4-5D6E-409C-BE32-E72D297353CC}">
                <c16:uniqueId val="{00000030-7B6E-D442-98AF-573700CDC45B}"/>
              </c:ext>
            </c:extLst>
          </c:dPt>
          <c:dPt>
            <c:idx val="14"/>
            <c:invertIfNegative val="0"/>
            <c:bubble3D val="0"/>
            <c:spPr>
              <a:pattFill prst="wdUpDiag">
                <a:fgClr>
                  <a:schemeClr val="tx1"/>
                </a:fgClr>
                <a:bgClr>
                  <a:srgbClr val="74C476"/>
                </a:bgClr>
              </a:pattFill>
              <a:ln w="15875">
                <a:solidFill>
                  <a:schemeClr val="tx1"/>
                </a:solidFill>
                <a:prstDash val="solid"/>
              </a:ln>
              <a:effectLst/>
            </c:spPr>
            <c:extLst>
              <c:ext xmlns:c16="http://schemas.microsoft.com/office/drawing/2014/chart" uri="{C3380CC4-5D6E-409C-BE32-E72D297353CC}">
                <c16:uniqueId val="{00000032-7B6E-D442-98AF-573700CDC45B}"/>
              </c:ext>
            </c:extLst>
          </c:dPt>
          <c:cat>
            <c:multiLvlStrRef>
              <c:f>Sheet1!$A$13:$B$27</c:f>
              <c:multiLvlStrCache>
                <c:ptCount val="15"/>
                <c:lvl>
                  <c:pt idx="0">
                    <c:v>pigz</c:v>
                  </c:pt>
                  <c:pt idx="1">
                    <c:v>(N)Spr</c:v>
                  </c:pt>
                  <c:pt idx="2">
                    <c:v>SAGe</c:v>
                  </c:pt>
                  <c:pt idx="3">
                    <c:v>pigz</c:v>
                  </c:pt>
                  <c:pt idx="4">
                    <c:v>(N)Spr</c:v>
                  </c:pt>
                  <c:pt idx="5">
                    <c:v>SAGe</c:v>
                  </c:pt>
                  <c:pt idx="6">
                    <c:v>pigz</c:v>
                  </c:pt>
                  <c:pt idx="7">
                    <c:v>(N)Spr</c:v>
                  </c:pt>
                  <c:pt idx="8">
                    <c:v>SAGe</c:v>
                  </c:pt>
                  <c:pt idx="9">
                    <c:v>pigz</c:v>
                  </c:pt>
                  <c:pt idx="10">
                    <c:v>(N)Spr</c:v>
                  </c:pt>
                  <c:pt idx="11">
                    <c:v>SAGe</c:v>
                  </c:pt>
                  <c:pt idx="12">
                    <c:v>pigz</c:v>
                  </c:pt>
                  <c:pt idx="13">
                    <c:v>(N)Spr</c:v>
                  </c:pt>
                  <c:pt idx="14">
                    <c:v>SAGe</c:v>
                  </c:pt>
                </c:lvl>
                <c:lvl>
                  <c:pt idx="0">
                    <c:v>RS1</c:v>
                  </c:pt>
                  <c:pt idx="3">
                    <c:v>RS2</c:v>
                  </c:pt>
                  <c:pt idx="6">
                    <c:v>RS3</c:v>
                  </c:pt>
                  <c:pt idx="9">
                    <c:v>RS4</c:v>
                  </c:pt>
                  <c:pt idx="12">
                    <c:v>RS5</c:v>
                  </c:pt>
                </c:lvl>
              </c:multiLvlStrCache>
            </c:multiLvlStrRef>
          </c:cat>
          <c:val>
            <c:numRef>
              <c:f>Sheet1!$D$13:$D$27</c:f>
              <c:numCache>
                <c:formatCode>General</c:formatCode>
                <c:ptCount val="15"/>
                <c:pt idx="0">
                  <c:v>5.1807228915662647E-2</c:v>
                </c:pt>
                <c:pt idx="1">
                  <c:v>7.2289156626506021E-2</c:v>
                </c:pt>
                <c:pt idx="2">
                  <c:v>1.2048192771084338E-2</c:v>
                </c:pt>
                <c:pt idx="3">
                  <c:v>9.5825426944971537E-2</c:v>
                </c:pt>
                <c:pt idx="4">
                  <c:v>5.3130929791271347E-2</c:v>
                </c:pt>
                <c:pt idx="5">
                  <c:v>1.8975332068311196E-3</c:v>
                </c:pt>
                <c:pt idx="6">
                  <c:v>3.5714285714285712E-2</c:v>
                </c:pt>
                <c:pt idx="7">
                  <c:v>6.5934065934065936E-2</c:v>
                </c:pt>
                <c:pt idx="8">
                  <c:v>1.098901098901099E-2</c:v>
                </c:pt>
                <c:pt idx="9">
                  <c:v>3.6293436293436294E-2</c:v>
                </c:pt>
                <c:pt idx="10">
                  <c:v>6.1776061776061778E-2</c:v>
                </c:pt>
                <c:pt idx="11">
                  <c:v>1.1583011583011582E-2</c:v>
                </c:pt>
                <c:pt idx="12">
                  <c:v>2.365930599369085E-2</c:v>
                </c:pt>
                <c:pt idx="13">
                  <c:v>2.3028391167192429E-2</c:v>
                </c:pt>
                <c:pt idx="14">
                  <c:v>1.8927444794952682E-3</c:v>
                </c:pt>
              </c:numCache>
            </c:numRef>
          </c:val>
          <c:extLst>
            <c:ext xmlns:c16="http://schemas.microsoft.com/office/drawing/2014/chart" uri="{C3380CC4-5D6E-409C-BE32-E72D297353CC}">
              <c16:uniqueId val="{00000033-7B6E-D442-98AF-573700CDC45B}"/>
            </c:ext>
          </c:extLst>
        </c:ser>
        <c:dLbls>
          <c:showLegendKey val="0"/>
          <c:showVal val="0"/>
          <c:showCatName val="0"/>
          <c:showSerName val="0"/>
          <c:showPercent val="0"/>
          <c:showBubbleSize val="0"/>
        </c:dLbls>
        <c:gapWidth val="150"/>
        <c:overlap val="100"/>
        <c:axId val="1688734431"/>
        <c:axId val="1688881999"/>
      </c:barChart>
      <c:catAx>
        <c:axId val="1688734431"/>
        <c:scaling>
          <c:orientation val="minMax"/>
        </c:scaling>
        <c:delete val="0"/>
        <c:axPos val="b"/>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CH"/>
          </a:p>
        </c:txPr>
        <c:crossAx val="1688881999"/>
        <c:crosses val="autoZero"/>
        <c:auto val="1"/>
        <c:lblAlgn val="ctr"/>
        <c:lblOffset val="10"/>
        <c:tickMarkSkip val="1"/>
        <c:noMultiLvlLbl val="0"/>
      </c:catAx>
      <c:valAx>
        <c:axId val="1688881999"/>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15875">
            <a:solidFill>
              <a:schemeClr val="tx1"/>
            </a:solidFill>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CH"/>
          </a:p>
        </c:txPr>
        <c:crossAx val="1688734431"/>
        <c:crosses val="autoZero"/>
        <c:crossBetween val="between"/>
        <c:majorUnit val="0.2"/>
      </c:valAx>
      <c:spPr>
        <a:noFill/>
        <a:ln w="15875">
          <a:solidFill>
            <a:schemeClr val="tx1"/>
          </a:solidFill>
        </a:ln>
        <a:effectLst/>
      </c:spPr>
    </c:plotArea>
    <c:legend>
      <c:legendPos val="b"/>
      <c:layout>
        <c:manualLayout>
          <c:xMode val="edge"/>
          <c:yMode val="edge"/>
          <c:x val="8.7942731916456421E-2"/>
          <c:y val="0.16496249925216058"/>
          <c:w val="0.43518441097930916"/>
          <c:h val="0.16740189898218918"/>
        </c:manualLayout>
      </c:layout>
      <c:overlay val="0"/>
      <c:spPr>
        <a:solidFill>
          <a:schemeClr val="bg1"/>
        </a:solidFill>
        <a:ln w="15875">
          <a:solidFill>
            <a:schemeClr val="tx1"/>
          </a:solid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1" i="0" baseline="0">
          <a:solidFill>
            <a:schemeClr val="tx1"/>
          </a:solidFill>
          <a:latin typeface="+mn-lt"/>
        </a:defRPr>
      </a:pPr>
      <a:endParaRPr lang="en-CH"/>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6C5A5C-AE39-B1EA-FC1A-1A28421F11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99C544-0D13-8CF0-29EF-86B08AB011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006CB0-A2D0-8844-BCEF-52E043DDE42E}" type="datetimeFigureOut">
              <a:rPr lang="en-US" smtClean="0"/>
              <a:t>4/30/26</a:t>
            </a:fld>
            <a:endParaRPr lang="en-US"/>
          </a:p>
        </p:txBody>
      </p:sp>
      <p:sp>
        <p:nvSpPr>
          <p:cNvPr id="4" name="Footer Placeholder 3">
            <a:extLst>
              <a:ext uri="{FF2B5EF4-FFF2-40B4-BE49-F238E27FC236}">
                <a16:creationId xmlns:a16="http://schemas.microsoft.com/office/drawing/2014/main" id="{0D79940B-7868-D2A0-5104-52DEEE8F0E6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BE7FFD4-EA44-1878-C00D-8F3EA63DBB7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9F18B-8E16-ED4D-854D-8FF358DC12DD}" type="slidenum">
              <a:rPr lang="en-US" smtClean="0"/>
              <a:t>‹#›</a:t>
            </a:fld>
            <a:endParaRPr lang="en-US"/>
          </a:p>
        </p:txBody>
      </p:sp>
    </p:spTree>
    <p:extLst>
      <p:ext uri="{BB962C8B-B14F-4D97-AF65-F5344CB8AC3E}">
        <p14:creationId xmlns:p14="http://schemas.microsoft.com/office/powerpoint/2010/main" val="30281571"/>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1T19:32:40.301"/>
    </inkml:context>
    <inkml:brush xml:id="br0">
      <inkml:brushProperty name="width" value="0.035" units="cm"/>
      <inkml:brushProperty name="height" value="0.035" units="cm"/>
      <inkml:brushProperty name="color" value="#FFFFFF"/>
    </inkml:brush>
  </inkml:definitions>
  <inkml:trace contextRef="#ctx0" brushRef="#br0">45 68 24575,'0'-5'0,"-1"2"0,0 0 0,0 2 0,1-2 0,-2 1 0,2-1 0,-3 3 0,3-3 0,-3 3 0,3-3 0,-3 3 0,2-3 0,-1 2 0,1-1 0,-2 1 0,4 0 0,4 1 0,3 2 0,6 0 0,-2 4 0,3-2 0,2 4 0,-6-4 0,2 2 0,-8-3 0,-2-1 0,0 1 0,1-3 0,-1 2 0,-1-1 0,-1 1 0,1 0 0,-2 0 0,3-1 0,-3 2 0,-3-4 0,0 0 0,-3 0 0,1-3 0,1 4 0,-2-2 0,0 1 0,1 1 0,0-2 0,2 2 0,0 0 0,-1-1 0,1 0 0,0 0 0,1 0 0,0 0 0,0 0 0,-1 1 0,1-2 0,-1 2 0,3-3 0,-3 3 0,3-3 0,-3 3 0,1-2 0,-1 2 0,1 2 0,1 0 0,1 1 0,0 0 0,0 0 0,0 0 0,0 1 0,0-1 0,0 0 0,0 0 0,0 0 0,0 1 0,0-1 0,1-2 0,1 1 0,0-1 0,1 0 0,-2 1 0,2 0 0,0 1 0,1-1 0,-3-4 0,1-3 0,-2 0 0,0-2 0,0 2 0,0 2 0,1-1 0,1 3 0,1 1 0,0 0 0,0 0 0,1 0 0,-1 0 0,0 0 0,0 0 0,1 1 0,-1 0 0,0 2 0,-1-6 0,-2 3 0,-2-5 0,-3 0 0,2 3 0,-2-2 0,2 4 0,-1-3 0,1 2 0,0-2 0,0 3 0,-1-2 0,1 2 0,0 0 0,0 0 0,0 0 0,0 0 0,-1 0 0,1-1 0,0 1 0,-1-2 0,2 1 0,0 0 0,0 0 0,0-1 0,-1 2 0,3-3 0,-3 3 0,1-2 0,0 1 0,0 0 0,0 0 0,0 0 0,-1 0 0,2 0 0,-2 1 0,-1 0 0,1 0 0,2-2 0,-2 2 0,2-3 0,-2 3 0,3-3 0,-3 2 0,3-2 0,-3 3 0,1-2 0,2 2 0,2 2 0,3-2 0,0 3 0,5-1 0,-3 2 0,5-2 0,-4 1 0,3-3 0,-1 2 0,2 0 0,0-2 0,0 2 0,0 0 0,0-2 0,-1 2 0,1-2 0,-2 1 0,-1 0 0,1 0 0,-2 1 0,1-2 0,-2 2 0,0-2 0,1 2 0,-1-2 0,0 2 0,-1-2 0,0 0 0,-2 0 0,3 0 0,-3 0 0,2 0 0,-2 0 0,3 0 0,-2 0 0,1 0 0,1 0 0,-4 0 0,4 0 0,-1 0 0,-1 0 0,2 0 0,-3 0 0,1 0 0,0 0 0,-2 0 0,4 0 0,-3 0 0,1 0 0,-2 0 0,0 0 0,1 0 0,1 0 0,-2 0 0,3 0 0,-1 0 0,-2 0 0,2 0 0,0 0 0,-1 1 0,1-1 0,0 2 0,-1-2 0,3 0 0,-4 1 0,2 0 0,0 0 0,-1 1 0,3-2 0,-3 3 0,2-3 0,-2 3 0,3-1 0,-3 1 0,2 1 0,0-1 0,-1 1 0,2-1 0,-3 2 0,3 1 0,-3 0 0,1 0 0,-2-2 0,1 3 0,-2-3 0,1 2 0,-3 0 0,2 1 0,-1 0 0,0 1 0,0-1 0,-1 5 0,0-3 0,0 6 0,0-8 0,0 5 0,0-5 0,0 3 0,0-3 0,0 2 0,0-1 0,0 3 0,0-1 0,0 0 0,0 1 0,0-1 0,0 0 0,0 2 0,0-5 0,0 5 0,0-5 0,0 3 0,0-5 0,0 2 0,0-2 0,0 3 0,0-1 0,0 0 0,0 0 0,0 3 0,0-3 0,0 3 0,0-3 0,0 0 0,0-1 0,0-1 0,0-2 0,0 0 0,0 0 0,0-2 0,0-6 0,0-1 0,0-4 0,2 4 0,1-1 0,3 2 0,-1-1 0,2-1 0,-1 2 0,1-1 0,-2-1 0,2 3 0,-3-3 0,1 3 0,-1-2 0,-1 2 0,-1-3 0,0 3 0,-2-1 0,0 0 0,0 1 0,0-1 0,0 0 0,0 1 0,0-2 0,0 2 0,0-1 0,0 1 0,-2 1 0,0 0 0,0-1 0,0 1 0,0 0 0,0 0 0,-1-1 0,3 4 0,-2 2 0,2 6 0,0 1 0,0 3 0,0 11 0,0-9 0,0 7 0,0-12 0,0 0 0,0-1 0,0 1 0,-1-1 0,0-1 0,0-2 0,1 2 0,0-3 0,0 1 0,0-2 0,0 0 0,1-1 0,1-1 0,1-1 0,0 0 0,2-2 0,-2-1 0,2-1 0,-3-1 0,1 1 0,-3-1 0,3 0 0,-2 1 0,0-1 0,-1 0 0,0 1 0,0-1 0,0 2 0,0-1 0,0 1 0,0 0 0,0 0 0,0-1 0,0 1 0,0 0 0,-1 0 0,-1 1 0,-1 1 0,1 0 0,0 0 0,0 0 0,-2 1 0,1 0 0,0 0 0,0 0 0,-1 0 0,1 0 0,0 1 0,1 1 0,1 1 0,-1 0 0,2 1 0,-2-1 0,4-2 0,-1 1 0,2-2 0,1 0 0,-1 0 0,0 0 0,-1-2 0,1 1 0,-1-3 0,0 1 0,0 0 0,0-3 0,0 1 0,2-2 0,-4-1 0,3 1 0,-1 0 0,0 0 0,1-1 0,-1 1 0,0 0 0,2-1 0,-4 3 0,2 0 0,-1 1 0,-1 1 0,2 0 0,-2-1 0,0 1 0,0 0 0,0 0 0,0-1 0,0 1 0,0 0 0,0-1 0,0 1 0,0 0 0,1 1 0,1 1 0,0 2 0,-1 3 0,-1-1 0,1 4 0,0-1 0,0 2 0,-1-2 0,0 2 0,2-4 0,-2 3 0,2-3 0,-2 2 0,0-2 0,0 1 0,0-2 0,0 2 0,0-1 0,0 1 0,0-2 0,0 1 0,0-1 0,0 0 0,0 1 0,0-1 0,0 0 0,0 0 0,0 0 0,0 0 0,-2-1 0,1-1 0,-1 0 0,-1 0 0,1 0 0,-1-1 0,0 0 0,1 1 0,-1 0 0,3 1 0,-3-1 0,1 2 0,0-2 0,-1 3 0,2-1 0,-3 0 0,1 1 0,0-1 0,-1 0 0,1 0 0,0-1 0,1 1 0,-1-1 0,1 1 0,-1 0 0,1 0 0,-1-1 0,3 1 0,-3-3 0,1 3 0,1-1 0,-2-1 0,1 2 0,-1-1 0,-1 1 0,1-1 0,0 1 0,-1-1 0,1 1 0,-2-1 0,3 1 0,-3-1 0,3 0 0,-1 0 0,2-1 0,6-1 0,1-1 0,3 0 0,1 1 0,-6 0 0,4 0 0,-4 0 0,-1 0 0,0 0 0,1 0 0,-1 0 0,0 0 0,0 0 0,0 0 0,-1-2 0,1 2 0,-3-3 0,2 2 0,-2-3 0,1 1 0,-1 0 0,3 0 0,-1 0 0,-1 0 0,2 1 0,-1-1 0,1 3 0,-1-3 0,1 2 0,-3-2 0,1 2 0,-1-2 0,2 1 0,-2-1 0,2 1 0,-2-1 0,0 0 0,1 0 0,1 0 0,1 1 0,-1-1 0,0 3 0,-3-2 0,3 0 0,-4 0 0,2-3 0,0 2 0,0 0 0,0 0 0,-1-1 0,0 1 0,-1 0 0,1-1 0,-2 3 0,3-2 0,-3-1 0,-1 0 0,0-1 0,-1 0 0,0 1 0,1-3 0,-1 3 0,-1 1 0,4 0 0,-3 2 0,4-2 0,-3 3 0,1-2 0,0 2 0,1 2 0,0 0 0,1 1 0,-2 2 0,1-1 0,0 3 0,-1-4 0,3 2 0,-3-1 0,3-1 0,-3 0 0,2 0 0,0 1 0,-1-1 0,2 0 0,-2 0 0,2 1 0,0-1 0,0 0 0,0 0 0,0 1 0,0-1 0,0 0 0,0 0 0,0 0 0,0 1 0,0-1 0,0 0 0,0 0 0,0 0 0,2-1 0,0 0 0,1-1 0,0 0 0,1-1 0,-1 0 0,0 0 0,0 0 0,0 0 0,-1-3 0,0-1 0,-2-3 0,0 0 0,0 0 0,0-3 0,0 3 0,0-5 0,-2 4 0,0-1 0,-2 2 0,1 1 0,-1-1 0,1 4 0,1-2 0,-1 3 0,1 0 0,-1 2 0,-1 0 0,1 0 0,0 0 0,-2 0 0,1 0 0,-3 3 0,3 1 0,-3 4 0,3-1 0,-1-2 0,1 2 0,1-3 0,-1 3 0,1-4 0,1 3 0,-1-1 0,2-2 0,-2 2 0,3 0 0,-3-1 0,3 1 0,-2-2 0,1 1 0,0-1 0,0 0 0,1 0 0,0 1 0,1-3 0,1 1 0,1-2 0,0-2 0,1 0 0,-1-1 0,0 0 0,5-5 0,-3 3 0,3-3 0,-5 5 0,0 0 0,-1-1 0,-1 1 0,-1 0 0,0 0 0,0-3 0,0 3 0,0-2 0,0 0 0,0 1 0,-1-1 0,-1 1 0,-1 3 0,-1-2 0,1 2 0,0 0 0,-1 1 0,1 0 0,0 0 0,1 1 0,-1 3 0,1 1 0,0 3 0,-1-1 0,2 0 0,0-1 0,1 0 0,0 0 0,0 1 0,0-1 0,0 0 0,0-2 0,0 3 0,0-4 0,0 3 0,0-3 0,0 0 0,0 0 0,0 0 0,1-1 0,1 0 0,1-4 0,0-1 0,0-1 0,-1-3 0,1 2 0,-3-3 0,4 1 0,-4 0 0,2-1 0,-2 1 0,0 0 0,0-1 0,0 1 0,0 0 0,0 0 0,0-1 0,0-1 0,0 1 0,-2-1 0,2 3 0,-3 1 0,2 2 0,-2 1 0,1 1 0,-1 1 0,0 0 0,0 1 0,-1 1 0,3 3 0,-1 0 0,1 1 0,0 0 0,0 0 0,-1-1 0,2 2 0,-1-3 0,1 3 0,0-4 0,0 2 0,0-1 0,0-1 0,0 0 0,0 0 0,0 1 0,0-1 0,0 0 0,0 0 0,0 1 0,0-1 0,0 0 0,0 0 0,1-1 0,1-1 0,1-1 0,0 0 0,0 0 0,1 0 0,-1 0 0,2 0 0,0 0 0,1 0 0,1 0 0,-2 0 0,1 0 0,0-1 0,-2 0 0,1-2 0,-2 1 0,1-1 0,-2 0 0,-1 0 0,-1-1 0,0 1 0,0 0 0,0 0 0,0-1 0,0 1 0,0 0 0,-1 0 0,-3-1 0,0 1 0,-1 1 0,0 0 0,1 2 0,-1 0 0,2 0 0,0 0 0,-1 4 0,1 0 0,-1 3 0,2-2 0,-1 2 0,2-3 0,-2 3 0,2-4 0,0 2 0,1-1 0,0-1 0,0 0 0,0 0 0,0 1 0,0-1 0,0 0 0,0 0 0,0 1 0,0-1 0,0 0 0,0 2 0,0-1 0,0 3 0,0-3 0,0 2 0,0-2 0,0 3 0,0-3 0,0 1 0,0-2 0,0 0 0,1 0 0,1-1 0,1 1 0,0-3 0,1 2 0,-1-2 0,0 0 0,0 0 0,0 0 0,-1-2 0,1-1 0,-2-3 0,2-1 0,-3 0 0,2-1 0,-1 1 0,0 0 0,0 0 0,-1 1 0,0-1 0,0 2 0,0-1 0,0-1 0,0 2 0,0-2 0,0-1 0,0-1 0,0 1 0,0-3 0,0 3 0,0-4 0,0 5 0,0-5 0,0 4 0,0-3 0,0 3 0,0-1 0,0 2 0,0-1 0,0 3 0,0 0 0,0 0 0,0 1 0,0-1 0,0 1 0,0 1 0,0 0 0,0 0 0,0-1 0,0 1 0,0 0 0,0 0 0,0-1 0,0 1 0,2-2 0,0 1 0,0-1 0,1 2 0,-3-1 0,3 1 0,-1-2 0,0 1 0,1-1 0,-3 2 0,2 0 0,-1-1 0,-1 1 0,3 1 0,-2-1 0,0 1 0,-1-1 0,2 0 0,-2-1 0,3 3 0,-3-2 0,2 1 0,-2-1 0,1-1 0,0 1 0,1 1 0,0 1 0,0 2 0,-1 1 0,-1 1 0,0 1 0,0 7 0,0-6 0,0 9 0,0-9 0,0 1 0,0-1 0,0 0 0,0-2 0,0 2 0,0-1 0,0 1 0,0-2 0,0 2 0,0 0 0,0-1 0,0 1 0,0-2 0,0 1 0,0 1 0,0-2 0,0 3 0,0-3 0,0 0 0,0 0 0,0 1 0,0-1 0,0 0 0,0 0 0,-2-1 0,2-2 0,-1-1 0,1-4 0,0-1 0,0 1 0,0-2 0,0 1 0,0-4 0,0 3 0,0-3 0,0 7 0,0-4 0,0 3 0,0-1 0,0 2 0,0 2 0,0 3 0,0 4 0,0 3 0,0-1 0,0 6 0,0-5 0,0 5 0,0-4 0,-4 5 0,3-3 0,-5 2 0,6-2 0,-4-2 0,2-1 0,0-3 0,1-1 0,-1-2 0,2 0 0,-2 1 0,1-3 0,-1 1 0,-1-2 0,1-3 0,-1-1 0,3-6 0,-3 2 0,0-3 0,1 1 0,-1 0 0,1-1 0,0 1 0,-2-2 0,4 2 0,-2 1 0,0-1 0,2 3 0,-2-1 0,2 1 0,0 2 0,0-1 0,0-1 0,0 4 0,0-3 0,0 3 0,0 0 0,0 0 0,0-1 0,0 1 0,0 0 0,0 0 0,0 0 0,0-1 0,0 1 0,0 0 0,0-1 0,0 1 0,0 0 0,0 0 0,0 0 0,0 0 0,0-1 0,0 4 0,0 3 0,0 3 0,0 0 0,0 1 0,0-4 0,0 4 0,0-1 0,0-1 0,0 2 0,0-2 0,0 3 0,0-3 0,0 0 0,0-2 0,-2 1 0,2-1 0,-2 0 0,2-2 0,0-3 0,0-4 0,0 1 0,0-2 0,2 1 0,0-2 0,1 2 0,1-1 0,-3 4 0,2-1 0,-2 1 0,2 1 0,-3-1 0,1 2 0,-1-3 0,-1 3 0,-1-1 0,-1 2 0,0 0 0,0 0 0,-1 0 0,1 0 0,0 0 0,-1 0 0,1 0 0,0 0 0,1-1 0,-1 1 0,2-3 0,-1 1 0,-1 0 0,2-1 0,-1 1 0,1-1 0,-1 1 0,1 2 0,0 2 0,1 1 0,0 0 0,0 0 0,0 1 0,0-1 0,0 0 0,0 1 0,0-4 0,0-3 0,1-3 0,1-1 0,2 2 0,-1 2 0,-1-2 0,1 1 0,-3-1 0,3 2 0,-3-1 0,3 1 0,-2 0 0,0-1 0,1 1 0,-1 0 0,1 0 0,1-1 0,-1 1 0,1 1 0,-2 0 0,2 1 0,-1 0 0,1 1 0,-1-1 0,0 0 0,1 0 0,1 1 0,0 0 0,1 0 0,-1 0 0,0 0 0,0 0 0,-1 0 0,0 0 0,0 0 0,-1 1 0,-1 1 0,-1 1 0,0 0 0,0 2 0,0-1 0,0 0 0,0 0 0,0-1 0,0 0 0,0 2 0,0-1 0,0 1 0,0-2 0,-2 0 0,1-1 0,-1 1 0,-1-3 0,3 3 0,-3-2 0,1 0 0,-1-1 0,0 0 0,0 0 0,0 0 0,0 0 0,-1-1 0,3-1 0,-2-1 0,3-1 0,-2-1 0,1 2 0,0-2 0,0 2 0,1-1 0,-2 1 0,2-2 0,-2 1 0,2-1 0,0 2 0,0-2 0,-1 1 0,1-1 0,-2 1 0,2 1 0,-1 0 0,0 0 0,0-1 0,-1 1 0,2 0 0,-1-1 0,-1 1 0,2 0 0,-2-1 0,1 1 0,0 0 0,0-1 0,-1 3 0,2-2 0,-1 1 0,1-1 0,0 7 0,0 1 0,0 6 0,0-2 0,0 5 0,0-7 0,0 4 0,0-7 0,0-1 0,0 2 0,0-1 0,0 1 0,0-2 0,0 0 0,0 0 0,0 1 0,0-1 0,0 0 0,0-4 0,0-3 0,0-3 0,-2-5 0,2 2 0,-2-1 0,2 2 0,-2 2 0,2-1 0,-2 1 0,2 0 0,0 1 0,-1-1 0,0 2 0,0-1 0,-1 0 0,2 2 0,-2-1 0,2 1 0,-1 1 0,-1 3 0,0 0 0,1 3 0,1 0 0,0 6 0,0-3 0,0 4 0,0-2 0,0 1 0,0-1 0,0 1 0,0-2 0,0 1 0,0-1 0,0 0 0,0-2 0,0 2 0,0-3 0,0 1 0,0-2 0,-2 1 0,2-1 0,-3-1 0,3-2 0,-1-4 0,1 0 0,0-2 0,0 0 0,0-3 0,0 1 0,0-1 0,0 1 0,0 3 0,-2-2 0,2 1 0,-2 1 0,2 0 0,0 2 0,0-1 0,0 1 0,-1 0 0,0-1 0,0 1 0,-1 2 0,2-2 0,-3 3 0,1-2 0,1 4 0,-1-1 0,2 2 0,0 1 0,0-1 0,0 0 0,0 2 0,0 1 0,0 1 0,0 0 0,0 3 0,-1-3 0,0 3 0,0-3 0,1 0 0,0 0 0,0 1 0,0-3 0,0 0 0,0-2 0,0 1 0,-2-2 0,1-2 0,-1-4 0,0 1 0,2-4 0,0 3 0,-1-1 0,1 0 0,-2 1 0,2-1 0,-1 2 0,0-2 0,0 1 0,-1-1 0,2 1 0,-2 1 0,1 1 0,1 0 0,-2 2 0,2 4 0,0 2 0,0 2 0,0 1 0,0-3 0,0 0 0,0-2 0,0-1 0,0-3 0,0-3 0,0-4 0,0-2 0,0 2 0,0 0 0,0 4 0,0-2 0,0 1 0,0 1 0,0 0 0,0-1 0,0 1 0,0 0 0,0 0 0,-3 1 0,3 5 0,-5 1 0,5 7 0,-3-3 0,2 3 0,-2-1 0,2 0 0,-2 1 0,2-3 0,0 1 0,-1-2 0,2 1 0,-2-3 0,2 0 0,0-2 0,0 1 0,0-5 0,0-2 0,0-3 0,0-2 0,0 1 0,0 0 0,0-1 0,0 1 0,0 2 0,0-2 0,0 3 0,0-3 0,0 3 0,0-2 0,0 0 0,-1 1 0,0-2 0,-2 3 0,3-3 0,-3 3 0,3-1 0,-3 4 0,1-1 0,-1 2 0,-1 3 0,3 1 0,-1 3 0,1 0 0,0 0 0,0 1 0,-1-3 0,2 0 0,-2 0 0,2-1 0,0 1 0,0-2 0,0 0 0,0 1 0,-1-3 0,0-1 0,0-3 0,1-3 0,0-1 0,0 0 0,0 0 0,0-6 0,0 4 0,0-3 0,0 5 0,0 1 0,0-1 0,0 3 0,0-1 0,0 2 0,0 3 0,-1 3 0,0 3 0,0 3 0,1-2 0,-2 0 0,2-1 0,-2 0 0,2 0 0,0-1 0,0 0 0,0-1 0,0-1 0,0 0 0,0-2 0,0-5 0,0-2 0,0-2 0,0 0 0,0 1 0,0 2 0,0-2 0,-1 4 0,-1 0 0,-1 3 0,0 0 0,1 2 0,-1 0 0,3 3 0,-4 0 0,2 2 0,0 0 0,-1 1 0,1-1 0,-2 0 0,1 0 0,-1 1 0,1-3 0,-1 0 0,1-2 0,1 1 0,-1-2 0,1-1 0,0-5 0,-1-1 0,3-3 0,-2-1 0,2 1 0,0-1 0,0-1 0,-1 4 0,1-3 0,-3 5 0,2-1 0,0 2 0,-1 1 0,1 1 0,-2 1 0,-1 1 0,3 1 0,-2 3 0,2 0 0,-2 1 0,3 1 0,-3-2 0,1 1 0,0-1 0,-1-2 0,3 0 0,-3-1 0,2-2 0,0-2 0,1-1 0,-1-2 0,0-1 0,-2-1 0,3 2 0,-3-2 0,0 2 0,0-3 0,-1 3 0,1 0 0,0 1 0,-1 3 0,-1-1 0,1 2 0,-1 0 0,2 0 0,0 0 0,-1 0 0,1 0 0,2 1 0,-2 1 0,1 0 0,0 0 0,0 0 0,1 1 0,-1-1 0,1 1 0,-2-3 0,1 3 0,-1-1 0,0 1 0,1 0 0,1 0 0,-1 0 0,2 0 0,-1 0 0,1 1 0,0-1 0,0 0 0,0 0 0,0 1 0,0-1 0,0 0 0,0 0 0,0 1 0,0-1 0,0 0 0,0 1 0,0-1 0,0-3 0,0-3 0,0-2 0,0-2 0,0 2 0,1 2 0,-1 0 0,3 1 0,-1-1 0,1 1 0,1-1 0,-1 1 0,0-1 0,0 3 0,1-2 0,-1 1 0,0 0 0,0 0 0,1 1 0,-1 0 0,0 0 0,1 0 0,-1 0 0,0 0 0,0 0 0,0 0 0,-1 1 0,-1 1 0,-1 1 0,0 0 0,0 0 0,0 0 0,2 0 0,-1-1 0,2-1 0,0-1 0,0 0 0,0 0 0,1 0 0,-1 0 0,0 0 0,0 2 0,0-2 0,-1 3 0,1-1 0,-1 0 0,0 0 0,1-1 0,-3 2 0,1-2 0,-2 1 0,-1-1 0,-1-1 0,0 0 0,-2 0 0,-1 0 0,-1 0 0,2 0 0,0 0 0,2 0 0,-3 0 0,3 0 0,-2 0 0,1 0 0,1 0 0,0 0 0,1-1 0,-1 0 0,3-1 0,-3 1 0,2-2 0,-2 3 0,1-3 0,-1 3 0,3-3 0,-3 3 0,3-3 0,-3 1 0,3-1 0,-2 0 0,1-1 0,0 1 0,0 0 0,1 0 0,0-1 0,0 1 0,0 0 0,0 0 0,-2 1 0,2-1 0,-1 1 0,-1 0 0,2 0 0,-2 0 0,1 0 0,1-1 0,-3 1 0,2-1 0,0 0 0,1 0 0,0 0 0,1 1 0,1 1 0,1 1 0,0 0 0,1 0 0,-1-2 0,0 2 0,0-1 0,1 1 0,-1 0 0,0 0 0,0-2 0,2 2 0,-1-2 0,3 2 0,-2-1 0,1 0 0,1 0 0,0-1 0,1 1 0,1 0 0,1-1 0,-3 1 0,3 0 0,-3 1 0,0 0 0,-1-2 0,0 2 0,-2-2 0,1 2 0,-2 0 0,1 0 0,-1 0 0,0 0 0,1 0 0,-1 0 0,-1-1 0,1 0 0,-2 0 0,2 1 0,0 0 0,1 0 0,-1 0 0,0 0 0,0 0 0,0 0 0,0 0 0,1 0 0,-1 0 0,0 0 0,0 0 0,0 0 0,1 0 0,-1 0 0,0 0 0,0 0 0,-1 1 0,-1 1 0,-1 1 0,0 0 0,-3-1 0,1-1 0,-9 1 0,6 0 0,-7-1 0,9 1 0,-2-1 0,0 0 0,1 0 0,-1-1 0,1 1 0,1 0 0,-2 0 0,1-1 0,-3 0 0,4 2 0,-2-2 0,0 2 0,1-2 0,-1 0 0,1 0 0,1 0 0,0 0 0,-1 0 0,1 0 0,3 0 0,5 0 0,-1 1 0,7-1 0,-5 3 0,1-2 0,0 0 0,-2-1 0,1 0 0,1 0 0,-4 0 0,2 0 0,0 0 0,-1 0 0,1 0 0,-2 0 0,1 2 0,-1-2 0,0 2 0,0-2 0,1 0 0,-1 0 0,-2 1 0,1 1 0,-1-1 0,0 2 0,0-3 0,-1 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4/30/26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everyone, I am going to give you an overview of my thesis, titled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t>1</a:t>
            </a:fld>
            <a:endParaRPr lang="en-US"/>
          </a:p>
        </p:txBody>
      </p:sp>
    </p:spTree>
    <p:extLst>
      <p:ext uri="{BB962C8B-B14F-4D97-AF65-F5344CB8AC3E}">
        <p14:creationId xmlns:p14="http://schemas.microsoft.com/office/powerpoint/2010/main" val="680055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341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get the organisms' genomic information</a:t>
            </a:r>
            <a:br>
              <a:rPr lang="en-GB" dirty="0"/>
            </a:br>
            <a:r>
              <a:rPr lang="en-GB" dirty="0"/>
              <a:t> encoded in their nucleotide sequences, </a:t>
            </a:r>
            <a:br>
              <a:rPr lang="en-GB" dirty="0"/>
            </a:br>
            <a:r>
              <a:rPr lang="en-GB" dirty="0"/>
              <a:t>such as DNA,</a:t>
            </a:r>
            <a:br>
              <a:rPr lang="en-GB" dirty="0"/>
            </a:br>
            <a:r>
              <a:rPr lang="en-GB" dirty="0"/>
              <a:t> into a digital format for analysis…</a:t>
            </a:r>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4108656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5534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49415"/>
                </a:solidFill>
                <a:ea typeface="Segoe UI Symbol" panose="020B0502040204020203" pitchFamily="34" charset="0"/>
                <a:cs typeface="Segoe UI Historic" panose="020B0502040204020203" pitchFamily="34" charset="0"/>
              </a:rPr>
              <a:t>Read mapping is the f</a:t>
            </a:r>
            <a:r>
              <a:rPr lang="en-US" sz="1200" b="0" dirty="0">
                <a:ea typeface="Segoe UI Symbol" panose="020B0502040204020203" pitchFamily="34" charset="0"/>
                <a:cs typeface="Segoe UI Historic" panose="020B0502040204020203" pitchFamily="34" charset="0"/>
              </a:rPr>
              <a:t>irst key step in genome sequence analysis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a typeface="Segoe UI Symbol" panose="020B0502040204020203" pitchFamily="34" charset="0"/>
                <a:cs typeface="Segoe UI Historic" panose="020B0502040204020203" pitchFamily="34" charset="0"/>
              </a:rPr>
              <a:t>That </a:t>
            </a:r>
            <a:r>
              <a:rPr lang="en-US" sz="1200" dirty="0">
                <a:ea typeface="Segoe UI Symbol" panose="020B0502040204020203" pitchFamily="34" charset="0"/>
                <a:cs typeface="Segoe UI Historic" panose="020B0502040204020203" pitchFamily="34" charset="0"/>
              </a:rPr>
              <a:t>Aligns </a:t>
            </a:r>
            <a:r>
              <a:rPr lang="en-US" sz="1200" dirty="0">
                <a:solidFill>
                  <a:srgbClr val="00B050"/>
                </a:solidFill>
                <a:ea typeface="Segoe UI Symbol" panose="020B0502040204020203" pitchFamily="34" charset="0"/>
                <a:cs typeface="Segoe UI Historic" panose="020B0502040204020203" pitchFamily="34" charset="0"/>
              </a:rPr>
              <a:t>reads</a:t>
            </a:r>
            <a:r>
              <a:rPr lang="en-US" sz="1200" dirty="0">
                <a:ea typeface="Segoe UI Symbol" panose="020B0502040204020203" pitchFamily="34" charset="0"/>
                <a:cs typeface="Segoe UI Historic" panose="020B0502040204020203" pitchFamily="34" charset="0"/>
              </a:rPr>
              <a:t> to potential </a:t>
            </a:r>
            <a:r>
              <a:rPr lang="en-US" sz="1200" dirty="0">
                <a:solidFill>
                  <a:srgbClr val="00B050"/>
                </a:solidFill>
                <a:ea typeface="Segoe UI Symbol" panose="020B0502040204020203" pitchFamily="34" charset="0"/>
                <a:cs typeface="Segoe UI Historic" panose="020B0502040204020203" pitchFamily="34" charset="0"/>
              </a:rPr>
              <a:t>matching</a:t>
            </a:r>
            <a:r>
              <a:rPr lang="en-US" sz="1200" dirty="0">
                <a:ea typeface="Segoe UI Symbol" panose="020B0502040204020203" pitchFamily="34" charset="0"/>
                <a:cs typeface="Segoe UI Historic" panose="020B0502040204020203" pitchFamily="34" charset="0"/>
              </a:rPr>
              <a:t> </a:t>
            </a:r>
            <a:r>
              <a:rPr lang="en-US" sz="1200" dirty="0">
                <a:solidFill>
                  <a:srgbClr val="00B050"/>
                </a:solidFill>
                <a:ea typeface="Segoe UI Symbol" panose="020B0502040204020203" pitchFamily="34" charset="0"/>
                <a:cs typeface="Segoe UI Historic" panose="020B0502040204020203" pitchFamily="34" charset="0"/>
              </a:rPr>
              <a:t>locations</a:t>
            </a:r>
            <a:r>
              <a:rPr lang="en-US" sz="1200" dirty="0">
                <a:ea typeface="Segoe UI Symbol" panose="020B0502040204020203" pitchFamily="34" charset="0"/>
                <a:cs typeface="Segoe UI Historic" panose="020B0502040204020203" pitchFamily="34" charset="0"/>
              </a:rPr>
              <a:t> within the </a:t>
            </a:r>
            <a:r>
              <a:rPr lang="en-US" sz="1200" dirty="0">
                <a:solidFill>
                  <a:srgbClr val="00B050"/>
                </a:solidFill>
                <a:ea typeface="Segoe UI Symbol" panose="020B0502040204020203" pitchFamily="34" charset="0"/>
                <a:cs typeface="Segoe UI Historic" panose="020B0502040204020203" pitchFamily="34" charset="0"/>
              </a:rPr>
              <a:t>reference genome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ea typeface="Segoe UI Symbol" panose="020B0502040204020203" pitchFamily="34" charset="0"/>
                <a:cs typeface="Segoe UI Historic" panose="020B0502040204020203" pitchFamily="34" charset="0"/>
              </a:rPr>
              <a:t>For each matching location, the </a:t>
            </a:r>
            <a:r>
              <a:rPr lang="en-US" sz="2200" dirty="0">
                <a:solidFill>
                  <a:srgbClr val="00B050"/>
                </a:solidFill>
                <a:ea typeface="Segoe UI Symbol" panose="020B0502040204020203" pitchFamily="34" charset="0"/>
                <a:cs typeface="Segoe UI Historic" panose="020B0502040204020203" pitchFamily="34" charset="0"/>
              </a:rPr>
              <a:t>alignment step</a:t>
            </a:r>
            <a:r>
              <a:rPr lang="en-US" sz="2200" dirty="0">
                <a:ea typeface="Segoe UI Symbol" panose="020B0502040204020203" pitchFamily="34" charset="0"/>
                <a:cs typeface="Segoe UI Historic" panose="020B0502040204020203" pitchFamily="34" charset="0"/>
              </a:rPr>
              <a:t> finds the degree of </a:t>
            </a:r>
            <a:r>
              <a:rPr lang="en-US" sz="2200" dirty="0">
                <a:solidFill>
                  <a:srgbClr val="00B050"/>
                </a:solidFill>
                <a:ea typeface="Segoe UI Symbol" panose="020B0502040204020203" pitchFamily="34" charset="0"/>
                <a:cs typeface="Segoe UI Historic" panose="020B0502040204020203" pitchFamily="34" charset="0"/>
              </a:rPr>
              <a:t>similarity between read and reference by calculating the alignment score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orbel" panose="020B0503020204020204" pitchFamily="34" charset="0"/>
              </a:rPr>
              <a:t>Calculating the alignment score requires </a:t>
            </a:r>
            <a:r>
              <a:rPr lang="en-GB" sz="1200" dirty="0">
                <a:solidFill>
                  <a:srgbClr val="E90404"/>
                </a:solidFill>
                <a:effectLst/>
                <a:latin typeface="Corbel" panose="020B0503020204020204" pitchFamily="34" charset="0"/>
              </a:rPr>
              <a:t>computationally-expensive</a:t>
            </a:r>
            <a:r>
              <a:rPr lang="en-GB" sz="1200" dirty="0">
                <a:effectLst/>
                <a:latin typeface="Corbel" panose="020B0503020204020204" pitchFamily="34" charset="0"/>
              </a:rPr>
              <a:t> </a:t>
            </a:r>
            <a:r>
              <a:rPr lang="en-GB" sz="1200" b="1" i="1" dirty="0">
                <a:solidFill>
                  <a:srgbClr val="00B0F0"/>
                </a:solidFill>
                <a:effectLst/>
                <a:latin typeface="Corbel" panose="020B0503020204020204" pitchFamily="34" charset="0"/>
              </a:rPr>
              <a:t>approximate string matching (ASM) </a:t>
            </a:r>
            <a:r>
              <a:rPr lang="en-GB" sz="1200" dirty="0">
                <a:effectLst/>
                <a:latin typeface="Corbel" panose="020B0503020204020204" pitchFamily="34" charset="0"/>
              </a:rPr>
              <a:t>to account for differences between reads and the reference genome.  [CLICK] </a:t>
            </a:r>
            <a:endParaRPr lang="en-GB" sz="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a typeface="Segoe UI Symbol" panose="020B0502040204020203" pitchFamily="34" charset="0"/>
              <a:cs typeface="Segoe UI Historic"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a typeface="Segoe UI Symbol" panose="020B0502040204020203" pitchFamily="34" charset="0"/>
              <a:cs typeface="Segoe UI Historic" panose="020B0502040204020203" pitchFamily="34" charset="0"/>
            </a:endParaRP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8670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Since sometimes a sample contains organisms with different species, genomic analysis is complemented by metagenomic analysis </a:t>
            </a:r>
          </a:p>
          <a:p>
            <a:endParaRPr lang="en-GB" dirty="0"/>
          </a:p>
          <a:p>
            <a:r>
              <a:rPr lang="en-GB" dirty="0"/>
              <a:t>Which enables the Study of genome sequences of diverse organisms within a shared environment (e.g., blood, ocean, soil)</a:t>
            </a:r>
          </a:p>
          <a:p>
            <a:endParaRPr lang="en-GB" dirty="0"/>
          </a:p>
          <a:p>
            <a:endParaRPr lang="en-GB" sz="1200" dirty="0"/>
          </a:p>
          <a:p>
            <a:endParaRPr lang="en-GB"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6258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451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Motivated by all these factors, there has been significant efforts into improving performance [CLICK]</a:t>
            </a:r>
          </a:p>
          <a:p>
            <a:r>
              <a:rPr lang="en-GB" sz="1200" kern="1200" dirty="0">
                <a:solidFill>
                  <a:schemeClr val="tx1"/>
                </a:solidFill>
                <a:effectLst/>
                <a:latin typeface="+mn-lt"/>
                <a:ea typeface="+mn-ea"/>
                <a:cs typeface="+mn-cs"/>
              </a:rPr>
              <a:t>Through…</a:t>
            </a:r>
            <a:br>
              <a:rPr lang="en-GB" sz="1200" kern="1200" dirty="0">
                <a:solidFill>
                  <a:schemeClr val="tx1"/>
                </a:solidFill>
                <a:effectLst/>
                <a:latin typeface="+mn-lt"/>
                <a:ea typeface="+mn-ea"/>
                <a:cs typeface="+mn-cs"/>
              </a:rPr>
            </a:br>
            <a:r>
              <a:rPr lang="en-GB" dirty="0"/>
              <a:t>Although there have been significant efforts to improve the analysis of large-scale sequence data,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9682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thesis, </a:t>
            </a:r>
            <a:br>
              <a:rPr lang="en-GB" dirty="0"/>
            </a:br>
            <a:r>
              <a:rPr lang="en-GB" dirty="0"/>
              <a:t>we identify major outstanding problems in </a:t>
            </a:r>
          </a:p>
          <a:p>
            <a:r>
              <a:rPr lang="en-GB" dirty="0"/>
              <a:t>accessing stored sequence data</a:t>
            </a:r>
          </a:p>
          <a:p>
            <a:r>
              <a:rPr lang="en-GB" dirty="0"/>
              <a:t>and feeding it to the analysis units.</a:t>
            </a:r>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1258689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8754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1471143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2:10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5405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19</a:t>
            </a:fld>
            <a:endParaRPr lang="en-US"/>
          </a:p>
        </p:txBody>
      </p:sp>
    </p:spTree>
    <p:extLst>
      <p:ext uri="{BB962C8B-B14F-4D97-AF65-F5344CB8AC3E}">
        <p14:creationId xmlns:p14="http://schemas.microsoft.com/office/powerpoint/2010/main" val="3100021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Mapping reads to reference genome requires expensive computation on large datasets. </a:t>
            </a:r>
          </a:p>
          <a:p>
            <a:r>
              <a:rPr lang="en-GB" b="1" dirty="0"/>
              <a:t>[CLICK]  The search space in the </a:t>
            </a:r>
            <a:r>
              <a:rPr lang="en-GB" dirty="0"/>
              <a:t>Reference genome can be very large (for example  the human reference genome contains more than three billion characters). </a:t>
            </a:r>
          </a:p>
          <a:p>
            <a:endParaRPr lang="en-GB" dirty="0"/>
          </a:p>
          <a:p>
            <a:r>
              <a:rPr lang="en-GB" b="1" dirty="0"/>
              <a:t>[CLICK] </a:t>
            </a:r>
            <a:r>
              <a:rPr lang="en-GB" dirty="0"/>
              <a:t>Therefore, read mappers typically use an index of the reference genome to reduce the search space. This index contains unique 𝑘-length </a:t>
            </a:r>
            <a:r>
              <a:rPr lang="en-GB" dirty="0" err="1"/>
              <a:t>subsequences</a:t>
            </a:r>
            <a:r>
              <a:rPr lang="en-GB" dirty="0"/>
              <a:t> (</a:t>
            </a:r>
            <a:r>
              <a:rPr lang="en-GB" b="1" dirty="0"/>
              <a:t>[CLICK]  </a:t>
            </a:r>
            <a:r>
              <a:rPr lang="en-GB" dirty="0"/>
              <a:t>called 𝑘-</a:t>
            </a:r>
            <a:r>
              <a:rPr lang="en-GB" dirty="0" err="1"/>
              <a:t>mers</a:t>
            </a:r>
            <a:r>
              <a:rPr lang="en-GB" dirty="0"/>
              <a:t>) extracted from the reference genome, </a:t>
            </a:r>
            <a:r>
              <a:rPr lang="en-GB" b="1" dirty="0"/>
              <a:t>[CLICK]  </a:t>
            </a:r>
            <a:r>
              <a:rPr lang="en-GB" dirty="0"/>
              <a:t>and locations of these 𝑘-</a:t>
            </a:r>
            <a:r>
              <a:rPr lang="en-GB" dirty="0" err="1"/>
              <a:t>mers</a:t>
            </a:r>
            <a:r>
              <a:rPr lang="en-GB" dirty="0"/>
              <a:t> in the reference genome.</a:t>
            </a:r>
          </a:p>
          <a:p>
            <a:endParaRPr lang="en-GB" dirty="0"/>
          </a:p>
          <a:p>
            <a:r>
              <a:rPr lang="en-GB" dirty="0"/>
              <a:t>Read mapping is a three step process. State-of-the-art read mappers involve several heuristics to reduce the cost of expensive alignment computation.</a:t>
            </a:r>
          </a:p>
          <a:p>
            <a:r>
              <a:rPr lang="en-GB" b="1" dirty="0"/>
              <a:t>[CLICK] </a:t>
            </a:r>
            <a:r>
              <a:rPr lang="en-GB" dirty="0"/>
              <a:t>In the first step (seeding), the mapper determines the  potential matching locations (seeds) in the large reference genome where the read could map. </a:t>
            </a:r>
          </a:p>
          <a:p>
            <a:r>
              <a:rPr lang="en-GB" b="1" dirty="0"/>
              <a:t>[CLICK] </a:t>
            </a:r>
            <a:r>
              <a:rPr lang="en-GB" dirty="0"/>
              <a:t>To do so, the read mapper extracts k-</a:t>
            </a:r>
            <a:r>
              <a:rPr lang="en-GB" dirty="0" err="1"/>
              <a:t>mers</a:t>
            </a:r>
            <a:r>
              <a:rPr lang="en-GB" dirty="0"/>
              <a:t> from the read </a:t>
            </a:r>
            <a:r>
              <a:rPr lang="en-GB" b="1" dirty="0"/>
              <a:t>[CLICK]  </a:t>
            </a:r>
            <a:r>
              <a:rPr lang="en-GB" dirty="0"/>
              <a:t>and looks up the k-</a:t>
            </a:r>
            <a:r>
              <a:rPr lang="en-GB" dirty="0" err="1"/>
              <a:t>mer</a:t>
            </a:r>
            <a:r>
              <a:rPr lang="en-GB" dirty="0"/>
              <a:t> fetched from a read in the reference index. </a:t>
            </a:r>
            <a:r>
              <a:rPr lang="en-GB" b="1" dirty="0"/>
              <a:t>[CLICK] </a:t>
            </a:r>
            <a:r>
              <a:rPr lang="en-GB" dirty="0"/>
              <a:t>For all the k-</a:t>
            </a:r>
            <a:r>
              <a:rPr lang="en-GB" dirty="0" err="1"/>
              <a:t>mers</a:t>
            </a:r>
            <a:r>
              <a:rPr lang="en-GB" dirty="0"/>
              <a:t> that hit in the index, the read mapper marks the locations of them in the reference genome as the read’s potential matching locations (or seeds).</a:t>
            </a:r>
          </a:p>
          <a:p>
            <a:endParaRPr lang="en-GB" dirty="0"/>
          </a:p>
          <a:p>
            <a:r>
              <a:rPr lang="en-GB" dirty="0"/>
              <a:t>To further reduce the cost of the computationally-expensive alignment, the read mapper performs a second step </a:t>
            </a:r>
            <a:r>
              <a:rPr lang="en-GB" b="1" dirty="0"/>
              <a:t>[CLICK] </a:t>
            </a:r>
            <a:r>
              <a:rPr lang="en-GB" dirty="0"/>
              <a:t>, called chaining or seed filtering, in which the mapper </a:t>
            </a:r>
            <a:r>
              <a:rPr lang="en-GB" b="1" dirty="0"/>
              <a:t>[CLICK] </a:t>
            </a:r>
            <a:r>
              <a:rPr lang="en-GB" dirty="0"/>
              <a:t>prunes the seeds in the reference to which the read  would not align using a simple approximation of the alignment score. </a:t>
            </a:r>
          </a:p>
          <a:p>
            <a:r>
              <a:rPr lang="en-GB" dirty="0"/>
              <a:t>At the end of this step, the reads that have all their locations filtered, skip the third step.</a:t>
            </a:r>
          </a:p>
          <a:p>
            <a:endParaRPr lang="en-GB" dirty="0"/>
          </a:p>
          <a:p>
            <a:r>
              <a:rPr lang="en-GB" b="1" dirty="0"/>
              <a:t>[CLICK] For the remaining reads, </a:t>
            </a:r>
            <a:r>
              <a:rPr lang="en-GB" b="0" dirty="0"/>
              <a:t>the </a:t>
            </a:r>
            <a:r>
              <a:rPr lang="en-GB" b="0" dirty="0" err="1"/>
              <a:t>thitd</a:t>
            </a:r>
            <a:r>
              <a:rPr lang="en-GB" b="0" dirty="0"/>
              <a:t> step, which is the costly alignment</a:t>
            </a:r>
            <a:r>
              <a:rPr lang="en-GB" dirty="0"/>
              <a:t>, determines the exact differences between a read and the reference genome </a:t>
            </a:r>
            <a:r>
              <a:rPr lang="en-GB" b="1" dirty="0"/>
              <a:t>[CLICK] via approximate string matching</a:t>
            </a:r>
            <a:r>
              <a:rPr lang="en-GB" dirty="0"/>
              <a:t>. </a:t>
            </a:r>
          </a:p>
        </p:txBody>
      </p:sp>
      <p:sp>
        <p:nvSpPr>
          <p:cNvPr id="4" name="Slide Number Placeholder 3"/>
          <p:cNvSpPr>
            <a:spLocks noGrp="1"/>
          </p:cNvSpPr>
          <p:nvPr>
            <p:ph type="sldNum" sz="quarter" idx="5"/>
          </p:nvPr>
        </p:nvSpPr>
        <p:spPr/>
        <p:txBody>
          <a:bodyPr/>
          <a:lstStyle/>
          <a:p>
            <a:fld id="{35E676A0-33B1-4B4B-B1AA-B0B917FCAA93}" type="slidenum">
              <a:rPr lang="en-US" smtClean="0"/>
              <a:t>20</a:t>
            </a:fld>
            <a:endParaRPr lang="en-US"/>
          </a:p>
        </p:txBody>
      </p:sp>
    </p:spTree>
    <p:extLst>
      <p:ext uri="{BB962C8B-B14F-4D97-AF65-F5344CB8AC3E}">
        <p14:creationId xmlns:p14="http://schemas.microsoft.com/office/powerpoint/2010/main" val="3591483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by thorough analysis</a:t>
            </a:r>
            <a:r>
              <a:rPr lang="en-GB" sz="1200" i="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of mapping processes of reads with different properties and</a:t>
            </a:r>
            <a:r>
              <a:rPr lang="en-GB" sz="1200" i="0" kern="1200" dirty="0">
                <a:solidFill>
                  <a:schemeClr val="tx1"/>
                </a:solidFill>
                <a:effectLst/>
                <a:latin typeface="+mn-lt"/>
                <a:ea typeface="+mn-ea"/>
                <a:cs typeface="+mn-cs"/>
              </a:rPr>
              <a:t> different </a:t>
            </a:r>
            <a:r>
              <a:rPr lang="en-GB" sz="1200" i="1" kern="1200" dirty="0">
                <a:solidFill>
                  <a:schemeClr val="tx1"/>
                </a:solidFill>
                <a:effectLst/>
                <a:latin typeface="+mn-lt"/>
                <a:ea typeface="+mn-ea"/>
                <a:cs typeface="+mn-cs"/>
              </a:rPr>
              <a:t>degrees of genetic variation, we design two  low-cost in-storage filters</a:t>
            </a:r>
            <a:endParaRPr lang="en-GB" sz="1200" kern="1200" dirty="0">
              <a:solidFill>
                <a:schemeClr val="tx1"/>
              </a:solidFill>
              <a:effectLst/>
              <a:latin typeface="+mn-lt"/>
              <a:ea typeface="+mn-ea"/>
              <a:cs typeface="+mn-cs"/>
            </a:endParaRPr>
          </a:p>
          <a:p>
            <a:endParaRPr lang="en-GB" dirty="0"/>
          </a:p>
          <a:p>
            <a:r>
              <a:rPr lang="en-GB" b="1" dirty="0"/>
              <a:t>[CLICK]  </a:t>
            </a:r>
            <a:r>
              <a:rPr lang="en-GB" dirty="0"/>
              <a:t>1) </a:t>
            </a:r>
            <a:r>
              <a:rPr lang="en-GB" dirty="0" err="1"/>
              <a:t>GenStore</a:t>
            </a:r>
            <a:r>
              <a:rPr lang="en-GB" dirty="0"/>
              <a:t>-EM for filtering exactly-matching reads</a:t>
            </a:r>
          </a:p>
          <a:p>
            <a:endParaRPr lang="en-GB" dirty="0"/>
          </a:p>
          <a:p>
            <a:r>
              <a:rPr lang="en-GB" b="1" dirty="0"/>
              <a:t>[CLICK]  </a:t>
            </a:r>
            <a:r>
              <a:rPr lang="en-GB" dirty="0"/>
              <a:t>and 2) </a:t>
            </a:r>
            <a:r>
              <a:rPr lang="en-GB" dirty="0" err="1"/>
              <a:t>GenStore</a:t>
            </a:r>
            <a:r>
              <a:rPr lang="en-GB" dirty="0"/>
              <a:t>-NM for filtering most of the non-matching reads</a:t>
            </a:r>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21</a:t>
            </a:fld>
            <a:endParaRPr lang="en-US"/>
          </a:p>
        </p:txBody>
      </p:sp>
    </p:spTree>
    <p:extLst>
      <p:ext uri="{BB962C8B-B14F-4D97-AF65-F5344CB8AC3E}">
        <p14:creationId xmlns:p14="http://schemas.microsoft.com/office/powerpoint/2010/main" val="1554669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by thorough analysis</a:t>
            </a:r>
            <a:r>
              <a:rPr lang="en-GB" sz="1200" i="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of mapping processes of reads with different properties and</a:t>
            </a:r>
            <a:r>
              <a:rPr lang="en-GB" sz="1200" i="0" kern="1200" dirty="0">
                <a:solidFill>
                  <a:schemeClr val="tx1"/>
                </a:solidFill>
                <a:effectLst/>
                <a:latin typeface="+mn-lt"/>
                <a:ea typeface="+mn-ea"/>
                <a:cs typeface="+mn-cs"/>
              </a:rPr>
              <a:t> different </a:t>
            </a:r>
            <a:r>
              <a:rPr lang="en-GB" sz="1200" i="1" kern="1200" dirty="0">
                <a:solidFill>
                  <a:schemeClr val="tx1"/>
                </a:solidFill>
                <a:effectLst/>
                <a:latin typeface="+mn-lt"/>
                <a:ea typeface="+mn-ea"/>
                <a:cs typeface="+mn-cs"/>
              </a:rPr>
              <a:t>degrees of genetic variation, we design two  low-cost in-storage filters</a:t>
            </a:r>
            <a:endParaRPr lang="en-GB" sz="1200" kern="1200" dirty="0">
              <a:solidFill>
                <a:schemeClr val="tx1"/>
              </a:solidFill>
              <a:effectLst/>
              <a:latin typeface="+mn-lt"/>
              <a:ea typeface="+mn-ea"/>
              <a:cs typeface="+mn-cs"/>
            </a:endParaRPr>
          </a:p>
          <a:p>
            <a:endParaRPr lang="en-GB" dirty="0"/>
          </a:p>
          <a:p>
            <a:r>
              <a:rPr lang="en-GB" b="1" dirty="0"/>
              <a:t>[CLICK]  </a:t>
            </a:r>
            <a:r>
              <a:rPr lang="en-GB" dirty="0"/>
              <a:t>1) </a:t>
            </a:r>
            <a:r>
              <a:rPr lang="en-GB" dirty="0" err="1"/>
              <a:t>GenStore</a:t>
            </a:r>
            <a:r>
              <a:rPr lang="en-GB" dirty="0"/>
              <a:t>-EM for filtering exactly-matching reads</a:t>
            </a:r>
          </a:p>
          <a:p>
            <a:endParaRPr lang="en-GB" dirty="0"/>
          </a:p>
          <a:p>
            <a:r>
              <a:rPr lang="en-GB" b="1" dirty="0"/>
              <a:t>[CLICK]  </a:t>
            </a:r>
            <a:r>
              <a:rPr lang="en-GB" dirty="0"/>
              <a:t>and 2) </a:t>
            </a:r>
            <a:r>
              <a:rPr lang="en-GB" dirty="0" err="1"/>
              <a:t>GenStore</a:t>
            </a:r>
            <a:r>
              <a:rPr lang="en-GB" dirty="0"/>
              <a:t>-NM for filtering most of the non-matching reads</a:t>
            </a:r>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2690384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[CLICK] </a:t>
            </a:r>
            <a:r>
              <a:rPr lang="en-GB" dirty="0" err="1"/>
              <a:t>GenStore</a:t>
            </a:r>
            <a:r>
              <a:rPr lang="en-GB" dirty="0"/>
              <a:t>-EM accelerates read mapping by using an efficient in-storage filter to filter reads that have at least one exactly matching location in the reference genome </a:t>
            </a:r>
          </a:p>
          <a:p>
            <a:endParaRPr lang="en-GB" dirty="0"/>
          </a:p>
          <a:p>
            <a:r>
              <a:rPr lang="en-GB" dirty="0"/>
              <a:t>[CLICK] via simple operations, without requiring alignment. </a:t>
            </a:r>
          </a:p>
          <a:p>
            <a:endParaRPr lang="en-GB" dirty="0"/>
          </a:p>
          <a:p>
            <a:endParaRPr lang="en-GB" dirty="0"/>
          </a:p>
          <a:p>
            <a:r>
              <a:rPr lang="en-GB" dirty="0"/>
              <a:t>The key challenge in designing </a:t>
            </a:r>
            <a:r>
              <a:rPr lang="en-GB" dirty="0" err="1"/>
              <a:t>GenStore</a:t>
            </a:r>
            <a:r>
              <a:rPr lang="en-GB" dirty="0"/>
              <a:t>-EM is the large number of random accesses to large data structures inside the SSD.</a:t>
            </a:r>
          </a:p>
          <a:p>
            <a:endParaRPr lang="en-GB" dirty="0"/>
          </a:p>
          <a:p>
            <a:r>
              <a:rPr lang="en-GB" dirty="0"/>
              <a:t>This is challenging because. [CLICK]</a:t>
            </a:r>
          </a:p>
          <a:p>
            <a:endParaRPr lang="en-GB" dirty="0"/>
          </a:p>
          <a:p>
            <a:r>
              <a:rPr lang="en-GB" dirty="0"/>
              <a:t>NAND flash memory exhibits poor performance for random access reads. [CLICK]</a:t>
            </a:r>
          </a:p>
          <a:p>
            <a:endParaRPr lang="en-GB" dirty="0"/>
          </a:p>
          <a:p>
            <a:r>
              <a:rPr lang="en-GB" dirty="0"/>
              <a:t>there is limited DRAM capacity available in SSD which is relatively small compared to the size of the data structures that need to be accessed.</a:t>
            </a:r>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23</a:t>
            </a:fld>
            <a:endParaRPr lang="en-US"/>
          </a:p>
        </p:txBody>
      </p:sp>
    </p:spTree>
    <p:extLst>
      <p:ext uri="{BB962C8B-B14F-4D97-AF65-F5344CB8AC3E}">
        <p14:creationId xmlns:p14="http://schemas.microsoft.com/office/powerpoint/2010/main" val="1343133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reduce the **</a:t>
            </a:r>
            <a:r>
              <a:rPr lang="en-GB" dirty="0">
                <a:solidFill>
                  <a:srgbClr val="1982C3"/>
                </a:solidFill>
              </a:rPr>
              <a:t>number** of accesses </a:t>
            </a:r>
            <a:r>
              <a:rPr lang="en-GB" dirty="0"/>
              <a:t>per each read, we introduce </a:t>
            </a:r>
            <a:r>
              <a:rPr lang="en-GB" dirty="0">
                <a:solidFill>
                  <a:srgbClr val="1982C3"/>
                </a:solidFill>
              </a:rPr>
              <a:t>read-sized k-</a:t>
            </a:r>
            <a:r>
              <a:rPr lang="en-GB" dirty="0" err="1">
                <a:solidFill>
                  <a:srgbClr val="1982C3"/>
                </a:solidFill>
              </a:rPr>
              <a:t>mers</a:t>
            </a:r>
            <a:r>
              <a:rPr lang="en-GB" dirty="0"/>
              <a:t>.</a:t>
            </a:r>
          </a:p>
          <a:p>
            <a:r>
              <a:rPr lang="en-CH" dirty="0"/>
              <a:t>Therefore, instead of extracting several k-mers per read and performing index lookup for each of them, [CLICK] we can use the whole read as one k-mer </a:t>
            </a:r>
          </a:p>
          <a:p>
            <a:r>
              <a:rPr lang="en-GB" dirty="0"/>
              <a:t>[CLICK] A</a:t>
            </a:r>
            <a:r>
              <a:rPr lang="en-CH" dirty="0"/>
              <a:t>nd have only one index lookup per read</a:t>
            </a:r>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[CLICK] </a:t>
            </a:r>
            <a:r>
              <a:rPr lang="en-GB" dirty="0"/>
              <a:t>To avoid **</a:t>
            </a:r>
            <a:r>
              <a:rPr lang="en-GB" dirty="0">
                <a:solidFill>
                  <a:srgbClr val="1982C3"/>
                </a:solidFill>
              </a:rPr>
              <a:t>random** accesses </a:t>
            </a:r>
            <a:r>
              <a:rPr lang="en-GB" dirty="0"/>
              <a:t>to the index, we introduce the  **</a:t>
            </a:r>
            <a:r>
              <a:rPr lang="en-GB" dirty="0">
                <a:solidFill>
                  <a:srgbClr val="1982C3"/>
                </a:solidFill>
              </a:rPr>
              <a:t>sorted** </a:t>
            </a:r>
            <a:r>
              <a:rPr lang="en-GB" dirty="0"/>
              <a:t>index of read-sized k-</a:t>
            </a:r>
            <a:r>
              <a:rPr lang="en-GB" dirty="0" err="1"/>
              <a:t>mers</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[CLICK] </a:t>
            </a:r>
            <a:r>
              <a:rPr lang="en-GB" dirty="0"/>
              <a:t>This sorted index allows finding exact matches via sequential scanning of the read sets and the index</a:t>
            </a:r>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24</a:t>
            </a:fld>
            <a:endParaRPr lang="en-US"/>
          </a:p>
        </p:txBody>
      </p:sp>
    </p:spTree>
    <p:extLst>
      <p:ext uri="{BB962C8B-B14F-4D97-AF65-F5344CB8AC3E}">
        <p14:creationId xmlns:p14="http://schemas.microsoft.com/office/powerpoint/2010/main" val="8978709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700"/>
              </a:spcAft>
            </a:pPr>
            <a:r>
              <a:rPr lang="en-CH" dirty="0"/>
              <a:t>Despite the key benefits of the sorted read-sized k-mer index, this index takes up a </a:t>
            </a:r>
            <a:r>
              <a:rPr lang="en-CH" dirty="0">
                <a:solidFill>
                  <a:srgbClr val="C00000"/>
                </a:solidFill>
              </a:rPr>
              <a:t>large space </a:t>
            </a:r>
            <a:r>
              <a:rPr lang="en-CH" dirty="0"/>
              <a:t>(126 GB for human index) due to the large number of unique read-sized k-mers.</a:t>
            </a:r>
          </a:p>
          <a:p>
            <a:endParaRPr lang="en-GB" dirty="0"/>
          </a:p>
          <a:p>
            <a:r>
              <a:rPr lang="en-GB" dirty="0"/>
              <a:t>We further reduce the overheads of </a:t>
            </a:r>
            <a:r>
              <a:rPr lang="en-GB" dirty="0" err="1"/>
              <a:t>GenStore</a:t>
            </a:r>
            <a:r>
              <a:rPr lang="en-GB" dirty="0"/>
              <a:t>-EM, by replacing read-sized k-</a:t>
            </a:r>
            <a:r>
              <a:rPr lang="en-GB" dirty="0" err="1"/>
              <a:t>mers</a:t>
            </a:r>
            <a:r>
              <a:rPr lang="en-GB" dirty="0"/>
              <a:t> with a strong hash of each read that act as</a:t>
            </a:r>
          </a:p>
          <a:p>
            <a:r>
              <a:rPr lang="en-GB" dirty="0"/>
              <a:t>Sorting criterion</a:t>
            </a:r>
          </a:p>
          <a:p>
            <a:r>
              <a:rPr lang="en-GB" dirty="0"/>
              <a:t>Fingerprint of each entry</a:t>
            </a:r>
          </a:p>
          <a:p>
            <a:endParaRPr lang="en-GB" dirty="0"/>
          </a:p>
          <a:p>
            <a:r>
              <a:rPr lang="en-GB" dirty="0"/>
              <a:t>Using strong hash values instead of read-sized k-</a:t>
            </a:r>
            <a:r>
              <a:rPr lang="en-GB" dirty="0" err="1"/>
              <a:t>mers</a:t>
            </a:r>
            <a:r>
              <a:rPr lang="en-GB" dirty="0"/>
              <a:t> reduces the size of the index by 3.9x </a:t>
            </a:r>
          </a:p>
          <a:p>
            <a:endParaRPr lang="en-GB" dirty="0"/>
          </a:p>
          <a:p>
            <a:r>
              <a:rPr lang="en-GB" dirty="0"/>
              <a:t>W</a:t>
            </a:r>
            <a:r>
              <a:rPr lang="en-CH" dirty="0"/>
              <a:t>hile this index is still larger than the baseline k-mer index used in the conventional read mappers, our proposal is </a:t>
            </a:r>
            <a:r>
              <a:rPr lang="en-GB" dirty="0"/>
              <a:t>feasible for in-storage processing due to the large capacity and high internal bandwidth of modern NAND flash-based SSDs.</a:t>
            </a:r>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25</a:t>
            </a:fld>
            <a:endParaRPr lang="en-US"/>
          </a:p>
        </p:txBody>
      </p:sp>
    </p:spTree>
    <p:extLst>
      <p:ext uri="{BB962C8B-B14F-4D97-AF65-F5344CB8AC3E}">
        <p14:creationId xmlns:p14="http://schemas.microsoft.com/office/powerpoint/2010/main" val="37381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valuate the following systems:</a:t>
            </a:r>
          </a:p>
          <a:p>
            <a:endParaRPr lang="en-GB" dirty="0"/>
          </a:p>
          <a:p>
            <a:r>
              <a:rPr lang="en-GB" dirty="0"/>
              <a:t>[CLICK]  Base: state-of-the-art software or hardware read mappers for both short and long reads</a:t>
            </a:r>
          </a:p>
          <a:p>
            <a:endParaRPr lang="en-GB" dirty="0"/>
          </a:p>
          <a:p>
            <a:r>
              <a:rPr lang="en-GB" dirty="0"/>
              <a:t>[CLICK] GS: Base integrated with the </a:t>
            </a:r>
            <a:r>
              <a:rPr lang="en-GB" dirty="0" err="1"/>
              <a:t>GenStore</a:t>
            </a:r>
            <a:r>
              <a:rPr lang="en-GB" dirty="0"/>
              <a:t> inside the SSD </a:t>
            </a:r>
          </a:p>
          <a:p>
            <a:endParaRPr lang="en-GB" dirty="0"/>
          </a:p>
          <a:p>
            <a:r>
              <a:rPr lang="en-GB" dirty="0"/>
              <a:t>We evaluate these mappers on systems with various SSD configurations, a low-end, medium-end, and high-end SSD</a:t>
            </a:r>
          </a:p>
          <a:p>
            <a:endParaRPr lang="en-GB" dirty="0"/>
          </a:p>
          <a:p>
            <a:r>
              <a:rPr lang="en-GB" dirty="0"/>
              <a:t>For other details about our methodology, please refer to the paper.</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26</a:t>
            </a:fld>
            <a:endParaRPr lang="en-US"/>
          </a:p>
        </p:txBody>
      </p:sp>
    </p:spTree>
    <p:extLst>
      <p:ext uri="{BB962C8B-B14F-4D97-AF65-F5344CB8AC3E}">
        <p14:creationId xmlns:p14="http://schemas.microsoft.com/office/powerpoint/2010/main" val="3598019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t>
            </a:r>
            <a:r>
              <a:rPr lang="en-GB" dirty="0" err="1"/>
              <a:t>analyze</a:t>
            </a:r>
            <a:r>
              <a:rPr lang="en-GB" dirty="0"/>
              <a:t> the benefits of </a:t>
            </a:r>
            <a:r>
              <a:rPr lang="en-GB" dirty="0" err="1"/>
              <a:t>GenStore</a:t>
            </a:r>
            <a:r>
              <a:rPr lang="en-GB" dirty="0"/>
              <a:t>-EM for a 22-GB short read set where 80% of reads exactly match some subsequence in the reference genome and can be filtered. </a:t>
            </a:r>
          </a:p>
          <a:p>
            <a:endParaRPr lang="en-GB" dirty="0"/>
          </a:p>
          <a:p>
            <a:r>
              <a:rPr lang="en-GB" dirty="0"/>
              <a:t>We show the benefit of GS on software and hardware read mappers.</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orbel" panose="020B0503020204020204" pitchFamily="34" charset="0"/>
              </a:rPr>
              <a:t>GS provides </a:t>
            </a:r>
            <a:r>
              <a:rPr lang="en-GB" sz="1200" b="0" dirty="0">
                <a:solidFill>
                  <a:srgbClr val="629B3C"/>
                </a:solidFill>
              </a:rPr>
              <a:t>2.1× - 2.5× </a:t>
            </a:r>
            <a:r>
              <a:rPr lang="en-GB" sz="1200" b="0" dirty="0">
                <a:solidFill>
                  <a:srgbClr val="629B3C"/>
                </a:solidFill>
                <a:latin typeface="Corbel" panose="020B0503020204020204" pitchFamily="34" charset="0"/>
              </a:rPr>
              <a:t>speedup </a:t>
            </a:r>
            <a:r>
              <a:rPr lang="en-GB" sz="1200" b="0" dirty="0">
                <a:solidFill>
                  <a:schemeClr val="tx1"/>
                </a:solidFill>
                <a:latin typeface="Corbel" panose="020B0503020204020204" pitchFamily="34" charset="0"/>
              </a:rPr>
              <a:t>compared to the software Base </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orbel" panose="020B0503020204020204" pitchFamily="34" charset="0"/>
              </a:rPr>
              <a:t>GS provides </a:t>
            </a:r>
            <a:r>
              <a:rPr lang="en-GB" sz="1200" b="0" dirty="0">
                <a:solidFill>
                  <a:srgbClr val="629B3C"/>
                </a:solidFill>
              </a:rPr>
              <a:t>1.5× – 3.3× </a:t>
            </a:r>
            <a:r>
              <a:rPr lang="en-GB" sz="1200" b="0" dirty="0">
                <a:solidFill>
                  <a:srgbClr val="629B3C"/>
                </a:solidFill>
                <a:latin typeface="Corbel" panose="020B0503020204020204" pitchFamily="34" charset="0"/>
              </a:rPr>
              <a:t>speedup </a:t>
            </a:r>
            <a:r>
              <a:rPr lang="en-GB" sz="1200" b="0" dirty="0">
                <a:solidFill>
                  <a:schemeClr val="tx1"/>
                </a:solidFill>
                <a:latin typeface="Corbel" panose="020B0503020204020204" pitchFamily="34" charset="0"/>
              </a:rPr>
              <a:t>compared to the hardware Base 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latin typeface="Corbel" panose="020B05030202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orbel" panose="020B0503020204020204" pitchFamily="34" charset="0"/>
              </a:rPr>
              <a:t>GS provides </a:t>
            </a:r>
            <a:r>
              <a:rPr lang="en-GB" sz="1200" b="0" dirty="0">
                <a:solidFill>
                  <a:schemeClr val="tx1"/>
                </a:solidFill>
              </a:rPr>
              <a:t>on average </a:t>
            </a:r>
            <a:r>
              <a:rPr lang="en-GB" sz="1200" b="0" dirty="0">
                <a:solidFill>
                  <a:srgbClr val="629B3C"/>
                </a:solidFill>
              </a:rPr>
              <a:t>3.92× energy reduction</a:t>
            </a:r>
            <a:endParaRPr lang="en-GB" sz="1200" b="0" dirty="0">
              <a:solidFill>
                <a:schemeClr val="tx1"/>
              </a:solidFill>
              <a:latin typeface="Corbel" panose="020B0503020204020204" pitchFamily="34" charset="0"/>
            </a:endParaRPr>
          </a:p>
          <a:p>
            <a:endParaRPr lang="en-GB" dirty="0"/>
          </a:p>
        </p:txBody>
      </p:sp>
      <p:sp>
        <p:nvSpPr>
          <p:cNvPr id="4" name="Slide Number Placeholder 3"/>
          <p:cNvSpPr>
            <a:spLocks noGrp="1"/>
          </p:cNvSpPr>
          <p:nvPr>
            <p:ph type="sldNum" sz="quarter" idx="5"/>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1971370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Similarly, when evaluating </a:t>
            </a:r>
            <a:r>
              <a:rPr lang="en-GB" dirty="0" err="1"/>
              <a:t>GenStore’s</a:t>
            </a:r>
            <a:r>
              <a:rPr lang="en-GB" dirty="0"/>
              <a:t> filter for non-matching reads, …</a:t>
            </a:r>
            <a:endParaRPr lang="en-GB" sz="1200" b="0" dirty="0">
              <a:solidFill>
                <a:schemeClr val="tx1"/>
              </a:solidFill>
              <a:latin typeface="Corbel" panose="020B05030202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latin typeface="Corbel" panose="020B05030202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latin typeface="Corbel" panose="020B0503020204020204" pitchFamily="34" charset="0"/>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28</a:t>
            </a:fld>
            <a:endParaRPr lang="en-US"/>
          </a:p>
        </p:txBody>
      </p:sp>
    </p:spTree>
    <p:extLst>
      <p:ext uri="{BB962C8B-B14F-4D97-AF65-F5344CB8AC3E}">
        <p14:creationId xmlns:p14="http://schemas.microsoft.com/office/powerpoint/2010/main" val="3244618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find area and power values of GenStore by synthesizing GenStore-EM and NM using 65nm technology node, </a:t>
            </a:r>
          </a:p>
          <a:p>
            <a:r>
              <a:rPr lang="en-GB" dirty="0"/>
              <a:t>A</a:t>
            </a:r>
            <a:r>
              <a:rPr lang="en-CH" dirty="0"/>
              <a:t>nd find that for an 8-channel SSD, the area of GS is 0.2 mm square and the power is 26.6 watts</a:t>
            </a:r>
          </a:p>
          <a:p>
            <a:r>
              <a:rPr lang="en-CH" dirty="0"/>
              <a:t>BY scaling the area to lower technology nodes, we observe that the area overhead of GS </a:t>
            </a:r>
            <a:r>
              <a:rPr lang="en-GB" dirty="0"/>
              <a:t>is 0.006% </a:t>
            </a:r>
            <a:r>
              <a:rPr lang="en-CH" dirty="0"/>
              <a:t> of an Intel processor and less than 9.5% of the </a:t>
            </a:r>
            <a:r>
              <a:rPr lang="en-GB" dirty="0"/>
              <a:t>of the three ARM processors in a SATA SSD controller.</a:t>
            </a:r>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29</a:t>
            </a:fld>
            <a:endParaRPr lang="en-US"/>
          </a:p>
        </p:txBody>
      </p:sp>
    </p:spTree>
    <p:extLst>
      <p:ext uri="{BB962C8B-B14F-4D97-AF65-F5344CB8AC3E}">
        <p14:creationId xmlns:p14="http://schemas.microsoft.com/office/powerpoint/2010/main" val="675693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While ...,</a:t>
            </a:r>
            <a:br>
              <a:rPr lang="en-GB" b="0" i="0" dirty="0">
                <a:effectLst/>
                <a:latin typeface="Arial" panose="020B0604020202020204" pitchFamily="34" charset="0"/>
              </a:rPr>
            </a:br>
            <a:r>
              <a:rPr lang="en-GB" b="0" i="0" dirty="0">
                <a:effectLst/>
                <a:latin typeface="Arial" panose="020B0604020202020204" pitchFamily="34" charset="0"/>
              </a:rPr>
              <a:t> </a:t>
            </a:r>
          </a:p>
          <a:p>
            <a:pPr marL="0" indent="0">
              <a:lnSpc>
                <a:spcPct val="70000"/>
              </a:lnSpc>
              <a:buNone/>
            </a:pPr>
            <a:r>
              <a:rPr lang="en-GB" sz="2400" b="1" dirty="0">
                <a:solidFill>
                  <a:srgbClr val="C00000"/>
                </a:solidFill>
              </a:rPr>
              <a:t>none of the existing approaches </a:t>
            </a:r>
            <a:r>
              <a:rPr lang="en-GB" sz="2400" dirty="0"/>
              <a:t>can be effectively implemented </a:t>
            </a:r>
          </a:p>
          <a:p>
            <a:pPr marL="0" indent="0">
              <a:lnSpc>
                <a:spcPct val="70000"/>
              </a:lnSpc>
              <a:spcAft>
                <a:spcPts val="1500"/>
              </a:spcAft>
              <a:buNone/>
            </a:pPr>
            <a:r>
              <a:rPr lang="en-GB" sz="2400" dirty="0"/>
              <a:t>inside the SSD due to </a:t>
            </a:r>
            <a:r>
              <a:rPr lang="en-GB" sz="2400" b="1" dirty="0">
                <a:solidFill>
                  <a:srgbClr val="C00000"/>
                </a:solidFill>
              </a:rPr>
              <a:t>limited hardware </a:t>
            </a:r>
            <a:r>
              <a:rPr lang="en-GB" sz="2400" dirty="0"/>
              <a:t>resources in the SSD ...</a:t>
            </a:r>
            <a:endParaRPr lang="en-GB" b="0" i="0" dirty="0">
              <a:effectLst/>
              <a:latin typeface="Arial" panose="020B0604020202020204" pitchFamily="34" charset="0"/>
            </a:endParaRPr>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32</a:t>
            </a:fld>
            <a:endParaRPr lang="en-US"/>
          </a:p>
        </p:txBody>
      </p:sp>
    </p:spTree>
    <p:extLst>
      <p:ext uri="{BB962C8B-B14F-4D97-AF65-F5344CB8AC3E}">
        <p14:creationId xmlns:p14="http://schemas.microsoft.com/office/powerpoint/2010/main" val="1149294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Which is the first </a:t>
            </a:r>
            <a:r>
              <a:rPr lang="en-GB" dirty="0"/>
              <a:t>in-storage processing system for end-to-end metagenomic analysis </a:t>
            </a:r>
          </a:p>
          <a:p>
            <a:r>
              <a:rPr lang="en-GB" dirty="0"/>
              <a:t>The key idea of </a:t>
            </a:r>
            <a:r>
              <a:rPr lang="en-GB" dirty="0" err="1"/>
              <a:t>megis</a:t>
            </a:r>
            <a:r>
              <a:rPr lang="en-GB" dirty="0"/>
              <a:t> is </a:t>
            </a:r>
            <a:r>
              <a:rPr lang="en-CH" sz="1200" b="1" dirty="0">
                <a:solidFill>
                  <a:srgbClr val="1982C3"/>
                </a:solidFill>
              </a:rPr>
              <a:t>Cooperative ISP for metagenomics</a:t>
            </a:r>
          </a:p>
          <a:p>
            <a:r>
              <a:rPr lang="en-CH" dirty="0"/>
              <a:t>Which is enabled </a:t>
            </a:r>
            <a:r>
              <a:rPr lang="en-GB" dirty="0"/>
              <a:t>by a synergistic hardware/software co-design between the storage system and the host system</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33</a:t>
            </a:fld>
            <a:endParaRPr lang="en-US"/>
          </a:p>
        </p:txBody>
      </p:sp>
    </p:spTree>
    <p:extLst>
      <p:ext uri="{BB962C8B-B14F-4D97-AF65-F5344CB8AC3E}">
        <p14:creationId xmlns:p14="http://schemas.microsoft.com/office/powerpoint/2010/main" val="36535993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To (</a:t>
            </a:r>
            <a:r>
              <a:rPr lang="en-GB" b="0" i="0" dirty="0" err="1">
                <a:effectLst/>
                <a:latin typeface="Arial" panose="020B0604020202020204" pitchFamily="34" charset="0"/>
              </a:rPr>
              <a:t>i</a:t>
            </a:r>
            <a:r>
              <a:rPr lang="en-GB" b="0" i="0" dirty="0">
                <a:effectLst/>
                <a:latin typeface="Arial" panose="020B0604020202020204" pitchFamily="34" charset="0"/>
              </a:rPr>
              <a:t>) leverage and (ii) orchestrate the capabilities of both systems, </a:t>
            </a:r>
            <a:r>
              <a:rPr lang="en-GB" b="0" i="0" dirty="0" err="1">
                <a:effectLst/>
                <a:latin typeface="Arial" panose="020B0604020202020204" pitchFamily="34" charset="0"/>
              </a:rPr>
              <a:t>megis</a:t>
            </a:r>
            <a:r>
              <a:rPr lang="en-GB" b="0" i="0" dirty="0">
                <a:effectLst/>
                <a:latin typeface="Arial" panose="020B0604020202020204" pitchFamily="34" charset="0"/>
              </a:rPr>
              <a:t> includes </a:t>
            </a:r>
            <a:r>
              <a:rPr lang="en-GB" b="0" i="0" dirty="0" err="1">
                <a:effectLst/>
                <a:latin typeface="Arial" panose="020B0604020202020204" pitchFamily="34" charset="0"/>
              </a:rPr>
              <a:t>hw</a:t>
            </a:r>
            <a:r>
              <a:rPr lang="en-GB" b="0" i="0" dirty="0">
                <a:effectLst/>
                <a:latin typeface="Arial" panose="020B0604020202020204" pitchFamily="34" charset="0"/>
              </a:rPr>
              <a:t>/</a:t>
            </a:r>
            <a:r>
              <a:rPr lang="en-GB" b="0" i="0" dirty="0" err="1">
                <a:effectLst/>
                <a:latin typeface="Arial" panose="020B0604020202020204" pitchFamily="34" charset="0"/>
              </a:rPr>
              <a:t>sw</a:t>
            </a:r>
            <a:r>
              <a:rPr lang="en-GB" b="0" i="0" dirty="0">
                <a:effectLst/>
                <a:latin typeface="Arial" panose="020B0604020202020204" pitchFamily="34" charset="0"/>
              </a:rPr>
              <a:t> co-design in 5 directions</a:t>
            </a:r>
            <a:endParaRPr lang="en-CH" dirty="0"/>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34</a:t>
            </a:fld>
            <a:endParaRPr lang="en-US"/>
          </a:p>
        </p:txBody>
      </p:sp>
    </p:spTree>
    <p:extLst>
      <p:ext uri="{BB962C8B-B14F-4D97-AF65-F5344CB8AC3E}">
        <p14:creationId xmlns:p14="http://schemas.microsoft.com/office/powerpoint/2010/main" val="18894030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35</a:t>
            </a:fld>
            <a:endParaRPr lang="en-US"/>
          </a:p>
        </p:txBody>
      </p:sp>
    </p:spTree>
    <p:extLst>
      <p:ext uri="{BB962C8B-B14F-4D97-AF65-F5344CB8AC3E}">
        <p14:creationId xmlns:p14="http://schemas.microsoft.com/office/powerpoint/2010/main" val="32036986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36</a:t>
            </a:fld>
            <a:endParaRPr lang="en-US"/>
          </a:p>
        </p:txBody>
      </p:sp>
    </p:spTree>
    <p:extLst>
      <p:ext uri="{BB962C8B-B14F-4D97-AF65-F5344CB8AC3E}">
        <p14:creationId xmlns:p14="http://schemas.microsoft.com/office/powerpoint/2010/main" val="12568606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37</a:t>
            </a:fld>
            <a:endParaRPr lang="en-US"/>
          </a:p>
        </p:txBody>
      </p:sp>
    </p:spTree>
    <p:extLst>
      <p:ext uri="{BB962C8B-B14F-4D97-AF65-F5344CB8AC3E}">
        <p14:creationId xmlns:p14="http://schemas.microsoft.com/office/powerpoint/2010/main" val="3121973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38</a:t>
            </a:fld>
            <a:endParaRPr lang="en-US"/>
          </a:p>
        </p:txBody>
      </p:sp>
    </p:spTree>
    <p:extLst>
      <p:ext uri="{BB962C8B-B14F-4D97-AF65-F5344CB8AC3E}">
        <p14:creationId xmlns:p14="http://schemas.microsoft.com/office/powerpoint/2010/main" val="4184813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6 mins until here</a:t>
            </a:r>
          </a:p>
        </p:txBody>
      </p:sp>
      <p:sp>
        <p:nvSpPr>
          <p:cNvPr id="4" name="Slide Number Placeholder 3"/>
          <p:cNvSpPr>
            <a:spLocks noGrp="1"/>
          </p:cNvSpPr>
          <p:nvPr>
            <p:ph type="sldNum" sz="quarter" idx="5"/>
          </p:nvPr>
        </p:nvSpPr>
        <p:spPr/>
        <p:txBody>
          <a:bodyPr/>
          <a:lstStyle/>
          <a:p>
            <a:fld id="{35E676A0-33B1-4B4B-B1AA-B0B917FCAA93}" type="slidenum">
              <a:rPr lang="en-US" smtClean="0"/>
              <a:t>39</a:t>
            </a:fld>
            <a:endParaRPr lang="en-US"/>
          </a:p>
        </p:txBody>
      </p:sp>
    </p:spTree>
    <p:extLst>
      <p:ext uri="{BB962C8B-B14F-4D97-AF65-F5344CB8AC3E}">
        <p14:creationId xmlns:p14="http://schemas.microsoft.com/office/powerpoint/2010/main" val="577795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We model performance, energy, and power of the systems based on </a:t>
            </a:r>
            <a:br>
              <a:rPr lang="en-GB" dirty="0"/>
            </a:br>
            <a:r>
              <a:rPr lang="en-GB" b="0" i="0" dirty="0">
                <a:effectLst/>
                <a:latin typeface="Arial" panose="020B0604020202020204" pitchFamily="34" charset="0"/>
              </a:rPr>
              <a:t>the latency and throughput of each hardware-based and software-based component</a:t>
            </a:r>
          </a:p>
          <a:p>
            <a:endParaRPr lang="en-GB" dirty="0"/>
          </a:p>
          <a:p>
            <a:r>
              <a:rPr lang="en-GB" dirty="0"/>
              <a:t>We valuate the following baselines:</a:t>
            </a:r>
          </a:p>
          <a:p>
            <a:r>
              <a:rPr lang="en-GB" dirty="0"/>
              <a:t>...</a:t>
            </a:r>
          </a:p>
          <a:p>
            <a:endParaRPr lang="en-GB" dirty="0"/>
          </a:p>
          <a:p>
            <a:r>
              <a:rPr lang="en-GB" dirty="0"/>
              <a:t>We evaluate these tools on systems with cost-optimized and performance-optimized SSD configurations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CH" dirty="0"/>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40</a:t>
            </a:fld>
            <a:endParaRPr lang="en-US"/>
          </a:p>
        </p:txBody>
      </p:sp>
    </p:spTree>
    <p:extLst>
      <p:ext uri="{BB962C8B-B14F-4D97-AF65-F5344CB8AC3E}">
        <p14:creationId xmlns:p14="http://schemas.microsoft.com/office/powerpoint/2010/main" val="42296288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analyze the benefits of MegIS for samples with low, medium, and high genetic diversity,</a:t>
            </a:r>
          </a:p>
          <a:p>
            <a:r>
              <a:rPr lang="en-GB" dirty="0"/>
              <a:t>A</a:t>
            </a:r>
            <a:r>
              <a:rPr lang="en-CH" dirty="0"/>
              <a:t>nd here I am showing for a cost optimized-SSD</a:t>
            </a:r>
          </a:p>
          <a:p>
            <a:r>
              <a:rPr lang="en-CH" dirty="0"/>
              <a:t>We observe that compared to both P-Opt and A-Opt</a:t>
            </a:r>
          </a:p>
          <a:p>
            <a:pPr algn="l">
              <a:spcAft>
                <a:spcPts val="1000"/>
              </a:spcAft>
            </a:pPr>
            <a:r>
              <a:rPr lang="en-GB" sz="1200" b="0" dirty="0">
                <a:solidFill>
                  <a:schemeClr val="tx1"/>
                </a:solidFill>
                <a:latin typeface="Corbel" panose="020B0503020204020204" pitchFamily="34" charset="0"/>
              </a:rPr>
              <a:t>MegIS provides significant speedups</a:t>
            </a:r>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41</a:t>
            </a:fld>
            <a:endParaRPr lang="en-US"/>
          </a:p>
        </p:txBody>
      </p:sp>
    </p:spTree>
    <p:extLst>
      <p:ext uri="{BB962C8B-B14F-4D97-AF65-F5344CB8AC3E}">
        <p14:creationId xmlns:p14="http://schemas.microsoft.com/office/powerpoint/2010/main" val="28051440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42</a:t>
            </a:fld>
            <a:endParaRPr lang="en-US"/>
          </a:p>
        </p:txBody>
      </p:sp>
    </p:spTree>
    <p:extLst>
      <p:ext uri="{BB962C8B-B14F-4D97-AF65-F5344CB8AC3E}">
        <p14:creationId xmlns:p14="http://schemas.microsoft.com/office/powerpoint/2010/main" val="31927763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Similarly, we evaluate megis compared to the pim baseline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and show that on systems with cost-optimized </a:t>
            </a:r>
          </a:p>
          <a:p>
            <a:r>
              <a:rPr lang="en-CH" dirty="0"/>
              <a:t>and performance-optimized ssds,</a:t>
            </a:r>
          </a:p>
          <a:p>
            <a:r>
              <a:rPr lang="en-CH" dirty="0"/>
              <a:t>MegiS significantly outperforms the PIM baseline</a:t>
            </a:r>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43</a:t>
            </a:fld>
            <a:endParaRPr lang="en-US"/>
          </a:p>
        </p:txBody>
      </p:sp>
    </p:spTree>
    <p:extLst>
      <p:ext uri="{BB962C8B-B14F-4D97-AF65-F5344CB8AC3E}">
        <p14:creationId xmlns:p14="http://schemas.microsoft.com/office/powerpoint/2010/main" val="18353104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Next, we show megis's energy reduction on average accross different input sets and SSDs and observe that megis provides...</a:t>
            </a:r>
          </a:p>
        </p:txBody>
      </p:sp>
      <p:sp>
        <p:nvSpPr>
          <p:cNvPr id="4" name="Slide Number Placeholder 3"/>
          <p:cNvSpPr>
            <a:spLocks noGrp="1"/>
          </p:cNvSpPr>
          <p:nvPr>
            <p:ph type="sldNum" sz="quarter" idx="5"/>
          </p:nvPr>
        </p:nvSpPr>
        <p:spPr/>
        <p:txBody>
          <a:bodyPr/>
          <a:lstStyle/>
          <a:p>
            <a:fld id="{35E676A0-33B1-4B4B-B1AA-B0B917FCAA93}" type="slidenum">
              <a:rPr lang="en-US" smtClean="0"/>
              <a:t>44</a:t>
            </a:fld>
            <a:endParaRPr lang="en-US"/>
          </a:p>
        </p:txBody>
      </p:sp>
    </p:spTree>
    <p:extLst>
      <p:ext uri="{BB962C8B-B14F-4D97-AF65-F5344CB8AC3E}">
        <p14:creationId xmlns:p14="http://schemas.microsoft.com/office/powerpoint/2010/main" val="32913107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MegIS provides all these benefits while achieving high accuracy</a:t>
            </a:r>
          </a:p>
          <a:p>
            <a:endParaRPr lang="en-CH" dirty="0"/>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45</a:t>
            </a:fld>
            <a:endParaRPr lang="en-US"/>
          </a:p>
        </p:txBody>
      </p:sp>
    </p:spTree>
    <p:extLst>
      <p:ext uri="{BB962C8B-B14F-4D97-AF65-F5344CB8AC3E}">
        <p14:creationId xmlns:p14="http://schemas.microsoft.com/office/powerpoint/2010/main" val="1226127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a:p>
            <a:endParaRPr lang="en-CH" dirty="0"/>
          </a:p>
          <a:p>
            <a:r>
              <a:rPr lang="en-GB" b="1" i="1" dirty="0">
                <a:solidFill>
                  <a:srgbClr val="000000"/>
                </a:solidFill>
                <a:effectLst/>
                <a:latin typeface="Helvetica" pitchFamily="2" charset="0"/>
              </a:rPr>
              <a:t>Self-note</a:t>
            </a:r>
            <a:r>
              <a:rPr lang="en-GB" b="1" i="1" dirty="0">
                <a:solidFill>
                  <a:srgbClr val="000000"/>
                </a:solidFill>
                <a:effectLst/>
                <a:latin typeface="Helvetica" pitchFamily="2" charset="0"/>
                <a:sym typeface="Wingdings" pitchFamily="2" charset="2"/>
              </a:rPr>
              <a:t> (copy from </a:t>
            </a:r>
            <a:r>
              <a:rPr lang="en-GB" b="1" i="1" dirty="0" err="1">
                <a:solidFill>
                  <a:srgbClr val="000000"/>
                </a:solidFill>
                <a:effectLst/>
                <a:latin typeface="Helvetica" pitchFamily="2" charset="0"/>
                <a:sym typeface="Wingdings" pitchFamily="2" charset="2"/>
              </a:rPr>
              <a:t>arxiv</a:t>
            </a:r>
            <a:r>
              <a:rPr lang="en-GB" b="1" i="1" dirty="0">
                <a:solidFill>
                  <a:srgbClr val="000000"/>
                </a:solidFill>
                <a:effectLst/>
                <a:latin typeface="Helvetica" pitchFamily="2" charset="0"/>
                <a:sym typeface="Wingdings" pitchFamily="2" charset="2"/>
              </a:rPr>
              <a:t> version):  </a:t>
            </a:r>
            <a:r>
              <a:rPr lang="en-GB" i="1" dirty="0">
                <a:solidFill>
                  <a:srgbClr val="2E8D33"/>
                </a:solidFill>
                <a:effectLst/>
                <a:latin typeface="Helvetica" pitchFamily="2" charset="0"/>
              </a:rPr>
              <a:t>For the performance-optimized system, we calculate the cost of 1TB</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DRAM to be roughly 7080 USD (8 x 128GB modules [</a:t>
            </a:r>
            <a:r>
              <a:rPr lang="en-GB" i="1" dirty="0">
                <a:solidFill>
                  <a:srgbClr val="0000FF"/>
                </a:solidFill>
                <a:effectLst/>
                <a:latin typeface="Helvetica" pitchFamily="2" charset="0"/>
              </a:rPr>
              <a:t>230</a:t>
            </a:r>
            <a:r>
              <a:rPr lang="en-GB" i="1" dirty="0">
                <a:solidFill>
                  <a:srgbClr val="2E8D33"/>
                </a:solidFill>
                <a:effectLst/>
                <a:latin typeface="Helvetica" pitchFamily="2" charset="0"/>
              </a:rPr>
              <a:t>]) and the cost of</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SSD-P to be roughly 875 USD. For the performance-optimized system, we calculate</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the cost of 64GB DRAM to be roughly 312 USD (8 x 8GB modules [</a:t>
            </a:r>
            <a:r>
              <a:rPr lang="en-GB" i="1" dirty="0">
                <a:solidFill>
                  <a:srgbClr val="0000FF"/>
                </a:solidFill>
                <a:effectLst/>
                <a:latin typeface="Helvetica" pitchFamily="2" charset="0"/>
              </a:rPr>
              <a:t>231</a:t>
            </a:r>
            <a:r>
              <a:rPr lang="en-GB" i="1" dirty="0">
                <a:solidFill>
                  <a:srgbClr val="2E8D33"/>
                </a:solidFill>
                <a:effectLst/>
                <a:latin typeface="Helvetica" pitchFamily="2" charset="0"/>
              </a:rPr>
              <a:t>],</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assuming the same number of memory channels as the performance-optimized</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system) and the cost of SSD-C to be roughly 346 USD. Note that the cost of</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the total storage system depends not only on the price of each SSD but also on</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the available interconnection slots in the systems, as systems typically have</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fewer PCIe slots (needed for SSD-P) than SATA slots (needed for SSD-C).</a:t>
            </a:r>
            <a:endParaRPr lang="en-GB" dirty="0">
              <a:solidFill>
                <a:srgbClr val="2E8D33"/>
              </a:solidFill>
              <a:effectLst/>
              <a:latin typeface="Helvetica" pitchFamily="2" charset="0"/>
            </a:endParaRPr>
          </a:p>
          <a:p>
            <a:endParaRPr lang="en-CH" dirty="0"/>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46</a:t>
            </a:fld>
            <a:endParaRPr lang="en-US"/>
          </a:p>
        </p:txBody>
      </p:sp>
    </p:spTree>
    <p:extLst>
      <p:ext uri="{BB962C8B-B14F-4D97-AF65-F5344CB8AC3E}">
        <p14:creationId xmlns:p14="http://schemas.microsoft.com/office/powerpoint/2010/main" val="2522196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Unlike traditional models, which represent genomic databases as a collection of disjoint, linear sequences, sequences in a graph are represented by graph walks</a:t>
            </a:r>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49</a:t>
            </a:fld>
            <a:endParaRPr lang="en-US"/>
          </a:p>
        </p:txBody>
      </p:sp>
    </p:spTree>
    <p:extLst>
      <p:ext uri="{BB962C8B-B14F-4D97-AF65-F5344CB8AC3E}">
        <p14:creationId xmlns:p14="http://schemas.microsoft.com/office/powerpoint/2010/main" val="21060261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Again, while analyzing large-scale genome graphs inside storage can provide large benefits,</a:t>
            </a:r>
          </a:p>
          <a:p>
            <a:r>
              <a:rPr lang="en-GB" dirty="0"/>
              <a:t>N</a:t>
            </a:r>
            <a:r>
              <a:rPr lang="en-CH" dirty="0"/>
              <a:t>o graph-based analysis tool can directly run inside storage</a:t>
            </a:r>
            <a:br>
              <a:rPr lang="en-CH" dirty="0"/>
            </a:br>
            <a:r>
              <a:rPr lang="en-CH" dirty="0"/>
              <a:t>due to limitations of modern SSDs, as discussed before</a:t>
            </a:r>
          </a:p>
          <a:p>
            <a:r>
              <a:rPr lang="en-CH" dirty="0"/>
              <a:t>And these challenges are exacerbated due to…</a:t>
            </a:r>
          </a:p>
        </p:txBody>
      </p:sp>
      <p:sp>
        <p:nvSpPr>
          <p:cNvPr id="4" name="Slide Number Placeholder 3"/>
          <p:cNvSpPr>
            <a:spLocks noGrp="1"/>
          </p:cNvSpPr>
          <p:nvPr>
            <p:ph type="sldNum" sz="quarter" idx="5"/>
          </p:nvPr>
        </p:nvSpPr>
        <p:spPr/>
        <p:txBody>
          <a:bodyPr/>
          <a:lstStyle/>
          <a:p>
            <a:fld id="{35E676A0-33B1-4B4B-B1AA-B0B917FCAA93}" type="slidenum">
              <a:rPr lang="en-US" smtClean="0"/>
              <a:t>50</a:t>
            </a:fld>
            <a:endParaRPr lang="en-US"/>
          </a:p>
        </p:txBody>
      </p:sp>
    </p:spTree>
    <p:extLst>
      <p:ext uri="{BB962C8B-B14F-4D97-AF65-F5344CB8AC3E}">
        <p14:creationId xmlns:p14="http://schemas.microsoft.com/office/powerpoint/2010/main" val="37538346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51</a:t>
            </a:fld>
            <a:endParaRPr lang="en-US"/>
          </a:p>
        </p:txBody>
      </p:sp>
    </p:spTree>
    <p:extLst>
      <p:ext uri="{BB962C8B-B14F-4D97-AF65-F5344CB8AC3E}">
        <p14:creationId xmlns:p14="http://schemas.microsoft.com/office/powerpoint/2010/main" val="15615278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55</a:t>
            </a:fld>
            <a:endParaRPr lang="en-US"/>
          </a:p>
        </p:txBody>
      </p:sp>
    </p:spTree>
    <p:extLst>
      <p:ext uri="{BB962C8B-B14F-4D97-AF65-F5344CB8AC3E}">
        <p14:creationId xmlns:p14="http://schemas.microsoft.com/office/powerpoint/2010/main" val="27026543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We model performance, energy, and power of the systems based on </a:t>
            </a:r>
            <a:br>
              <a:rPr lang="en-GB" dirty="0"/>
            </a:br>
            <a:r>
              <a:rPr lang="en-GB" b="0" i="0" dirty="0">
                <a:effectLst/>
                <a:latin typeface="Arial" panose="020B0604020202020204" pitchFamily="34" charset="0"/>
              </a:rPr>
              <a:t>the latency and throughput of each hardware-based and software-based component</a:t>
            </a:r>
          </a:p>
          <a:p>
            <a:endParaRPr lang="en-GB" dirty="0"/>
          </a:p>
          <a:p>
            <a:r>
              <a:rPr lang="en-GB" dirty="0"/>
              <a:t>We valuate the following baselines:</a:t>
            </a:r>
          </a:p>
          <a:p>
            <a:r>
              <a:rPr lang="en-GB" dirty="0"/>
              <a:t>...</a:t>
            </a:r>
          </a:p>
          <a:p>
            <a:endParaRPr lang="en-GB" dirty="0"/>
          </a:p>
          <a:p>
            <a:r>
              <a:rPr lang="en-GB" dirty="0"/>
              <a:t>We evaluate these tools on systems with cost-optimized and performance-optimized SSD configurations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CH" dirty="0"/>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56</a:t>
            </a:fld>
            <a:endParaRPr lang="en-US"/>
          </a:p>
        </p:txBody>
      </p:sp>
    </p:spTree>
    <p:extLst>
      <p:ext uri="{BB962C8B-B14F-4D97-AF65-F5344CB8AC3E}">
        <p14:creationId xmlns:p14="http://schemas.microsoft.com/office/powerpoint/2010/main" val="40888340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59</a:t>
            </a:fld>
            <a:endParaRPr lang="en-US"/>
          </a:p>
        </p:txBody>
      </p:sp>
    </p:spTree>
    <p:extLst>
      <p:ext uri="{BB962C8B-B14F-4D97-AF65-F5344CB8AC3E}">
        <p14:creationId xmlns:p14="http://schemas.microsoft.com/office/powerpoint/2010/main" val="22093520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2:10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59518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2:50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0869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18034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We model performance, energy, and power of the systems based on </a:t>
            </a:r>
            <a:br>
              <a:rPr lang="en-GB" dirty="0"/>
            </a:br>
            <a:r>
              <a:rPr lang="en-GB" b="0" i="0" dirty="0">
                <a:effectLst/>
                <a:latin typeface="Arial" panose="020B0604020202020204" pitchFamily="34" charset="0"/>
              </a:rPr>
              <a:t>the latency and throughput of each hardware-based and software-based component</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96288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4657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14:30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8401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6393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127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To conclude, in this thesis, we show that</a:t>
            </a:r>
          </a:p>
        </p:txBody>
      </p:sp>
      <p:sp>
        <p:nvSpPr>
          <p:cNvPr id="4" name="Slide Number Placeholder 3"/>
          <p:cNvSpPr>
            <a:spLocks noGrp="1"/>
          </p:cNvSpPr>
          <p:nvPr>
            <p:ph type="sldNum" sz="quarter" idx="5"/>
          </p:nvPr>
        </p:nvSpPr>
        <p:spPr/>
        <p:txBody>
          <a:bodyPr/>
          <a:lstStyle/>
          <a:p>
            <a:fld id="{35E676A0-33B1-4B4B-B1AA-B0B917FCAA93}" type="slidenum">
              <a:rPr lang="en-US" smtClean="0"/>
              <a:t>75</a:t>
            </a:fld>
            <a:endParaRPr lang="en-US"/>
          </a:p>
        </p:txBody>
      </p:sp>
    </p:spTree>
    <p:extLst>
      <p:ext uri="{BB962C8B-B14F-4D97-AF65-F5344CB8AC3E}">
        <p14:creationId xmlns:p14="http://schemas.microsoft.com/office/powerpoint/2010/main" val="20730182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77</a:t>
            </a:fld>
            <a:endParaRPr lang="en-US"/>
          </a:p>
        </p:txBody>
      </p:sp>
    </p:spTree>
    <p:extLst>
      <p:ext uri="{BB962C8B-B14F-4D97-AF65-F5344CB8AC3E}">
        <p14:creationId xmlns:p14="http://schemas.microsoft.com/office/powerpoint/2010/main" val="9535633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brings me to the last part of the presentation...</a:t>
            </a:r>
          </a:p>
          <a:p>
            <a:endParaRPr lang="en-US" dirty="0"/>
          </a:p>
          <a:p>
            <a:r>
              <a:rPr lang="en-US" dirty="0"/>
              <a:t>I am thankful that I had the chance to contribute to many other interesting projects beyond what contributed to my thesis</a:t>
            </a:r>
          </a:p>
        </p:txBody>
      </p:sp>
      <p:sp>
        <p:nvSpPr>
          <p:cNvPr id="4" name="Slide Number Placeholder 3"/>
          <p:cNvSpPr>
            <a:spLocks noGrp="1"/>
          </p:cNvSpPr>
          <p:nvPr>
            <p:ph type="sldNum" sz="quarter" idx="5"/>
          </p:nvPr>
        </p:nvSpPr>
        <p:spPr/>
        <p:txBody>
          <a:bodyPr/>
          <a:lstStyle/>
          <a:p>
            <a:fld id="{35E676A0-33B1-4B4B-B1AA-B0B917FCAA93}" type="slidenum">
              <a:rPr lang="en-US" smtClean="0"/>
              <a:t>78</a:t>
            </a:fld>
            <a:endParaRPr lang="en-US"/>
          </a:p>
        </p:txBody>
      </p:sp>
    </p:spTree>
    <p:extLst>
      <p:ext uri="{BB962C8B-B14F-4D97-AF65-F5344CB8AC3E}">
        <p14:creationId xmlns:p14="http://schemas.microsoft.com/office/powerpoint/2010/main" val="27379157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thesis </a:t>
            </a:r>
            <a:r>
              <a:rPr lang="en-US"/>
              <a:t>won’t have been </a:t>
            </a:r>
            <a:r>
              <a:rPr lang="en-US" dirty="0"/>
              <a:t>possible without the help from numerous people,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77431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everyone, I am going to give you an overview of my doctoral thesis, titled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let’s get started ...</a:t>
            </a:r>
          </a:p>
        </p:txBody>
      </p:sp>
      <p:sp>
        <p:nvSpPr>
          <p:cNvPr id="4" name="Slide Number Placeholder 3"/>
          <p:cNvSpPr>
            <a:spLocks noGrp="1"/>
          </p:cNvSpPr>
          <p:nvPr>
            <p:ph type="sldNum" sz="quarter" idx="5"/>
          </p:nvPr>
        </p:nvSpPr>
        <p:spPr/>
        <p:txBody>
          <a:bodyPr/>
          <a:lstStyle/>
          <a:p>
            <a:fld id="{0DDF2200-637A-42DD-BD93-B45C1CFA40DE}" type="slidenum">
              <a:rPr lang="en-US" smtClean="0"/>
              <a:t>80</a:t>
            </a:fld>
            <a:endParaRPr lang="en-US"/>
          </a:p>
        </p:txBody>
      </p:sp>
    </p:spTree>
    <p:extLst>
      <p:ext uri="{BB962C8B-B14F-4D97-AF65-F5344CB8AC3E}">
        <p14:creationId xmlns:p14="http://schemas.microsoft.com/office/powerpoint/2010/main" val="2277439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81</a:t>
            </a:fld>
            <a:endParaRPr lang="en-US"/>
          </a:p>
        </p:txBody>
      </p:sp>
    </p:spTree>
    <p:extLst>
      <p:ext uri="{BB962C8B-B14F-4D97-AF65-F5344CB8AC3E}">
        <p14:creationId xmlns:p14="http://schemas.microsoft.com/office/powerpoint/2010/main" val="33386683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15:30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43077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GS-Ext provides significant performance</a:t>
            </a:r>
          </a:p>
          <a:p>
            <a:r>
              <a:rPr lang="en-GB" dirty="0"/>
              <a:t>improvements over both Base and SIMD in SSD-M and SSD-H. However,</a:t>
            </a:r>
          </a:p>
          <a:p>
            <a:r>
              <a:rPr lang="en-GB" dirty="0"/>
              <a:t>GS-Ext provides limited benefits over SIMD in SSD-L since</a:t>
            </a:r>
          </a:p>
          <a:p>
            <a:r>
              <a:rPr lang="en-GB" dirty="0"/>
              <a:t>its performance is bottlenecked by the low external I/O bandwidth.</a:t>
            </a:r>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8779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GS-Ext performs</a:t>
            </a:r>
            <a:r>
              <a:rPr lang="en-GB" sz="1200" i="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significantly slower than Base (2.28x - 1.91x) on all systems</a:t>
            </a:r>
            <a:r>
              <a:rPr lang="en-CH" sz="1200" i="1" kern="120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2125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I’m Nika, and today I will introduce </a:t>
            </a:r>
            <a:r>
              <a:rPr lang="en-US" dirty="0" err="1"/>
              <a:t>GenStore</a:t>
            </a:r>
            <a:r>
              <a:rPr lang="en-US" dirty="0"/>
              <a:t>: A High-Performance In-Storage Processing System </a:t>
            </a:r>
          </a:p>
          <a:p>
            <a:r>
              <a:rPr lang="en-US" dirty="0"/>
              <a:t>for Genome Sequence Analysis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2660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B050"/>
                </a:solidFill>
                <a:ea typeface="Segoe UI Symbol" panose="020B0502040204020203" pitchFamily="34" charset="0"/>
                <a:cs typeface="Segoe UI Historic" panose="020B0502040204020203" pitchFamily="34" charset="0"/>
              </a:rPr>
              <a:t>Genome sequence analysis (GSA)</a:t>
            </a:r>
            <a:r>
              <a:rPr lang="en-US" sz="1200" b="0" dirty="0">
                <a:ea typeface="Segoe UI Symbol" panose="020B0502040204020203" pitchFamily="34" charset="0"/>
                <a:cs typeface="Segoe UI Historic" panose="020B0502040204020203" pitchFamily="34" charset="0"/>
              </a:rPr>
              <a:t> </a:t>
            </a:r>
            <a:r>
              <a:rPr lang="en-US" sz="1200" dirty="0">
                <a:ea typeface="Segoe UI Symbol" panose="020B0502040204020203" pitchFamily="34" charset="0"/>
                <a:cs typeface="Segoe UI Historic" panose="020B0502040204020203" pitchFamily="34" charset="0"/>
              </a:rPr>
              <a:t>is critical for many applications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Segoe UI Symbol" panose="020B0502040204020203" pitchFamily="34" charset="0"/>
                <a:cs typeface="Segoe UI Historic" panose="020B0502040204020203" pitchFamily="34" charset="0"/>
              </a:rPr>
              <a:t>Genome sequencing machines extract smaller fragments of the original DNA sequence, known as reads. [CLICK]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2398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49415"/>
                </a:solidFill>
                <a:ea typeface="Segoe UI Symbol" panose="020B0502040204020203" pitchFamily="34" charset="0"/>
                <a:cs typeface="Segoe UI Historic" panose="020B0502040204020203" pitchFamily="34" charset="0"/>
              </a:rPr>
              <a:t>Read mapping is the f</a:t>
            </a:r>
            <a:r>
              <a:rPr lang="en-US" sz="1200" b="0" dirty="0">
                <a:ea typeface="Segoe UI Symbol" panose="020B0502040204020203" pitchFamily="34" charset="0"/>
                <a:cs typeface="Segoe UI Historic" panose="020B0502040204020203" pitchFamily="34" charset="0"/>
              </a:rPr>
              <a:t>irst key step in genome sequence analysis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a typeface="Segoe UI Symbol" panose="020B0502040204020203" pitchFamily="34" charset="0"/>
                <a:cs typeface="Segoe UI Historic" panose="020B0502040204020203" pitchFamily="34" charset="0"/>
              </a:rPr>
              <a:t>That </a:t>
            </a:r>
            <a:r>
              <a:rPr lang="en-US" sz="1200" dirty="0">
                <a:ea typeface="Segoe UI Symbol" panose="020B0502040204020203" pitchFamily="34" charset="0"/>
                <a:cs typeface="Segoe UI Historic" panose="020B0502040204020203" pitchFamily="34" charset="0"/>
              </a:rPr>
              <a:t>Aligns </a:t>
            </a:r>
            <a:r>
              <a:rPr lang="en-US" sz="1200" dirty="0">
                <a:solidFill>
                  <a:srgbClr val="00B050"/>
                </a:solidFill>
                <a:ea typeface="Segoe UI Symbol" panose="020B0502040204020203" pitchFamily="34" charset="0"/>
                <a:cs typeface="Segoe UI Historic" panose="020B0502040204020203" pitchFamily="34" charset="0"/>
              </a:rPr>
              <a:t>reads</a:t>
            </a:r>
            <a:r>
              <a:rPr lang="en-US" sz="1200" dirty="0">
                <a:ea typeface="Segoe UI Symbol" panose="020B0502040204020203" pitchFamily="34" charset="0"/>
                <a:cs typeface="Segoe UI Historic" panose="020B0502040204020203" pitchFamily="34" charset="0"/>
              </a:rPr>
              <a:t> to potential </a:t>
            </a:r>
            <a:r>
              <a:rPr lang="en-US" sz="1200" dirty="0">
                <a:solidFill>
                  <a:srgbClr val="00B050"/>
                </a:solidFill>
                <a:ea typeface="Segoe UI Symbol" panose="020B0502040204020203" pitchFamily="34" charset="0"/>
                <a:cs typeface="Segoe UI Historic" panose="020B0502040204020203" pitchFamily="34" charset="0"/>
              </a:rPr>
              <a:t>matching</a:t>
            </a:r>
            <a:r>
              <a:rPr lang="en-US" sz="1200" dirty="0">
                <a:ea typeface="Segoe UI Symbol" panose="020B0502040204020203" pitchFamily="34" charset="0"/>
                <a:cs typeface="Segoe UI Historic" panose="020B0502040204020203" pitchFamily="34" charset="0"/>
              </a:rPr>
              <a:t> </a:t>
            </a:r>
            <a:r>
              <a:rPr lang="en-US" sz="1200" dirty="0">
                <a:solidFill>
                  <a:srgbClr val="00B050"/>
                </a:solidFill>
                <a:ea typeface="Segoe UI Symbol" panose="020B0502040204020203" pitchFamily="34" charset="0"/>
                <a:cs typeface="Segoe UI Historic" panose="020B0502040204020203" pitchFamily="34" charset="0"/>
              </a:rPr>
              <a:t>locations</a:t>
            </a:r>
            <a:r>
              <a:rPr lang="en-US" sz="1200" dirty="0">
                <a:ea typeface="Segoe UI Symbol" panose="020B0502040204020203" pitchFamily="34" charset="0"/>
                <a:cs typeface="Segoe UI Historic" panose="020B0502040204020203" pitchFamily="34" charset="0"/>
              </a:rPr>
              <a:t> within the </a:t>
            </a:r>
            <a:r>
              <a:rPr lang="en-US" sz="1200" dirty="0">
                <a:solidFill>
                  <a:srgbClr val="00B050"/>
                </a:solidFill>
                <a:ea typeface="Segoe UI Symbol" panose="020B0502040204020203" pitchFamily="34" charset="0"/>
                <a:cs typeface="Segoe UI Historic" panose="020B0502040204020203" pitchFamily="34" charset="0"/>
              </a:rPr>
              <a:t>reference genome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ea typeface="Segoe UI Symbol" panose="020B0502040204020203" pitchFamily="34" charset="0"/>
                <a:cs typeface="Segoe UI Historic" panose="020B0502040204020203" pitchFamily="34" charset="0"/>
              </a:rPr>
              <a:t>For each matching location, the </a:t>
            </a:r>
            <a:r>
              <a:rPr lang="en-US" sz="2200" dirty="0">
                <a:solidFill>
                  <a:srgbClr val="00B050"/>
                </a:solidFill>
                <a:ea typeface="Segoe UI Symbol" panose="020B0502040204020203" pitchFamily="34" charset="0"/>
                <a:cs typeface="Segoe UI Historic" panose="020B0502040204020203" pitchFamily="34" charset="0"/>
              </a:rPr>
              <a:t>alignment step</a:t>
            </a:r>
            <a:r>
              <a:rPr lang="en-US" sz="2200" dirty="0">
                <a:ea typeface="Segoe UI Symbol" panose="020B0502040204020203" pitchFamily="34" charset="0"/>
                <a:cs typeface="Segoe UI Historic" panose="020B0502040204020203" pitchFamily="34" charset="0"/>
              </a:rPr>
              <a:t> finds the degree of </a:t>
            </a:r>
            <a:r>
              <a:rPr lang="en-US" sz="2200" dirty="0">
                <a:solidFill>
                  <a:srgbClr val="00B050"/>
                </a:solidFill>
                <a:ea typeface="Segoe UI Symbol" panose="020B0502040204020203" pitchFamily="34" charset="0"/>
                <a:cs typeface="Segoe UI Historic" panose="020B0502040204020203" pitchFamily="34" charset="0"/>
              </a:rPr>
              <a:t>similarity between read and reference by calculating the alignment score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orbel" panose="020B0503020204020204" pitchFamily="34" charset="0"/>
              </a:rPr>
              <a:t>Calculating the alignment score requires </a:t>
            </a:r>
            <a:r>
              <a:rPr lang="en-GB" sz="1200" dirty="0">
                <a:solidFill>
                  <a:srgbClr val="E90404"/>
                </a:solidFill>
                <a:effectLst/>
                <a:latin typeface="Corbel" panose="020B0503020204020204" pitchFamily="34" charset="0"/>
              </a:rPr>
              <a:t>computationally-expensive</a:t>
            </a:r>
            <a:r>
              <a:rPr lang="en-GB" sz="1200" dirty="0">
                <a:effectLst/>
                <a:latin typeface="Corbel" panose="020B0503020204020204" pitchFamily="34" charset="0"/>
              </a:rPr>
              <a:t> </a:t>
            </a:r>
            <a:r>
              <a:rPr lang="en-GB" sz="1200" b="1" i="1" dirty="0">
                <a:solidFill>
                  <a:srgbClr val="00B0F0"/>
                </a:solidFill>
                <a:effectLst/>
                <a:latin typeface="Corbel" panose="020B0503020204020204" pitchFamily="34" charset="0"/>
              </a:rPr>
              <a:t>approximate string matching (ASM) </a:t>
            </a:r>
            <a:r>
              <a:rPr lang="en-GB" sz="1200" dirty="0">
                <a:effectLst/>
                <a:latin typeface="Corbel" panose="020B0503020204020204" pitchFamily="34" charset="0"/>
              </a:rPr>
              <a:t>to account for differences between reads and the reference genome.  [CLICK] </a:t>
            </a:r>
            <a:endParaRPr lang="en-GB" sz="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a typeface="Segoe UI Symbol" panose="020B0502040204020203" pitchFamily="34" charset="0"/>
              <a:cs typeface="Segoe UI Historic"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a typeface="Segoe UI Symbol" panose="020B0502040204020203" pitchFamily="34" charset="0"/>
              <a:cs typeface="Segoe UI Historic" panose="020B0502040204020203" pitchFamily="34" charset="0"/>
            </a:endParaRP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8257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However, filtering reads in a modern SSD can be challenging [CLICK]</a:t>
            </a:r>
          </a:p>
          <a:p>
            <a:r>
              <a:rPr lang="en-GB" dirty="0"/>
              <a:t>Due to different </a:t>
            </a:r>
            <a:r>
              <a:rPr lang="en-GB" dirty="0" err="1"/>
              <a:t>behavior</a:t>
            </a:r>
            <a:r>
              <a:rPr lang="en-GB" dirty="0"/>
              <a:t> across read mapping workloads. [CLICK]</a:t>
            </a:r>
          </a:p>
          <a:p>
            <a:r>
              <a:rPr lang="en-GB" dirty="0"/>
              <a:t>And the limited hardware resources in the SSD. </a:t>
            </a:r>
            <a:r>
              <a:rPr lang="en-GB" b="1" dirty="0"/>
              <a:t>By addressing these challenges [CLICK]</a:t>
            </a:r>
          </a:p>
          <a:p>
            <a:endParaRPr lang="en-GB" b="1"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3729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That was a summary of my talk. So let’s start with the background on read mapping so we can dive into the talk in more detail.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22467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Mapping reads to reference genome requires expensive computation on large datasets. </a:t>
            </a:r>
          </a:p>
          <a:p>
            <a:r>
              <a:rPr lang="en-GB" b="1" dirty="0"/>
              <a:t>[CLICK]  The search space in the </a:t>
            </a:r>
            <a:r>
              <a:rPr lang="en-GB" dirty="0"/>
              <a:t>Reference genome can be very large (for example  the human reference genome contains more than three billion characters). </a:t>
            </a:r>
          </a:p>
          <a:p>
            <a:endParaRPr lang="en-GB" dirty="0"/>
          </a:p>
          <a:p>
            <a:r>
              <a:rPr lang="en-GB" b="1" dirty="0"/>
              <a:t>[CLICK] </a:t>
            </a:r>
            <a:r>
              <a:rPr lang="en-GB" dirty="0"/>
              <a:t>Therefore, read mappers typically use an index of the reference genome to reduce the search space. This index contains unique 𝑘-length </a:t>
            </a:r>
            <a:r>
              <a:rPr lang="en-GB" dirty="0" err="1"/>
              <a:t>subsequences</a:t>
            </a:r>
            <a:r>
              <a:rPr lang="en-GB" dirty="0"/>
              <a:t> (</a:t>
            </a:r>
            <a:r>
              <a:rPr lang="en-GB" b="1" dirty="0"/>
              <a:t>[CLICK]  </a:t>
            </a:r>
            <a:r>
              <a:rPr lang="en-GB" dirty="0"/>
              <a:t>called 𝑘-</a:t>
            </a:r>
            <a:r>
              <a:rPr lang="en-GB" dirty="0" err="1"/>
              <a:t>mers</a:t>
            </a:r>
            <a:r>
              <a:rPr lang="en-GB" dirty="0"/>
              <a:t>) extracted from the reference genome, </a:t>
            </a:r>
            <a:r>
              <a:rPr lang="en-GB" b="1" dirty="0"/>
              <a:t>[CLICK]  </a:t>
            </a:r>
            <a:r>
              <a:rPr lang="en-GB" dirty="0"/>
              <a:t>and locations of these 𝑘-</a:t>
            </a:r>
            <a:r>
              <a:rPr lang="en-GB" dirty="0" err="1"/>
              <a:t>mers</a:t>
            </a:r>
            <a:r>
              <a:rPr lang="en-GB" dirty="0"/>
              <a:t> in the reference genome.</a:t>
            </a:r>
          </a:p>
          <a:p>
            <a:endParaRPr lang="en-GB" dirty="0"/>
          </a:p>
          <a:p>
            <a:r>
              <a:rPr lang="en-GB" dirty="0"/>
              <a:t>Read mapping is a three step process. State-of-the-art read mappers involve several heuristics to reduce the cost of expensive alignment computation.</a:t>
            </a:r>
          </a:p>
          <a:p>
            <a:r>
              <a:rPr lang="en-GB" b="1" dirty="0"/>
              <a:t>[CLICK] </a:t>
            </a:r>
            <a:r>
              <a:rPr lang="en-GB" dirty="0"/>
              <a:t>In the first step (seeding), the mapper determines the  potential matching locations (seeds) in the large reference genome where the read could map. </a:t>
            </a:r>
          </a:p>
          <a:p>
            <a:r>
              <a:rPr lang="en-GB" b="1" dirty="0"/>
              <a:t>[CLICK] </a:t>
            </a:r>
            <a:r>
              <a:rPr lang="en-GB" dirty="0"/>
              <a:t>To do so, the read mapper extracts k-</a:t>
            </a:r>
            <a:r>
              <a:rPr lang="en-GB" dirty="0" err="1"/>
              <a:t>mers</a:t>
            </a:r>
            <a:r>
              <a:rPr lang="en-GB" dirty="0"/>
              <a:t> from the read </a:t>
            </a:r>
            <a:r>
              <a:rPr lang="en-GB" b="1" dirty="0"/>
              <a:t>[CLICK]  </a:t>
            </a:r>
            <a:r>
              <a:rPr lang="en-GB" dirty="0"/>
              <a:t>and looks up the k-</a:t>
            </a:r>
            <a:r>
              <a:rPr lang="en-GB" dirty="0" err="1"/>
              <a:t>mer</a:t>
            </a:r>
            <a:r>
              <a:rPr lang="en-GB" dirty="0"/>
              <a:t> fetched from a read in the reference index. </a:t>
            </a:r>
            <a:r>
              <a:rPr lang="en-GB" b="1" dirty="0"/>
              <a:t>[CLICK] </a:t>
            </a:r>
            <a:r>
              <a:rPr lang="en-GB" dirty="0"/>
              <a:t>For all the k-</a:t>
            </a:r>
            <a:r>
              <a:rPr lang="en-GB" dirty="0" err="1"/>
              <a:t>mers</a:t>
            </a:r>
            <a:r>
              <a:rPr lang="en-GB" dirty="0"/>
              <a:t> that hit in the index, the read mapper marks the locations of them in the reference genome as the read’s potential matching locations (or seeds).</a:t>
            </a:r>
          </a:p>
          <a:p>
            <a:endParaRPr lang="en-GB" dirty="0"/>
          </a:p>
          <a:p>
            <a:r>
              <a:rPr lang="en-GB" dirty="0"/>
              <a:t>To further reduce the cost of the computationally-expensive alignment, the read mapper performs a second step </a:t>
            </a:r>
            <a:r>
              <a:rPr lang="en-GB" b="1" dirty="0"/>
              <a:t>[CLICK] </a:t>
            </a:r>
            <a:r>
              <a:rPr lang="en-GB" dirty="0"/>
              <a:t>, called chaining or seed filtering, in which the mapper </a:t>
            </a:r>
            <a:r>
              <a:rPr lang="en-GB" b="1" dirty="0"/>
              <a:t>[CLICK] </a:t>
            </a:r>
            <a:r>
              <a:rPr lang="en-GB" dirty="0"/>
              <a:t>prunes the seeds in the reference to which the read  would not align using a simple approximation of the alignment score. </a:t>
            </a:r>
          </a:p>
          <a:p>
            <a:r>
              <a:rPr lang="en-GB" dirty="0"/>
              <a:t>At the end of this step, the reads that have all their locations filtered, skip the third step.</a:t>
            </a:r>
          </a:p>
          <a:p>
            <a:endParaRPr lang="en-GB" dirty="0"/>
          </a:p>
          <a:p>
            <a:r>
              <a:rPr lang="en-GB" b="1" dirty="0"/>
              <a:t>[CLICK] For the remaining reads, </a:t>
            </a:r>
            <a:r>
              <a:rPr lang="en-GB" b="0" dirty="0"/>
              <a:t>the </a:t>
            </a:r>
            <a:r>
              <a:rPr lang="en-GB" b="0" dirty="0" err="1"/>
              <a:t>thitd</a:t>
            </a:r>
            <a:r>
              <a:rPr lang="en-GB" b="0" dirty="0"/>
              <a:t> step, which is the costly alignment</a:t>
            </a:r>
            <a:r>
              <a:rPr lang="en-GB" dirty="0"/>
              <a:t>, determines the exact differences between a read and the reference genome </a:t>
            </a:r>
            <a:r>
              <a:rPr lang="en-GB" b="1" dirty="0"/>
              <a:t>[CLICK] via approximate string matching</a:t>
            </a:r>
            <a:r>
              <a:rPr lang="en-GB"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14837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dirty="0">
                <a:solidFill>
                  <a:schemeClr val="tx1"/>
                </a:solidFill>
                <a:effectLst/>
                <a:latin typeface="+mn-lt"/>
                <a:ea typeface="+mn-ea"/>
                <a:cs typeface="+mn-cs"/>
              </a:rPr>
              <a:t>We  perform experimental studies to understand the potential of efficient in-storage filters for improving </a:t>
            </a:r>
            <a:r>
              <a:rPr lang="en-US" sz="1200" i="0" kern="1200" dirty="0">
                <a:solidFill>
                  <a:schemeClr val="tx1"/>
                </a:solidFill>
                <a:effectLst/>
                <a:latin typeface="+mn-lt"/>
                <a:ea typeface="+mn-ea"/>
                <a:cs typeface="+mn-cs"/>
              </a:rPr>
              <a:t>read mapping performance.</a:t>
            </a:r>
          </a:p>
          <a:p>
            <a:endParaRPr lang="en-US" sz="1200" i="0" kern="1200" dirty="0">
              <a:solidFill>
                <a:schemeClr val="tx1"/>
              </a:solidFill>
              <a:effectLst/>
              <a:latin typeface="+mn-lt"/>
              <a:ea typeface="+mn-ea"/>
              <a:cs typeface="+mn-cs"/>
            </a:endParaRP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4369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perform a case study on a real world genomic read dataset, on various read mapping systems and state-of-the-art SSD configirations. </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1971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perform a case study on a real world genomic read dataset, on various read mapping systems and state-of-the-art SSD configirations. </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70543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Motivated by these observations, Our goal is to design an in-storage filter for genome sequence analysis in a cost-effective manner. [CLICK]</a:t>
            </a:r>
          </a:p>
          <a:p>
            <a:endParaRPr lang="en-GB" dirty="0"/>
          </a:p>
          <a:p>
            <a:r>
              <a:rPr lang="en-GB" dirty="0"/>
              <a:t>We have three key objectives in designing our new system. [CLICK]</a:t>
            </a:r>
          </a:p>
          <a:p>
            <a:endParaRPr lang="en-GB" dirty="0"/>
          </a:p>
          <a:p>
            <a:r>
              <a:rPr lang="en-GB" dirty="0"/>
              <a:t>First, the system should Provide high in-storage filtering performance to overlap the filtering with the read mapping of unfiltered data</a:t>
            </a:r>
          </a:p>
          <a:p>
            <a:endParaRPr lang="en-GB" dirty="0"/>
          </a:p>
          <a:p>
            <a:r>
              <a:rPr lang="en-GB" dirty="0"/>
              <a:t>Second, the design should Support reads with 1) different properties and 2) different degrees of genetic variation</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Third, </a:t>
            </a:r>
            <a:r>
              <a:rPr lang="en-US" sz="1200" dirty="0">
                <a:solidFill>
                  <a:prstClr val="black"/>
                </a:solidFill>
                <a:latin typeface="Corbel" panose="020B0503020204020204" pitchFamily="34" charset="0"/>
              </a:rPr>
              <a:t>it should not require significant additional hardware </a:t>
            </a:r>
            <a:r>
              <a:rPr lang="en-US" sz="1200" dirty="0">
                <a:solidFill>
                  <a:srgbClr val="1982C3"/>
                </a:solidFill>
                <a:latin typeface="Corbel" panose="020B0503020204020204" pitchFamily="34" charset="0"/>
              </a:rPr>
              <a:t>overhead</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3060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this end, we propose </a:t>
            </a:r>
            <a:r>
              <a:rPr lang="en-US" dirty="0" err="1"/>
              <a:t>GenStore</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55904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is the first in-storage processing system designed for genome sequence analysis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Our key idea is to </a:t>
            </a:r>
            <a:r>
              <a:rPr lang="en-GB" sz="1200" dirty="0"/>
              <a:t>Filter reads that do not require alignment </a:t>
            </a:r>
            <a:r>
              <a:rPr lang="en-GB" sz="1200" dirty="0">
                <a:solidFill>
                  <a:srgbClr val="1982C3"/>
                </a:solidFill>
              </a:rPr>
              <a:t>inside the storage</a:t>
            </a:r>
            <a:r>
              <a:rPr lang="en-GB" sz="1200" dirty="0"/>
              <a:t> system </a:t>
            </a:r>
            <a:r>
              <a:rPr lang="en-GB" dirty="0"/>
              <a:t>and send the unfiltered data to the host system for further processing</a:t>
            </a:r>
          </a:p>
          <a:p>
            <a:endParaRPr lang="en-GB" dirty="0"/>
          </a:p>
          <a:p>
            <a:endParaRPr lang="en-GB" dirty="0"/>
          </a:p>
          <a:p>
            <a:r>
              <a:rPr lang="en-CH" dirty="0"/>
              <a:t>However, filtering reads in a modern SSD can be challenging [CLICK]</a:t>
            </a:r>
          </a:p>
          <a:p>
            <a:r>
              <a:rPr lang="en-GB" dirty="0"/>
              <a:t>Due to different </a:t>
            </a:r>
            <a:r>
              <a:rPr lang="en-GB" dirty="0" err="1"/>
              <a:t>behavior</a:t>
            </a:r>
            <a:r>
              <a:rPr lang="en-GB" dirty="0"/>
              <a:t> across read mapping workloads. [CLICK]</a:t>
            </a:r>
          </a:p>
          <a:p>
            <a:r>
              <a:rPr lang="en-GB" dirty="0"/>
              <a:t>And the limited hardware resources in the SSD. </a:t>
            </a:r>
            <a:endParaRPr lang="en-GB" b="1"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35579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Let’s take a look at filtering opportunities based on the input reads.</a:t>
            </a:r>
          </a:p>
          <a:p>
            <a:pPr>
              <a:spcAft>
                <a:spcPts val="800"/>
              </a:spcAft>
            </a:pPr>
            <a:r>
              <a:rPr lang="en-GB" dirty="0"/>
              <a:t>Sequencing machines produce one of two kinds of reads </a:t>
            </a:r>
          </a:p>
          <a:p>
            <a:pPr lvl="1">
              <a:spcAft>
                <a:spcPts val="800"/>
              </a:spcAft>
            </a:pPr>
            <a:r>
              <a:rPr lang="en-GB" sz="2200" b="1" dirty="0"/>
              <a:t>Short reads: </a:t>
            </a:r>
            <a:r>
              <a:rPr lang="en-GB" sz="2200" dirty="0">
                <a:solidFill>
                  <a:srgbClr val="629B3C"/>
                </a:solidFill>
              </a:rPr>
              <a:t>highly accurate </a:t>
            </a:r>
            <a:r>
              <a:rPr lang="en-GB" sz="2200" dirty="0"/>
              <a:t>(99.9%)  and </a:t>
            </a:r>
            <a:r>
              <a:rPr lang="en-GB" sz="2200" dirty="0">
                <a:solidFill>
                  <a:srgbClr val="C00000"/>
                </a:solidFill>
              </a:rPr>
              <a:t>short </a:t>
            </a:r>
            <a:r>
              <a:rPr lang="en-GB" sz="2200" dirty="0"/>
              <a:t>(e.g., up to a few hundreds of DNA characters)</a:t>
            </a:r>
          </a:p>
          <a:p>
            <a:pPr lvl="1">
              <a:spcAft>
                <a:spcPts val="800"/>
              </a:spcAft>
            </a:pPr>
            <a:r>
              <a:rPr lang="en-GB" sz="2200" b="1" dirty="0"/>
              <a:t>Long reads: </a:t>
            </a:r>
            <a:r>
              <a:rPr lang="en-GB" sz="2200" dirty="0">
                <a:solidFill>
                  <a:srgbClr val="C00000"/>
                </a:solidFill>
              </a:rPr>
              <a:t>less accurate </a:t>
            </a:r>
            <a:r>
              <a:rPr lang="en-GB" sz="2200" dirty="0"/>
              <a:t>(85-90%)  and </a:t>
            </a:r>
            <a:r>
              <a:rPr lang="en-GB" sz="2200" dirty="0">
                <a:solidFill>
                  <a:srgbClr val="629B3C"/>
                </a:solidFill>
              </a:rPr>
              <a:t>long</a:t>
            </a:r>
            <a:r>
              <a:rPr lang="en-GB" sz="2200" dirty="0">
                <a:solidFill>
                  <a:srgbClr val="22AE9B"/>
                </a:solidFill>
              </a:rPr>
              <a:t> </a:t>
            </a:r>
            <a:r>
              <a:rPr lang="en-GB" sz="2200" dirty="0"/>
              <a:t>(e.g., from hundreds to millions of DNA characters)</a:t>
            </a:r>
          </a:p>
          <a:p>
            <a:endParaRPr lang="en-CH" dirty="0"/>
          </a:p>
          <a:p>
            <a:r>
              <a:rPr lang="en-CH" dirty="0"/>
              <a:t>Based on these, We leverage two filtering opportunities</a:t>
            </a:r>
          </a:p>
          <a:p>
            <a:endParaRPr lang="en-CH" dirty="0"/>
          </a:p>
          <a:p>
            <a:r>
              <a:rPr lang="en-CH" dirty="0"/>
              <a:t>First, we can filter exactly matching reads, which are reads that match exactly to one or more subsequences of the reference genome and do not require </a:t>
            </a:r>
            <a:r>
              <a:rPr lang="en-US" sz="1200" dirty="0">
                <a:solidFill>
                  <a:srgbClr val="1982C3"/>
                </a:solidFill>
                <a:latin typeface="Corbel" panose="020B0503020204020204" pitchFamily="34" charset="0"/>
              </a:rPr>
              <a:t>approximate string matching during alignment</a:t>
            </a:r>
            <a:r>
              <a:rPr lang="en-CH" dirty="0"/>
              <a:t>. Exact matches can frequently occur in short read sets with low sequencing errors and low genetic variations</a:t>
            </a:r>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Second, we can filter non-matching reads. Such reads do not have any </a:t>
            </a:r>
            <a:r>
              <a:rPr lang="en-GB" dirty="0"/>
              <a:t>potential matching locations in the reference genome</a:t>
            </a:r>
            <a:r>
              <a:rPr lang="en-CH" dirty="0"/>
              <a:t> can skip the expensive alignment step. Non-matching reads can frequently occur in long read sets with high sequencing errors and short or long read sets with high genetic variations</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90179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by thorough analysis</a:t>
            </a:r>
            <a:r>
              <a:rPr lang="en-GB" sz="1200" i="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of mapping processes of reads with different properties and</a:t>
            </a:r>
            <a:r>
              <a:rPr lang="en-GB" sz="1200" i="0" kern="1200" dirty="0">
                <a:solidFill>
                  <a:schemeClr val="tx1"/>
                </a:solidFill>
                <a:effectLst/>
                <a:latin typeface="+mn-lt"/>
                <a:ea typeface="+mn-ea"/>
                <a:cs typeface="+mn-cs"/>
              </a:rPr>
              <a:t> different </a:t>
            </a:r>
            <a:r>
              <a:rPr lang="en-GB" sz="1200" i="1" kern="1200" dirty="0">
                <a:solidFill>
                  <a:schemeClr val="tx1"/>
                </a:solidFill>
                <a:effectLst/>
                <a:latin typeface="+mn-lt"/>
                <a:ea typeface="+mn-ea"/>
                <a:cs typeface="+mn-cs"/>
              </a:rPr>
              <a:t>degrees of genetic variation, we design two  low-cost in-storage filters</a:t>
            </a:r>
            <a:endParaRPr lang="en-GB" sz="1200" kern="1200" dirty="0">
              <a:solidFill>
                <a:schemeClr val="tx1"/>
              </a:solidFill>
              <a:effectLst/>
              <a:latin typeface="+mn-lt"/>
              <a:ea typeface="+mn-ea"/>
              <a:cs typeface="+mn-cs"/>
            </a:endParaRPr>
          </a:p>
          <a:p>
            <a:endParaRPr lang="en-GB" dirty="0"/>
          </a:p>
          <a:p>
            <a:r>
              <a:rPr lang="en-GB" b="1" dirty="0"/>
              <a:t>[CLICK]  </a:t>
            </a:r>
            <a:r>
              <a:rPr lang="en-GB" dirty="0"/>
              <a:t>1) </a:t>
            </a:r>
            <a:r>
              <a:rPr lang="en-GB" dirty="0" err="1"/>
              <a:t>GenStore</a:t>
            </a:r>
            <a:r>
              <a:rPr lang="en-GB" dirty="0"/>
              <a:t>-EM for filtering exactly-matching reads</a:t>
            </a:r>
          </a:p>
          <a:p>
            <a:endParaRPr lang="en-GB" dirty="0"/>
          </a:p>
          <a:p>
            <a:r>
              <a:rPr lang="en-GB" b="1" dirty="0"/>
              <a:t>[CLICK]  </a:t>
            </a:r>
            <a:r>
              <a:rPr lang="en-GB" dirty="0"/>
              <a:t>and 2) </a:t>
            </a:r>
            <a:r>
              <a:rPr lang="en-GB" dirty="0" err="1"/>
              <a:t>GenStore</a:t>
            </a:r>
            <a:r>
              <a:rPr lang="en-GB" dirty="0"/>
              <a:t>-NM for filtering most of the non-matching reads</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46699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Let's take a closer look at </a:t>
            </a:r>
            <a:r>
              <a:rPr lang="en-GB" sz="1200" i="1" kern="1200" dirty="0" err="1">
                <a:solidFill>
                  <a:schemeClr val="tx1"/>
                </a:solidFill>
                <a:effectLst/>
                <a:latin typeface="+mn-lt"/>
                <a:ea typeface="+mn-ea"/>
                <a:cs typeface="+mn-cs"/>
              </a:rPr>
              <a:t>GenStore</a:t>
            </a:r>
            <a:r>
              <a:rPr lang="en-GB" sz="1200" i="1" kern="1200" dirty="0">
                <a:solidFill>
                  <a:schemeClr val="tx1"/>
                </a:solidFill>
                <a:effectLst/>
                <a:latin typeface="+mn-lt"/>
                <a:ea typeface="+mn-ea"/>
                <a:cs typeface="+mn-cs"/>
              </a:rPr>
              <a:t>-EM</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2090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[CLICK] </a:t>
            </a:r>
            <a:r>
              <a:rPr lang="en-GB" dirty="0" err="1"/>
              <a:t>GenStore</a:t>
            </a:r>
            <a:r>
              <a:rPr lang="en-GB" dirty="0"/>
              <a:t>-EM accelerates read mapping by using an efficient in-storage filter to filter reads that have at least one exactly matching location in the reference genome </a:t>
            </a:r>
          </a:p>
          <a:p>
            <a:endParaRPr lang="en-GB" dirty="0"/>
          </a:p>
          <a:p>
            <a:r>
              <a:rPr lang="en-GB" dirty="0"/>
              <a:t>[CLICK] via simple operations, without requiring alignment. </a:t>
            </a:r>
          </a:p>
          <a:p>
            <a:endParaRPr lang="en-GB" dirty="0"/>
          </a:p>
          <a:p>
            <a:endParaRPr lang="en-GB" dirty="0"/>
          </a:p>
          <a:p>
            <a:r>
              <a:rPr lang="en-GB" dirty="0"/>
              <a:t>The key challenge in designing </a:t>
            </a:r>
            <a:r>
              <a:rPr lang="en-GB" dirty="0" err="1"/>
              <a:t>GenStore</a:t>
            </a:r>
            <a:r>
              <a:rPr lang="en-GB" dirty="0"/>
              <a:t>-EM is the large number of random accesses to large data structures inside the SSD.</a:t>
            </a:r>
          </a:p>
          <a:p>
            <a:endParaRPr lang="en-GB" dirty="0"/>
          </a:p>
          <a:p>
            <a:r>
              <a:rPr lang="en-GB" dirty="0"/>
              <a:t>This is challenging because. [CLICK]</a:t>
            </a:r>
          </a:p>
          <a:p>
            <a:endParaRPr lang="en-GB" dirty="0"/>
          </a:p>
          <a:p>
            <a:r>
              <a:rPr lang="en-GB" dirty="0"/>
              <a:t>NAND flash memory exhibits poor performance for random access reads. [CLICK]</a:t>
            </a:r>
          </a:p>
          <a:p>
            <a:endParaRPr lang="en-GB" dirty="0"/>
          </a:p>
          <a:p>
            <a:r>
              <a:rPr lang="en-GB" dirty="0"/>
              <a:t>there is limited DRAM capacity available in SSD which is relatively small compared to the size of the data structures that need to be accessed.</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31338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reduce the **</a:t>
            </a:r>
            <a:r>
              <a:rPr lang="en-GB" dirty="0">
                <a:solidFill>
                  <a:srgbClr val="1982C3"/>
                </a:solidFill>
              </a:rPr>
              <a:t>number** of accesses </a:t>
            </a:r>
            <a:r>
              <a:rPr lang="en-GB" dirty="0"/>
              <a:t>per each read, we introduce </a:t>
            </a:r>
            <a:r>
              <a:rPr lang="en-GB" dirty="0">
                <a:solidFill>
                  <a:srgbClr val="1982C3"/>
                </a:solidFill>
              </a:rPr>
              <a:t>read-sized k-</a:t>
            </a:r>
            <a:r>
              <a:rPr lang="en-GB" dirty="0" err="1">
                <a:solidFill>
                  <a:srgbClr val="1982C3"/>
                </a:solidFill>
              </a:rPr>
              <a:t>mers</a:t>
            </a:r>
            <a:r>
              <a:rPr lang="en-GB" dirty="0"/>
              <a:t>.</a:t>
            </a:r>
          </a:p>
          <a:p>
            <a:r>
              <a:rPr lang="en-CH" dirty="0"/>
              <a:t>Therefore, instead of extracting several k-mers per read and performing index lookup for each of them, [CLICK] we can use the whole read as one k-mer </a:t>
            </a:r>
          </a:p>
          <a:p>
            <a:r>
              <a:rPr lang="en-GB" dirty="0"/>
              <a:t>[CLICK] A</a:t>
            </a:r>
            <a:r>
              <a:rPr lang="en-CH" dirty="0"/>
              <a:t>nd have only one index lookup per read</a:t>
            </a:r>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[CLICK] </a:t>
            </a:r>
            <a:r>
              <a:rPr lang="en-GB" dirty="0"/>
              <a:t>To avoid **</a:t>
            </a:r>
            <a:r>
              <a:rPr lang="en-GB" dirty="0">
                <a:solidFill>
                  <a:srgbClr val="1982C3"/>
                </a:solidFill>
              </a:rPr>
              <a:t>random** accesses </a:t>
            </a:r>
            <a:r>
              <a:rPr lang="en-GB" dirty="0"/>
              <a:t>to the index, we introduce the  **</a:t>
            </a:r>
            <a:r>
              <a:rPr lang="en-GB" dirty="0">
                <a:solidFill>
                  <a:srgbClr val="1982C3"/>
                </a:solidFill>
              </a:rPr>
              <a:t>sorted** </a:t>
            </a:r>
            <a:r>
              <a:rPr lang="en-GB" dirty="0"/>
              <a:t>index of read-sized k-</a:t>
            </a:r>
            <a:r>
              <a:rPr lang="en-GB" dirty="0" err="1"/>
              <a:t>mers</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[CLICK] </a:t>
            </a:r>
            <a:r>
              <a:rPr lang="en-GB" dirty="0"/>
              <a:t>This sorted index allows finding exact matches via sequential scanning of the read sets and the index</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78709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show the key idea of </a:t>
            </a:r>
            <a:r>
              <a:rPr lang="en-GB" dirty="0" err="1"/>
              <a:t>GenStore</a:t>
            </a:r>
            <a:r>
              <a:rPr lang="en-GB" dirty="0"/>
              <a:t>-EM with a simplified example</a:t>
            </a:r>
            <a:r>
              <a:rPr lang="en-GB" b="1" dirty="0"/>
              <a:t> </a:t>
            </a:r>
            <a:r>
              <a:rPr lang="en-GB" dirty="0"/>
              <a:t>in which each short read consists of 10 characters. </a:t>
            </a:r>
          </a:p>
          <a:p>
            <a:r>
              <a:rPr lang="en-GB" dirty="0"/>
              <a:t>Suppose that we have two data structures: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1) a sorted read table, each entry of which stores a read [CLICK] and its unique ID, and</a:t>
            </a:r>
          </a:p>
          <a:p>
            <a:pPr marL="228600" indent="-228600">
              <a:buAutoNum type="arabicParen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2) a sorted k-</a:t>
            </a:r>
            <a:r>
              <a:rPr lang="en-GB" dirty="0" err="1"/>
              <a:t>mer</a:t>
            </a:r>
            <a:r>
              <a:rPr lang="en-GB" dirty="0"/>
              <a:t> index, which contains all unique read sized k-</a:t>
            </a:r>
            <a:r>
              <a:rPr lang="en-GB" dirty="0" err="1"/>
              <a:t>mers</a:t>
            </a:r>
            <a:r>
              <a:rPr lang="en-GB" dirty="0"/>
              <a:t> of the reference genome,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along with each k-</a:t>
            </a:r>
            <a:r>
              <a:rPr lang="en-GB" dirty="0" err="1"/>
              <a:t>mer’s</a:t>
            </a:r>
            <a:r>
              <a:rPr lang="en-GB" dirty="0"/>
              <a:t> corresponding locations in the reference genome.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[CLICK] Each data structure is sorted by read/k-</a:t>
            </a:r>
            <a:r>
              <a:rPr lang="en-GB" dirty="0" err="1"/>
              <a:t>mer</a:t>
            </a:r>
            <a:r>
              <a:rPr lang="en-GB" dirty="0"/>
              <a:t> in alphabetical order.</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5918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sequentially scan through these data structures in three different ways based on the </a:t>
            </a:r>
            <a:r>
              <a:rPr lang="en-GB" b="1" dirty="0"/>
              <a:t>[CLICK] </a:t>
            </a:r>
            <a:r>
              <a:rPr lang="en-GB" dirty="0"/>
              <a:t>comparison result of the current read and k-mer.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First, when the current read and k-</a:t>
            </a:r>
            <a:r>
              <a:rPr lang="en-GB" dirty="0" err="1"/>
              <a:t>mer</a:t>
            </a:r>
            <a:r>
              <a:rPr lang="en-GB" dirty="0"/>
              <a:t> are identical,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we record the read as an exactly-matching read that can be filtered from further read mapping process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Then, we  move to the next element in both arrays.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97106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the read is alphabetically larger than the k-</a:t>
            </a:r>
            <a:r>
              <a:rPr lang="en-GB" dirty="0" err="1"/>
              <a:t>mer</a:t>
            </a:r>
            <a:r>
              <a:rPr lang="en-GB" dirty="0"/>
              <a:t>, </a:t>
            </a:r>
          </a:p>
          <a:p>
            <a:endParaRPr lang="en-GB" dirty="0"/>
          </a:p>
          <a:p>
            <a:r>
              <a:rPr lang="en-GB" dirty="0"/>
              <a:t>we conclude that the k-</a:t>
            </a:r>
            <a:r>
              <a:rPr lang="en-GB" dirty="0" err="1"/>
              <a:t>mer</a:t>
            </a:r>
            <a:r>
              <a:rPr lang="en-GB" dirty="0"/>
              <a:t> does not match any read</a:t>
            </a:r>
          </a:p>
          <a:p>
            <a:endParaRPr lang="en-GB" dirty="0"/>
          </a:p>
          <a:p>
            <a:r>
              <a:rPr lang="en-GB" dirty="0"/>
              <a:t>and go to the next element in the index (so that we can examine if the next k-</a:t>
            </a:r>
            <a:r>
              <a:rPr lang="en-GB" dirty="0" err="1"/>
              <a:t>mer</a:t>
            </a:r>
            <a:r>
              <a:rPr lang="en-GB" dirty="0"/>
              <a:t>).</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449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the k-</a:t>
            </a:r>
            <a:r>
              <a:rPr lang="en-GB" dirty="0" err="1"/>
              <a:t>mer</a:t>
            </a:r>
            <a:r>
              <a:rPr lang="en-GB" dirty="0"/>
              <a:t> is </a:t>
            </a:r>
            <a:r>
              <a:rPr lang="en-GB" dirty="0" err="1"/>
              <a:t>alphabeticall</a:t>
            </a:r>
            <a:r>
              <a:rPr lang="en-GB" dirty="0"/>
              <a:t> larger than the read, </a:t>
            </a:r>
          </a:p>
          <a:p>
            <a:endParaRPr lang="en-GB" dirty="0"/>
          </a:p>
          <a:p>
            <a:r>
              <a:rPr lang="en-GB" dirty="0"/>
              <a:t>we conclude that the read does not match any k-</a:t>
            </a:r>
            <a:r>
              <a:rPr lang="en-GB" dirty="0" err="1"/>
              <a:t>mer</a:t>
            </a:r>
            <a:r>
              <a:rPr lang="en-GB" dirty="0"/>
              <a:t> in index, and needs to be sent for the full read mapping process</a:t>
            </a:r>
          </a:p>
          <a:p>
            <a:endParaRPr lang="en-GB" dirty="0"/>
          </a:p>
          <a:p>
            <a:r>
              <a:rPr lang="en-GB" dirty="0"/>
              <a:t>Then, we  go to the next element in the sorted read table (so that we can examine the next read).</a:t>
            </a:r>
          </a:p>
          <a:p>
            <a:endParaRPr lang="en-GB" dirty="0"/>
          </a:p>
          <a:p>
            <a:r>
              <a:rPr lang="en-GB" dirty="0"/>
              <a:t>Using this technique, </a:t>
            </a:r>
            <a:r>
              <a:rPr lang="en-GB" dirty="0" err="1"/>
              <a:t>GenStore</a:t>
            </a:r>
            <a:r>
              <a:rPr lang="en-GB" dirty="0"/>
              <a:t>-EM avoids random accesses and performs filtering using only simple low-cost logic</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7499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the k-</a:t>
            </a:r>
            <a:r>
              <a:rPr lang="en-GB" dirty="0" err="1"/>
              <a:t>mer</a:t>
            </a:r>
            <a:r>
              <a:rPr lang="en-GB" dirty="0"/>
              <a:t> is </a:t>
            </a:r>
            <a:r>
              <a:rPr lang="en-GB" dirty="0" err="1"/>
              <a:t>alphabeticall</a:t>
            </a:r>
            <a:r>
              <a:rPr lang="en-GB" dirty="0"/>
              <a:t> larger than the read, </a:t>
            </a:r>
          </a:p>
          <a:p>
            <a:endParaRPr lang="en-GB" dirty="0"/>
          </a:p>
          <a:p>
            <a:r>
              <a:rPr lang="en-GB" dirty="0"/>
              <a:t>we conclude that the read does not match any k-</a:t>
            </a:r>
            <a:r>
              <a:rPr lang="en-GB" dirty="0" err="1"/>
              <a:t>mer</a:t>
            </a:r>
            <a:r>
              <a:rPr lang="en-GB" dirty="0"/>
              <a:t> in index, and needs to be sent for the full read mapping process</a:t>
            </a:r>
          </a:p>
          <a:p>
            <a:endParaRPr lang="en-GB" dirty="0"/>
          </a:p>
          <a:p>
            <a:r>
              <a:rPr lang="en-GB" dirty="0"/>
              <a:t>Then, we  go to the next element in the sorted read table (so that we can examine the next read).</a:t>
            </a:r>
          </a:p>
          <a:p>
            <a:endParaRPr lang="en-GB" dirty="0"/>
          </a:p>
          <a:p>
            <a:r>
              <a:rPr lang="en-GB" dirty="0"/>
              <a:t>Using this technique, </a:t>
            </a:r>
            <a:r>
              <a:rPr lang="en-GB" dirty="0" err="1"/>
              <a:t>GenStore</a:t>
            </a:r>
            <a:r>
              <a:rPr lang="en-GB" dirty="0"/>
              <a:t>-EM avoids random accesses and performs filtering using only simple low-cost logic</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8590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700"/>
              </a:spcAft>
            </a:pPr>
            <a:r>
              <a:rPr lang="en-CH" dirty="0"/>
              <a:t>Despite the key benefits of the sorted read-sized k-mer index, this index takes up a </a:t>
            </a:r>
            <a:r>
              <a:rPr lang="en-CH" dirty="0">
                <a:solidFill>
                  <a:srgbClr val="C00000"/>
                </a:solidFill>
              </a:rPr>
              <a:t>large space </a:t>
            </a:r>
            <a:r>
              <a:rPr lang="en-CH" dirty="0"/>
              <a:t>(126 GB for human index) due to the large number of unique read-sized k-mers.</a:t>
            </a:r>
          </a:p>
          <a:p>
            <a:endParaRPr lang="en-GB" dirty="0"/>
          </a:p>
          <a:p>
            <a:r>
              <a:rPr lang="en-GB" dirty="0"/>
              <a:t>We further reduce the overheads of </a:t>
            </a:r>
            <a:r>
              <a:rPr lang="en-GB" dirty="0" err="1"/>
              <a:t>GenStore</a:t>
            </a:r>
            <a:r>
              <a:rPr lang="en-GB" dirty="0"/>
              <a:t>-EM, by replacing read-sized k-</a:t>
            </a:r>
            <a:r>
              <a:rPr lang="en-GB" dirty="0" err="1"/>
              <a:t>mers</a:t>
            </a:r>
            <a:r>
              <a:rPr lang="en-GB" dirty="0"/>
              <a:t> with a strong hash of each read that act as</a:t>
            </a:r>
          </a:p>
          <a:p>
            <a:r>
              <a:rPr lang="en-GB" dirty="0"/>
              <a:t>Sorting criterion</a:t>
            </a:r>
          </a:p>
          <a:p>
            <a:r>
              <a:rPr lang="en-GB" dirty="0"/>
              <a:t>Fingerprint of each entry</a:t>
            </a:r>
          </a:p>
          <a:p>
            <a:endParaRPr lang="en-GB" dirty="0"/>
          </a:p>
          <a:p>
            <a:r>
              <a:rPr lang="en-GB" dirty="0"/>
              <a:t>Using strong hash values instead of read-sized k-</a:t>
            </a:r>
            <a:r>
              <a:rPr lang="en-GB" dirty="0" err="1"/>
              <a:t>mers</a:t>
            </a:r>
            <a:r>
              <a:rPr lang="en-GB" dirty="0"/>
              <a:t> reduces the size of the index by 3.9x </a:t>
            </a:r>
          </a:p>
          <a:p>
            <a:endParaRPr lang="en-GB" dirty="0"/>
          </a:p>
          <a:p>
            <a:r>
              <a:rPr lang="en-GB" dirty="0"/>
              <a:t>W</a:t>
            </a:r>
            <a:r>
              <a:rPr lang="en-CH" dirty="0"/>
              <a:t>hile this index is still larger than the baseline k-mer index used in the conventional read mappers, our proposal is </a:t>
            </a:r>
            <a:r>
              <a:rPr lang="en-GB" dirty="0"/>
              <a:t>feasible for in-storage processing due to the large capacity and high internal bandwidth of modern NAND flash-based SSDs.</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811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Now I show the overall operational flow of </a:t>
            </a:r>
            <a:r>
              <a:rPr lang="en-GB" dirty="0" err="1"/>
              <a:t>GenStore</a:t>
            </a:r>
            <a:r>
              <a:rPr lang="en-GB" dirty="0"/>
              <a:t>-EM,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with </a:t>
            </a:r>
            <a:r>
              <a:rPr lang="en-GB" dirty="0" err="1"/>
              <a:t>SRTable</a:t>
            </a:r>
            <a:r>
              <a:rPr lang="en-GB" dirty="0"/>
              <a:t> and </a:t>
            </a:r>
            <a:r>
              <a:rPr lang="en-GB" dirty="0" err="1"/>
              <a:t>SKIndex</a:t>
            </a:r>
            <a:r>
              <a:rPr lang="en-GB" dirty="0"/>
              <a:t> in the NAND flash memory,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distributed across all channels and dies. [CLICK]</a:t>
            </a:r>
          </a:p>
          <a:p>
            <a:endParaRPr lang="en-GB" dirty="0"/>
          </a:p>
          <a:p>
            <a:r>
              <a:rPr lang="en-GB" dirty="0"/>
              <a:t>And the comparator logic located on the SSD controller.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GenStore</a:t>
            </a:r>
            <a:r>
              <a:rPr lang="en-GB" dirty="0"/>
              <a:t>-EM consists of two steps: [CLICK]</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Step 1 reads the two data structures from NAND flash chips to the SSD’s internal DRAM </a:t>
            </a:r>
            <a:r>
              <a:rPr lang="en-GB" b="1" dirty="0"/>
              <a:t>[CLICK] </a:t>
            </a:r>
            <a:r>
              <a:rPr lang="en-GB" dirty="0"/>
              <a:t>in a batched manner</a:t>
            </a:r>
          </a:p>
          <a:p>
            <a:endParaRPr lang="en-GB" dirty="0"/>
          </a:p>
          <a:p>
            <a:r>
              <a:rPr lang="en-GB" dirty="0"/>
              <a:t>Step 2 performs exact-match filtering within each read batch, using simple comparator logic.</a:t>
            </a:r>
          </a:p>
          <a:p>
            <a:endParaRPr lang="en-GB" dirty="0"/>
          </a:p>
          <a:p>
            <a:r>
              <a:rPr lang="en-GB" dirty="0"/>
              <a:t>Steps 1 and 2 are performed in a pipelined manner. During filtering, </a:t>
            </a:r>
            <a:r>
              <a:rPr lang="en-GB" dirty="0" err="1"/>
              <a:t>GenStore</a:t>
            </a:r>
            <a:r>
              <a:rPr lang="en-GB" dirty="0"/>
              <a:t>-EM sends the unfiltered reads to the host system for full read mapping.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7455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Now, let’s take a closer look at </a:t>
            </a:r>
            <a:r>
              <a:rPr lang="en-GB" sz="1200" i="1" kern="1200" dirty="0" err="1">
                <a:solidFill>
                  <a:schemeClr val="tx1"/>
                </a:solidFill>
                <a:effectLst/>
                <a:latin typeface="+mn-lt"/>
                <a:ea typeface="+mn-ea"/>
                <a:cs typeface="+mn-cs"/>
              </a:rPr>
              <a:t>GenStore</a:t>
            </a:r>
            <a:r>
              <a:rPr lang="en-GB" sz="1200" i="1" kern="1200" dirty="0">
                <a:solidFill>
                  <a:schemeClr val="tx1"/>
                </a:solidFill>
                <a:effectLst/>
                <a:latin typeface="+mn-lt"/>
                <a:ea typeface="+mn-ea"/>
                <a:cs typeface="+mn-cs"/>
              </a:rPr>
              <a:t>-NM</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598099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Using </a:t>
            </a:r>
            <a:r>
              <a:rPr lang="en-GB" dirty="0" err="1"/>
              <a:t>chaing</a:t>
            </a:r>
            <a:r>
              <a:rPr lang="en-GB" dirty="0"/>
              <a:t>, </a:t>
            </a:r>
            <a:r>
              <a:rPr lang="en-GB" dirty="0" err="1"/>
              <a:t>GenStore</a:t>
            </a:r>
            <a:r>
              <a:rPr lang="en-GB" dirty="0"/>
              <a:t>-NM filters most of the nonmatching reads, i.e., reads that would not align to any subsequence in the reference genome. Recall that chaining filter calculates a similarity score for each read (called chaining score) and filters read with no high-scoring potential matching locations.</a:t>
            </a:r>
          </a:p>
          <a:p>
            <a:endParaRPr lang="en-GB" dirty="0"/>
          </a:p>
          <a:p>
            <a:r>
              <a:rPr lang="en-GB" dirty="0"/>
              <a:t>Calculating a chaining score in the SSD is challenging</a:t>
            </a:r>
          </a:p>
          <a:p>
            <a:endParaRPr lang="en-GB" dirty="0"/>
          </a:p>
          <a:p>
            <a:r>
              <a:rPr lang="en-GB" dirty="0"/>
              <a:t>because finding the best chaining score requires performing </a:t>
            </a:r>
            <a:r>
              <a:rPr lang="en-GB" b="1" dirty="0"/>
              <a:t>[CLICK] </a:t>
            </a:r>
            <a:r>
              <a:rPr lang="en-GB" dirty="0"/>
              <a:t>many iterations of a dynamic programming algorithm for all seeds within a read,</a:t>
            </a:r>
          </a:p>
          <a:p>
            <a:endParaRPr lang="en-GB" dirty="0"/>
          </a:p>
          <a:p>
            <a:r>
              <a:rPr lang="en-GB" dirty="0"/>
              <a:t>This is particularly challenging for </a:t>
            </a:r>
            <a:r>
              <a:rPr lang="en-GB" dirty="0">
                <a:solidFill>
                  <a:schemeClr val="accent2"/>
                </a:solidFill>
              </a:rPr>
              <a:t>long reads</a:t>
            </a:r>
            <a:r>
              <a:rPr lang="en-GB" dirty="0"/>
              <a:t> since they have a </a:t>
            </a:r>
            <a:r>
              <a:rPr lang="en-GB" dirty="0">
                <a:solidFill>
                  <a:schemeClr val="accent2"/>
                </a:solidFill>
              </a:rPr>
              <a:t>large number of k-</a:t>
            </a:r>
            <a:r>
              <a:rPr lang="en-GB" dirty="0" err="1">
                <a:solidFill>
                  <a:schemeClr val="accent2"/>
                </a:solidFill>
              </a:rPr>
              <a:t>mers</a:t>
            </a:r>
            <a:r>
              <a:rPr lang="en-GB" dirty="0">
                <a:solidFill>
                  <a:schemeClr val="accent2"/>
                </a:solidFill>
              </a:rPr>
              <a:t> </a:t>
            </a:r>
            <a:r>
              <a:rPr lang="en-GB" dirty="0"/>
              <a:t>per read</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27315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[CLICK] </a:t>
            </a:r>
            <a:r>
              <a:rPr lang="en-GB" dirty="0"/>
              <a:t>To reduce the cost of chaining, </a:t>
            </a:r>
            <a:r>
              <a:rPr lang="en-GB" dirty="0" err="1"/>
              <a:t>GenStore</a:t>
            </a:r>
            <a:r>
              <a:rPr lang="en-GB" dirty="0"/>
              <a:t>-NM </a:t>
            </a:r>
            <a:r>
              <a:rPr lang="en-CH" sz="1200" dirty="0"/>
              <a:t>GenStore-NM uses a </a:t>
            </a:r>
            <a:r>
              <a:rPr lang="en-CH" sz="1200" dirty="0">
                <a:solidFill>
                  <a:srgbClr val="1982C3"/>
                </a:solidFill>
              </a:rPr>
              <a:t>light-weight chaining </a:t>
            </a:r>
            <a:r>
              <a:rPr lang="en-CH" sz="1200" dirty="0"/>
              <a:t>filter</a:t>
            </a:r>
          </a:p>
          <a:p>
            <a:r>
              <a:rPr lang="en-GB" b="1" dirty="0"/>
              <a:t>[CLICK] </a:t>
            </a:r>
            <a:r>
              <a:rPr lang="en-GB" sz="1200" dirty="0">
                <a:solidFill>
                  <a:srgbClr val="1982C3"/>
                </a:solidFill>
              </a:rPr>
              <a:t>Selectively</a:t>
            </a:r>
            <a:r>
              <a:rPr lang="en-GB" sz="1200" dirty="0"/>
              <a:t> performs chaining only on reads with a </a:t>
            </a:r>
            <a:r>
              <a:rPr lang="en-GB" sz="1200" dirty="0">
                <a:solidFill>
                  <a:srgbClr val="1982C3"/>
                </a:solidFill>
              </a:rPr>
              <a:t>small number of seeds</a:t>
            </a:r>
            <a:endParaRPr lang="en-GB" dirty="0"/>
          </a:p>
          <a:p>
            <a:r>
              <a:rPr lang="en-GB" b="1" dirty="0"/>
              <a:t>[CLICK] </a:t>
            </a:r>
            <a:r>
              <a:rPr lang="en-GB" dirty="0"/>
              <a:t>And Directly send reads that require more complex chaining to the host system</a:t>
            </a:r>
          </a:p>
          <a:p>
            <a:endParaRPr lang="en-GB" dirty="0"/>
          </a:p>
          <a:p>
            <a:r>
              <a:rPr lang="en-GB" dirty="0"/>
              <a:t>This idea is based on our observation from analyzing a wide range of real world genomic read sets.</a:t>
            </a:r>
          </a:p>
          <a:p>
            <a:endParaRPr lang="en-GB" dirty="0"/>
          </a:p>
          <a:p>
            <a:r>
              <a:rPr lang="en-GB" b="1" dirty="0"/>
              <a:t>[CLICK] </a:t>
            </a:r>
            <a:r>
              <a:rPr lang="en-GB" dirty="0"/>
              <a:t>This figure shows alignment probability of a read in a long read dataset to </a:t>
            </a:r>
            <a:r>
              <a:rPr lang="en-GB" dirty="0" err="1"/>
              <a:t>subsequences</a:t>
            </a:r>
            <a:r>
              <a:rPr lang="en-GB" dirty="0"/>
              <a:t> in the reference genome, as a function of the number of seeds per read.</a:t>
            </a:r>
          </a:p>
          <a:p>
            <a:endParaRPr lang="en-GB" dirty="0"/>
          </a:p>
          <a:p>
            <a:r>
              <a:rPr lang="en-GB" b="1" dirty="0"/>
              <a:t>[CLICK]  </a:t>
            </a:r>
            <a:r>
              <a:rPr lang="en-GB" dirty="0"/>
              <a:t>We observe that reads with a sufficiently large number of seeds are very likely to align to </a:t>
            </a:r>
            <a:r>
              <a:rPr lang="en-GB" dirty="0" err="1"/>
              <a:t>subsequences</a:t>
            </a:r>
            <a:r>
              <a:rPr lang="en-GB" dirty="0"/>
              <a:t> in the reference</a:t>
            </a:r>
          </a:p>
          <a:p>
            <a:r>
              <a:rPr lang="en-GB" dirty="0"/>
              <a:t>genome. Such reads can be directly sent to the CPU for full read mapping (bypassing the in-storage filter).</a:t>
            </a:r>
          </a:p>
          <a:p>
            <a:endParaRPr lang="en-GB" dirty="0"/>
          </a:p>
          <a:p>
            <a:r>
              <a:rPr lang="en-GB" b="1" dirty="0"/>
              <a:t>[CLICK]  </a:t>
            </a:r>
            <a:r>
              <a:rPr lang="en-GB" dirty="0"/>
              <a:t>We conclude that the selective light-weight chaining approach can filter many non-aligning reads without costly hardware resources in the SSD</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27876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[CLICK] </a:t>
            </a:r>
            <a:r>
              <a:rPr lang="en-GB" dirty="0"/>
              <a:t>To reduce the cost of chaining, </a:t>
            </a:r>
            <a:r>
              <a:rPr lang="en-GB" dirty="0" err="1"/>
              <a:t>GenStore</a:t>
            </a:r>
            <a:r>
              <a:rPr lang="en-GB" dirty="0"/>
              <a:t>-NM </a:t>
            </a:r>
            <a:r>
              <a:rPr lang="en-CH" sz="1200" dirty="0"/>
              <a:t>GenStore-NM uses a </a:t>
            </a:r>
            <a:r>
              <a:rPr lang="en-CH" sz="1200" dirty="0">
                <a:solidFill>
                  <a:srgbClr val="1982C3"/>
                </a:solidFill>
              </a:rPr>
              <a:t>light-weight chaining </a:t>
            </a:r>
            <a:r>
              <a:rPr lang="en-CH" sz="1200" dirty="0"/>
              <a:t>filter</a:t>
            </a:r>
          </a:p>
          <a:p>
            <a:r>
              <a:rPr lang="en-GB" b="1" dirty="0"/>
              <a:t>[CLICK] </a:t>
            </a:r>
            <a:r>
              <a:rPr lang="en-GB" sz="1200" dirty="0">
                <a:solidFill>
                  <a:srgbClr val="1982C3"/>
                </a:solidFill>
              </a:rPr>
              <a:t>Selectively</a:t>
            </a:r>
            <a:r>
              <a:rPr lang="en-GB" sz="1200" dirty="0"/>
              <a:t> performs chaining only on reads with a </a:t>
            </a:r>
            <a:r>
              <a:rPr lang="en-GB" sz="1200" dirty="0">
                <a:solidFill>
                  <a:srgbClr val="1982C3"/>
                </a:solidFill>
              </a:rPr>
              <a:t>small number of seeds</a:t>
            </a:r>
            <a:endParaRPr lang="en-GB" dirty="0"/>
          </a:p>
          <a:p>
            <a:r>
              <a:rPr lang="en-GB" b="1" dirty="0"/>
              <a:t>[CLICK] </a:t>
            </a:r>
            <a:r>
              <a:rPr lang="en-GB" dirty="0"/>
              <a:t>And Directly send reads that require more complex chaining to the host system</a:t>
            </a:r>
          </a:p>
          <a:p>
            <a:endParaRPr lang="en-GB" dirty="0"/>
          </a:p>
          <a:p>
            <a:r>
              <a:rPr lang="en-GB" dirty="0"/>
              <a:t>This idea is based on our observation from analyzing a wide range of real world genomic read sets.</a:t>
            </a:r>
          </a:p>
          <a:p>
            <a:endParaRPr lang="en-GB" dirty="0"/>
          </a:p>
          <a:p>
            <a:r>
              <a:rPr lang="en-GB" b="1" dirty="0"/>
              <a:t>[CLICK] </a:t>
            </a:r>
            <a:r>
              <a:rPr lang="en-GB" dirty="0"/>
              <a:t>This figure shows alignment probability of a read in a long read dataset to </a:t>
            </a:r>
            <a:r>
              <a:rPr lang="en-GB" dirty="0" err="1"/>
              <a:t>subsequences</a:t>
            </a:r>
            <a:r>
              <a:rPr lang="en-GB" dirty="0"/>
              <a:t> in the reference genome, as a function of the number of seeds per read.</a:t>
            </a:r>
          </a:p>
          <a:p>
            <a:endParaRPr lang="en-GB" dirty="0"/>
          </a:p>
          <a:p>
            <a:r>
              <a:rPr lang="en-GB" b="1" dirty="0"/>
              <a:t>[CLICK]  </a:t>
            </a:r>
            <a:r>
              <a:rPr lang="en-GB" dirty="0"/>
              <a:t>We observe that reads with a sufficiently large number of seeds are very likely to align to </a:t>
            </a:r>
            <a:r>
              <a:rPr lang="en-GB" dirty="0" err="1"/>
              <a:t>subsequences</a:t>
            </a:r>
            <a:r>
              <a:rPr lang="en-GB" dirty="0"/>
              <a:t> in the reference</a:t>
            </a:r>
          </a:p>
          <a:p>
            <a:r>
              <a:rPr lang="en-GB" dirty="0"/>
              <a:t>genome. Such reads can be directly sent to the CPU for full read mapping (bypassing the in-storage filter).</a:t>
            </a:r>
          </a:p>
          <a:p>
            <a:endParaRPr lang="en-GB" dirty="0"/>
          </a:p>
          <a:p>
            <a:r>
              <a:rPr lang="en-GB" b="1" dirty="0"/>
              <a:t>[CLICK]  </a:t>
            </a:r>
            <a:r>
              <a:rPr lang="en-GB" dirty="0"/>
              <a:t>We conclude that the selective light-weight chaining approach can filter many non-aligning reads without costly hardware resources in the SSD</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614055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now go into our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4338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valuate the following systems:</a:t>
            </a:r>
          </a:p>
          <a:p>
            <a:endParaRPr lang="en-GB" dirty="0"/>
          </a:p>
          <a:p>
            <a:r>
              <a:rPr lang="en-GB" dirty="0"/>
              <a:t>[CLICK]  Base: state-of-the-art software or hardware read mappers for both short and long reads</a:t>
            </a:r>
          </a:p>
          <a:p>
            <a:endParaRPr lang="en-GB" dirty="0"/>
          </a:p>
          <a:p>
            <a:r>
              <a:rPr lang="en-GB" dirty="0"/>
              <a:t>[CLICK] GS: Base integrated with the </a:t>
            </a:r>
            <a:r>
              <a:rPr lang="en-GB" dirty="0" err="1"/>
              <a:t>GenStore</a:t>
            </a:r>
            <a:r>
              <a:rPr lang="en-GB" dirty="0"/>
              <a:t> inside the SSD </a:t>
            </a:r>
          </a:p>
          <a:p>
            <a:endParaRPr lang="en-GB" dirty="0"/>
          </a:p>
          <a:p>
            <a:r>
              <a:rPr lang="en-GB" dirty="0"/>
              <a:t>We evaluate these mappers on systems with various SSD configurations, a low-end, medium-end, and high-end SSD</a:t>
            </a:r>
          </a:p>
          <a:p>
            <a:endParaRPr lang="en-GB" dirty="0"/>
          </a:p>
          <a:p>
            <a:r>
              <a:rPr lang="en-GB" dirty="0"/>
              <a:t>For other details about our methodology, please refer to the paper.</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01988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t>
            </a:r>
            <a:r>
              <a:rPr lang="en-GB" dirty="0" err="1"/>
              <a:t>analyze</a:t>
            </a:r>
            <a:r>
              <a:rPr lang="en-GB" dirty="0"/>
              <a:t> the benefits of </a:t>
            </a:r>
            <a:r>
              <a:rPr lang="en-GB" dirty="0" err="1"/>
              <a:t>GenStore</a:t>
            </a:r>
            <a:r>
              <a:rPr lang="en-GB" dirty="0"/>
              <a:t>-EM for a 22-GB short read set where 80% of reads exactly match some subsequence in the reference genome and can be filtered. </a:t>
            </a:r>
          </a:p>
          <a:p>
            <a:endParaRPr lang="en-GB" dirty="0"/>
          </a:p>
          <a:p>
            <a:r>
              <a:rPr lang="en-GB" dirty="0"/>
              <a:t>We show the benefit of GS on software and hardware read mappers.</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orbel" panose="020B0503020204020204" pitchFamily="34" charset="0"/>
              </a:rPr>
              <a:t>GS provides </a:t>
            </a:r>
            <a:r>
              <a:rPr lang="en-GB" sz="1200" b="0" dirty="0">
                <a:solidFill>
                  <a:srgbClr val="629B3C"/>
                </a:solidFill>
              </a:rPr>
              <a:t>2.1× - 2.5× </a:t>
            </a:r>
            <a:r>
              <a:rPr lang="en-GB" sz="1200" b="0" dirty="0">
                <a:solidFill>
                  <a:srgbClr val="629B3C"/>
                </a:solidFill>
                <a:latin typeface="Corbel" panose="020B0503020204020204" pitchFamily="34" charset="0"/>
              </a:rPr>
              <a:t>speedup </a:t>
            </a:r>
            <a:r>
              <a:rPr lang="en-GB" sz="1200" b="0" dirty="0">
                <a:solidFill>
                  <a:schemeClr val="tx1"/>
                </a:solidFill>
                <a:latin typeface="Corbel" panose="020B0503020204020204" pitchFamily="34" charset="0"/>
              </a:rPr>
              <a:t>compared to the software Base </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orbel" panose="020B0503020204020204" pitchFamily="34" charset="0"/>
              </a:rPr>
              <a:t>GS provides </a:t>
            </a:r>
            <a:r>
              <a:rPr lang="en-GB" sz="1200" b="0" dirty="0">
                <a:solidFill>
                  <a:srgbClr val="629B3C"/>
                </a:solidFill>
              </a:rPr>
              <a:t>1.5× – 3.3× </a:t>
            </a:r>
            <a:r>
              <a:rPr lang="en-GB" sz="1200" b="0" dirty="0">
                <a:solidFill>
                  <a:srgbClr val="629B3C"/>
                </a:solidFill>
                <a:latin typeface="Corbel" panose="020B0503020204020204" pitchFamily="34" charset="0"/>
              </a:rPr>
              <a:t>speedup </a:t>
            </a:r>
            <a:r>
              <a:rPr lang="en-GB" sz="1200" b="0" dirty="0">
                <a:solidFill>
                  <a:schemeClr val="tx1"/>
                </a:solidFill>
                <a:latin typeface="Corbel" panose="020B0503020204020204" pitchFamily="34" charset="0"/>
              </a:rPr>
              <a:t>compared to the hardware Base 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latin typeface="Corbel" panose="020B05030202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orbel" panose="020B0503020204020204" pitchFamily="34" charset="0"/>
              </a:rPr>
              <a:t>GS provides </a:t>
            </a:r>
            <a:r>
              <a:rPr lang="en-GB" sz="1200" b="0" dirty="0">
                <a:solidFill>
                  <a:schemeClr val="tx1"/>
                </a:solidFill>
              </a:rPr>
              <a:t>on average </a:t>
            </a:r>
            <a:r>
              <a:rPr lang="en-GB" sz="1200" b="0" dirty="0">
                <a:solidFill>
                  <a:srgbClr val="629B3C"/>
                </a:solidFill>
              </a:rPr>
              <a:t>3.92× energy reduction</a:t>
            </a:r>
            <a:endParaRPr lang="en-GB" sz="1200" b="0" dirty="0">
              <a:solidFill>
                <a:schemeClr val="tx1"/>
              </a:solidFill>
              <a:latin typeface="Corbel" panose="020B050302020402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37031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t>
            </a:r>
            <a:r>
              <a:rPr lang="en-GB" dirty="0" err="1"/>
              <a:t>analyze</a:t>
            </a:r>
            <a:r>
              <a:rPr lang="en-GB" dirty="0"/>
              <a:t> the benefits of </a:t>
            </a:r>
            <a:r>
              <a:rPr lang="en-GB" dirty="0" err="1"/>
              <a:t>GenStore</a:t>
            </a:r>
            <a:r>
              <a:rPr lang="en-GB" dirty="0"/>
              <a:t>-NM for a 12-GB long read set with very high genetic variation compared the the reference genome where 99.7% of reads do not match any subsequence in the reference genome. </a:t>
            </a:r>
          </a:p>
          <a:p>
            <a:endParaRPr lang="en-GB" dirty="0"/>
          </a:p>
          <a:p>
            <a:r>
              <a:rPr lang="en-GB" dirty="0"/>
              <a:t>We show the benefit of GS on software and hardware read mappers.</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orbel" panose="020B0503020204020204" pitchFamily="34" charset="0"/>
              </a:rPr>
              <a:t>GS provides 22.4× – 27.9× speedup compared to the software Base 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orbel" panose="020B0503020204020204" pitchFamily="34" charset="0"/>
              </a:rPr>
              <a:t>GS provides 6.8× – 19.2× speedup compared to the hardware Base 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orbel" panose="020B0503020204020204" pitchFamily="34" charset="0"/>
              </a:rPr>
              <a:t>GS provides on average 27.2× energy reduction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latin typeface="Corbel" panose="020B05030202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latin typeface="Corbel" panose="020B05030202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14859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find area and power values of GenStore by synthesizing GenStore-EM and NM using 65nm technology node, </a:t>
            </a:r>
          </a:p>
          <a:p>
            <a:r>
              <a:rPr lang="en-GB" dirty="0"/>
              <a:t>A</a:t>
            </a:r>
            <a:r>
              <a:rPr lang="en-CH" dirty="0"/>
              <a:t>nd find that for an 8-channel SSD, the area of GS is 0.2 mm square and the power is 26.6 watts</a:t>
            </a:r>
          </a:p>
          <a:p>
            <a:r>
              <a:rPr lang="en-CH" dirty="0"/>
              <a:t>BY scaling the area to lower technology nodes, we observe that the area overhead of GS </a:t>
            </a:r>
            <a:r>
              <a:rPr lang="en-GB" dirty="0"/>
              <a:t>is 0.006% </a:t>
            </a:r>
            <a:r>
              <a:rPr lang="en-CH" dirty="0"/>
              <a:t> of an Intel processor and less than 9.5% of the </a:t>
            </a:r>
            <a:r>
              <a:rPr lang="en-GB" dirty="0"/>
              <a:t>of the three ARM processors in a SATA SSD controller.</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6935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Let me briefly talk about other results that are included in the paper before concluding this talk. These include the following: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05745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Now, let me conclude by giving the summary.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0413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[CLICK] </a:t>
            </a:r>
            <a:r>
              <a:rPr lang="en-GB" sz="1200" kern="1200" dirty="0">
                <a:solidFill>
                  <a:schemeClr val="tx1"/>
                </a:solidFill>
                <a:effectLst/>
                <a:latin typeface="+mn-lt"/>
                <a:ea typeface="+mn-ea"/>
                <a:cs typeface="+mn-cs"/>
              </a:rPr>
              <a:t>There has been significant effort into improving read mapping performance through efficient heuristics, hardware accelerators, and various filters that prune reads that do not require expensive computation.</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[CLICK]  </a:t>
            </a:r>
            <a:r>
              <a:rPr lang="en-GB" sz="1200" kern="1200" dirty="0">
                <a:solidFill>
                  <a:schemeClr val="tx1"/>
                </a:solidFill>
                <a:effectLst/>
                <a:latin typeface="+mn-lt"/>
                <a:ea typeface="+mn-ea"/>
                <a:cs typeface="+mn-cs"/>
              </a:rPr>
              <a:t>While these approaches address the computation overhead in read mapping, None of them alleviate the data movement overhead from storage, whose impact becomes even larger when the computation overhead gets alleviated</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[CLICK]  Our goal is to </a:t>
            </a:r>
            <a:r>
              <a:rPr lang="en-US" sz="1200" dirty="0">
                <a:solidFill>
                  <a:schemeClr val="accent4">
                    <a:lumMod val="50000"/>
                  </a:schemeClr>
                </a:solidFill>
                <a:ea typeface="Segoe UI Symbol" panose="020B0502040204020203" pitchFamily="34" charset="0"/>
                <a:cs typeface="Segoe UI Historic" panose="020B0502040204020203" pitchFamily="34" charset="0"/>
              </a:rPr>
              <a:t>Improve the performance of genome sequence analysis by effectively reducing unnecessary data movement from the storage system</a:t>
            </a:r>
          </a:p>
          <a:p>
            <a:endParaRPr lang="en-US" sz="1200" kern="1200" dirty="0">
              <a:solidFill>
                <a:schemeClr val="accent4">
                  <a:lumMod val="50000"/>
                </a:schemeClr>
              </a:solidFill>
              <a:effectLst/>
              <a:latin typeface="+mn-lt"/>
              <a:ea typeface="Segoe UI Symbol" panose="020B0502040204020203" pitchFamily="34" charset="0"/>
              <a:cs typeface="Segoe UI Historic" panose="020B0502040204020203" pitchFamily="34" charset="0"/>
            </a:endParaRPr>
          </a:p>
          <a:p>
            <a:r>
              <a:rPr lang="en-GB" sz="1200" b="1" kern="1200" dirty="0">
                <a:solidFill>
                  <a:schemeClr val="tx1"/>
                </a:solidFill>
                <a:effectLst/>
                <a:latin typeface="+mn-lt"/>
                <a:ea typeface="+mn-ea"/>
                <a:cs typeface="+mn-cs"/>
              </a:rPr>
              <a:t>[CLICK]  The key idea is to </a:t>
            </a:r>
            <a:r>
              <a:rPr lang="en-US" sz="1200" dirty="0">
                <a:solidFill>
                  <a:schemeClr val="accent6">
                    <a:lumMod val="75000"/>
                  </a:schemeClr>
                </a:solidFill>
                <a:ea typeface="Segoe UI Symbol" panose="020B0502040204020203" pitchFamily="34" charset="0"/>
                <a:cs typeface="Segoe UI Historic" panose="020B0502040204020203" pitchFamily="34" charset="0"/>
              </a:rPr>
              <a:t>Filter reads that </a:t>
            </a:r>
            <a:r>
              <a:rPr lang="en-US" sz="1200" b="1" dirty="0">
                <a:solidFill>
                  <a:schemeClr val="accent6">
                    <a:lumMod val="75000"/>
                  </a:schemeClr>
                </a:solidFill>
                <a:ea typeface="Segoe UI Symbol" panose="020B0502040204020203" pitchFamily="34" charset="0"/>
                <a:cs typeface="Segoe UI Historic" panose="020B0502040204020203" pitchFamily="34" charset="0"/>
              </a:rPr>
              <a:t>do not require the expensive ASM </a:t>
            </a:r>
            <a:r>
              <a:rPr lang="en-US" sz="1200" dirty="0">
                <a:solidFill>
                  <a:schemeClr val="accent6">
                    <a:lumMod val="75000"/>
                  </a:schemeClr>
                </a:solidFill>
                <a:ea typeface="Segoe UI Symbol" panose="020B0502040204020203" pitchFamily="34" charset="0"/>
                <a:cs typeface="Segoe UI Historic" panose="020B0502040204020203" pitchFamily="34" charset="0"/>
              </a:rPr>
              <a:t>computation </a:t>
            </a:r>
            <a:r>
              <a:rPr lang="en-US" sz="1200" b="1" dirty="0">
                <a:solidFill>
                  <a:schemeClr val="accent6">
                    <a:lumMod val="75000"/>
                  </a:schemeClr>
                </a:solidFill>
                <a:ea typeface="Segoe UI Symbol" panose="020B0502040204020203" pitchFamily="34" charset="0"/>
                <a:cs typeface="Segoe UI Historic" panose="020B0502040204020203" pitchFamily="34" charset="0"/>
              </a:rPr>
              <a:t>in the storage system</a:t>
            </a:r>
            <a:r>
              <a:rPr lang="en-US" sz="1200" dirty="0">
                <a:solidFill>
                  <a:schemeClr val="accent6">
                    <a:lumMod val="75000"/>
                  </a:schemeClr>
                </a:solidFill>
                <a:ea typeface="Segoe UI Symbol" panose="020B0502040204020203" pitchFamily="34" charset="0"/>
                <a:cs typeface="Segoe UI Historic" panose="020B0502040204020203" pitchFamily="34" charset="0"/>
              </a:rPr>
              <a:t> to fundamentally reduce the data movement overhead</a:t>
            </a:r>
          </a:p>
          <a:p>
            <a:endParaRPr lang="en-US" sz="1200" kern="1200" dirty="0">
              <a:solidFill>
                <a:schemeClr val="accent6">
                  <a:lumMod val="75000"/>
                </a:schemeClr>
              </a:solidFill>
              <a:effectLst/>
              <a:latin typeface="+mn-lt"/>
              <a:ea typeface="Segoe UI Symbol" panose="020B0502040204020203" pitchFamily="34" charset="0"/>
              <a:cs typeface="Segoe UI Historic"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CLICK] however, filtering reads inside SSD is </a:t>
            </a:r>
            <a:r>
              <a:rPr lang="en-GB" sz="1200" b="1" kern="1200" dirty="0" err="1">
                <a:solidFill>
                  <a:schemeClr val="tx1"/>
                </a:solidFill>
                <a:effectLst/>
                <a:latin typeface="+mn-lt"/>
                <a:ea typeface="+mn-ea"/>
                <a:cs typeface="+mn-cs"/>
              </a:rPr>
              <a:t>challebging</a:t>
            </a:r>
            <a:r>
              <a:rPr lang="en-GB" sz="1200" b="1" kern="1200" dirty="0">
                <a:solidFill>
                  <a:schemeClr val="tx1"/>
                </a:solidFill>
                <a:effectLst/>
                <a:latin typeface="+mn-lt"/>
                <a:ea typeface="+mn-ea"/>
                <a:cs typeface="+mn-cs"/>
              </a:rPr>
              <a:t> </a:t>
            </a:r>
            <a:r>
              <a:rPr lang="en-US" sz="1200" dirty="0">
                <a:solidFill>
                  <a:srgbClr val="F49415"/>
                </a:solidFill>
                <a:ea typeface="Segoe UI Symbol" panose="020B0502040204020203" pitchFamily="34" charset="0"/>
                <a:cs typeface="Segoe UI Historic" panose="020B0502040204020203" pitchFamily="34" charset="0"/>
              </a:rPr>
              <a:t>1) Read mapping workloads can exhibit </a:t>
            </a:r>
            <a:r>
              <a:rPr lang="en-US" sz="1200" b="1" dirty="0">
                <a:solidFill>
                  <a:srgbClr val="F49415"/>
                </a:solidFill>
                <a:ea typeface="Segoe UI Symbol" panose="020B0502040204020203" pitchFamily="34" charset="0"/>
                <a:cs typeface="Segoe UI Historic" panose="020B0502040204020203" pitchFamily="34" charset="0"/>
              </a:rPr>
              <a:t>different behavior</a:t>
            </a:r>
            <a:r>
              <a:rPr lang="en-US" sz="1200" dirty="0">
                <a:solidFill>
                  <a:srgbClr val="F49415"/>
                </a:solidFill>
                <a:ea typeface="Segoe UI Symbol" panose="020B0502040204020203" pitchFamily="34" charset="0"/>
                <a:cs typeface="Segoe UI Historic" panose="020B0502040204020203" pitchFamily="34" charset="0"/>
              </a:rPr>
              <a:t>, and 2) There are </a:t>
            </a:r>
            <a:r>
              <a:rPr lang="en-US" sz="1200" b="1" dirty="0">
                <a:solidFill>
                  <a:srgbClr val="F49415"/>
                </a:solidFill>
                <a:ea typeface="Segoe UI Symbol" panose="020B0502040204020203" pitchFamily="34" charset="0"/>
                <a:cs typeface="Segoe UI Historic" panose="020B0502040204020203" pitchFamily="34" charset="0"/>
              </a:rPr>
              <a:t>limited available hardware resources </a:t>
            </a:r>
            <a:r>
              <a:rPr lang="en-US" sz="1200" dirty="0">
                <a:solidFill>
                  <a:srgbClr val="F49415"/>
                </a:solidFill>
                <a:ea typeface="Segoe UI Symbol" panose="020B0502040204020203" pitchFamily="34" charset="0"/>
                <a:cs typeface="Segoe UI Historic" panose="020B0502040204020203" pitchFamily="34" charset="0"/>
              </a:rPr>
              <a:t>in the storage system</a:t>
            </a:r>
          </a:p>
          <a:p>
            <a:endParaRPr lang="en-US" sz="1200" kern="1200" dirty="0">
              <a:solidFill>
                <a:schemeClr val="accent6">
                  <a:lumMod val="75000"/>
                </a:schemeClr>
              </a:solidFill>
              <a:effectLst/>
              <a:latin typeface="+mn-lt"/>
              <a:ea typeface="Segoe UI Symbol" panose="020B0502040204020203" pitchFamily="34" charset="0"/>
              <a:cs typeface="Segoe UI Historic" panose="020B0502040204020203" pitchFamily="34" charset="0"/>
            </a:endParaRPr>
          </a:p>
          <a:p>
            <a:r>
              <a:rPr lang="en-GB" sz="1200" b="1" kern="1200" dirty="0">
                <a:solidFill>
                  <a:schemeClr val="tx1"/>
                </a:solidFill>
                <a:effectLst/>
                <a:latin typeface="+mn-lt"/>
                <a:ea typeface="+mn-ea"/>
                <a:cs typeface="+mn-cs"/>
              </a:rPr>
              <a:t>[CLICK]  To this end, we propose </a:t>
            </a:r>
            <a:r>
              <a:rPr lang="en-GB" sz="1200" b="1" kern="1200" dirty="0" err="1">
                <a:solidFill>
                  <a:schemeClr val="tx1"/>
                </a:solidFill>
                <a:effectLst/>
                <a:latin typeface="+mn-lt"/>
                <a:ea typeface="+mn-ea"/>
                <a:cs typeface="+mn-cs"/>
              </a:rPr>
              <a:t>GenStore</a:t>
            </a:r>
            <a:r>
              <a:rPr lang="en-GB" sz="1200" b="1" kern="1200" dirty="0">
                <a:solidFill>
                  <a:schemeClr val="tx1"/>
                </a:solidFill>
                <a:effectLst/>
                <a:latin typeface="+mn-lt"/>
                <a:ea typeface="+mn-ea"/>
                <a:cs typeface="+mn-cs"/>
              </a:rPr>
              <a:t>, </a:t>
            </a:r>
            <a:r>
              <a:rPr lang="en-US" sz="1200" dirty="0">
                <a:solidFill>
                  <a:srgbClr val="009FFF"/>
                </a:solidFill>
                <a:ea typeface="Segoe UI Symbol" panose="020B0502040204020203" pitchFamily="34" charset="0"/>
                <a:cs typeface="Segoe UI Historic" panose="020B0502040204020203" pitchFamily="34" charset="0"/>
              </a:rPr>
              <a:t>The </a:t>
            </a:r>
            <a:r>
              <a:rPr lang="en-US" sz="1200" i="1" dirty="0">
                <a:solidFill>
                  <a:srgbClr val="009FFF"/>
                </a:solidFill>
                <a:ea typeface="Segoe UI Symbol" panose="020B0502040204020203" pitchFamily="34" charset="0"/>
                <a:cs typeface="Segoe UI Historic" panose="020B0502040204020203" pitchFamily="34" charset="0"/>
              </a:rPr>
              <a:t>first</a:t>
            </a:r>
            <a:r>
              <a:rPr lang="en-US" sz="1200" dirty="0">
                <a:solidFill>
                  <a:srgbClr val="009FFF"/>
                </a:solidFill>
                <a:ea typeface="Segoe UI Symbol" panose="020B0502040204020203" pitchFamily="34" charset="0"/>
                <a:cs typeface="Segoe UI Historic" panose="020B0502040204020203" pitchFamily="34" charset="0"/>
              </a:rPr>
              <a:t> in-storage processing system designed for genome sequence analysis to reduce both the computation/data movement overhead</a:t>
            </a:r>
            <a:endParaRPr lang="en-GB" sz="1200" kern="1200" dirty="0">
              <a:solidFill>
                <a:schemeClr val="tx1"/>
              </a:solidFill>
              <a:effectLst/>
              <a:latin typeface="+mn-lt"/>
              <a:ea typeface="+mn-ea"/>
              <a:cs typeface="+mn-cs"/>
            </a:endParaRP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[CLICK]  </a:t>
            </a:r>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a:t>
            </a:r>
            <a:endParaRPr lang="en-GB"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9276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I’m Nika, and today I will introduce </a:t>
            </a:r>
            <a:r>
              <a:rPr lang="en-US" dirty="0" err="1"/>
              <a:t>GenStore</a:t>
            </a:r>
            <a:r>
              <a:rPr lang="en-US" dirty="0"/>
              <a:t>: A High-Performance In-Storage Processing System </a:t>
            </a:r>
          </a:p>
          <a:p>
            <a:r>
              <a:rPr lang="en-US" dirty="0"/>
              <a:t>for Genome Sequence Analysis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5445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plot shows the execution time of three read mapping systems.</a:t>
            </a:r>
          </a:p>
          <a:p>
            <a:r>
              <a:rPr lang="en-GB" dirty="0"/>
              <a:t>Base refers to a State-of-the-art software read mapper, Minimap2</a:t>
            </a:r>
          </a:p>
          <a:p>
            <a:r>
              <a:rPr lang="en-GB" dirty="0"/>
              <a:t>SW-filter refers to Base integrated with a software filter that prunes 80% of exactly-matching reads</a:t>
            </a:r>
          </a:p>
          <a:p>
            <a:r>
              <a:rPr lang="en-GB" dirty="0"/>
              <a:t>Ideal-ISF refers to base integrated with an ideal in-storage filter than prunes 80% exactly matching reads inside the SSD</a:t>
            </a:r>
          </a:p>
          <a:p>
            <a:endParaRPr lang="en-GB" dirty="0"/>
          </a:p>
          <a:p>
            <a:endParaRPr lang="en-GB" dirty="0"/>
          </a:p>
          <a:p>
            <a:endParaRPr lang="en-GB" dirty="0"/>
          </a:p>
          <a:p>
            <a:endParaRPr lang="en-GB" dirty="0"/>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1917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assess the </a:t>
            </a:r>
            <a:r>
              <a:rPr lang="en-GB" dirty="0">
                <a:solidFill>
                  <a:srgbClr val="7030A0"/>
                </a:solidFill>
              </a:rPr>
              <a:t>impact of the storage subsystem</a:t>
            </a:r>
            <a:r>
              <a:rPr lang="en-GB" dirty="0"/>
              <a:t>, we evaluate each of the three mappers with different configurations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low-end SSD, a high-end SSD, and DRAM which refers to an idealized scenario where all needed data is preloaded in DRAM with no I/O overhead</a:t>
            </a:r>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7182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Based on this plot, we make several observations, First…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538493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By comparing the high-end SSD, low-end SSD, and DRAM with no I/O overhead, we observe that</a:t>
            </a:r>
          </a:p>
          <a:p>
            <a:endParaRPr lang="en-CH" dirty="0"/>
          </a:p>
          <a:p>
            <a:r>
              <a:rPr lang="en-CH" b="1" dirty="0"/>
              <a:t>[CLICK] </a:t>
            </a:r>
            <a:r>
              <a:rPr lang="en-GB" dirty="0"/>
              <a:t>I/O has a significant impact on application performance</a:t>
            </a:r>
          </a:p>
          <a:p>
            <a:r>
              <a:rPr lang="en-CH" b="1" dirty="0"/>
              <a:t>[CLICK] </a:t>
            </a:r>
            <a:r>
              <a:rPr lang="en-GB" dirty="0"/>
              <a:t>which can be alleviated at the cost of expensive storage devices and interfaces </a:t>
            </a:r>
            <a:endParaRPr lang="en-CH" dirty="0"/>
          </a:p>
          <a:p>
            <a:endParaRPr lang="en-CH" dirty="0"/>
          </a:p>
          <a:p>
            <a:r>
              <a:rPr lang="en-GB" dirty="0"/>
              <a:t>However, it is challenging to scale a storage system’s capacity using only the high-end SSDs due to</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b="1" dirty="0"/>
              <a:t>[CLICK] </a:t>
            </a:r>
            <a:r>
              <a:rPr lang="en-GB" dirty="0"/>
              <a:t>the relatively smaller number of the PCIe slots in a server</a:t>
            </a:r>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b="1" dirty="0"/>
              <a:t>[CLICK] </a:t>
            </a:r>
            <a:r>
              <a:rPr lang="en-GB" dirty="0"/>
              <a:t>And their significantly-higher prices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781025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Third, by comparing Base and SW-filter, we observe that despite a large number of needs that can be filtered, SW-filter does not provide significant benefits compared to base. </a:t>
            </a:r>
          </a:p>
          <a:p>
            <a:r>
              <a:rPr lang="en-GB" dirty="0"/>
              <a:t>The limited speedup is mainly due to large number of accesses to the index structure for several k-</a:t>
            </a:r>
            <a:r>
              <a:rPr lang="en-GB" dirty="0" err="1"/>
              <a:t>mers</a:t>
            </a:r>
            <a:r>
              <a:rPr lang="en-GB" dirty="0"/>
              <a:t> per each read. </a:t>
            </a:r>
          </a:p>
          <a:p>
            <a:endParaRPr lang="en-GB" dirty="0"/>
          </a:p>
          <a:p>
            <a:r>
              <a:rPr lang="en-CH" b="1" dirty="0"/>
              <a:t>[CLICK]  This shows that as opposed to the instorage filter, </a:t>
            </a:r>
            <a:r>
              <a:rPr lang="en-GB" dirty="0"/>
              <a:t>the filtering process outside the SSD must compete with the read mapping process for the resources in the system</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275433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figures shows similar analysis but with a state-of-the-art hardware read mapper, gencache, and its integration with the ideal in-storage filter.</a:t>
            </a:r>
          </a:p>
          <a:p>
            <a:endParaRPr lang="en-CH" dirty="0"/>
          </a:p>
          <a:p>
            <a:r>
              <a:rPr lang="en-CH" dirty="0"/>
              <a:t>We observe that </a:t>
            </a:r>
            <a:r>
              <a:rPr lang="en-GB" dirty="0"/>
              <a:t>Even the high-end SSD does not fully alleviate the storage bottleneck in this case</a:t>
            </a:r>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because by addressing computation overhead using the accelerator, I/O turns into a more serious bottleneck.</a:t>
            </a:r>
          </a:p>
          <a:p>
            <a:endParaRPr lang="en-CH" dirty="0"/>
          </a:p>
          <a:p>
            <a:r>
              <a:rPr lang="en-CH" dirty="0"/>
              <a:t>However, we observe that the ideal n-storage filter </a:t>
            </a:r>
            <a:r>
              <a:rPr lang="en-GB" dirty="0"/>
              <a:t>significantly improves performance since it addresses both the computation and data movement overheads.</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4145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 won’t go into details, but you can refer to our paper for more details about our evaluation methdology.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36943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GS-Ext provides significant performance</a:t>
            </a:r>
          </a:p>
          <a:p>
            <a:r>
              <a:rPr lang="en-GB" dirty="0"/>
              <a:t>improvements over both Base and SIMD in SSD-M and SSD-H. However,</a:t>
            </a:r>
          </a:p>
          <a:p>
            <a:r>
              <a:rPr lang="en-GB" dirty="0"/>
              <a:t>GS-Ext provides limited benefits over SIMD in SSD-L since</a:t>
            </a:r>
          </a:p>
          <a:p>
            <a:r>
              <a:rPr lang="en-GB" dirty="0"/>
              <a:t>its performance is bottlenecked by the low external I/O bandwidth.</a:t>
            </a:r>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886209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GS-Ext performs</a:t>
            </a:r>
            <a:r>
              <a:rPr lang="en-GB" sz="1200" i="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significantly slower than Base (2.28x - 1.91x) on all systems</a:t>
            </a:r>
            <a:r>
              <a:rPr lang="en-CH" sz="1200" i="1" kern="120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40573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85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 am Nika, and today, I will talk about</a:t>
            </a:r>
          </a:p>
          <a:p>
            <a:r>
              <a:rPr lang="en-US" dirty="0"/>
              <a:t>MegIS: High-Performance, Energy-Efficient, and Low-Cost Metagenomic Analysis</a:t>
            </a:r>
            <a:br>
              <a:rPr lang="en-US" dirty="0"/>
            </a:br>
            <a:r>
              <a:rPr lang="en-US" dirty="0"/>
              <a:t>with In-Storage Processing</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526248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Metagenomics: Study of genome sequences of diverse organisms within a shared environment (e.g., blood, ocean, soil)</a:t>
            </a:r>
          </a:p>
          <a:p>
            <a:endParaRPr lang="en-GB" dirty="0"/>
          </a:p>
          <a:p>
            <a:r>
              <a:rPr lang="en-GB" dirty="0"/>
              <a:t>Metagenomics overcomes the limitations of traditional genomics</a:t>
            </a:r>
          </a:p>
          <a:p>
            <a:r>
              <a:rPr lang="en-GB" dirty="0"/>
              <a:t>Because it </a:t>
            </a:r>
            <a:r>
              <a:rPr lang="en-GB" sz="1200" dirty="0"/>
              <a:t>bypasses the need for culturing individual species in isolation, </a:t>
            </a:r>
          </a:p>
          <a:p>
            <a:endParaRPr lang="en-GB" sz="1200" dirty="0"/>
          </a:p>
          <a:p>
            <a:r>
              <a:rPr lang="en-GB" sz="1200" dirty="0"/>
              <a:t>which is not feasible in many important clinical and environmental use cases</a:t>
            </a:r>
          </a:p>
          <a:p>
            <a:endParaRPr lang="en-GB" sz="1200" dirty="0"/>
          </a:p>
          <a:p>
            <a:endParaRPr lang="en-GB" sz="1200" dirty="0"/>
          </a:p>
          <a:p>
            <a:endParaRPr lang="en-GB" sz="1200" dirty="0"/>
          </a:p>
          <a:p>
            <a:endParaRPr lang="en-GB" dirty="0"/>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33936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Therefore, metagenomics has led to ground-breaking advances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 many fields such as </a:t>
            </a:r>
          </a:p>
          <a:p>
            <a:pPr marL="342900" indent="-342900">
              <a:lnSpc>
                <a:spcPct val="130000"/>
              </a:lnSpc>
              <a:spcBef>
                <a:spcPts val="0"/>
              </a:spcBef>
              <a:buFont typeface="Arial" panose="020B0604020202020204" pitchFamily="34" charset="0"/>
              <a:buChar char="•"/>
            </a:pPr>
            <a:r>
              <a:rPr lang="en-GB" sz="1200" dirty="0">
                <a:solidFill>
                  <a:schemeClr val="tx1"/>
                </a:solidFill>
                <a:latin typeface="Corbel" panose="020B0503020204020204" pitchFamily="34" charset="0"/>
              </a:rPr>
              <a:t>Precision medicine</a:t>
            </a:r>
          </a:p>
          <a:p>
            <a:pPr marL="342900" indent="-342900">
              <a:lnSpc>
                <a:spcPct val="130000"/>
              </a:lnSpc>
              <a:spcBef>
                <a:spcPts val="0"/>
              </a:spcBef>
              <a:buFont typeface="Arial" panose="020B0604020202020204" pitchFamily="34" charset="0"/>
              <a:buChar char="•"/>
            </a:pPr>
            <a:r>
              <a:rPr lang="en-GB" sz="1200" dirty="0">
                <a:solidFill>
                  <a:schemeClr val="tx1"/>
                </a:solidFill>
                <a:latin typeface="Corbel" panose="020B0503020204020204" pitchFamily="34" charset="0"/>
              </a:rPr>
              <a:t>Understanding microbial diversity of an environment</a:t>
            </a:r>
          </a:p>
          <a:p>
            <a:pPr marL="342900" indent="-342900">
              <a:lnSpc>
                <a:spcPct val="130000"/>
              </a:lnSpc>
              <a:spcBef>
                <a:spcPts val="0"/>
              </a:spcBef>
              <a:buFont typeface="Arial" panose="020B0604020202020204" pitchFamily="34" charset="0"/>
              <a:buChar char="•"/>
            </a:pPr>
            <a:r>
              <a:rPr lang="en-GB" sz="1200" dirty="0">
                <a:solidFill>
                  <a:schemeClr val="tx1"/>
                </a:solidFill>
                <a:latin typeface="Corbel" panose="020B0503020204020204" pitchFamily="34" charset="0"/>
              </a:rPr>
              <a:t>Discovering early warnings of communicable diseases</a:t>
            </a:r>
            <a:endParaRPr lang="en-CH" sz="1200" dirty="0">
              <a:solidFill>
                <a:schemeClr val="tx1"/>
              </a:solidFill>
              <a:latin typeface="Corbel" panose="020B05030202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sz="1200" dirty="0"/>
          </a:p>
          <a:p>
            <a:endParaRPr lang="en-GB" sz="1200" dirty="0"/>
          </a:p>
          <a:p>
            <a:endParaRPr lang="en-GB" sz="1200" dirty="0"/>
          </a:p>
          <a:p>
            <a:endParaRPr lang="en-GB" dirty="0"/>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24500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Since the species that are present in a metagenomic sample are not known in advance, </a:t>
            </a:r>
          </a:p>
          <a:p>
            <a:r>
              <a:rPr lang="en-GB" b="0" i="0" dirty="0">
                <a:effectLst/>
                <a:latin typeface="Arial" panose="020B0604020202020204" pitchFamily="34" charset="0"/>
              </a:rPr>
              <a:t>Metagenomic analysis performs tasks to enable an understanding of the sample’s composition.</a:t>
            </a:r>
          </a:p>
          <a:p>
            <a:endParaRPr lang="en-GB" b="0" i="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I am going to start with showing the genomic sequences of the organisms in the metagenomic sample,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perform metagenomic analysis</a:t>
            </a:r>
          </a:p>
          <a:p>
            <a:endParaRPr lang="en-GB" b="0" i="0" dirty="0">
              <a:effectLst/>
              <a:latin typeface="Arial" panose="020B0604020202020204" pitchFamily="34" charset="0"/>
            </a:endParaRPr>
          </a:p>
          <a:p>
            <a:r>
              <a:rPr lang="en-GB" b="0" i="0" dirty="0">
                <a:effectLst/>
                <a:latin typeface="Arial" panose="020B0604020202020204" pitchFamily="34" charset="0"/>
              </a:rPr>
              <a:t>First, </a:t>
            </a:r>
            <a:r>
              <a:rPr lang="en-GB" dirty="0"/>
              <a:t>many tools extract k-mers (i.e., </a:t>
            </a:r>
            <a:r>
              <a:rPr lang="en-GB" dirty="0" err="1"/>
              <a:t>subsequences</a:t>
            </a:r>
            <a:r>
              <a:rPr lang="en-GB" dirty="0"/>
              <a:t> of length k) from the input queries in a sample</a:t>
            </a:r>
          </a:p>
          <a:p>
            <a:endParaRPr lang="en-GB" b="0" i="0" dirty="0">
              <a:effectLst/>
              <a:latin typeface="Arial" panose="020B0604020202020204" pitchFamily="34" charset="0"/>
            </a:endParaRPr>
          </a:p>
          <a:p>
            <a:r>
              <a:rPr lang="en-GB" b="0" i="0" dirty="0">
                <a:effectLst/>
                <a:latin typeface="Arial" panose="020B0604020202020204" pitchFamily="34" charset="0"/>
              </a:rPr>
              <a:t>Second, they find species present/absent in the sample by searching the query k-mers against a large metagenomic database containing information on many species’ genomes. </a:t>
            </a:r>
          </a:p>
          <a:p>
            <a:r>
              <a:rPr lang="en-GB" b="0" i="0" dirty="0">
                <a:effectLst/>
                <a:latin typeface="Arial" panose="020B0604020202020204" pitchFamily="34" charset="0"/>
              </a:rPr>
              <a:t>Many databases used for various use cases can be very large, </a:t>
            </a:r>
            <a:r>
              <a:rPr lang="en-GB" sz="1200" b="1" i="1" dirty="0">
                <a:solidFill>
                  <a:srgbClr val="C00000"/>
                </a:solidFill>
                <a:effectLst/>
                <a:latin typeface="Corbel" panose="020B0503020204020204" pitchFamily="34" charset="0"/>
              </a:rPr>
              <a:t>for example</a:t>
            </a:r>
            <a:r>
              <a:rPr lang="en-GB" sz="1200" b="1" i="1" dirty="0">
                <a:solidFill>
                  <a:srgbClr val="C00000"/>
                </a:solidFill>
                <a:latin typeface="Corbel" panose="020B0503020204020204" pitchFamily="34" charset="0"/>
              </a:rPr>
              <a:t>, to several TBs or  more than a hundred TBs in emerging databases</a:t>
            </a:r>
          </a:p>
          <a:p>
            <a:endParaRPr lang="en-GB" b="0" i="0" dirty="0">
              <a:effectLst/>
              <a:latin typeface="Arial" panose="020B0604020202020204" pitchFamily="34" charset="0"/>
            </a:endParaRPr>
          </a:p>
          <a:p>
            <a:r>
              <a:rPr lang="en-GB" dirty="0"/>
              <a:t>This step outputs the IDs of the species that are identified to be present in the sample </a:t>
            </a:r>
          </a:p>
          <a:p>
            <a:endParaRPr lang="en-GB" dirty="0"/>
          </a:p>
          <a:p>
            <a:r>
              <a:rPr lang="en-GB" dirty="0"/>
              <a:t>Finally, some applications perform a third optional step of abundance </a:t>
            </a:r>
            <a:r>
              <a:rPr lang="en-GB" dirty="0" err="1"/>
              <a:t>estimatimation</a:t>
            </a:r>
            <a:r>
              <a:rPr lang="en-GB" dirty="0"/>
              <a:t>,</a:t>
            </a:r>
          </a:p>
          <a:p>
            <a:r>
              <a:rPr lang="en-GB" dirty="0"/>
              <a:t>which calculates the relative frequencies of the occurrence of different species in the sample</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497549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07150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We </a:t>
            </a:r>
            <a:r>
              <a:rPr lang="en-GB" dirty="0"/>
              <a:t>perform a case study on the throughput of </a:t>
            </a:r>
            <a:r>
              <a:rPr lang="en-CH" sz="1200" dirty="0"/>
              <a:t>metagenomic analysis tools </a:t>
            </a:r>
          </a:p>
          <a:p>
            <a:pPr marL="0" marR="0" lvl="0" indent="0" algn="l" defTabSz="914400" rtl="0" eaLnBrk="1" fontAlgn="auto" latinLnBrk="0" hangingPunct="1">
              <a:lnSpc>
                <a:spcPct val="100000"/>
              </a:lnSpc>
              <a:spcBef>
                <a:spcPts val="0"/>
              </a:spcBef>
              <a:spcAft>
                <a:spcPts val="0"/>
              </a:spcAft>
              <a:buClrTx/>
              <a:buSzTx/>
              <a:buFontTx/>
              <a:buNone/>
              <a:tabLst/>
              <a:defRPr/>
            </a:pPr>
            <a:r>
              <a:rPr lang="en-CH" sz="1200" dirty="0"/>
              <a:t>with </a:t>
            </a:r>
            <a:r>
              <a:rPr lang="en-GB" sz="1200" dirty="0"/>
              <a:t>various state-of-the-art cost-optimized or performance-optimized SSD configurations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And normalized throughput compared to a hypothetical configuration with zero performance overhead due to storage 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sz="1200" b="0" dirty="0">
                <a:solidFill>
                  <a:srgbClr val="C00000"/>
                </a:solidFill>
                <a:latin typeface="Corbel" panose="020B0503020204020204" pitchFamily="34" charset="0"/>
              </a:rPr>
              <a:t>We observe that I/O data movement causes significant performance overhead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294780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100089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dirty="0"/>
              <a:t>I/O overhead from moving large, low-reuse data is hard to avoid</a:t>
            </a:r>
          </a:p>
          <a:p>
            <a:r>
              <a:rPr lang="en-GB" dirty="0"/>
              <a:t>One might think it is possible to avoid this overhead by</a:t>
            </a:r>
          </a:p>
          <a:p>
            <a:r>
              <a:rPr lang="en-GB" dirty="0"/>
              <a:t>using sampling techniques to shrink database sizes</a:t>
            </a:r>
          </a:p>
          <a:p>
            <a:r>
              <a:rPr lang="en-GB" dirty="0"/>
              <a:t>However, this approach inevitably reduces accuracy to levels unacceptable for many use cases</a:t>
            </a:r>
          </a:p>
          <a:p>
            <a:endParaRPr lang="en-GB" dirty="0"/>
          </a:p>
          <a:p>
            <a:r>
              <a:rPr lang="en-GB" dirty="0"/>
              <a:t>Or another potential solution might seem to be</a:t>
            </a:r>
          </a:p>
          <a:p>
            <a:r>
              <a:rPr lang="en-GB" dirty="0"/>
              <a:t>Keeping all data required by metagenomic analysis </a:t>
            </a:r>
          </a:p>
          <a:p>
            <a:r>
              <a:rPr lang="en-GB" dirty="0"/>
              <a:t>completely and always resident in main memory</a:t>
            </a:r>
          </a:p>
          <a:p>
            <a:r>
              <a:rPr lang="en-GB" dirty="0"/>
              <a:t>However, this is energy inefficient, costly, unscalable, and unsustainable due to two reasons</a:t>
            </a:r>
          </a:p>
          <a:p>
            <a:r>
              <a:rPr lang="en-GB" dirty="0"/>
              <a:t>First, the sizes of metagenomic databases (which are already large, i.e., in some recent examples, exceeding a hundred terabytes) have been increasing rapidly.</a:t>
            </a:r>
          </a:p>
          <a:p>
            <a:r>
              <a:rPr lang="en-GB" dirty="0"/>
              <a:t>For example, recent trends show the doubling of different important databases in only several months</a:t>
            </a:r>
          </a:p>
          <a:p>
            <a:r>
              <a:rPr lang="en-GB" dirty="0"/>
              <a:t>Second, regardless of the sizes of individual databases, different analyses need different databases, </a:t>
            </a:r>
          </a:p>
          <a:p>
            <a:r>
              <a:rPr lang="en-GB" dirty="0"/>
              <a:t>with information from different sets of genomes or with varying parameters. </a:t>
            </a:r>
          </a:p>
          <a:p>
            <a:r>
              <a:rPr lang="en-GB" dirty="0"/>
              <a:t>Therefore, it is inefficient and unsustainable to maintain all data required by all possible analyses in main memory at all times</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988008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Motivated by these points, </a:t>
            </a:r>
            <a:r>
              <a:rPr lang="en-GB" dirty="0"/>
              <a:t>Our Goal is to Improve metagenomic analysis performance </a:t>
            </a:r>
          </a:p>
          <a:p>
            <a:r>
              <a:rPr lang="en-GB" dirty="0"/>
              <a:t>by reducing the large data movement overhead from the storage system  in a cost-effective manner </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99001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While In-Storage Processing (ISP) can be a promising direction to achieve our goal by processing data directly inside the storage device, </a:t>
            </a:r>
          </a:p>
          <a:p>
            <a:pPr marL="0" indent="0">
              <a:lnSpc>
                <a:spcPct val="70000"/>
              </a:lnSpc>
              <a:buNone/>
            </a:pPr>
            <a:r>
              <a:rPr lang="en-GB" sz="2400" b="1" dirty="0">
                <a:solidFill>
                  <a:srgbClr val="C00000"/>
                </a:solidFill>
              </a:rPr>
              <a:t>none of the existing approaches </a:t>
            </a:r>
            <a:r>
              <a:rPr lang="en-GB" sz="2400" dirty="0"/>
              <a:t>can be effectively implemented </a:t>
            </a:r>
          </a:p>
          <a:p>
            <a:pPr marL="0" indent="0">
              <a:lnSpc>
                <a:spcPct val="70000"/>
              </a:lnSpc>
              <a:spcAft>
                <a:spcPts val="1500"/>
              </a:spcAft>
              <a:buNone/>
            </a:pPr>
            <a:r>
              <a:rPr lang="en-GB" sz="2400" dirty="0"/>
              <a:t>as an ISP system due to </a:t>
            </a:r>
            <a:r>
              <a:rPr lang="en-GB" sz="2400" b="1" dirty="0">
                <a:solidFill>
                  <a:srgbClr val="C00000"/>
                </a:solidFill>
              </a:rPr>
              <a:t>limited hardware </a:t>
            </a:r>
            <a:r>
              <a:rPr lang="en-GB" sz="2400" dirty="0"/>
              <a:t>resources in the SSD such as </a:t>
            </a:r>
          </a:p>
          <a:p>
            <a:pPr lvl="1">
              <a:lnSpc>
                <a:spcPct val="70000"/>
              </a:lnSpc>
              <a:spcAft>
                <a:spcPts val="1000"/>
              </a:spcAft>
            </a:pPr>
            <a:r>
              <a:rPr lang="en-GB" dirty="0"/>
              <a:t>Long </a:t>
            </a:r>
            <a:r>
              <a:rPr lang="en-GB" b="1" dirty="0">
                <a:solidFill>
                  <a:srgbClr val="E04F39"/>
                </a:solidFill>
              </a:rPr>
              <a:t>latency of NAND flash </a:t>
            </a:r>
            <a:r>
              <a:rPr lang="en-GB" dirty="0"/>
              <a:t>chips</a:t>
            </a:r>
          </a:p>
          <a:p>
            <a:pPr lvl="1">
              <a:lnSpc>
                <a:spcPct val="70000"/>
              </a:lnSpc>
              <a:spcAft>
                <a:spcPts val="1000"/>
              </a:spcAft>
            </a:pPr>
            <a:r>
              <a:rPr lang="en-GB" dirty="0"/>
              <a:t>Limited </a:t>
            </a:r>
            <a:r>
              <a:rPr lang="en-GB" b="1" dirty="0">
                <a:solidFill>
                  <a:srgbClr val="E04F39"/>
                </a:solidFill>
              </a:rPr>
              <a:t>DRAM capacity</a:t>
            </a:r>
            <a:r>
              <a:rPr lang="en-GB" dirty="0">
                <a:solidFill>
                  <a:srgbClr val="E04F39"/>
                </a:solidFill>
              </a:rPr>
              <a:t> </a:t>
            </a:r>
            <a:r>
              <a:rPr lang="en-GB" dirty="0"/>
              <a:t>inside the SSD</a:t>
            </a:r>
          </a:p>
          <a:p>
            <a:pPr lvl="1">
              <a:lnSpc>
                <a:spcPct val="70000"/>
              </a:lnSpc>
              <a:spcAft>
                <a:spcPts val="1000"/>
              </a:spcAft>
            </a:pPr>
            <a:r>
              <a:rPr lang="en-GB" dirty="0"/>
              <a:t>And its limited bandwidth</a:t>
            </a:r>
            <a:endParaRPr lang="en-GB" b="0" i="0" dirty="0">
              <a:effectLst/>
              <a:latin typeface="Arial" panose="020B0604020202020204" pitchFamily="34" charset="0"/>
            </a:endParaRP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447695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334498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Which is the first </a:t>
            </a:r>
            <a:r>
              <a:rPr lang="en-GB" dirty="0"/>
              <a:t>in-storage processing system for end-to-end metagenomic analysis </a:t>
            </a:r>
          </a:p>
          <a:p>
            <a:r>
              <a:rPr lang="en-GB" dirty="0"/>
              <a:t>The key idea of </a:t>
            </a:r>
            <a:r>
              <a:rPr lang="en-GB" dirty="0" err="1"/>
              <a:t>megis</a:t>
            </a:r>
            <a:r>
              <a:rPr lang="en-GB" dirty="0"/>
              <a:t> is </a:t>
            </a:r>
            <a:r>
              <a:rPr lang="en-CH" sz="1200" b="1" dirty="0">
                <a:solidFill>
                  <a:srgbClr val="1982C3"/>
                </a:solidFill>
              </a:rPr>
              <a:t>Cooperative ISP for metagenomics</a:t>
            </a:r>
          </a:p>
          <a:p>
            <a:r>
              <a:rPr lang="en-CH" dirty="0"/>
              <a:t>Which is enabled </a:t>
            </a:r>
            <a:r>
              <a:rPr lang="en-GB" dirty="0"/>
              <a:t>by a synergistic hardware/software co-design between the storage system and the host system</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59931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796006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To (</a:t>
            </a:r>
            <a:r>
              <a:rPr lang="en-GB" b="0" i="0" dirty="0" err="1">
                <a:effectLst/>
                <a:latin typeface="Arial" panose="020B0604020202020204" pitchFamily="34" charset="0"/>
              </a:rPr>
              <a:t>i</a:t>
            </a:r>
            <a:r>
              <a:rPr lang="en-GB" b="0" i="0" dirty="0">
                <a:effectLst/>
                <a:latin typeface="Arial" panose="020B0604020202020204" pitchFamily="34" charset="0"/>
              </a:rPr>
              <a:t>) leverage and (ii) orchestrate the capabilities of both systems, </a:t>
            </a:r>
            <a:r>
              <a:rPr lang="en-GB" b="0" i="0" dirty="0" err="1">
                <a:effectLst/>
                <a:latin typeface="Arial" panose="020B0604020202020204" pitchFamily="34" charset="0"/>
              </a:rPr>
              <a:t>megis</a:t>
            </a:r>
            <a:r>
              <a:rPr lang="en-GB" b="0" i="0" dirty="0">
                <a:effectLst/>
                <a:latin typeface="Arial" panose="020B0604020202020204" pitchFamily="34" charset="0"/>
              </a:rPr>
              <a:t> includes </a:t>
            </a:r>
            <a:r>
              <a:rPr lang="en-GB" b="0" i="0" dirty="0" err="1">
                <a:effectLst/>
                <a:latin typeface="Arial" panose="020B0604020202020204" pitchFamily="34" charset="0"/>
              </a:rPr>
              <a:t>hw</a:t>
            </a:r>
            <a:r>
              <a:rPr lang="en-GB" b="0" i="0" dirty="0">
                <a:effectLst/>
                <a:latin typeface="Arial" panose="020B0604020202020204" pitchFamily="34" charset="0"/>
              </a:rPr>
              <a:t>/</a:t>
            </a:r>
            <a:r>
              <a:rPr lang="en-GB" b="0" i="0" dirty="0" err="1">
                <a:effectLst/>
                <a:latin typeface="Arial" panose="020B0604020202020204" pitchFamily="34" charset="0"/>
              </a:rPr>
              <a:t>sw</a:t>
            </a:r>
            <a:r>
              <a:rPr lang="en-GB" b="0" i="0" dirty="0">
                <a:effectLst/>
                <a:latin typeface="Arial" panose="020B0604020202020204" pitchFamily="34" charset="0"/>
              </a:rPr>
              <a:t> co-design in 5 directions</a:t>
            </a:r>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940305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698650"/>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86060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197382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481346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6 mins until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7954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516510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MegIS works with lexicographically-sorted data structures to avoid expensive random accesses to the SSD</a:t>
            </a:r>
          </a:p>
          <a:p>
            <a:r>
              <a:rPr lang="en-GB" dirty="0"/>
              <a:t>Therefore, to prepare the input queries, MegIS 1) extracts k-mers from the sample,</a:t>
            </a:r>
          </a:p>
          <a:p>
            <a:r>
              <a:rPr lang="en-GB" dirty="0"/>
              <a:t> 2) sorts the k-mers</a:t>
            </a:r>
          </a:p>
          <a:p>
            <a:endParaRPr lang="en-GB" dirty="0"/>
          </a:p>
          <a:p>
            <a:r>
              <a:rPr lang="en-GB" b="0" i="0" dirty="0">
                <a:effectLst/>
                <a:latin typeface="Arial" panose="020B0604020202020204" pitchFamily="34" charset="0"/>
              </a:rPr>
              <a:t>We execute this step in the host system for three reasons.</a:t>
            </a:r>
          </a:p>
          <a:p>
            <a:r>
              <a:rPr lang="en-GB" b="0" i="0" dirty="0">
                <a:effectLst/>
                <a:latin typeface="Arial" panose="020B0604020202020204" pitchFamily="34" charset="0"/>
              </a:rPr>
              <a:t>First, this step benefits from the relatively larger DRAM and more powerful computation resources in the host. </a:t>
            </a:r>
          </a:p>
          <a:p>
            <a:r>
              <a:rPr lang="en-GB" b="0" i="0" dirty="0">
                <a:effectLst/>
                <a:latin typeface="Arial" panose="020B0604020202020204" pitchFamily="34" charset="0"/>
              </a:rPr>
              <a:t>Second, due to the large host-side DRAM, performing this step in the host leads to significantly fewer writes to the flash chips</a:t>
            </a:r>
          </a:p>
          <a:p>
            <a:r>
              <a:rPr lang="en-GB" b="0" i="0" dirty="0">
                <a:effectLst/>
                <a:latin typeface="Arial" panose="020B0604020202020204" pitchFamily="34" charset="0"/>
              </a:rPr>
              <a:t>Third, by leveraging the host system for this step, we enable pipelining and overlapping Step 1 with</a:t>
            </a:r>
            <a:br>
              <a:rPr lang="en-GB" dirty="0"/>
            </a:br>
            <a:r>
              <a:rPr lang="en-GB" b="0" i="0" dirty="0">
                <a:effectLst/>
                <a:latin typeface="Arial" panose="020B0604020202020204" pitchFamily="34" charset="0"/>
              </a:rPr>
              <a:t>Step 2 (which searches the large, low-reuse database).</a:t>
            </a:r>
            <a:r>
              <a:rPr lang="en-GB" dirty="0"/>
              <a:t> </a:t>
            </a:r>
          </a:p>
          <a:p>
            <a:endParaRPr lang="en-GB" dirty="0"/>
          </a:p>
          <a:p>
            <a:r>
              <a:rPr lang="en-GB" b="0" i="0" dirty="0">
                <a:effectLst/>
                <a:latin typeface="Arial" panose="020B0604020202020204" pitchFamily="34" charset="0"/>
              </a:rPr>
              <a:t>To efficiently execute Step 1 on the host system, we need to ensure that</a:t>
            </a:r>
          </a:p>
          <a:p>
            <a:r>
              <a:rPr lang="en-GB" b="0" i="0" dirty="0">
                <a:effectLst/>
                <a:latin typeface="Arial" panose="020B0604020202020204" pitchFamily="34" charset="0"/>
              </a:rPr>
              <a:t>First, partitioning the application between the host and the SSD does not incur significant overheads due to data transfer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orbel" panose="020B0503020204020204" pitchFamily="34" charset="0"/>
              </a:rPr>
              <a:t>Second, minimize performance and lifetime overheads </a:t>
            </a:r>
            <a:r>
              <a:rPr lang="en-GB" sz="1200" b="1" dirty="0">
                <a:solidFill>
                  <a:srgbClr val="8A65D6"/>
                </a:solidFill>
                <a:latin typeface="Corbel" panose="020B0503020204020204" pitchFamily="34" charset="0"/>
              </a:rPr>
              <a:t>even when the host DRAM cannot hold all the extracted query k-mers</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746441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To this end, </a:t>
            </a:r>
            <a:r>
              <a:rPr lang="en-GB" b="0" i="0" dirty="0">
                <a:effectLst/>
                <a:latin typeface="Arial" panose="020B0604020202020204" pitchFamily="34" charset="0"/>
              </a:rPr>
              <a:t>we design an input processing scheme </a:t>
            </a:r>
          </a:p>
          <a:p>
            <a:r>
              <a:rPr lang="en-GB" b="0" i="0" dirty="0">
                <a:effectLst/>
                <a:latin typeface="Arial" panose="020B0604020202020204" pitchFamily="34" charset="0"/>
              </a:rPr>
              <a:t>That extracts k-mers from the sample and</a:t>
            </a:r>
          </a:p>
          <a:p>
            <a:r>
              <a:rPr lang="en-GB" b="0" i="0" dirty="0">
                <a:effectLst/>
                <a:latin typeface="Arial" panose="020B0604020202020204" pitchFamily="34" charset="0"/>
              </a:rPr>
              <a:t>divides the k-mers into independent partitions, each corresponding to an alphabetical range. </a:t>
            </a:r>
          </a:p>
          <a:p>
            <a:r>
              <a:rPr lang="en-GB" b="0" i="0" dirty="0">
                <a:effectLst/>
                <a:latin typeface="Arial" panose="020B0604020202020204" pitchFamily="34" charset="0"/>
              </a:rPr>
              <a:t>This enables overlapping the sorting on one partition with transfer and operations of its previous partitions. </a:t>
            </a:r>
          </a:p>
          <a:p>
            <a:endParaRPr lang="en-GB" b="0" i="0" dirty="0">
              <a:effectLst/>
              <a:latin typeface="Arial" panose="020B0604020202020204" pitchFamily="34" charset="0"/>
            </a:endParaRPr>
          </a:p>
          <a:p>
            <a:endParaRPr lang="en-GB" b="0" i="0" dirty="0">
              <a:effectLst/>
              <a:latin typeface="Arial" panose="020B0604020202020204" pitchFamily="34" charset="0"/>
            </a:endParaRPr>
          </a:p>
          <a:p>
            <a:r>
              <a:rPr lang="en-US" dirty="0"/>
              <a:t>Second, for scenarios where even host DRAM is not large enough to buffer all query k-mers,</a:t>
            </a:r>
          </a:p>
          <a:p>
            <a:r>
              <a:rPr lang="en-US" dirty="0"/>
              <a:t>the fact that these partitions are independent allows </a:t>
            </a:r>
            <a:r>
              <a:rPr lang="en-US" dirty="0" err="1"/>
              <a:t>megis</a:t>
            </a:r>
            <a:r>
              <a:rPr lang="en-US" dirty="0"/>
              <a:t> to pin some partitions to the host dram</a:t>
            </a:r>
          </a:p>
          <a:p>
            <a:r>
              <a:rPr lang="en-US" dirty="0"/>
              <a:t>and pin the others to the SSD. This way, </a:t>
            </a:r>
            <a:r>
              <a:rPr lang="en-US" dirty="0" err="1"/>
              <a:t>megis</a:t>
            </a:r>
            <a:r>
              <a:rPr lang="en-US" dirty="0"/>
              <a:t> can</a:t>
            </a:r>
          </a:p>
          <a:p>
            <a:r>
              <a:rPr lang="en-US" dirty="0"/>
              <a:t>avoid unnecessary movement of k-mers due to page swaps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28931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397272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Step 2, MegIS finds the species present in the sample</a:t>
            </a:r>
          </a:p>
          <a:p>
            <a:r>
              <a:rPr lang="en-GB" dirty="0"/>
              <a:t>by 1) </a:t>
            </a:r>
            <a:r>
              <a:rPr lang="en-GB" dirty="0">
                <a:latin typeface="Corbel" panose="020B0503020204020204" pitchFamily="34" charset="0"/>
              </a:rPr>
              <a:t>Identifying the </a:t>
            </a:r>
            <a:r>
              <a:rPr lang="en-GB" b="1" dirty="0">
                <a:solidFill>
                  <a:schemeClr val="accent2"/>
                </a:solidFill>
                <a:latin typeface="Corbel" panose="020B0503020204020204" pitchFamily="34" charset="0"/>
              </a:rPr>
              <a:t>intersecting k-mers </a:t>
            </a:r>
            <a:r>
              <a:rPr lang="en-GB" dirty="0">
                <a:latin typeface="Corbel" panose="020B0503020204020204" pitchFamily="34" charset="0"/>
              </a:rPr>
              <a:t>between the query k-mers and the database</a:t>
            </a:r>
          </a:p>
          <a:p>
            <a:r>
              <a:rPr lang="en-GB" dirty="0"/>
              <a:t>and 2) </a:t>
            </a:r>
            <a:r>
              <a:rPr lang="en-GB" dirty="0">
                <a:latin typeface="Corbel" panose="020B0503020204020204" pitchFamily="34" charset="0"/>
              </a:rPr>
              <a:t>Retrieve the </a:t>
            </a:r>
            <a:r>
              <a:rPr lang="en-GB" b="1" dirty="0">
                <a:solidFill>
                  <a:schemeClr val="accent2"/>
                </a:solidFill>
                <a:latin typeface="Corbel" panose="020B0503020204020204" pitchFamily="34" charset="0"/>
              </a:rPr>
              <a:t>taxonomic IDs</a:t>
            </a:r>
            <a:r>
              <a:rPr lang="en-GB" dirty="0">
                <a:solidFill>
                  <a:schemeClr val="accent2"/>
                </a:solidFill>
                <a:latin typeface="Corbel" panose="020B0503020204020204" pitchFamily="34" charset="0"/>
              </a:rPr>
              <a:t> </a:t>
            </a:r>
            <a:r>
              <a:rPr lang="en-GB" dirty="0">
                <a:latin typeface="Corbel" panose="020B0503020204020204" pitchFamily="34" charset="0"/>
              </a:rPr>
              <a:t>of intersecting k-mers</a:t>
            </a:r>
          </a:p>
          <a:p>
            <a:endParaRPr lang="en-GB" dirty="0"/>
          </a:p>
          <a:p>
            <a:r>
              <a:rPr lang="en-GB" dirty="0"/>
              <a:t>We perform this step inside the SSD since it requires streaming the</a:t>
            </a:r>
          </a:p>
          <a:p>
            <a:r>
              <a:rPr lang="en-GB" dirty="0"/>
              <a:t>large database with low reuse and involves only lightweight computation. </a:t>
            </a:r>
          </a:p>
          <a:p>
            <a:endParaRPr lang="en-GB" dirty="0"/>
          </a:p>
          <a:p>
            <a:r>
              <a:rPr lang="en-GB" dirty="0"/>
              <a:t>To efficiently execute this step in the SSD, </a:t>
            </a:r>
          </a:p>
          <a:p>
            <a:r>
              <a:rPr lang="en-GB" dirty="0"/>
              <a:t>MegIS should leverage the full internal bandwidth without requiring expensive hardware resources inside the SSD</a:t>
            </a:r>
          </a:p>
          <a:p>
            <a:r>
              <a:rPr lang="en-GB" dirty="0"/>
              <a:t>(e.g., large internal DRAM size/bandwidth and costly logic units).</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246304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Relying solely on the SSD’s internal DRAM to buffer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Database k-mers that are stored in the NAND flash chips and accessed at full channel bandwidth,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and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query k-mers from the host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and buffering the results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During in-storage processing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can pressure the valuable internal DRAM bandwidth</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38130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address this challenge, we adopt an approach that</a:t>
            </a:r>
          </a:p>
          <a:p>
            <a:r>
              <a:rPr lang="en-GB" dirty="0"/>
              <a:t>processes data directly from flash chips without buffering it in internal DRAM.</a:t>
            </a:r>
          </a:p>
          <a:p>
            <a:endParaRPr lang="en-GB" dirty="0"/>
          </a:p>
          <a:p>
            <a:r>
              <a:rPr lang="en-GB" dirty="0"/>
              <a:t>we utilize key features of MegIS to determine the minimum required buffer size.</a:t>
            </a:r>
          </a:p>
          <a:p>
            <a:r>
              <a:rPr lang="en-GB" dirty="0"/>
              <a:t>This approach allows MegIS to compute directly on the flash data stream using only two registers, thus maintaining a low cost.</a:t>
            </a:r>
          </a:p>
          <a:p>
            <a:endParaRPr lang="en-GB" dirty="0"/>
          </a:p>
          <a:p>
            <a:r>
              <a:rPr lang="en-GB" dirty="0"/>
              <a:t>Finally, we write the intersecting K-mers to the SSD DRAM to be </a:t>
            </a:r>
            <a:r>
              <a:rPr lang="en-GB" dirty="0" err="1"/>
              <a:t>analyzed</a:t>
            </a:r>
            <a:r>
              <a:rPr lang="en-GB" dirty="0"/>
              <a:t> in the next step</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221791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Storing this information for many species can be space-inefficient</a:t>
            </a:r>
          </a:p>
          <a:p>
            <a:r>
              <a:rPr lang="en-GB" b="0" i="0" dirty="0">
                <a:effectLst/>
                <a:latin typeface="Arial" panose="020B0604020202020204" pitchFamily="34" charset="0"/>
              </a:rPr>
              <a:t>Therefore, </a:t>
            </a:r>
          </a:p>
          <a:p>
            <a:r>
              <a:rPr lang="en-GB" b="0" i="0" dirty="0">
                <a:effectLst/>
                <a:latin typeface="Arial" panose="020B0604020202020204" pitchFamily="34" charset="0"/>
              </a:rPr>
              <a:t>some approaches provide data structures to encode the k-mer information in a space-efficient manner. </a:t>
            </a:r>
          </a:p>
          <a:p>
            <a:r>
              <a:rPr lang="en-GB" b="0" i="0" dirty="0">
                <a:effectLst/>
                <a:latin typeface="Arial" panose="020B0604020202020204" pitchFamily="34" charset="0"/>
              </a:rPr>
              <a:t>Despite the benefits, these approaches typically require many pointer-chasing operations for each lookup. </a:t>
            </a:r>
          </a:p>
          <a:p>
            <a:r>
              <a:rPr lang="en-GB" b="0" i="0" dirty="0">
                <a:effectLst/>
                <a:latin typeface="Arial" panose="020B0604020202020204" pitchFamily="34" charset="0"/>
              </a:rPr>
              <a:t>Performing these operations inside the SSD is challenging due to large latency of NAND flash chips</a:t>
            </a:r>
          </a:p>
          <a:p>
            <a:endParaRPr lang="en-CH" dirty="0"/>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We provide an intermediate approach, </a:t>
            </a:r>
            <a:r>
              <a:rPr lang="en-CH" sz="1200" b="1" dirty="0">
                <a:latin typeface="Corbel" panose="020B0503020204020204" pitchFamily="34" charset="0"/>
              </a:rPr>
              <a:t>K-mer Sketch Streaming </a:t>
            </a:r>
            <a:r>
              <a:rPr lang="en-GB" b="0" i="0" dirty="0">
                <a:effectLst/>
                <a:latin typeface="Arial" panose="020B0604020202020204" pitchFamily="34" charset="0"/>
              </a:rPr>
              <a:t>that is optimized for in-storage processing</a:t>
            </a:r>
          </a:p>
          <a:p>
            <a:endParaRPr lang="en-CH" dirty="0"/>
          </a:p>
          <a:p>
            <a:r>
              <a:rPr lang="en-GB" b="0" i="0" dirty="0">
                <a:effectLst/>
                <a:latin typeface="Arial" panose="020B0604020202020204" pitchFamily="34" charset="0"/>
              </a:rPr>
              <a:t>KSS leads to </a:t>
            </a:r>
          </a:p>
          <a:p>
            <a:r>
              <a:rPr lang="en-GB" b="0" i="0" dirty="0">
                <a:effectLst/>
                <a:latin typeface="Arial" panose="020B0604020202020204" pitchFamily="34" charset="0"/>
              </a:rPr>
              <a:t>significantly smaller data structures compared to the baseline tables </a:t>
            </a:r>
          </a:p>
          <a:p>
            <a:r>
              <a:rPr lang="en-GB" b="0" i="0" dirty="0">
                <a:effectLst/>
                <a:latin typeface="Arial" panose="020B0604020202020204" pitchFamily="34" charset="0"/>
              </a:rPr>
              <a:t>but is still larger compared to state-of-the-art compact structures</a:t>
            </a:r>
          </a:p>
          <a:p>
            <a:endParaRPr lang="en-GB" b="0" i="0" dirty="0">
              <a:effectLst/>
              <a:latin typeface="Arial" panose="020B0604020202020204" pitchFamily="34" charset="0"/>
            </a:endParaRPr>
          </a:p>
          <a:p>
            <a:endParaRPr lang="en-GB" b="0" i="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dirty="0">
                <a:solidFill>
                  <a:srgbClr val="629B3C"/>
                </a:solidFill>
                <a:effectLst/>
                <a:latin typeface="Corbel" panose="020B0503020204020204" pitchFamily="34" charset="0"/>
              </a:rPr>
              <a:t>However, it is much more suitable for ISP due to its more efficient streaming accesses</a:t>
            </a:r>
            <a:endParaRPr lang="en-GB" sz="1800" b="1" i="1" dirty="0">
              <a:solidFill>
                <a:srgbClr val="629B3C"/>
              </a:solidFill>
              <a:latin typeface="Corbel" panose="020B0503020204020204" pitchFamily="34" charset="0"/>
            </a:endParaRPr>
          </a:p>
          <a:p>
            <a:endParaRPr lang="en-GB" b="0" i="0" dirty="0">
              <a:effectLst/>
              <a:latin typeface="Arial" panose="020B0604020202020204" pitchFamily="34" charset="0"/>
            </a:endParaRP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739208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Storing this information for many species can be space-inefficient</a:t>
            </a:r>
          </a:p>
          <a:p>
            <a:r>
              <a:rPr lang="en-GB" b="0" i="0" dirty="0">
                <a:effectLst/>
                <a:latin typeface="Arial" panose="020B0604020202020204" pitchFamily="34" charset="0"/>
              </a:rPr>
              <a:t>Therefore, </a:t>
            </a:r>
          </a:p>
          <a:p>
            <a:r>
              <a:rPr lang="en-GB" b="0" i="0" dirty="0">
                <a:effectLst/>
                <a:latin typeface="Arial" panose="020B0604020202020204" pitchFamily="34" charset="0"/>
              </a:rPr>
              <a:t>some approaches provide data structures to encode the k-mer information in a space-efficient manner. </a:t>
            </a:r>
          </a:p>
          <a:p>
            <a:r>
              <a:rPr lang="en-GB" b="0" i="0" dirty="0">
                <a:effectLst/>
                <a:latin typeface="Arial" panose="020B0604020202020204" pitchFamily="34" charset="0"/>
              </a:rPr>
              <a:t>Despite the benefits, these approaches typically require many pointer-chasing operations for each lookup. </a:t>
            </a:r>
          </a:p>
          <a:p>
            <a:r>
              <a:rPr lang="en-GB" b="0" i="0" dirty="0">
                <a:effectLst/>
                <a:latin typeface="Arial" panose="020B0604020202020204" pitchFamily="34" charset="0"/>
              </a:rPr>
              <a:t>Performing these operations inside the SSD is challenging due to large latency of NAND flash chips</a:t>
            </a:r>
          </a:p>
          <a:p>
            <a:endParaRPr lang="en-CH" dirty="0"/>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We provide an intermediate approach, </a:t>
            </a:r>
            <a:r>
              <a:rPr lang="en-CH" sz="1200" b="1" dirty="0">
                <a:latin typeface="Corbel" panose="020B0503020204020204" pitchFamily="34" charset="0"/>
              </a:rPr>
              <a:t>K-mer Sketch Streaming </a:t>
            </a:r>
            <a:r>
              <a:rPr lang="en-GB" b="0" i="0" dirty="0">
                <a:effectLst/>
                <a:latin typeface="Arial" panose="020B0604020202020204" pitchFamily="34" charset="0"/>
              </a:rPr>
              <a:t>that is optimized for in-storage processing</a:t>
            </a:r>
          </a:p>
          <a:p>
            <a:endParaRPr lang="en-CH" dirty="0"/>
          </a:p>
          <a:p>
            <a:r>
              <a:rPr lang="en-GB" b="0" i="0" dirty="0">
                <a:effectLst/>
                <a:latin typeface="Arial" panose="020B0604020202020204" pitchFamily="34" charset="0"/>
              </a:rPr>
              <a:t>KSS leads to </a:t>
            </a:r>
          </a:p>
          <a:p>
            <a:r>
              <a:rPr lang="en-GB" b="0" i="0" dirty="0">
                <a:effectLst/>
                <a:latin typeface="Arial" panose="020B0604020202020204" pitchFamily="34" charset="0"/>
              </a:rPr>
              <a:t>significantly smaller data structures compared to the baseline tables </a:t>
            </a:r>
          </a:p>
          <a:p>
            <a:r>
              <a:rPr lang="en-GB" b="0" i="0" dirty="0">
                <a:effectLst/>
                <a:latin typeface="Arial" panose="020B0604020202020204" pitchFamily="34" charset="0"/>
              </a:rPr>
              <a:t>but is still larger compared to state-of-the-art compact structures</a:t>
            </a:r>
          </a:p>
          <a:p>
            <a:endParaRPr lang="en-GB" b="0" i="0" dirty="0">
              <a:effectLst/>
              <a:latin typeface="Arial" panose="020B0604020202020204" pitchFamily="34" charset="0"/>
            </a:endParaRPr>
          </a:p>
          <a:p>
            <a:endParaRPr lang="en-GB" b="0" i="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dirty="0">
                <a:solidFill>
                  <a:srgbClr val="629B3C"/>
                </a:solidFill>
                <a:effectLst/>
                <a:latin typeface="Corbel" panose="020B0503020204020204" pitchFamily="34" charset="0"/>
              </a:rPr>
              <a:t>However, it is much more suitable for ISP due to its more efficient streaming accesses</a:t>
            </a:r>
            <a:endParaRPr lang="en-GB" sz="1800" b="1" i="1" dirty="0">
              <a:solidFill>
                <a:srgbClr val="629B3C"/>
              </a:solidFill>
              <a:latin typeface="Corbel" panose="020B0503020204020204" pitchFamily="34" charset="0"/>
            </a:endParaRPr>
          </a:p>
          <a:p>
            <a:endParaRPr lang="en-GB" b="0" i="0" dirty="0">
              <a:effectLst/>
              <a:latin typeface="Arial" panose="020B0604020202020204" pitchFamily="34" charset="0"/>
            </a:endParaRP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54532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Storing this information for many species can be space-inefficient</a:t>
            </a:r>
          </a:p>
          <a:p>
            <a:r>
              <a:rPr lang="en-GB" b="0" i="0" dirty="0">
                <a:effectLst/>
                <a:latin typeface="Arial" panose="020B0604020202020204" pitchFamily="34" charset="0"/>
              </a:rPr>
              <a:t>Therefore, </a:t>
            </a:r>
          </a:p>
          <a:p>
            <a:r>
              <a:rPr lang="en-GB" b="0" i="0" dirty="0">
                <a:effectLst/>
                <a:latin typeface="Arial" panose="020B0604020202020204" pitchFamily="34" charset="0"/>
              </a:rPr>
              <a:t>some approaches provide data structures to encode the k-mer information in a space-efficient manner. </a:t>
            </a:r>
          </a:p>
          <a:p>
            <a:r>
              <a:rPr lang="en-GB" b="0" i="0" dirty="0">
                <a:effectLst/>
                <a:latin typeface="Arial" panose="020B0604020202020204" pitchFamily="34" charset="0"/>
              </a:rPr>
              <a:t>Despite the benefits, these approaches typically require many pointer-chasing operations for each lookup. </a:t>
            </a:r>
          </a:p>
          <a:p>
            <a:r>
              <a:rPr lang="en-GB" b="0" i="0" dirty="0">
                <a:effectLst/>
                <a:latin typeface="Arial" panose="020B0604020202020204" pitchFamily="34" charset="0"/>
              </a:rPr>
              <a:t>Performing these operations inside the SSD is challenging due to large latency of NAND flash chips</a:t>
            </a:r>
          </a:p>
          <a:p>
            <a:endParaRPr lang="en-CH" dirty="0"/>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ffectLst/>
                <a:latin typeface="Arial" panose="020B0604020202020204" pitchFamily="34" charset="0"/>
              </a:rPr>
              <a:t>We provide an intermediate approach, </a:t>
            </a:r>
            <a:r>
              <a:rPr lang="en-CH" sz="1200" b="1" dirty="0">
                <a:latin typeface="Corbel" panose="020B0503020204020204" pitchFamily="34" charset="0"/>
              </a:rPr>
              <a:t>K-mer Sketch Streaming </a:t>
            </a:r>
            <a:r>
              <a:rPr lang="en-GB" b="0" i="0" dirty="0">
                <a:effectLst/>
                <a:latin typeface="Arial" panose="020B0604020202020204" pitchFamily="34" charset="0"/>
              </a:rPr>
              <a:t>that is optimized for in-storage processing</a:t>
            </a:r>
          </a:p>
          <a:p>
            <a:endParaRPr lang="en-CH" dirty="0"/>
          </a:p>
          <a:p>
            <a:r>
              <a:rPr lang="en-GB" b="0" i="0" dirty="0">
                <a:effectLst/>
                <a:latin typeface="Arial" panose="020B0604020202020204" pitchFamily="34" charset="0"/>
              </a:rPr>
              <a:t>KSS leads to </a:t>
            </a:r>
          </a:p>
          <a:p>
            <a:r>
              <a:rPr lang="en-GB" b="0" i="0" dirty="0">
                <a:effectLst/>
                <a:latin typeface="Arial" panose="020B0604020202020204" pitchFamily="34" charset="0"/>
              </a:rPr>
              <a:t>significantly smaller data structures compared to the baseline tables </a:t>
            </a:r>
          </a:p>
          <a:p>
            <a:r>
              <a:rPr lang="en-GB" b="0" i="0" dirty="0">
                <a:effectLst/>
                <a:latin typeface="Arial" panose="020B0604020202020204" pitchFamily="34" charset="0"/>
              </a:rPr>
              <a:t>but is still larger compared to state-of-the-art compact structures</a:t>
            </a:r>
          </a:p>
          <a:p>
            <a:endParaRPr lang="en-GB" b="0" i="0" dirty="0">
              <a:effectLst/>
              <a:latin typeface="Arial" panose="020B0604020202020204" pitchFamily="34" charset="0"/>
            </a:endParaRPr>
          </a:p>
          <a:p>
            <a:endParaRPr lang="en-GB" b="0" i="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dirty="0">
                <a:solidFill>
                  <a:srgbClr val="629B3C"/>
                </a:solidFill>
                <a:effectLst/>
                <a:latin typeface="Corbel" panose="020B0503020204020204" pitchFamily="34" charset="0"/>
              </a:rPr>
              <a:t>However, it is much more suitable for ISP due to its more efficient streaming accesses</a:t>
            </a:r>
            <a:endParaRPr lang="en-GB" sz="1800" b="1" i="1" dirty="0">
              <a:solidFill>
                <a:srgbClr val="629B3C"/>
              </a:solidFill>
              <a:latin typeface="Corbel" panose="020B0503020204020204" pitchFamily="34" charset="0"/>
            </a:endParaRPr>
          </a:p>
          <a:p>
            <a:endParaRPr lang="en-GB" b="0" i="0" dirty="0">
              <a:effectLst/>
              <a:latin typeface="Arial" panose="020B0604020202020204" pitchFamily="34" charset="0"/>
            </a:endParaRP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526211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577349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We model performance, energy, and power of the systems based on </a:t>
            </a:r>
            <a:br>
              <a:rPr lang="en-GB" dirty="0"/>
            </a:br>
            <a:r>
              <a:rPr lang="en-GB" b="0" i="0" dirty="0">
                <a:effectLst/>
                <a:latin typeface="Arial" panose="020B0604020202020204" pitchFamily="34" charset="0"/>
              </a:rPr>
              <a:t>the latency and throughput of each hardware-based and software-based component</a:t>
            </a:r>
          </a:p>
          <a:p>
            <a:endParaRPr lang="en-GB" dirty="0"/>
          </a:p>
          <a:p>
            <a:r>
              <a:rPr lang="en-GB" dirty="0"/>
              <a:t>We valuate the following baselines:</a:t>
            </a:r>
          </a:p>
          <a:p>
            <a:r>
              <a:rPr lang="en-GB" dirty="0"/>
              <a:t>...</a:t>
            </a:r>
          </a:p>
          <a:p>
            <a:endParaRPr lang="en-GB" dirty="0"/>
          </a:p>
          <a:p>
            <a:r>
              <a:rPr lang="en-GB" dirty="0"/>
              <a:t>We evaluate these tools on systems with cost-optimized and performance-optimized SSD configurations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962881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analyze the benefits of MegIS for samples with low, medium, and high genetic diversity,</a:t>
            </a:r>
          </a:p>
          <a:p>
            <a:r>
              <a:rPr lang="en-GB" dirty="0"/>
              <a:t>A</a:t>
            </a:r>
            <a:r>
              <a:rPr lang="en-CH" dirty="0"/>
              <a:t>nd here I am showing for a cost optimized-SSD</a:t>
            </a:r>
          </a:p>
          <a:p>
            <a:r>
              <a:rPr lang="en-CH" dirty="0"/>
              <a:t>We observe that compared to both P-Opt and A-Opt</a:t>
            </a:r>
          </a:p>
          <a:p>
            <a:pPr algn="l">
              <a:spcAft>
                <a:spcPts val="1000"/>
              </a:spcAft>
            </a:pPr>
            <a:r>
              <a:rPr lang="en-GB" sz="1200" b="0" dirty="0">
                <a:solidFill>
                  <a:schemeClr val="tx1"/>
                </a:solidFill>
                <a:latin typeface="Corbel" panose="020B0503020204020204" pitchFamily="34" charset="0"/>
              </a:rPr>
              <a:t>MegIS provides significant speedups</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14403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277638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Similarly, we evaluate megis compared to the pim baseline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and show that on systems with cost-optimized </a:t>
            </a:r>
          </a:p>
          <a:p>
            <a:r>
              <a:rPr lang="en-CH" dirty="0"/>
              <a:t>and performance-optimized ssds,</a:t>
            </a:r>
          </a:p>
          <a:p>
            <a:r>
              <a:rPr lang="en-CH" dirty="0"/>
              <a:t>MegiS significantly outperforms the PIM baseline</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31046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Next, we show megis's energy reduction on average accross different input sets and SSDs and observe that megis provides...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131077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MegIS provides all these benefits while achieving high accuracy</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1271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a:p>
            <a:endParaRPr lang="en-CH" dirty="0"/>
          </a:p>
          <a:p>
            <a:r>
              <a:rPr lang="en-GB" b="1" i="1" dirty="0">
                <a:solidFill>
                  <a:srgbClr val="000000"/>
                </a:solidFill>
                <a:effectLst/>
                <a:latin typeface="Helvetica" pitchFamily="2" charset="0"/>
              </a:rPr>
              <a:t>Self-note</a:t>
            </a:r>
            <a:r>
              <a:rPr lang="en-GB" b="1" i="1" dirty="0">
                <a:solidFill>
                  <a:srgbClr val="000000"/>
                </a:solidFill>
                <a:effectLst/>
                <a:latin typeface="Helvetica" pitchFamily="2" charset="0"/>
                <a:sym typeface="Wingdings" pitchFamily="2" charset="2"/>
              </a:rPr>
              <a:t> (copy from </a:t>
            </a:r>
            <a:r>
              <a:rPr lang="en-GB" b="1" i="1" dirty="0" err="1">
                <a:solidFill>
                  <a:srgbClr val="000000"/>
                </a:solidFill>
                <a:effectLst/>
                <a:latin typeface="Helvetica" pitchFamily="2" charset="0"/>
                <a:sym typeface="Wingdings" pitchFamily="2" charset="2"/>
              </a:rPr>
              <a:t>arxiv</a:t>
            </a:r>
            <a:r>
              <a:rPr lang="en-GB" b="1" i="1" dirty="0">
                <a:solidFill>
                  <a:srgbClr val="000000"/>
                </a:solidFill>
                <a:effectLst/>
                <a:latin typeface="Helvetica" pitchFamily="2" charset="0"/>
                <a:sym typeface="Wingdings" pitchFamily="2" charset="2"/>
              </a:rPr>
              <a:t> version):  </a:t>
            </a:r>
            <a:r>
              <a:rPr lang="en-GB" i="1" dirty="0">
                <a:solidFill>
                  <a:srgbClr val="2E8D33"/>
                </a:solidFill>
                <a:effectLst/>
                <a:latin typeface="Helvetica" pitchFamily="2" charset="0"/>
              </a:rPr>
              <a:t>For the performance-optimized system, we calculate the cost of 1TB</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DRAM to be roughly 7080 USD (8 x 128GB modules [</a:t>
            </a:r>
            <a:r>
              <a:rPr lang="en-GB" i="1" dirty="0">
                <a:solidFill>
                  <a:srgbClr val="0000FF"/>
                </a:solidFill>
                <a:effectLst/>
                <a:latin typeface="Helvetica" pitchFamily="2" charset="0"/>
              </a:rPr>
              <a:t>230</a:t>
            </a:r>
            <a:r>
              <a:rPr lang="en-GB" i="1" dirty="0">
                <a:solidFill>
                  <a:srgbClr val="2E8D33"/>
                </a:solidFill>
                <a:effectLst/>
                <a:latin typeface="Helvetica" pitchFamily="2" charset="0"/>
              </a:rPr>
              <a:t>]) and the cost of</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SSD-P to be roughly 875 USD. For the performance-optimized system, we calculate</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the cost of 64GB DRAM to be roughly 312 USD (8 x 8GB modules [</a:t>
            </a:r>
            <a:r>
              <a:rPr lang="en-GB" i="1" dirty="0">
                <a:solidFill>
                  <a:srgbClr val="0000FF"/>
                </a:solidFill>
                <a:effectLst/>
                <a:latin typeface="Helvetica" pitchFamily="2" charset="0"/>
              </a:rPr>
              <a:t>231</a:t>
            </a:r>
            <a:r>
              <a:rPr lang="en-GB" i="1" dirty="0">
                <a:solidFill>
                  <a:srgbClr val="2E8D33"/>
                </a:solidFill>
                <a:effectLst/>
                <a:latin typeface="Helvetica" pitchFamily="2" charset="0"/>
              </a:rPr>
              <a:t>],</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assuming the same number of memory channels as the performance-optimized</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system) and the cost of SSD-C to be roughly 346 USD. Note that the cost of</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the total storage system depends not only on the price of each SSD but also on</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the available interconnection slots in the systems, as systems typically have</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fewer PCIe slots (needed for SSD-P) than SATA slots (needed for SSD-C).</a:t>
            </a:r>
            <a:endParaRPr lang="en-GB" dirty="0">
              <a:solidFill>
                <a:srgbClr val="2E8D33"/>
              </a:solidFill>
              <a:effectLst/>
              <a:latin typeface="Helvetica" pitchFamily="2" charset="0"/>
            </a:endParaRP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21966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a:p>
            <a:endParaRPr lang="en-CH" dirty="0"/>
          </a:p>
          <a:p>
            <a:r>
              <a:rPr lang="en-GB" b="1" i="1" dirty="0">
                <a:solidFill>
                  <a:srgbClr val="000000"/>
                </a:solidFill>
                <a:effectLst/>
                <a:latin typeface="Helvetica" pitchFamily="2" charset="0"/>
              </a:rPr>
              <a:t>Self-note</a:t>
            </a:r>
            <a:r>
              <a:rPr lang="en-GB" b="1" i="1" dirty="0">
                <a:solidFill>
                  <a:srgbClr val="000000"/>
                </a:solidFill>
                <a:effectLst/>
                <a:latin typeface="Helvetica" pitchFamily="2" charset="0"/>
                <a:sym typeface="Wingdings" pitchFamily="2" charset="2"/>
              </a:rPr>
              <a:t> (copy from </a:t>
            </a:r>
            <a:r>
              <a:rPr lang="en-GB" b="1" i="1" dirty="0" err="1">
                <a:solidFill>
                  <a:srgbClr val="000000"/>
                </a:solidFill>
                <a:effectLst/>
                <a:latin typeface="Helvetica" pitchFamily="2" charset="0"/>
                <a:sym typeface="Wingdings" pitchFamily="2" charset="2"/>
              </a:rPr>
              <a:t>arxiv</a:t>
            </a:r>
            <a:r>
              <a:rPr lang="en-GB" b="1" i="1" dirty="0">
                <a:solidFill>
                  <a:srgbClr val="000000"/>
                </a:solidFill>
                <a:effectLst/>
                <a:latin typeface="Helvetica" pitchFamily="2" charset="0"/>
                <a:sym typeface="Wingdings" pitchFamily="2" charset="2"/>
              </a:rPr>
              <a:t> version):  </a:t>
            </a:r>
            <a:r>
              <a:rPr lang="en-GB" i="1" dirty="0">
                <a:solidFill>
                  <a:srgbClr val="2E8D33"/>
                </a:solidFill>
                <a:effectLst/>
                <a:latin typeface="Helvetica" pitchFamily="2" charset="0"/>
              </a:rPr>
              <a:t>For the performance-optimized system, we calculate the cost of 1TB</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DRAM to be roughly 7080 USD (8 x 128GB modules [</a:t>
            </a:r>
            <a:r>
              <a:rPr lang="en-GB" i="1" dirty="0">
                <a:solidFill>
                  <a:srgbClr val="0000FF"/>
                </a:solidFill>
                <a:effectLst/>
                <a:latin typeface="Helvetica" pitchFamily="2" charset="0"/>
              </a:rPr>
              <a:t>230</a:t>
            </a:r>
            <a:r>
              <a:rPr lang="en-GB" i="1" dirty="0">
                <a:solidFill>
                  <a:srgbClr val="2E8D33"/>
                </a:solidFill>
                <a:effectLst/>
                <a:latin typeface="Helvetica" pitchFamily="2" charset="0"/>
              </a:rPr>
              <a:t>]) and the cost of</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SSD-P to be roughly 875 USD. For the performance-optimized system, we calculate</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the cost of 64GB DRAM to be roughly 312 USD (8 x 8GB modules [</a:t>
            </a:r>
            <a:r>
              <a:rPr lang="en-GB" i="1" dirty="0">
                <a:solidFill>
                  <a:srgbClr val="0000FF"/>
                </a:solidFill>
                <a:effectLst/>
                <a:latin typeface="Helvetica" pitchFamily="2" charset="0"/>
              </a:rPr>
              <a:t>231</a:t>
            </a:r>
            <a:r>
              <a:rPr lang="en-GB" i="1" dirty="0">
                <a:solidFill>
                  <a:srgbClr val="2E8D33"/>
                </a:solidFill>
                <a:effectLst/>
                <a:latin typeface="Helvetica" pitchFamily="2" charset="0"/>
              </a:rPr>
              <a:t>],</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assuming the same number of memory channels as the performance-optimized</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system) and the cost of SSD-C to be roughly 346 USD. Note that the cost of</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the total storage system depends not only on the price of each SSD but also on</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the available interconnection slots in the systems, as systems typically have</a:t>
            </a:r>
            <a:endParaRPr lang="en-GB" dirty="0">
              <a:solidFill>
                <a:srgbClr val="2E8D33"/>
              </a:solidFill>
              <a:effectLst/>
              <a:latin typeface="Helvetica" pitchFamily="2" charset="0"/>
            </a:endParaRPr>
          </a:p>
          <a:p>
            <a:r>
              <a:rPr lang="en-GB" i="1" dirty="0">
                <a:solidFill>
                  <a:srgbClr val="2E8D33"/>
                </a:solidFill>
                <a:effectLst/>
                <a:latin typeface="Helvetica" pitchFamily="2" charset="0"/>
              </a:rPr>
              <a:t>fewer PCIe slots (needed for SSD-P) than SATA slots (needed for SSD-C).</a:t>
            </a:r>
            <a:endParaRPr lang="en-GB" dirty="0">
              <a:solidFill>
                <a:srgbClr val="2E8D33"/>
              </a:solidFill>
              <a:effectLst/>
              <a:latin typeface="Helvetica" pitchFamily="2" charset="0"/>
            </a:endParaRP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960850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Let me briefly talk about other results that are included in the paper before concluding this talk. These include the following: </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50103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945109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072609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 am Nika, and today, I will talk about</a:t>
            </a:r>
          </a:p>
          <a:p>
            <a:r>
              <a:rPr lang="en-US" dirty="0"/>
              <a:t>MegIS: High-Performance, Energy-Efficient, and Low-Cost Metagenomic Analysis</a:t>
            </a:r>
            <a:br>
              <a:rPr lang="en-US" dirty="0"/>
            </a:br>
            <a:r>
              <a:rPr lang="en-US" dirty="0"/>
              <a:t>with In-Storage Processing</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206432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 am Nika, and today, I will talk about</a:t>
            </a:r>
          </a:p>
          <a:p>
            <a:r>
              <a:rPr lang="en-US" dirty="0"/>
              <a:t>MegIS: High-Performance, Energy-Efficient, and Low-Cost Metagenomic Analysis</a:t>
            </a:r>
            <a:br>
              <a:rPr lang="en-US" dirty="0"/>
            </a:br>
            <a:r>
              <a:rPr lang="en-US" dirty="0"/>
              <a:t>with In-Storage Processing</a:t>
            </a:r>
          </a:p>
          <a:p>
            <a:endParaRPr lang="en-US" dirty="0"/>
          </a:p>
          <a:p>
            <a:r>
              <a:rPr lang="en-US" dirty="0"/>
              <a:t>12 mins</a:t>
            </a:r>
          </a:p>
          <a:p>
            <a:endParaRPr lang="en-US" dirty="0"/>
          </a:p>
          <a:p>
            <a:r>
              <a:rPr lang="en-US" dirty="0"/>
              <a:t>1 min conclusion</a:t>
            </a:r>
          </a:p>
          <a:p>
            <a:endParaRPr lang="en-US" dirty="0"/>
          </a:p>
          <a:p>
            <a:r>
              <a:rPr lang="en-US" dirty="0"/>
              <a:t>3 mins results</a:t>
            </a:r>
          </a:p>
          <a:p>
            <a:endParaRPr lang="en-US" dirty="0"/>
          </a:p>
          <a:p>
            <a:r>
              <a:rPr lang="en-US" dirty="0"/>
              <a:t>4 mins mech</a:t>
            </a:r>
          </a:p>
          <a:p>
            <a:endParaRPr lang="en-US" dirty="0"/>
          </a:p>
          <a:p>
            <a:r>
              <a:rPr lang="en-US" dirty="0"/>
              <a:t>+ 2 mins motivation</a:t>
            </a:r>
          </a:p>
          <a:p>
            <a:endParaRPr lang="en-US" dirty="0"/>
          </a:p>
          <a:p>
            <a:r>
              <a:rPr lang="en-US" dirty="0"/>
              <a:t>+ 2 mins background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17749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find area and power values of MegIS by synthesizing MegIS using 65nm technology node, </a:t>
            </a:r>
          </a:p>
          <a:p>
            <a:r>
              <a:rPr lang="en-GB" dirty="0"/>
              <a:t>A</a:t>
            </a:r>
            <a:r>
              <a:rPr lang="en-CH" dirty="0"/>
              <a:t>nd find that for an 8-channel SSD, the area of GS is 0.04 mm square and the power is 7.6 watts</a:t>
            </a:r>
          </a:p>
          <a:p>
            <a:r>
              <a:rPr lang="en-CH" dirty="0"/>
              <a:t>BY scaling the area to lower technology nodes, we observe that the area overhead of </a:t>
            </a:r>
            <a:r>
              <a:rPr lang="en-US" dirty="0"/>
              <a:t>MegIS is only</a:t>
            </a:r>
            <a:r>
              <a:rPr lang="en-CH" dirty="0"/>
              <a:t> 1.7% of the </a:t>
            </a:r>
            <a:r>
              <a:rPr lang="en-GB" dirty="0"/>
              <a:t>of the three ARM processors in a SATA SSD controller.</a:t>
            </a:r>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092546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 am Nika, and today, I will talk about</a:t>
            </a:r>
          </a:p>
          <a:p>
            <a:r>
              <a:rPr lang="en-US" dirty="0"/>
              <a:t>MegIS: High-Performance, Energy-Efficient, and Low-Cost Metagenomic Analysis</a:t>
            </a:r>
            <a:br>
              <a:rPr lang="en-US" dirty="0"/>
            </a:br>
            <a:r>
              <a:rPr lang="en-US" dirty="0"/>
              <a:t>with In-Storage Processing</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763960"/>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GRAINS’s design is versatile and flexible as it supports key operations on genome graphs and can be integrated in various analysis pipelines.</a:t>
            </a:r>
            <a:endParaRPr lang="en-CH" sz="1200"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52787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On-controller units are 0.0025mm2 (0.7%of </a:t>
            </a:r>
            <a:r>
              <a:rPr lang="en-GB" dirty="0" err="1"/>
              <a:t>thefourARMcores</a:t>
            </a:r>
            <a:r>
              <a:rPr lang="en-GB" dirty="0"/>
              <a:t> [228]</a:t>
            </a:r>
            <a:r>
              <a:rPr lang="en-GB" dirty="0" err="1"/>
              <a:t>onanSSD</a:t>
            </a:r>
            <a:r>
              <a:rPr lang="en-GB" dirty="0"/>
              <a:t> controller).</a:t>
            </a:r>
            <a:r>
              <a:rPr lang="en-GB" dirty="0" err="1"/>
              <a:t>GRAINS’son</a:t>
            </a:r>
            <a:r>
              <a:rPr lang="en-GB" dirty="0"/>
              <a:t>-die </a:t>
            </a:r>
            <a:r>
              <a:rPr lang="en-GB" dirty="0" err="1"/>
              <a:t>logicarea</a:t>
            </a:r>
            <a:r>
              <a:rPr lang="en-GB" dirty="0"/>
              <a:t> </a:t>
            </a:r>
            <a:r>
              <a:rPr lang="en-GB" dirty="0" err="1"/>
              <a:t>ismainly</a:t>
            </a:r>
            <a:r>
              <a:rPr lang="en-GB" dirty="0"/>
              <a:t>(99%) for </a:t>
            </a:r>
            <a:r>
              <a:rPr lang="en-GB" dirty="0" err="1"/>
              <a:t>ECCLITE,which,asreportedby</a:t>
            </a:r>
            <a:r>
              <a:rPr lang="en-GB" dirty="0"/>
              <a:t>[116], takesonly0.2%of the </a:t>
            </a:r>
            <a:r>
              <a:rPr lang="en-GB" dirty="0" err="1"/>
              <a:t>flashchip’sareaandfitswellwithinitspowerbudget</a:t>
            </a:r>
            <a:r>
              <a:rPr lang="en-GB" dirty="0"/>
              <a:t>.</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935203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 am Nika, and today, I will talk about</a:t>
            </a:r>
          </a:p>
          <a:p>
            <a:r>
              <a:rPr lang="en-US" dirty="0"/>
              <a:t>MegIS: High-Performance, Energy-Efficient, and Low-Cost Metagenomic Analysis</a:t>
            </a:r>
            <a:br>
              <a:rPr lang="en-US" dirty="0"/>
            </a:br>
            <a:r>
              <a:rPr lang="en-US" dirty="0"/>
              <a:t>with In-Storage Processing</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9406063"/>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1873888"/>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0:30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159806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553411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1:24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8396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2:10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595182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2:50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08690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3:30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878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effectLst/>
                <a:latin typeface="Helvetica" pitchFamily="2" charset="0"/>
              </a:rPr>
              <a:t>A genomic-specific compressor  instead of storing reads, </a:t>
            </a:r>
            <a:br>
              <a:rPr lang="en-GB" i="1" dirty="0">
                <a:effectLst/>
                <a:latin typeface="Helvetica" pitchFamily="2" charset="0"/>
              </a:rPr>
            </a:br>
            <a:r>
              <a:rPr lang="en-GB" i="1" dirty="0">
                <a:effectLst/>
                <a:latin typeface="Helvetica" pitchFamily="2" charset="0"/>
              </a:rPr>
              <a:t>first stores a consensus sequence, which is</a:t>
            </a:r>
          </a:p>
          <a:p>
            <a:r>
              <a:rPr lang="en-GB" i="1" dirty="0">
                <a:effectLst/>
                <a:latin typeface="Helvetica" pitchFamily="2" charset="0"/>
              </a:rPr>
              <a:t>an approximation</a:t>
            </a:r>
            <a:r>
              <a:rPr lang="en-GB" i="0" dirty="0">
                <a:effectLst/>
                <a:latin typeface="Helvetica" pitchFamily="2" charset="0"/>
              </a:rPr>
              <a:t> </a:t>
            </a:r>
            <a:r>
              <a:rPr lang="en-GB" i="1" dirty="0">
                <a:effectLst/>
                <a:latin typeface="Helvetica" pitchFamily="2" charset="0"/>
              </a:rPr>
              <a:t>of the organism’s genome</a:t>
            </a:r>
            <a:br>
              <a:rPr lang="en-GB" i="1" dirty="0">
                <a:effectLst/>
                <a:latin typeface="Helvetica" pitchFamily="2" charset="0"/>
              </a:rPr>
            </a:br>
            <a:r>
              <a:rPr lang="en-GB" i="1" dirty="0">
                <a:effectLst/>
                <a:latin typeface="Helvetica" pitchFamily="2" charset="0"/>
              </a:rPr>
              <a:t>and stores the mismatch information of those reads in relation to the consensus</a:t>
            </a:r>
            <a:br>
              <a:rPr lang="en-GB" i="1" dirty="0">
                <a:effectLst/>
                <a:latin typeface="Helvetica" pitchFamily="2" charset="0"/>
              </a:rPr>
            </a:b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11463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and, To do so, it first needs to map reads to the location they match in the consensus sequence.</a:t>
            </a:r>
            <a:br>
              <a:rPr lang="en-CH" dirty="0"/>
            </a:br>
            <a:br>
              <a:rPr lang="en-CH" dirty="0"/>
            </a:br>
            <a:br>
              <a:rPr lang="en-CH" dirty="0"/>
            </a:br>
            <a:br>
              <a:rPr lang="en-CH" dirty="0"/>
            </a:b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41334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Now, let me give more details about the </a:t>
            </a:r>
            <a:r>
              <a:rPr lang="en-GB" dirty="0"/>
              <a:t>mismatch</a:t>
            </a:r>
            <a:r>
              <a:rPr lang="en-CH" dirty="0"/>
              <a:t> information</a:t>
            </a:r>
            <a:br>
              <a:rPr lang="en-CH" dirty="0"/>
            </a:br>
            <a:r>
              <a:rPr lang="en-CH" dirty="0"/>
              <a:t>using the example of this read</a:t>
            </a:r>
            <a:br>
              <a:rPr lang="en-CH" dirty="0"/>
            </a:br>
            <a:r>
              <a:rPr lang="en-CH" dirty="0"/>
              <a:t>...</a:t>
            </a:r>
            <a:br>
              <a:rPr lang="en-CH" dirty="0"/>
            </a:br>
            <a:r>
              <a:rPr lang="en-CH" dirty="0"/>
              <a:t>Since these compressors use </a:t>
            </a:r>
            <a:r>
              <a:rPr lang="en-GB" dirty="0"/>
              <a:t>a consensus</a:t>
            </a:r>
            <a:r>
              <a:rPr lang="en-CH" dirty="0"/>
              <a:t> sequence, </a:t>
            </a:r>
            <a:br>
              <a:rPr lang="en-CH" dirty="0"/>
            </a:br>
            <a:r>
              <a:rPr lang="en-CH" dirty="0"/>
              <a:t>they better capture the inherent redundancy present in genomic data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321985"/>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030240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06036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6min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880999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effectLst/>
                <a:latin typeface="Helvetica" pitchFamily="2" charset="0"/>
              </a:rPr>
              <a:t>Which are needed due to many random accesses to large data structures</a:t>
            </a:r>
            <a:r>
              <a:rPr lang="en-GB" i="0" dirty="0">
                <a:effectLst/>
                <a:latin typeface="Helvetica" pitchFamily="2" charset="0"/>
              </a:rPr>
              <a:t> </a:t>
            </a:r>
            <a:r>
              <a:rPr lang="en-GB" i="1" dirty="0">
                <a:effectLst/>
                <a:latin typeface="Helvetica" pitchFamily="2" charset="0"/>
              </a:rPr>
              <a:t>for matching patterns</a:t>
            </a:r>
            <a:endParaRPr lang="en-GB" dirty="0">
              <a:effectLst/>
              <a:latin typeface="Helvetica" pitchFamily="2" charset="0"/>
            </a:endParaRP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889070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6:45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2808913"/>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7:30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8390290"/>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8:30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147400"/>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effectLst/>
                <a:latin typeface="Helvetica" pitchFamily="2" charset="0"/>
              </a:rPr>
              <a:t>This is</a:t>
            </a:r>
            <a:r>
              <a:rPr lang="en-GB" i="0" dirty="0">
                <a:effectLst/>
                <a:latin typeface="Helvetica" pitchFamily="2" charset="0"/>
              </a:rPr>
              <a:t> </a:t>
            </a:r>
            <a:r>
              <a:rPr lang="en-GB" i="1" dirty="0">
                <a:effectLst/>
                <a:latin typeface="Helvetica" pitchFamily="2" charset="0"/>
              </a:rPr>
              <a:t>due to two main factors that can lead to spatially nearby mismatches.</a:t>
            </a:r>
            <a:r>
              <a:rPr lang="en-GB" i="0" dirty="0">
                <a:effectLst/>
                <a:latin typeface="Helvetica" pitchFamily="2" charset="0"/>
              </a:rPr>
              <a:t> </a:t>
            </a:r>
          </a:p>
          <a:p>
            <a:r>
              <a:rPr lang="en-GB" i="1" dirty="0">
                <a:effectLst/>
                <a:latin typeface="Helvetica" pitchFamily="2" charset="0"/>
              </a:rPr>
              <a:t>First, genetic mutations tend to cluster in some regions</a:t>
            </a:r>
            <a:r>
              <a:rPr lang="en-GB" i="0" dirty="0">
                <a:effectLst/>
                <a:latin typeface="Helvetica" pitchFamily="2" charset="0"/>
              </a:rPr>
              <a:t> </a:t>
            </a:r>
            <a:r>
              <a:rPr lang="en-GB" i="1" dirty="0">
                <a:effectLst/>
                <a:latin typeface="Helvetica" pitchFamily="2" charset="0"/>
              </a:rPr>
              <a:t>of the genome [</a:t>
            </a:r>
            <a:r>
              <a:rPr lang="en-GB" i="1" dirty="0">
                <a:solidFill>
                  <a:srgbClr val="0000FF"/>
                </a:solidFill>
                <a:effectLst/>
                <a:latin typeface="Helvetica" pitchFamily="2" charset="0"/>
              </a:rPr>
              <a:t>291</a:t>
            </a:r>
            <a:r>
              <a:rPr lang="en-GB" i="1" dirty="0">
                <a:effectLst/>
                <a:latin typeface="Helvetica" pitchFamily="2" charset="0"/>
              </a:rPr>
              <a:t>–</a:t>
            </a:r>
            <a:r>
              <a:rPr lang="en-GB" i="1" dirty="0">
                <a:solidFill>
                  <a:srgbClr val="0000FF"/>
                </a:solidFill>
                <a:effectLst/>
                <a:latin typeface="Helvetica" pitchFamily="2" charset="0"/>
              </a:rPr>
              <a:t>293</a:t>
            </a:r>
            <a:r>
              <a:rPr lang="en-GB" i="1" dirty="0">
                <a:effectLst/>
                <a:latin typeface="Helvetica" pitchFamily="2" charset="0"/>
              </a:rPr>
              <a:t>].</a:t>
            </a:r>
          </a:p>
          <a:p>
            <a:r>
              <a:rPr lang="en-GB" i="1" dirty="0">
                <a:effectLst/>
                <a:latin typeface="Helvetica" pitchFamily="2" charset="0"/>
              </a:rPr>
              <a:t>Second, a regional degradation in sequencing quality can cause clusters of incorrect bases in</a:t>
            </a:r>
            <a:r>
              <a:rPr lang="en-GB" i="0" dirty="0">
                <a:effectLst/>
                <a:latin typeface="Helvetica" pitchFamily="2" charset="0"/>
              </a:rPr>
              <a:t> t</a:t>
            </a:r>
            <a:r>
              <a:rPr lang="en-GB" i="1" dirty="0">
                <a:effectLst/>
                <a:latin typeface="Helvetica" pitchFamily="2" charset="0"/>
              </a:rPr>
              <a:t>he read [</a:t>
            </a:r>
            <a:r>
              <a:rPr lang="en-GB" i="1" dirty="0">
                <a:solidFill>
                  <a:srgbClr val="0000FF"/>
                </a:solidFill>
                <a:effectLst/>
                <a:latin typeface="Helvetica" pitchFamily="2" charset="0"/>
              </a:rPr>
              <a:t>294</a:t>
            </a:r>
            <a:r>
              <a:rPr lang="en-GB" i="1" dirty="0">
                <a:effectLst/>
                <a:latin typeface="Helvetica" pitchFamily="2" charset="0"/>
              </a:rPr>
              <a:t>–</a:t>
            </a:r>
            <a:r>
              <a:rPr lang="en-GB" i="1" dirty="0">
                <a:solidFill>
                  <a:srgbClr val="0000FF"/>
                </a:solidFill>
                <a:effectLst/>
                <a:latin typeface="Helvetica" pitchFamily="2" charset="0"/>
              </a:rPr>
              <a:t>296</a:t>
            </a:r>
            <a:r>
              <a:rPr lang="en-GB" i="1" dirty="0">
                <a:effectLst/>
                <a:latin typeface="Helvetica" pitchFamily="2" charset="0"/>
              </a:rPr>
              <a:t>].</a:t>
            </a:r>
            <a:endParaRPr lang="en-GB" dirty="0">
              <a:effectLst/>
              <a:latin typeface="Helvetica" pitchFamily="2" charset="0"/>
            </a:endParaRPr>
          </a:p>
          <a:p>
            <a:endParaRPr lang="en-GB" dirty="0">
              <a:effectLst/>
              <a:latin typeface="Helvetica" pitchFamily="2" charset="0"/>
            </a:endParaRP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3032142"/>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10:15</a:t>
            </a:r>
            <a:br>
              <a:rPr lang="en-CH" dirty="0"/>
            </a:br>
            <a:r>
              <a:rPr lang="en-CH" dirty="0"/>
              <a:t>9:30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7237118"/>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683864"/>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05938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12:30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900177"/>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1803419"/>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55717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3189872"/>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effectLst/>
                <a:latin typeface="Arial" panose="020B0604020202020204" pitchFamily="34" charset="0"/>
              </a:rPr>
              <a:t>We model performance, energy, and power of the systems based on </a:t>
            </a:r>
            <a:br>
              <a:rPr lang="en-GB" dirty="0"/>
            </a:br>
            <a:r>
              <a:rPr lang="en-GB" b="0" i="0" dirty="0">
                <a:effectLst/>
                <a:latin typeface="Arial" panose="020B0604020202020204" pitchFamily="34" charset="0"/>
              </a:rPr>
              <a:t>the latency and throughput of each hardware-based and software-based component</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9628815"/>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465783"/>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14:30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840173"/>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15:30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639354"/>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12712"/>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Let me briefly talk about other results that are included in the paper before concluding this talk. These include the following: </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501035"/>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Let me briefly talk about other results that are included in the paper before concluding this talk. These include the following: </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6425366"/>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0726099"/>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785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74432-8C5A-94BB-1F22-56FCC5E1EDE8}"/>
              </a:ext>
            </a:extLst>
          </p:cNvPr>
          <p:cNvSpPr>
            <a:spLocks noGrp="1"/>
          </p:cNvSpPr>
          <p:nvPr>
            <p:ph type="ctrTitle"/>
          </p:nvPr>
        </p:nvSpPr>
        <p:spPr>
          <a:xfrm>
            <a:off x="1143000" y="1122363"/>
            <a:ext cx="6858000" cy="2387600"/>
          </a:xfrm>
          <a:prstGeom prst="rect">
            <a:avLst/>
          </a:prstGeom>
        </p:spPr>
        <p:txBody>
          <a:bodyPr anchor="b"/>
          <a:lstStyle>
            <a:lvl1pPr algn="ctr">
              <a:defRPr sz="6000">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EF4C4A8F-E437-119C-8A02-EC7AAFAD19A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A937E132-3BE0-BA52-0BEA-33ED01F3BE38}"/>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3077814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2AC8F7-609C-AEC3-9D2D-1562E8C3616D}"/>
              </a:ext>
            </a:extLst>
          </p:cNvPr>
          <p:cNvSpPr>
            <a:spLocks noGrp="1"/>
          </p:cNvSpPr>
          <p:nvPr>
            <p:ph idx="1"/>
          </p:nvPr>
        </p:nvSpPr>
        <p:spPr/>
        <p:txBody>
          <a:bodyPr/>
          <a:lstStyle>
            <a:lvl1pPr>
              <a:buClr>
                <a:schemeClr val="tx1"/>
              </a:buClr>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B05D65B4-2A76-A7F4-A337-75DF3E856B5A}"/>
              </a:ext>
            </a:extLst>
          </p:cNvPr>
          <p:cNvSpPr>
            <a:spLocks noGrp="1"/>
          </p:cNvSpPr>
          <p:nvPr>
            <p:ph type="sldNum" sz="quarter" idx="12"/>
          </p:nvPr>
        </p:nvSpPr>
        <p:spPr/>
        <p:txBody>
          <a:bodyPr/>
          <a:lstStyle/>
          <a:p>
            <a:fld id="{926C5CFF-FC03-5F4C-B716-CBEBB43E48DE}" type="slidenum">
              <a:rPr lang="en-US" smtClean="0"/>
              <a:t>‹#›</a:t>
            </a:fld>
            <a:endParaRPr lang="en-US" dirty="0"/>
          </a:p>
        </p:txBody>
      </p:sp>
      <p:sp>
        <p:nvSpPr>
          <p:cNvPr id="2" name="Title 1">
            <a:extLst>
              <a:ext uri="{FF2B5EF4-FFF2-40B4-BE49-F238E27FC236}">
                <a16:creationId xmlns:a16="http://schemas.microsoft.com/office/drawing/2014/main" id="{01B9765C-A673-5D65-37F0-0CF511D7F0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9245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46C-7E92-B5F8-1DF8-6E7634BC3656}"/>
              </a:ext>
            </a:extLst>
          </p:cNvPr>
          <p:cNvSpPr>
            <a:spLocks noGrp="1"/>
          </p:cNvSpPr>
          <p:nvPr>
            <p:ph type="title"/>
          </p:nvPr>
        </p:nvSpPr>
        <p:spPr>
          <a:xfrm>
            <a:off x="189556" y="1709738"/>
            <a:ext cx="8798062" cy="2852737"/>
          </a:xfrm>
          <a:prstGeom prst="rect">
            <a:avLst/>
          </a:prstGeom>
        </p:spPr>
        <p:txBody>
          <a:bodyPr anchor="b"/>
          <a:lstStyle>
            <a:lvl1pPr>
              <a:defRPr sz="6000">
                <a:latin typeface="+mj-lt"/>
              </a:defRPr>
            </a:lvl1pPr>
          </a:lstStyle>
          <a:p>
            <a:r>
              <a:rPr lang="en-US" dirty="0"/>
              <a:t>Click to edit Master title style</a:t>
            </a:r>
          </a:p>
        </p:txBody>
      </p:sp>
      <p:sp>
        <p:nvSpPr>
          <p:cNvPr id="3" name="Text Placeholder 2">
            <a:extLst>
              <a:ext uri="{FF2B5EF4-FFF2-40B4-BE49-F238E27FC236}">
                <a16:creationId xmlns:a16="http://schemas.microsoft.com/office/drawing/2014/main" id="{52E568B9-E03A-1D57-0642-96D69BFC3A8E}"/>
              </a:ext>
            </a:extLst>
          </p:cNvPr>
          <p:cNvSpPr>
            <a:spLocks noGrp="1"/>
          </p:cNvSpPr>
          <p:nvPr>
            <p:ph type="body" idx="1"/>
          </p:nvPr>
        </p:nvSpPr>
        <p:spPr>
          <a:xfrm>
            <a:off x="189556" y="4589463"/>
            <a:ext cx="8798062"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2588780E-0D8E-5E62-999B-AE54CA3F1A8F}"/>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3062538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6B6AD7-E621-CA31-32E5-675436ED6645}"/>
              </a:ext>
            </a:extLst>
          </p:cNvPr>
          <p:cNvSpPr>
            <a:spLocks noGrp="1"/>
          </p:cNvSpPr>
          <p:nvPr>
            <p:ph sz="half" idx="1"/>
          </p:nvPr>
        </p:nvSpPr>
        <p:spPr>
          <a:xfrm>
            <a:off x="237506" y="866164"/>
            <a:ext cx="4258294" cy="5644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5A24CF-0D94-C916-7412-85EB6B152F12}"/>
              </a:ext>
            </a:extLst>
          </p:cNvPr>
          <p:cNvSpPr>
            <a:spLocks noGrp="1"/>
          </p:cNvSpPr>
          <p:nvPr>
            <p:ph sz="half" idx="2"/>
          </p:nvPr>
        </p:nvSpPr>
        <p:spPr>
          <a:xfrm>
            <a:off x="4648200" y="866163"/>
            <a:ext cx="4339418" cy="56445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E16F39BB-8C49-BD06-1DCC-AD45E91F69D1}"/>
              </a:ext>
            </a:extLst>
          </p:cNvPr>
          <p:cNvSpPr>
            <a:spLocks noGrp="1"/>
          </p:cNvSpPr>
          <p:nvPr>
            <p:ph type="sldNum" sz="quarter" idx="12"/>
          </p:nvPr>
        </p:nvSpPr>
        <p:spPr/>
        <p:txBody>
          <a:bodyPr/>
          <a:lstStyle/>
          <a:p>
            <a:fld id="{926C5CFF-FC03-5F4C-B716-CBEBB43E48DE}" type="slidenum">
              <a:rPr lang="en-US" smtClean="0"/>
              <a:t>‹#›</a:t>
            </a:fld>
            <a:endParaRPr lang="en-US"/>
          </a:p>
        </p:txBody>
      </p:sp>
      <p:sp>
        <p:nvSpPr>
          <p:cNvPr id="2" name="Title 1">
            <a:extLst>
              <a:ext uri="{FF2B5EF4-FFF2-40B4-BE49-F238E27FC236}">
                <a16:creationId xmlns:a16="http://schemas.microsoft.com/office/drawing/2014/main" id="{0D67CACB-54AF-664A-5243-FE7D5A17C8C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8763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CF80D13-5F5E-42AB-2BA6-5738D99EF502}"/>
              </a:ext>
            </a:extLst>
          </p:cNvPr>
          <p:cNvSpPr>
            <a:spLocks noGrp="1"/>
          </p:cNvSpPr>
          <p:nvPr>
            <p:ph sz="quarter" idx="4"/>
          </p:nvPr>
        </p:nvSpPr>
        <p:spPr>
          <a:xfrm>
            <a:off x="4629150" y="1690076"/>
            <a:ext cx="4358468" cy="4820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02817066-2C8D-B4CF-B250-9D4C4C054665}"/>
              </a:ext>
            </a:extLst>
          </p:cNvPr>
          <p:cNvSpPr>
            <a:spLocks noGrp="1"/>
          </p:cNvSpPr>
          <p:nvPr>
            <p:ph type="body" idx="1"/>
          </p:nvPr>
        </p:nvSpPr>
        <p:spPr>
          <a:xfrm>
            <a:off x="189558" y="866164"/>
            <a:ext cx="430941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22D3FB-D255-43DA-1099-E90CC161BC25}"/>
              </a:ext>
            </a:extLst>
          </p:cNvPr>
          <p:cNvSpPr>
            <a:spLocks noGrp="1"/>
          </p:cNvSpPr>
          <p:nvPr>
            <p:ph sz="half" idx="2"/>
          </p:nvPr>
        </p:nvSpPr>
        <p:spPr>
          <a:xfrm>
            <a:off x="189558" y="1690076"/>
            <a:ext cx="4309418" cy="48206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A96DB53-80EA-EC53-6D87-AB2EA80CDE68}"/>
              </a:ext>
            </a:extLst>
          </p:cNvPr>
          <p:cNvSpPr>
            <a:spLocks noGrp="1"/>
          </p:cNvSpPr>
          <p:nvPr>
            <p:ph type="body" sz="quarter" idx="3"/>
          </p:nvPr>
        </p:nvSpPr>
        <p:spPr>
          <a:xfrm>
            <a:off x="4629150" y="866163"/>
            <a:ext cx="4358468"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Slide Number Placeholder 8">
            <a:extLst>
              <a:ext uri="{FF2B5EF4-FFF2-40B4-BE49-F238E27FC236}">
                <a16:creationId xmlns:a16="http://schemas.microsoft.com/office/drawing/2014/main" id="{B0A20845-3FCD-0D5B-07F1-0AF43A5AD2E1}"/>
              </a:ext>
            </a:extLst>
          </p:cNvPr>
          <p:cNvSpPr>
            <a:spLocks noGrp="1"/>
          </p:cNvSpPr>
          <p:nvPr>
            <p:ph type="sldNum" sz="quarter" idx="12"/>
          </p:nvPr>
        </p:nvSpPr>
        <p:spPr/>
        <p:txBody>
          <a:bodyPr/>
          <a:lstStyle/>
          <a:p>
            <a:fld id="{926C5CFF-FC03-5F4C-B716-CBEBB43E48DE}" type="slidenum">
              <a:rPr lang="en-US" smtClean="0"/>
              <a:t>‹#›</a:t>
            </a:fld>
            <a:endParaRPr lang="en-US"/>
          </a:p>
        </p:txBody>
      </p:sp>
      <p:sp>
        <p:nvSpPr>
          <p:cNvPr id="2" name="Title 1">
            <a:extLst>
              <a:ext uri="{FF2B5EF4-FFF2-40B4-BE49-F238E27FC236}">
                <a16:creationId xmlns:a16="http://schemas.microsoft.com/office/drawing/2014/main" id="{47362093-6FB4-CACB-D18A-837A2040651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824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21B3AB8-58B5-5935-08B3-938A5D8D8EC3}"/>
              </a:ext>
            </a:extLst>
          </p:cNvPr>
          <p:cNvSpPr>
            <a:spLocks noGrp="1"/>
          </p:cNvSpPr>
          <p:nvPr>
            <p:ph type="sldNum" sz="quarter" idx="12"/>
          </p:nvPr>
        </p:nvSpPr>
        <p:spPr/>
        <p:txBody>
          <a:bodyPr/>
          <a:lstStyle/>
          <a:p>
            <a:fld id="{926C5CFF-FC03-5F4C-B716-CBEBB43E48DE}" type="slidenum">
              <a:rPr lang="en-US" smtClean="0"/>
              <a:t>‹#›</a:t>
            </a:fld>
            <a:endParaRPr lang="en-US"/>
          </a:p>
        </p:txBody>
      </p:sp>
      <p:sp>
        <p:nvSpPr>
          <p:cNvPr id="2" name="Title 1">
            <a:extLst>
              <a:ext uri="{FF2B5EF4-FFF2-40B4-BE49-F238E27FC236}">
                <a16:creationId xmlns:a16="http://schemas.microsoft.com/office/drawing/2014/main" id="{C30AE119-D530-736B-1867-6FFA797C3A8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8319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DA6683-8C53-89CC-04B1-AA1A41FF52BB}"/>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882316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778598B-9904-A5F9-B9EA-0BE710963766}"/>
              </a:ext>
            </a:extLst>
          </p:cNvPr>
          <p:cNvSpPr>
            <a:spLocks noGrp="1"/>
          </p:cNvSpPr>
          <p:nvPr>
            <p:ph type="pic" idx="1"/>
          </p:nvPr>
        </p:nvSpPr>
        <p:spPr>
          <a:xfrm>
            <a:off x="3887788" y="987425"/>
            <a:ext cx="5099830" cy="55233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28F43AE-B513-DCCC-5551-7A4CCAF0FC05}"/>
              </a:ext>
            </a:extLst>
          </p:cNvPr>
          <p:cNvSpPr>
            <a:spLocks noGrp="1"/>
          </p:cNvSpPr>
          <p:nvPr>
            <p:ph type="body" sz="half" idx="2"/>
          </p:nvPr>
        </p:nvSpPr>
        <p:spPr>
          <a:xfrm>
            <a:off x="156382" y="987425"/>
            <a:ext cx="3423431" cy="5523301"/>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517263F6-2D80-E0E9-B872-6233B8FD1E05}"/>
              </a:ext>
            </a:extLst>
          </p:cNvPr>
          <p:cNvSpPr>
            <a:spLocks noGrp="1"/>
          </p:cNvSpPr>
          <p:nvPr>
            <p:ph type="sldNum" sz="quarter" idx="12"/>
          </p:nvPr>
        </p:nvSpPr>
        <p:spPr/>
        <p:txBody>
          <a:bodyPr/>
          <a:lstStyle/>
          <a:p>
            <a:fld id="{926C5CFF-FC03-5F4C-B716-CBEBB43E48DE}" type="slidenum">
              <a:rPr lang="en-US" smtClean="0"/>
              <a:t>‹#›</a:t>
            </a:fld>
            <a:endParaRPr lang="en-US"/>
          </a:p>
        </p:txBody>
      </p:sp>
      <p:sp>
        <p:nvSpPr>
          <p:cNvPr id="5" name="Title 4">
            <a:extLst>
              <a:ext uri="{FF2B5EF4-FFF2-40B4-BE49-F238E27FC236}">
                <a16:creationId xmlns:a16="http://schemas.microsoft.com/office/drawing/2014/main" id="{C7B7A932-4C27-39E7-4F87-E994866196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52570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84B8AD60-1E7A-A253-C1DE-73C8387222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AAC6EBB-F71A-725D-04B8-05A437BD1642}"/>
              </a:ext>
            </a:extLst>
          </p:cNvPr>
          <p:cNvSpPr>
            <a:spLocks noGrp="1"/>
          </p:cNvSpPr>
          <p:nvPr>
            <p:ph type="sldNum" sz="quarter" idx="12"/>
          </p:nvPr>
        </p:nvSpPr>
        <p:spPr/>
        <p:txBody>
          <a:bodyPr/>
          <a:lstStyle/>
          <a:p>
            <a:fld id="{926C5CFF-FC03-5F4C-B716-CBEBB43E48DE}" type="slidenum">
              <a:rPr lang="en-US" smtClean="0"/>
              <a:t>‹#›</a:t>
            </a:fld>
            <a:endParaRPr lang="en-US"/>
          </a:p>
        </p:txBody>
      </p:sp>
      <p:sp>
        <p:nvSpPr>
          <p:cNvPr id="2" name="Title 1">
            <a:extLst>
              <a:ext uri="{FF2B5EF4-FFF2-40B4-BE49-F238E27FC236}">
                <a16:creationId xmlns:a16="http://schemas.microsoft.com/office/drawing/2014/main" id="{86107068-BEC9-B7B8-9067-79BA3D87D5C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83873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3453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396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82950"/>
          </a:xfrm>
          <a:prstGeom prst="rect">
            <a:avLst/>
          </a:prstGeom>
          <a:solidFill>
            <a:srgbClr val="FAF8F4"/>
          </a:solidFill>
        </p:spPr>
        <p:txBody>
          <a:bodyPr anchor="ctr"/>
          <a:lstStyle>
            <a:lvl1pPr>
              <a:lnSpc>
                <a:spcPct val="100000"/>
              </a:lnSpc>
              <a:spcAft>
                <a:spcPts val="600"/>
              </a:spcAft>
              <a:defRPr sz="3600" b="1">
                <a:solidFill>
                  <a:srgbClr val="2E6F6A"/>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102843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5" name="Straight Connector 4">
            <a:extLst>
              <a:ext uri="{FF2B5EF4-FFF2-40B4-BE49-F238E27FC236}">
                <a16:creationId xmlns:a16="http://schemas.microsoft.com/office/drawing/2014/main" id="{3C606EE2-43C6-804A-8B76-A8A2C6424C76}"/>
              </a:ext>
            </a:extLst>
          </p:cNvPr>
          <p:cNvCxnSpPr/>
          <p:nvPr userDrawn="1"/>
        </p:nvCxnSpPr>
        <p:spPr>
          <a:xfrm>
            <a:off x="0" y="790141"/>
            <a:ext cx="914400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Dikdörtgen 22">
            <a:extLst>
              <a:ext uri="{FF2B5EF4-FFF2-40B4-BE49-F238E27FC236}">
                <a16:creationId xmlns:a16="http://schemas.microsoft.com/office/drawing/2014/main" id="{A0F3D4B5-99B4-7A21-3818-5ED5D8EED2CC}"/>
              </a:ext>
            </a:extLst>
          </p:cNvPr>
          <p:cNvSpPr/>
          <p:nvPr userDrawn="1"/>
        </p:nvSpPr>
        <p:spPr>
          <a:xfrm>
            <a:off x="9489406" y="4991189"/>
            <a:ext cx="849085" cy="466531"/>
          </a:xfrm>
          <a:prstGeom prst="rect">
            <a:avLst/>
          </a:prstGeom>
          <a:solidFill>
            <a:srgbClr val="0160A0"/>
          </a:solidFill>
          <a:ln>
            <a:solidFill>
              <a:srgbClr val="016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6" name="Dikdörtgen 23">
            <a:extLst>
              <a:ext uri="{FF2B5EF4-FFF2-40B4-BE49-F238E27FC236}">
                <a16:creationId xmlns:a16="http://schemas.microsoft.com/office/drawing/2014/main" id="{D04D16E7-3A54-7443-DC39-F24C93ACF66A}"/>
              </a:ext>
            </a:extLst>
          </p:cNvPr>
          <p:cNvSpPr/>
          <p:nvPr userDrawn="1"/>
        </p:nvSpPr>
        <p:spPr>
          <a:xfrm>
            <a:off x="9489406" y="5700255"/>
            <a:ext cx="849085"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24">
            <a:extLst>
              <a:ext uri="{FF2B5EF4-FFF2-40B4-BE49-F238E27FC236}">
                <a16:creationId xmlns:a16="http://schemas.microsoft.com/office/drawing/2014/main" id="{876306E1-3381-7F55-EB8F-CB8B55D0A120}"/>
              </a:ext>
            </a:extLst>
          </p:cNvPr>
          <p:cNvSpPr/>
          <p:nvPr userDrawn="1"/>
        </p:nvSpPr>
        <p:spPr>
          <a:xfrm>
            <a:off x="9489406" y="4282123"/>
            <a:ext cx="849085"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Dikdörtgen 25">
            <a:extLst>
              <a:ext uri="{FF2B5EF4-FFF2-40B4-BE49-F238E27FC236}">
                <a16:creationId xmlns:a16="http://schemas.microsoft.com/office/drawing/2014/main" id="{DDED7AA0-F64D-F02F-C5D7-AB3EBF01BC7F}"/>
              </a:ext>
            </a:extLst>
          </p:cNvPr>
          <p:cNvSpPr/>
          <p:nvPr userDrawn="1"/>
        </p:nvSpPr>
        <p:spPr>
          <a:xfrm>
            <a:off x="9489406" y="6409320"/>
            <a:ext cx="849085" cy="466531"/>
          </a:xfrm>
          <a:prstGeom prst="rect">
            <a:avLst/>
          </a:prstGeom>
          <a:solidFill>
            <a:srgbClr val="104862"/>
          </a:solidFill>
          <a:ln>
            <a:solidFill>
              <a:srgbClr val="1048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Dikdörtgen 6">
            <a:extLst>
              <a:ext uri="{FF2B5EF4-FFF2-40B4-BE49-F238E27FC236}">
                <a16:creationId xmlns:a16="http://schemas.microsoft.com/office/drawing/2014/main" id="{50FE25BA-0992-A371-A477-26108698F5CE}"/>
              </a:ext>
            </a:extLst>
          </p:cNvPr>
          <p:cNvSpPr/>
          <p:nvPr userDrawn="1"/>
        </p:nvSpPr>
        <p:spPr>
          <a:xfrm>
            <a:off x="2764971" y="-1441319"/>
            <a:ext cx="849085" cy="466531"/>
          </a:xfrm>
          <a:prstGeom prst="rect">
            <a:avLst/>
          </a:prstGeom>
          <a:solidFill>
            <a:srgbClr val="C4D7FC"/>
          </a:solidFill>
          <a:ln w="57150">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12" name="Dikdörtgen 7">
            <a:extLst>
              <a:ext uri="{FF2B5EF4-FFF2-40B4-BE49-F238E27FC236}">
                <a16:creationId xmlns:a16="http://schemas.microsoft.com/office/drawing/2014/main" id="{90429172-0415-4E01-D079-B1F8FFBCAFCA}"/>
              </a:ext>
            </a:extLst>
          </p:cNvPr>
          <p:cNvSpPr/>
          <p:nvPr userDrawn="1"/>
        </p:nvSpPr>
        <p:spPr>
          <a:xfrm>
            <a:off x="4608285" y="-1441319"/>
            <a:ext cx="849085" cy="466531"/>
          </a:xfrm>
          <a:prstGeom prst="rect">
            <a:avLst/>
          </a:prstGeom>
          <a:solidFill>
            <a:srgbClr val="DAD3F9"/>
          </a:solidFill>
          <a:ln w="57150">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Dikdörtgen 8">
            <a:extLst>
              <a:ext uri="{FF2B5EF4-FFF2-40B4-BE49-F238E27FC236}">
                <a16:creationId xmlns:a16="http://schemas.microsoft.com/office/drawing/2014/main" id="{524BE5B3-A472-641A-5165-F776B8C70DE0}"/>
              </a:ext>
            </a:extLst>
          </p:cNvPr>
          <p:cNvSpPr/>
          <p:nvPr userDrawn="1"/>
        </p:nvSpPr>
        <p:spPr>
          <a:xfrm>
            <a:off x="3686628" y="-1441319"/>
            <a:ext cx="849085" cy="466531"/>
          </a:xfrm>
          <a:prstGeom prst="rect">
            <a:avLst/>
          </a:prstGeom>
          <a:solidFill>
            <a:srgbClr val="F9D3E4"/>
          </a:solidFill>
          <a:ln w="5715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4" name="Dikdörtgen 9">
            <a:extLst>
              <a:ext uri="{FF2B5EF4-FFF2-40B4-BE49-F238E27FC236}">
                <a16:creationId xmlns:a16="http://schemas.microsoft.com/office/drawing/2014/main" id="{42C5C898-5AFB-FDE4-C178-AD8D546D25F3}"/>
              </a:ext>
            </a:extLst>
          </p:cNvPr>
          <p:cNvSpPr/>
          <p:nvPr userDrawn="1"/>
        </p:nvSpPr>
        <p:spPr>
          <a:xfrm>
            <a:off x="921656" y="-1441319"/>
            <a:ext cx="849085" cy="466531"/>
          </a:xfrm>
          <a:prstGeom prst="rect">
            <a:avLst/>
          </a:prstGeom>
          <a:solidFill>
            <a:srgbClr val="FFE0D5"/>
          </a:solidFill>
          <a:ln w="5715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5" name="Dikdörtgen 10">
            <a:extLst>
              <a:ext uri="{FF2B5EF4-FFF2-40B4-BE49-F238E27FC236}">
                <a16:creationId xmlns:a16="http://schemas.microsoft.com/office/drawing/2014/main" id="{543D86D9-4574-E92C-7DD1-8A0AFBB6E3CD}"/>
              </a:ext>
            </a:extLst>
          </p:cNvPr>
          <p:cNvSpPr/>
          <p:nvPr userDrawn="1"/>
        </p:nvSpPr>
        <p:spPr>
          <a:xfrm>
            <a:off x="0" y="-1441319"/>
            <a:ext cx="849085" cy="466531"/>
          </a:xfrm>
          <a:prstGeom prst="rect">
            <a:avLst/>
          </a:prstGeom>
          <a:solidFill>
            <a:srgbClr val="FFEBCD"/>
          </a:solidFill>
          <a:ln w="57150">
            <a:solidFill>
              <a:srgbClr val="F493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6" name="Dikdörtgen 22">
            <a:extLst>
              <a:ext uri="{FF2B5EF4-FFF2-40B4-BE49-F238E27FC236}">
                <a16:creationId xmlns:a16="http://schemas.microsoft.com/office/drawing/2014/main" id="{2EA3457A-1356-61F3-0902-FE5E23B4811A}"/>
              </a:ext>
            </a:extLst>
          </p:cNvPr>
          <p:cNvSpPr/>
          <p:nvPr userDrawn="1"/>
        </p:nvSpPr>
        <p:spPr>
          <a:xfrm>
            <a:off x="0" y="-773468"/>
            <a:ext cx="849085" cy="466531"/>
          </a:xfrm>
          <a:prstGeom prst="rect">
            <a:avLst/>
          </a:prstGeom>
          <a:solidFill>
            <a:srgbClr val="FFF3CE"/>
          </a:solidFill>
          <a:ln w="57150">
            <a:solidFill>
              <a:srgbClr val="FFC3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17" name="Dikdörtgen 6">
            <a:extLst>
              <a:ext uri="{FF2B5EF4-FFF2-40B4-BE49-F238E27FC236}">
                <a16:creationId xmlns:a16="http://schemas.microsoft.com/office/drawing/2014/main" id="{8E3E1875-0E49-9620-671F-D879AC332464}"/>
              </a:ext>
            </a:extLst>
          </p:cNvPr>
          <p:cNvSpPr/>
          <p:nvPr userDrawn="1"/>
        </p:nvSpPr>
        <p:spPr>
          <a:xfrm>
            <a:off x="9489406" y="27727"/>
            <a:ext cx="849085" cy="466531"/>
          </a:xfrm>
          <a:prstGeom prst="rect">
            <a:avLst/>
          </a:prstGeom>
          <a:solidFill>
            <a:srgbClr val="4473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18" name="Dikdörtgen 23">
            <a:extLst>
              <a:ext uri="{FF2B5EF4-FFF2-40B4-BE49-F238E27FC236}">
                <a16:creationId xmlns:a16="http://schemas.microsoft.com/office/drawing/2014/main" id="{54A73285-89D5-89BC-EB22-DD7D74586F9D}"/>
              </a:ext>
            </a:extLst>
          </p:cNvPr>
          <p:cNvSpPr/>
          <p:nvPr userDrawn="1"/>
        </p:nvSpPr>
        <p:spPr>
          <a:xfrm>
            <a:off x="921657" y="-773468"/>
            <a:ext cx="849085" cy="466531"/>
          </a:xfrm>
          <a:prstGeom prst="rect">
            <a:avLst/>
          </a:prstGeom>
          <a:solidFill>
            <a:srgbClr val="FFEADB"/>
          </a:solidFill>
          <a:ln w="57150">
            <a:solidFill>
              <a:srgbClr val="E56D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Dikdörtgen 23">
            <a:extLst>
              <a:ext uri="{FF2B5EF4-FFF2-40B4-BE49-F238E27FC236}">
                <a16:creationId xmlns:a16="http://schemas.microsoft.com/office/drawing/2014/main" id="{6BC38829-174C-7CF7-1729-E048E4EE4802}"/>
              </a:ext>
            </a:extLst>
          </p:cNvPr>
          <p:cNvSpPr/>
          <p:nvPr userDrawn="1"/>
        </p:nvSpPr>
        <p:spPr>
          <a:xfrm>
            <a:off x="1843314" y="-773468"/>
            <a:ext cx="849085" cy="466531"/>
          </a:xfrm>
          <a:prstGeom prst="rect">
            <a:avLst/>
          </a:prstGeom>
          <a:solidFill>
            <a:srgbClr val="E3F3DB"/>
          </a:solidFill>
          <a:ln w="57150">
            <a:solidFill>
              <a:srgbClr val="6EAD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Dikdörtgen 23">
            <a:extLst>
              <a:ext uri="{FF2B5EF4-FFF2-40B4-BE49-F238E27FC236}">
                <a16:creationId xmlns:a16="http://schemas.microsoft.com/office/drawing/2014/main" id="{5E03DC5D-03A8-AB8A-67BF-AB13A31E8406}"/>
              </a:ext>
            </a:extLst>
          </p:cNvPr>
          <p:cNvSpPr/>
          <p:nvPr userDrawn="1"/>
        </p:nvSpPr>
        <p:spPr>
          <a:xfrm>
            <a:off x="2764971" y="-773468"/>
            <a:ext cx="849085" cy="466531"/>
          </a:xfrm>
          <a:prstGeom prst="rect">
            <a:avLst/>
          </a:prstGeom>
          <a:solidFill>
            <a:srgbClr val="E5EFFF"/>
          </a:solidFill>
          <a:ln w="57150">
            <a:solidFill>
              <a:srgbClr val="4473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Dikdörtgen 23">
            <a:extLst>
              <a:ext uri="{FF2B5EF4-FFF2-40B4-BE49-F238E27FC236}">
                <a16:creationId xmlns:a16="http://schemas.microsoft.com/office/drawing/2014/main" id="{767F967B-4299-F3B2-ED29-E22861C5CB33}"/>
              </a:ext>
            </a:extLst>
          </p:cNvPr>
          <p:cNvSpPr/>
          <p:nvPr userDrawn="1"/>
        </p:nvSpPr>
        <p:spPr>
          <a:xfrm>
            <a:off x="3686628" y="-773468"/>
            <a:ext cx="849085" cy="466531"/>
          </a:xfrm>
          <a:prstGeom prst="rect">
            <a:avLst/>
          </a:prstGeom>
          <a:solidFill>
            <a:srgbClr val="FFE0D6"/>
          </a:solidFill>
          <a:ln w="57150">
            <a:solidFill>
              <a:srgbClr val="C00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Dikdörtgen 23">
            <a:extLst>
              <a:ext uri="{FF2B5EF4-FFF2-40B4-BE49-F238E27FC236}">
                <a16:creationId xmlns:a16="http://schemas.microsoft.com/office/drawing/2014/main" id="{F405E843-51F0-9259-2933-B93AC8B61882}"/>
              </a:ext>
            </a:extLst>
          </p:cNvPr>
          <p:cNvSpPr/>
          <p:nvPr userDrawn="1"/>
        </p:nvSpPr>
        <p:spPr>
          <a:xfrm>
            <a:off x="4608285" y="-773468"/>
            <a:ext cx="849085" cy="466531"/>
          </a:xfrm>
          <a:prstGeom prst="rect">
            <a:avLst/>
          </a:prstGeom>
          <a:solidFill>
            <a:srgbClr val="F1EEFC"/>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Dikdörtgen 23">
            <a:extLst>
              <a:ext uri="{FF2B5EF4-FFF2-40B4-BE49-F238E27FC236}">
                <a16:creationId xmlns:a16="http://schemas.microsoft.com/office/drawing/2014/main" id="{58C03E65-DF30-89AD-C5D0-EF242D20C4F4}"/>
              </a:ext>
            </a:extLst>
          </p:cNvPr>
          <p:cNvSpPr/>
          <p:nvPr userDrawn="1"/>
        </p:nvSpPr>
        <p:spPr>
          <a:xfrm>
            <a:off x="5529942" y="-773468"/>
            <a:ext cx="849085" cy="466531"/>
          </a:xfrm>
          <a:prstGeom prst="rect">
            <a:avLst/>
          </a:prstGeom>
          <a:solidFill>
            <a:srgbClr val="F2F2F2"/>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Dikdörtgen 23">
            <a:extLst>
              <a:ext uri="{FF2B5EF4-FFF2-40B4-BE49-F238E27FC236}">
                <a16:creationId xmlns:a16="http://schemas.microsoft.com/office/drawing/2014/main" id="{7F11751C-2235-AB81-DE8F-409E2BB822C6}"/>
              </a:ext>
            </a:extLst>
          </p:cNvPr>
          <p:cNvSpPr/>
          <p:nvPr userDrawn="1"/>
        </p:nvSpPr>
        <p:spPr>
          <a:xfrm>
            <a:off x="6451599" y="-773468"/>
            <a:ext cx="849085" cy="466531"/>
          </a:xfrm>
          <a:prstGeom prst="rect">
            <a:avLst/>
          </a:prstGeom>
          <a:solidFill>
            <a:srgbClr val="F8F5E3"/>
          </a:solidFill>
          <a:ln w="57150">
            <a:solidFill>
              <a:srgbClr val="BF8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Dikdörtgen 23">
            <a:extLst>
              <a:ext uri="{FF2B5EF4-FFF2-40B4-BE49-F238E27FC236}">
                <a16:creationId xmlns:a16="http://schemas.microsoft.com/office/drawing/2014/main" id="{4019FB73-4F0A-00F4-60CF-7094205E2D3E}"/>
              </a:ext>
            </a:extLst>
          </p:cNvPr>
          <p:cNvSpPr/>
          <p:nvPr userDrawn="1"/>
        </p:nvSpPr>
        <p:spPr>
          <a:xfrm>
            <a:off x="1843312" y="-1441320"/>
            <a:ext cx="849085" cy="466531"/>
          </a:xfrm>
          <a:prstGeom prst="rect">
            <a:avLst/>
          </a:prstGeom>
          <a:solidFill>
            <a:srgbClr val="E4F2DE"/>
          </a:solidFill>
          <a:ln w="57150">
            <a:solidFill>
              <a:srgbClr val="1081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Dikdörtgen 6">
            <a:extLst>
              <a:ext uri="{FF2B5EF4-FFF2-40B4-BE49-F238E27FC236}">
                <a16:creationId xmlns:a16="http://schemas.microsoft.com/office/drawing/2014/main" id="{85BFB94D-0854-F00D-65E0-F82C384F9BD6}"/>
              </a:ext>
            </a:extLst>
          </p:cNvPr>
          <p:cNvSpPr/>
          <p:nvPr userDrawn="1"/>
        </p:nvSpPr>
        <p:spPr>
          <a:xfrm>
            <a:off x="9489406" y="736793"/>
            <a:ext cx="849085" cy="466531"/>
          </a:xfrm>
          <a:prstGeom prst="rect">
            <a:avLst/>
          </a:prstGeom>
          <a:solidFill>
            <a:srgbClr val="F986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7" name="Dikdörtgen 6">
            <a:extLst>
              <a:ext uri="{FF2B5EF4-FFF2-40B4-BE49-F238E27FC236}">
                <a16:creationId xmlns:a16="http://schemas.microsoft.com/office/drawing/2014/main" id="{05E16AF0-9065-184A-22DA-34B20EF78E72}"/>
              </a:ext>
            </a:extLst>
          </p:cNvPr>
          <p:cNvSpPr/>
          <p:nvPr userDrawn="1"/>
        </p:nvSpPr>
        <p:spPr>
          <a:xfrm>
            <a:off x="9489406" y="1445859"/>
            <a:ext cx="849085" cy="466531"/>
          </a:xfrm>
          <a:prstGeom prst="rect">
            <a:avLst/>
          </a:prstGeom>
          <a:solidFill>
            <a:srgbClr val="C00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8" name="Dikdörtgen 6">
            <a:extLst>
              <a:ext uri="{FF2B5EF4-FFF2-40B4-BE49-F238E27FC236}">
                <a16:creationId xmlns:a16="http://schemas.microsoft.com/office/drawing/2014/main" id="{73E00428-55F4-C7E8-894B-A1152B291998}"/>
              </a:ext>
            </a:extLst>
          </p:cNvPr>
          <p:cNvSpPr/>
          <p:nvPr userDrawn="1"/>
        </p:nvSpPr>
        <p:spPr>
          <a:xfrm>
            <a:off x="9489406" y="2154925"/>
            <a:ext cx="849085" cy="466531"/>
          </a:xfrm>
          <a:prstGeom prst="rect">
            <a:avLst/>
          </a:prstGeom>
          <a:solidFill>
            <a:srgbClr val="108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9" name="Dikdörtgen 6">
            <a:extLst>
              <a:ext uri="{FF2B5EF4-FFF2-40B4-BE49-F238E27FC236}">
                <a16:creationId xmlns:a16="http://schemas.microsoft.com/office/drawing/2014/main" id="{C97A4118-20BD-8FFB-C270-5C37FB7666BC}"/>
              </a:ext>
            </a:extLst>
          </p:cNvPr>
          <p:cNvSpPr/>
          <p:nvPr userDrawn="1"/>
        </p:nvSpPr>
        <p:spPr>
          <a:xfrm>
            <a:off x="9489406" y="2863991"/>
            <a:ext cx="849085" cy="466531"/>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30" name="Dikdörtgen 6">
            <a:extLst>
              <a:ext uri="{FF2B5EF4-FFF2-40B4-BE49-F238E27FC236}">
                <a16:creationId xmlns:a16="http://schemas.microsoft.com/office/drawing/2014/main" id="{8A26BF59-E757-811C-38E0-4A66FAE2A14A}"/>
              </a:ext>
            </a:extLst>
          </p:cNvPr>
          <p:cNvSpPr/>
          <p:nvPr userDrawn="1"/>
        </p:nvSpPr>
        <p:spPr>
          <a:xfrm>
            <a:off x="9489406" y="3573057"/>
            <a:ext cx="849085" cy="466531"/>
          </a:xfrm>
          <a:prstGeom prst="rect">
            <a:avLst/>
          </a:prstGeom>
          <a:solidFill>
            <a:srgbClr val="FB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31" name="Dikdörtgen 22">
            <a:extLst>
              <a:ext uri="{FF2B5EF4-FFF2-40B4-BE49-F238E27FC236}">
                <a16:creationId xmlns:a16="http://schemas.microsoft.com/office/drawing/2014/main" id="{62E44FCB-6B86-F5BA-6208-7B9DD2970D15}"/>
              </a:ext>
            </a:extLst>
          </p:cNvPr>
          <p:cNvSpPr/>
          <p:nvPr userDrawn="1"/>
        </p:nvSpPr>
        <p:spPr>
          <a:xfrm>
            <a:off x="9489406" y="7118385"/>
            <a:ext cx="849085" cy="466531"/>
          </a:xfrm>
          <a:prstGeom prst="rect">
            <a:avLst/>
          </a:prstGeom>
          <a:solidFill>
            <a:srgbClr val="FFE69A"/>
          </a:solidFill>
          <a:ln>
            <a:solidFill>
              <a:srgbClr val="FFE6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32" name="Dikdörtgen 6">
            <a:extLst>
              <a:ext uri="{FF2B5EF4-FFF2-40B4-BE49-F238E27FC236}">
                <a16:creationId xmlns:a16="http://schemas.microsoft.com/office/drawing/2014/main" id="{CB4E6CD3-0697-A7CB-A3DB-0BA023B6C821}"/>
              </a:ext>
            </a:extLst>
          </p:cNvPr>
          <p:cNvSpPr/>
          <p:nvPr userDrawn="1"/>
        </p:nvSpPr>
        <p:spPr>
          <a:xfrm>
            <a:off x="9489405" y="-681339"/>
            <a:ext cx="849085" cy="466531"/>
          </a:xfrm>
          <a:prstGeom prst="rect">
            <a:avLst/>
          </a:prstGeom>
          <a:solidFill>
            <a:srgbClr val="155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Tree>
    <p:extLst>
      <p:ext uri="{BB962C8B-B14F-4D97-AF65-F5344CB8AC3E}">
        <p14:creationId xmlns:p14="http://schemas.microsoft.com/office/powerpoint/2010/main" val="3973846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Key Metrics Slide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ECFC33-4EC2-5E08-6832-2F6AA178264F}"/>
              </a:ext>
            </a:extLst>
          </p:cNvPr>
          <p:cNvSpPr/>
          <p:nvPr userDrawn="1"/>
        </p:nvSpPr>
        <p:spPr>
          <a:xfrm>
            <a:off x="0"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Oval 23">
            <a:extLst>
              <a:ext uri="{FF2B5EF4-FFF2-40B4-BE49-F238E27FC236}">
                <a16:creationId xmlns:a16="http://schemas.microsoft.com/office/drawing/2014/main" id="{26182C2F-C3FB-BA3B-06CD-5EFD792B3914}"/>
              </a:ext>
            </a:extLst>
          </p:cNvPr>
          <p:cNvSpPr/>
          <p:nvPr userDrawn="1"/>
        </p:nvSpPr>
        <p:spPr>
          <a:xfrm>
            <a:off x="800489" y="1359936"/>
            <a:ext cx="2971024" cy="396136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 Placeholder 20">
            <a:extLst>
              <a:ext uri="{FF2B5EF4-FFF2-40B4-BE49-F238E27FC236}">
                <a16:creationId xmlns:a16="http://schemas.microsoft.com/office/drawing/2014/main" id="{8E4BFF6C-82DB-A585-6CB3-ECF7BF1413CF}"/>
              </a:ext>
            </a:extLst>
          </p:cNvPr>
          <p:cNvSpPr>
            <a:spLocks noGrp="1"/>
          </p:cNvSpPr>
          <p:nvPr>
            <p:ph type="body" sz="quarter" idx="17" hasCustomPrompt="1"/>
          </p:nvPr>
        </p:nvSpPr>
        <p:spPr>
          <a:xfrm>
            <a:off x="742950" y="2604009"/>
            <a:ext cx="3086100" cy="940467"/>
          </a:xfrm>
          <a:prstGeom prst="rect">
            <a:avLst/>
          </a:prstGeom>
        </p:spPr>
        <p:txBody>
          <a:bodyPr anchor="b"/>
          <a:lstStyle>
            <a:lvl1pPr algn="ctr">
              <a:lnSpc>
                <a:spcPct val="100000"/>
              </a:lnSpc>
              <a:defRPr sz="3500" b="1">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Key Metrics</a:t>
            </a:r>
          </a:p>
        </p:txBody>
      </p:sp>
      <p:pic>
        <p:nvPicPr>
          <p:cNvPr id="7" name="Graphic 6">
            <a:extLst>
              <a:ext uri="{FF2B5EF4-FFF2-40B4-BE49-F238E27FC236}">
                <a16:creationId xmlns:a16="http://schemas.microsoft.com/office/drawing/2014/main" id="{8BD302D0-4035-7D52-5B6F-DBC1234CA2A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11" name="Text Placeholder 10">
            <a:extLst>
              <a:ext uri="{FF2B5EF4-FFF2-40B4-BE49-F238E27FC236}">
                <a16:creationId xmlns:a16="http://schemas.microsoft.com/office/drawing/2014/main" id="{AE5E8CAA-7269-8FAB-9DA6-676B895885E2}"/>
              </a:ext>
            </a:extLst>
          </p:cNvPr>
          <p:cNvSpPr>
            <a:spLocks noGrp="1"/>
          </p:cNvSpPr>
          <p:nvPr>
            <p:ph type="body" sz="quarter" idx="12"/>
          </p:nvPr>
        </p:nvSpPr>
        <p:spPr>
          <a:xfrm>
            <a:off x="5828599" y="1545007"/>
            <a:ext cx="2952750" cy="1065320"/>
          </a:xfrm>
          <a:prstGeom prst="rect">
            <a:avLst/>
          </a:prstGeom>
        </p:spPr>
        <p:txBody>
          <a:bodyPr/>
          <a:lstStyle>
            <a:lvl1pPr>
              <a:defRPr b="0"/>
            </a:lvl1pPr>
          </a:lstStyle>
          <a:p>
            <a:pPr lvl="0"/>
            <a:r>
              <a:rPr lang="en-US"/>
              <a:t>Click to edit Master text styles</a:t>
            </a:r>
          </a:p>
        </p:txBody>
      </p:sp>
      <p:sp>
        <p:nvSpPr>
          <p:cNvPr id="22" name="Text Placeholder 20">
            <a:extLst>
              <a:ext uri="{FF2B5EF4-FFF2-40B4-BE49-F238E27FC236}">
                <a16:creationId xmlns:a16="http://schemas.microsoft.com/office/drawing/2014/main" id="{8B5EAF93-E2D6-7CF7-9682-A501E855890E}"/>
              </a:ext>
            </a:extLst>
          </p:cNvPr>
          <p:cNvSpPr>
            <a:spLocks noGrp="1"/>
          </p:cNvSpPr>
          <p:nvPr>
            <p:ph type="body" sz="quarter" idx="18" hasCustomPrompt="1"/>
          </p:nvPr>
        </p:nvSpPr>
        <p:spPr>
          <a:xfrm>
            <a:off x="742950" y="3611390"/>
            <a:ext cx="3086100" cy="825803"/>
          </a:xfrm>
          <a:prstGeom prst="rect">
            <a:avLst/>
          </a:prstGeom>
        </p:spPr>
        <p:txBody>
          <a:bodyPr anchor="ctr"/>
          <a:lstStyle>
            <a:lvl1pPr algn="ctr">
              <a:lnSpc>
                <a:spcPct val="100000"/>
              </a:lnSpc>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Descriptor</a:t>
            </a:r>
          </a:p>
        </p:txBody>
      </p:sp>
      <p:sp>
        <p:nvSpPr>
          <p:cNvPr id="12" name="Picture Placeholder 11">
            <a:extLst>
              <a:ext uri="{FF2B5EF4-FFF2-40B4-BE49-F238E27FC236}">
                <a16:creationId xmlns:a16="http://schemas.microsoft.com/office/drawing/2014/main" id="{44063C87-BC7E-03CD-A8E1-81327E9C6C96}"/>
              </a:ext>
            </a:extLst>
          </p:cNvPr>
          <p:cNvSpPr>
            <a:spLocks noGrp="1"/>
          </p:cNvSpPr>
          <p:nvPr>
            <p:ph type="pic" sz="quarter" idx="19" hasCustomPrompt="1"/>
          </p:nvPr>
        </p:nvSpPr>
        <p:spPr>
          <a:xfrm>
            <a:off x="5067302" y="1642141"/>
            <a:ext cx="572536" cy="763380"/>
          </a:xfrm>
          <a:prstGeom prst="ellipse">
            <a:avLst/>
          </a:prstGeom>
        </p:spPr>
        <p:txBody>
          <a:bodyPr anchor="ctr"/>
          <a:lstStyle>
            <a:lvl1pPr algn="ctr">
              <a:lnSpc>
                <a:spcPct val="100000"/>
              </a:lnSpc>
              <a:defRPr sz="1000"/>
            </a:lvl1pPr>
          </a:lstStyle>
          <a:p>
            <a:r>
              <a:rPr lang="en-US"/>
              <a:t>Add Icon</a:t>
            </a:r>
          </a:p>
        </p:txBody>
      </p:sp>
      <p:sp>
        <p:nvSpPr>
          <p:cNvPr id="13" name="Text Placeholder 10">
            <a:extLst>
              <a:ext uri="{FF2B5EF4-FFF2-40B4-BE49-F238E27FC236}">
                <a16:creationId xmlns:a16="http://schemas.microsoft.com/office/drawing/2014/main" id="{C7DA9FE0-F5FC-D527-7D89-708AA6C6CF2E}"/>
              </a:ext>
            </a:extLst>
          </p:cNvPr>
          <p:cNvSpPr>
            <a:spLocks noGrp="1"/>
          </p:cNvSpPr>
          <p:nvPr>
            <p:ph type="body" sz="quarter" idx="20"/>
          </p:nvPr>
        </p:nvSpPr>
        <p:spPr>
          <a:xfrm>
            <a:off x="5828599" y="2863247"/>
            <a:ext cx="2952750" cy="1065320"/>
          </a:xfrm>
          <a:prstGeom prst="rect">
            <a:avLst/>
          </a:prstGeom>
        </p:spPr>
        <p:txBody>
          <a:bodyPr/>
          <a:lstStyle>
            <a:lvl1pPr>
              <a:defRPr b="0"/>
            </a:lvl1pPr>
          </a:lstStyle>
          <a:p>
            <a:pPr lvl="0"/>
            <a:r>
              <a:rPr lang="en-US"/>
              <a:t>Click to edit Master text styles</a:t>
            </a:r>
          </a:p>
        </p:txBody>
      </p:sp>
      <p:sp>
        <p:nvSpPr>
          <p:cNvPr id="14" name="Picture Placeholder 11">
            <a:extLst>
              <a:ext uri="{FF2B5EF4-FFF2-40B4-BE49-F238E27FC236}">
                <a16:creationId xmlns:a16="http://schemas.microsoft.com/office/drawing/2014/main" id="{395C42FC-0D7C-1B24-9828-3B4AFE25F95A}"/>
              </a:ext>
            </a:extLst>
          </p:cNvPr>
          <p:cNvSpPr>
            <a:spLocks noGrp="1"/>
          </p:cNvSpPr>
          <p:nvPr>
            <p:ph type="pic" sz="quarter" idx="21" hasCustomPrompt="1"/>
          </p:nvPr>
        </p:nvSpPr>
        <p:spPr>
          <a:xfrm>
            <a:off x="5067302" y="2960381"/>
            <a:ext cx="572536" cy="763380"/>
          </a:xfrm>
          <a:prstGeom prst="ellipse">
            <a:avLst/>
          </a:prstGeom>
        </p:spPr>
        <p:txBody>
          <a:bodyPr anchor="ctr"/>
          <a:lstStyle>
            <a:lvl1pPr algn="ctr">
              <a:lnSpc>
                <a:spcPct val="100000"/>
              </a:lnSpc>
              <a:defRPr sz="1000"/>
            </a:lvl1pPr>
          </a:lstStyle>
          <a:p>
            <a:r>
              <a:rPr lang="en-US"/>
              <a:t>Add Icon</a:t>
            </a:r>
          </a:p>
        </p:txBody>
      </p:sp>
      <p:sp>
        <p:nvSpPr>
          <p:cNvPr id="20" name="Text Placeholder 10">
            <a:extLst>
              <a:ext uri="{FF2B5EF4-FFF2-40B4-BE49-F238E27FC236}">
                <a16:creationId xmlns:a16="http://schemas.microsoft.com/office/drawing/2014/main" id="{08E03D5A-B971-DE6D-54E1-DAEECC9BE6B1}"/>
              </a:ext>
            </a:extLst>
          </p:cNvPr>
          <p:cNvSpPr>
            <a:spLocks noGrp="1"/>
          </p:cNvSpPr>
          <p:nvPr>
            <p:ph type="body" sz="quarter" idx="22"/>
          </p:nvPr>
        </p:nvSpPr>
        <p:spPr>
          <a:xfrm>
            <a:off x="5828599" y="4205180"/>
            <a:ext cx="2952750" cy="1065320"/>
          </a:xfrm>
          <a:prstGeom prst="rect">
            <a:avLst/>
          </a:prstGeom>
        </p:spPr>
        <p:txBody>
          <a:bodyPr/>
          <a:lstStyle>
            <a:lvl1pPr>
              <a:defRPr b="0"/>
            </a:lvl1pPr>
          </a:lstStyle>
          <a:p>
            <a:pPr lvl="0"/>
            <a:r>
              <a:rPr lang="en-US"/>
              <a:t>Click to edit Master text styles</a:t>
            </a:r>
          </a:p>
        </p:txBody>
      </p:sp>
      <p:sp>
        <p:nvSpPr>
          <p:cNvPr id="23" name="Picture Placeholder 11">
            <a:extLst>
              <a:ext uri="{FF2B5EF4-FFF2-40B4-BE49-F238E27FC236}">
                <a16:creationId xmlns:a16="http://schemas.microsoft.com/office/drawing/2014/main" id="{DC122CAA-D654-D19A-F729-932DADD43460}"/>
              </a:ext>
            </a:extLst>
          </p:cNvPr>
          <p:cNvSpPr>
            <a:spLocks noGrp="1"/>
          </p:cNvSpPr>
          <p:nvPr>
            <p:ph type="pic" sz="quarter" idx="23" hasCustomPrompt="1"/>
          </p:nvPr>
        </p:nvSpPr>
        <p:spPr>
          <a:xfrm>
            <a:off x="5067302" y="4302314"/>
            <a:ext cx="572536" cy="763380"/>
          </a:xfrm>
          <a:prstGeom prst="ellipse">
            <a:avLst/>
          </a:prstGeom>
        </p:spPr>
        <p:txBody>
          <a:bodyPr anchor="ctr"/>
          <a:lstStyle>
            <a:lvl1pPr algn="ctr">
              <a:lnSpc>
                <a:spcPct val="100000"/>
              </a:lnSpc>
              <a:defRPr sz="1000"/>
            </a:lvl1pPr>
          </a:lstStyle>
          <a:p>
            <a:r>
              <a:rPr lang="en-US"/>
              <a:t>Add Icon</a:t>
            </a:r>
          </a:p>
        </p:txBody>
      </p:sp>
      <p:sp>
        <p:nvSpPr>
          <p:cNvPr id="4" name="TextBox 3">
            <a:extLst>
              <a:ext uri="{FF2B5EF4-FFF2-40B4-BE49-F238E27FC236}">
                <a16:creationId xmlns:a16="http://schemas.microsoft.com/office/drawing/2014/main" id="{AD5F33D5-5BDE-0C98-4BB7-E08542D7C684}"/>
              </a:ext>
            </a:extLst>
          </p:cNvPr>
          <p:cNvSpPr txBox="1"/>
          <p:nvPr userDrawn="1"/>
        </p:nvSpPr>
        <p:spPr>
          <a:xfrm>
            <a:off x="1125339" y="6426564"/>
            <a:ext cx="3435608" cy="107722"/>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700">
                <a:solidFill>
                  <a:schemeClr val="bg1"/>
                </a:solidFill>
              </a:rPr>
              <a:t>FOR RESEARCH USE ONLY. NOT FOR USE IN DIAGNOSTIC PROCEDURES.</a:t>
            </a:r>
          </a:p>
        </p:txBody>
      </p:sp>
      <p:sp>
        <p:nvSpPr>
          <p:cNvPr id="5" name="Title 1">
            <a:extLst>
              <a:ext uri="{FF2B5EF4-FFF2-40B4-BE49-F238E27FC236}">
                <a16:creationId xmlns:a16="http://schemas.microsoft.com/office/drawing/2014/main" id="{19AE441B-AAF3-568A-F78C-2ABF514092ED}"/>
              </a:ext>
            </a:extLst>
          </p:cNvPr>
          <p:cNvSpPr>
            <a:spLocks noGrp="1"/>
          </p:cNvSpPr>
          <p:nvPr>
            <p:ph type="title" hasCustomPrompt="1"/>
          </p:nvPr>
        </p:nvSpPr>
        <p:spPr>
          <a:xfrm>
            <a:off x="5048251" y="344179"/>
            <a:ext cx="3733098" cy="876864"/>
          </a:xfrm>
        </p:spPr>
        <p:txBody>
          <a:bodyPr/>
          <a:lstStyle/>
          <a:p>
            <a:r>
              <a:rPr lang="en-US"/>
              <a:t>Key Metrics Slide Title Text </a:t>
            </a:r>
            <a:br>
              <a:rPr lang="en-US"/>
            </a:br>
            <a:r>
              <a:rPr lang="en-US"/>
              <a:t>Goes Here</a:t>
            </a:r>
          </a:p>
        </p:txBody>
      </p:sp>
    </p:spTree>
    <p:extLst>
      <p:ext uri="{BB962C8B-B14F-4D97-AF65-F5344CB8AC3E}">
        <p14:creationId xmlns:p14="http://schemas.microsoft.com/office/powerpoint/2010/main" val="4156110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智能">
    <p:bg>
      <p:bgPr>
        <a:solidFill>
          <a:srgbClr val="FFFFFF"/>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2AA4863-E1EF-3342-A8CB-ECD4FD06CEB7}"/>
              </a:ext>
            </a:extLst>
          </p:cNvPr>
          <p:cNvSpPr>
            <a:spLocks noGrp="1"/>
          </p:cNvSpPr>
          <p:nvPr>
            <p:ph type="ctrTitle" hasCustomPrompt="1"/>
          </p:nvPr>
        </p:nvSpPr>
        <p:spPr>
          <a:xfrm>
            <a:off x="673985" y="907093"/>
            <a:ext cx="4917936" cy="690255"/>
          </a:xfrm>
          <a:prstGeom prst="rect">
            <a:avLst/>
          </a:prstGeom>
        </p:spPr>
        <p:txBody>
          <a:bodyPr lIns="0" tIns="0" rIns="0" bIns="0" anchor="t">
            <a:normAutofit/>
          </a:bodyPr>
          <a:lstStyle>
            <a:lvl1pPr algn="l">
              <a:defRPr sz="2267" b="0" i="0">
                <a:solidFill>
                  <a:schemeClr val="tx1"/>
                </a:solidFill>
                <a:latin typeface="Microsoft YaHei" panose="020B0503020204020204" pitchFamily="34" charset="-122"/>
                <a:ea typeface="Microsoft YaHei" panose="020B0503020204020204" pitchFamily="34" charset="-122"/>
              </a:defRPr>
            </a:lvl1pPr>
          </a:lstStyle>
          <a:p>
            <a:r>
              <a:rPr lang="zh-CN" altLang="en-US" dirty="0"/>
              <a:t>单击此处添加标题</a:t>
            </a:r>
            <a:endParaRPr lang="en-US" dirty="0"/>
          </a:p>
        </p:txBody>
      </p:sp>
      <p:sp>
        <p:nvSpPr>
          <p:cNvPr id="5" name="Text Placeholder 5">
            <a:extLst>
              <a:ext uri="{FF2B5EF4-FFF2-40B4-BE49-F238E27FC236}">
                <a16:creationId xmlns:a16="http://schemas.microsoft.com/office/drawing/2014/main" id="{195303EA-8491-464F-99A0-67F948701C12}"/>
              </a:ext>
            </a:extLst>
          </p:cNvPr>
          <p:cNvSpPr>
            <a:spLocks noGrp="1"/>
          </p:cNvSpPr>
          <p:nvPr>
            <p:ph type="body" sz="quarter" idx="10" hasCustomPrompt="1"/>
          </p:nvPr>
        </p:nvSpPr>
        <p:spPr>
          <a:xfrm>
            <a:off x="696673" y="1949373"/>
            <a:ext cx="3094912" cy="643926"/>
          </a:xfrm>
          <a:prstGeom prst="rect">
            <a:avLst/>
          </a:prstGeom>
        </p:spPr>
        <p:txBody>
          <a:bodyPr lIns="0" tIns="0" rIns="0" bIns="0"/>
          <a:lstStyle>
            <a:lvl1pPr>
              <a:defRPr sz="991">
                <a:solidFill>
                  <a:schemeClr val="tx1"/>
                </a:solidFill>
              </a:defRPr>
            </a:lvl1pPr>
          </a:lstStyle>
          <a:p>
            <a:pPr lvl="0"/>
            <a:r>
              <a:rPr lang="zh-CN" altLang="en-US" dirty="0"/>
              <a:t>单击此处添加文本</a:t>
            </a:r>
            <a:endParaRPr lang="en-US" dirty="0"/>
          </a:p>
        </p:txBody>
      </p:sp>
      <p:sp>
        <p:nvSpPr>
          <p:cNvPr id="6" name="Text Placeholder 5">
            <a:extLst>
              <a:ext uri="{FF2B5EF4-FFF2-40B4-BE49-F238E27FC236}">
                <a16:creationId xmlns:a16="http://schemas.microsoft.com/office/drawing/2014/main" id="{56DBC59C-CE55-E340-A3AE-F88AAF0D7560}"/>
              </a:ext>
            </a:extLst>
          </p:cNvPr>
          <p:cNvSpPr>
            <a:spLocks noGrp="1"/>
          </p:cNvSpPr>
          <p:nvPr>
            <p:ph type="body" sz="quarter" idx="11"/>
          </p:nvPr>
        </p:nvSpPr>
        <p:spPr>
          <a:xfrm>
            <a:off x="684924" y="6227190"/>
            <a:ext cx="1212404" cy="322753"/>
          </a:xfrm>
          <a:prstGeom prst="rect">
            <a:avLst/>
          </a:prstGeom>
        </p:spPr>
        <p:txBody>
          <a:bodyPr lIns="0" tIns="0" rIns="0" bIns="0"/>
          <a:lstStyle>
            <a:lvl1pPr>
              <a:defRPr sz="637">
                <a:solidFill>
                  <a:schemeClr val="tx1"/>
                </a:solidFill>
              </a:defRPr>
            </a:lvl1pPr>
          </a:lstStyle>
          <a:p>
            <a:pPr lvl="0"/>
            <a:r>
              <a:rPr lang="zh-CN" altLang="en-US"/>
              <a:t>编辑母版文本样式</a:t>
            </a:r>
          </a:p>
        </p:txBody>
      </p:sp>
    </p:spTree>
    <p:extLst>
      <p:ext uri="{BB962C8B-B14F-4D97-AF65-F5344CB8AC3E}">
        <p14:creationId xmlns:p14="http://schemas.microsoft.com/office/powerpoint/2010/main" val="289551134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74432-8C5A-94BB-1F22-56FCC5E1EDE8}"/>
              </a:ext>
            </a:extLst>
          </p:cNvPr>
          <p:cNvSpPr>
            <a:spLocks noGrp="1"/>
          </p:cNvSpPr>
          <p:nvPr>
            <p:ph type="ctrTitle"/>
          </p:nvPr>
        </p:nvSpPr>
        <p:spPr>
          <a:xfrm>
            <a:off x="1143000" y="1122363"/>
            <a:ext cx="6858000" cy="2387600"/>
          </a:xfrm>
          <a:prstGeom prst="rect">
            <a:avLst/>
          </a:prstGeom>
        </p:spPr>
        <p:txBody>
          <a:bodyPr anchor="b"/>
          <a:lstStyle>
            <a:lvl1pPr algn="ctr">
              <a:defRPr sz="6000">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EF4C4A8F-E437-119C-8A02-EC7AAFAD19A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A937E132-3BE0-BA52-0BEA-33ED01F3BE38}"/>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3907406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0429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82950"/>
          </a:xfrm>
          <a:prstGeom prst="rect">
            <a:avLst/>
          </a:prstGeom>
          <a:solidFill>
            <a:srgbClr val="FAF8F4"/>
          </a:solidFill>
        </p:spPr>
        <p:txBody>
          <a:bodyPr anchor="ctr"/>
          <a:lstStyle>
            <a:lvl1pPr>
              <a:lnSpc>
                <a:spcPct val="100000"/>
              </a:lnSpc>
              <a:spcAft>
                <a:spcPts val="600"/>
              </a:spcAft>
              <a:defRPr sz="3600" b="1">
                <a:solidFill>
                  <a:srgbClr val="2E6F6A"/>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14402"/>
            <a:ext cx="8798061" cy="5491554"/>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5" name="Straight Connector 4">
            <a:extLst>
              <a:ext uri="{FF2B5EF4-FFF2-40B4-BE49-F238E27FC236}">
                <a16:creationId xmlns:a16="http://schemas.microsoft.com/office/drawing/2014/main" id="{3C606EE2-43C6-804A-8B76-A8A2C6424C76}"/>
              </a:ext>
            </a:extLst>
          </p:cNvPr>
          <p:cNvCxnSpPr/>
          <p:nvPr userDrawn="1"/>
        </p:nvCxnSpPr>
        <p:spPr>
          <a:xfrm>
            <a:off x="0" y="790141"/>
            <a:ext cx="914400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6751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829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82950"/>
          </a:xfrm>
          <a:prstGeom prst="rect">
            <a:avLst/>
          </a:prstGeom>
          <a:solidFill>
            <a:srgbClr val="FAF8F4"/>
          </a:solidFill>
        </p:spPr>
        <p:txBody>
          <a:bodyPr anchor="ctr"/>
          <a:lstStyle>
            <a:lvl1pPr>
              <a:lnSpc>
                <a:spcPct val="100000"/>
              </a:lnSpc>
              <a:spcAft>
                <a:spcPts val="600"/>
              </a:spcAft>
              <a:defRPr sz="3600" b="1">
                <a:solidFill>
                  <a:srgbClr val="2E6F6A"/>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14402"/>
            <a:ext cx="8798061" cy="5491554"/>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5" name="Straight Connector 4">
            <a:extLst>
              <a:ext uri="{FF2B5EF4-FFF2-40B4-BE49-F238E27FC236}">
                <a16:creationId xmlns:a16="http://schemas.microsoft.com/office/drawing/2014/main" id="{3C606EE2-43C6-804A-8B76-A8A2C6424C76}"/>
              </a:ext>
            </a:extLst>
          </p:cNvPr>
          <p:cNvCxnSpPr/>
          <p:nvPr userDrawn="1"/>
        </p:nvCxnSpPr>
        <p:spPr>
          <a:xfrm>
            <a:off x="0" y="790141"/>
            <a:ext cx="914400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Dikdörtgen 22">
            <a:extLst>
              <a:ext uri="{FF2B5EF4-FFF2-40B4-BE49-F238E27FC236}">
                <a16:creationId xmlns:a16="http://schemas.microsoft.com/office/drawing/2014/main" id="{6EA7A69F-DCEE-16B1-8227-31E040E9E6A4}"/>
              </a:ext>
            </a:extLst>
          </p:cNvPr>
          <p:cNvSpPr/>
          <p:nvPr userDrawn="1"/>
        </p:nvSpPr>
        <p:spPr>
          <a:xfrm>
            <a:off x="9489406" y="4991189"/>
            <a:ext cx="849085" cy="466531"/>
          </a:xfrm>
          <a:prstGeom prst="rect">
            <a:avLst/>
          </a:prstGeom>
          <a:solidFill>
            <a:srgbClr val="0160A0"/>
          </a:solidFill>
          <a:ln>
            <a:solidFill>
              <a:srgbClr val="016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6" name="Dikdörtgen 23">
            <a:extLst>
              <a:ext uri="{FF2B5EF4-FFF2-40B4-BE49-F238E27FC236}">
                <a16:creationId xmlns:a16="http://schemas.microsoft.com/office/drawing/2014/main" id="{DAC6D263-3331-D39B-5ED0-7A8D03D3BD74}"/>
              </a:ext>
            </a:extLst>
          </p:cNvPr>
          <p:cNvSpPr/>
          <p:nvPr userDrawn="1"/>
        </p:nvSpPr>
        <p:spPr>
          <a:xfrm>
            <a:off x="9489406" y="5700255"/>
            <a:ext cx="849085"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24">
            <a:extLst>
              <a:ext uri="{FF2B5EF4-FFF2-40B4-BE49-F238E27FC236}">
                <a16:creationId xmlns:a16="http://schemas.microsoft.com/office/drawing/2014/main" id="{2E837068-BA2D-780F-79F1-46A1B575B1DC}"/>
              </a:ext>
            </a:extLst>
          </p:cNvPr>
          <p:cNvSpPr/>
          <p:nvPr userDrawn="1"/>
        </p:nvSpPr>
        <p:spPr>
          <a:xfrm>
            <a:off x="9489406" y="4282123"/>
            <a:ext cx="849085"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Dikdörtgen 25">
            <a:extLst>
              <a:ext uri="{FF2B5EF4-FFF2-40B4-BE49-F238E27FC236}">
                <a16:creationId xmlns:a16="http://schemas.microsoft.com/office/drawing/2014/main" id="{330DB713-D835-068B-74A6-F1B68FE28566}"/>
              </a:ext>
            </a:extLst>
          </p:cNvPr>
          <p:cNvSpPr/>
          <p:nvPr userDrawn="1"/>
        </p:nvSpPr>
        <p:spPr>
          <a:xfrm>
            <a:off x="9489406" y="6409320"/>
            <a:ext cx="849085" cy="466531"/>
          </a:xfrm>
          <a:prstGeom prst="rect">
            <a:avLst/>
          </a:prstGeom>
          <a:solidFill>
            <a:srgbClr val="104862"/>
          </a:solidFill>
          <a:ln>
            <a:solidFill>
              <a:srgbClr val="1048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Dikdörtgen 6">
            <a:extLst>
              <a:ext uri="{FF2B5EF4-FFF2-40B4-BE49-F238E27FC236}">
                <a16:creationId xmlns:a16="http://schemas.microsoft.com/office/drawing/2014/main" id="{E65828C5-EDB2-18FE-09F8-4F7CEC4EFABB}"/>
              </a:ext>
            </a:extLst>
          </p:cNvPr>
          <p:cNvSpPr/>
          <p:nvPr userDrawn="1"/>
        </p:nvSpPr>
        <p:spPr>
          <a:xfrm>
            <a:off x="2764971" y="-1441319"/>
            <a:ext cx="849085" cy="466531"/>
          </a:xfrm>
          <a:prstGeom prst="rect">
            <a:avLst/>
          </a:prstGeom>
          <a:solidFill>
            <a:srgbClr val="C4D7FC"/>
          </a:solidFill>
          <a:ln w="57150">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12" name="Dikdörtgen 7">
            <a:extLst>
              <a:ext uri="{FF2B5EF4-FFF2-40B4-BE49-F238E27FC236}">
                <a16:creationId xmlns:a16="http://schemas.microsoft.com/office/drawing/2014/main" id="{B8AA7FF7-EF2B-CBC4-8E2B-08B00F20473D}"/>
              </a:ext>
            </a:extLst>
          </p:cNvPr>
          <p:cNvSpPr/>
          <p:nvPr userDrawn="1"/>
        </p:nvSpPr>
        <p:spPr>
          <a:xfrm>
            <a:off x="4608285" y="-1441319"/>
            <a:ext cx="849085" cy="466531"/>
          </a:xfrm>
          <a:prstGeom prst="rect">
            <a:avLst/>
          </a:prstGeom>
          <a:solidFill>
            <a:srgbClr val="DAD3F9"/>
          </a:solidFill>
          <a:ln w="57150">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Dikdörtgen 8">
            <a:extLst>
              <a:ext uri="{FF2B5EF4-FFF2-40B4-BE49-F238E27FC236}">
                <a16:creationId xmlns:a16="http://schemas.microsoft.com/office/drawing/2014/main" id="{40EE66FC-0278-872A-7612-FDC18AB4F02F}"/>
              </a:ext>
            </a:extLst>
          </p:cNvPr>
          <p:cNvSpPr/>
          <p:nvPr userDrawn="1"/>
        </p:nvSpPr>
        <p:spPr>
          <a:xfrm>
            <a:off x="3686628" y="-1441319"/>
            <a:ext cx="849085" cy="466531"/>
          </a:xfrm>
          <a:prstGeom prst="rect">
            <a:avLst/>
          </a:prstGeom>
          <a:solidFill>
            <a:srgbClr val="F9D3E4"/>
          </a:solidFill>
          <a:ln w="5715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4" name="Dikdörtgen 9">
            <a:extLst>
              <a:ext uri="{FF2B5EF4-FFF2-40B4-BE49-F238E27FC236}">
                <a16:creationId xmlns:a16="http://schemas.microsoft.com/office/drawing/2014/main" id="{D085CA9C-3477-4897-8E0F-F2690DE713B3}"/>
              </a:ext>
            </a:extLst>
          </p:cNvPr>
          <p:cNvSpPr/>
          <p:nvPr userDrawn="1"/>
        </p:nvSpPr>
        <p:spPr>
          <a:xfrm>
            <a:off x="921656" y="-1441319"/>
            <a:ext cx="849085" cy="466531"/>
          </a:xfrm>
          <a:prstGeom prst="rect">
            <a:avLst/>
          </a:prstGeom>
          <a:solidFill>
            <a:srgbClr val="FFE0D5"/>
          </a:solidFill>
          <a:ln w="5715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5" name="Dikdörtgen 10">
            <a:extLst>
              <a:ext uri="{FF2B5EF4-FFF2-40B4-BE49-F238E27FC236}">
                <a16:creationId xmlns:a16="http://schemas.microsoft.com/office/drawing/2014/main" id="{0273B017-2DC3-EC0E-394E-292A548439C4}"/>
              </a:ext>
            </a:extLst>
          </p:cNvPr>
          <p:cNvSpPr/>
          <p:nvPr userDrawn="1"/>
        </p:nvSpPr>
        <p:spPr>
          <a:xfrm>
            <a:off x="0" y="-1441319"/>
            <a:ext cx="849085" cy="466531"/>
          </a:xfrm>
          <a:prstGeom prst="rect">
            <a:avLst/>
          </a:prstGeom>
          <a:solidFill>
            <a:srgbClr val="FFEBCD"/>
          </a:solidFill>
          <a:ln w="57150">
            <a:solidFill>
              <a:srgbClr val="F493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6" name="Dikdörtgen 22">
            <a:extLst>
              <a:ext uri="{FF2B5EF4-FFF2-40B4-BE49-F238E27FC236}">
                <a16:creationId xmlns:a16="http://schemas.microsoft.com/office/drawing/2014/main" id="{81B63DC3-A16F-7834-DE86-B520343F38E6}"/>
              </a:ext>
            </a:extLst>
          </p:cNvPr>
          <p:cNvSpPr/>
          <p:nvPr userDrawn="1"/>
        </p:nvSpPr>
        <p:spPr>
          <a:xfrm>
            <a:off x="0" y="-773468"/>
            <a:ext cx="849085" cy="466531"/>
          </a:xfrm>
          <a:prstGeom prst="rect">
            <a:avLst/>
          </a:prstGeom>
          <a:solidFill>
            <a:srgbClr val="FFF3CE"/>
          </a:solidFill>
          <a:ln w="57150">
            <a:solidFill>
              <a:srgbClr val="FFC3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17" name="Dikdörtgen 6">
            <a:extLst>
              <a:ext uri="{FF2B5EF4-FFF2-40B4-BE49-F238E27FC236}">
                <a16:creationId xmlns:a16="http://schemas.microsoft.com/office/drawing/2014/main" id="{52F59869-D772-C05D-2FAC-9ABEDA5E0EFF}"/>
              </a:ext>
            </a:extLst>
          </p:cNvPr>
          <p:cNvSpPr/>
          <p:nvPr userDrawn="1"/>
        </p:nvSpPr>
        <p:spPr>
          <a:xfrm>
            <a:off x="9489406" y="27727"/>
            <a:ext cx="849085" cy="466531"/>
          </a:xfrm>
          <a:prstGeom prst="rect">
            <a:avLst/>
          </a:prstGeom>
          <a:solidFill>
            <a:srgbClr val="4473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18" name="Dikdörtgen 23">
            <a:extLst>
              <a:ext uri="{FF2B5EF4-FFF2-40B4-BE49-F238E27FC236}">
                <a16:creationId xmlns:a16="http://schemas.microsoft.com/office/drawing/2014/main" id="{4780BCE5-D3BF-025B-5A1C-9520B4A849AC}"/>
              </a:ext>
            </a:extLst>
          </p:cNvPr>
          <p:cNvSpPr/>
          <p:nvPr userDrawn="1"/>
        </p:nvSpPr>
        <p:spPr>
          <a:xfrm>
            <a:off x="921657" y="-773468"/>
            <a:ext cx="849085" cy="466531"/>
          </a:xfrm>
          <a:prstGeom prst="rect">
            <a:avLst/>
          </a:prstGeom>
          <a:solidFill>
            <a:srgbClr val="FFEADB"/>
          </a:solidFill>
          <a:ln w="57150">
            <a:solidFill>
              <a:srgbClr val="E56D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Dikdörtgen 23">
            <a:extLst>
              <a:ext uri="{FF2B5EF4-FFF2-40B4-BE49-F238E27FC236}">
                <a16:creationId xmlns:a16="http://schemas.microsoft.com/office/drawing/2014/main" id="{02083C59-0E55-BA88-8B31-DA3014BFBCF7}"/>
              </a:ext>
            </a:extLst>
          </p:cNvPr>
          <p:cNvSpPr/>
          <p:nvPr userDrawn="1"/>
        </p:nvSpPr>
        <p:spPr>
          <a:xfrm>
            <a:off x="1843314" y="-773468"/>
            <a:ext cx="849085" cy="466531"/>
          </a:xfrm>
          <a:prstGeom prst="rect">
            <a:avLst/>
          </a:prstGeom>
          <a:solidFill>
            <a:srgbClr val="E3F3DB"/>
          </a:solidFill>
          <a:ln w="57150">
            <a:solidFill>
              <a:srgbClr val="6EAD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Dikdörtgen 23">
            <a:extLst>
              <a:ext uri="{FF2B5EF4-FFF2-40B4-BE49-F238E27FC236}">
                <a16:creationId xmlns:a16="http://schemas.microsoft.com/office/drawing/2014/main" id="{23A771DA-45A1-4586-5AB2-9835682F8EB9}"/>
              </a:ext>
            </a:extLst>
          </p:cNvPr>
          <p:cNvSpPr/>
          <p:nvPr userDrawn="1"/>
        </p:nvSpPr>
        <p:spPr>
          <a:xfrm>
            <a:off x="2764971" y="-773468"/>
            <a:ext cx="849085" cy="466531"/>
          </a:xfrm>
          <a:prstGeom prst="rect">
            <a:avLst/>
          </a:prstGeom>
          <a:solidFill>
            <a:srgbClr val="E5EFFF"/>
          </a:solidFill>
          <a:ln w="57150">
            <a:solidFill>
              <a:srgbClr val="4473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Dikdörtgen 23">
            <a:extLst>
              <a:ext uri="{FF2B5EF4-FFF2-40B4-BE49-F238E27FC236}">
                <a16:creationId xmlns:a16="http://schemas.microsoft.com/office/drawing/2014/main" id="{CE1279A5-6E40-AC74-2981-E183AB7A49D5}"/>
              </a:ext>
            </a:extLst>
          </p:cNvPr>
          <p:cNvSpPr/>
          <p:nvPr userDrawn="1"/>
        </p:nvSpPr>
        <p:spPr>
          <a:xfrm>
            <a:off x="3686628" y="-773468"/>
            <a:ext cx="849085" cy="466531"/>
          </a:xfrm>
          <a:prstGeom prst="rect">
            <a:avLst/>
          </a:prstGeom>
          <a:solidFill>
            <a:srgbClr val="FFE0D6"/>
          </a:solidFill>
          <a:ln w="57150">
            <a:solidFill>
              <a:srgbClr val="C00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Dikdörtgen 23">
            <a:extLst>
              <a:ext uri="{FF2B5EF4-FFF2-40B4-BE49-F238E27FC236}">
                <a16:creationId xmlns:a16="http://schemas.microsoft.com/office/drawing/2014/main" id="{92526431-A2EB-5BF3-2939-7DB63AC1C8BA}"/>
              </a:ext>
            </a:extLst>
          </p:cNvPr>
          <p:cNvSpPr/>
          <p:nvPr userDrawn="1"/>
        </p:nvSpPr>
        <p:spPr>
          <a:xfrm>
            <a:off x="4608285" y="-773468"/>
            <a:ext cx="849085" cy="466531"/>
          </a:xfrm>
          <a:prstGeom prst="rect">
            <a:avLst/>
          </a:prstGeom>
          <a:solidFill>
            <a:srgbClr val="F1EEFC"/>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Dikdörtgen 23">
            <a:extLst>
              <a:ext uri="{FF2B5EF4-FFF2-40B4-BE49-F238E27FC236}">
                <a16:creationId xmlns:a16="http://schemas.microsoft.com/office/drawing/2014/main" id="{77EEFE18-B9DD-B996-56FA-C42C789F22AA}"/>
              </a:ext>
            </a:extLst>
          </p:cNvPr>
          <p:cNvSpPr/>
          <p:nvPr userDrawn="1"/>
        </p:nvSpPr>
        <p:spPr>
          <a:xfrm>
            <a:off x="5529942" y="-773468"/>
            <a:ext cx="849085" cy="466531"/>
          </a:xfrm>
          <a:prstGeom prst="rect">
            <a:avLst/>
          </a:prstGeom>
          <a:solidFill>
            <a:srgbClr val="F2F2F2"/>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Dikdörtgen 23">
            <a:extLst>
              <a:ext uri="{FF2B5EF4-FFF2-40B4-BE49-F238E27FC236}">
                <a16:creationId xmlns:a16="http://schemas.microsoft.com/office/drawing/2014/main" id="{FCC092F8-4747-0052-2996-CF4C52771FAE}"/>
              </a:ext>
            </a:extLst>
          </p:cNvPr>
          <p:cNvSpPr/>
          <p:nvPr userDrawn="1"/>
        </p:nvSpPr>
        <p:spPr>
          <a:xfrm>
            <a:off x="6451599" y="-773468"/>
            <a:ext cx="849085" cy="466531"/>
          </a:xfrm>
          <a:prstGeom prst="rect">
            <a:avLst/>
          </a:prstGeom>
          <a:solidFill>
            <a:srgbClr val="F8F5E3"/>
          </a:solidFill>
          <a:ln w="57150">
            <a:solidFill>
              <a:srgbClr val="BF8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Dikdörtgen 23">
            <a:extLst>
              <a:ext uri="{FF2B5EF4-FFF2-40B4-BE49-F238E27FC236}">
                <a16:creationId xmlns:a16="http://schemas.microsoft.com/office/drawing/2014/main" id="{B5BE807E-932D-439F-6A87-96331C48DBE8}"/>
              </a:ext>
            </a:extLst>
          </p:cNvPr>
          <p:cNvSpPr/>
          <p:nvPr userDrawn="1"/>
        </p:nvSpPr>
        <p:spPr>
          <a:xfrm>
            <a:off x="1843312" y="-1441320"/>
            <a:ext cx="849085" cy="466531"/>
          </a:xfrm>
          <a:prstGeom prst="rect">
            <a:avLst/>
          </a:prstGeom>
          <a:solidFill>
            <a:srgbClr val="E4F2DE"/>
          </a:solidFill>
          <a:ln w="57150">
            <a:solidFill>
              <a:srgbClr val="1081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Dikdörtgen 6">
            <a:extLst>
              <a:ext uri="{FF2B5EF4-FFF2-40B4-BE49-F238E27FC236}">
                <a16:creationId xmlns:a16="http://schemas.microsoft.com/office/drawing/2014/main" id="{8CF83EEB-37D9-28E1-51F9-4753EBFBFC61}"/>
              </a:ext>
            </a:extLst>
          </p:cNvPr>
          <p:cNvSpPr/>
          <p:nvPr userDrawn="1"/>
        </p:nvSpPr>
        <p:spPr>
          <a:xfrm>
            <a:off x="9489406" y="736793"/>
            <a:ext cx="849085" cy="466531"/>
          </a:xfrm>
          <a:prstGeom prst="rect">
            <a:avLst/>
          </a:prstGeom>
          <a:solidFill>
            <a:srgbClr val="F986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7" name="Dikdörtgen 6">
            <a:extLst>
              <a:ext uri="{FF2B5EF4-FFF2-40B4-BE49-F238E27FC236}">
                <a16:creationId xmlns:a16="http://schemas.microsoft.com/office/drawing/2014/main" id="{5970BC67-EAF1-90FB-4AD3-1179E4A48626}"/>
              </a:ext>
            </a:extLst>
          </p:cNvPr>
          <p:cNvSpPr/>
          <p:nvPr userDrawn="1"/>
        </p:nvSpPr>
        <p:spPr>
          <a:xfrm>
            <a:off x="9489406" y="1445859"/>
            <a:ext cx="849085" cy="466531"/>
          </a:xfrm>
          <a:prstGeom prst="rect">
            <a:avLst/>
          </a:prstGeom>
          <a:solidFill>
            <a:srgbClr val="C00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8" name="Dikdörtgen 6">
            <a:extLst>
              <a:ext uri="{FF2B5EF4-FFF2-40B4-BE49-F238E27FC236}">
                <a16:creationId xmlns:a16="http://schemas.microsoft.com/office/drawing/2014/main" id="{E57AD2ED-5842-227B-9E82-1AFADE7BE91F}"/>
              </a:ext>
            </a:extLst>
          </p:cNvPr>
          <p:cNvSpPr/>
          <p:nvPr userDrawn="1"/>
        </p:nvSpPr>
        <p:spPr>
          <a:xfrm>
            <a:off x="9489406" y="2154925"/>
            <a:ext cx="849085" cy="466531"/>
          </a:xfrm>
          <a:prstGeom prst="rect">
            <a:avLst/>
          </a:prstGeom>
          <a:solidFill>
            <a:srgbClr val="108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9" name="Dikdörtgen 6">
            <a:extLst>
              <a:ext uri="{FF2B5EF4-FFF2-40B4-BE49-F238E27FC236}">
                <a16:creationId xmlns:a16="http://schemas.microsoft.com/office/drawing/2014/main" id="{9A55D70C-8E3A-EFF4-7207-9CF4F248422A}"/>
              </a:ext>
            </a:extLst>
          </p:cNvPr>
          <p:cNvSpPr/>
          <p:nvPr userDrawn="1"/>
        </p:nvSpPr>
        <p:spPr>
          <a:xfrm>
            <a:off x="9489406" y="2863991"/>
            <a:ext cx="849085" cy="466531"/>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30" name="Dikdörtgen 6">
            <a:extLst>
              <a:ext uri="{FF2B5EF4-FFF2-40B4-BE49-F238E27FC236}">
                <a16:creationId xmlns:a16="http://schemas.microsoft.com/office/drawing/2014/main" id="{6440BEC4-5A51-5178-9B8E-A6864886CD26}"/>
              </a:ext>
            </a:extLst>
          </p:cNvPr>
          <p:cNvSpPr/>
          <p:nvPr userDrawn="1"/>
        </p:nvSpPr>
        <p:spPr>
          <a:xfrm>
            <a:off x="9489406" y="3573057"/>
            <a:ext cx="849085" cy="466531"/>
          </a:xfrm>
          <a:prstGeom prst="rect">
            <a:avLst/>
          </a:prstGeom>
          <a:solidFill>
            <a:srgbClr val="FB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31" name="Dikdörtgen 22">
            <a:extLst>
              <a:ext uri="{FF2B5EF4-FFF2-40B4-BE49-F238E27FC236}">
                <a16:creationId xmlns:a16="http://schemas.microsoft.com/office/drawing/2014/main" id="{2D52047B-97E1-E357-61C3-F55D8C650A8D}"/>
              </a:ext>
            </a:extLst>
          </p:cNvPr>
          <p:cNvSpPr/>
          <p:nvPr userDrawn="1"/>
        </p:nvSpPr>
        <p:spPr>
          <a:xfrm>
            <a:off x="9489406" y="7118385"/>
            <a:ext cx="849085" cy="466531"/>
          </a:xfrm>
          <a:prstGeom prst="rect">
            <a:avLst/>
          </a:prstGeom>
          <a:solidFill>
            <a:srgbClr val="FFE69A"/>
          </a:solidFill>
          <a:ln>
            <a:solidFill>
              <a:srgbClr val="FFE6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32" name="Dikdörtgen 6">
            <a:extLst>
              <a:ext uri="{FF2B5EF4-FFF2-40B4-BE49-F238E27FC236}">
                <a16:creationId xmlns:a16="http://schemas.microsoft.com/office/drawing/2014/main" id="{DB0072FB-88A6-07BE-5880-2169695763D6}"/>
              </a:ext>
            </a:extLst>
          </p:cNvPr>
          <p:cNvSpPr/>
          <p:nvPr userDrawn="1"/>
        </p:nvSpPr>
        <p:spPr>
          <a:xfrm>
            <a:off x="9489405" y="-681339"/>
            <a:ext cx="849085" cy="466531"/>
          </a:xfrm>
          <a:prstGeom prst="rect">
            <a:avLst/>
          </a:prstGeom>
          <a:solidFill>
            <a:srgbClr val="155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Tree>
    <p:extLst>
      <p:ext uri="{BB962C8B-B14F-4D97-AF65-F5344CB8AC3E}">
        <p14:creationId xmlns:p14="http://schemas.microsoft.com/office/powerpoint/2010/main" val="22198191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65182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82950"/>
          </a:xfrm>
          <a:prstGeom prst="rect">
            <a:avLst/>
          </a:prstGeom>
          <a:solidFill>
            <a:schemeClr val="bg1">
              <a:lumMod val="95000"/>
            </a:schemeClr>
          </a:solidFill>
        </p:spPr>
        <p:txBody>
          <a:bodyPr anchor="ctr"/>
          <a:lstStyle>
            <a:lvl1pPr>
              <a:lnSpc>
                <a:spcPct val="100000"/>
              </a:lnSpc>
              <a:spcAft>
                <a:spcPts val="600"/>
              </a:spcAft>
              <a:defRPr sz="3600" b="1">
                <a:solidFill>
                  <a:srgbClr val="06436E"/>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102843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5" name="Straight Connector 4">
            <a:extLst>
              <a:ext uri="{FF2B5EF4-FFF2-40B4-BE49-F238E27FC236}">
                <a16:creationId xmlns:a16="http://schemas.microsoft.com/office/drawing/2014/main" id="{3C606EE2-43C6-804A-8B76-A8A2C6424C76}"/>
              </a:ext>
            </a:extLst>
          </p:cNvPr>
          <p:cNvCxnSpPr/>
          <p:nvPr userDrawn="1"/>
        </p:nvCxnSpPr>
        <p:spPr>
          <a:xfrm>
            <a:off x="0" y="790141"/>
            <a:ext cx="914400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2878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Key Metrics Slide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ECFC33-4EC2-5E08-6832-2F6AA178264F}"/>
              </a:ext>
            </a:extLst>
          </p:cNvPr>
          <p:cNvSpPr/>
          <p:nvPr userDrawn="1"/>
        </p:nvSpPr>
        <p:spPr>
          <a:xfrm>
            <a:off x="0"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Oval 23">
            <a:extLst>
              <a:ext uri="{FF2B5EF4-FFF2-40B4-BE49-F238E27FC236}">
                <a16:creationId xmlns:a16="http://schemas.microsoft.com/office/drawing/2014/main" id="{26182C2F-C3FB-BA3B-06CD-5EFD792B3914}"/>
              </a:ext>
            </a:extLst>
          </p:cNvPr>
          <p:cNvSpPr/>
          <p:nvPr userDrawn="1"/>
        </p:nvSpPr>
        <p:spPr>
          <a:xfrm>
            <a:off x="800489" y="1359936"/>
            <a:ext cx="2971024" cy="396136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 Placeholder 20">
            <a:extLst>
              <a:ext uri="{FF2B5EF4-FFF2-40B4-BE49-F238E27FC236}">
                <a16:creationId xmlns:a16="http://schemas.microsoft.com/office/drawing/2014/main" id="{8E4BFF6C-82DB-A585-6CB3-ECF7BF1413CF}"/>
              </a:ext>
            </a:extLst>
          </p:cNvPr>
          <p:cNvSpPr>
            <a:spLocks noGrp="1"/>
          </p:cNvSpPr>
          <p:nvPr>
            <p:ph type="body" sz="quarter" idx="17" hasCustomPrompt="1"/>
          </p:nvPr>
        </p:nvSpPr>
        <p:spPr>
          <a:xfrm>
            <a:off x="742950" y="2604009"/>
            <a:ext cx="3086100" cy="940467"/>
          </a:xfrm>
          <a:prstGeom prst="rect">
            <a:avLst/>
          </a:prstGeom>
        </p:spPr>
        <p:txBody>
          <a:bodyPr anchor="b"/>
          <a:lstStyle>
            <a:lvl1pPr algn="ctr">
              <a:lnSpc>
                <a:spcPct val="100000"/>
              </a:lnSpc>
              <a:defRPr sz="3500" b="1">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Key Metrics</a:t>
            </a:r>
          </a:p>
        </p:txBody>
      </p:sp>
      <p:pic>
        <p:nvPicPr>
          <p:cNvPr id="7" name="Graphic 6">
            <a:extLst>
              <a:ext uri="{FF2B5EF4-FFF2-40B4-BE49-F238E27FC236}">
                <a16:creationId xmlns:a16="http://schemas.microsoft.com/office/drawing/2014/main" id="{8BD302D0-4035-7D52-5B6F-DBC1234CA2A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11" name="Text Placeholder 10">
            <a:extLst>
              <a:ext uri="{FF2B5EF4-FFF2-40B4-BE49-F238E27FC236}">
                <a16:creationId xmlns:a16="http://schemas.microsoft.com/office/drawing/2014/main" id="{AE5E8CAA-7269-8FAB-9DA6-676B895885E2}"/>
              </a:ext>
            </a:extLst>
          </p:cNvPr>
          <p:cNvSpPr>
            <a:spLocks noGrp="1"/>
          </p:cNvSpPr>
          <p:nvPr>
            <p:ph type="body" sz="quarter" idx="12"/>
          </p:nvPr>
        </p:nvSpPr>
        <p:spPr>
          <a:xfrm>
            <a:off x="5828599" y="1545007"/>
            <a:ext cx="2952750" cy="1065320"/>
          </a:xfrm>
          <a:prstGeom prst="rect">
            <a:avLst/>
          </a:prstGeom>
        </p:spPr>
        <p:txBody>
          <a:bodyPr/>
          <a:lstStyle>
            <a:lvl1pPr>
              <a:defRPr b="0"/>
            </a:lvl1pPr>
          </a:lstStyle>
          <a:p>
            <a:pPr lvl="0"/>
            <a:r>
              <a:rPr lang="en-US"/>
              <a:t>Click to edit Master text styles</a:t>
            </a:r>
          </a:p>
        </p:txBody>
      </p:sp>
      <p:sp>
        <p:nvSpPr>
          <p:cNvPr id="22" name="Text Placeholder 20">
            <a:extLst>
              <a:ext uri="{FF2B5EF4-FFF2-40B4-BE49-F238E27FC236}">
                <a16:creationId xmlns:a16="http://schemas.microsoft.com/office/drawing/2014/main" id="{8B5EAF93-E2D6-7CF7-9682-A501E855890E}"/>
              </a:ext>
            </a:extLst>
          </p:cNvPr>
          <p:cNvSpPr>
            <a:spLocks noGrp="1"/>
          </p:cNvSpPr>
          <p:nvPr>
            <p:ph type="body" sz="quarter" idx="18" hasCustomPrompt="1"/>
          </p:nvPr>
        </p:nvSpPr>
        <p:spPr>
          <a:xfrm>
            <a:off x="742950" y="3611390"/>
            <a:ext cx="3086100" cy="825803"/>
          </a:xfrm>
          <a:prstGeom prst="rect">
            <a:avLst/>
          </a:prstGeom>
        </p:spPr>
        <p:txBody>
          <a:bodyPr anchor="ctr"/>
          <a:lstStyle>
            <a:lvl1pPr algn="ctr">
              <a:lnSpc>
                <a:spcPct val="100000"/>
              </a:lnSpc>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Descriptor</a:t>
            </a:r>
          </a:p>
        </p:txBody>
      </p:sp>
      <p:sp>
        <p:nvSpPr>
          <p:cNvPr id="12" name="Picture Placeholder 11">
            <a:extLst>
              <a:ext uri="{FF2B5EF4-FFF2-40B4-BE49-F238E27FC236}">
                <a16:creationId xmlns:a16="http://schemas.microsoft.com/office/drawing/2014/main" id="{44063C87-BC7E-03CD-A8E1-81327E9C6C96}"/>
              </a:ext>
            </a:extLst>
          </p:cNvPr>
          <p:cNvSpPr>
            <a:spLocks noGrp="1"/>
          </p:cNvSpPr>
          <p:nvPr>
            <p:ph type="pic" sz="quarter" idx="19" hasCustomPrompt="1"/>
          </p:nvPr>
        </p:nvSpPr>
        <p:spPr>
          <a:xfrm>
            <a:off x="5067302" y="1642141"/>
            <a:ext cx="572536" cy="763380"/>
          </a:xfrm>
          <a:prstGeom prst="ellipse">
            <a:avLst/>
          </a:prstGeom>
        </p:spPr>
        <p:txBody>
          <a:bodyPr anchor="ctr"/>
          <a:lstStyle>
            <a:lvl1pPr algn="ctr">
              <a:lnSpc>
                <a:spcPct val="100000"/>
              </a:lnSpc>
              <a:defRPr sz="1000"/>
            </a:lvl1pPr>
          </a:lstStyle>
          <a:p>
            <a:r>
              <a:rPr lang="en-US"/>
              <a:t>Add Icon</a:t>
            </a:r>
          </a:p>
        </p:txBody>
      </p:sp>
      <p:sp>
        <p:nvSpPr>
          <p:cNvPr id="13" name="Text Placeholder 10">
            <a:extLst>
              <a:ext uri="{FF2B5EF4-FFF2-40B4-BE49-F238E27FC236}">
                <a16:creationId xmlns:a16="http://schemas.microsoft.com/office/drawing/2014/main" id="{C7DA9FE0-F5FC-D527-7D89-708AA6C6CF2E}"/>
              </a:ext>
            </a:extLst>
          </p:cNvPr>
          <p:cNvSpPr>
            <a:spLocks noGrp="1"/>
          </p:cNvSpPr>
          <p:nvPr>
            <p:ph type="body" sz="quarter" idx="20"/>
          </p:nvPr>
        </p:nvSpPr>
        <p:spPr>
          <a:xfrm>
            <a:off x="5828599" y="2863247"/>
            <a:ext cx="2952750" cy="1065320"/>
          </a:xfrm>
          <a:prstGeom prst="rect">
            <a:avLst/>
          </a:prstGeom>
        </p:spPr>
        <p:txBody>
          <a:bodyPr/>
          <a:lstStyle>
            <a:lvl1pPr>
              <a:defRPr b="0"/>
            </a:lvl1pPr>
          </a:lstStyle>
          <a:p>
            <a:pPr lvl="0"/>
            <a:r>
              <a:rPr lang="en-US"/>
              <a:t>Click to edit Master text styles</a:t>
            </a:r>
          </a:p>
        </p:txBody>
      </p:sp>
      <p:sp>
        <p:nvSpPr>
          <p:cNvPr id="14" name="Picture Placeholder 11">
            <a:extLst>
              <a:ext uri="{FF2B5EF4-FFF2-40B4-BE49-F238E27FC236}">
                <a16:creationId xmlns:a16="http://schemas.microsoft.com/office/drawing/2014/main" id="{395C42FC-0D7C-1B24-9828-3B4AFE25F95A}"/>
              </a:ext>
            </a:extLst>
          </p:cNvPr>
          <p:cNvSpPr>
            <a:spLocks noGrp="1"/>
          </p:cNvSpPr>
          <p:nvPr>
            <p:ph type="pic" sz="quarter" idx="21" hasCustomPrompt="1"/>
          </p:nvPr>
        </p:nvSpPr>
        <p:spPr>
          <a:xfrm>
            <a:off x="5067302" y="2960381"/>
            <a:ext cx="572536" cy="763380"/>
          </a:xfrm>
          <a:prstGeom prst="ellipse">
            <a:avLst/>
          </a:prstGeom>
        </p:spPr>
        <p:txBody>
          <a:bodyPr anchor="ctr"/>
          <a:lstStyle>
            <a:lvl1pPr algn="ctr">
              <a:lnSpc>
                <a:spcPct val="100000"/>
              </a:lnSpc>
              <a:defRPr sz="1000"/>
            </a:lvl1pPr>
          </a:lstStyle>
          <a:p>
            <a:r>
              <a:rPr lang="en-US"/>
              <a:t>Add Icon</a:t>
            </a:r>
          </a:p>
        </p:txBody>
      </p:sp>
      <p:sp>
        <p:nvSpPr>
          <p:cNvPr id="20" name="Text Placeholder 10">
            <a:extLst>
              <a:ext uri="{FF2B5EF4-FFF2-40B4-BE49-F238E27FC236}">
                <a16:creationId xmlns:a16="http://schemas.microsoft.com/office/drawing/2014/main" id="{08E03D5A-B971-DE6D-54E1-DAEECC9BE6B1}"/>
              </a:ext>
            </a:extLst>
          </p:cNvPr>
          <p:cNvSpPr>
            <a:spLocks noGrp="1"/>
          </p:cNvSpPr>
          <p:nvPr>
            <p:ph type="body" sz="quarter" idx="22"/>
          </p:nvPr>
        </p:nvSpPr>
        <p:spPr>
          <a:xfrm>
            <a:off x="5828599" y="4205180"/>
            <a:ext cx="2952750" cy="1065320"/>
          </a:xfrm>
          <a:prstGeom prst="rect">
            <a:avLst/>
          </a:prstGeom>
        </p:spPr>
        <p:txBody>
          <a:bodyPr/>
          <a:lstStyle>
            <a:lvl1pPr>
              <a:defRPr b="0"/>
            </a:lvl1pPr>
          </a:lstStyle>
          <a:p>
            <a:pPr lvl="0"/>
            <a:r>
              <a:rPr lang="en-US"/>
              <a:t>Click to edit Master text styles</a:t>
            </a:r>
          </a:p>
        </p:txBody>
      </p:sp>
      <p:sp>
        <p:nvSpPr>
          <p:cNvPr id="23" name="Picture Placeholder 11">
            <a:extLst>
              <a:ext uri="{FF2B5EF4-FFF2-40B4-BE49-F238E27FC236}">
                <a16:creationId xmlns:a16="http://schemas.microsoft.com/office/drawing/2014/main" id="{DC122CAA-D654-D19A-F729-932DADD43460}"/>
              </a:ext>
            </a:extLst>
          </p:cNvPr>
          <p:cNvSpPr>
            <a:spLocks noGrp="1"/>
          </p:cNvSpPr>
          <p:nvPr>
            <p:ph type="pic" sz="quarter" idx="23" hasCustomPrompt="1"/>
          </p:nvPr>
        </p:nvSpPr>
        <p:spPr>
          <a:xfrm>
            <a:off x="5067302" y="4302314"/>
            <a:ext cx="572536" cy="763380"/>
          </a:xfrm>
          <a:prstGeom prst="ellipse">
            <a:avLst/>
          </a:prstGeom>
        </p:spPr>
        <p:txBody>
          <a:bodyPr anchor="ctr"/>
          <a:lstStyle>
            <a:lvl1pPr algn="ctr">
              <a:lnSpc>
                <a:spcPct val="100000"/>
              </a:lnSpc>
              <a:defRPr sz="1000"/>
            </a:lvl1pPr>
          </a:lstStyle>
          <a:p>
            <a:r>
              <a:rPr lang="en-US"/>
              <a:t>Add Icon</a:t>
            </a:r>
          </a:p>
        </p:txBody>
      </p:sp>
      <p:sp>
        <p:nvSpPr>
          <p:cNvPr id="4" name="TextBox 3">
            <a:extLst>
              <a:ext uri="{FF2B5EF4-FFF2-40B4-BE49-F238E27FC236}">
                <a16:creationId xmlns:a16="http://schemas.microsoft.com/office/drawing/2014/main" id="{AD5F33D5-5BDE-0C98-4BB7-E08542D7C684}"/>
              </a:ext>
            </a:extLst>
          </p:cNvPr>
          <p:cNvSpPr txBox="1"/>
          <p:nvPr userDrawn="1"/>
        </p:nvSpPr>
        <p:spPr>
          <a:xfrm>
            <a:off x="1125339" y="6426564"/>
            <a:ext cx="3435608" cy="107722"/>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700">
                <a:solidFill>
                  <a:schemeClr val="bg1"/>
                </a:solidFill>
              </a:rPr>
              <a:t>FOR RESEARCH USE ONLY. NOT FOR USE IN DIAGNOSTIC PROCEDURES.</a:t>
            </a:r>
          </a:p>
        </p:txBody>
      </p:sp>
      <p:sp>
        <p:nvSpPr>
          <p:cNvPr id="5" name="Title 1">
            <a:extLst>
              <a:ext uri="{FF2B5EF4-FFF2-40B4-BE49-F238E27FC236}">
                <a16:creationId xmlns:a16="http://schemas.microsoft.com/office/drawing/2014/main" id="{19AE441B-AAF3-568A-F78C-2ABF514092ED}"/>
              </a:ext>
            </a:extLst>
          </p:cNvPr>
          <p:cNvSpPr>
            <a:spLocks noGrp="1"/>
          </p:cNvSpPr>
          <p:nvPr>
            <p:ph type="title" hasCustomPrompt="1"/>
          </p:nvPr>
        </p:nvSpPr>
        <p:spPr>
          <a:xfrm>
            <a:off x="5048251" y="344179"/>
            <a:ext cx="3733098" cy="876864"/>
          </a:xfrm>
        </p:spPr>
        <p:txBody>
          <a:bodyPr/>
          <a:lstStyle/>
          <a:p>
            <a:r>
              <a:rPr lang="en-US"/>
              <a:t>Key Metrics Slide Title Text </a:t>
            </a:r>
            <a:br>
              <a:rPr lang="en-US"/>
            </a:br>
            <a:r>
              <a:rPr lang="en-US"/>
              <a:t>Goes Here</a:t>
            </a:r>
          </a:p>
        </p:txBody>
      </p:sp>
    </p:spTree>
    <p:extLst>
      <p:ext uri="{BB962C8B-B14F-4D97-AF65-F5344CB8AC3E}">
        <p14:creationId xmlns:p14="http://schemas.microsoft.com/office/powerpoint/2010/main" val="4055731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智能">
    <p:bg>
      <p:bgPr>
        <a:solidFill>
          <a:srgbClr val="FFFFFF"/>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2AA4863-E1EF-3342-A8CB-ECD4FD06CEB7}"/>
              </a:ext>
            </a:extLst>
          </p:cNvPr>
          <p:cNvSpPr>
            <a:spLocks noGrp="1"/>
          </p:cNvSpPr>
          <p:nvPr>
            <p:ph type="ctrTitle" hasCustomPrompt="1"/>
          </p:nvPr>
        </p:nvSpPr>
        <p:spPr>
          <a:xfrm>
            <a:off x="673985" y="907093"/>
            <a:ext cx="4917936" cy="690255"/>
          </a:xfrm>
          <a:prstGeom prst="rect">
            <a:avLst/>
          </a:prstGeom>
        </p:spPr>
        <p:txBody>
          <a:bodyPr lIns="0" tIns="0" rIns="0" bIns="0" anchor="t">
            <a:normAutofit/>
          </a:bodyPr>
          <a:lstStyle>
            <a:lvl1pPr algn="l">
              <a:defRPr sz="2267" b="0" i="0">
                <a:solidFill>
                  <a:schemeClr val="tx1"/>
                </a:solidFill>
                <a:latin typeface="Microsoft YaHei" panose="020B0503020204020204" pitchFamily="34" charset="-122"/>
                <a:ea typeface="Microsoft YaHei" panose="020B0503020204020204" pitchFamily="34" charset="-122"/>
              </a:defRPr>
            </a:lvl1pPr>
          </a:lstStyle>
          <a:p>
            <a:r>
              <a:rPr lang="zh-CN" altLang="en-US" dirty="0"/>
              <a:t>单击此处添加标题</a:t>
            </a:r>
            <a:endParaRPr lang="en-US" dirty="0"/>
          </a:p>
        </p:txBody>
      </p:sp>
      <p:sp>
        <p:nvSpPr>
          <p:cNvPr id="5" name="Text Placeholder 5">
            <a:extLst>
              <a:ext uri="{FF2B5EF4-FFF2-40B4-BE49-F238E27FC236}">
                <a16:creationId xmlns:a16="http://schemas.microsoft.com/office/drawing/2014/main" id="{195303EA-8491-464F-99A0-67F948701C12}"/>
              </a:ext>
            </a:extLst>
          </p:cNvPr>
          <p:cNvSpPr>
            <a:spLocks noGrp="1"/>
          </p:cNvSpPr>
          <p:nvPr>
            <p:ph type="body" sz="quarter" idx="10" hasCustomPrompt="1"/>
          </p:nvPr>
        </p:nvSpPr>
        <p:spPr>
          <a:xfrm>
            <a:off x="696673" y="1949373"/>
            <a:ext cx="3094912" cy="643926"/>
          </a:xfrm>
          <a:prstGeom prst="rect">
            <a:avLst/>
          </a:prstGeom>
        </p:spPr>
        <p:txBody>
          <a:bodyPr lIns="0" tIns="0" rIns="0" bIns="0"/>
          <a:lstStyle>
            <a:lvl1pPr>
              <a:defRPr sz="991">
                <a:solidFill>
                  <a:schemeClr val="tx1"/>
                </a:solidFill>
              </a:defRPr>
            </a:lvl1pPr>
          </a:lstStyle>
          <a:p>
            <a:pPr lvl="0"/>
            <a:r>
              <a:rPr lang="zh-CN" altLang="en-US" dirty="0"/>
              <a:t>单击此处添加文本</a:t>
            </a:r>
            <a:endParaRPr lang="en-US" dirty="0"/>
          </a:p>
        </p:txBody>
      </p:sp>
      <p:sp>
        <p:nvSpPr>
          <p:cNvPr id="6" name="Text Placeholder 5">
            <a:extLst>
              <a:ext uri="{FF2B5EF4-FFF2-40B4-BE49-F238E27FC236}">
                <a16:creationId xmlns:a16="http://schemas.microsoft.com/office/drawing/2014/main" id="{56DBC59C-CE55-E340-A3AE-F88AAF0D7560}"/>
              </a:ext>
            </a:extLst>
          </p:cNvPr>
          <p:cNvSpPr>
            <a:spLocks noGrp="1"/>
          </p:cNvSpPr>
          <p:nvPr>
            <p:ph type="body" sz="quarter" idx="11"/>
          </p:nvPr>
        </p:nvSpPr>
        <p:spPr>
          <a:xfrm>
            <a:off x="684924" y="6227190"/>
            <a:ext cx="1212404" cy="322753"/>
          </a:xfrm>
          <a:prstGeom prst="rect">
            <a:avLst/>
          </a:prstGeom>
        </p:spPr>
        <p:txBody>
          <a:bodyPr lIns="0" tIns="0" rIns="0" bIns="0"/>
          <a:lstStyle>
            <a:lvl1pPr>
              <a:defRPr sz="637">
                <a:solidFill>
                  <a:schemeClr val="tx1"/>
                </a:solidFill>
              </a:defRPr>
            </a:lvl1pPr>
          </a:lstStyle>
          <a:p>
            <a:pPr lvl="0"/>
            <a:r>
              <a:rPr lang="zh-CN" altLang="en-US"/>
              <a:t>编辑母版文本样式</a:t>
            </a:r>
          </a:p>
        </p:txBody>
      </p:sp>
    </p:spTree>
    <p:extLst>
      <p:ext uri="{BB962C8B-B14F-4D97-AF65-F5344CB8AC3E}">
        <p14:creationId xmlns:p14="http://schemas.microsoft.com/office/powerpoint/2010/main" val="82617983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5.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DBD56F-6254-F79B-61F9-1F7D13767B6A}"/>
              </a:ext>
            </a:extLst>
          </p:cNvPr>
          <p:cNvSpPr>
            <a:spLocks noGrp="1"/>
          </p:cNvSpPr>
          <p:nvPr>
            <p:ph type="body" idx="1"/>
          </p:nvPr>
        </p:nvSpPr>
        <p:spPr>
          <a:xfrm>
            <a:off x="189557" y="866164"/>
            <a:ext cx="8798061" cy="564456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B4CD48E2-B4B9-DE97-6561-E7739C1E4F9A}"/>
              </a:ext>
            </a:extLst>
          </p:cNvPr>
          <p:cNvSpPr>
            <a:spLocks noGrp="1"/>
          </p:cNvSpPr>
          <p:nvPr>
            <p:ph type="sldNum" sz="quarter" idx="4"/>
          </p:nvPr>
        </p:nvSpPr>
        <p:spPr>
          <a:xfrm>
            <a:off x="8352099" y="6510726"/>
            <a:ext cx="635519" cy="365125"/>
          </a:xfrm>
          <a:prstGeom prst="rect">
            <a:avLst/>
          </a:prstGeom>
        </p:spPr>
        <p:txBody>
          <a:bodyPr vert="horz" lIns="0" tIns="0" rIns="0" bIns="0" rtlCol="0" anchor="ctr"/>
          <a:lstStyle>
            <a:lvl1pPr algn="r">
              <a:defRPr sz="1800" b="0">
                <a:solidFill>
                  <a:schemeClr val="bg1">
                    <a:lumMod val="65000"/>
                  </a:schemeClr>
                </a:solidFill>
                <a:latin typeface="+mn-lt"/>
              </a:defRPr>
            </a:lvl1pPr>
          </a:lstStyle>
          <a:p>
            <a:fld id="{926C5CFF-FC03-5F4C-B716-CBEBB43E48DE}" type="slidenum">
              <a:rPr lang="en-US" smtClean="0"/>
              <a:pPr/>
              <a:t>‹#›</a:t>
            </a:fld>
            <a:endParaRPr lang="en-US" dirty="0"/>
          </a:p>
        </p:txBody>
      </p:sp>
      <p:sp>
        <p:nvSpPr>
          <p:cNvPr id="7" name="Dikdörtgen 22">
            <a:extLst>
              <a:ext uri="{FF2B5EF4-FFF2-40B4-BE49-F238E27FC236}">
                <a16:creationId xmlns:a16="http://schemas.microsoft.com/office/drawing/2014/main" id="{A658ED74-B003-831E-4241-F82450FDD8A5}"/>
              </a:ext>
            </a:extLst>
          </p:cNvPr>
          <p:cNvSpPr/>
          <p:nvPr userDrawn="1"/>
        </p:nvSpPr>
        <p:spPr>
          <a:xfrm>
            <a:off x="9489406" y="4991189"/>
            <a:ext cx="849085" cy="466531"/>
          </a:xfrm>
          <a:prstGeom prst="rect">
            <a:avLst/>
          </a:prstGeom>
          <a:solidFill>
            <a:srgbClr val="0160A0"/>
          </a:solidFill>
          <a:ln>
            <a:solidFill>
              <a:srgbClr val="016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8" name="Dikdörtgen 23">
            <a:extLst>
              <a:ext uri="{FF2B5EF4-FFF2-40B4-BE49-F238E27FC236}">
                <a16:creationId xmlns:a16="http://schemas.microsoft.com/office/drawing/2014/main" id="{551ECDA5-8292-6BA7-36F9-33E1B936E281}"/>
              </a:ext>
            </a:extLst>
          </p:cNvPr>
          <p:cNvSpPr/>
          <p:nvPr userDrawn="1"/>
        </p:nvSpPr>
        <p:spPr>
          <a:xfrm>
            <a:off x="9489406" y="5700255"/>
            <a:ext cx="849085"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24">
            <a:extLst>
              <a:ext uri="{FF2B5EF4-FFF2-40B4-BE49-F238E27FC236}">
                <a16:creationId xmlns:a16="http://schemas.microsoft.com/office/drawing/2014/main" id="{BA4AC28B-C945-CAA8-00AA-D89910C811B5}"/>
              </a:ext>
            </a:extLst>
          </p:cNvPr>
          <p:cNvSpPr/>
          <p:nvPr userDrawn="1"/>
        </p:nvSpPr>
        <p:spPr>
          <a:xfrm>
            <a:off x="9489406" y="4282123"/>
            <a:ext cx="849085"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Dikdörtgen 25">
            <a:extLst>
              <a:ext uri="{FF2B5EF4-FFF2-40B4-BE49-F238E27FC236}">
                <a16:creationId xmlns:a16="http://schemas.microsoft.com/office/drawing/2014/main" id="{E82CD2C0-3CA1-3E05-5864-8CAF735A6F94}"/>
              </a:ext>
            </a:extLst>
          </p:cNvPr>
          <p:cNvSpPr/>
          <p:nvPr userDrawn="1"/>
        </p:nvSpPr>
        <p:spPr>
          <a:xfrm>
            <a:off x="9489406" y="6409320"/>
            <a:ext cx="849085" cy="466531"/>
          </a:xfrm>
          <a:prstGeom prst="rect">
            <a:avLst/>
          </a:prstGeom>
          <a:solidFill>
            <a:srgbClr val="104862"/>
          </a:solidFill>
          <a:ln>
            <a:solidFill>
              <a:srgbClr val="1048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Dikdörtgen 6">
            <a:extLst>
              <a:ext uri="{FF2B5EF4-FFF2-40B4-BE49-F238E27FC236}">
                <a16:creationId xmlns:a16="http://schemas.microsoft.com/office/drawing/2014/main" id="{1074742B-7730-0DA9-3260-3124FBAA64E4}"/>
              </a:ext>
            </a:extLst>
          </p:cNvPr>
          <p:cNvSpPr/>
          <p:nvPr userDrawn="1"/>
        </p:nvSpPr>
        <p:spPr>
          <a:xfrm>
            <a:off x="2764971" y="-1441319"/>
            <a:ext cx="849085" cy="466531"/>
          </a:xfrm>
          <a:prstGeom prst="rect">
            <a:avLst/>
          </a:prstGeom>
          <a:solidFill>
            <a:srgbClr val="C4D7FC"/>
          </a:solidFill>
          <a:ln w="57150">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13" name="Dikdörtgen 7">
            <a:extLst>
              <a:ext uri="{FF2B5EF4-FFF2-40B4-BE49-F238E27FC236}">
                <a16:creationId xmlns:a16="http://schemas.microsoft.com/office/drawing/2014/main" id="{5D3748BC-30C8-C383-5F67-A16567C462F8}"/>
              </a:ext>
            </a:extLst>
          </p:cNvPr>
          <p:cNvSpPr/>
          <p:nvPr userDrawn="1"/>
        </p:nvSpPr>
        <p:spPr>
          <a:xfrm>
            <a:off x="4608285" y="-1441319"/>
            <a:ext cx="849085" cy="466531"/>
          </a:xfrm>
          <a:prstGeom prst="rect">
            <a:avLst/>
          </a:prstGeom>
          <a:solidFill>
            <a:srgbClr val="DAD3F9"/>
          </a:solidFill>
          <a:ln w="57150">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Dikdörtgen 8">
            <a:extLst>
              <a:ext uri="{FF2B5EF4-FFF2-40B4-BE49-F238E27FC236}">
                <a16:creationId xmlns:a16="http://schemas.microsoft.com/office/drawing/2014/main" id="{A00DC69F-AAB0-FB69-A1FF-388A426EC8E4}"/>
              </a:ext>
            </a:extLst>
          </p:cNvPr>
          <p:cNvSpPr/>
          <p:nvPr userDrawn="1"/>
        </p:nvSpPr>
        <p:spPr>
          <a:xfrm>
            <a:off x="3686628" y="-1441319"/>
            <a:ext cx="849085" cy="466531"/>
          </a:xfrm>
          <a:prstGeom prst="rect">
            <a:avLst/>
          </a:prstGeom>
          <a:solidFill>
            <a:srgbClr val="F9D3E4"/>
          </a:solidFill>
          <a:ln w="5715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5" name="Dikdörtgen 9">
            <a:extLst>
              <a:ext uri="{FF2B5EF4-FFF2-40B4-BE49-F238E27FC236}">
                <a16:creationId xmlns:a16="http://schemas.microsoft.com/office/drawing/2014/main" id="{966DBE3E-2BA5-E9DD-A0B0-9D96AB4534C3}"/>
              </a:ext>
            </a:extLst>
          </p:cNvPr>
          <p:cNvSpPr/>
          <p:nvPr userDrawn="1"/>
        </p:nvSpPr>
        <p:spPr>
          <a:xfrm>
            <a:off x="921656" y="-1441319"/>
            <a:ext cx="849085" cy="466531"/>
          </a:xfrm>
          <a:prstGeom prst="rect">
            <a:avLst/>
          </a:prstGeom>
          <a:solidFill>
            <a:srgbClr val="FFE0D5"/>
          </a:solidFill>
          <a:ln w="5715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6" name="Dikdörtgen 10">
            <a:extLst>
              <a:ext uri="{FF2B5EF4-FFF2-40B4-BE49-F238E27FC236}">
                <a16:creationId xmlns:a16="http://schemas.microsoft.com/office/drawing/2014/main" id="{88BC7503-89AD-8CEE-FA08-DD113AC38BB6}"/>
              </a:ext>
            </a:extLst>
          </p:cNvPr>
          <p:cNvSpPr/>
          <p:nvPr userDrawn="1"/>
        </p:nvSpPr>
        <p:spPr>
          <a:xfrm>
            <a:off x="0" y="-1441319"/>
            <a:ext cx="849085" cy="466531"/>
          </a:xfrm>
          <a:prstGeom prst="rect">
            <a:avLst/>
          </a:prstGeom>
          <a:solidFill>
            <a:srgbClr val="FFEBCD"/>
          </a:solidFill>
          <a:ln w="57150">
            <a:solidFill>
              <a:srgbClr val="F493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5" name="Dikdörtgen 22">
            <a:extLst>
              <a:ext uri="{FF2B5EF4-FFF2-40B4-BE49-F238E27FC236}">
                <a16:creationId xmlns:a16="http://schemas.microsoft.com/office/drawing/2014/main" id="{7674523A-BED3-9BA6-2601-606BC49AF452}"/>
              </a:ext>
            </a:extLst>
          </p:cNvPr>
          <p:cNvSpPr/>
          <p:nvPr userDrawn="1"/>
        </p:nvSpPr>
        <p:spPr>
          <a:xfrm>
            <a:off x="0" y="-773468"/>
            <a:ext cx="849085" cy="466531"/>
          </a:xfrm>
          <a:prstGeom prst="rect">
            <a:avLst/>
          </a:prstGeom>
          <a:solidFill>
            <a:srgbClr val="FFF3CE"/>
          </a:solidFill>
          <a:ln w="57150">
            <a:solidFill>
              <a:srgbClr val="FFC3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30" name="Dikdörtgen 6">
            <a:extLst>
              <a:ext uri="{FF2B5EF4-FFF2-40B4-BE49-F238E27FC236}">
                <a16:creationId xmlns:a16="http://schemas.microsoft.com/office/drawing/2014/main" id="{E78E2873-ED8C-F2C9-B8B6-381BAE6A0FA4}"/>
              </a:ext>
            </a:extLst>
          </p:cNvPr>
          <p:cNvSpPr/>
          <p:nvPr userDrawn="1"/>
        </p:nvSpPr>
        <p:spPr>
          <a:xfrm>
            <a:off x="9489406" y="27727"/>
            <a:ext cx="849085" cy="466531"/>
          </a:xfrm>
          <a:prstGeom prst="rect">
            <a:avLst/>
          </a:prstGeom>
          <a:solidFill>
            <a:srgbClr val="4473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40" name="Dikdörtgen 23">
            <a:extLst>
              <a:ext uri="{FF2B5EF4-FFF2-40B4-BE49-F238E27FC236}">
                <a16:creationId xmlns:a16="http://schemas.microsoft.com/office/drawing/2014/main" id="{E9DBBE0E-B98B-AC18-762B-511EC0B19EEA}"/>
              </a:ext>
            </a:extLst>
          </p:cNvPr>
          <p:cNvSpPr/>
          <p:nvPr userDrawn="1"/>
        </p:nvSpPr>
        <p:spPr>
          <a:xfrm>
            <a:off x="921657" y="-773468"/>
            <a:ext cx="849085" cy="466531"/>
          </a:xfrm>
          <a:prstGeom prst="rect">
            <a:avLst/>
          </a:prstGeom>
          <a:solidFill>
            <a:srgbClr val="FFEADB"/>
          </a:solidFill>
          <a:ln w="57150">
            <a:solidFill>
              <a:srgbClr val="E56D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Dikdörtgen 23">
            <a:extLst>
              <a:ext uri="{FF2B5EF4-FFF2-40B4-BE49-F238E27FC236}">
                <a16:creationId xmlns:a16="http://schemas.microsoft.com/office/drawing/2014/main" id="{EFCCA561-57E5-8BE5-9C65-030A63556582}"/>
              </a:ext>
            </a:extLst>
          </p:cNvPr>
          <p:cNvSpPr/>
          <p:nvPr userDrawn="1"/>
        </p:nvSpPr>
        <p:spPr>
          <a:xfrm>
            <a:off x="1843314" y="-773468"/>
            <a:ext cx="849085" cy="466531"/>
          </a:xfrm>
          <a:prstGeom prst="rect">
            <a:avLst/>
          </a:prstGeom>
          <a:solidFill>
            <a:srgbClr val="E3F3DB"/>
          </a:solidFill>
          <a:ln w="57150">
            <a:solidFill>
              <a:srgbClr val="6EAD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2" name="Dikdörtgen 23">
            <a:extLst>
              <a:ext uri="{FF2B5EF4-FFF2-40B4-BE49-F238E27FC236}">
                <a16:creationId xmlns:a16="http://schemas.microsoft.com/office/drawing/2014/main" id="{CFE0375A-207D-6CC6-C319-ED0CD98B39AD}"/>
              </a:ext>
            </a:extLst>
          </p:cNvPr>
          <p:cNvSpPr/>
          <p:nvPr userDrawn="1"/>
        </p:nvSpPr>
        <p:spPr>
          <a:xfrm>
            <a:off x="2764971" y="-773468"/>
            <a:ext cx="849085" cy="466531"/>
          </a:xfrm>
          <a:prstGeom prst="rect">
            <a:avLst/>
          </a:prstGeom>
          <a:solidFill>
            <a:srgbClr val="E5EFFF"/>
          </a:solidFill>
          <a:ln w="57150">
            <a:solidFill>
              <a:srgbClr val="4473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3" name="Dikdörtgen 23">
            <a:extLst>
              <a:ext uri="{FF2B5EF4-FFF2-40B4-BE49-F238E27FC236}">
                <a16:creationId xmlns:a16="http://schemas.microsoft.com/office/drawing/2014/main" id="{075AD28E-4D59-73A1-B6EB-729C796C1CD3}"/>
              </a:ext>
            </a:extLst>
          </p:cNvPr>
          <p:cNvSpPr/>
          <p:nvPr userDrawn="1"/>
        </p:nvSpPr>
        <p:spPr>
          <a:xfrm>
            <a:off x="3686628" y="-773468"/>
            <a:ext cx="849085" cy="466531"/>
          </a:xfrm>
          <a:prstGeom prst="rect">
            <a:avLst/>
          </a:prstGeom>
          <a:solidFill>
            <a:srgbClr val="FFE0D6"/>
          </a:solidFill>
          <a:ln w="57150">
            <a:solidFill>
              <a:srgbClr val="C00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4" name="Dikdörtgen 23">
            <a:extLst>
              <a:ext uri="{FF2B5EF4-FFF2-40B4-BE49-F238E27FC236}">
                <a16:creationId xmlns:a16="http://schemas.microsoft.com/office/drawing/2014/main" id="{B687AB50-5ED8-BAED-B6B0-9DF91C4C30F7}"/>
              </a:ext>
            </a:extLst>
          </p:cNvPr>
          <p:cNvSpPr/>
          <p:nvPr userDrawn="1"/>
        </p:nvSpPr>
        <p:spPr>
          <a:xfrm>
            <a:off x="4608285" y="-773468"/>
            <a:ext cx="849085" cy="466531"/>
          </a:xfrm>
          <a:prstGeom prst="rect">
            <a:avLst/>
          </a:prstGeom>
          <a:solidFill>
            <a:srgbClr val="F1EEFC"/>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5" name="Dikdörtgen 23">
            <a:extLst>
              <a:ext uri="{FF2B5EF4-FFF2-40B4-BE49-F238E27FC236}">
                <a16:creationId xmlns:a16="http://schemas.microsoft.com/office/drawing/2014/main" id="{79201D5B-7995-640E-A371-E197C412ACF9}"/>
              </a:ext>
            </a:extLst>
          </p:cNvPr>
          <p:cNvSpPr/>
          <p:nvPr userDrawn="1"/>
        </p:nvSpPr>
        <p:spPr>
          <a:xfrm>
            <a:off x="5529942" y="-773468"/>
            <a:ext cx="849085" cy="466531"/>
          </a:xfrm>
          <a:prstGeom prst="rect">
            <a:avLst/>
          </a:prstGeom>
          <a:solidFill>
            <a:srgbClr val="F2F2F2"/>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6" name="Dikdörtgen 23">
            <a:extLst>
              <a:ext uri="{FF2B5EF4-FFF2-40B4-BE49-F238E27FC236}">
                <a16:creationId xmlns:a16="http://schemas.microsoft.com/office/drawing/2014/main" id="{362D2E98-CFA1-F849-A25F-0FECEA91CFC8}"/>
              </a:ext>
            </a:extLst>
          </p:cNvPr>
          <p:cNvSpPr/>
          <p:nvPr userDrawn="1"/>
        </p:nvSpPr>
        <p:spPr>
          <a:xfrm>
            <a:off x="6451599" y="-773468"/>
            <a:ext cx="849085" cy="466531"/>
          </a:xfrm>
          <a:prstGeom prst="rect">
            <a:avLst/>
          </a:prstGeom>
          <a:solidFill>
            <a:srgbClr val="F8F5E3"/>
          </a:solidFill>
          <a:ln w="57150">
            <a:solidFill>
              <a:srgbClr val="BF8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7" name="Dikdörtgen 23">
            <a:extLst>
              <a:ext uri="{FF2B5EF4-FFF2-40B4-BE49-F238E27FC236}">
                <a16:creationId xmlns:a16="http://schemas.microsoft.com/office/drawing/2014/main" id="{C57F412D-34D4-62A7-9662-1BFFE52140EF}"/>
              </a:ext>
            </a:extLst>
          </p:cNvPr>
          <p:cNvSpPr/>
          <p:nvPr userDrawn="1"/>
        </p:nvSpPr>
        <p:spPr>
          <a:xfrm>
            <a:off x="1843312" y="-1441320"/>
            <a:ext cx="849085" cy="466531"/>
          </a:xfrm>
          <a:prstGeom prst="rect">
            <a:avLst/>
          </a:prstGeom>
          <a:solidFill>
            <a:srgbClr val="E4F2DE"/>
          </a:solidFill>
          <a:ln w="57150">
            <a:solidFill>
              <a:srgbClr val="1081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9" name="Dikdörtgen 6">
            <a:extLst>
              <a:ext uri="{FF2B5EF4-FFF2-40B4-BE49-F238E27FC236}">
                <a16:creationId xmlns:a16="http://schemas.microsoft.com/office/drawing/2014/main" id="{680940DE-4EC1-1880-E739-31C690C7F656}"/>
              </a:ext>
            </a:extLst>
          </p:cNvPr>
          <p:cNvSpPr/>
          <p:nvPr userDrawn="1"/>
        </p:nvSpPr>
        <p:spPr>
          <a:xfrm>
            <a:off x="9489406" y="736793"/>
            <a:ext cx="849085" cy="466531"/>
          </a:xfrm>
          <a:prstGeom prst="rect">
            <a:avLst/>
          </a:prstGeom>
          <a:solidFill>
            <a:srgbClr val="F986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51" name="Dikdörtgen 6">
            <a:extLst>
              <a:ext uri="{FF2B5EF4-FFF2-40B4-BE49-F238E27FC236}">
                <a16:creationId xmlns:a16="http://schemas.microsoft.com/office/drawing/2014/main" id="{3D2C23B7-FC3D-228E-230C-7394A7E72F08}"/>
              </a:ext>
            </a:extLst>
          </p:cNvPr>
          <p:cNvSpPr/>
          <p:nvPr userDrawn="1"/>
        </p:nvSpPr>
        <p:spPr>
          <a:xfrm>
            <a:off x="9489406" y="1445859"/>
            <a:ext cx="849085" cy="466531"/>
          </a:xfrm>
          <a:prstGeom prst="rect">
            <a:avLst/>
          </a:prstGeom>
          <a:solidFill>
            <a:srgbClr val="C00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52" name="Dikdörtgen 6">
            <a:extLst>
              <a:ext uri="{FF2B5EF4-FFF2-40B4-BE49-F238E27FC236}">
                <a16:creationId xmlns:a16="http://schemas.microsoft.com/office/drawing/2014/main" id="{86E5C1D5-4A65-BA3C-5EA0-002940C87243}"/>
              </a:ext>
            </a:extLst>
          </p:cNvPr>
          <p:cNvSpPr/>
          <p:nvPr userDrawn="1"/>
        </p:nvSpPr>
        <p:spPr>
          <a:xfrm>
            <a:off x="9489406" y="2154925"/>
            <a:ext cx="849085" cy="466531"/>
          </a:xfrm>
          <a:prstGeom prst="rect">
            <a:avLst/>
          </a:prstGeom>
          <a:solidFill>
            <a:srgbClr val="108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53" name="Dikdörtgen 6">
            <a:extLst>
              <a:ext uri="{FF2B5EF4-FFF2-40B4-BE49-F238E27FC236}">
                <a16:creationId xmlns:a16="http://schemas.microsoft.com/office/drawing/2014/main" id="{0147DBEB-EE61-C4DC-C190-5CECB856C6D9}"/>
              </a:ext>
            </a:extLst>
          </p:cNvPr>
          <p:cNvSpPr/>
          <p:nvPr userDrawn="1"/>
        </p:nvSpPr>
        <p:spPr>
          <a:xfrm>
            <a:off x="9489406" y="2863991"/>
            <a:ext cx="849085" cy="466531"/>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54" name="Dikdörtgen 6">
            <a:extLst>
              <a:ext uri="{FF2B5EF4-FFF2-40B4-BE49-F238E27FC236}">
                <a16:creationId xmlns:a16="http://schemas.microsoft.com/office/drawing/2014/main" id="{D1339B6E-627E-1152-DCC2-A24972107E0F}"/>
              </a:ext>
            </a:extLst>
          </p:cNvPr>
          <p:cNvSpPr/>
          <p:nvPr userDrawn="1"/>
        </p:nvSpPr>
        <p:spPr>
          <a:xfrm>
            <a:off x="9489406" y="3573057"/>
            <a:ext cx="849085" cy="466531"/>
          </a:xfrm>
          <a:prstGeom prst="rect">
            <a:avLst/>
          </a:prstGeom>
          <a:solidFill>
            <a:srgbClr val="FB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4" name="Title Placeholder 3">
            <a:extLst>
              <a:ext uri="{FF2B5EF4-FFF2-40B4-BE49-F238E27FC236}">
                <a16:creationId xmlns:a16="http://schemas.microsoft.com/office/drawing/2014/main" id="{E98D67D3-EEF3-73AD-79E3-09F886069A82}"/>
              </a:ext>
            </a:extLst>
          </p:cNvPr>
          <p:cNvSpPr>
            <a:spLocks noGrp="1"/>
          </p:cNvSpPr>
          <p:nvPr>
            <p:ph type="title"/>
          </p:nvPr>
        </p:nvSpPr>
        <p:spPr>
          <a:xfrm>
            <a:off x="189557" y="95697"/>
            <a:ext cx="8798061" cy="770467"/>
          </a:xfrm>
          <a:prstGeom prst="rect">
            <a:avLst/>
          </a:prstGeom>
        </p:spPr>
        <p:txBody>
          <a:bodyPr vert="horz" lIns="91440" tIns="45720" rIns="91440" bIns="45720" rtlCol="0" anchor="ctr">
            <a:normAutofit/>
          </a:bodyPr>
          <a:lstStyle/>
          <a:p>
            <a:r>
              <a:rPr lang="en-US" dirty="0"/>
              <a:t>Click to edit Master title style</a:t>
            </a:r>
          </a:p>
        </p:txBody>
      </p:sp>
      <p:sp>
        <p:nvSpPr>
          <p:cNvPr id="2" name="Dikdörtgen 22">
            <a:extLst>
              <a:ext uri="{FF2B5EF4-FFF2-40B4-BE49-F238E27FC236}">
                <a16:creationId xmlns:a16="http://schemas.microsoft.com/office/drawing/2014/main" id="{EF7ABB1D-348F-4BDB-ED1E-240CBAC8FA05}"/>
              </a:ext>
            </a:extLst>
          </p:cNvPr>
          <p:cNvSpPr/>
          <p:nvPr userDrawn="1"/>
        </p:nvSpPr>
        <p:spPr>
          <a:xfrm>
            <a:off x="9489406" y="7118385"/>
            <a:ext cx="849085" cy="466531"/>
          </a:xfrm>
          <a:prstGeom prst="rect">
            <a:avLst/>
          </a:prstGeom>
          <a:solidFill>
            <a:srgbClr val="FFE69A"/>
          </a:solidFill>
          <a:ln>
            <a:solidFill>
              <a:srgbClr val="FFE6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pic>
        <p:nvPicPr>
          <p:cNvPr id="5" name="Graphic 4">
            <a:extLst>
              <a:ext uri="{FF2B5EF4-FFF2-40B4-BE49-F238E27FC236}">
                <a16:creationId xmlns:a16="http://schemas.microsoft.com/office/drawing/2014/main" id="{12993FA2-F702-FF21-9400-8947C73999EA}"/>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56382" y="6613232"/>
            <a:ext cx="832265" cy="160112"/>
          </a:xfrm>
          <a:prstGeom prst="rect">
            <a:avLst/>
          </a:prstGeom>
        </p:spPr>
      </p:pic>
      <p:sp>
        <p:nvSpPr>
          <p:cNvPr id="11" name="Dikdörtgen 22">
            <a:extLst>
              <a:ext uri="{FF2B5EF4-FFF2-40B4-BE49-F238E27FC236}">
                <a16:creationId xmlns:a16="http://schemas.microsoft.com/office/drawing/2014/main" id="{CBE93740-B338-D1EA-6B58-CE0DDC72027F}"/>
              </a:ext>
            </a:extLst>
          </p:cNvPr>
          <p:cNvSpPr/>
          <p:nvPr userDrawn="1"/>
        </p:nvSpPr>
        <p:spPr>
          <a:xfrm>
            <a:off x="9489406" y="7827450"/>
            <a:ext cx="849085" cy="466531"/>
          </a:xfrm>
          <a:prstGeom prst="rect">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F2F2F2"/>
              </a:solidFill>
            </a:endParaRPr>
          </a:p>
        </p:txBody>
      </p:sp>
      <p:sp>
        <p:nvSpPr>
          <p:cNvPr id="17" name="Dikdörtgen 6">
            <a:extLst>
              <a:ext uri="{FF2B5EF4-FFF2-40B4-BE49-F238E27FC236}">
                <a16:creationId xmlns:a16="http://schemas.microsoft.com/office/drawing/2014/main" id="{3BA7459E-2B7E-117F-E7B0-3A1286553C18}"/>
              </a:ext>
            </a:extLst>
          </p:cNvPr>
          <p:cNvSpPr/>
          <p:nvPr userDrawn="1"/>
        </p:nvSpPr>
        <p:spPr>
          <a:xfrm>
            <a:off x="9489405" y="-681339"/>
            <a:ext cx="849085" cy="466531"/>
          </a:xfrm>
          <a:prstGeom prst="rect">
            <a:avLst/>
          </a:prstGeom>
          <a:solidFill>
            <a:srgbClr val="155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Tree>
    <p:extLst>
      <p:ext uri="{BB962C8B-B14F-4D97-AF65-F5344CB8AC3E}">
        <p14:creationId xmlns:p14="http://schemas.microsoft.com/office/powerpoint/2010/main" val="198292925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5" r:id="rId8"/>
    <p:sldLayoutId id="2147483686" r:id="rId9"/>
    <p:sldLayoutId id="2147483687" r:id="rId10"/>
  </p:sldLayoutIdLst>
  <p:hf hdr="0" ftr="0" dt="0"/>
  <p:txStyles>
    <p:titleStyle>
      <a:lvl1pPr algn="l" defTabSz="914400" rtl="0" eaLnBrk="1" latinLnBrk="0" hangingPunct="1">
        <a:lnSpc>
          <a:spcPct val="90000"/>
        </a:lnSpc>
        <a:spcBef>
          <a:spcPct val="0"/>
        </a:spcBef>
        <a:buNone/>
        <a:defRPr sz="3600" b="1" kern="1200">
          <a:solidFill>
            <a:srgbClr val="0160A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95136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18"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1093598"/>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312399"/>
      </p:ext>
    </p:extLst>
  </p:cSld>
  <p:clrMap bg1="lt1" tx1="dk1" bg2="lt2" tx2="dk2" accent1="accent1" accent2="accent2" accent3="accent3" accent4="accent4" accent5="accent5" accent6="accent6" hlink="hlink" folHlink="folHlink"/>
  <p:sldLayoutIdLst>
    <p:sldLayoutId id="2147483716" r:id="rId1"/>
    <p:sldLayoutId id="214748371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545812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tiff"/><Relationship Id="rId7" Type="http://schemas.openxmlformats.org/officeDocument/2006/relationships/image" Target="../media/image18.jpeg"/><Relationship Id="rId2" Type="http://schemas.openxmlformats.org/officeDocument/2006/relationships/image" Target="../media/image13.tiff"/><Relationship Id="rId1" Type="http://schemas.openxmlformats.org/officeDocument/2006/relationships/slideLayout" Target="../slideLayouts/slideLayout12.xml"/><Relationship Id="rId6" Type="http://schemas.openxmlformats.org/officeDocument/2006/relationships/image" Target="../media/image17.tiff"/><Relationship Id="rId5" Type="http://schemas.openxmlformats.org/officeDocument/2006/relationships/image" Target="../media/image16.tiff"/><Relationship Id="rId4" Type="http://schemas.openxmlformats.org/officeDocument/2006/relationships/image" Target="../media/image15.tiff"/></Relationships>
</file>

<file path=ppt/slides/_rels/slide5.xml.rels><?xml version="1.0" encoding="UTF-8" standalone="yes"?>
<Relationships xmlns="http://schemas.openxmlformats.org/package/2006/relationships"><Relationship Id="rId8" Type="http://schemas.openxmlformats.org/officeDocument/2006/relationships/image" Target="../media/image16.tiff"/><Relationship Id="rId3" Type="http://schemas.openxmlformats.org/officeDocument/2006/relationships/image" Target="../media/image20.jpeg"/><Relationship Id="rId7" Type="http://schemas.openxmlformats.org/officeDocument/2006/relationships/image" Target="../media/image15.tiff"/><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4.tiff"/><Relationship Id="rId5" Type="http://schemas.openxmlformats.org/officeDocument/2006/relationships/image" Target="../media/image21.png"/><Relationship Id="rId10" Type="http://schemas.openxmlformats.org/officeDocument/2006/relationships/image" Target="../media/image22.png"/><Relationship Id="rId4" Type="http://schemas.openxmlformats.org/officeDocument/2006/relationships/image" Target="../media/image13.tiff"/><Relationship Id="rId9" Type="http://schemas.openxmlformats.org/officeDocument/2006/relationships/image" Target="../media/image17.tif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image" Target="../media/image36.png"/><Relationship Id="rId3" Type="http://schemas.openxmlformats.org/officeDocument/2006/relationships/image" Target="../media/image23.png"/><Relationship Id="rId21" Type="http://schemas.openxmlformats.org/officeDocument/2006/relationships/image" Target="../media/image39.png"/><Relationship Id="rId7" Type="http://schemas.openxmlformats.org/officeDocument/2006/relationships/image" Target="../media/image27.svg"/><Relationship Id="rId12" Type="http://schemas.openxmlformats.org/officeDocument/2006/relationships/image" Target="../media/image32.png"/><Relationship Id="rId17" Type="http://schemas.microsoft.com/office/2007/relationships/hdphoto" Target="../media/hdphoto2.wdp"/><Relationship Id="rId2" Type="http://schemas.openxmlformats.org/officeDocument/2006/relationships/notesSlide" Target="../notesSlides/notesSlide6.xml"/><Relationship Id="rId16" Type="http://schemas.openxmlformats.org/officeDocument/2006/relationships/image" Target="../media/image35.png"/><Relationship Id="rId20"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png"/><Relationship Id="rId15" Type="http://schemas.openxmlformats.org/officeDocument/2006/relationships/image" Target="../media/image34.png"/><Relationship Id="rId23" Type="http://schemas.openxmlformats.org/officeDocument/2006/relationships/image" Target="../media/image41.svg"/><Relationship Id="rId10" Type="http://schemas.openxmlformats.org/officeDocument/2006/relationships/image" Target="../media/image30.png"/><Relationship Id="rId19" Type="http://schemas.openxmlformats.org/officeDocument/2006/relationships/image" Target="../media/image37.png"/><Relationship Id="rId4" Type="http://schemas.openxmlformats.org/officeDocument/2006/relationships/image" Target="../media/image24.png"/><Relationship Id="rId9" Type="http://schemas.openxmlformats.org/officeDocument/2006/relationships/image" Target="../media/image29.svg"/><Relationship Id="rId14" Type="http://schemas.microsoft.com/office/2007/relationships/hdphoto" Target="../media/hdphoto1.wdp"/><Relationship Id="rId22" Type="http://schemas.openxmlformats.org/officeDocument/2006/relationships/image" Target="../media/image40.png"/></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2.xml"/><Relationship Id="rId5" Type="http://schemas.openxmlformats.org/officeDocument/2006/relationships/image" Target="../media/image43.sv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notesSlide" Target="../notesSlides/notesSlide8.xml"/><Relationship Id="rId7" Type="http://schemas.openxmlformats.org/officeDocument/2006/relationships/image" Target="../media/image47.svg"/><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 Id="rId9" Type="http://schemas.openxmlformats.org/officeDocument/2006/relationships/image" Target="../media/image49.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notesSlide" Target="../notesSlides/notesSlide10.xml"/><Relationship Id="rId7" Type="http://schemas.openxmlformats.org/officeDocument/2006/relationships/image" Target="../media/image47.sv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46.png"/><Relationship Id="rId11" Type="http://schemas.openxmlformats.org/officeDocument/2006/relationships/image" Target="../media/image43.svg"/><Relationship Id="rId5" Type="http://schemas.openxmlformats.org/officeDocument/2006/relationships/image" Target="../media/image45.svg"/><Relationship Id="rId10" Type="http://schemas.openxmlformats.org/officeDocument/2006/relationships/image" Target="../media/image42.png"/><Relationship Id="rId4" Type="http://schemas.openxmlformats.org/officeDocument/2006/relationships/image" Target="../media/image44.png"/><Relationship Id="rId9" Type="http://schemas.openxmlformats.org/officeDocument/2006/relationships/image" Target="../media/image49.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image" Target="../media/image53.sv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image" Target="../media/image53.sv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1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5.xml"/><Relationship Id="rId5" Type="http://schemas.openxmlformats.org/officeDocument/2006/relationships/image" Target="../media/image65.svg"/><Relationship Id="rId4" Type="http://schemas.openxmlformats.org/officeDocument/2006/relationships/image" Target="../media/image6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chart" Target="../charts/chart3.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chart" Target="../charts/char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3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7.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73.svg"/></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73.svg"/></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73.svg"/></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73.svg"/></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73.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chart" Target="../charts/chart7.xml"/></Relationships>
</file>

<file path=ppt/slides/_rels/slide4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chart" Target="../charts/chart10.xml"/></Relationships>
</file>

<file path=ppt/slides/_rels/slide4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4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75.svg"/></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80.sv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6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81.png"/><Relationship Id="rId7" Type="http://schemas.openxmlformats.org/officeDocument/2006/relationships/image" Target="../media/image84.png"/><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83.png"/><Relationship Id="rId10" Type="http://schemas.openxmlformats.org/officeDocument/2006/relationships/image" Target="../media/image86.svg"/><Relationship Id="rId4" Type="http://schemas.openxmlformats.org/officeDocument/2006/relationships/image" Target="../media/image82.svg"/><Relationship Id="rId9" Type="http://schemas.openxmlformats.org/officeDocument/2006/relationships/image" Target="../media/image85.png"/></Relationships>
</file>

<file path=ppt/slides/_rels/slide64.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Layout" Target="../slideLayouts/slideLayout17.xml"/><Relationship Id="rId4" Type="http://schemas.openxmlformats.org/officeDocument/2006/relationships/image" Target="../media/image89.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51.xml"/><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75.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90.png"/><Relationship Id="rId7" Type="http://schemas.openxmlformats.org/officeDocument/2006/relationships/image" Target="../media/image60.png"/><Relationship Id="rId2" Type="http://schemas.openxmlformats.org/officeDocument/2006/relationships/notesSlide" Target="../notesSlides/notesSlide53.xml"/><Relationship Id="rId1" Type="http://schemas.openxmlformats.org/officeDocument/2006/relationships/slideLayout" Target="../slideLayouts/slideLayout17.xml"/><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3.svg"/><Relationship Id="rId4" Type="http://schemas.openxmlformats.org/officeDocument/2006/relationships/image" Target="../media/image91.svg"/><Relationship Id="rId9" Type="http://schemas.openxmlformats.org/officeDocument/2006/relationships/image" Target="../media/image62.png"/></Relationships>
</file>

<file path=ppt/slides/_rels/slide76.xml.rels><?xml version="1.0" encoding="UTF-8" standalone="yes"?>
<Relationships xmlns="http://schemas.openxmlformats.org/package/2006/relationships"><Relationship Id="rId3" Type="http://schemas.openxmlformats.org/officeDocument/2006/relationships/image" Target="../media/image93.svg"/><Relationship Id="rId7" Type="http://schemas.openxmlformats.org/officeDocument/2006/relationships/image" Target="../media/image97.svg"/><Relationship Id="rId2" Type="http://schemas.openxmlformats.org/officeDocument/2006/relationships/image" Target="../media/image92.png"/><Relationship Id="rId1" Type="http://schemas.openxmlformats.org/officeDocument/2006/relationships/slideLayout" Target="../slideLayouts/slideLayout12.xml"/><Relationship Id="rId6" Type="http://schemas.openxmlformats.org/officeDocument/2006/relationships/image" Target="../media/image96.png"/><Relationship Id="rId5" Type="http://schemas.openxmlformats.org/officeDocument/2006/relationships/image" Target="../media/image95.svg"/><Relationship Id="rId4" Type="http://schemas.openxmlformats.org/officeDocument/2006/relationships/image" Target="../media/image94.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15.xml"/><Relationship Id="rId5" Type="http://schemas.openxmlformats.org/officeDocument/2006/relationships/image" Target="../media/image2.svg"/><Relationship Id="rId4" Type="http://schemas.openxmlformats.org/officeDocument/2006/relationships/image" Target="../media/image1.png"/></Relationships>
</file>

<file path=ppt/slides/_rels/slide81.xml.rels><?xml version="1.0" encoding="UTF-8" standalone="yes"?>
<Relationships xmlns="http://schemas.openxmlformats.org/package/2006/relationships"><Relationship Id="rId3" Type="http://schemas.openxmlformats.org/officeDocument/2006/relationships/slide" Target="slide92.xml"/><Relationship Id="rId2" Type="http://schemas.openxmlformats.org/officeDocument/2006/relationships/notesSlide" Target="../notesSlides/notesSlide58.xml"/><Relationship Id="rId1" Type="http://schemas.openxmlformats.org/officeDocument/2006/relationships/slideLayout" Target="../slideLayouts/slideLayout12.xml"/><Relationship Id="rId6" Type="http://schemas.openxmlformats.org/officeDocument/2006/relationships/slide" Target="slide158.xml"/><Relationship Id="rId5" Type="http://schemas.openxmlformats.org/officeDocument/2006/relationships/slide" Target="slide225.xml"/><Relationship Id="rId4" Type="http://schemas.openxmlformats.org/officeDocument/2006/relationships/slide" Target="slide251.xml"/></Relationships>
</file>

<file path=ppt/slides/_rels/slide8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 Target="slide81.xml"/><Relationship Id="rId1" Type="http://schemas.openxmlformats.org/officeDocument/2006/relationships/slideLayout" Target="../slideLayouts/slideLayout12.xml"/><Relationship Id="rId4" Type="http://schemas.openxmlformats.org/officeDocument/2006/relationships/image" Target="../media/image99.svg"/></Relationships>
</file>

<file path=ppt/slides/_rels/slide8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59.xml"/><Relationship Id="rId1" Type="http://schemas.openxmlformats.org/officeDocument/2006/relationships/slideLayout" Target="../slideLayouts/slideLayout17.xml"/><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slide" Target="slide81.xml"/></Relationships>
</file>

<file path=ppt/slides/_rels/slide8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 Target="slide81.xml"/><Relationship Id="rId1" Type="http://schemas.openxmlformats.org/officeDocument/2006/relationships/slideLayout" Target="../slideLayouts/slideLayout12.xml"/><Relationship Id="rId5" Type="http://schemas.openxmlformats.org/officeDocument/2006/relationships/chart" Target="../charts/chart20.xml"/><Relationship Id="rId4" Type="http://schemas.openxmlformats.org/officeDocument/2006/relationships/image" Target="../media/image99.svg"/></Relationships>
</file>

<file path=ppt/slides/_rels/slide8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 Target="slide81.xml"/><Relationship Id="rId1" Type="http://schemas.openxmlformats.org/officeDocument/2006/relationships/slideLayout" Target="../slideLayouts/slideLayout12.xml"/><Relationship Id="rId5" Type="http://schemas.openxmlformats.org/officeDocument/2006/relationships/chart" Target="../charts/chart21.xml"/><Relationship Id="rId4" Type="http://schemas.openxmlformats.org/officeDocument/2006/relationships/image" Target="../media/image99.sv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 Target="slide81.xml"/><Relationship Id="rId1" Type="http://schemas.openxmlformats.org/officeDocument/2006/relationships/slideLayout" Target="../slideLayouts/slideLayout12.xml"/><Relationship Id="rId4" Type="http://schemas.openxmlformats.org/officeDocument/2006/relationships/image" Target="../media/image99.svg"/></Relationships>
</file>

<file path=ppt/slides/_rels/slide88.xml.rels><?xml version="1.0" encoding="UTF-8" standalone="yes"?>
<Relationships xmlns="http://schemas.openxmlformats.org/package/2006/relationships"><Relationship Id="rId3" Type="http://schemas.openxmlformats.org/officeDocument/2006/relationships/slide" Target="slide81.xml"/><Relationship Id="rId2" Type="http://schemas.openxmlformats.org/officeDocument/2006/relationships/image" Target="../media/image100.png"/><Relationship Id="rId1" Type="http://schemas.openxmlformats.org/officeDocument/2006/relationships/slideLayout" Target="../slideLayouts/slideLayout12.xml"/><Relationship Id="rId5" Type="http://schemas.openxmlformats.org/officeDocument/2006/relationships/image" Target="../media/image99.svg"/><Relationship Id="rId4" Type="http://schemas.openxmlformats.org/officeDocument/2006/relationships/image" Target="../media/image98.png"/></Relationships>
</file>

<file path=ppt/slides/_rels/slide89.xml.rels><?xml version="1.0" encoding="UTF-8" standalone="yes"?>
<Relationships xmlns="http://schemas.openxmlformats.org/package/2006/relationships"><Relationship Id="rId3" Type="http://schemas.openxmlformats.org/officeDocument/2006/relationships/slide" Target="slide81.xml"/><Relationship Id="rId2" Type="http://schemas.openxmlformats.org/officeDocument/2006/relationships/image" Target="../media/image101.png"/><Relationship Id="rId1" Type="http://schemas.openxmlformats.org/officeDocument/2006/relationships/slideLayout" Target="../slideLayouts/slideLayout12.xml"/><Relationship Id="rId5" Type="http://schemas.openxmlformats.org/officeDocument/2006/relationships/image" Target="../media/image99.svg"/><Relationship Id="rId4" Type="http://schemas.openxmlformats.org/officeDocument/2006/relationships/image" Target="../media/image98.png"/></Relationships>
</file>

<file path=ppt/slides/_rels/slide90.xml.rels><?xml version="1.0" encoding="UTF-8" standalone="yes"?>
<Relationships xmlns="http://schemas.openxmlformats.org/package/2006/relationships"><Relationship Id="rId3" Type="http://schemas.openxmlformats.org/officeDocument/2006/relationships/chart" Target="../charts/chart22.xml"/><Relationship Id="rId7" Type="http://schemas.openxmlformats.org/officeDocument/2006/relationships/image" Target="../media/image99.svg"/><Relationship Id="rId2" Type="http://schemas.openxmlformats.org/officeDocument/2006/relationships/notesSlide" Target="../notesSlides/notesSlide60.xml"/><Relationship Id="rId1" Type="http://schemas.openxmlformats.org/officeDocument/2006/relationships/slideLayout" Target="../slideLayouts/slideLayout12.xml"/><Relationship Id="rId6" Type="http://schemas.openxmlformats.org/officeDocument/2006/relationships/image" Target="../media/image98.png"/><Relationship Id="rId5" Type="http://schemas.openxmlformats.org/officeDocument/2006/relationships/slide" Target="slide81.xml"/><Relationship Id="rId4" Type="http://schemas.openxmlformats.org/officeDocument/2006/relationships/chart" Target="../charts/chart23.xml"/></Relationships>
</file>

<file path=ppt/slides/_rels/slide91.xml.rels><?xml version="1.0" encoding="UTF-8" standalone="yes"?>
<Relationships xmlns="http://schemas.openxmlformats.org/package/2006/relationships"><Relationship Id="rId3" Type="http://schemas.openxmlformats.org/officeDocument/2006/relationships/chart" Target="../charts/chart24.xml"/><Relationship Id="rId7" Type="http://schemas.openxmlformats.org/officeDocument/2006/relationships/image" Target="../media/image99.svg"/><Relationship Id="rId2" Type="http://schemas.openxmlformats.org/officeDocument/2006/relationships/notesSlide" Target="../notesSlides/notesSlide61.xml"/><Relationship Id="rId1" Type="http://schemas.openxmlformats.org/officeDocument/2006/relationships/slideLayout" Target="../slideLayouts/slideLayout12.xml"/><Relationship Id="rId6" Type="http://schemas.openxmlformats.org/officeDocument/2006/relationships/image" Target="../media/image98.png"/><Relationship Id="rId5" Type="http://schemas.openxmlformats.org/officeDocument/2006/relationships/slide" Target="slide81.xml"/><Relationship Id="rId4" Type="http://schemas.openxmlformats.org/officeDocument/2006/relationships/chart" Target="../charts/chart25.xml"/></Relationships>
</file>

<file path=ppt/slides/_rels/slide9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png"/><Relationship Id="rId7" Type="http://schemas.openxmlformats.org/officeDocument/2006/relationships/image" Target="../media/image105.jpg"/><Relationship Id="rId2" Type="http://schemas.openxmlformats.org/officeDocument/2006/relationships/notesSlide" Target="../notesSlides/notesSlide62.xml"/><Relationship Id="rId1" Type="http://schemas.openxmlformats.org/officeDocument/2006/relationships/slideLayout" Target="../slideLayouts/slideLayout11.xml"/><Relationship Id="rId6" Type="http://schemas.openxmlformats.org/officeDocument/2006/relationships/image" Target="../media/image104.png"/><Relationship Id="rId5" Type="http://schemas.openxmlformats.org/officeDocument/2006/relationships/image" Target="../media/image103.emf"/><Relationship Id="rId4" Type="http://schemas.openxmlformats.org/officeDocument/2006/relationships/image" Target="../media/image102.svg"/></Relationships>
</file>

<file path=ppt/slides/_rels/slide93.xml.rels><?xml version="1.0" encoding="UTF-8" standalone="yes"?>
<Relationships xmlns="http://schemas.openxmlformats.org/package/2006/relationships"><Relationship Id="rId8" Type="http://schemas.openxmlformats.org/officeDocument/2006/relationships/slide" Target="slide81.xml"/><Relationship Id="rId3" Type="http://schemas.openxmlformats.org/officeDocument/2006/relationships/slide" Target="slide135.xml"/><Relationship Id="rId7" Type="http://schemas.openxmlformats.org/officeDocument/2006/relationships/slide" Target="slide156.xml"/><Relationship Id="rId2" Type="http://schemas.openxmlformats.org/officeDocument/2006/relationships/slide" Target="slide94.xml"/><Relationship Id="rId1" Type="http://schemas.openxmlformats.org/officeDocument/2006/relationships/slideLayout" Target="../slideLayouts/slideLayout12.xml"/><Relationship Id="rId6" Type="http://schemas.openxmlformats.org/officeDocument/2006/relationships/slide" Target="slide154.xml"/><Relationship Id="rId5" Type="http://schemas.openxmlformats.org/officeDocument/2006/relationships/slide" Target="slide152.xml"/><Relationship Id="rId10" Type="http://schemas.openxmlformats.org/officeDocument/2006/relationships/image" Target="../media/image99.svg"/><Relationship Id="rId4" Type="http://schemas.openxmlformats.org/officeDocument/2006/relationships/slide" Target="slide144.xml"/><Relationship Id="rId9" Type="http://schemas.openxmlformats.org/officeDocument/2006/relationships/image" Target="../media/image98.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22.png"/></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2.xml"/><Relationship Id="rId1" Type="http://schemas.openxmlformats.org/officeDocument/2006/relationships/tags" Target="../tags/tag8.xml"/><Relationship Id="rId5" Type="http://schemas.openxmlformats.org/officeDocument/2006/relationships/image" Target="../media/image43.svg"/><Relationship Id="rId4" Type="http://schemas.openxmlformats.org/officeDocument/2006/relationships/image" Target="../media/image42.png"/></Relationships>
</file>

<file path=ppt/slides/_rels/slide9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notesSlide" Target="../notesSlides/notesSlide66.xml"/><Relationship Id="rId7" Type="http://schemas.openxmlformats.org/officeDocument/2006/relationships/image" Target="../media/image47.svg"/><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image" Target="../media/image46.png"/><Relationship Id="rId11" Type="http://schemas.openxmlformats.org/officeDocument/2006/relationships/image" Target="../media/image43.svg"/><Relationship Id="rId5" Type="http://schemas.openxmlformats.org/officeDocument/2006/relationships/image" Target="../media/image45.svg"/><Relationship Id="rId10" Type="http://schemas.openxmlformats.org/officeDocument/2006/relationships/image" Target="../media/image42.png"/><Relationship Id="rId4" Type="http://schemas.openxmlformats.org/officeDocument/2006/relationships/image" Target="../media/image44.png"/><Relationship Id="rId9" Type="http://schemas.openxmlformats.org/officeDocument/2006/relationships/image" Target="../media/image49.sv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2.xml"/><Relationship Id="rId1" Type="http://schemas.openxmlformats.org/officeDocument/2006/relationships/tags" Target="../tags/tag10.xml"/><Relationship Id="rId5" Type="http://schemas.openxmlformats.org/officeDocument/2006/relationships/image" Target="../media/image65.svg"/><Relationship Id="rId4" Type="http://schemas.openxmlformats.org/officeDocument/2006/relationships/image" Target="../media/image64.png"/></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2.xml"/><Relationship Id="rId1" Type="http://schemas.openxmlformats.org/officeDocument/2006/relationships/tags" Target="../tags/tag11.xml"/><Relationship Id="rId5" Type="http://schemas.openxmlformats.org/officeDocument/2006/relationships/image" Target="../media/image65.svg"/><Relationship Id="rId4" Type="http://schemas.openxmlformats.org/officeDocument/2006/relationships/image" Target="../media/image64.png"/></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2.xml"/><Relationship Id="rId1" Type="http://schemas.openxmlformats.org/officeDocument/2006/relationships/tags" Target="../tags/tag12.xml"/><Relationship Id="rId5" Type="http://schemas.openxmlformats.org/officeDocument/2006/relationships/image" Target="../media/image65.svg"/><Relationship Id="rId4" Type="http://schemas.openxmlformats.org/officeDocument/2006/relationships/image" Target="../media/image64.pn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1.xml"/><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93.xml"/><Relationship Id="rId1" Type="http://schemas.openxmlformats.org/officeDocument/2006/relationships/slideLayout" Target="../slideLayouts/slideLayout12.xml"/><Relationship Id="rId5" Type="http://schemas.openxmlformats.org/officeDocument/2006/relationships/image" Target="../media/image108.svg"/><Relationship Id="rId4" Type="http://schemas.openxmlformats.org/officeDocument/2006/relationships/image" Target="../media/image107.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96.xml"/><Relationship Id="rId1" Type="http://schemas.openxmlformats.org/officeDocument/2006/relationships/slideLayout" Target="../slideLayouts/slideLayout12.xml"/><Relationship Id="rId4" Type="http://schemas.openxmlformats.org/officeDocument/2006/relationships/chart" Target="../charts/chart29.xml"/></Relationships>
</file>

<file path=ppt/slides/_rels/slide128.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97.xml"/><Relationship Id="rId1" Type="http://schemas.openxmlformats.org/officeDocument/2006/relationships/slideLayout" Target="../slideLayouts/slideLayout12.xml"/><Relationship Id="rId4" Type="http://schemas.openxmlformats.org/officeDocument/2006/relationships/chart" Target="../charts/chart3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png"/><Relationship Id="rId7" Type="http://schemas.openxmlformats.org/officeDocument/2006/relationships/image" Target="../media/image105.jpg"/><Relationship Id="rId2" Type="http://schemas.openxmlformats.org/officeDocument/2006/relationships/notesSlide" Target="../notesSlides/notesSlide102.xml"/><Relationship Id="rId1" Type="http://schemas.openxmlformats.org/officeDocument/2006/relationships/slideLayout" Target="../slideLayouts/slideLayout11.xml"/><Relationship Id="rId6" Type="http://schemas.openxmlformats.org/officeDocument/2006/relationships/image" Target="../media/image104.png"/><Relationship Id="rId5" Type="http://schemas.openxmlformats.org/officeDocument/2006/relationships/image" Target="../media/image103.emf"/><Relationship Id="rId4" Type="http://schemas.openxmlformats.org/officeDocument/2006/relationships/image" Target="../media/image102.sv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103.xml"/><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104.xml"/><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105.xml"/><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106.xml"/><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107.xml"/><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108.xml"/><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110.xml"/><Relationship Id="rId1" Type="http://schemas.openxmlformats.org/officeDocument/2006/relationships/slideLayout" Target="../slideLayouts/slideLayout12.xml"/><Relationship Id="rId4" Type="http://schemas.openxmlformats.org/officeDocument/2006/relationships/chart" Target="../charts/chart41.xml"/></Relationships>
</file>

<file path=ppt/slides/_rels/slide15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111.xml"/><Relationship Id="rId1" Type="http://schemas.openxmlformats.org/officeDocument/2006/relationships/slideLayout" Target="../slideLayouts/slideLayout12.xml"/><Relationship Id="rId4" Type="http://schemas.openxmlformats.org/officeDocument/2006/relationships/chart" Target="../charts/chart43.xml"/></Relationships>
</file>

<file path=ppt/slides/_rels/slide156.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image" Target="../media/image113.png"/><Relationship Id="rId1" Type="http://schemas.openxmlformats.org/officeDocument/2006/relationships/slideLayout" Target="../slideLayouts/slideLayout12.xml"/><Relationship Id="rId4" Type="http://schemas.openxmlformats.org/officeDocument/2006/relationships/chart" Target="../charts/chart45.xml"/></Relationships>
</file>

<file path=ppt/slides/_rels/slide157.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112.xml"/><Relationship Id="rId1" Type="http://schemas.openxmlformats.org/officeDocument/2006/relationships/slideLayout" Target="../slideLayouts/slideLayout12.xml"/><Relationship Id="rId5" Type="http://schemas.openxmlformats.org/officeDocument/2006/relationships/image" Target="../media/image113.png"/><Relationship Id="rId4" Type="http://schemas.openxmlformats.org/officeDocument/2006/relationships/chart" Target="../charts/chart47.xml"/></Relationships>
</file>

<file path=ppt/slides/_rels/slide1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3.xml"/><Relationship Id="rId1" Type="http://schemas.openxmlformats.org/officeDocument/2006/relationships/slideLayout" Target="../slideLayouts/slideLayout11.xml"/><Relationship Id="rId6" Type="http://schemas.openxmlformats.org/officeDocument/2006/relationships/image" Target="../media/image114.png"/><Relationship Id="rId5" Type="http://schemas.openxmlformats.org/officeDocument/2006/relationships/image" Target="../media/image103.emf"/><Relationship Id="rId4" Type="http://schemas.openxmlformats.org/officeDocument/2006/relationships/image" Target="../media/image102.svg"/></Relationships>
</file>

<file path=ppt/slides/_rels/slide159.xml.rels><?xml version="1.0" encoding="UTF-8" standalone="yes"?>
<Relationships xmlns="http://schemas.openxmlformats.org/package/2006/relationships"><Relationship Id="rId8" Type="http://schemas.openxmlformats.org/officeDocument/2006/relationships/slide" Target="slide216.xml"/><Relationship Id="rId3" Type="http://schemas.openxmlformats.org/officeDocument/2006/relationships/slide" Target="slide207.xml"/><Relationship Id="rId7" Type="http://schemas.openxmlformats.org/officeDocument/2006/relationships/slide" Target="slide215.xml"/><Relationship Id="rId2" Type="http://schemas.openxmlformats.org/officeDocument/2006/relationships/slide" Target="slide161.xml"/><Relationship Id="rId1" Type="http://schemas.openxmlformats.org/officeDocument/2006/relationships/slideLayout" Target="../slideLayouts/slideLayout12.xml"/><Relationship Id="rId6" Type="http://schemas.openxmlformats.org/officeDocument/2006/relationships/slide" Target="slide214.xml"/><Relationship Id="rId11" Type="http://schemas.openxmlformats.org/officeDocument/2006/relationships/image" Target="../media/image99.svg"/><Relationship Id="rId5" Type="http://schemas.openxmlformats.org/officeDocument/2006/relationships/slide" Target="slide213.xml"/><Relationship Id="rId10" Type="http://schemas.openxmlformats.org/officeDocument/2006/relationships/image" Target="../media/image98.png"/><Relationship Id="rId4" Type="http://schemas.openxmlformats.org/officeDocument/2006/relationships/slide" Target="slide208.xml"/><Relationship Id="rId9" Type="http://schemas.openxmlformats.org/officeDocument/2006/relationships/slide" Target="slide8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3.png"/><Relationship Id="rId7" Type="http://schemas.openxmlformats.org/officeDocument/2006/relationships/image" Target="../media/image42.png"/><Relationship Id="rId2" Type="http://schemas.openxmlformats.org/officeDocument/2006/relationships/notesSlide" Target="../notesSlides/notesSlide114.xml"/><Relationship Id="rId1" Type="http://schemas.openxmlformats.org/officeDocument/2006/relationships/slideLayout" Target="../slideLayouts/slideLayout12.xml"/><Relationship Id="rId6" Type="http://schemas.openxmlformats.org/officeDocument/2006/relationships/image" Target="../media/image115.png"/><Relationship Id="rId5" Type="http://schemas.openxmlformats.org/officeDocument/2006/relationships/image" Target="../media/image25.png"/><Relationship Id="rId4" Type="http://schemas.openxmlformats.org/officeDocument/2006/relationships/image" Target="../media/image24.png"/></Relationships>
</file>

<file path=ppt/slides/_rels/slide16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115.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115.png"/><Relationship Id="rId4" Type="http://schemas.openxmlformats.org/officeDocument/2006/relationships/image" Target="../media/image24.png"/><Relationship Id="rId9" Type="http://schemas.openxmlformats.org/officeDocument/2006/relationships/image" Target="../media/image29.svg"/></Relationships>
</file>

<file path=ppt/slides/_rels/slide163.xml.rels><?xml version="1.0" encoding="UTF-8" standalone="yes"?>
<Relationships xmlns="http://schemas.openxmlformats.org/package/2006/relationships"><Relationship Id="rId8" Type="http://schemas.openxmlformats.org/officeDocument/2006/relationships/image" Target="../media/image32.png"/><Relationship Id="rId13" Type="http://schemas.microsoft.com/office/2007/relationships/hdphoto" Target="../media/hdphoto2.wdp"/><Relationship Id="rId18" Type="http://schemas.openxmlformats.org/officeDocument/2006/relationships/chart" Target="../charts/chart48.xml"/><Relationship Id="rId3" Type="http://schemas.openxmlformats.org/officeDocument/2006/relationships/image" Target="../media/image30.png"/><Relationship Id="rId21" Type="http://schemas.openxmlformats.org/officeDocument/2006/relationships/image" Target="../media/image41.svg"/><Relationship Id="rId7" Type="http://schemas.openxmlformats.org/officeDocument/2006/relationships/image" Target="../media/image115.png"/><Relationship Id="rId12" Type="http://schemas.openxmlformats.org/officeDocument/2006/relationships/image" Target="../media/image35.png"/><Relationship Id="rId17" Type="http://schemas.openxmlformats.org/officeDocument/2006/relationships/image" Target="../media/image39.png"/><Relationship Id="rId2" Type="http://schemas.openxmlformats.org/officeDocument/2006/relationships/notesSlide" Target="../notesSlides/notesSlide116.xml"/><Relationship Id="rId16" Type="http://schemas.openxmlformats.org/officeDocument/2006/relationships/image" Target="../media/image38.png"/><Relationship Id="rId20" Type="http://schemas.openxmlformats.org/officeDocument/2006/relationships/image" Target="../media/image40.png"/><Relationship Id="rId1" Type="http://schemas.openxmlformats.org/officeDocument/2006/relationships/slideLayout" Target="../slideLayouts/slideLayout12.xml"/><Relationship Id="rId6" Type="http://schemas.openxmlformats.org/officeDocument/2006/relationships/image" Target="../media/image24.png"/><Relationship Id="rId11" Type="http://schemas.openxmlformats.org/officeDocument/2006/relationships/image" Target="../media/image34.png"/><Relationship Id="rId5" Type="http://schemas.openxmlformats.org/officeDocument/2006/relationships/image" Target="../media/image23.png"/><Relationship Id="rId15" Type="http://schemas.openxmlformats.org/officeDocument/2006/relationships/image" Target="../media/image37.png"/><Relationship Id="rId10" Type="http://schemas.microsoft.com/office/2007/relationships/hdphoto" Target="../media/hdphoto1.wdp"/><Relationship Id="rId19" Type="http://schemas.openxmlformats.org/officeDocument/2006/relationships/image" Target="../media/image22.png"/><Relationship Id="rId4" Type="http://schemas.openxmlformats.org/officeDocument/2006/relationships/image" Target="../media/image31.svg"/><Relationship Id="rId9" Type="http://schemas.openxmlformats.org/officeDocument/2006/relationships/image" Target="../media/image33.png"/><Relationship Id="rId14" Type="http://schemas.openxmlformats.org/officeDocument/2006/relationships/image" Target="../media/image36.png"/></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118.xml"/><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119.xml"/><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0.xml"/><Relationship Id="rId1" Type="http://schemas.openxmlformats.org/officeDocument/2006/relationships/slideLayout" Target="../slideLayouts/slideLayout12.xml"/><Relationship Id="rId4" Type="http://schemas.openxmlformats.org/officeDocument/2006/relationships/image" Target="../media/image43.svg"/></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22.xml"/><Relationship Id="rId1" Type="http://schemas.openxmlformats.org/officeDocument/2006/relationships/slideLayout" Target="../slideLayouts/slideLayout12.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24.xml"/><Relationship Id="rId1" Type="http://schemas.openxmlformats.org/officeDocument/2006/relationships/slideLayout" Target="../slideLayouts/slideLayout12.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7.svg"/></Relationships>
</file>

<file path=ppt/slides/_rels/slide17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18" Type="http://schemas.openxmlformats.org/officeDocument/2006/relationships/image" Target="../media/image22.png"/><Relationship Id="rId3" Type="http://schemas.openxmlformats.org/officeDocument/2006/relationships/image" Target="../media/image30.png"/><Relationship Id="rId7" Type="http://schemas.microsoft.com/office/2007/relationships/hdphoto" Target="../media/hdphoto1.wdp"/><Relationship Id="rId12" Type="http://schemas.openxmlformats.org/officeDocument/2006/relationships/image" Target="../media/image37.png"/><Relationship Id="rId17" Type="http://schemas.openxmlformats.org/officeDocument/2006/relationships/chart" Target="../charts/chart51.xml"/><Relationship Id="rId2" Type="http://schemas.openxmlformats.org/officeDocument/2006/relationships/notesSlide" Target="../notesSlides/notesSlide125.xml"/><Relationship Id="rId16" Type="http://schemas.openxmlformats.org/officeDocument/2006/relationships/image" Target="../media/image41.svg"/><Relationship Id="rId1" Type="http://schemas.openxmlformats.org/officeDocument/2006/relationships/slideLayout" Target="../slideLayouts/slideLayout12.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image" Target="../media/image32.png"/><Relationship Id="rId15" Type="http://schemas.openxmlformats.org/officeDocument/2006/relationships/image" Target="../media/image40.png"/><Relationship Id="rId10" Type="http://schemas.microsoft.com/office/2007/relationships/hdphoto" Target="../media/hdphoto2.wdp"/><Relationship Id="rId4" Type="http://schemas.openxmlformats.org/officeDocument/2006/relationships/image" Target="../media/image31.svg"/><Relationship Id="rId9" Type="http://schemas.openxmlformats.org/officeDocument/2006/relationships/image" Target="../media/image35.png"/><Relationship Id="rId14" Type="http://schemas.openxmlformats.org/officeDocument/2006/relationships/image" Target="../media/image39.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2.xml"/></Relationships>
</file>

<file path=ppt/slides/_rels/slide17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27.xml"/><Relationship Id="rId1" Type="http://schemas.openxmlformats.org/officeDocument/2006/relationships/slideLayout" Target="../slideLayouts/slideLayout12.xml"/><Relationship Id="rId4" Type="http://schemas.openxmlformats.org/officeDocument/2006/relationships/image" Target="../media/image73.svg"/></Relationships>
</file>

<file path=ppt/slides/_rels/slide17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28.xml"/><Relationship Id="rId1" Type="http://schemas.openxmlformats.org/officeDocument/2006/relationships/slideLayout" Target="../slideLayouts/slideLayout12.xml"/><Relationship Id="rId4" Type="http://schemas.openxmlformats.org/officeDocument/2006/relationships/image" Target="../media/image73.svg"/></Relationships>
</file>

<file path=ppt/slides/_rels/slide17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29.xml"/><Relationship Id="rId1" Type="http://schemas.openxmlformats.org/officeDocument/2006/relationships/slideLayout" Target="../slideLayouts/slideLayout12.xml"/><Relationship Id="rId4" Type="http://schemas.openxmlformats.org/officeDocument/2006/relationships/image" Target="../media/image73.svg"/></Relationships>
</file>

<file path=ppt/slides/_rels/slide17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0.xml"/><Relationship Id="rId1" Type="http://schemas.openxmlformats.org/officeDocument/2006/relationships/slideLayout" Target="../slideLayouts/slideLayout12.xml"/><Relationship Id="rId4" Type="http://schemas.openxmlformats.org/officeDocument/2006/relationships/image" Target="../media/image73.svg"/></Relationships>
</file>

<file path=ppt/slides/_rels/slide17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1.xml"/><Relationship Id="rId1" Type="http://schemas.openxmlformats.org/officeDocument/2006/relationships/slideLayout" Target="../slideLayouts/slideLayout12.xml"/><Relationship Id="rId4" Type="http://schemas.openxmlformats.org/officeDocument/2006/relationships/image" Target="../media/image73.svg"/></Relationships>
</file>

<file path=ppt/slides/_rels/slide17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18" Type="http://schemas.openxmlformats.org/officeDocument/2006/relationships/image" Target="../media/image22.png"/><Relationship Id="rId3" Type="http://schemas.openxmlformats.org/officeDocument/2006/relationships/image" Target="../media/image30.png"/><Relationship Id="rId7" Type="http://schemas.microsoft.com/office/2007/relationships/hdphoto" Target="../media/hdphoto1.wdp"/><Relationship Id="rId12" Type="http://schemas.openxmlformats.org/officeDocument/2006/relationships/image" Target="../media/image37.png"/><Relationship Id="rId17" Type="http://schemas.openxmlformats.org/officeDocument/2006/relationships/chart" Target="../charts/chart52.xml"/><Relationship Id="rId2" Type="http://schemas.openxmlformats.org/officeDocument/2006/relationships/notesSlide" Target="../notesSlides/notesSlide132.xml"/><Relationship Id="rId16" Type="http://schemas.openxmlformats.org/officeDocument/2006/relationships/image" Target="../media/image41.svg"/><Relationship Id="rId1" Type="http://schemas.openxmlformats.org/officeDocument/2006/relationships/slideLayout" Target="../slideLayouts/slideLayout12.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image" Target="../media/image32.png"/><Relationship Id="rId15" Type="http://schemas.openxmlformats.org/officeDocument/2006/relationships/image" Target="../media/image40.png"/><Relationship Id="rId10" Type="http://schemas.microsoft.com/office/2007/relationships/hdphoto" Target="../media/hdphoto2.wdp"/><Relationship Id="rId4" Type="http://schemas.openxmlformats.org/officeDocument/2006/relationships/image" Target="../media/image31.svg"/><Relationship Id="rId9" Type="http://schemas.openxmlformats.org/officeDocument/2006/relationships/image" Target="../media/image35.png"/><Relationship Id="rId14" Type="http://schemas.openxmlformats.org/officeDocument/2006/relationships/image" Target="../media/image39.png"/></Relationships>
</file>

<file path=ppt/slides/_rels/slide18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33.xml"/><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34.xml"/><Relationship Id="rId1" Type="http://schemas.openxmlformats.org/officeDocument/2006/relationships/slideLayout" Target="../slideLayouts/slideLayout12.xml"/><Relationship Id="rId6" Type="http://schemas.openxmlformats.org/officeDocument/2006/relationships/image" Target="../media/image120.svg"/><Relationship Id="rId5" Type="http://schemas.openxmlformats.org/officeDocument/2006/relationships/image" Target="../media/image119.png"/><Relationship Id="rId4" Type="http://schemas.openxmlformats.org/officeDocument/2006/relationships/image" Target="../media/image118.svg"/></Relationships>
</file>

<file path=ppt/slides/_rels/slide18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18" Type="http://schemas.openxmlformats.org/officeDocument/2006/relationships/image" Target="../media/image22.png"/><Relationship Id="rId3" Type="http://schemas.openxmlformats.org/officeDocument/2006/relationships/image" Target="../media/image30.png"/><Relationship Id="rId7" Type="http://schemas.microsoft.com/office/2007/relationships/hdphoto" Target="../media/hdphoto1.wdp"/><Relationship Id="rId12" Type="http://schemas.openxmlformats.org/officeDocument/2006/relationships/image" Target="../media/image37.png"/><Relationship Id="rId17" Type="http://schemas.openxmlformats.org/officeDocument/2006/relationships/chart" Target="../charts/chart53.xml"/><Relationship Id="rId2" Type="http://schemas.openxmlformats.org/officeDocument/2006/relationships/notesSlide" Target="../notesSlides/notesSlide135.xml"/><Relationship Id="rId16" Type="http://schemas.openxmlformats.org/officeDocument/2006/relationships/image" Target="../media/image41.svg"/><Relationship Id="rId1" Type="http://schemas.openxmlformats.org/officeDocument/2006/relationships/slideLayout" Target="../slideLayouts/slideLayout12.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image" Target="../media/image32.png"/><Relationship Id="rId15" Type="http://schemas.openxmlformats.org/officeDocument/2006/relationships/image" Target="../media/image40.png"/><Relationship Id="rId10" Type="http://schemas.microsoft.com/office/2007/relationships/hdphoto" Target="../media/hdphoto2.wdp"/><Relationship Id="rId4" Type="http://schemas.openxmlformats.org/officeDocument/2006/relationships/image" Target="../media/image31.svg"/><Relationship Id="rId9" Type="http://schemas.openxmlformats.org/officeDocument/2006/relationships/image" Target="../media/image35.png"/><Relationship Id="rId14" Type="http://schemas.openxmlformats.org/officeDocument/2006/relationships/image" Target="../media/image39.png"/></Relationships>
</file>

<file path=ppt/slides/_rels/slide183.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33.png"/><Relationship Id="rId7" Type="http://schemas.microsoft.com/office/2007/relationships/hdphoto" Target="../media/hdphoto2.wdp"/><Relationship Id="rId2" Type="http://schemas.openxmlformats.org/officeDocument/2006/relationships/notesSlide" Target="../notesSlides/notesSlide136.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microsoft.com/office/2007/relationships/hdphoto" Target="../media/hdphoto1.wdp"/></Relationships>
</file>

<file path=ppt/slides/_rels/slide18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37.xml"/><Relationship Id="rId1" Type="http://schemas.openxmlformats.org/officeDocument/2006/relationships/slideLayout" Target="../slideLayouts/slideLayout12.xml"/><Relationship Id="rId4" Type="http://schemas.openxmlformats.org/officeDocument/2006/relationships/image" Target="../media/image123.svg"/></Relationships>
</file>

<file path=ppt/slides/_rels/slide18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38.xml"/><Relationship Id="rId1" Type="http://schemas.openxmlformats.org/officeDocument/2006/relationships/slideLayout" Target="../slideLayouts/slideLayout12.xml"/><Relationship Id="rId4" Type="http://schemas.openxmlformats.org/officeDocument/2006/relationships/image" Target="../media/image120.svg"/></Relationships>
</file>

<file path=ppt/slides/_rels/slide186.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139.xml"/><Relationship Id="rId1" Type="http://schemas.openxmlformats.org/officeDocument/2006/relationships/slideLayout" Target="../slideLayouts/slideLayout12.xml"/><Relationship Id="rId5" Type="http://schemas.openxmlformats.org/officeDocument/2006/relationships/image" Target="../media/image43.svg"/><Relationship Id="rId4" Type="http://schemas.openxmlformats.org/officeDocument/2006/relationships/image" Target="../media/image42.png"/></Relationships>
</file>

<file path=ppt/slides/_rels/slide187.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140.xml"/><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141.xml"/><Relationship Id="rId1" Type="http://schemas.openxmlformats.org/officeDocument/2006/relationships/slideLayout" Target="../slideLayouts/slideLayout12.xml"/></Relationships>
</file>

<file path=ppt/slides/_rels/slide18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18" Type="http://schemas.openxmlformats.org/officeDocument/2006/relationships/image" Target="../media/image22.png"/><Relationship Id="rId3" Type="http://schemas.openxmlformats.org/officeDocument/2006/relationships/image" Target="../media/image30.png"/><Relationship Id="rId7" Type="http://schemas.microsoft.com/office/2007/relationships/hdphoto" Target="../media/hdphoto1.wdp"/><Relationship Id="rId12" Type="http://schemas.openxmlformats.org/officeDocument/2006/relationships/image" Target="../media/image37.png"/><Relationship Id="rId17" Type="http://schemas.openxmlformats.org/officeDocument/2006/relationships/chart" Target="../charts/chart54.xml"/><Relationship Id="rId2" Type="http://schemas.openxmlformats.org/officeDocument/2006/relationships/notesSlide" Target="../notesSlides/notesSlide142.xml"/><Relationship Id="rId16" Type="http://schemas.openxmlformats.org/officeDocument/2006/relationships/image" Target="../media/image41.svg"/><Relationship Id="rId1" Type="http://schemas.openxmlformats.org/officeDocument/2006/relationships/slideLayout" Target="../slideLayouts/slideLayout12.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image" Target="../media/image32.png"/><Relationship Id="rId15" Type="http://schemas.openxmlformats.org/officeDocument/2006/relationships/image" Target="../media/image40.png"/><Relationship Id="rId10" Type="http://schemas.microsoft.com/office/2007/relationships/hdphoto" Target="../media/hdphoto2.wdp"/><Relationship Id="rId4" Type="http://schemas.openxmlformats.org/officeDocument/2006/relationships/image" Target="../media/image31.svg"/><Relationship Id="rId9" Type="http://schemas.openxmlformats.org/officeDocument/2006/relationships/image" Target="../media/image35.png"/><Relationship Id="rId14" Type="http://schemas.openxmlformats.org/officeDocument/2006/relationships/image" Target="../media/image39.png"/></Relationships>
</file>

<file path=ppt/slides/_rels/slide190.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35.png"/><Relationship Id="rId7" Type="http://schemas.microsoft.com/office/2007/relationships/hdphoto" Target="../media/hdphoto1.wdp"/><Relationship Id="rId2" Type="http://schemas.openxmlformats.org/officeDocument/2006/relationships/chart" Target="../charts/chart55.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4.png"/><Relationship Id="rId4" Type="http://schemas.microsoft.com/office/2007/relationships/hdphoto" Target="../media/hdphoto2.wdp"/></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4.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144.xml"/><Relationship Id="rId1" Type="http://schemas.openxmlformats.org/officeDocument/2006/relationships/slideLayout" Target="../slideLayouts/slideLayout12.xml"/><Relationship Id="rId4" Type="http://schemas.openxmlformats.org/officeDocument/2006/relationships/chart" Target="../charts/chart57.xml"/></Relationships>
</file>

<file path=ppt/slides/_rels/slide195.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145.xml"/><Relationship Id="rId1" Type="http://schemas.openxmlformats.org/officeDocument/2006/relationships/slideLayout" Target="../slideLayouts/slideLayout12.xml"/></Relationships>
</file>

<file path=ppt/slides/_rels/slide196.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146.xml"/><Relationship Id="rId1" Type="http://schemas.openxmlformats.org/officeDocument/2006/relationships/slideLayout" Target="../slideLayouts/slideLayout12.xml"/><Relationship Id="rId4" Type="http://schemas.openxmlformats.org/officeDocument/2006/relationships/chart" Target="../charts/chart60.xml"/></Relationships>
</file>

<file path=ppt/slides/_rels/slide197.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147.xml"/><Relationship Id="rId1" Type="http://schemas.openxmlformats.org/officeDocument/2006/relationships/slideLayout" Target="../slideLayouts/slideLayout1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2.xml"/></Relationships>
</file>

<file path=ppt/slides/_rels/slide199.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149.xml"/><Relationship Id="rId1" Type="http://schemas.openxmlformats.org/officeDocument/2006/relationships/slideLayout" Target="../slideLayouts/slideLayout12.xml"/></Relationships>
</file>

<file path=ppt/slides/_rels/slide200.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150.xml"/><Relationship Id="rId1" Type="http://schemas.openxmlformats.org/officeDocument/2006/relationships/slideLayout" Target="../slideLayouts/slideLayout1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2.xml"/></Relationships>
</file>

<file path=ppt/slides/_rels/slide20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52.xml"/><Relationship Id="rId1" Type="http://schemas.openxmlformats.org/officeDocument/2006/relationships/slideLayout" Target="../slideLayouts/slideLayout12.xml"/><Relationship Id="rId5" Type="http://schemas.openxmlformats.org/officeDocument/2006/relationships/image" Target="../media/image127.png"/><Relationship Id="rId4" Type="http://schemas.openxmlformats.org/officeDocument/2006/relationships/hyperlink" Target="https://arxiv.org/abs/2406.19113" TargetMode="Externa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4.xml.rels><?xml version="1.0" encoding="UTF-8" standalone="yes"?>
<Relationships xmlns="http://schemas.openxmlformats.org/package/2006/relationships"><Relationship Id="rId8" Type="http://schemas.openxmlformats.org/officeDocument/2006/relationships/image" Target="../media/image132.svg"/><Relationship Id="rId3" Type="http://schemas.openxmlformats.org/officeDocument/2006/relationships/image" Target="../media/image128.png"/><Relationship Id="rId7" Type="http://schemas.openxmlformats.org/officeDocument/2006/relationships/image" Target="../media/image131.png"/><Relationship Id="rId2" Type="http://schemas.openxmlformats.org/officeDocument/2006/relationships/notesSlide" Target="../notesSlides/notesSlide153.xml"/><Relationship Id="rId1" Type="http://schemas.openxmlformats.org/officeDocument/2006/relationships/slideLayout" Target="../slideLayouts/slideLayout12.xml"/><Relationship Id="rId6" Type="http://schemas.openxmlformats.org/officeDocument/2006/relationships/image" Target="../media/image130.svg"/><Relationship Id="rId5" Type="http://schemas.openxmlformats.org/officeDocument/2006/relationships/image" Target="../media/image94.png"/><Relationship Id="rId10" Type="http://schemas.openxmlformats.org/officeDocument/2006/relationships/image" Target="../media/image134.svg"/><Relationship Id="rId4" Type="http://schemas.openxmlformats.org/officeDocument/2006/relationships/image" Target="../media/image129.svg"/><Relationship Id="rId9" Type="http://schemas.openxmlformats.org/officeDocument/2006/relationships/image" Target="../media/image133.png"/></Relationships>
</file>

<file path=ppt/slides/_rels/slide205.xml.rels><?xml version="1.0" encoding="UTF-8" standalone="yes"?>
<Relationships xmlns="http://schemas.openxmlformats.org/package/2006/relationships"><Relationship Id="rId8" Type="http://schemas.openxmlformats.org/officeDocument/2006/relationships/hyperlink" Target="https://arxiv.org/abs/2406.19113" TargetMode="External"/><Relationship Id="rId3" Type="http://schemas.openxmlformats.org/officeDocument/2006/relationships/image" Target="../media/image1.png"/><Relationship Id="rId7" Type="http://schemas.openxmlformats.org/officeDocument/2006/relationships/image" Target="../media/image127.png"/><Relationship Id="rId2" Type="http://schemas.openxmlformats.org/officeDocument/2006/relationships/notesSlide" Target="../notesSlides/notesSlide154.xml"/><Relationship Id="rId1" Type="http://schemas.openxmlformats.org/officeDocument/2006/relationships/slideLayout" Target="../slideLayouts/slideLayout11.xml"/><Relationship Id="rId6" Type="http://schemas.openxmlformats.org/officeDocument/2006/relationships/image" Target="../media/image114.png"/><Relationship Id="rId5" Type="http://schemas.openxmlformats.org/officeDocument/2006/relationships/image" Target="../media/image103.emf"/><Relationship Id="rId4" Type="http://schemas.openxmlformats.org/officeDocument/2006/relationships/image" Target="../media/image102.svg"/></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207.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2.xml"/></Relationships>
</file>

<file path=ppt/slides/_rels/slide208.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2.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12.xml"/></Relationships>
</file>

<file path=ppt/slides/_rels/slide213.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12.xml"/></Relationships>
</file>

<file path=ppt/slides/_rels/slide215.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2.xml"/></Relationships>
</file>

<file path=ppt/slides/_rels/slide21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2.xml"/></Relationships>
</file>

<file path=ppt/slides/_rels/slide217.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2.xml"/></Relationships>
</file>

<file path=ppt/slides/_rels/slide218.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2.xml"/></Relationships>
</file>

<file path=ppt/slides/_rels/slide21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12.xml"/></Relationships>
</file>

<file path=ppt/slides/_rels/slide220.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12.xml"/></Relationships>
</file>

<file path=ppt/slides/_rels/slide22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12.xml"/></Relationships>
</file>

<file path=ppt/slides/_rels/slide223.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1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2.xml"/></Relationships>
</file>

<file path=ppt/slides/_rels/slide2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7.xml"/><Relationship Id="rId1" Type="http://schemas.openxmlformats.org/officeDocument/2006/relationships/slideLayout" Target="../slideLayouts/slideLayout11.xml"/><Relationship Id="rId6" Type="http://schemas.openxmlformats.org/officeDocument/2006/relationships/image" Target="../media/image114.png"/><Relationship Id="rId5" Type="http://schemas.openxmlformats.org/officeDocument/2006/relationships/image" Target="../media/image103.emf"/><Relationship Id="rId4" Type="http://schemas.openxmlformats.org/officeDocument/2006/relationships/image" Target="../media/image102.svg"/></Relationships>
</file>

<file path=ppt/slides/_rels/slide226.xml.rels><?xml version="1.0" encoding="UTF-8" standalone="yes"?>
<Relationships xmlns="http://schemas.openxmlformats.org/package/2006/relationships"><Relationship Id="rId8" Type="http://schemas.openxmlformats.org/officeDocument/2006/relationships/slide" Target="slide81.xml"/><Relationship Id="rId3" Type="http://schemas.openxmlformats.org/officeDocument/2006/relationships/slide" Target="slide228.xml"/><Relationship Id="rId7" Type="http://schemas.openxmlformats.org/officeDocument/2006/relationships/slide" Target="slide248.xml"/><Relationship Id="rId2" Type="http://schemas.openxmlformats.org/officeDocument/2006/relationships/slide" Target="slide227.xml"/><Relationship Id="rId1" Type="http://schemas.openxmlformats.org/officeDocument/2006/relationships/slideLayout" Target="../slideLayouts/slideLayout12.xml"/><Relationship Id="rId6" Type="http://schemas.openxmlformats.org/officeDocument/2006/relationships/slide" Target="slide247.xml"/><Relationship Id="rId5" Type="http://schemas.openxmlformats.org/officeDocument/2006/relationships/slide" Target="slide246.xml"/><Relationship Id="rId10" Type="http://schemas.openxmlformats.org/officeDocument/2006/relationships/image" Target="../media/image99.svg"/><Relationship Id="rId4" Type="http://schemas.openxmlformats.org/officeDocument/2006/relationships/slide" Target="slide245.xml"/><Relationship Id="rId9" Type="http://schemas.openxmlformats.org/officeDocument/2006/relationships/image" Target="../media/image98.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9.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chart" Target="../charts/chart64.xml"/><Relationship Id="rId1" Type="http://schemas.openxmlformats.org/officeDocument/2006/relationships/slideLayout" Target="../slideLayouts/slideLayout21.xml"/><Relationship Id="rId5" Type="http://schemas.openxmlformats.org/officeDocument/2006/relationships/chart" Target="../charts/chart67.xml"/><Relationship Id="rId4" Type="http://schemas.openxmlformats.org/officeDocument/2006/relationships/chart" Target="../charts/chart66.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1.xml.rels><?xml version="1.0" encoding="UTF-8" standalone="yes"?>
<Relationships xmlns="http://schemas.openxmlformats.org/package/2006/relationships"><Relationship Id="rId3" Type="http://schemas.openxmlformats.org/officeDocument/2006/relationships/image" Target="../media/image150.emf"/><Relationship Id="rId2" Type="http://schemas.openxmlformats.org/officeDocument/2006/relationships/notesSlide" Target="../notesSlides/notesSlide158.xml"/><Relationship Id="rId1" Type="http://schemas.openxmlformats.org/officeDocument/2006/relationships/slideLayout" Target="../slideLayouts/slideLayout21.xml"/></Relationships>
</file>

<file path=ppt/slides/_rels/slide232.xml.rels><?xml version="1.0" encoding="UTF-8" standalone="yes"?>
<Relationships xmlns="http://schemas.openxmlformats.org/package/2006/relationships"><Relationship Id="rId2" Type="http://schemas.openxmlformats.org/officeDocument/2006/relationships/image" Target="../media/image150.emf"/><Relationship Id="rId1" Type="http://schemas.openxmlformats.org/officeDocument/2006/relationships/slideLayout" Target="../slideLayouts/slideLayout2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5.xml.rels><?xml version="1.0" encoding="UTF-8" standalone="yes"?>
<Relationships xmlns="http://schemas.openxmlformats.org/package/2006/relationships"><Relationship Id="rId2" Type="http://schemas.openxmlformats.org/officeDocument/2006/relationships/image" Target="../media/image151.emf"/><Relationship Id="rId1" Type="http://schemas.openxmlformats.org/officeDocument/2006/relationships/slideLayout" Target="../slideLayouts/slideLayout21.xml"/></Relationships>
</file>

<file path=ppt/slides/_rels/slide236.xml.rels><?xml version="1.0" encoding="UTF-8" standalone="yes"?>
<Relationships xmlns="http://schemas.openxmlformats.org/package/2006/relationships"><Relationship Id="rId2" Type="http://schemas.openxmlformats.org/officeDocument/2006/relationships/image" Target="../media/image152.emf"/><Relationship Id="rId1" Type="http://schemas.openxmlformats.org/officeDocument/2006/relationships/slideLayout" Target="../slideLayouts/slideLayout21.xml"/></Relationships>
</file>

<file path=ppt/slides/_rels/slide237.xml.rels><?xml version="1.0" encoding="UTF-8" standalone="yes"?>
<Relationships xmlns="http://schemas.openxmlformats.org/package/2006/relationships"><Relationship Id="rId2" Type="http://schemas.openxmlformats.org/officeDocument/2006/relationships/image" Target="../media/image153.emf"/><Relationship Id="rId1" Type="http://schemas.openxmlformats.org/officeDocument/2006/relationships/slideLayout" Target="../slideLayouts/slideLayout21.xml"/></Relationships>
</file>

<file path=ppt/slides/_rels/slide238.xml.rels><?xml version="1.0" encoding="UTF-8" standalone="yes"?>
<Relationships xmlns="http://schemas.openxmlformats.org/package/2006/relationships"><Relationship Id="rId2" Type="http://schemas.openxmlformats.org/officeDocument/2006/relationships/image" Target="../media/image154.emf"/><Relationship Id="rId1" Type="http://schemas.openxmlformats.org/officeDocument/2006/relationships/slideLayout" Target="../slideLayouts/slideLayout21.xml"/></Relationships>
</file>

<file path=ppt/slides/_rels/slide239.xml.rels><?xml version="1.0" encoding="UTF-8" standalone="yes"?>
<Relationships xmlns="http://schemas.openxmlformats.org/package/2006/relationships"><Relationship Id="rId3" Type="http://schemas.openxmlformats.org/officeDocument/2006/relationships/chart" Target="../charts/chart69.xml"/><Relationship Id="rId2" Type="http://schemas.openxmlformats.org/officeDocument/2006/relationships/chart" Target="../charts/chart68.xml"/><Relationship Id="rId1" Type="http://schemas.openxmlformats.org/officeDocument/2006/relationships/slideLayout" Target="../slideLayouts/slideLayout21.xml"/></Relationships>
</file>

<file path=ppt/slides/_rels/slide240.xml.rels><?xml version="1.0" encoding="UTF-8" standalone="yes"?>
<Relationships xmlns="http://schemas.openxmlformats.org/package/2006/relationships"><Relationship Id="rId3" Type="http://schemas.openxmlformats.org/officeDocument/2006/relationships/chart" Target="../charts/chart71.xml"/><Relationship Id="rId2" Type="http://schemas.openxmlformats.org/officeDocument/2006/relationships/chart" Target="../charts/chart70.xml"/><Relationship Id="rId1" Type="http://schemas.openxmlformats.org/officeDocument/2006/relationships/slideLayout" Target="../slideLayouts/slideLayout21.xml"/></Relationships>
</file>

<file path=ppt/slides/_rels/slide241.xml.rels><?xml version="1.0" encoding="UTF-8" standalone="yes"?>
<Relationships xmlns="http://schemas.openxmlformats.org/package/2006/relationships"><Relationship Id="rId3" Type="http://schemas.openxmlformats.org/officeDocument/2006/relationships/chart" Target="../charts/chart73.xml"/><Relationship Id="rId2" Type="http://schemas.openxmlformats.org/officeDocument/2006/relationships/chart" Target="../charts/chart72.xml"/><Relationship Id="rId1" Type="http://schemas.openxmlformats.org/officeDocument/2006/relationships/slideLayout" Target="../slideLayouts/slideLayout21.xml"/></Relationships>
</file>

<file path=ppt/slides/_rels/slide24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59.xml"/><Relationship Id="rId1" Type="http://schemas.openxmlformats.org/officeDocument/2006/relationships/slideLayout" Target="../slideLayouts/slideLayout21.xml"/></Relationships>
</file>

<file path=ppt/slides/_rels/slide2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0.xml"/><Relationship Id="rId1" Type="http://schemas.openxmlformats.org/officeDocument/2006/relationships/slideLayout" Target="../slideLayouts/slideLayout20.xml"/><Relationship Id="rId6" Type="http://schemas.openxmlformats.org/officeDocument/2006/relationships/image" Target="../media/image114.png"/><Relationship Id="rId5" Type="http://schemas.openxmlformats.org/officeDocument/2006/relationships/image" Target="../media/image103.emf"/><Relationship Id="rId4" Type="http://schemas.openxmlformats.org/officeDocument/2006/relationships/image" Target="../media/image102.sv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6.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1.xml"/></Relationships>
</file>

<file path=ppt/slides/_rels/slide247.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1.xml"/></Relationships>
</file>

<file path=ppt/slides/_rels/slide248.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1.xml"/></Relationships>
</file>

<file path=ppt/slides/_rels/slide24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1.xml"/></Relationships>
</file>

<file path=ppt/slides/_rels/slide250.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1.xml"/></Relationships>
</file>

<file path=ppt/slides/_rels/slide251.xml.rels><?xml version="1.0" encoding="UTF-8" standalone="yes"?>
<Relationships xmlns="http://schemas.openxmlformats.org/package/2006/relationships"><Relationship Id="rId8" Type="http://schemas.openxmlformats.org/officeDocument/2006/relationships/image" Target="../media/image162.jpeg"/><Relationship Id="rId3" Type="http://schemas.openxmlformats.org/officeDocument/2006/relationships/image" Target="../media/image89.jpeg"/><Relationship Id="rId7" Type="http://schemas.openxmlformats.org/officeDocument/2006/relationships/image" Target="../media/image161.png"/><Relationship Id="rId2" Type="http://schemas.openxmlformats.org/officeDocument/2006/relationships/notesSlide" Target="../notesSlides/notesSlide161.xml"/><Relationship Id="rId1" Type="http://schemas.openxmlformats.org/officeDocument/2006/relationships/slideLayout" Target="../slideLayouts/slideLayout11.xml"/><Relationship Id="rId6" Type="http://schemas.openxmlformats.org/officeDocument/2006/relationships/image" Target="../media/image103.emf"/><Relationship Id="rId5" Type="http://schemas.openxmlformats.org/officeDocument/2006/relationships/image" Target="../media/image102.svg"/><Relationship Id="rId4" Type="http://schemas.openxmlformats.org/officeDocument/2006/relationships/image" Target="../media/image1.png"/><Relationship Id="rId9" Type="http://schemas.openxmlformats.org/officeDocument/2006/relationships/image" Target="../media/image163.png"/></Relationships>
</file>

<file path=ppt/slides/_rels/slide25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2.xml"/><Relationship Id="rId1" Type="http://schemas.openxmlformats.org/officeDocument/2006/relationships/slideLayout" Target="../slideLayouts/slideLayout1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5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tiff"/><Relationship Id="rId7" Type="http://schemas.openxmlformats.org/officeDocument/2006/relationships/image" Target="../media/image18.jpeg"/><Relationship Id="rId2" Type="http://schemas.openxmlformats.org/officeDocument/2006/relationships/image" Target="../media/image13.tiff"/><Relationship Id="rId1" Type="http://schemas.openxmlformats.org/officeDocument/2006/relationships/slideLayout" Target="../slideLayouts/slideLayout17.xml"/><Relationship Id="rId6" Type="http://schemas.openxmlformats.org/officeDocument/2006/relationships/image" Target="../media/image17.tiff"/><Relationship Id="rId5" Type="http://schemas.openxmlformats.org/officeDocument/2006/relationships/image" Target="../media/image16.tiff"/><Relationship Id="rId4" Type="http://schemas.openxmlformats.org/officeDocument/2006/relationships/image" Target="../media/image15.tiff"/></Relationships>
</file>

<file path=ppt/slides/_rels/slide256.xml.rels><?xml version="1.0" encoding="UTF-8" standalone="yes"?>
<Relationships xmlns="http://schemas.openxmlformats.org/package/2006/relationships"><Relationship Id="rId8" Type="http://schemas.openxmlformats.org/officeDocument/2006/relationships/image" Target="../media/image16.tiff"/><Relationship Id="rId3" Type="http://schemas.openxmlformats.org/officeDocument/2006/relationships/image" Target="../media/image20.jpeg"/><Relationship Id="rId7" Type="http://schemas.openxmlformats.org/officeDocument/2006/relationships/image" Target="../media/image15.tiff"/><Relationship Id="rId2" Type="http://schemas.openxmlformats.org/officeDocument/2006/relationships/notesSlide" Target="../notesSlides/notesSlide163.xml"/><Relationship Id="rId1" Type="http://schemas.openxmlformats.org/officeDocument/2006/relationships/slideLayout" Target="../slideLayouts/slideLayout17.xml"/><Relationship Id="rId6" Type="http://schemas.openxmlformats.org/officeDocument/2006/relationships/image" Target="../media/image14.tiff"/><Relationship Id="rId5" Type="http://schemas.openxmlformats.org/officeDocument/2006/relationships/image" Target="../media/image21.png"/><Relationship Id="rId10" Type="http://schemas.openxmlformats.org/officeDocument/2006/relationships/image" Target="../media/image22.png"/><Relationship Id="rId4" Type="http://schemas.openxmlformats.org/officeDocument/2006/relationships/image" Target="../media/image13.tiff"/><Relationship Id="rId9" Type="http://schemas.openxmlformats.org/officeDocument/2006/relationships/image" Target="../media/image17.tiff"/></Relationships>
</file>

<file path=ppt/slides/_rels/slide257.xml.rels><?xml version="1.0" encoding="UTF-8" standalone="yes"?>
<Relationships xmlns="http://schemas.openxmlformats.org/package/2006/relationships"><Relationship Id="rId2" Type="http://schemas.openxmlformats.org/officeDocument/2006/relationships/chart" Target="../charts/chart74.xml"/><Relationship Id="rId1" Type="http://schemas.openxmlformats.org/officeDocument/2006/relationships/slideLayout" Target="../slideLayouts/slideLayout17.xml"/></Relationships>
</file>

<file path=ppt/slides/_rels/slide258.xml.rels><?xml version="1.0" encoding="UTF-8" standalone="yes"?>
<Relationships xmlns="http://schemas.openxmlformats.org/package/2006/relationships"><Relationship Id="rId3" Type="http://schemas.openxmlformats.org/officeDocument/2006/relationships/image" Target="../media/image165.svg"/><Relationship Id="rId2" Type="http://schemas.openxmlformats.org/officeDocument/2006/relationships/image" Target="../media/image164.png"/><Relationship Id="rId1" Type="http://schemas.openxmlformats.org/officeDocument/2006/relationships/slideLayout" Target="../slideLayouts/slideLayout17.xml"/></Relationships>
</file>

<file path=ppt/slides/_rels/slide259.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64.xml"/><Relationship Id="rId1" Type="http://schemas.openxmlformats.org/officeDocument/2006/relationships/slideLayout" Target="../slideLayouts/slideLayout17.xml"/><Relationship Id="rId6" Type="http://schemas.openxmlformats.org/officeDocument/2006/relationships/image" Target="../media/image167.svg"/><Relationship Id="rId5" Type="http://schemas.openxmlformats.org/officeDocument/2006/relationships/image" Target="../media/image166.png"/><Relationship Id="rId4" Type="http://schemas.openxmlformats.org/officeDocument/2006/relationships/image" Target="../media/image165.svg"/></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2.xml"/></Relationships>
</file>

<file path=ppt/slides/_rels/slide26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81.png"/><Relationship Id="rId7" Type="http://schemas.openxmlformats.org/officeDocument/2006/relationships/image" Target="../media/image84.png"/><Relationship Id="rId2" Type="http://schemas.openxmlformats.org/officeDocument/2006/relationships/notesSlide" Target="../notesSlides/notesSlide166.xml"/><Relationship Id="rId1" Type="http://schemas.openxmlformats.org/officeDocument/2006/relationships/slideLayout" Target="../slideLayouts/slideLayout17.xml"/><Relationship Id="rId6" Type="http://schemas.microsoft.com/office/2007/relationships/hdphoto" Target="../media/hdphoto3.wdp"/><Relationship Id="rId5" Type="http://schemas.openxmlformats.org/officeDocument/2006/relationships/image" Target="../media/image83.png"/><Relationship Id="rId10" Type="http://schemas.openxmlformats.org/officeDocument/2006/relationships/image" Target="../media/image86.svg"/><Relationship Id="rId4" Type="http://schemas.openxmlformats.org/officeDocument/2006/relationships/image" Target="../media/image82.svg"/><Relationship Id="rId9" Type="http://schemas.openxmlformats.org/officeDocument/2006/relationships/image" Target="../media/image85.png"/></Relationships>
</file>

<file path=ppt/slides/_rels/slide262.xml.rels><?xml version="1.0" encoding="UTF-8" standalone="yes"?>
<Relationships xmlns="http://schemas.openxmlformats.org/package/2006/relationships"><Relationship Id="rId13" Type="http://schemas.openxmlformats.org/officeDocument/2006/relationships/image" Target="../media/image81.png"/><Relationship Id="rId18" Type="http://schemas.microsoft.com/office/2007/relationships/hdphoto" Target="../media/hdphoto4.wdp"/><Relationship Id="rId3" Type="http://schemas.openxmlformats.org/officeDocument/2006/relationships/customXml" Target="../ink/ink1.xml"/><Relationship Id="rId21" Type="http://schemas.openxmlformats.org/officeDocument/2006/relationships/image" Target="../media/image89.jpeg"/><Relationship Id="rId12" Type="http://schemas.openxmlformats.org/officeDocument/2006/relationships/image" Target="NULL"/><Relationship Id="rId17" Type="http://schemas.openxmlformats.org/officeDocument/2006/relationships/image" Target="../media/image84.png"/><Relationship Id="rId2" Type="http://schemas.openxmlformats.org/officeDocument/2006/relationships/notesSlide" Target="../notesSlides/notesSlide167.xml"/><Relationship Id="rId16" Type="http://schemas.microsoft.com/office/2007/relationships/hdphoto" Target="../media/hdphoto3.wdp"/><Relationship Id="rId20" Type="http://schemas.openxmlformats.org/officeDocument/2006/relationships/image" Target="../media/image86.svg"/><Relationship Id="rId1" Type="http://schemas.openxmlformats.org/officeDocument/2006/relationships/slideLayout" Target="../slideLayouts/slideLayout17.xml"/><Relationship Id="rId15" Type="http://schemas.openxmlformats.org/officeDocument/2006/relationships/image" Target="../media/image83.png"/><Relationship Id="rId19" Type="http://schemas.openxmlformats.org/officeDocument/2006/relationships/image" Target="../media/image85.png"/><Relationship Id="rId14" Type="http://schemas.openxmlformats.org/officeDocument/2006/relationships/image" Target="../media/image82.sv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7.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17.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7.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2.xml"/></Relationships>
</file>

<file path=ppt/slides/_rels/slide270.xml.rels><?xml version="1.0" encoding="UTF-8" standalone="yes"?>
<Relationships xmlns="http://schemas.openxmlformats.org/package/2006/relationships"><Relationship Id="rId3" Type="http://schemas.openxmlformats.org/officeDocument/2006/relationships/chart" Target="../charts/chart75.xml"/><Relationship Id="rId2" Type="http://schemas.openxmlformats.org/officeDocument/2006/relationships/notesSlide" Target="../notesSlides/notesSlide173.xml"/><Relationship Id="rId1" Type="http://schemas.openxmlformats.org/officeDocument/2006/relationships/slideLayout" Target="../slideLayouts/slideLayout17.xml"/></Relationships>
</file>

<file path=ppt/slides/_rels/slide271.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74.xml"/><Relationship Id="rId1" Type="http://schemas.openxmlformats.org/officeDocument/2006/relationships/slideLayout" Target="../slideLayouts/slideLayout17.xml"/><Relationship Id="rId5" Type="http://schemas.openxmlformats.org/officeDocument/2006/relationships/image" Target="../media/image170.png"/><Relationship Id="rId4" Type="http://schemas.openxmlformats.org/officeDocument/2006/relationships/image" Target="../media/image169.png"/></Relationships>
</file>

<file path=ppt/slides/_rels/slide272.xml.rels><?xml version="1.0" encoding="UTF-8" standalone="yes"?>
<Relationships xmlns="http://schemas.openxmlformats.org/package/2006/relationships"><Relationship Id="rId8" Type="http://schemas.openxmlformats.org/officeDocument/2006/relationships/image" Target="../media/image174.svg"/><Relationship Id="rId3" Type="http://schemas.openxmlformats.org/officeDocument/2006/relationships/image" Target="../media/image171.png"/><Relationship Id="rId7" Type="http://schemas.openxmlformats.org/officeDocument/2006/relationships/image" Target="../media/image173.png"/><Relationship Id="rId2" Type="http://schemas.openxmlformats.org/officeDocument/2006/relationships/notesSlide" Target="../notesSlides/notesSlide175.xml"/><Relationship Id="rId1" Type="http://schemas.openxmlformats.org/officeDocument/2006/relationships/slideLayout" Target="../slideLayouts/slideLayout17.xml"/><Relationship Id="rId6" Type="http://schemas.microsoft.com/office/2007/relationships/hdphoto" Target="../media/hdphoto4.wdp"/><Relationship Id="rId5" Type="http://schemas.openxmlformats.org/officeDocument/2006/relationships/image" Target="../media/image172.png"/><Relationship Id="rId10" Type="http://schemas.openxmlformats.org/officeDocument/2006/relationships/image" Target="../media/image176.svg"/><Relationship Id="rId4" Type="http://schemas.microsoft.com/office/2007/relationships/hdphoto" Target="../media/hdphoto3.wdp"/><Relationship Id="rId9" Type="http://schemas.openxmlformats.org/officeDocument/2006/relationships/image" Target="../media/image175.png"/></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4.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Layout" Target="../slideLayouts/slideLayout17.xml"/><Relationship Id="rId4" Type="http://schemas.openxmlformats.org/officeDocument/2006/relationships/image" Target="../media/image89.jpeg"/></Relationships>
</file>

<file path=ppt/slides/_rels/slide2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76.xml"/><Relationship Id="rId1" Type="http://schemas.openxmlformats.org/officeDocument/2006/relationships/slideLayout" Target="../slideLayouts/slideLayout17.xml"/><Relationship Id="rId4" Type="http://schemas.openxmlformats.org/officeDocument/2006/relationships/image" Target="../media/image88.svg"/></Relationships>
</file>

<file path=ppt/slides/_rels/slide276.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Layout" Target="../slideLayouts/slideLayout1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0.xml.rels><?xml version="1.0" encoding="UTF-8" standalone="yes"?>
<Relationships xmlns="http://schemas.openxmlformats.org/package/2006/relationships"><Relationship Id="rId3" Type="http://schemas.openxmlformats.org/officeDocument/2006/relationships/chart" Target="../charts/chart76.xml"/><Relationship Id="rId2" Type="http://schemas.openxmlformats.org/officeDocument/2006/relationships/notesSlide" Target="../notesSlides/notesSlide178.xml"/><Relationship Id="rId1" Type="http://schemas.openxmlformats.org/officeDocument/2006/relationships/slideLayout" Target="../slideLayouts/slideLayout17.xml"/><Relationship Id="rId5" Type="http://schemas.openxmlformats.org/officeDocument/2006/relationships/image" Target="../media/image178.svg"/><Relationship Id="rId4" Type="http://schemas.openxmlformats.org/officeDocument/2006/relationships/image" Target="../media/image177.png"/></Relationships>
</file>

<file path=ppt/slides/_rels/slide281.xml.rels><?xml version="1.0" encoding="UTF-8" standalone="yes"?>
<Relationships xmlns="http://schemas.openxmlformats.org/package/2006/relationships"><Relationship Id="rId3" Type="http://schemas.openxmlformats.org/officeDocument/2006/relationships/chart" Target="../charts/chart77.xml"/><Relationship Id="rId2" Type="http://schemas.openxmlformats.org/officeDocument/2006/relationships/notesSlide" Target="../notesSlides/notesSlide179.xml"/><Relationship Id="rId1" Type="http://schemas.openxmlformats.org/officeDocument/2006/relationships/slideLayout" Target="../slideLayouts/slideLayout17.xml"/><Relationship Id="rId5" Type="http://schemas.openxmlformats.org/officeDocument/2006/relationships/image" Target="../media/image178.svg"/><Relationship Id="rId4" Type="http://schemas.openxmlformats.org/officeDocument/2006/relationships/image" Target="../media/image177.png"/></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7.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17.xml"/></Relationships>
</file>

<file path=ppt/slides/_rels/slide284.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Layout" Target="../slideLayouts/slideLayout1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17.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7.xml"/></Relationships>
</file>

<file path=ppt/slides/_rels/slide28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84.xml"/><Relationship Id="rId1" Type="http://schemas.openxmlformats.org/officeDocument/2006/relationships/slideLayout" Target="../slideLayouts/slideLayout17.xml"/><Relationship Id="rId4" Type="http://schemas.openxmlformats.org/officeDocument/2006/relationships/image" Target="../media/image88.svg"/></Relationships>
</file>

<file path=ppt/slides/_rels/slide289.xml.rels><?xml version="1.0" encoding="UTF-8" standalone="yes"?>
<Relationships xmlns="http://schemas.openxmlformats.org/package/2006/relationships"><Relationship Id="rId3" Type="http://schemas.openxmlformats.org/officeDocument/2006/relationships/hyperlink" Target="https://arxiv.org/abs/2504.03732" TargetMode="External"/><Relationship Id="rId2" Type="http://schemas.openxmlformats.org/officeDocument/2006/relationships/notesSlide" Target="../notesSlides/notesSlide185.xml"/><Relationship Id="rId1" Type="http://schemas.openxmlformats.org/officeDocument/2006/relationships/slideLayout" Target="../slideLayouts/slideLayout17.xml"/><Relationship Id="rId6" Type="http://schemas.openxmlformats.org/officeDocument/2006/relationships/image" Target="../media/image181.png"/><Relationship Id="rId5" Type="http://schemas.openxmlformats.org/officeDocument/2006/relationships/image" Target="../media/image180.svg"/><Relationship Id="rId4" Type="http://schemas.openxmlformats.org/officeDocument/2006/relationships/image" Target="../media/image179.png"/></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7.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1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17.xml"/></Relationships>
</file>

<file path=ppt/slides/_rels/slide295.xml.rels><?xml version="1.0" encoding="UTF-8" standalone="yes"?>
<Relationships xmlns="http://schemas.openxmlformats.org/package/2006/relationships"><Relationship Id="rId3" Type="http://schemas.openxmlformats.org/officeDocument/2006/relationships/chart" Target="../charts/chart78.xml"/><Relationship Id="rId2" Type="http://schemas.openxmlformats.org/officeDocument/2006/relationships/notesSlide" Target="../notesSlides/notesSlide189.xml"/><Relationship Id="rId1" Type="http://schemas.openxmlformats.org/officeDocument/2006/relationships/slideLayout" Target="../slideLayouts/slideLayout17.xml"/></Relationships>
</file>

<file path=ppt/slides/_rels/slide296.xml.rels><?xml version="1.0" encoding="UTF-8" standalone="yes"?>
<Relationships xmlns="http://schemas.openxmlformats.org/package/2006/relationships"><Relationship Id="rId2" Type="http://schemas.openxmlformats.org/officeDocument/2006/relationships/chart" Target="../charts/chart79.xml"/><Relationship Id="rId1" Type="http://schemas.openxmlformats.org/officeDocument/2006/relationships/slideLayout" Target="../slideLayouts/slideLayout1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17.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17.xml"/></Relationships>
</file>

<file path=ppt/slides/_rels/slide301.xml.rels><?xml version="1.0" encoding="UTF-8" standalone="yes"?>
<Relationships xmlns="http://schemas.openxmlformats.org/package/2006/relationships"><Relationship Id="rId3" Type="http://schemas.openxmlformats.org/officeDocument/2006/relationships/hyperlink" Target="https://arxiv.org/abs/2504.03732" TargetMode="External"/><Relationship Id="rId2" Type="http://schemas.openxmlformats.org/officeDocument/2006/relationships/notesSlide" Target="../notesSlides/notesSlide192.xml"/><Relationship Id="rId1" Type="http://schemas.openxmlformats.org/officeDocument/2006/relationships/slideLayout" Target="../slideLayouts/slideLayout17.xml"/><Relationship Id="rId6" Type="http://schemas.openxmlformats.org/officeDocument/2006/relationships/image" Target="../media/image181.png"/><Relationship Id="rId5" Type="http://schemas.openxmlformats.org/officeDocument/2006/relationships/image" Target="../media/image180.svg"/><Relationship Id="rId4" Type="http://schemas.openxmlformats.org/officeDocument/2006/relationships/image" Target="../media/image179.png"/></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81.png"/><Relationship Id="rId7" Type="http://schemas.openxmlformats.org/officeDocument/2006/relationships/image" Target="../media/image84.png"/><Relationship Id="rId2" Type="http://schemas.openxmlformats.org/officeDocument/2006/relationships/notesSlide" Target="../notesSlides/notesSlide193.xml"/><Relationship Id="rId1" Type="http://schemas.openxmlformats.org/officeDocument/2006/relationships/slideLayout" Target="../slideLayouts/slideLayout17.xml"/><Relationship Id="rId6" Type="http://schemas.openxmlformats.org/officeDocument/2006/relationships/image" Target="../media/image86.svg"/><Relationship Id="rId5" Type="http://schemas.openxmlformats.org/officeDocument/2006/relationships/image" Target="../media/image85.png"/><Relationship Id="rId10" Type="http://schemas.microsoft.com/office/2007/relationships/hdphoto" Target="../media/hdphoto3.wdp"/><Relationship Id="rId4" Type="http://schemas.openxmlformats.org/officeDocument/2006/relationships/image" Target="../media/image82.svg"/><Relationship Id="rId9" Type="http://schemas.openxmlformats.org/officeDocument/2006/relationships/image" Target="../media/image83.png"/></Relationships>
</file>

<file path=ppt/slides/_rels/slide304.xml.rels><?xml version="1.0" encoding="UTF-8" standalone="yes"?>
<Relationships xmlns="http://schemas.openxmlformats.org/package/2006/relationships"><Relationship Id="rId8" Type="http://schemas.openxmlformats.org/officeDocument/2006/relationships/image" Target="../media/image162.jpeg"/><Relationship Id="rId3" Type="http://schemas.openxmlformats.org/officeDocument/2006/relationships/image" Target="../media/image89.jpeg"/><Relationship Id="rId7" Type="http://schemas.openxmlformats.org/officeDocument/2006/relationships/image" Target="../media/image161.png"/><Relationship Id="rId2" Type="http://schemas.openxmlformats.org/officeDocument/2006/relationships/notesSlide" Target="../notesSlides/notesSlide194.xml"/><Relationship Id="rId1" Type="http://schemas.openxmlformats.org/officeDocument/2006/relationships/slideLayout" Target="../slideLayouts/slideLayout16.xml"/><Relationship Id="rId6" Type="http://schemas.openxmlformats.org/officeDocument/2006/relationships/image" Target="../media/image103.emf"/><Relationship Id="rId5" Type="http://schemas.openxmlformats.org/officeDocument/2006/relationships/image" Target="../media/image102.svg"/><Relationship Id="rId4" Type="http://schemas.openxmlformats.org/officeDocument/2006/relationships/image" Target="../media/image1.png"/><Relationship Id="rId9" Type="http://schemas.openxmlformats.org/officeDocument/2006/relationships/image" Target="../media/image163.png"/></Relationships>
</file>

<file path=ppt/slides/_rels/slide305.xml.rels><?xml version="1.0" encoding="UTF-8" standalone="yes"?>
<Relationships xmlns="http://schemas.openxmlformats.org/package/2006/relationships"><Relationship Id="rId8" Type="http://schemas.openxmlformats.org/officeDocument/2006/relationships/slide" Target="slide315.xml"/><Relationship Id="rId13" Type="http://schemas.openxmlformats.org/officeDocument/2006/relationships/slide" Target="slide320.xml"/><Relationship Id="rId18" Type="http://schemas.openxmlformats.org/officeDocument/2006/relationships/slide" Target="slide290.xml"/><Relationship Id="rId3" Type="http://schemas.openxmlformats.org/officeDocument/2006/relationships/slide" Target="slide307.xml"/><Relationship Id="rId21" Type="http://schemas.openxmlformats.org/officeDocument/2006/relationships/image" Target="../media/image99.svg"/><Relationship Id="rId7" Type="http://schemas.openxmlformats.org/officeDocument/2006/relationships/slide" Target="slide314.xml"/><Relationship Id="rId12" Type="http://schemas.openxmlformats.org/officeDocument/2006/relationships/slide" Target="slide319.xml"/><Relationship Id="rId17" Type="http://schemas.openxmlformats.org/officeDocument/2006/relationships/slide" Target="slide273.xml"/><Relationship Id="rId2" Type="http://schemas.openxmlformats.org/officeDocument/2006/relationships/slide" Target="slide306.xml"/><Relationship Id="rId16" Type="http://schemas.openxmlformats.org/officeDocument/2006/relationships/slide" Target="slide268.xml"/><Relationship Id="rId20" Type="http://schemas.openxmlformats.org/officeDocument/2006/relationships/image" Target="../media/image98.png"/><Relationship Id="rId1" Type="http://schemas.openxmlformats.org/officeDocument/2006/relationships/slideLayout" Target="../slideLayouts/slideLayout17.xml"/><Relationship Id="rId6" Type="http://schemas.openxmlformats.org/officeDocument/2006/relationships/slide" Target="slide313.xml"/><Relationship Id="rId11" Type="http://schemas.openxmlformats.org/officeDocument/2006/relationships/slide" Target="slide318.xml"/><Relationship Id="rId5" Type="http://schemas.openxmlformats.org/officeDocument/2006/relationships/slide" Target="slide312.xml"/><Relationship Id="rId15" Type="http://schemas.openxmlformats.org/officeDocument/2006/relationships/slide" Target="slide263.xml"/><Relationship Id="rId10" Type="http://schemas.openxmlformats.org/officeDocument/2006/relationships/slide" Target="slide317.xml"/><Relationship Id="rId19" Type="http://schemas.openxmlformats.org/officeDocument/2006/relationships/slide" Target="slide81.xml"/><Relationship Id="rId4" Type="http://schemas.openxmlformats.org/officeDocument/2006/relationships/slide" Target="slide308.xml"/><Relationship Id="rId9" Type="http://schemas.openxmlformats.org/officeDocument/2006/relationships/slide" Target="slide316.xml"/><Relationship Id="rId14" Type="http://schemas.openxmlformats.org/officeDocument/2006/relationships/slide" Target="slide252.xml"/></Relationships>
</file>

<file path=ppt/slides/_rels/slide306.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image" Target="../media/image182.emf"/><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07.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image" Target="../media/image184.emf"/><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08.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chart" Target="../charts/chart80.xml"/><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09.xml.rels><?xml version="1.0" encoding="UTF-8" standalone="yes"?>
<Relationships xmlns="http://schemas.openxmlformats.org/package/2006/relationships"><Relationship Id="rId3" Type="http://schemas.openxmlformats.org/officeDocument/2006/relationships/chart" Target="../charts/chart82.xml"/><Relationship Id="rId2" Type="http://schemas.openxmlformats.org/officeDocument/2006/relationships/chart" Target="../charts/chart81.xml"/><Relationship Id="rId1" Type="http://schemas.openxmlformats.org/officeDocument/2006/relationships/slideLayout" Target="../slideLayouts/slideLayout17.xml"/><Relationship Id="rId6" Type="http://schemas.openxmlformats.org/officeDocument/2006/relationships/image" Target="../media/image183.svg"/><Relationship Id="rId5" Type="http://schemas.openxmlformats.org/officeDocument/2006/relationships/image" Target="../media/image98.png"/><Relationship Id="rId4" Type="http://schemas.openxmlformats.org/officeDocument/2006/relationships/slide" Target="slide305.xml"/></Relationships>
</file>

<file path=ppt/slides/_rels/slide310.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chart" Target="../charts/chart83.xml"/><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1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 Target="slide305.xml"/><Relationship Id="rId1" Type="http://schemas.openxmlformats.org/officeDocument/2006/relationships/slideLayout" Target="../slideLayouts/slideLayout17.xml"/><Relationship Id="rId4" Type="http://schemas.openxmlformats.org/officeDocument/2006/relationships/image" Target="../media/image183.svg"/></Relationships>
</file>

<file path=ppt/slides/_rels/slide312.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image" Target="../media/image185.png"/><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13.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image" Target="../media/image186.emf"/><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14.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image" Target="../media/image187.emf"/><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15.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image" Target="../media/image188.emf"/><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16.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chart" Target="../charts/chart84.xml"/><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17.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image" Target="../media/image189.png"/><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18.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image" Target="../media/image190.png"/><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19.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image" Target="../media/image191.png"/><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_rels/slide320.xml.rels><?xml version="1.0" encoding="UTF-8" standalone="yes"?>
<Relationships xmlns="http://schemas.openxmlformats.org/package/2006/relationships"><Relationship Id="rId3" Type="http://schemas.openxmlformats.org/officeDocument/2006/relationships/slide" Target="slide305.xml"/><Relationship Id="rId2" Type="http://schemas.openxmlformats.org/officeDocument/2006/relationships/chart" Target="../charts/chart85.xml"/><Relationship Id="rId1" Type="http://schemas.openxmlformats.org/officeDocument/2006/relationships/slideLayout" Target="../slideLayouts/slideLayout17.xml"/><Relationship Id="rId5" Type="http://schemas.openxmlformats.org/officeDocument/2006/relationships/image" Target="../media/image183.svg"/><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309" y="260767"/>
            <a:ext cx="8527691" cy="1554909"/>
          </a:xfrm>
        </p:spPr>
        <p:txBody>
          <a:bodyPr anchor="t">
            <a:noAutofit/>
          </a:bodyPr>
          <a:lstStyle/>
          <a:p>
            <a:pPr algn="l">
              <a:spcBef>
                <a:spcPts val="1200"/>
              </a:spcBef>
            </a:pPr>
            <a:r>
              <a:rPr lang="en-US" sz="3600" b="1" dirty="0">
                <a:solidFill>
                  <a:srgbClr val="2E6F6A"/>
                </a:solidFill>
                <a:latin typeface="Corbel" panose="020B0503020204020204" pitchFamily="34" charset="0"/>
                <a:ea typeface="Cambria" panose="02040503050406030204" pitchFamily="18" charset="0"/>
              </a:rPr>
              <a:t>Storage-Centric System Designs for Enabling Fast, Efficient, and Low-Cost Genomic and Metagenomic Analyses</a:t>
            </a:r>
            <a:endParaRPr lang="en-US" sz="2400" dirty="0">
              <a:solidFill>
                <a:srgbClr val="2E6F6A"/>
              </a:solidFill>
              <a:latin typeface="Corbel" panose="020B0503020204020204" pitchFamily="34" charset="0"/>
              <a:ea typeface="Cambria" panose="02040503050406030204" pitchFamily="18" charset="0"/>
            </a:endParaRPr>
          </a:p>
        </p:txBody>
      </p:sp>
      <p:sp>
        <p:nvSpPr>
          <p:cNvPr id="3" name="Subtitle 2"/>
          <p:cNvSpPr>
            <a:spLocks noGrp="1"/>
          </p:cNvSpPr>
          <p:nvPr>
            <p:ph type="subTitle" idx="1"/>
          </p:nvPr>
        </p:nvSpPr>
        <p:spPr>
          <a:xfrm>
            <a:off x="616309" y="1951211"/>
            <a:ext cx="4783410" cy="1199437"/>
          </a:xfrm>
        </p:spPr>
        <p:txBody>
          <a:bodyPr>
            <a:normAutofit/>
          </a:bodyPr>
          <a:lstStyle/>
          <a:p>
            <a:pPr lvl="0" algn="l">
              <a:lnSpc>
                <a:spcPct val="100000"/>
              </a:lnSpc>
              <a:spcBef>
                <a:spcPts val="0"/>
              </a:spcBef>
            </a:pPr>
            <a:r>
              <a:rPr lang="en-US" sz="2800" b="1" dirty="0">
                <a:solidFill>
                  <a:prstClr val="black"/>
                </a:solidFill>
                <a:latin typeface="Corbel" panose="020B0503020204020204" pitchFamily="34" charset="0"/>
              </a:rPr>
              <a:t>Nika Mansourighiasi</a:t>
            </a:r>
          </a:p>
          <a:p>
            <a:pPr lvl="0" algn="l">
              <a:lnSpc>
                <a:spcPct val="100000"/>
              </a:lnSpc>
              <a:spcBef>
                <a:spcPts val="0"/>
              </a:spcBef>
            </a:pPr>
            <a:r>
              <a:rPr lang="en-US" sz="2000" dirty="0">
                <a:solidFill>
                  <a:prstClr val="black">
                    <a:lumMod val="50000"/>
                    <a:lumOff val="50000"/>
                  </a:prstClr>
                </a:solidFill>
                <a:latin typeface="Corbel" panose="020B0503020204020204" pitchFamily="34" charset="0"/>
              </a:rPr>
              <a:t>Doctoral Examination</a:t>
            </a:r>
          </a:p>
          <a:p>
            <a:pPr lvl="0" algn="l">
              <a:lnSpc>
                <a:spcPct val="100000"/>
              </a:lnSpc>
              <a:spcBef>
                <a:spcPts val="0"/>
              </a:spcBef>
            </a:pPr>
            <a:r>
              <a:rPr lang="en-US" sz="2000" dirty="0">
                <a:solidFill>
                  <a:prstClr val="black">
                    <a:lumMod val="50000"/>
                    <a:lumOff val="50000"/>
                  </a:prstClr>
                </a:solidFill>
              </a:rPr>
              <a:t>3</a:t>
            </a:r>
            <a:r>
              <a:rPr lang="en-US" sz="2000" dirty="0">
                <a:solidFill>
                  <a:prstClr val="black">
                    <a:lumMod val="50000"/>
                    <a:lumOff val="50000"/>
                  </a:prstClr>
                </a:solidFill>
                <a:latin typeface="+mn-lt"/>
              </a:rPr>
              <a:t>1.03.2026</a:t>
            </a:r>
          </a:p>
        </p:txBody>
      </p:sp>
      <p:sp>
        <p:nvSpPr>
          <p:cNvPr id="9" name="Subtitle 2">
            <a:extLst>
              <a:ext uri="{FF2B5EF4-FFF2-40B4-BE49-F238E27FC236}">
                <a16:creationId xmlns:a16="http://schemas.microsoft.com/office/drawing/2014/main" id="{2ED90441-37AD-4B49-A91C-1B7A5249A139}"/>
              </a:ext>
            </a:extLst>
          </p:cNvPr>
          <p:cNvSpPr txBox="1">
            <a:spLocks/>
          </p:cNvSpPr>
          <p:nvPr/>
        </p:nvSpPr>
        <p:spPr>
          <a:xfrm>
            <a:off x="616308" y="3286183"/>
            <a:ext cx="7277625" cy="2941016"/>
          </a:xfrm>
          <a:prstGeom prst="rect">
            <a:avLst/>
          </a:prstGeom>
        </p:spPr>
        <p:txBody>
          <a:bodyPr vert="horz" lIns="91440" tIns="45720" rIns="91440" bIns="45720" rtlCol="0">
            <a:normAutofit/>
          </a:bodyPr>
          <a:lstStyle>
            <a:lvl1pPr marL="0" indent="0" algn="ctr" defTabSz="685766" rtl="0" eaLnBrk="1" latinLnBrk="0" hangingPunct="1">
              <a:lnSpc>
                <a:spcPct val="90000"/>
              </a:lnSpc>
              <a:spcBef>
                <a:spcPts val="750"/>
              </a:spcBef>
              <a:buFont typeface="Arial" panose="020B0604020202020204" pitchFamily="34" charset="0"/>
              <a:buNone/>
              <a:defRPr sz="1800" kern="1200">
                <a:solidFill>
                  <a:schemeClr val="tx1"/>
                </a:solidFill>
                <a:latin typeface="Trebuchet MS" panose="020B0603020202020204" pitchFamily="34" charset="0"/>
                <a:ea typeface="Verdana" panose="020B0604030504040204" pitchFamily="34" charset="0"/>
                <a:cs typeface="Segoe UI" panose="020B0502040204020203" pitchFamily="34" charset="0"/>
              </a:defRPr>
            </a:lvl1pPr>
            <a:lvl2pPr marL="342884" indent="0" algn="ctr" defTabSz="685766" rtl="0" eaLnBrk="1" latinLnBrk="0" hangingPunct="1">
              <a:lnSpc>
                <a:spcPct val="90000"/>
              </a:lnSpc>
              <a:spcBef>
                <a:spcPts val="375"/>
              </a:spcBef>
              <a:buFont typeface="Arial" panose="020B0604020202020204" pitchFamily="34" charset="0"/>
              <a:buNone/>
              <a:defRPr sz="1500" kern="1200">
                <a:solidFill>
                  <a:schemeClr val="tx1"/>
                </a:solidFill>
                <a:latin typeface="Trebuchet MS" panose="020B0603020202020204" pitchFamily="34" charset="0"/>
                <a:ea typeface="Verdana" panose="020B0604030504040204" pitchFamily="34" charset="0"/>
                <a:cs typeface="Segoe UI" panose="020B0502040204020203" pitchFamily="34" charset="0"/>
              </a:defRPr>
            </a:lvl2pPr>
            <a:lvl3pPr marL="685766" indent="0" algn="ctr" defTabSz="685766" rtl="0" eaLnBrk="1" latinLnBrk="0" hangingPunct="1">
              <a:lnSpc>
                <a:spcPct val="90000"/>
              </a:lnSpc>
              <a:spcBef>
                <a:spcPts val="375"/>
              </a:spcBef>
              <a:buFont typeface="Arial" panose="020B0604020202020204" pitchFamily="34" charset="0"/>
              <a:buNone/>
              <a:defRPr sz="1350" kern="1200">
                <a:solidFill>
                  <a:schemeClr val="tx1"/>
                </a:solidFill>
                <a:latin typeface="Trebuchet MS" panose="020B0603020202020204" pitchFamily="34" charset="0"/>
                <a:ea typeface="Verdana" panose="020B0604030504040204" pitchFamily="34" charset="0"/>
                <a:cs typeface="Segoe UI" panose="020B0502040204020203" pitchFamily="34" charset="0"/>
              </a:defRPr>
            </a:lvl3pPr>
            <a:lvl4pPr marL="1028649"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Trebuchet MS" panose="020B0603020202020204" pitchFamily="34" charset="0"/>
                <a:ea typeface="Verdana" panose="020B0604030504040204" pitchFamily="34" charset="0"/>
                <a:cs typeface="Segoe UI" panose="020B0502040204020203" pitchFamily="34" charset="0"/>
              </a:defRPr>
            </a:lvl4pPr>
            <a:lvl5pPr marL="1371532"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Trebuchet MS" panose="020B0603020202020204" pitchFamily="34" charset="0"/>
                <a:ea typeface="Verdana" panose="020B0604030504040204" pitchFamily="34" charset="0"/>
                <a:cs typeface="Segoe UI" panose="020B0502040204020203" pitchFamily="34" charset="0"/>
              </a:defRPr>
            </a:lvl5pPr>
            <a:lvl6pPr marL="1714415"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297"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180"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064"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0"/>
              </a:spcBef>
            </a:pPr>
            <a:r>
              <a:rPr lang="en-US" sz="2000" b="1" dirty="0">
                <a:solidFill>
                  <a:schemeClr val="accent1">
                    <a:lumMod val="75000"/>
                  </a:schemeClr>
                </a:solidFill>
                <a:latin typeface="Corbel" panose="020B0503020204020204" pitchFamily="34" charset="0"/>
                <a:cs typeface="Quire Sans" panose="020B0502040400020003" pitchFamily="34" charset="0"/>
              </a:rPr>
              <a:t>Advisor: </a:t>
            </a:r>
          </a:p>
          <a:p>
            <a:pPr algn="l">
              <a:spcBef>
                <a:spcPts val="0"/>
              </a:spcBef>
            </a:pPr>
            <a:r>
              <a:rPr lang="en-US" dirty="0">
                <a:latin typeface="Corbel" panose="020B0503020204020204" pitchFamily="34" charset="0"/>
                <a:cs typeface="Quire Sans" panose="020B0502040400020003" pitchFamily="34" charset="0"/>
              </a:rPr>
              <a:t>Onur Mutlu (ETH Zurich)</a:t>
            </a:r>
            <a:br>
              <a:rPr lang="en-US" dirty="0">
                <a:latin typeface="Corbel" panose="020B0503020204020204" pitchFamily="34" charset="0"/>
                <a:cs typeface="Quire Sans" panose="020B0502040400020003" pitchFamily="34" charset="0"/>
              </a:rPr>
            </a:br>
            <a:endParaRPr lang="en-US" dirty="0">
              <a:latin typeface="Corbel" panose="020B0503020204020204" pitchFamily="34" charset="0"/>
              <a:cs typeface="Quire Sans" panose="020B0502040400020003" pitchFamily="34" charset="0"/>
            </a:endParaRPr>
          </a:p>
          <a:p>
            <a:pPr algn="l">
              <a:lnSpc>
                <a:spcPct val="110000"/>
              </a:lnSpc>
              <a:spcBef>
                <a:spcPts val="0"/>
              </a:spcBef>
            </a:pPr>
            <a:r>
              <a:rPr lang="en-US" sz="2000" b="1" dirty="0">
                <a:solidFill>
                  <a:schemeClr val="accent1">
                    <a:lumMod val="75000"/>
                  </a:schemeClr>
                </a:solidFill>
                <a:latin typeface="Corbel" panose="020B0503020204020204" pitchFamily="34" charset="0"/>
                <a:cs typeface="Quire Sans" panose="020B0502040400020003" pitchFamily="34" charset="0"/>
              </a:rPr>
              <a:t>Co-Examiners:</a:t>
            </a:r>
          </a:p>
          <a:p>
            <a:pPr algn="l">
              <a:lnSpc>
                <a:spcPct val="110000"/>
              </a:lnSpc>
              <a:spcBef>
                <a:spcPts val="0"/>
              </a:spcBef>
            </a:pPr>
            <a:r>
              <a:rPr lang="en-US" dirty="0">
                <a:latin typeface="Corbel" panose="020B0503020204020204" pitchFamily="34" charset="0"/>
                <a:cs typeface="Quire Sans" panose="020B0502040400020003" pitchFamily="34" charset="0"/>
              </a:rPr>
              <a:t>Can </a:t>
            </a:r>
            <a:r>
              <a:rPr lang="en-US" dirty="0" err="1">
                <a:latin typeface="Corbel" panose="020B0503020204020204" pitchFamily="34" charset="0"/>
                <a:cs typeface="Quire Sans" panose="020B0502040400020003" pitchFamily="34" charset="0"/>
              </a:rPr>
              <a:t>Alkan</a:t>
            </a:r>
            <a:r>
              <a:rPr lang="en-US" dirty="0">
                <a:latin typeface="Corbel" panose="020B0503020204020204" pitchFamily="34" charset="0"/>
                <a:cs typeface="Quire Sans" panose="020B0502040400020003" pitchFamily="34" charset="0"/>
              </a:rPr>
              <a:t> (</a:t>
            </a:r>
            <a:r>
              <a:rPr lang="en-US" dirty="0" err="1">
                <a:latin typeface="Corbel" panose="020B0503020204020204" pitchFamily="34" charset="0"/>
                <a:cs typeface="Quire Sans" panose="020B0502040400020003" pitchFamily="34" charset="0"/>
              </a:rPr>
              <a:t>Bilkent</a:t>
            </a:r>
            <a:r>
              <a:rPr lang="en-US" dirty="0">
                <a:latin typeface="Corbel" panose="020B0503020204020204" pitchFamily="34" charset="0"/>
                <a:cs typeface="Quire Sans" panose="020B0502040400020003" pitchFamily="34" charset="0"/>
              </a:rPr>
              <a:t> University)</a:t>
            </a:r>
          </a:p>
          <a:p>
            <a:pPr algn="l">
              <a:lnSpc>
                <a:spcPct val="110000"/>
              </a:lnSpc>
              <a:spcBef>
                <a:spcPts val="0"/>
              </a:spcBef>
            </a:pPr>
            <a:r>
              <a:rPr lang="en-US" dirty="0" err="1">
                <a:latin typeface="Corbel" panose="020B0503020204020204" pitchFamily="34" charset="0"/>
                <a:cs typeface="Quire Sans" panose="020B0502040400020003" pitchFamily="34" charset="0"/>
              </a:rPr>
              <a:t>Reetuparna</a:t>
            </a:r>
            <a:r>
              <a:rPr lang="en-US" dirty="0">
                <a:latin typeface="Corbel" panose="020B0503020204020204" pitchFamily="34" charset="0"/>
                <a:cs typeface="Quire Sans" panose="020B0502040400020003" pitchFamily="34" charset="0"/>
              </a:rPr>
              <a:t> Das (University of Michigan)</a:t>
            </a:r>
          </a:p>
          <a:p>
            <a:pPr algn="l">
              <a:lnSpc>
                <a:spcPct val="110000"/>
              </a:lnSpc>
              <a:spcBef>
                <a:spcPts val="0"/>
              </a:spcBef>
            </a:pPr>
            <a:r>
              <a:rPr lang="en-US" dirty="0">
                <a:latin typeface="Corbel" panose="020B0503020204020204" pitchFamily="34" charset="0"/>
                <a:cs typeface="Quire Sans" panose="020B0502040400020003" pitchFamily="34" charset="0"/>
              </a:rPr>
              <a:t>Wen-</a:t>
            </a:r>
            <a:r>
              <a:rPr lang="en-US" dirty="0" err="1">
                <a:latin typeface="Corbel" panose="020B0503020204020204" pitchFamily="34" charset="0"/>
                <a:cs typeface="Quire Sans" panose="020B0502040400020003" pitchFamily="34" charset="0"/>
              </a:rPr>
              <a:t>mei</a:t>
            </a:r>
            <a:r>
              <a:rPr lang="en-US" dirty="0">
                <a:latin typeface="Corbel" panose="020B0503020204020204" pitchFamily="34" charset="0"/>
                <a:cs typeface="Quire Sans" panose="020B0502040400020003" pitchFamily="34" charset="0"/>
              </a:rPr>
              <a:t> </a:t>
            </a:r>
            <a:r>
              <a:rPr lang="en-US" dirty="0" err="1">
                <a:latin typeface="Corbel" panose="020B0503020204020204" pitchFamily="34" charset="0"/>
                <a:cs typeface="Quire Sans" panose="020B0502040400020003" pitchFamily="34" charset="0"/>
              </a:rPr>
              <a:t>Hwu</a:t>
            </a:r>
            <a:r>
              <a:rPr lang="en-US" dirty="0">
                <a:latin typeface="Corbel" panose="020B0503020204020204" pitchFamily="34" charset="0"/>
                <a:cs typeface="Quire Sans" panose="020B0502040400020003" pitchFamily="34" charset="0"/>
              </a:rPr>
              <a:t> (NVIDIA &amp; University of Illinois Urbana-Champaign)</a:t>
            </a:r>
          </a:p>
          <a:p>
            <a:pPr algn="l">
              <a:lnSpc>
                <a:spcPct val="110000"/>
              </a:lnSpc>
              <a:spcBef>
                <a:spcPts val="0"/>
              </a:spcBef>
            </a:pPr>
            <a:r>
              <a:rPr lang="en-US" dirty="0" err="1">
                <a:latin typeface="Corbel" panose="020B0503020204020204" pitchFamily="34" charset="0"/>
                <a:cs typeface="Quire Sans" panose="020B0502040400020003" pitchFamily="34" charset="0"/>
              </a:rPr>
              <a:t>Jangwoo</a:t>
            </a:r>
            <a:r>
              <a:rPr lang="en-US" dirty="0">
                <a:latin typeface="Corbel" panose="020B0503020204020204" pitchFamily="34" charset="0"/>
                <a:cs typeface="Quire Sans" panose="020B0502040400020003" pitchFamily="34" charset="0"/>
              </a:rPr>
              <a:t> Kim (Seoul National University &amp; </a:t>
            </a:r>
            <a:r>
              <a:rPr lang="en-US" dirty="0" err="1">
                <a:latin typeface="Corbel" panose="020B0503020204020204" pitchFamily="34" charset="0"/>
                <a:cs typeface="Quire Sans" panose="020B0502040400020003" pitchFamily="34" charset="0"/>
              </a:rPr>
              <a:t>MangoBoost</a:t>
            </a:r>
            <a:r>
              <a:rPr lang="en-US" dirty="0">
                <a:latin typeface="Corbel" panose="020B0503020204020204" pitchFamily="34" charset="0"/>
                <a:cs typeface="Quire Sans" panose="020B0502040400020003" pitchFamily="34" charset="0"/>
              </a:rPr>
              <a:t>)</a:t>
            </a:r>
          </a:p>
          <a:p>
            <a:pPr algn="l">
              <a:lnSpc>
                <a:spcPct val="110000"/>
              </a:lnSpc>
              <a:spcBef>
                <a:spcPts val="0"/>
              </a:spcBef>
            </a:pPr>
            <a:r>
              <a:rPr lang="en-US" dirty="0" err="1">
                <a:latin typeface="Corbel" panose="020B0503020204020204" pitchFamily="34" charset="0"/>
                <a:cs typeface="Quire Sans" panose="020B0502040400020003" pitchFamily="34" charset="0"/>
              </a:rPr>
              <a:t>Yatish</a:t>
            </a:r>
            <a:r>
              <a:rPr lang="en-US" dirty="0">
                <a:latin typeface="Corbel" panose="020B0503020204020204" pitchFamily="34" charset="0"/>
                <a:cs typeface="Quire Sans" panose="020B0502040400020003" pitchFamily="34" charset="0"/>
              </a:rPr>
              <a:t> </a:t>
            </a:r>
            <a:r>
              <a:rPr lang="en-US" dirty="0" err="1">
                <a:latin typeface="Corbel" panose="020B0503020204020204" pitchFamily="34" charset="0"/>
                <a:cs typeface="Quire Sans" panose="020B0502040400020003" pitchFamily="34" charset="0"/>
              </a:rPr>
              <a:t>Turakhia</a:t>
            </a:r>
            <a:r>
              <a:rPr lang="en-US" dirty="0">
                <a:latin typeface="Corbel" panose="020B0503020204020204" pitchFamily="34" charset="0"/>
                <a:cs typeface="Quire Sans" panose="020B0502040400020003" pitchFamily="34" charset="0"/>
              </a:rPr>
              <a:t> (University of California San Diego)</a:t>
            </a:r>
          </a:p>
        </p:txBody>
      </p:sp>
      <p:pic>
        <p:nvPicPr>
          <p:cNvPr id="10" name="Picture 4">
            <a:extLst>
              <a:ext uri="{FF2B5EF4-FFF2-40B4-BE49-F238E27FC236}">
                <a16:creationId xmlns:a16="http://schemas.microsoft.com/office/drawing/2014/main" id="{F333957F-F1D9-4DD3-8DE1-238F11115EE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89983" y="6227199"/>
            <a:ext cx="2309902" cy="384583"/>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a:extLst>
              <a:ext uri="{FF2B5EF4-FFF2-40B4-BE49-F238E27FC236}">
                <a16:creationId xmlns:a16="http://schemas.microsoft.com/office/drawing/2014/main" id="{C7731885-DF02-499B-B161-7BC4E63744D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6310" y="6212649"/>
            <a:ext cx="1999072" cy="384584"/>
          </a:xfrm>
          <a:prstGeom prst="rect">
            <a:avLst/>
          </a:prstGeom>
        </p:spPr>
      </p:pic>
      <p:sp>
        <p:nvSpPr>
          <p:cNvPr id="4" name="Rectangle 3">
            <a:extLst>
              <a:ext uri="{FF2B5EF4-FFF2-40B4-BE49-F238E27FC236}">
                <a16:creationId xmlns:a16="http://schemas.microsoft.com/office/drawing/2014/main" id="{5A502116-BEC1-25A8-C96C-3D710DF9737D}"/>
              </a:ext>
            </a:extLst>
          </p:cNvPr>
          <p:cNvSpPr/>
          <p:nvPr/>
        </p:nvSpPr>
        <p:spPr>
          <a:xfrm>
            <a:off x="146050" y="6607243"/>
            <a:ext cx="923067" cy="212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2A3A32A-F771-4CAB-9454-70A4AC664343}"/>
              </a:ext>
            </a:extLst>
          </p:cNvPr>
          <p:cNvSpPr/>
          <p:nvPr/>
        </p:nvSpPr>
        <p:spPr>
          <a:xfrm>
            <a:off x="0" y="0"/>
            <a:ext cx="292100" cy="6858000"/>
          </a:xfrm>
          <a:prstGeom prst="rect">
            <a:avLst/>
          </a:prstGeom>
          <a:solidFill>
            <a:srgbClr val="2E6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3568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C396F-0DBF-2FD4-886C-357E5100F0BD}"/>
              </a:ext>
            </a:extLst>
          </p:cNvPr>
          <p:cNvSpPr>
            <a:spLocks noGrp="1"/>
          </p:cNvSpPr>
          <p:nvPr>
            <p:ph type="title"/>
          </p:nvPr>
        </p:nvSpPr>
        <p:spPr/>
        <p:txBody>
          <a:bodyPr/>
          <a:lstStyle/>
          <a:p>
            <a:r>
              <a:rPr lang="en-CH" dirty="0"/>
              <a:t>Applications of (Meta)Genome Analysis</a:t>
            </a:r>
          </a:p>
        </p:txBody>
      </p:sp>
      <p:grpSp>
        <p:nvGrpSpPr>
          <p:cNvPr id="8" name="Group 7">
            <a:extLst>
              <a:ext uri="{FF2B5EF4-FFF2-40B4-BE49-F238E27FC236}">
                <a16:creationId xmlns:a16="http://schemas.microsoft.com/office/drawing/2014/main" id="{D305EF51-4103-8393-502F-7CB07FB3DE17}"/>
              </a:ext>
            </a:extLst>
          </p:cNvPr>
          <p:cNvGrpSpPr/>
          <p:nvPr/>
        </p:nvGrpSpPr>
        <p:grpSpPr>
          <a:xfrm>
            <a:off x="-1" y="815024"/>
            <a:ext cx="4571995" cy="2452915"/>
            <a:chOff x="-1" y="815024"/>
            <a:chExt cx="9144002" cy="5452614"/>
          </a:xfrm>
        </p:grpSpPr>
        <p:pic>
          <p:nvPicPr>
            <p:cNvPr id="6" name="Picture 5">
              <a:extLst>
                <a:ext uri="{FF2B5EF4-FFF2-40B4-BE49-F238E27FC236}">
                  <a16:creationId xmlns:a16="http://schemas.microsoft.com/office/drawing/2014/main" id="{41DCD279-BF15-AC9C-5450-10B0577DACF0}"/>
                </a:ext>
              </a:extLst>
            </p:cNvPr>
            <p:cNvPicPr>
              <a:picLocks noChangeAspect="1"/>
            </p:cNvPicPr>
            <p:nvPr/>
          </p:nvPicPr>
          <p:blipFill rotWithShape="1">
            <a:blip r:embed="rId3">
              <a:extLst>
                <a:ext uri="{28A0092B-C50C-407E-A947-70E740481C1C}">
                  <a14:useLocalDpi xmlns:a14="http://schemas.microsoft.com/office/drawing/2010/main" val="0"/>
                </a:ext>
              </a:extLst>
            </a:blip>
            <a:srcRect l="20814"/>
            <a:stretch/>
          </p:blipFill>
          <p:spPr>
            <a:xfrm>
              <a:off x="1" y="815024"/>
              <a:ext cx="9144000" cy="5452614"/>
            </a:xfrm>
            <a:prstGeom prst="rect">
              <a:avLst/>
            </a:prstGeom>
          </p:spPr>
        </p:pic>
        <p:sp>
          <p:nvSpPr>
            <p:cNvPr id="7" name="TextBox 6">
              <a:extLst>
                <a:ext uri="{FF2B5EF4-FFF2-40B4-BE49-F238E27FC236}">
                  <a16:creationId xmlns:a16="http://schemas.microsoft.com/office/drawing/2014/main" id="{3E5D025A-79BF-9B2B-BE55-F70E30FD70FB}"/>
                </a:ext>
              </a:extLst>
            </p:cNvPr>
            <p:cNvSpPr txBox="1"/>
            <p:nvPr/>
          </p:nvSpPr>
          <p:spPr>
            <a:xfrm>
              <a:off x="-1" y="956192"/>
              <a:ext cx="9144000" cy="1163072"/>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glow rad="63500">
                      <a:prstClr val="black">
                        <a:alpha val="48000"/>
                      </a:prstClr>
                    </a:glow>
                  </a:effectLst>
                  <a:uLnTx/>
                  <a:uFillTx/>
                  <a:latin typeface="Corbel" panose="020B0503020204020204" pitchFamily="34" charset="0"/>
                  <a:ea typeface="+mn-ea"/>
                  <a:cs typeface="+mn-cs"/>
                </a:rPr>
                <a:t>Precision Medicine</a:t>
              </a:r>
            </a:p>
          </p:txBody>
        </p:sp>
      </p:grpSp>
      <p:grpSp>
        <p:nvGrpSpPr>
          <p:cNvPr id="9" name="Group 8">
            <a:extLst>
              <a:ext uri="{FF2B5EF4-FFF2-40B4-BE49-F238E27FC236}">
                <a16:creationId xmlns:a16="http://schemas.microsoft.com/office/drawing/2014/main" id="{AD793A11-81D2-1307-E7DD-D50C43A2E9DE}"/>
              </a:ext>
            </a:extLst>
          </p:cNvPr>
          <p:cNvGrpSpPr/>
          <p:nvPr/>
        </p:nvGrpSpPr>
        <p:grpSpPr>
          <a:xfrm>
            <a:off x="4572000" y="810831"/>
            <a:ext cx="4571995" cy="2457108"/>
            <a:chOff x="0" y="782951"/>
            <a:chExt cx="7994125" cy="4812813"/>
          </a:xfrm>
        </p:grpSpPr>
        <p:pic>
          <p:nvPicPr>
            <p:cNvPr id="10" name="Picture 9">
              <a:extLst>
                <a:ext uri="{FF2B5EF4-FFF2-40B4-BE49-F238E27FC236}">
                  <a16:creationId xmlns:a16="http://schemas.microsoft.com/office/drawing/2014/main" id="{5ADF550E-5F83-CDFC-0A18-6A0BAB275A52}"/>
                </a:ext>
              </a:extLst>
            </p:cNvPr>
            <p:cNvPicPr>
              <a:picLocks noChangeAspect="1"/>
            </p:cNvPicPr>
            <p:nvPr/>
          </p:nvPicPr>
          <p:blipFill rotWithShape="1">
            <a:blip r:embed="rId4">
              <a:extLst>
                <a:ext uri="{28A0092B-C50C-407E-A947-70E740481C1C}">
                  <a14:useLocalDpi xmlns:a14="http://schemas.microsoft.com/office/drawing/2010/main" val="0"/>
                </a:ext>
              </a:extLst>
            </a:blip>
            <a:srcRect l="19170"/>
            <a:stretch/>
          </p:blipFill>
          <p:spPr>
            <a:xfrm>
              <a:off x="0" y="782951"/>
              <a:ext cx="7994125" cy="4812813"/>
            </a:xfrm>
            <a:prstGeom prst="rect">
              <a:avLst/>
            </a:prstGeom>
          </p:spPr>
        </p:pic>
        <p:sp>
          <p:nvSpPr>
            <p:cNvPr id="11" name="TextBox 10">
              <a:extLst>
                <a:ext uri="{FF2B5EF4-FFF2-40B4-BE49-F238E27FC236}">
                  <a16:creationId xmlns:a16="http://schemas.microsoft.com/office/drawing/2014/main" id="{808CD54C-C466-3A9A-0EFA-69C27D7E1091}"/>
                </a:ext>
              </a:extLst>
            </p:cNvPr>
            <p:cNvSpPr txBox="1"/>
            <p:nvPr/>
          </p:nvSpPr>
          <p:spPr>
            <a:xfrm>
              <a:off x="2" y="908999"/>
              <a:ext cx="7994123" cy="186883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glow rad="63500">
                      <a:prstClr val="black">
                        <a:alpha val="48000"/>
                      </a:prstClr>
                    </a:glow>
                  </a:effectLst>
                  <a:uLnTx/>
                  <a:uFillTx/>
                  <a:latin typeface="Corbel" panose="020B0503020204020204" pitchFamily="34" charset="0"/>
                  <a:ea typeface="+mn-ea"/>
                  <a:cs typeface="+mn-cs"/>
                </a:rPr>
                <a:t>Outbreak Prevention </a:t>
              </a:r>
              <a:br>
                <a:rPr kumimoji="0" lang="en-CH" sz="2800" b="1" i="0" u="none" strike="noStrike" kern="1200" cap="none" spc="0" normalizeH="0" baseline="0" noProof="0" dirty="0">
                  <a:ln>
                    <a:noFill/>
                  </a:ln>
                  <a:solidFill>
                    <a:prstClr val="white"/>
                  </a:solidFill>
                  <a:effectLst>
                    <a:glow rad="63500">
                      <a:prstClr val="black">
                        <a:alpha val="48000"/>
                      </a:prstClr>
                    </a:glow>
                  </a:effectLst>
                  <a:uLnTx/>
                  <a:uFillTx/>
                  <a:latin typeface="Corbel" panose="020B0503020204020204" pitchFamily="34" charset="0"/>
                  <a:ea typeface="+mn-ea"/>
                  <a:cs typeface="+mn-cs"/>
                </a:rPr>
              </a:br>
              <a:r>
                <a:rPr kumimoji="0" lang="en-CH" sz="2800" b="1" i="0" u="none" strike="noStrike" kern="1200" cap="none" spc="0" normalizeH="0" baseline="0" noProof="0" dirty="0">
                  <a:ln>
                    <a:noFill/>
                  </a:ln>
                  <a:solidFill>
                    <a:prstClr val="white"/>
                  </a:solidFill>
                  <a:effectLst>
                    <a:glow rad="63500">
                      <a:prstClr val="black">
                        <a:alpha val="48000"/>
                      </a:prstClr>
                    </a:glow>
                  </a:effectLst>
                  <a:uLnTx/>
                  <a:uFillTx/>
                  <a:latin typeface="Corbel" panose="020B0503020204020204" pitchFamily="34" charset="0"/>
                  <a:ea typeface="+mn-ea"/>
                  <a:cs typeface="+mn-cs"/>
                </a:rPr>
                <a:t>and Management</a:t>
              </a:r>
            </a:p>
          </p:txBody>
        </p:sp>
      </p:grpSp>
      <p:grpSp>
        <p:nvGrpSpPr>
          <p:cNvPr id="12" name="Group 11">
            <a:extLst>
              <a:ext uri="{FF2B5EF4-FFF2-40B4-BE49-F238E27FC236}">
                <a16:creationId xmlns:a16="http://schemas.microsoft.com/office/drawing/2014/main" id="{5FBA6BB3-B3D7-2308-FE7E-088C5795E593}"/>
              </a:ext>
            </a:extLst>
          </p:cNvPr>
          <p:cNvGrpSpPr/>
          <p:nvPr/>
        </p:nvGrpSpPr>
        <p:grpSpPr>
          <a:xfrm>
            <a:off x="2" y="3267939"/>
            <a:ext cx="4571993" cy="2635113"/>
            <a:chOff x="0" y="2791850"/>
            <a:chExt cx="9144000" cy="3488071"/>
          </a:xfrm>
        </p:grpSpPr>
        <p:pic>
          <p:nvPicPr>
            <p:cNvPr id="13" name="Picture 12">
              <a:extLst>
                <a:ext uri="{FF2B5EF4-FFF2-40B4-BE49-F238E27FC236}">
                  <a16:creationId xmlns:a16="http://schemas.microsoft.com/office/drawing/2014/main" id="{26FFDFBD-5FA9-D1BA-973C-8AAAFD6D9663}"/>
                </a:ext>
              </a:extLst>
            </p:cNvPr>
            <p:cNvPicPr>
              <a:picLocks noChangeAspect="1"/>
            </p:cNvPicPr>
            <p:nvPr/>
          </p:nvPicPr>
          <p:blipFill rotWithShape="1">
            <a:blip r:embed="rId5">
              <a:extLst>
                <a:ext uri="{28A0092B-C50C-407E-A947-70E740481C1C}">
                  <a14:useLocalDpi xmlns:a14="http://schemas.microsoft.com/office/drawing/2010/main" val="0"/>
                </a:ext>
              </a:extLst>
            </a:blip>
            <a:srcRect t="27279" b="5252"/>
            <a:stretch/>
          </p:blipFill>
          <p:spPr>
            <a:xfrm>
              <a:off x="0" y="2791850"/>
              <a:ext cx="9144000" cy="3488071"/>
            </a:xfrm>
            <a:prstGeom prst="rect">
              <a:avLst/>
            </a:prstGeom>
          </p:spPr>
        </p:pic>
        <p:sp>
          <p:nvSpPr>
            <p:cNvPr id="14" name="TextBox 13">
              <a:extLst>
                <a:ext uri="{FF2B5EF4-FFF2-40B4-BE49-F238E27FC236}">
                  <a16:creationId xmlns:a16="http://schemas.microsoft.com/office/drawing/2014/main" id="{1D5E585B-BB95-FA8F-591C-4EF0DC37B9D5}"/>
                </a:ext>
              </a:extLst>
            </p:cNvPr>
            <p:cNvSpPr txBox="1"/>
            <p:nvPr/>
          </p:nvSpPr>
          <p:spPr>
            <a:xfrm>
              <a:off x="0" y="2926440"/>
              <a:ext cx="9143998" cy="69258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glow rad="63500">
                      <a:prstClr val="black">
                        <a:alpha val="48000"/>
                      </a:prstClr>
                    </a:glow>
                  </a:effectLst>
                  <a:uLnTx/>
                  <a:uFillTx/>
                  <a:latin typeface="Corbel" panose="020B0503020204020204" pitchFamily="34" charset="0"/>
                  <a:ea typeface="+mn-ea"/>
                  <a:cs typeface="+mn-cs"/>
                </a:rPr>
                <a:t>Agriculture</a:t>
              </a:r>
            </a:p>
          </p:txBody>
        </p:sp>
      </p:grpSp>
      <p:grpSp>
        <p:nvGrpSpPr>
          <p:cNvPr id="15" name="Group 14">
            <a:extLst>
              <a:ext uri="{FF2B5EF4-FFF2-40B4-BE49-F238E27FC236}">
                <a16:creationId xmlns:a16="http://schemas.microsoft.com/office/drawing/2014/main" id="{831F1105-FAD4-1063-FE53-8CD84F89F6EF}"/>
              </a:ext>
            </a:extLst>
          </p:cNvPr>
          <p:cNvGrpSpPr/>
          <p:nvPr/>
        </p:nvGrpSpPr>
        <p:grpSpPr>
          <a:xfrm>
            <a:off x="4571994" y="3267939"/>
            <a:ext cx="4572006" cy="2635113"/>
            <a:chOff x="-3" y="3925411"/>
            <a:chExt cx="9144001" cy="2370458"/>
          </a:xfrm>
        </p:grpSpPr>
        <p:pic>
          <p:nvPicPr>
            <p:cNvPr id="16" name="Picture 15">
              <a:extLst>
                <a:ext uri="{FF2B5EF4-FFF2-40B4-BE49-F238E27FC236}">
                  <a16:creationId xmlns:a16="http://schemas.microsoft.com/office/drawing/2014/main" id="{9459221F-6BC0-EED4-9BCF-324F8D7FB056}"/>
                </a:ext>
              </a:extLst>
            </p:cNvPr>
            <p:cNvPicPr>
              <a:picLocks noChangeAspect="1"/>
            </p:cNvPicPr>
            <p:nvPr/>
          </p:nvPicPr>
          <p:blipFill rotWithShape="1">
            <a:blip r:embed="rId6">
              <a:extLst>
                <a:ext uri="{28A0092B-C50C-407E-A947-70E740481C1C}">
                  <a14:useLocalDpi xmlns:a14="http://schemas.microsoft.com/office/drawing/2010/main" val="0"/>
                </a:ext>
              </a:extLst>
            </a:blip>
            <a:srcRect t="7738" b="38056"/>
            <a:stretch/>
          </p:blipFill>
          <p:spPr>
            <a:xfrm>
              <a:off x="-1" y="3925411"/>
              <a:ext cx="9143999" cy="2370458"/>
            </a:xfrm>
            <a:prstGeom prst="rect">
              <a:avLst/>
            </a:prstGeom>
          </p:spPr>
        </p:pic>
        <p:sp>
          <p:nvSpPr>
            <p:cNvPr id="17" name="TextBox 16">
              <a:extLst>
                <a:ext uri="{FF2B5EF4-FFF2-40B4-BE49-F238E27FC236}">
                  <a16:creationId xmlns:a16="http://schemas.microsoft.com/office/drawing/2014/main" id="{4BB94A95-5D0E-D7D5-5D10-2BAAD285F198}"/>
                </a:ext>
              </a:extLst>
            </p:cNvPr>
            <p:cNvSpPr txBox="1"/>
            <p:nvPr/>
          </p:nvSpPr>
          <p:spPr>
            <a:xfrm>
              <a:off x="-3" y="3976036"/>
              <a:ext cx="9143997" cy="47067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glow rad="63500">
                      <a:prstClr val="black">
                        <a:alpha val="48000"/>
                      </a:prstClr>
                    </a:glow>
                  </a:effectLst>
                  <a:uLnTx/>
                  <a:uFillTx/>
                  <a:latin typeface="Corbel" panose="020B0503020204020204" pitchFamily="34" charset="0"/>
                  <a:ea typeface="+mn-ea"/>
                  <a:cs typeface="+mn-cs"/>
                </a:rPr>
                <a:t>Scientific Discovery</a:t>
              </a:r>
            </a:p>
          </p:txBody>
        </p:sp>
      </p:grpSp>
      <p:sp>
        <p:nvSpPr>
          <p:cNvPr id="3" name="Rectangle 2">
            <a:extLst>
              <a:ext uri="{FF2B5EF4-FFF2-40B4-BE49-F238E27FC236}">
                <a16:creationId xmlns:a16="http://schemas.microsoft.com/office/drawing/2014/main" id="{94A0DA39-A879-F586-F16F-B20483EAC623}"/>
              </a:ext>
            </a:extLst>
          </p:cNvPr>
          <p:cNvSpPr/>
          <p:nvPr/>
        </p:nvSpPr>
        <p:spPr>
          <a:xfrm>
            <a:off x="-6" y="5134780"/>
            <a:ext cx="9143998" cy="1053864"/>
          </a:xfrm>
          <a:prstGeom prst="rect">
            <a:avLst/>
          </a:prstGeom>
          <a:solidFill>
            <a:srgbClr val="2C6F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&amp; Many More…</a:t>
            </a:r>
          </a:p>
        </p:txBody>
      </p:sp>
    </p:spTree>
    <p:extLst>
      <p:ext uri="{BB962C8B-B14F-4D97-AF65-F5344CB8AC3E}">
        <p14:creationId xmlns:p14="http://schemas.microsoft.com/office/powerpoint/2010/main" val="129059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608F-F0AC-A948-B171-F1FCCE1CA70A}"/>
              </a:ext>
            </a:extLst>
          </p:cNvPr>
          <p:cNvSpPr>
            <a:spLocks noGrp="1"/>
          </p:cNvSpPr>
          <p:nvPr>
            <p:ph type="title"/>
          </p:nvPr>
        </p:nvSpPr>
        <p:spPr/>
        <p:txBody>
          <a:bodyPr/>
          <a:lstStyle/>
          <a:p>
            <a:r>
              <a:rPr lang="en-CH" dirty="0"/>
              <a:t>DNA Under Electron Microscope</a:t>
            </a:r>
          </a:p>
        </p:txBody>
      </p:sp>
      <p:pic>
        <p:nvPicPr>
          <p:cNvPr id="4" name="Picture 4" descr="Image result for human dna under a microscope">
            <a:extLst>
              <a:ext uri="{FF2B5EF4-FFF2-40B4-BE49-F238E27FC236}">
                <a16:creationId xmlns:a16="http://schemas.microsoft.com/office/drawing/2014/main" id="{677FC845-4C83-6542-9DD5-941A5F9C3F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uman dna under a microscope">
            <a:extLst>
              <a:ext uri="{FF2B5EF4-FFF2-40B4-BE49-F238E27FC236}">
                <a16:creationId xmlns:a16="http://schemas.microsoft.com/office/drawing/2014/main" id="{824327C2-0BD1-3E4F-A961-5CC5B342D0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4AE2EEE-003F-A847-A046-D8F3B5822005}"/>
              </a:ext>
            </a:extLst>
          </p:cNvPr>
          <p:cNvSpPr/>
          <p:nvPr/>
        </p:nvSpPr>
        <p:spPr>
          <a:xfrm>
            <a:off x="6003108" y="5535752"/>
            <a:ext cx="3087880" cy="707886"/>
          </a:xfrm>
          <a:prstGeom prst="rect">
            <a:avLst/>
          </a:prstGeom>
          <a:solidFill>
            <a:schemeClr val="bg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from HeLa cell</a:t>
            </a:r>
          </a:p>
        </p:txBody>
      </p:sp>
    </p:spTree>
    <p:extLst>
      <p:ext uri="{BB962C8B-B14F-4D97-AF65-F5344CB8AC3E}">
        <p14:creationId xmlns:p14="http://schemas.microsoft.com/office/powerpoint/2010/main" val="1146713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A7618-CE1F-B34C-B41B-12BE5DF533CD}"/>
              </a:ext>
            </a:extLst>
          </p:cNvPr>
          <p:cNvSpPr>
            <a:spLocks noGrp="1"/>
          </p:cNvSpPr>
          <p:nvPr>
            <p:ph type="title"/>
          </p:nvPr>
        </p:nvSpPr>
        <p:spPr/>
        <p:txBody>
          <a:bodyPr/>
          <a:lstStyle/>
          <a:p>
            <a:r>
              <a:rPr lang="en-CH" dirty="0"/>
              <a:t>High-Throughput Sequencers</a:t>
            </a:r>
          </a:p>
        </p:txBody>
      </p:sp>
      <p:sp>
        <p:nvSpPr>
          <p:cNvPr id="5" name="Text Box 12">
            <a:extLst>
              <a:ext uri="{FF2B5EF4-FFF2-40B4-BE49-F238E27FC236}">
                <a16:creationId xmlns:a16="http://schemas.microsoft.com/office/drawing/2014/main" id="{0B392DBB-F284-CA41-88C9-91B15F4B2CBE}"/>
              </a:ext>
            </a:extLst>
          </p:cNvPr>
          <p:cNvSpPr txBox="1">
            <a:spLocks noChangeArrowheads="1"/>
          </p:cNvSpPr>
          <p:nvPr/>
        </p:nvSpPr>
        <p:spPr bwMode="auto">
          <a:xfrm>
            <a:off x="1253614" y="6317520"/>
            <a:ext cx="7431510" cy="420502"/>
          </a:xfrm>
          <a:prstGeom prst="rect">
            <a:avLst/>
          </a:prstGeom>
          <a:noFill/>
          <a:ln w="9525">
            <a:noFill/>
            <a:round/>
            <a:headEnd/>
            <a:tailEnd/>
          </a:ln>
        </p:spPr>
        <p:txBody>
          <a:bodyPr lIns="81639" tIns="40820" rIns="81639" bIns="40820"/>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2000" b="1" i="0" u="none" strike="noStrike" kern="1200" cap="none" spc="0" normalizeH="0" baseline="0" noProof="0" dirty="0">
                <a:ln>
                  <a:noFill/>
                </a:ln>
                <a:solidFill>
                  <a:srgbClr val="FF0000"/>
                </a:solidFill>
                <a:effectLst/>
                <a:uLnTx/>
                <a:uFillTx/>
                <a:latin typeface="Corbel" panose="020B0503020204020204" pitchFamily="34" charset="0"/>
              </a:rPr>
              <a:t>… and more! All produce data with different properties.</a:t>
            </a:r>
          </a:p>
        </p:txBody>
      </p:sp>
      <p:sp>
        <p:nvSpPr>
          <p:cNvPr id="6" name="Text Box 14">
            <a:extLst>
              <a:ext uri="{FF2B5EF4-FFF2-40B4-BE49-F238E27FC236}">
                <a16:creationId xmlns:a16="http://schemas.microsoft.com/office/drawing/2014/main" id="{37E4B14D-7B32-4B49-BDA3-D33580728145}"/>
              </a:ext>
            </a:extLst>
          </p:cNvPr>
          <p:cNvSpPr txBox="1">
            <a:spLocks noChangeArrowheads="1"/>
          </p:cNvSpPr>
          <p:nvPr/>
        </p:nvSpPr>
        <p:spPr bwMode="auto">
          <a:xfrm>
            <a:off x="720389" y="249289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orbel" panose="020B0503020204020204" pitchFamily="34" charset="0"/>
              </a:rPr>
              <a:t>Illumina </a:t>
            </a:r>
            <a:r>
              <a:rPr kumimoji="0" lang="en-US" sz="1800" b="0" i="0" u="none" strike="noStrike" kern="1200" cap="none" spc="0" normalizeH="0" baseline="0" noProof="0" dirty="0" err="1">
                <a:ln>
                  <a:noFill/>
                </a:ln>
                <a:solidFill>
                  <a:srgbClr val="000000"/>
                </a:solidFill>
                <a:effectLst/>
                <a:uLnTx/>
                <a:uFillTx/>
                <a:latin typeface="Corbel" panose="020B0503020204020204" pitchFamily="34" charset="0"/>
              </a:rPr>
              <a:t>MiSeq</a:t>
            </a:r>
            <a:endParaRPr kumimoji="0" lang="en-US" sz="1800" b="0" i="0" u="none" strike="noStrike" kern="1200" cap="none" spc="0" normalizeH="0" baseline="0" noProof="0" dirty="0">
              <a:ln>
                <a:noFill/>
              </a:ln>
              <a:solidFill>
                <a:srgbClr val="000000"/>
              </a:solidFill>
              <a:effectLst/>
              <a:uLnTx/>
              <a:uFillTx/>
              <a:latin typeface="Corbel" panose="020B0503020204020204" pitchFamily="34" charset="0"/>
            </a:endParaRPr>
          </a:p>
        </p:txBody>
      </p:sp>
      <p:sp>
        <p:nvSpPr>
          <p:cNvPr id="8" name="Text Box 22">
            <a:extLst>
              <a:ext uri="{FF2B5EF4-FFF2-40B4-BE49-F238E27FC236}">
                <a16:creationId xmlns:a16="http://schemas.microsoft.com/office/drawing/2014/main" id="{24D0C308-9210-2D4E-934D-1B7C23DD538A}"/>
              </a:ext>
            </a:extLst>
          </p:cNvPr>
          <p:cNvSpPr txBox="1">
            <a:spLocks noChangeArrowheads="1"/>
          </p:cNvSpPr>
          <p:nvPr/>
        </p:nvSpPr>
        <p:spPr bwMode="auto">
          <a:xfrm>
            <a:off x="2975084" y="5796865"/>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orbel" panose="020B0503020204020204" pitchFamily="34" charset="0"/>
                <a:cs typeface="Calibri" panose="020F0502020204030204" pitchFamily="34" charset="0"/>
              </a:rPr>
              <a:t>Pacific Biosciences RS II</a:t>
            </a:r>
          </a:p>
        </p:txBody>
      </p:sp>
      <p:pic>
        <p:nvPicPr>
          <p:cNvPr id="9" name="Picture 8">
            <a:extLst>
              <a:ext uri="{FF2B5EF4-FFF2-40B4-BE49-F238E27FC236}">
                <a16:creationId xmlns:a16="http://schemas.microsoft.com/office/drawing/2014/main" id="{5BAB5EAB-E6AF-6249-8B70-562972A125CC}"/>
              </a:ext>
            </a:extLst>
          </p:cNvPr>
          <p:cNvPicPr>
            <a:picLocks noChangeAspect="1"/>
          </p:cNvPicPr>
          <p:nvPr/>
        </p:nvPicPr>
        <p:blipFill rotWithShape="1">
          <a:blip r:embed="rId2">
            <a:extLst>
              <a:ext uri="{28A0092B-C50C-407E-A947-70E740481C1C}">
                <a14:useLocalDpi xmlns:a14="http://schemas.microsoft.com/office/drawing/2010/main"/>
              </a:ext>
            </a:extLst>
          </a:blip>
          <a:srcRect l="8748" t="4106"/>
          <a:stretch/>
        </p:blipFill>
        <p:spPr>
          <a:xfrm>
            <a:off x="659168" y="2865864"/>
            <a:ext cx="1522463" cy="2990331"/>
          </a:xfrm>
          <a:prstGeom prst="rect">
            <a:avLst/>
          </a:prstGeom>
        </p:spPr>
      </p:pic>
      <p:sp>
        <p:nvSpPr>
          <p:cNvPr id="10" name="Text Box 14">
            <a:extLst>
              <a:ext uri="{FF2B5EF4-FFF2-40B4-BE49-F238E27FC236}">
                <a16:creationId xmlns:a16="http://schemas.microsoft.com/office/drawing/2014/main" id="{77510252-2314-FD4B-9E6A-1D4D7EB32C0C}"/>
              </a:ext>
            </a:extLst>
          </p:cNvPr>
          <p:cNvSpPr txBox="1">
            <a:spLocks noChangeArrowheads="1"/>
          </p:cNvSpPr>
          <p:nvPr/>
        </p:nvSpPr>
        <p:spPr bwMode="auto">
          <a:xfrm>
            <a:off x="227637" y="5698152"/>
            <a:ext cx="2226045" cy="454485"/>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orbel" panose="020B0503020204020204" pitchFamily="34" charset="0"/>
                <a:cs typeface="Calibri" panose="020F0502020204030204" pitchFamily="34" charset="0"/>
              </a:rPr>
              <a:t>Illumina </a:t>
            </a:r>
            <a:r>
              <a:rPr kumimoji="0" lang="en-US" sz="1800" b="0" i="0" u="none" strike="noStrike" kern="1200" cap="none" spc="0" normalizeH="0" baseline="0" noProof="0" err="1">
                <a:ln>
                  <a:noFill/>
                </a:ln>
                <a:solidFill>
                  <a:srgbClr val="000000"/>
                </a:solidFill>
                <a:effectLst/>
                <a:uLnTx/>
                <a:uFillTx/>
                <a:latin typeface="Corbel" panose="020B0503020204020204" pitchFamily="34" charset="0"/>
                <a:cs typeface="Calibri" panose="020F0502020204030204" pitchFamily="34" charset="0"/>
              </a:rPr>
              <a:t>NovaSeq</a:t>
            </a:r>
            <a:r>
              <a:rPr kumimoji="0" lang="en-US" sz="1800" b="0" i="0" u="none" strike="noStrike" kern="1200" cap="none" spc="0" normalizeH="0" baseline="0" noProof="0">
                <a:ln>
                  <a:noFill/>
                </a:ln>
                <a:solidFill>
                  <a:srgbClr val="000000"/>
                </a:solidFill>
                <a:effectLst/>
                <a:uLnTx/>
                <a:uFillTx/>
                <a:latin typeface="Corbel" panose="020B0503020204020204" pitchFamily="34" charset="0"/>
                <a:cs typeface="Calibri" panose="020F0502020204030204" pitchFamily="34" charset="0"/>
              </a:rPr>
              <a:t> 6000</a:t>
            </a:r>
          </a:p>
        </p:txBody>
      </p:sp>
      <p:sp>
        <p:nvSpPr>
          <p:cNvPr id="12" name="Rectangle 11">
            <a:extLst>
              <a:ext uri="{FF2B5EF4-FFF2-40B4-BE49-F238E27FC236}">
                <a16:creationId xmlns:a16="http://schemas.microsoft.com/office/drawing/2014/main" id="{2E511601-E58E-5443-931E-397D618FBFCA}"/>
              </a:ext>
            </a:extLst>
          </p:cNvPr>
          <p:cNvSpPr/>
          <p:nvPr/>
        </p:nvSpPr>
        <p:spPr>
          <a:xfrm>
            <a:off x="7703643" y="4963401"/>
            <a:ext cx="138736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orbel" panose="020B0503020204020204" pitchFamily="34" charset="0"/>
                <a:cs typeface="Calibri" panose="020F0502020204030204" pitchFamily="34" charset="0"/>
              </a:rPr>
              <a:t>Oxford</a:t>
            </a:r>
          </a:p>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orbel" panose="020B0503020204020204" pitchFamily="34" charset="0"/>
                <a:cs typeface="Calibri" panose="020F0502020204030204" pitchFamily="34" charset="0"/>
              </a:rPr>
              <a:t>Nanopore </a:t>
            </a:r>
            <a:r>
              <a:rPr kumimoji="0" lang="en-US" sz="1800" b="0" i="0" u="none" strike="noStrike" kern="1200" cap="none" spc="0" normalizeH="0" baseline="0" noProof="0" dirty="0" err="1">
                <a:ln>
                  <a:noFill/>
                </a:ln>
                <a:solidFill>
                  <a:srgbClr val="000000"/>
                </a:solidFill>
                <a:effectLst/>
                <a:uLnTx/>
                <a:uFillTx/>
                <a:latin typeface="Corbel" panose="020B0503020204020204" pitchFamily="34" charset="0"/>
                <a:cs typeface="Calibri" panose="020F0502020204030204" pitchFamily="34" charset="0"/>
              </a:rPr>
              <a:t>GridION</a:t>
            </a:r>
            <a:endParaRPr kumimoji="0" lang="en-US" sz="1800" b="0" i="0" u="none" strike="noStrike" kern="1200" cap="none" spc="0" normalizeH="0" baseline="0" noProof="0" dirty="0">
              <a:ln>
                <a:noFill/>
              </a:ln>
              <a:solidFill>
                <a:srgbClr val="000000"/>
              </a:solidFill>
              <a:effectLst/>
              <a:uLnTx/>
              <a:uFillTx/>
              <a:latin typeface="Corbel" panose="020B050302020402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E018298C-AD1F-8748-B92D-4E439C752CE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813330" y="3967269"/>
            <a:ext cx="2330161" cy="1812317"/>
          </a:xfrm>
          <a:prstGeom prst="rect">
            <a:avLst/>
          </a:prstGeom>
        </p:spPr>
      </p:pic>
      <p:pic>
        <p:nvPicPr>
          <p:cNvPr id="14" name="Picture 13">
            <a:extLst>
              <a:ext uri="{FF2B5EF4-FFF2-40B4-BE49-F238E27FC236}">
                <a16:creationId xmlns:a16="http://schemas.microsoft.com/office/drawing/2014/main" id="{36F54D92-588A-0B4E-AE4F-2E86BAB97963}"/>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933433" y="869263"/>
            <a:ext cx="1854591" cy="2935859"/>
          </a:xfrm>
          <a:prstGeom prst="rect">
            <a:avLst/>
          </a:prstGeom>
        </p:spPr>
      </p:pic>
      <p:sp>
        <p:nvSpPr>
          <p:cNvPr id="15" name="Rectangle 14">
            <a:extLst>
              <a:ext uri="{FF2B5EF4-FFF2-40B4-BE49-F238E27FC236}">
                <a16:creationId xmlns:a16="http://schemas.microsoft.com/office/drawing/2014/main" id="{6BA27421-FA89-4D4E-BB13-F8E5F906414A}"/>
              </a:ext>
            </a:extLst>
          </p:cNvPr>
          <p:cNvSpPr/>
          <p:nvPr/>
        </p:nvSpPr>
        <p:spPr>
          <a:xfrm>
            <a:off x="4728805" y="2090916"/>
            <a:ext cx="133722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orbel" panose="020B0503020204020204" pitchFamily="34" charset="0"/>
                <a:cs typeface="Calibri" panose="020F0502020204030204" pitchFamily="34" charset="0"/>
              </a:rPr>
              <a:t>Pacific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orbel" panose="020B0503020204020204" pitchFamily="34" charset="0"/>
                <a:cs typeface="Calibri" panose="020F0502020204030204" pitchFamily="34" charset="0"/>
              </a:rPr>
              <a:t>Biosciences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orbel" panose="020B0503020204020204" pitchFamily="34" charset="0"/>
                <a:cs typeface="Calibri" panose="020F0502020204030204" pitchFamily="34" charset="0"/>
              </a:rPr>
              <a:t>Sequel II</a:t>
            </a:r>
          </a:p>
        </p:txBody>
      </p:sp>
      <p:pic>
        <p:nvPicPr>
          <p:cNvPr id="16" name="Picture 15">
            <a:extLst>
              <a:ext uri="{FF2B5EF4-FFF2-40B4-BE49-F238E27FC236}">
                <a16:creationId xmlns:a16="http://schemas.microsoft.com/office/drawing/2014/main" id="{AB25559F-9079-C046-A1B6-379DB7000D98}"/>
              </a:ext>
            </a:extLst>
          </p:cNvPr>
          <p:cNvPicPr>
            <a:picLocks noChangeAspect="1"/>
          </p:cNvPicPr>
          <p:nvPr/>
        </p:nvPicPr>
        <p:blipFill>
          <a:blip r:embed="rId5"/>
          <a:stretch>
            <a:fillRect/>
          </a:stretch>
        </p:blipFill>
        <p:spPr>
          <a:xfrm>
            <a:off x="6125961" y="1108776"/>
            <a:ext cx="2559162" cy="1796468"/>
          </a:xfrm>
          <a:prstGeom prst="rect">
            <a:avLst/>
          </a:prstGeom>
        </p:spPr>
      </p:pic>
      <p:sp>
        <p:nvSpPr>
          <p:cNvPr id="17" name="Rectangle 16">
            <a:extLst>
              <a:ext uri="{FF2B5EF4-FFF2-40B4-BE49-F238E27FC236}">
                <a16:creationId xmlns:a16="http://schemas.microsoft.com/office/drawing/2014/main" id="{181A1CF6-F161-1A46-8C49-6C6AD0354F1A}"/>
              </a:ext>
            </a:extLst>
          </p:cNvPr>
          <p:cNvSpPr/>
          <p:nvPr/>
        </p:nvSpPr>
        <p:spPr>
          <a:xfrm>
            <a:off x="5931345" y="944360"/>
            <a:ext cx="1410964"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orbel" panose="020B0503020204020204" pitchFamily="34" charset="0"/>
                <a:cs typeface="Calibri" panose="020F0502020204030204" pitchFamily="34" charset="0"/>
              </a:rPr>
              <a:t>Oxford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orbel" panose="020B0503020204020204" pitchFamily="34" charset="0"/>
                <a:cs typeface="Calibri" panose="020F0502020204030204" pitchFamily="34" charset="0"/>
              </a:rPr>
              <a:t>Nanopore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orbel" panose="020B0503020204020204" pitchFamily="34" charset="0"/>
                <a:cs typeface="Calibri" panose="020F0502020204030204" pitchFamily="34" charset="0"/>
              </a:rPr>
              <a:t>PromethION</a:t>
            </a:r>
            <a:endParaRPr kumimoji="0" lang="en-US" sz="1800" b="0" i="0" u="none" strike="noStrike" kern="1200" cap="none" spc="0" normalizeH="0" baseline="0" noProof="0">
              <a:ln>
                <a:noFill/>
              </a:ln>
              <a:solidFill>
                <a:srgbClr val="000000"/>
              </a:solidFill>
              <a:effectLst/>
              <a:uLnTx/>
              <a:uFillTx/>
              <a:latin typeface="Corbel" panose="020B0503020204020204" pitchFamily="34" charset="0"/>
              <a:cs typeface="Calibri" panose="020F0502020204030204" pitchFamily="34" charset="0"/>
            </a:endParaRPr>
          </a:p>
        </p:txBody>
      </p:sp>
      <p:pic>
        <p:nvPicPr>
          <p:cNvPr id="18" name="Picture 17">
            <a:extLst>
              <a:ext uri="{FF2B5EF4-FFF2-40B4-BE49-F238E27FC236}">
                <a16:creationId xmlns:a16="http://schemas.microsoft.com/office/drawing/2014/main" id="{BC0B3364-1C69-1549-8357-EA03ACDB6082}"/>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27637" y="836712"/>
            <a:ext cx="2601870" cy="1732710"/>
          </a:xfrm>
          <a:prstGeom prst="rect">
            <a:avLst/>
          </a:prstGeom>
        </p:spPr>
      </p:pic>
      <p:pic>
        <p:nvPicPr>
          <p:cNvPr id="19" name="Picture 18">
            <a:extLst>
              <a:ext uri="{FF2B5EF4-FFF2-40B4-BE49-F238E27FC236}">
                <a16:creationId xmlns:a16="http://schemas.microsoft.com/office/drawing/2014/main" id="{EC132369-21B1-49A7-A9ED-BA8DD996A2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37637" y="2863479"/>
            <a:ext cx="2094189" cy="1115843"/>
          </a:xfrm>
          <a:prstGeom prst="rect">
            <a:avLst/>
          </a:prstGeom>
        </p:spPr>
      </p:pic>
      <p:pic>
        <p:nvPicPr>
          <p:cNvPr id="21" name="Picture 20">
            <a:extLst>
              <a:ext uri="{FF2B5EF4-FFF2-40B4-BE49-F238E27FC236}">
                <a16:creationId xmlns:a16="http://schemas.microsoft.com/office/drawing/2014/main" id="{F73D9302-0809-B39C-7E2A-F1143A59AC56}"/>
              </a:ext>
            </a:extLst>
          </p:cNvPr>
          <p:cNvPicPr>
            <a:picLocks noChangeAspect="1"/>
          </p:cNvPicPr>
          <p:nvPr/>
        </p:nvPicPr>
        <p:blipFill rotWithShape="1">
          <a:blip r:embed="rId8">
            <a:extLst>
              <a:ext uri="{28A0092B-C50C-407E-A947-70E740481C1C}">
                <a14:useLocalDpi xmlns:a14="http://schemas.microsoft.com/office/drawing/2010/main" val="0"/>
              </a:ext>
            </a:extLst>
          </a:blip>
          <a:srcRect l="6266" t="4918" r="7084" b="5456"/>
          <a:stretch/>
        </p:blipFill>
        <p:spPr>
          <a:xfrm>
            <a:off x="5554368" y="4235899"/>
            <a:ext cx="2280960" cy="1858975"/>
          </a:xfrm>
          <a:prstGeom prst="rect">
            <a:avLst/>
          </a:prstGeom>
        </p:spPr>
      </p:pic>
      <p:sp>
        <p:nvSpPr>
          <p:cNvPr id="22" name="Text Box 19">
            <a:extLst>
              <a:ext uri="{FF2B5EF4-FFF2-40B4-BE49-F238E27FC236}">
                <a16:creationId xmlns:a16="http://schemas.microsoft.com/office/drawing/2014/main" id="{221E59F6-5FF0-A3EA-1381-AA8EB7A5023D}"/>
              </a:ext>
            </a:extLst>
          </p:cNvPr>
          <p:cNvSpPr txBox="1">
            <a:spLocks noChangeArrowheads="1"/>
          </p:cNvSpPr>
          <p:nvPr/>
        </p:nvSpPr>
        <p:spPr bwMode="auto">
          <a:xfrm>
            <a:off x="7769485" y="3377705"/>
            <a:ext cx="1255680" cy="312512"/>
          </a:xfrm>
          <a:prstGeom prst="rect">
            <a:avLst/>
          </a:prstGeom>
          <a:noFill/>
          <a:ln w="9525">
            <a:noFill/>
            <a:round/>
            <a:headEnd/>
            <a:tailEnd/>
          </a:ln>
        </p:spPr>
        <p:txBody>
          <a:bodyPr wrap="none" lIns="81639" tIns="40820" rIns="81639" bIns="40820"/>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orbel" panose="020B0503020204020204" pitchFamily="34" charset="0"/>
                <a:cs typeface="Calibri" panose="020F0502020204030204" pitchFamily="34" charset="0"/>
              </a:rPr>
              <a:t>Oxford </a:t>
            </a:r>
            <a:br>
              <a:rPr kumimoji="0" lang="en-US" sz="1800" b="0" i="0" u="none" strike="noStrike" kern="1200" cap="none" spc="0" normalizeH="0" baseline="0" noProof="0" dirty="0">
                <a:ln>
                  <a:noFill/>
                </a:ln>
                <a:solidFill>
                  <a:srgbClr val="000000"/>
                </a:solidFill>
                <a:effectLst/>
                <a:uLnTx/>
                <a:uFillTx/>
                <a:latin typeface="Corbel" panose="020B0503020204020204" pitchFamily="34" charset="0"/>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orbel" panose="020B0503020204020204" pitchFamily="34" charset="0"/>
                <a:cs typeface="Calibri" panose="020F0502020204030204" pitchFamily="34" charset="0"/>
              </a:rPr>
              <a:t>Nanopore </a:t>
            </a:r>
            <a:br>
              <a:rPr kumimoji="0" lang="en-US" sz="1800" b="0" i="0" u="none" strike="noStrike" kern="1200" cap="none" spc="0" normalizeH="0" baseline="0" noProof="0" dirty="0">
                <a:ln>
                  <a:noFill/>
                </a:ln>
                <a:solidFill>
                  <a:srgbClr val="000000"/>
                </a:solidFill>
                <a:effectLst/>
                <a:uLnTx/>
                <a:uFillTx/>
                <a:latin typeface="Corbel" panose="020B0503020204020204" pitchFamily="34" charset="0"/>
                <a:cs typeface="Calibri" panose="020F0502020204030204" pitchFamily="34" charset="0"/>
              </a:rPr>
            </a:br>
            <a:r>
              <a:rPr kumimoji="0" lang="en-US" sz="1800" b="0" i="0" u="none" strike="noStrike" kern="1200" cap="none" spc="0" normalizeH="0" baseline="0" noProof="0" dirty="0" err="1">
                <a:ln>
                  <a:noFill/>
                </a:ln>
                <a:solidFill>
                  <a:srgbClr val="000000"/>
                </a:solidFill>
                <a:effectLst/>
                <a:uLnTx/>
                <a:uFillTx/>
                <a:latin typeface="Corbel" panose="020B0503020204020204" pitchFamily="34" charset="0"/>
                <a:cs typeface="Calibri" panose="020F0502020204030204" pitchFamily="34" charset="0"/>
              </a:rPr>
              <a:t>MinION</a:t>
            </a:r>
            <a:endParaRPr kumimoji="0" lang="en-US" sz="1800" b="0" i="0" u="none" strike="noStrike" kern="1200" cap="none" spc="0" normalizeH="0" baseline="0" noProof="0" dirty="0">
              <a:ln>
                <a:noFill/>
              </a:ln>
              <a:solidFill>
                <a:srgbClr val="000000"/>
              </a:solidFill>
              <a:effectLst/>
              <a:uLnTx/>
              <a:uFillTx/>
              <a:latin typeface="Corbel" panose="020B0503020204020204" pitchFamily="34" charset="0"/>
              <a:cs typeface="Calibri" panose="020F0502020204030204" pitchFamily="34" charset="0"/>
            </a:endParaRPr>
          </a:p>
        </p:txBody>
      </p:sp>
    </p:spTree>
    <p:extLst>
      <p:ext uri="{BB962C8B-B14F-4D97-AF65-F5344CB8AC3E}">
        <p14:creationId xmlns:p14="http://schemas.microsoft.com/office/powerpoint/2010/main" val="1406909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A7618-CE1F-B34C-B41B-12BE5DF533CD}"/>
              </a:ext>
            </a:extLst>
          </p:cNvPr>
          <p:cNvSpPr>
            <a:spLocks noGrp="1"/>
          </p:cNvSpPr>
          <p:nvPr>
            <p:ph type="title"/>
          </p:nvPr>
        </p:nvSpPr>
        <p:spPr/>
        <p:txBody>
          <a:bodyPr/>
          <a:lstStyle/>
          <a:p>
            <a:r>
              <a:rPr lang="en-CH" dirty="0"/>
              <a:t>High-Throughput Sequencers</a:t>
            </a:r>
          </a:p>
        </p:txBody>
      </p:sp>
      <p:pic>
        <p:nvPicPr>
          <p:cNvPr id="4" name="Picture 8">
            <a:extLst>
              <a:ext uri="{FF2B5EF4-FFF2-40B4-BE49-F238E27FC236}">
                <a16:creationId xmlns:a16="http://schemas.microsoft.com/office/drawing/2014/main" id="{4C0C17A3-150C-5A45-A861-620CA36BDFAB}"/>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341074" y="2835506"/>
            <a:ext cx="2264883" cy="1315071"/>
          </a:xfrm>
          <a:prstGeom prst="rect">
            <a:avLst/>
          </a:prstGeom>
          <a:noFill/>
          <a:ln w="9525">
            <a:noFill/>
            <a:round/>
            <a:headEnd/>
            <a:tailEnd/>
          </a:ln>
        </p:spPr>
      </p:pic>
      <p:sp>
        <p:nvSpPr>
          <p:cNvPr id="5" name="Text Box 12">
            <a:extLst>
              <a:ext uri="{FF2B5EF4-FFF2-40B4-BE49-F238E27FC236}">
                <a16:creationId xmlns:a16="http://schemas.microsoft.com/office/drawing/2014/main" id="{0B392DBB-F284-CA41-88C9-91B15F4B2CBE}"/>
              </a:ext>
            </a:extLst>
          </p:cNvPr>
          <p:cNvSpPr txBox="1">
            <a:spLocks noChangeArrowheads="1"/>
          </p:cNvSpPr>
          <p:nvPr/>
        </p:nvSpPr>
        <p:spPr bwMode="auto">
          <a:xfrm>
            <a:off x="1707966" y="6018342"/>
            <a:ext cx="7383042" cy="420502"/>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2400" b="1" i="0" u="none" strike="noStrike" kern="1200" cap="none" spc="0" normalizeH="0" baseline="0" noProof="0">
                <a:ln>
                  <a:noFill/>
                </a:ln>
                <a:solidFill>
                  <a:srgbClr val="FF0000"/>
                </a:solidFill>
                <a:effectLst/>
                <a:uLnTx/>
                <a:uFillTx/>
                <a:latin typeface="Calibri" pitchFamily="34" charset="0"/>
                <a:ea typeface="+mn-ea"/>
                <a:cs typeface="+mn-cs"/>
              </a:rPr>
              <a:t>… and more! All produce data with different properties.</a:t>
            </a:r>
          </a:p>
        </p:txBody>
      </p:sp>
      <p:sp>
        <p:nvSpPr>
          <p:cNvPr id="6" name="Text Box 14">
            <a:extLst>
              <a:ext uri="{FF2B5EF4-FFF2-40B4-BE49-F238E27FC236}">
                <a16:creationId xmlns:a16="http://schemas.microsoft.com/office/drawing/2014/main" id="{37E4B14D-7B32-4B49-BDA3-D33580728145}"/>
              </a:ext>
            </a:extLst>
          </p:cNvPr>
          <p:cNvSpPr txBox="1">
            <a:spLocks noChangeArrowheads="1"/>
          </p:cNvSpPr>
          <p:nvPr/>
        </p:nvSpPr>
        <p:spPr bwMode="auto">
          <a:xfrm>
            <a:off x="720389" y="249289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7" name="Text Box 19">
            <a:extLst>
              <a:ext uri="{FF2B5EF4-FFF2-40B4-BE49-F238E27FC236}">
                <a16:creationId xmlns:a16="http://schemas.microsoft.com/office/drawing/2014/main" id="{F7AF0B48-B7DA-1C47-B235-0B44DC405DB9}"/>
              </a:ext>
            </a:extLst>
          </p:cNvPr>
          <p:cNvSpPr txBox="1">
            <a:spLocks noChangeArrowheads="1"/>
          </p:cNvSpPr>
          <p:nvPr/>
        </p:nvSpPr>
        <p:spPr bwMode="auto">
          <a:xfrm>
            <a:off x="6149862" y="414068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Nanopore</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MinION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Text Box 22">
            <a:extLst>
              <a:ext uri="{FF2B5EF4-FFF2-40B4-BE49-F238E27FC236}">
                <a16:creationId xmlns:a16="http://schemas.microsoft.com/office/drawing/2014/main" id="{24D0C308-9210-2D4E-934D-1B7C23DD538A}"/>
              </a:ext>
            </a:extLst>
          </p:cNvPr>
          <p:cNvSpPr txBox="1">
            <a:spLocks noChangeArrowheads="1"/>
          </p:cNvSpPr>
          <p:nvPr/>
        </p:nvSpPr>
        <p:spPr bwMode="auto">
          <a:xfrm>
            <a:off x="2975084" y="5796865"/>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Biosciences RS II</a:t>
            </a:r>
          </a:p>
        </p:txBody>
      </p:sp>
      <p:pic>
        <p:nvPicPr>
          <p:cNvPr id="9" name="Picture 8">
            <a:extLst>
              <a:ext uri="{FF2B5EF4-FFF2-40B4-BE49-F238E27FC236}">
                <a16:creationId xmlns:a16="http://schemas.microsoft.com/office/drawing/2014/main" id="{5BAB5EAB-E6AF-6249-8B70-562972A125CC}"/>
              </a:ext>
            </a:extLst>
          </p:cNvPr>
          <p:cNvPicPr>
            <a:picLocks noChangeAspect="1"/>
          </p:cNvPicPr>
          <p:nvPr/>
        </p:nvPicPr>
        <p:blipFill rotWithShape="1">
          <a:blip r:embed="rId4">
            <a:extLst>
              <a:ext uri="{28A0092B-C50C-407E-A947-70E740481C1C}">
                <a14:useLocalDpi xmlns:a14="http://schemas.microsoft.com/office/drawing/2010/main"/>
              </a:ext>
            </a:extLst>
          </a:blip>
          <a:srcRect l="8748" t="4106"/>
          <a:stretch/>
        </p:blipFill>
        <p:spPr>
          <a:xfrm>
            <a:off x="659168" y="2865864"/>
            <a:ext cx="1522463" cy="2990331"/>
          </a:xfrm>
          <a:prstGeom prst="rect">
            <a:avLst/>
          </a:prstGeom>
        </p:spPr>
      </p:pic>
      <p:sp>
        <p:nvSpPr>
          <p:cNvPr id="10" name="Text Box 14">
            <a:extLst>
              <a:ext uri="{FF2B5EF4-FFF2-40B4-BE49-F238E27FC236}">
                <a16:creationId xmlns:a16="http://schemas.microsoft.com/office/drawing/2014/main" id="{77510252-2314-FD4B-9E6A-1D4D7EB32C0C}"/>
              </a:ext>
            </a:extLst>
          </p:cNvPr>
          <p:cNvSpPr txBox="1">
            <a:spLocks noChangeArrowheads="1"/>
          </p:cNvSpPr>
          <p:nvPr/>
        </p:nvSpPr>
        <p:spPr bwMode="auto">
          <a:xfrm>
            <a:off x="227637" y="5698152"/>
            <a:ext cx="2226045" cy="454485"/>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Illumina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NovaSeq</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6000</a:t>
            </a:r>
          </a:p>
        </p:txBody>
      </p:sp>
      <p:pic>
        <p:nvPicPr>
          <p:cNvPr id="11" name="Picture 6" descr="SmidgION-2018.png">
            <a:extLst>
              <a:ext uri="{FF2B5EF4-FFF2-40B4-BE49-F238E27FC236}">
                <a16:creationId xmlns:a16="http://schemas.microsoft.com/office/drawing/2014/main" id="{BEEE064F-E89F-D54B-AA4F-9029905E1133}"/>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20419971">
            <a:off x="5904311" y="4637310"/>
            <a:ext cx="2378084" cy="135502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2E511601-E58E-5443-931E-397D618FBFCA}"/>
              </a:ext>
            </a:extLst>
          </p:cNvPr>
          <p:cNvSpPr/>
          <p:nvPr/>
        </p:nvSpPr>
        <p:spPr>
          <a:xfrm>
            <a:off x="7361099" y="4941168"/>
            <a:ext cx="138736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a:t>
            </a:r>
          </a:p>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SmidgION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3" name="Picture 12">
            <a:extLst>
              <a:ext uri="{FF2B5EF4-FFF2-40B4-BE49-F238E27FC236}">
                <a16:creationId xmlns:a16="http://schemas.microsoft.com/office/drawing/2014/main" id="{E018298C-AD1F-8748-B92D-4E439C752CE1}"/>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813213" y="3655082"/>
            <a:ext cx="2826635" cy="2198457"/>
          </a:xfrm>
          <a:prstGeom prst="rect">
            <a:avLst/>
          </a:prstGeom>
        </p:spPr>
      </p:pic>
      <p:pic>
        <p:nvPicPr>
          <p:cNvPr id="14" name="Picture 13">
            <a:extLst>
              <a:ext uri="{FF2B5EF4-FFF2-40B4-BE49-F238E27FC236}">
                <a16:creationId xmlns:a16="http://schemas.microsoft.com/office/drawing/2014/main" id="{36F54D92-588A-0B4E-AE4F-2E86BAB97963}"/>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933433" y="869263"/>
            <a:ext cx="1854591" cy="2935859"/>
          </a:xfrm>
          <a:prstGeom prst="rect">
            <a:avLst/>
          </a:prstGeom>
        </p:spPr>
      </p:pic>
      <p:sp>
        <p:nvSpPr>
          <p:cNvPr id="15" name="Rectangle 14">
            <a:extLst>
              <a:ext uri="{FF2B5EF4-FFF2-40B4-BE49-F238E27FC236}">
                <a16:creationId xmlns:a16="http://schemas.microsoft.com/office/drawing/2014/main" id="{6BA27421-FA89-4D4E-BB13-F8E5F906414A}"/>
              </a:ext>
            </a:extLst>
          </p:cNvPr>
          <p:cNvSpPr/>
          <p:nvPr/>
        </p:nvSpPr>
        <p:spPr>
          <a:xfrm>
            <a:off x="4728805" y="2090916"/>
            <a:ext cx="131799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Biosciences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Sequel II</a:t>
            </a:r>
          </a:p>
        </p:txBody>
      </p:sp>
      <p:pic>
        <p:nvPicPr>
          <p:cNvPr id="16" name="Picture 15">
            <a:extLst>
              <a:ext uri="{FF2B5EF4-FFF2-40B4-BE49-F238E27FC236}">
                <a16:creationId xmlns:a16="http://schemas.microsoft.com/office/drawing/2014/main" id="{AB25559F-9079-C046-A1B6-379DB7000D98}"/>
              </a:ext>
            </a:extLst>
          </p:cNvPr>
          <p:cNvPicPr>
            <a:picLocks noChangeAspect="1"/>
          </p:cNvPicPr>
          <p:nvPr/>
        </p:nvPicPr>
        <p:blipFill>
          <a:blip r:embed="rId8"/>
          <a:stretch>
            <a:fillRect/>
          </a:stretch>
        </p:blipFill>
        <p:spPr>
          <a:xfrm>
            <a:off x="6125961" y="1108776"/>
            <a:ext cx="2559162" cy="1796468"/>
          </a:xfrm>
          <a:prstGeom prst="rect">
            <a:avLst/>
          </a:prstGeom>
        </p:spPr>
      </p:pic>
      <p:sp>
        <p:nvSpPr>
          <p:cNvPr id="17" name="Rectangle 16">
            <a:extLst>
              <a:ext uri="{FF2B5EF4-FFF2-40B4-BE49-F238E27FC236}">
                <a16:creationId xmlns:a16="http://schemas.microsoft.com/office/drawing/2014/main" id="{181A1CF6-F161-1A46-8C49-6C6AD0354F1A}"/>
              </a:ext>
            </a:extLst>
          </p:cNvPr>
          <p:cNvSpPr/>
          <p:nvPr/>
        </p:nvSpPr>
        <p:spPr>
          <a:xfrm>
            <a:off x="5931345" y="944360"/>
            <a:ext cx="135793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PromethION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8" name="Picture 17">
            <a:extLst>
              <a:ext uri="{FF2B5EF4-FFF2-40B4-BE49-F238E27FC236}">
                <a16:creationId xmlns:a16="http://schemas.microsoft.com/office/drawing/2014/main" id="{BC0B3364-1C69-1549-8357-EA03ACDB6082}"/>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27637" y="836712"/>
            <a:ext cx="2601870" cy="1732710"/>
          </a:xfrm>
          <a:prstGeom prst="rect">
            <a:avLst/>
          </a:prstGeom>
        </p:spPr>
      </p:pic>
      <p:sp>
        <p:nvSpPr>
          <p:cNvPr id="3" name="Rounded Rectangle 2">
            <a:extLst>
              <a:ext uri="{FF2B5EF4-FFF2-40B4-BE49-F238E27FC236}">
                <a16:creationId xmlns:a16="http://schemas.microsoft.com/office/drawing/2014/main" id="{0ADB5E02-0597-3664-C1CA-2BA804EB1B11}"/>
              </a:ext>
            </a:extLst>
          </p:cNvPr>
          <p:cNvSpPr/>
          <p:nvPr/>
        </p:nvSpPr>
        <p:spPr>
          <a:xfrm>
            <a:off x="227637" y="836712"/>
            <a:ext cx="8863371" cy="5602132"/>
          </a:xfrm>
          <a:prstGeom prst="roundRect">
            <a:avLst>
              <a:gd name="adj" fmla="val 0"/>
            </a:avLst>
          </a:prstGeom>
          <a:solidFill>
            <a:srgbClr val="FFFFFF">
              <a:alpha val="9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E8D42B-9A26-036B-F868-B0819C0C2E2B}"/>
              </a:ext>
            </a:extLst>
          </p:cNvPr>
          <p:cNvSpPr/>
          <p:nvPr/>
        </p:nvSpPr>
        <p:spPr>
          <a:xfrm>
            <a:off x="0" y="1279281"/>
            <a:ext cx="9144000" cy="4574258"/>
          </a:xfrm>
          <a:prstGeom prst="rect">
            <a:avLst/>
          </a:prstGeom>
          <a:solidFill>
            <a:srgbClr val="FFC000">
              <a:lumMod val="20000"/>
              <a:lumOff val="80000"/>
            </a:srgbClr>
          </a:solidFill>
          <a:ln w="12700" cap="flat" cmpd="sng" algn="ctr">
            <a:noFill/>
            <a:prstDash val="solid"/>
            <a:miter lim="800000"/>
          </a:ln>
          <a:effectLst/>
        </p:spPr>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a:ln>
                  <a:noFill/>
                </a:ln>
                <a:solidFill>
                  <a:srgbClr val="C00000"/>
                </a:solidFill>
                <a:effectLst/>
                <a:uLnTx/>
                <a:uFillTx/>
                <a:latin typeface="Corbel" panose="020B0503020204020204" pitchFamily="34" charset="0"/>
                <a:ea typeface="+mn-ea"/>
                <a:cs typeface="+mn-cs"/>
              </a:rPr>
              <a:t>Current sequencing technologies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a:ln>
                  <a:noFill/>
                </a:ln>
                <a:solidFill>
                  <a:srgbClr val="C00000"/>
                </a:solidFill>
                <a:effectLst/>
                <a:uLnTx/>
                <a:uFillTx/>
                <a:latin typeface="Corbel" panose="020B0503020204020204" pitchFamily="34" charset="0"/>
                <a:ea typeface="+mn-ea"/>
                <a:cs typeface="+mn-cs"/>
              </a:rPr>
              <a:t>cannot sequence very long DNA molecules end-to-end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0" cap="none" spc="0" normalizeH="0" baseline="0" noProof="0" dirty="0">
              <a:ln>
                <a:noFill/>
              </a:ln>
              <a:solidFill>
                <a:srgbClr val="C00000"/>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0" cap="none" spc="0" normalizeH="0" baseline="0" noProof="0" dirty="0">
              <a:ln>
                <a:noFill/>
              </a:ln>
              <a:solidFill>
                <a:srgbClr val="C00000"/>
              </a:solidFill>
              <a:effectLst/>
              <a:uLnTx/>
              <a:uFillTx/>
              <a:latin typeface="Corbel" panose="020B0503020204020204" pitchFamily="34" charset="0"/>
              <a:ea typeface="+mn-ea"/>
              <a:cs typeface="+mn-cs"/>
            </a:endParaRPr>
          </a:p>
        </p:txBody>
      </p:sp>
      <p:sp>
        <p:nvSpPr>
          <p:cNvPr id="20" name="Content Placeholder 2">
            <a:extLst>
              <a:ext uri="{FF2B5EF4-FFF2-40B4-BE49-F238E27FC236}">
                <a16:creationId xmlns:a16="http://schemas.microsoft.com/office/drawing/2014/main" id="{DB513781-0E53-87BE-C75E-4FA11022909C}"/>
              </a:ext>
            </a:extLst>
          </p:cNvPr>
          <p:cNvSpPr txBox="1">
            <a:spLocks/>
          </p:cNvSpPr>
          <p:nvPr/>
        </p:nvSpPr>
        <p:spPr>
          <a:xfrm>
            <a:off x="189559" y="2760516"/>
            <a:ext cx="8874054" cy="595121"/>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Instead, they extract smaller fragments of the original DNA sequence, known as </a:t>
            </a:r>
            <a:r>
              <a:rPr kumimoji="0" lang="en-US" sz="2800" b="0" i="0" u="none" strike="noStrike" kern="1200" cap="none" spc="0" normalizeH="0" baseline="0" noProof="0" dirty="0">
                <a:ln>
                  <a:noFill/>
                </a:ln>
                <a:solidFill>
                  <a:srgbClr val="1982C3"/>
                </a:solidFill>
                <a:effectLst/>
                <a:uLnTx/>
                <a:uFillTx/>
                <a:latin typeface="Corbel" panose="020B0503020204020204" pitchFamily="34" charset="0"/>
                <a:ea typeface="Segoe UI Symbol" panose="020B0502040204020203" pitchFamily="34" charset="0"/>
                <a:cs typeface="Segoe UI Historic" panose="020B0502040204020203" pitchFamily="34" charset="0"/>
              </a:rPr>
              <a:t>reads</a:t>
            </a:r>
            <a:endPar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endParaRPr>
          </a:p>
        </p:txBody>
      </p:sp>
      <p:sp>
        <p:nvSpPr>
          <p:cNvPr id="21" name="Rectangle 20">
            <a:extLst>
              <a:ext uri="{FF2B5EF4-FFF2-40B4-BE49-F238E27FC236}">
                <a16:creationId xmlns:a16="http://schemas.microsoft.com/office/drawing/2014/main" id="{EF68D0C1-35A5-2A67-166C-9CA4795B9766}"/>
              </a:ext>
            </a:extLst>
          </p:cNvPr>
          <p:cNvSpPr/>
          <p:nvPr/>
        </p:nvSpPr>
        <p:spPr>
          <a:xfrm>
            <a:off x="570223" y="4809030"/>
            <a:ext cx="1706509" cy="19540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TT</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CC</a:t>
            </a: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GG</a:t>
            </a:r>
          </a:p>
        </p:txBody>
      </p:sp>
      <p:sp>
        <p:nvSpPr>
          <p:cNvPr id="22" name="Rectangle 21">
            <a:extLst>
              <a:ext uri="{FF2B5EF4-FFF2-40B4-BE49-F238E27FC236}">
                <a16:creationId xmlns:a16="http://schemas.microsoft.com/office/drawing/2014/main" id="{A3ED75E5-BACC-8E13-4AC4-037820ECC0AA}"/>
              </a:ext>
            </a:extLst>
          </p:cNvPr>
          <p:cNvSpPr/>
          <p:nvPr/>
        </p:nvSpPr>
        <p:spPr>
          <a:xfrm>
            <a:off x="570223" y="5063423"/>
            <a:ext cx="1706509" cy="19540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AAA</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GGG</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TTT</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a:t>
            </a:r>
            <a:endPar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endParaRPr>
          </a:p>
        </p:txBody>
      </p:sp>
      <p:sp>
        <p:nvSpPr>
          <p:cNvPr id="23" name="Rectangle 22">
            <a:extLst>
              <a:ext uri="{FF2B5EF4-FFF2-40B4-BE49-F238E27FC236}">
                <a16:creationId xmlns:a16="http://schemas.microsoft.com/office/drawing/2014/main" id="{54C697B6-D809-E4AE-62A5-D4683A54C5A6}"/>
              </a:ext>
            </a:extLst>
          </p:cNvPr>
          <p:cNvSpPr/>
          <p:nvPr/>
        </p:nvSpPr>
        <p:spPr>
          <a:xfrm>
            <a:off x="570223" y="5572209"/>
            <a:ext cx="1706509" cy="19540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CCC</a:t>
            </a: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AAA</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GG</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TT</a:t>
            </a:r>
            <a:endPar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endParaRPr>
          </a:p>
        </p:txBody>
      </p:sp>
      <p:sp>
        <p:nvSpPr>
          <p:cNvPr id="24" name="Rectangle 23">
            <a:extLst>
              <a:ext uri="{FF2B5EF4-FFF2-40B4-BE49-F238E27FC236}">
                <a16:creationId xmlns:a16="http://schemas.microsoft.com/office/drawing/2014/main" id="{C1DB14C7-0AFA-D266-AC22-97BF81DF6BD0}"/>
              </a:ext>
            </a:extLst>
          </p:cNvPr>
          <p:cNvSpPr/>
          <p:nvPr/>
        </p:nvSpPr>
        <p:spPr>
          <a:xfrm>
            <a:off x="570223" y="5317816"/>
            <a:ext cx="1706509" cy="19540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TT</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CC</a:t>
            </a: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a:t>
            </a: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a:t>
            </a:r>
          </a:p>
        </p:txBody>
      </p:sp>
      <p:sp>
        <p:nvSpPr>
          <p:cNvPr id="39" name="Rectangle 38">
            <a:extLst>
              <a:ext uri="{FF2B5EF4-FFF2-40B4-BE49-F238E27FC236}">
                <a16:creationId xmlns:a16="http://schemas.microsoft.com/office/drawing/2014/main" id="{F25DCF6A-CE99-0E5B-5E45-EFA0E306E0A4}"/>
              </a:ext>
            </a:extLst>
          </p:cNvPr>
          <p:cNvSpPr/>
          <p:nvPr/>
        </p:nvSpPr>
        <p:spPr>
          <a:xfrm>
            <a:off x="560312" y="4692381"/>
            <a:ext cx="2108076" cy="1104484"/>
          </a:xfrm>
          <a:prstGeom prst="rect">
            <a:avLst/>
          </a:prstGeom>
          <a:solidFill>
            <a:srgbClr val="FBE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pic>
        <p:nvPicPr>
          <p:cNvPr id="26" name="Content Placeholder 4">
            <a:extLst>
              <a:ext uri="{FF2B5EF4-FFF2-40B4-BE49-F238E27FC236}">
                <a16:creationId xmlns:a16="http://schemas.microsoft.com/office/drawing/2014/main" id="{E9046044-79F0-7F72-6C2D-95562B27679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8045" y="3605258"/>
            <a:ext cx="904357" cy="2141818"/>
          </a:xfrm>
          <a:prstGeom prst="rect">
            <a:avLst/>
          </a:prstGeom>
        </p:spPr>
      </p:pic>
      <p:sp>
        <p:nvSpPr>
          <p:cNvPr id="27" name="Rectangle 26">
            <a:extLst>
              <a:ext uri="{FF2B5EF4-FFF2-40B4-BE49-F238E27FC236}">
                <a16:creationId xmlns:a16="http://schemas.microsoft.com/office/drawing/2014/main" id="{3E53C9EE-3AE1-A76B-5238-0415ABEEB463}"/>
              </a:ext>
            </a:extLst>
          </p:cNvPr>
          <p:cNvSpPr/>
          <p:nvPr/>
        </p:nvSpPr>
        <p:spPr>
          <a:xfrm>
            <a:off x="1151525" y="4228818"/>
            <a:ext cx="717518" cy="434916"/>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2AF5E274-571C-3707-C709-C5B1E8F0AE18}"/>
              </a:ext>
            </a:extLst>
          </p:cNvPr>
          <p:cNvSpPr/>
          <p:nvPr/>
        </p:nvSpPr>
        <p:spPr>
          <a:xfrm>
            <a:off x="1196263" y="4984763"/>
            <a:ext cx="201699" cy="96837"/>
          </a:xfrm>
          <a:prstGeom prst="rect">
            <a:avLst/>
          </a:prstGeom>
          <a:solidFill>
            <a:schemeClr val="accent5"/>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A208406-6BD2-D034-0D47-A2C9A278D8C1}"/>
              </a:ext>
            </a:extLst>
          </p:cNvPr>
          <p:cNvSpPr/>
          <p:nvPr/>
        </p:nvSpPr>
        <p:spPr>
          <a:xfrm>
            <a:off x="2448325" y="4984763"/>
            <a:ext cx="177666" cy="97517"/>
          </a:xfrm>
          <a:prstGeom prst="rect">
            <a:avLst/>
          </a:prstGeom>
          <a:solidFill>
            <a:schemeClr val="accent5"/>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843C8F1C-DF96-6B86-EACF-7CEA97244028}"/>
              </a:ext>
            </a:extLst>
          </p:cNvPr>
          <p:cNvSpPr/>
          <p:nvPr/>
        </p:nvSpPr>
        <p:spPr>
          <a:xfrm>
            <a:off x="1071764" y="4423877"/>
            <a:ext cx="825221" cy="580816"/>
          </a:xfrm>
          <a:prstGeom prst="rect">
            <a:avLst/>
          </a:prstGeom>
          <a:solidFill>
            <a:schemeClr val="accent1">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5C23B80D-EC56-DDDC-2EE5-087AD3EFE9D0}"/>
              </a:ext>
            </a:extLst>
          </p:cNvPr>
          <p:cNvSpPr/>
          <p:nvPr/>
        </p:nvSpPr>
        <p:spPr>
          <a:xfrm>
            <a:off x="1821422" y="4005331"/>
            <a:ext cx="904357" cy="1000471"/>
          </a:xfrm>
          <a:prstGeom prst="rect">
            <a:avLst/>
          </a:prstGeom>
          <a:solidFill>
            <a:schemeClr val="accent1">
              <a:lumMod val="60000"/>
              <a:lumOff val="4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A4734EA6-2503-9309-15E7-837810911286}"/>
              </a:ext>
            </a:extLst>
          </p:cNvPr>
          <p:cNvSpPr/>
          <p:nvPr/>
        </p:nvSpPr>
        <p:spPr>
          <a:xfrm>
            <a:off x="1917974" y="4089227"/>
            <a:ext cx="717518" cy="355629"/>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3" name="Straight Connector 32">
            <a:extLst>
              <a:ext uri="{FF2B5EF4-FFF2-40B4-BE49-F238E27FC236}">
                <a16:creationId xmlns:a16="http://schemas.microsoft.com/office/drawing/2014/main" id="{8C236570-6CEB-FA32-D95C-A465CFDD7634}"/>
              </a:ext>
            </a:extLst>
          </p:cNvPr>
          <p:cNvCxnSpPr>
            <a:cxnSpLocks/>
            <a:stCxn id="32" idx="1"/>
            <a:endCxn id="32" idx="0"/>
          </p:cNvCxnSpPr>
          <p:nvPr/>
        </p:nvCxnSpPr>
        <p:spPr>
          <a:xfrm flipV="1">
            <a:off x="1917974" y="4089227"/>
            <a:ext cx="358759" cy="17781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BE05A27-9128-A3CB-3150-6A7230B2C69A}"/>
              </a:ext>
            </a:extLst>
          </p:cNvPr>
          <p:cNvCxnSpPr>
            <a:cxnSpLocks/>
          </p:cNvCxnSpPr>
          <p:nvPr/>
        </p:nvCxnSpPr>
        <p:spPr>
          <a:xfrm flipV="1">
            <a:off x="1896985" y="4109760"/>
            <a:ext cx="522122" cy="25439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B0175E0-CAF3-BF15-498E-81E36920657D}"/>
              </a:ext>
            </a:extLst>
          </p:cNvPr>
          <p:cNvCxnSpPr>
            <a:cxnSpLocks/>
          </p:cNvCxnSpPr>
          <p:nvPr/>
        </p:nvCxnSpPr>
        <p:spPr>
          <a:xfrm>
            <a:off x="1821422" y="4540292"/>
            <a:ext cx="90435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4529986-DEEC-B9DE-CA5A-6F733827D525}"/>
              </a:ext>
            </a:extLst>
          </p:cNvPr>
          <p:cNvCxnSpPr>
            <a:cxnSpLocks/>
          </p:cNvCxnSpPr>
          <p:nvPr/>
        </p:nvCxnSpPr>
        <p:spPr>
          <a:xfrm>
            <a:off x="2419107" y="4663734"/>
            <a:ext cx="0" cy="340959"/>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4CC0360-59BE-5C00-F301-5E54EABD1A49}"/>
              </a:ext>
            </a:extLst>
          </p:cNvPr>
          <p:cNvCxnSpPr>
            <a:cxnSpLocks/>
          </p:cNvCxnSpPr>
          <p:nvPr/>
        </p:nvCxnSpPr>
        <p:spPr>
          <a:xfrm>
            <a:off x="1821422" y="4676167"/>
            <a:ext cx="90435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D24F9C64-5AFC-8CD4-030C-C43D0B652D0F}"/>
              </a:ext>
            </a:extLst>
          </p:cNvPr>
          <p:cNvSpPr/>
          <p:nvPr/>
        </p:nvSpPr>
        <p:spPr>
          <a:xfrm flipV="1">
            <a:off x="1906398" y="4596871"/>
            <a:ext cx="52562"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06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grpId="0" nodeType="clickEffect">
                                  <p:stCondLst>
                                    <p:cond delay="0"/>
                                  </p:stCondLst>
                                  <p:childTnLst>
                                    <p:animMotion origin="layout" path="M 3.05556E-6 -7.40741E-7 L 0.24444 -0.0787 " pathEditMode="relative" rAng="0" ptsTypes="AA">
                                      <p:cBhvr>
                                        <p:cTn id="36" dur="500" fill="hold"/>
                                        <p:tgtEl>
                                          <p:spTgt spid="21"/>
                                        </p:tgtEl>
                                        <p:attrNameLst>
                                          <p:attrName>ppt_x</p:attrName>
                                          <p:attrName>ppt_y</p:attrName>
                                        </p:attrNameLst>
                                      </p:cBhvr>
                                      <p:rCtr x="12222" y="-3935"/>
                                    </p:animMotion>
                                  </p:childTnLst>
                                </p:cTn>
                              </p:par>
                              <p:par>
                                <p:cTn id="37" presetID="0" presetClass="path" presetSubtype="0" accel="50000" decel="50000" fill="hold" grpId="0" nodeType="withEffect">
                                  <p:stCondLst>
                                    <p:cond delay="0"/>
                                  </p:stCondLst>
                                  <p:childTnLst>
                                    <p:animMotion origin="layout" path="M 0.0007 -0.00047 L 0.29862 -0.06829 " pathEditMode="relative" rAng="0" ptsTypes="AA">
                                      <p:cBhvr>
                                        <p:cTn id="38" dur="500" fill="hold"/>
                                        <p:tgtEl>
                                          <p:spTgt spid="22"/>
                                        </p:tgtEl>
                                        <p:attrNameLst>
                                          <p:attrName>ppt_x</p:attrName>
                                          <p:attrName>ppt_y</p:attrName>
                                        </p:attrNameLst>
                                      </p:cBhvr>
                                      <p:rCtr x="14896" y="-3403"/>
                                    </p:animMotion>
                                  </p:childTnLst>
                                </p:cTn>
                              </p:par>
                              <p:par>
                                <p:cTn id="39" presetID="0" presetClass="path" presetSubtype="0" accel="50000" decel="50000" fill="hold" grpId="0" nodeType="withEffect">
                                  <p:stCondLst>
                                    <p:cond delay="0"/>
                                  </p:stCondLst>
                                  <p:childTnLst>
                                    <p:animMotion origin="layout" path="M -0.03263 -0.07222 L 0.56337 -0.18935 " pathEditMode="relative" rAng="0" ptsTypes="AA">
                                      <p:cBhvr>
                                        <p:cTn id="40" dur="500" fill="hold"/>
                                        <p:tgtEl>
                                          <p:spTgt spid="24"/>
                                        </p:tgtEl>
                                        <p:attrNameLst>
                                          <p:attrName>ppt_x</p:attrName>
                                          <p:attrName>ppt_y</p:attrName>
                                        </p:attrNameLst>
                                      </p:cBhvr>
                                      <p:rCtr x="29792" y="-5856"/>
                                    </p:animMotion>
                                  </p:childTnLst>
                                </p:cTn>
                              </p:par>
                              <p:par>
                                <p:cTn id="41" presetID="0" presetClass="path" presetSubtype="0" accel="50000" decel="50000" fill="hold" grpId="0" nodeType="withEffect">
                                  <p:stCondLst>
                                    <p:cond delay="0"/>
                                  </p:stCondLst>
                                  <p:childTnLst>
                                    <p:animMotion origin="layout" path="M -4.44444E-6 -0.00023 L 0.5941 -0.15393 " pathEditMode="relative" rAng="0" ptsTypes="AA">
                                      <p:cBhvr>
                                        <p:cTn id="42" dur="500" fill="hold"/>
                                        <p:tgtEl>
                                          <p:spTgt spid="23"/>
                                        </p:tgtEl>
                                        <p:attrNameLst>
                                          <p:attrName>ppt_x</p:attrName>
                                          <p:attrName>ppt_y</p:attrName>
                                        </p:attrNameLst>
                                      </p:cBhvr>
                                      <p:rCtr x="29705" y="-7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P spid="21" grpId="0" animBg="1"/>
      <p:bldP spid="22" grpId="0" animBg="1"/>
      <p:bldP spid="23" grpId="0" animBg="1"/>
      <p:bldP spid="24" grpId="0" animBg="1"/>
      <p:bldP spid="27" grpId="0" animBg="1"/>
      <p:bldP spid="28" grpId="0" animBg="1"/>
      <p:bldP spid="29" grpId="0" animBg="1"/>
      <p:bldP spid="30" grpId="0" animBg="1"/>
      <p:bldP spid="31" grpId="0" animBg="1"/>
      <p:bldP spid="32" grpId="0" animBg="1"/>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rbel" panose="020B0503020204020204" pitchFamily="34" charset="0"/>
              </a:rPr>
              <a:t>Genome Sequence Analysis</a:t>
            </a:r>
            <a:endParaRPr lang="en-US" b="1" dirty="0">
              <a:latin typeface="Corbel" panose="020B0503020204020204" pitchFamily="34" charset="0"/>
            </a:endParaRPr>
          </a:p>
        </p:txBody>
      </p:sp>
      <p:sp>
        <p:nvSpPr>
          <p:cNvPr id="3" name="Content Placeholder 2"/>
          <p:cNvSpPr>
            <a:spLocks noGrp="1"/>
          </p:cNvSpPr>
          <p:nvPr>
            <p:ph idx="1"/>
          </p:nvPr>
        </p:nvSpPr>
        <p:spPr>
          <a:xfrm>
            <a:off x="189559" y="863068"/>
            <a:ext cx="8874053" cy="391627"/>
          </a:xfrm>
        </p:spPr>
        <p:txBody>
          <a:bodyPr lIns="91440" tIns="45720" rIns="91440" bIns="45720" anchor="t">
            <a:noAutofit/>
          </a:bodyPr>
          <a:lstStyle/>
          <a:p>
            <a:pPr marL="185738" indent="-185738">
              <a:lnSpc>
                <a:spcPct val="100000"/>
              </a:lnSpc>
              <a:spcBef>
                <a:spcPts val="400"/>
              </a:spcBef>
              <a:buClr>
                <a:schemeClr val="tx1"/>
              </a:buClr>
            </a:pPr>
            <a:r>
              <a:rPr lang="en-US" sz="2200" b="1" dirty="0">
                <a:solidFill>
                  <a:schemeClr val="accent2"/>
                </a:solidFill>
                <a:ea typeface="Segoe UI Symbol" panose="020B0502040204020203" pitchFamily="34" charset="0"/>
                <a:cs typeface="Segoe UI Historic" panose="020B0502040204020203" pitchFamily="34" charset="0"/>
              </a:rPr>
              <a:t>Read mapping: </a:t>
            </a:r>
            <a:r>
              <a:rPr lang="en-US" sz="2200" dirty="0">
                <a:ea typeface="Segoe UI Symbol" panose="020B0502040204020203" pitchFamily="34" charset="0"/>
                <a:cs typeface="Segoe UI Historic" panose="020B0502040204020203" pitchFamily="34" charset="0"/>
              </a:rPr>
              <a:t>first key step in genome sequence analysis</a:t>
            </a:r>
          </a:p>
        </p:txBody>
      </p:sp>
      <p:sp>
        <p:nvSpPr>
          <p:cNvPr id="10" name="Rectangle 9">
            <a:extLst>
              <a:ext uri="{FF2B5EF4-FFF2-40B4-BE49-F238E27FC236}">
                <a16:creationId xmlns:a16="http://schemas.microsoft.com/office/drawing/2014/main" id="{EC586341-02EC-AC40-ADCE-03BE081109A9}"/>
              </a:ext>
            </a:extLst>
          </p:cNvPr>
          <p:cNvSpPr/>
          <p:nvPr/>
        </p:nvSpPr>
        <p:spPr>
          <a:xfrm>
            <a:off x="1461309" y="3089732"/>
            <a:ext cx="6292918" cy="278215"/>
          </a:xfrm>
          <a:prstGeom prst="rect">
            <a:avLst/>
          </a:prstGeom>
          <a:solidFill>
            <a:schemeClr val="accent6">
              <a:lumMod val="40000"/>
              <a:lumOff val="60000"/>
              <a:alpha val="41176"/>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
        <p:nvSpPr>
          <p:cNvPr id="11" name="Content Placeholder 2">
            <a:extLst>
              <a:ext uri="{FF2B5EF4-FFF2-40B4-BE49-F238E27FC236}">
                <a16:creationId xmlns:a16="http://schemas.microsoft.com/office/drawing/2014/main" id="{F9C91E8A-E172-C54D-BD10-CDEE469B4322}"/>
              </a:ext>
            </a:extLst>
          </p:cNvPr>
          <p:cNvSpPr txBox="1">
            <a:spLocks/>
          </p:cNvSpPr>
          <p:nvPr/>
        </p:nvSpPr>
        <p:spPr>
          <a:xfrm>
            <a:off x="189559" y="1329892"/>
            <a:ext cx="8874053" cy="391627"/>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marR="0" lvl="1" indent="-185738" algn="l" defTabSz="914400" rtl="0" eaLnBrk="1" fontAlgn="auto" latinLnBrk="0" hangingPunct="1">
              <a:lnSpc>
                <a:spcPct val="100000"/>
              </a:lnSpc>
              <a:spcBef>
                <a:spcPts val="400"/>
              </a:spcBef>
              <a:spcAft>
                <a:spcPts val="0"/>
              </a:spcAft>
              <a:buClrTx/>
              <a:buSzTx/>
              <a:buFont typeface="Cambria" panose="02040503050406030204" pitchFamily="18" charset="0"/>
              <a:buChar char="-"/>
              <a:tabLst/>
              <a:defRPr/>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Aligns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reads</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 to potential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matching</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locations</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 in the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reference genome</a:t>
            </a:r>
          </a:p>
        </p:txBody>
      </p:sp>
      <p:sp>
        <p:nvSpPr>
          <p:cNvPr id="16" name="TextBox 15">
            <a:extLst>
              <a:ext uri="{FF2B5EF4-FFF2-40B4-BE49-F238E27FC236}">
                <a16:creationId xmlns:a16="http://schemas.microsoft.com/office/drawing/2014/main" id="{CAA3C5A6-E87F-114E-BB3F-F8E69655CA9A}"/>
              </a:ext>
            </a:extLst>
          </p:cNvPr>
          <p:cNvSpPr txBox="1"/>
          <p:nvPr/>
        </p:nvSpPr>
        <p:spPr>
          <a:xfrm>
            <a:off x="3277565" y="2630105"/>
            <a:ext cx="327464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2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Reference Genome</a:t>
            </a:r>
          </a:p>
        </p:txBody>
      </p:sp>
      <p:sp>
        <p:nvSpPr>
          <p:cNvPr id="18" name="TextBox 17">
            <a:extLst>
              <a:ext uri="{FF2B5EF4-FFF2-40B4-BE49-F238E27FC236}">
                <a16:creationId xmlns:a16="http://schemas.microsoft.com/office/drawing/2014/main" id="{C89FAAB7-34B1-8945-8D1B-47772C2262F5}"/>
              </a:ext>
            </a:extLst>
          </p:cNvPr>
          <p:cNvSpPr txBox="1"/>
          <p:nvPr/>
        </p:nvSpPr>
        <p:spPr>
          <a:xfrm>
            <a:off x="1440240" y="3655504"/>
            <a:ext cx="161964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200" b="1" i="1" u="none" strike="noStrike" kern="1200" cap="none" spc="0" normalizeH="0" baseline="0" noProof="0" dirty="0">
                <a:ln>
                  <a:noFill/>
                </a:ln>
                <a:solidFill>
                  <a:srgbClr val="FF0000"/>
                </a:solidFill>
                <a:effectLst/>
                <a:uLnTx/>
                <a:uFillTx/>
                <a:latin typeface="Corbel" panose="020B0503020204020204" pitchFamily="34" charset="0"/>
                <a:ea typeface="+mn-ea"/>
                <a:cs typeface="+mn-cs"/>
              </a:rPr>
              <a:t>Differences</a:t>
            </a:r>
          </a:p>
        </p:txBody>
      </p:sp>
      <p:sp>
        <p:nvSpPr>
          <p:cNvPr id="21" name="TextBox 20">
            <a:extLst>
              <a:ext uri="{FF2B5EF4-FFF2-40B4-BE49-F238E27FC236}">
                <a16:creationId xmlns:a16="http://schemas.microsoft.com/office/drawing/2014/main" id="{95D6EAFD-8585-5E4A-8CFB-141B10EF7C60}"/>
              </a:ext>
            </a:extLst>
          </p:cNvPr>
          <p:cNvSpPr txBox="1"/>
          <p:nvPr/>
        </p:nvSpPr>
        <p:spPr>
          <a:xfrm>
            <a:off x="6008877" y="3655504"/>
            <a:ext cx="161964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200" b="1" i="1" u="none" strike="noStrike" kern="1200" cap="none" spc="0" normalizeH="0" baseline="0" noProof="0" dirty="0">
                <a:ln>
                  <a:noFill/>
                </a:ln>
                <a:solidFill>
                  <a:srgbClr val="FF0000"/>
                </a:solidFill>
                <a:effectLst/>
                <a:uLnTx/>
                <a:uFillTx/>
                <a:latin typeface="Corbel" panose="020B0503020204020204" pitchFamily="34" charset="0"/>
                <a:ea typeface="+mn-ea"/>
                <a:cs typeface="+mn-cs"/>
              </a:rPr>
              <a:t>Differences</a:t>
            </a:r>
          </a:p>
        </p:txBody>
      </p:sp>
      <p:sp>
        <p:nvSpPr>
          <p:cNvPr id="20" name="Content Placeholder 2">
            <a:extLst>
              <a:ext uri="{FF2B5EF4-FFF2-40B4-BE49-F238E27FC236}">
                <a16:creationId xmlns:a16="http://schemas.microsoft.com/office/drawing/2014/main" id="{BEC0A51E-72DD-C74D-9B42-794D75CD4991}"/>
              </a:ext>
            </a:extLst>
          </p:cNvPr>
          <p:cNvSpPr txBox="1">
            <a:spLocks/>
          </p:cNvSpPr>
          <p:nvPr/>
        </p:nvSpPr>
        <p:spPr>
          <a:xfrm>
            <a:off x="189559" y="1762301"/>
            <a:ext cx="8874053" cy="391627"/>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marR="0" lvl="1" indent="-185738" algn="l" defTabSz="914400" rtl="0" eaLnBrk="1" fontAlgn="auto" latinLnBrk="0" hangingPunct="1">
              <a:lnSpc>
                <a:spcPct val="100000"/>
              </a:lnSpc>
              <a:spcBef>
                <a:spcPts val="400"/>
              </a:spcBef>
              <a:spcAft>
                <a:spcPts val="0"/>
              </a:spcAft>
              <a:buClr>
                <a:prstClr val="black"/>
              </a:buClr>
              <a:buSzTx/>
              <a:buFont typeface="Cambria" panose="02040503050406030204" pitchFamily="18" charset="0"/>
              <a:buChar char="-"/>
              <a:tabLst/>
              <a:defRPr/>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For each matching location, the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alignment step</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 finds the degree of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similarity (alignment score)</a:t>
            </a:r>
          </a:p>
        </p:txBody>
      </p:sp>
      <p:sp>
        <p:nvSpPr>
          <p:cNvPr id="31" name="Rectangle 30">
            <a:extLst>
              <a:ext uri="{FF2B5EF4-FFF2-40B4-BE49-F238E27FC236}">
                <a16:creationId xmlns:a16="http://schemas.microsoft.com/office/drawing/2014/main" id="{F29929E7-60DE-634C-943C-4F80ED3403BE}"/>
              </a:ext>
            </a:extLst>
          </p:cNvPr>
          <p:cNvSpPr/>
          <p:nvPr/>
        </p:nvSpPr>
        <p:spPr>
          <a:xfrm>
            <a:off x="2809631" y="4267041"/>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3" name="Rectangle 32">
            <a:extLst>
              <a:ext uri="{FF2B5EF4-FFF2-40B4-BE49-F238E27FC236}">
                <a16:creationId xmlns:a16="http://schemas.microsoft.com/office/drawing/2014/main" id="{0147F58F-34F3-EF41-BD09-B8BE8EEA9B36}"/>
              </a:ext>
            </a:extLst>
          </p:cNvPr>
          <p:cNvSpPr/>
          <p:nvPr/>
        </p:nvSpPr>
        <p:spPr>
          <a:xfrm>
            <a:off x="5999168" y="4517513"/>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4" name="Rectangle 33">
            <a:extLst>
              <a:ext uri="{FF2B5EF4-FFF2-40B4-BE49-F238E27FC236}">
                <a16:creationId xmlns:a16="http://schemas.microsoft.com/office/drawing/2014/main" id="{E649B350-8AC9-FC4B-9C6B-69F5E268C135}"/>
              </a:ext>
            </a:extLst>
          </p:cNvPr>
          <p:cNvSpPr/>
          <p:nvPr/>
        </p:nvSpPr>
        <p:spPr>
          <a:xfrm>
            <a:off x="5722850" y="4023090"/>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35" name="Rectangle 34">
            <a:extLst>
              <a:ext uri="{FF2B5EF4-FFF2-40B4-BE49-F238E27FC236}">
                <a16:creationId xmlns:a16="http://schemas.microsoft.com/office/drawing/2014/main" id="{54DCDC15-47DB-FD44-8C06-B694F378A9C6}"/>
              </a:ext>
            </a:extLst>
          </p:cNvPr>
          <p:cNvSpPr/>
          <p:nvPr/>
        </p:nvSpPr>
        <p:spPr>
          <a:xfrm>
            <a:off x="3304480" y="4596872"/>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6" name="TextBox 35">
            <a:extLst>
              <a:ext uri="{FF2B5EF4-FFF2-40B4-BE49-F238E27FC236}">
                <a16:creationId xmlns:a16="http://schemas.microsoft.com/office/drawing/2014/main" id="{7A0007B5-7D64-6E47-8292-027D8143A371}"/>
              </a:ext>
            </a:extLst>
          </p:cNvPr>
          <p:cNvSpPr txBox="1"/>
          <p:nvPr/>
        </p:nvSpPr>
        <p:spPr>
          <a:xfrm>
            <a:off x="189559" y="4793644"/>
            <a:ext cx="8684492" cy="1107996"/>
          </a:xfrm>
          <a:prstGeom prst="rect">
            <a:avLst/>
          </a:prstGeom>
          <a:noFill/>
        </p:spPr>
        <p:txBody>
          <a:bodyPr wrap="square">
            <a:spAutoFit/>
          </a:bodyPr>
          <a:lstStyle/>
          <a:p>
            <a:pPr marL="187200" marR="0" lvl="0" indent="-18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Calculating the alignment score requires </a:t>
            </a:r>
            <a:r>
              <a:rPr kumimoji="0" lang="en-GB" sz="2200" b="0" i="0" u="none" strike="noStrike" kern="1200" cap="none" spc="0" normalizeH="0" baseline="0" noProof="0" dirty="0">
                <a:ln>
                  <a:noFill/>
                </a:ln>
                <a:solidFill>
                  <a:srgbClr val="E90404"/>
                </a:solidFill>
                <a:effectLst/>
                <a:uLnTx/>
                <a:uFillTx/>
                <a:latin typeface="Corbel" panose="020B0503020204020204" pitchFamily="34" charset="0"/>
                <a:ea typeface="+mn-ea"/>
                <a:cs typeface="+mn-cs"/>
              </a:rPr>
              <a:t>computationally-expensive</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approximate string matching (ASM) </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account for </a:t>
            </a:r>
            <a:r>
              <a:rPr kumimoji="0" lang="en-GB" sz="2200" b="0" i="0" u="none" strike="noStrike" kern="1200" cap="none" spc="0" normalizeH="0" baseline="0" noProof="0" dirty="0">
                <a:ln>
                  <a:noFill/>
                </a:ln>
                <a:solidFill>
                  <a:srgbClr val="FF0000"/>
                </a:solidFill>
                <a:effectLst/>
                <a:uLnTx/>
                <a:uFillTx/>
                <a:latin typeface="Corbel" panose="020B0503020204020204" pitchFamily="34" charset="0"/>
                <a:ea typeface="+mn-ea"/>
                <a:cs typeface="+mn-cs"/>
              </a:rPr>
              <a:t>differences</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between reads and the reference genome</a:t>
            </a:r>
          </a:p>
        </p:txBody>
      </p:sp>
      <p:sp>
        <p:nvSpPr>
          <p:cNvPr id="37" name="Content Placeholder 2">
            <a:extLst>
              <a:ext uri="{FF2B5EF4-FFF2-40B4-BE49-F238E27FC236}">
                <a16:creationId xmlns:a16="http://schemas.microsoft.com/office/drawing/2014/main" id="{C38572B4-3DF4-3E43-B479-36F90E4156EB}"/>
              </a:ext>
            </a:extLst>
          </p:cNvPr>
          <p:cNvSpPr txBox="1">
            <a:spLocks/>
          </p:cNvSpPr>
          <p:nvPr/>
        </p:nvSpPr>
        <p:spPr>
          <a:xfrm>
            <a:off x="192005" y="5358860"/>
            <a:ext cx="8871607" cy="391627"/>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marR="0" lvl="1" indent="-185738" algn="l" defTabSz="914400" rtl="0" eaLnBrk="1" fontAlgn="auto" latinLnBrk="0" hangingPunct="1">
              <a:lnSpc>
                <a:spcPct val="100000"/>
              </a:lnSpc>
              <a:spcBef>
                <a:spcPts val="400"/>
              </a:spcBef>
              <a:spcAft>
                <a:spcPts val="0"/>
              </a:spcAft>
              <a:buClrTx/>
              <a:buSzTx/>
              <a:buFont typeface="Cambria" panose="02040503050406030204" pitchFamily="18" charset="0"/>
              <a:buChar char="-"/>
              <a:tabLst/>
              <a:defRPr/>
            </a:pP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endParaRPr>
          </a:p>
        </p:txBody>
      </p:sp>
      <p:sp>
        <p:nvSpPr>
          <p:cNvPr id="4" name="Oval 3">
            <a:extLst>
              <a:ext uri="{FF2B5EF4-FFF2-40B4-BE49-F238E27FC236}">
                <a16:creationId xmlns:a16="http://schemas.microsoft.com/office/drawing/2014/main" id="{378BFA01-8C57-0242-A02C-63C8B93FE6A8}"/>
              </a:ext>
            </a:extLst>
          </p:cNvPr>
          <p:cNvSpPr/>
          <p:nvPr/>
        </p:nvSpPr>
        <p:spPr>
          <a:xfrm>
            <a:off x="2250064" y="2756000"/>
            <a:ext cx="196770" cy="941910"/>
          </a:xfrm>
          <a:prstGeom prst="ellipse">
            <a:avLst/>
          </a:prstGeom>
          <a:noFill/>
          <a:ln w="28575">
            <a:solidFill>
              <a:srgbClr val="FF0000"/>
            </a:solidFill>
          </a:ln>
          <a:effectLst>
            <a:glow rad="63500">
              <a:srgbClr val="FF0000">
                <a:alpha val="37963"/>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9D3017B1-DF1C-C44E-B9E6-93256CBB68C4}"/>
              </a:ext>
            </a:extLst>
          </p:cNvPr>
          <p:cNvSpPr/>
          <p:nvPr/>
        </p:nvSpPr>
        <p:spPr>
          <a:xfrm>
            <a:off x="6920341" y="2761584"/>
            <a:ext cx="196770" cy="941910"/>
          </a:xfrm>
          <a:prstGeom prst="ellipse">
            <a:avLst/>
          </a:prstGeom>
          <a:noFill/>
          <a:ln w="28575">
            <a:solidFill>
              <a:srgbClr val="FF0000"/>
            </a:solidFill>
          </a:ln>
          <a:effectLst>
            <a:glow rad="63500">
              <a:srgbClr val="FF0000">
                <a:alpha val="37963"/>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57949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0" presetClass="path" presetSubtype="0" accel="50000" decel="50000" fill="hold" grpId="0" nodeType="withEffect">
                                  <p:stCondLst>
                                    <p:cond delay="0"/>
                                  </p:stCondLst>
                                  <p:childTnLst>
                                    <p:animMotion origin="layout" path="M 0.02118 -0.0051 L 0.03958 -0.10093 " pathEditMode="relative" rAng="0" ptsTypes="AA">
                                      <p:cBhvr>
                                        <p:cTn id="18" dur="500" fill="hold"/>
                                        <p:tgtEl>
                                          <p:spTgt spid="34"/>
                                        </p:tgtEl>
                                        <p:attrNameLst>
                                          <p:attrName>ppt_x</p:attrName>
                                          <p:attrName>ppt_y</p:attrName>
                                        </p:attrNameLst>
                                      </p:cBhvr>
                                      <p:rCtr x="920" y="-4792"/>
                                    </p:animMotion>
                                  </p:childTnLst>
                                </p:cTn>
                              </p:par>
                              <p:par>
                                <p:cTn id="19" presetID="0" presetClass="path" presetSubtype="0" accel="50000" decel="50000" fill="hold" grpId="0" nodeType="withEffect">
                                  <p:stCondLst>
                                    <p:cond delay="0"/>
                                  </p:stCondLst>
                                  <p:childTnLst>
                                    <p:animMotion origin="layout" path="M 0.01494 1.85185E-6 L -0.47725 -0.17315 " pathEditMode="relative" rAng="0" ptsTypes="AA">
                                      <p:cBhvr>
                                        <p:cTn id="20" dur="500" fill="hold"/>
                                        <p:tgtEl>
                                          <p:spTgt spid="33"/>
                                        </p:tgtEl>
                                        <p:attrNameLst>
                                          <p:attrName>ppt_x</p:attrName>
                                          <p:attrName>ppt_y</p:attrName>
                                        </p:attrNameLst>
                                      </p:cBhvr>
                                      <p:rCtr x="-24618" y="-8657"/>
                                    </p:animMotion>
                                  </p:childTnLst>
                                </p:cTn>
                              </p:par>
                              <p:par>
                                <p:cTn id="21" presetID="0" presetClass="path" presetSubtype="0" accel="50000" decel="50000" fill="hold" grpId="0" nodeType="withEffect">
                                  <p:stCondLst>
                                    <p:cond delay="0"/>
                                  </p:stCondLst>
                                  <p:childTnLst>
                                    <p:animMotion origin="layout" path="M 3.61111E-6 -2.22222E-6 L 0.14149 -0.18472 " pathEditMode="relative" rAng="0" ptsTypes="AA">
                                      <p:cBhvr>
                                        <p:cTn id="22" dur="500" fill="hold"/>
                                        <p:tgtEl>
                                          <p:spTgt spid="35"/>
                                        </p:tgtEl>
                                        <p:attrNameLst>
                                          <p:attrName>ppt_x</p:attrName>
                                          <p:attrName>ppt_y</p:attrName>
                                        </p:attrNameLst>
                                      </p:cBhvr>
                                      <p:rCtr x="7066" y="-9236"/>
                                    </p:animMotion>
                                  </p:childTnLst>
                                </p:cTn>
                              </p:par>
                              <p:par>
                                <p:cTn id="23" presetID="0" presetClass="path" presetSubtype="0" accel="50000" decel="50000" fill="hold" grpId="0" nodeType="withEffect">
                                  <p:stCondLst>
                                    <p:cond delay="0"/>
                                  </p:stCondLst>
                                  <p:childTnLst>
                                    <p:animMotion origin="layout" path="M 2.77778E-7 -4.07407E-6 L 0.0342 -0.13657 " pathEditMode="relative" rAng="0" ptsTypes="AA">
                                      <p:cBhvr>
                                        <p:cTn id="24" dur="500" fill="hold"/>
                                        <p:tgtEl>
                                          <p:spTgt spid="31"/>
                                        </p:tgtEl>
                                        <p:attrNameLst>
                                          <p:attrName>ppt_x</p:attrName>
                                          <p:attrName>ppt_y</p:attrName>
                                        </p:attrNameLst>
                                      </p:cBhvr>
                                      <p:rCtr x="1701" y="-6829"/>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nodePh="1">
                                  <p:stCondLst>
                                    <p:cond delay="0"/>
                                  </p:stCondLst>
                                  <p:endCondLst>
                                    <p:cond evt="begin" delay="0">
                                      <p:tn val="33"/>
                                    </p:cond>
                                  </p:endCondLst>
                                  <p:childTnLst>
                                    <p:set>
                                      <p:cBhvr>
                                        <p:cTn id="34" dur="1" fill="hold">
                                          <p:stCondLst>
                                            <p:cond delay="0"/>
                                          </p:stCondLst>
                                        </p:cTn>
                                        <p:tgtEl>
                                          <p:spTgt spid="37"/>
                                        </p:tgtEl>
                                        <p:attrNameLst>
                                          <p:attrName>style.visibility</p:attrName>
                                        </p:attrNameLst>
                                      </p:cBhvr>
                                      <p:to>
                                        <p:strVal val="visible"/>
                                      </p:to>
                                    </p:set>
                                  </p:childTnLst>
                                </p:cTn>
                              </p:par>
                              <p:par>
                                <p:cTn id="35" presetID="6" presetClass="entr" presetSubtype="16"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circle(in)">
                                      <p:cBhvr>
                                        <p:cTn id="37" dur="1000"/>
                                        <p:tgtEl>
                                          <p:spTgt spid="4"/>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circle(in)">
                                      <p:cBhvr>
                                        <p:cTn id="40" dur="1000"/>
                                        <p:tgtEl>
                                          <p:spTgt spid="13"/>
                                        </p:tgtEl>
                                      </p:cBhvr>
                                    </p:animEffec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8" grpId="0"/>
      <p:bldP spid="21" grpId="0"/>
      <p:bldP spid="20" grpId="0"/>
      <p:bldP spid="31" grpId="0" animBg="1"/>
      <p:bldP spid="33" grpId="0" animBg="1"/>
      <p:bldP spid="34" grpId="0" animBg="1"/>
      <p:bldP spid="35" grpId="0" animBg="1"/>
      <p:bldP spid="36" grpId="0"/>
      <p:bldP spid="37" grpId="0"/>
      <p:bldP spid="4"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9F1D-7D81-7F49-9965-98F0A6A945E4}"/>
              </a:ext>
            </a:extLst>
          </p:cNvPr>
          <p:cNvSpPr>
            <a:spLocks noGrp="1"/>
          </p:cNvSpPr>
          <p:nvPr>
            <p:ph type="title"/>
          </p:nvPr>
        </p:nvSpPr>
        <p:spPr/>
        <p:txBody>
          <a:bodyPr/>
          <a:lstStyle/>
          <a:p>
            <a:r>
              <a:rPr lang="en-CH" dirty="0"/>
              <a:t>What is Metagenomics?</a:t>
            </a:r>
          </a:p>
        </p:txBody>
      </p:sp>
      <p:sp>
        <p:nvSpPr>
          <p:cNvPr id="3" name="Content Placeholder 2">
            <a:extLst>
              <a:ext uri="{FF2B5EF4-FFF2-40B4-BE49-F238E27FC236}">
                <a16:creationId xmlns:a16="http://schemas.microsoft.com/office/drawing/2014/main" id="{92954E4A-3250-EF47-8C82-506486DEFD74}"/>
              </a:ext>
            </a:extLst>
          </p:cNvPr>
          <p:cNvSpPr>
            <a:spLocks noGrp="1"/>
          </p:cNvSpPr>
          <p:nvPr>
            <p:ph idx="1"/>
          </p:nvPr>
        </p:nvSpPr>
        <p:spPr>
          <a:xfrm>
            <a:off x="189560" y="855137"/>
            <a:ext cx="8798061" cy="897643"/>
          </a:xfrm>
        </p:spPr>
        <p:txBody>
          <a:bodyPr/>
          <a:lstStyle/>
          <a:p>
            <a:pPr>
              <a:lnSpc>
                <a:spcPct val="100000"/>
              </a:lnSpc>
            </a:pPr>
            <a:r>
              <a:rPr lang="en-GB" sz="2400" b="1" i="1" u="sng" dirty="0">
                <a:solidFill>
                  <a:srgbClr val="AE8207"/>
                </a:solidFill>
              </a:rPr>
              <a:t>Metagenomics</a:t>
            </a:r>
            <a:r>
              <a:rPr lang="en-GB" sz="2400" b="1" i="1" dirty="0">
                <a:solidFill>
                  <a:srgbClr val="AE8207"/>
                </a:solidFill>
              </a:rPr>
              <a:t>: </a:t>
            </a:r>
            <a:r>
              <a:rPr lang="en-GB" sz="2400" dirty="0"/>
              <a:t>Study of genome sequences of </a:t>
            </a:r>
            <a:r>
              <a:rPr lang="en-GB" sz="2400" b="1" dirty="0">
                <a:solidFill>
                  <a:schemeClr val="accent4">
                    <a:lumMod val="75000"/>
                  </a:schemeClr>
                </a:solidFill>
              </a:rPr>
              <a:t>diverse</a:t>
            </a:r>
            <a:r>
              <a:rPr lang="en-GB" sz="2400" dirty="0"/>
              <a:t> </a:t>
            </a:r>
            <a:r>
              <a:rPr lang="en-GB" sz="2400" b="1" dirty="0">
                <a:solidFill>
                  <a:schemeClr val="accent4">
                    <a:lumMod val="75000"/>
                  </a:schemeClr>
                </a:solidFill>
              </a:rPr>
              <a:t>organisms</a:t>
            </a:r>
          </a:p>
          <a:p>
            <a:pPr marL="0" indent="0">
              <a:lnSpc>
                <a:spcPct val="100000"/>
              </a:lnSpc>
              <a:spcBef>
                <a:spcPts val="0"/>
              </a:spcBef>
              <a:buNone/>
            </a:pPr>
            <a:r>
              <a:rPr lang="en-GB" sz="2400" dirty="0"/>
              <a:t>   within a </a:t>
            </a:r>
            <a:r>
              <a:rPr lang="en-GB" sz="2400" b="1" dirty="0">
                <a:solidFill>
                  <a:schemeClr val="accent4">
                    <a:lumMod val="75000"/>
                  </a:schemeClr>
                </a:solidFill>
              </a:rPr>
              <a:t>shared environment </a:t>
            </a:r>
            <a:r>
              <a:rPr lang="en-GB" sz="2400" dirty="0"/>
              <a:t>(e.g., blood, ocean, soil)</a:t>
            </a:r>
          </a:p>
          <a:p>
            <a:pPr marL="0" indent="0">
              <a:lnSpc>
                <a:spcPct val="100000"/>
              </a:lnSpc>
              <a:buNone/>
            </a:pPr>
            <a:endParaRPr lang="en-GB" sz="2400" dirty="0">
              <a:solidFill>
                <a:srgbClr val="AE8207"/>
              </a:solidFill>
            </a:endParaRPr>
          </a:p>
        </p:txBody>
      </p:sp>
      <p:sp>
        <p:nvSpPr>
          <p:cNvPr id="7" name="Oval 6">
            <a:extLst>
              <a:ext uri="{FF2B5EF4-FFF2-40B4-BE49-F238E27FC236}">
                <a16:creationId xmlns:a16="http://schemas.microsoft.com/office/drawing/2014/main" id="{4CCC816F-0A97-124F-83D3-3B57B00EDDA3}"/>
              </a:ext>
            </a:extLst>
          </p:cNvPr>
          <p:cNvSpPr/>
          <p:nvPr/>
        </p:nvSpPr>
        <p:spPr>
          <a:xfrm>
            <a:off x="3295185" y="1690297"/>
            <a:ext cx="2553629" cy="1851660"/>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0522564-9A47-1046-889B-692B495A38E0}"/>
              </a:ext>
            </a:extLst>
          </p:cNvPr>
          <p:cNvPicPr>
            <a:picLocks noChangeAspect="1"/>
          </p:cNvPicPr>
          <p:nvPr/>
        </p:nvPicPr>
        <p:blipFill>
          <a:blip r:embed="rId3">
            <a:duotone>
              <a:prstClr val="black"/>
              <a:schemeClr val="tx2">
                <a:tint val="45000"/>
                <a:satMod val="400000"/>
              </a:schemeClr>
            </a:duotone>
          </a:blip>
          <a:stretch>
            <a:fillRect/>
          </a:stretch>
        </p:blipFill>
        <p:spPr>
          <a:xfrm>
            <a:off x="3516815" y="1938301"/>
            <a:ext cx="1093541" cy="1093541"/>
          </a:xfrm>
          <a:prstGeom prst="rect">
            <a:avLst/>
          </a:prstGeom>
        </p:spPr>
      </p:pic>
      <p:pic>
        <p:nvPicPr>
          <p:cNvPr id="5" name="Picture 4">
            <a:extLst>
              <a:ext uri="{FF2B5EF4-FFF2-40B4-BE49-F238E27FC236}">
                <a16:creationId xmlns:a16="http://schemas.microsoft.com/office/drawing/2014/main" id="{0DA69063-BE34-814A-B1BA-AE48468433FE}"/>
              </a:ext>
            </a:extLst>
          </p:cNvPr>
          <p:cNvPicPr>
            <a:picLocks noChangeAspect="1"/>
          </p:cNvPicPr>
          <p:nvPr/>
        </p:nvPicPr>
        <p:blipFill>
          <a:blip r:embed="rId4">
            <a:duotone>
              <a:prstClr val="black"/>
              <a:schemeClr val="tx2">
                <a:tint val="45000"/>
                <a:satMod val="400000"/>
              </a:schemeClr>
            </a:duotone>
          </a:blip>
          <a:stretch>
            <a:fillRect/>
          </a:stretch>
        </p:blipFill>
        <p:spPr>
          <a:xfrm>
            <a:off x="4151848" y="2561014"/>
            <a:ext cx="979417" cy="979417"/>
          </a:xfrm>
          <a:prstGeom prst="rect">
            <a:avLst/>
          </a:prstGeom>
        </p:spPr>
      </p:pic>
      <p:pic>
        <p:nvPicPr>
          <p:cNvPr id="6" name="Picture 5">
            <a:extLst>
              <a:ext uri="{FF2B5EF4-FFF2-40B4-BE49-F238E27FC236}">
                <a16:creationId xmlns:a16="http://schemas.microsoft.com/office/drawing/2014/main" id="{4BA66250-0E5E-3D4A-B80C-F2FCF74B66B8}"/>
              </a:ext>
            </a:extLst>
          </p:cNvPr>
          <p:cNvPicPr>
            <a:picLocks noChangeAspect="1"/>
          </p:cNvPicPr>
          <p:nvPr/>
        </p:nvPicPr>
        <p:blipFill>
          <a:blip r:embed="rId5">
            <a:duotone>
              <a:prstClr val="black"/>
              <a:schemeClr val="tx1">
                <a:tint val="45000"/>
                <a:satMod val="400000"/>
              </a:schemeClr>
            </a:duotone>
          </a:blip>
          <a:stretch>
            <a:fillRect/>
          </a:stretch>
        </p:blipFill>
        <p:spPr>
          <a:xfrm>
            <a:off x="4488365" y="1913845"/>
            <a:ext cx="1142452" cy="1142452"/>
          </a:xfrm>
          <a:prstGeom prst="rect">
            <a:avLst/>
          </a:prstGeom>
        </p:spPr>
      </p:pic>
      <p:pic>
        <p:nvPicPr>
          <p:cNvPr id="9" name="Graphic 8" descr="Question mark">
            <a:extLst>
              <a:ext uri="{FF2B5EF4-FFF2-40B4-BE49-F238E27FC236}">
                <a16:creationId xmlns:a16="http://schemas.microsoft.com/office/drawing/2014/main" id="{115E0418-AC9E-BB47-47C5-8AC503E9B72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297214">
            <a:off x="5582609" y="2788622"/>
            <a:ext cx="914400" cy="914400"/>
          </a:xfrm>
          <a:prstGeom prst="rect">
            <a:avLst/>
          </a:prstGeom>
        </p:spPr>
      </p:pic>
      <p:pic>
        <p:nvPicPr>
          <p:cNvPr id="16" name="Graphic 15" descr="Question mark RTL">
            <a:extLst>
              <a:ext uri="{FF2B5EF4-FFF2-40B4-BE49-F238E27FC236}">
                <a16:creationId xmlns:a16="http://schemas.microsoft.com/office/drawing/2014/main" id="{16123886-C713-1AB3-D57C-D4E56694067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085568">
            <a:off x="2514112" y="1752780"/>
            <a:ext cx="914400" cy="914400"/>
          </a:xfrm>
          <a:prstGeom prst="rect">
            <a:avLst/>
          </a:prstGeom>
        </p:spPr>
      </p:pic>
      <p:pic>
        <p:nvPicPr>
          <p:cNvPr id="21" name="Graphic 20" descr="Question mark">
            <a:extLst>
              <a:ext uri="{FF2B5EF4-FFF2-40B4-BE49-F238E27FC236}">
                <a16:creationId xmlns:a16="http://schemas.microsoft.com/office/drawing/2014/main" id="{0A65ED28-0512-4E2E-77BD-A998B83B076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61242">
            <a:off x="5630359" y="1684289"/>
            <a:ext cx="914400" cy="914400"/>
          </a:xfrm>
          <a:prstGeom prst="rect">
            <a:avLst/>
          </a:prstGeom>
        </p:spPr>
      </p:pic>
      <p:grpSp>
        <p:nvGrpSpPr>
          <p:cNvPr id="22" name="Group 21">
            <a:extLst>
              <a:ext uri="{FF2B5EF4-FFF2-40B4-BE49-F238E27FC236}">
                <a16:creationId xmlns:a16="http://schemas.microsoft.com/office/drawing/2014/main" id="{86754171-1D92-9153-64F7-40FA3FD463D7}"/>
              </a:ext>
            </a:extLst>
          </p:cNvPr>
          <p:cNvGrpSpPr/>
          <p:nvPr/>
        </p:nvGrpSpPr>
        <p:grpSpPr>
          <a:xfrm>
            <a:off x="2270243" y="3669378"/>
            <a:ext cx="4801304" cy="2693652"/>
            <a:chOff x="-768361" y="3343657"/>
            <a:chExt cx="4801304" cy="2693652"/>
          </a:xfrm>
        </p:grpSpPr>
        <p:pic>
          <p:nvPicPr>
            <p:cNvPr id="23" name="Graphic 22" descr="Database">
              <a:extLst>
                <a:ext uri="{FF2B5EF4-FFF2-40B4-BE49-F238E27FC236}">
                  <a16:creationId xmlns:a16="http://schemas.microsoft.com/office/drawing/2014/main" id="{CF1055A6-A521-ED13-44FD-FD6EA711775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8361" y="3343657"/>
              <a:ext cx="4775363" cy="2261076"/>
            </a:xfrm>
            <a:prstGeom prst="rect">
              <a:avLst/>
            </a:prstGeom>
          </p:spPr>
        </p:pic>
        <p:sp>
          <p:nvSpPr>
            <p:cNvPr id="24" name="TextBox 23">
              <a:extLst>
                <a:ext uri="{FF2B5EF4-FFF2-40B4-BE49-F238E27FC236}">
                  <a16:creationId xmlns:a16="http://schemas.microsoft.com/office/drawing/2014/main" id="{282D3869-8E8F-D2F2-E3EB-E0DFD6732473}"/>
                </a:ext>
              </a:extLst>
            </p:cNvPr>
            <p:cNvSpPr txBox="1"/>
            <p:nvPr/>
          </p:nvSpPr>
          <p:spPr>
            <a:xfrm>
              <a:off x="-768361" y="5419448"/>
              <a:ext cx="4801304" cy="617861"/>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A large database containing information</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on </a:t>
              </a:r>
              <a:r>
                <a:rPr kumimoji="0" lang="en-US"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many species </a:t>
              </a:r>
            </a:p>
          </p:txBody>
        </p:sp>
      </p:grpSp>
      <p:grpSp>
        <p:nvGrpSpPr>
          <p:cNvPr id="25" name="Group 24">
            <a:extLst>
              <a:ext uri="{FF2B5EF4-FFF2-40B4-BE49-F238E27FC236}">
                <a16:creationId xmlns:a16="http://schemas.microsoft.com/office/drawing/2014/main" id="{1B94D45D-83B8-55C2-060E-313113150F8B}"/>
              </a:ext>
            </a:extLst>
          </p:cNvPr>
          <p:cNvGrpSpPr/>
          <p:nvPr/>
        </p:nvGrpSpPr>
        <p:grpSpPr>
          <a:xfrm>
            <a:off x="3260711" y="4017737"/>
            <a:ext cx="2745780" cy="1614374"/>
            <a:chOff x="222107" y="3837156"/>
            <a:chExt cx="2745780" cy="1614374"/>
          </a:xfrm>
        </p:grpSpPr>
        <p:pic>
          <p:nvPicPr>
            <p:cNvPr id="26" name="Picture 25">
              <a:extLst>
                <a:ext uri="{FF2B5EF4-FFF2-40B4-BE49-F238E27FC236}">
                  <a16:creationId xmlns:a16="http://schemas.microsoft.com/office/drawing/2014/main" id="{95ADE96D-21E4-8F86-FE45-B8F590A24A9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3532" y="3890499"/>
              <a:ext cx="843350" cy="843350"/>
            </a:xfrm>
            <a:prstGeom prst="rect">
              <a:avLst/>
            </a:prstGeom>
          </p:spPr>
        </p:pic>
        <p:pic>
          <p:nvPicPr>
            <p:cNvPr id="27" name="Picture 26">
              <a:extLst>
                <a:ext uri="{FF2B5EF4-FFF2-40B4-BE49-F238E27FC236}">
                  <a16:creationId xmlns:a16="http://schemas.microsoft.com/office/drawing/2014/main" id="{311435F7-7B73-6C83-00C6-8596CBCB8C22}"/>
                </a:ext>
              </a:extLst>
            </p:cNvPr>
            <p:cNvPicPr>
              <a:picLocks noChangeAspect="1"/>
            </p:cNvPicPr>
            <p:nvPr/>
          </p:nvPicPr>
          <p:blipFill>
            <a:blip r:embed="rId13">
              <a:duotone>
                <a:prstClr val="black"/>
                <a:schemeClr val="accent6">
                  <a:tint val="45000"/>
                  <a:satMod val="400000"/>
                </a:schemeClr>
              </a:duotone>
              <a:extLst>
                <a:ext uri="{BEBA8EAE-BF5A-486C-A8C5-ECC9F3942E4B}">
                  <a14:imgProps xmlns:a14="http://schemas.microsoft.com/office/drawing/2010/main">
                    <a14:imgLayer r:embed="rId14">
                      <a14:imgEffect>
                        <a14:saturation sat="0"/>
                      </a14:imgEffect>
                    </a14:imgLayer>
                  </a14:imgProps>
                </a:ext>
              </a:extLst>
            </a:blip>
            <a:stretch>
              <a:fillRect/>
            </a:stretch>
          </p:blipFill>
          <p:spPr>
            <a:xfrm>
              <a:off x="1185647" y="3837156"/>
              <a:ext cx="617134" cy="617134"/>
            </a:xfrm>
            <a:prstGeom prst="rect">
              <a:avLst/>
            </a:prstGeom>
            <a:effectLst/>
          </p:spPr>
        </p:pic>
        <p:pic>
          <p:nvPicPr>
            <p:cNvPr id="28" name="Picture 27">
              <a:extLst>
                <a:ext uri="{FF2B5EF4-FFF2-40B4-BE49-F238E27FC236}">
                  <a16:creationId xmlns:a16="http://schemas.microsoft.com/office/drawing/2014/main" id="{6D02F321-09DC-964F-3611-33F72C13E3CD}"/>
                </a:ext>
              </a:extLst>
            </p:cNvPr>
            <p:cNvPicPr>
              <a:picLocks noChangeAspect="1"/>
            </p:cNvPicPr>
            <p:nvPr/>
          </p:nvPicPr>
          <p:blipFill>
            <a:blip r:embed="rId15"/>
            <a:stretch>
              <a:fillRect/>
            </a:stretch>
          </p:blipFill>
          <p:spPr>
            <a:xfrm>
              <a:off x="222107" y="4315519"/>
              <a:ext cx="476492" cy="476492"/>
            </a:xfrm>
            <a:prstGeom prst="rect">
              <a:avLst/>
            </a:prstGeom>
            <a:effectLst/>
          </p:spPr>
        </p:pic>
        <p:pic>
          <p:nvPicPr>
            <p:cNvPr id="29" name="Picture 28">
              <a:extLst>
                <a:ext uri="{FF2B5EF4-FFF2-40B4-BE49-F238E27FC236}">
                  <a16:creationId xmlns:a16="http://schemas.microsoft.com/office/drawing/2014/main" id="{FB172F2A-E6D6-4F66-9D5C-C15C32F81239}"/>
                </a:ext>
              </a:extLst>
            </p:cNvPr>
            <p:cNvPicPr>
              <a:picLocks noChangeAspect="1"/>
            </p:cNvPicPr>
            <p:nvPr/>
          </p:nvPicPr>
          <p:blipFill>
            <a:blip r:embed="rId16">
              <a:duotone>
                <a:prstClr val="black"/>
                <a:srgbClr val="1982C3">
                  <a:tint val="45000"/>
                  <a:satMod val="400000"/>
                </a:srgbClr>
              </a:duotone>
              <a:extLst>
                <a:ext uri="{BEBA8EAE-BF5A-486C-A8C5-ECC9F3942E4B}">
                  <a14:imgProps xmlns:a14="http://schemas.microsoft.com/office/drawing/2010/main">
                    <a14:imgLayer r:embed="rId17">
                      <a14:imgEffect>
                        <a14:colorTemperature colorTemp="11200"/>
                      </a14:imgEffect>
                      <a14:imgEffect>
                        <a14:saturation sat="400000"/>
                      </a14:imgEffect>
                    </a14:imgLayer>
                  </a14:imgProps>
                </a:ext>
              </a:extLst>
            </a:blip>
            <a:stretch>
              <a:fillRect/>
            </a:stretch>
          </p:blipFill>
          <p:spPr>
            <a:xfrm>
              <a:off x="2323150" y="4639800"/>
              <a:ext cx="644737" cy="644737"/>
            </a:xfrm>
            <a:prstGeom prst="rect">
              <a:avLst/>
            </a:prstGeom>
            <a:effectLst/>
          </p:spPr>
        </p:pic>
        <p:pic>
          <p:nvPicPr>
            <p:cNvPr id="30" name="Picture 29">
              <a:extLst>
                <a:ext uri="{FF2B5EF4-FFF2-40B4-BE49-F238E27FC236}">
                  <a16:creationId xmlns:a16="http://schemas.microsoft.com/office/drawing/2014/main" id="{440D5768-BE3C-B29F-A648-9C6920D1905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666328" y="3858921"/>
              <a:ext cx="967673" cy="967673"/>
            </a:xfrm>
            <a:prstGeom prst="rect">
              <a:avLst/>
            </a:prstGeom>
          </p:spPr>
        </p:pic>
        <p:pic>
          <p:nvPicPr>
            <p:cNvPr id="31" name="Picture 30">
              <a:extLst>
                <a:ext uri="{FF2B5EF4-FFF2-40B4-BE49-F238E27FC236}">
                  <a16:creationId xmlns:a16="http://schemas.microsoft.com/office/drawing/2014/main" id="{F56A7EC1-7375-8738-BCB4-74F60C6E1E56}"/>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88580" y="4716682"/>
              <a:ext cx="651126" cy="651126"/>
            </a:xfrm>
            <a:prstGeom prst="rect">
              <a:avLst/>
            </a:prstGeom>
          </p:spPr>
        </p:pic>
        <p:pic>
          <p:nvPicPr>
            <p:cNvPr id="32" name="Picture 31">
              <a:extLst>
                <a:ext uri="{FF2B5EF4-FFF2-40B4-BE49-F238E27FC236}">
                  <a16:creationId xmlns:a16="http://schemas.microsoft.com/office/drawing/2014/main" id="{A8E5C672-0845-E1FD-5B3E-2CE542B0AB8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251692" y="4519424"/>
              <a:ext cx="596538" cy="596538"/>
            </a:xfrm>
            <a:prstGeom prst="rect">
              <a:avLst/>
            </a:prstGeom>
          </p:spPr>
        </p:pic>
        <p:pic>
          <p:nvPicPr>
            <p:cNvPr id="33" name="Picture 32">
              <a:extLst>
                <a:ext uri="{FF2B5EF4-FFF2-40B4-BE49-F238E27FC236}">
                  <a16:creationId xmlns:a16="http://schemas.microsoft.com/office/drawing/2014/main" id="{64AA734D-3E49-A3E0-42D0-FA8783D1980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758685" y="4830355"/>
              <a:ext cx="621175" cy="621175"/>
            </a:xfrm>
            <a:prstGeom prst="rect">
              <a:avLst/>
            </a:prstGeom>
          </p:spPr>
        </p:pic>
      </p:grpSp>
      <p:cxnSp>
        <p:nvCxnSpPr>
          <p:cNvPr id="34" name="Straight Arrow Connector 33">
            <a:extLst>
              <a:ext uri="{FF2B5EF4-FFF2-40B4-BE49-F238E27FC236}">
                <a16:creationId xmlns:a16="http://schemas.microsoft.com/office/drawing/2014/main" id="{631FB00C-0D68-5936-D1A7-1391F13311E2}"/>
              </a:ext>
            </a:extLst>
          </p:cNvPr>
          <p:cNvCxnSpPr>
            <a:cxnSpLocks/>
          </p:cNvCxnSpPr>
          <p:nvPr/>
        </p:nvCxnSpPr>
        <p:spPr>
          <a:xfrm>
            <a:off x="4616148" y="3556854"/>
            <a:ext cx="0" cy="331114"/>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C5215C2-3133-C5C4-95F0-B96C70D647B3}"/>
              </a:ext>
            </a:extLst>
          </p:cNvPr>
          <p:cNvSpPr txBox="1"/>
          <p:nvPr/>
        </p:nvSpPr>
        <p:spPr>
          <a:xfrm>
            <a:off x="1334501" y="6361753"/>
            <a:ext cx="665957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(e.g., &gt; </a:t>
            </a:r>
            <a:r>
              <a:rPr kumimoji="0" lang="en-GB" sz="2000" b="1" i="1" u="none" strike="noStrike" kern="1200" cap="none" spc="0" normalizeH="0" baseline="0" noProof="0" dirty="0">
                <a:ln>
                  <a:noFill/>
                </a:ln>
                <a:solidFill>
                  <a:srgbClr val="C00000"/>
                </a:solidFill>
                <a:effectLst/>
                <a:uLnTx/>
                <a:uFillTx/>
                <a:latin typeface="Calibri" panose="020F0502020204030204"/>
                <a:ea typeface="+mn-ea"/>
                <a:cs typeface="+mn-cs"/>
              </a:rPr>
              <a:t>100 </a:t>
            </a:r>
            <a:r>
              <a:rPr kumimoji="0" lang="en-GB" sz="20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TBs</a:t>
            </a:r>
            <a:r>
              <a:rPr kumimoji="0" lang="en-GB" sz="2000" b="1" i="1" u="none" strike="noStrike" kern="1200" cap="none" spc="0" normalizeH="0" noProof="0" dirty="0">
                <a:ln>
                  <a:noFill/>
                </a:ln>
                <a:solidFill>
                  <a:srgbClr val="C00000"/>
                </a:solidFill>
                <a:effectLst/>
                <a:uLnTx/>
                <a:uFillTx/>
                <a:latin typeface="Corbel" panose="020B0503020204020204" pitchFamily="34" charset="0"/>
                <a:ea typeface="+mn-ea"/>
                <a:cs typeface="+mn-cs"/>
              </a:rPr>
              <a:t> </a:t>
            </a:r>
            <a:r>
              <a:rPr kumimoji="0" lang="en-GB" sz="20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in emerging databases)</a:t>
            </a:r>
          </a:p>
        </p:txBody>
      </p:sp>
      <p:grpSp>
        <p:nvGrpSpPr>
          <p:cNvPr id="36" name="Group 35">
            <a:extLst>
              <a:ext uri="{FF2B5EF4-FFF2-40B4-BE49-F238E27FC236}">
                <a16:creationId xmlns:a16="http://schemas.microsoft.com/office/drawing/2014/main" id="{F651F9BE-4FED-3CA9-4B9C-5FBAD5C4AB48}"/>
              </a:ext>
            </a:extLst>
          </p:cNvPr>
          <p:cNvGrpSpPr/>
          <p:nvPr/>
        </p:nvGrpSpPr>
        <p:grpSpPr>
          <a:xfrm>
            <a:off x="2276607" y="3715205"/>
            <a:ext cx="4775363" cy="2261076"/>
            <a:chOff x="-794302" y="3568490"/>
            <a:chExt cx="4775363" cy="2261076"/>
          </a:xfrm>
        </p:grpSpPr>
        <p:sp>
          <p:nvSpPr>
            <p:cNvPr id="37" name="Rectangle 36">
              <a:extLst>
                <a:ext uri="{FF2B5EF4-FFF2-40B4-BE49-F238E27FC236}">
                  <a16:creationId xmlns:a16="http://schemas.microsoft.com/office/drawing/2014/main" id="{813B9F39-1178-102B-2B01-795F41B71FE1}"/>
                </a:ext>
              </a:extLst>
            </p:cNvPr>
            <p:cNvSpPr/>
            <p:nvPr/>
          </p:nvSpPr>
          <p:spPr>
            <a:xfrm>
              <a:off x="189560" y="3953962"/>
              <a:ext cx="2807640" cy="149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pic>
          <p:nvPicPr>
            <p:cNvPr id="38" name="Graphic 37" descr="Database">
              <a:extLst>
                <a:ext uri="{FF2B5EF4-FFF2-40B4-BE49-F238E27FC236}">
                  <a16:creationId xmlns:a16="http://schemas.microsoft.com/office/drawing/2014/main" id="{5C7D366C-C95E-4B3F-DFEE-3537FEC1A771}"/>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94302" y="3568490"/>
              <a:ext cx="4775363" cy="2261076"/>
            </a:xfrm>
            <a:prstGeom prst="rect">
              <a:avLst/>
            </a:prstGeom>
          </p:spPr>
        </p:pic>
      </p:grpSp>
    </p:spTree>
    <p:extLst>
      <p:ext uri="{BB962C8B-B14F-4D97-AF65-F5344CB8AC3E}">
        <p14:creationId xmlns:p14="http://schemas.microsoft.com/office/powerpoint/2010/main" val="44275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up)">
                                      <p:cBhvr>
                                        <p:cTn id="39" dur="500"/>
                                        <p:tgtEl>
                                          <p:spTgt spid="34"/>
                                        </p:tgtEl>
                                      </p:cBhvr>
                                    </p:animEffect>
                                  </p:childTnLst>
                                </p:cTn>
                              </p:par>
                              <p:par>
                                <p:cTn id="40" presetID="1"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childTnLst>
                                </p:cTn>
                              </p:par>
                              <p:par>
                                <p:cTn id="44" presetID="16" presetClass="entr" presetSubtype="21"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barn(inVertical)">
                                      <p:cBhvr>
                                        <p:cTn id="46" dur="2000"/>
                                        <p:tgtEl>
                                          <p:spTgt spid="36"/>
                                        </p:tgtEl>
                                      </p:cBhvr>
                                    </p:animEffect>
                                  </p:childTnLst>
                                </p:cTn>
                              </p:par>
                              <p:par>
                                <p:cTn id="47" presetID="1"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5E69F-65CB-7136-56D3-53A19AF21DDE}"/>
              </a:ext>
            </a:extLst>
          </p:cNvPr>
          <p:cNvSpPr>
            <a:spLocks noGrp="1"/>
          </p:cNvSpPr>
          <p:nvPr>
            <p:ph type="title"/>
          </p:nvPr>
        </p:nvSpPr>
        <p:spPr>
          <a:solidFill>
            <a:srgbClr val="FAF8F5"/>
          </a:solidFill>
        </p:spPr>
        <p:txBody>
          <a:bodyPr/>
          <a:lstStyle/>
          <a:p>
            <a:r>
              <a:rPr lang="en-US" dirty="0">
                <a:solidFill>
                  <a:srgbClr val="2C6F6A"/>
                </a:solidFill>
              </a:rPr>
              <a:t>Sequence Data is Growing at a Fast Pace</a:t>
            </a:r>
            <a:endParaRPr lang="en-CH" dirty="0">
              <a:solidFill>
                <a:srgbClr val="2C6F6A"/>
              </a:solidFill>
            </a:endParaRPr>
          </a:p>
        </p:txBody>
      </p:sp>
      <p:sp>
        <p:nvSpPr>
          <p:cNvPr id="4" name="Rounded Rectangle 3">
            <a:extLst>
              <a:ext uri="{FF2B5EF4-FFF2-40B4-BE49-F238E27FC236}">
                <a16:creationId xmlns:a16="http://schemas.microsoft.com/office/drawing/2014/main" id="{1CC96095-42D6-E340-0D72-8973A09B0984}"/>
              </a:ext>
            </a:extLst>
          </p:cNvPr>
          <p:cNvSpPr/>
          <p:nvPr/>
        </p:nvSpPr>
        <p:spPr>
          <a:xfrm>
            <a:off x="209862" y="914640"/>
            <a:ext cx="3687581" cy="867968"/>
          </a:xfrm>
          <a:prstGeom prst="roundRect">
            <a:avLst/>
          </a:prstGeom>
          <a:solidFill>
            <a:srgbClr val="FA8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Important Role </a:t>
            </a:r>
            <a:b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 Many Fields</a:t>
            </a:r>
          </a:p>
        </p:txBody>
      </p:sp>
      <p:sp>
        <p:nvSpPr>
          <p:cNvPr id="5" name="Rounded Rectangle 4">
            <a:extLst>
              <a:ext uri="{FF2B5EF4-FFF2-40B4-BE49-F238E27FC236}">
                <a16:creationId xmlns:a16="http://schemas.microsoft.com/office/drawing/2014/main" id="{D5888AE0-88AE-6D5A-B2CF-BF54F8BDEDCC}"/>
              </a:ext>
            </a:extLst>
          </p:cNvPr>
          <p:cNvSpPr/>
          <p:nvPr/>
        </p:nvSpPr>
        <p:spPr>
          <a:xfrm>
            <a:off x="5246557" y="914640"/>
            <a:ext cx="3687581" cy="867968"/>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Large Reduction</a:t>
            </a:r>
            <a:b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 Sequencing Cost</a:t>
            </a:r>
          </a:p>
        </p:txBody>
      </p:sp>
      <p:sp>
        <p:nvSpPr>
          <p:cNvPr id="6" name="Right Arrow 5">
            <a:extLst>
              <a:ext uri="{FF2B5EF4-FFF2-40B4-BE49-F238E27FC236}">
                <a16:creationId xmlns:a16="http://schemas.microsoft.com/office/drawing/2014/main" id="{1F26BBCF-B406-4034-4CDC-42EC99A57A15}"/>
              </a:ext>
            </a:extLst>
          </p:cNvPr>
          <p:cNvSpPr/>
          <p:nvPr/>
        </p:nvSpPr>
        <p:spPr>
          <a:xfrm rot="5400000">
            <a:off x="4166753" y="1518766"/>
            <a:ext cx="810491" cy="883227"/>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2BBF4B3-DDDD-60F8-CEB8-9B58CBE0025D}"/>
              </a:ext>
            </a:extLst>
          </p:cNvPr>
          <p:cNvSpPr txBox="1"/>
          <p:nvPr/>
        </p:nvSpPr>
        <p:spPr>
          <a:xfrm>
            <a:off x="1" y="2293433"/>
            <a:ext cx="9144000"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Fast growth in </a:t>
            </a:r>
            <a:r>
              <a:rPr kumimoji="0" lang="en-GB"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sequence</a:t>
            </a:r>
            <a:r>
              <a:rPr kumimoji="0" lang="en-CH"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 data size</a:t>
            </a:r>
          </a:p>
        </p:txBody>
      </p:sp>
      <p:sp>
        <p:nvSpPr>
          <p:cNvPr id="9" name="TextBox 8">
            <a:extLst>
              <a:ext uri="{FF2B5EF4-FFF2-40B4-BE49-F238E27FC236}">
                <a16:creationId xmlns:a16="http://schemas.microsoft.com/office/drawing/2014/main" id="{51849E2B-7135-4937-C665-BDDBA7A8302B}"/>
              </a:ext>
            </a:extLst>
          </p:cNvPr>
          <p:cNvSpPr txBox="1"/>
          <p:nvPr/>
        </p:nvSpPr>
        <p:spPr>
          <a:xfrm>
            <a:off x="1477319" y="5943360"/>
            <a:ext cx="714224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Publicly-Hosted Genomic</a:t>
            </a: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Sequence Reads Data Size </a:t>
            </a:r>
            <a:b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in Sequence Read Archive (SRA) Over Years</a:t>
            </a:r>
          </a:p>
        </p:txBody>
      </p:sp>
      <p:graphicFrame>
        <p:nvGraphicFramePr>
          <p:cNvPr id="3" name="Chart 2">
            <a:extLst>
              <a:ext uri="{FF2B5EF4-FFF2-40B4-BE49-F238E27FC236}">
                <a16:creationId xmlns:a16="http://schemas.microsoft.com/office/drawing/2014/main" id="{43CC98E8-84EA-378E-B920-C3330E9F5A19}"/>
              </a:ext>
            </a:extLst>
          </p:cNvPr>
          <p:cNvGraphicFramePr>
            <a:graphicFrameLocks/>
          </p:cNvGraphicFramePr>
          <p:nvPr/>
        </p:nvGraphicFramePr>
        <p:xfrm>
          <a:off x="368300" y="2755098"/>
          <a:ext cx="8565838" cy="3347922"/>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Straight Arrow Connector 9">
            <a:extLst>
              <a:ext uri="{FF2B5EF4-FFF2-40B4-BE49-F238E27FC236}">
                <a16:creationId xmlns:a16="http://schemas.microsoft.com/office/drawing/2014/main" id="{B26C4562-07AA-20D2-38AD-40A896DA3C18}"/>
              </a:ext>
            </a:extLst>
          </p:cNvPr>
          <p:cNvCxnSpPr>
            <a:cxnSpLocks/>
          </p:cNvCxnSpPr>
          <p:nvPr/>
        </p:nvCxnSpPr>
        <p:spPr>
          <a:xfrm flipV="1">
            <a:off x="2292096" y="3137808"/>
            <a:ext cx="6077204" cy="2116944"/>
          </a:xfrm>
          <a:prstGeom prst="straightConnector1">
            <a:avLst/>
          </a:prstGeom>
          <a:ln w="41275">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EBE2106-A275-A408-E34E-D7C095B194A7}"/>
              </a:ext>
            </a:extLst>
          </p:cNvPr>
          <p:cNvSpPr txBox="1"/>
          <p:nvPr/>
        </p:nvSpPr>
        <p:spPr>
          <a:xfrm rot="20400694">
            <a:off x="5376113" y="3323786"/>
            <a:ext cx="2730041"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~1000000x</a:t>
            </a:r>
            <a:endParaRPr kumimoji="0" lang="en-CH"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258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childTnLst>
                                </p:cTn>
                              </p:par>
                              <p:par>
                                <p:cTn id="24" presetID="22" presetClass="entr" presetSubtype="4"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9" grpId="0"/>
      <p:bldGraphic spid="3" grpId="0">
        <p:bldAsOne/>
      </p:bldGraphic>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Overheads of (Meta)Genomic Analyses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251665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22" presetClass="entr" presetSubtype="8"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250"/>
                                        <p:tgtEl>
                                          <p:spTgt spid="5"/>
                                        </p:tgtEl>
                                      </p:cBhvr>
                                    </p:animEffect>
                                  </p:childTnLst>
                                </p:cTn>
                              </p:par>
                              <p:par>
                                <p:cTn id="44" presetID="1" presetClass="entr" presetSubtype="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187513"/>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714827"/>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6" name="TextBox 35">
            <a:extLst>
              <a:ext uri="{FF2B5EF4-FFF2-40B4-BE49-F238E27FC236}">
                <a16:creationId xmlns:a16="http://schemas.microsoft.com/office/drawing/2014/main" id="{29A9BA6C-26AE-E74A-87A1-95A82D67BAE7}"/>
              </a:ext>
            </a:extLst>
          </p:cNvPr>
          <p:cNvSpPr txBox="1"/>
          <p:nvPr/>
        </p:nvSpPr>
        <p:spPr>
          <a:xfrm>
            <a:off x="632697" y="4542790"/>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sz="3200" dirty="0"/>
              <a:t>Accelerating (Meta)Genome Sequence Analysis</a:t>
            </a:r>
          </a:p>
        </p:txBody>
      </p:sp>
      <p:sp>
        <p:nvSpPr>
          <p:cNvPr id="2" name="Rounded Rectangle 1">
            <a:extLst>
              <a:ext uri="{FF2B5EF4-FFF2-40B4-BE49-F238E27FC236}">
                <a16:creationId xmlns:a16="http://schemas.microsoft.com/office/drawing/2014/main" id="{9E5DECCF-2863-EAAD-5EF7-0ADC4B76731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34252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66263-0957-7254-6C54-3C29601773DF}"/>
              </a:ext>
            </a:extLst>
          </p:cNvPr>
          <p:cNvSpPr>
            <a:spLocks noGrp="1"/>
          </p:cNvSpPr>
          <p:nvPr>
            <p:ph type="title"/>
          </p:nvPr>
        </p:nvSpPr>
        <p:spPr/>
        <p:txBody>
          <a:bodyPr/>
          <a:lstStyle/>
          <a:p>
            <a:r>
              <a:rPr lang="en-CH" dirty="0"/>
              <a:t>Problems</a:t>
            </a:r>
          </a:p>
        </p:txBody>
      </p:sp>
      <p:sp>
        <p:nvSpPr>
          <p:cNvPr id="7" name="Content Placeholder 2">
            <a:extLst>
              <a:ext uri="{FF2B5EF4-FFF2-40B4-BE49-F238E27FC236}">
                <a16:creationId xmlns:a16="http://schemas.microsoft.com/office/drawing/2014/main" id="{2E3BE2C6-6CB1-7EFF-3F82-BDCAB2B4B842}"/>
              </a:ext>
            </a:extLst>
          </p:cNvPr>
          <p:cNvSpPr>
            <a:spLocks noGrp="1"/>
          </p:cNvSpPr>
          <p:nvPr>
            <p:ph idx="1"/>
          </p:nvPr>
        </p:nvSpPr>
        <p:spPr>
          <a:xfrm>
            <a:off x="-1" y="927379"/>
            <a:ext cx="9143999" cy="1497330"/>
          </a:xfrm>
        </p:spPr>
        <p:txBody>
          <a:bodyPr/>
          <a:lstStyle/>
          <a:p>
            <a:pPr marL="0" indent="0" algn="ctr">
              <a:lnSpc>
                <a:spcPct val="100000"/>
              </a:lnSpc>
              <a:spcBef>
                <a:spcPts val="0"/>
              </a:spcBef>
              <a:buNone/>
            </a:pPr>
            <a:r>
              <a:rPr lang="en-GB" sz="2400" i="1" dirty="0"/>
              <a:t> </a:t>
            </a:r>
          </a:p>
          <a:p>
            <a:pPr marL="0" indent="0" algn="ctr">
              <a:lnSpc>
                <a:spcPct val="100000"/>
              </a:lnSpc>
              <a:spcBef>
                <a:spcPts val="0"/>
              </a:spcBef>
              <a:buNone/>
            </a:pPr>
            <a:r>
              <a:rPr lang="en-GB" sz="2400" b="1" i="1" dirty="0">
                <a:solidFill>
                  <a:srgbClr val="C00600"/>
                </a:solidFill>
              </a:rPr>
              <a:t>Accessing stored sequence data </a:t>
            </a:r>
            <a:r>
              <a:rPr lang="en-GB" sz="2400" b="1" i="1" dirty="0">
                <a:solidFill>
                  <a:srgbClr val="C00000"/>
                </a:solidFill>
              </a:rPr>
              <a:t>and</a:t>
            </a:r>
            <a:r>
              <a:rPr lang="en-GB" sz="2400" b="1" i="1" dirty="0">
                <a:solidFill>
                  <a:srgbClr val="C00600"/>
                </a:solidFill>
              </a:rPr>
              <a:t> feeding it to the analysis units</a:t>
            </a:r>
            <a:endParaRPr lang="en-CH" sz="2400" b="1" i="1" dirty="0">
              <a:solidFill>
                <a:srgbClr val="C00600"/>
              </a:solidFill>
            </a:endParaRPr>
          </a:p>
        </p:txBody>
      </p:sp>
      <p:sp>
        <p:nvSpPr>
          <p:cNvPr id="8" name="Rounded Rectangle 7">
            <a:extLst>
              <a:ext uri="{FF2B5EF4-FFF2-40B4-BE49-F238E27FC236}">
                <a16:creationId xmlns:a16="http://schemas.microsoft.com/office/drawing/2014/main" id="{9E89584D-61D7-9080-070D-3BCB72AA1F22}"/>
              </a:ext>
            </a:extLst>
          </p:cNvPr>
          <p:cNvSpPr/>
          <p:nvPr/>
        </p:nvSpPr>
        <p:spPr>
          <a:xfrm>
            <a:off x="-162686" y="2266315"/>
            <a:ext cx="9469370" cy="1417677"/>
          </a:xfrm>
          <a:prstGeom prst="roundRect">
            <a:avLst>
              <a:gd name="adj" fmla="val 0"/>
            </a:avLst>
          </a:prstGeom>
          <a:solidFill>
            <a:srgbClr val="FFE0D6">
              <a:alpha val="49804"/>
            </a:srgbClr>
          </a:solidFill>
          <a:ln w="57150">
            <a:solidFill>
              <a:srgbClr val="C00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u="none" strike="noStrike" kern="1200" cap="none" spc="0" normalizeH="0" baseline="0" noProof="0" dirty="0">
                <a:ln>
                  <a:noFill/>
                </a:ln>
                <a:solidFill>
                  <a:schemeClr val="tx1"/>
                </a:solidFill>
                <a:effectLst/>
                <a:uLnTx/>
                <a:uFillTx/>
                <a:latin typeface="Corbel" panose="020B0503020204020204" pitchFamily="34" charset="0"/>
                <a:ea typeface="+mn-ea"/>
                <a:cs typeface="+mn-cs"/>
              </a:rPr>
              <a:t>Overhead of </a:t>
            </a:r>
            <a:r>
              <a:rPr kumimoji="0" lang="en-GB" sz="2400" b="1" u="none" strike="noStrike" kern="1200" cap="none" spc="0" normalizeH="0" baseline="0" noProof="0" dirty="0">
                <a:ln>
                  <a:noFill/>
                </a:ln>
                <a:solidFill>
                  <a:srgbClr val="1658FF"/>
                </a:solidFill>
                <a:effectLst/>
                <a:uLnTx/>
                <a:uFillTx/>
                <a:latin typeface="Corbel" panose="020B0503020204020204" pitchFamily="34" charset="0"/>
                <a:ea typeface="+mn-ea"/>
                <a:cs typeface="+mn-cs"/>
              </a:rPr>
              <a:t>moving large amounts of low-reuse data </a:t>
            </a:r>
            <a:br>
              <a:rPr kumimoji="0" lang="en-GB" sz="2400" b="0" u="none" strike="noStrike" kern="1200" cap="none" spc="0" normalizeH="0" baseline="0" noProof="0" dirty="0">
                <a:ln>
                  <a:noFill/>
                </a:ln>
                <a:solidFill>
                  <a:schemeClr val="tx1"/>
                </a:solidFill>
                <a:effectLst/>
                <a:uLnTx/>
                <a:uFillTx/>
                <a:latin typeface="Corbel" panose="020B0503020204020204" pitchFamily="34" charset="0"/>
                <a:ea typeface="+mn-ea"/>
                <a:cs typeface="+mn-cs"/>
              </a:rPr>
            </a:br>
            <a:r>
              <a:rPr kumimoji="0" lang="en-GB" sz="2400" b="0" u="none" strike="noStrike" kern="1200" cap="none" spc="0" normalizeH="0" baseline="0" noProof="0" dirty="0">
                <a:ln>
                  <a:noFill/>
                </a:ln>
                <a:solidFill>
                  <a:schemeClr val="tx1"/>
                </a:solidFill>
                <a:effectLst/>
                <a:uLnTx/>
                <a:uFillTx/>
                <a:latin typeface="Corbel" panose="020B0503020204020204" pitchFamily="34" charset="0"/>
                <a:ea typeface="+mn-ea"/>
                <a:cs typeface="+mn-cs"/>
              </a:rPr>
              <a:t>from the </a:t>
            </a:r>
            <a:r>
              <a:rPr kumimoji="0" lang="en-GB" sz="2400" b="1" u="none" strike="noStrike" kern="1200" cap="none" spc="0" normalizeH="0" baseline="0" noProof="0" dirty="0">
                <a:ln>
                  <a:noFill/>
                </a:ln>
                <a:solidFill>
                  <a:schemeClr val="tx1"/>
                </a:solidFill>
                <a:effectLst/>
                <a:uLnTx/>
                <a:uFillTx/>
                <a:latin typeface="Corbel" panose="020B0503020204020204" pitchFamily="34" charset="0"/>
                <a:ea typeface="+mn-ea"/>
                <a:cs typeface="+mn-cs"/>
              </a:rPr>
              <a:t>storage system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u="none" strike="noStrike" kern="1200" cap="none" spc="0" normalizeH="0" baseline="0" noProof="0" dirty="0">
                <a:ln>
                  <a:noFill/>
                </a:ln>
                <a:solidFill>
                  <a:schemeClr val="tx1"/>
                </a:solidFill>
                <a:effectLst/>
                <a:uLnTx/>
                <a:uFillTx/>
                <a:latin typeface="Corbel" panose="020B0503020204020204" pitchFamily="34" charset="0"/>
                <a:ea typeface="+mn-ea"/>
                <a:cs typeface="+mn-cs"/>
              </a:rPr>
              <a:t>&amp; </a:t>
            </a:r>
            <a:r>
              <a:rPr kumimoji="0" lang="en-GB" sz="2400" b="1" u="none" strike="noStrike" kern="1200" cap="none" spc="0" normalizeH="0" baseline="0" noProof="0" dirty="0">
                <a:ln>
                  <a:noFill/>
                </a:ln>
                <a:solidFill>
                  <a:srgbClr val="1658FF"/>
                </a:solidFill>
                <a:effectLst/>
                <a:uLnTx/>
                <a:uFillTx/>
                <a:latin typeface="Corbel" panose="020B0503020204020204" pitchFamily="34" charset="0"/>
                <a:ea typeface="+mn-ea"/>
                <a:cs typeface="+mn-cs"/>
              </a:rPr>
              <a:t>unnecessary computational burden </a:t>
            </a:r>
            <a:r>
              <a:rPr kumimoji="0" lang="en-GB" sz="2400" b="0" u="none" strike="noStrike" kern="1200" cap="none" spc="0" normalizeH="0" baseline="0" noProof="0" dirty="0">
                <a:ln>
                  <a:noFill/>
                </a:ln>
                <a:solidFill>
                  <a:schemeClr val="tx1"/>
                </a:solidFill>
                <a:effectLst/>
                <a:uLnTx/>
                <a:uFillTx/>
                <a:latin typeface="Corbel" panose="020B0503020204020204" pitchFamily="34" charset="0"/>
                <a:ea typeface="+mn-ea"/>
                <a:cs typeface="+mn-cs"/>
              </a:rPr>
              <a:t>on the </a:t>
            </a:r>
            <a:r>
              <a:rPr kumimoji="0" lang="en-GB" sz="2400" b="1" u="none" strike="noStrike" kern="1200" cap="none" spc="0" normalizeH="0" baseline="0" noProof="0" dirty="0">
                <a:ln>
                  <a:noFill/>
                </a:ln>
                <a:solidFill>
                  <a:schemeClr val="tx1"/>
                </a:solidFill>
                <a:effectLst/>
                <a:uLnTx/>
                <a:uFillTx/>
                <a:latin typeface="Corbel" panose="020B0503020204020204" pitchFamily="34" charset="0"/>
                <a:ea typeface="+mn-ea"/>
                <a:cs typeface="+mn-cs"/>
              </a:rPr>
              <a:t>rest of the system</a:t>
            </a:r>
            <a:endParaRPr kumimoji="0" lang="en-CH" sz="2400" b="1" u="none" strike="noStrike" kern="1200" cap="none" spc="0" normalizeH="0" baseline="0" noProof="0" dirty="0">
              <a:ln>
                <a:noFill/>
              </a:ln>
              <a:solidFill>
                <a:schemeClr val="tx1"/>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58932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189403"/>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sz="3200" dirty="0"/>
              <a:t>Accelerating (Meta)Genome Sequence Analysis</a:t>
            </a:r>
          </a:p>
        </p:txBody>
      </p:sp>
    </p:spTree>
    <p:custDataLst>
      <p:tags r:id="rId1"/>
    </p:custDataLst>
    <p:extLst>
      <p:ext uri="{BB962C8B-B14F-4D97-AF65-F5344CB8AC3E}">
        <p14:creationId xmlns:p14="http://schemas.microsoft.com/office/powerpoint/2010/main" val="21806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0" presetClass="path" presetSubtype="0" accel="50000" decel="50000" fill="hold" grpId="0" nodeType="withEffect">
                                  <p:stCondLst>
                                    <p:cond delay="0"/>
                                  </p:stCondLst>
                                  <p:childTnLst>
                                    <p:animMotion origin="layout" path="M 2.77778E-6 2.96296E-6 L 0.75781 0.21203 " pathEditMode="relative" rAng="0" ptsTypes="AA">
                                      <p:cBhvr>
                                        <p:cTn id="10" dur="500" fill="hold"/>
                                        <p:tgtEl>
                                          <p:spTgt spid="52"/>
                                        </p:tgtEl>
                                        <p:attrNameLst>
                                          <p:attrName>ppt_x</p:attrName>
                                          <p:attrName>ppt_y</p:attrName>
                                        </p:attrNameLst>
                                      </p:cBhvr>
                                      <p:rCtr x="37882" y="10602"/>
                                    </p:animMotion>
                                  </p:childTnLst>
                                </p:cTn>
                              </p:par>
                            </p:childTnLst>
                          </p:cTn>
                        </p:par>
                        <p:par>
                          <p:cTn id="11" fill="hold">
                            <p:stCondLst>
                              <p:cond delay="500"/>
                            </p:stCondLst>
                            <p:childTnLst>
                              <p:par>
                                <p:cTn id="12" presetID="0" presetClass="path" presetSubtype="0" accel="50000" decel="50000" fill="hold" grpId="0" nodeType="afterEffect">
                                  <p:stCondLst>
                                    <p:cond delay="0"/>
                                  </p:stCondLst>
                                  <p:childTnLst>
                                    <p:animMotion origin="layout" path="M 0.01458 0.10856 L 0.73472 0.15185 " pathEditMode="relative" rAng="0" ptsTypes="AA">
                                      <p:cBhvr>
                                        <p:cTn id="13" dur="500" fill="hold"/>
                                        <p:tgtEl>
                                          <p:spTgt spid="53"/>
                                        </p:tgtEl>
                                        <p:attrNameLst>
                                          <p:attrName>ppt_x</p:attrName>
                                          <p:attrName>ppt_y</p:attrName>
                                        </p:attrNameLst>
                                      </p:cBhvr>
                                      <p:rCtr x="36007" y="2153"/>
                                    </p:animMotion>
                                  </p:childTnLst>
                                </p:cTn>
                              </p:par>
                            </p:childTnLst>
                          </p:cTn>
                        </p:par>
                        <p:par>
                          <p:cTn id="14" fill="hold">
                            <p:stCondLst>
                              <p:cond delay="1000"/>
                            </p:stCondLst>
                            <p:childTnLst>
                              <p:par>
                                <p:cTn id="15" presetID="0" presetClass="path" presetSubtype="0" accel="50000" decel="50000" fill="hold" grpId="0" nodeType="afterEffect">
                                  <p:stCondLst>
                                    <p:cond delay="0"/>
                                  </p:stCondLst>
                                  <p:childTnLst>
                                    <p:animMotion origin="layout" path="M 0.01458 0.0449 L 0.73472 0.08819 " pathEditMode="relative" rAng="0" ptsTypes="AA">
                                      <p:cBhvr>
                                        <p:cTn id="16" dur="500" fill="hold"/>
                                        <p:tgtEl>
                                          <p:spTgt spid="54"/>
                                        </p:tgtEl>
                                        <p:attrNameLst>
                                          <p:attrName>ppt_x</p:attrName>
                                          <p:attrName>ppt_y</p:attrName>
                                        </p:attrNameLst>
                                      </p:cBhvr>
                                      <p:rCtr x="36007" y="2153"/>
                                    </p:animMotion>
                                  </p:childTnLst>
                                </p:cTn>
                              </p:par>
                            </p:childTnLst>
                          </p:cTn>
                        </p:par>
                        <p:par>
                          <p:cTn id="17" fill="hold">
                            <p:stCondLst>
                              <p:cond delay="1500"/>
                            </p:stCondLst>
                            <p:childTnLst>
                              <p:par>
                                <p:cTn id="18" presetID="0" presetClass="path" presetSubtype="0" accel="50000" decel="50000" fill="hold" grpId="0" nodeType="afterEffect">
                                  <p:stCondLst>
                                    <p:cond delay="0"/>
                                  </p:stCondLst>
                                  <p:childTnLst>
                                    <p:animMotion origin="layout" path="M -0.01268 -0.08611 L 0.71024 0.05162 " pathEditMode="relative" rAng="0" ptsTypes="AA">
                                      <p:cBhvr>
                                        <p:cTn id="19" dur="500" fill="hold"/>
                                        <p:tgtEl>
                                          <p:spTgt spid="55"/>
                                        </p:tgtEl>
                                        <p:attrNameLst>
                                          <p:attrName>ppt_x</p:attrName>
                                          <p:attrName>ppt_y</p:attrName>
                                        </p:attrNameLst>
                                      </p:cBhvr>
                                      <p:rCtr x="36146" y="6875"/>
                                    </p:animMotion>
                                  </p:childTnLst>
                                </p:cTn>
                              </p:par>
                            </p:childTnLst>
                          </p:cTn>
                        </p:par>
                        <p:par>
                          <p:cTn id="20" fill="hold">
                            <p:stCondLst>
                              <p:cond delay="2000"/>
                            </p:stCondLst>
                            <p:childTnLst>
                              <p:par>
                                <p:cTn id="21" presetID="0" presetClass="path" presetSubtype="0" accel="50000" decel="50000" fill="hold" grpId="0" nodeType="afterEffect">
                                  <p:stCondLst>
                                    <p:cond delay="0"/>
                                  </p:stCondLst>
                                  <p:childTnLst>
                                    <p:animMotion origin="layout" path="M -0.01597 2.59259E-6 L 0.71406 0.19097 " pathEditMode="relative" rAng="0" ptsTypes="AA">
                                      <p:cBhvr>
                                        <p:cTn id="22" dur="500" fill="hold"/>
                                        <p:tgtEl>
                                          <p:spTgt spid="56"/>
                                        </p:tgtEl>
                                        <p:attrNameLst>
                                          <p:attrName>ppt_x</p:attrName>
                                          <p:attrName>ppt_y</p:attrName>
                                        </p:attrNameLst>
                                      </p:cBhvr>
                                      <p:rCtr x="36493" y="9537"/>
                                    </p:animMotion>
                                  </p:childTnLst>
                                </p:cTn>
                              </p:par>
                            </p:childTnLst>
                          </p:cTn>
                        </p:par>
                        <p:par>
                          <p:cTn id="23" fill="hold">
                            <p:stCondLst>
                              <p:cond delay="2500"/>
                            </p:stCondLst>
                            <p:childTnLst>
                              <p:par>
                                <p:cTn id="24" presetID="0" presetClass="path" presetSubtype="0" accel="50000" decel="50000" fill="hold" grpId="0" nodeType="afterEffect">
                                  <p:stCondLst>
                                    <p:cond delay="0"/>
                                  </p:stCondLst>
                                  <p:childTnLst>
                                    <p:animMotion origin="layout" path="M 0.00521 0.03611 L 0.70747 0.13472 " pathEditMode="relative" rAng="0" ptsTypes="AA">
                                      <p:cBhvr>
                                        <p:cTn id="25" dur="500" fill="hold"/>
                                        <p:tgtEl>
                                          <p:spTgt spid="57"/>
                                        </p:tgtEl>
                                        <p:attrNameLst>
                                          <p:attrName>ppt_x</p:attrName>
                                          <p:attrName>ppt_y</p:attrName>
                                        </p:attrNameLst>
                                      </p:cBhvr>
                                      <p:rCtr x="35104" y="4931"/>
                                    </p:animMotion>
                                  </p:childTnLst>
                                </p:cTn>
                              </p:par>
                            </p:childTnLst>
                          </p:cTn>
                        </p:par>
                        <p:par>
                          <p:cTn id="26" fill="hold">
                            <p:stCondLst>
                              <p:cond delay="3000"/>
                            </p:stCondLst>
                            <p:childTnLst>
                              <p:par>
                                <p:cTn id="27" presetID="0" presetClass="path" presetSubtype="0" accel="50000" decel="50000" fill="hold" grpId="0" nodeType="afterEffect">
                                  <p:stCondLst>
                                    <p:cond delay="0"/>
                                  </p:stCondLst>
                                  <p:childTnLst>
                                    <p:animMotion origin="layout" path="M 0.00174 0.02384 L 0.70677 0.09537 " pathEditMode="relative" rAng="0" ptsTypes="AA">
                                      <p:cBhvr>
                                        <p:cTn id="28" dur="500" fill="hold"/>
                                        <p:tgtEl>
                                          <p:spTgt spid="58"/>
                                        </p:tgtEl>
                                        <p:attrNameLst>
                                          <p:attrName>ppt_x</p:attrName>
                                          <p:attrName>ppt_y</p:attrName>
                                        </p:attrNameLst>
                                      </p:cBhvr>
                                      <p:rCtr x="35243" y="3565"/>
                                    </p:animMotion>
                                  </p:childTnLst>
                                </p:cTn>
                              </p:par>
                            </p:childTnLst>
                          </p:cTn>
                        </p:par>
                        <p:par>
                          <p:cTn id="29" fill="hold">
                            <p:stCondLst>
                              <p:cond delay="3500"/>
                            </p:stCondLst>
                            <p:childTnLst>
                              <p:par>
                                <p:cTn id="30" presetID="0" presetClass="path" presetSubtype="0" accel="50000" decel="50000" fill="hold" grpId="0" nodeType="afterEffect">
                                  <p:stCondLst>
                                    <p:cond delay="0"/>
                                  </p:stCondLst>
                                  <p:childTnLst>
                                    <p:animMotion origin="layout" path="M 0.00538 0.02616 L 0.7342 0.16458 " pathEditMode="relative" rAng="0" ptsTypes="AA">
                                      <p:cBhvr>
                                        <p:cTn id="31" dur="500" fill="hold"/>
                                        <p:tgtEl>
                                          <p:spTgt spid="59"/>
                                        </p:tgtEl>
                                        <p:attrNameLst>
                                          <p:attrName>ppt_x</p:attrName>
                                          <p:attrName>ppt_y</p:attrName>
                                        </p:attrNameLst>
                                      </p:cBhvr>
                                      <p:rCtr x="36441" y="6921"/>
                                    </p:animMotion>
                                  </p:childTnLst>
                                </p:cTn>
                              </p:par>
                            </p:childTnLst>
                          </p:cTn>
                        </p:par>
                        <p:par>
                          <p:cTn id="32" fill="hold">
                            <p:stCondLst>
                              <p:cond delay="4000"/>
                            </p:stCondLst>
                            <p:childTnLst>
                              <p:par>
                                <p:cTn id="33" presetID="0" presetClass="path" presetSubtype="0" accel="50000" decel="50000" fill="hold" grpId="0" nodeType="afterEffect">
                                  <p:stCondLst>
                                    <p:cond delay="0"/>
                                  </p:stCondLst>
                                  <p:childTnLst>
                                    <p:animMotion origin="layout" path="M 0.00695 0.01759 L 0.72361 0.22292 " pathEditMode="relative" rAng="0" ptsTypes="AA">
                                      <p:cBhvr>
                                        <p:cTn id="34"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66263-0957-7254-6C54-3C29601773DF}"/>
              </a:ext>
            </a:extLst>
          </p:cNvPr>
          <p:cNvSpPr>
            <a:spLocks noGrp="1"/>
          </p:cNvSpPr>
          <p:nvPr>
            <p:ph type="title"/>
          </p:nvPr>
        </p:nvSpPr>
        <p:spPr/>
        <p:txBody>
          <a:bodyPr/>
          <a:lstStyle/>
          <a:p>
            <a:r>
              <a:rPr lang="en-CH" dirty="0"/>
              <a:t>Problems</a:t>
            </a:r>
          </a:p>
        </p:txBody>
      </p:sp>
      <p:sp>
        <p:nvSpPr>
          <p:cNvPr id="3" name="Content Placeholder 2">
            <a:extLst>
              <a:ext uri="{FF2B5EF4-FFF2-40B4-BE49-F238E27FC236}">
                <a16:creationId xmlns:a16="http://schemas.microsoft.com/office/drawing/2014/main" id="{DF74FE6E-EA6C-5F82-72E1-72015EA7D570}"/>
              </a:ext>
            </a:extLst>
          </p:cNvPr>
          <p:cNvSpPr>
            <a:spLocks noGrp="1"/>
          </p:cNvSpPr>
          <p:nvPr>
            <p:ph idx="1"/>
          </p:nvPr>
        </p:nvSpPr>
        <p:spPr>
          <a:xfrm>
            <a:off x="-1" y="927379"/>
            <a:ext cx="9143999" cy="1497330"/>
          </a:xfrm>
        </p:spPr>
        <p:txBody>
          <a:bodyPr/>
          <a:lstStyle/>
          <a:p>
            <a:pPr marL="0" indent="0" algn="ctr">
              <a:lnSpc>
                <a:spcPct val="100000"/>
              </a:lnSpc>
              <a:spcBef>
                <a:spcPts val="0"/>
              </a:spcBef>
              <a:buNone/>
            </a:pPr>
            <a:r>
              <a:rPr lang="en-GB" sz="2400" i="1" dirty="0"/>
              <a:t> </a:t>
            </a:r>
          </a:p>
          <a:p>
            <a:pPr marL="0" indent="0" algn="ctr">
              <a:lnSpc>
                <a:spcPct val="100000"/>
              </a:lnSpc>
              <a:spcBef>
                <a:spcPts val="0"/>
              </a:spcBef>
              <a:buNone/>
            </a:pPr>
            <a:r>
              <a:rPr lang="en-GB" sz="2400" b="1" i="1" dirty="0">
                <a:solidFill>
                  <a:srgbClr val="C00600"/>
                </a:solidFill>
              </a:rPr>
              <a:t>Accessing stored sequence data and feeding it to the analysis units</a:t>
            </a:r>
            <a:endParaRPr lang="en-CH" sz="2400" b="1" i="1" dirty="0">
              <a:solidFill>
                <a:srgbClr val="C00600"/>
              </a:solidFill>
            </a:endParaRPr>
          </a:p>
        </p:txBody>
      </p:sp>
      <p:sp>
        <p:nvSpPr>
          <p:cNvPr id="5" name="Rounded Rectangle 4">
            <a:extLst>
              <a:ext uri="{FF2B5EF4-FFF2-40B4-BE49-F238E27FC236}">
                <a16:creationId xmlns:a16="http://schemas.microsoft.com/office/drawing/2014/main" id="{3ACF6955-63AE-ECE4-13F7-9E6795E3C9AD}"/>
              </a:ext>
            </a:extLst>
          </p:cNvPr>
          <p:cNvSpPr/>
          <p:nvPr/>
        </p:nvSpPr>
        <p:spPr>
          <a:xfrm>
            <a:off x="-162686" y="2266315"/>
            <a:ext cx="9469370" cy="1417677"/>
          </a:xfrm>
          <a:prstGeom prst="roundRect">
            <a:avLst>
              <a:gd name="adj" fmla="val 0"/>
            </a:avLst>
          </a:prstGeom>
          <a:solidFill>
            <a:srgbClr val="FFE0D6">
              <a:alpha val="49804"/>
            </a:srgbClr>
          </a:solidFill>
          <a:ln w="57150">
            <a:solidFill>
              <a:srgbClr val="C00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u="none" strike="noStrike" kern="1200" cap="none" spc="0" normalizeH="0" baseline="0" noProof="0" dirty="0">
                <a:ln>
                  <a:noFill/>
                </a:ln>
                <a:solidFill>
                  <a:schemeClr val="tx1"/>
                </a:solidFill>
                <a:effectLst/>
                <a:uLnTx/>
                <a:uFillTx/>
                <a:latin typeface="Corbel" panose="020B0503020204020204" pitchFamily="34" charset="0"/>
                <a:ea typeface="+mn-ea"/>
                <a:cs typeface="+mn-cs"/>
              </a:rPr>
              <a:t>Overhead of </a:t>
            </a:r>
            <a:r>
              <a:rPr kumimoji="0" lang="en-GB" sz="2400" b="1" u="none" strike="noStrike" kern="1200" cap="none" spc="0" normalizeH="0" baseline="0" noProof="0" dirty="0">
                <a:ln>
                  <a:noFill/>
                </a:ln>
                <a:solidFill>
                  <a:srgbClr val="1658FF"/>
                </a:solidFill>
                <a:effectLst/>
                <a:uLnTx/>
                <a:uFillTx/>
                <a:latin typeface="Corbel" panose="020B0503020204020204" pitchFamily="34" charset="0"/>
                <a:ea typeface="+mn-ea"/>
                <a:cs typeface="+mn-cs"/>
              </a:rPr>
              <a:t>moving large amounts of low-reuse data </a:t>
            </a:r>
            <a:br>
              <a:rPr kumimoji="0" lang="en-GB" sz="2400" b="0" u="none" strike="noStrike" kern="1200" cap="none" spc="0" normalizeH="0" baseline="0" noProof="0" dirty="0">
                <a:ln>
                  <a:noFill/>
                </a:ln>
                <a:solidFill>
                  <a:schemeClr val="tx1"/>
                </a:solidFill>
                <a:effectLst/>
                <a:uLnTx/>
                <a:uFillTx/>
                <a:latin typeface="Corbel" panose="020B0503020204020204" pitchFamily="34" charset="0"/>
                <a:ea typeface="+mn-ea"/>
                <a:cs typeface="+mn-cs"/>
              </a:rPr>
            </a:br>
            <a:r>
              <a:rPr kumimoji="0" lang="en-GB" sz="2400" b="0" u="none" strike="noStrike" kern="1200" cap="none" spc="0" normalizeH="0" baseline="0" noProof="0" dirty="0">
                <a:ln>
                  <a:noFill/>
                </a:ln>
                <a:solidFill>
                  <a:schemeClr val="tx1"/>
                </a:solidFill>
                <a:effectLst/>
                <a:uLnTx/>
                <a:uFillTx/>
                <a:latin typeface="Corbel" panose="020B0503020204020204" pitchFamily="34" charset="0"/>
                <a:ea typeface="+mn-ea"/>
                <a:cs typeface="+mn-cs"/>
              </a:rPr>
              <a:t>from the </a:t>
            </a:r>
            <a:r>
              <a:rPr kumimoji="0" lang="en-GB" sz="2400" b="1" u="none" strike="noStrike" kern="1200" cap="none" spc="0" normalizeH="0" baseline="0" noProof="0" dirty="0">
                <a:ln>
                  <a:noFill/>
                </a:ln>
                <a:solidFill>
                  <a:schemeClr val="tx1"/>
                </a:solidFill>
                <a:effectLst/>
                <a:uLnTx/>
                <a:uFillTx/>
                <a:latin typeface="Corbel" panose="020B0503020204020204" pitchFamily="34" charset="0"/>
                <a:ea typeface="+mn-ea"/>
                <a:cs typeface="+mn-cs"/>
              </a:rPr>
              <a:t>storage system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u="none" strike="noStrike" kern="1200" cap="none" spc="0" normalizeH="0" baseline="0" noProof="0" dirty="0">
                <a:ln>
                  <a:noFill/>
                </a:ln>
                <a:solidFill>
                  <a:schemeClr val="tx1"/>
                </a:solidFill>
                <a:effectLst/>
                <a:uLnTx/>
                <a:uFillTx/>
                <a:latin typeface="Corbel" panose="020B0503020204020204" pitchFamily="34" charset="0"/>
                <a:ea typeface="+mn-ea"/>
                <a:cs typeface="+mn-cs"/>
              </a:rPr>
              <a:t>&amp; </a:t>
            </a:r>
            <a:r>
              <a:rPr kumimoji="0" lang="en-GB" sz="2400" b="1" u="none" strike="noStrike" kern="1200" cap="none" spc="0" normalizeH="0" baseline="0" noProof="0" dirty="0">
                <a:ln>
                  <a:noFill/>
                </a:ln>
                <a:solidFill>
                  <a:srgbClr val="1658FF"/>
                </a:solidFill>
                <a:effectLst/>
                <a:uLnTx/>
                <a:uFillTx/>
                <a:latin typeface="Corbel" panose="020B0503020204020204" pitchFamily="34" charset="0"/>
                <a:ea typeface="+mn-ea"/>
                <a:cs typeface="+mn-cs"/>
              </a:rPr>
              <a:t>unnecessary computational burden</a:t>
            </a:r>
            <a:r>
              <a:rPr kumimoji="0" lang="en-GB" sz="2400" b="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 </a:t>
            </a:r>
            <a:r>
              <a:rPr kumimoji="0" lang="en-GB" sz="2400" b="0" u="none" strike="noStrike" kern="1200" cap="none" spc="0" normalizeH="0" baseline="0" noProof="0" dirty="0">
                <a:ln>
                  <a:noFill/>
                </a:ln>
                <a:solidFill>
                  <a:schemeClr val="tx1"/>
                </a:solidFill>
                <a:effectLst/>
                <a:uLnTx/>
                <a:uFillTx/>
                <a:latin typeface="Corbel" panose="020B0503020204020204" pitchFamily="34" charset="0"/>
                <a:ea typeface="+mn-ea"/>
                <a:cs typeface="+mn-cs"/>
              </a:rPr>
              <a:t>on the </a:t>
            </a:r>
            <a:r>
              <a:rPr kumimoji="0" lang="en-GB" sz="2400" b="1" u="none" strike="noStrike" kern="1200" cap="none" spc="0" normalizeH="0" baseline="0" noProof="0" dirty="0">
                <a:ln>
                  <a:noFill/>
                </a:ln>
                <a:solidFill>
                  <a:schemeClr val="tx1"/>
                </a:solidFill>
                <a:effectLst/>
                <a:uLnTx/>
                <a:uFillTx/>
                <a:latin typeface="Corbel" panose="020B0503020204020204" pitchFamily="34" charset="0"/>
                <a:ea typeface="+mn-ea"/>
                <a:cs typeface="+mn-cs"/>
              </a:rPr>
              <a:t>rest of the system</a:t>
            </a:r>
            <a:endParaRPr kumimoji="0" lang="en-CH" sz="2400" b="1" u="none" strike="noStrike" kern="1200" cap="none" spc="0" normalizeH="0" baseline="0" noProof="0" dirty="0">
              <a:ln>
                <a:noFill/>
              </a:ln>
              <a:solidFill>
                <a:schemeClr val="tx1"/>
              </a:solidFill>
              <a:effectLst/>
              <a:uLnTx/>
              <a:uFillTx/>
              <a:latin typeface="Corbel" panose="020B0503020204020204" pitchFamily="34" charset="0"/>
              <a:ea typeface="+mn-ea"/>
              <a:cs typeface="+mn-cs"/>
            </a:endParaRPr>
          </a:p>
        </p:txBody>
      </p:sp>
      <p:sp>
        <p:nvSpPr>
          <p:cNvPr id="6" name="Rounded Rectangle 5">
            <a:extLst>
              <a:ext uri="{FF2B5EF4-FFF2-40B4-BE49-F238E27FC236}">
                <a16:creationId xmlns:a16="http://schemas.microsoft.com/office/drawing/2014/main" id="{8F38818C-BDB3-E0E5-48F7-29818911F6E0}"/>
              </a:ext>
            </a:extLst>
          </p:cNvPr>
          <p:cNvSpPr/>
          <p:nvPr/>
        </p:nvSpPr>
        <p:spPr>
          <a:xfrm>
            <a:off x="-162686" y="4314089"/>
            <a:ext cx="9469370" cy="1417677"/>
          </a:xfrm>
          <a:prstGeom prst="roundRect">
            <a:avLst>
              <a:gd name="adj" fmla="val 0"/>
            </a:avLst>
          </a:prstGeom>
          <a:solidFill>
            <a:srgbClr val="FFE0D6">
              <a:alpha val="49804"/>
            </a:srgbClr>
          </a:solidFill>
          <a:ln w="57150">
            <a:solidFill>
              <a:srgbClr val="C00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sz="2400" b="1" dirty="0">
                <a:solidFill>
                  <a:srgbClr val="1658FF"/>
                </a:solidFill>
                <a:latin typeface="Corbel" panose="020B0503020204020204" pitchFamily="34" charset="0"/>
              </a:rPr>
              <a:t>Data preparation bottleneck</a:t>
            </a:r>
            <a:r>
              <a:rPr lang="en-GB" sz="2400" dirty="0">
                <a:solidFill>
                  <a:schemeClr val="tx1"/>
                </a:solidFill>
                <a:latin typeface="Corbel" panose="020B0503020204020204" pitchFamily="34" charset="0"/>
              </a:rPr>
              <a:t>,</a:t>
            </a:r>
            <a:r>
              <a:rPr lang="en-GB" sz="2400" dirty="0">
                <a:solidFill>
                  <a:srgbClr val="1658FF"/>
                </a:solidFill>
                <a:latin typeface="Corbel" panose="020B0503020204020204" pitchFamily="34" charset="0"/>
              </a:rPr>
              <a:t> </a:t>
            </a:r>
            <a:br>
              <a:rPr lang="en-GB" sz="2400" dirty="0">
                <a:solidFill>
                  <a:schemeClr val="tx1"/>
                </a:solidFill>
                <a:latin typeface="Corbel" panose="020B0503020204020204" pitchFamily="34" charset="0"/>
              </a:rPr>
            </a:br>
            <a:r>
              <a:rPr lang="en-GB" sz="2400" dirty="0">
                <a:solidFill>
                  <a:schemeClr val="tx1"/>
                </a:solidFill>
                <a:latin typeface="Corbel" panose="020B0503020204020204" pitchFamily="34" charset="0"/>
              </a:rPr>
              <a:t>where compressed genomic sequence data needs to </a:t>
            </a:r>
            <a:br>
              <a:rPr lang="en-GB" sz="2400" dirty="0">
                <a:solidFill>
                  <a:schemeClr val="tx1"/>
                </a:solidFill>
                <a:latin typeface="Corbel" panose="020B0503020204020204" pitchFamily="34" charset="0"/>
              </a:rPr>
            </a:br>
            <a:r>
              <a:rPr lang="en-GB" sz="2400" dirty="0">
                <a:solidFill>
                  <a:schemeClr val="tx1"/>
                </a:solidFill>
                <a:latin typeface="Corbel" panose="020B0503020204020204" pitchFamily="34" charset="0"/>
              </a:rPr>
              <a:t>be first </a:t>
            </a:r>
            <a:r>
              <a:rPr lang="en-GB" sz="2400" b="1" dirty="0">
                <a:solidFill>
                  <a:schemeClr val="tx1"/>
                </a:solidFill>
                <a:latin typeface="Corbel" panose="020B0503020204020204" pitchFamily="34" charset="0"/>
              </a:rPr>
              <a:t>decompressed </a:t>
            </a:r>
            <a:r>
              <a:rPr lang="en-GB" sz="2400" dirty="0">
                <a:solidFill>
                  <a:schemeClr val="tx1"/>
                </a:solidFill>
                <a:latin typeface="Corbel" panose="020B0503020204020204" pitchFamily="34" charset="0"/>
              </a:rPr>
              <a:t>and</a:t>
            </a:r>
            <a:r>
              <a:rPr lang="en-GB" sz="2400" b="1" dirty="0">
                <a:solidFill>
                  <a:schemeClr val="tx1"/>
                </a:solidFill>
                <a:latin typeface="Corbel" panose="020B0503020204020204" pitchFamily="34" charset="0"/>
              </a:rPr>
              <a:t> formatted </a:t>
            </a:r>
            <a:r>
              <a:rPr lang="en-GB" sz="2400" dirty="0">
                <a:solidFill>
                  <a:schemeClr val="tx1"/>
                </a:solidFill>
                <a:latin typeface="Corbel" panose="020B0503020204020204" pitchFamily="34" charset="0"/>
              </a:rPr>
              <a:t>before it can be </a:t>
            </a:r>
            <a:r>
              <a:rPr lang="en-GB" sz="2400" dirty="0" err="1">
                <a:solidFill>
                  <a:schemeClr val="tx1"/>
                </a:solidFill>
                <a:latin typeface="Corbel" panose="020B0503020204020204" pitchFamily="34" charset="0"/>
              </a:rPr>
              <a:t>analyzed</a:t>
            </a:r>
            <a:endParaRPr lang="en-CH" sz="2400" dirty="0">
              <a:solidFill>
                <a:schemeClr val="tx1"/>
              </a:solidFill>
              <a:latin typeface="Corbel" panose="020B0503020204020204" pitchFamily="34" charset="0"/>
            </a:endParaRPr>
          </a:p>
        </p:txBody>
      </p:sp>
    </p:spTree>
    <p:extLst>
      <p:ext uri="{BB962C8B-B14F-4D97-AF65-F5344CB8AC3E}">
        <p14:creationId xmlns:p14="http://schemas.microsoft.com/office/powerpoint/2010/main" val="3511074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31BDD0D-6B0B-179A-F539-8CD87BCFEE31}"/>
              </a:ext>
            </a:extLst>
          </p:cNvPr>
          <p:cNvSpPr/>
          <p:nvPr/>
        </p:nvSpPr>
        <p:spPr>
          <a:xfrm>
            <a:off x="443263" y="4248742"/>
            <a:ext cx="8102565" cy="1631162"/>
          </a:xfrm>
          <a:prstGeom prst="rect">
            <a:avLst/>
          </a:prstGeom>
          <a:solidFill>
            <a:srgbClr val="DEEBF7">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C9F72CB4-21D2-E939-4F8E-F84D176E5E94}"/>
              </a:ext>
            </a:extLst>
          </p:cNvPr>
          <p:cNvSpPr/>
          <p:nvPr/>
        </p:nvSpPr>
        <p:spPr>
          <a:xfrm>
            <a:off x="443275" y="2863160"/>
            <a:ext cx="8102553" cy="1393331"/>
          </a:xfrm>
          <a:prstGeom prst="rect">
            <a:avLst/>
          </a:prstGeom>
          <a:solidFill>
            <a:srgbClr val="DEE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CD0A6C6-F425-0171-CFE7-9312AFB8175D}"/>
              </a:ext>
            </a:extLst>
          </p:cNvPr>
          <p:cNvSpPr>
            <a:spLocks noGrp="1"/>
          </p:cNvSpPr>
          <p:nvPr>
            <p:ph type="title"/>
          </p:nvPr>
        </p:nvSpPr>
        <p:spPr/>
        <p:txBody>
          <a:bodyPr/>
          <a:lstStyle/>
          <a:p>
            <a:r>
              <a:rPr lang="en-CH" dirty="0"/>
              <a:t>Effect of the Data Preparation Bottleneck</a:t>
            </a:r>
          </a:p>
        </p:txBody>
      </p:sp>
      <p:sp>
        <p:nvSpPr>
          <p:cNvPr id="7" name="Rectangle 6">
            <a:extLst>
              <a:ext uri="{FF2B5EF4-FFF2-40B4-BE49-F238E27FC236}">
                <a16:creationId xmlns:a16="http://schemas.microsoft.com/office/drawing/2014/main" id="{31F16D8B-FB4E-C367-651D-A8B315F8F7A6}"/>
              </a:ext>
            </a:extLst>
          </p:cNvPr>
          <p:cNvSpPr/>
          <p:nvPr/>
        </p:nvSpPr>
        <p:spPr>
          <a:xfrm>
            <a:off x="443275" y="1659856"/>
            <a:ext cx="8102565" cy="1216634"/>
          </a:xfrm>
          <a:prstGeom prst="rect">
            <a:avLst/>
          </a:prstGeom>
          <a:solidFill>
            <a:srgbClr val="DEEBF7">
              <a:alpha val="5058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31D84FBB-A73E-456D-A4FD-ED81CB1725B0}"/>
              </a:ext>
            </a:extLst>
          </p:cNvPr>
          <p:cNvCxnSpPr>
            <a:cxnSpLocks/>
          </p:cNvCxnSpPr>
          <p:nvPr/>
        </p:nvCxnSpPr>
        <p:spPr>
          <a:xfrm>
            <a:off x="460028" y="5906589"/>
            <a:ext cx="8223943" cy="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8532AD84-3916-D804-ADC4-297EB09F1C22}"/>
              </a:ext>
            </a:extLst>
          </p:cNvPr>
          <p:cNvSpPr/>
          <p:nvPr/>
        </p:nvSpPr>
        <p:spPr>
          <a:xfrm>
            <a:off x="1058856" y="1902010"/>
            <a:ext cx="786627"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sp>
        <p:nvSpPr>
          <p:cNvPr id="11" name="Rounded Rectangle 10">
            <a:extLst>
              <a:ext uri="{FF2B5EF4-FFF2-40B4-BE49-F238E27FC236}">
                <a16:creationId xmlns:a16="http://schemas.microsoft.com/office/drawing/2014/main" id="{AF4B8305-854B-76D6-7854-7D5CEF4E5265}"/>
              </a:ext>
            </a:extLst>
          </p:cNvPr>
          <p:cNvSpPr/>
          <p:nvPr/>
        </p:nvSpPr>
        <p:spPr>
          <a:xfrm>
            <a:off x="1842534" y="2374121"/>
            <a:ext cx="2091685"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2" name="Rounded Rectangle 11">
            <a:extLst>
              <a:ext uri="{FF2B5EF4-FFF2-40B4-BE49-F238E27FC236}">
                <a16:creationId xmlns:a16="http://schemas.microsoft.com/office/drawing/2014/main" id="{4B7D59C7-2259-5F8F-3CBA-A039F7701866}"/>
              </a:ext>
            </a:extLst>
          </p:cNvPr>
          <p:cNvSpPr/>
          <p:nvPr/>
        </p:nvSpPr>
        <p:spPr>
          <a:xfrm>
            <a:off x="1863606" y="3756888"/>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45139709-AF72-F0F5-56CE-7D3E89322411}"/>
              </a:ext>
            </a:extLst>
          </p:cNvPr>
          <p:cNvSpPr/>
          <p:nvPr/>
        </p:nvSpPr>
        <p:spPr>
          <a:xfrm>
            <a:off x="3935909" y="2374121"/>
            <a:ext cx="2261193"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4" name="Rounded Rectangle 13">
            <a:extLst>
              <a:ext uri="{FF2B5EF4-FFF2-40B4-BE49-F238E27FC236}">
                <a16:creationId xmlns:a16="http://schemas.microsoft.com/office/drawing/2014/main" id="{DEFC9DBC-83B7-B290-7B3B-E5E5F85B1D3D}"/>
              </a:ext>
            </a:extLst>
          </p:cNvPr>
          <p:cNvSpPr/>
          <p:nvPr/>
        </p:nvSpPr>
        <p:spPr>
          <a:xfrm>
            <a:off x="6197102" y="2374121"/>
            <a:ext cx="2261193"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5" name="Rounded Rectangle 14">
            <a:extLst>
              <a:ext uri="{FF2B5EF4-FFF2-40B4-BE49-F238E27FC236}">
                <a16:creationId xmlns:a16="http://schemas.microsoft.com/office/drawing/2014/main" id="{ED9BED0D-5E94-26D3-9D4D-7C016C2320B2}"/>
              </a:ext>
            </a:extLst>
          </p:cNvPr>
          <p:cNvSpPr/>
          <p:nvPr/>
        </p:nvSpPr>
        <p:spPr>
          <a:xfrm>
            <a:off x="3426047" y="3733256"/>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F665687-8EA6-C30B-5DD4-B4B2943FEA0E}"/>
              </a:ext>
            </a:extLst>
          </p:cNvPr>
          <p:cNvSpPr txBox="1"/>
          <p:nvPr/>
        </p:nvSpPr>
        <p:spPr>
          <a:xfrm rot="16200000">
            <a:off x="182578" y="2147559"/>
            <a:ext cx="1154205"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Base.</a:t>
            </a:r>
          </a:p>
        </p:txBody>
      </p:sp>
      <p:sp>
        <p:nvSpPr>
          <p:cNvPr id="21" name="TextBox 20">
            <a:extLst>
              <a:ext uri="{FF2B5EF4-FFF2-40B4-BE49-F238E27FC236}">
                <a16:creationId xmlns:a16="http://schemas.microsoft.com/office/drawing/2014/main" id="{2894920B-7F42-3409-6675-DD89B4A35B4C}"/>
              </a:ext>
            </a:extLst>
          </p:cNvPr>
          <p:cNvSpPr txBox="1"/>
          <p:nvPr/>
        </p:nvSpPr>
        <p:spPr>
          <a:xfrm rot="16200000">
            <a:off x="-82664" y="4863390"/>
            <a:ext cx="1659026" cy="498598"/>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 Analysis</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 Ideal Prep.</a:t>
            </a:r>
          </a:p>
        </p:txBody>
      </p:sp>
      <p:cxnSp>
        <p:nvCxnSpPr>
          <p:cNvPr id="22" name="Straight Connector 21">
            <a:extLst>
              <a:ext uri="{FF2B5EF4-FFF2-40B4-BE49-F238E27FC236}">
                <a16:creationId xmlns:a16="http://schemas.microsoft.com/office/drawing/2014/main" id="{BB42CCE3-2D5E-A1F6-2757-C010F2908E88}"/>
              </a:ext>
            </a:extLst>
          </p:cNvPr>
          <p:cNvCxnSpPr>
            <a:cxnSpLocks/>
            <a:stCxn id="10" idx="3"/>
            <a:endCxn id="28" idx="1"/>
          </p:cNvCxnSpPr>
          <p:nvPr/>
        </p:nvCxnSpPr>
        <p:spPr>
          <a:xfrm>
            <a:off x="1845483" y="2055838"/>
            <a:ext cx="3564127" cy="7843"/>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093F293-FE02-5D5C-DE01-F01904D783E6}"/>
              </a:ext>
            </a:extLst>
          </p:cNvPr>
          <p:cNvCxnSpPr>
            <a:cxnSpLocks/>
            <a:stCxn id="12" idx="3"/>
            <a:endCxn id="15" idx="1"/>
          </p:cNvCxnSpPr>
          <p:nvPr/>
        </p:nvCxnSpPr>
        <p:spPr>
          <a:xfrm flipV="1">
            <a:off x="2002092" y="3886256"/>
            <a:ext cx="1423955" cy="23632"/>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24" name="Rounded Rectangle 23">
            <a:extLst>
              <a:ext uri="{FF2B5EF4-FFF2-40B4-BE49-F238E27FC236}">
                <a16:creationId xmlns:a16="http://schemas.microsoft.com/office/drawing/2014/main" id="{6A9F2743-4395-6C80-BC92-908D1C79E3F8}"/>
              </a:ext>
            </a:extLst>
          </p:cNvPr>
          <p:cNvSpPr/>
          <p:nvPr/>
        </p:nvSpPr>
        <p:spPr>
          <a:xfrm>
            <a:off x="2641667" y="3733162"/>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4D886D11-ED6D-9A6A-056F-2696F1309C53}"/>
              </a:ext>
            </a:extLst>
          </p:cNvPr>
          <p:cNvCxnSpPr>
            <a:cxnSpLocks/>
          </p:cNvCxnSpPr>
          <p:nvPr/>
        </p:nvCxnSpPr>
        <p:spPr>
          <a:xfrm>
            <a:off x="3564533" y="3956858"/>
            <a:ext cx="0" cy="1167253"/>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7354E9C-1C26-C9A6-11D6-271F8437F6E1}"/>
              </a:ext>
            </a:extLst>
          </p:cNvPr>
          <p:cNvCxnSpPr>
            <a:cxnSpLocks/>
          </p:cNvCxnSpPr>
          <p:nvPr/>
        </p:nvCxnSpPr>
        <p:spPr>
          <a:xfrm>
            <a:off x="8463882" y="2651493"/>
            <a:ext cx="0" cy="2789187"/>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87260663-28C9-5F48-0DE7-D909BA85CEBF}"/>
              </a:ext>
            </a:extLst>
          </p:cNvPr>
          <p:cNvSpPr/>
          <p:nvPr/>
        </p:nvSpPr>
        <p:spPr>
          <a:xfrm>
            <a:off x="3148317" y="1909853"/>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sp>
        <p:nvSpPr>
          <p:cNvPr id="28" name="Rounded Rectangle 27">
            <a:extLst>
              <a:ext uri="{FF2B5EF4-FFF2-40B4-BE49-F238E27FC236}">
                <a16:creationId xmlns:a16="http://schemas.microsoft.com/office/drawing/2014/main" id="{CC0BFB2D-D0EA-E89B-1F40-2912B58E7274}"/>
              </a:ext>
            </a:extLst>
          </p:cNvPr>
          <p:cNvSpPr/>
          <p:nvPr/>
        </p:nvSpPr>
        <p:spPr>
          <a:xfrm>
            <a:off x="5409610" y="1909853"/>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cxnSp>
        <p:nvCxnSpPr>
          <p:cNvPr id="45" name="Straight Connector 44">
            <a:extLst>
              <a:ext uri="{FF2B5EF4-FFF2-40B4-BE49-F238E27FC236}">
                <a16:creationId xmlns:a16="http://schemas.microsoft.com/office/drawing/2014/main" id="{38A8BE7A-D279-3464-257C-C71B3E39BBB5}"/>
              </a:ext>
            </a:extLst>
          </p:cNvPr>
          <p:cNvCxnSpPr>
            <a:cxnSpLocks/>
          </p:cNvCxnSpPr>
          <p:nvPr/>
        </p:nvCxnSpPr>
        <p:spPr>
          <a:xfrm flipV="1">
            <a:off x="1521456" y="4851421"/>
            <a:ext cx="0" cy="290558"/>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DA892515-ED57-C621-8EED-724A7E581580}"/>
              </a:ext>
            </a:extLst>
          </p:cNvPr>
          <p:cNvCxnSpPr>
            <a:cxnSpLocks/>
          </p:cNvCxnSpPr>
          <p:nvPr/>
        </p:nvCxnSpPr>
        <p:spPr>
          <a:xfrm>
            <a:off x="1550923" y="5058630"/>
            <a:ext cx="2013610" cy="0"/>
          </a:xfrm>
          <a:prstGeom prst="straightConnector1">
            <a:avLst/>
          </a:prstGeom>
          <a:ln w="28575">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B3309E3-9B68-C780-9B5A-84332248DFD8}"/>
              </a:ext>
            </a:extLst>
          </p:cNvPr>
          <p:cNvSpPr txBox="1"/>
          <p:nvPr/>
        </p:nvSpPr>
        <p:spPr>
          <a:xfrm>
            <a:off x="3542063" y="4339092"/>
            <a:ext cx="1988836" cy="784830"/>
          </a:xfrm>
          <a:prstGeom prst="rect">
            <a:avLst/>
          </a:prstGeom>
          <a:noFill/>
        </p:spPr>
        <p:txBody>
          <a:bodyPr wrap="square" lIns="0" tIns="0" rIns="0" bIns="0"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Lost Benefit</a:t>
            </a:r>
            <a:b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due to Data Prep. </a:t>
            </a:r>
            <a:b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Bottleneck </a:t>
            </a:r>
          </a:p>
        </p:txBody>
      </p:sp>
      <p:sp>
        <p:nvSpPr>
          <p:cNvPr id="48" name="TextBox 47">
            <a:extLst>
              <a:ext uri="{FF2B5EF4-FFF2-40B4-BE49-F238E27FC236}">
                <a16:creationId xmlns:a16="http://schemas.microsoft.com/office/drawing/2014/main" id="{F870483B-895A-EB70-3614-356BBAA06A30}"/>
              </a:ext>
            </a:extLst>
          </p:cNvPr>
          <p:cNvSpPr txBox="1"/>
          <p:nvPr/>
        </p:nvSpPr>
        <p:spPr>
          <a:xfrm>
            <a:off x="443262" y="5916020"/>
            <a:ext cx="822394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Timeline</a:t>
            </a:r>
            <a:b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(Not drawn to scale)</a:t>
            </a:r>
          </a:p>
        </p:txBody>
      </p:sp>
      <p:cxnSp>
        <p:nvCxnSpPr>
          <p:cNvPr id="60" name="Straight Connector 59">
            <a:extLst>
              <a:ext uri="{FF2B5EF4-FFF2-40B4-BE49-F238E27FC236}">
                <a16:creationId xmlns:a16="http://schemas.microsoft.com/office/drawing/2014/main" id="{75F3A150-B44A-73BB-28A0-3E2E812CF8AF}"/>
              </a:ext>
            </a:extLst>
          </p:cNvPr>
          <p:cNvCxnSpPr>
            <a:cxnSpLocks/>
          </p:cNvCxnSpPr>
          <p:nvPr/>
        </p:nvCxnSpPr>
        <p:spPr>
          <a:xfrm>
            <a:off x="1053462" y="1548953"/>
            <a:ext cx="0" cy="446342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865EBD04-E041-99DC-AC2B-190CE39F19F1}"/>
              </a:ext>
            </a:extLst>
          </p:cNvPr>
          <p:cNvSpPr txBox="1"/>
          <p:nvPr/>
        </p:nvSpPr>
        <p:spPr>
          <a:xfrm rot="16200000">
            <a:off x="-58196" y="3437303"/>
            <a:ext cx="1610091" cy="2492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 Analysis</a:t>
            </a:r>
          </a:p>
        </p:txBody>
      </p:sp>
      <p:sp>
        <p:nvSpPr>
          <p:cNvPr id="62" name="Rounded Rectangle 61">
            <a:extLst>
              <a:ext uri="{FF2B5EF4-FFF2-40B4-BE49-F238E27FC236}">
                <a16:creationId xmlns:a16="http://schemas.microsoft.com/office/drawing/2014/main" id="{B6BCC06F-9942-763C-7279-FE20157395A6}"/>
              </a:ext>
            </a:extLst>
          </p:cNvPr>
          <p:cNvSpPr/>
          <p:nvPr/>
        </p:nvSpPr>
        <p:spPr>
          <a:xfrm>
            <a:off x="1056569" y="3265376"/>
            <a:ext cx="786627"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ounded Rectangle 62">
            <a:extLst>
              <a:ext uri="{FF2B5EF4-FFF2-40B4-BE49-F238E27FC236}">
                <a16:creationId xmlns:a16="http://schemas.microsoft.com/office/drawing/2014/main" id="{67AFFF01-D154-1003-F5B9-5A9457E3B9B4}"/>
              </a:ext>
            </a:extLst>
          </p:cNvPr>
          <p:cNvSpPr/>
          <p:nvPr/>
        </p:nvSpPr>
        <p:spPr>
          <a:xfrm>
            <a:off x="1846382" y="3265376"/>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Rounded Rectangle 63">
            <a:extLst>
              <a:ext uri="{FF2B5EF4-FFF2-40B4-BE49-F238E27FC236}">
                <a16:creationId xmlns:a16="http://schemas.microsoft.com/office/drawing/2014/main" id="{A9FD4EA9-1B86-0C0B-9D35-12F4340F5F54}"/>
              </a:ext>
            </a:extLst>
          </p:cNvPr>
          <p:cNvSpPr/>
          <p:nvPr/>
        </p:nvSpPr>
        <p:spPr>
          <a:xfrm>
            <a:off x="2633874" y="3265376"/>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 name="Rounded Rectangle 80">
            <a:extLst>
              <a:ext uri="{FF2B5EF4-FFF2-40B4-BE49-F238E27FC236}">
                <a16:creationId xmlns:a16="http://schemas.microsoft.com/office/drawing/2014/main" id="{FC1836B1-4AA0-F033-A5A1-8D84EBFF9C75}"/>
              </a:ext>
            </a:extLst>
          </p:cNvPr>
          <p:cNvSpPr/>
          <p:nvPr/>
        </p:nvSpPr>
        <p:spPr>
          <a:xfrm>
            <a:off x="1105749"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 name="Rounded Rectangle 81">
            <a:extLst>
              <a:ext uri="{FF2B5EF4-FFF2-40B4-BE49-F238E27FC236}">
                <a16:creationId xmlns:a16="http://schemas.microsoft.com/office/drawing/2014/main" id="{402B49E7-90FB-87CC-D23B-315509297A31}"/>
              </a:ext>
            </a:extLst>
          </p:cNvPr>
          <p:cNvSpPr/>
          <p:nvPr/>
        </p:nvSpPr>
        <p:spPr>
          <a:xfrm>
            <a:off x="1243689"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ounded Rectangle 82">
            <a:extLst>
              <a:ext uri="{FF2B5EF4-FFF2-40B4-BE49-F238E27FC236}">
                <a16:creationId xmlns:a16="http://schemas.microsoft.com/office/drawing/2014/main" id="{5F3D54B3-7308-2BA0-B16F-42741A9E938C}"/>
              </a:ext>
            </a:extLst>
          </p:cNvPr>
          <p:cNvSpPr/>
          <p:nvPr/>
        </p:nvSpPr>
        <p:spPr>
          <a:xfrm>
            <a:off x="1382970"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Rounded Rectangle 83">
            <a:extLst>
              <a:ext uri="{FF2B5EF4-FFF2-40B4-BE49-F238E27FC236}">
                <a16:creationId xmlns:a16="http://schemas.microsoft.com/office/drawing/2014/main" id="{8BFA6B86-F606-30AF-7C81-475883B452D5}"/>
              </a:ext>
            </a:extLst>
          </p:cNvPr>
          <p:cNvSpPr/>
          <p:nvPr/>
        </p:nvSpPr>
        <p:spPr>
          <a:xfrm>
            <a:off x="1055066"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 name="Rounded Rectangle 84">
            <a:extLst>
              <a:ext uri="{FF2B5EF4-FFF2-40B4-BE49-F238E27FC236}">
                <a16:creationId xmlns:a16="http://schemas.microsoft.com/office/drawing/2014/main" id="{B39EA158-37AE-B917-D23D-C695DB8C0E32}"/>
              </a:ext>
            </a:extLst>
          </p:cNvPr>
          <p:cNvSpPr/>
          <p:nvPr/>
        </p:nvSpPr>
        <p:spPr>
          <a:xfrm>
            <a:off x="1186628"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 name="Rounded Rectangle 85">
            <a:extLst>
              <a:ext uri="{FF2B5EF4-FFF2-40B4-BE49-F238E27FC236}">
                <a16:creationId xmlns:a16="http://schemas.microsoft.com/office/drawing/2014/main" id="{51A4CCF8-64D3-CDF4-7FB8-5619E012423F}"/>
              </a:ext>
            </a:extLst>
          </p:cNvPr>
          <p:cNvSpPr/>
          <p:nvPr/>
        </p:nvSpPr>
        <p:spPr>
          <a:xfrm>
            <a:off x="1319793"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7" name="Straight Arrow Connector 86">
            <a:extLst>
              <a:ext uri="{FF2B5EF4-FFF2-40B4-BE49-F238E27FC236}">
                <a16:creationId xmlns:a16="http://schemas.microsoft.com/office/drawing/2014/main" id="{69774D14-B517-10F5-AE9A-8EEF2CBB3E84}"/>
              </a:ext>
            </a:extLst>
          </p:cNvPr>
          <p:cNvCxnSpPr>
            <a:cxnSpLocks/>
          </p:cNvCxnSpPr>
          <p:nvPr/>
        </p:nvCxnSpPr>
        <p:spPr>
          <a:xfrm flipH="1" flipV="1">
            <a:off x="1550946" y="5324532"/>
            <a:ext cx="6907349" cy="0"/>
          </a:xfrm>
          <a:prstGeom prst="straightConnector1">
            <a:avLst/>
          </a:prstGeom>
          <a:ln w="28575">
            <a:solidFill>
              <a:srgbClr val="629B3C"/>
            </a:solidFill>
            <a:tailEnd type="triangle" w="lg" len="med"/>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8446D16A-4507-EC93-2B59-6E3426B4B294}"/>
              </a:ext>
            </a:extLst>
          </p:cNvPr>
          <p:cNvSpPr txBox="1"/>
          <p:nvPr/>
        </p:nvSpPr>
        <p:spPr>
          <a:xfrm>
            <a:off x="6075603" y="4339092"/>
            <a:ext cx="2673362" cy="787139"/>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Potential Benefit </a:t>
            </a:r>
            <a:b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of Genome Analysis </a:t>
            </a:r>
            <a:b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Acceleration </a:t>
            </a:r>
          </a:p>
        </p:txBody>
      </p:sp>
      <p:sp>
        <p:nvSpPr>
          <p:cNvPr id="105" name="Rectangle 104">
            <a:extLst>
              <a:ext uri="{FF2B5EF4-FFF2-40B4-BE49-F238E27FC236}">
                <a16:creationId xmlns:a16="http://schemas.microsoft.com/office/drawing/2014/main" id="{E859BECF-0AF4-2AC0-EF2D-43597369EE4D}"/>
              </a:ext>
            </a:extLst>
          </p:cNvPr>
          <p:cNvSpPr/>
          <p:nvPr/>
        </p:nvSpPr>
        <p:spPr>
          <a:xfrm>
            <a:off x="460028" y="873242"/>
            <a:ext cx="7998267" cy="49685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6" name="Group 115">
            <a:extLst>
              <a:ext uri="{FF2B5EF4-FFF2-40B4-BE49-F238E27FC236}">
                <a16:creationId xmlns:a16="http://schemas.microsoft.com/office/drawing/2014/main" id="{46CCD319-1F3F-EE94-CD2A-A5D17AFB3151}"/>
              </a:ext>
            </a:extLst>
          </p:cNvPr>
          <p:cNvGrpSpPr/>
          <p:nvPr/>
        </p:nvGrpSpPr>
        <p:grpSpPr>
          <a:xfrm>
            <a:off x="2642312" y="980377"/>
            <a:ext cx="1880931" cy="366254"/>
            <a:chOff x="2010083" y="1005732"/>
            <a:chExt cx="1880931" cy="366254"/>
          </a:xfrm>
        </p:grpSpPr>
        <p:sp>
          <p:nvSpPr>
            <p:cNvPr id="106" name="Rounded Rectangle 105">
              <a:extLst>
                <a:ext uri="{FF2B5EF4-FFF2-40B4-BE49-F238E27FC236}">
                  <a16:creationId xmlns:a16="http://schemas.microsoft.com/office/drawing/2014/main" id="{23B7AB54-1331-8CFD-C923-3A6030E7BA1C}"/>
                </a:ext>
              </a:extLst>
            </p:cNvPr>
            <p:cNvSpPr/>
            <p:nvPr/>
          </p:nvSpPr>
          <p:spPr>
            <a:xfrm>
              <a:off x="2010083" y="1024566"/>
              <a:ext cx="144815" cy="136895"/>
            </a:xfrm>
            <a:prstGeom prst="roundRect">
              <a:avLst/>
            </a:prstGeom>
            <a:solidFill>
              <a:srgbClr val="F0C7FC"/>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7" name="TextBox 106">
              <a:extLst>
                <a:ext uri="{FF2B5EF4-FFF2-40B4-BE49-F238E27FC236}">
                  <a16:creationId xmlns:a16="http://schemas.microsoft.com/office/drawing/2014/main" id="{C66359A3-B85D-1C1B-175B-18699AA024AD}"/>
                </a:ext>
              </a:extLst>
            </p:cNvPr>
            <p:cNvSpPr txBox="1"/>
            <p:nvPr/>
          </p:nvSpPr>
          <p:spPr>
            <a:xfrm>
              <a:off x="2191649" y="1005732"/>
              <a:ext cx="169936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Baseline Analysis</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(446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5" name="Group 114">
            <a:extLst>
              <a:ext uri="{FF2B5EF4-FFF2-40B4-BE49-F238E27FC236}">
                <a16:creationId xmlns:a16="http://schemas.microsoft.com/office/drawing/2014/main" id="{32EA8E29-FF1A-FFA4-149E-3AF95A16A57B}"/>
              </a:ext>
            </a:extLst>
          </p:cNvPr>
          <p:cNvGrpSpPr/>
          <p:nvPr/>
        </p:nvGrpSpPr>
        <p:grpSpPr>
          <a:xfrm>
            <a:off x="4735699" y="980377"/>
            <a:ext cx="2113383" cy="366254"/>
            <a:chOff x="3721928" y="1005732"/>
            <a:chExt cx="2113383" cy="366254"/>
          </a:xfrm>
        </p:grpSpPr>
        <p:sp>
          <p:nvSpPr>
            <p:cNvPr id="108" name="Rounded Rectangle 107">
              <a:extLst>
                <a:ext uri="{FF2B5EF4-FFF2-40B4-BE49-F238E27FC236}">
                  <a16:creationId xmlns:a16="http://schemas.microsoft.com/office/drawing/2014/main" id="{8BA027BC-D48A-FFCE-49B1-9385E1602D42}"/>
                </a:ext>
              </a:extLst>
            </p:cNvPr>
            <p:cNvSpPr/>
            <p:nvPr/>
          </p:nvSpPr>
          <p:spPr>
            <a:xfrm>
              <a:off x="3721928" y="1024566"/>
              <a:ext cx="144815" cy="136895"/>
            </a:xfrm>
            <a:prstGeom prst="roundRect">
              <a:avLst/>
            </a:prstGeom>
            <a:solidFill>
              <a:srgbClr val="C577EB"/>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9" name="TextBox 108">
              <a:extLst>
                <a:ext uri="{FF2B5EF4-FFF2-40B4-BE49-F238E27FC236}">
                  <a16:creationId xmlns:a16="http://schemas.microsoft.com/office/drawing/2014/main" id="{45E5F5AC-FA0E-7100-BEB9-46436ED3F38D}"/>
                </a:ext>
              </a:extLst>
            </p:cNvPr>
            <p:cNvSpPr txBox="1"/>
            <p:nvPr/>
          </p:nvSpPr>
          <p:spPr>
            <a:xfrm>
              <a:off x="3911586" y="1005732"/>
              <a:ext cx="192372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Accelerated Analysis</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(69200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7" name="Group 116">
            <a:extLst>
              <a:ext uri="{FF2B5EF4-FFF2-40B4-BE49-F238E27FC236}">
                <a16:creationId xmlns:a16="http://schemas.microsoft.com/office/drawing/2014/main" id="{9DAA1BC0-16CE-7A27-5B94-D7EEB56DD200}"/>
              </a:ext>
            </a:extLst>
          </p:cNvPr>
          <p:cNvGrpSpPr/>
          <p:nvPr/>
        </p:nvGrpSpPr>
        <p:grpSpPr>
          <a:xfrm>
            <a:off x="540981" y="980377"/>
            <a:ext cx="1699221" cy="366254"/>
            <a:chOff x="540981" y="1005732"/>
            <a:chExt cx="1699221" cy="366254"/>
          </a:xfrm>
        </p:grpSpPr>
        <p:sp>
          <p:nvSpPr>
            <p:cNvPr id="110" name="Rounded Rectangle 109">
              <a:extLst>
                <a:ext uri="{FF2B5EF4-FFF2-40B4-BE49-F238E27FC236}">
                  <a16:creationId xmlns:a16="http://schemas.microsoft.com/office/drawing/2014/main" id="{B99B0347-8E4F-ED53-7269-860D673F47F0}"/>
                </a:ext>
              </a:extLst>
            </p:cNvPr>
            <p:cNvSpPr/>
            <p:nvPr/>
          </p:nvSpPr>
          <p:spPr>
            <a:xfrm>
              <a:off x="540981" y="1024566"/>
              <a:ext cx="144815" cy="136895"/>
            </a:xfrm>
            <a:prstGeom prst="roundRect">
              <a:avLst/>
            </a:prstGeom>
            <a:solidFill>
              <a:schemeClr val="accent4">
                <a:lumMod val="40000"/>
                <a:lumOff val="60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1" name="TextBox 110">
              <a:extLst>
                <a:ext uri="{FF2B5EF4-FFF2-40B4-BE49-F238E27FC236}">
                  <a16:creationId xmlns:a16="http://schemas.microsoft.com/office/drawing/2014/main" id="{D36799EE-BDD0-510E-FFF7-C4EE39D00FE2}"/>
                </a:ext>
              </a:extLst>
            </p:cNvPr>
            <p:cNvSpPr txBox="1"/>
            <p:nvPr/>
          </p:nvSpPr>
          <p:spPr>
            <a:xfrm>
              <a:off x="730492" y="1005732"/>
              <a:ext cx="1509710"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Baseline Prep.</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(2563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4" name="Group 113">
            <a:extLst>
              <a:ext uri="{FF2B5EF4-FFF2-40B4-BE49-F238E27FC236}">
                <a16:creationId xmlns:a16="http://schemas.microsoft.com/office/drawing/2014/main" id="{7739632D-F98D-7C46-1A1D-CA83B3685568}"/>
              </a:ext>
            </a:extLst>
          </p:cNvPr>
          <p:cNvGrpSpPr/>
          <p:nvPr/>
        </p:nvGrpSpPr>
        <p:grpSpPr>
          <a:xfrm>
            <a:off x="7033033" y="980377"/>
            <a:ext cx="1425262" cy="366254"/>
            <a:chOff x="5686419" y="1005732"/>
            <a:chExt cx="1425262" cy="366254"/>
          </a:xfrm>
        </p:grpSpPr>
        <p:sp>
          <p:nvSpPr>
            <p:cNvPr id="112" name="Rounded Rectangle 111">
              <a:extLst>
                <a:ext uri="{FF2B5EF4-FFF2-40B4-BE49-F238E27FC236}">
                  <a16:creationId xmlns:a16="http://schemas.microsoft.com/office/drawing/2014/main" id="{5769FD0A-1E02-C780-EFB5-88666C02E4AF}"/>
                </a:ext>
              </a:extLst>
            </p:cNvPr>
            <p:cNvSpPr/>
            <p:nvPr/>
          </p:nvSpPr>
          <p:spPr>
            <a:xfrm>
              <a:off x="5686419" y="1024566"/>
              <a:ext cx="144815" cy="136895"/>
            </a:xfrm>
            <a:prstGeom prst="roundRect">
              <a:avLst/>
            </a:prstGeom>
            <a:solidFill>
              <a:srgbClr val="DAA30D"/>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3" name="TextBox 112">
              <a:extLst>
                <a:ext uri="{FF2B5EF4-FFF2-40B4-BE49-F238E27FC236}">
                  <a16:creationId xmlns:a16="http://schemas.microsoft.com/office/drawing/2014/main" id="{F6409372-31C5-7B5C-6C7E-DFF4BF51E644}"/>
                </a:ext>
              </a:extLst>
            </p:cNvPr>
            <p:cNvSpPr txBox="1"/>
            <p:nvPr/>
          </p:nvSpPr>
          <p:spPr>
            <a:xfrm>
              <a:off x="5859746" y="1005732"/>
              <a:ext cx="125193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Ideal Prep.</a:t>
              </a:r>
              <a:b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(&gt; 69200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0026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59" grpId="0" animBg="1"/>
      <p:bldP spid="7" grpId="0" animBg="1"/>
      <p:bldP spid="10" grpId="0" animBg="1"/>
      <p:bldP spid="11" grpId="0" animBg="1"/>
      <p:bldP spid="12" grpId="0" animBg="1"/>
      <p:bldP spid="13" grpId="0" animBg="1"/>
      <p:bldP spid="14" grpId="0" animBg="1"/>
      <p:bldP spid="15" grpId="0" animBg="1"/>
      <p:bldP spid="19" grpId="0"/>
      <p:bldP spid="21" grpId="0"/>
      <p:bldP spid="24" grpId="0" animBg="1"/>
      <p:bldP spid="27" grpId="0" animBg="1"/>
      <p:bldP spid="28" grpId="0" animBg="1"/>
      <p:bldP spid="47" grpId="0"/>
      <p:bldP spid="61" grpId="0"/>
      <p:bldP spid="62" grpId="0" animBg="1"/>
      <p:bldP spid="63" grpId="0" animBg="1"/>
      <p:bldP spid="64" grpId="0" animBg="1"/>
      <p:bldP spid="81" grpId="0" animBg="1"/>
      <p:bldP spid="82" grpId="0" animBg="1"/>
      <p:bldP spid="83" grpId="0" animBg="1"/>
      <p:bldP spid="84" grpId="0" animBg="1"/>
      <p:bldP spid="85" grpId="0" animBg="1"/>
      <p:bldP spid="86" grpId="0" animBg="1"/>
      <p:bldP spid="8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Thesis Statement</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By designing customized </a:t>
            </a:r>
            <a:r>
              <a:rPr lang="en-GB" sz="2400" b="1" i="1" dirty="0">
                <a:solidFill>
                  <a:srgbClr val="1658FF"/>
                </a:solidFill>
              </a:rPr>
              <a:t>storage-centric systems </a:t>
            </a:r>
            <a:r>
              <a:rPr lang="en-GB" sz="2400" i="1" dirty="0"/>
              <a:t>that efficiently</a:t>
            </a:r>
          </a:p>
        </p:txBody>
      </p:sp>
      <p:sp>
        <p:nvSpPr>
          <p:cNvPr id="4" name="Rounded Rectangle 3">
            <a:extLst>
              <a:ext uri="{FF2B5EF4-FFF2-40B4-BE49-F238E27FC236}">
                <a16:creationId xmlns:a16="http://schemas.microsoft.com/office/drawing/2014/main" id="{37188A8B-6FD6-0EBA-5DE4-E87DF3B3DC3D}"/>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5" name="Rounded Rectangle 4">
            <a:extLst>
              <a:ext uri="{FF2B5EF4-FFF2-40B4-BE49-F238E27FC236}">
                <a16:creationId xmlns:a16="http://schemas.microsoft.com/office/drawing/2014/main" id="{3682366A-6D61-0D72-C4F9-84183B86C9AA}"/>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algn="ctr"/>
            <a:endParaRPr lang="en-GB" sz="2200" b="1" i="1" dirty="0">
              <a:solidFill>
                <a:srgbClr val="1D99E9"/>
              </a:solidFill>
              <a:latin typeface="Corbel" panose="020B0503020204020204" pitchFamily="34" charset="0"/>
            </a:endParaRPr>
          </a:p>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b="1" i="1" dirty="0">
                <a:solidFill>
                  <a:srgbClr val="629B3C"/>
                </a:solidFill>
                <a:latin typeface="Corbel" panose="020B0503020204020204" pitchFamily="34" charset="0"/>
              </a:rPr>
              <a:t>   </a:t>
            </a: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7" name="Triangle 6">
            <a:extLst>
              <a:ext uri="{FF2B5EF4-FFF2-40B4-BE49-F238E27FC236}">
                <a16:creationId xmlns:a16="http://schemas.microsoft.com/office/drawing/2014/main" id="{AFB133E2-D29C-1108-ACFF-40E25DF13915}"/>
              </a:ext>
            </a:extLst>
          </p:cNvPr>
          <p:cNvSpPr/>
          <p:nvPr/>
        </p:nvSpPr>
        <p:spPr>
          <a:xfrm rot="10800000">
            <a:off x="4433103" y="3308291"/>
            <a:ext cx="554811" cy="291434"/>
          </a:xfrm>
          <a:prstGeom prst="triangle">
            <a:avLst/>
          </a:prstGeom>
          <a:solidFill>
            <a:srgbClr val="1048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Rounded Rectangle 9">
            <a:extLst>
              <a:ext uri="{FF2B5EF4-FFF2-40B4-BE49-F238E27FC236}">
                <a16:creationId xmlns:a16="http://schemas.microsoft.com/office/drawing/2014/main" id="{54383D8B-EFFB-7DE5-5694-70BE5913D6D7}"/>
              </a:ext>
            </a:extLst>
          </p:cNvPr>
          <p:cNvSpPr/>
          <p:nvPr/>
        </p:nvSpPr>
        <p:spPr>
          <a:xfrm>
            <a:off x="302533" y="3716572"/>
            <a:ext cx="8538932" cy="910273"/>
          </a:xfrm>
          <a:prstGeom prst="roundRect">
            <a:avLst>
              <a:gd name="adj" fmla="val 9678"/>
            </a:avLst>
          </a:prstGeom>
          <a:solidFill>
            <a:srgbClr val="F5E6CC">
              <a:alpha val="5372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algn="ctr">
              <a:lnSpc>
                <a:spcPct val="100000"/>
              </a:lnSpc>
            </a:pPr>
            <a:r>
              <a:rPr lang="en-GB" sz="2400" b="1" i="1" dirty="0">
                <a:solidFill>
                  <a:srgbClr val="B8541A"/>
                </a:solidFill>
                <a:latin typeface="Corbel" panose="020B0503020204020204" pitchFamily="34" charset="0"/>
              </a:rPr>
              <a:t>we can alleviate the overheads of </a:t>
            </a:r>
            <a:br>
              <a:rPr lang="en-GB" sz="2400" b="1" i="1" dirty="0">
                <a:solidFill>
                  <a:srgbClr val="B8541A"/>
                </a:solidFill>
                <a:latin typeface="Corbel" panose="020B0503020204020204" pitchFamily="34" charset="0"/>
              </a:rPr>
            </a:br>
            <a:endParaRPr lang="en-GB" sz="2400" b="1" i="1" dirty="0">
              <a:solidFill>
                <a:srgbClr val="B8541A"/>
              </a:solidFill>
              <a:latin typeface="Corbel" panose="020B0503020204020204" pitchFamily="34" charset="0"/>
            </a:endParaRPr>
          </a:p>
        </p:txBody>
      </p:sp>
      <p:sp>
        <p:nvSpPr>
          <p:cNvPr id="12" name="TextBox 11">
            <a:extLst>
              <a:ext uri="{FF2B5EF4-FFF2-40B4-BE49-F238E27FC236}">
                <a16:creationId xmlns:a16="http://schemas.microsoft.com/office/drawing/2014/main" id="{95C67C76-E51C-0D98-1961-75A13D78DC00}"/>
              </a:ext>
            </a:extLst>
          </p:cNvPr>
          <p:cNvSpPr txBox="1"/>
          <p:nvPr/>
        </p:nvSpPr>
        <p:spPr>
          <a:xfrm>
            <a:off x="3254199" y="4154925"/>
            <a:ext cx="2912617" cy="400110"/>
          </a:xfrm>
          <a:prstGeom prst="rect">
            <a:avLst/>
          </a:prstGeom>
          <a:noFill/>
        </p:spPr>
        <p:txBody>
          <a:bodyPr wrap="square" rtlCol="0">
            <a:spAutoFit/>
          </a:bodyPr>
          <a:lstStyle/>
          <a:p>
            <a:pPr algn="ctr"/>
            <a:r>
              <a:rPr lang="en-GB" sz="2000" i="1" dirty="0">
                <a:solidFill>
                  <a:srgbClr val="B8541A"/>
                </a:solidFill>
                <a:latin typeface="Corbel" panose="020B0503020204020204" pitchFamily="34" charset="0"/>
              </a:rPr>
              <a:t>computation</a:t>
            </a:r>
            <a:endParaRPr lang="en-CH" sz="2000" i="1" dirty="0">
              <a:solidFill>
                <a:srgbClr val="B8541A"/>
              </a:solidFill>
              <a:latin typeface="Corbel" panose="020B0503020204020204" pitchFamily="34" charset="0"/>
            </a:endParaRPr>
          </a:p>
        </p:txBody>
      </p:sp>
      <p:sp>
        <p:nvSpPr>
          <p:cNvPr id="13" name="TextBox 12">
            <a:extLst>
              <a:ext uri="{FF2B5EF4-FFF2-40B4-BE49-F238E27FC236}">
                <a16:creationId xmlns:a16="http://schemas.microsoft.com/office/drawing/2014/main" id="{275D38A4-0CDE-637A-A03E-8A39B262BD44}"/>
              </a:ext>
            </a:extLst>
          </p:cNvPr>
          <p:cNvSpPr txBox="1"/>
          <p:nvPr/>
        </p:nvSpPr>
        <p:spPr>
          <a:xfrm>
            <a:off x="302533" y="4171708"/>
            <a:ext cx="1965381" cy="400110"/>
          </a:xfrm>
          <a:prstGeom prst="rect">
            <a:avLst/>
          </a:prstGeom>
          <a:noFill/>
        </p:spPr>
        <p:txBody>
          <a:bodyPr wrap="square" rtlCol="0">
            <a:spAutoFit/>
          </a:bodyPr>
          <a:lstStyle/>
          <a:p>
            <a:pPr algn="ctr"/>
            <a:r>
              <a:rPr lang="en-CH" sz="2000" i="1" dirty="0">
                <a:solidFill>
                  <a:srgbClr val="B8541A"/>
                </a:solidFill>
                <a:latin typeface="Corbel" panose="020B0503020204020204" pitchFamily="34" charset="0"/>
              </a:rPr>
              <a:t>data movement</a:t>
            </a:r>
          </a:p>
        </p:txBody>
      </p:sp>
      <p:sp>
        <p:nvSpPr>
          <p:cNvPr id="14" name="TextBox 13">
            <a:extLst>
              <a:ext uri="{FF2B5EF4-FFF2-40B4-BE49-F238E27FC236}">
                <a16:creationId xmlns:a16="http://schemas.microsoft.com/office/drawing/2014/main" id="{554321A8-75E0-0C41-350C-1EBFBF9E5CD5}"/>
              </a:ext>
            </a:extLst>
          </p:cNvPr>
          <p:cNvSpPr txBox="1"/>
          <p:nvPr/>
        </p:nvSpPr>
        <p:spPr>
          <a:xfrm>
            <a:off x="6873834" y="4116254"/>
            <a:ext cx="2006399" cy="400110"/>
          </a:xfrm>
          <a:prstGeom prst="rect">
            <a:avLst/>
          </a:prstGeom>
          <a:noFill/>
        </p:spPr>
        <p:txBody>
          <a:bodyPr wrap="square" rtlCol="0">
            <a:spAutoFit/>
          </a:bodyPr>
          <a:lstStyle/>
          <a:p>
            <a:pPr algn="ctr"/>
            <a:r>
              <a:rPr lang="en-GB" sz="2000" i="1" dirty="0">
                <a:solidFill>
                  <a:srgbClr val="B8541A"/>
                </a:solidFill>
                <a:latin typeface="Corbel" panose="020B0503020204020204" pitchFamily="34" charset="0"/>
              </a:rPr>
              <a:t>data preparation</a:t>
            </a:r>
            <a:endParaRPr lang="en-CH" sz="2000" i="1" dirty="0">
              <a:solidFill>
                <a:srgbClr val="B8541A"/>
              </a:solidFill>
              <a:latin typeface="Corbel" panose="020B0503020204020204" pitchFamily="34" charset="0"/>
            </a:endParaRPr>
          </a:p>
        </p:txBody>
      </p:sp>
      <p:sp>
        <p:nvSpPr>
          <p:cNvPr id="15" name="Triangle 14">
            <a:extLst>
              <a:ext uri="{FF2B5EF4-FFF2-40B4-BE49-F238E27FC236}">
                <a16:creationId xmlns:a16="http://schemas.microsoft.com/office/drawing/2014/main" id="{A711BF9E-9D05-BF8E-D076-AFB70FF9EF99}"/>
              </a:ext>
            </a:extLst>
          </p:cNvPr>
          <p:cNvSpPr/>
          <p:nvPr/>
        </p:nvSpPr>
        <p:spPr>
          <a:xfrm rot="10800000">
            <a:off x="4433103" y="4685816"/>
            <a:ext cx="554811" cy="291434"/>
          </a:xfrm>
          <a:prstGeom prst="triangle">
            <a:avLst/>
          </a:prstGeom>
          <a:solidFill>
            <a:srgbClr val="1048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Rounded Rectangle 15">
            <a:extLst>
              <a:ext uri="{FF2B5EF4-FFF2-40B4-BE49-F238E27FC236}">
                <a16:creationId xmlns:a16="http://schemas.microsoft.com/office/drawing/2014/main" id="{2E64303D-BF63-E03F-68EC-24F977A9600A}"/>
              </a:ext>
            </a:extLst>
          </p:cNvPr>
          <p:cNvSpPr/>
          <p:nvPr/>
        </p:nvSpPr>
        <p:spPr>
          <a:xfrm>
            <a:off x="302533" y="5060615"/>
            <a:ext cx="8538932" cy="1305461"/>
          </a:xfrm>
          <a:prstGeom prst="roundRect">
            <a:avLst>
              <a:gd name="adj" fmla="val 9678"/>
            </a:avLst>
          </a:prstGeom>
          <a:solidFill>
            <a:srgbClr val="E3F4DB"/>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algn="ctr">
              <a:lnSpc>
                <a:spcPct val="100000"/>
              </a:lnSpc>
            </a:pPr>
            <a:r>
              <a:rPr lang="en-GB" sz="2400" b="1" i="1" dirty="0">
                <a:solidFill>
                  <a:srgbClr val="11813C"/>
                </a:solidFill>
                <a:latin typeface="Corbel" panose="020B0503020204020204" pitchFamily="34" charset="0"/>
              </a:rPr>
              <a:t>thereby, significantly improving</a:t>
            </a:r>
          </a:p>
        </p:txBody>
      </p:sp>
      <p:pic>
        <p:nvPicPr>
          <p:cNvPr id="17" name="Graphic 16" descr="Gauge">
            <a:extLst>
              <a:ext uri="{FF2B5EF4-FFF2-40B4-BE49-F238E27FC236}">
                <a16:creationId xmlns:a16="http://schemas.microsoft.com/office/drawing/2014/main" id="{69C8E7B9-F041-8D99-E6B1-E61400073FF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7013" y="5425213"/>
            <a:ext cx="579121" cy="579121"/>
          </a:xfrm>
          <a:prstGeom prst="rect">
            <a:avLst/>
          </a:prstGeom>
        </p:spPr>
      </p:pic>
      <p:pic>
        <p:nvPicPr>
          <p:cNvPr id="18" name="Graphic 17" descr="Renewable Energy with solid fill">
            <a:extLst>
              <a:ext uri="{FF2B5EF4-FFF2-40B4-BE49-F238E27FC236}">
                <a16:creationId xmlns:a16="http://schemas.microsoft.com/office/drawing/2014/main" id="{CF8608F2-87C7-046B-A931-454E1269FF6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14568" y="5460787"/>
            <a:ext cx="648615" cy="648615"/>
          </a:xfrm>
          <a:prstGeom prst="rect">
            <a:avLst/>
          </a:prstGeom>
        </p:spPr>
      </p:pic>
      <p:grpSp>
        <p:nvGrpSpPr>
          <p:cNvPr id="19" name="Group 18">
            <a:extLst>
              <a:ext uri="{FF2B5EF4-FFF2-40B4-BE49-F238E27FC236}">
                <a16:creationId xmlns:a16="http://schemas.microsoft.com/office/drawing/2014/main" id="{C02151B5-C1FE-D255-247B-34035D9567A1}"/>
              </a:ext>
            </a:extLst>
          </p:cNvPr>
          <p:cNvGrpSpPr/>
          <p:nvPr/>
        </p:nvGrpSpPr>
        <p:grpSpPr>
          <a:xfrm>
            <a:off x="6247400" y="5566182"/>
            <a:ext cx="432000" cy="432000"/>
            <a:chOff x="1096939" y="4159253"/>
            <a:chExt cx="762855" cy="762855"/>
          </a:xfrm>
          <a:solidFill>
            <a:srgbClr val="11813C"/>
          </a:solidFill>
        </p:grpSpPr>
        <p:pic>
          <p:nvPicPr>
            <p:cNvPr id="20" name="Graphic 19" descr="Dollar with solid fill">
              <a:extLst>
                <a:ext uri="{FF2B5EF4-FFF2-40B4-BE49-F238E27FC236}">
                  <a16:creationId xmlns:a16="http://schemas.microsoft.com/office/drawing/2014/main" id="{21819890-B836-3701-9A0F-9961F106762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9817" y="4180100"/>
              <a:ext cx="721163" cy="721163"/>
            </a:xfrm>
            <a:prstGeom prst="rect">
              <a:avLst/>
            </a:prstGeom>
          </p:spPr>
        </p:pic>
        <p:sp>
          <p:nvSpPr>
            <p:cNvPr id="21" name="&quot;No&quot; Symbol 20">
              <a:extLst>
                <a:ext uri="{FF2B5EF4-FFF2-40B4-BE49-F238E27FC236}">
                  <a16:creationId xmlns:a16="http://schemas.microsoft.com/office/drawing/2014/main" id="{BDDCE93B-DDCD-62E4-C56B-48BDD9042439}"/>
                </a:ext>
              </a:extLst>
            </p:cNvPr>
            <p:cNvSpPr/>
            <p:nvPr/>
          </p:nvSpPr>
          <p:spPr>
            <a:xfrm>
              <a:off x="1096939" y="4159253"/>
              <a:ext cx="762855" cy="762855"/>
            </a:xfrm>
            <a:prstGeom prst="noSmoking">
              <a:avLst>
                <a:gd name="adj" fmla="val 8744"/>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4">
                    <a:lumMod val="75000"/>
                  </a:schemeClr>
                </a:solidFill>
              </a:endParaRPr>
            </a:p>
          </p:txBody>
        </p:sp>
      </p:grpSp>
      <p:sp>
        <p:nvSpPr>
          <p:cNvPr id="22" name="TextBox 21">
            <a:extLst>
              <a:ext uri="{FF2B5EF4-FFF2-40B4-BE49-F238E27FC236}">
                <a16:creationId xmlns:a16="http://schemas.microsoft.com/office/drawing/2014/main" id="{3E53E9EC-C492-E787-BE9B-AE1AAEDD45D6}"/>
              </a:ext>
            </a:extLst>
          </p:cNvPr>
          <p:cNvSpPr txBox="1"/>
          <p:nvPr/>
        </p:nvSpPr>
        <p:spPr>
          <a:xfrm>
            <a:off x="838885" y="5585040"/>
            <a:ext cx="1918936" cy="400110"/>
          </a:xfrm>
          <a:prstGeom prst="rect">
            <a:avLst/>
          </a:prstGeom>
          <a:noFill/>
        </p:spPr>
        <p:txBody>
          <a:bodyPr wrap="square" rtlCol="0">
            <a:spAutoFit/>
          </a:bodyPr>
          <a:lstStyle/>
          <a:p>
            <a:pPr algn="ctr"/>
            <a:r>
              <a:rPr lang="en-CH" sz="2000" i="1" dirty="0">
                <a:solidFill>
                  <a:srgbClr val="11813C"/>
                </a:solidFill>
                <a:latin typeface="Corbel" panose="020B0503020204020204" pitchFamily="34" charset="0"/>
              </a:rPr>
              <a:t>performance</a:t>
            </a:r>
          </a:p>
        </p:txBody>
      </p:sp>
      <p:sp>
        <p:nvSpPr>
          <p:cNvPr id="23" name="TextBox 22">
            <a:extLst>
              <a:ext uri="{FF2B5EF4-FFF2-40B4-BE49-F238E27FC236}">
                <a16:creationId xmlns:a16="http://schemas.microsoft.com/office/drawing/2014/main" id="{472799ED-3FF2-98D3-7A9F-D77FACB57439}"/>
              </a:ext>
            </a:extLst>
          </p:cNvPr>
          <p:cNvSpPr txBox="1"/>
          <p:nvPr/>
        </p:nvSpPr>
        <p:spPr>
          <a:xfrm>
            <a:off x="3579000" y="5582127"/>
            <a:ext cx="2129381" cy="400110"/>
          </a:xfrm>
          <a:prstGeom prst="rect">
            <a:avLst/>
          </a:prstGeom>
          <a:noFill/>
        </p:spPr>
        <p:txBody>
          <a:bodyPr wrap="square" rtlCol="0">
            <a:spAutoFit/>
          </a:bodyPr>
          <a:lstStyle/>
          <a:p>
            <a:pPr algn="ctr"/>
            <a:r>
              <a:rPr lang="en-CH" sz="2000" i="1" dirty="0">
                <a:solidFill>
                  <a:srgbClr val="11813C"/>
                </a:solidFill>
                <a:latin typeface="Corbel" panose="020B0503020204020204" pitchFamily="34" charset="0"/>
              </a:rPr>
              <a:t>energy efficiency</a:t>
            </a:r>
          </a:p>
        </p:txBody>
      </p:sp>
      <p:sp>
        <p:nvSpPr>
          <p:cNvPr id="24" name="TextBox 23">
            <a:extLst>
              <a:ext uri="{FF2B5EF4-FFF2-40B4-BE49-F238E27FC236}">
                <a16:creationId xmlns:a16="http://schemas.microsoft.com/office/drawing/2014/main" id="{B67E94F7-428D-2FFC-76CB-456BF71EFEDB}"/>
              </a:ext>
            </a:extLst>
          </p:cNvPr>
          <p:cNvSpPr txBox="1"/>
          <p:nvPr/>
        </p:nvSpPr>
        <p:spPr>
          <a:xfrm>
            <a:off x="6580919" y="5566182"/>
            <a:ext cx="2228303" cy="400110"/>
          </a:xfrm>
          <a:prstGeom prst="rect">
            <a:avLst/>
          </a:prstGeom>
          <a:noFill/>
        </p:spPr>
        <p:txBody>
          <a:bodyPr wrap="square" rtlCol="0">
            <a:spAutoFit/>
          </a:bodyPr>
          <a:lstStyle/>
          <a:p>
            <a:pPr algn="ctr"/>
            <a:r>
              <a:rPr lang="en-CH" sz="2000" i="1" dirty="0">
                <a:solidFill>
                  <a:srgbClr val="11813C"/>
                </a:solidFill>
                <a:latin typeface="Corbel" panose="020B0503020204020204" pitchFamily="34" charset="0"/>
              </a:rPr>
              <a:t>cost effectiveness</a:t>
            </a:r>
          </a:p>
        </p:txBody>
      </p:sp>
      <p:sp>
        <p:nvSpPr>
          <p:cNvPr id="6" name="TextBox 5">
            <a:extLst>
              <a:ext uri="{FF2B5EF4-FFF2-40B4-BE49-F238E27FC236}">
                <a16:creationId xmlns:a16="http://schemas.microsoft.com/office/drawing/2014/main" id="{CA93BF88-F28A-0418-76C1-393A197DDB0B}"/>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sp>
        <p:nvSpPr>
          <p:cNvPr id="8" name="TextBox 7">
            <a:extLst>
              <a:ext uri="{FF2B5EF4-FFF2-40B4-BE49-F238E27FC236}">
                <a16:creationId xmlns:a16="http://schemas.microsoft.com/office/drawing/2014/main" id="{BC1E54ED-15FC-01F1-84B5-C8BDEA9C0D9C}"/>
              </a:ext>
            </a:extLst>
          </p:cNvPr>
          <p:cNvSpPr txBox="1"/>
          <p:nvPr/>
        </p:nvSpPr>
        <p:spPr>
          <a:xfrm>
            <a:off x="350553" y="2296206"/>
            <a:ext cx="554812" cy="923330"/>
          </a:xfrm>
          <a:prstGeom prst="rect">
            <a:avLst/>
          </a:prstGeom>
          <a:noFill/>
        </p:spPr>
        <p:txBody>
          <a:bodyPr wrap="square" rtlCol="0">
            <a:spAutoFit/>
          </a:bodyPr>
          <a:lstStyle/>
          <a:p>
            <a:r>
              <a:rPr lang="en-CH" sz="5400" dirty="0">
                <a:solidFill>
                  <a:srgbClr val="1658FF"/>
                </a:solidFill>
              </a:rPr>
              <a:t>⓶</a:t>
            </a:r>
          </a:p>
        </p:txBody>
      </p:sp>
    </p:spTree>
    <p:extLst>
      <p:ext uri="{BB962C8B-B14F-4D97-AF65-F5344CB8AC3E}">
        <p14:creationId xmlns:p14="http://schemas.microsoft.com/office/powerpoint/2010/main" val="675101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up)">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7" grpId="0" animBg="1"/>
      <p:bldP spid="10" grpId="0" animBg="1"/>
      <p:bldP spid="12" grpId="0"/>
      <p:bldP spid="13" grpId="0"/>
      <p:bldP spid="14" grpId="0"/>
      <p:bldP spid="15" grpId="0" animBg="1"/>
      <p:bldP spid="16" grpId="0" animBg="1"/>
      <p:bldP spid="22" grpId="0"/>
      <p:bldP spid="23" grpId="0"/>
      <p:bldP spid="24" grpId="0"/>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Our Approach</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Designing customized </a:t>
            </a:r>
            <a:r>
              <a:rPr lang="en-GB" sz="2400" b="1" i="1" dirty="0">
                <a:solidFill>
                  <a:srgbClr val="1658FF"/>
                </a:solidFill>
              </a:rPr>
              <a:t>storage-centric systems </a:t>
            </a:r>
            <a:r>
              <a:rPr lang="en-GB" sz="2400" i="1" dirty="0"/>
              <a:t>that efficiently</a:t>
            </a:r>
          </a:p>
        </p:txBody>
      </p:sp>
      <p:grpSp>
        <p:nvGrpSpPr>
          <p:cNvPr id="11" name="Group 10">
            <a:extLst>
              <a:ext uri="{FF2B5EF4-FFF2-40B4-BE49-F238E27FC236}">
                <a16:creationId xmlns:a16="http://schemas.microsoft.com/office/drawing/2014/main" id="{F70119AF-5C25-E763-EDE5-C29BE8A71A0C}"/>
              </a:ext>
            </a:extLst>
          </p:cNvPr>
          <p:cNvGrpSpPr/>
          <p:nvPr/>
        </p:nvGrpSpPr>
        <p:grpSpPr>
          <a:xfrm>
            <a:off x="302533" y="3308291"/>
            <a:ext cx="8577700" cy="3057785"/>
            <a:chOff x="302533" y="3308291"/>
            <a:chExt cx="8577700" cy="3057785"/>
          </a:xfrm>
        </p:grpSpPr>
        <p:sp>
          <p:nvSpPr>
            <p:cNvPr id="7" name="Triangle 6">
              <a:extLst>
                <a:ext uri="{FF2B5EF4-FFF2-40B4-BE49-F238E27FC236}">
                  <a16:creationId xmlns:a16="http://schemas.microsoft.com/office/drawing/2014/main" id="{AFB133E2-D29C-1108-ACFF-40E25DF13915}"/>
                </a:ext>
              </a:extLst>
            </p:cNvPr>
            <p:cNvSpPr/>
            <p:nvPr/>
          </p:nvSpPr>
          <p:spPr>
            <a:xfrm rot="10800000">
              <a:off x="4433103" y="3308291"/>
              <a:ext cx="554811" cy="291434"/>
            </a:xfrm>
            <a:prstGeom prst="triangle">
              <a:avLst/>
            </a:prstGeom>
            <a:solidFill>
              <a:srgbClr val="1048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Rounded Rectangle 9">
              <a:extLst>
                <a:ext uri="{FF2B5EF4-FFF2-40B4-BE49-F238E27FC236}">
                  <a16:creationId xmlns:a16="http://schemas.microsoft.com/office/drawing/2014/main" id="{54383D8B-EFFB-7DE5-5694-70BE5913D6D7}"/>
                </a:ext>
              </a:extLst>
            </p:cNvPr>
            <p:cNvSpPr/>
            <p:nvPr/>
          </p:nvSpPr>
          <p:spPr>
            <a:xfrm>
              <a:off x="302533" y="3716572"/>
              <a:ext cx="8538932" cy="910273"/>
            </a:xfrm>
            <a:prstGeom prst="roundRect">
              <a:avLst>
                <a:gd name="adj" fmla="val 9678"/>
              </a:avLst>
            </a:prstGeom>
            <a:solidFill>
              <a:srgbClr val="F5E6CC">
                <a:alpha val="5372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algn="ctr">
                <a:lnSpc>
                  <a:spcPct val="100000"/>
                </a:lnSpc>
              </a:pPr>
              <a:r>
                <a:rPr lang="en-GB" sz="2400" b="1" i="1" dirty="0">
                  <a:solidFill>
                    <a:srgbClr val="B8541A"/>
                  </a:solidFill>
                  <a:latin typeface="Corbel" panose="020B0503020204020204" pitchFamily="34" charset="0"/>
                </a:rPr>
                <a:t>we can alleviate the overheads of </a:t>
              </a:r>
              <a:br>
                <a:rPr lang="en-GB" sz="2400" b="1" i="1" dirty="0">
                  <a:solidFill>
                    <a:srgbClr val="B8541A"/>
                  </a:solidFill>
                  <a:latin typeface="Corbel" panose="020B0503020204020204" pitchFamily="34" charset="0"/>
                </a:rPr>
              </a:br>
              <a:endParaRPr lang="en-GB" sz="2400" b="1" i="1" dirty="0">
                <a:solidFill>
                  <a:srgbClr val="B8541A"/>
                </a:solidFill>
                <a:latin typeface="Corbel" panose="020B0503020204020204" pitchFamily="34" charset="0"/>
              </a:endParaRPr>
            </a:p>
          </p:txBody>
        </p:sp>
        <p:sp>
          <p:nvSpPr>
            <p:cNvPr id="12" name="TextBox 11">
              <a:extLst>
                <a:ext uri="{FF2B5EF4-FFF2-40B4-BE49-F238E27FC236}">
                  <a16:creationId xmlns:a16="http://schemas.microsoft.com/office/drawing/2014/main" id="{95C67C76-E51C-0D98-1961-75A13D78DC00}"/>
                </a:ext>
              </a:extLst>
            </p:cNvPr>
            <p:cNvSpPr txBox="1"/>
            <p:nvPr/>
          </p:nvSpPr>
          <p:spPr>
            <a:xfrm>
              <a:off x="3254199" y="4154925"/>
              <a:ext cx="2912617" cy="400110"/>
            </a:xfrm>
            <a:prstGeom prst="rect">
              <a:avLst/>
            </a:prstGeom>
            <a:noFill/>
          </p:spPr>
          <p:txBody>
            <a:bodyPr wrap="square" rtlCol="0">
              <a:spAutoFit/>
            </a:bodyPr>
            <a:lstStyle/>
            <a:p>
              <a:pPr algn="ctr"/>
              <a:r>
                <a:rPr lang="en-GB" sz="2000" i="1" dirty="0">
                  <a:solidFill>
                    <a:srgbClr val="B8541A"/>
                  </a:solidFill>
                  <a:latin typeface="Corbel" panose="020B0503020204020204" pitchFamily="34" charset="0"/>
                </a:rPr>
                <a:t>computation</a:t>
              </a:r>
              <a:endParaRPr lang="en-CH" sz="2000" i="1" dirty="0">
                <a:solidFill>
                  <a:srgbClr val="B8541A"/>
                </a:solidFill>
                <a:latin typeface="Corbel" panose="020B0503020204020204" pitchFamily="34" charset="0"/>
              </a:endParaRPr>
            </a:p>
          </p:txBody>
        </p:sp>
        <p:sp>
          <p:nvSpPr>
            <p:cNvPr id="13" name="TextBox 12">
              <a:extLst>
                <a:ext uri="{FF2B5EF4-FFF2-40B4-BE49-F238E27FC236}">
                  <a16:creationId xmlns:a16="http://schemas.microsoft.com/office/drawing/2014/main" id="{275D38A4-0CDE-637A-A03E-8A39B262BD44}"/>
                </a:ext>
              </a:extLst>
            </p:cNvPr>
            <p:cNvSpPr txBox="1"/>
            <p:nvPr/>
          </p:nvSpPr>
          <p:spPr>
            <a:xfrm>
              <a:off x="302533" y="4171708"/>
              <a:ext cx="1965381" cy="400110"/>
            </a:xfrm>
            <a:prstGeom prst="rect">
              <a:avLst/>
            </a:prstGeom>
            <a:noFill/>
          </p:spPr>
          <p:txBody>
            <a:bodyPr wrap="square" rtlCol="0">
              <a:spAutoFit/>
            </a:bodyPr>
            <a:lstStyle/>
            <a:p>
              <a:pPr algn="ctr"/>
              <a:r>
                <a:rPr lang="en-CH" sz="2000" i="1" dirty="0">
                  <a:solidFill>
                    <a:srgbClr val="B8541A"/>
                  </a:solidFill>
                  <a:latin typeface="Corbel" panose="020B0503020204020204" pitchFamily="34" charset="0"/>
                </a:rPr>
                <a:t>data movement</a:t>
              </a:r>
            </a:p>
          </p:txBody>
        </p:sp>
        <p:sp>
          <p:nvSpPr>
            <p:cNvPr id="14" name="TextBox 13">
              <a:extLst>
                <a:ext uri="{FF2B5EF4-FFF2-40B4-BE49-F238E27FC236}">
                  <a16:creationId xmlns:a16="http://schemas.microsoft.com/office/drawing/2014/main" id="{554321A8-75E0-0C41-350C-1EBFBF9E5CD5}"/>
                </a:ext>
              </a:extLst>
            </p:cNvPr>
            <p:cNvSpPr txBox="1"/>
            <p:nvPr/>
          </p:nvSpPr>
          <p:spPr>
            <a:xfrm>
              <a:off x="6873834" y="4116254"/>
              <a:ext cx="2006399" cy="400110"/>
            </a:xfrm>
            <a:prstGeom prst="rect">
              <a:avLst/>
            </a:prstGeom>
            <a:noFill/>
          </p:spPr>
          <p:txBody>
            <a:bodyPr wrap="square" rtlCol="0">
              <a:spAutoFit/>
            </a:bodyPr>
            <a:lstStyle/>
            <a:p>
              <a:pPr algn="ctr"/>
              <a:r>
                <a:rPr lang="en-GB" sz="2000" i="1" dirty="0">
                  <a:solidFill>
                    <a:srgbClr val="B8541A"/>
                  </a:solidFill>
                  <a:latin typeface="Corbel" panose="020B0503020204020204" pitchFamily="34" charset="0"/>
                </a:rPr>
                <a:t>data preparation</a:t>
              </a:r>
              <a:endParaRPr lang="en-CH" sz="2000" i="1" dirty="0">
                <a:solidFill>
                  <a:srgbClr val="B8541A"/>
                </a:solidFill>
                <a:latin typeface="Corbel" panose="020B0503020204020204" pitchFamily="34" charset="0"/>
              </a:endParaRPr>
            </a:p>
          </p:txBody>
        </p:sp>
        <p:sp>
          <p:nvSpPr>
            <p:cNvPr id="15" name="Triangle 14">
              <a:extLst>
                <a:ext uri="{FF2B5EF4-FFF2-40B4-BE49-F238E27FC236}">
                  <a16:creationId xmlns:a16="http://schemas.microsoft.com/office/drawing/2014/main" id="{A711BF9E-9D05-BF8E-D076-AFB70FF9EF99}"/>
                </a:ext>
              </a:extLst>
            </p:cNvPr>
            <p:cNvSpPr/>
            <p:nvPr/>
          </p:nvSpPr>
          <p:spPr>
            <a:xfrm rot="10800000">
              <a:off x="4433103" y="4685816"/>
              <a:ext cx="554811" cy="291434"/>
            </a:xfrm>
            <a:prstGeom prst="triangle">
              <a:avLst/>
            </a:prstGeom>
            <a:solidFill>
              <a:srgbClr val="1048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Rounded Rectangle 15">
              <a:extLst>
                <a:ext uri="{FF2B5EF4-FFF2-40B4-BE49-F238E27FC236}">
                  <a16:creationId xmlns:a16="http://schemas.microsoft.com/office/drawing/2014/main" id="{2E64303D-BF63-E03F-68EC-24F977A9600A}"/>
                </a:ext>
              </a:extLst>
            </p:cNvPr>
            <p:cNvSpPr/>
            <p:nvPr/>
          </p:nvSpPr>
          <p:spPr>
            <a:xfrm>
              <a:off x="302533" y="5060615"/>
              <a:ext cx="8538932" cy="1305461"/>
            </a:xfrm>
            <a:prstGeom prst="roundRect">
              <a:avLst>
                <a:gd name="adj" fmla="val 9678"/>
              </a:avLst>
            </a:prstGeom>
            <a:solidFill>
              <a:srgbClr val="E3F4DB"/>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algn="ctr">
                <a:lnSpc>
                  <a:spcPct val="100000"/>
                </a:lnSpc>
              </a:pPr>
              <a:r>
                <a:rPr lang="en-GB" sz="2400" b="1" i="1" dirty="0">
                  <a:solidFill>
                    <a:srgbClr val="11813C"/>
                  </a:solidFill>
                  <a:latin typeface="Corbel" panose="020B0503020204020204" pitchFamily="34" charset="0"/>
                </a:rPr>
                <a:t>thereby, significantly improving</a:t>
              </a:r>
            </a:p>
          </p:txBody>
        </p:sp>
        <p:pic>
          <p:nvPicPr>
            <p:cNvPr id="17" name="Graphic 16" descr="Gauge">
              <a:extLst>
                <a:ext uri="{FF2B5EF4-FFF2-40B4-BE49-F238E27FC236}">
                  <a16:creationId xmlns:a16="http://schemas.microsoft.com/office/drawing/2014/main" id="{69C8E7B9-F041-8D99-E6B1-E61400073FF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7013" y="5425213"/>
              <a:ext cx="579121" cy="579121"/>
            </a:xfrm>
            <a:prstGeom prst="rect">
              <a:avLst/>
            </a:prstGeom>
          </p:spPr>
        </p:pic>
        <p:pic>
          <p:nvPicPr>
            <p:cNvPr id="18" name="Graphic 17" descr="Renewable Energy with solid fill">
              <a:extLst>
                <a:ext uri="{FF2B5EF4-FFF2-40B4-BE49-F238E27FC236}">
                  <a16:creationId xmlns:a16="http://schemas.microsoft.com/office/drawing/2014/main" id="{CF8608F2-87C7-046B-A931-454E1269FF6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14568" y="5460787"/>
              <a:ext cx="648615" cy="648615"/>
            </a:xfrm>
            <a:prstGeom prst="rect">
              <a:avLst/>
            </a:prstGeom>
          </p:spPr>
        </p:pic>
        <p:grpSp>
          <p:nvGrpSpPr>
            <p:cNvPr id="19" name="Group 18">
              <a:extLst>
                <a:ext uri="{FF2B5EF4-FFF2-40B4-BE49-F238E27FC236}">
                  <a16:creationId xmlns:a16="http://schemas.microsoft.com/office/drawing/2014/main" id="{C02151B5-C1FE-D255-247B-34035D9567A1}"/>
                </a:ext>
              </a:extLst>
            </p:cNvPr>
            <p:cNvGrpSpPr/>
            <p:nvPr/>
          </p:nvGrpSpPr>
          <p:grpSpPr>
            <a:xfrm>
              <a:off x="6247400" y="5566182"/>
              <a:ext cx="432000" cy="432000"/>
              <a:chOff x="1096939" y="4159253"/>
              <a:chExt cx="762855" cy="762855"/>
            </a:xfrm>
            <a:solidFill>
              <a:srgbClr val="11813C"/>
            </a:solidFill>
          </p:grpSpPr>
          <p:pic>
            <p:nvPicPr>
              <p:cNvPr id="20" name="Graphic 19" descr="Dollar with solid fill">
                <a:extLst>
                  <a:ext uri="{FF2B5EF4-FFF2-40B4-BE49-F238E27FC236}">
                    <a16:creationId xmlns:a16="http://schemas.microsoft.com/office/drawing/2014/main" id="{21819890-B836-3701-9A0F-9961F106762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9817" y="4180100"/>
                <a:ext cx="721163" cy="721163"/>
              </a:xfrm>
              <a:prstGeom prst="rect">
                <a:avLst/>
              </a:prstGeom>
            </p:spPr>
          </p:pic>
          <p:sp>
            <p:nvSpPr>
              <p:cNvPr id="21" name="&quot;No&quot; Symbol 20">
                <a:extLst>
                  <a:ext uri="{FF2B5EF4-FFF2-40B4-BE49-F238E27FC236}">
                    <a16:creationId xmlns:a16="http://schemas.microsoft.com/office/drawing/2014/main" id="{BDDCE93B-DDCD-62E4-C56B-48BDD9042439}"/>
                  </a:ext>
                </a:extLst>
              </p:cNvPr>
              <p:cNvSpPr/>
              <p:nvPr/>
            </p:nvSpPr>
            <p:spPr>
              <a:xfrm>
                <a:off x="1096939" y="4159253"/>
                <a:ext cx="762855" cy="762855"/>
              </a:xfrm>
              <a:prstGeom prst="noSmoking">
                <a:avLst>
                  <a:gd name="adj" fmla="val 8744"/>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4">
                      <a:lumMod val="75000"/>
                    </a:schemeClr>
                  </a:solidFill>
                </a:endParaRPr>
              </a:p>
            </p:txBody>
          </p:sp>
        </p:grpSp>
        <p:sp>
          <p:nvSpPr>
            <p:cNvPr id="22" name="TextBox 21">
              <a:extLst>
                <a:ext uri="{FF2B5EF4-FFF2-40B4-BE49-F238E27FC236}">
                  <a16:creationId xmlns:a16="http://schemas.microsoft.com/office/drawing/2014/main" id="{3E53E9EC-C492-E787-BE9B-AE1AAEDD45D6}"/>
                </a:ext>
              </a:extLst>
            </p:cNvPr>
            <p:cNvSpPr txBox="1"/>
            <p:nvPr/>
          </p:nvSpPr>
          <p:spPr>
            <a:xfrm>
              <a:off x="838885" y="5585040"/>
              <a:ext cx="1918936" cy="400110"/>
            </a:xfrm>
            <a:prstGeom prst="rect">
              <a:avLst/>
            </a:prstGeom>
            <a:noFill/>
          </p:spPr>
          <p:txBody>
            <a:bodyPr wrap="square" rtlCol="0">
              <a:spAutoFit/>
            </a:bodyPr>
            <a:lstStyle/>
            <a:p>
              <a:pPr algn="ctr"/>
              <a:r>
                <a:rPr lang="en-CH" sz="2000" i="1" dirty="0">
                  <a:solidFill>
                    <a:srgbClr val="11813C"/>
                  </a:solidFill>
                  <a:latin typeface="Corbel" panose="020B0503020204020204" pitchFamily="34" charset="0"/>
                </a:rPr>
                <a:t>performance</a:t>
              </a:r>
            </a:p>
          </p:txBody>
        </p:sp>
        <p:sp>
          <p:nvSpPr>
            <p:cNvPr id="23" name="TextBox 22">
              <a:extLst>
                <a:ext uri="{FF2B5EF4-FFF2-40B4-BE49-F238E27FC236}">
                  <a16:creationId xmlns:a16="http://schemas.microsoft.com/office/drawing/2014/main" id="{472799ED-3FF2-98D3-7A9F-D77FACB57439}"/>
                </a:ext>
              </a:extLst>
            </p:cNvPr>
            <p:cNvSpPr txBox="1"/>
            <p:nvPr/>
          </p:nvSpPr>
          <p:spPr>
            <a:xfrm>
              <a:off x="3579000" y="5582127"/>
              <a:ext cx="2129381" cy="400110"/>
            </a:xfrm>
            <a:prstGeom prst="rect">
              <a:avLst/>
            </a:prstGeom>
            <a:noFill/>
          </p:spPr>
          <p:txBody>
            <a:bodyPr wrap="square" rtlCol="0">
              <a:spAutoFit/>
            </a:bodyPr>
            <a:lstStyle/>
            <a:p>
              <a:pPr algn="ctr"/>
              <a:r>
                <a:rPr lang="en-CH" sz="2000" i="1" dirty="0">
                  <a:solidFill>
                    <a:srgbClr val="11813C"/>
                  </a:solidFill>
                  <a:latin typeface="Corbel" panose="020B0503020204020204" pitchFamily="34" charset="0"/>
                </a:rPr>
                <a:t>energy efficiency</a:t>
              </a:r>
            </a:p>
          </p:txBody>
        </p:sp>
        <p:sp>
          <p:nvSpPr>
            <p:cNvPr id="24" name="TextBox 23">
              <a:extLst>
                <a:ext uri="{FF2B5EF4-FFF2-40B4-BE49-F238E27FC236}">
                  <a16:creationId xmlns:a16="http://schemas.microsoft.com/office/drawing/2014/main" id="{B67E94F7-428D-2FFC-76CB-456BF71EFEDB}"/>
                </a:ext>
              </a:extLst>
            </p:cNvPr>
            <p:cNvSpPr txBox="1"/>
            <p:nvPr/>
          </p:nvSpPr>
          <p:spPr>
            <a:xfrm>
              <a:off x="6580919" y="5566182"/>
              <a:ext cx="2228303" cy="400110"/>
            </a:xfrm>
            <a:prstGeom prst="rect">
              <a:avLst/>
            </a:prstGeom>
            <a:noFill/>
          </p:spPr>
          <p:txBody>
            <a:bodyPr wrap="square" rtlCol="0">
              <a:spAutoFit/>
            </a:bodyPr>
            <a:lstStyle/>
            <a:p>
              <a:pPr algn="ctr"/>
              <a:r>
                <a:rPr lang="en-CH" sz="2000" i="1" dirty="0">
                  <a:solidFill>
                    <a:srgbClr val="11813C"/>
                  </a:solidFill>
                  <a:latin typeface="Corbel" panose="020B0503020204020204" pitchFamily="34" charset="0"/>
                </a:rPr>
                <a:t>cost effectiveness</a:t>
              </a:r>
            </a:p>
          </p:txBody>
        </p:sp>
      </p:grpSp>
      <p:grpSp>
        <p:nvGrpSpPr>
          <p:cNvPr id="25" name="Group 24">
            <a:extLst>
              <a:ext uri="{FF2B5EF4-FFF2-40B4-BE49-F238E27FC236}">
                <a16:creationId xmlns:a16="http://schemas.microsoft.com/office/drawing/2014/main" id="{5EA34815-6263-F7E1-AF64-D7E000BFF3C4}"/>
              </a:ext>
            </a:extLst>
          </p:cNvPr>
          <p:cNvGrpSpPr/>
          <p:nvPr/>
        </p:nvGrpSpPr>
        <p:grpSpPr>
          <a:xfrm>
            <a:off x="302533" y="1288738"/>
            <a:ext cx="8538933" cy="923330"/>
            <a:chOff x="302533" y="1288738"/>
            <a:chExt cx="8538933" cy="923330"/>
          </a:xfrm>
        </p:grpSpPr>
        <p:sp>
          <p:nvSpPr>
            <p:cNvPr id="4" name="Rounded Rectangle 3">
              <a:extLst>
                <a:ext uri="{FF2B5EF4-FFF2-40B4-BE49-F238E27FC236}">
                  <a16:creationId xmlns:a16="http://schemas.microsoft.com/office/drawing/2014/main" id="{37188A8B-6FD6-0EBA-5DE4-E87DF3B3DC3D}"/>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6" name="TextBox 5">
              <a:extLst>
                <a:ext uri="{FF2B5EF4-FFF2-40B4-BE49-F238E27FC236}">
                  <a16:creationId xmlns:a16="http://schemas.microsoft.com/office/drawing/2014/main" id="{CA93BF88-F28A-0418-76C1-393A197DDB0B}"/>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grpSp>
      <p:grpSp>
        <p:nvGrpSpPr>
          <p:cNvPr id="9" name="Group 8">
            <a:extLst>
              <a:ext uri="{FF2B5EF4-FFF2-40B4-BE49-F238E27FC236}">
                <a16:creationId xmlns:a16="http://schemas.microsoft.com/office/drawing/2014/main" id="{A164D27D-679F-ED56-BF35-458D090A5AD8}"/>
              </a:ext>
            </a:extLst>
          </p:cNvPr>
          <p:cNvGrpSpPr/>
          <p:nvPr/>
        </p:nvGrpSpPr>
        <p:grpSpPr>
          <a:xfrm>
            <a:off x="302534" y="2296206"/>
            <a:ext cx="8538932" cy="929957"/>
            <a:chOff x="302534" y="2296206"/>
            <a:chExt cx="8538932" cy="929957"/>
          </a:xfrm>
        </p:grpSpPr>
        <p:sp>
          <p:nvSpPr>
            <p:cNvPr id="5" name="Rounded Rectangle 4">
              <a:extLst>
                <a:ext uri="{FF2B5EF4-FFF2-40B4-BE49-F238E27FC236}">
                  <a16:creationId xmlns:a16="http://schemas.microsoft.com/office/drawing/2014/main" id="{3682366A-6D61-0D72-C4F9-84183B86C9AA}"/>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algn="ctr"/>
              <a:endParaRPr lang="en-GB" sz="2200" b="1" i="1" dirty="0">
                <a:solidFill>
                  <a:srgbClr val="1D99E9"/>
                </a:solidFill>
                <a:latin typeface="Corbel" panose="020B0503020204020204" pitchFamily="34" charset="0"/>
              </a:endParaRPr>
            </a:p>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b="1" i="1" dirty="0">
                  <a:solidFill>
                    <a:srgbClr val="629B3C"/>
                  </a:solidFill>
                  <a:latin typeface="Corbel" panose="020B0503020204020204" pitchFamily="34" charset="0"/>
                </a:rPr>
                <a:t>   </a:t>
              </a: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8" name="TextBox 7">
              <a:extLst>
                <a:ext uri="{FF2B5EF4-FFF2-40B4-BE49-F238E27FC236}">
                  <a16:creationId xmlns:a16="http://schemas.microsoft.com/office/drawing/2014/main" id="{BC1E54ED-15FC-01F1-84B5-C8BDEA9C0D9C}"/>
                </a:ext>
              </a:extLst>
            </p:cNvPr>
            <p:cNvSpPr txBox="1"/>
            <p:nvPr/>
          </p:nvSpPr>
          <p:spPr>
            <a:xfrm>
              <a:off x="350553" y="2296206"/>
              <a:ext cx="554812" cy="923330"/>
            </a:xfrm>
            <a:prstGeom prst="rect">
              <a:avLst/>
            </a:prstGeom>
            <a:noFill/>
          </p:spPr>
          <p:txBody>
            <a:bodyPr wrap="square" rtlCol="0">
              <a:spAutoFit/>
            </a:bodyPr>
            <a:lstStyle/>
            <a:p>
              <a:r>
                <a:rPr lang="en-CH" sz="5400" dirty="0">
                  <a:solidFill>
                    <a:srgbClr val="1658FF"/>
                  </a:solidFill>
                </a:rPr>
                <a:t>⓶</a:t>
              </a:r>
            </a:p>
          </p:txBody>
        </p:sp>
      </p:grpSp>
    </p:spTree>
    <p:extLst>
      <p:ext uri="{BB962C8B-B14F-4D97-AF65-F5344CB8AC3E}">
        <p14:creationId xmlns:p14="http://schemas.microsoft.com/office/powerpoint/2010/main" val="432703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par>
                                <p:cTn id="8" presetID="0" presetClass="path" presetSubtype="0" accel="50000" decel="50000" fill="hold" nodeType="withEffect">
                                  <p:stCondLst>
                                    <p:cond delay="0"/>
                                  </p:stCondLst>
                                  <p:childTnLst>
                                    <p:animMotion origin="layout" path="M 0.00174 0.00162 L 0.00174 0.28495 " pathEditMode="relative" ptsTypes="AA">
                                      <p:cBhvr>
                                        <p:cTn id="9" dur="2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Our Approach</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Designing customized </a:t>
            </a:r>
            <a:r>
              <a:rPr lang="en-GB" sz="2400" b="1" i="1" dirty="0">
                <a:solidFill>
                  <a:srgbClr val="1658FF"/>
                </a:solidFill>
              </a:rPr>
              <a:t>storage-centric systems </a:t>
            </a:r>
            <a:r>
              <a:rPr lang="en-GB" sz="2400" i="1" dirty="0"/>
              <a:t>that efficiently</a:t>
            </a:r>
          </a:p>
        </p:txBody>
      </p:sp>
      <p:sp>
        <p:nvSpPr>
          <p:cNvPr id="11" name="TextBox 10">
            <a:extLst>
              <a:ext uri="{FF2B5EF4-FFF2-40B4-BE49-F238E27FC236}">
                <a16:creationId xmlns:a16="http://schemas.microsoft.com/office/drawing/2014/main" id="{B74DD1CE-0342-B36F-6FF6-F1B9B3FD0AFB}"/>
              </a:ext>
            </a:extLst>
          </p:cNvPr>
          <p:cNvSpPr txBox="1"/>
          <p:nvPr/>
        </p:nvSpPr>
        <p:spPr>
          <a:xfrm>
            <a:off x="5551012" y="2200407"/>
            <a:ext cx="3470565" cy="984885"/>
          </a:xfrm>
          <a:prstGeom prst="rect">
            <a:avLst/>
          </a:prstGeom>
          <a:noFill/>
        </p:spPr>
        <p:txBody>
          <a:bodyPr wrap="square" rtlCol="0">
            <a:spAutoFit/>
          </a:bodyPr>
          <a:lstStyle/>
          <a:p>
            <a:pPr algn="ctr"/>
            <a:r>
              <a:rPr lang="en-US" sz="2200" b="1" dirty="0">
                <a:solidFill>
                  <a:srgbClr val="7A62E7"/>
                </a:solidFill>
              </a:rPr>
              <a:t>       MegIS </a:t>
            </a:r>
            <a:r>
              <a:rPr lang="en-US" sz="2200" b="1" baseline="30000" dirty="0">
                <a:solidFill>
                  <a:srgbClr val="7A62E7"/>
                </a:solidFill>
              </a:rPr>
              <a:t>[ISCA’24]</a:t>
            </a:r>
            <a:br>
              <a:rPr lang="en-US" sz="2200" dirty="0">
                <a:solidFill>
                  <a:srgbClr val="7A62E7"/>
                </a:solidFill>
              </a:rPr>
            </a:br>
            <a:r>
              <a:rPr lang="en-US" dirty="0">
                <a:solidFill>
                  <a:schemeClr val="tx1">
                    <a:lumMod val="85000"/>
                    <a:lumOff val="15000"/>
                  </a:schemeClr>
                </a:solidFill>
              </a:rPr>
              <a:t>Cooperative in-storage processing </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A62E7"/>
                </a:solidFill>
              </a:rPr>
              <a:t>metagenomic</a:t>
            </a:r>
            <a:r>
              <a:rPr lang="en-US" dirty="0">
                <a:solidFill>
                  <a:schemeClr val="tx1">
                    <a:lumMod val="85000"/>
                    <a:lumOff val="15000"/>
                  </a:schemeClr>
                </a:solidFill>
              </a:rPr>
              <a:t> analysis </a:t>
            </a:r>
            <a:endParaRPr lang="en-US" sz="2000" dirty="0">
              <a:solidFill>
                <a:srgbClr val="F59312"/>
              </a:solidFill>
            </a:endParaRPr>
          </a:p>
        </p:txBody>
      </p:sp>
      <p:sp>
        <p:nvSpPr>
          <p:cNvPr id="12" name="TextBox 11">
            <a:extLst>
              <a:ext uri="{FF2B5EF4-FFF2-40B4-BE49-F238E27FC236}">
                <a16:creationId xmlns:a16="http://schemas.microsoft.com/office/drawing/2014/main" id="{E828019F-26D2-AA9C-914B-4EF8F0E80BBE}"/>
              </a:ext>
            </a:extLst>
          </p:cNvPr>
          <p:cNvSpPr txBox="1"/>
          <p:nvPr/>
        </p:nvSpPr>
        <p:spPr>
          <a:xfrm>
            <a:off x="1707742" y="3191062"/>
            <a:ext cx="5456889" cy="984885"/>
          </a:xfrm>
          <a:prstGeom prst="rect">
            <a:avLst/>
          </a:prstGeom>
          <a:noFill/>
        </p:spPr>
        <p:txBody>
          <a:bodyPr wrap="square" rtlCol="0">
            <a:spAutoFit/>
          </a:bodyPr>
          <a:lstStyle/>
          <a:p>
            <a:pPr algn="ctr"/>
            <a:r>
              <a:rPr lang="en-US" sz="2200" b="1" dirty="0">
                <a:solidFill>
                  <a:srgbClr val="E2247D"/>
                </a:solidFill>
              </a:rPr>
              <a:t>     GRAINS </a:t>
            </a:r>
            <a:r>
              <a:rPr lang="en-US" sz="2200" b="1" baseline="30000" dirty="0">
                <a:solidFill>
                  <a:srgbClr val="E2247D"/>
                </a:solidFill>
              </a:rPr>
              <a:t>[ISCA’26]</a:t>
            </a:r>
            <a:br>
              <a:rPr lang="en-US" sz="2200" baseline="30000" dirty="0">
                <a:solidFill>
                  <a:schemeClr val="accent6"/>
                </a:solidFill>
              </a:rPr>
            </a:br>
            <a:r>
              <a:rPr lang="en-US" dirty="0">
                <a:solidFill>
                  <a:schemeClr val="tx1">
                    <a:lumMod val="85000"/>
                    <a:lumOff val="15000"/>
                  </a:schemeClr>
                </a:solidFill>
              </a:rPr>
              <a:t>Storage-aware algorithm-architecture co-design</a:t>
            </a:r>
            <a:br>
              <a:rPr lang="en-US" dirty="0">
                <a:solidFill>
                  <a:schemeClr val="tx1">
                    <a:lumMod val="85000"/>
                    <a:lumOff val="15000"/>
                  </a:schemeClr>
                </a:solidFill>
              </a:rPr>
            </a:br>
            <a:r>
              <a:rPr lang="en-US" dirty="0">
                <a:solidFill>
                  <a:schemeClr val="tx1">
                    <a:lumMod val="85000"/>
                    <a:lumOff val="15000"/>
                  </a:schemeClr>
                </a:solidFill>
              </a:rPr>
              <a:t> for </a:t>
            </a:r>
            <a:r>
              <a:rPr lang="en-US" dirty="0">
                <a:solidFill>
                  <a:srgbClr val="E2247C"/>
                </a:solidFill>
              </a:rPr>
              <a:t>graph-based</a:t>
            </a:r>
            <a:r>
              <a:rPr lang="en-US" dirty="0">
                <a:solidFill>
                  <a:schemeClr val="tx1">
                    <a:lumMod val="85000"/>
                    <a:lumOff val="15000"/>
                  </a:schemeClr>
                </a:solidFill>
              </a:rPr>
              <a:t> (meta)genomic analyses </a:t>
            </a:r>
            <a:endParaRPr lang="en-US" sz="2000" dirty="0">
              <a:solidFill>
                <a:srgbClr val="E2247C"/>
              </a:solidFill>
            </a:endParaRPr>
          </a:p>
        </p:txBody>
      </p:sp>
      <p:pic>
        <p:nvPicPr>
          <p:cNvPr id="14" name="Graphic 13" descr="Badge with solid fill">
            <a:extLst>
              <a:ext uri="{FF2B5EF4-FFF2-40B4-BE49-F238E27FC236}">
                <a16:creationId xmlns:a16="http://schemas.microsoft.com/office/drawing/2014/main" id="{56F328A7-9081-2278-DE84-592EECAC89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78948" y="2162166"/>
            <a:ext cx="479041" cy="479041"/>
          </a:xfrm>
          <a:prstGeom prst="rect">
            <a:avLst/>
          </a:prstGeom>
        </p:spPr>
      </p:pic>
      <p:pic>
        <p:nvPicPr>
          <p:cNvPr id="15" name="Graphic 14" descr="Badge 4 with solid fill">
            <a:extLst>
              <a:ext uri="{FF2B5EF4-FFF2-40B4-BE49-F238E27FC236}">
                <a16:creationId xmlns:a16="http://schemas.microsoft.com/office/drawing/2014/main" id="{EB0BEA2A-1D68-5DC4-DF7E-6BB1663330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89542" y="5235430"/>
            <a:ext cx="479041" cy="479041"/>
          </a:xfrm>
          <a:prstGeom prst="rect">
            <a:avLst/>
          </a:prstGeom>
        </p:spPr>
      </p:pic>
      <p:pic>
        <p:nvPicPr>
          <p:cNvPr id="16" name="Graphic 15" descr="Badge 3 with solid fill">
            <a:extLst>
              <a:ext uri="{FF2B5EF4-FFF2-40B4-BE49-F238E27FC236}">
                <a16:creationId xmlns:a16="http://schemas.microsoft.com/office/drawing/2014/main" id="{57427C11-5886-D0C2-862D-A3D657888F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9039" y="3153229"/>
            <a:ext cx="479042" cy="479042"/>
          </a:xfrm>
          <a:prstGeom prst="rect">
            <a:avLst/>
          </a:prstGeom>
        </p:spPr>
      </p:pic>
      <p:sp>
        <p:nvSpPr>
          <p:cNvPr id="17" name="TextBox 16">
            <a:extLst>
              <a:ext uri="{FF2B5EF4-FFF2-40B4-BE49-F238E27FC236}">
                <a16:creationId xmlns:a16="http://schemas.microsoft.com/office/drawing/2014/main" id="{8D0C5065-C3DF-5145-3982-6856E72456E1}"/>
              </a:ext>
            </a:extLst>
          </p:cNvPr>
          <p:cNvSpPr txBox="1"/>
          <p:nvPr/>
        </p:nvSpPr>
        <p:spPr>
          <a:xfrm>
            <a:off x="225831" y="2205016"/>
            <a:ext cx="3203106" cy="984885"/>
          </a:xfrm>
          <a:prstGeom prst="rect">
            <a:avLst/>
          </a:prstGeom>
          <a:noFill/>
        </p:spPr>
        <p:txBody>
          <a:bodyPr wrap="square" rtlCol="0">
            <a:spAutoFit/>
          </a:bodyPr>
          <a:lstStyle/>
          <a:p>
            <a:pPr algn="ctr"/>
            <a:r>
              <a:rPr lang="en-US" sz="2200" b="1" dirty="0">
                <a:solidFill>
                  <a:srgbClr val="FA8607"/>
                </a:solidFill>
                <a:latin typeface="Corbel" panose="020B0503020204020204" pitchFamily="34" charset="0"/>
              </a:rPr>
              <a:t>     </a:t>
            </a:r>
            <a:r>
              <a:rPr lang="en-US" sz="2200" b="1" dirty="0" err="1">
                <a:solidFill>
                  <a:srgbClr val="FA8607"/>
                </a:solidFill>
                <a:latin typeface="Corbel" panose="020B0503020204020204" pitchFamily="34" charset="0"/>
              </a:rPr>
              <a:t>GenStore</a:t>
            </a:r>
            <a:r>
              <a:rPr lang="en-US" sz="2200" b="1" dirty="0">
                <a:solidFill>
                  <a:srgbClr val="FA8607"/>
                </a:solidFill>
                <a:latin typeface="Corbel" panose="020B0503020204020204" pitchFamily="34" charset="0"/>
              </a:rPr>
              <a:t> </a:t>
            </a:r>
            <a:r>
              <a:rPr lang="en-US" sz="2200" b="1" baseline="30000" dirty="0">
                <a:solidFill>
                  <a:srgbClr val="FA8607"/>
                </a:solidFill>
                <a:latin typeface="Corbel" panose="020B0503020204020204" pitchFamily="34" charset="0"/>
              </a:rPr>
              <a:t>[ASPLOS’22]</a:t>
            </a:r>
            <a:br>
              <a:rPr lang="en-US" sz="2200" dirty="0">
                <a:solidFill>
                  <a:srgbClr val="FA8607"/>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In-storage filtering </a:t>
            </a:r>
            <a:br>
              <a:rPr lang="en-US" dirty="0">
                <a:solidFill>
                  <a:schemeClr val="tx1">
                    <a:lumMod val="85000"/>
                    <a:lumOff val="15000"/>
                  </a:schemeClr>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for </a:t>
            </a:r>
            <a:r>
              <a:rPr lang="en-US" dirty="0">
                <a:solidFill>
                  <a:srgbClr val="FA8607"/>
                </a:solidFill>
                <a:latin typeface="Corbel" panose="020B0503020204020204" pitchFamily="34" charset="0"/>
              </a:rPr>
              <a:t>genomic</a:t>
            </a:r>
            <a:r>
              <a:rPr lang="en-US" dirty="0">
                <a:solidFill>
                  <a:schemeClr val="tx1">
                    <a:lumMod val="85000"/>
                    <a:lumOff val="15000"/>
                  </a:schemeClr>
                </a:solidFill>
                <a:latin typeface="Corbel" panose="020B0503020204020204" pitchFamily="34" charset="0"/>
              </a:rPr>
              <a:t> analysis </a:t>
            </a:r>
            <a:endParaRPr lang="en-US" sz="2200" dirty="0">
              <a:solidFill>
                <a:srgbClr val="7A62E7"/>
              </a:solidFill>
              <a:latin typeface="Corbel" panose="020B0503020204020204" pitchFamily="34" charset="0"/>
            </a:endParaRPr>
          </a:p>
        </p:txBody>
      </p:sp>
      <p:pic>
        <p:nvPicPr>
          <p:cNvPr id="18" name="Graphic 17" descr="Badge 1 with solid fill">
            <a:extLst>
              <a:ext uri="{FF2B5EF4-FFF2-40B4-BE49-F238E27FC236}">
                <a16:creationId xmlns:a16="http://schemas.microsoft.com/office/drawing/2014/main" id="{CFCDD6D9-4EF2-8EC6-0954-CE373A24C3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4098" y="2178309"/>
            <a:ext cx="479041" cy="479041"/>
          </a:xfrm>
          <a:prstGeom prst="rect">
            <a:avLst/>
          </a:prstGeom>
        </p:spPr>
      </p:pic>
      <p:sp>
        <p:nvSpPr>
          <p:cNvPr id="19" name="TextBox 18">
            <a:extLst>
              <a:ext uri="{FF2B5EF4-FFF2-40B4-BE49-F238E27FC236}">
                <a16:creationId xmlns:a16="http://schemas.microsoft.com/office/drawing/2014/main" id="{7E074D43-B93E-458F-70BD-9347FCD52981}"/>
              </a:ext>
            </a:extLst>
          </p:cNvPr>
          <p:cNvSpPr txBox="1"/>
          <p:nvPr/>
        </p:nvSpPr>
        <p:spPr>
          <a:xfrm>
            <a:off x="2715365" y="5287603"/>
            <a:ext cx="3948545" cy="984885"/>
          </a:xfrm>
          <a:prstGeom prst="rect">
            <a:avLst/>
          </a:prstGeom>
          <a:noFill/>
        </p:spPr>
        <p:txBody>
          <a:bodyPr wrap="square" rtlCol="0">
            <a:spAutoFit/>
          </a:bodyPr>
          <a:lstStyle/>
          <a:p>
            <a:pPr algn="ctr"/>
            <a:r>
              <a:rPr lang="en-US" sz="2200" b="1" dirty="0">
                <a:solidFill>
                  <a:schemeClr val="accent6"/>
                </a:solidFill>
              </a:rPr>
              <a:t>        SAGe </a:t>
            </a:r>
            <a:r>
              <a:rPr lang="en-US" sz="2200" b="1" baseline="30000" dirty="0">
                <a:solidFill>
                  <a:schemeClr val="accent6"/>
                </a:solidFill>
              </a:rPr>
              <a:t>[HPCA’26]</a:t>
            </a:r>
            <a:r>
              <a:rPr lang="en-US" sz="2200" baseline="30000" dirty="0">
                <a:solidFill>
                  <a:srgbClr val="E2247D"/>
                </a:solidFill>
              </a:rPr>
              <a:t> </a:t>
            </a:r>
            <a:br>
              <a:rPr lang="en-US" sz="2200" dirty="0">
                <a:solidFill>
                  <a:srgbClr val="E2247D"/>
                </a:solidFill>
              </a:rPr>
            </a:br>
            <a:r>
              <a:rPr lang="en-US" dirty="0">
                <a:solidFill>
                  <a:schemeClr val="tx1">
                    <a:lumMod val="85000"/>
                    <a:lumOff val="15000"/>
                  </a:schemeClr>
                </a:solidFill>
              </a:rPr>
              <a:t>Algorithm-architecture co-design</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1AD47"/>
                </a:solidFill>
              </a:rPr>
              <a:t>storing</a:t>
            </a:r>
            <a:r>
              <a:rPr lang="en-US" dirty="0">
                <a:solidFill>
                  <a:schemeClr val="tx1">
                    <a:lumMod val="85000"/>
                    <a:lumOff val="15000"/>
                  </a:schemeClr>
                </a:solidFill>
              </a:rPr>
              <a:t> and </a:t>
            </a:r>
            <a:r>
              <a:rPr lang="en-US" dirty="0">
                <a:solidFill>
                  <a:srgbClr val="71AD47"/>
                </a:solidFill>
              </a:rPr>
              <a:t>accessing</a:t>
            </a:r>
            <a:r>
              <a:rPr lang="en-US" dirty="0">
                <a:solidFill>
                  <a:schemeClr val="tx1">
                    <a:lumMod val="85000"/>
                    <a:lumOff val="15000"/>
                  </a:schemeClr>
                </a:solidFill>
              </a:rPr>
              <a:t> sequence data </a:t>
            </a:r>
            <a:endParaRPr lang="en-US" sz="2000" dirty="0">
              <a:solidFill>
                <a:srgbClr val="E2247C"/>
              </a:solidFill>
            </a:endParaRPr>
          </a:p>
        </p:txBody>
      </p:sp>
      <p:grpSp>
        <p:nvGrpSpPr>
          <p:cNvPr id="13" name="Group 12">
            <a:extLst>
              <a:ext uri="{FF2B5EF4-FFF2-40B4-BE49-F238E27FC236}">
                <a16:creationId xmlns:a16="http://schemas.microsoft.com/office/drawing/2014/main" id="{48FAC4B0-1667-A339-A035-424751751D45}"/>
              </a:ext>
            </a:extLst>
          </p:cNvPr>
          <p:cNvGrpSpPr/>
          <p:nvPr/>
        </p:nvGrpSpPr>
        <p:grpSpPr>
          <a:xfrm>
            <a:off x="302533" y="1288738"/>
            <a:ext cx="8538933" cy="923330"/>
            <a:chOff x="302533" y="1288738"/>
            <a:chExt cx="8538933" cy="923330"/>
          </a:xfrm>
        </p:grpSpPr>
        <p:sp>
          <p:nvSpPr>
            <p:cNvPr id="20" name="Rounded Rectangle 19">
              <a:extLst>
                <a:ext uri="{FF2B5EF4-FFF2-40B4-BE49-F238E27FC236}">
                  <a16:creationId xmlns:a16="http://schemas.microsoft.com/office/drawing/2014/main" id="{368A8C51-7BB9-06B1-B46F-35CE216D9BC7}"/>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21" name="TextBox 20">
              <a:extLst>
                <a:ext uri="{FF2B5EF4-FFF2-40B4-BE49-F238E27FC236}">
                  <a16:creationId xmlns:a16="http://schemas.microsoft.com/office/drawing/2014/main" id="{D64A99D1-8136-35B3-48F4-A496379FF520}"/>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grpSp>
      <p:grpSp>
        <p:nvGrpSpPr>
          <p:cNvPr id="25" name="Group 24">
            <a:extLst>
              <a:ext uri="{FF2B5EF4-FFF2-40B4-BE49-F238E27FC236}">
                <a16:creationId xmlns:a16="http://schemas.microsoft.com/office/drawing/2014/main" id="{6BD670D6-F9BA-E397-3B69-71A444DB558A}"/>
              </a:ext>
            </a:extLst>
          </p:cNvPr>
          <p:cNvGrpSpPr/>
          <p:nvPr/>
        </p:nvGrpSpPr>
        <p:grpSpPr>
          <a:xfrm>
            <a:off x="319124" y="4253957"/>
            <a:ext cx="8538932" cy="929957"/>
            <a:chOff x="302534" y="2296206"/>
            <a:chExt cx="8538932" cy="929957"/>
          </a:xfrm>
        </p:grpSpPr>
        <p:sp>
          <p:nvSpPr>
            <p:cNvPr id="26" name="Rounded Rectangle 25">
              <a:extLst>
                <a:ext uri="{FF2B5EF4-FFF2-40B4-BE49-F238E27FC236}">
                  <a16:creationId xmlns:a16="http://schemas.microsoft.com/office/drawing/2014/main" id="{300372F1-ABC7-A9A0-9D9C-47A9DA40F421}"/>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algn="ctr"/>
              <a:endParaRPr lang="en-GB" sz="2200" b="1" i="1" dirty="0">
                <a:solidFill>
                  <a:srgbClr val="1D99E9"/>
                </a:solidFill>
                <a:latin typeface="Corbel" panose="020B0503020204020204" pitchFamily="34" charset="0"/>
              </a:endParaRPr>
            </a:p>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b="1" i="1" dirty="0">
                  <a:solidFill>
                    <a:srgbClr val="629B3C"/>
                  </a:solidFill>
                  <a:latin typeface="Corbel" panose="020B0503020204020204" pitchFamily="34" charset="0"/>
                </a:rPr>
                <a:t>   </a:t>
              </a: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27" name="TextBox 26">
              <a:extLst>
                <a:ext uri="{FF2B5EF4-FFF2-40B4-BE49-F238E27FC236}">
                  <a16:creationId xmlns:a16="http://schemas.microsoft.com/office/drawing/2014/main" id="{DFBB470D-F6A0-0E7B-DB9E-815C92BB15DB}"/>
                </a:ext>
              </a:extLst>
            </p:cNvPr>
            <p:cNvSpPr txBox="1"/>
            <p:nvPr/>
          </p:nvSpPr>
          <p:spPr>
            <a:xfrm>
              <a:off x="350553" y="2296206"/>
              <a:ext cx="554812" cy="923330"/>
            </a:xfrm>
            <a:prstGeom prst="rect">
              <a:avLst/>
            </a:prstGeom>
            <a:noFill/>
          </p:spPr>
          <p:txBody>
            <a:bodyPr wrap="square" rtlCol="0">
              <a:spAutoFit/>
            </a:bodyPr>
            <a:lstStyle/>
            <a:p>
              <a:r>
                <a:rPr lang="en-CH" sz="5400" dirty="0">
                  <a:solidFill>
                    <a:srgbClr val="1658FF"/>
                  </a:solidFill>
                </a:rPr>
                <a:t>⓶</a:t>
              </a:r>
            </a:p>
          </p:txBody>
        </p:sp>
      </p:grpSp>
    </p:spTree>
    <p:extLst>
      <p:ext uri="{BB962C8B-B14F-4D97-AF65-F5344CB8AC3E}">
        <p14:creationId xmlns:p14="http://schemas.microsoft.com/office/powerpoint/2010/main" val="356746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7"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Our Approach</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Designing customized </a:t>
            </a:r>
            <a:r>
              <a:rPr lang="en-GB" sz="2400" b="1" i="1" dirty="0">
                <a:solidFill>
                  <a:srgbClr val="1658FF"/>
                </a:solidFill>
              </a:rPr>
              <a:t>storage-centric systems </a:t>
            </a:r>
            <a:r>
              <a:rPr lang="en-GB" sz="2400" i="1" dirty="0"/>
              <a:t>that efficiently</a:t>
            </a:r>
          </a:p>
        </p:txBody>
      </p:sp>
      <p:sp>
        <p:nvSpPr>
          <p:cNvPr id="11" name="TextBox 10">
            <a:extLst>
              <a:ext uri="{FF2B5EF4-FFF2-40B4-BE49-F238E27FC236}">
                <a16:creationId xmlns:a16="http://schemas.microsoft.com/office/drawing/2014/main" id="{B74DD1CE-0342-B36F-6FF6-F1B9B3FD0AFB}"/>
              </a:ext>
            </a:extLst>
          </p:cNvPr>
          <p:cNvSpPr txBox="1"/>
          <p:nvPr/>
        </p:nvSpPr>
        <p:spPr>
          <a:xfrm>
            <a:off x="5551012" y="2200407"/>
            <a:ext cx="3470565" cy="984885"/>
          </a:xfrm>
          <a:prstGeom prst="rect">
            <a:avLst/>
          </a:prstGeom>
          <a:noFill/>
        </p:spPr>
        <p:txBody>
          <a:bodyPr wrap="square" rtlCol="0">
            <a:spAutoFit/>
          </a:bodyPr>
          <a:lstStyle/>
          <a:p>
            <a:pPr algn="ctr"/>
            <a:r>
              <a:rPr lang="en-US" sz="2200" b="1" dirty="0">
                <a:solidFill>
                  <a:srgbClr val="7A62E7"/>
                </a:solidFill>
              </a:rPr>
              <a:t>       MegIS </a:t>
            </a:r>
            <a:r>
              <a:rPr lang="en-US" sz="2200" b="1" baseline="30000" dirty="0">
                <a:solidFill>
                  <a:srgbClr val="7A62E7"/>
                </a:solidFill>
              </a:rPr>
              <a:t>[ISCA’24]</a:t>
            </a:r>
            <a:br>
              <a:rPr lang="en-US" sz="2200" dirty="0">
                <a:solidFill>
                  <a:srgbClr val="7A62E7"/>
                </a:solidFill>
              </a:rPr>
            </a:br>
            <a:r>
              <a:rPr lang="en-US" dirty="0">
                <a:solidFill>
                  <a:schemeClr val="tx1">
                    <a:lumMod val="85000"/>
                    <a:lumOff val="15000"/>
                  </a:schemeClr>
                </a:solidFill>
              </a:rPr>
              <a:t>Cooperative in-storage processing </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A62E7"/>
                </a:solidFill>
              </a:rPr>
              <a:t>metagenomic</a:t>
            </a:r>
            <a:r>
              <a:rPr lang="en-US" dirty="0">
                <a:solidFill>
                  <a:schemeClr val="tx1">
                    <a:lumMod val="85000"/>
                    <a:lumOff val="15000"/>
                  </a:schemeClr>
                </a:solidFill>
              </a:rPr>
              <a:t> analysis </a:t>
            </a:r>
            <a:endParaRPr lang="en-US" sz="2000" dirty="0">
              <a:solidFill>
                <a:srgbClr val="F59312"/>
              </a:solidFill>
            </a:endParaRPr>
          </a:p>
        </p:txBody>
      </p:sp>
      <p:sp>
        <p:nvSpPr>
          <p:cNvPr id="12" name="TextBox 11">
            <a:extLst>
              <a:ext uri="{FF2B5EF4-FFF2-40B4-BE49-F238E27FC236}">
                <a16:creationId xmlns:a16="http://schemas.microsoft.com/office/drawing/2014/main" id="{E828019F-26D2-AA9C-914B-4EF8F0E80BBE}"/>
              </a:ext>
            </a:extLst>
          </p:cNvPr>
          <p:cNvSpPr txBox="1"/>
          <p:nvPr/>
        </p:nvSpPr>
        <p:spPr>
          <a:xfrm>
            <a:off x="1707742" y="3191062"/>
            <a:ext cx="5456889" cy="984885"/>
          </a:xfrm>
          <a:prstGeom prst="rect">
            <a:avLst/>
          </a:prstGeom>
          <a:noFill/>
        </p:spPr>
        <p:txBody>
          <a:bodyPr wrap="square" rtlCol="0">
            <a:spAutoFit/>
          </a:bodyPr>
          <a:lstStyle/>
          <a:p>
            <a:pPr algn="ctr"/>
            <a:r>
              <a:rPr lang="en-US" sz="2200" b="1" dirty="0">
                <a:solidFill>
                  <a:srgbClr val="E2247D"/>
                </a:solidFill>
              </a:rPr>
              <a:t>     GRAINS </a:t>
            </a:r>
            <a:r>
              <a:rPr lang="en-US" sz="2200" b="1" baseline="30000" dirty="0">
                <a:solidFill>
                  <a:srgbClr val="E2247D"/>
                </a:solidFill>
              </a:rPr>
              <a:t>[ISCA’26]</a:t>
            </a:r>
            <a:br>
              <a:rPr lang="en-US" sz="2200" baseline="30000" dirty="0">
                <a:solidFill>
                  <a:schemeClr val="accent6"/>
                </a:solidFill>
              </a:rPr>
            </a:br>
            <a:r>
              <a:rPr lang="en-US" dirty="0">
                <a:solidFill>
                  <a:schemeClr val="tx1">
                    <a:lumMod val="85000"/>
                    <a:lumOff val="15000"/>
                  </a:schemeClr>
                </a:solidFill>
              </a:rPr>
              <a:t>Storage-aware algorithm-architecture co-design</a:t>
            </a:r>
            <a:br>
              <a:rPr lang="en-US" dirty="0">
                <a:solidFill>
                  <a:schemeClr val="tx1">
                    <a:lumMod val="85000"/>
                    <a:lumOff val="15000"/>
                  </a:schemeClr>
                </a:solidFill>
              </a:rPr>
            </a:br>
            <a:r>
              <a:rPr lang="en-US" dirty="0">
                <a:solidFill>
                  <a:schemeClr val="tx1">
                    <a:lumMod val="85000"/>
                    <a:lumOff val="15000"/>
                  </a:schemeClr>
                </a:solidFill>
              </a:rPr>
              <a:t> for </a:t>
            </a:r>
            <a:r>
              <a:rPr lang="en-US" dirty="0">
                <a:solidFill>
                  <a:srgbClr val="E2247C"/>
                </a:solidFill>
              </a:rPr>
              <a:t>graph-based</a:t>
            </a:r>
            <a:r>
              <a:rPr lang="en-US" dirty="0">
                <a:solidFill>
                  <a:schemeClr val="tx1">
                    <a:lumMod val="85000"/>
                    <a:lumOff val="15000"/>
                  </a:schemeClr>
                </a:solidFill>
              </a:rPr>
              <a:t> (meta)genomic analyses </a:t>
            </a:r>
            <a:endParaRPr lang="en-US" sz="2000" dirty="0">
              <a:solidFill>
                <a:srgbClr val="E2247C"/>
              </a:solidFill>
            </a:endParaRPr>
          </a:p>
        </p:txBody>
      </p:sp>
      <p:pic>
        <p:nvPicPr>
          <p:cNvPr id="14" name="Graphic 13" descr="Badge with solid fill">
            <a:extLst>
              <a:ext uri="{FF2B5EF4-FFF2-40B4-BE49-F238E27FC236}">
                <a16:creationId xmlns:a16="http://schemas.microsoft.com/office/drawing/2014/main" id="{56F328A7-9081-2278-DE84-592EECAC89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78948" y="2162166"/>
            <a:ext cx="479041" cy="479041"/>
          </a:xfrm>
          <a:prstGeom prst="rect">
            <a:avLst/>
          </a:prstGeom>
        </p:spPr>
      </p:pic>
      <p:pic>
        <p:nvPicPr>
          <p:cNvPr id="15" name="Graphic 14" descr="Badge 4 with solid fill">
            <a:extLst>
              <a:ext uri="{FF2B5EF4-FFF2-40B4-BE49-F238E27FC236}">
                <a16:creationId xmlns:a16="http://schemas.microsoft.com/office/drawing/2014/main" id="{EB0BEA2A-1D68-5DC4-DF7E-6BB1663330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89542" y="5235430"/>
            <a:ext cx="479041" cy="479041"/>
          </a:xfrm>
          <a:prstGeom prst="rect">
            <a:avLst/>
          </a:prstGeom>
        </p:spPr>
      </p:pic>
      <p:pic>
        <p:nvPicPr>
          <p:cNvPr id="16" name="Graphic 15" descr="Badge 3 with solid fill">
            <a:extLst>
              <a:ext uri="{FF2B5EF4-FFF2-40B4-BE49-F238E27FC236}">
                <a16:creationId xmlns:a16="http://schemas.microsoft.com/office/drawing/2014/main" id="{57427C11-5886-D0C2-862D-A3D657888F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9039" y="3153229"/>
            <a:ext cx="479042" cy="479042"/>
          </a:xfrm>
          <a:prstGeom prst="rect">
            <a:avLst/>
          </a:prstGeom>
        </p:spPr>
      </p:pic>
      <p:sp>
        <p:nvSpPr>
          <p:cNvPr id="17" name="TextBox 16">
            <a:extLst>
              <a:ext uri="{FF2B5EF4-FFF2-40B4-BE49-F238E27FC236}">
                <a16:creationId xmlns:a16="http://schemas.microsoft.com/office/drawing/2014/main" id="{8D0C5065-C3DF-5145-3982-6856E72456E1}"/>
              </a:ext>
            </a:extLst>
          </p:cNvPr>
          <p:cNvSpPr txBox="1"/>
          <p:nvPr/>
        </p:nvSpPr>
        <p:spPr>
          <a:xfrm>
            <a:off x="225831" y="2205016"/>
            <a:ext cx="3203106" cy="984885"/>
          </a:xfrm>
          <a:prstGeom prst="rect">
            <a:avLst/>
          </a:prstGeom>
          <a:noFill/>
        </p:spPr>
        <p:txBody>
          <a:bodyPr wrap="square" rtlCol="0">
            <a:spAutoFit/>
          </a:bodyPr>
          <a:lstStyle/>
          <a:p>
            <a:pPr algn="ctr"/>
            <a:r>
              <a:rPr lang="en-US" sz="2200" b="1" dirty="0">
                <a:solidFill>
                  <a:srgbClr val="FA8607"/>
                </a:solidFill>
                <a:latin typeface="Corbel" panose="020B0503020204020204" pitchFamily="34" charset="0"/>
              </a:rPr>
              <a:t>     </a:t>
            </a:r>
            <a:r>
              <a:rPr lang="en-US" sz="2200" b="1" dirty="0" err="1">
                <a:solidFill>
                  <a:srgbClr val="FA8607"/>
                </a:solidFill>
                <a:latin typeface="Corbel" panose="020B0503020204020204" pitchFamily="34" charset="0"/>
              </a:rPr>
              <a:t>GenStore</a:t>
            </a:r>
            <a:r>
              <a:rPr lang="en-US" sz="2200" b="1" dirty="0">
                <a:solidFill>
                  <a:srgbClr val="FA8607"/>
                </a:solidFill>
                <a:latin typeface="Corbel" panose="020B0503020204020204" pitchFamily="34" charset="0"/>
              </a:rPr>
              <a:t> </a:t>
            </a:r>
            <a:r>
              <a:rPr lang="en-US" sz="2200" b="1" baseline="30000" dirty="0">
                <a:solidFill>
                  <a:srgbClr val="FA8607"/>
                </a:solidFill>
                <a:latin typeface="Corbel" panose="020B0503020204020204" pitchFamily="34" charset="0"/>
              </a:rPr>
              <a:t>[ASPLOS’22]</a:t>
            </a:r>
            <a:br>
              <a:rPr lang="en-US" sz="2200" dirty="0">
                <a:solidFill>
                  <a:srgbClr val="FA8607"/>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In-storage filtering </a:t>
            </a:r>
            <a:br>
              <a:rPr lang="en-US" dirty="0">
                <a:solidFill>
                  <a:schemeClr val="tx1">
                    <a:lumMod val="85000"/>
                    <a:lumOff val="15000"/>
                  </a:schemeClr>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for </a:t>
            </a:r>
            <a:r>
              <a:rPr lang="en-US" dirty="0">
                <a:solidFill>
                  <a:srgbClr val="FA8607"/>
                </a:solidFill>
                <a:latin typeface="Corbel" panose="020B0503020204020204" pitchFamily="34" charset="0"/>
              </a:rPr>
              <a:t>genomic</a:t>
            </a:r>
            <a:r>
              <a:rPr lang="en-US" dirty="0">
                <a:solidFill>
                  <a:schemeClr val="tx1">
                    <a:lumMod val="85000"/>
                    <a:lumOff val="15000"/>
                  </a:schemeClr>
                </a:solidFill>
                <a:latin typeface="Corbel" panose="020B0503020204020204" pitchFamily="34" charset="0"/>
              </a:rPr>
              <a:t> analysis </a:t>
            </a:r>
            <a:endParaRPr lang="en-US" sz="2200" dirty="0">
              <a:solidFill>
                <a:srgbClr val="7A62E7"/>
              </a:solidFill>
              <a:latin typeface="Corbel" panose="020B0503020204020204" pitchFamily="34" charset="0"/>
            </a:endParaRPr>
          </a:p>
        </p:txBody>
      </p:sp>
      <p:pic>
        <p:nvPicPr>
          <p:cNvPr id="18" name="Graphic 17" descr="Badge 1 with solid fill">
            <a:extLst>
              <a:ext uri="{FF2B5EF4-FFF2-40B4-BE49-F238E27FC236}">
                <a16:creationId xmlns:a16="http://schemas.microsoft.com/office/drawing/2014/main" id="{CFCDD6D9-4EF2-8EC6-0954-CE373A24C3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4098" y="2178309"/>
            <a:ext cx="479041" cy="479041"/>
          </a:xfrm>
          <a:prstGeom prst="rect">
            <a:avLst/>
          </a:prstGeom>
        </p:spPr>
      </p:pic>
      <p:sp>
        <p:nvSpPr>
          <p:cNvPr id="19" name="TextBox 18">
            <a:extLst>
              <a:ext uri="{FF2B5EF4-FFF2-40B4-BE49-F238E27FC236}">
                <a16:creationId xmlns:a16="http://schemas.microsoft.com/office/drawing/2014/main" id="{7E074D43-B93E-458F-70BD-9347FCD52981}"/>
              </a:ext>
            </a:extLst>
          </p:cNvPr>
          <p:cNvSpPr txBox="1"/>
          <p:nvPr/>
        </p:nvSpPr>
        <p:spPr>
          <a:xfrm>
            <a:off x="2715365" y="5287603"/>
            <a:ext cx="3948545" cy="984885"/>
          </a:xfrm>
          <a:prstGeom prst="rect">
            <a:avLst/>
          </a:prstGeom>
          <a:noFill/>
        </p:spPr>
        <p:txBody>
          <a:bodyPr wrap="square" rtlCol="0">
            <a:spAutoFit/>
          </a:bodyPr>
          <a:lstStyle/>
          <a:p>
            <a:pPr algn="ctr"/>
            <a:r>
              <a:rPr lang="en-US" sz="2200" b="1" dirty="0">
                <a:solidFill>
                  <a:schemeClr val="accent6"/>
                </a:solidFill>
              </a:rPr>
              <a:t>        SAGe </a:t>
            </a:r>
            <a:r>
              <a:rPr lang="en-US" sz="2200" b="1" baseline="30000" dirty="0">
                <a:solidFill>
                  <a:schemeClr val="accent6"/>
                </a:solidFill>
              </a:rPr>
              <a:t>[HPCA’26]</a:t>
            </a:r>
            <a:r>
              <a:rPr lang="en-US" sz="2200" baseline="30000" dirty="0">
                <a:solidFill>
                  <a:srgbClr val="E2247D"/>
                </a:solidFill>
              </a:rPr>
              <a:t> </a:t>
            </a:r>
            <a:br>
              <a:rPr lang="en-US" sz="2200" dirty="0">
                <a:solidFill>
                  <a:srgbClr val="E2247D"/>
                </a:solidFill>
              </a:rPr>
            </a:br>
            <a:r>
              <a:rPr lang="en-US" dirty="0">
                <a:solidFill>
                  <a:schemeClr val="tx1">
                    <a:lumMod val="85000"/>
                    <a:lumOff val="15000"/>
                  </a:schemeClr>
                </a:solidFill>
              </a:rPr>
              <a:t>Algorithm-architecture co-design</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1AD47"/>
                </a:solidFill>
              </a:rPr>
              <a:t>storing</a:t>
            </a:r>
            <a:r>
              <a:rPr lang="en-US" dirty="0">
                <a:solidFill>
                  <a:schemeClr val="tx1">
                    <a:lumMod val="85000"/>
                    <a:lumOff val="15000"/>
                  </a:schemeClr>
                </a:solidFill>
              </a:rPr>
              <a:t> and </a:t>
            </a:r>
            <a:r>
              <a:rPr lang="en-US" dirty="0">
                <a:solidFill>
                  <a:srgbClr val="71AD47"/>
                </a:solidFill>
              </a:rPr>
              <a:t>accessing</a:t>
            </a:r>
            <a:r>
              <a:rPr lang="en-US" dirty="0">
                <a:solidFill>
                  <a:schemeClr val="tx1">
                    <a:lumMod val="85000"/>
                    <a:lumOff val="15000"/>
                  </a:schemeClr>
                </a:solidFill>
              </a:rPr>
              <a:t> sequence data </a:t>
            </a:r>
            <a:endParaRPr lang="en-US" sz="2000" dirty="0">
              <a:solidFill>
                <a:srgbClr val="E2247C"/>
              </a:solidFill>
            </a:endParaRPr>
          </a:p>
        </p:txBody>
      </p:sp>
      <p:grpSp>
        <p:nvGrpSpPr>
          <p:cNvPr id="13" name="Group 12">
            <a:extLst>
              <a:ext uri="{FF2B5EF4-FFF2-40B4-BE49-F238E27FC236}">
                <a16:creationId xmlns:a16="http://schemas.microsoft.com/office/drawing/2014/main" id="{48FAC4B0-1667-A339-A035-424751751D45}"/>
              </a:ext>
            </a:extLst>
          </p:cNvPr>
          <p:cNvGrpSpPr/>
          <p:nvPr/>
        </p:nvGrpSpPr>
        <p:grpSpPr>
          <a:xfrm>
            <a:off x="302533" y="1288738"/>
            <a:ext cx="8538933" cy="923330"/>
            <a:chOff x="302533" y="1288738"/>
            <a:chExt cx="8538933" cy="923330"/>
          </a:xfrm>
        </p:grpSpPr>
        <p:sp>
          <p:nvSpPr>
            <p:cNvPr id="20" name="Rounded Rectangle 19">
              <a:extLst>
                <a:ext uri="{FF2B5EF4-FFF2-40B4-BE49-F238E27FC236}">
                  <a16:creationId xmlns:a16="http://schemas.microsoft.com/office/drawing/2014/main" id="{368A8C51-7BB9-06B1-B46F-35CE216D9BC7}"/>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21" name="TextBox 20">
              <a:extLst>
                <a:ext uri="{FF2B5EF4-FFF2-40B4-BE49-F238E27FC236}">
                  <a16:creationId xmlns:a16="http://schemas.microsoft.com/office/drawing/2014/main" id="{D64A99D1-8136-35B3-48F4-A496379FF520}"/>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grpSp>
      <p:grpSp>
        <p:nvGrpSpPr>
          <p:cNvPr id="25" name="Group 24">
            <a:extLst>
              <a:ext uri="{FF2B5EF4-FFF2-40B4-BE49-F238E27FC236}">
                <a16:creationId xmlns:a16="http://schemas.microsoft.com/office/drawing/2014/main" id="{6BD670D6-F9BA-E397-3B69-71A444DB558A}"/>
              </a:ext>
            </a:extLst>
          </p:cNvPr>
          <p:cNvGrpSpPr/>
          <p:nvPr/>
        </p:nvGrpSpPr>
        <p:grpSpPr>
          <a:xfrm>
            <a:off x="319124" y="4253957"/>
            <a:ext cx="8538932" cy="929957"/>
            <a:chOff x="302534" y="2296206"/>
            <a:chExt cx="8538932" cy="929957"/>
          </a:xfrm>
        </p:grpSpPr>
        <p:sp>
          <p:nvSpPr>
            <p:cNvPr id="26" name="Rounded Rectangle 25">
              <a:extLst>
                <a:ext uri="{FF2B5EF4-FFF2-40B4-BE49-F238E27FC236}">
                  <a16:creationId xmlns:a16="http://schemas.microsoft.com/office/drawing/2014/main" id="{300372F1-ABC7-A9A0-9D9C-47A9DA40F421}"/>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algn="ctr"/>
              <a:endParaRPr lang="en-GB" sz="2200" b="1" i="1" dirty="0">
                <a:solidFill>
                  <a:srgbClr val="1D99E9"/>
                </a:solidFill>
                <a:latin typeface="Corbel" panose="020B0503020204020204" pitchFamily="34" charset="0"/>
              </a:endParaRPr>
            </a:p>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b="1" i="1" dirty="0">
                  <a:solidFill>
                    <a:srgbClr val="629B3C"/>
                  </a:solidFill>
                  <a:latin typeface="Corbel" panose="020B0503020204020204" pitchFamily="34" charset="0"/>
                </a:rPr>
                <a:t>   </a:t>
              </a: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27" name="TextBox 26">
              <a:extLst>
                <a:ext uri="{FF2B5EF4-FFF2-40B4-BE49-F238E27FC236}">
                  <a16:creationId xmlns:a16="http://schemas.microsoft.com/office/drawing/2014/main" id="{DFBB470D-F6A0-0E7B-DB9E-815C92BB15DB}"/>
                </a:ext>
              </a:extLst>
            </p:cNvPr>
            <p:cNvSpPr txBox="1"/>
            <p:nvPr/>
          </p:nvSpPr>
          <p:spPr>
            <a:xfrm>
              <a:off x="350553" y="2296206"/>
              <a:ext cx="554812" cy="923330"/>
            </a:xfrm>
            <a:prstGeom prst="rect">
              <a:avLst/>
            </a:prstGeom>
            <a:noFill/>
          </p:spPr>
          <p:txBody>
            <a:bodyPr wrap="square" rtlCol="0">
              <a:spAutoFit/>
            </a:bodyPr>
            <a:lstStyle/>
            <a:p>
              <a:r>
                <a:rPr lang="en-CH" sz="5400" dirty="0">
                  <a:solidFill>
                    <a:srgbClr val="1658FF"/>
                  </a:solidFill>
                </a:rPr>
                <a:t>⓶</a:t>
              </a:r>
            </a:p>
          </p:txBody>
        </p:sp>
      </p:grpSp>
      <p:sp>
        <p:nvSpPr>
          <p:cNvPr id="4" name="Rectangle 3">
            <a:extLst>
              <a:ext uri="{FF2B5EF4-FFF2-40B4-BE49-F238E27FC236}">
                <a16:creationId xmlns:a16="http://schemas.microsoft.com/office/drawing/2014/main" id="{0E41F706-C720-753A-CC37-643068E27118}"/>
              </a:ext>
            </a:extLst>
          </p:cNvPr>
          <p:cNvSpPr/>
          <p:nvPr/>
        </p:nvSpPr>
        <p:spPr>
          <a:xfrm>
            <a:off x="1951123" y="5218082"/>
            <a:ext cx="4708858" cy="1182718"/>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ectangle 4">
            <a:extLst>
              <a:ext uri="{FF2B5EF4-FFF2-40B4-BE49-F238E27FC236}">
                <a16:creationId xmlns:a16="http://schemas.microsoft.com/office/drawing/2014/main" id="{6D0C03A6-0077-B195-0339-59F489A31F5C}"/>
              </a:ext>
            </a:extLst>
          </p:cNvPr>
          <p:cNvSpPr/>
          <p:nvPr/>
        </p:nvSpPr>
        <p:spPr>
          <a:xfrm>
            <a:off x="5167745" y="2178310"/>
            <a:ext cx="3819876"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DEA6AB87-3276-D5A3-E9BA-B7B9C502B407}"/>
              </a:ext>
            </a:extLst>
          </p:cNvPr>
          <p:cNvSpPr/>
          <p:nvPr/>
        </p:nvSpPr>
        <p:spPr>
          <a:xfrm>
            <a:off x="2190644" y="3173784"/>
            <a:ext cx="4708858"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683367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Storage</a:t>
            </a:r>
          </a:p>
          <a:p>
            <a:pPr algn="ctr"/>
            <a:r>
              <a:rPr lang="en-CH" sz="2400" b="1" dirty="0">
                <a:solidFill>
                  <a:schemeClr val="tx1"/>
                </a:solidFill>
                <a:latin typeface="Corbel" panose="020B0503020204020204" pitchFamily="34" charset="0"/>
              </a:rPr>
              <a:t>System</a:t>
            </a:r>
            <a:endParaRPr lang="en-CH" sz="2400" b="1" dirty="0">
              <a:solidFill>
                <a:schemeClr val="accent5"/>
              </a:solidFill>
              <a:latin typeface="Corbel" panose="020B0503020204020204" pitchFamily="34" charset="0"/>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a:xfrm>
            <a:off x="0" y="1"/>
            <a:ext cx="9144000" cy="782950"/>
          </a:xfrm>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2800" b="1" dirty="0">
                <a:solidFill>
                  <a:srgbClr val="1982C3"/>
                </a:solidFill>
                <a:latin typeface="Corbel" panose="020B0503020204020204" pitchFamily="34" charset="0"/>
              </a:rPr>
              <a:t>Non-matching</a:t>
            </a:r>
            <a:r>
              <a:rPr lang="en-GB" sz="2800" b="1" dirty="0">
                <a:solidFill>
                  <a:schemeClr val="tx1"/>
                </a:solidFill>
                <a:latin typeface="Corbel" panose="020B0503020204020204" pitchFamily="34" charset="0"/>
              </a:rPr>
              <a:t> reads</a:t>
            </a:r>
          </a:p>
          <a:p>
            <a:pPr algn="ctr"/>
            <a:r>
              <a:rPr lang="en-US" sz="2400" dirty="0">
                <a:solidFill>
                  <a:schemeClr val="tx1"/>
                </a:solidFill>
                <a:latin typeface="Corbel" panose="020B0503020204020204" pitchFamily="34" charset="0"/>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r>
              <a:rPr lang="en-CH" sz="2400" b="1" i="1" dirty="0">
                <a:solidFill>
                  <a:srgbClr val="1982C3"/>
                </a:solidFill>
                <a:latin typeface="Corbel" panose="020B0503020204020204" pitchFamily="34" charset="0"/>
              </a:rPr>
              <a:t>Filter</a:t>
            </a:r>
            <a:r>
              <a:rPr lang="en-CH" sz="2400" b="1" dirty="0">
                <a:solidFill>
                  <a:srgbClr val="1982C3"/>
                </a:solidFill>
                <a:latin typeface="Corbel" panose="020B0503020204020204" pitchFamily="34" charset="0"/>
              </a:rPr>
              <a:t> reads that do </a:t>
            </a:r>
            <a:r>
              <a:rPr lang="en-CH" sz="2400" b="1" i="1" dirty="0">
                <a:solidFill>
                  <a:srgbClr val="1982C3"/>
                </a:solidFill>
                <a:latin typeface="Corbel" panose="020B0503020204020204" pitchFamily="34" charset="0"/>
              </a:rPr>
              <a:t>not</a:t>
            </a:r>
            <a:r>
              <a:rPr lang="en-CH" sz="2400" b="1" dirty="0">
                <a:solidFill>
                  <a:srgbClr val="1982C3"/>
                </a:solidFill>
                <a:latin typeface="Corbel" panose="020B0503020204020204" pitchFamily="34" charset="0"/>
              </a:rPr>
              <a:t> require alignment</a:t>
            </a:r>
          </a:p>
          <a:p>
            <a:r>
              <a:rPr lang="en-GB" sz="2400" b="1" i="1" dirty="0">
                <a:solidFill>
                  <a:srgbClr val="1982C3"/>
                </a:solidFill>
                <a:latin typeface="Corbel" panose="020B0503020204020204" pitchFamily="34" charset="0"/>
              </a:rPr>
              <a:t>i</a:t>
            </a:r>
            <a:r>
              <a:rPr lang="en-CH" sz="2400" b="1" i="1" dirty="0">
                <a:solidFill>
                  <a:srgbClr val="1982C3"/>
                </a:solidFill>
                <a:latin typeface="Corbel" panose="020B0503020204020204" pitchFamily="34" charset="0"/>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rgbClr val="863DBE"/>
                </a:solidFill>
                <a:latin typeface="Corbel" panose="020B0503020204020204" pitchFamily="34" charset="0"/>
              </a:rPr>
              <a:t>AA</a:t>
            </a: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a:t>
            </a:r>
            <a:r>
              <a:rPr lang="en-CH" sz="1600" b="1" dirty="0">
                <a:solidFill>
                  <a:srgbClr val="67A042"/>
                </a:solidFill>
                <a:latin typeface="Corbel" panose="020B0503020204020204" pitchFamily="34" charset="0"/>
              </a:rPr>
              <a:t>TT</a:t>
            </a: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r>
              <a:rPr lang="en-CH" sz="1600" b="1" dirty="0">
                <a:solidFill>
                  <a:srgbClr val="67A042"/>
                </a:solidFill>
                <a:latin typeface="Corbel" panose="020B0503020204020204" pitchFamily="34" charset="0"/>
              </a:rPr>
              <a:t>T</a:t>
            </a:r>
            <a:r>
              <a:rPr lang="en-CH" sz="1600" b="1" dirty="0">
                <a:solidFill>
                  <a:schemeClr val="accent1"/>
                </a:solidFill>
                <a:latin typeface="Corbel" panose="020B0503020204020204" pitchFamily="34" charset="0"/>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rgbClr val="7030A0"/>
                </a:solidFill>
                <a:latin typeface="Corbel" panose="020B0503020204020204" pitchFamily="34" charset="0"/>
              </a:rPr>
              <a:t>AAAA</a:t>
            </a:r>
            <a:r>
              <a:rPr lang="en-CH" sz="1600" b="1" dirty="0">
                <a:solidFill>
                  <a:srgbClr val="67A042"/>
                </a:solidFill>
                <a:latin typeface="Corbel" panose="020B0503020204020204" pitchFamily="34" charset="0"/>
              </a:rPr>
              <a:t>TT</a:t>
            </a: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r>
              <a:rPr lang="en-CH" sz="1600" b="1" dirty="0">
                <a:solidFill>
                  <a:srgbClr val="67A042"/>
                </a:solidFill>
                <a:latin typeface="Corbel" panose="020B0503020204020204" pitchFamily="34" charset="0"/>
              </a:rPr>
              <a:t>T</a:t>
            </a:r>
            <a:r>
              <a:rPr lang="en-CH" sz="1600" b="1" dirty="0">
                <a:solidFill>
                  <a:schemeClr val="accent1"/>
                </a:solidFill>
                <a:latin typeface="Corbel" panose="020B0503020204020204" pitchFamily="34" charset="0"/>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rgbClr val="67A042"/>
                </a:solidFill>
                <a:latin typeface="Corbel" panose="020B0503020204020204" pitchFamily="34" charset="0"/>
              </a:rPr>
              <a:t>TTTTTT</a:t>
            </a: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r>
              <a:rPr lang="en-CH" sz="1600" b="1" dirty="0">
                <a:solidFill>
                  <a:srgbClr val="7030A0"/>
                </a:solidFill>
                <a:latin typeface="Corbel" panose="020B0503020204020204" pitchFamily="34" charset="0"/>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a:t>
            </a:r>
            <a:r>
              <a:rPr lang="en-CH" sz="1600" b="1" dirty="0">
                <a:solidFill>
                  <a:srgbClr val="67A042"/>
                </a:solidFill>
                <a:latin typeface="Corbel" panose="020B0503020204020204" pitchFamily="34" charset="0"/>
              </a:rPr>
              <a:t>TT</a:t>
            </a: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r>
              <a:rPr lang="en-CH" sz="1600" b="1" dirty="0">
                <a:solidFill>
                  <a:schemeClr val="accent1"/>
                </a:solidFill>
                <a:latin typeface="Corbel" panose="020B0503020204020204" pitchFamily="34" charset="0"/>
              </a:rPr>
              <a:t>G</a:t>
            </a:r>
            <a:r>
              <a:rPr lang="en-CH" sz="1600" b="1" dirty="0">
                <a:solidFill>
                  <a:srgbClr val="863DBE"/>
                </a:solidFill>
                <a:latin typeface="Corbel" panose="020B0503020204020204" pitchFamily="34" charset="0"/>
              </a:rPr>
              <a:t>AA</a:t>
            </a:r>
            <a:r>
              <a:rPr lang="en-CH" sz="1600" b="1" dirty="0">
                <a:solidFill>
                  <a:srgbClr val="67A042"/>
                </a:solidFill>
                <a:latin typeface="Corbel" panose="020B0503020204020204" pitchFamily="34" charset="0"/>
              </a:rPr>
              <a:t>T</a:t>
            </a:r>
            <a:r>
              <a:rPr lang="en-CH" sz="1600" b="1" dirty="0">
                <a:solidFill>
                  <a:schemeClr val="accent1"/>
                </a:solidFill>
                <a:latin typeface="Corbel" panose="020B0503020204020204" pitchFamily="34" charset="0"/>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1"/>
                </a:solidFill>
                <a:latin typeface="Corbel" panose="020B0503020204020204" pitchFamily="34" charset="0"/>
              </a:rPr>
              <a:t>GGG</a:t>
            </a: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r>
              <a:rPr lang="en-CH" sz="1600" b="1" dirty="0">
                <a:solidFill>
                  <a:schemeClr val="accent1"/>
                </a:solidFill>
                <a:latin typeface="Corbel" panose="020B0503020204020204" pitchFamily="34" charset="0"/>
              </a:rPr>
              <a:t>G</a:t>
            </a:r>
            <a:r>
              <a:rPr lang="en-CH" sz="1600" b="1" dirty="0">
                <a:solidFill>
                  <a:srgbClr val="863DBE"/>
                </a:solidFill>
                <a:latin typeface="Corbel" panose="020B0503020204020204" pitchFamily="34" charset="0"/>
              </a:rPr>
              <a:t>AA</a:t>
            </a:r>
            <a:r>
              <a:rPr lang="en-CH" sz="1600" b="1" dirty="0">
                <a:solidFill>
                  <a:srgbClr val="67A042"/>
                </a:solidFill>
                <a:latin typeface="Corbel" panose="020B0503020204020204" pitchFamily="34" charset="0"/>
              </a:rPr>
              <a:t>T</a:t>
            </a:r>
            <a:r>
              <a:rPr lang="en-CH" sz="1600" b="1" dirty="0">
                <a:solidFill>
                  <a:schemeClr val="accent1"/>
                </a:solidFill>
                <a:latin typeface="Corbel" panose="020B0503020204020204" pitchFamily="34" charset="0"/>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1"/>
                </a:solidFill>
                <a:latin typeface="Corbel" panose="020B0503020204020204" pitchFamily="34" charset="0"/>
              </a:rPr>
              <a:t>G</a:t>
            </a:r>
            <a:r>
              <a:rPr lang="en-CH" sz="1600" b="1" dirty="0">
                <a:solidFill>
                  <a:srgbClr val="863DBE"/>
                </a:solidFill>
                <a:latin typeface="Corbel" panose="020B0503020204020204" pitchFamily="34" charset="0"/>
              </a:rPr>
              <a:t>AA</a:t>
            </a:r>
            <a:r>
              <a:rPr lang="en-CH" sz="1600" b="1" dirty="0">
                <a:solidFill>
                  <a:srgbClr val="67A042"/>
                </a:solidFill>
                <a:latin typeface="Corbel" panose="020B0503020204020204" pitchFamily="34" charset="0"/>
              </a:rPr>
              <a:t>T</a:t>
            </a:r>
            <a:r>
              <a:rPr lang="en-CH" sz="1600" b="1" dirty="0">
                <a:solidFill>
                  <a:schemeClr val="accent1"/>
                </a:solidFill>
                <a:latin typeface="Corbel" panose="020B0503020204020204" pitchFamily="34" charset="0"/>
              </a:rPr>
              <a:t>GGGG</a:t>
            </a: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endParaRPr lang="en-CH" sz="1600" b="1" dirty="0">
              <a:solidFill>
                <a:schemeClr val="accent1"/>
              </a:solidFill>
              <a:latin typeface="Corbel" panose="020B0503020204020204" pitchFamily="34" charset="0"/>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6"/>
                </a:solidFill>
                <a:latin typeface="Corbel" panose="020B0503020204020204" pitchFamily="34" charset="0"/>
              </a:rPr>
              <a:t>T</a:t>
            </a:r>
            <a:r>
              <a:rPr lang="en-CH" sz="1600" b="1" dirty="0">
                <a:solidFill>
                  <a:schemeClr val="accent2"/>
                </a:solidFill>
                <a:latin typeface="Corbel" panose="020B0503020204020204" pitchFamily="34" charset="0"/>
              </a:rPr>
              <a:t>CCCC</a:t>
            </a:r>
            <a:r>
              <a:rPr lang="en-CH" sz="1600" b="1" dirty="0">
                <a:solidFill>
                  <a:schemeClr val="accent1"/>
                </a:solidFill>
                <a:latin typeface="Corbel" panose="020B0503020204020204" pitchFamily="34" charset="0"/>
              </a:rPr>
              <a:t>GGGG</a:t>
            </a: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endParaRPr lang="en-CH" sz="1600" b="1" dirty="0">
              <a:solidFill>
                <a:schemeClr val="accent1"/>
              </a:solidFill>
              <a:latin typeface="Corbel" panose="020B0503020204020204" pitchFamily="34" charset="0"/>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2"/>
                </a:solidFill>
                <a:latin typeface="Corbel" panose="020B0503020204020204" pitchFamily="34" charset="0"/>
              </a:rPr>
              <a:t>CC</a:t>
            </a:r>
            <a:r>
              <a:rPr lang="en-CH" sz="1600" b="1" dirty="0">
                <a:solidFill>
                  <a:schemeClr val="accent6"/>
                </a:solidFill>
                <a:latin typeface="Corbel" panose="020B0503020204020204" pitchFamily="34" charset="0"/>
              </a:rPr>
              <a:t>TTT</a:t>
            </a:r>
            <a:r>
              <a:rPr lang="en-CH" sz="1600" b="1" dirty="0">
                <a:solidFill>
                  <a:schemeClr val="accent1"/>
                </a:solidFill>
                <a:latin typeface="Corbel" panose="020B0503020204020204" pitchFamily="34" charset="0"/>
              </a:rPr>
              <a:t>GGG</a:t>
            </a:r>
            <a:r>
              <a:rPr lang="en-CH" sz="1600" b="1" dirty="0">
                <a:solidFill>
                  <a:schemeClr val="accent6"/>
                </a:solidFill>
                <a:latin typeface="Corbel" panose="020B0503020204020204" pitchFamily="34" charset="0"/>
              </a:rPr>
              <a:t>T</a:t>
            </a: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endParaRPr lang="en-CH" sz="1600" b="1" dirty="0">
              <a:solidFill>
                <a:schemeClr val="accent1"/>
              </a:solidFill>
              <a:latin typeface="Corbel" panose="020B0503020204020204" pitchFamily="34" charset="0"/>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2"/>
                </a:solidFill>
                <a:latin typeface="Corbel" panose="020B0503020204020204" pitchFamily="34" charset="0"/>
              </a:rPr>
              <a:t>C</a:t>
            </a:r>
            <a:r>
              <a:rPr lang="en-CH" sz="1600" b="1" dirty="0">
                <a:solidFill>
                  <a:schemeClr val="accent1"/>
                </a:solidFill>
                <a:latin typeface="Corbel" panose="020B0503020204020204" pitchFamily="34" charset="0"/>
              </a:rPr>
              <a:t>GT</a:t>
            </a:r>
            <a:r>
              <a:rPr lang="en-CH" sz="1600" b="1" dirty="0">
                <a:solidFill>
                  <a:schemeClr val="accent6"/>
                </a:solidFill>
                <a:latin typeface="Corbel" panose="020B0503020204020204" pitchFamily="34" charset="0"/>
              </a:rPr>
              <a:t>T</a:t>
            </a:r>
            <a:r>
              <a:rPr lang="en-CH" sz="1600" b="1" dirty="0">
                <a:solidFill>
                  <a:schemeClr val="accent2"/>
                </a:solidFill>
                <a:latin typeface="Corbel" panose="020B0503020204020204" pitchFamily="34" charset="0"/>
              </a:rPr>
              <a:t>CC</a:t>
            </a:r>
            <a:r>
              <a:rPr lang="en-CH" sz="1600" b="1" dirty="0">
                <a:solidFill>
                  <a:schemeClr val="accent6"/>
                </a:solidFill>
                <a:latin typeface="Corbel" panose="020B0503020204020204" pitchFamily="34" charset="0"/>
              </a:rPr>
              <a:t>TT</a:t>
            </a:r>
            <a:r>
              <a:rPr lang="en-CH" sz="1600" b="1" dirty="0">
                <a:solidFill>
                  <a:schemeClr val="accent1"/>
                </a:solidFill>
                <a:latin typeface="Corbel" panose="020B0503020204020204" pitchFamily="34" charset="0"/>
              </a:rPr>
              <a:t>GG</a:t>
            </a:r>
            <a:r>
              <a:rPr lang="en-CH" sz="1600" b="1" dirty="0">
                <a:solidFill>
                  <a:schemeClr val="accent2"/>
                </a:solidFill>
                <a:latin typeface="Corbel" panose="020B0503020204020204" pitchFamily="34" charset="0"/>
              </a:rPr>
              <a:t>C</a:t>
            </a:r>
            <a:r>
              <a:rPr lang="en-CH" sz="1600" b="1" dirty="0">
                <a:solidFill>
                  <a:srgbClr val="863DBE"/>
                </a:solidFill>
                <a:latin typeface="Corbel" panose="020B0503020204020204" pitchFamily="34" charset="0"/>
              </a:rPr>
              <a:t>A</a:t>
            </a:r>
            <a:endParaRPr lang="en-CH" sz="1600" b="1" dirty="0">
              <a:solidFill>
                <a:schemeClr val="accent1"/>
              </a:solidFill>
              <a:latin typeface="Corbel" panose="020B0503020204020204" pitchFamily="34" charset="0"/>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r>
              <a:rPr lang="en-US" sz="2400" b="1" dirty="0">
                <a:solidFill>
                  <a:srgbClr val="1982C3"/>
                </a:solidFill>
                <a:latin typeface="Corbel" panose="020B0503020204020204" pitchFamily="34" charset="0"/>
              </a:rPr>
              <a:t>Filtered Reads</a:t>
            </a:r>
            <a:endParaRPr lang="en-CH" sz="2400" b="1" dirty="0">
              <a:solidFill>
                <a:srgbClr val="1982C3"/>
              </a:solidFill>
              <a:latin typeface="Corbel" panose="020B0503020204020204" pitchFamily="34" charset="0"/>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Computation </a:t>
            </a:r>
          </a:p>
          <a:p>
            <a:pPr algn="ctr"/>
            <a:r>
              <a:rPr lang="en-CH" sz="2400" b="1" dirty="0">
                <a:solidFill>
                  <a:schemeClr val="tx1"/>
                </a:solidFill>
                <a:latin typeface="Corbel" panose="020B0503020204020204" pitchFamily="34" charset="0"/>
              </a:rPr>
              <a:t>Unit</a:t>
            </a:r>
          </a:p>
          <a:p>
            <a:pPr algn="ctr"/>
            <a:r>
              <a:rPr lang="en-CH" sz="2400" b="1" dirty="0">
                <a:solidFill>
                  <a:schemeClr val="accent3">
                    <a:lumMod val="75000"/>
                  </a:schemeClr>
                </a:solidFill>
                <a:latin typeface="Corbel" panose="020B0503020204020204" pitchFamily="34" charset="0"/>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400" b="1" dirty="0">
                <a:solidFill>
                  <a:schemeClr val="tx1"/>
                </a:solidFill>
                <a:latin typeface="Corbel" panose="020B0503020204020204" pitchFamily="34" charset="0"/>
              </a:rPr>
              <a:t>Cache</a:t>
            </a:r>
            <a:endParaRPr lang="en-CH" b="1" dirty="0">
              <a:solidFill>
                <a:schemeClr val="tx1"/>
              </a:solidFill>
              <a:latin typeface="Corbel" panose="020B0503020204020204" pitchFamily="34" charset="0"/>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Main </a:t>
            </a:r>
          </a:p>
          <a:p>
            <a:pPr algn="ctr"/>
            <a:r>
              <a:rPr lang="en-CH" sz="2400" b="1" dirty="0">
                <a:solidFill>
                  <a:schemeClr val="tx1"/>
                </a:solidFill>
                <a:latin typeface="Corbel" panose="020B0503020204020204" pitchFamily="34" charset="0"/>
              </a:rPr>
              <a:t>Memory</a:t>
            </a:r>
            <a:endParaRPr lang="en-CH" sz="2400" b="1" dirty="0">
              <a:solidFill>
                <a:schemeClr val="accent5"/>
              </a:solidFill>
              <a:latin typeface="Corbel" panose="020B0503020204020204" pitchFamily="34" charset="0"/>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2800" b="1" dirty="0">
                <a:solidFill>
                  <a:srgbClr val="1982C3"/>
                </a:solidFill>
                <a:latin typeface="Corbel" panose="020B0503020204020204" pitchFamily="34" charset="0"/>
              </a:rPr>
              <a:t>Exactly-matching</a:t>
            </a:r>
            <a:r>
              <a:rPr lang="en-GB" sz="2800" b="1" dirty="0">
                <a:solidFill>
                  <a:schemeClr val="tx1"/>
                </a:solidFill>
                <a:latin typeface="Corbel" panose="020B0503020204020204" pitchFamily="34" charset="0"/>
              </a:rPr>
              <a:t> reads</a:t>
            </a:r>
          </a:p>
          <a:p>
            <a:pPr algn="ctr"/>
            <a:r>
              <a:rPr lang="en-GB" sz="2400" dirty="0">
                <a:solidFill>
                  <a:schemeClr val="tx1"/>
                </a:solidFill>
                <a:latin typeface="Corbel" panose="020B0503020204020204" pitchFamily="34" charset="0"/>
              </a:rPr>
              <a:t>Do not need expensive approximate string matching during alignment</a:t>
            </a:r>
          </a:p>
        </p:txBody>
      </p:sp>
      <p:grpSp>
        <p:nvGrpSpPr>
          <p:cNvPr id="3" name="Group 2">
            <a:extLst>
              <a:ext uri="{FF2B5EF4-FFF2-40B4-BE49-F238E27FC236}">
                <a16:creationId xmlns:a16="http://schemas.microsoft.com/office/drawing/2014/main" id="{6E4B9E5E-9EA8-5EA7-EC8F-164ED28F4FA0}"/>
              </a:ext>
            </a:extLst>
          </p:cNvPr>
          <p:cNvGrpSpPr/>
          <p:nvPr/>
        </p:nvGrpSpPr>
        <p:grpSpPr>
          <a:xfrm>
            <a:off x="1872893" y="6552384"/>
            <a:ext cx="6071596" cy="268284"/>
            <a:chOff x="2060011" y="6449365"/>
            <a:chExt cx="4267776" cy="268284"/>
          </a:xfrm>
        </p:grpSpPr>
        <p:sp>
          <p:nvSpPr>
            <p:cNvPr id="4" name="Arrow: Chevron 42">
              <a:extLst>
                <a:ext uri="{FF2B5EF4-FFF2-40B4-BE49-F238E27FC236}">
                  <a16:creationId xmlns:a16="http://schemas.microsoft.com/office/drawing/2014/main" id="{1274F706-A185-2A7C-B68E-61DDBADB87C1}"/>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5" name="Arrow: Chevron 43">
              <a:extLst>
                <a:ext uri="{FF2B5EF4-FFF2-40B4-BE49-F238E27FC236}">
                  <a16:creationId xmlns:a16="http://schemas.microsoft.com/office/drawing/2014/main" id="{C176A8C4-60DC-9321-7748-F28F0C66AD66}"/>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6" name="Arrow: Chevron 45">
              <a:extLst>
                <a:ext uri="{FF2B5EF4-FFF2-40B4-BE49-F238E27FC236}">
                  <a16:creationId xmlns:a16="http://schemas.microsoft.com/office/drawing/2014/main" id="{FD9AAB9E-F3BD-AA42-BA10-53BAE04B709F}"/>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7" name="Arrow: Chevron 46">
              <a:extLst>
                <a:ext uri="{FF2B5EF4-FFF2-40B4-BE49-F238E27FC236}">
                  <a16:creationId xmlns:a16="http://schemas.microsoft.com/office/drawing/2014/main" id="{C54D5EB8-D76D-DB6D-6054-378AC0856964}"/>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custDataLst>
      <p:tags r:id="rId1"/>
    </p:custDataLst>
    <p:extLst>
      <p:ext uri="{BB962C8B-B14F-4D97-AF65-F5344CB8AC3E}">
        <p14:creationId xmlns:p14="http://schemas.microsoft.com/office/powerpoint/2010/main" val="142503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39DD96BE-0B07-BB4A-979A-88DC493DE65D}"/>
              </a:ext>
            </a:extLst>
          </p:cNvPr>
          <p:cNvGraphicFramePr>
            <a:graphicFrameLocks noGrp="1"/>
          </p:cNvGraphicFramePr>
          <p:nvPr/>
        </p:nvGraphicFramePr>
        <p:xfrm>
          <a:off x="4183864" y="1962408"/>
          <a:ext cx="2424776" cy="1463040"/>
        </p:xfrm>
        <a:graphic>
          <a:graphicData uri="http://schemas.openxmlformats.org/drawingml/2006/table">
            <a:tbl>
              <a:tblPr firstRow="1" bandRow="1">
                <a:tableStyleId>{5940675A-B579-460E-94D1-54222C63F5DA}</a:tableStyleId>
              </a:tblPr>
              <a:tblGrid>
                <a:gridCol w="606194">
                  <a:extLst>
                    <a:ext uri="{9D8B030D-6E8A-4147-A177-3AD203B41FA5}">
                      <a16:colId xmlns:a16="http://schemas.microsoft.com/office/drawing/2014/main" val="1702563712"/>
                    </a:ext>
                  </a:extLst>
                </a:gridCol>
                <a:gridCol w="606194">
                  <a:extLst>
                    <a:ext uri="{9D8B030D-6E8A-4147-A177-3AD203B41FA5}">
                      <a16:colId xmlns:a16="http://schemas.microsoft.com/office/drawing/2014/main" val="3579326249"/>
                    </a:ext>
                  </a:extLst>
                </a:gridCol>
                <a:gridCol w="606194">
                  <a:extLst>
                    <a:ext uri="{9D8B030D-6E8A-4147-A177-3AD203B41FA5}">
                      <a16:colId xmlns:a16="http://schemas.microsoft.com/office/drawing/2014/main" val="2838019027"/>
                    </a:ext>
                  </a:extLst>
                </a:gridCol>
                <a:gridCol w="606194">
                  <a:extLst>
                    <a:ext uri="{9D8B030D-6E8A-4147-A177-3AD203B41FA5}">
                      <a16:colId xmlns:a16="http://schemas.microsoft.com/office/drawing/2014/main" val="4255235251"/>
                    </a:ext>
                  </a:extLst>
                </a:gridCol>
              </a:tblGrid>
              <a:tr h="197636">
                <a:tc>
                  <a:txBody>
                    <a:bodyPr/>
                    <a:lstStyle/>
                    <a:p>
                      <a:pPr algn="ct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CC</a:t>
                      </a:r>
                      <a:endParaRPr lang="en-CH" sz="1600" dirty="0">
                        <a:latin typeface="Corbel" panose="020B0503020204020204" pitchFamily="34" charset="0"/>
                      </a:endParaRPr>
                    </a:p>
                  </a:txBody>
                  <a:tcPr marL="0" marR="0" marT="0" marB="0">
                    <a:solidFill>
                      <a:schemeClr val="bg1"/>
                    </a:solidFill>
                  </a:tcPr>
                </a:tc>
                <a:tc>
                  <a:txBody>
                    <a:bodyPr/>
                    <a:lstStyle/>
                    <a:p>
                      <a:pPr algn="ctr"/>
                      <a:r>
                        <a:rPr lang="en-CH" sz="1600" dirty="0">
                          <a:latin typeface="Corbel" panose="020B0503020204020204" pitchFamily="34" charset="0"/>
                        </a:rPr>
                        <a:t>7</a:t>
                      </a:r>
                    </a:p>
                  </a:txBody>
                  <a:tcPr marL="0" marR="0" marT="0" marB="0">
                    <a:solidFill>
                      <a:schemeClr val="bg1"/>
                    </a:solidFill>
                  </a:tcPr>
                </a:tc>
                <a:tc rowSpan="2" gridSpan="2">
                  <a:txBody>
                    <a:bodyPr/>
                    <a:lstStyle/>
                    <a:p>
                      <a:pPr algn="ctr"/>
                      <a:endParaRPr lang="en-CH" sz="1600" dirty="0">
                        <a:latin typeface="Corbel" panose="020B0503020204020204" pitchFamily="34" charset="0"/>
                      </a:endParaRPr>
                    </a:p>
                  </a:txBody>
                  <a:tcPr marL="0" marR="0" marT="0" marB="0">
                    <a:lnT w="12700" cmpd="sng">
                      <a:noFill/>
                    </a:lnT>
                    <a:lnB w="12700" cmpd="sng">
                      <a:noFill/>
                    </a:lnB>
                    <a:solidFill>
                      <a:schemeClr val="bg1"/>
                    </a:solidFill>
                  </a:tcPr>
                </a:tc>
                <a:tc rowSpan="2" hMerge="1">
                  <a:txBody>
                    <a:bodyPr/>
                    <a:lstStyle/>
                    <a:p>
                      <a:pPr algn="ctr"/>
                      <a:endParaRPr lang="en-CH" dirty="0"/>
                    </a:p>
                  </a:txBody>
                  <a:tcPr marL="0" marR="0" marT="0" marB="0"/>
                </a:tc>
                <a:extLst>
                  <a:ext uri="{0D108BD9-81ED-4DB2-BD59-A6C34878D82A}">
                    <a16:rowId xmlns:a16="http://schemas.microsoft.com/office/drawing/2014/main" val="998391519"/>
                  </a:ext>
                </a:extLst>
              </a:tr>
              <a:tr h="197636">
                <a:tc>
                  <a:txBody>
                    <a:bodyPr/>
                    <a:lstStyle/>
                    <a:p>
                      <a:pPr algn="ctr"/>
                      <a:r>
                        <a:rPr lang="en-CH" sz="1600" b="1" dirty="0">
                          <a:solidFill>
                            <a:schemeClr val="accent2"/>
                          </a:solidFill>
                          <a:latin typeface="Corbel" panose="020B0503020204020204" pitchFamily="34" charset="0"/>
                        </a:rPr>
                        <a:t>CCC</a:t>
                      </a:r>
                      <a:endParaRPr lang="en-CH" sz="1600" dirty="0">
                        <a:latin typeface="Corbel" panose="020B0503020204020204" pitchFamily="34" charset="0"/>
                      </a:endParaRPr>
                    </a:p>
                  </a:txBody>
                  <a:tcPr marL="0" marR="0" marT="0" marB="0">
                    <a:solidFill>
                      <a:schemeClr val="bg1"/>
                    </a:solidFill>
                  </a:tcPr>
                </a:tc>
                <a:tc>
                  <a:txBody>
                    <a:bodyPr/>
                    <a:lstStyle/>
                    <a:p>
                      <a:pPr algn="ctr"/>
                      <a:r>
                        <a:rPr lang="en-CH" sz="1600" dirty="0">
                          <a:latin typeface="Corbel" panose="020B0503020204020204" pitchFamily="34" charset="0"/>
                        </a:rPr>
                        <a:t>8</a:t>
                      </a:r>
                    </a:p>
                  </a:txBody>
                  <a:tcPr marL="0" marR="0" marT="0" marB="0">
                    <a:solidFill>
                      <a:schemeClr val="bg1"/>
                    </a:solidFill>
                  </a:tcPr>
                </a:tc>
                <a:tc gridSpan="2" vMerge="1">
                  <a:txBody>
                    <a:bodyPr/>
                    <a:lstStyle/>
                    <a:p>
                      <a:pPr algn="ctr"/>
                      <a:endParaRPr lang="en-CH"/>
                    </a:p>
                  </a:txBody>
                  <a:tcPr marL="0" marR="0" marT="0" marB="0">
                    <a:lnT w="12700" cmpd="sng">
                      <a:noFill/>
                    </a:lnT>
                  </a:tcPr>
                </a:tc>
                <a:tc hMerge="1" vMerge="1">
                  <a:txBody>
                    <a:bodyPr/>
                    <a:lstStyle/>
                    <a:p>
                      <a:pPr algn="ctr"/>
                      <a:endParaRPr lang="en-CH"/>
                    </a:p>
                  </a:txBody>
                  <a:tcPr marL="0" marR="0" marT="0" marB="0"/>
                </a:tc>
                <a:extLst>
                  <a:ext uri="{0D108BD9-81ED-4DB2-BD59-A6C34878D82A}">
                    <a16:rowId xmlns:a16="http://schemas.microsoft.com/office/drawing/2014/main" val="814032990"/>
                  </a:ext>
                </a:extLst>
              </a:tr>
              <a:tr h="197636">
                <a:tc>
                  <a:txBody>
                    <a:bodyPr/>
                    <a:lstStyle/>
                    <a:p>
                      <a:pPr algn="ctr"/>
                      <a:r>
                        <a:rPr lang="en-CH" sz="1600" b="1" dirty="0">
                          <a:solidFill>
                            <a:schemeClr val="accent2"/>
                          </a:solidFill>
                          <a:latin typeface="Corbel" panose="020B0503020204020204" pitchFamily="34" charset="0"/>
                        </a:rPr>
                        <a:t>C</a:t>
                      </a:r>
                      <a:r>
                        <a:rPr lang="en-CH" sz="1600" b="1" dirty="0">
                          <a:solidFill>
                            <a:srgbClr val="863DBE"/>
                          </a:solidFill>
                          <a:latin typeface="Corbel" panose="020B0503020204020204" pitchFamily="34" charset="0"/>
                        </a:rPr>
                        <a:t>AA</a:t>
                      </a:r>
                      <a:endParaRPr lang="en-CH" sz="1600" dirty="0">
                        <a:latin typeface="Corbel" panose="020B0503020204020204" pitchFamily="34" charset="0"/>
                      </a:endParaRPr>
                    </a:p>
                  </a:txBody>
                  <a:tcPr marL="0" marR="0" marT="0" marB="0">
                    <a:solidFill>
                      <a:schemeClr val="bg1"/>
                    </a:solidFill>
                  </a:tcPr>
                </a:tc>
                <a:tc>
                  <a:txBody>
                    <a:bodyPr/>
                    <a:lstStyle/>
                    <a:p>
                      <a:pPr algn="ctr"/>
                      <a:r>
                        <a:rPr lang="en-CH" sz="1600" dirty="0">
                          <a:latin typeface="Corbel" panose="020B0503020204020204" pitchFamily="34" charset="0"/>
                        </a:rPr>
                        <a:t>1</a:t>
                      </a:r>
                    </a:p>
                  </a:txBody>
                  <a:tcPr marL="0" marR="0" marT="0" marB="0">
                    <a:solidFill>
                      <a:schemeClr val="bg1"/>
                    </a:solidFill>
                  </a:tcPr>
                </a:tc>
                <a:tc gridSpan="2">
                  <a:txBody>
                    <a:bodyPr/>
                    <a:lstStyle/>
                    <a:p>
                      <a:pPr algn="ctr"/>
                      <a:endParaRPr lang="en-CH" sz="1600" dirty="0">
                        <a:latin typeface="Corbel" panose="020B0503020204020204" pitchFamily="34" charset="0"/>
                      </a:endParaRPr>
                    </a:p>
                  </a:txBody>
                  <a:tcPr marL="0" marR="0" marT="0" marB="0">
                    <a:lnT w="12700" cmpd="sng">
                      <a:noFill/>
                    </a:lnT>
                    <a:solidFill>
                      <a:schemeClr val="bg1"/>
                    </a:solidFill>
                  </a:tcPr>
                </a:tc>
                <a:tc hMerge="1">
                  <a:txBody>
                    <a:bodyPr/>
                    <a:lstStyle/>
                    <a:p>
                      <a:pPr algn="ctr"/>
                      <a:endParaRPr lang="en-CH" dirty="0"/>
                    </a:p>
                  </a:txBody>
                  <a:tcPr marL="0" marR="0" marT="0" marB="0"/>
                </a:tc>
                <a:extLst>
                  <a:ext uri="{0D108BD9-81ED-4DB2-BD59-A6C34878D82A}">
                    <a16:rowId xmlns:a16="http://schemas.microsoft.com/office/drawing/2014/main" val="2578426224"/>
                  </a:ext>
                </a:extLst>
              </a:tr>
              <a:tr h="197636">
                <a:tc>
                  <a:txBody>
                    <a:bodyPr/>
                    <a:lstStyle/>
                    <a:p>
                      <a:pPr algn="ctr"/>
                      <a:r>
                        <a:rPr lang="en-CH" sz="1600" b="1" dirty="0">
                          <a:solidFill>
                            <a:srgbClr val="863DBE"/>
                          </a:solidFill>
                          <a:latin typeface="Corbel" panose="020B0503020204020204" pitchFamily="34" charset="0"/>
                        </a:rPr>
                        <a:t>AAA</a:t>
                      </a:r>
                      <a:endParaRPr lang="en-CH" sz="1600" dirty="0">
                        <a:latin typeface="Corbel" panose="020B0503020204020204" pitchFamily="34" charset="0"/>
                      </a:endParaRPr>
                    </a:p>
                  </a:txBody>
                  <a:tcPr marL="0" marR="0" marT="0" marB="0">
                    <a:solidFill>
                      <a:schemeClr val="bg1"/>
                    </a:solidFill>
                  </a:tcPr>
                </a:tc>
                <a:tc>
                  <a:txBody>
                    <a:bodyPr/>
                    <a:lstStyle/>
                    <a:p>
                      <a:pPr algn="ctr"/>
                      <a:r>
                        <a:rPr lang="en-CH" sz="1600" dirty="0">
                          <a:latin typeface="Corbel" panose="020B0503020204020204" pitchFamily="34" charset="0"/>
                        </a:rPr>
                        <a:t>31</a:t>
                      </a:r>
                    </a:p>
                  </a:txBody>
                  <a:tcPr marL="0" marR="0" marT="0" marB="0">
                    <a:solidFill>
                      <a:schemeClr val="bg1"/>
                    </a:solidFill>
                  </a:tcPr>
                </a:tc>
                <a:tc>
                  <a:txBody>
                    <a:bodyPr/>
                    <a:lstStyle/>
                    <a:p>
                      <a:pPr algn="ctr"/>
                      <a:r>
                        <a:rPr lang="en-CH" sz="1600" dirty="0">
                          <a:latin typeface="Corbel" panose="020B0503020204020204" pitchFamily="34" charset="0"/>
                        </a:rPr>
                        <a:t>101</a:t>
                      </a:r>
                    </a:p>
                  </a:txBody>
                  <a:tcPr marL="0" marR="0" marT="0" marB="0">
                    <a:solidFill>
                      <a:schemeClr val="bg1"/>
                    </a:solidFill>
                  </a:tcPr>
                </a:tc>
                <a:tc>
                  <a:txBody>
                    <a:bodyPr/>
                    <a:lstStyle/>
                    <a:p>
                      <a:pPr algn="ctr"/>
                      <a:endParaRPr lang="en-CH" sz="1600" dirty="0">
                        <a:latin typeface="Corbel" panose="020B0503020204020204" pitchFamily="34" charset="0"/>
                      </a:endParaRPr>
                    </a:p>
                  </a:txBody>
                  <a:tcPr marL="0" marR="0" marT="0" marB="0">
                    <a:lnT w="12700" cmpd="sng">
                      <a:noFill/>
                    </a:lnT>
                    <a:solidFill>
                      <a:schemeClr val="bg1"/>
                    </a:solidFill>
                  </a:tcPr>
                </a:tc>
                <a:extLst>
                  <a:ext uri="{0D108BD9-81ED-4DB2-BD59-A6C34878D82A}">
                    <a16:rowId xmlns:a16="http://schemas.microsoft.com/office/drawing/2014/main" val="794836401"/>
                  </a:ext>
                </a:extLst>
              </a:tr>
              <a:tr h="1976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endParaRPr lang="en-CH" sz="1600" dirty="0">
                        <a:latin typeface="Corbel" panose="020B0503020204020204" pitchFamily="34" charset="0"/>
                      </a:endParaRPr>
                    </a:p>
                  </a:txBody>
                  <a:tcPr marL="0" marR="0" marT="0" marB="0">
                    <a:solidFill>
                      <a:schemeClr val="bg1"/>
                    </a:solidFill>
                  </a:tcPr>
                </a:tc>
                <a:tc>
                  <a:txBody>
                    <a:bodyPr/>
                    <a:lstStyle/>
                    <a:p>
                      <a:pPr algn="ctr"/>
                      <a:r>
                        <a:rPr lang="en-CH" sz="1600" dirty="0">
                          <a:latin typeface="Corbel" panose="020B0503020204020204" pitchFamily="34" charset="0"/>
                        </a:rPr>
                        <a:t>25</a:t>
                      </a:r>
                    </a:p>
                  </a:txBody>
                  <a:tcPr marL="0" marR="0" marT="0" marB="0">
                    <a:solidFill>
                      <a:schemeClr val="bg1"/>
                    </a:solidFill>
                  </a:tcPr>
                </a:tc>
                <a:tc>
                  <a:txBody>
                    <a:bodyPr/>
                    <a:lstStyle/>
                    <a:p>
                      <a:pPr algn="ctr"/>
                      <a:r>
                        <a:rPr lang="en-CH" sz="1600" dirty="0">
                          <a:latin typeface="Corbel" panose="020B0503020204020204" pitchFamily="34" charset="0"/>
                        </a:rPr>
                        <a:t>230</a:t>
                      </a:r>
                    </a:p>
                  </a:txBody>
                  <a:tcPr marL="0" marR="0" marT="0" marB="0">
                    <a:solidFill>
                      <a:schemeClr val="bg1"/>
                    </a:solidFill>
                  </a:tcPr>
                </a:tc>
                <a:tc>
                  <a:txBody>
                    <a:bodyPr/>
                    <a:lstStyle/>
                    <a:p>
                      <a:pPr algn="ctr"/>
                      <a:r>
                        <a:rPr lang="en-CH" sz="1600" dirty="0">
                          <a:latin typeface="Corbel" panose="020B0503020204020204" pitchFamily="34" charset="0"/>
                        </a:rPr>
                        <a:t>400</a:t>
                      </a:r>
                    </a:p>
                  </a:txBody>
                  <a:tcPr marL="0" marR="0" marT="0" marB="0">
                    <a:solidFill>
                      <a:schemeClr val="bg1"/>
                    </a:solidFill>
                  </a:tcPr>
                </a:tc>
                <a:extLst>
                  <a:ext uri="{0D108BD9-81ED-4DB2-BD59-A6C34878D82A}">
                    <a16:rowId xmlns:a16="http://schemas.microsoft.com/office/drawing/2014/main" val="3153623914"/>
                  </a:ext>
                </a:extLst>
              </a:tr>
              <a:tr h="1976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sz="1600" dirty="0">
                          <a:latin typeface="Corbel" panose="020B0503020204020204" pitchFamily="34" charset="0"/>
                        </a:rPr>
                        <a:t>…</a:t>
                      </a:r>
                    </a:p>
                  </a:txBody>
                  <a:tcPr marL="0" marR="0" marT="0" marB="0">
                    <a:solidFill>
                      <a:schemeClr val="bg1"/>
                    </a:solidFill>
                  </a:tcPr>
                </a:tc>
                <a:tc>
                  <a:txBody>
                    <a:bodyPr/>
                    <a:lstStyle/>
                    <a:p>
                      <a:pPr algn="ctr"/>
                      <a:r>
                        <a:rPr lang="en-CH" sz="1600" dirty="0">
                          <a:latin typeface="Corbel" panose="020B0503020204020204" pitchFamily="34" charset="0"/>
                        </a:rPr>
                        <a:t>…</a:t>
                      </a:r>
                    </a:p>
                  </a:txBody>
                  <a:tcPr marL="0" marR="0" marT="0" marB="0">
                    <a:solidFill>
                      <a:schemeClr val="bg1"/>
                    </a:solidFill>
                  </a:tcPr>
                </a:tc>
                <a:tc>
                  <a:txBody>
                    <a:bodyPr/>
                    <a:lstStyle/>
                    <a:p>
                      <a:pPr algn="ctr"/>
                      <a:r>
                        <a:rPr lang="en-CH" sz="1600" dirty="0">
                          <a:latin typeface="Corbel" panose="020B0503020204020204" pitchFamily="34" charset="0"/>
                        </a:rPr>
                        <a:t>…</a:t>
                      </a:r>
                    </a:p>
                  </a:txBody>
                  <a:tcPr marL="0" marR="0" marT="0" marB="0">
                    <a:solidFill>
                      <a:schemeClr val="bg1"/>
                    </a:solidFill>
                  </a:tcPr>
                </a:tc>
                <a:tc>
                  <a:txBody>
                    <a:bodyPr/>
                    <a:lstStyle/>
                    <a:p>
                      <a:pPr algn="ctr"/>
                      <a:r>
                        <a:rPr lang="en-CH" sz="1600" dirty="0">
                          <a:latin typeface="Corbel" panose="020B0503020204020204" pitchFamily="34" charset="0"/>
                        </a:rPr>
                        <a:t>…</a:t>
                      </a:r>
                    </a:p>
                  </a:txBody>
                  <a:tcPr marL="0" marR="0" marT="0" marB="0">
                    <a:solidFill>
                      <a:schemeClr val="bg1"/>
                    </a:solidFill>
                  </a:tcPr>
                </a:tc>
                <a:extLst>
                  <a:ext uri="{0D108BD9-81ED-4DB2-BD59-A6C34878D82A}">
                    <a16:rowId xmlns:a16="http://schemas.microsoft.com/office/drawing/2014/main" val="3538254811"/>
                  </a:ext>
                </a:extLst>
              </a:tr>
            </a:tbl>
          </a:graphicData>
        </a:graphic>
      </p:graphicFrame>
      <p:sp>
        <p:nvSpPr>
          <p:cNvPr id="2" name="Title 1">
            <a:extLst>
              <a:ext uri="{FF2B5EF4-FFF2-40B4-BE49-F238E27FC236}">
                <a16:creationId xmlns:a16="http://schemas.microsoft.com/office/drawing/2014/main" id="{DF2A7DFE-127E-8540-A655-7E27FE1CD04A}"/>
              </a:ext>
            </a:extLst>
          </p:cNvPr>
          <p:cNvSpPr>
            <a:spLocks noGrp="1"/>
          </p:cNvSpPr>
          <p:nvPr>
            <p:ph type="title"/>
          </p:nvPr>
        </p:nvSpPr>
        <p:spPr/>
        <p:txBody>
          <a:bodyPr/>
          <a:lstStyle/>
          <a:p>
            <a:r>
              <a:rPr lang="en-CH" dirty="0"/>
              <a:t>Read Mapping Process</a:t>
            </a:r>
          </a:p>
        </p:txBody>
      </p:sp>
      <p:sp>
        <p:nvSpPr>
          <p:cNvPr id="5" name="Rectangle 4">
            <a:extLst>
              <a:ext uri="{FF2B5EF4-FFF2-40B4-BE49-F238E27FC236}">
                <a16:creationId xmlns:a16="http://schemas.microsoft.com/office/drawing/2014/main" id="{6ACCD888-39C6-FD4F-BF2D-300957D79C86}"/>
              </a:ext>
            </a:extLst>
          </p:cNvPr>
          <p:cNvSpPr/>
          <p:nvPr/>
        </p:nvSpPr>
        <p:spPr>
          <a:xfrm>
            <a:off x="1675735" y="1075332"/>
            <a:ext cx="6277060" cy="208345"/>
          </a:xfrm>
          <a:prstGeom prst="rect">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1600" b="1" dirty="0">
                <a:solidFill>
                  <a:schemeClr val="tx1"/>
                </a:solidFill>
                <a:latin typeface="Corbel" panose="020B0503020204020204" pitchFamily="34" charset="0"/>
              </a:rPr>
              <a:t>…</a:t>
            </a:r>
            <a:r>
              <a:rPr lang="en-CH" sz="1600" b="1" dirty="0">
                <a:solidFill>
                  <a:schemeClr val="accent2"/>
                </a:solidFill>
                <a:latin typeface="Corbel" panose="020B0503020204020204" pitchFamily="34" charset="0"/>
              </a:rPr>
              <a:t>C</a:t>
            </a:r>
            <a:r>
              <a:rPr lang="en-CH" sz="1600" b="1" dirty="0">
                <a:solidFill>
                  <a:srgbClr val="7030A0"/>
                </a:solidFill>
                <a:latin typeface="Corbel" panose="020B0503020204020204" pitchFamily="34" charset="0"/>
              </a:rPr>
              <a:t>AA</a:t>
            </a:r>
            <a:r>
              <a:rPr lang="en-CH" sz="1600" b="1" dirty="0">
                <a:solidFill>
                  <a:schemeClr val="accent6"/>
                </a:solidFill>
                <a:latin typeface="Corbel" panose="020B0503020204020204" pitchFamily="34" charset="0"/>
              </a:rPr>
              <a:t>TTT</a:t>
            </a: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CCC</a:t>
            </a:r>
            <a:r>
              <a:rPr lang="en-CH" sz="1600" b="1" dirty="0">
                <a:solidFill>
                  <a:srgbClr val="863DBE"/>
                </a:solidFill>
                <a:latin typeface="Corbel" panose="020B0503020204020204" pitchFamily="34" charset="0"/>
              </a:rPr>
              <a:t>A</a:t>
            </a:r>
            <a:r>
              <a:rPr lang="en-CH" sz="1600" b="1" dirty="0">
                <a:solidFill>
                  <a:srgbClr val="67A042"/>
                </a:solidFill>
                <a:latin typeface="Corbel" panose="020B0503020204020204" pitchFamily="34" charset="0"/>
              </a:rPr>
              <a:t>T</a:t>
            </a:r>
            <a:r>
              <a:rPr lang="en-CH" sz="1600" b="1" dirty="0">
                <a:solidFill>
                  <a:srgbClr val="863DBE"/>
                </a:solidFill>
                <a:latin typeface="Corbel" panose="020B0503020204020204" pitchFamily="34" charset="0"/>
              </a:rPr>
              <a:t>A</a:t>
            </a:r>
            <a:r>
              <a:rPr lang="en-CH" sz="1600" b="1" dirty="0">
                <a:solidFill>
                  <a:srgbClr val="67A042"/>
                </a:solidFill>
                <a:latin typeface="Corbel" panose="020B0503020204020204" pitchFamily="34" charset="0"/>
              </a:rPr>
              <a:t>T</a:t>
            </a:r>
            <a:r>
              <a:rPr lang="en-CH" sz="1600" b="1" dirty="0">
                <a:solidFill>
                  <a:schemeClr val="accent1"/>
                </a:solidFill>
                <a:latin typeface="Corbel" panose="020B0503020204020204" pitchFamily="34" charset="0"/>
              </a:rPr>
              <a:t>GG</a:t>
            </a:r>
            <a:r>
              <a:rPr lang="en-CH" sz="1600" b="1" dirty="0">
                <a:solidFill>
                  <a:srgbClr val="67A042"/>
                </a:solidFill>
                <a:latin typeface="Corbel" panose="020B0503020204020204" pitchFamily="34" charset="0"/>
              </a:rPr>
              <a:t>TT</a:t>
            </a:r>
            <a:r>
              <a:rPr lang="en-CH" sz="1600" b="1" dirty="0">
                <a:solidFill>
                  <a:srgbClr val="863DBE"/>
                </a:solidFill>
                <a:latin typeface="Corbel" panose="020B0503020204020204" pitchFamily="34" charset="0"/>
              </a:rPr>
              <a:t>AA</a:t>
            </a: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a:t>
            </a:r>
            <a:r>
              <a:rPr lang="en-CH" sz="1600" b="1" dirty="0">
                <a:solidFill>
                  <a:srgbClr val="67A042"/>
                </a:solidFill>
                <a:latin typeface="Corbel" panose="020B0503020204020204" pitchFamily="34" charset="0"/>
              </a:rPr>
              <a:t>TT</a:t>
            </a: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r>
              <a:rPr lang="en-CH" sz="1600" b="1" dirty="0">
                <a:solidFill>
                  <a:srgbClr val="67A042"/>
                </a:solidFill>
                <a:latin typeface="Corbel" panose="020B0503020204020204" pitchFamily="34" charset="0"/>
              </a:rPr>
              <a:t>T</a:t>
            </a:r>
            <a:r>
              <a:rPr lang="en-CH" sz="1600" b="1" dirty="0">
                <a:solidFill>
                  <a:schemeClr val="accent1"/>
                </a:solidFill>
                <a:latin typeface="Corbel" panose="020B0503020204020204" pitchFamily="34" charset="0"/>
              </a:rPr>
              <a:t>GG</a:t>
            </a:r>
            <a:r>
              <a:rPr lang="en-CH" sz="1600" b="1" dirty="0">
                <a:solidFill>
                  <a:srgbClr val="863DBE"/>
                </a:solidFill>
                <a:latin typeface="Corbel" panose="020B0503020204020204" pitchFamily="34" charset="0"/>
              </a:rPr>
              <a:t>AAA</a:t>
            </a:r>
            <a:r>
              <a:rPr lang="en-CH" sz="1600" b="1" dirty="0">
                <a:solidFill>
                  <a:srgbClr val="67A042"/>
                </a:solidFill>
                <a:latin typeface="Corbel" panose="020B0503020204020204" pitchFamily="34" charset="0"/>
              </a:rPr>
              <a:t>T</a:t>
            </a:r>
            <a:r>
              <a:rPr lang="en-CH" sz="1600" b="1" dirty="0">
                <a:solidFill>
                  <a:schemeClr val="accent1"/>
                </a:solidFill>
                <a:latin typeface="Corbel" panose="020B0503020204020204" pitchFamily="34" charset="0"/>
              </a:rPr>
              <a:t>GGG</a:t>
            </a:r>
            <a:r>
              <a:rPr lang="en-CH" sz="1600" b="1" dirty="0">
                <a:solidFill>
                  <a:schemeClr val="accent2"/>
                </a:solidFill>
                <a:latin typeface="Corbel" panose="020B0503020204020204" pitchFamily="34" charset="0"/>
              </a:rPr>
              <a:t>C</a:t>
            </a:r>
            <a:r>
              <a:rPr lang="en-CH" sz="1600" b="1" dirty="0">
                <a:solidFill>
                  <a:srgbClr val="67A042"/>
                </a:solidFill>
                <a:latin typeface="Corbel" panose="020B0503020204020204" pitchFamily="34" charset="0"/>
              </a:rPr>
              <a:t>TTT</a:t>
            </a:r>
            <a:r>
              <a:rPr lang="en-CH" sz="1600" b="1" dirty="0">
                <a:solidFill>
                  <a:schemeClr val="accent2"/>
                </a:solidFill>
                <a:latin typeface="Corbel" panose="020B0503020204020204" pitchFamily="34" charset="0"/>
              </a:rPr>
              <a:t>C</a:t>
            </a: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a:t>
            </a:r>
            <a:r>
              <a:rPr lang="en-CH" sz="1600" b="1" dirty="0">
                <a:solidFill>
                  <a:srgbClr val="67A042"/>
                </a:solidFill>
                <a:latin typeface="Corbel" panose="020B0503020204020204" pitchFamily="34" charset="0"/>
              </a:rPr>
              <a:t>TTT</a:t>
            </a:r>
            <a:r>
              <a:rPr lang="en-CH" sz="1600" b="1" dirty="0">
                <a:solidFill>
                  <a:schemeClr val="accent1"/>
                </a:solidFill>
                <a:latin typeface="Corbel" panose="020B0503020204020204" pitchFamily="34" charset="0"/>
              </a:rPr>
              <a:t>G</a:t>
            </a:r>
            <a:r>
              <a:rPr lang="en-CH" sz="1600" b="1" dirty="0">
                <a:solidFill>
                  <a:schemeClr val="tx1"/>
                </a:solidFill>
                <a:latin typeface="Corbel" panose="020B0503020204020204" pitchFamily="34" charset="0"/>
              </a:rPr>
              <a:t>…</a:t>
            </a:r>
          </a:p>
        </p:txBody>
      </p:sp>
      <p:sp>
        <p:nvSpPr>
          <p:cNvPr id="6" name="TextBox 5">
            <a:extLst>
              <a:ext uri="{FF2B5EF4-FFF2-40B4-BE49-F238E27FC236}">
                <a16:creationId xmlns:a16="http://schemas.microsoft.com/office/drawing/2014/main" id="{1C5F1F2C-44F8-A047-83C5-9F01BAE30569}"/>
              </a:ext>
            </a:extLst>
          </p:cNvPr>
          <p:cNvSpPr txBox="1"/>
          <p:nvPr/>
        </p:nvSpPr>
        <p:spPr>
          <a:xfrm>
            <a:off x="67753" y="922571"/>
            <a:ext cx="2364899" cy="461665"/>
          </a:xfrm>
          <a:prstGeom prst="rect">
            <a:avLst/>
          </a:prstGeom>
          <a:noFill/>
        </p:spPr>
        <p:txBody>
          <a:bodyPr wrap="square" rtlCol="0">
            <a:spAutoFit/>
          </a:bodyPr>
          <a:lstStyle/>
          <a:p>
            <a:r>
              <a:rPr lang="en-CH" sz="2400" b="1" dirty="0">
                <a:solidFill>
                  <a:schemeClr val="accent4">
                    <a:lumMod val="50000"/>
                  </a:schemeClr>
                </a:solidFill>
                <a:latin typeface="Corbel" panose="020B0503020204020204" pitchFamily="34" charset="0"/>
              </a:rPr>
              <a:t>Reference</a:t>
            </a:r>
          </a:p>
        </p:txBody>
      </p:sp>
      <p:sp>
        <p:nvSpPr>
          <p:cNvPr id="11" name="Rectangle 10">
            <a:extLst>
              <a:ext uri="{FF2B5EF4-FFF2-40B4-BE49-F238E27FC236}">
                <a16:creationId xmlns:a16="http://schemas.microsoft.com/office/drawing/2014/main" id="{B3849A51-DE1B-434A-89C2-497599B8208D}"/>
              </a:ext>
            </a:extLst>
          </p:cNvPr>
          <p:cNvSpPr/>
          <p:nvPr/>
        </p:nvSpPr>
        <p:spPr>
          <a:xfrm>
            <a:off x="5417748" y="1892008"/>
            <a:ext cx="1331090" cy="779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Rectangle 11">
            <a:extLst>
              <a:ext uri="{FF2B5EF4-FFF2-40B4-BE49-F238E27FC236}">
                <a16:creationId xmlns:a16="http://schemas.microsoft.com/office/drawing/2014/main" id="{0FC9294A-9728-8A41-880A-03EF9CB36856}"/>
              </a:ext>
            </a:extLst>
          </p:cNvPr>
          <p:cNvSpPr/>
          <p:nvPr/>
        </p:nvSpPr>
        <p:spPr>
          <a:xfrm>
            <a:off x="6021180" y="1887060"/>
            <a:ext cx="843406" cy="1037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TextBox 2">
            <a:extLst>
              <a:ext uri="{FF2B5EF4-FFF2-40B4-BE49-F238E27FC236}">
                <a16:creationId xmlns:a16="http://schemas.microsoft.com/office/drawing/2014/main" id="{81A0E623-28E6-2148-8A8D-1E1AE6550DA5}"/>
              </a:ext>
            </a:extLst>
          </p:cNvPr>
          <p:cNvSpPr txBox="1"/>
          <p:nvPr/>
        </p:nvSpPr>
        <p:spPr>
          <a:xfrm>
            <a:off x="4875708" y="77718"/>
            <a:ext cx="5418210" cy="707886"/>
          </a:xfrm>
          <a:prstGeom prst="rect">
            <a:avLst/>
          </a:prstGeom>
          <a:noFill/>
        </p:spPr>
        <p:txBody>
          <a:bodyPr wrap="square" rtlCol="0">
            <a:spAutoFit/>
          </a:bodyPr>
          <a:lstStyle/>
          <a:p>
            <a:r>
              <a:rPr lang="en-CH" sz="2000" dirty="0">
                <a:solidFill>
                  <a:srgbClr val="C00000"/>
                </a:solidFill>
                <a:latin typeface="Corbel" panose="020B0503020204020204" pitchFamily="34" charset="0"/>
              </a:rPr>
              <a:t>&gt; </a:t>
            </a:r>
            <a:r>
              <a:rPr lang="en-CH" sz="2000" dirty="0">
                <a:solidFill>
                  <a:srgbClr val="C00000"/>
                </a:solidFill>
              </a:rPr>
              <a:t>3</a:t>
            </a:r>
            <a:r>
              <a:rPr lang="en-CH" sz="2000" dirty="0">
                <a:solidFill>
                  <a:srgbClr val="C00000"/>
                </a:solidFill>
                <a:latin typeface="Corbel" panose="020B0503020204020204" pitchFamily="34" charset="0"/>
              </a:rPr>
              <a:t> billion characters</a:t>
            </a:r>
            <a:br>
              <a:rPr lang="en-CH" sz="2000" dirty="0">
                <a:solidFill>
                  <a:srgbClr val="C00000"/>
                </a:solidFill>
                <a:latin typeface="Corbel" panose="020B0503020204020204" pitchFamily="34" charset="0"/>
              </a:rPr>
            </a:br>
            <a:r>
              <a:rPr lang="en-CH" sz="2000" dirty="0">
                <a:solidFill>
                  <a:srgbClr val="C00000"/>
                </a:solidFill>
                <a:latin typeface="Corbel" panose="020B0503020204020204" pitchFamily="34" charset="0"/>
              </a:rPr>
              <a:t>    for </a:t>
            </a:r>
            <a:r>
              <a:rPr lang="en-GB" sz="2000" dirty="0">
                <a:solidFill>
                  <a:srgbClr val="C00000"/>
                </a:solidFill>
                <a:latin typeface="Corbel" panose="020B0503020204020204" pitchFamily="34" charset="0"/>
              </a:rPr>
              <a:t>the human</a:t>
            </a:r>
            <a:r>
              <a:rPr lang="en-CH" sz="2000" dirty="0">
                <a:solidFill>
                  <a:srgbClr val="C00000"/>
                </a:solidFill>
                <a:latin typeface="Corbel" panose="020B0503020204020204" pitchFamily="34" charset="0"/>
              </a:rPr>
              <a:t> genome</a:t>
            </a:r>
          </a:p>
        </p:txBody>
      </p:sp>
      <p:sp>
        <p:nvSpPr>
          <p:cNvPr id="30" name="TextBox 29">
            <a:extLst>
              <a:ext uri="{FF2B5EF4-FFF2-40B4-BE49-F238E27FC236}">
                <a16:creationId xmlns:a16="http://schemas.microsoft.com/office/drawing/2014/main" id="{EB662D66-1749-0640-BF2C-B690261A3428}"/>
              </a:ext>
            </a:extLst>
          </p:cNvPr>
          <p:cNvSpPr txBox="1"/>
          <p:nvPr/>
        </p:nvSpPr>
        <p:spPr>
          <a:xfrm>
            <a:off x="4068784" y="3367934"/>
            <a:ext cx="2364899" cy="461665"/>
          </a:xfrm>
          <a:prstGeom prst="rect">
            <a:avLst/>
          </a:prstGeom>
          <a:noFill/>
        </p:spPr>
        <p:txBody>
          <a:bodyPr wrap="square" rtlCol="0">
            <a:spAutoFit/>
          </a:bodyPr>
          <a:lstStyle/>
          <a:p>
            <a:pPr algn="ctr"/>
            <a:r>
              <a:rPr lang="en-CH" sz="2400" b="1" dirty="0">
                <a:solidFill>
                  <a:schemeClr val="accent4">
                    <a:lumMod val="50000"/>
                  </a:schemeClr>
                </a:solidFill>
                <a:latin typeface="Corbel" panose="020B0503020204020204" pitchFamily="34" charset="0"/>
              </a:rPr>
              <a:t>Index</a:t>
            </a:r>
          </a:p>
        </p:txBody>
      </p:sp>
      <p:sp>
        <p:nvSpPr>
          <p:cNvPr id="9" name="TextBox 8">
            <a:extLst>
              <a:ext uri="{FF2B5EF4-FFF2-40B4-BE49-F238E27FC236}">
                <a16:creationId xmlns:a16="http://schemas.microsoft.com/office/drawing/2014/main" id="{9BDF776C-43D9-2545-98D5-F688DF0413A3}"/>
              </a:ext>
            </a:extLst>
          </p:cNvPr>
          <p:cNvSpPr txBox="1"/>
          <p:nvPr/>
        </p:nvSpPr>
        <p:spPr>
          <a:xfrm>
            <a:off x="3952044" y="1410278"/>
            <a:ext cx="1057842" cy="461665"/>
          </a:xfrm>
          <a:prstGeom prst="rect">
            <a:avLst/>
          </a:prstGeom>
          <a:noFill/>
        </p:spPr>
        <p:txBody>
          <a:bodyPr wrap="square" rtlCol="0">
            <a:spAutoFit/>
          </a:bodyPr>
          <a:lstStyle/>
          <a:p>
            <a:r>
              <a:rPr lang="en-CH" sz="2400" b="1" dirty="0">
                <a:solidFill>
                  <a:schemeClr val="accent4">
                    <a:lumMod val="50000"/>
                  </a:schemeClr>
                </a:solidFill>
              </a:rPr>
              <a:t>K-mer</a:t>
            </a:r>
            <a:endParaRPr lang="en-CH" b="1" dirty="0">
              <a:solidFill>
                <a:schemeClr val="accent4">
                  <a:lumMod val="50000"/>
                </a:schemeClr>
              </a:solidFill>
            </a:endParaRPr>
          </a:p>
        </p:txBody>
      </p:sp>
      <p:sp>
        <p:nvSpPr>
          <p:cNvPr id="31" name="TextBox 30">
            <a:extLst>
              <a:ext uri="{FF2B5EF4-FFF2-40B4-BE49-F238E27FC236}">
                <a16:creationId xmlns:a16="http://schemas.microsoft.com/office/drawing/2014/main" id="{5EC4BAF4-E589-304E-92BF-CBACDBA5C9FD}"/>
              </a:ext>
            </a:extLst>
          </p:cNvPr>
          <p:cNvSpPr txBox="1"/>
          <p:nvPr/>
        </p:nvSpPr>
        <p:spPr>
          <a:xfrm>
            <a:off x="4791945" y="1412516"/>
            <a:ext cx="1816694" cy="461665"/>
          </a:xfrm>
          <a:prstGeom prst="rect">
            <a:avLst/>
          </a:prstGeom>
          <a:noFill/>
        </p:spPr>
        <p:txBody>
          <a:bodyPr wrap="square" rtlCol="0">
            <a:spAutoFit/>
          </a:bodyPr>
          <a:lstStyle/>
          <a:p>
            <a:pPr algn="ctr"/>
            <a:r>
              <a:rPr lang="en-CH" sz="2400" b="1" dirty="0">
                <a:solidFill>
                  <a:schemeClr val="accent4">
                    <a:lumMod val="50000"/>
                  </a:schemeClr>
                </a:solidFill>
              </a:rPr>
              <a:t>Locations</a:t>
            </a:r>
            <a:endParaRPr lang="en-CH" b="1" dirty="0">
              <a:solidFill>
                <a:schemeClr val="accent4">
                  <a:lumMod val="50000"/>
                </a:schemeClr>
              </a:solidFill>
            </a:endParaRPr>
          </a:p>
        </p:txBody>
      </p:sp>
      <p:sp>
        <p:nvSpPr>
          <p:cNvPr id="10" name="Left Brace 9">
            <a:extLst>
              <a:ext uri="{FF2B5EF4-FFF2-40B4-BE49-F238E27FC236}">
                <a16:creationId xmlns:a16="http://schemas.microsoft.com/office/drawing/2014/main" id="{D613E846-C617-374C-971A-C214279B6264}"/>
              </a:ext>
            </a:extLst>
          </p:cNvPr>
          <p:cNvSpPr/>
          <p:nvPr/>
        </p:nvSpPr>
        <p:spPr>
          <a:xfrm rot="5400000">
            <a:off x="5675221" y="868727"/>
            <a:ext cx="192164" cy="1955068"/>
          </a:xfrm>
          <a:prstGeom prst="leftBrac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solidFill>
                <a:schemeClr val="accent4">
                  <a:lumMod val="50000"/>
                </a:schemeClr>
              </a:solidFill>
            </a:endParaRPr>
          </a:p>
        </p:txBody>
      </p:sp>
      <p:sp>
        <p:nvSpPr>
          <p:cNvPr id="32" name="Rectangle 31">
            <a:extLst>
              <a:ext uri="{FF2B5EF4-FFF2-40B4-BE49-F238E27FC236}">
                <a16:creationId xmlns:a16="http://schemas.microsoft.com/office/drawing/2014/main" id="{5048CB44-3598-AD4C-B489-5DD912AFCC30}"/>
              </a:ext>
            </a:extLst>
          </p:cNvPr>
          <p:cNvSpPr/>
          <p:nvPr/>
        </p:nvSpPr>
        <p:spPr>
          <a:xfrm>
            <a:off x="1678724" y="2023347"/>
            <a:ext cx="1514650"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CCC</a:t>
            </a:r>
            <a:r>
              <a:rPr lang="en-CH" sz="1600" b="1" dirty="0">
                <a:solidFill>
                  <a:srgbClr val="863DBE"/>
                </a:solidFill>
                <a:latin typeface="Corbel" panose="020B0503020204020204" pitchFamily="34" charset="0"/>
              </a:rPr>
              <a:t>AAA</a:t>
            </a:r>
            <a:r>
              <a:rPr lang="en-CH" sz="1600" b="1" dirty="0">
                <a:solidFill>
                  <a:srgbClr val="67A042"/>
                </a:solidFill>
                <a:latin typeface="Corbel" panose="020B0503020204020204" pitchFamily="34" charset="0"/>
              </a:rPr>
              <a:t>T</a:t>
            </a:r>
            <a:r>
              <a:rPr lang="en-CH" sz="1600" b="1" dirty="0">
                <a:solidFill>
                  <a:schemeClr val="accent1"/>
                </a:solidFill>
                <a:latin typeface="Corbel" panose="020B0503020204020204" pitchFamily="34" charset="0"/>
              </a:rPr>
              <a:t>GG</a:t>
            </a:r>
            <a:r>
              <a:rPr lang="en-CH" sz="1600" b="1" dirty="0">
                <a:solidFill>
                  <a:srgbClr val="67A042"/>
                </a:solidFill>
                <a:latin typeface="Corbel" panose="020B0503020204020204" pitchFamily="34" charset="0"/>
              </a:rPr>
              <a:t>TT</a:t>
            </a:r>
            <a:endParaRPr lang="en-CH" sz="1600" b="1" dirty="0">
              <a:solidFill>
                <a:schemeClr val="accent1"/>
              </a:solidFill>
              <a:latin typeface="Corbel" panose="020B0503020204020204" pitchFamily="34" charset="0"/>
            </a:endParaRPr>
          </a:p>
        </p:txBody>
      </p:sp>
      <p:sp>
        <p:nvSpPr>
          <p:cNvPr id="33" name="TextBox 32">
            <a:extLst>
              <a:ext uri="{FF2B5EF4-FFF2-40B4-BE49-F238E27FC236}">
                <a16:creationId xmlns:a16="http://schemas.microsoft.com/office/drawing/2014/main" id="{B7014F65-9580-DB4E-80CC-455B283D6696}"/>
              </a:ext>
            </a:extLst>
          </p:cNvPr>
          <p:cNvSpPr txBox="1"/>
          <p:nvPr/>
        </p:nvSpPr>
        <p:spPr>
          <a:xfrm>
            <a:off x="67753" y="1904000"/>
            <a:ext cx="891335" cy="461665"/>
          </a:xfrm>
          <a:prstGeom prst="rect">
            <a:avLst/>
          </a:prstGeom>
          <a:noFill/>
        </p:spPr>
        <p:txBody>
          <a:bodyPr wrap="square" rtlCol="0">
            <a:spAutoFit/>
          </a:bodyPr>
          <a:lstStyle/>
          <a:p>
            <a:pPr algn="ctr"/>
            <a:r>
              <a:rPr lang="en-CH" sz="2400" b="1" dirty="0">
                <a:solidFill>
                  <a:schemeClr val="accent4">
                    <a:lumMod val="50000"/>
                  </a:schemeClr>
                </a:solidFill>
                <a:latin typeface="Corbel" panose="020B0503020204020204" pitchFamily="34" charset="0"/>
              </a:rPr>
              <a:t>Read</a:t>
            </a:r>
          </a:p>
        </p:txBody>
      </p:sp>
      <p:sp>
        <p:nvSpPr>
          <p:cNvPr id="34" name="Rectangle 33">
            <a:extLst>
              <a:ext uri="{FF2B5EF4-FFF2-40B4-BE49-F238E27FC236}">
                <a16:creationId xmlns:a16="http://schemas.microsoft.com/office/drawing/2014/main" id="{AC3BA169-04FA-134F-AA9C-5C06ECF02A8E}"/>
              </a:ext>
            </a:extLst>
          </p:cNvPr>
          <p:cNvSpPr/>
          <p:nvPr/>
        </p:nvSpPr>
        <p:spPr>
          <a:xfrm>
            <a:off x="1672221" y="2392641"/>
            <a:ext cx="479533"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CC</a:t>
            </a:r>
            <a:endParaRPr lang="en-CH" sz="1600" b="1" dirty="0">
              <a:solidFill>
                <a:schemeClr val="accent1"/>
              </a:solidFill>
              <a:latin typeface="Corbel" panose="020B0503020204020204" pitchFamily="34" charset="0"/>
            </a:endParaRPr>
          </a:p>
        </p:txBody>
      </p:sp>
      <p:sp>
        <p:nvSpPr>
          <p:cNvPr id="35" name="Rectangle 34">
            <a:extLst>
              <a:ext uri="{FF2B5EF4-FFF2-40B4-BE49-F238E27FC236}">
                <a16:creationId xmlns:a16="http://schemas.microsoft.com/office/drawing/2014/main" id="{77C5BF41-1E91-EF42-9C41-0FD261D54108}"/>
              </a:ext>
            </a:extLst>
          </p:cNvPr>
          <p:cNvSpPr/>
          <p:nvPr/>
        </p:nvSpPr>
        <p:spPr>
          <a:xfrm>
            <a:off x="1802842" y="2658858"/>
            <a:ext cx="479533"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2"/>
                </a:solidFill>
                <a:latin typeface="Corbel" panose="020B0503020204020204" pitchFamily="34" charset="0"/>
              </a:rPr>
              <a:t>CCC</a:t>
            </a:r>
            <a:endParaRPr lang="en-CH" sz="1600" b="1" dirty="0">
              <a:solidFill>
                <a:schemeClr val="accent1"/>
              </a:solidFill>
              <a:latin typeface="Corbel" panose="020B0503020204020204" pitchFamily="34" charset="0"/>
            </a:endParaRPr>
          </a:p>
        </p:txBody>
      </p:sp>
      <p:sp>
        <p:nvSpPr>
          <p:cNvPr id="36" name="TextBox 35">
            <a:extLst>
              <a:ext uri="{FF2B5EF4-FFF2-40B4-BE49-F238E27FC236}">
                <a16:creationId xmlns:a16="http://schemas.microsoft.com/office/drawing/2014/main" id="{24677794-397D-A741-BE16-45CC657602DC}"/>
              </a:ext>
            </a:extLst>
          </p:cNvPr>
          <p:cNvSpPr txBox="1"/>
          <p:nvPr/>
        </p:nvSpPr>
        <p:spPr>
          <a:xfrm>
            <a:off x="2189779" y="2744532"/>
            <a:ext cx="479534" cy="369332"/>
          </a:xfrm>
          <a:prstGeom prst="rect">
            <a:avLst/>
          </a:prstGeom>
          <a:noFill/>
        </p:spPr>
        <p:txBody>
          <a:bodyPr wrap="square" rtlCol="0">
            <a:spAutoFit/>
          </a:bodyPr>
          <a:lstStyle/>
          <a:p>
            <a:pPr algn="ctr"/>
            <a:r>
              <a:rPr lang="en-CH" b="1" dirty="0">
                <a:latin typeface="Corbel" panose="020B0503020204020204" pitchFamily="34" charset="0"/>
              </a:rPr>
              <a:t>…</a:t>
            </a:r>
          </a:p>
        </p:txBody>
      </p:sp>
      <p:sp>
        <p:nvSpPr>
          <p:cNvPr id="37" name="Left Brace 36">
            <a:extLst>
              <a:ext uri="{FF2B5EF4-FFF2-40B4-BE49-F238E27FC236}">
                <a16:creationId xmlns:a16="http://schemas.microsoft.com/office/drawing/2014/main" id="{A844DEFC-FCFA-444E-B545-322E79142A80}"/>
              </a:ext>
            </a:extLst>
          </p:cNvPr>
          <p:cNvSpPr/>
          <p:nvPr/>
        </p:nvSpPr>
        <p:spPr>
          <a:xfrm>
            <a:off x="1319073" y="2392641"/>
            <a:ext cx="254643" cy="721223"/>
          </a:xfrm>
          <a:prstGeom prst="leftBrac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38" name="TextBox 37">
            <a:extLst>
              <a:ext uri="{FF2B5EF4-FFF2-40B4-BE49-F238E27FC236}">
                <a16:creationId xmlns:a16="http://schemas.microsoft.com/office/drawing/2014/main" id="{2E22F7E8-6179-404C-8718-CC895A6DBE30}"/>
              </a:ext>
            </a:extLst>
          </p:cNvPr>
          <p:cNvSpPr txBox="1"/>
          <p:nvPr/>
        </p:nvSpPr>
        <p:spPr>
          <a:xfrm>
            <a:off x="72256" y="2513699"/>
            <a:ext cx="1145327" cy="461665"/>
          </a:xfrm>
          <a:prstGeom prst="rect">
            <a:avLst/>
          </a:prstGeom>
          <a:noFill/>
        </p:spPr>
        <p:txBody>
          <a:bodyPr wrap="square" rtlCol="0">
            <a:spAutoFit/>
          </a:bodyPr>
          <a:lstStyle/>
          <a:p>
            <a:pPr algn="ctr"/>
            <a:r>
              <a:rPr lang="en-CH" sz="2400" b="1" dirty="0">
                <a:solidFill>
                  <a:schemeClr val="accent4">
                    <a:lumMod val="50000"/>
                  </a:schemeClr>
                </a:solidFill>
                <a:latin typeface="Corbel" panose="020B0503020204020204" pitchFamily="34" charset="0"/>
              </a:rPr>
              <a:t>K-mers</a:t>
            </a:r>
          </a:p>
        </p:txBody>
      </p:sp>
      <p:sp>
        <p:nvSpPr>
          <p:cNvPr id="41" name="Rectangle 40">
            <a:extLst>
              <a:ext uri="{FF2B5EF4-FFF2-40B4-BE49-F238E27FC236}">
                <a16:creationId xmlns:a16="http://schemas.microsoft.com/office/drawing/2014/main" id="{91E193BA-E2ED-B841-A40D-E3CC08536D90}"/>
              </a:ext>
            </a:extLst>
          </p:cNvPr>
          <p:cNvSpPr/>
          <p:nvPr/>
        </p:nvSpPr>
        <p:spPr>
          <a:xfrm>
            <a:off x="2120542" y="3827094"/>
            <a:ext cx="7023458" cy="698905"/>
          </a:xfrm>
          <a:prstGeom prst="rect">
            <a:avLst/>
          </a:prstGeom>
          <a:solidFill>
            <a:srgbClr val="DEEBF7">
              <a:alpha val="78824"/>
            </a:srgbClr>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Corbel" panose="020B0503020204020204" pitchFamily="34" charset="0"/>
              </a:rPr>
              <a:t>Determine </a:t>
            </a:r>
            <a:r>
              <a:rPr lang="en-GB" sz="2400" dirty="0">
                <a:solidFill>
                  <a:srgbClr val="1982C3"/>
                </a:solidFill>
                <a:latin typeface="Corbel" panose="020B0503020204020204" pitchFamily="34" charset="0"/>
              </a:rPr>
              <a:t>potential matching locations (seed hits) </a:t>
            </a:r>
            <a:r>
              <a:rPr lang="en-GB" sz="2400" dirty="0">
                <a:solidFill>
                  <a:schemeClr val="tx1"/>
                </a:solidFill>
                <a:latin typeface="Corbel" panose="020B0503020204020204" pitchFamily="34" charset="0"/>
              </a:rPr>
              <a:t>in the reference genome </a:t>
            </a:r>
            <a:endParaRPr lang="en-CH" sz="2400" dirty="0">
              <a:solidFill>
                <a:schemeClr val="tx1"/>
              </a:solidFill>
              <a:latin typeface="Corbel" panose="020B0503020204020204" pitchFamily="34" charset="0"/>
            </a:endParaRPr>
          </a:p>
        </p:txBody>
      </p:sp>
      <p:sp>
        <p:nvSpPr>
          <p:cNvPr id="44" name="Rectangle 43">
            <a:extLst>
              <a:ext uri="{FF2B5EF4-FFF2-40B4-BE49-F238E27FC236}">
                <a16:creationId xmlns:a16="http://schemas.microsoft.com/office/drawing/2014/main" id="{3D00029F-B882-0048-ACDE-CBFFA87A26F7}"/>
              </a:ext>
            </a:extLst>
          </p:cNvPr>
          <p:cNvSpPr/>
          <p:nvPr/>
        </p:nvSpPr>
        <p:spPr>
          <a:xfrm>
            <a:off x="2586247" y="953101"/>
            <a:ext cx="1454387" cy="369332"/>
          </a:xfrm>
          <a:prstGeom prst="rect">
            <a:avLst/>
          </a:prstGeom>
          <a:noFill/>
          <a:ln w="3175">
            <a:solidFill>
              <a:srgbClr val="1982C3"/>
            </a:solidFill>
          </a:ln>
          <a:effectLst>
            <a:glow rad="63500">
              <a:srgbClr val="1982C3">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5" name="Rectangle 44">
            <a:extLst>
              <a:ext uri="{FF2B5EF4-FFF2-40B4-BE49-F238E27FC236}">
                <a16:creationId xmlns:a16="http://schemas.microsoft.com/office/drawing/2014/main" id="{B66FCDF7-3F7A-B24E-B0E6-B15D51502C6A}"/>
              </a:ext>
            </a:extLst>
          </p:cNvPr>
          <p:cNvSpPr/>
          <p:nvPr/>
        </p:nvSpPr>
        <p:spPr>
          <a:xfrm>
            <a:off x="4764422" y="949730"/>
            <a:ext cx="413961" cy="369332"/>
          </a:xfrm>
          <a:prstGeom prst="rect">
            <a:avLst/>
          </a:prstGeom>
          <a:noFill/>
          <a:ln w="3175">
            <a:solidFill>
              <a:srgbClr val="1982C3"/>
            </a:solidFill>
          </a:ln>
          <a:effectLst>
            <a:glow rad="63500">
              <a:srgbClr val="1982C3">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6" name="Rectangle 45">
            <a:extLst>
              <a:ext uri="{FF2B5EF4-FFF2-40B4-BE49-F238E27FC236}">
                <a16:creationId xmlns:a16="http://schemas.microsoft.com/office/drawing/2014/main" id="{85D3E0F8-84FA-B744-A307-FC9F2779DF43}"/>
              </a:ext>
            </a:extLst>
          </p:cNvPr>
          <p:cNvSpPr/>
          <p:nvPr/>
        </p:nvSpPr>
        <p:spPr>
          <a:xfrm>
            <a:off x="5512709" y="949730"/>
            <a:ext cx="413961" cy="369332"/>
          </a:xfrm>
          <a:prstGeom prst="rect">
            <a:avLst/>
          </a:prstGeom>
          <a:noFill/>
          <a:ln w="3175">
            <a:solidFill>
              <a:srgbClr val="1982C3"/>
            </a:solidFill>
          </a:ln>
          <a:effectLst>
            <a:glow rad="63500">
              <a:srgbClr val="1982C3">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Rectangle 46">
            <a:extLst>
              <a:ext uri="{FF2B5EF4-FFF2-40B4-BE49-F238E27FC236}">
                <a16:creationId xmlns:a16="http://schemas.microsoft.com/office/drawing/2014/main" id="{90E556D5-F6C4-6C40-A318-29B28A3205C4}"/>
              </a:ext>
            </a:extLst>
          </p:cNvPr>
          <p:cNvSpPr/>
          <p:nvPr/>
        </p:nvSpPr>
        <p:spPr>
          <a:xfrm>
            <a:off x="1849667" y="961286"/>
            <a:ext cx="413961" cy="369332"/>
          </a:xfrm>
          <a:prstGeom prst="rect">
            <a:avLst/>
          </a:prstGeom>
          <a:noFill/>
          <a:ln w="3175">
            <a:solidFill>
              <a:srgbClr val="1982C3"/>
            </a:solidFill>
          </a:ln>
          <a:effectLst>
            <a:glow rad="63500">
              <a:srgbClr val="1982C3">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8" name="Rectangle 47">
            <a:extLst>
              <a:ext uri="{FF2B5EF4-FFF2-40B4-BE49-F238E27FC236}">
                <a16:creationId xmlns:a16="http://schemas.microsoft.com/office/drawing/2014/main" id="{016CE3D1-13FA-6242-804C-7AC83775A455}"/>
              </a:ext>
            </a:extLst>
          </p:cNvPr>
          <p:cNvSpPr/>
          <p:nvPr/>
        </p:nvSpPr>
        <p:spPr>
          <a:xfrm>
            <a:off x="2120542" y="4623086"/>
            <a:ext cx="7023458" cy="757513"/>
          </a:xfrm>
          <a:prstGeom prst="rect">
            <a:avLst/>
          </a:prstGeom>
          <a:solidFill>
            <a:srgbClr val="DEEBF7">
              <a:alpha val="78824"/>
            </a:srgbClr>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rgbClr val="1982C3"/>
                </a:solidFill>
                <a:latin typeface="Corbel" panose="020B0503020204020204" pitchFamily="34" charset="0"/>
              </a:rPr>
              <a:t>Prune </a:t>
            </a:r>
            <a:r>
              <a:rPr lang="en-GB" sz="2400" dirty="0">
                <a:solidFill>
                  <a:schemeClr val="tx1"/>
                </a:solidFill>
                <a:latin typeface="Corbel" panose="020B0503020204020204" pitchFamily="34" charset="0"/>
              </a:rPr>
              <a:t>some seed hits in the reference genome</a:t>
            </a:r>
            <a:endParaRPr lang="en-CH" sz="2400" dirty="0">
              <a:solidFill>
                <a:srgbClr val="1982C3"/>
              </a:solidFill>
              <a:latin typeface="Corbel" panose="020B0503020204020204" pitchFamily="34" charset="0"/>
            </a:endParaRPr>
          </a:p>
        </p:txBody>
      </p:sp>
      <p:sp>
        <p:nvSpPr>
          <p:cNvPr id="51" name="Cross 50">
            <a:extLst>
              <a:ext uri="{FF2B5EF4-FFF2-40B4-BE49-F238E27FC236}">
                <a16:creationId xmlns:a16="http://schemas.microsoft.com/office/drawing/2014/main" id="{F77A09C1-E949-5C4C-AFBD-0A00BD9D9A82}"/>
              </a:ext>
            </a:extLst>
          </p:cNvPr>
          <p:cNvSpPr/>
          <p:nvPr/>
        </p:nvSpPr>
        <p:spPr>
          <a:xfrm rot="2683010">
            <a:off x="4615642" y="745639"/>
            <a:ext cx="712659" cy="725996"/>
          </a:xfrm>
          <a:prstGeom prst="plus">
            <a:avLst>
              <a:gd name="adj" fmla="val 43665"/>
            </a:avLst>
          </a:prstGeom>
          <a:solidFill>
            <a:srgbClr val="E90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rgbClr val="C00000"/>
              </a:solidFill>
            </a:endParaRPr>
          </a:p>
        </p:txBody>
      </p:sp>
      <p:sp>
        <p:nvSpPr>
          <p:cNvPr id="54" name="Cross 53">
            <a:extLst>
              <a:ext uri="{FF2B5EF4-FFF2-40B4-BE49-F238E27FC236}">
                <a16:creationId xmlns:a16="http://schemas.microsoft.com/office/drawing/2014/main" id="{8C42D252-071D-F04F-AB43-EB377CB0F03E}"/>
              </a:ext>
            </a:extLst>
          </p:cNvPr>
          <p:cNvSpPr/>
          <p:nvPr/>
        </p:nvSpPr>
        <p:spPr>
          <a:xfrm rot="2683010">
            <a:off x="5380386" y="747901"/>
            <a:ext cx="712659" cy="725996"/>
          </a:xfrm>
          <a:prstGeom prst="plus">
            <a:avLst>
              <a:gd name="adj" fmla="val 43665"/>
            </a:avLst>
          </a:prstGeom>
          <a:solidFill>
            <a:srgbClr val="E90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rgbClr val="C00000"/>
              </a:solidFill>
            </a:endParaRPr>
          </a:p>
        </p:txBody>
      </p:sp>
      <p:sp>
        <p:nvSpPr>
          <p:cNvPr id="55" name="Cross 54">
            <a:extLst>
              <a:ext uri="{FF2B5EF4-FFF2-40B4-BE49-F238E27FC236}">
                <a16:creationId xmlns:a16="http://schemas.microsoft.com/office/drawing/2014/main" id="{E5FE27F8-58EF-3F4E-A02F-AB79F6429862}"/>
              </a:ext>
            </a:extLst>
          </p:cNvPr>
          <p:cNvSpPr/>
          <p:nvPr/>
        </p:nvSpPr>
        <p:spPr>
          <a:xfrm rot="2683010">
            <a:off x="1692179" y="714253"/>
            <a:ext cx="712659" cy="725996"/>
          </a:xfrm>
          <a:prstGeom prst="plus">
            <a:avLst>
              <a:gd name="adj" fmla="val 43665"/>
            </a:avLst>
          </a:prstGeom>
          <a:solidFill>
            <a:srgbClr val="E90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rgbClr val="C00000"/>
              </a:solidFill>
            </a:endParaRPr>
          </a:p>
        </p:txBody>
      </p:sp>
      <p:sp>
        <p:nvSpPr>
          <p:cNvPr id="56" name="Rectangle 55">
            <a:extLst>
              <a:ext uri="{FF2B5EF4-FFF2-40B4-BE49-F238E27FC236}">
                <a16:creationId xmlns:a16="http://schemas.microsoft.com/office/drawing/2014/main" id="{2FE90D29-43AC-9F46-BF45-115ECE177293}"/>
              </a:ext>
            </a:extLst>
          </p:cNvPr>
          <p:cNvSpPr/>
          <p:nvPr/>
        </p:nvSpPr>
        <p:spPr>
          <a:xfrm>
            <a:off x="2120542" y="5485890"/>
            <a:ext cx="7023458" cy="757513"/>
          </a:xfrm>
          <a:prstGeom prst="rect">
            <a:avLst/>
          </a:prstGeom>
          <a:solidFill>
            <a:srgbClr val="DEEBF7">
              <a:alpha val="78824"/>
            </a:srgbClr>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Corbel" panose="020B0503020204020204" pitchFamily="34" charset="0"/>
              </a:rPr>
              <a:t>Determine the </a:t>
            </a:r>
            <a:r>
              <a:rPr lang="en-GB" sz="2400" dirty="0">
                <a:solidFill>
                  <a:srgbClr val="1982C3"/>
                </a:solidFill>
                <a:latin typeface="Corbel" panose="020B0503020204020204" pitchFamily="34" charset="0"/>
              </a:rPr>
              <a:t>exact differences </a:t>
            </a:r>
            <a:r>
              <a:rPr lang="en-GB" sz="2400" dirty="0">
                <a:solidFill>
                  <a:schemeClr val="tx1"/>
                </a:solidFill>
                <a:latin typeface="Corbel" panose="020B0503020204020204" pitchFamily="34" charset="0"/>
              </a:rPr>
              <a:t>between the read and the reference genome</a:t>
            </a:r>
            <a:endParaRPr lang="en-CH" sz="2400" dirty="0">
              <a:solidFill>
                <a:schemeClr val="accent6">
                  <a:lumMod val="75000"/>
                </a:schemeClr>
              </a:solidFill>
              <a:latin typeface="Corbel" panose="020B0503020204020204" pitchFamily="34" charset="0"/>
            </a:endParaRPr>
          </a:p>
        </p:txBody>
      </p:sp>
      <p:sp>
        <p:nvSpPr>
          <p:cNvPr id="57" name="Rectangle 56">
            <a:extLst>
              <a:ext uri="{FF2B5EF4-FFF2-40B4-BE49-F238E27FC236}">
                <a16:creationId xmlns:a16="http://schemas.microsoft.com/office/drawing/2014/main" id="{88C9B647-ED06-8E49-B366-33969DCC874A}"/>
              </a:ext>
            </a:extLst>
          </p:cNvPr>
          <p:cNvSpPr/>
          <p:nvPr/>
        </p:nvSpPr>
        <p:spPr>
          <a:xfrm>
            <a:off x="0" y="3827094"/>
            <a:ext cx="2120544" cy="698905"/>
          </a:xfrm>
          <a:prstGeom prst="rect">
            <a:avLst/>
          </a:prstGeom>
          <a:solidFill>
            <a:srgbClr val="1982C3"/>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H" sz="2400" b="1" dirty="0">
                <a:solidFill>
                  <a:schemeClr val="bg1"/>
                </a:solidFill>
                <a:latin typeface="Corbel" panose="020B0503020204020204" pitchFamily="34" charset="0"/>
              </a:rPr>
              <a:t>Seeding</a:t>
            </a:r>
          </a:p>
        </p:txBody>
      </p:sp>
      <p:sp>
        <p:nvSpPr>
          <p:cNvPr id="58" name="Rectangle 57">
            <a:extLst>
              <a:ext uri="{FF2B5EF4-FFF2-40B4-BE49-F238E27FC236}">
                <a16:creationId xmlns:a16="http://schemas.microsoft.com/office/drawing/2014/main" id="{E28C7649-5040-2A45-8361-F4AA83EB954C}"/>
              </a:ext>
            </a:extLst>
          </p:cNvPr>
          <p:cNvSpPr/>
          <p:nvPr/>
        </p:nvSpPr>
        <p:spPr>
          <a:xfrm>
            <a:off x="-1" y="4623087"/>
            <a:ext cx="2120544" cy="754642"/>
          </a:xfrm>
          <a:prstGeom prst="rect">
            <a:avLst/>
          </a:prstGeom>
          <a:solidFill>
            <a:srgbClr val="1982C3"/>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H" sz="2400" b="1" dirty="0">
                <a:solidFill>
                  <a:schemeClr val="bg1"/>
                </a:solidFill>
                <a:latin typeface="Corbel" panose="020B0503020204020204" pitchFamily="34" charset="0"/>
              </a:rPr>
              <a:t>Seed Filtering</a:t>
            </a:r>
          </a:p>
          <a:p>
            <a:r>
              <a:rPr lang="en-GB" sz="2300" b="1" dirty="0">
                <a:solidFill>
                  <a:schemeClr val="bg1"/>
                </a:solidFill>
                <a:latin typeface="Corbel" panose="020B0503020204020204" pitchFamily="34" charset="0"/>
              </a:rPr>
              <a:t>(e.g., Chaining)</a:t>
            </a:r>
            <a:endParaRPr lang="en-CH" sz="2300" b="1" dirty="0">
              <a:solidFill>
                <a:schemeClr val="bg1"/>
              </a:solidFill>
              <a:latin typeface="Corbel" panose="020B0503020204020204" pitchFamily="34" charset="0"/>
            </a:endParaRPr>
          </a:p>
        </p:txBody>
      </p:sp>
      <p:sp>
        <p:nvSpPr>
          <p:cNvPr id="59" name="Rectangle 58">
            <a:extLst>
              <a:ext uri="{FF2B5EF4-FFF2-40B4-BE49-F238E27FC236}">
                <a16:creationId xmlns:a16="http://schemas.microsoft.com/office/drawing/2014/main" id="{1CD9E493-46FB-784E-A1BE-BCC44EED962A}"/>
              </a:ext>
            </a:extLst>
          </p:cNvPr>
          <p:cNvSpPr/>
          <p:nvPr/>
        </p:nvSpPr>
        <p:spPr>
          <a:xfrm>
            <a:off x="-2" y="5485890"/>
            <a:ext cx="2120544" cy="754642"/>
          </a:xfrm>
          <a:prstGeom prst="rect">
            <a:avLst/>
          </a:prstGeom>
          <a:solidFill>
            <a:srgbClr val="1982C3"/>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H" sz="2400" b="1" dirty="0">
                <a:solidFill>
                  <a:schemeClr val="bg1"/>
                </a:solidFill>
                <a:latin typeface="Corbel" panose="020B0503020204020204" pitchFamily="34" charset="0"/>
              </a:rPr>
              <a:t>Alignment</a:t>
            </a:r>
          </a:p>
        </p:txBody>
      </p:sp>
      <p:cxnSp>
        <p:nvCxnSpPr>
          <p:cNvPr id="80" name="Straight Arrow Connector 79">
            <a:extLst>
              <a:ext uri="{FF2B5EF4-FFF2-40B4-BE49-F238E27FC236}">
                <a16:creationId xmlns:a16="http://schemas.microsoft.com/office/drawing/2014/main" id="{C4E65266-4F83-474A-A8F1-F10F807A6670}"/>
              </a:ext>
            </a:extLst>
          </p:cNvPr>
          <p:cNvCxnSpPr>
            <a:cxnSpLocks/>
          </p:cNvCxnSpPr>
          <p:nvPr/>
        </p:nvCxnSpPr>
        <p:spPr>
          <a:xfrm flipV="1">
            <a:off x="1778000" y="1283677"/>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3" name="Straight Arrow Connector 82">
            <a:extLst>
              <a:ext uri="{FF2B5EF4-FFF2-40B4-BE49-F238E27FC236}">
                <a16:creationId xmlns:a16="http://schemas.microsoft.com/office/drawing/2014/main" id="{2EC14728-0600-8546-B963-9A33BED06EA4}"/>
              </a:ext>
            </a:extLst>
          </p:cNvPr>
          <p:cNvCxnSpPr>
            <a:cxnSpLocks/>
          </p:cNvCxnSpPr>
          <p:nvPr/>
        </p:nvCxnSpPr>
        <p:spPr>
          <a:xfrm flipV="1">
            <a:off x="1892770" y="1286583"/>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4" name="Straight Arrow Connector 83">
            <a:extLst>
              <a:ext uri="{FF2B5EF4-FFF2-40B4-BE49-F238E27FC236}">
                <a16:creationId xmlns:a16="http://schemas.microsoft.com/office/drawing/2014/main" id="{521228F6-E976-4F4D-9796-76302B6F785B}"/>
              </a:ext>
            </a:extLst>
          </p:cNvPr>
          <p:cNvCxnSpPr>
            <a:cxnSpLocks/>
          </p:cNvCxnSpPr>
          <p:nvPr/>
        </p:nvCxnSpPr>
        <p:spPr>
          <a:xfrm flipV="1">
            <a:off x="2005774" y="1287574"/>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5" name="Straight Arrow Connector 84">
            <a:extLst>
              <a:ext uri="{FF2B5EF4-FFF2-40B4-BE49-F238E27FC236}">
                <a16:creationId xmlns:a16="http://schemas.microsoft.com/office/drawing/2014/main" id="{70CBDD92-A6E6-4448-831D-8628D257B1EB}"/>
              </a:ext>
            </a:extLst>
          </p:cNvPr>
          <p:cNvCxnSpPr>
            <a:cxnSpLocks/>
          </p:cNvCxnSpPr>
          <p:nvPr/>
        </p:nvCxnSpPr>
        <p:spPr>
          <a:xfrm flipV="1">
            <a:off x="2120544" y="1290480"/>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6" name="Straight Arrow Connector 85">
            <a:extLst>
              <a:ext uri="{FF2B5EF4-FFF2-40B4-BE49-F238E27FC236}">
                <a16:creationId xmlns:a16="http://schemas.microsoft.com/office/drawing/2014/main" id="{E8596E05-19DF-AB46-AF0B-21B650EFA339}"/>
              </a:ext>
            </a:extLst>
          </p:cNvPr>
          <p:cNvCxnSpPr>
            <a:cxnSpLocks/>
          </p:cNvCxnSpPr>
          <p:nvPr/>
        </p:nvCxnSpPr>
        <p:spPr>
          <a:xfrm flipV="1">
            <a:off x="2247749" y="1273968"/>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7" name="Straight Arrow Connector 86">
            <a:extLst>
              <a:ext uri="{FF2B5EF4-FFF2-40B4-BE49-F238E27FC236}">
                <a16:creationId xmlns:a16="http://schemas.microsoft.com/office/drawing/2014/main" id="{E333FA82-66B8-A048-9D44-B8FD08654345}"/>
              </a:ext>
            </a:extLst>
          </p:cNvPr>
          <p:cNvCxnSpPr>
            <a:cxnSpLocks/>
          </p:cNvCxnSpPr>
          <p:nvPr/>
        </p:nvCxnSpPr>
        <p:spPr>
          <a:xfrm flipV="1">
            <a:off x="2362519" y="1276874"/>
            <a:ext cx="891313" cy="739670"/>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88" name="Straight Arrow Connector 87">
            <a:extLst>
              <a:ext uri="{FF2B5EF4-FFF2-40B4-BE49-F238E27FC236}">
                <a16:creationId xmlns:a16="http://schemas.microsoft.com/office/drawing/2014/main" id="{02EDE266-705F-5E4A-A2F8-18536F22D0B6}"/>
              </a:ext>
            </a:extLst>
          </p:cNvPr>
          <p:cNvCxnSpPr>
            <a:cxnSpLocks/>
          </p:cNvCxnSpPr>
          <p:nvPr/>
        </p:nvCxnSpPr>
        <p:spPr>
          <a:xfrm flipV="1">
            <a:off x="2475523" y="1277865"/>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9" name="Straight Arrow Connector 88">
            <a:extLst>
              <a:ext uri="{FF2B5EF4-FFF2-40B4-BE49-F238E27FC236}">
                <a16:creationId xmlns:a16="http://schemas.microsoft.com/office/drawing/2014/main" id="{2B4A7872-DF0F-F147-ABF8-2F931AD9B9C4}"/>
              </a:ext>
            </a:extLst>
          </p:cNvPr>
          <p:cNvCxnSpPr>
            <a:cxnSpLocks/>
          </p:cNvCxnSpPr>
          <p:nvPr/>
        </p:nvCxnSpPr>
        <p:spPr>
          <a:xfrm flipV="1">
            <a:off x="2590293" y="1280771"/>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90" name="Straight Arrow Connector 89">
            <a:extLst>
              <a:ext uri="{FF2B5EF4-FFF2-40B4-BE49-F238E27FC236}">
                <a16:creationId xmlns:a16="http://schemas.microsoft.com/office/drawing/2014/main" id="{D8002641-8075-0E4E-A38F-1697EE4D937C}"/>
              </a:ext>
            </a:extLst>
          </p:cNvPr>
          <p:cNvCxnSpPr>
            <a:cxnSpLocks/>
          </p:cNvCxnSpPr>
          <p:nvPr/>
        </p:nvCxnSpPr>
        <p:spPr>
          <a:xfrm flipV="1">
            <a:off x="2751310" y="1276874"/>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91" name="Straight Arrow Connector 90">
            <a:extLst>
              <a:ext uri="{FF2B5EF4-FFF2-40B4-BE49-F238E27FC236}">
                <a16:creationId xmlns:a16="http://schemas.microsoft.com/office/drawing/2014/main" id="{C4F1C6F2-C82A-1746-8906-61D055E56F36}"/>
              </a:ext>
            </a:extLst>
          </p:cNvPr>
          <p:cNvCxnSpPr>
            <a:cxnSpLocks/>
          </p:cNvCxnSpPr>
          <p:nvPr/>
        </p:nvCxnSpPr>
        <p:spPr>
          <a:xfrm flipV="1">
            <a:off x="2866080" y="1279780"/>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92" name="Straight Arrow Connector 91">
            <a:extLst>
              <a:ext uri="{FF2B5EF4-FFF2-40B4-BE49-F238E27FC236}">
                <a16:creationId xmlns:a16="http://schemas.microsoft.com/office/drawing/2014/main" id="{799F3633-F2CF-4C42-A061-7688FEF51952}"/>
              </a:ext>
            </a:extLst>
          </p:cNvPr>
          <p:cNvCxnSpPr>
            <a:cxnSpLocks/>
          </p:cNvCxnSpPr>
          <p:nvPr/>
        </p:nvCxnSpPr>
        <p:spPr>
          <a:xfrm flipV="1">
            <a:off x="2979084" y="1280771"/>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93" name="Straight Arrow Connector 92">
            <a:extLst>
              <a:ext uri="{FF2B5EF4-FFF2-40B4-BE49-F238E27FC236}">
                <a16:creationId xmlns:a16="http://schemas.microsoft.com/office/drawing/2014/main" id="{53FDA9C3-BBC2-5344-A350-A1D19D62FEF3}"/>
              </a:ext>
            </a:extLst>
          </p:cNvPr>
          <p:cNvCxnSpPr>
            <a:cxnSpLocks/>
          </p:cNvCxnSpPr>
          <p:nvPr/>
        </p:nvCxnSpPr>
        <p:spPr>
          <a:xfrm flipV="1">
            <a:off x="3093854" y="1283677"/>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grpSp>
        <p:nvGrpSpPr>
          <p:cNvPr id="114" name="Group 113">
            <a:extLst>
              <a:ext uri="{FF2B5EF4-FFF2-40B4-BE49-F238E27FC236}">
                <a16:creationId xmlns:a16="http://schemas.microsoft.com/office/drawing/2014/main" id="{A7F1855D-0EFA-8940-9D7C-19E3D1AC059D}"/>
              </a:ext>
            </a:extLst>
          </p:cNvPr>
          <p:cNvGrpSpPr/>
          <p:nvPr/>
        </p:nvGrpSpPr>
        <p:grpSpPr>
          <a:xfrm>
            <a:off x="2005774" y="305776"/>
            <a:ext cx="6769799" cy="647325"/>
            <a:chOff x="2005774" y="305776"/>
            <a:chExt cx="6769799" cy="647325"/>
          </a:xfrm>
        </p:grpSpPr>
        <p:cxnSp>
          <p:nvCxnSpPr>
            <p:cNvPr id="95" name="Straight Connector 94">
              <a:extLst>
                <a:ext uri="{FF2B5EF4-FFF2-40B4-BE49-F238E27FC236}">
                  <a16:creationId xmlns:a16="http://schemas.microsoft.com/office/drawing/2014/main" id="{9C4219AC-3C47-4646-9B1B-5916AE26B3AE}"/>
                </a:ext>
              </a:extLst>
            </p:cNvPr>
            <p:cNvCxnSpPr>
              <a:cxnSpLocks/>
            </p:cNvCxnSpPr>
            <p:nvPr/>
          </p:nvCxnSpPr>
          <p:spPr>
            <a:xfrm flipV="1">
              <a:off x="2005774" y="568592"/>
              <a:ext cx="5283668" cy="353979"/>
            </a:xfrm>
            <a:prstGeom prst="line">
              <a:avLst/>
            </a:prstGeom>
            <a:ln w="19050">
              <a:solidFill>
                <a:srgbClr val="1982C3"/>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9B3113B-A7C1-F542-998C-7DBA398201D3}"/>
                </a:ext>
              </a:extLst>
            </p:cNvPr>
            <p:cNvCxnSpPr>
              <a:cxnSpLocks/>
              <a:stCxn id="44" idx="0"/>
            </p:cNvCxnSpPr>
            <p:nvPr/>
          </p:nvCxnSpPr>
          <p:spPr>
            <a:xfrm flipV="1">
              <a:off x="3313441" y="568592"/>
              <a:ext cx="3976001" cy="384509"/>
            </a:xfrm>
            <a:prstGeom prst="line">
              <a:avLst/>
            </a:prstGeom>
            <a:ln w="19050">
              <a:solidFill>
                <a:srgbClr val="1982C3"/>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9BFC0E0-A6D1-C945-B173-7437A9AF95E3}"/>
                </a:ext>
              </a:extLst>
            </p:cNvPr>
            <p:cNvCxnSpPr>
              <a:cxnSpLocks/>
              <a:stCxn id="45" idx="0"/>
            </p:cNvCxnSpPr>
            <p:nvPr/>
          </p:nvCxnSpPr>
          <p:spPr>
            <a:xfrm flipV="1">
              <a:off x="4971403" y="568592"/>
              <a:ext cx="2318039" cy="381138"/>
            </a:xfrm>
            <a:prstGeom prst="line">
              <a:avLst/>
            </a:prstGeom>
            <a:ln w="19050">
              <a:solidFill>
                <a:srgbClr val="1982C3"/>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6BF416-E78A-6F43-A1A9-187AE0254C1D}"/>
                </a:ext>
              </a:extLst>
            </p:cNvPr>
            <p:cNvCxnSpPr>
              <a:cxnSpLocks/>
              <a:stCxn id="46" idx="0"/>
            </p:cNvCxnSpPr>
            <p:nvPr/>
          </p:nvCxnSpPr>
          <p:spPr>
            <a:xfrm flipV="1">
              <a:off x="5719690" y="568592"/>
              <a:ext cx="1569752" cy="381138"/>
            </a:xfrm>
            <a:prstGeom prst="line">
              <a:avLst/>
            </a:prstGeom>
            <a:ln w="19050">
              <a:solidFill>
                <a:srgbClr val="1982C3"/>
              </a:solidFill>
            </a:ln>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21736A26-6310-4041-9834-0F35DFD07F07}"/>
                </a:ext>
              </a:extLst>
            </p:cNvPr>
            <p:cNvSpPr txBox="1"/>
            <p:nvPr/>
          </p:nvSpPr>
          <p:spPr>
            <a:xfrm>
              <a:off x="7257698" y="305776"/>
              <a:ext cx="1517875" cy="461665"/>
            </a:xfrm>
            <a:prstGeom prst="rect">
              <a:avLst/>
            </a:prstGeom>
            <a:noFill/>
          </p:spPr>
          <p:txBody>
            <a:bodyPr wrap="square" rtlCol="0">
              <a:spAutoFit/>
            </a:bodyPr>
            <a:lstStyle/>
            <a:p>
              <a:r>
                <a:rPr lang="en-CH" sz="2400" b="1" dirty="0">
                  <a:solidFill>
                    <a:srgbClr val="1982C3"/>
                  </a:solidFill>
                  <a:latin typeface="Corbel" panose="020B0503020204020204" pitchFamily="34" charset="0"/>
                </a:rPr>
                <a:t>Seed Hits</a:t>
              </a:r>
            </a:p>
          </p:txBody>
        </p:sp>
      </p:grpSp>
      <p:cxnSp>
        <p:nvCxnSpPr>
          <p:cNvPr id="52" name="Straight Arrow Connector 51">
            <a:extLst>
              <a:ext uri="{FF2B5EF4-FFF2-40B4-BE49-F238E27FC236}">
                <a16:creationId xmlns:a16="http://schemas.microsoft.com/office/drawing/2014/main" id="{F24D2D85-9CDC-2A49-8321-1EF03CBC6D63}"/>
              </a:ext>
            </a:extLst>
          </p:cNvPr>
          <p:cNvCxnSpPr>
            <a:cxnSpLocks/>
          </p:cNvCxnSpPr>
          <p:nvPr/>
        </p:nvCxnSpPr>
        <p:spPr>
          <a:xfrm>
            <a:off x="2005774" y="1410278"/>
            <a:ext cx="3004112" cy="1190708"/>
          </a:xfrm>
          <a:prstGeom prst="straightConnector1">
            <a:avLst/>
          </a:prstGeom>
          <a:ln w="38100">
            <a:solidFill>
              <a:schemeClr val="accent4">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Rounded Rectangle 52">
            <a:extLst>
              <a:ext uri="{FF2B5EF4-FFF2-40B4-BE49-F238E27FC236}">
                <a16:creationId xmlns:a16="http://schemas.microsoft.com/office/drawing/2014/main" id="{7870DD51-64F9-2249-AD6A-A5C87712F3F6}"/>
              </a:ext>
            </a:extLst>
          </p:cNvPr>
          <p:cNvSpPr/>
          <p:nvPr/>
        </p:nvSpPr>
        <p:spPr>
          <a:xfrm>
            <a:off x="1849469" y="949730"/>
            <a:ext cx="398280" cy="460548"/>
          </a:xfrm>
          <a:prstGeom prst="roundRect">
            <a:avLst/>
          </a:prstGeom>
          <a:noFill/>
          <a:ln w="28575">
            <a:solidFill>
              <a:schemeClr val="accent4">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0" name="Rounded Rectangle 59">
            <a:extLst>
              <a:ext uri="{FF2B5EF4-FFF2-40B4-BE49-F238E27FC236}">
                <a16:creationId xmlns:a16="http://schemas.microsoft.com/office/drawing/2014/main" id="{37A1BB6B-9ADF-0E4C-AB78-12136DAE2D77}"/>
              </a:ext>
            </a:extLst>
          </p:cNvPr>
          <p:cNvSpPr/>
          <p:nvPr/>
        </p:nvSpPr>
        <p:spPr>
          <a:xfrm>
            <a:off x="2572129" y="957380"/>
            <a:ext cx="413961" cy="460548"/>
          </a:xfrm>
          <a:prstGeom prst="roundRect">
            <a:avLst/>
          </a:prstGeom>
          <a:noFill/>
          <a:ln w="28575">
            <a:solidFill>
              <a:schemeClr val="accent4">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1" name="Straight Arrow Connector 60">
            <a:extLst>
              <a:ext uri="{FF2B5EF4-FFF2-40B4-BE49-F238E27FC236}">
                <a16:creationId xmlns:a16="http://schemas.microsoft.com/office/drawing/2014/main" id="{BE748F91-7C89-4347-BAF6-07A29CD02944}"/>
              </a:ext>
            </a:extLst>
          </p:cNvPr>
          <p:cNvCxnSpPr>
            <a:cxnSpLocks/>
            <a:stCxn id="60" idx="2"/>
          </p:cNvCxnSpPr>
          <p:nvPr/>
        </p:nvCxnSpPr>
        <p:spPr>
          <a:xfrm>
            <a:off x="2779110" y="1417928"/>
            <a:ext cx="2222668" cy="721223"/>
          </a:xfrm>
          <a:prstGeom prst="straightConnector1">
            <a:avLst/>
          </a:prstGeom>
          <a:ln w="38100">
            <a:solidFill>
              <a:schemeClr val="accent4">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FE90931-72BA-454E-8E21-19710B8B9596}"/>
              </a:ext>
            </a:extLst>
          </p:cNvPr>
          <p:cNvCxnSpPr/>
          <p:nvPr/>
        </p:nvCxnSpPr>
        <p:spPr>
          <a:xfrm>
            <a:off x="7908925" y="1075332"/>
            <a:ext cx="742950" cy="0"/>
          </a:xfrm>
          <a:prstGeom prst="line">
            <a:avLst/>
          </a:prstGeom>
          <a:ln w="19050">
            <a:gradFill flip="none" rotWithShape="1">
              <a:gsLst>
                <a:gs pos="0">
                  <a:schemeClr val="tx1"/>
                </a:gs>
                <a:gs pos="0">
                  <a:schemeClr val="tx1"/>
                </a:gs>
                <a:gs pos="0">
                  <a:schemeClr val="tx1"/>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172A0AB-B533-6042-A89F-F4480868B31A}"/>
              </a:ext>
            </a:extLst>
          </p:cNvPr>
          <p:cNvCxnSpPr/>
          <p:nvPr/>
        </p:nvCxnSpPr>
        <p:spPr>
          <a:xfrm>
            <a:off x="7938463" y="1282953"/>
            <a:ext cx="742950" cy="0"/>
          </a:xfrm>
          <a:prstGeom prst="line">
            <a:avLst/>
          </a:prstGeom>
          <a:ln w="19050">
            <a:gradFill flip="none" rotWithShape="1">
              <a:gsLst>
                <a:gs pos="0">
                  <a:schemeClr val="tx1"/>
                </a:gs>
                <a:gs pos="0">
                  <a:schemeClr val="tx1"/>
                </a:gs>
                <a:gs pos="0">
                  <a:schemeClr val="tx1"/>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1807D9CC-1656-EC49-94BD-5FD85468E1FB}"/>
              </a:ext>
            </a:extLst>
          </p:cNvPr>
          <p:cNvSpPr/>
          <p:nvPr/>
        </p:nvSpPr>
        <p:spPr>
          <a:xfrm>
            <a:off x="7762783" y="1084856"/>
            <a:ext cx="934505" cy="192475"/>
          </a:xfrm>
          <a:prstGeom prst="rect">
            <a:avLst/>
          </a:prstGeom>
          <a:gradFill flip="none" rotWithShape="1">
            <a:gsLst>
              <a:gs pos="0">
                <a:schemeClr val="bg1"/>
              </a:gs>
              <a:gs pos="100000">
                <a:schemeClr val="accent6">
                  <a:lumMod val="20000"/>
                  <a:lumOff val="80000"/>
                </a:schemeClr>
              </a:gs>
              <a:gs pos="98000">
                <a:schemeClr val="accent6">
                  <a:lumMod val="20000"/>
                  <a:lumOff val="80000"/>
                </a:schemeClr>
              </a:gs>
              <a:gs pos="100000">
                <a:schemeClr val="accent6">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H" dirty="0">
                <a:solidFill>
                  <a:schemeClr val="tx1"/>
                </a:solidFill>
              </a:rPr>
              <a:t>…</a:t>
            </a:r>
          </a:p>
        </p:txBody>
      </p:sp>
      <p:sp>
        <p:nvSpPr>
          <p:cNvPr id="23" name="Left Brace 22">
            <a:extLst>
              <a:ext uri="{FF2B5EF4-FFF2-40B4-BE49-F238E27FC236}">
                <a16:creationId xmlns:a16="http://schemas.microsoft.com/office/drawing/2014/main" id="{1FF2677B-6EAB-024E-BDAC-A54D9013A310}"/>
              </a:ext>
            </a:extLst>
          </p:cNvPr>
          <p:cNvSpPr/>
          <p:nvPr/>
        </p:nvSpPr>
        <p:spPr>
          <a:xfrm rot="5400000">
            <a:off x="5162245" y="-2751637"/>
            <a:ext cx="303299" cy="7281093"/>
          </a:xfrm>
          <a:prstGeom prst="leftBrace">
            <a:avLst>
              <a:gd name="adj1" fmla="val 80462"/>
              <a:gd name="adj2" fmla="val 50000"/>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6" name="Group 15">
            <a:extLst>
              <a:ext uri="{FF2B5EF4-FFF2-40B4-BE49-F238E27FC236}">
                <a16:creationId xmlns:a16="http://schemas.microsoft.com/office/drawing/2014/main" id="{6828D018-B54E-701D-1422-515FE8CC2F84}"/>
              </a:ext>
            </a:extLst>
          </p:cNvPr>
          <p:cNvGrpSpPr/>
          <p:nvPr/>
        </p:nvGrpSpPr>
        <p:grpSpPr>
          <a:xfrm>
            <a:off x="1872893" y="6552384"/>
            <a:ext cx="6071596" cy="268284"/>
            <a:chOff x="2060011" y="6449365"/>
            <a:chExt cx="4267776" cy="268284"/>
          </a:xfrm>
        </p:grpSpPr>
        <p:sp>
          <p:nvSpPr>
            <p:cNvPr id="17" name="Arrow: Chevron 42">
              <a:extLst>
                <a:ext uri="{FF2B5EF4-FFF2-40B4-BE49-F238E27FC236}">
                  <a16:creationId xmlns:a16="http://schemas.microsoft.com/office/drawing/2014/main" id="{599A3201-7401-039A-2A2F-83B59A27590C}"/>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8" name="Arrow: Chevron 43">
              <a:extLst>
                <a:ext uri="{FF2B5EF4-FFF2-40B4-BE49-F238E27FC236}">
                  <a16:creationId xmlns:a16="http://schemas.microsoft.com/office/drawing/2014/main" id="{E825F0C6-3D6A-BD02-F5DC-0638F781CCE4}"/>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9" name="Arrow: Chevron 45">
              <a:extLst>
                <a:ext uri="{FF2B5EF4-FFF2-40B4-BE49-F238E27FC236}">
                  <a16:creationId xmlns:a16="http://schemas.microsoft.com/office/drawing/2014/main" id="{27D47FDA-9AAC-F828-F13F-52AE92F0EB89}"/>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20" name="Arrow: Chevron 46">
              <a:extLst>
                <a:ext uri="{FF2B5EF4-FFF2-40B4-BE49-F238E27FC236}">
                  <a16:creationId xmlns:a16="http://schemas.microsoft.com/office/drawing/2014/main" id="{EE8FA918-A4DC-65AF-6322-19680B86B4CB}"/>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44484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23"/>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22" presetClass="entr" presetSubtype="1" fill="hold" nodeType="with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up)">
                                      <p:cBhvr>
                                        <p:cTn id="39" dur="500"/>
                                        <p:tgtEl>
                                          <p:spTgt spid="52"/>
                                        </p:tgtEl>
                                      </p:cBhvr>
                                    </p:animEffect>
                                  </p:childTnLst>
                                </p:cTn>
                              </p:par>
                              <p:par>
                                <p:cTn id="40" presetID="22" presetClass="entr" presetSubtype="1"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wipe(up)">
                                      <p:cBhvr>
                                        <p:cTn id="42" dur="500"/>
                                        <p:tgtEl>
                                          <p:spTgt spid="61"/>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60"/>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53"/>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5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6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1" nodeType="clickEffect">
                                  <p:stCondLst>
                                    <p:cond delay="0"/>
                                  </p:stCondLst>
                                  <p:childTnLst>
                                    <p:animMotion origin="layout" path="M -0.00434 -0.00324 L 0.20191 -0.06158 " pathEditMode="relative" rAng="0" ptsTypes="AA">
                                      <p:cBhvr>
                                        <p:cTn id="74" dur="500" fill="hold"/>
                                        <p:tgtEl>
                                          <p:spTgt spid="34"/>
                                        </p:tgtEl>
                                        <p:attrNameLst>
                                          <p:attrName>ppt_x</p:attrName>
                                          <p:attrName>ppt_y</p:attrName>
                                        </p:attrNameLst>
                                      </p:cBhvr>
                                      <p:rCtr x="10312" y="-2917"/>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grpId="1" nodeType="clickEffect">
                                  <p:stCondLst>
                                    <p:cond delay="0"/>
                                  </p:stCondLst>
                                  <p:childTnLst>
                                    <p:animMotion origin="layout" path="M -2.77778E-7 -3.33333E-6 L 0.1875 -0.06319 " pathEditMode="relative" rAng="0" ptsTypes="AA">
                                      <p:cBhvr>
                                        <p:cTn id="78" dur="500" fill="hold"/>
                                        <p:tgtEl>
                                          <p:spTgt spid="35"/>
                                        </p:tgtEl>
                                        <p:attrNameLst>
                                          <p:attrName>ppt_x</p:attrName>
                                          <p:attrName>ppt_y</p:attrName>
                                        </p:attrNameLst>
                                      </p:cBhvr>
                                      <p:rCtr x="9375" y="-3171"/>
                                    </p:animMotion>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1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xit" presetSubtype="0" fill="hold" nodeType="withEffect">
                                  <p:stCondLst>
                                    <p:cond delay="0"/>
                                  </p:stCondLst>
                                  <p:childTnLst>
                                    <p:set>
                                      <p:cBhvr>
                                        <p:cTn id="98" dur="1" fill="hold">
                                          <p:stCondLst>
                                            <p:cond delay="0"/>
                                          </p:stCondLst>
                                        </p:cTn>
                                        <p:tgtEl>
                                          <p:spTgt spid="114"/>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55"/>
                                        </p:tgtEl>
                                        <p:attrNameLst>
                                          <p:attrName>style.visibility</p:attrName>
                                        </p:attrNameLst>
                                      </p:cBhvr>
                                      <p:to>
                                        <p:strVal val="visible"/>
                                      </p:to>
                                    </p:set>
                                    <p:anim calcmode="lin" valueType="num">
                                      <p:cBhvr>
                                        <p:cTn id="103" dur="500" fill="hold"/>
                                        <p:tgtEl>
                                          <p:spTgt spid="55"/>
                                        </p:tgtEl>
                                        <p:attrNameLst>
                                          <p:attrName>ppt_w</p:attrName>
                                        </p:attrNameLst>
                                      </p:cBhvr>
                                      <p:tavLst>
                                        <p:tav tm="0">
                                          <p:val>
                                            <p:fltVal val="0"/>
                                          </p:val>
                                        </p:tav>
                                        <p:tav tm="100000">
                                          <p:val>
                                            <p:strVal val="#ppt_w"/>
                                          </p:val>
                                        </p:tav>
                                      </p:tavLst>
                                    </p:anim>
                                    <p:anim calcmode="lin" valueType="num">
                                      <p:cBhvr>
                                        <p:cTn id="104" dur="500" fill="hold"/>
                                        <p:tgtEl>
                                          <p:spTgt spid="55"/>
                                        </p:tgtEl>
                                        <p:attrNameLst>
                                          <p:attrName>ppt_h</p:attrName>
                                        </p:attrNameLst>
                                      </p:cBhvr>
                                      <p:tavLst>
                                        <p:tav tm="0">
                                          <p:val>
                                            <p:fltVal val="0"/>
                                          </p:val>
                                        </p:tav>
                                        <p:tav tm="100000">
                                          <p:val>
                                            <p:strVal val="#ppt_h"/>
                                          </p:val>
                                        </p:tav>
                                      </p:tavLst>
                                    </p:anim>
                                    <p:animEffect transition="in" filter="fade">
                                      <p:cBhvr>
                                        <p:cTn id="105" dur="500"/>
                                        <p:tgtEl>
                                          <p:spTgt spid="55"/>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51"/>
                                        </p:tgtEl>
                                        <p:attrNameLst>
                                          <p:attrName>style.visibility</p:attrName>
                                        </p:attrNameLst>
                                      </p:cBhvr>
                                      <p:to>
                                        <p:strVal val="visible"/>
                                      </p:to>
                                    </p:set>
                                    <p:anim calcmode="lin" valueType="num">
                                      <p:cBhvr>
                                        <p:cTn id="108" dur="500" fill="hold"/>
                                        <p:tgtEl>
                                          <p:spTgt spid="51"/>
                                        </p:tgtEl>
                                        <p:attrNameLst>
                                          <p:attrName>ppt_w</p:attrName>
                                        </p:attrNameLst>
                                      </p:cBhvr>
                                      <p:tavLst>
                                        <p:tav tm="0">
                                          <p:val>
                                            <p:fltVal val="0"/>
                                          </p:val>
                                        </p:tav>
                                        <p:tav tm="100000">
                                          <p:val>
                                            <p:strVal val="#ppt_w"/>
                                          </p:val>
                                        </p:tav>
                                      </p:tavLst>
                                    </p:anim>
                                    <p:anim calcmode="lin" valueType="num">
                                      <p:cBhvr>
                                        <p:cTn id="109" dur="500" fill="hold"/>
                                        <p:tgtEl>
                                          <p:spTgt spid="51"/>
                                        </p:tgtEl>
                                        <p:attrNameLst>
                                          <p:attrName>ppt_h</p:attrName>
                                        </p:attrNameLst>
                                      </p:cBhvr>
                                      <p:tavLst>
                                        <p:tav tm="0">
                                          <p:val>
                                            <p:fltVal val="0"/>
                                          </p:val>
                                        </p:tav>
                                        <p:tav tm="100000">
                                          <p:val>
                                            <p:strVal val="#ppt_h"/>
                                          </p:val>
                                        </p:tav>
                                      </p:tavLst>
                                    </p:anim>
                                    <p:animEffect transition="in" filter="fade">
                                      <p:cBhvr>
                                        <p:cTn id="110" dur="500"/>
                                        <p:tgtEl>
                                          <p:spTgt spid="51"/>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 calcmode="lin" valueType="num">
                                      <p:cBhvr>
                                        <p:cTn id="113" dur="500" fill="hold"/>
                                        <p:tgtEl>
                                          <p:spTgt spid="54"/>
                                        </p:tgtEl>
                                        <p:attrNameLst>
                                          <p:attrName>ppt_w</p:attrName>
                                        </p:attrNameLst>
                                      </p:cBhvr>
                                      <p:tavLst>
                                        <p:tav tm="0">
                                          <p:val>
                                            <p:fltVal val="0"/>
                                          </p:val>
                                        </p:tav>
                                        <p:tav tm="100000">
                                          <p:val>
                                            <p:strVal val="#ppt_w"/>
                                          </p:val>
                                        </p:tav>
                                      </p:tavLst>
                                    </p:anim>
                                    <p:anim calcmode="lin" valueType="num">
                                      <p:cBhvr>
                                        <p:cTn id="114" dur="500" fill="hold"/>
                                        <p:tgtEl>
                                          <p:spTgt spid="54"/>
                                        </p:tgtEl>
                                        <p:attrNameLst>
                                          <p:attrName>ppt_h</p:attrName>
                                        </p:attrNameLst>
                                      </p:cBhvr>
                                      <p:tavLst>
                                        <p:tav tm="0">
                                          <p:val>
                                            <p:fltVal val="0"/>
                                          </p:val>
                                        </p:tav>
                                        <p:tav tm="100000">
                                          <p:val>
                                            <p:strVal val="#ppt_h"/>
                                          </p:val>
                                        </p:tav>
                                      </p:tavLst>
                                    </p:anim>
                                    <p:animEffect transition="in" filter="fade">
                                      <p:cBhvr>
                                        <p:cTn id="115" dur="500"/>
                                        <p:tgtEl>
                                          <p:spTgt spid="54"/>
                                        </p:tgtEl>
                                      </p:cBhvr>
                                    </p:animEffec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grpId="0" nodeType="clickEffect">
                                  <p:stCondLst>
                                    <p:cond delay="0"/>
                                  </p:stCondLst>
                                  <p:childTnLst>
                                    <p:set>
                                      <p:cBhvr>
                                        <p:cTn id="119" dur="1" fill="hold">
                                          <p:stCondLst>
                                            <p:cond delay="0"/>
                                          </p:stCondLst>
                                        </p:cTn>
                                        <p:tgtEl>
                                          <p:spTgt spid="56"/>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59"/>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presetID="18" presetClass="entr" presetSubtype="9" fill="hold" nodeType="clickEffect">
                                  <p:stCondLst>
                                    <p:cond delay="0"/>
                                  </p:stCondLst>
                                  <p:childTnLst>
                                    <p:set>
                                      <p:cBhvr>
                                        <p:cTn id="125" dur="1" fill="hold">
                                          <p:stCondLst>
                                            <p:cond delay="0"/>
                                          </p:stCondLst>
                                        </p:cTn>
                                        <p:tgtEl>
                                          <p:spTgt spid="80"/>
                                        </p:tgtEl>
                                        <p:attrNameLst>
                                          <p:attrName>style.visibility</p:attrName>
                                        </p:attrNameLst>
                                      </p:cBhvr>
                                      <p:to>
                                        <p:strVal val="visible"/>
                                      </p:to>
                                    </p:set>
                                    <p:animEffect transition="in" filter="strips(upLeft)">
                                      <p:cBhvr>
                                        <p:cTn id="126" dur="2000"/>
                                        <p:tgtEl>
                                          <p:spTgt spid="80"/>
                                        </p:tgtEl>
                                      </p:cBhvr>
                                    </p:animEffect>
                                  </p:childTnLst>
                                </p:cTn>
                              </p:par>
                              <p:par>
                                <p:cTn id="127" presetID="18" presetClass="entr" presetSubtype="9" fill="hold" nodeType="with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strips(upLeft)">
                                      <p:cBhvr>
                                        <p:cTn id="129" dur="2000"/>
                                        <p:tgtEl>
                                          <p:spTgt spid="83"/>
                                        </p:tgtEl>
                                      </p:cBhvr>
                                    </p:animEffect>
                                  </p:childTnLst>
                                </p:cTn>
                              </p:par>
                              <p:par>
                                <p:cTn id="130" presetID="18" presetClass="entr" presetSubtype="9" fill="hold" nodeType="withEffect">
                                  <p:stCondLst>
                                    <p:cond delay="0"/>
                                  </p:stCondLst>
                                  <p:childTnLst>
                                    <p:set>
                                      <p:cBhvr>
                                        <p:cTn id="131" dur="1" fill="hold">
                                          <p:stCondLst>
                                            <p:cond delay="0"/>
                                          </p:stCondLst>
                                        </p:cTn>
                                        <p:tgtEl>
                                          <p:spTgt spid="84"/>
                                        </p:tgtEl>
                                        <p:attrNameLst>
                                          <p:attrName>style.visibility</p:attrName>
                                        </p:attrNameLst>
                                      </p:cBhvr>
                                      <p:to>
                                        <p:strVal val="visible"/>
                                      </p:to>
                                    </p:set>
                                    <p:animEffect transition="in" filter="strips(upLeft)">
                                      <p:cBhvr>
                                        <p:cTn id="132" dur="2000"/>
                                        <p:tgtEl>
                                          <p:spTgt spid="84"/>
                                        </p:tgtEl>
                                      </p:cBhvr>
                                    </p:animEffect>
                                  </p:childTnLst>
                                </p:cTn>
                              </p:par>
                              <p:par>
                                <p:cTn id="133" presetID="18" presetClass="entr" presetSubtype="9" fill="hold" nodeType="withEffect">
                                  <p:stCondLst>
                                    <p:cond delay="0"/>
                                  </p:stCondLst>
                                  <p:childTnLst>
                                    <p:set>
                                      <p:cBhvr>
                                        <p:cTn id="134" dur="1" fill="hold">
                                          <p:stCondLst>
                                            <p:cond delay="0"/>
                                          </p:stCondLst>
                                        </p:cTn>
                                        <p:tgtEl>
                                          <p:spTgt spid="85"/>
                                        </p:tgtEl>
                                        <p:attrNameLst>
                                          <p:attrName>style.visibility</p:attrName>
                                        </p:attrNameLst>
                                      </p:cBhvr>
                                      <p:to>
                                        <p:strVal val="visible"/>
                                      </p:to>
                                    </p:set>
                                    <p:animEffect transition="in" filter="strips(upLeft)">
                                      <p:cBhvr>
                                        <p:cTn id="135" dur="2000"/>
                                        <p:tgtEl>
                                          <p:spTgt spid="85"/>
                                        </p:tgtEl>
                                      </p:cBhvr>
                                    </p:animEffect>
                                  </p:childTnLst>
                                </p:cTn>
                              </p:par>
                              <p:par>
                                <p:cTn id="136" presetID="18" presetClass="entr" presetSubtype="9" fill="hold" nodeType="withEffect">
                                  <p:stCondLst>
                                    <p:cond delay="0"/>
                                  </p:stCondLst>
                                  <p:childTnLst>
                                    <p:set>
                                      <p:cBhvr>
                                        <p:cTn id="137" dur="1" fill="hold">
                                          <p:stCondLst>
                                            <p:cond delay="0"/>
                                          </p:stCondLst>
                                        </p:cTn>
                                        <p:tgtEl>
                                          <p:spTgt spid="86"/>
                                        </p:tgtEl>
                                        <p:attrNameLst>
                                          <p:attrName>style.visibility</p:attrName>
                                        </p:attrNameLst>
                                      </p:cBhvr>
                                      <p:to>
                                        <p:strVal val="visible"/>
                                      </p:to>
                                    </p:set>
                                    <p:animEffect transition="in" filter="strips(upLeft)">
                                      <p:cBhvr>
                                        <p:cTn id="138" dur="2000"/>
                                        <p:tgtEl>
                                          <p:spTgt spid="86"/>
                                        </p:tgtEl>
                                      </p:cBhvr>
                                    </p:animEffect>
                                  </p:childTnLst>
                                </p:cTn>
                              </p:par>
                              <p:par>
                                <p:cTn id="139" presetID="18" presetClass="entr" presetSubtype="9" fill="hold" nodeType="withEffect">
                                  <p:stCondLst>
                                    <p:cond delay="0"/>
                                  </p:stCondLst>
                                  <p:childTnLst>
                                    <p:set>
                                      <p:cBhvr>
                                        <p:cTn id="140" dur="1" fill="hold">
                                          <p:stCondLst>
                                            <p:cond delay="0"/>
                                          </p:stCondLst>
                                        </p:cTn>
                                        <p:tgtEl>
                                          <p:spTgt spid="87"/>
                                        </p:tgtEl>
                                        <p:attrNameLst>
                                          <p:attrName>style.visibility</p:attrName>
                                        </p:attrNameLst>
                                      </p:cBhvr>
                                      <p:to>
                                        <p:strVal val="visible"/>
                                      </p:to>
                                    </p:set>
                                    <p:animEffect transition="in" filter="strips(upLeft)">
                                      <p:cBhvr>
                                        <p:cTn id="141" dur="2000"/>
                                        <p:tgtEl>
                                          <p:spTgt spid="87"/>
                                        </p:tgtEl>
                                      </p:cBhvr>
                                    </p:animEffect>
                                  </p:childTnLst>
                                </p:cTn>
                              </p:par>
                              <p:par>
                                <p:cTn id="142" presetID="18" presetClass="entr" presetSubtype="9" fill="hold" nodeType="withEffect">
                                  <p:stCondLst>
                                    <p:cond delay="0"/>
                                  </p:stCondLst>
                                  <p:childTnLst>
                                    <p:set>
                                      <p:cBhvr>
                                        <p:cTn id="143" dur="1" fill="hold">
                                          <p:stCondLst>
                                            <p:cond delay="0"/>
                                          </p:stCondLst>
                                        </p:cTn>
                                        <p:tgtEl>
                                          <p:spTgt spid="88"/>
                                        </p:tgtEl>
                                        <p:attrNameLst>
                                          <p:attrName>style.visibility</p:attrName>
                                        </p:attrNameLst>
                                      </p:cBhvr>
                                      <p:to>
                                        <p:strVal val="visible"/>
                                      </p:to>
                                    </p:set>
                                    <p:animEffect transition="in" filter="strips(upLeft)">
                                      <p:cBhvr>
                                        <p:cTn id="144" dur="2000"/>
                                        <p:tgtEl>
                                          <p:spTgt spid="88"/>
                                        </p:tgtEl>
                                      </p:cBhvr>
                                    </p:animEffect>
                                  </p:childTnLst>
                                </p:cTn>
                              </p:par>
                              <p:par>
                                <p:cTn id="145" presetID="18" presetClass="entr" presetSubtype="9" fill="hold" nodeType="withEffect">
                                  <p:stCondLst>
                                    <p:cond delay="0"/>
                                  </p:stCondLst>
                                  <p:childTnLst>
                                    <p:set>
                                      <p:cBhvr>
                                        <p:cTn id="146" dur="1" fill="hold">
                                          <p:stCondLst>
                                            <p:cond delay="0"/>
                                          </p:stCondLst>
                                        </p:cTn>
                                        <p:tgtEl>
                                          <p:spTgt spid="89"/>
                                        </p:tgtEl>
                                        <p:attrNameLst>
                                          <p:attrName>style.visibility</p:attrName>
                                        </p:attrNameLst>
                                      </p:cBhvr>
                                      <p:to>
                                        <p:strVal val="visible"/>
                                      </p:to>
                                    </p:set>
                                    <p:animEffect transition="in" filter="strips(upLeft)">
                                      <p:cBhvr>
                                        <p:cTn id="147" dur="2000"/>
                                        <p:tgtEl>
                                          <p:spTgt spid="89"/>
                                        </p:tgtEl>
                                      </p:cBhvr>
                                    </p:animEffect>
                                  </p:childTnLst>
                                </p:cTn>
                              </p:par>
                              <p:par>
                                <p:cTn id="148" presetID="18" presetClass="entr" presetSubtype="9" fill="hold" nodeType="withEffect">
                                  <p:stCondLst>
                                    <p:cond delay="0"/>
                                  </p:stCondLst>
                                  <p:childTnLst>
                                    <p:set>
                                      <p:cBhvr>
                                        <p:cTn id="149" dur="1" fill="hold">
                                          <p:stCondLst>
                                            <p:cond delay="0"/>
                                          </p:stCondLst>
                                        </p:cTn>
                                        <p:tgtEl>
                                          <p:spTgt spid="90"/>
                                        </p:tgtEl>
                                        <p:attrNameLst>
                                          <p:attrName>style.visibility</p:attrName>
                                        </p:attrNameLst>
                                      </p:cBhvr>
                                      <p:to>
                                        <p:strVal val="visible"/>
                                      </p:to>
                                    </p:set>
                                    <p:animEffect transition="in" filter="strips(upLeft)">
                                      <p:cBhvr>
                                        <p:cTn id="150" dur="2000"/>
                                        <p:tgtEl>
                                          <p:spTgt spid="90"/>
                                        </p:tgtEl>
                                      </p:cBhvr>
                                    </p:animEffect>
                                  </p:childTnLst>
                                </p:cTn>
                              </p:par>
                              <p:par>
                                <p:cTn id="151" presetID="18" presetClass="entr" presetSubtype="9" fill="hold" nodeType="withEffect">
                                  <p:stCondLst>
                                    <p:cond delay="0"/>
                                  </p:stCondLst>
                                  <p:childTnLst>
                                    <p:set>
                                      <p:cBhvr>
                                        <p:cTn id="152" dur="1" fill="hold">
                                          <p:stCondLst>
                                            <p:cond delay="0"/>
                                          </p:stCondLst>
                                        </p:cTn>
                                        <p:tgtEl>
                                          <p:spTgt spid="91"/>
                                        </p:tgtEl>
                                        <p:attrNameLst>
                                          <p:attrName>style.visibility</p:attrName>
                                        </p:attrNameLst>
                                      </p:cBhvr>
                                      <p:to>
                                        <p:strVal val="visible"/>
                                      </p:to>
                                    </p:set>
                                    <p:animEffect transition="in" filter="strips(upLeft)">
                                      <p:cBhvr>
                                        <p:cTn id="153" dur="2000"/>
                                        <p:tgtEl>
                                          <p:spTgt spid="91"/>
                                        </p:tgtEl>
                                      </p:cBhvr>
                                    </p:animEffect>
                                  </p:childTnLst>
                                </p:cTn>
                              </p:par>
                              <p:par>
                                <p:cTn id="154" presetID="18" presetClass="entr" presetSubtype="9" fill="hold" nodeType="withEffect">
                                  <p:stCondLst>
                                    <p:cond delay="0"/>
                                  </p:stCondLst>
                                  <p:childTnLst>
                                    <p:set>
                                      <p:cBhvr>
                                        <p:cTn id="155" dur="1" fill="hold">
                                          <p:stCondLst>
                                            <p:cond delay="0"/>
                                          </p:stCondLst>
                                        </p:cTn>
                                        <p:tgtEl>
                                          <p:spTgt spid="92"/>
                                        </p:tgtEl>
                                        <p:attrNameLst>
                                          <p:attrName>style.visibility</p:attrName>
                                        </p:attrNameLst>
                                      </p:cBhvr>
                                      <p:to>
                                        <p:strVal val="visible"/>
                                      </p:to>
                                    </p:set>
                                    <p:animEffect transition="in" filter="strips(upLeft)">
                                      <p:cBhvr>
                                        <p:cTn id="156" dur="2000"/>
                                        <p:tgtEl>
                                          <p:spTgt spid="92"/>
                                        </p:tgtEl>
                                      </p:cBhvr>
                                    </p:animEffect>
                                  </p:childTnLst>
                                </p:cTn>
                              </p:par>
                              <p:par>
                                <p:cTn id="157" presetID="18" presetClass="entr" presetSubtype="9" fill="hold" nodeType="withEffect">
                                  <p:stCondLst>
                                    <p:cond delay="0"/>
                                  </p:stCondLst>
                                  <p:childTnLst>
                                    <p:set>
                                      <p:cBhvr>
                                        <p:cTn id="158" dur="1" fill="hold">
                                          <p:stCondLst>
                                            <p:cond delay="0"/>
                                          </p:stCondLst>
                                        </p:cTn>
                                        <p:tgtEl>
                                          <p:spTgt spid="93"/>
                                        </p:tgtEl>
                                        <p:attrNameLst>
                                          <p:attrName>style.visibility</p:attrName>
                                        </p:attrNameLst>
                                      </p:cBhvr>
                                      <p:to>
                                        <p:strVal val="visible"/>
                                      </p:to>
                                    </p:set>
                                    <p:animEffect transition="in" filter="strips(upLeft)">
                                      <p:cBhvr>
                                        <p:cTn id="159" dur="20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3" grpId="0"/>
      <p:bldP spid="3" grpId="1"/>
      <p:bldP spid="30" grpId="0"/>
      <p:bldP spid="9" grpId="0"/>
      <p:bldP spid="31" grpId="0"/>
      <p:bldP spid="10" grpId="0" animBg="1"/>
      <p:bldP spid="34" grpId="0" animBg="1"/>
      <p:bldP spid="34" grpId="1" animBg="1"/>
      <p:bldP spid="35" grpId="0" animBg="1"/>
      <p:bldP spid="35" grpId="1" animBg="1"/>
      <p:bldP spid="36" grpId="0"/>
      <p:bldP spid="37" grpId="0" animBg="1"/>
      <p:bldP spid="38" grpId="0"/>
      <p:bldP spid="41" grpId="0" animBg="1"/>
      <p:bldP spid="44" grpId="0" animBg="1"/>
      <p:bldP spid="45" grpId="0" animBg="1"/>
      <p:bldP spid="46" grpId="0" animBg="1"/>
      <p:bldP spid="47" grpId="0" animBg="1"/>
      <p:bldP spid="48" grpId="0" animBg="1"/>
      <p:bldP spid="51" grpId="0" animBg="1"/>
      <p:bldP spid="54" grpId="0" animBg="1"/>
      <p:bldP spid="55" grpId="0" animBg="1"/>
      <p:bldP spid="56" grpId="0" animBg="1"/>
      <p:bldP spid="57" grpId="0" animBg="1"/>
      <p:bldP spid="58" grpId="0" animBg="1"/>
      <p:bldP spid="59" grpId="0" animBg="1"/>
      <p:bldP spid="53" grpId="0" animBg="1"/>
      <p:bldP spid="53" grpId="1" animBg="1"/>
      <p:bldP spid="60" grpId="0" animBg="1"/>
      <p:bldP spid="60" grpId="1" animBg="1"/>
      <p:bldP spid="23" grpId="0" animBg="1"/>
      <p:bldP spid="23"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70EC-E641-4549-A00B-2879D9110069}"/>
              </a:ext>
            </a:extLst>
          </p:cNvPr>
          <p:cNvSpPr>
            <a:spLocks noGrp="1"/>
          </p:cNvSpPr>
          <p:nvPr>
            <p:ph type="title"/>
          </p:nvPr>
        </p:nvSpPr>
        <p:spPr/>
        <p:txBody>
          <a:bodyPr/>
          <a:lstStyle/>
          <a:p>
            <a:r>
              <a:rPr lang="en-CH" dirty="0"/>
              <a:t>GenStore</a:t>
            </a:r>
          </a:p>
        </p:txBody>
      </p:sp>
      <p:sp>
        <p:nvSpPr>
          <p:cNvPr id="3" name="Content Placeholder 2">
            <a:extLst>
              <a:ext uri="{FF2B5EF4-FFF2-40B4-BE49-F238E27FC236}">
                <a16:creationId xmlns:a16="http://schemas.microsoft.com/office/drawing/2014/main" id="{BF4A6C8E-3BC8-BB46-8783-21D3D816B591}"/>
              </a:ext>
            </a:extLst>
          </p:cNvPr>
          <p:cNvSpPr>
            <a:spLocks noGrp="1"/>
          </p:cNvSpPr>
          <p:nvPr>
            <p:ph idx="1"/>
          </p:nvPr>
        </p:nvSpPr>
        <p:spPr/>
        <p:txBody>
          <a:bodyPr/>
          <a:lstStyle/>
          <a:p>
            <a:endParaRPr lang="en-CH"/>
          </a:p>
        </p:txBody>
      </p:sp>
      <p:sp>
        <p:nvSpPr>
          <p:cNvPr id="4" name="TextBox 3">
            <a:extLst>
              <a:ext uri="{FF2B5EF4-FFF2-40B4-BE49-F238E27FC236}">
                <a16:creationId xmlns:a16="http://schemas.microsoft.com/office/drawing/2014/main" id="{FE69A509-2940-AF40-9D93-40CDBCF4F9D6}"/>
              </a:ext>
            </a:extLst>
          </p:cNvPr>
          <p:cNvSpPr txBox="1"/>
          <p:nvPr/>
        </p:nvSpPr>
        <p:spPr>
          <a:xfrm>
            <a:off x="364765" y="1611241"/>
            <a:ext cx="8410073" cy="1539923"/>
          </a:xfrm>
          <a:prstGeom prst="roundRect">
            <a:avLst>
              <a:gd name="adj" fmla="val 4777"/>
            </a:avLst>
          </a:prstGeom>
          <a:solidFill>
            <a:srgbClr val="FFF2CC"/>
          </a:solidFill>
          <a:ln w="57150">
            <a:solidFill>
              <a:srgbClr val="1982C3"/>
            </a:solidFill>
          </a:ln>
        </p:spPr>
        <p:txBody>
          <a:bodyPr wrap="square" rtlCol="0" anchor="ctr" anchorCtr="0">
            <a:noAutofit/>
          </a:bodyPr>
          <a:lstStyle/>
          <a:p>
            <a:pPr lvl="0" algn="ctr" defTabSz="457200">
              <a:lnSpc>
                <a:spcPct val="110000"/>
              </a:lnSpc>
              <a:spcAft>
                <a:spcPts val="300"/>
              </a:spcAft>
              <a:defRPr/>
            </a:pPr>
            <a:r>
              <a:rPr kumimoji="0" lang="en-US" sz="2800" b="1" i="0" u="none" strike="noStrike" kern="1200" cap="none" spc="0" normalizeH="0" baseline="0" noProof="0" dirty="0" err="1">
                <a:ln>
                  <a:noFill/>
                </a:ln>
                <a:effectLst/>
                <a:uLnTx/>
                <a:uFillTx/>
                <a:latin typeface="Corbel" panose="020B0503020204020204" pitchFamily="34" charset="0"/>
                <a:cs typeface="Calibri" panose="020F0502020204030204" pitchFamily="34" charset="0"/>
              </a:rPr>
              <a:t>GenStore</a:t>
            </a:r>
            <a:r>
              <a:rPr kumimoji="0" lang="en-US" sz="2800" b="1" i="0" u="none" strike="noStrike" kern="1200" cap="none" spc="0" normalizeH="0" noProof="0" dirty="0">
                <a:ln>
                  <a:noFill/>
                </a:ln>
                <a:effectLst/>
                <a:uLnTx/>
                <a:uFillTx/>
                <a:latin typeface="Corbel" panose="020B0503020204020204" pitchFamily="34" charset="0"/>
                <a:cs typeface="Calibri" panose="020F0502020204030204" pitchFamily="34" charset="0"/>
              </a:rPr>
              <a:t> </a:t>
            </a:r>
            <a:r>
              <a:rPr kumimoji="0" lang="en-US" sz="2800" b="1" i="0" u="none" strike="noStrike" kern="1200" cap="none" spc="0" normalizeH="0" noProof="0" dirty="0" err="1">
                <a:ln>
                  <a:noFill/>
                </a:ln>
                <a:effectLst/>
                <a:uLnTx/>
                <a:uFillTx/>
                <a:latin typeface="Corbel" panose="020B0503020204020204" pitchFamily="34" charset="0"/>
                <a:cs typeface="Calibri" panose="020F0502020204030204" pitchFamily="34" charset="0"/>
              </a:rPr>
              <a:t>fo</a:t>
            </a:r>
            <a:r>
              <a:rPr lang="en-US" sz="2800" b="1" dirty="0">
                <a:latin typeface="Corbel" panose="020B0503020204020204" pitchFamily="34" charset="0"/>
                <a:cs typeface="Calibri" panose="020F0502020204030204" pitchFamily="34" charset="0"/>
              </a:rPr>
              <a:t>r Exactly-Matching Reads</a:t>
            </a:r>
            <a:endParaRPr kumimoji="0" lang="en-US" sz="2800" b="1" i="0" u="none" strike="noStrike" kern="1200" cap="none" spc="0" normalizeH="0" baseline="0" noProof="0" dirty="0">
              <a:ln>
                <a:noFill/>
              </a:ln>
              <a:effectLst/>
              <a:uLnTx/>
              <a:uFillTx/>
              <a:latin typeface="Corbel" panose="020B050302020402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E7A91EC6-06D7-EA40-9695-C5559CDEFE9C}"/>
              </a:ext>
            </a:extLst>
          </p:cNvPr>
          <p:cNvSpPr txBox="1"/>
          <p:nvPr/>
        </p:nvSpPr>
        <p:spPr>
          <a:xfrm>
            <a:off x="364764" y="3706836"/>
            <a:ext cx="8410073" cy="1539923"/>
          </a:xfrm>
          <a:prstGeom prst="roundRect">
            <a:avLst>
              <a:gd name="adj" fmla="val 4777"/>
            </a:avLst>
          </a:prstGeom>
          <a:solidFill>
            <a:srgbClr val="FFF2CC"/>
          </a:solidFill>
          <a:ln w="57150">
            <a:solidFill>
              <a:srgbClr val="1982C3"/>
            </a:solidFill>
          </a:ln>
        </p:spPr>
        <p:txBody>
          <a:bodyPr wrap="square" rtlCol="0" anchor="ctr" anchorCtr="0">
            <a:noAutofit/>
          </a:bodyPr>
          <a:lstStyle/>
          <a:p>
            <a:pPr lvl="0" algn="ctr" defTabSz="457200">
              <a:lnSpc>
                <a:spcPct val="110000"/>
              </a:lnSpc>
              <a:spcAft>
                <a:spcPts val="300"/>
              </a:spcAft>
              <a:defRPr/>
            </a:pPr>
            <a:r>
              <a:rPr kumimoji="0" lang="en-US" sz="2800" b="1" i="0" u="none" strike="noStrike" kern="1200" cap="none" spc="0" normalizeH="0" baseline="0" noProof="0" dirty="0" err="1">
                <a:ln>
                  <a:noFill/>
                </a:ln>
                <a:effectLst/>
                <a:uLnTx/>
                <a:uFillTx/>
                <a:latin typeface="Corbel" panose="020B0503020204020204" pitchFamily="34" charset="0"/>
                <a:cs typeface="Calibri" panose="020F0502020204030204" pitchFamily="34" charset="0"/>
              </a:rPr>
              <a:t>GenStore</a:t>
            </a:r>
            <a:r>
              <a:rPr kumimoji="0" lang="en-US" sz="2800" b="1" i="0" u="none" strike="noStrike" kern="1200" cap="none" spc="0" normalizeH="0" noProof="0" dirty="0">
                <a:ln>
                  <a:noFill/>
                </a:ln>
                <a:effectLst/>
                <a:uLnTx/>
                <a:uFillTx/>
                <a:latin typeface="Corbel" panose="020B0503020204020204" pitchFamily="34" charset="0"/>
                <a:cs typeface="Calibri" panose="020F0502020204030204" pitchFamily="34" charset="0"/>
              </a:rPr>
              <a:t> </a:t>
            </a:r>
            <a:r>
              <a:rPr kumimoji="0" lang="en-US" sz="2800" b="1" i="0" u="none" strike="noStrike" kern="1200" cap="none" spc="0" normalizeH="0" noProof="0" dirty="0" err="1">
                <a:ln>
                  <a:noFill/>
                </a:ln>
                <a:effectLst/>
                <a:uLnTx/>
                <a:uFillTx/>
                <a:latin typeface="Corbel" panose="020B0503020204020204" pitchFamily="34" charset="0"/>
                <a:cs typeface="Calibri" panose="020F0502020204030204" pitchFamily="34" charset="0"/>
              </a:rPr>
              <a:t>fo</a:t>
            </a:r>
            <a:r>
              <a:rPr lang="en-US" sz="2800" b="1" dirty="0">
                <a:latin typeface="Corbel" panose="020B0503020204020204" pitchFamily="34" charset="0"/>
                <a:cs typeface="Calibri" panose="020F0502020204030204" pitchFamily="34" charset="0"/>
              </a:rPr>
              <a:t>r Non-Matching Reads</a:t>
            </a:r>
            <a:endParaRPr kumimoji="0" lang="en-US" sz="2800" b="1" i="0" u="none" strike="noStrike" kern="1200" cap="none" spc="0" normalizeH="0" baseline="0" noProof="0" dirty="0">
              <a:ln>
                <a:noFill/>
              </a:ln>
              <a:effectLst/>
              <a:uLnTx/>
              <a:uFillTx/>
              <a:latin typeface="Corbel" panose="020B050302020402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B03248E6-F0CE-38C3-A686-34FA970F168D}"/>
              </a:ext>
            </a:extLst>
          </p:cNvPr>
          <p:cNvGrpSpPr/>
          <p:nvPr/>
        </p:nvGrpSpPr>
        <p:grpSpPr>
          <a:xfrm>
            <a:off x="1872893" y="6552384"/>
            <a:ext cx="6071596" cy="268284"/>
            <a:chOff x="2060011" y="6449365"/>
            <a:chExt cx="4267776" cy="268284"/>
          </a:xfrm>
        </p:grpSpPr>
        <p:sp>
          <p:nvSpPr>
            <p:cNvPr id="12" name="Arrow: Chevron 42">
              <a:extLst>
                <a:ext uri="{FF2B5EF4-FFF2-40B4-BE49-F238E27FC236}">
                  <a16:creationId xmlns:a16="http://schemas.microsoft.com/office/drawing/2014/main" id="{BB9998A7-B9C8-FB8B-1425-C0AF644957B9}"/>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3" name="Arrow: Chevron 43">
              <a:extLst>
                <a:ext uri="{FF2B5EF4-FFF2-40B4-BE49-F238E27FC236}">
                  <a16:creationId xmlns:a16="http://schemas.microsoft.com/office/drawing/2014/main" id="{58CB1F97-246D-33CB-21AB-06F50B926598}"/>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4" name="Arrow: Chevron 45">
              <a:extLst>
                <a:ext uri="{FF2B5EF4-FFF2-40B4-BE49-F238E27FC236}">
                  <a16:creationId xmlns:a16="http://schemas.microsoft.com/office/drawing/2014/main" id="{96EB84A6-8D9F-6F01-7870-323746115777}"/>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5" name="Arrow: Chevron 46">
              <a:extLst>
                <a:ext uri="{FF2B5EF4-FFF2-40B4-BE49-F238E27FC236}">
                  <a16:creationId xmlns:a16="http://schemas.microsoft.com/office/drawing/2014/main" id="{643D3394-93EA-DA2B-CB3C-0B1CCEED878C}"/>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35390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70EC-E641-4549-A00B-2879D9110069}"/>
              </a:ext>
            </a:extLst>
          </p:cNvPr>
          <p:cNvSpPr>
            <a:spLocks noGrp="1"/>
          </p:cNvSpPr>
          <p:nvPr>
            <p:ph type="title"/>
          </p:nvPr>
        </p:nvSpPr>
        <p:spPr/>
        <p:txBody>
          <a:bodyPr/>
          <a:lstStyle/>
          <a:p>
            <a:r>
              <a:rPr lang="en-CH" dirty="0"/>
              <a:t>GenStore</a:t>
            </a:r>
          </a:p>
        </p:txBody>
      </p:sp>
      <p:sp>
        <p:nvSpPr>
          <p:cNvPr id="4" name="TextBox 3">
            <a:extLst>
              <a:ext uri="{FF2B5EF4-FFF2-40B4-BE49-F238E27FC236}">
                <a16:creationId xmlns:a16="http://schemas.microsoft.com/office/drawing/2014/main" id="{FE69A509-2940-AF40-9D93-40CDBCF4F9D6}"/>
              </a:ext>
            </a:extLst>
          </p:cNvPr>
          <p:cNvSpPr txBox="1"/>
          <p:nvPr/>
        </p:nvSpPr>
        <p:spPr>
          <a:xfrm>
            <a:off x="364765" y="1611241"/>
            <a:ext cx="8410073" cy="1539923"/>
          </a:xfrm>
          <a:prstGeom prst="roundRect">
            <a:avLst>
              <a:gd name="adj" fmla="val 4777"/>
            </a:avLst>
          </a:prstGeom>
          <a:solidFill>
            <a:srgbClr val="FFF2CC"/>
          </a:solidFill>
          <a:ln w="57150">
            <a:solidFill>
              <a:srgbClr val="1982C3"/>
            </a:solidFill>
          </a:ln>
        </p:spPr>
        <p:txBody>
          <a:bodyPr wrap="square" rtlCol="0" anchor="ctr" anchorCtr="0">
            <a:noAutofit/>
          </a:bodyPr>
          <a:lstStyle/>
          <a:p>
            <a:pPr lvl="0" algn="ctr" defTabSz="457200">
              <a:lnSpc>
                <a:spcPct val="110000"/>
              </a:lnSpc>
              <a:spcAft>
                <a:spcPts val="300"/>
              </a:spcAft>
              <a:defRPr/>
            </a:pPr>
            <a:r>
              <a:rPr kumimoji="0" lang="en-US" sz="2800" b="1" i="0" u="none" strike="noStrike" kern="1200" cap="none" spc="0" normalizeH="0" baseline="0" noProof="0" dirty="0" err="1">
                <a:ln>
                  <a:noFill/>
                </a:ln>
                <a:effectLst/>
                <a:uLnTx/>
                <a:uFillTx/>
                <a:latin typeface="Corbel" panose="020B0503020204020204" pitchFamily="34" charset="0"/>
                <a:cs typeface="Calibri" panose="020F0502020204030204" pitchFamily="34" charset="0"/>
              </a:rPr>
              <a:t>GenStore</a:t>
            </a:r>
            <a:r>
              <a:rPr kumimoji="0" lang="en-US" sz="2800" b="1" i="0" u="none" strike="noStrike" kern="1200" cap="none" spc="0" normalizeH="0" noProof="0" dirty="0">
                <a:ln>
                  <a:noFill/>
                </a:ln>
                <a:effectLst/>
                <a:uLnTx/>
                <a:uFillTx/>
                <a:latin typeface="Corbel" panose="020B0503020204020204" pitchFamily="34" charset="0"/>
                <a:cs typeface="Calibri" panose="020F0502020204030204" pitchFamily="34" charset="0"/>
              </a:rPr>
              <a:t> </a:t>
            </a:r>
            <a:r>
              <a:rPr kumimoji="0" lang="en-US" sz="2800" b="1" i="0" u="none" strike="noStrike" kern="1200" cap="none" spc="0" normalizeH="0" noProof="0" dirty="0" err="1">
                <a:ln>
                  <a:noFill/>
                </a:ln>
                <a:effectLst/>
                <a:uLnTx/>
                <a:uFillTx/>
                <a:latin typeface="Corbel" panose="020B0503020204020204" pitchFamily="34" charset="0"/>
                <a:cs typeface="Calibri" panose="020F0502020204030204" pitchFamily="34" charset="0"/>
              </a:rPr>
              <a:t>fo</a:t>
            </a:r>
            <a:r>
              <a:rPr lang="en-US" sz="2800" b="1" dirty="0">
                <a:latin typeface="Corbel" panose="020B0503020204020204" pitchFamily="34" charset="0"/>
                <a:cs typeface="Calibri" panose="020F0502020204030204" pitchFamily="34" charset="0"/>
              </a:rPr>
              <a:t>r Exactly-Matching Reads</a:t>
            </a:r>
            <a:endParaRPr kumimoji="0" lang="en-US" sz="2800" b="1" i="0" u="none" strike="noStrike" kern="1200" cap="none" spc="0" normalizeH="0" baseline="0" noProof="0" dirty="0">
              <a:ln>
                <a:noFill/>
              </a:ln>
              <a:effectLst/>
              <a:uLnTx/>
              <a:uFillTx/>
              <a:latin typeface="Corbel" panose="020B050302020402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E7A91EC6-06D7-EA40-9695-C5559CDEFE9C}"/>
              </a:ext>
            </a:extLst>
          </p:cNvPr>
          <p:cNvSpPr txBox="1"/>
          <p:nvPr/>
        </p:nvSpPr>
        <p:spPr>
          <a:xfrm>
            <a:off x="364764" y="3706836"/>
            <a:ext cx="8410073" cy="1539923"/>
          </a:xfrm>
          <a:prstGeom prst="roundRect">
            <a:avLst>
              <a:gd name="adj" fmla="val 4777"/>
            </a:avLst>
          </a:prstGeom>
          <a:solidFill>
            <a:srgbClr val="FFF2CC"/>
          </a:solidFill>
          <a:ln w="57150">
            <a:solidFill>
              <a:srgbClr val="1982C3"/>
            </a:solidFill>
          </a:ln>
        </p:spPr>
        <p:txBody>
          <a:bodyPr wrap="square" rtlCol="0" anchor="ctr" anchorCtr="0">
            <a:noAutofit/>
          </a:bodyPr>
          <a:lstStyle/>
          <a:p>
            <a:pPr lvl="0" algn="ctr" defTabSz="457200">
              <a:lnSpc>
                <a:spcPct val="110000"/>
              </a:lnSpc>
              <a:spcAft>
                <a:spcPts val="300"/>
              </a:spcAft>
              <a:defRPr/>
            </a:pPr>
            <a:r>
              <a:rPr kumimoji="0" lang="en-US" sz="2800" b="1" i="0" u="none" strike="noStrike" kern="1200" cap="none" spc="0" normalizeH="0" baseline="0" noProof="0" dirty="0" err="1">
                <a:ln>
                  <a:noFill/>
                </a:ln>
                <a:effectLst/>
                <a:uLnTx/>
                <a:uFillTx/>
                <a:latin typeface="Corbel" panose="020B0503020204020204" pitchFamily="34" charset="0"/>
                <a:cs typeface="Calibri" panose="020F0502020204030204" pitchFamily="34" charset="0"/>
              </a:rPr>
              <a:t>GenStore</a:t>
            </a:r>
            <a:r>
              <a:rPr kumimoji="0" lang="en-US" sz="2800" b="1" i="0" u="none" strike="noStrike" kern="1200" cap="none" spc="0" normalizeH="0" noProof="0" dirty="0">
                <a:ln>
                  <a:noFill/>
                </a:ln>
                <a:effectLst/>
                <a:uLnTx/>
                <a:uFillTx/>
                <a:latin typeface="Corbel" panose="020B0503020204020204" pitchFamily="34" charset="0"/>
                <a:cs typeface="Calibri" panose="020F0502020204030204" pitchFamily="34" charset="0"/>
              </a:rPr>
              <a:t> </a:t>
            </a:r>
            <a:r>
              <a:rPr kumimoji="0" lang="en-US" sz="2800" b="1" i="0" u="none" strike="noStrike" kern="1200" cap="none" spc="0" normalizeH="0" noProof="0" dirty="0" err="1">
                <a:ln>
                  <a:noFill/>
                </a:ln>
                <a:effectLst/>
                <a:uLnTx/>
                <a:uFillTx/>
                <a:latin typeface="Corbel" panose="020B0503020204020204" pitchFamily="34" charset="0"/>
                <a:cs typeface="Calibri" panose="020F0502020204030204" pitchFamily="34" charset="0"/>
              </a:rPr>
              <a:t>fo</a:t>
            </a:r>
            <a:r>
              <a:rPr lang="en-US" sz="2800" b="1" dirty="0">
                <a:latin typeface="Corbel" panose="020B0503020204020204" pitchFamily="34" charset="0"/>
                <a:cs typeface="Calibri" panose="020F0502020204030204" pitchFamily="34" charset="0"/>
              </a:rPr>
              <a:t>r Non-Matching Reads</a:t>
            </a:r>
            <a:endParaRPr kumimoji="0" lang="en-US" sz="2800" b="1" i="0" u="none" strike="noStrike" kern="1200" cap="none" spc="0" normalizeH="0" baseline="0" noProof="0" dirty="0">
              <a:ln>
                <a:noFill/>
              </a:ln>
              <a:effectLst/>
              <a:uLnTx/>
              <a:uFillTx/>
              <a:latin typeface="Corbel" panose="020B050302020402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B03248E6-F0CE-38C3-A686-34FA970F168D}"/>
              </a:ext>
            </a:extLst>
          </p:cNvPr>
          <p:cNvGrpSpPr/>
          <p:nvPr/>
        </p:nvGrpSpPr>
        <p:grpSpPr>
          <a:xfrm>
            <a:off x="1872893" y="6552384"/>
            <a:ext cx="6071596" cy="268284"/>
            <a:chOff x="2060011" y="6449365"/>
            <a:chExt cx="4267776" cy="268284"/>
          </a:xfrm>
        </p:grpSpPr>
        <p:sp>
          <p:nvSpPr>
            <p:cNvPr id="12" name="Arrow: Chevron 42">
              <a:extLst>
                <a:ext uri="{FF2B5EF4-FFF2-40B4-BE49-F238E27FC236}">
                  <a16:creationId xmlns:a16="http://schemas.microsoft.com/office/drawing/2014/main" id="{BB9998A7-B9C8-FB8B-1425-C0AF644957B9}"/>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3" name="Arrow: Chevron 43">
              <a:extLst>
                <a:ext uri="{FF2B5EF4-FFF2-40B4-BE49-F238E27FC236}">
                  <a16:creationId xmlns:a16="http://schemas.microsoft.com/office/drawing/2014/main" id="{58CB1F97-246D-33CB-21AB-06F50B926598}"/>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4" name="Arrow: Chevron 45">
              <a:extLst>
                <a:ext uri="{FF2B5EF4-FFF2-40B4-BE49-F238E27FC236}">
                  <a16:creationId xmlns:a16="http://schemas.microsoft.com/office/drawing/2014/main" id="{96EB84A6-8D9F-6F01-7870-323746115777}"/>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5" name="Arrow: Chevron 46">
              <a:extLst>
                <a:ext uri="{FF2B5EF4-FFF2-40B4-BE49-F238E27FC236}">
                  <a16:creationId xmlns:a16="http://schemas.microsoft.com/office/drawing/2014/main" id="{643D3394-93EA-DA2B-CB3C-0B1CCEED878C}"/>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
        <p:nvSpPr>
          <p:cNvPr id="6" name="Rectangle 5">
            <a:extLst>
              <a:ext uri="{FF2B5EF4-FFF2-40B4-BE49-F238E27FC236}">
                <a16:creationId xmlns:a16="http://schemas.microsoft.com/office/drawing/2014/main" id="{35CA3E62-10C1-F126-D8B0-EBA86CBD0DCC}"/>
              </a:ext>
            </a:extLst>
          </p:cNvPr>
          <p:cNvSpPr/>
          <p:nvPr/>
        </p:nvSpPr>
        <p:spPr>
          <a:xfrm>
            <a:off x="114888" y="3601844"/>
            <a:ext cx="8909824" cy="1962614"/>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951806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8704-6BA8-9941-A69E-BC2CFEB19F48}"/>
              </a:ext>
            </a:extLst>
          </p:cNvPr>
          <p:cNvSpPr>
            <a:spLocks noGrp="1"/>
          </p:cNvSpPr>
          <p:nvPr>
            <p:ph type="title"/>
          </p:nvPr>
        </p:nvSpPr>
        <p:spPr/>
        <p:txBody>
          <a:bodyPr/>
          <a:lstStyle/>
          <a:p>
            <a:r>
              <a:rPr lang="en-CH" dirty="0"/>
              <a:t>GenStore for Exactly-Matching Reads</a:t>
            </a:r>
          </a:p>
        </p:txBody>
      </p:sp>
      <p:sp>
        <p:nvSpPr>
          <p:cNvPr id="3" name="Content Placeholder 2">
            <a:extLst>
              <a:ext uri="{FF2B5EF4-FFF2-40B4-BE49-F238E27FC236}">
                <a16:creationId xmlns:a16="http://schemas.microsoft.com/office/drawing/2014/main" id="{B58F98CF-A703-BA47-B67E-4E979A73BD6C}"/>
              </a:ext>
            </a:extLst>
          </p:cNvPr>
          <p:cNvSpPr>
            <a:spLocks noGrp="1"/>
          </p:cNvSpPr>
          <p:nvPr>
            <p:ph idx="1"/>
          </p:nvPr>
        </p:nvSpPr>
        <p:spPr/>
        <p:txBody>
          <a:bodyPr/>
          <a:lstStyle/>
          <a:p>
            <a:pPr>
              <a:spcAft>
                <a:spcPts val="1000"/>
              </a:spcAft>
            </a:pPr>
            <a:r>
              <a:rPr lang="en-GB" dirty="0"/>
              <a:t>Efficient in-storage filter for reads with at least one </a:t>
            </a:r>
            <a:r>
              <a:rPr lang="en-GB" dirty="0">
                <a:solidFill>
                  <a:srgbClr val="1982C3"/>
                </a:solidFill>
              </a:rPr>
              <a:t>exact match </a:t>
            </a:r>
            <a:r>
              <a:rPr lang="en-GB" dirty="0"/>
              <a:t>in the reference genome</a:t>
            </a:r>
          </a:p>
          <a:p>
            <a:pPr>
              <a:spcAft>
                <a:spcPts val="1000"/>
              </a:spcAft>
            </a:pPr>
            <a:r>
              <a:rPr lang="en-GB" dirty="0"/>
              <a:t>Uses </a:t>
            </a:r>
            <a:r>
              <a:rPr lang="en-GB" dirty="0">
                <a:solidFill>
                  <a:srgbClr val="629B3C"/>
                </a:solidFill>
              </a:rPr>
              <a:t>simple operations</a:t>
            </a:r>
            <a:r>
              <a:rPr lang="en-GB" dirty="0"/>
              <a:t>, without requiring alignment</a:t>
            </a:r>
            <a:endParaRPr lang="en-CH" dirty="0"/>
          </a:p>
          <a:p>
            <a:pPr>
              <a:spcAft>
                <a:spcPts val="1000"/>
              </a:spcAft>
            </a:pPr>
            <a:r>
              <a:rPr lang="en-CH" b="1" dirty="0">
                <a:solidFill>
                  <a:srgbClr val="C00000"/>
                </a:solidFill>
              </a:rPr>
              <a:t>Challenge: </a:t>
            </a:r>
            <a:r>
              <a:rPr lang="en-GB" dirty="0"/>
              <a:t>Large number of</a:t>
            </a:r>
            <a:r>
              <a:rPr lang="en-GB" dirty="0">
                <a:solidFill>
                  <a:schemeClr val="accent2"/>
                </a:solidFill>
              </a:rPr>
              <a:t> </a:t>
            </a:r>
            <a:r>
              <a:rPr lang="en-GB" dirty="0">
                <a:solidFill>
                  <a:srgbClr val="C00000"/>
                </a:solidFill>
              </a:rPr>
              <a:t>random accesses per read </a:t>
            </a:r>
            <a:r>
              <a:rPr lang="en-GB" dirty="0"/>
              <a:t>to the reference genome and its index</a:t>
            </a:r>
          </a:p>
          <a:p>
            <a:pPr marL="123950" lvl="1" indent="0">
              <a:spcAft>
                <a:spcPts val="1000"/>
              </a:spcAft>
              <a:buClr>
                <a:schemeClr val="tx1"/>
              </a:buClr>
              <a:buNone/>
            </a:pPr>
            <a:endParaRPr lang="en-GB" sz="2800" dirty="0"/>
          </a:p>
          <a:p>
            <a:endParaRPr lang="en-CH" dirty="0"/>
          </a:p>
        </p:txBody>
      </p:sp>
      <p:sp>
        <p:nvSpPr>
          <p:cNvPr id="7" name="Rectangle 6">
            <a:extLst>
              <a:ext uri="{FF2B5EF4-FFF2-40B4-BE49-F238E27FC236}">
                <a16:creationId xmlns:a16="http://schemas.microsoft.com/office/drawing/2014/main" id="{DCCB4544-DD11-B14D-B58C-805A99D2CD56}"/>
              </a:ext>
            </a:extLst>
          </p:cNvPr>
          <p:cNvSpPr/>
          <p:nvPr/>
        </p:nvSpPr>
        <p:spPr>
          <a:xfrm>
            <a:off x="16590" y="3753573"/>
            <a:ext cx="9144000" cy="90147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2800" b="1" dirty="0">
                <a:solidFill>
                  <a:srgbClr val="C00000"/>
                </a:solidFill>
                <a:latin typeface="Corbel" panose="020B0503020204020204" pitchFamily="34" charset="0"/>
              </a:rPr>
              <a:t>Expensive random accesses </a:t>
            </a:r>
            <a:r>
              <a:rPr lang="en-GB" sz="2800" b="1" dirty="0">
                <a:solidFill>
                  <a:schemeClr val="tx1"/>
                </a:solidFill>
                <a:latin typeface="Corbel" panose="020B0503020204020204" pitchFamily="34" charset="0"/>
              </a:rPr>
              <a:t>to flash chips</a:t>
            </a:r>
          </a:p>
        </p:txBody>
      </p:sp>
      <p:sp>
        <p:nvSpPr>
          <p:cNvPr id="8" name="Rectangle 7">
            <a:extLst>
              <a:ext uri="{FF2B5EF4-FFF2-40B4-BE49-F238E27FC236}">
                <a16:creationId xmlns:a16="http://schemas.microsoft.com/office/drawing/2014/main" id="{612011CC-2D23-264C-A778-32D14758C717}"/>
              </a:ext>
            </a:extLst>
          </p:cNvPr>
          <p:cNvSpPr/>
          <p:nvPr/>
        </p:nvSpPr>
        <p:spPr>
          <a:xfrm>
            <a:off x="0" y="4978334"/>
            <a:ext cx="9144000" cy="90147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2800" b="1" dirty="0">
                <a:solidFill>
                  <a:srgbClr val="C00000"/>
                </a:solidFill>
                <a:latin typeface="Corbel" panose="020B0503020204020204" pitchFamily="34" charset="0"/>
              </a:rPr>
              <a:t>Limited DRAM capacity </a:t>
            </a:r>
            <a:r>
              <a:rPr lang="en-GB" sz="2800" b="1" dirty="0">
                <a:solidFill>
                  <a:schemeClr val="tx1"/>
                </a:solidFill>
                <a:latin typeface="Corbel" panose="020B0503020204020204" pitchFamily="34" charset="0"/>
              </a:rPr>
              <a:t>inside the SSD</a:t>
            </a:r>
          </a:p>
        </p:txBody>
      </p:sp>
      <p:grpSp>
        <p:nvGrpSpPr>
          <p:cNvPr id="11" name="Group 10">
            <a:extLst>
              <a:ext uri="{FF2B5EF4-FFF2-40B4-BE49-F238E27FC236}">
                <a16:creationId xmlns:a16="http://schemas.microsoft.com/office/drawing/2014/main" id="{4E5709C8-425E-3C95-8D9A-4C4069FE51FC}"/>
              </a:ext>
            </a:extLst>
          </p:cNvPr>
          <p:cNvGrpSpPr/>
          <p:nvPr/>
        </p:nvGrpSpPr>
        <p:grpSpPr>
          <a:xfrm>
            <a:off x="1872893" y="6552384"/>
            <a:ext cx="6071596" cy="268284"/>
            <a:chOff x="2060011" y="6449365"/>
            <a:chExt cx="4267776" cy="268284"/>
          </a:xfrm>
        </p:grpSpPr>
        <p:sp>
          <p:nvSpPr>
            <p:cNvPr id="12" name="Arrow: Chevron 42">
              <a:extLst>
                <a:ext uri="{FF2B5EF4-FFF2-40B4-BE49-F238E27FC236}">
                  <a16:creationId xmlns:a16="http://schemas.microsoft.com/office/drawing/2014/main" id="{D67E1FA9-E60D-5008-674A-817C4610179F}"/>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3" name="Arrow: Chevron 43">
              <a:extLst>
                <a:ext uri="{FF2B5EF4-FFF2-40B4-BE49-F238E27FC236}">
                  <a16:creationId xmlns:a16="http://schemas.microsoft.com/office/drawing/2014/main" id="{D78274D2-577B-8A82-970D-C486F05A3769}"/>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4" name="Arrow: Chevron 45">
              <a:extLst>
                <a:ext uri="{FF2B5EF4-FFF2-40B4-BE49-F238E27FC236}">
                  <a16:creationId xmlns:a16="http://schemas.microsoft.com/office/drawing/2014/main" id="{8587C845-3A99-211E-9AC6-03CB7FE10163}"/>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5" name="Arrow: Chevron 46">
              <a:extLst>
                <a:ext uri="{FF2B5EF4-FFF2-40B4-BE49-F238E27FC236}">
                  <a16:creationId xmlns:a16="http://schemas.microsoft.com/office/drawing/2014/main" id="{12DEC35E-F5C1-514B-7B2B-F33044852C13}"/>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69887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8557-494D-FE44-A6BE-FDDFBB412B6D}"/>
              </a:ext>
            </a:extLst>
          </p:cNvPr>
          <p:cNvSpPr>
            <a:spLocks noGrp="1"/>
          </p:cNvSpPr>
          <p:nvPr>
            <p:ph type="title"/>
          </p:nvPr>
        </p:nvSpPr>
        <p:spPr/>
        <p:txBody>
          <a:bodyPr/>
          <a:lstStyle/>
          <a:p>
            <a:r>
              <a:rPr lang="en-CH" dirty="0"/>
              <a:t>Data Structures</a:t>
            </a:r>
          </a:p>
        </p:txBody>
      </p:sp>
      <p:sp>
        <p:nvSpPr>
          <p:cNvPr id="10" name="Rectangle 9">
            <a:extLst>
              <a:ext uri="{FF2B5EF4-FFF2-40B4-BE49-F238E27FC236}">
                <a16:creationId xmlns:a16="http://schemas.microsoft.com/office/drawing/2014/main" id="{776C38F5-FA18-8E4D-B9DA-02D83B42B8CB}"/>
              </a:ext>
            </a:extLst>
          </p:cNvPr>
          <p:cNvSpPr/>
          <p:nvPr/>
        </p:nvSpPr>
        <p:spPr>
          <a:xfrm>
            <a:off x="4627983" y="2177889"/>
            <a:ext cx="1514650"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CCC</a:t>
            </a:r>
            <a:r>
              <a:rPr lang="en-CH" sz="1600" b="1" dirty="0">
                <a:solidFill>
                  <a:srgbClr val="863DBE"/>
                </a:solidFill>
                <a:latin typeface="Corbel" panose="020B0503020204020204" pitchFamily="34" charset="0"/>
              </a:rPr>
              <a:t>AAA</a:t>
            </a:r>
            <a:r>
              <a:rPr lang="en-CH" sz="1600" b="1" dirty="0">
                <a:solidFill>
                  <a:srgbClr val="67A042"/>
                </a:solidFill>
                <a:latin typeface="Corbel" panose="020B0503020204020204" pitchFamily="34" charset="0"/>
              </a:rPr>
              <a:t>T</a:t>
            </a:r>
            <a:r>
              <a:rPr lang="en-CH" sz="1600" b="1" dirty="0">
                <a:solidFill>
                  <a:schemeClr val="accent1"/>
                </a:solidFill>
                <a:latin typeface="Corbel" panose="020B0503020204020204" pitchFamily="34" charset="0"/>
              </a:rPr>
              <a:t>GG</a:t>
            </a:r>
            <a:r>
              <a:rPr lang="en-CH" sz="1600" b="1" dirty="0">
                <a:solidFill>
                  <a:srgbClr val="67A042"/>
                </a:solidFill>
                <a:latin typeface="Corbel" panose="020B0503020204020204" pitchFamily="34" charset="0"/>
              </a:rPr>
              <a:t>TT</a:t>
            </a:r>
            <a:endParaRPr lang="en-CH" sz="1600" b="1" dirty="0">
              <a:solidFill>
                <a:schemeClr val="accent1"/>
              </a:solidFill>
              <a:latin typeface="Corbel" panose="020B0503020204020204" pitchFamily="34" charset="0"/>
            </a:endParaRPr>
          </a:p>
        </p:txBody>
      </p:sp>
      <p:sp>
        <p:nvSpPr>
          <p:cNvPr id="11" name="TextBox 10">
            <a:extLst>
              <a:ext uri="{FF2B5EF4-FFF2-40B4-BE49-F238E27FC236}">
                <a16:creationId xmlns:a16="http://schemas.microsoft.com/office/drawing/2014/main" id="{91E55370-A75F-5E4F-B3B4-441291352D51}"/>
              </a:ext>
            </a:extLst>
          </p:cNvPr>
          <p:cNvSpPr txBox="1"/>
          <p:nvPr/>
        </p:nvSpPr>
        <p:spPr>
          <a:xfrm>
            <a:off x="2986071" y="2058542"/>
            <a:ext cx="891335" cy="461665"/>
          </a:xfrm>
          <a:prstGeom prst="rect">
            <a:avLst/>
          </a:prstGeom>
          <a:noFill/>
        </p:spPr>
        <p:txBody>
          <a:bodyPr wrap="square" rtlCol="0">
            <a:spAutoFit/>
          </a:bodyPr>
          <a:lstStyle/>
          <a:p>
            <a:pPr algn="ctr"/>
            <a:r>
              <a:rPr lang="en-CH" sz="2400" b="1" dirty="0">
                <a:solidFill>
                  <a:schemeClr val="accent4">
                    <a:lumMod val="50000"/>
                  </a:schemeClr>
                </a:solidFill>
                <a:latin typeface="Corbel" panose="020B0503020204020204" pitchFamily="34" charset="0"/>
              </a:rPr>
              <a:t>Read</a:t>
            </a:r>
          </a:p>
        </p:txBody>
      </p:sp>
      <p:sp>
        <p:nvSpPr>
          <p:cNvPr id="12" name="Rectangle 11">
            <a:extLst>
              <a:ext uri="{FF2B5EF4-FFF2-40B4-BE49-F238E27FC236}">
                <a16:creationId xmlns:a16="http://schemas.microsoft.com/office/drawing/2014/main" id="{83A477FA-BC07-8546-9AE8-55E41E6395BD}"/>
              </a:ext>
            </a:extLst>
          </p:cNvPr>
          <p:cNvSpPr/>
          <p:nvPr/>
        </p:nvSpPr>
        <p:spPr>
          <a:xfrm>
            <a:off x="4621480" y="2547183"/>
            <a:ext cx="479533"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CC</a:t>
            </a:r>
            <a:endParaRPr lang="en-CH" sz="1600" b="1" dirty="0">
              <a:solidFill>
                <a:schemeClr val="accent1"/>
              </a:solidFill>
              <a:latin typeface="Corbel" panose="020B0503020204020204" pitchFamily="34" charset="0"/>
            </a:endParaRPr>
          </a:p>
        </p:txBody>
      </p:sp>
      <p:sp>
        <p:nvSpPr>
          <p:cNvPr id="13" name="Rectangle 12">
            <a:extLst>
              <a:ext uri="{FF2B5EF4-FFF2-40B4-BE49-F238E27FC236}">
                <a16:creationId xmlns:a16="http://schemas.microsoft.com/office/drawing/2014/main" id="{7AA7AFEF-05B7-2849-AFD2-5D7ECB7BF4FD}"/>
              </a:ext>
            </a:extLst>
          </p:cNvPr>
          <p:cNvSpPr/>
          <p:nvPr/>
        </p:nvSpPr>
        <p:spPr>
          <a:xfrm>
            <a:off x="4752101" y="2813400"/>
            <a:ext cx="479533"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r>
              <a:rPr lang="en-CH" sz="1600" b="1" dirty="0">
                <a:solidFill>
                  <a:schemeClr val="accent2"/>
                </a:solidFill>
                <a:latin typeface="Corbel" panose="020B0503020204020204" pitchFamily="34" charset="0"/>
              </a:rPr>
              <a:t>CCC</a:t>
            </a:r>
            <a:endParaRPr lang="en-CH" sz="1600" b="1" dirty="0">
              <a:solidFill>
                <a:schemeClr val="accent1"/>
              </a:solidFill>
              <a:latin typeface="Corbel" panose="020B0503020204020204" pitchFamily="34" charset="0"/>
            </a:endParaRPr>
          </a:p>
        </p:txBody>
      </p:sp>
      <p:sp>
        <p:nvSpPr>
          <p:cNvPr id="14" name="TextBox 13">
            <a:extLst>
              <a:ext uri="{FF2B5EF4-FFF2-40B4-BE49-F238E27FC236}">
                <a16:creationId xmlns:a16="http://schemas.microsoft.com/office/drawing/2014/main" id="{AA3DD6FC-4472-314E-BBAB-666CB0DA22F0}"/>
              </a:ext>
            </a:extLst>
          </p:cNvPr>
          <p:cNvSpPr txBox="1"/>
          <p:nvPr/>
        </p:nvSpPr>
        <p:spPr>
          <a:xfrm>
            <a:off x="5139038" y="2899074"/>
            <a:ext cx="479534" cy="369332"/>
          </a:xfrm>
          <a:prstGeom prst="rect">
            <a:avLst/>
          </a:prstGeom>
          <a:noFill/>
        </p:spPr>
        <p:txBody>
          <a:bodyPr wrap="square" rtlCol="0">
            <a:spAutoFit/>
          </a:bodyPr>
          <a:lstStyle/>
          <a:p>
            <a:pPr algn="ctr"/>
            <a:r>
              <a:rPr lang="en-CH" b="1" dirty="0">
                <a:latin typeface="Corbel" panose="020B0503020204020204" pitchFamily="34" charset="0"/>
              </a:rPr>
              <a:t>…</a:t>
            </a:r>
          </a:p>
        </p:txBody>
      </p:sp>
      <p:sp>
        <p:nvSpPr>
          <p:cNvPr id="15" name="Left Brace 14">
            <a:extLst>
              <a:ext uri="{FF2B5EF4-FFF2-40B4-BE49-F238E27FC236}">
                <a16:creationId xmlns:a16="http://schemas.microsoft.com/office/drawing/2014/main" id="{79C2AEA5-EFF5-1B44-8150-837DC179978E}"/>
              </a:ext>
            </a:extLst>
          </p:cNvPr>
          <p:cNvSpPr/>
          <p:nvPr/>
        </p:nvSpPr>
        <p:spPr>
          <a:xfrm>
            <a:off x="4268332" y="2547183"/>
            <a:ext cx="254643" cy="721223"/>
          </a:xfrm>
          <a:prstGeom prst="leftBrac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6" name="TextBox 15">
            <a:extLst>
              <a:ext uri="{FF2B5EF4-FFF2-40B4-BE49-F238E27FC236}">
                <a16:creationId xmlns:a16="http://schemas.microsoft.com/office/drawing/2014/main" id="{DEE723F6-771F-A940-A336-2D6E3B6781D1}"/>
              </a:ext>
            </a:extLst>
          </p:cNvPr>
          <p:cNvSpPr txBox="1"/>
          <p:nvPr/>
        </p:nvSpPr>
        <p:spPr>
          <a:xfrm>
            <a:off x="2990574" y="2668241"/>
            <a:ext cx="1145327" cy="461665"/>
          </a:xfrm>
          <a:prstGeom prst="rect">
            <a:avLst/>
          </a:prstGeom>
          <a:noFill/>
        </p:spPr>
        <p:txBody>
          <a:bodyPr wrap="square" rtlCol="0">
            <a:spAutoFit/>
          </a:bodyPr>
          <a:lstStyle/>
          <a:p>
            <a:pPr algn="ctr"/>
            <a:r>
              <a:rPr lang="en-CH" sz="2400" b="1" dirty="0">
                <a:solidFill>
                  <a:schemeClr val="accent4">
                    <a:lumMod val="50000"/>
                  </a:schemeClr>
                </a:solidFill>
                <a:latin typeface="Corbel" panose="020B0503020204020204" pitchFamily="34" charset="0"/>
              </a:rPr>
              <a:t>K-mers</a:t>
            </a:r>
          </a:p>
        </p:txBody>
      </p:sp>
      <p:sp>
        <p:nvSpPr>
          <p:cNvPr id="18" name="TextBox 17">
            <a:extLst>
              <a:ext uri="{FF2B5EF4-FFF2-40B4-BE49-F238E27FC236}">
                <a16:creationId xmlns:a16="http://schemas.microsoft.com/office/drawing/2014/main" id="{39915396-D738-1E4B-B13D-88995F53492A}"/>
              </a:ext>
            </a:extLst>
          </p:cNvPr>
          <p:cNvSpPr txBox="1"/>
          <p:nvPr/>
        </p:nvSpPr>
        <p:spPr>
          <a:xfrm>
            <a:off x="2596536" y="2045902"/>
            <a:ext cx="1817720" cy="461665"/>
          </a:xfrm>
          <a:prstGeom prst="rect">
            <a:avLst/>
          </a:prstGeom>
          <a:noFill/>
        </p:spPr>
        <p:txBody>
          <a:bodyPr wrap="square" rtlCol="0">
            <a:spAutoFit/>
          </a:bodyPr>
          <a:lstStyle/>
          <a:p>
            <a:pPr algn="ctr"/>
            <a:r>
              <a:rPr lang="en-CH" sz="2400" b="1" dirty="0">
                <a:solidFill>
                  <a:schemeClr val="accent4">
                    <a:lumMod val="50000"/>
                  </a:schemeClr>
                </a:solidFill>
                <a:latin typeface="Corbel" panose="020B0503020204020204" pitchFamily="34" charset="0"/>
              </a:rPr>
              <a:t>K-mer</a:t>
            </a:r>
          </a:p>
        </p:txBody>
      </p:sp>
      <p:sp>
        <p:nvSpPr>
          <p:cNvPr id="19" name="Content Placeholder 2">
            <a:extLst>
              <a:ext uri="{FF2B5EF4-FFF2-40B4-BE49-F238E27FC236}">
                <a16:creationId xmlns:a16="http://schemas.microsoft.com/office/drawing/2014/main" id="{BE61BB75-A4B4-E54D-B3C5-F36C1948A7F2}"/>
              </a:ext>
            </a:extLst>
          </p:cNvPr>
          <p:cNvSpPr>
            <a:spLocks noGrp="1"/>
          </p:cNvSpPr>
          <p:nvPr>
            <p:ph idx="1"/>
          </p:nvPr>
        </p:nvSpPr>
        <p:spPr>
          <a:xfrm>
            <a:off x="189559" y="978194"/>
            <a:ext cx="8874053" cy="1054613"/>
          </a:xfrm>
        </p:spPr>
        <p:txBody>
          <a:bodyPr/>
          <a:lstStyle/>
          <a:p>
            <a:pPr>
              <a:lnSpc>
                <a:spcPct val="110000"/>
              </a:lnSpc>
            </a:pPr>
            <a:r>
              <a:rPr lang="en-GB" b="1" dirty="0">
                <a:solidFill>
                  <a:srgbClr val="1982C3"/>
                </a:solidFill>
              </a:rPr>
              <a:t>Read-sized k-</a:t>
            </a:r>
            <a:r>
              <a:rPr lang="en-GB" b="1" dirty="0" err="1">
                <a:solidFill>
                  <a:srgbClr val="1982C3"/>
                </a:solidFill>
              </a:rPr>
              <a:t>mers</a:t>
            </a:r>
            <a:r>
              <a:rPr lang="en-GB" b="1" dirty="0">
                <a:solidFill>
                  <a:srgbClr val="1982C3"/>
                </a:solidFill>
              </a:rPr>
              <a:t>: </a:t>
            </a:r>
            <a:r>
              <a:rPr lang="en-GB" dirty="0"/>
              <a:t>to reduce the </a:t>
            </a:r>
            <a:r>
              <a:rPr lang="en-GB" dirty="0">
                <a:solidFill>
                  <a:srgbClr val="1982C3"/>
                </a:solidFill>
              </a:rPr>
              <a:t>number of accesses </a:t>
            </a:r>
            <a:r>
              <a:rPr lang="en-GB" dirty="0"/>
              <a:t>per each read</a:t>
            </a:r>
          </a:p>
        </p:txBody>
      </p:sp>
      <p:sp>
        <p:nvSpPr>
          <p:cNvPr id="21" name="Rectangle 20">
            <a:extLst>
              <a:ext uri="{FF2B5EF4-FFF2-40B4-BE49-F238E27FC236}">
                <a16:creationId xmlns:a16="http://schemas.microsoft.com/office/drawing/2014/main" id="{472FAB1A-45CC-F246-B128-EAACA4C086CE}"/>
              </a:ext>
            </a:extLst>
          </p:cNvPr>
          <p:cNvSpPr/>
          <p:nvPr/>
        </p:nvSpPr>
        <p:spPr>
          <a:xfrm>
            <a:off x="1265529" y="2926168"/>
            <a:ext cx="5003293" cy="523220"/>
          </a:xfrm>
          <a:prstGeom prst="rect">
            <a:avLst/>
          </a:prstGeom>
        </p:spPr>
        <p:txBody>
          <a:bodyPr wrap="none">
            <a:spAutoFit/>
          </a:bodyPr>
          <a:lstStyle/>
          <a:p>
            <a:r>
              <a:rPr lang="en-CH" sz="2800" b="1" dirty="0">
                <a:solidFill>
                  <a:srgbClr val="629B3C"/>
                </a:solidFill>
                <a:latin typeface="Corbel" panose="020B0503020204020204" pitchFamily="34" charset="0"/>
              </a:rPr>
              <a:t>Only one index lookup per read</a:t>
            </a:r>
          </a:p>
        </p:txBody>
      </p:sp>
      <p:sp>
        <p:nvSpPr>
          <p:cNvPr id="22" name="Content Placeholder 2">
            <a:extLst>
              <a:ext uri="{FF2B5EF4-FFF2-40B4-BE49-F238E27FC236}">
                <a16:creationId xmlns:a16="http://schemas.microsoft.com/office/drawing/2014/main" id="{5036073E-5B57-3B46-80FF-919823985E98}"/>
              </a:ext>
            </a:extLst>
          </p:cNvPr>
          <p:cNvSpPr txBox="1">
            <a:spLocks/>
          </p:cNvSpPr>
          <p:nvPr/>
        </p:nvSpPr>
        <p:spPr>
          <a:xfrm>
            <a:off x="190956" y="3849821"/>
            <a:ext cx="8874053" cy="1054613"/>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GB" b="1" dirty="0">
                <a:solidFill>
                  <a:srgbClr val="1982C3"/>
                </a:solidFill>
              </a:rPr>
              <a:t>Sorted read-sized k-</a:t>
            </a:r>
            <a:r>
              <a:rPr lang="en-GB" b="1" dirty="0" err="1">
                <a:solidFill>
                  <a:srgbClr val="1982C3"/>
                </a:solidFill>
              </a:rPr>
              <a:t>mers</a:t>
            </a:r>
            <a:r>
              <a:rPr lang="en-GB" b="1" dirty="0">
                <a:solidFill>
                  <a:srgbClr val="1982C3"/>
                </a:solidFill>
              </a:rPr>
              <a:t>: </a:t>
            </a:r>
            <a:r>
              <a:rPr lang="en-GB" dirty="0"/>
              <a:t>to avoid </a:t>
            </a:r>
            <a:r>
              <a:rPr lang="en-GB" dirty="0">
                <a:solidFill>
                  <a:srgbClr val="1982C3"/>
                </a:solidFill>
              </a:rPr>
              <a:t>random accesses </a:t>
            </a:r>
            <a:r>
              <a:rPr lang="en-GB" dirty="0"/>
              <a:t>to the index</a:t>
            </a:r>
          </a:p>
        </p:txBody>
      </p:sp>
      <p:sp>
        <p:nvSpPr>
          <p:cNvPr id="24" name="Rectangle 23">
            <a:extLst>
              <a:ext uri="{FF2B5EF4-FFF2-40B4-BE49-F238E27FC236}">
                <a16:creationId xmlns:a16="http://schemas.microsoft.com/office/drawing/2014/main" id="{0D2C5AE9-BCB1-E048-8C60-6DE66E59F929}"/>
              </a:ext>
            </a:extLst>
          </p:cNvPr>
          <p:cNvSpPr/>
          <p:nvPr/>
        </p:nvSpPr>
        <p:spPr>
          <a:xfrm>
            <a:off x="1265529" y="5377785"/>
            <a:ext cx="7108036" cy="523220"/>
          </a:xfrm>
          <a:prstGeom prst="rect">
            <a:avLst/>
          </a:prstGeom>
        </p:spPr>
        <p:txBody>
          <a:bodyPr wrap="none">
            <a:spAutoFit/>
          </a:bodyPr>
          <a:lstStyle/>
          <a:p>
            <a:r>
              <a:rPr lang="en-CH" sz="2800" b="1" dirty="0">
                <a:solidFill>
                  <a:srgbClr val="629B3C"/>
                </a:solidFill>
                <a:latin typeface="Corbel" panose="020B0503020204020204" pitchFamily="34" charset="0"/>
              </a:rPr>
              <a:t>Sequential scan of the read set and the index</a:t>
            </a:r>
          </a:p>
        </p:txBody>
      </p:sp>
      <p:sp>
        <p:nvSpPr>
          <p:cNvPr id="17" name="TextBox 16">
            <a:extLst>
              <a:ext uri="{FF2B5EF4-FFF2-40B4-BE49-F238E27FC236}">
                <a16:creationId xmlns:a16="http://schemas.microsoft.com/office/drawing/2014/main" id="{E0AACC39-319E-844D-A243-B35250324946}"/>
              </a:ext>
            </a:extLst>
          </p:cNvPr>
          <p:cNvSpPr txBox="1"/>
          <p:nvPr/>
        </p:nvSpPr>
        <p:spPr>
          <a:xfrm>
            <a:off x="352478" y="5085397"/>
            <a:ext cx="1099697" cy="1107996"/>
          </a:xfrm>
          <a:prstGeom prst="rect">
            <a:avLst/>
          </a:prstGeom>
          <a:noFill/>
        </p:spPr>
        <p:txBody>
          <a:bodyPr wrap="square">
            <a:spAutoFit/>
          </a:bodyPr>
          <a:lstStyle/>
          <a:p>
            <a:r>
              <a:rPr lang="en-CH" sz="6600" b="1" i="0" u="none" strike="noStrike" dirty="0">
                <a:solidFill>
                  <a:srgbClr val="629B3C"/>
                </a:solidFill>
                <a:effectLst/>
                <a:latin typeface="arial" panose="020B0604020202020204" pitchFamily="34" charset="0"/>
              </a:rPr>
              <a:t>✓</a:t>
            </a:r>
            <a:endParaRPr lang="en-CH" sz="7200" dirty="0">
              <a:solidFill>
                <a:srgbClr val="629B3C"/>
              </a:solidFill>
            </a:endParaRPr>
          </a:p>
        </p:txBody>
      </p:sp>
      <p:sp>
        <p:nvSpPr>
          <p:cNvPr id="25" name="TextBox 24">
            <a:extLst>
              <a:ext uri="{FF2B5EF4-FFF2-40B4-BE49-F238E27FC236}">
                <a16:creationId xmlns:a16="http://schemas.microsoft.com/office/drawing/2014/main" id="{5DD1D791-8180-1B44-8BE2-7BFB5F7E6AE7}"/>
              </a:ext>
            </a:extLst>
          </p:cNvPr>
          <p:cNvSpPr txBox="1"/>
          <p:nvPr/>
        </p:nvSpPr>
        <p:spPr>
          <a:xfrm>
            <a:off x="352477" y="2591152"/>
            <a:ext cx="1099697" cy="1107996"/>
          </a:xfrm>
          <a:prstGeom prst="rect">
            <a:avLst/>
          </a:prstGeom>
          <a:noFill/>
        </p:spPr>
        <p:txBody>
          <a:bodyPr wrap="square">
            <a:spAutoFit/>
          </a:bodyPr>
          <a:lstStyle/>
          <a:p>
            <a:r>
              <a:rPr lang="en-CH" sz="6600" b="1" i="0" u="none" strike="noStrike" dirty="0">
                <a:solidFill>
                  <a:srgbClr val="629B3C"/>
                </a:solidFill>
                <a:effectLst/>
                <a:latin typeface="arial" panose="020B0604020202020204" pitchFamily="34" charset="0"/>
              </a:rPr>
              <a:t>✓</a:t>
            </a:r>
            <a:endParaRPr lang="en-CH" sz="7200" dirty="0">
              <a:solidFill>
                <a:srgbClr val="629B3C"/>
              </a:solidFill>
            </a:endParaRPr>
          </a:p>
        </p:txBody>
      </p:sp>
      <p:grpSp>
        <p:nvGrpSpPr>
          <p:cNvPr id="8" name="Group 7">
            <a:extLst>
              <a:ext uri="{FF2B5EF4-FFF2-40B4-BE49-F238E27FC236}">
                <a16:creationId xmlns:a16="http://schemas.microsoft.com/office/drawing/2014/main" id="{A7F44B84-BDFC-B448-3C4F-00771788432A}"/>
              </a:ext>
            </a:extLst>
          </p:cNvPr>
          <p:cNvGrpSpPr/>
          <p:nvPr/>
        </p:nvGrpSpPr>
        <p:grpSpPr>
          <a:xfrm>
            <a:off x="1872893" y="6552384"/>
            <a:ext cx="6071596" cy="268284"/>
            <a:chOff x="2060011" y="6449365"/>
            <a:chExt cx="4267776" cy="268284"/>
          </a:xfrm>
        </p:grpSpPr>
        <p:sp>
          <p:nvSpPr>
            <p:cNvPr id="9" name="Arrow: Chevron 42">
              <a:extLst>
                <a:ext uri="{FF2B5EF4-FFF2-40B4-BE49-F238E27FC236}">
                  <a16:creationId xmlns:a16="http://schemas.microsoft.com/office/drawing/2014/main" id="{9E7877CA-AC7A-52D2-6F44-272DB8A1D5CD}"/>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20" name="Arrow: Chevron 43">
              <a:extLst>
                <a:ext uri="{FF2B5EF4-FFF2-40B4-BE49-F238E27FC236}">
                  <a16:creationId xmlns:a16="http://schemas.microsoft.com/office/drawing/2014/main" id="{FFF486D5-0E8C-28CF-FDED-26F8D02B1445}"/>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23" name="Arrow: Chevron 45">
              <a:extLst>
                <a:ext uri="{FF2B5EF4-FFF2-40B4-BE49-F238E27FC236}">
                  <a16:creationId xmlns:a16="http://schemas.microsoft.com/office/drawing/2014/main" id="{307D6629-4E96-0FFB-D0CA-F31D1528BE38}"/>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26" name="Arrow: Chevron 46">
              <a:extLst>
                <a:ext uri="{FF2B5EF4-FFF2-40B4-BE49-F238E27FC236}">
                  <a16:creationId xmlns:a16="http://schemas.microsoft.com/office/drawing/2014/main" id="{7DA70465-A089-59E4-9BB8-E4E65C7D1ACD}"/>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82480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16"/>
                                        </p:tgtEl>
                                      </p:cBhvr>
                                    </p:animEffect>
                                    <p:set>
                                      <p:cBhvr>
                                        <p:cTn id="10" dur="1" fill="hold">
                                          <p:stCondLst>
                                            <p:cond delay="499"/>
                                          </p:stCondLst>
                                        </p:cTn>
                                        <p:tgtEl>
                                          <p:spTgt spid="16"/>
                                        </p:tgtEl>
                                        <p:attrNameLst>
                                          <p:attrName>style.visibility</p:attrName>
                                        </p:attrNameLst>
                                      </p:cBhvr>
                                      <p:to>
                                        <p:strVal val="hidden"/>
                                      </p:to>
                                    </p:set>
                                  </p:childTnLst>
                                </p:cTn>
                              </p:par>
                              <p:par>
                                <p:cTn id="11" presetID="9" presetClass="exit" presetSubtype="0" fill="hold" grpId="0" nodeType="withEffect">
                                  <p:stCondLst>
                                    <p:cond delay="0"/>
                                  </p:stCondLst>
                                  <p:childTnLst>
                                    <p:animEffect transition="out" filter="dissolv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9" presetClass="exit" presetSubtype="0" fill="hold" grpId="0" nodeType="withEffect">
                                  <p:stCondLst>
                                    <p:cond delay="0"/>
                                  </p:stCondLst>
                                  <p:childTnLst>
                                    <p:animEffect transition="out" filter="dissolv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9" presetClass="exit" presetSubtype="0" fill="hold" grpId="0" nodeType="withEffect">
                                  <p:stCondLst>
                                    <p:cond delay="0"/>
                                  </p:stCondLst>
                                  <p:childTnLst>
                                    <p:animEffect transition="out" filter="dissolv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par>
                                <p:cTn id="20" presetID="9" presetClass="exit" presetSubtype="0" fill="hold" grpId="0" nodeType="withEffect">
                                  <p:stCondLst>
                                    <p:cond delay="0"/>
                                  </p:stCondLst>
                                  <p:childTnLst>
                                    <p:animEffect transition="out" filter="dissolv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p:bldP spid="15" grpId="0" animBg="1"/>
      <p:bldP spid="16" grpId="0"/>
      <p:bldP spid="18" grpId="0"/>
      <p:bldP spid="21" grpId="0"/>
      <p:bldP spid="22" grpId="0" build="p" bldLvl="2"/>
      <p:bldP spid="24" grpId="0"/>
      <p:bldP spid="17"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2D692-3F05-2147-8CFA-88B36F7D0966}"/>
              </a:ext>
            </a:extLst>
          </p:cNvPr>
          <p:cNvSpPr>
            <a:spLocks noGrp="1"/>
          </p:cNvSpPr>
          <p:nvPr>
            <p:ph type="title"/>
          </p:nvPr>
        </p:nvSpPr>
        <p:spPr/>
        <p:txBody>
          <a:bodyPr/>
          <a:lstStyle/>
          <a:p>
            <a:r>
              <a:rPr lang="en-CH" dirty="0"/>
              <a:t>Index Optimization</a:t>
            </a:r>
          </a:p>
        </p:txBody>
      </p:sp>
      <p:sp>
        <p:nvSpPr>
          <p:cNvPr id="3" name="Content Placeholder 2">
            <a:extLst>
              <a:ext uri="{FF2B5EF4-FFF2-40B4-BE49-F238E27FC236}">
                <a16:creationId xmlns:a16="http://schemas.microsoft.com/office/drawing/2014/main" id="{3E86795E-10A8-4049-91E0-4F2A3E8FB932}"/>
              </a:ext>
            </a:extLst>
          </p:cNvPr>
          <p:cNvSpPr>
            <a:spLocks noGrp="1"/>
          </p:cNvSpPr>
          <p:nvPr>
            <p:ph idx="1"/>
          </p:nvPr>
        </p:nvSpPr>
        <p:spPr/>
        <p:txBody>
          <a:bodyPr/>
          <a:lstStyle/>
          <a:p>
            <a:pPr>
              <a:spcAft>
                <a:spcPts val="700"/>
              </a:spcAft>
            </a:pPr>
            <a:r>
              <a:rPr lang="en-CH" dirty="0"/>
              <a:t>Read-sized k-mer index takes up a </a:t>
            </a:r>
            <a:r>
              <a:rPr lang="en-CH" dirty="0">
                <a:solidFill>
                  <a:srgbClr val="C00000"/>
                </a:solidFill>
              </a:rPr>
              <a:t>large amount of space </a:t>
            </a:r>
            <a:r>
              <a:rPr lang="en-CH" dirty="0"/>
              <a:t>(126 GB for human index) due to the larger number of unique k-mers</a:t>
            </a:r>
          </a:p>
          <a:p>
            <a:pPr marL="0" indent="0">
              <a:buNone/>
            </a:pPr>
            <a:endParaRPr lang="en-CH" dirty="0"/>
          </a:p>
          <a:p>
            <a:pPr marL="123950" lvl="1" indent="0">
              <a:buNone/>
            </a:pPr>
            <a:endParaRPr lang="en-CH" dirty="0"/>
          </a:p>
          <a:p>
            <a:pPr lvl="1"/>
            <a:endParaRPr lang="en-CH" dirty="0"/>
          </a:p>
        </p:txBody>
      </p:sp>
      <p:graphicFrame>
        <p:nvGraphicFramePr>
          <p:cNvPr id="6" name="Table 4">
            <a:extLst>
              <a:ext uri="{FF2B5EF4-FFF2-40B4-BE49-F238E27FC236}">
                <a16:creationId xmlns:a16="http://schemas.microsoft.com/office/drawing/2014/main" id="{922A083C-26D4-4C48-8717-E3899603BBC2}"/>
              </a:ext>
            </a:extLst>
          </p:cNvPr>
          <p:cNvGraphicFramePr>
            <a:graphicFrameLocks noGrp="1"/>
          </p:cNvGraphicFramePr>
          <p:nvPr/>
        </p:nvGraphicFramePr>
        <p:xfrm>
          <a:off x="2773934" y="2710737"/>
          <a:ext cx="3206204" cy="2133600"/>
        </p:xfrm>
        <a:graphic>
          <a:graphicData uri="http://schemas.openxmlformats.org/drawingml/2006/table">
            <a:tbl>
              <a:tblPr firstRow="1" bandRow="1">
                <a:tableStyleId>{5940675A-B579-460E-94D1-54222C63F5DA}</a:tableStyleId>
              </a:tblPr>
              <a:tblGrid>
                <a:gridCol w="2197312">
                  <a:extLst>
                    <a:ext uri="{9D8B030D-6E8A-4147-A177-3AD203B41FA5}">
                      <a16:colId xmlns:a16="http://schemas.microsoft.com/office/drawing/2014/main" val="2329783177"/>
                    </a:ext>
                  </a:extLst>
                </a:gridCol>
                <a:gridCol w="1008892">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K-mer</a:t>
                      </a:r>
                    </a:p>
                  </a:txBody>
                  <a:tcPr marL="0" marR="0" marT="0" marB="0" anchor="ctr">
                    <a:solidFill>
                      <a:srgbClr val="FBE5D6"/>
                    </a:solidFill>
                  </a:tcPr>
                </a:tc>
                <a:tc>
                  <a:txBody>
                    <a:bodyPr/>
                    <a:lstStyle/>
                    <a:p>
                      <a:pPr algn="ctr"/>
                      <a:r>
                        <a:rPr lang="en-CH" sz="2800" b="1" dirty="0">
                          <a:latin typeface="Corbel" panose="020B0503020204020204" pitchFamily="34" charset="0"/>
                        </a:rPr>
                        <a:t>Loc.</a:t>
                      </a:r>
                    </a:p>
                  </a:txBody>
                  <a:tcPr marL="0" marR="0" marT="0" marB="0" anchor="ctr">
                    <a:solidFill>
                      <a:schemeClr val="accent2">
                        <a:lumMod val="20000"/>
                        <a:lumOff val="80000"/>
                      </a:schemeClr>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tc>
                  <a:txBody>
                    <a:bodyPr/>
                    <a:lstStyle/>
                    <a:p>
                      <a:pPr algn="ctr"/>
                      <a:r>
                        <a:rPr lang="en-CH" sz="2800" b="0" i="0" dirty="0">
                          <a:solidFill>
                            <a:schemeClr val="tx1"/>
                          </a:solidFill>
                          <a:latin typeface="Cambria" panose="02040503050406030204" pitchFamily="18" charset="0"/>
                        </a:rPr>
                        <a:t>1, 8, …</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AAC</a:t>
                      </a:r>
                    </a:p>
                  </a:txBody>
                  <a:tcPr marL="0" marR="0" marT="0" marB="0" anchor="ctr">
                    <a:solidFill>
                      <a:schemeClr val="bg1"/>
                    </a:solidFill>
                  </a:tcPr>
                </a:tc>
                <a:tc>
                  <a:txBody>
                    <a:bodyPr/>
                    <a:lstStyle/>
                    <a:p>
                      <a:pPr algn="ctr"/>
                      <a:r>
                        <a:rPr lang="en-CH" sz="2800" dirty="0">
                          <a:latin typeface="Cambria" panose="02040503050406030204" pitchFamily="18" charset="0"/>
                        </a:rPr>
                        <a:t>51</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AAT</a:t>
                      </a:r>
                    </a:p>
                  </a:txBody>
                  <a:tcPr marL="0" marR="0" marT="0" marB="0" anchor="ctr">
                    <a:solidFill>
                      <a:schemeClr val="bg1"/>
                    </a:solidFill>
                  </a:tcPr>
                </a:tc>
                <a:tc>
                  <a:txBody>
                    <a:bodyPr/>
                    <a:lstStyle/>
                    <a:p>
                      <a:pPr algn="ctr"/>
                      <a:r>
                        <a:rPr lang="en-CH" sz="2800" dirty="0">
                          <a:latin typeface="Cambria" panose="02040503050406030204" pitchFamily="18" charset="0"/>
                        </a:rPr>
                        <a:t>23, 37</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ambria" panose="02040503050406030204" pitchFamily="18" charset="0"/>
                        </a:rPr>
                        <a:t>…</a:t>
                      </a:r>
                    </a:p>
                  </a:txBody>
                  <a:tcPr marL="0" marR="0" marT="0" marB="0" anchor="ctr">
                    <a:solidFill>
                      <a:schemeClr val="bg1"/>
                    </a:solidFill>
                  </a:tcPr>
                </a:tc>
                <a:extLst>
                  <a:ext uri="{0D108BD9-81ED-4DB2-BD59-A6C34878D82A}">
                    <a16:rowId xmlns:a16="http://schemas.microsoft.com/office/drawing/2014/main" val="878528398"/>
                  </a:ext>
                </a:extLst>
              </a:tr>
            </a:tbl>
          </a:graphicData>
        </a:graphic>
      </p:graphicFrame>
      <p:sp>
        <p:nvSpPr>
          <p:cNvPr id="7" name="TextBox 6">
            <a:extLst>
              <a:ext uri="{FF2B5EF4-FFF2-40B4-BE49-F238E27FC236}">
                <a16:creationId xmlns:a16="http://schemas.microsoft.com/office/drawing/2014/main" id="{029EF7F1-D1FB-3A49-B7E6-1E961AF40AE6}"/>
              </a:ext>
            </a:extLst>
          </p:cNvPr>
          <p:cNvSpPr txBox="1"/>
          <p:nvPr/>
        </p:nvSpPr>
        <p:spPr>
          <a:xfrm>
            <a:off x="2742625" y="2001572"/>
            <a:ext cx="3268821" cy="503590"/>
          </a:xfrm>
          <a:prstGeom prst="rect">
            <a:avLst/>
          </a:prstGeom>
          <a:noFill/>
        </p:spPr>
        <p:txBody>
          <a:bodyPr wrap="square" lIns="36000" tIns="36000" rIns="36000" bIns="36000" rtlCol="0">
            <a:spAutoFit/>
          </a:bodyPr>
          <a:lstStyle/>
          <a:p>
            <a:pPr algn="ctr"/>
            <a:r>
              <a:rPr lang="en-CH" sz="2800" b="1" dirty="0">
                <a:latin typeface="Corbel" panose="020B0503020204020204" pitchFamily="34" charset="0"/>
              </a:rPr>
              <a:t>Sorted K-mer Index</a:t>
            </a:r>
          </a:p>
        </p:txBody>
      </p:sp>
      <p:grpSp>
        <p:nvGrpSpPr>
          <p:cNvPr id="4" name="Group 3">
            <a:extLst>
              <a:ext uri="{FF2B5EF4-FFF2-40B4-BE49-F238E27FC236}">
                <a16:creationId xmlns:a16="http://schemas.microsoft.com/office/drawing/2014/main" id="{A8FE3C01-E5A2-CC47-A049-13C0B74136EB}"/>
              </a:ext>
            </a:extLst>
          </p:cNvPr>
          <p:cNvGrpSpPr/>
          <p:nvPr/>
        </p:nvGrpSpPr>
        <p:grpSpPr>
          <a:xfrm>
            <a:off x="2780770" y="2757149"/>
            <a:ext cx="2175448" cy="2050328"/>
            <a:chOff x="2780770" y="2757149"/>
            <a:chExt cx="2175448" cy="2050328"/>
          </a:xfrm>
        </p:grpSpPr>
        <p:sp>
          <p:nvSpPr>
            <p:cNvPr id="10" name="Rectangle 9">
              <a:extLst>
                <a:ext uri="{FF2B5EF4-FFF2-40B4-BE49-F238E27FC236}">
                  <a16:creationId xmlns:a16="http://schemas.microsoft.com/office/drawing/2014/main" id="{03BA6948-D07C-504A-B07F-FE155D927D0C}"/>
                </a:ext>
              </a:extLst>
            </p:cNvPr>
            <p:cNvSpPr/>
            <p:nvPr/>
          </p:nvSpPr>
          <p:spPr>
            <a:xfrm>
              <a:off x="2780770" y="2757149"/>
              <a:ext cx="2164717" cy="365569"/>
            </a:xfrm>
            <a:prstGeom prst="rect">
              <a:avLst/>
            </a:prstGeom>
            <a:solidFill>
              <a:srgbClr val="FBE5D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000" b="1" dirty="0">
                  <a:solidFill>
                    <a:srgbClr val="1982C3"/>
                  </a:solidFill>
                  <a:latin typeface="Corbel" panose="020B0503020204020204" pitchFamily="34" charset="0"/>
                </a:rPr>
                <a:t>Strong Hash Value</a:t>
              </a:r>
            </a:p>
          </p:txBody>
        </p:sp>
        <p:sp>
          <p:nvSpPr>
            <p:cNvPr id="11" name="Rectangle 10">
              <a:extLst>
                <a:ext uri="{FF2B5EF4-FFF2-40B4-BE49-F238E27FC236}">
                  <a16:creationId xmlns:a16="http://schemas.microsoft.com/office/drawing/2014/main" id="{56AAD22C-9038-3346-AF7D-ECAFCFDBC363}"/>
                </a:ext>
              </a:extLst>
            </p:cNvPr>
            <p:cNvSpPr/>
            <p:nvPr/>
          </p:nvSpPr>
          <p:spPr>
            <a:xfrm>
              <a:off x="2780770" y="3169130"/>
              <a:ext cx="216471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600" b="1" dirty="0">
                  <a:solidFill>
                    <a:srgbClr val="1982C3"/>
                  </a:solidFill>
                  <a:latin typeface="Corbel" panose="020B0503020204020204" pitchFamily="34" charset="0"/>
                </a:rPr>
                <a:t>1</a:t>
              </a:r>
              <a:endParaRPr lang="en-CH" sz="2600" b="1" dirty="0">
                <a:solidFill>
                  <a:srgbClr val="1982C3"/>
                </a:solidFill>
                <a:latin typeface="Cambria" panose="02040503050406030204" pitchFamily="18" charset="0"/>
              </a:endParaRPr>
            </a:p>
          </p:txBody>
        </p:sp>
        <p:sp>
          <p:nvSpPr>
            <p:cNvPr id="12" name="Rectangle 11">
              <a:extLst>
                <a:ext uri="{FF2B5EF4-FFF2-40B4-BE49-F238E27FC236}">
                  <a16:creationId xmlns:a16="http://schemas.microsoft.com/office/drawing/2014/main" id="{A822DB7B-97F5-5048-B10C-8B6AB2BDBB85}"/>
                </a:ext>
              </a:extLst>
            </p:cNvPr>
            <p:cNvSpPr/>
            <p:nvPr/>
          </p:nvSpPr>
          <p:spPr>
            <a:xfrm>
              <a:off x="2791501" y="3591989"/>
              <a:ext cx="216471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600" b="1" dirty="0">
                  <a:solidFill>
                    <a:srgbClr val="1982C3"/>
                  </a:solidFill>
                  <a:latin typeface="Corbel" panose="020B0503020204020204" pitchFamily="34" charset="0"/>
                </a:rPr>
                <a:t>4</a:t>
              </a:r>
            </a:p>
          </p:txBody>
        </p:sp>
        <p:sp>
          <p:nvSpPr>
            <p:cNvPr id="13" name="Rectangle 12">
              <a:extLst>
                <a:ext uri="{FF2B5EF4-FFF2-40B4-BE49-F238E27FC236}">
                  <a16:creationId xmlns:a16="http://schemas.microsoft.com/office/drawing/2014/main" id="{F26BE170-626C-AB4B-B721-20BB67631DA7}"/>
                </a:ext>
              </a:extLst>
            </p:cNvPr>
            <p:cNvSpPr/>
            <p:nvPr/>
          </p:nvSpPr>
          <p:spPr>
            <a:xfrm>
              <a:off x="2791501" y="4030305"/>
              <a:ext cx="216471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600" b="1" dirty="0">
                  <a:solidFill>
                    <a:srgbClr val="1982C3"/>
                  </a:solidFill>
                  <a:latin typeface="Corbel" panose="020B0503020204020204" pitchFamily="34" charset="0"/>
                </a:rPr>
                <a:t>7</a:t>
              </a:r>
            </a:p>
          </p:txBody>
        </p:sp>
        <p:sp>
          <p:nvSpPr>
            <p:cNvPr id="14" name="Rectangle 13">
              <a:extLst>
                <a:ext uri="{FF2B5EF4-FFF2-40B4-BE49-F238E27FC236}">
                  <a16:creationId xmlns:a16="http://schemas.microsoft.com/office/drawing/2014/main" id="{6C5F84F9-E072-2A48-B1B7-6BEF55941127}"/>
                </a:ext>
              </a:extLst>
            </p:cNvPr>
            <p:cNvSpPr/>
            <p:nvPr/>
          </p:nvSpPr>
          <p:spPr>
            <a:xfrm>
              <a:off x="2780770" y="4441908"/>
              <a:ext cx="216471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600" b="1" dirty="0">
                  <a:solidFill>
                    <a:srgbClr val="1982C3"/>
                  </a:solidFill>
                  <a:latin typeface="Corbel" panose="020B0503020204020204" pitchFamily="34" charset="0"/>
                </a:rPr>
                <a:t>…</a:t>
              </a:r>
            </a:p>
          </p:txBody>
        </p:sp>
      </p:grpSp>
      <p:sp>
        <p:nvSpPr>
          <p:cNvPr id="15" name="Rectangle 14">
            <a:extLst>
              <a:ext uri="{FF2B5EF4-FFF2-40B4-BE49-F238E27FC236}">
                <a16:creationId xmlns:a16="http://schemas.microsoft.com/office/drawing/2014/main" id="{CEFD49F6-420F-BE4B-B2A4-067EABD8D216}"/>
              </a:ext>
            </a:extLst>
          </p:cNvPr>
          <p:cNvSpPr/>
          <p:nvPr/>
        </p:nvSpPr>
        <p:spPr>
          <a:xfrm>
            <a:off x="-2198" y="5118601"/>
            <a:ext cx="9144000" cy="106325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2800" b="1" dirty="0">
                <a:solidFill>
                  <a:schemeClr val="tx1"/>
                </a:solidFill>
                <a:latin typeface="Corbel" panose="020B0503020204020204" pitchFamily="34" charset="0"/>
              </a:rPr>
              <a:t>Using strong hash values instead of read-sized k-</a:t>
            </a:r>
            <a:r>
              <a:rPr lang="en-GB" sz="2800" b="1" dirty="0" err="1">
                <a:solidFill>
                  <a:schemeClr val="tx1"/>
                </a:solidFill>
                <a:latin typeface="Corbel" panose="020B0503020204020204" pitchFamily="34" charset="0"/>
              </a:rPr>
              <a:t>mers</a:t>
            </a:r>
            <a:r>
              <a:rPr lang="en-GB" sz="2800" b="1" dirty="0">
                <a:solidFill>
                  <a:schemeClr val="tx1"/>
                </a:solidFill>
                <a:latin typeface="Corbel" panose="020B0503020204020204" pitchFamily="34" charset="0"/>
              </a:rPr>
              <a:t> </a:t>
            </a:r>
          </a:p>
          <a:p>
            <a:pPr algn="ctr"/>
            <a:r>
              <a:rPr lang="en-GB" sz="2800" b="1" dirty="0">
                <a:solidFill>
                  <a:srgbClr val="629B3C"/>
                </a:solidFill>
                <a:latin typeface="Corbel" panose="020B0503020204020204" pitchFamily="34" charset="0"/>
              </a:rPr>
              <a:t>reduces the size of the index by 3.9x </a:t>
            </a:r>
          </a:p>
        </p:txBody>
      </p:sp>
      <p:grpSp>
        <p:nvGrpSpPr>
          <p:cNvPr id="18" name="Group 17">
            <a:extLst>
              <a:ext uri="{FF2B5EF4-FFF2-40B4-BE49-F238E27FC236}">
                <a16:creationId xmlns:a16="http://schemas.microsoft.com/office/drawing/2014/main" id="{29D3A70A-6E0A-AB36-8F27-164F611A592F}"/>
              </a:ext>
            </a:extLst>
          </p:cNvPr>
          <p:cNvGrpSpPr/>
          <p:nvPr/>
        </p:nvGrpSpPr>
        <p:grpSpPr>
          <a:xfrm>
            <a:off x="1872893" y="6552384"/>
            <a:ext cx="6071596" cy="268284"/>
            <a:chOff x="2060011" y="6449365"/>
            <a:chExt cx="4267776" cy="268284"/>
          </a:xfrm>
        </p:grpSpPr>
        <p:sp>
          <p:nvSpPr>
            <p:cNvPr id="19" name="Arrow: Chevron 42">
              <a:extLst>
                <a:ext uri="{FF2B5EF4-FFF2-40B4-BE49-F238E27FC236}">
                  <a16:creationId xmlns:a16="http://schemas.microsoft.com/office/drawing/2014/main" id="{41B2AE66-7D0C-B46C-84D6-E5A607A4BB6E}"/>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20" name="Arrow: Chevron 43">
              <a:extLst>
                <a:ext uri="{FF2B5EF4-FFF2-40B4-BE49-F238E27FC236}">
                  <a16:creationId xmlns:a16="http://schemas.microsoft.com/office/drawing/2014/main" id="{1268E795-853D-67EB-0EFC-94F6C269FD11}"/>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21" name="Arrow: Chevron 45">
              <a:extLst>
                <a:ext uri="{FF2B5EF4-FFF2-40B4-BE49-F238E27FC236}">
                  <a16:creationId xmlns:a16="http://schemas.microsoft.com/office/drawing/2014/main" id="{4B0D6F39-7E8B-00F3-862A-9A175333F986}"/>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22" name="Arrow: Chevron 46">
              <a:extLst>
                <a:ext uri="{FF2B5EF4-FFF2-40B4-BE49-F238E27FC236}">
                  <a16:creationId xmlns:a16="http://schemas.microsoft.com/office/drawing/2014/main" id="{52AC0123-7361-E00C-4D31-7A05CCA87D4A}"/>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316085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56272-7027-4443-8E0A-FEF83B355E9B}"/>
              </a:ext>
            </a:extLst>
          </p:cNvPr>
          <p:cNvSpPr>
            <a:spLocks noGrp="1"/>
          </p:cNvSpPr>
          <p:nvPr>
            <p:ph type="title"/>
          </p:nvPr>
        </p:nvSpPr>
        <p:spPr/>
        <p:txBody>
          <a:bodyPr/>
          <a:lstStyle/>
          <a:p>
            <a:r>
              <a:rPr lang="en-CH" dirty="0"/>
              <a:t>Evaluation Methodology</a:t>
            </a:r>
          </a:p>
        </p:txBody>
      </p:sp>
      <p:sp>
        <p:nvSpPr>
          <p:cNvPr id="3" name="Content Placeholder 2">
            <a:extLst>
              <a:ext uri="{FF2B5EF4-FFF2-40B4-BE49-F238E27FC236}">
                <a16:creationId xmlns:a16="http://schemas.microsoft.com/office/drawing/2014/main" id="{386FE194-297D-F64B-87C3-5D0EC9401DF4}"/>
              </a:ext>
            </a:extLst>
          </p:cNvPr>
          <p:cNvSpPr>
            <a:spLocks noGrp="1"/>
          </p:cNvSpPr>
          <p:nvPr>
            <p:ph idx="1"/>
          </p:nvPr>
        </p:nvSpPr>
        <p:spPr/>
        <p:txBody>
          <a:bodyPr/>
          <a:lstStyle/>
          <a:p>
            <a:pPr marL="0" indent="0">
              <a:buNone/>
            </a:pPr>
            <a:r>
              <a:rPr lang="en-GB" b="1" dirty="0">
                <a:solidFill>
                  <a:schemeClr val="accent2"/>
                </a:solidFill>
              </a:rPr>
              <a:t>Read Mappers</a:t>
            </a:r>
          </a:p>
          <a:p>
            <a:pPr>
              <a:spcAft>
                <a:spcPts val="500"/>
              </a:spcAft>
            </a:pPr>
            <a:r>
              <a:rPr lang="en-GB" sz="2200" b="1" dirty="0">
                <a:solidFill>
                  <a:schemeClr val="accent2"/>
                </a:solidFill>
              </a:rPr>
              <a:t>Base: </a:t>
            </a:r>
            <a:r>
              <a:rPr lang="en-GB" sz="2200" dirty="0"/>
              <a:t>state-of-the-art software or hardware read mappers</a:t>
            </a:r>
          </a:p>
          <a:p>
            <a:pPr lvl="1">
              <a:spcAft>
                <a:spcPts val="500"/>
              </a:spcAft>
            </a:pPr>
            <a:r>
              <a:rPr lang="en-GB" sz="2000" dirty="0">
                <a:solidFill>
                  <a:schemeClr val="accent2"/>
                </a:solidFill>
              </a:rPr>
              <a:t>Minimap2 </a:t>
            </a:r>
            <a:r>
              <a:rPr lang="en-GB" sz="2000" dirty="0">
                <a:solidFill>
                  <a:schemeClr val="bg2">
                    <a:lumMod val="50000"/>
                  </a:schemeClr>
                </a:solidFill>
              </a:rPr>
              <a:t>[Bioinformatics’18]: </a:t>
            </a:r>
            <a:r>
              <a:rPr lang="en-GB" sz="2000" dirty="0"/>
              <a:t>software mapper for </a:t>
            </a:r>
            <a:r>
              <a:rPr lang="en-GB" sz="2000" dirty="0">
                <a:solidFill>
                  <a:schemeClr val="accent2"/>
                </a:solidFill>
              </a:rPr>
              <a:t>short and long reads</a:t>
            </a:r>
          </a:p>
          <a:p>
            <a:pPr lvl="1">
              <a:spcAft>
                <a:spcPts val="500"/>
              </a:spcAft>
            </a:pPr>
            <a:r>
              <a:rPr lang="en-GB" sz="2000" dirty="0" err="1">
                <a:solidFill>
                  <a:schemeClr val="accent2"/>
                </a:solidFill>
              </a:rPr>
              <a:t>GenCache</a:t>
            </a:r>
            <a:r>
              <a:rPr lang="en-GB" sz="2000" dirty="0">
                <a:solidFill>
                  <a:schemeClr val="accent2"/>
                </a:solidFill>
              </a:rPr>
              <a:t> </a:t>
            </a:r>
            <a:r>
              <a:rPr lang="en-GB" sz="2000" dirty="0">
                <a:solidFill>
                  <a:schemeClr val="bg2">
                    <a:lumMod val="50000"/>
                  </a:schemeClr>
                </a:solidFill>
              </a:rPr>
              <a:t>[MICRO’19]: </a:t>
            </a:r>
            <a:r>
              <a:rPr lang="en-GB" sz="2000" dirty="0"/>
              <a:t>hardware mapper for </a:t>
            </a:r>
            <a:r>
              <a:rPr lang="en-GB" sz="2000" dirty="0">
                <a:solidFill>
                  <a:schemeClr val="accent2"/>
                </a:solidFill>
              </a:rPr>
              <a:t>short reads</a:t>
            </a:r>
          </a:p>
          <a:p>
            <a:pPr lvl="1">
              <a:spcAft>
                <a:spcPts val="1000"/>
              </a:spcAft>
            </a:pPr>
            <a:r>
              <a:rPr lang="en-GB" sz="2000" dirty="0">
                <a:solidFill>
                  <a:schemeClr val="accent2"/>
                </a:solidFill>
              </a:rPr>
              <a:t>Darwin </a:t>
            </a:r>
            <a:r>
              <a:rPr lang="en-GB" sz="2000" dirty="0">
                <a:solidFill>
                  <a:schemeClr val="bg2">
                    <a:lumMod val="50000"/>
                  </a:schemeClr>
                </a:solidFill>
              </a:rPr>
              <a:t>[ASPLOS’18]: </a:t>
            </a:r>
            <a:r>
              <a:rPr lang="en-GB" sz="2000" dirty="0"/>
              <a:t>hardware mapper for </a:t>
            </a:r>
            <a:r>
              <a:rPr lang="en-GB" sz="2000" dirty="0">
                <a:solidFill>
                  <a:schemeClr val="accent2"/>
                </a:solidFill>
              </a:rPr>
              <a:t>long reads</a:t>
            </a:r>
          </a:p>
          <a:p>
            <a:pPr>
              <a:spcAft>
                <a:spcPts val="3000"/>
              </a:spcAft>
            </a:pPr>
            <a:r>
              <a:rPr lang="en-GB" sz="2200" b="1" dirty="0">
                <a:solidFill>
                  <a:schemeClr val="accent2"/>
                </a:solidFill>
              </a:rPr>
              <a:t>GS: </a:t>
            </a:r>
            <a:r>
              <a:rPr lang="en-GB" sz="2200" dirty="0"/>
              <a:t>Base integrated with </a:t>
            </a:r>
            <a:r>
              <a:rPr lang="en-GB" sz="2200" dirty="0" err="1"/>
              <a:t>GenStore</a:t>
            </a:r>
            <a:endParaRPr lang="en-GB" sz="2200" dirty="0"/>
          </a:p>
          <a:p>
            <a:pPr marL="0" indent="0">
              <a:buNone/>
            </a:pPr>
            <a:r>
              <a:rPr lang="en-GB" b="1" dirty="0">
                <a:solidFill>
                  <a:srgbClr val="7030A0"/>
                </a:solidFill>
              </a:rPr>
              <a:t>SSD Configurations</a:t>
            </a:r>
          </a:p>
          <a:p>
            <a:pPr>
              <a:spcAft>
                <a:spcPts val="1000"/>
              </a:spcAft>
            </a:pPr>
            <a:r>
              <a:rPr lang="en-GB" sz="2200" b="1" dirty="0">
                <a:solidFill>
                  <a:srgbClr val="7030A0"/>
                </a:solidFill>
              </a:rPr>
              <a:t>SSD-L: </a:t>
            </a:r>
            <a:r>
              <a:rPr lang="en-GB" sz="2200" dirty="0"/>
              <a:t>With </a:t>
            </a:r>
            <a:r>
              <a:rPr lang="en-GB" sz="2200" dirty="0">
                <a:solidFill>
                  <a:srgbClr val="7030A0"/>
                </a:solidFill>
              </a:rPr>
              <a:t>SATA3</a:t>
            </a:r>
            <a:r>
              <a:rPr lang="en-GB" sz="2200" dirty="0"/>
              <a:t> interface (</a:t>
            </a:r>
            <a:r>
              <a:rPr lang="en-GB" sz="2200" dirty="0">
                <a:solidFill>
                  <a:srgbClr val="7030A0"/>
                </a:solidFill>
              </a:rPr>
              <a:t>0.5 GB/s </a:t>
            </a:r>
            <a:r>
              <a:rPr lang="en-GB" sz="2200" dirty="0"/>
              <a:t>sequential read bandwidth)</a:t>
            </a:r>
          </a:p>
          <a:p>
            <a:pPr>
              <a:spcAft>
                <a:spcPts val="1000"/>
              </a:spcAft>
            </a:pPr>
            <a:r>
              <a:rPr lang="en-GB" sz="2200" b="1" dirty="0">
                <a:solidFill>
                  <a:srgbClr val="7030A0"/>
                </a:solidFill>
              </a:rPr>
              <a:t>SSD-M: </a:t>
            </a:r>
            <a:r>
              <a:rPr lang="en-GB" sz="2200" dirty="0"/>
              <a:t>With </a:t>
            </a:r>
            <a:r>
              <a:rPr lang="en-GB" sz="2200" dirty="0">
                <a:solidFill>
                  <a:srgbClr val="7030A0"/>
                </a:solidFill>
              </a:rPr>
              <a:t>PCIe Gen3 </a:t>
            </a:r>
            <a:r>
              <a:rPr lang="en-GB" sz="2200" dirty="0"/>
              <a:t>interface (</a:t>
            </a:r>
            <a:r>
              <a:rPr lang="en-GB" sz="2200" dirty="0">
                <a:solidFill>
                  <a:srgbClr val="7030A0"/>
                </a:solidFill>
              </a:rPr>
              <a:t>3.5 GB/s </a:t>
            </a:r>
            <a:r>
              <a:rPr lang="en-GB" sz="2200" dirty="0"/>
              <a:t>sequential read bandwidth)</a:t>
            </a:r>
          </a:p>
          <a:p>
            <a:pPr>
              <a:spcAft>
                <a:spcPts val="1000"/>
              </a:spcAft>
            </a:pPr>
            <a:r>
              <a:rPr lang="en-GB" sz="2200" b="1" dirty="0">
                <a:solidFill>
                  <a:srgbClr val="7030A0"/>
                </a:solidFill>
              </a:rPr>
              <a:t>SSD-H: </a:t>
            </a:r>
            <a:r>
              <a:rPr lang="en-GB" sz="2200" dirty="0"/>
              <a:t>With </a:t>
            </a:r>
            <a:r>
              <a:rPr lang="en-GB" sz="2200" dirty="0">
                <a:solidFill>
                  <a:srgbClr val="7030A0"/>
                </a:solidFill>
              </a:rPr>
              <a:t>PCIe Gen4 </a:t>
            </a:r>
            <a:r>
              <a:rPr lang="en-GB" sz="2200" dirty="0"/>
              <a:t>interface (</a:t>
            </a:r>
            <a:r>
              <a:rPr lang="en-GB" sz="2200" dirty="0">
                <a:solidFill>
                  <a:srgbClr val="7030A0"/>
                </a:solidFill>
              </a:rPr>
              <a:t>7 GB/s </a:t>
            </a:r>
            <a:r>
              <a:rPr lang="en-GB" sz="2200" dirty="0"/>
              <a:t>sequential read bandwidth)</a:t>
            </a:r>
          </a:p>
          <a:p>
            <a:pPr>
              <a:spcAft>
                <a:spcPts val="1000"/>
              </a:spcAft>
            </a:pPr>
            <a:endParaRPr lang="en-GB" sz="2200" dirty="0"/>
          </a:p>
          <a:p>
            <a:pPr>
              <a:spcAft>
                <a:spcPts val="1000"/>
              </a:spcAft>
            </a:pPr>
            <a:endParaRPr lang="en-GB" sz="2200" dirty="0"/>
          </a:p>
          <a:p>
            <a:pPr>
              <a:spcAft>
                <a:spcPts val="1000"/>
              </a:spcAft>
            </a:pPr>
            <a:endParaRPr lang="en-GB" sz="2200" dirty="0"/>
          </a:p>
          <a:p>
            <a:pPr>
              <a:spcAft>
                <a:spcPts val="1000"/>
              </a:spcAft>
            </a:pPr>
            <a:endParaRPr lang="en-CH" sz="2200" dirty="0"/>
          </a:p>
        </p:txBody>
      </p:sp>
      <p:grpSp>
        <p:nvGrpSpPr>
          <p:cNvPr id="14" name="Group 13">
            <a:extLst>
              <a:ext uri="{FF2B5EF4-FFF2-40B4-BE49-F238E27FC236}">
                <a16:creationId xmlns:a16="http://schemas.microsoft.com/office/drawing/2014/main" id="{F2D609BC-1780-3BFA-7671-6071668CD744}"/>
              </a:ext>
            </a:extLst>
          </p:cNvPr>
          <p:cNvGrpSpPr/>
          <p:nvPr/>
        </p:nvGrpSpPr>
        <p:grpSpPr>
          <a:xfrm>
            <a:off x="1872893" y="6552384"/>
            <a:ext cx="6071596" cy="268284"/>
            <a:chOff x="2060011" y="6449365"/>
            <a:chExt cx="4267776" cy="268284"/>
          </a:xfrm>
        </p:grpSpPr>
        <p:sp>
          <p:nvSpPr>
            <p:cNvPr id="15" name="Arrow: Chevron 42">
              <a:extLst>
                <a:ext uri="{FF2B5EF4-FFF2-40B4-BE49-F238E27FC236}">
                  <a16:creationId xmlns:a16="http://schemas.microsoft.com/office/drawing/2014/main" id="{DFC4C7BC-24A3-721D-5386-39A5E032711C}"/>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6" name="Arrow: Chevron 43">
              <a:extLst>
                <a:ext uri="{FF2B5EF4-FFF2-40B4-BE49-F238E27FC236}">
                  <a16:creationId xmlns:a16="http://schemas.microsoft.com/office/drawing/2014/main" id="{CAD28FFF-714F-66F4-8B02-333941CF1BA6}"/>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7" name="Arrow: Chevron 45">
              <a:extLst>
                <a:ext uri="{FF2B5EF4-FFF2-40B4-BE49-F238E27FC236}">
                  <a16:creationId xmlns:a16="http://schemas.microsoft.com/office/drawing/2014/main" id="{B775619A-E03B-0C7C-CDD5-F55B72B6651B}"/>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8" name="Arrow: Chevron 46">
              <a:extLst>
                <a:ext uri="{FF2B5EF4-FFF2-40B4-BE49-F238E27FC236}">
                  <a16:creationId xmlns:a16="http://schemas.microsoft.com/office/drawing/2014/main" id="{F97123FA-61F9-8D63-CC4A-6E16CA2E56ED}"/>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00613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Content Placeholder 2">
            <a:extLst>
              <a:ext uri="{FF2B5EF4-FFF2-40B4-BE49-F238E27FC236}">
                <a16:creationId xmlns:a16="http://schemas.microsoft.com/office/drawing/2014/main" id="{0B136610-765A-3B49-B2B1-9D7AD87E8E81}"/>
              </a:ext>
            </a:extLst>
          </p:cNvPr>
          <p:cNvSpPr>
            <a:spLocks noGrp="1"/>
          </p:cNvSpPr>
          <p:nvPr>
            <p:ph idx="1"/>
          </p:nvPr>
        </p:nvSpPr>
        <p:spPr>
          <a:xfrm>
            <a:off x="189559" y="978194"/>
            <a:ext cx="8874053" cy="5377521"/>
          </a:xfrm>
        </p:spPr>
        <p:txBody>
          <a:bodyPr/>
          <a:lstStyle/>
          <a:p>
            <a:pPr marL="0" indent="0">
              <a:buNone/>
            </a:pPr>
            <a:r>
              <a:rPr lang="en-GB" sz="2400" dirty="0"/>
              <a:t>For a read set with </a:t>
            </a:r>
            <a:r>
              <a:rPr lang="en-GB" sz="2400" dirty="0">
                <a:solidFill>
                  <a:srgbClr val="1982C3"/>
                </a:solidFill>
                <a:latin typeface="+mn-lt"/>
              </a:rPr>
              <a:t>80</a:t>
            </a:r>
            <a:r>
              <a:rPr lang="en-GB" sz="2400" dirty="0">
                <a:solidFill>
                  <a:srgbClr val="1982C3"/>
                </a:solidFill>
              </a:rPr>
              <a:t>% exactly-matching reads</a:t>
            </a:r>
            <a:endParaRPr lang="en-CH" sz="2000" dirty="0">
              <a:solidFill>
                <a:srgbClr val="1982C3"/>
              </a:solidFill>
            </a:endParaRPr>
          </a:p>
        </p:txBody>
      </p:sp>
      <p:sp>
        <p:nvSpPr>
          <p:cNvPr id="2" name="Title 1">
            <a:extLst>
              <a:ext uri="{FF2B5EF4-FFF2-40B4-BE49-F238E27FC236}">
                <a16:creationId xmlns:a16="http://schemas.microsoft.com/office/drawing/2014/main" id="{5A273608-0446-FE48-A11D-2BE1133A8AD9}"/>
              </a:ext>
            </a:extLst>
          </p:cNvPr>
          <p:cNvSpPr>
            <a:spLocks noGrp="1"/>
          </p:cNvSpPr>
          <p:nvPr>
            <p:ph type="title"/>
          </p:nvPr>
        </p:nvSpPr>
        <p:spPr/>
        <p:txBody>
          <a:bodyPr/>
          <a:lstStyle/>
          <a:p>
            <a:r>
              <a:rPr lang="en-CH" dirty="0"/>
              <a:t>GenStore for Exactly-Matching Reads</a:t>
            </a:r>
          </a:p>
        </p:txBody>
      </p:sp>
      <p:graphicFrame>
        <p:nvGraphicFramePr>
          <p:cNvPr id="4" name="Chart 3">
            <a:extLst>
              <a:ext uri="{FF2B5EF4-FFF2-40B4-BE49-F238E27FC236}">
                <a16:creationId xmlns:a16="http://schemas.microsoft.com/office/drawing/2014/main" id="{42657A27-A4FF-9C4C-B9DC-5508DB5B0164}"/>
              </a:ext>
            </a:extLst>
          </p:cNvPr>
          <p:cNvGraphicFramePr>
            <a:graphicFrameLocks/>
          </p:cNvGraphicFramePr>
          <p:nvPr/>
        </p:nvGraphicFramePr>
        <p:xfrm>
          <a:off x="578259" y="1587929"/>
          <a:ext cx="4010235" cy="309782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606729C1-5B9C-F745-BFB7-CD2FCEEFCB86}"/>
              </a:ext>
            </a:extLst>
          </p:cNvPr>
          <p:cNvSpPr txBox="1"/>
          <p:nvPr/>
        </p:nvSpPr>
        <p:spPr>
          <a:xfrm rot="16200000">
            <a:off x="-665910" y="2487748"/>
            <a:ext cx="2016790" cy="369332"/>
          </a:xfrm>
          <a:prstGeom prst="rect">
            <a:avLst/>
          </a:prstGeom>
          <a:noFill/>
        </p:spPr>
        <p:txBody>
          <a:bodyPr wrap="square" rtlCol="0">
            <a:spAutoFit/>
          </a:bodyPr>
          <a:lstStyle/>
          <a:p>
            <a:pPr algn="ctr"/>
            <a:r>
              <a:rPr lang="en-CH" b="1" dirty="0">
                <a:latin typeface="Corbel" panose="020B0503020204020204" pitchFamily="34" charset="0"/>
              </a:rPr>
              <a:t>Exec. time [sec]</a:t>
            </a:r>
          </a:p>
        </p:txBody>
      </p:sp>
      <p:cxnSp>
        <p:nvCxnSpPr>
          <p:cNvPr id="6" name="Straight Connector 5">
            <a:extLst>
              <a:ext uri="{FF2B5EF4-FFF2-40B4-BE49-F238E27FC236}">
                <a16:creationId xmlns:a16="http://schemas.microsoft.com/office/drawing/2014/main" id="{5A582C14-4165-E243-9C2D-63E6D3737F3A}"/>
              </a:ext>
            </a:extLst>
          </p:cNvPr>
          <p:cNvCxnSpPr>
            <a:cxnSpLocks/>
          </p:cNvCxnSpPr>
          <p:nvPr/>
        </p:nvCxnSpPr>
        <p:spPr>
          <a:xfrm>
            <a:off x="3405325" y="1950104"/>
            <a:ext cx="0" cy="11050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CA33ED0-1D4A-124A-BC4C-9635639D52F4}"/>
              </a:ext>
            </a:extLst>
          </p:cNvPr>
          <p:cNvCxnSpPr>
            <a:cxnSpLocks/>
          </p:cNvCxnSpPr>
          <p:nvPr/>
        </p:nvCxnSpPr>
        <p:spPr>
          <a:xfrm>
            <a:off x="2283988" y="1950103"/>
            <a:ext cx="0" cy="11050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4" name="Chart 43">
            <a:extLst>
              <a:ext uri="{FF2B5EF4-FFF2-40B4-BE49-F238E27FC236}">
                <a16:creationId xmlns:a16="http://schemas.microsoft.com/office/drawing/2014/main" id="{74BA6ACB-CCC4-494A-B6D3-5E8FE5AF1832}"/>
              </a:ext>
            </a:extLst>
          </p:cNvPr>
          <p:cNvGraphicFramePr>
            <a:graphicFrameLocks/>
          </p:cNvGraphicFramePr>
          <p:nvPr>
            <p:extLst>
              <p:ext uri="{D42A27DB-BD31-4B8C-83A1-F6EECF244321}">
                <p14:modId xmlns:p14="http://schemas.microsoft.com/office/powerpoint/2010/main" val="1627601514"/>
              </p:ext>
            </p:extLst>
          </p:nvPr>
        </p:nvGraphicFramePr>
        <p:xfrm>
          <a:off x="4741757" y="1805215"/>
          <a:ext cx="4572000" cy="2273368"/>
        </p:xfrm>
        <a:graphic>
          <a:graphicData uri="http://schemas.openxmlformats.org/drawingml/2006/chart">
            <c:chart xmlns:c="http://schemas.openxmlformats.org/drawingml/2006/chart" xmlns:r="http://schemas.openxmlformats.org/officeDocument/2006/relationships" r:id="rId4"/>
          </a:graphicData>
        </a:graphic>
      </p:graphicFrame>
      <p:sp>
        <p:nvSpPr>
          <p:cNvPr id="45" name="TextBox 44">
            <a:extLst>
              <a:ext uri="{FF2B5EF4-FFF2-40B4-BE49-F238E27FC236}">
                <a16:creationId xmlns:a16="http://schemas.microsoft.com/office/drawing/2014/main" id="{0456F795-D524-E441-B913-39E834D03CB9}"/>
              </a:ext>
            </a:extLst>
          </p:cNvPr>
          <p:cNvSpPr txBox="1"/>
          <p:nvPr/>
        </p:nvSpPr>
        <p:spPr>
          <a:xfrm>
            <a:off x="1186724" y="1369987"/>
            <a:ext cx="3385276" cy="369332"/>
          </a:xfrm>
          <a:prstGeom prst="rect">
            <a:avLst/>
          </a:prstGeom>
          <a:noFill/>
        </p:spPr>
        <p:txBody>
          <a:bodyPr wrap="square" rtlCol="0">
            <a:spAutoFit/>
          </a:bodyPr>
          <a:lstStyle/>
          <a:p>
            <a:pPr algn="ctr"/>
            <a:r>
              <a:rPr lang="en-CH" b="1" dirty="0">
                <a:solidFill>
                  <a:schemeClr val="accent2"/>
                </a:solidFill>
                <a:latin typeface="Corbel" panose="020B0503020204020204" pitchFamily="34" charset="0"/>
              </a:rPr>
              <a:t>With the Software Mapper</a:t>
            </a:r>
          </a:p>
        </p:txBody>
      </p:sp>
      <p:sp>
        <p:nvSpPr>
          <p:cNvPr id="47" name="TextBox 46">
            <a:extLst>
              <a:ext uri="{FF2B5EF4-FFF2-40B4-BE49-F238E27FC236}">
                <a16:creationId xmlns:a16="http://schemas.microsoft.com/office/drawing/2014/main" id="{A5006202-EA00-D041-AA3F-13A3B818011A}"/>
              </a:ext>
            </a:extLst>
          </p:cNvPr>
          <p:cNvSpPr txBox="1"/>
          <p:nvPr/>
        </p:nvSpPr>
        <p:spPr>
          <a:xfrm>
            <a:off x="5267299" y="1371300"/>
            <a:ext cx="3517632" cy="369332"/>
          </a:xfrm>
          <a:prstGeom prst="rect">
            <a:avLst/>
          </a:prstGeom>
          <a:noFill/>
        </p:spPr>
        <p:txBody>
          <a:bodyPr wrap="square" rtlCol="0">
            <a:spAutoFit/>
          </a:bodyPr>
          <a:lstStyle/>
          <a:p>
            <a:pPr algn="ctr"/>
            <a:r>
              <a:rPr lang="en-CH" b="1" dirty="0">
                <a:solidFill>
                  <a:srgbClr val="7030A0"/>
                </a:solidFill>
                <a:latin typeface="Corbel" panose="020B0503020204020204" pitchFamily="34" charset="0"/>
              </a:rPr>
              <a:t>With the Hardware Mapper</a:t>
            </a:r>
          </a:p>
        </p:txBody>
      </p:sp>
      <p:sp>
        <p:nvSpPr>
          <p:cNvPr id="48" name="Rectangle 47">
            <a:extLst>
              <a:ext uri="{FF2B5EF4-FFF2-40B4-BE49-F238E27FC236}">
                <a16:creationId xmlns:a16="http://schemas.microsoft.com/office/drawing/2014/main" id="{4862E5FE-6613-F749-8EF4-FFE16E44EA5B}"/>
              </a:ext>
            </a:extLst>
          </p:cNvPr>
          <p:cNvSpPr/>
          <p:nvPr/>
        </p:nvSpPr>
        <p:spPr>
          <a:xfrm>
            <a:off x="0" y="4114571"/>
            <a:ext cx="9144000" cy="60434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GB" sz="2400" b="1" dirty="0">
                <a:solidFill>
                  <a:srgbClr val="629B3C"/>
                </a:solidFill>
              </a:rPr>
              <a:t>2.1× - 2.5× </a:t>
            </a:r>
            <a:r>
              <a:rPr lang="en-GB" sz="2400" b="1" dirty="0">
                <a:solidFill>
                  <a:srgbClr val="629B3C"/>
                </a:solidFill>
                <a:latin typeface="Corbel" panose="020B0503020204020204" pitchFamily="34" charset="0"/>
              </a:rPr>
              <a:t>speedup </a:t>
            </a:r>
            <a:r>
              <a:rPr lang="en-GB" sz="2400" b="1" dirty="0">
                <a:solidFill>
                  <a:schemeClr val="tx1"/>
                </a:solidFill>
                <a:latin typeface="Corbel" panose="020B0503020204020204" pitchFamily="34" charset="0"/>
              </a:rPr>
              <a:t>compared to the software Base </a:t>
            </a:r>
          </a:p>
        </p:txBody>
      </p:sp>
      <p:sp>
        <p:nvSpPr>
          <p:cNvPr id="50" name="Rectangle 49">
            <a:extLst>
              <a:ext uri="{FF2B5EF4-FFF2-40B4-BE49-F238E27FC236}">
                <a16:creationId xmlns:a16="http://schemas.microsoft.com/office/drawing/2014/main" id="{6E96A8CC-8862-7243-999B-0C70774F9588}"/>
              </a:ext>
            </a:extLst>
          </p:cNvPr>
          <p:cNvSpPr/>
          <p:nvPr/>
        </p:nvSpPr>
        <p:spPr>
          <a:xfrm>
            <a:off x="3615" y="4974704"/>
            <a:ext cx="9144000" cy="604341"/>
          </a:xfrm>
          <a:prstGeom prst="rect">
            <a:avLst/>
          </a:prstGeom>
          <a:solidFill>
            <a:srgbClr val="E4D6FA"/>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GB" sz="2400" b="1" dirty="0">
                <a:solidFill>
                  <a:srgbClr val="629B3C"/>
                </a:solidFill>
              </a:rPr>
              <a:t>1.5× – 3.3× </a:t>
            </a:r>
            <a:r>
              <a:rPr lang="en-GB" sz="2400" b="1" dirty="0">
                <a:solidFill>
                  <a:srgbClr val="629B3C"/>
                </a:solidFill>
                <a:latin typeface="Corbel" panose="020B0503020204020204" pitchFamily="34" charset="0"/>
              </a:rPr>
              <a:t>speedup </a:t>
            </a:r>
            <a:r>
              <a:rPr lang="en-GB" sz="2400" b="1" dirty="0">
                <a:solidFill>
                  <a:schemeClr val="tx1"/>
                </a:solidFill>
                <a:latin typeface="Corbel" panose="020B0503020204020204" pitchFamily="34" charset="0"/>
              </a:rPr>
              <a:t>compared to the hardware Base </a:t>
            </a:r>
          </a:p>
        </p:txBody>
      </p:sp>
      <p:sp>
        <p:nvSpPr>
          <p:cNvPr id="51" name="Rectangle 50">
            <a:extLst>
              <a:ext uri="{FF2B5EF4-FFF2-40B4-BE49-F238E27FC236}">
                <a16:creationId xmlns:a16="http://schemas.microsoft.com/office/drawing/2014/main" id="{F070DFF6-345A-DA4D-8DE8-A16AD6CE0ABA}"/>
              </a:ext>
            </a:extLst>
          </p:cNvPr>
          <p:cNvSpPr/>
          <p:nvPr/>
        </p:nvSpPr>
        <p:spPr>
          <a:xfrm>
            <a:off x="0" y="5822217"/>
            <a:ext cx="9144000" cy="60434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GB" sz="2400" b="1" dirty="0">
                <a:solidFill>
                  <a:schemeClr val="tx1"/>
                </a:solidFill>
                <a:latin typeface="Corbel" panose="020B0503020204020204" pitchFamily="34" charset="0"/>
              </a:rPr>
              <a:t>On average </a:t>
            </a:r>
            <a:r>
              <a:rPr lang="en-GB" sz="2400" b="1" dirty="0">
                <a:solidFill>
                  <a:srgbClr val="629B3C"/>
                </a:solidFill>
              </a:rPr>
              <a:t>3.92× </a:t>
            </a:r>
            <a:r>
              <a:rPr lang="en-GB" sz="2400" b="1" dirty="0">
                <a:solidFill>
                  <a:srgbClr val="629B3C"/>
                </a:solidFill>
                <a:latin typeface="Corbel" panose="020B0503020204020204" pitchFamily="34" charset="0"/>
              </a:rPr>
              <a:t>energy reduction</a:t>
            </a:r>
            <a:endParaRPr lang="en-GB" sz="2400" b="1" dirty="0">
              <a:solidFill>
                <a:schemeClr val="tx1"/>
              </a:solidFill>
              <a:latin typeface="Corbel" panose="020B0503020204020204" pitchFamily="34" charset="0"/>
            </a:endParaRPr>
          </a:p>
        </p:txBody>
      </p:sp>
      <p:cxnSp>
        <p:nvCxnSpPr>
          <p:cNvPr id="53" name="Straight Arrow Connector 52">
            <a:extLst>
              <a:ext uri="{FF2B5EF4-FFF2-40B4-BE49-F238E27FC236}">
                <a16:creationId xmlns:a16="http://schemas.microsoft.com/office/drawing/2014/main" id="{277AE8F3-7341-054F-888C-1C41A41498A9}"/>
              </a:ext>
            </a:extLst>
          </p:cNvPr>
          <p:cNvCxnSpPr/>
          <p:nvPr/>
        </p:nvCxnSpPr>
        <p:spPr>
          <a:xfrm flipV="1">
            <a:off x="5534235" y="1950103"/>
            <a:ext cx="0" cy="26506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A745F0C2-0D38-8642-B229-3DDC53924940}"/>
              </a:ext>
            </a:extLst>
          </p:cNvPr>
          <p:cNvSpPr txBox="1"/>
          <p:nvPr/>
        </p:nvSpPr>
        <p:spPr>
          <a:xfrm rot="16200000">
            <a:off x="5118496" y="2013196"/>
            <a:ext cx="850006" cy="338554"/>
          </a:xfrm>
          <a:prstGeom prst="rect">
            <a:avLst/>
          </a:prstGeom>
          <a:noFill/>
        </p:spPr>
        <p:txBody>
          <a:bodyPr wrap="square" rtlCol="0">
            <a:spAutoFit/>
          </a:bodyPr>
          <a:lstStyle/>
          <a:p>
            <a:r>
              <a:rPr lang="en-CH" sz="1600" dirty="0">
                <a:solidFill>
                  <a:schemeClr val="bg1"/>
                </a:solidFill>
              </a:rPr>
              <a:t>29</a:t>
            </a:r>
            <a:endParaRPr lang="en-CH" dirty="0">
              <a:solidFill>
                <a:schemeClr val="bg1"/>
              </a:solidFill>
            </a:endParaRPr>
          </a:p>
        </p:txBody>
      </p:sp>
      <p:cxnSp>
        <p:nvCxnSpPr>
          <p:cNvPr id="16" name="Straight Connector 15">
            <a:extLst>
              <a:ext uri="{FF2B5EF4-FFF2-40B4-BE49-F238E27FC236}">
                <a16:creationId xmlns:a16="http://schemas.microsoft.com/office/drawing/2014/main" id="{EBA1B48E-4C07-5248-81E9-45D570F1D2D1}"/>
              </a:ext>
            </a:extLst>
          </p:cNvPr>
          <p:cNvCxnSpPr>
            <a:cxnSpLocks/>
          </p:cNvCxnSpPr>
          <p:nvPr/>
        </p:nvCxnSpPr>
        <p:spPr>
          <a:xfrm>
            <a:off x="7564835" y="1950103"/>
            <a:ext cx="0" cy="11050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21FB98C-152E-1744-BD95-C44F4324FE4D}"/>
              </a:ext>
            </a:extLst>
          </p:cNvPr>
          <p:cNvCxnSpPr>
            <a:cxnSpLocks/>
          </p:cNvCxnSpPr>
          <p:nvPr/>
        </p:nvCxnSpPr>
        <p:spPr>
          <a:xfrm>
            <a:off x="6429210" y="1950102"/>
            <a:ext cx="0" cy="11050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C9C88C9-7438-8F40-95FA-3B77738270BD}"/>
              </a:ext>
            </a:extLst>
          </p:cNvPr>
          <p:cNvCxnSpPr>
            <a:cxnSpLocks/>
          </p:cNvCxnSpPr>
          <p:nvPr/>
        </p:nvCxnSpPr>
        <p:spPr>
          <a:xfrm flipV="1">
            <a:off x="1887797" y="2109021"/>
            <a:ext cx="0" cy="548454"/>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B5D63E2-2322-0B4F-BFC0-3DA8BC74B461}"/>
              </a:ext>
            </a:extLst>
          </p:cNvPr>
          <p:cNvCxnSpPr>
            <a:cxnSpLocks/>
          </p:cNvCxnSpPr>
          <p:nvPr/>
        </p:nvCxnSpPr>
        <p:spPr>
          <a:xfrm flipV="1">
            <a:off x="3013590" y="2190750"/>
            <a:ext cx="0" cy="439300"/>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C115193-3ACB-0A45-870C-1A44C4A9EA60}"/>
              </a:ext>
            </a:extLst>
          </p:cNvPr>
          <p:cNvCxnSpPr>
            <a:cxnSpLocks/>
          </p:cNvCxnSpPr>
          <p:nvPr/>
        </p:nvCxnSpPr>
        <p:spPr>
          <a:xfrm flipV="1">
            <a:off x="4139385" y="2190750"/>
            <a:ext cx="0" cy="439300"/>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B2B9347-DB41-F44E-85B5-733F9ECACD70}"/>
              </a:ext>
            </a:extLst>
          </p:cNvPr>
          <p:cNvCxnSpPr>
            <a:cxnSpLocks/>
          </p:cNvCxnSpPr>
          <p:nvPr/>
        </p:nvCxnSpPr>
        <p:spPr>
          <a:xfrm flipV="1">
            <a:off x="6031888" y="1825625"/>
            <a:ext cx="0" cy="269929"/>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CF6DBAE-33AC-D642-9DCE-C3EA94B57E1A}"/>
              </a:ext>
            </a:extLst>
          </p:cNvPr>
          <p:cNvCxnSpPr>
            <a:cxnSpLocks/>
          </p:cNvCxnSpPr>
          <p:nvPr/>
        </p:nvCxnSpPr>
        <p:spPr>
          <a:xfrm flipV="1">
            <a:off x="7178682" y="2352675"/>
            <a:ext cx="0" cy="392476"/>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107A0A6-C00A-2E46-A8E0-D03CD6106185}"/>
              </a:ext>
            </a:extLst>
          </p:cNvPr>
          <p:cNvCxnSpPr>
            <a:cxnSpLocks/>
          </p:cNvCxnSpPr>
          <p:nvPr/>
        </p:nvCxnSpPr>
        <p:spPr>
          <a:xfrm flipV="1">
            <a:off x="8305807" y="2546350"/>
            <a:ext cx="0" cy="208326"/>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4F3BE044-20B6-EC42-A30F-A2A30CB75E99}"/>
              </a:ext>
            </a:extLst>
          </p:cNvPr>
          <p:cNvGrpSpPr/>
          <p:nvPr/>
        </p:nvGrpSpPr>
        <p:grpSpPr>
          <a:xfrm>
            <a:off x="1931575" y="1948234"/>
            <a:ext cx="2607664" cy="806760"/>
            <a:chOff x="1931575" y="1948234"/>
            <a:chExt cx="2607664" cy="806760"/>
          </a:xfrm>
        </p:grpSpPr>
        <p:sp>
          <p:nvSpPr>
            <p:cNvPr id="20" name="TextBox 19">
              <a:extLst>
                <a:ext uri="{FF2B5EF4-FFF2-40B4-BE49-F238E27FC236}">
                  <a16:creationId xmlns:a16="http://schemas.microsoft.com/office/drawing/2014/main" id="{49EB790D-0B50-4841-9DF2-58A75256B6C8}"/>
                </a:ext>
              </a:extLst>
            </p:cNvPr>
            <p:cNvSpPr txBox="1"/>
            <p:nvPr/>
          </p:nvSpPr>
          <p:spPr>
            <a:xfrm rot="16200000">
              <a:off x="1740859" y="2164169"/>
              <a:ext cx="781541" cy="400110"/>
            </a:xfrm>
            <a:prstGeom prst="rect">
              <a:avLst/>
            </a:prstGeom>
            <a:noFill/>
          </p:spPr>
          <p:txBody>
            <a:bodyPr wrap="square" rtlCol="0">
              <a:spAutoFit/>
            </a:bodyPr>
            <a:lstStyle/>
            <a:p>
              <a:pPr algn="ctr"/>
              <a:r>
                <a:rPr lang="en-CH" sz="2000" b="1" dirty="0">
                  <a:solidFill>
                    <a:schemeClr val="accent6">
                      <a:lumMod val="75000"/>
                    </a:schemeClr>
                  </a:solidFill>
                </a:rPr>
                <a:t>2.5x</a:t>
              </a:r>
              <a:endParaRPr lang="en-CH" b="1" dirty="0">
                <a:solidFill>
                  <a:schemeClr val="accent6">
                    <a:lumMod val="75000"/>
                  </a:schemeClr>
                </a:solidFill>
              </a:endParaRPr>
            </a:p>
          </p:txBody>
        </p:sp>
        <p:sp>
          <p:nvSpPr>
            <p:cNvPr id="37" name="TextBox 36">
              <a:extLst>
                <a:ext uri="{FF2B5EF4-FFF2-40B4-BE49-F238E27FC236}">
                  <a16:creationId xmlns:a16="http://schemas.microsoft.com/office/drawing/2014/main" id="{985826FD-81C9-0C44-93AD-11C6CF0C0F54}"/>
                </a:ext>
              </a:extLst>
            </p:cNvPr>
            <p:cNvSpPr txBox="1"/>
            <p:nvPr/>
          </p:nvSpPr>
          <p:spPr>
            <a:xfrm rot="16200000">
              <a:off x="2866917" y="2140818"/>
              <a:ext cx="781541" cy="400110"/>
            </a:xfrm>
            <a:prstGeom prst="rect">
              <a:avLst/>
            </a:prstGeom>
            <a:noFill/>
          </p:spPr>
          <p:txBody>
            <a:bodyPr wrap="square" rtlCol="0">
              <a:spAutoFit/>
            </a:bodyPr>
            <a:lstStyle/>
            <a:p>
              <a:pPr algn="ctr"/>
              <a:r>
                <a:rPr lang="en-CH" sz="2000" b="1" dirty="0">
                  <a:solidFill>
                    <a:schemeClr val="accent6">
                      <a:lumMod val="75000"/>
                    </a:schemeClr>
                  </a:solidFill>
                </a:rPr>
                <a:t>2.1x</a:t>
              </a:r>
              <a:endParaRPr lang="en-CH" b="1" dirty="0">
                <a:solidFill>
                  <a:schemeClr val="accent6">
                    <a:lumMod val="75000"/>
                  </a:schemeClr>
                </a:solidFill>
              </a:endParaRPr>
            </a:p>
          </p:txBody>
        </p:sp>
        <p:sp>
          <p:nvSpPr>
            <p:cNvPr id="38" name="TextBox 37">
              <a:extLst>
                <a:ext uri="{FF2B5EF4-FFF2-40B4-BE49-F238E27FC236}">
                  <a16:creationId xmlns:a16="http://schemas.microsoft.com/office/drawing/2014/main" id="{394E25C6-5B7E-F14B-8A2F-F3BF20E72E47}"/>
                </a:ext>
              </a:extLst>
            </p:cNvPr>
            <p:cNvSpPr txBox="1"/>
            <p:nvPr/>
          </p:nvSpPr>
          <p:spPr>
            <a:xfrm rot="16200000">
              <a:off x="3948413" y="2138950"/>
              <a:ext cx="781541" cy="400110"/>
            </a:xfrm>
            <a:prstGeom prst="rect">
              <a:avLst/>
            </a:prstGeom>
            <a:noFill/>
          </p:spPr>
          <p:txBody>
            <a:bodyPr wrap="square" rtlCol="0">
              <a:spAutoFit/>
            </a:bodyPr>
            <a:lstStyle/>
            <a:p>
              <a:pPr algn="ctr"/>
              <a:r>
                <a:rPr lang="en-CH" sz="2000" b="1" dirty="0">
                  <a:solidFill>
                    <a:schemeClr val="accent6">
                      <a:lumMod val="75000"/>
                    </a:schemeClr>
                  </a:solidFill>
                </a:rPr>
                <a:t>2.1x</a:t>
              </a:r>
              <a:endParaRPr lang="en-CH" b="1" dirty="0">
                <a:solidFill>
                  <a:schemeClr val="accent6">
                    <a:lumMod val="75000"/>
                  </a:schemeClr>
                </a:solidFill>
              </a:endParaRPr>
            </a:p>
          </p:txBody>
        </p:sp>
      </p:grpSp>
      <p:sp>
        <p:nvSpPr>
          <p:cNvPr id="41" name="TextBox 40">
            <a:extLst>
              <a:ext uri="{FF2B5EF4-FFF2-40B4-BE49-F238E27FC236}">
                <a16:creationId xmlns:a16="http://schemas.microsoft.com/office/drawing/2014/main" id="{017BD68A-79A6-1E45-8B2F-9622611D21F5}"/>
              </a:ext>
            </a:extLst>
          </p:cNvPr>
          <p:cNvSpPr txBox="1"/>
          <p:nvPr/>
        </p:nvSpPr>
        <p:spPr>
          <a:xfrm rot="16200000">
            <a:off x="6003093" y="1745027"/>
            <a:ext cx="781541" cy="400110"/>
          </a:xfrm>
          <a:prstGeom prst="rect">
            <a:avLst/>
          </a:prstGeom>
          <a:noFill/>
        </p:spPr>
        <p:txBody>
          <a:bodyPr wrap="square" rtlCol="0">
            <a:spAutoFit/>
          </a:bodyPr>
          <a:lstStyle/>
          <a:p>
            <a:pPr algn="ctr"/>
            <a:r>
              <a:rPr lang="en-CH" sz="2000" b="1" dirty="0">
                <a:solidFill>
                  <a:schemeClr val="accent6">
                    <a:lumMod val="75000"/>
                  </a:schemeClr>
                </a:solidFill>
                <a:highlight>
                  <a:srgbClr val="FFFFFF"/>
                </a:highlight>
              </a:rPr>
              <a:t>3.3x</a:t>
            </a:r>
            <a:endParaRPr lang="en-CH" b="1" dirty="0">
              <a:solidFill>
                <a:schemeClr val="accent6">
                  <a:lumMod val="75000"/>
                </a:schemeClr>
              </a:solidFill>
              <a:highlight>
                <a:srgbClr val="FFFFFF"/>
              </a:highlight>
            </a:endParaRPr>
          </a:p>
        </p:txBody>
      </p:sp>
      <p:sp>
        <p:nvSpPr>
          <p:cNvPr id="42" name="TextBox 41">
            <a:extLst>
              <a:ext uri="{FF2B5EF4-FFF2-40B4-BE49-F238E27FC236}">
                <a16:creationId xmlns:a16="http://schemas.microsoft.com/office/drawing/2014/main" id="{F67F2DB3-E8C5-0147-A64A-9FE9F1F0CDE6}"/>
              </a:ext>
            </a:extLst>
          </p:cNvPr>
          <p:cNvSpPr txBox="1"/>
          <p:nvPr/>
        </p:nvSpPr>
        <p:spPr>
          <a:xfrm rot="16200000">
            <a:off x="8123765" y="2274673"/>
            <a:ext cx="781541" cy="400110"/>
          </a:xfrm>
          <a:prstGeom prst="rect">
            <a:avLst/>
          </a:prstGeom>
          <a:noFill/>
        </p:spPr>
        <p:txBody>
          <a:bodyPr wrap="square" rtlCol="0">
            <a:spAutoFit/>
          </a:bodyPr>
          <a:lstStyle/>
          <a:p>
            <a:pPr algn="ctr"/>
            <a:r>
              <a:rPr lang="en-CH" sz="2000" b="1" dirty="0">
                <a:solidFill>
                  <a:schemeClr val="accent6">
                    <a:lumMod val="75000"/>
                  </a:schemeClr>
                </a:solidFill>
              </a:rPr>
              <a:t>1.5x</a:t>
            </a:r>
            <a:endParaRPr lang="en-CH" b="1" dirty="0">
              <a:solidFill>
                <a:schemeClr val="accent6">
                  <a:lumMod val="75000"/>
                </a:schemeClr>
              </a:solidFill>
            </a:endParaRPr>
          </a:p>
        </p:txBody>
      </p:sp>
      <p:sp>
        <p:nvSpPr>
          <p:cNvPr id="43" name="TextBox 42">
            <a:extLst>
              <a:ext uri="{FF2B5EF4-FFF2-40B4-BE49-F238E27FC236}">
                <a16:creationId xmlns:a16="http://schemas.microsoft.com/office/drawing/2014/main" id="{32750DF2-9795-554F-9DCB-51834C2B1EB6}"/>
              </a:ext>
            </a:extLst>
          </p:cNvPr>
          <p:cNvSpPr txBox="1"/>
          <p:nvPr/>
        </p:nvSpPr>
        <p:spPr>
          <a:xfrm rot="16200000">
            <a:off x="6979466" y="2293921"/>
            <a:ext cx="781541" cy="400110"/>
          </a:xfrm>
          <a:prstGeom prst="rect">
            <a:avLst/>
          </a:prstGeom>
          <a:noFill/>
        </p:spPr>
        <p:txBody>
          <a:bodyPr wrap="square" rtlCol="0">
            <a:spAutoFit/>
          </a:bodyPr>
          <a:lstStyle/>
          <a:p>
            <a:pPr algn="ctr"/>
            <a:r>
              <a:rPr lang="en-CH" sz="2000" b="1" dirty="0">
                <a:solidFill>
                  <a:schemeClr val="accent6">
                    <a:lumMod val="75000"/>
                  </a:schemeClr>
                </a:solidFill>
              </a:rPr>
              <a:t>2.5x</a:t>
            </a:r>
            <a:endParaRPr lang="en-CH" b="1" dirty="0">
              <a:solidFill>
                <a:schemeClr val="accent6">
                  <a:lumMod val="75000"/>
                </a:schemeClr>
              </a:solidFill>
            </a:endParaRPr>
          </a:p>
        </p:txBody>
      </p:sp>
      <p:grpSp>
        <p:nvGrpSpPr>
          <p:cNvPr id="13" name="Group 12">
            <a:extLst>
              <a:ext uri="{FF2B5EF4-FFF2-40B4-BE49-F238E27FC236}">
                <a16:creationId xmlns:a16="http://schemas.microsoft.com/office/drawing/2014/main" id="{B38B30D2-CC78-9ACD-1CC4-C160C5E067B1}"/>
              </a:ext>
            </a:extLst>
          </p:cNvPr>
          <p:cNvGrpSpPr/>
          <p:nvPr/>
        </p:nvGrpSpPr>
        <p:grpSpPr>
          <a:xfrm>
            <a:off x="1872893" y="6552384"/>
            <a:ext cx="6071596" cy="268284"/>
            <a:chOff x="2060011" y="6449365"/>
            <a:chExt cx="4267776" cy="268284"/>
          </a:xfrm>
        </p:grpSpPr>
        <p:sp>
          <p:nvSpPr>
            <p:cNvPr id="14" name="Arrow: Chevron 42">
              <a:extLst>
                <a:ext uri="{FF2B5EF4-FFF2-40B4-BE49-F238E27FC236}">
                  <a16:creationId xmlns:a16="http://schemas.microsoft.com/office/drawing/2014/main" id="{BDB831E2-774E-09A3-74C9-0837D609455E}"/>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5" name="Arrow: Chevron 43">
              <a:extLst>
                <a:ext uri="{FF2B5EF4-FFF2-40B4-BE49-F238E27FC236}">
                  <a16:creationId xmlns:a16="http://schemas.microsoft.com/office/drawing/2014/main" id="{1AAB6431-C279-04AB-8C4D-B72D79D7C4FB}"/>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8" name="Arrow: Chevron 45">
              <a:extLst>
                <a:ext uri="{FF2B5EF4-FFF2-40B4-BE49-F238E27FC236}">
                  <a16:creationId xmlns:a16="http://schemas.microsoft.com/office/drawing/2014/main" id="{31810C1D-0152-895F-4FAC-36EE5E8A3C0D}"/>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9" name="Arrow: Chevron 46">
              <a:extLst>
                <a:ext uri="{FF2B5EF4-FFF2-40B4-BE49-F238E27FC236}">
                  <a16:creationId xmlns:a16="http://schemas.microsoft.com/office/drawing/2014/main" id="{E5BDC7D7-7413-8518-3479-A253E809A4EB}"/>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376854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51" grpId="0" animBg="1"/>
      <p:bldP spid="41" grpId="0"/>
      <p:bldP spid="42" grpId="0"/>
      <p:bldP spid="4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DE17AFA3-0FB1-B241-84E8-31ADBBF1B897}"/>
              </a:ext>
            </a:extLst>
          </p:cNvPr>
          <p:cNvSpPr>
            <a:spLocks noGrp="1"/>
          </p:cNvSpPr>
          <p:nvPr>
            <p:ph idx="1"/>
          </p:nvPr>
        </p:nvSpPr>
        <p:spPr>
          <a:xfrm>
            <a:off x="189559" y="978194"/>
            <a:ext cx="8874053" cy="5377521"/>
          </a:xfrm>
        </p:spPr>
        <p:txBody>
          <a:bodyPr/>
          <a:lstStyle/>
          <a:p>
            <a:pPr marL="0" indent="0">
              <a:buNone/>
            </a:pPr>
            <a:r>
              <a:rPr lang="en-GB" sz="2400" dirty="0"/>
              <a:t>For a read set with </a:t>
            </a:r>
            <a:r>
              <a:rPr lang="en-GB" sz="2400" dirty="0">
                <a:solidFill>
                  <a:srgbClr val="1982C3"/>
                </a:solidFill>
                <a:latin typeface="+mn-lt"/>
              </a:rPr>
              <a:t>99.7</a:t>
            </a:r>
            <a:r>
              <a:rPr lang="en-GB" sz="2400" dirty="0">
                <a:solidFill>
                  <a:srgbClr val="1982C3"/>
                </a:solidFill>
              </a:rPr>
              <a:t>% non-matching reads</a:t>
            </a:r>
            <a:endParaRPr lang="en-CH" sz="2000" dirty="0">
              <a:solidFill>
                <a:srgbClr val="1982C3"/>
              </a:solidFill>
            </a:endParaRPr>
          </a:p>
        </p:txBody>
      </p:sp>
      <p:sp>
        <p:nvSpPr>
          <p:cNvPr id="2" name="Title 1">
            <a:extLst>
              <a:ext uri="{FF2B5EF4-FFF2-40B4-BE49-F238E27FC236}">
                <a16:creationId xmlns:a16="http://schemas.microsoft.com/office/drawing/2014/main" id="{8552928A-7153-BA4F-A458-A62E08807FC6}"/>
              </a:ext>
            </a:extLst>
          </p:cNvPr>
          <p:cNvSpPr>
            <a:spLocks noGrp="1"/>
          </p:cNvSpPr>
          <p:nvPr>
            <p:ph type="title"/>
          </p:nvPr>
        </p:nvSpPr>
        <p:spPr/>
        <p:txBody>
          <a:bodyPr/>
          <a:lstStyle/>
          <a:p>
            <a:r>
              <a:rPr lang="en-CH" dirty="0"/>
              <a:t>GenStore for Non-Matching Reads</a:t>
            </a:r>
          </a:p>
        </p:txBody>
      </p:sp>
      <p:graphicFrame>
        <p:nvGraphicFramePr>
          <p:cNvPr id="5" name="Chart 4">
            <a:extLst>
              <a:ext uri="{FF2B5EF4-FFF2-40B4-BE49-F238E27FC236}">
                <a16:creationId xmlns:a16="http://schemas.microsoft.com/office/drawing/2014/main" id="{3D70526E-0797-AD4E-9076-378394D5BAAE}"/>
              </a:ext>
            </a:extLst>
          </p:cNvPr>
          <p:cNvGraphicFramePr>
            <a:graphicFrameLocks/>
          </p:cNvGraphicFramePr>
          <p:nvPr>
            <p:extLst>
              <p:ext uri="{D42A27DB-BD31-4B8C-83A1-F6EECF244321}">
                <p14:modId xmlns:p14="http://schemas.microsoft.com/office/powerpoint/2010/main" val="387349431"/>
              </p:ext>
            </p:extLst>
          </p:nvPr>
        </p:nvGraphicFramePr>
        <p:xfrm>
          <a:off x="4718307" y="1756681"/>
          <a:ext cx="4237188" cy="240845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335AA762-08E4-2746-B564-7BE2AB4B69D6}"/>
              </a:ext>
            </a:extLst>
          </p:cNvPr>
          <p:cNvSpPr txBox="1"/>
          <p:nvPr/>
        </p:nvSpPr>
        <p:spPr>
          <a:xfrm rot="16200000">
            <a:off x="-346656" y="2158823"/>
            <a:ext cx="1865747" cy="646331"/>
          </a:xfrm>
          <a:prstGeom prst="rect">
            <a:avLst/>
          </a:prstGeom>
          <a:noFill/>
        </p:spPr>
        <p:txBody>
          <a:bodyPr wrap="square" rtlCol="0">
            <a:spAutoFit/>
          </a:bodyPr>
          <a:lstStyle/>
          <a:p>
            <a:pPr algn="ctr"/>
            <a:r>
              <a:rPr lang="en-CH" b="1" dirty="0">
                <a:latin typeface="Corbel" panose="020B0503020204020204" pitchFamily="34" charset="0"/>
              </a:rPr>
              <a:t>Exec. time [sec]</a:t>
            </a:r>
          </a:p>
          <a:p>
            <a:pPr algn="ctr"/>
            <a:r>
              <a:rPr lang="en-CH" b="1" dirty="0">
                <a:latin typeface="Corbel" panose="020B0503020204020204" pitchFamily="34" charset="0"/>
              </a:rPr>
              <a:t>Log scale</a:t>
            </a:r>
          </a:p>
        </p:txBody>
      </p:sp>
      <p:sp>
        <p:nvSpPr>
          <p:cNvPr id="13" name="TextBox 12">
            <a:extLst>
              <a:ext uri="{FF2B5EF4-FFF2-40B4-BE49-F238E27FC236}">
                <a16:creationId xmlns:a16="http://schemas.microsoft.com/office/drawing/2014/main" id="{D959C3FE-AC4E-2943-9BC5-0891440EE7F5}"/>
              </a:ext>
            </a:extLst>
          </p:cNvPr>
          <p:cNvSpPr txBox="1"/>
          <p:nvPr/>
        </p:nvSpPr>
        <p:spPr>
          <a:xfrm>
            <a:off x="1294228" y="1360674"/>
            <a:ext cx="3360865" cy="369332"/>
          </a:xfrm>
          <a:prstGeom prst="rect">
            <a:avLst/>
          </a:prstGeom>
          <a:noFill/>
        </p:spPr>
        <p:txBody>
          <a:bodyPr wrap="square" rtlCol="0">
            <a:spAutoFit/>
          </a:bodyPr>
          <a:lstStyle/>
          <a:p>
            <a:pPr algn="ctr"/>
            <a:r>
              <a:rPr lang="en-CH" b="1" dirty="0">
                <a:solidFill>
                  <a:schemeClr val="accent2"/>
                </a:solidFill>
                <a:latin typeface="Corbel" panose="020B0503020204020204" pitchFamily="34" charset="0"/>
              </a:rPr>
              <a:t>With the Software Mapper</a:t>
            </a:r>
          </a:p>
        </p:txBody>
      </p:sp>
      <p:sp>
        <p:nvSpPr>
          <p:cNvPr id="14" name="TextBox 13">
            <a:extLst>
              <a:ext uri="{FF2B5EF4-FFF2-40B4-BE49-F238E27FC236}">
                <a16:creationId xmlns:a16="http://schemas.microsoft.com/office/drawing/2014/main" id="{8AA63E24-5939-C843-8C85-4B0D6C4C23D3}"/>
              </a:ext>
            </a:extLst>
          </p:cNvPr>
          <p:cNvSpPr txBox="1"/>
          <p:nvPr/>
        </p:nvSpPr>
        <p:spPr>
          <a:xfrm>
            <a:off x="5267444" y="1354596"/>
            <a:ext cx="3360865" cy="369332"/>
          </a:xfrm>
          <a:prstGeom prst="rect">
            <a:avLst/>
          </a:prstGeom>
          <a:noFill/>
        </p:spPr>
        <p:txBody>
          <a:bodyPr wrap="square" rtlCol="0">
            <a:spAutoFit/>
          </a:bodyPr>
          <a:lstStyle/>
          <a:p>
            <a:pPr algn="ctr"/>
            <a:r>
              <a:rPr lang="en-CH" b="1" dirty="0">
                <a:solidFill>
                  <a:srgbClr val="7030A0"/>
                </a:solidFill>
                <a:latin typeface="Corbel" panose="020B0503020204020204" pitchFamily="34" charset="0"/>
              </a:rPr>
              <a:t>With the Hardware Mapper</a:t>
            </a:r>
          </a:p>
        </p:txBody>
      </p:sp>
      <p:sp>
        <p:nvSpPr>
          <p:cNvPr id="28" name="Rectangle 27">
            <a:extLst>
              <a:ext uri="{FF2B5EF4-FFF2-40B4-BE49-F238E27FC236}">
                <a16:creationId xmlns:a16="http://schemas.microsoft.com/office/drawing/2014/main" id="{2CD1D509-EA15-7647-8A85-BA4AAC406309}"/>
              </a:ext>
            </a:extLst>
          </p:cNvPr>
          <p:cNvSpPr/>
          <p:nvPr/>
        </p:nvSpPr>
        <p:spPr>
          <a:xfrm>
            <a:off x="0" y="3985781"/>
            <a:ext cx="9144000" cy="60434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GB" sz="2400" b="1" dirty="0">
                <a:solidFill>
                  <a:srgbClr val="629B3C"/>
                </a:solidFill>
              </a:rPr>
              <a:t>22.4× – 27.9× </a:t>
            </a:r>
            <a:r>
              <a:rPr lang="en-GB" sz="2400" b="1" dirty="0">
                <a:solidFill>
                  <a:srgbClr val="629B3C"/>
                </a:solidFill>
                <a:latin typeface="Corbel" panose="020B0503020204020204" pitchFamily="34" charset="0"/>
              </a:rPr>
              <a:t>speedup </a:t>
            </a:r>
            <a:r>
              <a:rPr lang="en-GB" sz="2400" b="1" dirty="0">
                <a:solidFill>
                  <a:schemeClr val="tx1"/>
                </a:solidFill>
                <a:latin typeface="Corbel" panose="020B0503020204020204" pitchFamily="34" charset="0"/>
              </a:rPr>
              <a:t>compared to the software Base </a:t>
            </a:r>
          </a:p>
        </p:txBody>
      </p:sp>
      <p:sp>
        <p:nvSpPr>
          <p:cNvPr id="29" name="Rectangle 28">
            <a:extLst>
              <a:ext uri="{FF2B5EF4-FFF2-40B4-BE49-F238E27FC236}">
                <a16:creationId xmlns:a16="http://schemas.microsoft.com/office/drawing/2014/main" id="{CB638873-45C1-E949-92B6-0AB9E40979AE}"/>
              </a:ext>
            </a:extLst>
          </p:cNvPr>
          <p:cNvSpPr/>
          <p:nvPr/>
        </p:nvSpPr>
        <p:spPr>
          <a:xfrm>
            <a:off x="16494" y="4845914"/>
            <a:ext cx="9144000" cy="604341"/>
          </a:xfrm>
          <a:prstGeom prst="rect">
            <a:avLst/>
          </a:prstGeom>
          <a:solidFill>
            <a:srgbClr val="E4D6FA"/>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GB" sz="2400" b="1" dirty="0">
                <a:solidFill>
                  <a:srgbClr val="629B3C"/>
                </a:solidFill>
              </a:rPr>
              <a:t>6.8× – 19.2× </a:t>
            </a:r>
            <a:r>
              <a:rPr lang="en-GB" sz="2400" b="1" dirty="0">
                <a:solidFill>
                  <a:srgbClr val="629B3C"/>
                </a:solidFill>
                <a:latin typeface="Corbel" panose="020B0503020204020204" pitchFamily="34" charset="0"/>
              </a:rPr>
              <a:t>speedup </a:t>
            </a:r>
            <a:r>
              <a:rPr lang="en-GB" sz="2400" b="1" dirty="0">
                <a:solidFill>
                  <a:schemeClr val="tx1"/>
                </a:solidFill>
                <a:latin typeface="Corbel" panose="020B0503020204020204" pitchFamily="34" charset="0"/>
              </a:rPr>
              <a:t>compared to the hardware Base </a:t>
            </a:r>
          </a:p>
        </p:txBody>
      </p:sp>
      <p:sp>
        <p:nvSpPr>
          <p:cNvPr id="30" name="Rectangle 29">
            <a:extLst>
              <a:ext uri="{FF2B5EF4-FFF2-40B4-BE49-F238E27FC236}">
                <a16:creationId xmlns:a16="http://schemas.microsoft.com/office/drawing/2014/main" id="{A03A0AAE-23B9-754F-BA62-EC4F7CD8182A}"/>
              </a:ext>
            </a:extLst>
          </p:cNvPr>
          <p:cNvSpPr/>
          <p:nvPr/>
        </p:nvSpPr>
        <p:spPr>
          <a:xfrm>
            <a:off x="0" y="5693427"/>
            <a:ext cx="9144000" cy="60434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GB" sz="2400" b="1" dirty="0">
                <a:solidFill>
                  <a:schemeClr val="tx1"/>
                </a:solidFill>
                <a:latin typeface="Corbel" panose="020B0503020204020204" pitchFamily="34" charset="0"/>
              </a:rPr>
              <a:t>On average </a:t>
            </a:r>
            <a:r>
              <a:rPr lang="en-GB" sz="2400" b="1" dirty="0">
                <a:solidFill>
                  <a:srgbClr val="629B3C"/>
                </a:solidFill>
              </a:rPr>
              <a:t>27.2× </a:t>
            </a:r>
            <a:r>
              <a:rPr lang="en-GB" sz="2400" b="1" dirty="0">
                <a:solidFill>
                  <a:srgbClr val="629B3C"/>
                </a:solidFill>
                <a:latin typeface="Corbel" panose="020B0503020204020204" pitchFamily="34" charset="0"/>
              </a:rPr>
              <a:t>energy reduction</a:t>
            </a:r>
            <a:endParaRPr lang="en-GB" sz="2400" b="1" dirty="0">
              <a:solidFill>
                <a:schemeClr val="tx1"/>
              </a:solidFill>
              <a:latin typeface="Corbel" panose="020B0503020204020204" pitchFamily="34" charset="0"/>
            </a:endParaRPr>
          </a:p>
        </p:txBody>
      </p:sp>
      <p:cxnSp>
        <p:nvCxnSpPr>
          <p:cNvPr id="33" name="Straight Connector 32">
            <a:extLst>
              <a:ext uri="{FF2B5EF4-FFF2-40B4-BE49-F238E27FC236}">
                <a16:creationId xmlns:a16="http://schemas.microsoft.com/office/drawing/2014/main" id="{4233827A-A5F3-B044-9350-C726B3D4A807}"/>
              </a:ext>
            </a:extLst>
          </p:cNvPr>
          <p:cNvCxnSpPr>
            <a:cxnSpLocks/>
          </p:cNvCxnSpPr>
          <p:nvPr/>
        </p:nvCxnSpPr>
        <p:spPr>
          <a:xfrm>
            <a:off x="6377695" y="1900817"/>
            <a:ext cx="0" cy="11114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7351DD-1105-C746-B6F9-82550025FE6E}"/>
              </a:ext>
            </a:extLst>
          </p:cNvPr>
          <p:cNvCxnSpPr>
            <a:cxnSpLocks/>
          </p:cNvCxnSpPr>
          <p:nvPr/>
        </p:nvCxnSpPr>
        <p:spPr>
          <a:xfrm>
            <a:off x="7523165" y="1899408"/>
            <a:ext cx="0" cy="11114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6" name="Chart 15">
            <a:extLst>
              <a:ext uri="{FF2B5EF4-FFF2-40B4-BE49-F238E27FC236}">
                <a16:creationId xmlns:a16="http://schemas.microsoft.com/office/drawing/2014/main" id="{21155979-0230-1747-8F72-F8F0D9A3C33A}"/>
              </a:ext>
            </a:extLst>
          </p:cNvPr>
          <p:cNvGraphicFramePr>
            <a:graphicFrameLocks/>
          </p:cNvGraphicFramePr>
          <p:nvPr>
            <p:extLst>
              <p:ext uri="{D42A27DB-BD31-4B8C-83A1-F6EECF244321}">
                <p14:modId xmlns:p14="http://schemas.microsoft.com/office/powerpoint/2010/main" val="2184564831"/>
              </p:ext>
            </p:extLst>
          </p:nvPr>
        </p:nvGraphicFramePr>
        <p:xfrm>
          <a:off x="782336" y="1777594"/>
          <a:ext cx="4166597" cy="2408453"/>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Straight Connector 16">
            <a:extLst>
              <a:ext uri="{FF2B5EF4-FFF2-40B4-BE49-F238E27FC236}">
                <a16:creationId xmlns:a16="http://schemas.microsoft.com/office/drawing/2014/main" id="{7060CF64-32C2-2040-B6EA-86BEF8386FB9}"/>
              </a:ext>
            </a:extLst>
          </p:cNvPr>
          <p:cNvCxnSpPr>
            <a:cxnSpLocks/>
          </p:cNvCxnSpPr>
          <p:nvPr/>
        </p:nvCxnSpPr>
        <p:spPr>
          <a:xfrm>
            <a:off x="2450188" y="1903635"/>
            <a:ext cx="0" cy="11114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708B0B2-4B9A-AB42-83D1-798FBED4D426}"/>
              </a:ext>
            </a:extLst>
          </p:cNvPr>
          <p:cNvCxnSpPr>
            <a:cxnSpLocks/>
          </p:cNvCxnSpPr>
          <p:nvPr/>
        </p:nvCxnSpPr>
        <p:spPr>
          <a:xfrm>
            <a:off x="3579438" y="1916514"/>
            <a:ext cx="0" cy="11114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8158D3B-48AD-0F49-BC95-994CE6735304}"/>
              </a:ext>
            </a:extLst>
          </p:cNvPr>
          <p:cNvCxnSpPr>
            <a:cxnSpLocks/>
          </p:cNvCxnSpPr>
          <p:nvPr/>
        </p:nvCxnSpPr>
        <p:spPr>
          <a:xfrm flipV="1">
            <a:off x="2041630" y="2070100"/>
            <a:ext cx="0" cy="515706"/>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4507DFA-AD06-F240-AB3F-9A61D2A2025B}"/>
              </a:ext>
            </a:extLst>
          </p:cNvPr>
          <p:cNvCxnSpPr>
            <a:cxnSpLocks/>
          </p:cNvCxnSpPr>
          <p:nvPr/>
        </p:nvCxnSpPr>
        <p:spPr>
          <a:xfrm flipV="1">
            <a:off x="3166502" y="2171700"/>
            <a:ext cx="0" cy="544281"/>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C4EA059-6AF4-654E-BE61-FD690C4394FD}"/>
              </a:ext>
            </a:extLst>
          </p:cNvPr>
          <p:cNvCxnSpPr>
            <a:cxnSpLocks/>
          </p:cNvCxnSpPr>
          <p:nvPr/>
        </p:nvCxnSpPr>
        <p:spPr>
          <a:xfrm flipV="1">
            <a:off x="4304791" y="2171700"/>
            <a:ext cx="0" cy="544281"/>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3E4B95A-6631-0E42-972D-E99017B8C944}"/>
              </a:ext>
            </a:extLst>
          </p:cNvPr>
          <p:cNvCxnSpPr>
            <a:cxnSpLocks/>
          </p:cNvCxnSpPr>
          <p:nvPr/>
        </p:nvCxnSpPr>
        <p:spPr>
          <a:xfrm flipV="1">
            <a:off x="5972937" y="2048724"/>
            <a:ext cx="0" cy="490306"/>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90A8FF0-034D-BA4F-B2D0-F0A97472B405}"/>
              </a:ext>
            </a:extLst>
          </p:cNvPr>
          <p:cNvCxnSpPr>
            <a:cxnSpLocks/>
          </p:cNvCxnSpPr>
          <p:nvPr/>
        </p:nvCxnSpPr>
        <p:spPr>
          <a:xfrm flipV="1">
            <a:off x="7132734" y="2347174"/>
            <a:ext cx="0" cy="322031"/>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29B08D9-C7B5-9B4E-BDFB-4D41C5BF43E3}"/>
              </a:ext>
            </a:extLst>
          </p:cNvPr>
          <p:cNvCxnSpPr>
            <a:cxnSpLocks/>
          </p:cNvCxnSpPr>
          <p:nvPr/>
        </p:nvCxnSpPr>
        <p:spPr>
          <a:xfrm flipV="1">
            <a:off x="8267848" y="2347174"/>
            <a:ext cx="0" cy="322031"/>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20F77EE4-C306-444C-895F-A928975144BF}"/>
              </a:ext>
            </a:extLst>
          </p:cNvPr>
          <p:cNvGrpSpPr/>
          <p:nvPr/>
        </p:nvGrpSpPr>
        <p:grpSpPr>
          <a:xfrm>
            <a:off x="2064307" y="1928561"/>
            <a:ext cx="2623900" cy="870125"/>
            <a:chOff x="1931575" y="1943309"/>
            <a:chExt cx="2623900" cy="870125"/>
          </a:xfrm>
        </p:grpSpPr>
        <p:sp>
          <p:nvSpPr>
            <p:cNvPr id="35" name="TextBox 34">
              <a:extLst>
                <a:ext uri="{FF2B5EF4-FFF2-40B4-BE49-F238E27FC236}">
                  <a16:creationId xmlns:a16="http://schemas.microsoft.com/office/drawing/2014/main" id="{AE7DC84B-C0B5-1344-8525-068F5678191F}"/>
                </a:ext>
              </a:extLst>
            </p:cNvPr>
            <p:cNvSpPr txBox="1"/>
            <p:nvPr/>
          </p:nvSpPr>
          <p:spPr>
            <a:xfrm rot="16200000">
              <a:off x="1740859" y="2134025"/>
              <a:ext cx="781541" cy="400110"/>
            </a:xfrm>
            <a:prstGeom prst="rect">
              <a:avLst/>
            </a:prstGeom>
            <a:noFill/>
          </p:spPr>
          <p:txBody>
            <a:bodyPr wrap="square" rtlCol="0">
              <a:spAutoFit/>
            </a:bodyPr>
            <a:lstStyle/>
            <a:p>
              <a:pPr algn="ctr"/>
              <a:r>
                <a:rPr lang="en-CH" sz="2000" b="1" dirty="0">
                  <a:solidFill>
                    <a:schemeClr val="accent6">
                      <a:lumMod val="75000"/>
                    </a:schemeClr>
                  </a:solidFill>
                </a:rPr>
                <a:t>22.4</a:t>
              </a:r>
              <a:endParaRPr lang="en-CH" b="1" dirty="0">
                <a:solidFill>
                  <a:schemeClr val="accent6">
                    <a:lumMod val="75000"/>
                  </a:schemeClr>
                </a:solidFill>
              </a:endParaRPr>
            </a:p>
          </p:txBody>
        </p:sp>
        <p:sp>
          <p:nvSpPr>
            <p:cNvPr id="36" name="TextBox 35">
              <a:extLst>
                <a:ext uri="{FF2B5EF4-FFF2-40B4-BE49-F238E27FC236}">
                  <a16:creationId xmlns:a16="http://schemas.microsoft.com/office/drawing/2014/main" id="{543B4FEC-7FDB-C047-96FA-2C8F34AC5DD2}"/>
                </a:ext>
              </a:extLst>
            </p:cNvPr>
            <p:cNvSpPr txBox="1"/>
            <p:nvPr/>
          </p:nvSpPr>
          <p:spPr>
            <a:xfrm rot="16200000">
              <a:off x="2943653" y="2289981"/>
              <a:ext cx="646796" cy="400110"/>
            </a:xfrm>
            <a:prstGeom prst="rect">
              <a:avLst/>
            </a:prstGeom>
            <a:noFill/>
          </p:spPr>
          <p:txBody>
            <a:bodyPr wrap="square" rtlCol="0">
              <a:spAutoFit/>
            </a:bodyPr>
            <a:lstStyle/>
            <a:p>
              <a:pPr algn="ctr"/>
              <a:r>
                <a:rPr lang="en-CH" sz="2000" b="1" dirty="0">
                  <a:solidFill>
                    <a:schemeClr val="accent6">
                      <a:lumMod val="75000"/>
                    </a:schemeClr>
                  </a:solidFill>
                </a:rPr>
                <a:t>29x</a:t>
              </a:r>
              <a:endParaRPr lang="en-CH" b="1" dirty="0">
                <a:solidFill>
                  <a:schemeClr val="accent6">
                    <a:lumMod val="75000"/>
                  </a:schemeClr>
                </a:solidFill>
              </a:endParaRPr>
            </a:p>
          </p:txBody>
        </p:sp>
        <p:sp>
          <p:nvSpPr>
            <p:cNvPr id="37" name="TextBox 36">
              <a:extLst>
                <a:ext uri="{FF2B5EF4-FFF2-40B4-BE49-F238E27FC236}">
                  <a16:creationId xmlns:a16="http://schemas.microsoft.com/office/drawing/2014/main" id="{E3A05CB4-85D0-E140-A41F-53F86345A865}"/>
                </a:ext>
              </a:extLst>
            </p:cNvPr>
            <p:cNvSpPr txBox="1"/>
            <p:nvPr/>
          </p:nvSpPr>
          <p:spPr>
            <a:xfrm rot="16200000">
              <a:off x="3964649" y="2199548"/>
              <a:ext cx="781541" cy="400110"/>
            </a:xfrm>
            <a:prstGeom prst="rect">
              <a:avLst/>
            </a:prstGeom>
            <a:noFill/>
          </p:spPr>
          <p:txBody>
            <a:bodyPr wrap="square" rtlCol="0">
              <a:spAutoFit/>
            </a:bodyPr>
            <a:lstStyle/>
            <a:p>
              <a:pPr algn="ctr"/>
              <a:r>
                <a:rPr lang="en-CH" sz="2000" b="1" dirty="0">
                  <a:solidFill>
                    <a:schemeClr val="accent6">
                      <a:lumMod val="75000"/>
                    </a:schemeClr>
                  </a:solidFill>
                </a:rPr>
                <a:t>27.9x</a:t>
              </a:r>
              <a:endParaRPr lang="en-CH" b="1" dirty="0">
                <a:solidFill>
                  <a:schemeClr val="accent6">
                    <a:lumMod val="75000"/>
                  </a:schemeClr>
                </a:solidFill>
              </a:endParaRPr>
            </a:p>
          </p:txBody>
        </p:sp>
      </p:grpSp>
      <p:grpSp>
        <p:nvGrpSpPr>
          <p:cNvPr id="38" name="Group 37">
            <a:extLst>
              <a:ext uri="{FF2B5EF4-FFF2-40B4-BE49-F238E27FC236}">
                <a16:creationId xmlns:a16="http://schemas.microsoft.com/office/drawing/2014/main" id="{C07D8457-952B-F044-B36B-26B17B7F5180}"/>
              </a:ext>
            </a:extLst>
          </p:cNvPr>
          <p:cNvGrpSpPr/>
          <p:nvPr/>
        </p:nvGrpSpPr>
        <p:grpSpPr>
          <a:xfrm>
            <a:off x="5947128" y="1879311"/>
            <a:ext cx="2681182" cy="946513"/>
            <a:chOff x="1946429" y="1928903"/>
            <a:chExt cx="2681182" cy="946513"/>
          </a:xfrm>
        </p:grpSpPr>
        <p:sp>
          <p:nvSpPr>
            <p:cNvPr id="39" name="TextBox 38">
              <a:extLst>
                <a:ext uri="{FF2B5EF4-FFF2-40B4-BE49-F238E27FC236}">
                  <a16:creationId xmlns:a16="http://schemas.microsoft.com/office/drawing/2014/main" id="{42BBD4A4-83B1-A645-B66D-E84213986655}"/>
                </a:ext>
              </a:extLst>
            </p:cNvPr>
            <p:cNvSpPr txBox="1"/>
            <p:nvPr/>
          </p:nvSpPr>
          <p:spPr>
            <a:xfrm rot="16200000">
              <a:off x="1755713" y="2119619"/>
              <a:ext cx="781541" cy="400110"/>
            </a:xfrm>
            <a:prstGeom prst="rect">
              <a:avLst/>
            </a:prstGeom>
            <a:noFill/>
          </p:spPr>
          <p:txBody>
            <a:bodyPr wrap="square" rtlCol="0">
              <a:spAutoFit/>
            </a:bodyPr>
            <a:lstStyle/>
            <a:p>
              <a:pPr algn="ctr"/>
              <a:r>
                <a:rPr lang="en-CH" sz="2000" b="1" dirty="0">
                  <a:solidFill>
                    <a:schemeClr val="accent6">
                      <a:lumMod val="75000"/>
                    </a:schemeClr>
                  </a:solidFill>
                </a:rPr>
                <a:t>19.2x</a:t>
              </a:r>
              <a:endParaRPr lang="en-CH" b="1" dirty="0">
                <a:solidFill>
                  <a:schemeClr val="accent6">
                    <a:lumMod val="75000"/>
                  </a:schemeClr>
                </a:solidFill>
              </a:endParaRPr>
            </a:p>
          </p:txBody>
        </p:sp>
        <p:sp>
          <p:nvSpPr>
            <p:cNvPr id="40" name="TextBox 39">
              <a:extLst>
                <a:ext uri="{FF2B5EF4-FFF2-40B4-BE49-F238E27FC236}">
                  <a16:creationId xmlns:a16="http://schemas.microsoft.com/office/drawing/2014/main" id="{E31713A5-3839-9A4D-9705-518D741B1E62}"/>
                </a:ext>
              </a:extLst>
            </p:cNvPr>
            <p:cNvSpPr txBox="1"/>
            <p:nvPr/>
          </p:nvSpPr>
          <p:spPr>
            <a:xfrm rot="16200000">
              <a:off x="2918529" y="2273280"/>
              <a:ext cx="781541" cy="400110"/>
            </a:xfrm>
            <a:prstGeom prst="rect">
              <a:avLst/>
            </a:prstGeom>
            <a:noFill/>
          </p:spPr>
          <p:txBody>
            <a:bodyPr wrap="square" rtlCol="0">
              <a:spAutoFit/>
            </a:bodyPr>
            <a:lstStyle/>
            <a:p>
              <a:pPr algn="ctr"/>
              <a:r>
                <a:rPr lang="en-CH" sz="2000" b="1" dirty="0">
                  <a:solidFill>
                    <a:schemeClr val="accent6">
                      <a:lumMod val="75000"/>
                    </a:schemeClr>
                  </a:solidFill>
                </a:rPr>
                <a:t>6.8x</a:t>
              </a:r>
              <a:endParaRPr lang="en-CH" b="1" dirty="0">
                <a:solidFill>
                  <a:schemeClr val="accent6">
                    <a:lumMod val="75000"/>
                  </a:schemeClr>
                </a:solidFill>
              </a:endParaRPr>
            </a:p>
          </p:txBody>
        </p:sp>
        <p:sp>
          <p:nvSpPr>
            <p:cNvPr id="41" name="TextBox 40">
              <a:extLst>
                <a:ext uri="{FF2B5EF4-FFF2-40B4-BE49-F238E27FC236}">
                  <a16:creationId xmlns:a16="http://schemas.microsoft.com/office/drawing/2014/main" id="{6ED08672-BFCD-2541-A4DB-69572870CA63}"/>
                </a:ext>
              </a:extLst>
            </p:cNvPr>
            <p:cNvSpPr txBox="1"/>
            <p:nvPr/>
          </p:nvSpPr>
          <p:spPr>
            <a:xfrm rot="16200000">
              <a:off x="4036785" y="2284591"/>
              <a:ext cx="781541" cy="400110"/>
            </a:xfrm>
            <a:prstGeom prst="rect">
              <a:avLst/>
            </a:prstGeom>
            <a:noFill/>
          </p:spPr>
          <p:txBody>
            <a:bodyPr wrap="square" rtlCol="0">
              <a:spAutoFit/>
            </a:bodyPr>
            <a:lstStyle/>
            <a:p>
              <a:pPr algn="ctr"/>
              <a:r>
                <a:rPr lang="en-CH" sz="2000" b="1" dirty="0">
                  <a:solidFill>
                    <a:schemeClr val="accent6">
                      <a:lumMod val="75000"/>
                    </a:schemeClr>
                  </a:solidFill>
                </a:rPr>
                <a:t>6.8x</a:t>
              </a:r>
              <a:endParaRPr lang="en-CH" b="1" dirty="0">
                <a:solidFill>
                  <a:schemeClr val="accent6">
                    <a:lumMod val="75000"/>
                  </a:schemeClr>
                </a:solidFill>
              </a:endParaRPr>
            </a:p>
          </p:txBody>
        </p:sp>
      </p:grpSp>
      <p:grpSp>
        <p:nvGrpSpPr>
          <p:cNvPr id="10" name="Group 9">
            <a:extLst>
              <a:ext uri="{FF2B5EF4-FFF2-40B4-BE49-F238E27FC236}">
                <a16:creationId xmlns:a16="http://schemas.microsoft.com/office/drawing/2014/main" id="{59182C98-F860-C44A-0538-2A56B19A8898}"/>
              </a:ext>
            </a:extLst>
          </p:cNvPr>
          <p:cNvGrpSpPr/>
          <p:nvPr/>
        </p:nvGrpSpPr>
        <p:grpSpPr>
          <a:xfrm>
            <a:off x="1872893" y="6552384"/>
            <a:ext cx="6071596" cy="268284"/>
            <a:chOff x="2060011" y="6449365"/>
            <a:chExt cx="4267776" cy="268284"/>
          </a:xfrm>
        </p:grpSpPr>
        <p:sp>
          <p:nvSpPr>
            <p:cNvPr id="11" name="Arrow: Chevron 42">
              <a:extLst>
                <a:ext uri="{FF2B5EF4-FFF2-40B4-BE49-F238E27FC236}">
                  <a16:creationId xmlns:a16="http://schemas.microsoft.com/office/drawing/2014/main" id="{8FE7AAB1-3584-C3D4-417B-0E04D0FF39AA}"/>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2" name="Arrow: Chevron 43">
              <a:extLst>
                <a:ext uri="{FF2B5EF4-FFF2-40B4-BE49-F238E27FC236}">
                  <a16:creationId xmlns:a16="http://schemas.microsoft.com/office/drawing/2014/main" id="{12D857B4-2A72-0147-891A-C8E83CB41329}"/>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5" name="Arrow: Chevron 45">
              <a:extLst>
                <a:ext uri="{FF2B5EF4-FFF2-40B4-BE49-F238E27FC236}">
                  <a16:creationId xmlns:a16="http://schemas.microsoft.com/office/drawing/2014/main" id="{3854E8F6-6FE1-E9E4-2CEA-CAB28ABA385B}"/>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25" name="Arrow: Chevron 46">
              <a:extLst>
                <a:ext uri="{FF2B5EF4-FFF2-40B4-BE49-F238E27FC236}">
                  <a16:creationId xmlns:a16="http://schemas.microsoft.com/office/drawing/2014/main" id="{A5987A36-D729-237A-A814-1402A592698E}"/>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543736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6EE0-2BC6-D741-9315-7EE3AF8DBE05}"/>
              </a:ext>
            </a:extLst>
          </p:cNvPr>
          <p:cNvSpPr>
            <a:spLocks noGrp="1"/>
          </p:cNvSpPr>
          <p:nvPr>
            <p:ph type="title"/>
          </p:nvPr>
        </p:nvSpPr>
        <p:spPr/>
        <p:txBody>
          <a:bodyPr/>
          <a:lstStyle/>
          <a:p>
            <a:r>
              <a:rPr lang="en-CH" dirty="0"/>
              <a:t>Area and Power</a:t>
            </a:r>
          </a:p>
        </p:txBody>
      </p:sp>
      <p:sp>
        <p:nvSpPr>
          <p:cNvPr id="3" name="Content Placeholder 2">
            <a:extLst>
              <a:ext uri="{FF2B5EF4-FFF2-40B4-BE49-F238E27FC236}">
                <a16:creationId xmlns:a16="http://schemas.microsoft.com/office/drawing/2014/main" id="{71158F59-6BA8-4B42-8BF0-FC3E9FFC67D4}"/>
              </a:ext>
            </a:extLst>
          </p:cNvPr>
          <p:cNvSpPr>
            <a:spLocks noGrp="1"/>
          </p:cNvSpPr>
          <p:nvPr>
            <p:ph idx="1"/>
          </p:nvPr>
        </p:nvSpPr>
        <p:spPr/>
        <p:txBody>
          <a:bodyPr/>
          <a:lstStyle/>
          <a:p>
            <a:pPr>
              <a:spcAft>
                <a:spcPts val="2000"/>
              </a:spcAft>
            </a:pPr>
            <a:r>
              <a:rPr lang="en-GB" sz="2400" dirty="0"/>
              <a:t>Based on </a:t>
            </a:r>
            <a:r>
              <a:rPr lang="en-GB" sz="2400" b="1" dirty="0">
                <a:solidFill>
                  <a:srgbClr val="1982C3"/>
                </a:solidFill>
              </a:rPr>
              <a:t>Synthesis</a:t>
            </a:r>
            <a:r>
              <a:rPr lang="en-GB" sz="2400" dirty="0"/>
              <a:t> of </a:t>
            </a:r>
            <a:r>
              <a:rPr lang="en-GB" sz="2400" b="1" dirty="0" err="1">
                <a:solidFill>
                  <a:srgbClr val="1982C3"/>
                </a:solidFill>
              </a:rPr>
              <a:t>GenStore</a:t>
            </a:r>
            <a:r>
              <a:rPr lang="en-GB" sz="2400" b="1" dirty="0">
                <a:solidFill>
                  <a:schemeClr val="accent5"/>
                </a:solidFill>
              </a:rPr>
              <a:t> </a:t>
            </a:r>
            <a:r>
              <a:rPr lang="en-GB" sz="2400" dirty="0"/>
              <a:t>accelerators using the Synopsys Design Compiler @ 65nm technology node</a:t>
            </a:r>
          </a:p>
          <a:p>
            <a:pPr marL="0" indent="0">
              <a:spcAft>
                <a:spcPts val="2000"/>
              </a:spcAft>
              <a:buNone/>
            </a:pPr>
            <a:endParaRPr lang="en-GB" dirty="0"/>
          </a:p>
        </p:txBody>
      </p:sp>
      <p:graphicFrame>
        <p:nvGraphicFramePr>
          <p:cNvPr id="4" name="Table 3">
            <a:extLst>
              <a:ext uri="{FF2B5EF4-FFF2-40B4-BE49-F238E27FC236}">
                <a16:creationId xmlns:a16="http://schemas.microsoft.com/office/drawing/2014/main" id="{A3F6F1A7-5FED-B44B-9259-3774C96EE5E5}"/>
              </a:ext>
            </a:extLst>
          </p:cNvPr>
          <p:cNvGraphicFramePr>
            <a:graphicFrameLocks noGrp="1"/>
          </p:cNvGraphicFramePr>
          <p:nvPr/>
        </p:nvGraphicFramePr>
        <p:xfrm>
          <a:off x="487199" y="1795305"/>
          <a:ext cx="8165206" cy="3227456"/>
        </p:xfrm>
        <a:graphic>
          <a:graphicData uri="http://schemas.openxmlformats.org/drawingml/2006/table">
            <a:tbl>
              <a:tblPr>
                <a:tableStyleId>{5C22544A-7EE6-4342-B048-85BDC9FD1C3A}</a:tableStyleId>
              </a:tblPr>
              <a:tblGrid>
                <a:gridCol w="2859110">
                  <a:extLst>
                    <a:ext uri="{9D8B030D-6E8A-4147-A177-3AD203B41FA5}">
                      <a16:colId xmlns:a16="http://schemas.microsoft.com/office/drawing/2014/main" val="123597305"/>
                    </a:ext>
                  </a:extLst>
                </a:gridCol>
                <a:gridCol w="2009104">
                  <a:extLst>
                    <a:ext uri="{9D8B030D-6E8A-4147-A177-3AD203B41FA5}">
                      <a16:colId xmlns:a16="http://schemas.microsoft.com/office/drawing/2014/main" val="3494495105"/>
                    </a:ext>
                  </a:extLst>
                </a:gridCol>
                <a:gridCol w="1777285">
                  <a:extLst>
                    <a:ext uri="{9D8B030D-6E8A-4147-A177-3AD203B41FA5}">
                      <a16:colId xmlns:a16="http://schemas.microsoft.com/office/drawing/2014/main" val="2405678777"/>
                    </a:ext>
                  </a:extLst>
                </a:gridCol>
                <a:gridCol w="1519707">
                  <a:extLst>
                    <a:ext uri="{9D8B030D-6E8A-4147-A177-3AD203B41FA5}">
                      <a16:colId xmlns:a16="http://schemas.microsoft.com/office/drawing/2014/main" val="4092833312"/>
                    </a:ext>
                  </a:extLst>
                </a:gridCol>
              </a:tblGrid>
              <a:tr h="484256">
                <a:tc>
                  <a:txBody>
                    <a:bodyPr/>
                    <a:lstStyle/>
                    <a:p>
                      <a:pPr algn="ctr" fontAlgn="b"/>
                      <a:r>
                        <a:rPr lang="en-GB" sz="2000" b="1" u="none" strike="noStrike" dirty="0">
                          <a:solidFill>
                            <a:schemeClr val="bg1"/>
                          </a:solidFill>
                          <a:effectLst/>
                          <a:latin typeface="Corbel" panose="020B0503020204020204" pitchFamily="34" charset="0"/>
                        </a:rPr>
                        <a:t>Logic unit</a:t>
                      </a:r>
                      <a:endParaRPr lang="en-GB" sz="2000" b="1" i="0" u="none" strike="noStrike" dirty="0">
                        <a:solidFill>
                          <a:schemeClr val="bg1"/>
                        </a:solidFill>
                        <a:effectLst/>
                        <a:latin typeface="Corbel" panose="020B0503020204020204" pitchFamily="34" charset="0"/>
                      </a:endParaRPr>
                    </a:p>
                  </a:txBody>
                  <a:tcPr marL="9525" marR="9525" marT="9525" marB="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GB" sz="2000" b="1" u="none" strike="noStrike" dirty="0">
                          <a:solidFill>
                            <a:schemeClr val="bg1"/>
                          </a:solidFill>
                          <a:effectLst/>
                          <a:latin typeface="Corbel" panose="020B0503020204020204" pitchFamily="34" charset="0"/>
                        </a:rPr>
                        <a:t># of instances</a:t>
                      </a:r>
                      <a:endParaRPr lang="en-GB" sz="2000" b="1" i="0" u="none" strike="noStrike" dirty="0">
                        <a:solidFill>
                          <a:schemeClr val="bg1"/>
                        </a:solidFill>
                        <a:effectLst/>
                        <a:latin typeface="Corbel" panose="020B0503020204020204" pitchFamily="34" charset="0"/>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GB" sz="2000" b="1" u="none" strike="noStrike" dirty="0">
                          <a:solidFill>
                            <a:schemeClr val="bg1"/>
                          </a:solidFill>
                          <a:effectLst/>
                          <a:latin typeface="Corbel" panose="020B0503020204020204" pitchFamily="34" charset="0"/>
                        </a:rPr>
                        <a:t>Area [mm</a:t>
                      </a:r>
                      <a:r>
                        <a:rPr lang="en-GB" sz="2000" b="1" u="none" strike="noStrike" baseline="30000" dirty="0">
                          <a:solidFill>
                            <a:schemeClr val="bg1"/>
                          </a:solidFill>
                          <a:effectLst/>
                          <a:latin typeface="Corbel" panose="020B0503020204020204" pitchFamily="34" charset="0"/>
                        </a:rPr>
                        <a:t>2</a:t>
                      </a:r>
                      <a:r>
                        <a:rPr lang="en-GB" sz="2000" b="1" u="none" strike="noStrike" dirty="0">
                          <a:solidFill>
                            <a:schemeClr val="bg1"/>
                          </a:solidFill>
                          <a:effectLst/>
                          <a:latin typeface="Corbel" panose="020B0503020204020204" pitchFamily="34" charset="0"/>
                        </a:rPr>
                        <a:t>]</a:t>
                      </a:r>
                      <a:endParaRPr lang="en-GB" sz="2000" b="1" i="0" u="none" strike="noStrike" dirty="0">
                        <a:solidFill>
                          <a:schemeClr val="bg1"/>
                        </a:solidFill>
                        <a:effectLst/>
                        <a:latin typeface="Corbel" panose="020B0503020204020204" pitchFamily="34" charset="0"/>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GB" sz="2000" b="1" u="none" strike="noStrike" dirty="0">
                          <a:solidFill>
                            <a:schemeClr val="bg1"/>
                          </a:solidFill>
                          <a:effectLst/>
                          <a:latin typeface="Corbel" panose="020B0503020204020204" pitchFamily="34" charset="0"/>
                        </a:rPr>
                        <a:t>Power [</a:t>
                      </a:r>
                      <a:r>
                        <a:rPr lang="en-GB" sz="2000" b="1" u="none" strike="noStrike" dirty="0" err="1">
                          <a:solidFill>
                            <a:schemeClr val="bg1"/>
                          </a:solidFill>
                          <a:effectLst/>
                          <a:latin typeface="Corbel" panose="020B0503020204020204" pitchFamily="34" charset="0"/>
                        </a:rPr>
                        <a:t>mW</a:t>
                      </a:r>
                      <a:r>
                        <a:rPr lang="en-GB" sz="2000" b="1" u="none" strike="noStrike" dirty="0">
                          <a:solidFill>
                            <a:schemeClr val="bg1"/>
                          </a:solidFill>
                          <a:effectLst/>
                          <a:latin typeface="Corbel" panose="020B0503020204020204" pitchFamily="34" charset="0"/>
                        </a:rPr>
                        <a:t>]</a:t>
                      </a:r>
                      <a:endParaRPr lang="en-GB" sz="2000" b="1" i="0" u="none" strike="noStrike" dirty="0">
                        <a:solidFill>
                          <a:schemeClr val="bg1"/>
                        </a:solidFill>
                        <a:effectLst/>
                        <a:latin typeface="Corbel" panose="020B0503020204020204" pitchFamily="34" charset="0"/>
                      </a:endParaRPr>
                    </a:p>
                  </a:txBody>
                  <a:tcPr marL="9525" marR="9525" marT="9525" marB="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3262479441"/>
                  </a:ext>
                </a:extLst>
              </a:tr>
              <a:tr h="322437">
                <a:tc>
                  <a:txBody>
                    <a:bodyPr/>
                    <a:lstStyle/>
                    <a:p>
                      <a:pPr algn="ctr" fontAlgn="b"/>
                      <a:r>
                        <a:rPr lang="en-GB" sz="1600" u="none" strike="noStrike" dirty="0">
                          <a:effectLst/>
                          <a:latin typeface="Corbel" panose="020B0503020204020204" pitchFamily="34" charset="0"/>
                        </a:rPr>
                        <a:t>Comparator</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rgbClr val="92B192">
                        <a:alpha val="21176"/>
                      </a:srgbClr>
                    </a:solidFill>
                  </a:tcPr>
                </a:tc>
                <a:tc>
                  <a:txBody>
                    <a:bodyPr/>
                    <a:lstStyle/>
                    <a:p>
                      <a:pPr algn="ctr" fontAlgn="b"/>
                      <a:r>
                        <a:rPr lang="en-GB" sz="1600" u="none" strike="noStrike" dirty="0">
                          <a:effectLst/>
                          <a:latin typeface="Corbel" panose="020B0503020204020204" pitchFamily="34" charset="0"/>
                        </a:rPr>
                        <a:t>1 per SSD</a:t>
                      </a:r>
                      <a:endParaRPr lang="en-GB" sz="1600" b="0" i="0" u="none" strike="noStrike" dirty="0">
                        <a:solidFill>
                          <a:srgbClr val="000000"/>
                        </a:solidFill>
                        <a:effectLst/>
                        <a:latin typeface="Corbel" panose="020B0503020204020204" pitchFamily="34" charset="0"/>
                      </a:endParaRPr>
                    </a:p>
                  </a:txBody>
                  <a:tcPr marL="9525" marR="9525" marT="9525" marB="0" anchor="b">
                    <a:lnT w="19050" cap="flat" cmpd="sng" algn="ctr">
                      <a:solidFill>
                        <a:schemeClr val="tx1"/>
                      </a:solidFill>
                      <a:prstDash val="solid"/>
                      <a:round/>
                      <a:headEnd type="none" w="med" len="med"/>
                      <a:tailEnd type="none" w="med" len="med"/>
                    </a:lnT>
                    <a:solidFill>
                      <a:srgbClr val="92B192">
                        <a:alpha val="21176"/>
                      </a:srgbClr>
                    </a:solidFill>
                  </a:tcPr>
                </a:tc>
                <a:tc>
                  <a:txBody>
                    <a:bodyPr/>
                    <a:lstStyle/>
                    <a:p>
                      <a:pPr algn="ctr" fontAlgn="b"/>
                      <a:r>
                        <a:rPr lang="en-CH" sz="1600" u="none" strike="noStrike" dirty="0">
                          <a:effectLst/>
                          <a:latin typeface="Corbel" panose="020B0503020204020204" pitchFamily="34" charset="0"/>
                        </a:rPr>
                        <a:t>0.0007</a:t>
                      </a:r>
                      <a:endParaRPr lang="en-CH" sz="1600" b="0" i="0" u="none" strike="noStrike" dirty="0">
                        <a:solidFill>
                          <a:srgbClr val="000000"/>
                        </a:solidFill>
                        <a:effectLst/>
                        <a:latin typeface="Corbel" panose="020B0503020204020204" pitchFamily="34" charset="0"/>
                      </a:endParaRPr>
                    </a:p>
                  </a:txBody>
                  <a:tcPr marL="9525" marR="9525" marT="9525" marB="0" anchor="b">
                    <a:lnT w="19050" cap="flat" cmpd="sng" algn="ctr">
                      <a:solidFill>
                        <a:schemeClr val="tx1"/>
                      </a:solidFill>
                      <a:prstDash val="solid"/>
                      <a:round/>
                      <a:headEnd type="none" w="med" len="med"/>
                      <a:tailEnd type="none" w="med" len="med"/>
                    </a:lnT>
                    <a:solidFill>
                      <a:srgbClr val="92B192">
                        <a:alpha val="21176"/>
                      </a:srgbClr>
                    </a:solidFill>
                  </a:tcPr>
                </a:tc>
                <a:tc>
                  <a:txBody>
                    <a:bodyPr/>
                    <a:lstStyle/>
                    <a:p>
                      <a:pPr algn="ctr" fontAlgn="b"/>
                      <a:r>
                        <a:rPr lang="en-CH" sz="1600" u="none" strike="noStrike" dirty="0">
                          <a:effectLst/>
                          <a:latin typeface="Corbel" panose="020B0503020204020204" pitchFamily="34" charset="0"/>
                        </a:rPr>
                        <a:t>0.14</a:t>
                      </a:r>
                      <a:endParaRPr lang="en-CH" sz="1600" b="0" i="0" u="none" strike="noStrike" dirty="0">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rgbClr val="92B192">
                        <a:alpha val="21176"/>
                      </a:srgbClr>
                    </a:solidFill>
                  </a:tcPr>
                </a:tc>
                <a:extLst>
                  <a:ext uri="{0D108BD9-81ED-4DB2-BD59-A6C34878D82A}">
                    <a16:rowId xmlns:a16="http://schemas.microsoft.com/office/drawing/2014/main" val="1555883855"/>
                  </a:ext>
                </a:extLst>
              </a:tr>
              <a:tr h="322437">
                <a:tc>
                  <a:txBody>
                    <a:bodyPr/>
                    <a:lstStyle/>
                    <a:p>
                      <a:pPr algn="ctr" fontAlgn="b"/>
                      <a:r>
                        <a:rPr lang="en-GB" sz="1600" u="none" strike="noStrike" dirty="0">
                          <a:effectLst/>
                          <a:latin typeface="Corbel" panose="020B0503020204020204" pitchFamily="34" charset="0"/>
                        </a:rPr>
                        <a:t>K -</a:t>
                      </a:r>
                      <a:r>
                        <a:rPr lang="en-GB" sz="1600" u="none" strike="noStrike" dirty="0" err="1">
                          <a:effectLst/>
                          <a:latin typeface="Corbel" panose="020B0503020204020204" pitchFamily="34" charset="0"/>
                        </a:rPr>
                        <a:t>mer</a:t>
                      </a:r>
                      <a:r>
                        <a:rPr lang="en-GB" sz="1600" u="none" strike="noStrike" dirty="0">
                          <a:effectLst/>
                          <a:latin typeface="Corbel" panose="020B0503020204020204" pitchFamily="34" charset="0"/>
                        </a:rPr>
                        <a:t> Window</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solidFill>
                      <a:srgbClr val="92B192">
                        <a:alpha val="21176"/>
                      </a:srgbClr>
                    </a:solidFill>
                  </a:tcPr>
                </a:tc>
                <a:tc>
                  <a:txBody>
                    <a:bodyPr/>
                    <a:lstStyle/>
                    <a:p>
                      <a:pPr algn="ctr" fontAlgn="b"/>
                      <a:r>
                        <a:rPr lang="en-GB" sz="1600" u="none" strike="noStrike" dirty="0">
                          <a:effectLst/>
                          <a:latin typeface="Corbel" panose="020B0503020204020204" pitchFamily="34" charset="0"/>
                        </a:rPr>
                        <a:t>2 per channel</a:t>
                      </a:r>
                      <a:endParaRPr lang="en-GB"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0.0018</a:t>
                      </a:r>
                      <a:endParaRPr lang="en-CH"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0.27</a:t>
                      </a:r>
                      <a:endParaRPr lang="en-CH" sz="1600" b="0" i="0" u="none" strike="noStrike" dirty="0">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solidFill>
                      <a:srgbClr val="92B192">
                        <a:alpha val="21176"/>
                      </a:srgbClr>
                    </a:solidFill>
                  </a:tcPr>
                </a:tc>
                <a:extLst>
                  <a:ext uri="{0D108BD9-81ED-4DB2-BD59-A6C34878D82A}">
                    <a16:rowId xmlns:a16="http://schemas.microsoft.com/office/drawing/2014/main" val="3565792525"/>
                  </a:ext>
                </a:extLst>
              </a:tr>
              <a:tr h="322437">
                <a:tc>
                  <a:txBody>
                    <a:bodyPr/>
                    <a:lstStyle/>
                    <a:p>
                      <a:pPr algn="ctr" fontAlgn="b"/>
                      <a:r>
                        <a:rPr lang="en-GB" sz="1600" u="none" strike="noStrike" dirty="0">
                          <a:effectLst/>
                          <a:latin typeface="Corbel" panose="020B0503020204020204" pitchFamily="34" charset="0"/>
                        </a:rPr>
                        <a:t>Hash Accelerator</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solidFill>
                      <a:srgbClr val="92B192">
                        <a:alpha val="21176"/>
                      </a:srgbClr>
                    </a:solidFill>
                  </a:tcPr>
                </a:tc>
                <a:tc>
                  <a:txBody>
                    <a:bodyPr/>
                    <a:lstStyle/>
                    <a:p>
                      <a:pPr algn="ctr" fontAlgn="b"/>
                      <a:r>
                        <a:rPr lang="en-GB" sz="1600" u="none" strike="noStrike" dirty="0">
                          <a:effectLst/>
                          <a:latin typeface="Corbel" panose="020B0503020204020204" pitchFamily="34" charset="0"/>
                        </a:rPr>
                        <a:t>2 per SSD</a:t>
                      </a:r>
                      <a:endParaRPr lang="en-GB"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0.008</a:t>
                      </a:r>
                      <a:endParaRPr lang="en-CH"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a:effectLst/>
                          <a:latin typeface="Corbel" panose="020B0503020204020204" pitchFamily="34" charset="0"/>
                        </a:rPr>
                        <a:t>1.8</a:t>
                      </a:r>
                      <a:endParaRPr lang="en-CH" sz="1600" b="0" i="0" u="none" strike="noStrike">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solidFill>
                      <a:srgbClr val="92B192">
                        <a:alpha val="21176"/>
                      </a:srgbClr>
                    </a:solidFill>
                  </a:tcPr>
                </a:tc>
                <a:extLst>
                  <a:ext uri="{0D108BD9-81ED-4DB2-BD59-A6C34878D82A}">
                    <a16:rowId xmlns:a16="http://schemas.microsoft.com/office/drawing/2014/main" val="1721199651"/>
                  </a:ext>
                </a:extLst>
              </a:tr>
              <a:tr h="322437">
                <a:tc>
                  <a:txBody>
                    <a:bodyPr/>
                    <a:lstStyle/>
                    <a:p>
                      <a:pPr algn="ctr" fontAlgn="b"/>
                      <a:r>
                        <a:rPr lang="en-GB" sz="1600" u="none" strike="noStrike" dirty="0">
                          <a:effectLst/>
                          <a:latin typeface="Corbel" panose="020B0503020204020204" pitchFamily="34" charset="0"/>
                        </a:rPr>
                        <a:t>Location Buffer</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solidFill>
                      <a:srgbClr val="92B192">
                        <a:alpha val="21176"/>
                      </a:srgbClr>
                    </a:solidFill>
                  </a:tcPr>
                </a:tc>
                <a:tc>
                  <a:txBody>
                    <a:bodyPr/>
                    <a:lstStyle/>
                    <a:p>
                      <a:pPr algn="ctr" fontAlgn="b"/>
                      <a:r>
                        <a:rPr lang="en-GB" sz="1600" u="none" strike="noStrike" dirty="0">
                          <a:effectLst/>
                          <a:latin typeface="Corbel" panose="020B0503020204020204" pitchFamily="34" charset="0"/>
                        </a:rPr>
                        <a:t>1 per channel</a:t>
                      </a:r>
                      <a:endParaRPr lang="en-GB"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0.00725</a:t>
                      </a:r>
                      <a:endParaRPr lang="en-CH"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a:effectLst/>
                          <a:latin typeface="Corbel" panose="020B0503020204020204" pitchFamily="34" charset="0"/>
                        </a:rPr>
                        <a:t>0.37375</a:t>
                      </a:r>
                      <a:endParaRPr lang="en-CH" sz="1600" b="0" i="0" u="none" strike="noStrike">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solidFill>
                      <a:srgbClr val="92B192">
                        <a:alpha val="21176"/>
                      </a:srgbClr>
                    </a:solidFill>
                  </a:tcPr>
                </a:tc>
                <a:extLst>
                  <a:ext uri="{0D108BD9-81ED-4DB2-BD59-A6C34878D82A}">
                    <a16:rowId xmlns:a16="http://schemas.microsoft.com/office/drawing/2014/main" val="3311369179"/>
                  </a:ext>
                </a:extLst>
              </a:tr>
              <a:tr h="322437">
                <a:tc>
                  <a:txBody>
                    <a:bodyPr/>
                    <a:lstStyle/>
                    <a:p>
                      <a:pPr algn="ctr" fontAlgn="b"/>
                      <a:r>
                        <a:rPr lang="en-GB" sz="1600" u="none" strike="noStrike">
                          <a:effectLst/>
                          <a:latin typeface="Corbel" panose="020B0503020204020204" pitchFamily="34" charset="0"/>
                        </a:rPr>
                        <a:t>Chaining Buffer</a:t>
                      </a:r>
                      <a:endParaRPr lang="en-GB" sz="1600" b="0" i="0" u="none" strike="noStrike">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solidFill>
                      <a:srgbClr val="92B192">
                        <a:alpha val="21176"/>
                      </a:srgbClr>
                    </a:solidFill>
                  </a:tcPr>
                </a:tc>
                <a:tc>
                  <a:txBody>
                    <a:bodyPr/>
                    <a:lstStyle/>
                    <a:p>
                      <a:pPr algn="ctr" fontAlgn="b"/>
                      <a:r>
                        <a:rPr lang="en-GB" sz="1600" u="none" strike="noStrike" dirty="0">
                          <a:effectLst/>
                          <a:latin typeface="Corbel" panose="020B0503020204020204" pitchFamily="34" charset="0"/>
                        </a:rPr>
                        <a:t>1 per channel</a:t>
                      </a:r>
                      <a:endParaRPr lang="en-GB"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0.008</a:t>
                      </a:r>
                      <a:endParaRPr lang="en-CH"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a:effectLst/>
                          <a:latin typeface="Corbel" panose="020B0503020204020204" pitchFamily="34" charset="0"/>
                        </a:rPr>
                        <a:t>0.95</a:t>
                      </a:r>
                      <a:endParaRPr lang="en-CH" sz="1600" b="0" i="0" u="none" strike="noStrike">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solidFill>
                      <a:srgbClr val="92B192">
                        <a:alpha val="21176"/>
                      </a:srgbClr>
                    </a:solidFill>
                  </a:tcPr>
                </a:tc>
                <a:extLst>
                  <a:ext uri="{0D108BD9-81ED-4DB2-BD59-A6C34878D82A}">
                    <a16:rowId xmlns:a16="http://schemas.microsoft.com/office/drawing/2014/main" val="4066311056"/>
                  </a:ext>
                </a:extLst>
              </a:tr>
              <a:tr h="322437">
                <a:tc>
                  <a:txBody>
                    <a:bodyPr/>
                    <a:lstStyle/>
                    <a:p>
                      <a:pPr algn="ctr" fontAlgn="b"/>
                      <a:r>
                        <a:rPr lang="en-GB" sz="1600" u="none" strike="noStrike" dirty="0">
                          <a:effectLst/>
                          <a:latin typeface="Corbel" panose="020B0503020204020204" pitchFamily="34" charset="0"/>
                        </a:rPr>
                        <a:t>Chaining PE</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solidFill>
                      <a:srgbClr val="92B192">
                        <a:alpha val="21176"/>
                      </a:srgbClr>
                    </a:solidFill>
                  </a:tcPr>
                </a:tc>
                <a:tc>
                  <a:txBody>
                    <a:bodyPr/>
                    <a:lstStyle/>
                    <a:p>
                      <a:pPr algn="ctr" fontAlgn="b"/>
                      <a:r>
                        <a:rPr lang="en-GB" sz="1600" u="none" strike="noStrike" dirty="0">
                          <a:effectLst/>
                          <a:latin typeface="Corbel" panose="020B0503020204020204" pitchFamily="34" charset="0"/>
                        </a:rPr>
                        <a:t>1 per channel</a:t>
                      </a:r>
                      <a:endParaRPr lang="en-GB"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0.004</a:t>
                      </a:r>
                      <a:endParaRPr lang="en-CH"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0.98</a:t>
                      </a:r>
                      <a:endParaRPr lang="en-CH" sz="1600" b="0" i="0" u="none" strike="noStrike" dirty="0">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solidFill>
                      <a:srgbClr val="92B192">
                        <a:alpha val="21176"/>
                      </a:srgbClr>
                    </a:solidFill>
                  </a:tcPr>
                </a:tc>
                <a:extLst>
                  <a:ext uri="{0D108BD9-81ED-4DB2-BD59-A6C34878D82A}">
                    <a16:rowId xmlns:a16="http://schemas.microsoft.com/office/drawing/2014/main" val="296113054"/>
                  </a:ext>
                </a:extLst>
              </a:tr>
              <a:tr h="322437">
                <a:tc>
                  <a:txBody>
                    <a:bodyPr/>
                    <a:lstStyle/>
                    <a:p>
                      <a:pPr algn="ctr" fontAlgn="b"/>
                      <a:r>
                        <a:rPr lang="en-GB" sz="1600" u="none" strike="noStrike" dirty="0">
                          <a:effectLst/>
                          <a:latin typeface="Corbel" panose="020B0503020204020204" pitchFamily="34" charset="0"/>
                        </a:rPr>
                        <a:t>Control</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GB" sz="1600" u="none" strike="noStrike" dirty="0">
                          <a:effectLst/>
                          <a:latin typeface="Corbel" panose="020B0503020204020204" pitchFamily="34" charset="0"/>
                        </a:rPr>
                        <a:t>1 per SSD</a:t>
                      </a:r>
                      <a:endParaRPr lang="en-GB" sz="1600" b="0" i="0" u="none" strike="noStrike" dirty="0">
                        <a:solidFill>
                          <a:srgbClr val="000000"/>
                        </a:solidFill>
                        <a:effectLst/>
                        <a:latin typeface="Corbel" panose="020B0503020204020204" pitchFamily="34" charset="0"/>
                      </a:endParaRPr>
                    </a:p>
                  </a:txBody>
                  <a:tcPr marL="9525" marR="9525" marT="9525" marB="0" anchor="b">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CH" sz="1600" u="none" strike="noStrike" dirty="0">
                          <a:effectLst/>
                          <a:latin typeface="Corbel" panose="020B0503020204020204" pitchFamily="34" charset="0"/>
                        </a:rPr>
                        <a:t>0.0002</a:t>
                      </a:r>
                      <a:endParaRPr lang="en-CH" sz="1600" b="0" i="0" u="none" strike="noStrike" dirty="0">
                        <a:solidFill>
                          <a:srgbClr val="000000"/>
                        </a:solidFill>
                        <a:effectLst/>
                        <a:latin typeface="Corbel" panose="020B0503020204020204" pitchFamily="34" charset="0"/>
                      </a:endParaRPr>
                    </a:p>
                  </a:txBody>
                  <a:tcPr marL="9525" marR="9525" marT="9525" marB="0" anchor="b">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CH" sz="1600" u="none" strike="noStrike" dirty="0">
                          <a:effectLst/>
                          <a:latin typeface="Corbel" panose="020B0503020204020204" pitchFamily="34" charset="0"/>
                        </a:rPr>
                        <a:t>0.11</a:t>
                      </a:r>
                      <a:endParaRPr lang="en-CH" sz="1600" b="0" i="0" u="none" strike="noStrike" dirty="0">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rgbClr val="92B192">
                        <a:alpha val="21176"/>
                      </a:srgbClr>
                    </a:solidFill>
                  </a:tcPr>
                </a:tc>
                <a:extLst>
                  <a:ext uri="{0D108BD9-81ED-4DB2-BD59-A6C34878D82A}">
                    <a16:rowId xmlns:a16="http://schemas.microsoft.com/office/drawing/2014/main" val="3779071789"/>
                  </a:ext>
                </a:extLst>
              </a:tr>
              <a:tr h="486141">
                <a:tc>
                  <a:txBody>
                    <a:bodyPr/>
                    <a:lstStyle/>
                    <a:p>
                      <a:pPr algn="ctr" fontAlgn="b"/>
                      <a:r>
                        <a:rPr lang="en-GB" sz="2000" i="1" u="none" strike="noStrike" dirty="0">
                          <a:effectLst/>
                          <a:latin typeface="Corbel" panose="020B0503020204020204" pitchFamily="34" charset="0"/>
                        </a:rPr>
                        <a:t>Total for an 8-channel SSD</a:t>
                      </a:r>
                      <a:endParaRPr lang="en-GB" sz="2000" b="0" i="1" u="none" strike="noStrike" dirty="0">
                        <a:solidFill>
                          <a:srgbClr val="000000"/>
                        </a:solidFill>
                        <a:effectLst/>
                        <a:latin typeface="Corbel" panose="020B0503020204020204" pitchFamily="34" charset="0"/>
                      </a:endParaRPr>
                    </a:p>
                  </a:txBody>
                  <a:tcPr marL="9525" marR="9525" marT="19050" marB="1905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CH" sz="2000" u="none" strike="noStrike" dirty="0">
                          <a:effectLst/>
                          <a:latin typeface="Corbel" panose="020B0503020204020204" pitchFamily="34" charset="0"/>
                        </a:rPr>
                        <a:t>-</a:t>
                      </a:r>
                      <a:endParaRPr lang="en-CH" sz="2000" b="0" i="0" u="none" strike="noStrike" dirty="0">
                        <a:solidFill>
                          <a:srgbClr val="000000"/>
                        </a:solidFill>
                        <a:effectLst/>
                        <a:latin typeface="Corbel" panose="020B0503020204020204" pitchFamily="34" charset="0"/>
                      </a:endParaRPr>
                    </a:p>
                  </a:txBody>
                  <a:tcPr marL="9525" marR="9525" marT="19050" marB="1905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CH" sz="2000" u="none" strike="noStrike" dirty="0">
                          <a:effectLst/>
                          <a:latin typeface="Corbel" panose="020B0503020204020204" pitchFamily="34" charset="0"/>
                        </a:rPr>
                        <a:t>0.2</a:t>
                      </a:r>
                      <a:endParaRPr lang="en-CH" sz="2000" b="0" i="0" u="none" strike="noStrike" dirty="0">
                        <a:solidFill>
                          <a:srgbClr val="000000"/>
                        </a:solidFill>
                        <a:effectLst/>
                        <a:latin typeface="Corbel" panose="020B0503020204020204" pitchFamily="34" charset="0"/>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CH" sz="2000" u="none" strike="noStrike" dirty="0">
                          <a:effectLst/>
                          <a:latin typeface="Corbel" panose="020B0503020204020204" pitchFamily="34" charset="0"/>
                        </a:rPr>
                        <a:t>26.6</a:t>
                      </a:r>
                      <a:endParaRPr lang="en-CH" sz="2000" b="0" i="0" u="none" strike="noStrike" dirty="0">
                        <a:solidFill>
                          <a:srgbClr val="000000"/>
                        </a:solidFill>
                        <a:effectLst/>
                        <a:latin typeface="Corbel" panose="020B0503020204020204" pitchFamily="34" charset="0"/>
                      </a:endParaRPr>
                    </a:p>
                  </a:txBody>
                  <a:tcPr marL="9525" marR="9525" marT="9525" marB="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B192">
                        <a:alpha val="21176"/>
                      </a:srgbClr>
                    </a:solidFill>
                  </a:tcPr>
                </a:tc>
                <a:extLst>
                  <a:ext uri="{0D108BD9-81ED-4DB2-BD59-A6C34878D82A}">
                    <a16:rowId xmlns:a16="http://schemas.microsoft.com/office/drawing/2014/main" val="424767596"/>
                  </a:ext>
                </a:extLst>
              </a:tr>
            </a:tbl>
          </a:graphicData>
        </a:graphic>
      </p:graphicFrame>
      <p:sp>
        <p:nvSpPr>
          <p:cNvPr id="5" name="Rectangle 4">
            <a:extLst>
              <a:ext uri="{FF2B5EF4-FFF2-40B4-BE49-F238E27FC236}">
                <a16:creationId xmlns:a16="http://schemas.microsoft.com/office/drawing/2014/main" id="{C25D65EA-FAF3-5241-9CA8-1A716E33DEE9}"/>
              </a:ext>
            </a:extLst>
          </p:cNvPr>
          <p:cNvSpPr/>
          <p:nvPr/>
        </p:nvSpPr>
        <p:spPr>
          <a:xfrm>
            <a:off x="0" y="5161588"/>
            <a:ext cx="9144000" cy="123892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20000"/>
              </a:lnSpc>
            </a:pPr>
            <a:r>
              <a:rPr lang="en-GB" sz="2400" b="1" dirty="0">
                <a:solidFill>
                  <a:schemeClr val="tx1"/>
                </a:solidFill>
                <a:latin typeface="Corbel" panose="020B0503020204020204" pitchFamily="34" charset="0"/>
              </a:rPr>
              <a:t>Only </a:t>
            </a:r>
            <a:r>
              <a:rPr lang="en-GB" sz="2400" b="1" dirty="0">
                <a:solidFill>
                  <a:srgbClr val="629B3C"/>
                </a:solidFill>
                <a:latin typeface="Corbel" panose="020B0503020204020204" pitchFamily="34" charset="0"/>
              </a:rPr>
              <a:t>0.006% of a 14nm Intel Processor</a:t>
            </a:r>
            <a:r>
              <a:rPr lang="en-GB" sz="2400" b="1" dirty="0">
                <a:solidFill>
                  <a:schemeClr val="tx1"/>
                </a:solidFill>
                <a:latin typeface="Corbel" panose="020B0503020204020204" pitchFamily="34" charset="0"/>
              </a:rPr>
              <a:t>, </a:t>
            </a:r>
            <a:br>
              <a:rPr lang="en-GB" sz="2400" b="1" dirty="0">
                <a:solidFill>
                  <a:schemeClr val="tx1"/>
                </a:solidFill>
                <a:latin typeface="Corbel" panose="020B0503020204020204" pitchFamily="34" charset="0"/>
              </a:rPr>
            </a:br>
            <a:r>
              <a:rPr lang="en-GB" sz="2400" b="1" dirty="0">
                <a:solidFill>
                  <a:schemeClr val="tx1"/>
                </a:solidFill>
                <a:latin typeface="Corbel" panose="020B0503020204020204" pitchFamily="34" charset="0"/>
              </a:rPr>
              <a:t>less than </a:t>
            </a:r>
            <a:r>
              <a:rPr lang="en-GB" sz="2400" b="1" dirty="0">
                <a:solidFill>
                  <a:srgbClr val="629B3C"/>
                </a:solidFill>
                <a:latin typeface="Corbel" panose="020B0503020204020204" pitchFamily="34" charset="0"/>
              </a:rPr>
              <a:t>9.5% of the three ARM processors </a:t>
            </a:r>
            <a:r>
              <a:rPr lang="en-GB" sz="2400" b="1" dirty="0">
                <a:solidFill>
                  <a:schemeClr val="tx1"/>
                </a:solidFill>
                <a:latin typeface="Corbel" panose="020B0503020204020204" pitchFamily="34" charset="0"/>
              </a:rPr>
              <a:t>in a SATA SSD controller</a:t>
            </a:r>
          </a:p>
        </p:txBody>
      </p:sp>
      <p:sp>
        <p:nvSpPr>
          <p:cNvPr id="6" name="Rounded Rectangle 5">
            <a:extLst>
              <a:ext uri="{FF2B5EF4-FFF2-40B4-BE49-F238E27FC236}">
                <a16:creationId xmlns:a16="http://schemas.microsoft.com/office/drawing/2014/main" id="{6E48CABB-A7C8-A243-A28F-58BDBAC90941}"/>
              </a:ext>
            </a:extLst>
          </p:cNvPr>
          <p:cNvSpPr/>
          <p:nvPr/>
        </p:nvSpPr>
        <p:spPr>
          <a:xfrm flipV="1">
            <a:off x="295115" y="4520484"/>
            <a:ext cx="8549374" cy="50227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12" name="Group 11">
            <a:extLst>
              <a:ext uri="{FF2B5EF4-FFF2-40B4-BE49-F238E27FC236}">
                <a16:creationId xmlns:a16="http://schemas.microsoft.com/office/drawing/2014/main" id="{47804401-913F-5C1C-D9ED-2BF78CA57EDB}"/>
              </a:ext>
            </a:extLst>
          </p:cNvPr>
          <p:cNvGrpSpPr/>
          <p:nvPr/>
        </p:nvGrpSpPr>
        <p:grpSpPr>
          <a:xfrm>
            <a:off x="1872893" y="6552384"/>
            <a:ext cx="6071596" cy="268284"/>
            <a:chOff x="2060011" y="6449365"/>
            <a:chExt cx="4267776" cy="268284"/>
          </a:xfrm>
        </p:grpSpPr>
        <p:sp>
          <p:nvSpPr>
            <p:cNvPr id="13" name="Arrow: Chevron 42">
              <a:extLst>
                <a:ext uri="{FF2B5EF4-FFF2-40B4-BE49-F238E27FC236}">
                  <a16:creationId xmlns:a16="http://schemas.microsoft.com/office/drawing/2014/main" id="{FF4F3A53-D57B-002F-7B09-DFFD72BA09A5}"/>
                </a:ext>
              </a:extLst>
            </p:cNvPr>
            <p:cNvSpPr/>
            <p:nvPr/>
          </p:nvSpPr>
          <p:spPr>
            <a:xfrm>
              <a:off x="2060011"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4" name="Arrow: Chevron 43">
              <a:extLst>
                <a:ext uri="{FF2B5EF4-FFF2-40B4-BE49-F238E27FC236}">
                  <a16:creationId xmlns:a16="http://schemas.microsoft.com/office/drawing/2014/main" id="{DD1EB2F9-119F-4505-1ED5-C215C5302F60}"/>
                </a:ext>
              </a:extLst>
            </p:cNvPr>
            <p:cNvSpPr/>
            <p:nvPr/>
          </p:nvSpPr>
          <p:spPr>
            <a:xfrm>
              <a:off x="3089287" y="6449365"/>
              <a:ext cx="1179948" cy="268284"/>
            </a:xfrm>
            <a:prstGeom prst="chevron">
              <a:avLst/>
            </a:prstGeom>
            <a:solidFill>
              <a:srgbClr val="E7E8E8"/>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5" name="Arrow: Chevron 45">
              <a:extLst>
                <a:ext uri="{FF2B5EF4-FFF2-40B4-BE49-F238E27FC236}">
                  <a16:creationId xmlns:a16="http://schemas.microsoft.com/office/drawing/2014/main" id="{CA7DF15D-8031-2473-158E-99E5377E6B6C}"/>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6" name="Arrow: Chevron 46">
              <a:extLst>
                <a:ext uri="{FF2B5EF4-FFF2-40B4-BE49-F238E27FC236}">
                  <a16:creationId xmlns:a16="http://schemas.microsoft.com/office/drawing/2014/main" id="{5CE1B301-D537-06EA-76B4-DF9C33AC82B0}"/>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4269170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Our Approach</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Designing customized </a:t>
            </a:r>
            <a:r>
              <a:rPr lang="en-GB" sz="2400" b="1" i="1" dirty="0">
                <a:solidFill>
                  <a:srgbClr val="1658FF"/>
                </a:solidFill>
              </a:rPr>
              <a:t>storage-centric systems </a:t>
            </a:r>
            <a:r>
              <a:rPr lang="en-GB" sz="2400" i="1" dirty="0"/>
              <a:t>that efficiently</a:t>
            </a:r>
          </a:p>
        </p:txBody>
      </p:sp>
      <p:sp>
        <p:nvSpPr>
          <p:cNvPr id="11" name="TextBox 10">
            <a:extLst>
              <a:ext uri="{FF2B5EF4-FFF2-40B4-BE49-F238E27FC236}">
                <a16:creationId xmlns:a16="http://schemas.microsoft.com/office/drawing/2014/main" id="{B74DD1CE-0342-B36F-6FF6-F1B9B3FD0AFB}"/>
              </a:ext>
            </a:extLst>
          </p:cNvPr>
          <p:cNvSpPr txBox="1"/>
          <p:nvPr/>
        </p:nvSpPr>
        <p:spPr>
          <a:xfrm>
            <a:off x="5551012" y="2200407"/>
            <a:ext cx="3470565" cy="984885"/>
          </a:xfrm>
          <a:prstGeom prst="rect">
            <a:avLst/>
          </a:prstGeom>
          <a:noFill/>
        </p:spPr>
        <p:txBody>
          <a:bodyPr wrap="square" rtlCol="0">
            <a:spAutoFit/>
          </a:bodyPr>
          <a:lstStyle/>
          <a:p>
            <a:pPr algn="ctr"/>
            <a:r>
              <a:rPr lang="en-US" sz="2200" b="1" dirty="0">
                <a:solidFill>
                  <a:srgbClr val="7A62E7"/>
                </a:solidFill>
              </a:rPr>
              <a:t>       MegIS </a:t>
            </a:r>
            <a:r>
              <a:rPr lang="en-US" sz="2200" b="1" baseline="30000" dirty="0">
                <a:solidFill>
                  <a:srgbClr val="7A62E7"/>
                </a:solidFill>
              </a:rPr>
              <a:t>[ISCA’24]</a:t>
            </a:r>
            <a:br>
              <a:rPr lang="en-US" sz="2200" dirty="0">
                <a:solidFill>
                  <a:srgbClr val="7A62E7"/>
                </a:solidFill>
              </a:rPr>
            </a:br>
            <a:r>
              <a:rPr lang="en-US" dirty="0">
                <a:solidFill>
                  <a:schemeClr val="tx1">
                    <a:lumMod val="85000"/>
                    <a:lumOff val="15000"/>
                  </a:schemeClr>
                </a:solidFill>
              </a:rPr>
              <a:t>Cooperative in-storage processing </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A62E7"/>
                </a:solidFill>
              </a:rPr>
              <a:t>metagenomic</a:t>
            </a:r>
            <a:r>
              <a:rPr lang="en-US" dirty="0">
                <a:solidFill>
                  <a:schemeClr val="tx1">
                    <a:lumMod val="85000"/>
                    <a:lumOff val="15000"/>
                  </a:schemeClr>
                </a:solidFill>
              </a:rPr>
              <a:t> analysis </a:t>
            </a:r>
            <a:endParaRPr lang="en-US" sz="2000" dirty="0">
              <a:solidFill>
                <a:srgbClr val="F59312"/>
              </a:solidFill>
            </a:endParaRPr>
          </a:p>
        </p:txBody>
      </p:sp>
      <p:sp>
        <p:nvSpPr>
          <p:cNvPr id="12" name="TextBox 11">
            <a:extLst>
              <a:ext uri="{FF2B5EF4-FFF2-40B4-BE49-F238E27FC236}">
                <a16:creationId xmlns:a16="http://schemas.microsoft.com/office/drawing/2014/main" id="{E828019F-26D2-AA9C-914B-4EF8F0E80BBE}"/>
              </a:ext>
            </a:extLst>
          </p:cNvPr>
          <p:cNvSpPr txBox="1"/>
          <p:nvPr/>
        </p:nvSpPr>
        <p:spPr>
          <a:xfrm>
            <a:off x="1707742" y="3191062"/>
            <a:ext cx="5456889" cy="984885"/>
          </a:xfrm>
          <a:prstGeom prst="rect">
            <a:avLst/>
          </a:prstGeom>
          <a:noFill/>
        </p:spPr>
        <p:txBody>
          <a:bodyPr wrap="square" rtlCol="0">
            <a:spAutoFit/>
          </a:bodyPr>
          <a:lstStyle/>
          <a:p>
            <a:pPr algn="ctr"/>
            <a:r>
              <a:rPr lang="en-US" sz="2200" b="1" dirty="0">
                <a:solidFill>
                  <a:srgbClr val="E2247D"/>
                </a:solidFill>
              </a:rPr>
              <a:t>     GRAINS </a:t>
            </a:r>
            <a:r>
              <a:rPr lang="en-US" sz="2200" b="1" baseline="30000" dirty="0">
                <a:solidFill>
                  <a:srgbClr val="E2247D"/>
                </a:solidFill>
              </a:rPr>
              <a:t>[ISCA’26]</a:t>
            </a:r>
            <a:br>
              <a:rPr lang="en-US" sz="2200" baseline="30000" dirty="0">
                <a:solidFill>
                  <a:schemeClr val="accent6"/>
                </a:solidFill>
              </a:rPr>
            </a:br>
            <a:r>
              <a:rPr lang="en-US" dirty="0">
                <a:solidFill>
                  <a:schemeClr val="tx1">
                    <a:lumMod val="85000"/>
                    <a:lumOff val="15000"/>
                  </a:schemeClr>
                </a:solidFill>
              </a:rPr>
              <a:t>Storage-aware algorithm-architecture co-design</a:t>
            </a:r>
            <a:br>
              <a:rPr lang="en-US" dirty="0">
                <a:solidFill>
                  <a:schemeClr val="tx1">
                    <a:lumMod val="85000"/>
                    <a:lumOff val="15000"/>
                  </a:schemeClr>
                </a:solidFill>
              </a:rPr>
            </a:br>
            <a:r>
              <a:rPr lang="en-US" dirty="0">
                <a:solidFill>
                  <a:schemeClr val="tx1">
                    <a:lumMod val="85000"/>
                    <a:lumOff val="15000"/>
                  </a:schemeClr>
                </a:solidFill>
              </a:rPr>
              <a:t> for </a:t>
            </a:r>
            <a:r>
              <a:rPr lang="en-US" dirty="0">
                <a:solidFill>
                  <a:srgbClr val="E2247C"/>
                </a:solidFill>
              </a:rPr>
              <a:t>graph-based</a:t>
            </a:r>
            <a:r>
              <a:rPr lang="en-US" dirty="0">
                <a:solidFill>
                  <a:schemeClr val="tx1">
                    <a:lumMod val="85000"/>
                    <a:lumOff val="15000"/>
                  </a:schemeClr>
                </a:solidFill>
              </a:rPr>
              <a:t> (meta)genomic analyses </a:t>
            </a:r>
            <a:endParaRPr lang="en-US" sz="2000" dirty="0">
              <a:solidFill>
                <a:srgbClr val="E2247C"/>
              </a:solidFill>
            </a:endParaRPr>
          </a:p>
        </p:txBody>
      </p:sp>
      <p:pic>
        <p:nvPicPr>
          <p:cNvPr id="14" name="Graphic 13" descr="Badge with solid fill">
            <a:extLst>
              <a:ext uri="{FF2B5EF4-FFF2-40B4-BE49-F238E27FC236}">
                <a16:creationId xmlns:a16="http://schemas.microsoft.com/office/drawing/2014/main" id="{56F328A7-9081-2278-DE84-592EECAC89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78948" y="2162166"/>
            <a:ext cx="479041" cy="479041"/>
          </a:xfrm>
          <a:prstGeom prst="rect">
            <a:avLst/>
          </a:prstGeom>
        </p:spPr>
      </p:pic>
      <p:pic>
        <p:nvPicPr>
          <p:cNvPr id="15" name="Graphic 14" descr="Badge 4 with solid fill">
            <a:extLst>
              <a:ext uri="{FF2B5EF4-FFF2-40B4-BE49-F238E27FC236}">
                <a16:creationId xmlns:a16="http://schemas.microsoft.com/office/drawing/2014/main" id="{EB0BEA2A-1D68-5DC4-DF7E-6BB1663330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89542" y="5235430"/>
            <a:ext cx="479041" cy="479041"/>
          </a:xfrm>
          <a:prstGeom prst="rect">
            <a:avLst/>
          </a:prstGeom>
        </p:spPr>
      </p:pic>
      <p:pic>
        <p:nvPicPr>
          <p:cNvPr id="16" name="Graphic 15" descr="Badge 3 with solid fill">
            <a:extLst>
              <a:ext uri="{FF2B5EF4-FFF2-40B4-BE49-F238E27FC236}">
                <a16:creationId xmlns:a16="http://schemas.microsoft.com/office/drawing/2014/main" id="{57427C11-5886-D0C2-862D-A3D657888F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9039" y="3153229"/>
            <a:ext cx="479042" cy="479042"/>
          </a:xfrm>
          <a:prstGeom prst="rect">
            <a:avLst/>
          </a:prstGeom>
        </p:spPr>
      </p:pic>
      <p:sp>
        <p:nvSpPr>
          <p:cNvPr id="17" name="TextBox 16">
            <a:extLst>
              <a:ext uri="{FF2B5EF4-FFF2-40B4-BE49-F238E27FC236}">
                <a16:creationId xmlns:a16="http://schemas.microsoft.com/office/drawing/2014/main" id="{8D0C5065-C3DF-5145-3982-6856E72456E1}"/>
              </a:ext>
            </a:extLst>
          </p:cNvPr>
          <p:cNvSpPr txBox="1"/>
          <p:nvPr/>
        </p:nvSpPr>
        <p:spPr>
          <a:xfrm>
            <a:off x="225831" y="2205016"/>
            <a:ext cx="3203106" cy="984885"/>
          </a:xfrm>
          <a:prstGeom prst="rect">
            <a:avLst/>
          </a:prstGeom>
          <a:noFill/>
        </p:spPr>
        <p:txBody>
          <a:bodyPr wrap="square" rtlCol="0">
            <a:spAutoFit/>
          </a:bodyPr>
          <a:lstStyle/>
          <a:p>
            <a:pPr algn="ctr"/>
            <a:r>
              <a:rPr lang="en-US" sz="2200" b="1" dirty="0">
                <a:solidFill>
                  <a:srgbClr val="FA8607"/>
                </a:solidFill>
                <a:latin typeface="Corbel" panose="020B0503020204020204" pitchFamily="34" charset="0"/>
              </a:rPr>
              <a:t>     </a:t>
            </a:r>
            <a:r>
              <a:rPr lang="en-US" sz="2200" b="1" dirty="0" err="1">
                <a:solidFill>
                  <a:srgbClr val="FA8607"/>
                </a:solidFill>
                <a:latin typeface="Corbel" panose="020B0503020204020204" pitchFamily="34" charset="0"/>
              </a:rPr>
              <a:t>GenStore</a:t>
            </a:r>
            <a:r>
              <a:rPr lang="en-US" sz="2200" b="1" dirty="0">
                <a:solidFill>
                  <a:srgbClr val="FA8607"/>
                </a:solidFill>
                <a:latin typeface="Corbel" panose="020B0503020204020204" pitchFamily="34" charset="0"/>
              </a:rPr>
              <a:t> </a:t>
            </a:r>
            <a:r>
              <a:rPr lang="en-US" sz="2200" b="1" baseline="30000" dirty="0">
                <a:solidFill>
                  <a:srgbClr val="FA8607"/>
                </a:solidFill>
                <a:latin typeface="Corbel" panose="020B0503020204020204" pitchFamily="34" charset="0"/>
              </a:rPr>
              <a:t>[ASPLOS’22]</a:t>
            </a:r>
            <a:br>
              <a:rPr lang="en-US" sz="2200" dirty="0">
                <a:solidFill>
                  <a:srgbClr val="FA8607"/>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In-storage filtering </a:t>
            </a:r>
            <a:br>
              <a:rPr lang="en-US" dirty="0">
                <a:solidFill>
                  <a:schemeClr val="tx1">
                    <a:lumMod val="85000"/>
                    <a:lumOff val="15000"/>
                  </a:schemeClr>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for </a:t>
            </a:r>
            <a:r>
              <a:rPr lang="en-US" dirty="0">
                <a:solidFill>
                  <a:srgbClr val="FA8607"/>
                </a:solidFill>
                <a:latin typeface="Corbel" panose="020B0503020204020204" pitchFamily="34" charset="0"/>
              </a:rPr>
              <a:t>genomic</a:t>
            </a:r>
            <a:r>
              <a:rPr lang="en-US" dirty="0">
                <a:solidFill>
                  <a:schemeClr val="tx1">
                    <a:lumMod val="85000"/>
                    <a:lumOff val="15000"/>
                  </a:schemeClr>
                </a:solidFill>
                <a:latin typeface="Corbel" panose="020B0503020204020204" pitchFamily="34" charset="0"/>
              </a:rPr>
              <a:t> analysis </a:t>
            </a:r>
            <a:endParaRPr lang="en-US" sz="2200" dirty="0">
              <a:solidFill>
                <a:srgbClr val="7A62E7"/>
              </a:solidFill>
              <a:latin typeface="Corbel" panose="020B0503020204020204" pitchFamily="34" charset="0"/>
            </a:endParaRPr>
          </a:p>
        </p:txBody>
      </p:sp>
      <p:pic>
        <p:nvPicPr>
          <p:cNvPr id="18" name="Graphic 17" descr="Badge 1 with solid fill">
            <a:extLst>
              <a:ext uri="{FF2B5EF4-FFF2-40B4-BE49-F238E27FC236}">
                <a16:creationId xmlns:a16="http://schemas.microsoft.com/office/drawing/2014/main" id="{CFCDD6D9-4EF2-8EC6-0954-CE373A24C3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4098" y="2178309"/>
            <a:ext cx="479041" cy="479041"/>
          </a:xfrm>
          <a:prstGeom prst="rect">
            <a:avLst/>
          </a:prstGeom>
        </p:spPr>
      </p:pic>
      <p:sp>
        <p:nvSpPr>
          <p:cNvPr id="19" name="TextBox 18">
            <a:extLst>
              <a:ext uri="{FF2B5EF4-FFF2-40B4-BE49-F238E27FC236}">
                <a16:creationId xmlns:a16="http://schemas.microsoft.com/office/drawing/2014/main" id="{7E074D43-B93E-458F-70BD-9347FCD52981}"/>
              </a:ext>
            </a:extLst>
          </p:cNvPr>
          <p:cNvSpPr txBox="1"/>
          <p:nvPr/>
        </p:nvSpPr>
        <p:spPr>
          <a:xfrm>
            <a:off x="2715365" y="5287603"/>
            <a:ext cx="3948545" cy="984885"/>
          </a:xfrm>
          <a:prstGeom prst="rect">
            <a:avLst/>
          </a:prstGeom>
          <a:noFill/>
        </p:spPr>
        <p:txBody>
          <a:bodyPr wrap="square" rtlCol="0">
            <a:spAutoFit/>
          </a:bodyPr>
          <a:lstStyle/>
          <a:p>
            <a:pPr algn="ctr"/>
            <a:r>
              <a:rPr lang="en-US" sz="2200" b="1" dirty="0">
                <a:solidFill>
                  <a:schemeClr val="accent6"/>
                </a:solidFill>
              </a:rPr>
              <a:t>        SAGe </a:t>
            </a:r>
            <a:r>
              <a:rPr lang="en-US" sz="2200" b="1" baseline="30000" dirty="0">
                <a:solidFill>
                  <a:schemeClr val="accent6"/>
                </a:solidFill>
              </a:rPr>
              <a:t>[HPCA’26]</a:t>
            </a:r>
            <a:r>
              <a:rPr lang="en-US" sz="2200" baseline="30000" dirty="0">
                <a:solidFill>
                  <a:srgbClr val="E2247D"/>
                </a:solidFill>
              </a:rPr>
              <a:t> </a:t>
            </a:r>
            <a:br>
              <a:rPr lang="en-US" sz="2200" dirty="0">
                <a:solidFill>
                  <a:srgbClr val="E2247D"/>
                </a:solidFill>
              </a:rPr>
            </a:br>
            <a:r>
              <a:rPr lang="en-US" dirty="0">
                <a:solidFill>
                  <a:schemeClr val="tx1">
                    <a:lumMod val="85000"/>
                    <a:lumOff val="15000"/>
                  </a:schemeClr>
                </a:solidFill>
              </a:rPr>
              <a:t>Algorithm-architecture co-design</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1AD47"/>
                </a:solidFill>
              </a:rPr>
              <a:t>storing</a:t>
            </a:r>
            <a:r>
              <a:rPr lang="en-US" dirty="0">
                <a:solidFill>
                  <a:schemeClr val="tx1">
                    <a:lumMod val="85000"/>
                    <a:lumOff val="15000"/>
                  </a:schemeClr>
                </a:solidFill>
              </a:rPr>
              <a:t> and </a:t>
            </a:r>
            <a:r>
              <a:rPr lang="en-US" dirty="0">
                <a:solidFill>
                  <a:srgbClr val="71AD47"/>
                </a:solidFill>
              </a:rPr>
              <a:t>accessing</a:t>
            </a:r>
            <a:r>
              <a:rPr lang="en-US" dirty="0">
                <a:solidFill>
                  <a:schemeClr val="tx1">
                    <a:lumMod val="85000"/>
                    <a:lumOff val="15000"/>
                  </a:schemeClr>
                </a:solidFill>
              </a:rPr>
              <a:t> sequence data </a:t>
            </a:r>
            <a:endParaRPr lang="en-US" sz="2000" dirty="0">
              <a:solidFill>
                <a:srgbClr val="E2247C"/>
              </a:solidFill>
            </a:endParaRPr>
          </a:p>
        </p:txBody>
      </p:sp>
      <p:grpSp>
        <p:nvGrpSpPr>
          <p:cNvPr id="13" name="Group 12">
            <a:extLst>
              <a:ext uri="{FF2B5EF4-FFF2-40B4-BE49-F238E27FC236}">
                <a16:creationId xmlns:a16="http://schemas.microsoft.com/office/drawing/2014/main" id="{48FAC4B0-1667-A339-A035-424751751D45}"/>
              </a:ext>
            </a:extLst>
          </p:cNvPr>
          <p:cNvGrpSpPr/>
          <p:nvPr/>
        </p:nvGrpSpPr>
        <p:grpSpPr>
          <a:xfrm>
            <a:off x="302533" y="1288738"/>
            <a:ext cx="8538933" cy="923330"/>
            <a:chOff x="302533" y="1288738"/>
            <a:chExt cx="8538933" cy="923330"/>
          </a:xfrm>
        </p:grpSpPr>
        <p:sp>
          <p:nvSpPr>
            <p:cNvPr id="20" name="Rounded Rectangle 19">
              <a:extLst>
                <a:ext uri="{FF2B5EF4-FFF2-40B4-BE49-F238E27FC236}">
                  <a16:creationId xmlns:a16="http://schemas.microsoft.com/office/drawing/2014/main" id="{368A8C51-7BB9-06B1-B46F-35CE216D9BC7}"/>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21" name="TextBox 20">
              <a:extLst>
                <a:ext uri="{FF2B5EF4-FFF2-40B4-BE49-F238E27FC236}">
                  <a16:creationId xmlns:a16="http://schemas.microsoft.com/office/drawing/2014/main" id="{D64A99D1-8136-35B3-48F4-A496379FF520}"/>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grpSp>
      <p:grpSp>
        <p:nvGrpSpPr>
          <p:cNvPr id="25" name="Group 24">
            <a:extLst>
              <a:ext uri="{FF2B5EF4-FFF2-40B4-BE49-F238E27FC236}">
                <a16:creationId xmlns:a16="http://schemas.microsoft.com/office/drawing/2014/main" id="{6BD670D6-F9BA-E397-3B69-71A444DB558A}"/>
              </a:ext>
            </a:extLst>
          </p:cNvPr>
          <p:cNvGrpSpPr/>
          <p:nvPr/>
        </p:nvGrpSpPr>
        <p:grpSpPr>
          <a:xfrm>
            <a:off x="319124" y="4253957"/>
            <a:ext cx="8538932" cy="929957"/>
            <a:chOff x="302534" y="2296206"/>
            <a:chExt cx="8538932" cy="929957"/>
          </a:xfrm>
        </p:grpSpPr>
        <p:sp>
          <p:nvSpPr>
            <p:cNvPr id="26" name="Rounded Rectangle 25">
              <a:extLst>
                <a:ext uri="{FF2B5EF4-FFF2-40B4-BE49-F238E27FC236}">
                  <a16:creationId xmlns:a16="http://schemas.microsoft.com/office/drawing/2014/main" id="{300372F1-ABC7-A9A0-9D9C-47A9DA40F421}"/>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algn="ctr"/>
              <a:endParaRPr lang="en-GB" sz="2200" b="1" i="1" dirty="0">
                <a:solidFill>
                  <a:srgbClr val="1D99E9"/>
                </a:solidFill>
                <a:latin typeface="Corbel" panose="020B0503020204020204" pitchFamily="34" charset="0"/>
              </a:endParaRPr>
            </a:p>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b="1" i="1" dirty="0">
                  <a:solidFill>
                    <a:srgbClr val="629B3C"/>
                  </a:solidFill>
                  <a:latin typeface="Corbel" panose="020B0503020204020204" pitchFamily="34" charset="0"/>
                </a:rPr>
                <a:t>   </a:t>
              </a: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27" name="TextBox 26">
              <a:extLst>
                <a:ext uri="{FF2B5EF4-FFF2-40B4-BE49-F238E27FC236}">
                  <a16:creationId xmlns:a16="http://schemas.microsoft.com/office/drawing/2014/main" id="{DFBB470D-F6A0-0E7B-DB9E-815C92BB15DB}"/>
                </a:ext>
              </a:extLst>
            </p:cNvPr>
            <p:cNvSpPr txBox="1"/>
            <p:nvPr/>
          </p:nvSpPr>
          <p:spPr>
            <a:xfrm>
              <a:off x="350553" y="2296206"/>
              <a:ext cx="554812" cy="923330"/>
            </a:xfrm>
            <a:prstGeom prst="rect">
              <a:avLst/>
            </a:prstGeom>
            <a:noFill/>
          </p:spPr>
          <p:txBody>
            <a:bodyPr wrap="square" rtlCol="0">
              <a:spAutoFit/>
            </a:bodyPr>
            <a:lstStyle/>
            <a:p>
              <a:r>
                <a:rPr lang="en-CH" sz="5400" dirty="0">
                  <a:solidFill>
                    <a:srgbClr val="1658FF"/>
                  </a:solidFill>
                </a:rPr>
                <a:t>⓶</a:t>
              </a:r>
            </a:p>
          </p:txBody>
        </p:sp>
      </p:grpSp>
      <p:sp>
        <p:nvSpPr>
          <p:cNvPr id="4" name="Rectangle 3">
            <a:extLst>
              <a:ext uri="{FF2B5EF4-FFF2-40B4-BE49-F238E27FC236}">
                <a16:creationId xmlns:a16="http://schemas.microsoft.com/office/drawing/2014/main" id="{0E41F706-C720-753A-CC37-643068E27118}"/>
              </a:ext>
            </a:extLst>
          </p:cNvPr>
          <p:cNvSpPr/>
          <p:nvPr/>
        </p:nvSpPr>
        <p:spPr>
          <a:xfrm>
            <a:off x="1951123" y="5218082"/>
            <a:ext cx="4708858" cy="1182718"/>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ectangle 4">
            <a:extLst>
              <a:ext uri="{FF2B5EF4-FFF2-40B4-BE49-F238E27FC236}">
                <a16:creationId xmlns:a16="http://schemas.microsoft.com/office/drawing/2014/main" id="{6D0C03A6-0077-B195-0339-59F489A31F5C}"/>
              </a:ext>
            </a:extLst>
          </p:cNvPr>
          <p:cNvSpPr/>
          <p:nvPr/>
        </p:nvSpPr>
        <p:spPr>
          <a:xfrm>
            <a:off x="5167745" y="2178310"/>
            <a:ext cx="3819876"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DEA6AB87-3276-D5A3-E9BA-B7B9C502B407}"/>
              </a:ext>
            </a:extLst>
          </p:cNvPr>
          <p:cNvSpPr/>
          <p:nvPr/>
        </p:nvSpPr>
        <p:spPr>
          <a:xfrm>
            <a:off x="2190644" y="3173784"/>
            <a:ext cx="4708858"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783181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Our Approach</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Designing customized </a:t>
            </a:r>
            <a:r>
              <a:rPr lang="en-GB" sz="2400" b="1" i="1" dirty="0">
                <a:solidFill>
                  <a:srgbClr val="1658FF"/>
                </a:solidFill>
              </a:rPr>
              <a:t>storage-centric systems </a:t>
            </a:r>
            <a:r>
              <a:rPr lang="en-GB" sz="2400" i="1" dirty="0"/>
              <a:t>that efficiently</a:t>
            </a:r>
          </a:p>
        </p:txBody>
      </p:sp>
      <p:sp>
        <p:nvSpPr>
          <p:cNvPr id="11" name="TextBox 10">
            <a:extLst>
              <a:ext uri="{FF2B5EF4-FFF2-40B4-BE49-F238E27FC236}">
                <a16:creationId xmlns:a16="http://schemas.microsoft.com/office/drawing/2014/main" id="{B74DD1CE-0342-B36F-6FF6-F1B9B3FD0AFB}"/>
              </a:ext>
            </a:extLst>
          </p:cNvPr>
          <p:cNvSpPr txBox="1"/>
          <p:nvPr/>
        </p:nvSpPr>
        <p:spPr>
          <a:xfrm>
            <a:off x="5551012" y="2200407"/>
            <a:ext cx="3470565" cy="984885"/>
          </a:xfrm>
          <a:prstGeom prst="rect">
            <a:avLst/>
          </a:prstGeom>
          <a:noFill/>
        </p:spPr>
        <p:txBody>
          <a:bodyPr wrap="square" rtlCol="0">
            <a:spAutoFit/>
          </a:bodyPr>
          <a:lstStyle/>
          <a:p>
            <a:pPr algn="ctr"/>
            <a:r>
              <a:rPr lang="en-US" sz="2200" b="1" dirty="0">
                <a:solidFill>
                  <a:srgbClr val="7A62E7"/>
                </a:solidFill>
              </a:rPr>
              <a:t>       MegIS </a:t>
            </a:r>
            <a:r>
              <a:rPr lang="en-US" sz="2200" b="1" baseline="30000" dirty="0">
                <a:solidFill>
                  <a:srgbClr val="7A62E7"/>
                </a:solidFill>
              </a:rPr>
              <a:t>[ISCA’24]</a:t>
            </a:r>
            <a:br>
              <a:rPr lang="en-US" sz="2200" dirty="0">
                <a:solidFill>
                  <a:srgbClr val="7A62E7"/>
                </a:solidFill>
              </a:rPr>
            </a:br>
            <a:r>
              <a:rPr lang="en-US" dirty="0">
                <a:solidFill>
                  <a:schemeClr val="tx1">
                    <a:lumMod val="85000"/>
                    <a:lumOff val="15000"/>
                  </a:schemeClr>
                </a:solidFill>
              </a:rPr>
              <a:t>Cooperative in-storage processing </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A62E7"/>
                </a:solidFill>
              </a:rPr>
              <a:t>metagenomic</a:t>
            </a:r>
            <a:r>
              <a:rPr lang="en-US" dirty="0">
                <a:solidFill>
                  <a:schemeClr val="tx1">
                    <a:lumMod val="85000"/>
                    <a:lumOff val="15000"/>
                  </a:schemeClr>
                </a:solidFill>
              </a:rPr>
              <a:t> analysis </a:t>
            </a:r>
            <a:endParaRPr lang="en-US" sz="2000" dirty="0">
              <a:solidFill>
                <a:srgbClr val="F59312"/>
              </a:solidFill>
            </a:endParaRPr>
          </a:p>
        </p:txBody>
      </p:sp>
      <p:sp>
        <p:nvSpPr>
          <p:cNvPr id="12" name="TextBox 11">
            <a:extLst>
              <a:ext uri="{FF2B5EF4-FFF2-40B4-BE49-F238E27FC236}">
                <a16:creationId xmlns:a16="http://schemas.microsoft.com/office/drawing/2014/main" id="{E828019F-26D2-AA9C-914B-4EF8F0E80BBE}"/>
              </a:ext>
            </a:extLst>
          </p:cNvPr>
          <p:cNvSpPr txBox="1"/>
          <p:nvPr/>
        </p:nvSpPr>
        <p:spPr>
          <a:xfrm>
            <a:off x="1707742" y="3191062"/>
            <a:ext cx="5456889" cy="984885"/>
          </a:xfrm>
          <a:prstGeom prst="rect">
            <a:avLst/>
          </a:prstGeom>
          <a:noFill/>
        </p:spPr>
        <p:txBody>
          <a:bodyPr wrap="square" rtlCol="0">
            <a:spAutoFit/>
          </a:bodyPr>
          <a:lstStyle/>
          <a:p>
            <a:pPr algn="ctr"/>
            <a:r>
              <a:rPr lang="en-US" sz="2200" b="1" dirty="0">
                <a:solidFill>
                  <a:srgbClr val="E2247D"/>
                </a:solidFill>
              </a:rPr>
              <a:t>     GRAINS </a:t>
            </a:r>
            <a:r>
              <a:rPr lang="en-US" sz="2200" b="1" baseline="30000" dirty="0">
                <a:solidFill>
                  <a:srgbClr val="E2247D"/>
                </a:solidFill>
              </a:rPr>
              <a:t>[ISCA’26]</a:t>
            </a:r>
            <a:br>
              <a:rPr lang="en-US" sz="2200" baseline="30000" dirty="0">
                <a:solidFill>
                  <a:schemeClr val="accent6"/>
                </a:solidFill>
              </a:rPr>
            </a:br>
            <a:r>
              <a:rPr lang="en-US" dirty="0">
                <a:solidFill>
                  <a:schemeClr val="tx1">
                    <a:lumMod val="85000"/>
                    <a:lumOff val="15000"/>
                  </a:schemeClr>
                </a:solidFill>
              </a:rPr>
              <a:t>Storage-aware algorithm-architecture co-design</a:t>
            </a:r>
            <a:br>
              <a:rPr lang="en-US" dirty="0">
                <a:solidFill>
                  <a:schemeClr val="tx1">
                    <a:lumMod val="85000"/>
                    <a:lumOff val="15000"/>
                  </a:schemeClr>
                </a:solidFill>
              </a:rPr>
            </a:br>
            <a:r>
              <a:rPr lang="en-US" dirty="0">
                <a:solidFill>
                  <a:schemeClr val="tx1">
                    <a:lumMod val="85000"/>
                    <a:lumOff val="15000"/>
                  </a:schemeClr>
                </a:solidFill>
              </a:rPr>
              <a:t> for </a:t>
            </a:r>
            <a:r>
              <a:rPr lang="en-US" dirty="0">
                <a:solidFill>
                  <a:srgbClr val="E2247C"/>
                </a:solidFill>
              </a:rPr>
              <a:t>graph-based</a:t>
            </a:r>
            <a:r>
              <a:rPr lang="en-US" dirty="0">
                <a:solidFill>
                  <a:schemeClr val="tx1">
                    <a:lumMod val="85000"/>
                    <a:lumOff val="15000"/>
                  </a:schemeClr>
                </a:solidFill>
              </a:rPr>
              <a:t> (meta)genomic analyses </a:t>
            </a:r>
            <a:endParaRPr lang="en-US" sz="2000" dirty="0">
              <a:solidFill>
                <a:srgbClr val="E2247C"/>
              </a:solidFill>
            </a:endParaRPr>
          </a:p>
        </p:txBody>
      </p:sp>
      <p:pic>
        <p:nvPicPr>
          <p:cNvPr id="14" name="Graphic 13" descr="Badge with solid fill">
            <a:extLst>
              <a:ext uri="{FF2B5EF4-FFF2-40B4-BE49-F238E27FC236}">
                <a16:creationId xmlns:a16="http://schemas.microsoft.com/office/drawing/2014/main" id="{56F328A7-9081-2278-DE84-592EECAC89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78948" y="2162166"/>
            <a:ext cx="479041" cy="479041"/>
          </a:xfrm>
          <a:prstGeom prst="rect">
            <a:avLst/>
          </a:prstGeom>
        </p:spPr>
      </p:pic>
      <p:pic>
        <p:nvPicPr>
          <p:cNvPr id="15" name="Graphic 14" descr="Badge 4 with solid fill">
            <a:extLst>
              <a:ext uri="{FF2B5EF4-FFF2-40B4-BE49-F238E27FC236}">
                <a16:creationId xmlns:a16="http://schemas.microsoft.com/office/drawing/2014/main" id="{EB0BEA2A-1D68-5DC4-DF7E-6BB1663330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89542" y="5235430"/>
            <a:ext cx="479041" cy="479041"/>
          </a:xfrm>
          <a:prstGeom prst="rect">
            <a:avLst/>
          </a:prstGeom>
        </p:spPr>
      </p:pic>
      <p:pic>
        <p:nvPicPr>
          <p:cNvPr id="16" name="Graphic 15" descr="Badge 3 with solid fill">
            <a:extLst>
              <a:ext uri="{FF2B5EF4-FFF2-40B4-BE49-F238E27FC236}">
                <a16:creationId xmlns:a16="http://schemas.microsoft.com/office/drawing/2014/main" id="{57427C11-5886-D0C2-862D-A3D657888F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9039" y="3153229"/>
            <a:ext cx="479042" cy="479042"/>
          </a:xfrm>
          <a:prstGeom prst="rect">
            <a:avLst/>
          </a:prstGeom>
        </p:spPr>
      </p:pic>
      <p:sp>
        <p:nvSpPr>
          <p:cNvPr id="17" name="TextBox 16">
            <a:extLst>
              <a:ext uri="{FF2B5EF4-FFF2-40B4-BE49-F238E27FC236}">
                <a16:creationId xmlns:a16="http://schemas.microsoft.com/office/drawing/2014/main" id="{8D0C5065-C3DF-5145-3982-6856E72456E1}"/>
              </a:ext>
            </a:extLst>
          </p:cNvPr>
          <p:cNvSpPr txBox="1"/>
          <p:nvPr/>
        </p:nvSpPr>
        <p:spPr>
          <a:xfrm>
            <a:off x="225831" y="2205016"/>
            <a:ext cx="3203106" cy="984885"/>
          </a:xfrm>
          <a:prstGeom prst="rect">
            <a:avLst/>
          </a:prstGeom>
          <a:noFill/>
        </p:spPr>
        <p:txBody>
          <a:bodyPr wrap="square" rtlCol="0">
            <a:spAutoFit/>
          </a:bodyPr>
          <a:lstStyle/>
          <a:p>
            <a:pPr algn="ctr"/>
            <a:r>
              <a:rPr lang="en-US" sz="2200" b="1" dirty="0">
                <a:solidFill>
                  <a:srgbClr val="FA8607"/>
                </a:solidFill>
                <a:latin typeface="Corbel" panose="020B0503020204020204" pitchFamily="34" charset="0"/>
              </a:rPr>
              <a:t>     </a:t>
            </a:r>
            <a:r>
              <a:rPr lang="en-US" sz="2200" b="1" dirty="0" err="1">
                <a:solidFill>
                  <a:srgbClr val="FA8607"/>
                </a:solidFill>
                <a:latin typeface="Corbel" panose="020B0503020204020204" pitchFamily="34" charset="0"/>
              </a:rPr>
              <a:t>GenStore</a:t>
            </a:r>
            <a:r>
              <a:rPr lang="en-US" sz="2200" b="1" dirty="0">
                <a:solidFill>
                  <a:srgbClr val="FA8607"/>
                </a:solidFill>
                <a:latin typeface="Corbel" panose="020B0503020204020204" pitchFamily="34" charset="0"/>
              </a:rPr>
              <a:t> </a:t>
            </a:r>
            <a:r>
              <a:rPr lang="en-US" sz="2200" b="1" baseline="30000" dirty="0">
                <a:solidFill>
                  <a:srgbClr val="FA8607"/>
                </a:solidFill>
                <a:latin typeface="Corbel" panose="020B0503020204020204" pitchFamily="34" charset="0"/>
              </a:rPr>
              <a:t>[ASPLOS’22]</a:t>
            </a:r>
            <a:br>
              <a:rPr lang="en-US" sz="2200" dirty="0">
                <a:solidFill>
                  <a:srgbClr val="FA8607"/>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In-storage filtering </a:t>
            </a:r>
            <a:br>
              <a:rPr lang="en-US" dirty="0">
                <a:solidFill>
                  <a:schemeClr val="tx1">
                    <a:lumMod val="85000"/>
                    <a:lumOff val="15000"/>
                  </a:schemeClr>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for </a:t>
            </a:r>
            <a:r>
              <a:rPr lang="en-US" dirty="0">
                <a:solidFill>
                  <a:srgbClr val="FA8607"/>
                </a:solidFill>
                <a:latin typeface="Corbel" panose="020B0503020204020204" pitchFamily="34" charset="0"/>
              </a:rPr>
              <a:t>genomic</a:t>
            </a:r>
            <a:r>
              <a:rPr lang="en-US" dirty="0">
                <a:solidFill>
                  <a:schemeClr val="tx1">
                    <a:lumMod val="85000"/>
                    <a:lumOff val="15000"/>
                  </a:schemeClr>
                </a:solidFill>
                <a:latin typeface="Corbel" panose="020B0503020204020204" pitchFamily="34" charset="0"/>
              </a:rPr>
              <a:t> analysis </a:t>
            </a:r>
            <a:endParaRPr lang="en-US" sz="2200" dirty="0">
              <a:solidFill>
                <a:srgbClr val="7A62E7"/>
              </a:solidFill>
              <a:latin typeface="Corbel" panose="020B0503020204020204" pitchFamily="34" charset="0"/>
            </a:endParaRPr>
          </a:p>
        </p:txBody>
      </p:sp>
      <p:pic>
        <p:nvPicPr>
          <p:cNvPr id="18" name="Graphic 17" descr="Badge 1 with solid fill">
            <a:extLst>
              <a:ext uri="{FF2B5EF4-FFF2-40B4-BE49-F238E27FC236}">
                <a16:creationId xmlns:a16="http://schemas.microsoft.com/office/drawing/2014/main" id="{CFCDD6D9-4EF2-8EC6-0954-CE373A24C3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4098" y="2178309"/>
            <a:ext cx="479041" cy="479041"/>
          </a:xfrm>
          <a:prstGeom prst="rect">
            <a:avLst/>
          </a:prstGeom>
        </p:spPr>
      </p:pic>
      <p:sp>
        <p:nvSpPr>
          <p:cNvPr id="19" name="TextBox 18">
            <a:extLst>
              <a:ext uri="{FF2B5EF4-FFF2-40B4-BE49-F238E27FC236}">
                <a16:creationId xmlns:a16="http://schemas.microsoft.com/office/drawing/2014/main" id="{7E074D43-B93E-458F-70BD-9347FCD52981}"/>
              </a:ext>
            </a:extLst>
          </p:cNvPr>
          <p:cNvSpPr txBox="1"/>
          <p:nvPr/>
        </p:nvSpPr>
        <p:spPr>
          <a:xfrm>
            <a:off x="2715365" y="5287603"/>
            <a:ext cx="3948545" cy="984885"/>
          </a:xfrm>
          <a:prstGeom prst="rect">
            <a:avLst/>
          </a:prstGeom>
          <a:noFill/>
        </p:spPr>
        <p:txBody>
          <a:bodyPr wrap="square" rtlCol="0">
            <a:spAutoFit/>
          </a:bodyPr>
          <a:lstStyle/>
          <a:p>
            <a:pPr algn="ctr"/>
            <a:r>
              <a:rPr lang="en-US" sz="2200" b="1" dirty="0">
                <a:solidFill>
                  <a:schemeClr val="accent6"/>
                </a:solidFill>
              </a:rPr>
              <a:t>        SAGe </a:t>
            </a:r>
            <a:r>
              <a:rPr lang="en-US" sz="2200" b="1" baseline="30000" dirty="0">
                <a:solidFill>
                  <a:schemeClr val="accent6"/>
                </a:solidFill>
              </a:rPr>
              <a:t>[HPCA’26]</a:t>
            </a:r>
            <a:r>
              <a:rPr lang="en-US" sz="2200" baseline="30000" dirty="0">
                <a:solidFill>
                  <a:srgbClr val="E2247D"/>
                </a:solidFill>
              </a:rPr>
              <a:t> </a:t>
            </a:r>
            <a:br>
              <a:rPr lang="en-US" sz="2200" dirty="0">
                <a:solidFill>
                  <a:srgbClr val="E2247D"/>
                </a:solidFill>
              </a:rPr>
            </a:br>
            <a:r>
              <a:rPr lang="en-US" dirty="0">
                <a:solidFill>
                  <a:schemeClr val="tx1">
                    <a:lumMod val="85000"/>
                    <a:lumOff val="15000"/>
                  </a:schemeClr>
                </a:solidFill>
              </a:rPr>
              <a:t>Algorithm-architecture co-design</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1AD47"/>
                </a:solidFill>
              </a:rPr>
              <a:t>storing</a:t>
            </a:r>
            <a:r>
              <a:rPr lang="en-US" dirty="0">
                <a:solidFill>
                  <a:schemeClr val="tx1">
                    <a:lumMod val="85000"/>
                    <a:lumOff val="15000"/>
                  </a:schemeClr>
                </a:solidFill>
              </a:rPr>
              <a:t> and </a:t>
            </a:r>
            <a:r>
              <a:rPr lang="en-US" dirty="0">
                <a:solidFill>
                  <a:srgbClr val="71AD47"/>
                </a:solidFill>
              </a:rPr>
              <a:t>accessing</a:t>
            </a:r>
            <a:r>
              <a:rPr lang="en-US" dirty="0">
                <a:solidFill>
                  <a:schemeClr val="tx1">
                    <a:lumMod val="85000"/>
                    <a:lumOff val="15000"/>
                  </a:schemeClr>
                </a:solidFill>
              </a:rPr>
              <a:t> sequence data </a:t>
            </a:r>
            <a:endParaRPr lang="en-US" sz="2000" dirty="0">
              <a:solidFill>
                <a:srgbClr val="E2247C"/>
              </a:solidFill>
            </a:endParaRPr>
          </a:p>
        </p:txBody>
      </p:sp>
      <p:grpSp>
        <p:nvGrpSpPr>
          <p:cNvPr id="13" name="Group 12">
            <a:extLst>
              <a:ext uri="{FF2B5EF4-FFF2-40B4-BE49-F238E27FC236}">
                <a16:creationId xmlns:a16="http://schemas.microsoft.com/office/drawing/2014/main" id="{48FAC4B0-1667-A339-A035-424751751D45}"/>
              </a:ext>
            </a:extLst>
          </p:cNvPr>
          <p:cNvGrpSpPr/>
          <p:nvPr/>
        </p:nvGrpSpPr>
        <p:grpSpPr>
          <a:xfrm>
            <a:off x="302533" y="1288738"/>
            <a:ext cx="8538933" cy="923330"/>
            <a:chOff x="302533" y="1288738"/>
            <a:chExt cx="8538933" cy="923330"/>
          </a:xfrm>
        </p:grpSpPr>
        <p:sp>
          <p:nvSpPr>
            <p:cNvPr id="20" name="Rounded Rectangle 19">
              <a:extLst>
                <a:ext uri="{FF2B5EF4-FFF2-40B4-BE49-F238E27FC236}">
                  <a16:creationId xmlns:a16="http://schemas.microsoft.com/office/drawing/2014/main" id="{368A8C51-7BB9-06B1-B46F-35CE216D9BC7}"/>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21" name="TextBox 20">
              <a:extLst>
                <a:ext uri="{FF2B5EF4-FFF2-40B4-BE49-F238E27FC236}">
                  <a16:creationId xmlns:a16="http://schemas.microsoft.com/office/drawing/2014/main" id="{D64A99D1-8136-35B3-48F4-A496379FF520}"/>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grpSp>
      <p:grpSp>
        <p:nvGrpSpPr>
          <p:cNvPr id="25" name="Group 24">
            <a:extLst>
              <a:ext uri="{FF2B5EF4-FFF2-40B4-BE49-F238E27FC236}">
                <a16:creationId xmlns:a16="http://schemas.microsoft.com/office/drawing/2014/main" id="{6BD670D6-F9BA-E397-3B69-71A444DB558A}"/>
              </a:ext>
            </a:extLst>
          </p:cNvPr>
          <p:cNvGrpSpPr/>
          <p:nvPr/>
        </p:nvGrpSpPr>
        <p:grpSpPr>
          <a:xfrm>
            <a:off x="319124" y="4253957"/>
            <a:ext cx="8538932" cy="929957"/>
            <a:chOff x="302534" y="2296206"/>
            <a:chExt cx="8538932" cy="929957"/>
          </a:xfrm>
        </p:grpSpPr>
        <p:sp>
          <p:nvSpPr>
            <p:cNvPr id="26" name="Rounded Rectangle 25">
              <a:extLst>
                <a:ext uri="{FF2B5EF4-FFF2-40B4-BE49-F238E27FC236}">
                  <a16:creationId xmlns:a16="http://schemas.microsoft.com/office/drawing/2014/main" id="{300372F1-ABC7-A9A0-9D9C-47A9DA40F421}"/>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algn="ctr"/>
              <a:endParaRPr lang="en-GB" sz="2200" b="1" i="1" dirty="0">
                <a:solidFill>
                  <a:srgbClr val="1D99E9"/>
                </a:solidFill>
                <a:latin typeface="Corbel" panose="020B0503020204020204" pitchFamily="34" charset="0"/>
              </a:endParaRPr>
            </a:p>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b="1" i="1" dirty="0">
                  <a:solidFill>
                    <a:srgbClr val="629B3C"/>
                  </a:solidFill>
                  <a:latin typeface="Corbel" panose="020B0503020204020204" pitchFamily="34" charset="0"/>
                </a:rPr>
                <a:t>   </a:t>
              </a: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27" name="TextBox 26">
              <a:extLst>
                <a:ext uri="{FF2B5EF4-FFF2-40B4-BE49-F238E27FC236}">
                  <a16:creationId xmlns:a16="http://schemas.microsoft.com/office/drawing/2014/main" id="{DFBB470D-F6A0-0E7B-DB9E-815C92BB15DB}"/>
                </a:ext>
              </a:extLst>
            </p:cNvPr>
            <p:cNvSpPr txBox="1"/>
            <p:nvPr/>
          </p:nvSpPr>
          <p:spPr>
            <a:xfrm>
              <a:off x="350553" y="2296206"/>
              <a:ext cx="554812" cy="923330"/>
            </a:xfrm>
            <a:prstGeom prst="rect">
              <a:avLst/>
            </a:prstGeom>
            <a:noFill/>
          </p:spPr>
          <p:txBody>
            <a:bodyPr wrap="square" rtlCol="0">
              <a:spAutoFit/>
            </a:bodyPr>
            <a:lstStyle/>
            <a:p>
              <a:r>
                <a:rPr lang="en-CH" sz="5400" dirty="0">
                  <a:solidFill>
                    <a:srgbClr val="1658FF"/>
                  </a:solidFill>
                </a:rPr>
                <a:t>⓶</a:t>
              </a:r>
            </a:p>
          </p:txBody>
        </p:sp>
      </p:grpSp>
      <p:sp>
        <p:nvSpPr>
          <p:cNvPr id="4" name="Rectangle 3">
            <a:extLst>
              <a:ext uri="{FF2B5EF4-FFF2-40B4-BE49-F238E27FC236}">
                <a16:creationId xmlns:a16="http://schemas.microsoft.com/office/drawing/2014/main" id="{0E41F706-C720-753A-CC37-643068E27118}"/>
              </a:ext>
            </a:extLst>
          </p:cNvPr>
          <p:cNvSpPr/>
          <p:nvPr/>
        </p:nvSpPr>
        <p:spPr>
          <a:xfrm>
            <a:off x="1951123" y="5218082"/>
            <a:ext cx="4708858" cy="1182718"/>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ectangle 4">
            <a:extLst>
              <a:ext uri="{FF2B5EF4-FFF2-40B4-BE49-F238E27FC236}">
                <a16:creationId xmlns:a16="http://schemas.microsoft.com/office/drawing/2014/main" id="{6D0C03A6-0077-B195-0339-59F489A31F5C}"/>
              </a:ext>
            </a:extLst>
          </p:cNvPr>
          <p:cNvSpPr/>
          <p:nvPr/>
        </p:nvSpPr>
        <p:spPr>
          <a:xfrm>
            <a:off x="131882" y="2203855"/>
            <a:ext cx="3819876"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DEA6AB87-3276-D5A3-E9BA-B7B9C502B407}"/>
              </a:ext>
            </a:extLst>
          </p:cNvPr>
          <p:cNvSpPr/>
          <p:nvPr/>
        </p:nvSpPr>
        <p:spPr>
          <a:xfrm>
            <a:off x="2190644" y="3173784"/>
            <a:ext cx="4708858"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588576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8EA52-7FF9-1043-8645-A37A2D393633}"/>
              </a:ext>
            </a:extLst>
          </p:cNvPr>
          <p:cNvSpPr>
            <a:spLocks noGrp="1"/>
          </p:cNvSpPr>
          <p:nvPr>
            <p:ph type="title"/>
          </p:nvPr>
        </p:nvSpPr>
        <p:spPr/>
        <p:txBody>
          <a:bodyPr/>
          <a:lstStyle/>
          <a:p>
            <a:r>
              <a:rPr lang="en-CH" dirty="0"/>
              <a:t>Challenges of Storage-Centric Computing</a:t>
            </a:r>
          </a:p>
        </p:txBody>
      </p:sp>
      <p:sp>
        <p:nvSpPr>
          <p:cNvPr id="6" name="Content Placeholder 2">
            <a:extLst>
              <a:ext uri="{FF2B5EF4-FFF2-40B4-BE49-F238E27FC236}">
                <a16:creationId xmlns:a16="http://schemas.microsoft.com/office/drawing/2014/main" id="{3C1A5484-DFD6-E64E-9D34-5C77B24DD4C3}"/>
              </a:ext>
            </a:extLst>
          </p:cNvPr>
          <p:cNvSpPr>
            <a:spLocks noGrp="1"/>
          </p:cNvSpPr>
          <p:nvPr>
            <p:ph idx="1"/>
          </p:nvPr>
        </p:nvSpPr>
        <p:spPr>
          <a:xfrm>
            <a:off x="75985" y="899761"/>
            <a:ext cx="9144000" cy="2168794"/>
          </a:xfrm>
        </p:spPr>
        <p:txBody>
          <a:bodyPr/>
          <a:lstStyle/>
          <a:p>
            <a:pPr marL="0" indent="0">
              <a:lnSpc>
                <a:spcPct val="120000"/>
              </a:lnSpc>
              <a:spcAft>
                <a:spcPts val="1000"/>
              </a:spcAft>
              <a:buNone/>
            </a:pPr>
            <a:r>
              <a:rPr lang="en-GB" sz="2350" b="1" dirty="0"/>
              <a:t>Metagenomic analysis tools cannot run in-storage due to SSD limits</a:t>
            </a:r>
          </a:p>
          <a:p>
            <a:pPr lvl="1">
              <a:lnSpc>
                <a:spcPct val="120000"/>
              </a:lnSpc>
              <a:spcAft>
                <a:spcPts val="500"/>
              </a:spcAft>
            </a:pPr>
            <a:r>
              <a:rPr lang="en-GB" sz="2350" dirty="0"/>
              <a:t>Long</a:t>
            </a:r>
            <a:r>
              <a:rPr lang="en-GB" sz="2350" dirty="0">
                <a:solidFill>
                  <a:srgbClr val="C00000"/>
                </a:solidFill>
              </a:rPr>
              <a:t> </a:t>
            </a:r>
            <a:r>
              <a:rPr lang="en-GB" sz="2350" b="1" dirty="0">
                <a:solidFill>
                  <a:srgbClr val="C00000"/>
                </a:solidFill>
              </a:rPr>
              <a:t>latency of NAND flash </a:t>
            </a:r>
            <a:r>
              <a:rPr lang="en-GB" sz="2350" dirty="0"/>
              <a:t>chips</a:t>
            </a:r>
          </a:p>
          <a:p>
            <a:pPr lvl="1">
              <a:lnSpc>
                <a:spcPct val="120000"/>
              </a:lnSpc>
              <a:spcAft>
                <a:spcPts val="500"/>
              </a:spcAft>
            </a:pPr>
            <a:r>
              <a:rPr lang="en-GB" sz="2350" dirty="0"/>
              <a:t>Limited </a:t>
            </a:r>
            <a:r>
              <a:rPr lang="en-GB" sz="2350" b="1" dirty="0">
                <a:solidFill>
                  <a:srgbClr val="C00000"/>
                </a:solidFill>
              </a:rPr>
              <a:t>DRAM capacity</a:t>
            </a:r>
            <a:r>
              <a:rPr lang="en-GB" sz="2350" dirty="0">
                <a:solidFill>
                  <a:srgbClr val="C00000"/>
                </a:solidFill>
              </a:rPr>
              <a:t> </a:t>
            </a:r>
            <a:r>
              <a:rPr lang="en-GB" sz="2350" dirty="0"/>
              <a:t>inside the SSD</a:t>
            </a:r>
          </a:p>
          <a:p>
            <a:pPr lvl="1">
              <a:lnSpc>
                <a:spcPct val="120000"/>
              </a:lnSpc>
              <a:spcAft>
                <a:spcPts val="500"/>
              </a:spcAft>
            </a:pPr>
            <a:r>
              <a:rPr lang="en-GB" sz="2350" dirty="0"/>
              <a:t>Limited </a:t>
            </a:r>
            <a:r>
              <a:rPr lang="en-GB" sz="2350" b="1" dirty="0">
                <a:solidFill>
                  <a:srgbClr val="C00000"/>
                </a:solidFill>
              </a:rPr>
              <a:t>DRAM bandwidth </a:t>
            </a:r>
            <a:r>
              <a:rPr lang="en-GB" sz="2350" dirty="0"/>
              <a:t>inside the SSD</a:t>
            </a:r>
          </a:p>
        </p:txBody>
      </p:sp>
      <p:grpSp>
        <p:nvGrpSpPr>
          <p:cNvPr id="10" name="Group 9">
            <a:extLst>
              <a:ext uri="{FF2B5EF4-FFF2-40B4-BE49-F238E27FC236}">
                <a16:creationId xmlns:a16="http://schemas.microsoft.com/office/drawing/2014/main" id="{9A62FD40-37F2-A54D-B93B-2092995693C6}"/>
              </a:ext>
            </a:extLst>
          </p:cNvPr>
          <p:cNvGrpSpPr/>
          <p:nvPr/>
        </p:nvGrpSpPr>
        <p:grpSpPr>
          <a:xfrm>
            <a:off x="1835659" y="3552668"/>
            <a:ext cx="5771256" cy="2549219"/>
            <a:chOff x="2666932" y="3806497"/>
            <a:chExt cx="5771256" cy="2549219"/>
          </a:xfrm>
        </p:grpSpPr>
        <p:sp>
          <p:nvSpPr>
            <p:cNvPr id="11" name="Rounded Rectangle 10">
              <a:extLst>
                <a:ext uri="{FF2B5EF4-FFF2-40B4-BE49-F238E27FC236}">
                  <a16:creationId xmlns:a16="http://schemas.microsoft.com/office/drawing/2014/main" id="{83F86C9C-D90F-2E48-84D9-8BB22DDB359F}"/>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cxnSp>
          <p:nvCxnSpPr>
            <p:cNvPr id="12" name="Straight Connector 11">
              <a:extLst>
                <a:ext uri="{FF2B5EF4-FFF2-40B4-BE49-F238E27FC236}">
                  <a16:creationId xmlns:a16="http://schemas.microsoft.com/office/drawing/2014/main" id="{10B0692B-972A-5A46-8C47-F6402099AAF6}"/>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AFB859D-A779-B344-9A8C-7722FC030A4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algn="ctr" defTabSz="914400" fontAlgn="base">
                <a:spcBef>
                  <a:spcPct val="0"/>
                </a:spcBef>
                <a:spcAft>
                  <a:spcPct val="0"/>
                </a:spcAft>
              </a:pPr>
              <a:r>
                <a:rPr lang="en-US" b="1" dirty="0">
                  <a:solidFill>
                    <a:schemeClr val="tx1">
                      <a:lumMod val="50000"/>
                      <a:lumOff val="50000"/>
                    </a:schemeClr>
                  </a:solidFill>
                  <a:latin typeface="Corbel" panose="020B0503020204020204" pitchFamily="34" charset="0"/>
                  <a:cs typeface="Arial" panose="020B0604020202020204" pitchFamily="34" charset="0"/>
                </a:rPr>
                <a:t>SSD DRAM</a:t>
              </a:r>
              <a:endParaRPr lang="en-CH" sz="1600" b="1" dirty="0">
                <a:solidFill>
                  <a:schemeClr val="tx1">
                    <a:lumMod val="50000"/>
                    <a:lumOff val="50000"/>
                  </a:schemeClr>
                </a:solidFill>
                <a:latin typeface="Corbel" panose="020B0503020204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7D0F9D10-E285-0D47-BD7B-1087560E6CC8}"/>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914400" fontAlgn="base">
                <a:spcBef>
                  <a:spcPct val="0"/>
                </a:spcBef>
                <a:spcAft>
                  <a:spcPct val="0"/>
                </a:spcAft>
              </a:pPr>
              <a:endParaRPr lang="en-CH" sz="1400" b="1" dirty="0">
                <a:latin typeface="Corbel" panose="020B0503020204020204" pitchFamily="34" charset="0"/>
                <a:cs typeface="Arial" panose="020B0604020202020204" pitchFamily="34" charset="0"/>
              </a:endParaRPr>
            </a:p>
          </p:txBody>
        </p:sp>
        <p:sp>
          <p:nvSpPr>
            <p:cNvPr id="16" name="직사각형 363">
              <a:extLst>
                <a:ext uri="{FF2B5EF4-FFF2-40B4-BE49-F238E27FC236}">
                  <a16:creationId xmlns:a16="http://schemas.microsoft.com/office/drawing/2014/main" id="{56E35E67-E3EE-E440-8C52-675E7C8A7AB8}"/>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17" name="직사각형 78">
              <a:extLst>
                <a:ext uri="{FF2B5EF4-FFF2-40B4-BE49-F238E27FC236}">
                  <a16:creationId xmlns:a16="http://schemas.microsoft.com/office/drawing/2014/main" id="{F4826447-5336-EB46-905C-95387B7FD43F}"/>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7CDC6520-ECD4-754A-9703-DB8063C9043A}"/>
                </a:ext>
              </a:extLst>
            </p:cNvPr>
            <p:cNvSpPr txBox="1"/>
            <p:nvPr/>
          </p:nvSpPr>
          <p:spPr>
            <a:xfrm>
              <a:off x="5367788" y="4065864"/>
              <a:ext cx="1535149" cy="646331"/>
            </a:xfrm>
            <a:prstGeom prst="rect">
              <a:avLst/>
            </a:prstGeom>
            <a:noFill/>
          </p:spPr>
          <p:txBody>
            <a:bodyPr wrap="square" rtlCol="0">
              <a:spAutoFit/>
            </a:bodyPr>
            <a:lstStyle/>
            <a:p>
              <a:pPr algn="ctr"/>
              <a:r>
                <a:rPr lang="en-CH" b="1" dirty="0">
                  <a:solidFill>
                    <a:schemeClr val="tx1">
                      <a:lumMod val="50000"/>
                      <a:lumOff val="50000"/>
                    </a:schemeClr>
                  </a:solidFill>
                  <a:latin typeface="Corbel" panose="020B0503020204020204" pitchFamily="34" charset="0"/>
                </a:rPr>
                <a:t>SSD </a:t>
              </a:r>
            </a:p>
            <a:p>
              <a:pPr algn="ctr"/>
              <a:r>
                <a:rPr lang="en-CH" b="1" dirty="0">
                  <a:solidFill>
                    <a:schemeClr val="tx1">
                      <a:lumMod val="50000"/>
                      <a:lumOff val="50000"/>
                    </a:schemeClr>
                  </a:solidFill>
                  <a:latin typeface="Corbel" panose="020B0503020204020204" pitchFamily="34" charset="0"/>
                </a:rPr>
                <a:t>Controller</a:t>
              </a:r>
            </a:p>
          </p:txBody>
        </p:sp>
        <p:sp>
          <p:nvSpPr>
            <p:cNvPr id="19" name="직사각형 78">
              <a:extLst>
                <a:ext uri="{FF2B5EF4-FFF2-40B4-BE49-F238E27FC236}">
                  <a16:creationId xmlns:a16="http://schemas.microsoft.com/office/drawing/2014/main" id="{23E3699B-655C-8B4F-8413-AC3E9331FE6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20" name="직사각형 78">
              <a:extLst>
                <a:ext uri="{FF2B5EF4-FFF2-40B4-BE49-F238E27FC236}">
                  <a16:creationId xmlns:a16="http://schemas.microsoft.com/office/drawing/2014/main" id="{AFEAD942-1977-624D-8BA1-29990742536B}"/>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Cores</a:t>
              </a:r>
              <a:endParaRPr lang="ko-KR" altLang="en-US" b="1" dirty="0">
                <a:solidFill>
                  <a:schemeClr val="tx1"/>
                </a:solidFill>
                <a:latin typeface="Corbel" panose="020B0503020204020204" pitchFamily="34" charset="0"/>
                <a:cs typeface="Arial" panose="020B0604020202020204" pitchFamily="34" charset="0"/>
              </a:endParaRPr>
            </a:p>
          </p:txBody>
        </p:sp>
        <p:sp>
          <p:nvSpPr>
            <p:cNvPr id="21" name="Rounded Rectangle 20">
              <a:extLst>
                <a:ext uri="{FF2B5EF4-FFF2-40B4-BE49-F238E27FC236}">
                  <a16:creationId xmlns:a16="http://schemas.microsoft.com/office/drawing/2014/main" id="{F81C0D36-C832-534C-B9EF-AEC07B9C58F8}"/>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cs typeface="Arial" panose="020B0604020202020204" pitchFamily="34" charset="0"/>
                </a:rPr>
                <a:t>FTL</a:t>
              </a:r>
            </a:p>
          </p:txBody>
        </p:sp>
        <p:cxnSp>
          <p:nvCxnSpPr>
            <p:cNvPr id="22" name="Straight Connector 21">
              <a:extLst>
                <a:ext uri="{FF2B5EF4-FFF2-40B4-BE49-F238E27FC236}">
                  <a16:creationId xmlns:a16="http://schemas.microsoft.com/office/drawing/2014/main" id="{2E64BF06-8713-434F-8F0E-30805E92C471}"/>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F170FE4-FB83-5047-885F-F7F3EE6AF75F}"/>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직사각형 363">
              <a:extLst>
                <a:ext uri="{FF2B5EF4-FFF2-40B4-BE49-F238E27FC236}">
                  <a16:creationId xmlns:a16="http://schemas.microsoft.com/office/drawing/2014/main" id="{BFEFE081-B9D7-754C-8CBF-E065BB7187D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581F4F0-D0B0-6345-85C6-9FDB061A236C}"/>
                </a:ext>
              </a:extLst>
            </p:cNvPr>
            <p:cNvSpPr txBox="1"/>
            <p:nvPr/>
          </p:nvSpPr>
          <p:spPr>
            <a:xfrm rot="16200000">
              <a:off x="1782434" y="4768104"/>
              <a:ext cx="2549218" cy="626005"/>
            </a:xfrm>
            <a:prstGeom prst="rect">
              <a:avLst/>
            </a:prstGeom>
            <a:noFill/>
          </p:spPr>
          <p:txBody>
            <a:bodyPr wrap="square" rtlCol="0">
              <a:spAutoFit/>
            </a:bodyPr>
            <a:lstStyle/>
            <a:p>
              <a:pPr algn="ctr">
                <a:lnSpc>
                  <a:spcPct val="70000"/>
                </a:lnSpc>
              </a:pPr>
              <a:r>
                <a:rPr lang="en-CH" sz="2400" b="1" dirty="0">
                  <a:solidFill>
                    <a:srgbClr val="00B050"/>
                  </a:solidFill>
                  <a:latin typeface="Corbel" panose="020B0503020204020204" pitchFamily="34" charset="0"/>
                </a:rPr>
                <a:t>SSD </a:t>
              </a:r>
            </a:p>
            <a:p>
              <a:pPr algn="ctr">
                <a:lnSpc>
                  <a:spcPct val="70000"/>
                </a:lnSpc>
              </a:pPr>
              <a:endParaRPr lang="en-CH" sz="2400" b="1" dirty="0">
                <a:solidFill>
                  <a:schemeClr val="accent6">
                    <a:lumMod val="75000"/>
                  </a:schemeClr>
                </a:solidFill>
                <a:latin typeface="Corbel" panose="020B0503020204020204" pitchFamily="34" charset="0"/>
              </a:endParaRPr>
            </a:p>
          </p:txBody>
        </p:sp>
      </p:grpSp>
      <p:pic>
        <p:nvPicPr>
          <p:cNvPr id="37" name="Graphic 36" descr="Gears">
            <a:extLst>
              <a:ext uri="{FF2B5EF4-FFF2-40B4-BE49-F238E27FC236}">
                <a16:creationId xmlns:a16="http://schemas.microsoft.com/office/drawing/2014/main" id="{AC5CA856-6FD4-0143-BFDC-EE1A79FC9D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87148" y="4310684"/>
            <a:ext cx="1093754" cy="1093754"/>
          </a:xfrm>
          <a:prstGeom prst="rect">
            <a:avLst/>
          </a:prstGeom>
        </p:spPr>
      </p:pic>
      <p:grpSp>
        <p:nvGrpSpPr>
          <p:cNvPr id="39" name="Group 38">
            <a:extLst>
              <a:ext uri="{FF2B5EF4-FFF2-40B4-BE49-F238E27FC236}">
                <a16:creationId xmlns:a16="http://schemas.microsoft.com/office/drawing/2014/main" id="{59364EE1-F59A-9541-B2EC-40D4897EFD2E}"/>
              </a:ext>
            </a:extLst>
          </p:cNvPr>
          <p:cNvGrpSpPr/>
          <p:nvPr/>
        </p:nvGrpSpPr>
        <p:grpSpPr>
          <a:xfrm>
            <a:off x="2341338" y="4854600"/>
            <a:ext cx="3569766" cy="1067027"/>
            <a:chOff x="3172611" y="5108429"/>
            <a:chExt cx="3569766" cy="1067027"/>
          </a:xfrm>
        </p:grpSpPr>
        <p:sp>
          <p:nvSpPr>
            <p:cNvPr id="40" name="직사각형 78">
              <a:extLst>
                <a:ext uri="{FF2B5EF4-FFF2-40B4-BE49-F238E27FC236}">
                  <a16:creationId xmlns:a16="http://schemas.microsoft.com/office/drawing/2014/main" id="{F4216F6A-A957-9D4E-888A-07DE0ED35D4D}"/>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41" name="직사각형 78">
              <a:extLst>
                <a:ext uri="{FF2B5EF4-FFF2-40B4-BE49-F238E27FC236}">
                  <a16:creationId xmlns:a16="http://schemas.microsoft.com/office/drawing/2014/main" id="{A4FD0A58-107C-914A-918A-1EB519B30454}"/>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42" name="직사각형 78">
              <a:extLst>
                <a:ext uri="{FF2B5EF4-FFF2-40B4-BE49-F238E27FC236}">
                  <a16:creationId xmlns:a16="http://schemas.microsoft.com/office/drawing/2014/main" id="{F0731E6E-DA00-C04B-B2B3-8915FCBF6DCA}"/>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err="1">
                  <a:solidFill>
                    <a:schemeClr val="tx1"/>
                  </a:solidFill>
                  <a:latin typeface="Corbel" panose="020B0503020204020204" pitchFamily="34" charset="0"/>
                  <a:cs typeface="Arial" panose="020B0604020202020204" pitchFamily="34" charset="0"/>
                </a:rPr>
                <a:t>Channel#N</a:t>
              </a:r>
              <a:endParaRPr lang="ko-KR" altLang="en-US" b="1" dirty="0">
                <a:solidFill>
                  <a:schemeClr val="tx1"/>
                </a:solidFill>
                <a:latin typeface="Corbel" panose="020B0503020204020204" pitchFamily="34" charset="0"/>
                <a:cs typeface="Arial" panose="020B0604020202020204" pitchFamily="34" charset="0"/>
              </a:endParaRPr>
            </a:p>
          </p:txBody>
        </p:sp>
        <p:sp>
          <p:nvSpPr>
            <p:cNvPr id="43" name="직사각형 78">
              <a:extLst>
                <a:ext uri="{FF2B5EF4-FFF2-40B4-BE49-F238E27FC236}">
                  <a16:creationId xmlns:a16="http://schemas.microsoft.com/office/drawing/2014/main" id="{08BAF43F-0784-4E4C-A1BD-F2D2FF122247}"/>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Channel#1</a:t>
              </a:r>
              <a:endParaRPr lang="ko-KR" altLang="en-US" b="1" dirty="0">
                <a:solidFill>
                  <a:schemeClr val="tx1"/>
                </a:solidFill>
                <a:latin typeface="Corbel" panose="020B0503020204020204" pitchFamily="34" charset="0"/>
                <a:cs typeface="Arial" panose="020B0604020202020204" pitchFamily="34" charset="0"/>
              </a:endParaRPr>
            </a:p>
          </p:txBody>
        </p:sp>
      </p:grpSp>
      <p:sp>
        <p:nvSpPr>
          <p:cNvPr id="46" name="Rounded Rectangle 45">
            <a:extLst>
              <a:ext uri="{FF2B5EF4-FFF2-40B4-BE49-F238E27FC236}">
                <a16:creationId xmlns:a16="http://schemas.microsoft.com/office/drawing/2014/main" id="{42347B5A-6C93-1648-81A1-02247EA19C8A}"/>
              </a:ext>
            </a:extLst>
          </p:cNvPr>
          <p:cNvSpPr/>
          <p:nvPr/>
        </p:nvSpPr>
        <p:spPr>
          <a:xfrm>
            <a:off x="2249520" y="5393678"/>
            <a:ext cx="3755687" cy="626137"/>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sp>
        <p:nvSpPr>
          <p:cNvPr id="47" name="Rounded Rectangle 46">
            <a:extLst>
              <a:ext uri="{FF2B5EF4-FFF2-40B4-BE49-F238E27FC236}">
                <a16:creationId xmlns:a16="http://schemas.microsoft.com/office/drawing/2014/main" id="{159833BF-994F-2E48-B656-C12906BAF81E}"/>
              </a:ext>
            </a:extLst>
          </p:cNvPr>
          <p:cNvSpPr/>
          <p:nvPr/>
        </p:nvSpPr>
        <p:spPr>
          <a:xfrm>
            <a:off x="6071665" y="3778952"/>
            <a:ext cx="1369790" cy="2142675"/>
          </a:xfrm>
          <a:prstGeom prst="roundRect">
            <a:avLst>
              <a:gd name="adj" fmla="val 7131"/>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pic>
        <p:nvPicPr>
          <p:cNvPr id="48" name="Graphic 47" descr="Lightning bolt">
            <a:extLst>
              <a:ext uri="{FF2B5EF4-FFF2-40B4-BE49-F238E27FC236}">
                <a16:creationId xmlns:a16="http://schemas.microsoft.com/office/drawing/2014/main" id="{B88EA85A-B16A-DB45-B432-BA4DC97E0C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42322" y="4041331"/>
            <a:ext cx="765776" cy="1463820"/>
          </a:xfrm>
          <a:prstGeom prst="rect">
            <a:avLst/>
          </a:prstGeom>
          <a:effectLst>
            <a:glow rad="12700">
              <a:schemeClr val="bg1"/>
            </a:glow>
          </a:effectLst>
        </p:spPr>
      </p:pic>
      <p:grpSp>
        <p:nvGrpSpPr>
          <p:cNvPr id="9" name="Group 8">
            <a:extLst>
              <a:ext uri="{FF2B5EF4-FFF2-40B4-BE49-F238E27FC236}">
                <a16:creationId xmlns:a16="http://schemas.microsoft.com/office/drawing/2014/main" id="{757CBA13-7EB6-0973-7293-29C7BD25166B}"/>
              </a:ext>
            </a:extLst>
          </p:cNvPr>
          <p:cNvGrpSpPr/>
          <p:nvPr/>
        </p:nvGrpSpPr>
        <p:grpSpPr>
          <a:xfrm>
            <a:off x="1872893" y="6552384"/>
            <a:ext cx="6071596" cy="268284"/>
            <a:chOff x="2060011" y="6449365"/>
            <a:chExt cx="4267776" cy="268284"/>
          </a:xfrm>
        </p:grpSpPr>
        <p:sp>
          <p:nvSpPr>
            <p:cNvPr id="15" name="Arrow: Chevron 42">
              <a:extLst>
                <a:ext uri="{FF2B5EF4-FFF2-40B4-BE49-F238E27FC236}">
                  <a16:creationId xmlns:a16="http://schemas.microsoft.com/office/drawing/2014/main" id="{C61160F2-B7A2-FC4E-0469-66A0EAF6CBB8}"/>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26" name="Arrow: Chevron 43">
              <a:extLst>
                <a:ext uri="{FF2B5EF4-FFF2-40B4-BE49-F238E27FC236}">
                  <a16:creationId xmlns:a16="http://schemas.microsoft.com/office/drawing/2014/main" id="{0AC1BF02-7A80-BDBB-C224-4715D237F3FA}"/>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27" name="Arrow: Chevron 45">
              <a:extLst>
                <a:ext uri="{FF2B5EF4-FFF2-40B4-BE49-F238E27FC236}">
                  <a16:creationId xmlns:a16="http://schemas.microsoft.com/office/drawing/2014/main" id="{492B9E70-3BB8-0CB0-8D1A-FAD92C08A347}"/>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28" name="Arrow: Chevron 46">
              <a:extLst>
                <a:ext uri="{FF2B5EF4-FFF2-40B4-BE49-F238E27FC236}">
                  <a16:creationId xmlns:a16="http://schemas.microsoft.com/office/drawing/2014/main" id="{E7A223AA-C472-A11F-9D44-188D1DE47EE9}"/>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19925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4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47"/>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P spid="46" grpId="0" animBg="1"/>
      <p:bldP spid="46" grpId="1" animBg="1"/>
      <p:bldP spid="47" grpId="0" animBg="1"/>
      <p:bldP spid="47"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Metagenomics In-Storage</a:t>
            </a:r>
          </a:p>
        </p:txBody>
      </p:sp>
      <p:sp>
        <p:nvSpPr>
          <p:cNvPr id="3" name="Content Placeholder 2">
            <a:extLst>
              <a:ext uri="{FF2B5EF4-FFF2-40B4-BE49-F238E27FC236}">
                <a16:creationId xmlns:a16="http://schemas.microsoft.com/office/drawing/2014/main" id="{077D571C-7F1B-DA49-A585-AADD1EF8423A}"/>
              </a:ext>
            </a:extLst>
          </p:cNvPr>
          <p:cNvSpPr>
            <a:spLocks noGrp="1"/>
          </p:cNvSpPr>
          <p:nvPr>
            <p:ph idx="1"/>
          </p:nvPr>
        </p:nvSpPr>
        <p:spPr>
          <a:xfrm>
            <a:off x="189560" y="882130"/>
            <a:ext cx="8798061" cy="2389887"/>
          </a:xfrm>
        </p:spPr>
        <p:txBody>
          <a:bodyPr/>
          <a:lstStyle/>
          <a:p>
            <a:pPr>
              <a:lnSpc>
                <a:spcPct val="100000"/>
              </a:lnSpc>
              <a:spcBef>
                <a:spcPts val="500"/>
              </a:spcBef>
              <a:spcAft>
                <a:spcPts val="1000"/>
              </a:spcAft>
            </a:pPr>
            <a:r>
              <a:rPr lang="en-CH" sz="2400" dirty="0"/>
              <a:t>First in-storage </a:t>
            </a:r>
            <a:r>
              <a:rPr lang="en-GB" sz="2400" dirty="0"/>
              <a:t>system for </a:t>
            </a:r>
            <a:r>
              <a:rPr lang="en-GB" sz="2400" i="1" dirty="0"/>
              <a:t>end-to-end</a:t>
            </a:r>
            <a:r>
              <a:rPr lang="en-GB" sz="2400" dirty="0"/>
              <a:t> metagenomic analysis</a:t>
            </a:r>
            <a:endParaRPr lang="en-CH" sz="2400" b="1" u="sng" dirty="0">
              <a:solidFill>
                <a:srgbClr val="1982C3"/>
              </a:solidFill>
            </a:endParaRPr>
          </a:p>
          <a:p>
            <a:pPr>
              <a:lnSpc>
                <a:spcPct val="100000"/>
              </a:lnSpc>
              <a:spcBef>
                <a:spcPts val="500"/>
              </a:spcBef>
              <a:spcAft>
                <a:spcPts val="1000"/>
              </a:spcAft>
            </a:pPr>
            <a:r>
              <a:rPr lang="en-CH" sz="2400" b="1" dirty="0">
                <a:solidFill>
                  <a:srgbClr val="1982C3"/>
                </a:solidFill>
              </a:rPr>
              <a:t>Idea: </a:t>
            </a:r>
            <a:r>
              <a:rPr lang="en-CH" sz="2400" dirty="0">
                <a:solidFill>
                  <a:srgbClr val="1982C3"/>
                </a:solidFill>
              </a:rPr>
              <a:t>Cooperative in-storage processing for metagenomic analysis</a:t>
            </a:r>
          </a:p>
          <a:p>
            <a:pPr lvl="1">
              <a:lnSpc>
                <a:spcPct val="100000"/>
              </a:lnSpc>
              <a:spcAft>
                <a:spcPts val="1000"/>
              </a:spcAft>
            </a:pPr>
            <a:r>
              <a:rPr lang="en-GB" sz="2000" dirty="0"/>
              <a:t>Algorithm-Architecture co-design between the </a:t>
            </a:r>
            <a:r>
              <a:rPr lang="en-GB" sz="2000" b="1" dirty="0">
                <a:solidFill>
                  <a:schemeClr val="accent6">
                    <a:lumMod val="75000"/>
                  </a:schemeClr>
                </a:solidFill>
              </a:rPr>
              <a:t>storage system</a:t>
            </a:r>
            <a:r>
              <a:rPr lang="en-GB" sz="2000" dirty="0">
                <a:solidFill>
                  <a:schemeClr val="accent6">
                    <a:lumMod val="75000"/>
                  </a:schemeClr>
                </a:solidFill>
              </a:rPr>
              <a:t> </a:t>
            </a:r>
            <a:r>
              <a:rPr lang="en-GB" sz="2000" dirty="0"/>
              <a:t>and </a:t>
            </a:r>
            <a:r>
              <a:rPr lang="en-GB" sz="2000" b="1" dirty="0">
                <a:solidFill>
                  <a:schemeClr val="accent2"/>
                </a:solidFill>
              </a:rPr>
              <a:t>host system</a:t>
            </a:r>
          </a:p>
        </p:txBody>
      </p:sp>
      <p:grpSp>
        <p:nvGrpSpPr>
          <p:cNvPr id="8" name="Group 7">
            <a:extLst>
              <a:ext uri="{FF2B5EF4-FFF2-40B4-BE49-F238E27FC236}">
                <a16:creationId xmlns:a16="http://schemas.microsoft.com/office/drawing/2014/main" id="{BB2F72DB-BA33-AD4A-845C-0862E8D50054}"/>
              </a:ext>
            </a:extLst>
          </p:cNvPr>
          <p:cNvGrpSpPr/>
          <p:nvPr/>
        </p:nvGrpSpPr>
        <p:grpSpPr>
          <a:xfrm>
            <a:off x="705812" y="3349728"/>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algn="ctr"/>
              <a:r>
                <a:rPr lang="en-CH" sz="2000" b="1" dirty="0">
                  <a:solidFill>
                    <a:schemeClr val="accent2"/>
                  </a:solidFill>
                  <a:latin typeface="Corbel" panose="020B0503020204020204" pitchFamily="34" charset="0"/>
                </a:rPr>
                <a:t>Host System</a:t>
              </a:r>
            </a:p>
          </p:txBody>
        </p:sp>
      </p:grpSp>
      <p:grpSp>
        <p:nvGrpSpPr>
          <p:cNvPr id="6" name="Group 5">
            <a:extLst>
              <a:ext uri="{FF2B5EF4-FFF2-40B4-BE49-F238E27FC236}">
                <a16:creationId xmlns:a16="http://schemas.microsoft.com/office/drawing/2014/main" id="{1DEDB59F-6F83-E24F-BE7A-70E8371CE730}"/>
              </a:ext>
            </a:extLst>
          </p:cNvPr>
          <p:cNvGrpSpPr/>
          <p:nvPr/>
        </p:nvGrpSpPr>
        <p:grpSpPr>
          <a:xfrm>
            <a:off x="2666932" y="3403412"/>
            <a:ext cx="5771256" cy="2549218"/>
            <a:chOff x="2666932" y="2519021"/>
            <a:chExt cx="5771256" cy="2549218"/>
          </a:xfrm>
        </p:grpSpPr>
        <p:grpSp>
          <p:nvGrpSpPr>
            <p:cNvPr id="7" name="Group 6">
              <a:extLst>
                <a:ext uri="{FF2B5EF4-FFF2-40B4-BE49-F238E27FC236}">
                  <a16:creationId xmlns:a16="http://schemas.microsoft.com/office/drawing/2014/main" id="{A32764CC-5D10-A248-A393-8558418F6787}"/>
                </a:ext>
              </a:extLst>
            </p:cNvPr>
            <p:cNvGrpSpPr/>
            <p:nvPr/>
          </p:nvGrpSpPr>
          <p:grpSpPr>
            <a:xfrm>
              <a:off x="2666932" y="2519021"/>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algn="ctr" defTabSz="914400" fontAlgn="base">
                  <a:spcBef>
                    <a:spcPct val="0"/>
                  </a:spcBef>
                  <a:spcAft>
                    <a:spcPct val="0"/>
                  </a:spcAft>
                </a:pPr>
                <a:r>
                  <a:rPr lang="en-US" b="1" dirty="0">
                    <a:solidFill>
                      <a:schemeClr val="tx1">
                        <a:lumMod val="50000"/>
                        <a:lumOff val="50000"/>
                      </a:schemeClr>
                    </a:solidFill>
                    <a:latin typeface="Corbel" panose="020B0503020204020204" pitchFamily="34" charset="0"/>
                    <a:cs typeface="Arial" panose="020B0604020202020204" pitchFamily="34" charset="0"/>
                  </a:rPr>
                  <a:t>SSD DRAM</a:t>
                </a:r>
                <a:endParaRPr lang="en-CH" sz="1600" b="1" dirty="0">
                  <a:solidFill>
                    <a:schemeClr val="tx1">
                      <a:lumMod val="50000"/>
                      <a:lumOff val="50000"/>
                    </a:schemeClr>
                  </a:solidFill>
                  <a:latin typeface="Corbel" panose="020B0503020204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914400" fontAlgn="base">
                  <a:spcBef>
                    <a:spcPct val="0"/>
                  </a:spcBef>
                  <a:spcAft>
                    <a:spcPct val="0"/>
                  </a:spcAft>
                </a:pPr>
                <a:endParaRPr lang="en-CH" sz="1400" b="1" dirty="0">
                  <a:latin typeface="Corbel" panose="020B0503020204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b="1" dirty="0">
                    <a:solidFill>
                      <a:schemeClr val="tx1"/>
                    </a:solidFill>
                    <a:latin typeface="Corbel" panose="020B0503020204020204" pitchFamily="34" charset="0"/>
                  </a:rPr>
                  <a:t>Standard</a:t>
                </a:r>
              </a:p>
              <a:p>
                <a:pPr algn="ctr"/>
                <a:r>
                  <a:rPr lang="en-CH" b="1" dirty="0">
                    <a:solidFill>
                      <a:schemeClr val="tx1"/>
                    </a:solidFill>
                    <a:latin typeface="Corbel" panose="020B0503020204020204" pitchFamily="34" charset="0"/>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algn="ctr"/>
                <a:r>
                  <a:rPr lang="en-CH" b="1" dirty="0">
                    <a:solidFill>
                      <a:schemeClr val="tx1">
                        <a:lumMod val="50000"/>
                        <a:lumOff val="50000"/>
                      </a:schemeClr>
                    </a:solidFill>
                    <a:latin typeface="Corbel" panose="020B0503020204020204" pitchFamily="34" charset="0"/>
                  </a:rPr>
                  <a:t>SSD </a:t>
                </a:r>
              </a:p>
              <a:p>
                <a:pPr algn="ctr"/>
                <a:r>
                  <a:rPr lang="en-CH" b="1" dirty="0">
                    <a:solidFill>
                      <a:schemeClr val="tx1">
                        <a:lumMod val="50000"/>
                        <a:lumOff val="50000"/>
                      </a:schemeClr>
                    </a:solidFill>
                    <a:latin typeface="Corbel" panose="020B0503020204020204" pitchFamily="34" charset="0"/>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Cores</a:t>
                </a:r>
                <a:endParaRPr lang="ko-KR" altLang="en-US" b="1" dirty="0">
                  <a:solidFill>
                    <a:schemeClr val="tx1"/>
                  </a:solidFill>
                  <a:latin typeface="Corbel" panose="020B0503020204020204" pitchFamily="34" charset="0"/>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algn="ctr">
                  <a:lnSpc>
                    <a:spcPct val="70000"/>
                  </a:lnSpc>
                </a:pPr>
                <a:r>
                  <a:rPr lang="en-CH" sz="2000" b="1" dirty="0">
                    <a:solidFill>
                      <a:schemeClr val="accent6">
                        <a:lumMod val="75000"/>
                      </a:schemeClr>
                    </a:solidFill>
                    <a:latin typeface="Corbel" panose="020B0503020204020204" pitchFamily="34" charset="0"/>
                  </a:rPr>
                  <a:t>MegIS-Enabled SSD </a:t>
                </a:r>
              </a:p>
              <a:p>
                <a:pPr algn="ctr">
                  <a:lnSpc>
                    <a:spcPct val="70000"/>
                  </a:lnSpc>
                </a:pPr>
                <a:endParaRPr lang="en-CH" sz="2000" b="1" dirty="0">
                  <a:solidFill>
                    <a:schemeClr val="accent6">
                      <a:lumMod val="75000"/>
                    </a:schemeClr>
                  </a:solidFill>
                  <a:latin typeface="Corbel" panose="020B0503020204020204" pitchFamily="34" charset="0"/>
                </a:endParaRPr>
              </a:p>
            </p:txBody>
          </p:sp>
        </p:grpSp>
        <p:grpSp>
          <p:nvGrpSpPr>
            <p:cNvPr id="10" name="Group 9">
              <a:extLst>
                <a:ext uri="{FF2B5EF4-FFF2-40B4-BE49-F238E27FC236}">
                  <a16:creationId xmlns:a16="http://schemas.microsoft.com/office/drawing/2014/main" id="{CC48594D-229F-2E4F-AB9E-0142CC57C9CA}"/>
                </a:ext>
              </a:extLst>
            </p:cNvPr>
            <p:cNvGrpSpPr/>
            <p:nvPr/>
          </p:nvGrpSpPr>
          <p:grpSpPr>
            <a:xfrm>
              <a:off x="3172611" y="3820953"/>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err="1">
                    <a:solidFill>
                      <a:schemeClr val="tx1"/>
                    </a:solidFill>
                    <a:latin typeface="Corbel" panose="020B0503020204020204" pitchFamily="34" charset="0"/>
                    <a:cs typeface="Arial" panose="020B0604020202020204" pitchFamily="34" charset="0"/>
                  </a:rPr>
                  <a:t>Channel#N</a:t>
                </a:r>
                <a:endParaRPr lang="ko-KR" altLang="en-US" b="1" dirty="0">
                  <a:solidFill>
                    <a:schemeClr val="tx1"/>
                  </a:solidFill>
                  <a:latin typeface="Corbel" panose="020B0503020204020204" pitchFamily="34" charset="0"/>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Channel#1</a:t>
                </a:r>
                <a:endParaRPr lang="ko-KR" altLang="en-US" b="1" dirty="0">
                  <a:solidFill>
                    <a:schemeClr val="tx1"/>
                  </a:solidFill>
                  <a:latin typeface="Corbel" panose="020B0503020204020204" pitchFamily="34" charset="0"/>
                  <a:cs typeface="Arial" panose="020B0604020202020204" pitchFamily="34" charset="0"/>
                </a:endParaRPr>
              </a:p>
            </p:txBody>
          </p:sp>
        </p:grpSp>
      </p:grpSp>
      <p:sp>
        <p:nvSpPr>
          <p:cNvPr id="4" name="Rectangle 3">
            <a:extLst>
              <a:ext uri="{FF2B5EF4-FFF2-40B4-BE49-F238E27FC236}">
                <a16:creationId xmlns:a16="http://schemas.microsoft.com/office/drawing/2014/main" id="{DD5C3FA2-A0FC-FE4E-BE85-F2B9BA3A3DB3}"/>
              </a:ext>
            </a:extLst>
          </p:cNvPr>
          <p:cNvSpPr/>
          <p:nvPr/>
        </p:nvSpPr>
        <p:spPr>
          <a:xfrm>
            <a:off x="5552560" y="2075698"/>
            <a:ext cx="1724003" cy="36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Rectangle 31">
            <a:extLst>
              <a:ext uri="{FF2B5EF4-FFF2-40B4-BE49-F238E27FC236}">
                <a16:creationId xmlns:a16="http://schemas.microsoft.com/office/drawing/2014/main" id="{BD7EE58E-34CA-734B-AFA0-E50BB9C3121E}"/>
              </a:ext>
            </a:extLst>
          </p:cNvPr>
          <p:cNvSpPr/>
          <p:nvPr/>
        </p:nvSpPr>
        <p:spPr>
          <a:xfrm>
            <a:off x="7289442" y="2087046"/>
            <a:ext cx="1631091" cy="36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33" name="Rectangle 32">
            <a:extLst>
              <a:ext uri="{FF2B5EF4-FFF2-40B4-BE49-F238E27FC236}">
                <a16:creationId xmlns:a16="http://schemas.microsoft.com/office/drawing/2014/main" id="{3541DDBA-2274-3644-B6FD-C69DF7C5E257}"/>
              </a:ext>
            </a:extLst>
          </p:cNvPr>
          <p:cNvSpPr/>
          <p:nvPr/>
        </p:nvSpPr>
        <p:spPr>
          <a:xfrm>
            <a:off x="518985" y="2371034"/>
            <a:ext cx="1631091" cy="3672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34" name="Graphic 33" descr="Gears">
            <a:extLst>
              <a:ext uri="{FF2B5EF4-FFF2-40B4-BE49-F238E27FC236}">
                <a16:creationId xmlns:a16="http://schemas.microsoft.com/office/drawing/2014/main" id="{831A2A72-74C4-E949-8023-19D16F08D1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41562" y="4130806"/>
            <a:ext cx="1005390" cy="1005390"/>
          </a:xfrm>
          <a:prstGeom prst="rect">
            <a:avLst/>
          </a:prstGeom>
        </p:spPr>
      </p:pic>
      <p:pic>
        <p:nvPicPr>
          <p:cNvPr id="35" name="Graphic 34" descr="Gears">
            <a:extLst>
              <a:ext uri="{FF2B5EF4-FFF2-40B4-BE49-F238E27FC236}">
                <a16:creationId xmlns:a16="http://schemas.microsoft.com/office/drawing/2014/main" id="{7D7A506D-825F-5444-B607-951193CBCF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9868" y="4130806"/>
            <a:ext cx="1005390" cy="1005390"/>
          </a:xfrm>
          <a:prstGeom prst="rect">
            <a:avLst/>
          </a:prstGeom>
        </p:spPr>
      </p:pic>
      <p:grpSp>
        <p:nvGrpSpPr>
          <p:cNvPr id="5" name="Group 4">
            <a:extLst>
              <a:ext uri="{FF2B5EF4-FFF2-40B4-BE49-F238E27FC236}">
                <a16:creationId xmlns:a16="http://schemas.microsoft.com/office/drawing/2014/main" id="{CA38BE53-A136-A494-853B-4E43BDEC657C}"/>
              </a:ext>
            </a:extLst>
          </p:cNvPr>
          <p:cNvGrpSpPr/>
          <p:nvPr/>
        </p:nvGrpSpPr>
        <p:grpSpPr>
          <a:xfrm>
            <a:off x="1872893" y="6552384"/>
            <a:ext cx="6071596" cy="268284"/>
            <a:chOff x="2060011" y="6449365"/>
            <a:chExt cx="4267776" cy="268284"/>
          </a:xfrm>
        </p:grpSpPr>
        <p:sp>
          <p:nvSpPr>
            <p:cNvPr id="9" name="Arrow: Chevron 42">
              <a:extLst>
                <a:ext uri="{FF2B5EF4-FFF2-40B4-BE49-F238E27FC236}">
                  <a16:creationId xmlns:a16="http://schemas.microsoft.com/office/drawing/2014/main" id="{16E35419-6D23-E069-B8A7-D06C7F4A3980}"/>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1" name="Arrow: Chevron 43">
              <a:extLst>
                <a:ext uri="{FF2B5EF4-FFF2-40B4-BE49-F238E27FC236}">
                  <a16:creationId xmlns:a16="http://schemas.microsoft.com/office/drawing/2014/main" id="{3315E8E8-836C-D03C-3DAC-D08C699A7A3D}"/>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2" name="Arrow: Chevron 45">
              <a:extLst>
                <a:ext uri="{FF2B5EF4-FFF2-40B4-BE49-F238E27FC236}">
                  <a16:creationId xmlns:a16="http://schemas.microsoft.com/office/drawing/2014/main" id="{64F7DEEB-171F-DED9-EE6F-2934E04C4994}"/>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3" name="Arrow: Chevron 46">
              <a:extLst>
                <a:ext uri="{FF2B5EF4-FFF2-40B4-BE49-F238E27FC236}">
                  <a16:creationId xmlns:a16="http://schemas.microsoft.com/office/drawing/2014/main" id="{ABBC386C-E57C-F7C3-5E5F-7E472F6B5901}"/>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90938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animBg="1"/>
      <p:bldP spid="32" grpId="0" animBg="1"/>
      <p:bldP spid="3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Algorithm-Architecture Co-Design</a:t>
            </a:r>
          </a:p>
        </p:txBody>
      </p:sp>
      <p:grpSp>
        <p:nvGrpSpPr>
          <p:cNvPr id="4" name="Group 3">
            <a:extLst>
              <a:ext uri="{FF2B5EF4-FFF2-40B4-BE49-F238E27FC236}">
                <a16:creationId xmlns:a16="http://schemas.microsoft.com/office/drawing/2014/main" id="{9777E662-BF15-0A4D-B2F2-3E0AB950D688}"/>
              </a:ext>
            </a:extLst>
          </p:cNvPr>
          <p:cNvGrpSpPr/>
          <p:nvPr/>
        </p:nvGrpSpPr>
        <p:grpSpPr>
          <a:xfrm>
            <a:off x="705812" y="1953273"/>
            <a:ext cx="7732376" cy="2602902"/>
            <a:chOff x="681428" y="2426782"/>
            <a:chExt cx="7732376" cy="2602902"/>
          </a:xfrm>
        </p:grpSpPr>
        <p:grpSp>
          <p:nvGrpSpPr>
            <p:cNvPr id="8" name="Group 7">
              <a:extLst>
                <a:ext uri="{FF2B5EF4-FFF2-40B4-BE49-F238E27FC236}">
                  <a16:creationId xmlns:a16="http://schemas.microsoft.com/office/drawing/2014/main" id="{BB2F72DB-BA33-AD4A-845C-0862E8D50054}"/>
                </a:ext>
              </a:extLst>
            </p:cNvPr>
            <p:cNvGrpSpPr/>
            <p:nvPr/>
          </p:nvGrpSpPr>
          <p:grpSpPr>
            <a:xfrm>
              <a:off x="681428" y="2426782"/>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algn="ctr"/>
                <a:r>
                  <a:rPr lang="en-CH" sz="2000" b="1" dirty="0">
                    <a:solidFill>
                      <a:schemeClr val="accent2"/>
                    </a:solidFill>
                    <a:latin typeface="Corbel" panose="020B0503020204020204" pitchFamily="34" charset="0"/>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42548" y="2480466"/>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algn="ctr" defTabSz="914400" fontAlgn="base">
                  <a:spcBef>
                    <a:spcPct val="0"/>
                  </a:spcBef>
                  <a:spcAft>
                    <a:spcPct val="0"/>
                  </a:spcAft>
                </a:pPr>
                <a:r>
                  <a:rPr lang="en-US" b="1" dirty="0">
                    <a:solidFill>
                      <a:schemeClr val="tx1">
                        <a:lumMod val="50000"/>
                        <a:lumOff val="50000"/>
                      </a:schemeClr>
                    </a:solidFill>
                    <a:latin typeface="Corbel" panose="020B0503020204020204" pitchFamily="34" charset="0"/>
                    <a:cs typeface="Arial" panose="020B0604020202020204" pitchFamily="34" charset="0"/>
                  </a:rPr>
                  <a:t>SSD DRAM</a:t>
                </a:r>
                <a:endParaRPr lang="en-CH" sz="1600" b="1" dirty="0">
                  <a:solidFill>
                    <a:schemeClr val="tx1">
                      <a:lumMod val="50000"/>
                      <a:lumOff val="50000"/>
                    </a:schemeClr>
                  </a:solidFill>
                  <a:latin typeface="Corbel" panose="020B0503020204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914400" fontAlgn="base">
                  <a:spcBef>
                    <a:spcPct val="0"/>
                  </a:spcBef>
                  <a:spcAft>
                    <a:spcPct val="0"/>
                  </a:spcAft>
                </a:pPr>
                <a:endParaRPr lang="en-CH" sz="1400" b="1" dirty="0">
                  <a:latin typeface="Corbel" panose="020B0503020204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b="1" dirty="0">
                    <a:solidFill>
                      <a:schemeClr val="tx1"/>
                    </a:solidFill>
                    <a:latin typeface="Corbel" panose="020B0503020204020204" pitchFamily="34" charset="0"/>
                  </a:rPr>
                  <a:t>Standard</a:t>
                </a:r>
              </a:p>
              <a:p>
                <a:pPr algn="ctr"/>
                <a:r>
                  <a:rPr lang="en-CH" b="1" dirty="0">
                    <a:solidFill>
                      <a:schemeClr val="tx1"/>
                    </a:solidFill>
                    <a:latin typeface="Corbel" panose="020B0503020204020204" pitchFamily="34" charset="0"/>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algn="ctr"/>
                <a:r>
                  <a:rPr lang="en-CH" b="1" dirty="0">
                    <a:solidFill>
                      <a:schemeClr val="tx1">
                        <a:lumMod val="50000"/>
                        <a:lumOff val="50000"/>
                      </a:schemeClr>
                    </a:solidFill>
                    <a:latin typeface="Corbel" panose="020B0503020204020204" pitchFamily="34" charset="0"/>
                  </a:rPr>
                  <a:t>SSD </a:t>
                </a:r>
              </a:p>
              <a:p>
                <a:pPr algn="ctr"/>
                <a:r>
                  <a:rPr lang="en-CH" b="1" dirty="0">
                    <a:solidFill>
                      <a:schemeClr val="tx1">
                        <a:lumMod val="50000"/>
                        <a:lumOff val="50000"/>
                      </a:schemeClr>
                    </a:solidFill>
                    <a:latin typeface="Corbel" panose="020B0503020204020204" pitchFamily="34" charset="0"/>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Cores</a:t>
                </a:r>
                <a:endParaRPr lang="ko-KR" altLang="en-US" b="1" dirty="0">
                  <a:solidFill>
                    <a:schemeClr val="tx1"/>
                  </a:solidFill>
                  <a:latin typeface="Corbel" panose="020B0503020204020204" pitchFamily="34" charset="0"/>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algn="ctr">
                  <a:lnSpc>
                    <a:spcPct val="70000"/>
                  </a:lnSpc>
                </a:pPr>
                <a:r>
                  <a:rPr lang="en-CH" sz="2000" b="1" dirty="0">
                    <a:solidFill>
                      <a:schemeClr val="accent6">
                        <a:lumMod val="75000"/>
                      </a:schemeClr>
                    </a:solidFill>
                    <a:latin typeface="Corbel" panose="020B0503020204020204" pitchFamily="34" charset="0"/>
                  </a:rPr>
                  <a:t>MegIS-Enabled SSD </a:t>
                </a:r>
              </a:p>
              <a:p>
                <a:pPr algn="ctr">
                  <a:lnSpc>
                    <a:spcPct val="70000"/>
                  </a:lnSpc>
                </a:pPr>
                <a:endParaRPr lang="en-CH" sz="2000" b="1" dirty="0">
                  <a:solidFill>
                    <a:schemeClr val="accent6">
                      <a:lumMod val="75000"/>
                    </a:schemeClr>
                  </a:solidFill>
                  <a:latin typeface="Corbel" panose="020B0503020204020204" pitchFamily="34" charset="0"/>
                </a:endParaRPr>
              </a:p>
            </p:txBody>
          </p:sp>
        </p:grpSp>
        <p:grpSp>
          <p:nvGrpSpPr>
            <p:cNvPr id="10" name="Group 9">
              <a:extLst>
                <a:ext uri="{FF2B5EF4-FFF2-40B4-BE49-F238E27FC236}">
                  <a16:creationId xmlns:a16="http://schemas.microsoft.com/office/drawing/2014/main" id="{CC48594D-229F-2E4F-AB9E-0142CC57C9CA}"/>
                </a:ext>
              </a:extLst>
            </p:cNvPr>
            <p:cNvGrpSpPr/>
            <p:nvPr/>
          </p:nvGrpSpPr>
          <p:grpSpPr>
            <a:xfrm>
              <a:off x="3148227" y="3782398"/>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err="1">
                    <a:solidFill>
                      <a:schemeClr val="tx1"/>
                    </a:solidFill>
                    <a:latin typeface="Corbel" panose="020B0503020204020204" pitchFamily="34" charset="0"/>
                    <a:cs typeface="Arial" panose="020B0604020202020204" pitchFamily="34" charset="0"/>
                  </a:rPr>
                  <a:t>Channel#N</a:t>
                </a:r>
                <a:endParaRPr lang="ko-KR" altLang="en-US" b="1" dirty="0">
                  <a:solidFill>
                    <a:schemeClr val="tx1"/>
                  </a:solidFill>
                  <a:latin typeface="Corbel" panose="020B0503020204020204" pitchFamily="34" charset="0"/>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Channel#1</a:t>
                </a:r>
                <a:endParaRPr lang="ko-KR" altLang="en-US" b="1" dirty="0">
                  <a:solidFill>
                    <a:schemeClr val="tx1"/>
                  </a:solidFill>
                  <a:latin typeface="Corbel" panose="020B0503020204020204" pitchFamily="34" charset="0"/>
                  <a:cs typeface="Arial" panose="020B0604020202020204" pitchFamily="34" charset="0"/>
                </a:endParaRPr>
              </a:p>
            </p:txBody>
          </p:sp>
        </p:grpSp>
      </p:grpSp>
      <p:grpSp>
        <p:nvGrpSpPr>
          <p:cNvPr id="3" name="Group 2">
            <a:extLst>
              <a:ext uri="{FF2B5EF4-FFF2-40B4-BE49-F238E27FC236}">
                <a16:creationId xmlns:a16="http://schemas.microsoft.com/office/drawing/2014/main" id="{AD01B24E-4C92-3A6D-B65B-AC1715185B25}"/>
              </a:ext>
            </a:extLst>
          </p:cNvPr>
          <p:cNvGrpSpPr/>
          <p:nvPr/>
        </p:nvGrpSpPr>
        <p:grpSpPr>
          <a:xfrm>
            <a:off x="1872893" y="6552384"/>
            <a:ext cx="6071596" cy="268284"/>
            <a:chOff x="2060011" y="6449365"/>
            <a:chExt cx="4267776" cy="268284"/>
          </a:xfrm>
        </p:grpSpPr>
        <p:sp>
          <p:nvSpPr>
            <p:cNvPr id="5" name="Arrow: Chevron 42">
              <a:extLst>
                <a:ext uri="{FF2B5EF4-FFF2-40B4-BE49-F238E27FC236}">
                  <a16:creationId xmlns:a16="http://schemas.microsoft.com/office/drawing/2014/main" id="{6461B95D-E33A-A6AA-EEFF-C3B728C1B00C}"/>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6" name="Arrow: Chevron 43">
              <a:extLst>
                <a:ext uri="{FF2B5EF4-FFF2-40B4-BE49-F238E27FC236}">
                  <a16:creationId xmlns:a16="http://schemas.microsoft.com/office/drawing/2014/main" id="{111A7EDA-8998-8749-FE4C-73BA0BA34257}"/>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9" name="Arrow: Chevron 45">
              <a:extLst>
                <a:ext uri="{FF2B5EF4-FFF2-40B4-BE49-F238E27FC236}">
                  <a16:creationId xmlns:a16="http://schemas.microsoft.com/office/drawing/2014/main" id="{0C133A01-29A6-D40A-680F-4AA92223B3C7}"/>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1" name="Arrow: Chevron 46">
              <a:extLst>
                <a:ext uri="{FF2B5EF4-FFF2-40B4-BE49-F238E27FC236}">
                  <a16:creationId xmlns:a16="http://schemas.microsoft.com/office/drawing/2014/main" id="{8E920D3D-B95D-9F3C-DABD-229A855208F0}"/>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3884212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Algorithm-Architecture Co-Design</a:t>
            </a:r>
          </a:p>
        </p:txBody>
      </p:sp>
      <p:grpSp>
        <p:nvGrpSpPr>
          <p:cNvPr id="8" name="Group 7">
            <a:extLst>
              <a:ext uri="{FF2B5EF4-FFF2-40B4-BE49-F238E27FC236}">
                <a16:creationId xmlns:a16="http://schemas.microsoft.com/office/drawing/2014/main" id="{BB2F72DB-BA33-AD4A-845C-0862E8D50054}"/>
              </a:ext>
            </a:extLst>
          </p:cNvPr>
          <p:cNvGrpSpPr/>
          <p:nvPr/>
        </p:nvGrpSpPr>
        <p:grpSpPr>
          <a:xfrm>
            <a:off x="705812" y="1953273"/>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algn="ctr"/>
              <a:r>
                <a:rPr lang="en-CH" sz="2000" b="1" dirty="0">
                  <a:solidFill>
                    <a:schemeClr val="accent2"/>
                  </a:solidFill>
                  <a:latin typeface="Corbel" panose="020B0503020204020204" pitchFamily="34" charset="0"/>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66932" y="2006957"/>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algn="ctr" defTabSz="914400" fontAlgn="base">
                <a:spcBef>
                  <a:spcPct val="0"/>
                </a:spcBef>
                <a:spcAft>
                  <a:spcPct val="0"/>
                </a:spcAft>
              </a:pPr>
              <a:r>
                <a:rPr lang="en-US" b="1" dirty="0">
                  <a:solidFill>
                    <a:schemeClr val="tx1">
                      <a:lumMod val="50000"/>
                      <a:lumOff val="50000"/>
                    </a:schemeClr>
                  </a:solidFill>
                  <a:latin typeface="Corbel" panose="020B0503020204020204" pitchFamily="34" charset="0"/>
                  <a:cs typeface="Arial" panose="020B0604020202020204" pitchFamily="34" charset="0"/>
                </a:rPr>
                <a:t>SSD DRAM</a:t>
              </a:r>
              <a:endParaRPr lang="en-CH" sz="1600" b="1" dirty="0">
                <a:solidFill>
                  <a:schemeClr val="tx1">
                    <a:lumMod val="50000"/>
                    <a:lumOff val="50000"/>
                  </a:schemeClr>
                </a:solidFill>
                <a:latin typeface="Corbel" panose="020B0503020204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914400" fontAlgn="base">
                <a:spcBef>
                  <a:spcPct val="0"/>
                </a:spcBef>
                <a:spcAft>
                  <a:spcPct val="0"/>
                </a:spcAft>
              </a:pPr>
              <a:endParaRPr lang="en-CH" sz="1400" b="1" dirty="0">
                <a:latin typeface="Corbel" panose="020B0503020204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b="1" dirty="0">
                  <a:solidFill>
                    <a:schemeClr val="tx1"/>
                  </a:solidFill>
                  <a:latin typeface="Corbel" panose="020B0503020204020204" pitchFamily="34" charset="0"/>
                </a:rPr>
                <a:t>Standard</a:t>
              </a:r>
            </a:p>
            <a:p>
              <a:pPr algn="ctr"/>
              <a:r>
                <a:rPr lang="en-CH" b="1" dirty="0">
                  <a:solidFill>
                    <a:schemeClr val="tx1"/>
                  </a:solidFill>
                  <a:latin typeface="Corbel" panose="020B0503020204020204" pitchFamily="34" charset="0"/>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algn="ctr"/>
              <a:r>
                <a:rPr lang="en-CH" b="1" dirty="0">
                  <a:solidFill>
                    <a:schemeClr val="tx1">
                      <a:lumMod val="50000"/>
                      <a:lumOff val="50000"/>
                    </a:schemeClr>
                  </a:solidFill>
                  <a:latin typeface="Corbel" panose="020B0503020204020204" pitchFamily="34" charset="0"/>
                </a:rPr>
                <a:t>SSD </a:t>
              </a:r>
            </a:p>
            <a:p>
              <a:pPr algn="ctr"/>
              <a:r>
                <a:rPr lang="en-CH" b="1" dirty="0">
                  <a:solidFill>
                    <a:schemeClr val="tx1">
                      <a:lumMod val="50000"/>
                      <a:lumOff val="50000"/>
                    </a:schemeClr>
                  </a:solidFill>
                  <a:latin typeface="Corbel" panose="020B0503020204020204" pitchFamily="34" charset="0"/>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Cores</a:t>
              </a:r>
              <a:endParaRPr lang="ko-KR" altLang="en-US" b="1" dirty="0">
                <a:solidFill>
                  <a:schemeClr val="tx1"/>
                </a:solidFill>
                <a:latin typeface="Corbel" panose="020B0503020204020204" pitchFamily="34" charset="0"/>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algn="ctr">
                <a:lnSpc>
                  <a:spcPct val="70000"/>
                </a:lnSpc>
              </a:pPr>
              <a:r>
                <a:rPr lang="en-CH" sz="2000" b="1" dirty="0">
                  <a:solidFill>
                    <a:schemeClr val="accent6">
                      <a:lumMod val="75000"/>
                    </a:schemeClr>
                  </a:solidFill>
                  <a:latin typeface="Corbel" panose="020B0503020204020204" pitchFamily="34" charset="0"/>
                </a:rPr>
                <a:t>MegIS-Enabled SSD </a:t>
              </a:r>
            </a:p>
            <a:p>
              <a:pPr algn="ctr">
                <a:lnSpc>
                  <a:spcPct val="70000"/>
                </a:lnSpc>
              </a:pPr>
              <a:endParaRPr lang="en-CH" sz="2000" b="1" dirty="0">
                <a:solidFill>
                  <a:schemeClr val="accent6">
                    <a:lumMod val="75000"/>
                  </a:schemeClr>
                </a:solidFill>
                <a:latin typeface="Corbel" panose="020B0503020204020204" pitchFamily="34" charset="0"/>
              </a:endParaRPr>
            </a:p>
          </p:txBody>
        </p:sp>
      </p:grpSp>
      <p:grpSp>
        <p:nvGrpSpPr>
          <p:cNvPr id="42" name="Group 41">
            <a:extLst>
              <a:ext uri="{FF2B5EF4-FFF2-40B4-BE49-F238E27FC236}">
                <a16:creationId xmlns:a16="http://schemas.microsoft.com/office/drawing/2014/main" id="{3EA6C05E-6712-C045-A834-4B46040447A5}"/>
              </a:ext>
            </a:extLst>
          </p:cNvPr>
          <p:cNvGrpSpPr/>
          <p:nvPr/>
        </p:nvGrpSpPr>
        <p:grpSpPr>
          <a:xfrm>
            <a:off x="971015" y="2774130"/>
            <a:ext cx="4372074" cy="972021"/>
            <a:chOff x="971015" y="4573670"/>
            <a:chExt cx="4372074" cy="972021"/>
          </a:xfrm>
        </p:grpSpPr>
        <p:pic>
          <p:nvPicPr>
            <p:cNvPr id="64" name="Graphic 63" descr="Gears">
              <a:extLst>
                <a:ext uri="{FF2B5EF4-FFF2-40B4-BE49-F238E27FC236}">
                  <a16:creationId xmlns:a16="http://schemas.microsoft.com/office/drawing/2014/main" id="{1EA12A80-2966-9143-93DA-62D37E7BF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8689" y="4631291"/>
              <a:ext cx="914400" cy="914400"/>
            </a:xfrm>
            <a:prstGeom prst="rect">
              <a:avLst/>
            </a:prstGeom>
            <a:effectLst>
              <a:glow rad="63500">
                <a:schemeClr val="bg1">
                  <a:alpha val="40000"/>
                </a:schemeClr>
              </a:glow>
            </a:effectLst>
          </p:spPr>
        </p:pic>
        <p:pic>
          <p:nvPicPr>
            <p:cNvPr id="65" name="Graphic 64" descr="Gears">
              <a:extLst>
                <a:ext uri="{FF2B5EF4-FFF2-40B4-BE49-F238E27FC236}">
                  <a16:creationId xmlns:a16="http://schemas.microsoft.com/office/drawing/2014/main" id="{B95595D7-3CE1-2244-B3A1-B189597EDD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15" y="4573670"/>
              <a:ext cx="914400" cy="914400"/>
            </a:xfrm>
            <a:prstGeom prst="rect">
              <a:avLst/>
            </a:prstGeom>
            <a:effectLst>
              <a:glow rad="63500">
                <a:schemeClr val="bg1">
                  <a:alpha val="40000"/>
                </a:schemeClr>
              </a:glow>
            </a:effectLst>
          </p:spPr>
        </p:pic>
      </p:grpSp>
      <p:grpSp>
        <p:nvGrpSpPr>
          <p:cNvPr id="10" name="Group 9">
            <a:extLst>
              <a:ext uri="{FF2B5EF4-FFF2-40B4-BE49-F238E27FC236}">
                <a16:creationId xmlns:a16="http://schemas.microsoft.com/office/drawing/2014/main" id="{CC48594D-229F-2E4F-AB9E-0142CC57C9CA}"/>
              </a:ext>
            </a:extLst>
          </p:cNvPr>
          <p:cNvGrpSpPr/>
          <p:nvPr/>
        </p:nvGrpSpPr>
        <p:grpSpPr>
          <a:xfrm>
            <a:off x="3172611" y="3308889"/>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err="1">
                  <a:solidFill>
                    <a:schemeClr val="tx1"/>
                  </a:solidFill>
                  <a:latin typeface="Corbel" panose="020B0503020204020204" pitchFamily="34" charset="0"/>
                  <a:cs typeface="Arial" panose="020B0604020202020204" pitchFamily="34" charset="0"/>
                </a:rPr>
                <a:t>Channel#N</a:t>
              </a:r>
              <a:endParaRPr lang="ko-KR" altLang="en-US" b="1" dirty="0">
                <a:solidFill>
                  <a:schemeClr val="tx1"/>
                </a:solidFill>
                <a:latin typeface="Corbel" panose="020B0503020204020204" pitchFamily="34" charset="0"/>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Channel#1</a:t>
              </a:r>
              <a:endParaRPr lang="ko-KR" altLang="en-US" b="1" dirty="0">
                <a:solidFill>
                  <a:schemeClr val="tx1"/>
                </a:solidFill>
                <a:latin typeface="Corbel" panose="020B0503020204020204" pitchFamily="34" charset="0"/>
                <a:cs typeface="Arial" panose="020B0604020202020204" pitchFamily="34" charset="0"/>
              </a:endParaRPr>
            </a:p>
          </p:txBody>
        </p:sp>
      </p:grpSp>
      <p:sp>
        <p:nvSpPr>
          <p:cNvPr id="76" name="Rounded Rectangle 75">
            <a:extLst>
              <a:ext uri="{FF2B5EF4-FFF2-40B4-BE49-F238E27FC236}">
                <a16:creationId xmlns:a16="http://schemas.microsoft.com/office/drawing/2014/main" id="{28A3730E-727B-9C4B-860C-874E267F7663}"/>
              </a:ext>
            </a:extLst>
          </p:cNvPr>
          <p:cNvSpPr/>
          <p:nvPr/>
        </p:nvSpPr>
        <p:spPr>
          <a:xfrm>
            <a:off x="79799" y="860728"/>
            <a:ext cx="3611231" cy="853442"/>
          </a:xfrm>
          <a:prstGeom prst="roundRect">
            <a:avLst>
              <a:gd name="adj" fmla="val 7782"/>
            </a:avLst>
          </a:prstGeom>
          <a:solidFill>
            <a:srgbClr val="F5DC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CH" sz="2000" b="1" dirty="0">
                <a:solidFill>
                  <a:srgbClr val="C813BD"/>
                </a:solidFill>
                <a:latin typeface="Corbel" panose="020B0503020204020204" pitchFamily="34" charset="0"/>
              </a:rPr>
              <a:t>Task partitioning and mapping</a:t>
            </a:r>
          </a:p>
          <a:p>
            <a:pPr marL="342900" indent="-180000" algn="ctr">
              <a:lnSpc>
                <a:spcPct val="90000"/>
              </a:lnSpc>
              <a:buFont typeface="Arial" panose="020B0604020202020204" pitchFamily="34" charset="0"/>
              <a:buChar char="•"/>
            </a:pPr>
            <a:r>
              <a:rPr lang="en-CH" sz="2000" i="1" dirty="0">
                <a:solidFill>
                  <a:schemeClr val="bg1">
                    <a:lumMod val="50000"/>
                  </a:schemeClr>
                </a:solidFill>
                <a:latin typeface="Corbel" panose="020B0503020204020204" pitchFamily="34" charset="0"/>
              </a:rPr>
              <a:t> Each step executes </a:t>
            </a:r>
          </a:p>
          <a:p>
            <a:pPr algn="ctr">
              <a:lnSpc>
                <a:spcPct val="90000"/>
              </a:lnSpc>
            </a:pPr>
            <a:r>
              <a:rPr lang="en-CH" sz="2000" i="1" dirty="0">
                <a:solidFill>
                  <a:schemeClr val="bg1">
                    <a:lumMod val="50000"/>
                  </a:schemeClr>
                </a:solidFill>
                <a:latin typeface="Corbel" panose="020B0503020204020204" pitchFamily="34" charset="0"/>
              </a:rPr>
              <a:t>in its most suitable system </a:t>
            </a:r>
          </a:p>
        </p:txBody>
      </p:sp>
      <p:grpSp>
        <p:nvGrpSpPr>
          <p:cNvPr id="3" name="Group 2">
            <a:extLst>
              <a:ext uri="{FF2B5EF4-FFF2-40B4-BE49-F238E27FC236}">
                <a16:creationId xmlns:a16="http://schemas.microsoft.com/office/drawing/2014/main" id="{8A97DCD0-6439-BDB7-F8E2-2821F8FD4243}"/>
              </a:ext>
            </a:extLst>
          </p:cNvPr>
          <p:cNvGrpSpPr/>
          <p:nvPr/>
        </p:nvGrpSpPr>
        <p:grpSpPr>
          <a:xfrm>
            <a:off x="1872893" y="6552384"/>
            <a:ext cx="6071596" cy="268284"/>
            <a:chOff x="2060011" y="6449365"/>
            <a:chExt cx="4267776" cy="268284"/>
          </a:xfrm>
        </p:grpSpPr>
        <p:sp>
          <p:nvSpPr>
            <p:cNvPr id="5" name="Arrow: Chevron 42">
              <a:extLst>
                <a:ext uri="{FF2B5EF4-FFF2-40B4-BE49-F238E27FC236}">
                  <a16:creationId xmlns:a16="http://schemas.microsoft.com/office/drawing/2014/main" id="{6E33CB95-C9B6-C3F7-E64F-1F46FE98C444}"/>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6" name="Arrow: Chevron 43">
              <a:extLst>
                <a:ext uri="{FF2B5EF4-FFF2-40B4-BE49-F238E27FC236}">
                  <a16:creationId xmlns:a16="http://schemas.microsoft.com/office/drawing/2014/main" id="{AEBA4331-6F16-2878-FF29-DBDFD952D3B7}"/>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9" name="Arrow: Chevron 45">
              <a:extLst>
                <a:ext uri="{FF2B5EF4-FFF2-40B4-BE49-F238E27FC236}">
                  <a16:creationId xmlns:a16="http://schemas.microsoft.com/office/drawing/2014/main" id="{88A95542-D164-B73A-BCD1-639CD66F3A92}"/>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1" name="Arrow: Chevron 46">
              <a:extLst>
                <a:ext uri="{FF2B5EF4-FFF2-40B4-BE49-F238E27FC236}">
                  <a16:creationId xmlns:a16="http://schemas.microsoft.com/office/drawing/2014/main" id="{373591A7-547B-FF3C-681A-EB6800D000DD}"/>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61392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000" tmFilter="0, 0; .2, .5; .8, .5; 1, 0"/>
                                        <p:tgtEl>
                                          <p:spTgt spid="42"/>
                                        </p:tgtEl>
                                      </p:cBhvr>
                                    </p:animEffect>
                                    <p:animScale>
                                      <p:cBhvr>
                                        <p:cTn id="7" dur="500" autoRev="1" fill="hold"/>
                                        <p:tgtEl>
                                          <p:spTgt spid="4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Algorithm-Architecture Co-Design</a:t>
            </a:r>
          </a:p>
        </p:txBody>
      </p:sp>
      <p:grpSp>
        <p:nvGrpSpPr>
          <p:cNvPr id="8" name="Group 7">
            <a:extLst>
              <a:ext uri="{FF2B5EF4-FFF2-40B4-BE49-F238E27FC236}">
                <a16:creationId xmlns:a16="http://schemas.microsoft.com/office/drawing/2014/main" id="{BB2F72DB-BA33-AD4A-845C-0862E8D50054}"/>
              </a:ext>
            </a:extLst>
          </p:cNvPr>
          <p:cNvGrpSpPr/>
          <p:nvPr/>
        </p:nvGrpSpPr>
        <p:grpSpPr>
          <a:xfrm>
            <a:off x="705812" y="1953273"/>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algn="ctr"/>
              <a:r>
                <a:rPr lang="en-CH" sz="2000" b="1" dirty="0">
                  <a:solidFill>
                    <a:schemeClr val="accent2"/>
                  </a:solidFill>
                  <a:latin typeface="Corbel" panose="020B0503020204020204" pitchFamily="34" charset="0"/>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66932" y="2006957"/>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algn="ctr" defTabSz="914400" fontAlgn="base">
                <a:spcBef>
                  <a:spcPct val="0"/>
                </a:spcBef>
                <a:spcAft>
                  <a:spcPct val="0"/>
                </a:spcAft>
              </a:pPr>
              <a:r>
                <a:rPr lang="en-US" b="1" dirty="0">
                  <a:solidFill>
                    <a:schemeClr val="tx1">
                      <a:lumMod val="50000"/>
                      <a:lumOff val="50000"/>
                    </a:schemeClr>
                  </a:solidFill>
                  <a:latin typeface="Corbel" panose="020B0503020204020204" pitchFamily="34" charset="0"/>
                  <a:cs typeface="Arial" panose="020B0604020202020204" pitchFamily="34" charset="0"/>
                </a:rPr>
                <a:t>SSD DRAM</a:t>
              </a:r>
              <a:endParaRPr lang="en-CH" sz="1600" b="1" dirty="0">
                <a:solidFill>
                  <a:schemeClr val="tx1">
                    <a:lumMod val="50000"/>
                    <a:lumOff val="50000"/>
                  </a:schemeClr>
                </a:solidFill>
                <a:latin typeface="Corbel" panose="020B0503020204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914400" fontAlgn="base">
                <a:spcBef>
                  <a:spcPct val="0"/>
                </a:spcBef>
                <a:spcAft>
                  <a:spcPct val="0"/>
                </a:spcAft>
              </a:pPr>
              <a:endParaRPr lang="en-CH" sz="1400" b="1" dirty="0">
                <a:latin typeface="Corbel" panose="020B0503020204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b="1" dirty="0">
                  <a:solidFill>
                    <a:schemeClr val="tx1"/>
                  </a:solidFill>
                  <a:latin typeface="Corbel" panose="020B0503020204020204" pitchFamily="34" charset="0"/>
                </a:rPr>
                <a:t>Standard</a:t>
              </a:r>
            </a:p>
            <a:p>
              <a:pPr algn="ctr"/>
              <a:r>
                <a:rPr lang="en-CH" b="1" dirty="0">
                  <a:solidFill>
                    <a:schemeClr val="tx1"/>
                  </a:solidFill>
                  <a:latin typeface="Corbel" panose="020B0503020204020204" pitchFamily="34" charset="0"/>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algn="ctr"/>
              <a:r>
                <a:rPr lang="en-CH" b="1" dirty="0">
                  <a:solidFill>
                    <a:schemeClr val="tx1">
                      <a:lumMod val="50000"/>
                      <a:lumOff val="50000"/>
                    </a:schemeClr>
                  </a:solidFill>
                  <a:latin typeface="Corbel" panose="020B0503020204020204" pitchFamily="34" charset="0"/>
                </a:rPr>
                <a:t>SSD </a:t>
              </a:r>
            </a:p>
            <a:p>
              <a:pPr algn="ctr"/>
              <a:r>
                <a:rPr lang="en-CH" b="1" dirty="0">
                  <a:solidFill>
                    <a:schemeClr val="tx1">
                      <a:lumMod val="50000"/>
                      <a:lumOff val="50000"/>
                    </a:schemeClr>
                  </a:solidFill>
                  <a:latin typeface="Corbel" panose="020B0503020204020204" pitchFamily="34" charset="0"/>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Cores</a:t>
              </a:r>
              <a:endParaRPr lang="ko-KR" altLang="en-US" b="1" dirty="0">
                <a:solidFill>
                  <a:schemeClr val="tx1"/>
                </a:solidFill>
                <a:latin typeface="Corbel" panose="020B0503020204020204" pitchFamily="34" charset="0"/>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algn="ctr">
                <a:lnSpc>
                  <a:spcPct val="70000"/>
                </a:lnSpc>
              </a:pPr>
              <a:r>
                <a:rPr lang="en-CH" sz="2000" b="1" dirty="0">
                  <a:solidFill>
                    <a:schemeClr val="accent6">
                      <a:lumMod val="75000"/>
                    </a:schemeClr>
                  </a:solidFill>
                  <a:latin typeface="Corbel" panose="020B0503020204020204" pitchFamily="34" charset="0"/>
                </a:rPr>
                <a:t>MegIS-Enabled SSD </a:t>
              </a:r>
            </a:p>
            <a:p>
              <a:pPr algn="ctr">
                <a:lnSpc>
                  <a:spcPct val="70000"/>
                </a:lnSpc>
              </a:pPr>
              <a:endParaRPr lang="en-CH" sz="2000" b="1" dirty="0">
                <a:solidFill>
                  <a:schemeClr val="accent6">
                    <a:lumMod val="75000"/>
                  </a:schemeClr>
                </a:solidFill>
                <a:latin typeface="Corbel" panose="020B0503020204020204" pitchFamily="34" charset="0"/>
              </a:endParaRPr>
            </a:p>
          </p:txBody>
        </p:sp>
      </p:grpSp>
      <p:sp>
        <p:nvSpPr>
          <p:cNvPr id="60" name="Right Arrow 59">
            <a:extLst>
              <a:ext uri="{FF2B5EF4-FFF2-40B4-BE49-F238E27FC236}">
                <a16:creationId xmlns:a16="http://schemas.microsoft.com/office/drawing/2014/main" id="{188D29B9-4804-4543-A70F-1F69FCE7B03B}"/>
              </a:ext>
            </a:extLst>
          </p:cNvPr>
          <p:cNvSpPr/>
          <p:nvPr/>
        </p:nvSpPr>
        <p:spPr>
          <a:xfrm>
            <a:off x="1827862" y="2762705"/>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i="1" dirty="0">
              <a:solidFill>
                <a:srgbClr val="7030A0"/>
              </a:solidFill>
              <a:latin typeface="Corbel" panose="020B0503020204020204" pitchFamily="34" charset="0"/>
            </a:endParaRPr>
          </a:p>
        </p:txBody>
      </p:sp>
      <p:sp>
        <p:nvSpPr>
          <p:cNvPr id="62" name="Right Arrow 61">
            <a:extLst>
              <a:ext uri="{FF2B5EF4-FFF2-40B4-BE49-F238E27FC236}">
                <a16:creationId xmlns:a16="http://schemas.microsoft.com/office/drawing/2014/main" id="{D912E586-2373-A948-97F9-A1DF6071F9AB}"/>
              </a:ext>
            </a:extLst>
          </p:cNvPr>
          <p:cNvSpPr/>
          <p:nvPr/>
        </p:nvSpPr>
        <p:spPr>
          <a:xfrm rot="10800000">
            <a:off x="1819369" y="3435404"/>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i="1">
              <a:solidFill>
                <a:srgbClr val="7030A0"/>
              </a:solidFill>
              <a:latin typeface="Corbel" panose="020B0503020204020204" pitchFamily="34" charset="0"/>
            </a:endParaRPr>
          </a:p>
        </p:txBody>
      </p:sp>
      <p:pic>
        <p:nvPicPr>
          <p:cNvPr id="64" name="Graphic 63" descr="Gears">
            <a:extLst>
              <a:ext uri="{FF2B5EF4-FFF2-40B4-BE49-F238E27FC236}">
                <a16:creationId xmlns:a16="http://schemas.microsoft.com/office/drawing/2014/main" id="{1EA12A80-2966-9143-93DA-62D37E7BF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8689" y="2831751"/>
            <a:ext cx="914400" cy="914400"/>
          </a:xfrm>
          <a:prstGeom prst="rect">
            <a:avLst/>
          </a:prstGeom>
          <a:effectLst>
            <a:glow rad="63500">
              <a:schemeClr val="bg1">
                <a:alpha val="40000"/>
              </a:schemeClr>
            </a:glow>
          </a:effectLst>
        </p:spPr>
      </p:pic>
      <p:pic>
        <p:nvPicPr>
          <p:cNvPr id="65" name="Graphic 64" descr="Gears">
            <a:extLst>
              <a:ext uri="{FF2B5EF4-FFF2-40B4-BE49-F238E27FC236}">
                <a16:creationId xmlns:a16="http://schemas.microsoft.com/office/drawing/2014/main" id="{B95595D7-3CE1-2244-B3A1-B189597EDD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15" y="2774130"/>
            <a:ext cx="914400" cy="914400"/>
          </a:xfrm>
          <a:prstGeom prst="rect">
            <a:avLst/>
          </a:prstGeom>
          <a:effectLst>
            <a:glow rad="63500">
              <a:schemeClr val="bg1">
                <a:alpha val="40000"/>
              </a:schemeClr>
            </a:glow>
          </a:effectLst>
        </p:spPr>
      </p:pic>
      <p:grpSp>
        <p:nvGrpSpPr>
          <p:cNvPr id="10" name="Group 9">
            <a:extLst>
              <a:ext uri="{FF2B5EF4-FFF2-40B4-BE49-F238E27FC236}">
                <a16:creationId xmlns:a16="http://schemas.microsoft.com/office/drawing/2014/main" id="{CC48594D-229F-2E4F-AB9E-0142CC57C9CA}"/>
              </a:ext>
            </a:extLst>
          </p:cNvPr>
          <p:cNvGrpSpPr/>
          <p:nvPr/>
        </p:nvGrpSpPr>
        <p:grpSpPr>
          <a:xfrm>
            <a:off x="3172611" y="3308889"/>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err="1">
                  <a:solidFill>
                    <a:schemeClr val="tx1"/>
                  </a:solidFill>
                  <a:latin typeface="Corbel" panose="020B0503020204020204" pitchFamily="34" charset="0"/>
                  <a:cs typeface="Arial" panose="020B0604020202020204" pitchFamily="34" charset="0"/>
                </a:rPr>
                <a:t>Channel#N</a:t>
              </a:r>
              <a:endParaRPr lang="ko-KR" altLang="en-US" b="1" dirty="0">
                <a:solidFill>
                  <a:schemeClr val="tx1"/>
                </a:solidFill>
                <a:latin typeface="Corbel" panose="020B0503020204020204" pitchFamily="34" charset="0"/>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Channel#1</a:t>
              </a:r>
              <a:endParaRPr lang="ko-KR" altLang="en-US" b="1" dirty="0">
                <a:solidFill>
                  <a:schemeClr val="tx1"/>
                </a:solidFill>
                <a:latin typeface="Corbel" panose="020B0503020204020204" pitchFamily="34" charset="0"/>
                <a:cs typeface="Arial" panose="020B0604020202020204" pitchFamily="34" charset="0"/>
              </a:endParaRPr>
            </a:p>
          </p:txBody>
        </p:sp>
      </p:grpSp>
      <p:sp>
        <p:nvSpPr>
          <p:cNvPr id="78" name="Rounded Rectangle 77">
            <a:extLst>
              <a:ext uri="{FF2B5EF4-FFF2-40B4-BE49-F238E27FC236}">
                <a16:creationId xmlns:a16="http://schemas.microsoft.com/office/drawing/2014/main" id="{3012E98E-C4C2-A74A-B545-930BC0D5FF20}"/>
              </a:ext>
            </a:extLst>
          </p:cNvPr>
          <p:cNvSpPr/>
          <p:nvPr/>
        </p:nvSpPr>
        <p:spPr>
          <a:xfrm>
            <a:off x="4790578" y="863827"/>
            <a:ext cx="4251960" cy="853441"/>
          </a:xfrm>
          <a:prstGeom prst="roundRect">
            <a:avLst>
              <a:gd name="adj" fmla="val 7193"/>
            </a:avLst>
          </a:prstGeom>
          <a:solidFill>
            <a:srgbClr val="D7C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2000" b="1" dirty="0">
                <a:solidFill>
                  <a:srgbClr val="7030A0"/>
                </a:solidFill>
                <a:latin typeface="Corbel" panose="020B0503020204020204" pitchFamily="34" charset="0"/>
              </a:rPr>
              <a:t>Data/computation flow coordination</a:t>
            </a:r>
          </a:p>
          <a:p>
            <a:pPr marL="1800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Reduce communication overhead</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Reduce #writes to flash chips</a:t>
            </a:r>
          </a:p>
        </p:txBody>
      </p:sp>
      <p:sp>
        <p:nvSpPr>
          <p:cNvPr id="55" name="Rounded Rectangle 54">
            <a:extLst>
              <a:ext uri="{FF2B5EF4-FFF2-40B4-BE49-F238E27FC236}">
                <a16:creationId xmlns:a16="http://schemas.microsoft.com/office/drawing/2014/main" id="{3BF9CA09-F642-3544-9CFF-77BE4047A350}"/>
              </a:ext>
            </a:extLst>
          </p:cNvPr>
          <p:cNvSpPr/>
          <p:nvPr/>
        </p:nvSpPr>
        <p:spPr>
          <a:xfrm>
            <a:off x="79799" y="860728"/>
            <a:ext cx="3611231" cy="853442"/>
          </a:xfrm>
          <a:prstGeom prst="roundRect">
            <a:avLst>
              <a:gd name="adj" fmla="val 7782"/>
            </a:avLst>
          </a:prstGeom>
          <a:solidFill>
            <a:srgbClr val="F5DC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CH" sz="2000" b="1" dirty="0">
                <a:solidFill>
                  <a:srgbClr val="C813BD"/>
                </a:solidFill>
                <a:latin typeface="Corbel" panose="020B0503020204020204" pitchFamily="34" charset="0"/>
              </a:rPr>
              <a:t>Task partitioning and mapping</a:t>
            </a:r>
          </a:p>
          <a:p>
            <a:pPr marL="342900" indent="-180000" algn="ctr">
              <a:lnSpc>
                <a:spcPct val="90000"/>
              </a:lnSpc>
              <a:buFont typeface="Arial" panose="020B0604020202020204" pitchFamily="34" charset="0"/>
              <a:buChar char="•"/>
            </a:pPr>
            <a:r>
              <a:rPr lang="en-CH" sz="2000" i="1" dirty="0">
                <a:solidFill>
                  <a:schemeClr val="bg1">
                    <a:lumMod val="50000"/>
                  </a:schemeClr>
                </a:solidFill>
                <a:latin typeface="Corbel" panose="020B0503020204020204" pitchFamily="34" charset="0"/>
              </a:rPr>
              <a:t> Each step executes </a:t>
            </a:r>
          </a:p>
          <a:p>
            <a:pPr algn="ctr">
              <a:lnSpc>
                <a:spcPct val="90000"/>
              </a:lnSpc>
            </a:pPr>
            <a:r>
              <a:rPr lang="en-CH" sz="2000" i="1" dirty="0">
                <a:solidFill>
                  <a:schemeClr val="bg1">
                    <a:lumMod val="50000"/>
                  </a:schemeClr>
                </a:solidFill>
                <a:latin typeface="Corbel" panose="020B0503020204020204" pitchFamily="34" charset="0"/>
              </a:rPr>
              <a:t>in its most suitable system </a:t>
            </a:r>
          </a:p>
        </p:txBody>
      </p:sp>
      <p:sp>
        <p:nvSpPr>
          <p:cNvPr id="39" name="Rectangle 38">
            <a:extLst>
              <a:ext uri="{FF2B5EF4-FFF2-40B4-BE49-F238E27FC236}">
                <a16:creationId xmlns:a16="http://schemas.microsoft.com/office/drawing/2014/main" id="{3A2BEE3B-C54C-5749-A2D3-4B8BF4152815}"/>
              </a:ext>
            </a:extLst>
          </p:cNvPr>
          <p:cNvSpPr/>
          <p:nvPr/>
        </p:nvSpPr>
        <p:spPr>
          <a:xfrm>
            <a:off x="79799" y="797901"/>
            <a:ext cx="3825174" cy="96496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3" name="Group 2">
            <a:extLst>
              <a:ext uri="{FF2B5EF4-FFF2-40B4-BE49-F238E27FC236}">
                <a16:creationId xmlns:a16="http://schemas.microsoft.com/office/drawing/2014/main" id="{8EFB0AB1-2C1F-63F8-0D2A-41E3ECB3D791}"/>
              </a:ext>
            </a:extLst>
          </p:cNvPr>
          <p:cNvGrpSpPr/>
          <p:nvPr/>
        </p:nvGrpSpPr>
        <p:grpSpPr>
          <a:xfrm>
            <a:off x="1872893" y="6552384"/>
            <a:ext cx="6071596" cy="268284"/>
            <a:chOff x="2060011" y="6449365"/>
            <a:chExt cx="4267776" cy="268284"/>
          </a:xfrm>
        </p:grpSpPr>
        <p:sp>
          <p:nvSpPr>
            <p:cNvPr id="5" name="Arrow: Chevron 42">
              <a:extLst>
                <a:ext uri="{FF2B5EF4-FFF2-40B4-BE49-F238E27FC236}">
                  <a16:creationId xmlns:a16="http://schemas.microsoft.com/office/drawing/2014/main" id="{5A4C524E-6D5D-C8ED-1A04-10217E2FEB5B}"/>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6" name="Arrow: Chevron 43">
              <a:extLst>
                <a:ext uri="{FF2B5EF4-FFF2-40B4-BE49-F238E27FC236}">
                  <a16:creationId xmlns:a16="http://schemas.microsoft.com/office/drawing/2014/main" id="{FDADA270-9C50-16FD-C4C1-B138384A71F2}"/>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9" name="Arrow: Chevron 45">
              <a:extLst>
                <a:ext uri="{FF2B5EF4-FFF2-40B4-BE49-F238E27FC236}">
                  <a16:creationId xmlns:a16="http://schemas.microsoft.com/office/drawing/2014/main" id="{55A9C166-A33F-DD88-7B6A-8AF187444962}"/>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1" name="Arrow: Chevron 46">
              <a:extLst>
                <a:ext uri="{FF2B5EF4-FFF2-40B4-BE49-F238E27FC236}">
                  <a16:creationId xmlns:a16="http://schemas.microsoft.com/office/drawing/2014/main" id="{24603FD5-D446-0873-E072-232921F162C9}"/>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324314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1000" tmFilter="0, 0; .2, .5; .8, .5; 1, 0"/>
                                        <p:tgtEl>
                                          <p:spTgt spid="60"/>
                                        </p:tgtEl>
                                      </p:cBhvr>
                                    </p:animEffect>
                                    <p:animScale>
                                      <p:cBhvr>
                                        <p:cTn id="7" dur="500" autoRev="1" fill="hold"/>
                                        <p:tgtEl>
                                          <p:spTgt spid="60"/>
                                        </p:tgtEl>
                                      </p:cBhvr>
                                      <p:by x="105000" y="105000"/>
                                    </p:animScale>
                                  </p:childTnLst>
                                </p:cTn>
                              </p:par>
                              <p:par>
                                <p:cTn id="8" presetID="26" presetClass="emph" presetSubtype="0" fill="hold" grpId="0" nodeType="withEffect">
                                  <p:stCondLst>
                                    <p:cond delay="0"/>
                                  </p:stCondLst>
                                  <p:childTnLst>
                                    <p:animEffect transition="out" filter="fade">
                                      <p:cBhvr>
                                        <p:cTn id="9" dur="1000" tmFilter="0, 0; .2, .5; .8, .5; 1, 0"/>
                                        <p:tgtEl>
                                          <p:spTgt spid="62"/>
                                        </p:tgtEl>
                                      </p:cBhvr>
                                    </p:animEffect>
                                    <p:animScale>
                                      <p:cBhvr>
                                        <p:cTn id="10" dur="500" autoRev="1" fill="hold"/>
                                        <p:tgtEl>
                                          <p:spTgt spid="6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Algorithm-Architecture Co-Design</a:t>
            </a:r>
          </a:p>
        </p:txBody>
      </p:sp>
      <p:grpSp>
        <p:nvGrpSpPr>
          <p:cNvPr id="4" name="Group 3">
            <a:extLst>
              <a:ext uri="{FF2B5EF4-FFF2-40B4-BE49-F238E27FC236}">
                <a16:creationId xmlns:a16="http://schemas.microsoft.com/office/drawing/2014/main" id="{9777E662-BF15-0A4D-B2F2-3E0AB950D688}"/>
              </a:ext>
            </a:extLst>
          </p:cNvPr>
          <p:cNvGrpSpPr/>
          <p:nvPr/>
        </p:nvGrpSpPr>
        <p:grpSpPr>
          <a:xfrm>
            <a:off x="705812" y="1953273"/>
            <a:ext cx="7732376" cy="2602902"/>
            <a:chOff x="681428" y="2426782"/>
            <a:chExt cx="7732376" cy="2602902"/>
          </a:xfrm>
        </p:grpSpPr>
        <p:grpSp>
          <p:nvGrpSpPr>
            <p:cNvPr id="8" name="Group 7">
              <a:extLst>
                <a:ext uri="{FF2B5EF4-FFF2-40B4-BE49-F238E27FC236}">
                  <a16:creationId xmlns:a16="http://schemas.microsoft.com/office/drawing/2014/main" id="{BB2F72DB-BA33-AD4A-845C-0862E8D50054}"/>
                </a:ext>
              </a:extLst>
            </p:cNvPr>
            <p:cNvGrpSpPr/>
            <p:nvPr/>
          </p:nvGrpSpPr>
          <p:grpSpPr>
            <a:xfrm>
              <a:off x="681428" y="2426782"/>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algn="ctr"/>
                <a:r>
                  <a:rPr lang="en-CH" sz="2000" b="1" dirty="0">
                    <a:solidFill>
                      <a:schemeClr val="accent2"/>
                    </a:solidFill>
                    <a:latin typeface="Corbel" panose="020B0503020204020204" pitchFamily="34" charset="0"/>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42548" y="2480466"/>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algn="ctr" defTabSz="914400" fontAlgn="base">
                  <a:spcBef>
                    <a:spcPct val="0"/>
                  </a:spcBef>
                  <a:spcAft>
                    <a:spcPct val="0"/>
                  </a:spcAft>
                </a:pPr>
                <a:r>
                  <a:rPr lang="en-US" b="1" dirty="0">
                    <a:solidFill>
                      <a:schemeClr val="tx1">
                        <a:lumMod val="50000"/>
                        <a:lumOff val="50000"/>
                      </a:schemeClr>
                    </a:solidFill>
                    <a:latin typeface="Corbel" panose="020B0503020204020204" pitchFamily="34" charset="0"/>
                    <a:cs typeface="Arial" panose="020B0604020202020204" pitchFamily="34" charset="0"/>
                  </a:rPr>
                  <a:t>SSD DRAM</a:t>
                </a:r>
                <a:endParaRPr lang="en-CH" sz="1600" b="1" dirty="0">
                  <a:solidFill>
                    <a:schemeClr val="tx1">
                      <a:lumMod val="50000"/>
                      <a:lumOff val="50000"/>
                    </a:schemeClr>
                  </a:solidFill>
                  <a:latin typeface="Corbel" panose="020B0503020204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914400" fontAlgn="base">
                  <a:spcBef>
                    <a:spcPct val="0"/>
                  </a:spcBef>
                  <a:spcAft>
                    <a:spcPct val="0"/>
                  </a:spcAft>
                </a:pPr>
                <a:endParaRPr lang="en-CH" sz="1400" b="1" dirty="0">
                  <a:latin typeface="Corbel" panose="020B0503020204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b="1" dirty="0">
                    <a:solidFill>
                      <a:schemeClr val="tx1"/>
                    </a:solidFill>
                    <a:latin typeface="Corbel" panose="020B0503020204020204" pitchFamily="34" charset="0"/>
                  </a:rPr>
                  <a:t>Standard</a:t>
                </a:r>
              </a:p>
              <a:p>
                <a:pPr algn="ctr"/>
                <a:r>
                  <a:rPr lang="en-CH" b="1" dirty="0">
                    <a:solidFill>
                      <a:schemeClr val="tx1"/>
                    </a:solidFill>
                    <a:latin typeface="Corbel" panose="020B0503020204020204" pitchFamily="34" charset="0"/>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algn="ctr"/>
                <a:r>
                  <a:rPr lang="en-CH" b="1" dirty="0">
                    <a:solidFill>
                      <a:schemeClr val="tx1">
                        <a:lumMod val="50000"/>
                        <a:lumOff val="50000"/>
                      </a:schemeClr>
                    </a:solidFill>
                    <a:latin typeface="Corbel" panose="020B0503020204020204" pitchFamily="34" charset="0"/>
                  </a:rPr>
                  <a:t>SSD </a:t>
                </a:r>
              </a:p>
              <a:p>
                <a:pPr algn="ctr"/>
                <a:r>
                  <a:rPr lang="en-CH" b="1" dirty="0">
                    <a:solidFill>
                      <a:schemeClr val="tx1">
                        <a:lumMod val="50000"/>
                        <a:lumOff val="50000"/>
                      </a:schemeClr>
                    </a:solidFill>
                    <a:latin typeface="Corbel" panose="020B0503020204020204" pitchFamily="34" charset="0"/>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Cores</a:t>
                </a:r>
                <a:endParaRPr lang="ko-KR" altLang="en-US" b="1" dirty="0">
                  <a:solidFill>
                    <a:schemeClr val="tx1"/>
                  </a:solidFill>
                  <a:latin typeface="Corbel" panose="020B0503020204020204" pitchFamily="34" charset="0"/>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algn="ctr">
                  <a:lnSpc>
                    <a:spcPct val="70000"/>
                  </a:lnSpc>
                </a:pPr>
                <a:r>
                  <a:rPr lang="en-CH" sz="2000" b="1" dirty="0">
                    <a:solidFill>
                      <a:schemeClr val="accent6">
                        <a:lumMod val="75000"/>
                      </a:schemeClr>
                    </a:solidFill>
                    <a:latin typeface="Corbel" panose="020B0503020204020204" pitchFamily="34" charset="0"/>
                  </a:rPr>
                  <a:t>MegIS-Enabled SSD </a:t>
                </a:r>
              </a:p>
              <a:p>
                <a:pPr algn="ctr">
                  <a:lnSpc>
                    <a:spcPct val="70000"/>
                  </a:lnSpc>
                </a:pPr>
                <a:endParaRPr lang="en-CH" sz="2000" b="1" dirty="0">
                  <a:solidFill>
                    <a:schemeClr val="accent6">
                      <a:lumMod val="75000"/>
                    </a:schemeClr>
                  </a:solidFill>
                  <a:latin typeface="Corbel" panose="020B0503020204020204" pitchFamily="34" charset="0"/>
                </a:endParaRPr>
              </a:p>
            </p:txBody>
          </p:sp>
        </p:grpSp>
        <p:grpSp>
          <p:nvGrpSpPr>
            <p:cNvPr id="42" name="Group 41">
              <a:extLst>
                <a:ext uri="{FF2B5EF4-FFF2-40B4-BE49-F238E27FC236}">
                  <a16:creationId xmlns:a16="http://schemas.microsoft.com/office/drawing/2014/main" id="{3EA6C05E-6712-C045-A834-4B46040447A5}"/>
                </a:ext>
              </a:extLst>
            </p:cNvPr>
            <p:cNvGrpSpPr/>
            <p:nvPr/>
          </p:nvGrpSpPr>
          <p:grpSpPr>
            <a:xfrm>
              <a:off x="946631" y="3236214"/>
              <a:ext cx="4372074" cy="983446"/>
              <a:chOff x="971015" y="4562245"/>
              <a:chExt cx="4372074" cy="983446"/>
            </a:xfrm>
          </p:grpSpPr>
          <p:sp>
            <p:nvSpPr>
              <p:cNvPr id="60" name="Right Arrow 59">
                <a:extLst>
                  <a:ext uri="{FF2B5EF4-FFF2-40B4-BE49-F238E27FC236}">
                    <a16:creationId xmlns:a16="http://schemas.microsoft.com/office/drawing/2014/main" id="{188D29B9-4804-4543-A70F-1F69FCE7B03B}"/>
                  </a:ext>
                </a:extLst>
              </p:cNvPr>
              <p:cNvSpPr/>
              <p:nvPr/>
            </p:nvSpPr>
            <p:spPr>
              <a:xfrm>
                <a:off x="1827862" y="4562245"/>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i="1" dirty="0">
                  <a:solidFill>
                    <a:srgbClr val="7030A0"/>
                  </a:solidFill>
                  <a:latin typeface="Corbel" panose="020B0503020204020204" pitchFamily="34" charset="0"/>
                </a:endParaRPr>
              </a:p>
            </p:txBody>
          </p:sp>
          <p:sp>
            <p:nvSpPr>
              <p:cNvPr id="62" name="Right Arrow 61">
                <a:extLst>
                  <a:ext uri="{FF2B5EF4-FFF2-40B4-BE49-F238E27FC236}">
                    <a16:creationId xmlns:a16="http://schemas.microsoft.com/office/drawing/2014/main" id="{D912E586-2373-A948-97F9-A1DF6071F9AB}"/>
                  </a:ext>
                </a:extLst>
              </p:cNvPr>
              <p:cNvSpPr/>
              <p:nvPr/>
            </p:nvSpPr>
            <p:spPr>
              <a:xfrm rot="10800000">
                <a:off x="1819369" y="5234944"/>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i="1">
                  <a:solidFill>
                    <a:srgbClr val="7030A0"/>
                  </a:solidFill>
                  <a:latin typeface="Corbel" panose="020B0503020204020204" pitchFamily="34" charset="0"/>
                </a:endParaRPr>
              </a:p>
            </p:txBody>
          </p:sp>
          <p:pic>
            <p:nvPicPr>
              <p:cNvPr id="64" name="Graphic 63" descr="Gears">
                <a:extLst>
                  <a:ext uri="{FF2B5EF4-FFF2-40B4-BE49-F238E27FC236}">
                    <a16:creationId xmlns:a16="http://schemas.microsoft.com/office/drawing/2014/main" id="{1EA12A80-2966-9143-93DA-62D37E7BF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8689" y="4631291"/>
                <a:ext cx="914400" cy="914400"/>
              </a:xfrm>
              <a:prstGeom prst="rect">
                <a:avLst/>
              </a:prstGeom>
              <a:effectLst>
                <a:glow rad="63500">
                  <a:schemeClr val="bg1">
                    <a:alpha val="40000"/>
                  </a:schemeClr>
                </a:glow>
              </a:effectLst>
            </p:spPr>
          </p:pic>
          <p:pic>
            <p:nvPicPr>
              <p:cNvPr id="65" name="Graphic 64" descr="Gears">
                <a:extLst>
                  <a:ext uri="{FF2B5EF4-FFF2-40B4-BE49-F238E27FC236}">
                    <a16:creationId xmlns:a16="http://schemas.microsoft.com/office/drawing/2014/main" id="{B95595D7-3CE1-2244-B3A1-B189597EDD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15" y="4573670"/>
                <a:ext cx="914400" cy="914400"/>
              </a:xfrm>
              <a:prstGeom prst="rect">
                <a:avLst/>
              </a:prstGeom>
              <a:effectLst>
                <a:glow rad="63500">
                  <a:schemeClr val="bg1">
                    <a:alpha val="40000"/>
                  </a:schemeClr>
                </a:glow>
              </a:effectLst>
            </p:spPr>
          </p:pic>
        </p:grpSp>
        <p:grpSp>
          <p:nvGrpSpPr>
            <p:cNvPr id="10" name="Group 9">
              <a:extLst>
                <a:ext uri="{FF2B5EF4-FFF2-40B4-BE49-F238E27FC236}">
                  <a16:creationId xmlns:a16="http://schemas.microsoft.com/office/drawing/2014/main" id="{CC48594D-229F-2E4F-AB9E-0142CC57C9CA}"/>
                </a:ext>
              </a:extLst>
            </p:cNvPr>
            <p:cNvGrpSpPr/>
            <p:nvPr/>
          </p:nvGrpSpPr>
          <p:grpSpPr>
            <a:xfrm>
              <a:off x="3148227" y="3782398"/>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err="1">
                    <a:solidFill>
                      <a:schemeClr val="tx1"/>
                    </a:solidFill>
                    <a:latin typeface="Corbel" panose="020B0503020204020204" pitchFamily="34" charset="0"/>
                    <a:cs typeface="Arial" panose="020B0604020202020204" pitchFamily="34" charset="0"/>
                  </a:rPr>
                  <a:t>Channel#N</a:t>
                </a:r>
                <a:endParaRPr lang="ko-KR" altLang="en-US" b="1" dirty="0">
                  <a:solidFill>
                    <a:schemeClr val="tx1"/>
                  </a:solidFill>
                  <a:latin typeface="Corbel" panose="020B0503020204020204" pitchFamily="34" charset="0"/>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Channel#1</a:t>
                </a:r>
                <a:endParaRPr lang="ko-KR" altLang="en-US" b="1" dirty="0">
                  <a:solidFill>
                    <a:schemeClr val="tx1"/>
                  </a:solidFill>
                  <a:latin typeface="Corbel" panose="020B0503020204020204" pitchFamily="34" charset="0"/>
                  <a:cs typeface="Arial" panose="020B0604020202020204" pitchFamily="34" charset="0"/>
                </a:endParaRPr>
              </a:p>
            </p:txBody>
          </p:sp>
        </p:grpSp>
      </p:grpSp>
      <p:sp>
        <p:nvSpPr>
          <p:cNvPr id="80" name="Rounded Rectangle 79">
            <a:extLst>
              <a:ext uri="{FF2B5EF4-FFF2-40B4-BE49-F238E27FC236}">
                <a16:creationId xmlns:a16="http://schemas.microsoft.com/office/drawing/2014/main" id="{E650AEE3-1136-E14F-89F4-CC529241222C}"/>
              </a:ext>
            </a:extLst>
          </p:cNvPr>
          <p:cNvSpPr/>
          <p:nvPr/>
        </p:nvSpPr>
        <p:spPr>
          <a:xfrm>
            <a:off x="79799" y="4618755"/>
            <a:ext cx="3194091" cy="825630"/>
          </a:xfrm>
          <a:prstGeom prst="roundRect">
            <a:avLst>
              <a:gd name="adj" fmla="val 8192"/>
            </a:avLst>
          </a:prstGeom>
          <a:solidFill>
            <a:srgbClr val="BCEA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2000" b="1" dirty="0">
                <a:solidFill>
                  <a:srgbClr val="009F96"/>
                </a:solidFill>
                <a:latin typeface="Corbel" panose="020B0503020204020204" pitchFamily="34" charset="0"/>
              </a:rPr>
              <a:t>Storage-aware algorithms</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Enable efficient </a:t>
            </a:r>
          </a:p>
          <a:p>
            <a:pPr algn="ctr">
              <a:lnSpc>
                <a:spcPct val="90000"/>
              </a:lnSpc>
            </a:pPr>
            <a:r>
              <a:rPr lang="en-GB" sz="2000" i="1" dirty="0">
                <a:solidFill>
                  <a:schemeClr val="bg1">
                    <a:lumMod val="50000"/>
                  </a:schemeClr>
                </a:solidFill>
                <a:latin typeface="Corbel" panose="020B0503020204020204" pitchFamily="34" charset="0"/>
              </a:rPr>
              <a:t>access patterns to the SSD </a:t>
            </a:r>
          </a:p>
        </p:txBody>
      </p:sp>
      <p:sp>
        <p:nvSpPr>
          <p:cNvPr id="57" name="Rounded Rectangle 56">
            <a:extLst>
              <a:ext uri="{FF2B5EF4-FFF2-40B4-BE49-F238E27FC236}">
                <a16:creationId xmlns:a16="http://schemas.microsoft.com/office/drawing/2014/main" id="{5EC32507-A443-5A4C-A95C-9AA56C0C2E71}"/>
              </a:ext>
            </a:extLst>
          </p:cNvPr>
          <p:cNvSpPr/>
          <p:nvPr/>
        </p:nvSpPr>
        <p:spPr>
          <a:xfrm>
            <a:off x="4790578" y="863827"/>
            <a:ext cx="4251960" cy="853441"/>
          </a:xfrm>
          <a:prstGeom prst="roundRect">
            <a:avLst>
              <a:gd name="adj" fmla="val 7193"/>
            </a:avLst>
          </a:prstGeom>
          <a:solidFill>
            <a:srgbClr val="D7C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2000" b="1" dirty="0">
                <a:solidFill>
                  <a:srgbClr val="7030A0"/>
                </a:solidFill>
                <a:latin typeface="Corbel" panose="020B0503020204020204" pitchFamily="34" charset="0"/>
              </a:rPr>
              <a:t>Data/computation flow coordination</a:t>
            </a:r>
          </a:p>
          <a:p>
            <a:pPr marL="1800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Reduce communication overhead</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Reduce #writes to flash chips</a:t>
            </a:r>
          </a:p>
        </p:txBody>
      </p:sp>
      <p:sp>
        <p:nvSpPr>
          <p:cNvPr id="44" name="Rounded Rectangle 43">
            <a:extLst>
              <a:ext uri="{FF2B5EF4-FFF2-40B4-BE49-F238E27FC236}">
                <a16:creationId xmlns:a16="http://schemas.microsoft.com/office/drawing/2014/main" id="{5ED0D847-FD88-A24E-9B42-175B6DDCAE24}"/>
              </a:ext>
            </a:extLst>
          </p:cNvPr>
          <p:cNvSpPr/>
          <p:nvPr/>
        </p:nvSpPr>
        <p:spPr>
          <a:xfrm>
            <a:off x="79799" y="860728"/>
            <a:ext cx="3611231" cy="853442"/>
          </a:xfrm>
          <a:prstGeom prst="roundRect">
            <a:avLst>
              <a:gd name="adj" fmla="val 7782"/>
            </a:avLst>
          </a:prstGeom>
          <a:solidFill>
            <a:srgbClr val="F5DC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CH" sz="2000" b="1" dirty="0">
                <a:solidFill>
                  <a:srgbClr val="C813BD"/>
                </a:solidFill>
                <a:latin typeface="Corbel" panose="020B0503020204020204" pitchFamily="34" charset="0"/>
              </a:rPr>
              <a:t>Task partitioning and mapping</a:t>
            </a:r>
          </a:p>
          <a:p>
            <a:pPr marL="342900" indent="-180000" algn="ctr">
              <a:lnSpc>
                <a:spcPct val="90000"/>
              </a:lnSpc>
              <a:buFont typeface="Arial" panose="020B0604020202020204" pitchFamily="34" charset="0"/>
              <a:buChar char="•"/>
            </a:pPr>
            <a:r>
              <a:rPr lang="en-CH" sz="2000" i="1" dirty="0">
                <a:solidFill>
                  <a:schemeClr val="bg1">
                    <a:lumMod val="50000"/>
                  </a:schemeClr>
                </a:solidFill>
                <a:latin typeface="Corbel" panose="020B0503020204020204" pitchFamily="34" charset="0"/>
              </a:rPr>
              <a:t> Each step executes </a:t>
            </a:r>
          </a:p>
          <a:p>
            <a:pPr algn="ctr">
              <a:lnSpc>
                <a:spcPct val="90000"/>
              </a:lnSpc>
            </a:pPr>
            <a:r>
              <a:rPr lang="en-CH" sz="2000" i="1" dirty="0">
                <a:solidFill>
                  <a:schemeClr val="bg1">
                    <a:lumMod val="50000"/>
                  </a:schemeClr>
                </a:solidFill>
                <a:latin typeface="Corbel" panose="020B0503020204020204" pitchFamily="34" charset="0"/>
              </a:rPr>
              <a:t>in its most suitable system </a:t>
            </a:r>
          </a:p>
        </p:txBody>
      </p:sp>
      <p:sp>
        <p:nvSpPr>
          <p:cNvPr id="45" name="Rectangle 44">
            <a:extLst>
              <a:ext uri="{FF2B5EF4-FFF2-40B4-BE49-F238E27FC236}">
                <a16:creationId xmlns:a16="http://schemas.microsoft.com/office/drawing/2014/main" id="{EEFDD6D5-ED65-E845-AC4A-7DB9C4F0CFB7}"/>
              </a:ext>
            </a:extLst>
          </p:cNvPr>
          <p:cNvSpPr/>
          <p:nvPr/>
        </p:nvSpPr>
        <p:spPr>
          <a:xfrm>
            <a:off x="79799" y="830142"/>
            <a:ext cx="8984402" cy="96496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3" name="Group 2">
            <a:extLst>
              <a:ext uri="{FF2B5EF4-FFF2-40B4-BE49-F238E27FC236}">
                <a16:creationId xmlns:a16="http://schemas.microsoft.com/office/drawing/2014/main" id="{FC87441C-26C2-3AC3-3586-AC4C93478FA0}"/>
              </a:ext>
            </a:extLst>
          </p:cNvPr>
          <p:cNvGrpSpPr/>
          <p:nvPr/>
        </p:nvGrpSpPr>
        <p:grpSpPr>
          <a:xfrm>
            <a:off x="1872893" y="6552384"/>
            <a:ext cx="6071596" cy="268284"/>
            <a:chOff x="2060011" y="6449365"/>
            <a:chExt cx="4267776" cy="268284"/>
          </a:xfrm>
        </p:grpSpPr>
        <p:sp>
          <p:nvSpPr>
            <p:cNvPr id="5" name="Arrow: Chevron 42">
              <a:extLst>
                <a:ext uri="{FF2B5EF4-FFF2-40B4-BE49-F238E27FC236}">
                  <a16:creationId xmlns:a16="http://schemas.microsoft.com/office/drawing/2014/main" id="{71082653-94D0-B645-3D1C-B8FB9EC3013B}"/>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6" name="Arrow: Chevron 43">
              <a:extLst>
                <a:ext uri="{FF2B5EF4-FFF2-40B4-BE49-F238E27FC236}">
                  <a16:creationId xmlns:a16="http://schemas.microsoft.com/office/drawing/2014/main" id="{6F4AD0B4-70EA-13D5-1139-BB9B2940AF31}"/>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9" name="Arrow: Chevron 45">
              <a:extLst>
                <a:ext uri="{FF2B5EF4-FFF2-40B4-BE49-F238E27FC236}">
                  <a16:creationId xmlns:a16="http://schemas.microsoft.com/office/drawing/2014/main" id="{4D34CAC2-403E-B5F9-A716-CA6D70BC922C}"/>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1" name="Arrow: Chevron 46">
              <a:extLst>
                <a:ext uri="{FF2B5EF4-FFF2-40B4-BE49-F238E27FC236}">
                  <a16:creationId xmlns:a16="http://schemas.microsoft.com/office/drawing/2014/main" id="{2902F1C4-C6AB-06F5-F92F-6493BA67B098}"/>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8147661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Algorithm-Architecture Co-Design</a:t>
            </a:r>
          </a:p>
        </p:txBody>
      </p:sp>
      <p:grpSp>
        <p:nvGrpSpPr>
          <p:cNvPr id="8" name="Group 7">
            <a:extLst>
              <a:ext uri="{FF2B5EF4-FFF2-40B4-BE49-F238E27FC236}">
                <a16:creationId xmlns:a16="http://schemas.microsoft.com/office/drawing/2014/main" id="{BB2F72DB-BA33-AD4A-845C-0862E8D50054}"/>
              </a:ext>
            </a:extLst>
          </p:cNvPr>
          <p:cNvGrpSpPr/>
          <p:nvPr/>
        </p:nvGrpSpPr>
        <p:grpSpPr>
          <a:xfrm>
            <a:off x="705812" y="1953273"/>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algn="ctr"/>
              <a:r>
                <a:rPr lang="en-CH" sz="2000" b="1" dirty="0">
                  <a:solidFill>
                    <a:schemeClr val="accent2"/>
                  </a:solidFill>
                  <a:latin typeface="Corbel" panose="020B0503020204020204" pitchFamily="34" charset="0"/>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66932" y="2006957"/>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algn="ctr" defTabSz="914400" fontAlgn="base">
                <a:spcBef>
                  <a:spcPct val="0"/>
                </a:spcBef>
                <a:spcAft>
                  <a:spcPct val="0"/>
                </a:spcAft>
              </a:pPr>
              <a:r>
                <a:rPr lang="en-US" b="1" dirty="0">
                  <a:solidFill>
                    <a:schemeClr val="tx1">
                      <a:lumMod val="50000"/>
                      <a:lumOff val="50000"/>
                    </a:schemeClr>
                  </a:solidFill>
                  <a:latin typeface="Corbel" panose="020B0503020204020204" pitchFamily="34" charset="0"/>
                  <a:cs typeface="Arial" panose="020B0604020202020204" pitchFamily="34" charset="0"/>
                </a:rPr>
                <a:t>SSD DRAM</a:t>
              </a:r>
              <a:endParaRPr lang="en-CH" sz="1600" b="1" dirty="0">
                <a:solidFill>
                  <a:schemeClr val="tx1">
                    <a:lumMod val="50000"/>
                    <a:lumOff val="50000"/>
                  </a:schemeClr>
                </a:solidFill>
                <a:latin typeface="Corbel" panose="020B0503020204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914400" fontAlgn="base">
                <a:spcBef>
                  <a:spcPct val="0"/>
                </a:spcBef>
                <a:spcAft>
                  <a:spcPct val="0"/>
                </a:spcAft>
              </a:pPr>
              <a:endParaRPr lang="en-CH" sz="1400" b="1" dirty="0">
                <a:latin typeface="Corbel" panose="020B0503020204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b="1" dirty="0">
                  <a:solidFill>
                    <a:schemeClr val="tx1"/>
                  </a:solidFill>
                  <a:latin typeface="Corbel" panose="020B0503020204020204" pitchFamily="34" charset="0"/>
                </a:rPr>
                <a:t>Standard</a:t>
              </a:r>
            </a:p>
            <a:p>
              <a:pPr algn="ctr"/>
              <a:r>
                <a:rPr lang="en-CH" b="1" dirty="0">
                  <a:solidFill>
                    <a:schemeClr val="tx1"/>
                  </a:solidFill>
                  <a:latin typeface="Corbel" panose="020B0503020204020204" pitchFamily="34" charset="0"/>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algn="ctr"/>
              <a:r>
                <a:rPr lang="en-CH" b="1" dirty="0">
                  <a:solidFill>
                    <a:schemeClr val="tx1">
                      <a:lumMod val="50000"/>
                      <a:lumOff val="50000"/>
                    </a:schemeClr>
                  </a:solidFill>
                  <a:latin typeface="Corbel" panose="020B0503020204020204" pitchFamily="34" charset="0"/>
                </a:rPr>
                <a:t>SSD </a:t>
              </a:r>
            </a:p>
            <a:p>
              <a:pPr algn="ctr"/>
              <a:r>
                <a:rPr lang="en-CH" b="1" dirty="0">
                  <a:solidFill>
                    <a:schemeClr val="tx1">
                      <a:lumMod val="50000"/>
                      <a:lumOff val="50000"/>
                    </a:schemeClr>
                  </a:solidFill>
                  <a:latin typeface="Corbel" panose="020B0503020204020204" pitchFamily="34" charset="0"/>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Cores</a:t>
              </a:r>
              <a:endParaRPr lang="ko-KR" altLang="en-US" b="1" dirty="0">
                <a:solidFill>
                  <a:schemeClr val="tx1"/>
                </a:solidFill>
                <a:latin typeface="Corbel" panose="020B0503020204020204" pitchFamily="34" charset="0"/>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algn="ctr">
                <a:lnSpc>
                  <a:spcPct val="70000"/>
                </a:lnSpc>
              </a:pPr>
              <a:r>
                <a:rPr lang="en-CH" sz="2000" b="1" dirty="0">
                  <a:solidFill>
                    <a:schemeClr val="accent6">
                      <a:lumMod val="75000"/>
                    </a:schemeClr>
                  </a:solidFill>
                  <a:latin typeface="Corbel" panose="020B0503020204020204" pitchFamily="34" charset="0"/>
                </a:rPr>
                <a:t>MegIS-Enabled SSD </a:t>
              </a:r>
            </a:p>
            <a:p>
              <a:pPr algn="ctr">
                <a:lnSpc>
                  <a:spcPct val="70000"/>
                </a:lnSpc>
              </a:pPr>
              <a:endParaRPr lang="en-CH" sz="2000" b="1" dirty="0">
                <a:solidFill>
                  <a:schemeClr val="accent6">
                    <a:lumMod val="75000"/>
                  </a:schemeClr>
                </a:solidFill>
                <a:latin typeface="Corbel" panose="020B0503020204020204" pitchFamily="34" charset="0"/>
              </a:endParaRPr>
            </a:p>
          </p:txBody>
        </p:sp>
      </p:grpSp>
      <p:cxnSp>
        <p:nvCxnSpPr>
          <p:cNvPr id="44" name="Straight Connector 43">
            <a:extLst>
              <a:ext uri="{FF2B5EF4-FFF2-40B4-BE49-F238E27FC236}">
                <a16:creationId xmlns:a16="http://schemas.microsoft.com/office/drawing/2014/main" id="{0BF7D8A7-588E-CE41-9127-2BBECD1C1FCA}"/>
              </a:ext>
            </a:extLst>
          </p:cNvPr>
          <p:cNvCxnSpPr>
            <a:cxnSpLocks/>
          </p:cNvCxnSpPr>
          <p:nvPr/>
        </p:nvCxnSpPr>
        <p:spPr>
          <a:xfrm>
            <a:off x="6513867" y="3220638"/>
            <a:ext cx="881" cy="86734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25DE917-2937-2146-95FD-AA551242F0E2}"/>
              </a:ext>
            </a:extLst>
          </p:cNvPr>
          <p:cNvCxnSpPr>
            <a:cxnSpLocks/>
          </p:cNvCxnSpPr>
          <p:nvPr/>
        </p:nvCxnSpPr>
        <p:spPr>
          <a:xfrm>
            <a:off x="3408034" y="3241308"/>
            <a:ext cx="0" cy="88290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ight Arrow 270">
            <a:extLst>
              <a:ext uri="{FF2B5EF4-FFF2-40B4-BE49-F238E27FC236}">
                <a16:creationId xmlns:a16="http://schemas.microsoft.com/office/drawing/2014/main" id="{B6D8188A-86DA-B040-9FFF-26FCB6F5794B}"/>
              </a:ext>
            </a:extLst>
          </p:cNvPr>
          <p:cNvSpPr/>
          <p:nvPr/>
        </p:nvSpPr>
        <p:spPr>
          <a:xfrm rot="16200000">
            <a:off x="6170604" y="3648428"/>
            <a:ext cx="391926" cy="192341"/>
          </a:xfrm>
          <a:prstGeom prst="rightArrow">
            <a:avLst>
              <a:gd name="adj1" fmla="val 23159"/>
              <a:gd name="adj2" fmla="val 101427"/>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400" i="1">
              <a:latin typeface="Corbel" panose="020B0503020204020204" pitchFamily="34" charset="0"/>
            </a:endParaRPr>
          </a:p>
        </p:txBody>
      </p:sp>
      <p:sp>
        <p:nvSpPr>
          <p:cNvPr id="57" name="직사각형 78">
            <a:extLst>
              <a:ext uri="{FF2B5EF4-FFF2-40B4-BE49-F238E27FC236}">
                <a16:creationId xmlns:a16="http://schemas.microsoft.com/office/drawing/2014/main" id="{0A890FAD-3B97-AD48-800F-45C77AD71D20}"/>
              </a:ext>
            </a:extLst>
          </p:cNvPr>
          <p:cNvSpPr/>
          <p:nvPr/>
        </p:nvSpPr>
        <p:spPr>
          <a:xfrm>
            <a:off x="5934877" y="2979457"/>
            <a:ext cx="765776" cy="241181"/>
          </a:xfrm>
          <a:prstGeom prst="rect">
            <a:avLst/>
          </a:prstGeom>
          <a:solidFill>
            <a:srgbClr val="FFE79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i="1" dirty="0">
                <a:solidFill>
                  <a:schemeClr val="tx1"/>
                </a:solidFill>
                <a:latin typeface="Corbel" panose="020B0503020204020204" pitchFamily="34" charset="0"/>
                <a:cs typeface="Arial" panose="020B0604020202020204" pitchFamily="34" charset="0"/>
              </a:rPr>
              <a:t>ACC</a:t>
            </a:r>
            <a:endParaRPr lang="ko-KR" altLang="en-US" b="1" i="1" dirty="0">
              <a:solidFill>
                <a:schemeClr val="tx1"/>
              </a:solidFill>
              <a:latin typeface="Corbel" panose="020B0503020204020204" pitchFamily="34" charset="0"/>
              <a:cs typeface="Arial" panose="020B0604020202020204" pitchFamily="34" charset="0"/>
            </a:endParaRPr>
          </a:p>
        </p:txBody>
      </p:sp>
      <p:sp>
        <p:nvSpPr>
          <p:cNvPr id="59" name="Right Arrow 270">
            <a:extLst>
              <a:ext uri="{FF2B5EF4-FFF2-40B4-BE49-F238E27FC236}">
                <a16:creationId xmlns:a16="http://schemas.microsoft.com/office/drawing/2014/main" id="{7C04FF88-32A2-A24D-8D51-99CA4646DCF3}"/>
              </a:ext>
            </a:extLst>
          </p:cNvPr>
          <p:cNvSpPr/>
          <p:nvPr/>
        </p:nvSpPr>
        <p:spPr>
          <a:xfrm rot="16200000">
            <a:off x="3372394" y="3649597"/>
            <a:ext cx="391926" cy="192341"/>
          </a:xfrm>
          <a:prstGeom prst="rightArrow">
            <a:avLst>
              <a:gd name="adj1" fmla="val 23159"/>
              <a:gd name="adj2" fmla="val 101427"/>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400" i="1">
              <a:latin typeface="Corbel" panose="020B0503020204020204" pitchFamily="34" charset="0"/>
            </a:endParaRPr>
          </a:p>
        </p:txBody>
      </p:sp>
      <p:sp>
        <p:nvSpPr>
          <p:cNvPr id="60" name="Right Arrow 59">
            <a:extLst>
              <a:ext uri="{FF2B5EF4-FFF2-40B4-BE49-F238E27FC236}">
                <a16:creationId xmlns:a16="http://schemas.microsoft.com/office/drawing/2014/main" id="{188D29B9-4804-4543-A70F-1F69FCE7B03B}"/>
              </a:ext>
            </a:extLst>
          </p:cNvPr>
          <p:cNvSpPr/>
          <p:nvPr/>
        </p:nvSpPr>
        <p:spPr>
          <a:xfrm>
            <a:off x="1827862" y="2762705"/>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i="1" dirty="0">
              <a:solidFill>
                <a:srgbClr val="7030A0"/>
              </a:solidFill>
              <a:latin typeface="Corbel" panose="020B0503020204020204" pitchFamily="34" charset="0"/>
            </a:endParaRPr>
          </a:p>
        </p:txBody>
      </p:sp>
      <p:sp>
        <p:nvSpPr>
          <p:cNvPr id="62" name="Right Arrow 61">
            <a:extLst>
              <a:ext uri="{FF2B5EF4-FFF2-40B4-BE49-F238E27FC236}">
                <a16:creationId xmlns:a16="http://schemas.microsoft.com/office/drawing/2014/main" id="{D912E586-2373-A948-97F9-A1DF6071F9AB}"/>
              </a:ext>
            </a:extLst>
          </p:cNvPr>
          <p:cNvSpPr/>
          <p:nvPr/>
        </p:nvSpPr>
        <p:spPr>
          <a:xfrm rot="10800000">
            <a:off x="1819369" y="3435404"/>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i="1">
              <a:solidFill>
                <a:srgbClr val="7030A0"/>
              </a:solidFill>
              <a:latin typeface="Corbel" panose="020B0503020204020204" pitchFamily="34" charset="0"/>
            </a:endParaRPr>
          </a:p>
        </p:txBody>
      </p:sp>
      <p:sp>
        <p:nvSpPr>
          <p:cNvPr id="63" name="직사각형 78">
            <a:extLst>
              <a:ext uri="{FF2B5EF4-FFF2-40B4-BE49-F238E27FC236}">
                <a16:creationId xmlns:a16="http://schemas.microsoft.com/office/drawing/2014/main" id="{5785C21E-C67C-E043-8489-65393A3BD31B}"/>
              </a:ext>
            </a:extLst>
          </p:cNvPr>
          <p:cNvSpPr/>
          <p:nvPr/>
        </p:nvSpPr>
        <p:spPr>
          <a:xfrm>
            <a:off x="3202311" y="3000127"/>
            <a:ext cx="765776" cy="241181"/>
          </a:xfrm>
          <a:prstGeom prst="rect">
            <a:avLst/>
          </a:prstGeom>
          <a:solidFill>
            <a:srgbClr val="FFE79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i="1" dirty="0">
                <a:solidFill>
                  <a:schemeClr val="tx1"/>
                </a:solidFill>
                <a:latin typeface="Corbel" panose="020B0503020204020204" pitchFamily="34" charset="0"/>
                <a:cs typeface="Arial" panose="020B0604020202020204" pitchFamily="34" charset="0"/>
              </a:rPr>
              <a:t>ACC</a:t>
            </a:r>
            <a:endParaRPr lang="ko-KR" altLang="en-US" b="1" i="1" dirty="0">
              <a:solidFill>
                <a:schemeClr val="tx1"/>
              </a:solidFill>
              <a:latin typeface="Corbel" panose="020B0503020204020204" pitchFamily="34" charset="0"/>
              <a:cs typeface="Arial" panose="020B0604020202020204" pitchFamily="34" charset="0"/>
            </a:endParaRPr>
          </a:p>
        </p:txBody>
      </p:sp>
      <p:pic>
        <p:nvPicPr>
          <p:cNvPr id="64" name="Graphic 63" descr="Gears">
            <a:extLst>
              <a:ext uri="{FF2B5EF4-FFF2-40B4-BE49-F238E27FC236}">
                <a16:creationId xmlns:a16="http://schemas.microsoft.com/office/drawing/2014/main" id="{1EA12A80-2966-9143-93DA-62D37E7BF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8689" y="2831751"/>
            <a:ext cx="914400" cy="914400"/>
          </a:xfrm>
          <a:prstGeom prst="rect">
            <a:avLst/>
          </a:prstGeom>
          <a:effectLst>
            <a:glow rad="63500">
              <a:schemeClr val="bg1">
                <a:alpha val="40000"/>
              </a:schemeClr>
            </a:glow>
          </a:effectLst>
        </p:spPr>
      </p:pic>
      <p:pic>
        <p:nvPicPr>
          <p:cNvPr id="65" name="Graphic 64" descr="Gears">
            <a:extLst>
              <a:ext uri="{FF2B5EF4-FFF2-40B4-BE49-F238E27FC236}">
                <a16:creationId xmlns:a16="http://schemas.microsoft.com/office/drawing/2014/main" id="{B95595D7-3CE1-2244-B3A1-B189597EDD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15" y="2774130"/>
            <a:ext cx="914400" cy="914400"/>
          </a:xfrm>
          <a:prstGeom prst="rect">
            <a:avLst/>
          </a:prstGeom>
          <a:effectLst>
            <a:glow rad="63500">
              <a:schemeClr val="bg1">
                <a:alpha val="40000"/>
              </a:schemeClr>
            </a:glow>
          </a:effectLst>
        </p:spPr>
      </p:pic>
      <p:grpSp>
        <p:nvGrpSpPr>
          <p:cNvPr id="10" name="Group 9">
            <a:extLst>
              <a:ext uri="{FF2B5EF4-FFF2-40B4-BE49-F238E27FC236}">
                <a16:creationId xmlns:a16="http://schemas.microsoft.com/office/drawing/2014/main" id="{CC48594D-229F-2E4F-AB9E-0142CC57C9CA}"/>
              </a:ext>
            </a:extLst>
          </p:cNvPr>
          <p:cNvGrpSpPr/>
          <p:nvPr/>
        </p:nvGrpSpPr>
        <p:grpSpPr>
          <a:xfrm>
            <a:off x="3172611" y="3308889"/>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err="1">
                  <a:solidFill>
                    <a:schemeClr val="tx1"/>
                  </a:solidFill>
                  <a:latin typeface="Corbel" panose="020B0503020204020204" pitchFamily="34" charset="0"/>
                  <a:cs typeface="Arial" panose="020B0604020202020204" pitchFamily="34" charset="0"/>
                </a:rPr>
                <a:t>Channel#N</a:t>
              </a:r>
              <a:endParaRPr lang="ko-KR" altLang="en-US" b="1" dirty="0">
                <a:solidFill>
                  <a:schemeClr val="tx1"/>
                </a:solidFill>
                <a:latin typeface="Corbel" panose="020B0503020204020204" pitchFamily="34" charset="0"/>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Channel#1</a:t>
              </a:r>
              <a:endParaRPr lang="ko-KR" altLang="en-US" b="1" dirty="0">
                <a:solidFill>
                  <a:schemeClr val="tx1"/>
                </a:solidFill>
                <a:latin typeface="Corbel" panose="020B0503020204020204" pitchFamily="34" charset="0"/>
                <a:cs typeface="Arial" panose="020B0604020202020204" pitchFamily="34" charset="0"/>
              </a:endParaRPr>
            </a:p>
          </p:txBody>
        </p:sp>
      </p:grpSp>
      <p:sp>
        <p:nvSpPr>
          <p:cNvPr id="85" name="Rounded Rectangle 84">
            <a:extLst>
              <a:ext uri="{FF2B5EF4-FFF2-40B4-BE49-F238E27FC236}">
                <a16:creationId xmlns:a16="http://schemas.microsoft.com/office/drawing/2014/main" id="{66C401CC-C87D-7049-9839-81ACDCE1FBC6}"/>
              </a:ext>
            </a:extLst>
          </p:cNvPr>
          <p:cNvSpPr/>
          <p:nvPr/>
        </p:nvSpPr>
        <p:spPr>
          <a:xfrm>
            <a:off x="4649734" y="4622866"/>
            <a:ext cx="4392804" cy="825630"/>
          </a:xfrm>
          <a:prstGeom prst="roundRect">
            <a:avLst>
              <a:gd name="adj" fmla="val 7782"/>
            </a:avLst>
          </a:prstGeom>
          <a:solidFill>
            <a:schemeClr val="accent4">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2000" b="1" dirty="0">
                <a:solidFill>
                  <a:srgbClr val="BF9001"/>
                </a:solidFill>
                <a:latin typeface="Corbel" panose="020B0503020204020204" pitchFamily="34" charset="0"/>
              </a:rPr>
              <a:t>Lightweight in-storage accelerators </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Minimize SRAM/DRAM buffer spaces needed inside the SSD</a:t>
            </a:r>
            <a:endParaRPr lang="en-CH" sz="2000" i="1" dirty="0">
              <a:solidFill>
                <a:schemeClr val="bg1">
                  <a:lumMod val="50000"/>
                </a:schemeClr>
              </a:solidFill>
              <a:latin typeface="Corbel" panose="020B0503020204020204" pitchFamily="34" charset="0"/>
            </a:endParaRPr>
          </a:p>
        </p:txBody>
      </p:sp>
      <p:sp>
        <p:nvSpPr>
          <p:cNvPr id="89" name="Rounded Rectangle 88">
            <a:extLst>
              <a:ext uri="{FF2B5EF4-FFF2-40B4-BE49-F238E27FC236}">
                <a16:creationId xmlns:a16="http://schemas.microsoft.com/office/drawing/2014/main" id="{36DD4D81-DEAF-6748-BE65-AB956B3F1E31}"/>
              </a:ext>
            </a:extLst>
          </p:cNvPr>
          <p:cNvSpPr/>
          <p:nvPr/>
        </p:nvSpPr>
        <p:spPr>
          <a:xfrm>
            <a:off x="79799" y="4618755"/>
            <a:ext cx="3194091" cy="825630"/>
          </a:xfrm>
          <a:prstGeom prst="roundRect">
            <a:avLst>
              <a:gd name="adj" fmla="val 8192"/>
            </a:avLst>
          </a:prstGeom>
          <a:solidFill>
            <a:srgbClr val="BCEA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2000" b="1" dirty="0">
                <a:solidFill>
                  <a:srgbClr val="009F96"/>
                </a:solidFill>
                <a:latin typeface="Corbel" panose="020B0503020204020204" pitchFamily="34" charset="0"/>
              </a:rPr>
              <a:t>Storage-aware algorithms</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Enable efficient </a:t>
            </a:r>
          </a:p>
          <a:p>
            <a:pPr algn="ctr">
              <a:lnSpc>
                <a:spcPct val="90000"/>
              </a:lnSpc>
            </a:pPr>
            <a:r>
              <a:rPr lang="en-GB" sz="2000" i="1" dirty="0">
                <a:solidFill>
                  <a:schemeClr val="bg1">
                    <a:lumMod val="50000"/>
                  </a:schemeClr>
                </a:solidFill>
                <a:latin typeface="Corbel" panose="020B0503020204020204" pitchFamily="34" charset="0"/>
              </a:rPr>
              <a:t>access patterns to the SSD </a:t>
            </a:r>
          </a:p>
        </p:txBody>
      </p:sp>
      <p:sp>
        <p:nvSpPr>
          <p:cNvPr id="90" name="Rectangle 89">
            <a:extLst>
              <a:ext uri="{FF2B5EF4-FFF2-40B4-BE49-F238E27FC236}">
                <a16:creationId xmlns:a16="http://schemas.microsoft.com/office/drawing/2014/main" id="{796645DA-20F3-4B41-A12C-B6B15D9A7B3A}"/>
              </a:ext>
            </a:extLst>
          </p:cNvPr>
          <p:cNvSpPr/>
          <p:nvPr/>
        </p:nvSpPr>
        <p:spPr>
          <a:xfrm>
            <a:off x="0" y="4580889"/>
            <a:ext cx="3825174" cy="96496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5" name="Rounded Rectangle 74">
            <a:extLst>
              <a:ext uri="{FF2B5EF4-FFF2-40B4-BE49-F238E27FC236}">
                <a16:creationId xmlns:a16="http://schemas.microsoft.com/office/drawing/2014/main" id="{7D4A8FC6-A479-EA4A-BB98-F880F3FF3C45}"/>
              </a:ext>
            </a:extLst>
          </p:cNvPr>
          <p:cNvSpPr/>
          <p:nvPr/>
        </p:nvSpPr>
        <p:spPr>
          <a:xfrm>
            <a:off x="4790578" y="863827"/>
            <a:ext cx="4251960" cy="853441"/>
          </a:xfrm>
          <a:prstGeom prst="roundRect">
            <a:avLst>
              <a:gd name="adj" fmla="val 7193"/>
            </a:avLst>
          </a:prstGeom>
          <a:solidFill>
            <a:srgbClr val="D7C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2000" b="1" dirty="0">
                <a:solidFill>
                  <a:srgbClr val="7030A0"/>
                </a:solidFill>
                <a:latin typeface="Corbel" panose="020B0503020204020204" pitchFamily="34" charset="0"/>
              </a:rPr>
              <a:t>Data/computation flow coordination</a:t>
            </a:r>
          </a:p>
          <a:p>
            <a:pPr marL="1800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Reduce communication overhead</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Reduce #writes to flash chips</a:t>
            </a:r>
          </a:p>
        </p:txBody>
      </p:sp>
      <p:sp>
        <p:nvSpPr>
          <p:cNvPr id="76" name="Rounded Rectangle 75">
            <a:extLst>
              <a:ext uri="{FF2B5EF4-FFF2-40B4-BE49-F238E27FC236}">
                <a16:creationId xmlns:a16="http://schemas.microsoft.com/office/drawing/2014/main" id="{C401066B-7687-C041-BB61-3525B972271E}"/>
              </a:ext>
            </a:extLst>
          </p:cNvPr>
          <p:cNvSpPr/>
          <p:nvPr/>
        </p:nvSpPr>
        <p:spPr>
          <a:xfrm>
            <a:off x="79799" y="860728"/>
            <a:ext cx="3611231" cy="853442"/>
          </a:xfrm>
          <a:prstGeom prst="roundRect">
            <a:avLst>
              <a:gd name="adj" fmla="val 7782"/>
            </a:avLst>
          </a:prstGeom>
          <a:solidFill>
            <a:srgbClr val="F5DC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CH" sz="2000" b="1" dirty="0">
                <a:solidFill>
                  <a:srgbClr val="C813BD"/>
                </a:solidFill>
                <a:latin typeface="Corbel" panose="020B0503020204020204" pitchFamily="34" charset="0"/>
              </a:rPr>
              <a:t>Task partitioning and mapping</a:t>
            </a:r>
          </a:p>
          <a:p>
            <a:pPr marL="342900" indent="-180000" algn="ctr">
              <a:lnSpc>
                <a:spcPct val="90000"/>
              </a:lnSpc>
              <a:buFont typeface="Arial" panose="020B0604020202020204" pitchFamily="34" charset="0"/>
              <a:buChar char="•"/>
            </a:pPr>
            <a:r>
              <a:rPr lang="en-CH" sz="2000" i="1" dirty="0">
                <a:solidFill>
                  <a:schemeClr val="bg1">
                    <a:lumMod val="50000"/>
                  </a:schemeClr>
                </a:solidFill>
                <a:latin typeface="Corbel" panose="020B0503020204020204" pitchFamily="34" charset="0"/>
              </a:rPr>
              <a:t> Each step executes </a:t>
            </a:r>
          </a:p>
          <a:p>
            <a:pPr algn="ctr">
              <a:lnSpc>
                <a:spcPct val="90000"/>
              </a:lnSpc>
            </a:pPr>
            <a:r>
              <a:rPr lang="en-CH" sz="2000" i="1" dirty="0">
                <a:solidFill>
                  <a:schemeClr val="bg1">
                    <a:lumMod val="50000"/>
                  </a:schemeClr>
                </a:solidFill>
                <a:latin typeface="Corbel" panose="020B0503020204020204" pitchFamily="34" charset="0"/>
              </a:rPr>
              <a:t>in its most suitable system </a:t>
            </a:r>
          </a:p>
        </p:txBody>
      </p:sp>
      <p:sp>
        <p:nvSpPr>
          <p:cNvPr id="78" name="Rectangle 77">
            <a:extLst>
              <a:ext uri="{FF2B5EF4-FFF2-40B4-BE49-F238E27FC236}">
                <a16:creationId xmlns:a16="http://schemas.microsoft.com/office/drawing/2014/main" id="{2537FA2E-949B-574C-B1F5-A11D5F83FD82}"/>
              </a:ext>
            </a:extLst>
          </p:cNvPr>
          <p:cNvSpPr/>
          <p:nvPr/>
        </p:nvSpPr>
        <p:spPr>
          <a:xfrm>
            <a:off x="79799" y="829985"/>
            <a:ext cx="8984402" cy="96496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3" name="Group 2">
            <a:extLst>
              <a:ext uri="{FF2B5EF4-FFF2-40B4-BE49-F238E27FC236}">
                <a16:creationId xmlns:a16="http://schemas.microsoft.com/office/drawing/2014/main" id="{7D353777-87C7-547D-086E-CB5A9113EC20}"/>
              </a:ext>
            </a:extLst>
          </p:cNvPr>
          <p:cNvGrpSpPr/>
          <p:nvPr/>
        </p:nvGrpSpPr>
        <p:grpSpPr>
          <a:xfrm>
            <a:off x="1872893" y="6552384"/>
            <a:ext cx="6071596" cy="268284"/>
            <a:chOff x="2060011" y="6449365"/>
            <a:chExt cx="4267776" cy="268284"/>
          </a:xfrm>
        </p:grpSpPr>
        <p:sp>
          <p:nvSpPr>
            <p:cNvPr id="5" name="Arrow: Chevron 42">
              <a:extLst>
                <a:ext uri="{FF2B5EF4-FFF2-40B4-BE49-F238E27FC236}">
                  <a16:creationId xmlns:a16="http://schemas.microsoft.com/office/drawing/2014/main" id="{50A14C54-964A-9EE8-EDF8-F11FBC778959}"/>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6" name="Arrow: Chevron 43">
              <a:extLst>
                <a:ext uri="{FF2B5EF4-FFF2-40B4-BE49-F238E27FC236}">
                  <a16:creationId xmlns:a16="http://schemas.microsoft.com/office/drawing/2014/main" id="{F77E26EF-2E7E-E501-11C6-303CDBBC20AB}"/>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9" name="Arrow: Chevron 45">
              <a:extLst>
                <a:ext uri="{FF2B5EF4-FFF2-40B4-BE49-F238E27FC236}">
                  <a16:creationId xmlns:a16="http://schemas.microsoft.com/office/drawing/2014/main" id="{E01F8A43-73CF-23B7-6AB3-620FE50D3EAF}"/>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1" name="Arrow: Chevron 46">
              <a:extLst>
                <a:ext uri="{FF2B5EF4-FFF2-40B4-BE49-F238E27FC236}">
                  <a16:creationId xmlns:a16="http://schemas.microsoft.com/office/drawing/2014/main" id="{86B2E05F-F764-D16D-5C99-1D51BEB929B2}"/>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61762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1000" tmFilter="0, 0; .2, .5; .8, .5; 1, 0"/>
                                        <p:tgtEl>
                                          <p:spTgt spid="63"/>
                                        </p:tgtEl>
                                      </p:cBhvr>
                                    </p:animEffect>
                                    <p:animScale>
                                      <p:cBhvr>
                                        <p:cTn id="7" dur="500" autoRev="1" fill="hold"/>
                                        <p:tgtEl>
                                          <p:spTgt spid="63"/>
                                        </p:tgtEl>
                                      </p:cBhvr>
                                      <p:by x="105000" y="105000"/>
                                    </p:animScale>
                                  </p:childTnLst>
                                </p:cTn>
                              </p:par>
                              <p:par>
                                <p:cTn id="8" presetID="26" presetClass="emph" presetSubtype="0" fill="hold" grpId="0" nodeType="withEffect">
                                  <p:stCondLst>
                                    <p:cond delay="0"/>
                                  </p:stCondLst>
                                  <p:childTnLst>
                                    <p:animEffect transition="out" filter="fade">
                                      <p:cBhvr>
                                        <p:cTn id="9" dur="1000" tmFilter="0, 0; .2, .5; .8, .5; 1, 0"/>
                                        <p:tgtEl>
                                          <p:spTgt spid="57"/>
                                        </p:tgtEl>
                                      </p:cBhvr>
                                    </p:animEffect>
                                    <p:animScale>
                                      <p:cBhvr>
                                        <p:cTn id="10" dur="500" autoRev="1" fill="hold"/>
                                        <p:tgtEl>
                                          <p:spTgt spid="5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Algorithm-Architecture Co-Design</a:t>
            </a:r>
          </a:p>
        </p:txBody>
      </p:sp>
      <p:grpSp>
        <p:nvGrpSpPr>
          <p:cNvPr id="8" name="Group 7">
            <a:extLst>
              <a:ext uri="{FF2B5EF4-FFF2-40B4-BE49-F238E27FC236}">
                <a16:creationId xmlns:a16="http://schemas.microsoft.com/office/drawing/2014/main" id="{BB2F72DB-BA33-AD4A-845C-0862E8D50054}"/>
              </a:ext>
            </a:extLst>
          </p:cNvPr>
          <p:cNvGrpSpPr/>
          <p:nvPr/>
        </p:nvGrpSpPr>
        <p:grpSpPr>
          <a:xfrm>
            <a:off x="705812" y="1953273"/>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algn="ctr"/>
              <a:r>
                <a:rPr lang="en-CH" sz="2000" b="1" dirty="0">
                  <a:solidFill>
                    <a:schemeClr val="accent2"/>
                  </a:solidFill>
                  <a:latin typeface="Corbel" panose="020B0503020204020204" pitchFamily="34" charset="0"/>
                </a:rPr>
                <a:t>Host System</a:t>
              </a:r>
            </a:p>
          </p:txBody>
        </p:sp>
      </p:grpSp>
      <p:sp>
        <p:nvSpPr>
          <p:cNvPr id="50" name="Rounded Rectangle 49">
            <a:extLst>
              <a:ext uri="{FF2B5EF4-FFF2-40B4-BE49-F238E27FC236}">
                <a16:creationId xmlns:a16="http://schemas.microsoft.com/office/drawing/2014/main" id="{E27FD226-8B2E-8A44-A9AD-F6E1501D1528}"/>
              </a:ext>
            </a:extLst>
          </p:cNvPr>
          <p:cNvSpPr/>
          <p:nvPr/>
        </p:nvSpPr>
        <p:spPr>
          <a:xfrm>
            <a:off x="2666932" y="200695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303691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225593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algn="ctr" defTabSz="914400" fontAlgn="base">
              <a:spcBef>
                <a:spcPct val="0"/>
              </a:spcBef>
              <a:spcAft>
                <a:spcPct val="0"/>
              </a:spcAft>
            </a:pPr>
            <a:r>
              <a:rPr lang="en-US" b="1" dirty="0">
                <a:solidFill>
                  <a:schemeClr val="tx1">
                    <a:lumMod val="50000"/>
                    <a:lumOff val="50000"/>
                  </a:schemeClr>
                </a:solidFill>
                <a:latin typeface="Corbel" panose="020B0503020204020204" pitchFamily="34" charset="0"/>
                <a:cs typeface="Arial" panose="020B0604020202020204" pitchFamily="34" charset="0"/>
              </a:rPr>
              <a:t>SSD DRAM</a:t>
            </a:r>
            <a:endParaRPr lang="en-CH" sz="1600" b="1" dirty="0">
              <a:solidFill>
                <a:schemeClr val="tx1">
                  <a:lumMod val="50000"/>
                  <a:lumOff val="50000"/>
                </a:schemeClr>
              </a:solidFill>
              <a:latin typeface="Corbel" panose="020B0503020204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225593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914400" fontAlgn="base">
              <a:spcBef>
                <a:spcPct val="0"/>
              </a:spcBef>
              <a:spcAft>
                <a:spcPct val="0"/>
              </a:spcAft>
            </a:pPr>
            <a:endParaRPr lang="en-CH" sz="1400" b="1" dirty="0">
              <a:latin typeface="Corbel" panose="020B0503020204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264333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b="1" dirty="0">
                <a:solidFill>
                  <a:schemeClr val="tx1"/>
                </a:solidFill>
                <a:latin typeface="Corbel" panose="020B0503020204020204" pitchFamily="34" charset="0"/>
              </a:rPr>
              <a:t>Standard</a:t>
            </a:r>
          </a:p>
          <a:p>
            <a:pPr algn="ctr"/>
            <a:r>
              <a:rPr lang="en-CH" b="1" dirty="0">
                <a:solidFill>
                  <a:schemeClr val="tx1"/>
                </a:solidFill>
                <a:latin typeface="Corbel" panose="020B0503020204020204" pitchFamily="34" charset="0"/>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384506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236970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2266324"/>
            <a:ext cx="1535149" cy="646331"/>
          </a:xfrm>
          <a:prstGeom prst="rect">
            <a:avLst/>
          </a:prstGeom>
          <a:noFill/>
        </p:spPr>
        <p:txBody>
          <a:bodyPr wrap="square" rtlCol="0">
            <a:spAutoFit/>
          </a:bodyPr>
          <a:lstStyle/>
          <a:p>
            <a:pPr algn="ctr"/>
            <a:r>
              <a:rPr lang="en-CH" b="1" dirty="0">
                <a:solidFill>
                  <a:schemeClr val="tx1">
                    <a:lumMod val="50000"/>
                    <a:lumOff val="50000"/>
                  </a:schemeClr>
                </a:solidFill>
                <a:latin typeface="Corbel" panose="020B0503020204020204" pitchFamily="34" charset="0"/>
              </a:rPr>
              <a:t>SSD </a:t>
            </a:r>
          </a:p>
          <a:p>
            <a:pPr algn="ctr"/>
            <a:r>
              <a:rPr lang="en-CH" b="1" dirty="0">
                <a:solidFill>
                  <a:schemeClr val="tx1">
                    <a:lumMod val="50000"/>
                    <a:lumOff val="50000"/>
                  </a:schemeClr>
                </a:solidFill>
                <a:latin typeface="Corbel" panose="020B0503020204020204" pitchFamily="34" charset="0"/>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245136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254985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Cores</a:t>
            </a:r>
            <a:endParaRPr lang="ko-KR" altLang="en-US" b="1" dirty="0">
              <a:solidFill>
                <a:schemeClr val="tx1"/>
              </a:solidFill>
              <a:latin typeface="Corbel" panose="020B0503020204020204" pitchFamily="34" charset="0"/>
              <a:cs typeface="Arial" panose="020B0604020202020204" pitchFamily="34" charset="0"/>
            </a:endParaRP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357012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356068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384506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3013031"/>
            <a:ext cx="2549218" cy="537070"/>
          </a:xfrm>
          <a:prstGeom prst="rect">
            <a:avLst/>
          </a:prstGeom>
          <a:noFill/>
        </p:spPr>
        <p:txBody>
          <a:bodyPr wrap="square" rtlCol="0">
            <a:spAutoFit/>
          </a:bodyPr>
          <a:lstStyle/>
          <a:p>
            <a:pPr algn="ctr">
              <a:lnSpc>
                <a:spcPct val="70000"/>
              </a:lnSpc>
            </a:pPr>
            <a:r>
              <a:rPr lang="en-CH" sz="2000" b="1" dirty="0">
                <a:solidFill>
                  <a:schemeClr val="accent6">
                    <a:lumMod val="75000"/>
                  </a:schemeClr>
                </a:solidFill>
                <a:latin typeface="Corbel" panose="020B0503020204020204" pitchFamily="34" charset="0"/>
              </a:rPr>
              <a:t>MegIS-Enabled SSD </a:t>
            </a:r>
          </a:p>
          <a:p>
            <a:pPr algn="ctr">
              <a:lnSpc>
                <a:spcPct val="70000"/>
              </a:lnSpc>
            </a:pPr>
            <a:endParaRPr lang="en-CH" sz="2000" b="1" dirty="0">
              <a:solidFill>
                <a:schemeClr val="accent6">
                  <a:lumMod val="75000"/>
                </a:schemeClr>
              </a:solidFill>
              <a:latin typeface="Corbel" panose="020B0503020204020204" pitchFamily="34" charset="0"/>
            </a:endParaRPr>
          </a:p>
        </p:txBody>
      </p:sp>
      <p:cxnSp>
        <p:nvCxnSpPr>
          <p:cNvPr id="44" name="Straight Connector 43">
            <a:extLst>
              <a:ext uri="{FF2B5EF4-FFF2-40B4-BE49-F238E27FC236}">
                <a16:creationId xmlns:a16="http://schemas.microsoft.com/office/drawing/2014/main" id="{0BF7D8A7-588E-CE41-9127-2BBECD1C1FCA}"/>
              </a:ext>
            </a:extLst>
          </p:cNvPr>
          <p:cNvCxnSpPr>
            <a:cxnSpLocks/>
          </p:cNvCxnSpPr>
          <p:nvPr/>
        </p:nvCxnSpPr>
        <p:spPr>
          <a:xfrm>
            <a:off x="6514748" y="3061895"/>
            <a:ext cx="0" cy="1026087"/>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8A20B564-6FD3-5B43-ADCC-7C363CBDA8F1}"/>
              </a:ext>
            </a:extLst>
          </p:cNvPr>
          <p:cNvSpPr/>
          <p:nvPr/>
        </p:nvSpPr>
        <p:spPr>
          <a:xfrm>
            <a:off x="3336732" y="2315196"/>
            <a:ext cx="797104" cy="553024"/>
          </a:xfrm>
          <a:prstGeom prst="roundRect">
            <a:avLst>
              <a:gd name="adj" fmla="val 16632"/>
            </a:avLst>
          </a:prstGeom>
          <a:solidFill>
            <a:schemeClr val="accent5"/>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i="1" dirty="0">
                <a:solidFill>
                  <a:schemeClr val="bg1"/>
                </a:solidFill>
                <a:latin typeface="Corbel" panose="020B0503020204020204" pitchFamily="34" charset="0"/>
                <a:cs typeface="Arial" panose="020B0604020202020204" pitchFamily="34" charset="0"/>
              </a:rPr>
              <a:t>MegIS</a:t>
            </a:r>
          </a:p>
          <a:p>
            <a:pPr algn="ctr"/>
            <a:r>
              <a:rPr lang="en-CH" b="1" i="1" dirty="0">
                <a:solidFill>
                  <a:schemeClr val="bg1"/>
                </a:solidFill>
                <a:latin typeface="Corbel" panose="020B0503020204020204" pitchFamily="34" charset="0"/>
                <a:cs typeface="Arial" panose="020B0604020202020204" pitchFamily="34" charset="0"/>
              </a:rPr>
              <a:t>FTL</a:t>
            </a:r>
          </a:p>
        </p:txBody>
      </p:sp>
      <p:sp>
        <p:nvSpPr>
          <p:cNvPr id="47" name="Rectangle 46">
            <a:extLst>
              <a:ext uri="{FF2B5EF4-FFF2-40B4-BE49-F238E27FC236}">
                <a16:creationId xmlns:a16="http://schemas.microsoft.com/office/drawing/2014/main" id="{C2F54877-8BC9-0D4E-BE68-0BEA8434F060}"/>
              </a:ext>
            </a:extLst>
          </p:cNvPr>
          <p:cNvSpPr/>
          <p:nvPr/>
        </p:nvSpPr>
        <p:spPr>
          <a:xfrm>
            <a:off x="6968654" y="3544990"/>
            <a:ext cx="1229298" cy="578367"/>
          </a:xfrm>
          <a:prstGeom prst="rect">
            <a:avLst/>
          </a:prstGeom>
          <a:solidFill>
            <a:schemeClr val="accent5"/>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b="1" i="1" dirty="0">
                <a:solidFill>
                  <a:schemeClr val="bg1"/>
                </a:solidFill>
                <a:latin typeface="Corbel" panose="020B0503020204020204" pitchFamily="34" charset="0"/>
              </a:rPr>
              <a:t>MegIS</a:t>
            </a:r>
          </a:p>
          <a:p>
            <a:pPr algn="ctr"/>
            <a:r>
              <a:rPr lang="en-CH" b="1" i="1" dirty="0">
                <a:solidFill>
                  <a:schemeClr val="bg1"/>
                </a:solidFill>
                <a:latin typeface="Corbel" panose="020B0503020204020204" pitchFamily="34" charset="0"/>
              </a:rPr>
              <a:t>Metadata</a:t>
            </a:r>
          </a:p>
        </p:txBody>
      </p:sp>
      <p:cxnSp>
        <p:nvCxnSpPr>
          <p:cNvPr id="54" name="Straight Connector 53">
            <a:extLst>
              <a:ext uri="{FF2B5EF4-FFF2-40B4-BE49-F238E27FC236}">
                <a16:creationId xmlns:a16="http://schemas.microsoft.com/office/drawing/2014/main" id="{425DE917-2937-2146-95FD-AA551242F0E2}"/>
              </a:ext>
            </a:extLst>
          </p:cNvPr>
          <p:cNvCxnSpPr>
            <a:cxnSpLocks/>
          </p:cNvCxnSpPr>
          <p:nvPr/>
        </p:nvCxnSpPr>
        <p:spPr>
          <a:xfrm>
            <a:off x="3408034" y="2993399"/>
            <a:ext cx="0" cy="113081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ight Arrow 270">
            <a:extLst>
              <a:ext uri="{FF2B5EF4-FFF2-40B4-BE49-F238E27FC236}">
                <a16:creationId xmlns:a16="http://schemas.microsoft.com/office/drawing/2014/main" id="{B6D8188A-86DA-B040-9FFF-26FCB6F5794B}"/>
              </a:ext>
            </a:extLst>
          </p:cNvPr>
          <p:cNvSpPr/>
          <p:nvPr/>
        </p:nvSpPr>
        <p:spPr>
          <a:xfrm rot="16200000">
            <a:off x="6170604" y="3648428"/>
            <a:ext cx="391926" cy="192341"/>
          </a:xfrm>
          <a:prstGeom prst="rightArrow">
            <a:avLst>
              <a:gd name="adj1" fmla="val 23159"/>
              <a:gd name="adj2" fmla="val 10142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400" i="1">
              <a:latin typeface="Corbel" panose="020B0503020204020204" pitchFamily="34" charset="0"/>
            </a:endParaRPr>
          </a:p>
        </p:txBody>
      </p:sp>
      <p:sp>
        <p:nvSpPr>
          <p:cNvPr id="59" name="Right Arrow 270">
            <a:extLst>
              <a:ext uri="{FF2B5EF4-FFF2-40B4-BE49-F238E27FC236}">
                <a16:creationId xmlns:a16="http://schemas.microsoft.com/office/drawing/2014/main" id="{7C04FF88-32A2-A24D-8D51-99CA4646DCF3}"/>
              </a:ext>
            </a:extLst>
          </p:cNvPr>
          <p:cNvSpPr/>
          <p:nvPr/>
        </p:nvSpPr>
        <p:spPr>
          <a:xfrm rot="16200000">
            <a:off x="3372394" y="3649597"/>
            <a:ext cx="391926" cy="192341"/>
          </a:xfrm>
          <a:prstGeom prst="rightArrow">
            <a:avLst>
              <a:gd name="adj1" fmla="val 23159"/>
              <a:gd name="adj2" fmla="val 10142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400" i="1" dirty="0">
              <a:latin typeface="Corbel" panose="020B0503020204020204" pitchFamily="34" charset="0"/>
            </a:endParaRPr>
          </a:p>
        </p:txBody>
      </p:sp>
      <p:sp>
        <p:nvSpPr>
          <p:cNvPr id="60" name="Right Arrow 59">
            <a:extLst>
              <a:ext uri="{FF2B5EF4-FFF2-40B4-BE49-F238E27FC236}">
                <a16:creationId xmlns:a16="http://schemas.microsoft.com/office/drawing/2014/main" id="{188D29B9-4804-4543-A70F-1F69FCE7B03B}"/>
              </a:ext>
            </a:extLst>
          </p:cNvPr>
          <p:cNvSpPr/>
          <p:nvPr/>
        </p:nvSpPr>
        <p:spPr>
          <a:xfrm>
            <a:off x="1827862" y="2762705"/>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i="1" dirty="0">
              <a:solidFill>
                <a:srgbClr val="7030A0"/>
              </a:solidFill>
              <a:latin typeface="Corbel" panose="020B0503020204020204" pitchFamily="34" charset="0"/>
            </a:endParaRPr>
          </a:p>
        </p:txBody>
      </p:sp>
      <p:sp>
        <p:nvSpPr>
          <p:cNvPr id="62" name="Right Arrow 61">
            <a:extLst>
              <a:ext uri="{FF2B5EF4-FFF2-40B4-BE49-F238E27FC236}">
                <a16:creationId xmlns:a16="http://schemas.microsoft.com/office/drawing/2014/main" id="{D912E586-2373-A948-97F9-A1DF6071F9AB}"/>
              </a:ext>
            </a:extLst>
          </p:cNvPr>
          <p:cNvSpPr/>
          <p:nvPr/>
        </p:nvSpPr>
        <p:spPr>
          <a:xfrm rot="10800000">
            <a:off x="1819369" y="3435404"/>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i="1">
              <a:solidFill>
                <a:srgbClr val="7030A0"/>
              </a:solidFill>
              <a:latin typeface="Corbel" panose="020B0503020204020204" pitchFamily="34" charset="0"/>
            </a:endParaRPr>
          </a:p>
        </p:txBody>
      </p:sp>
      <p:pic>
        <p:nvPicPr>
          <p:cNvPr id="64" name="Graphic 63" descr="Gears">
            <a:extLst>
              <a:ext uri="{FF2B5EF4-FFF2-40B4-BE49-F238E27FC236}">
                <a16:creationId xmlns:a16="http://schemas.microsoft.com/office/drawing/2014/main" id="{1EA12A80-2966-9143-93DA-62D37E7BF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8689" y="2831751"/>
            <a:ext cx="914400" cy="914400"/>
          </a:xfrm>
          <a:prstGeom prst="rect">
            <a:avLst/>
          </a:prstGeom>
          <a:effectLst>
            <a:glow rad="63500">
              <a:schemeClr val="bg1">
                <a:alpha val="40000"/>
              </a:schemeClr>
            </a:glow>
          </a:effectLst>
        </p:spPr>
      </p:pic>
      <p:pic>
        <p:nvPicPr>
          <p:cNvPr id="65" name="Graphic 64" descr="Gears">
            <a:extLst>
              <a:ext uri="{FF2B5EF4-FFF2-40B4-BE49-F238E27FC236}">
                <a16:creationId xmlns:a16="http://schemas.microsoft.com/office/drawing/2014/main" id="{B95595D7-3CE1-2244-B3A1-B189597EDD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15" y="2774130"/>
            <a:ext cx="914400" cy="914400"/>
          </a:xfrm>
          <a:prstGeom prst="rect">
            <a:avLst/>
          </a:prstGeom>
          <a:effectLst>
            <a:glow rad="63500">
              <a:schemeClr val="bg1">
                <a:alpha val="40000"/>
              </a:schemeClr>
            </a:glow>
          </a:effectLst>
        </p:spPr>
      </p:pic>
      <p:grpSp>
        <p:nvGrpSpPr>
          <p:cNvPr id="10" name="Group 9">
            <a:extLst>
              <a:ext uri="{FF2B5EF4-FFF2-40B4-BE49-F238E27FC236}">
                <a16:creationId xmlns:a16="http://schemas.microsoft.com/office/drawing/2014/main" id="{CC48594D-229F-2E4F-AB9E-0142CC57C9CA}"/>
              </a:ext>
            </a:extLst>
          </p:cNvPr>
          <p:cNvGrpSpPr/>
          <p:nvPr/>
        </p:nvGrpSpPr>
        <p:grpSpPr>
          <a:xfrm>
            <a:off x="3172611" y="3308889"/>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err="1">
                  <a:solidFill>
                    <a:schemeClr val="tx1"/>
                  </a:solidFill>
                  <a:latin typeface="Corbel" panose="020B0503020204020204" pitchFamily="34" charset="0"/>
                  <a:cs typeface="Arial" panose="020B0604020202020204" pitchFamily="34" charset="0"/>
                </a:rPr>
                <a:t>Channel#N</a:t>
              </a:r>
              <a:endParaRPr lang="ko-KR" altLang="en-US" b="1" dirty="0">
                <a:solidFill>
                  <a:schemeClr val="tx1"/>
                </a:solidFill>
                <a:latin typeface="Corbel" panose="020B0503020204020204" pitchFamily="34" charset="0"/>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Channel#1</a:t>
              </a:r>
              <a:endParaRPr lang="ko-KR" altLang="en-US" b="1" dirty="0">
                <a:solidFill>
                  <a:schemeClr val="tx1"/>
                </a:solidFill>
                <a:latin typeface="Corbel" panose="020B0503020204020204" pitchFamily="34" charset="0"/>
                <a:cs typeface="Arial" panose="020B0604020202020204" pitchFamily="34" charset="0"/>
              </a:endParaRPr>
            </a:p>
          </p:txBody>
        </p:sp>
      </p:grpSp>
      <p:sp>
        <p:nvSpPr>
          <p:cNvPr id="79" name="Rounded Rectangle 78">
            <a:extLst>
              <a:ext uri="{FF2B5EF4-FFF2-40B4-BE49-F238E27FC236}">
                <a16:creationId xmlns:a16="http://schemas.microsoft.com/office/drawing/2014/main" id="{7842FB48-1197-5D43-BC5B-3BD922FE9DF3}"/>
              </a:ext>
            </a:extLst>
          </p:cNvPr>
          <p:cNvSpPr/>
          <p:nvPr/>
        </p:nvSpPr>
        <p:spPr>
          <a:xfrm>
            <a:off x="79798" y="5504411"/>
            <a:ext cx="8962739" cy="853441"/>
          </a:xfrm>
          <a:prstGeom prst="roundRect">
            <a:avLst>
              <a:gd name="adj" fmla="val 10953"/>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2000" b="1" dirty="0">
                <a:solidFill>
                  <a:schemeClr val="accent5"/>
                </a:solidFill>
                <a:latin typeface="Corbel" panose="020B0503020204020204" pitchFamily="34" charset="0"/>
              </a:rPr>
              <a:t>Data mapping scheme and Flash Translation Layer (FTL) </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Specialize to the characteristics of metagenomic analysis</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Leverage the SSD’s full internal bandwidth</a:t>
            </a:r>
            <a:endParaRPr lang="en-CH" sz="2000" i="1" dirty="0">
              <a:solidFill>
                <a:schemeClr val="bg1">
                  <a:lumMod val="50000"/>
                </a:schemeClr>
              </a:solidFill>
              <a:latin typeface="Corbel" panose="020B0503020204020204" pitchFamily="34" charset="0"/>
            </a:endParaRPr>
          </a:p>
        </p:txBody>
      </p:sp>
      <p:sp>
        <p:nvSpPr>
          <p:cNvPr id="93" name="Rounded Rectangle 92">
            <a:extLst>
              <a:ext uri="{FF2B5EF4-FFF2-40B4-BE49-F238E27FC236}">
                <a16:creationId xmlns:a16="http://schemas.microsoft.com/office/drawing/2014/main" id="{EEC46954-54C7-C24D-89D1-623EC43F8C5C}"/>
              </a:ext>
            </a:extLst>
          </p:cNvPr>
          <p:cNvSpPr/>
          <p:nvPr/>
        </p:nvSpPr>
        <p:spPr>
          <a:xfrm>
            <a:off x="79799" y="4618755"/>
            <a:ext cx="3194091" cy="825630"/>
          </a:xfrm>
          <a:prstGeom prst="roundRect">
            <a:avLst>
              <a:gd name="adj" fmla="val 8192"/>
            </a:avLst>
          </a:prstGeom>
          <a:solidFill>
            <a:srgbClr val="BCEA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2000" b="1" dirty="0">
                <a:solidFill>
                  <a:srgbClr val="009F96"/>
                </a:solidFill>
                <a:latin typeface="Corbel" panose="020B0503020204020204" pitchFamily="34" charset="0"/>
              </a:rPr>
              <a:t>Storage-aware algorithms</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Enable efficient </a:t>
            </a:r>
          </a:p>
          <a:p>
            <a:pPr algn="ctr">
              <a:lnSpc>
                <a:spcPct val="90000"/>
              </a:lnSpc>
            </a:pPr>
            <a:r>
              <a:rPr lang="en-GB" sz="2000" i="1" dirty="0">
                <a:solidFill>
                  <a:schemeClr val="bg1">
                    <a:lumMod val="50000"/>
                  </a:schemeClr>
                </a:solidFill>
                <a:latin typeface="Corbel" panose="020B0503020204020204" pitchFamily="34" charset="0"/>
              </a:rPr>
              <a:t>access patterns to the SSD </a:t>
            </a:r>
          </a:p>
        </p:txBody>
      </p:sp>
      <p:sp>
        <p:nvSpPr>
          <p:cNvPr id="66" name="Rounded Rectangle 65">
            <a:extLst>
              <a:ext uri="{FF2B5EF4-FFF2-40B4-BE49-F238E27FC236}">
                <a16:creationId xmlns:a16="http://schemas.microsoft.com/office/drawing/2014/main" id="{399BFE44-0408-1C4F-BE6E-21139D117DEB}"/>
              </a:ext>
            </a:extLst>
          </p:cNvPr>
          <p:cNvSpPr/>
          <p:nvPr/>
        </p:nvSpPr>
        <p:spPr>
          <a:xfrm>
            <a:off x="4649734" y="4622866"/>
            <a:ext cx="4392804" cy="825630"/>
          </a:xfrm>
          <a:prstGeom prst="roundRect">
            <a:avLst>
              <a:gd name="adj" fmla="val 7782"/>
            </a:avLst>
          </a:prstGeom>
          <a:solidFill>
            <a:schemeClr val="accent4">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2000" b="1" dirty="0">
                <a:solidFill>
                  <a:srgbClr val="B28506"/>
                </a:solidFill>
                <a:latin typeface="Corbel" panose="020B0503020204020204" pitchFamily="34" charset="0"/>
              </a:rPr>
              <a:t>Lightweight in-storage accelerators </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Minimize SRAM/DRAM buffer spaces needed inside the SSD</a:t>
            </a:r>
            <a:endParaRPr lang="en-CH" sz="2000" i="1" dirty="0">
              <a:solidFill>
                <a:schemeClr val="bg1">
                  <a:lumMod val="50000"/>
                </a:schemeClr>
              </a:solidFill>
              <a:latin typeface="Corbel" panose="020B0503020204020204" pitchFamily="34" charset="0"/>
            </a:endParaRPr>
          </a:p>
        </p:txBody>
      </p:sp>
      <p:sp>
        <p:nvSpPr>
          <p:cNvPr id="94" name="Rectangle 93">
            <a:extLst>
              <a:ext uri="{FF2B5EF4-FFF2-40B4-BE49-F238E27FC236}">
                <a16:creationId xmlns:a16="http://schemas.microsoft.com/office/drawing/2014/main" id="{36AC8AB3-DD91-5A43-84DA-3F09AE325F24}"/>
              </a:ext>
            </a:extLst>
          </p:cNvPr>
          <p:cNvSpPr/>
          <p:nvPr/>
        </p:nvSpPr>
        <p:spPr>
          <a:xfrm>
            <a:off x="-28764" y="4566703"/>
            <a:ext cx="9143999" cy="888166"/>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76" name="Rounded Rectangle 75">
            <a:extLst>
              <a:ext uri="{FF2B5EF4-FFF2-40B4-BE49-F238E27FC236}">
                <a16:creationId xmlns:a16="http://schemas.microsoft.com/office/drawing/2014/main" id="{9E9028A9-839E-8F43-B5FC-23C302E73769}"/>
              </a:ext>
            </a:extLst>
          </p:cNvPr>
          <p:cNvSpPr/>
          <p:nvPr/>
        </p:nvSpPr>
        <p:spPr>
          <a:xfrm>
            <a:off x="4790578" y="863827"/>
            <a:ext cx="4251960" cy="853441"/>
          </a:xfrm>
          <a:prstGeom prst="roundRect">
            <a:avLst>
              <a:gd name="adj" fmla="val 7193"/>
            </a:avLst>
          </a:prstGeom>
          <a:solidFill>
            <a:srgbClr val="D7C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2000" b="1" dirty="0">
                <a:solidFill>
                  <a:srgbClr val="7030A0"/>
                </a:solidFill>
                <a:latin typeface="Corbel" panose="020B0503020204020204" pitchFamily="34" charset="0"/>
              </a:rPr>
              <a:t>Data/computation flow coordination</a:t>
            </a:r>
          </a:p>
          <a:p>
            <a:pPr marL="1800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Reduce communication overhead</a:t>
            </a:r>
          </a:p>
          <a:p>
            <a:pPr marL="342900" indent="-180000" algn="ctr">
              <a:lnSpc>
                <a:spcPct val="90000"/>
              </a:lnSpc>
              <a:buFont typeface="Arial" panose="020B0604020202020204" pitchFamily="34" charset="0"/>
              <a:buChar char="•"/>
            </a:pPr>
            <a:r>
              <a:rPr lang="en-GB" sz="2000" i="1" dirty="0">
                <a:solidFill>
                  <a:schemeClr val="bg1">
                    <a:lumMod val="50000"/>
                  </a:schemeClr>
                </a:solidFill>
                <a:latin typeface="Corbel" panose="020B0503020204020204" pitchFamily="34" charset="0"/>
              </a:rPr>
              <a:t>Reduce #writes to flash chips</a:t>
            </a:r>
          </a:p>
        </p:txBody>
      </p:sp>
      <p:sp>
        <p:nvSpPr>
          <p:cNvPr id="80" name="Rounded Rectangle 79">
            <a:extLst>
              <a:ext uri="{FF2B5EF4-FFF2-40B4-BE49-F238E27FC236}">
                <a16:creationId xmlns:a16="http://schemas.microsoft.com/office/drawing/2014/main" id="{C9FB57D0-4689-5344-9D4B-7959BBC061C6}"/>
              </a:ext>
            </a:extLst>
          </p:cNvPr>
          <p:cNvSpPr/>
          <p:nvPr/>
        </p:nvSpPr>
        <p:spPr>
          <a:xfrm>
            <a:off x="79799" y="860728"/>
            <a:ext cx="3611231" cy="853442"/>
          </a:xfrm>
          <a:prstGeom prst="roundRect">
            <a:avLst>
              <a:gd name="adj" fmla="val 7782"/>
            </a:avLst>
          </a:prstGeom>
          <a:solidFill>
            <a:srgbClr val="F5DC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CH" sz="2000" b="1" dirty="0">
                <a:solidFill>
                  <a:srgbClr val="C813BD"/>
                </a:solidFill>
                <a:latin typeface="Corbel" panose="020B0503020204020204" pitchFamily="34" charset="0"/>
              </a:rPr>
              <a:t>Task partitioning and mapping</a:t>
            </a:r>
          </a:p>
          <a:p>
            <a:pPr marL="342900" indent="-180000" algn="ctr">
              <a:lnSpc>
                <a:spcPct val="90000"/>
              </a:lnSpc>
              <a:buFont typeface="Arial" panose="020B0604020202020204" pitchFamily="34" charset="0"/>
              <a:buChar char="•"/>
            </a:pPr>
            <a:r>
              <a:rPr lang="en-CH" sz="2000" i="1" dirty="0">
                <a:solidFill>
                  <a:schemeClr val="bg1">
                    <a:lumMod val="50000"/>
                  </a:schemeClr>
                </a:solidFill>
                <a:latin typeface="Corbel" panose="020B0503020204020204" pitchFamily="34" charset="0"/>
              </a:rPr>
              <a:t> Each step executes </a:t>
            </a:r>
          </a:p>
          <a:p>
            <a:pPr algn="ctr">
              <a:lnSpc>
                <a:spcPct val="90000"/>
              </a:lnSpc>
            </a:pPr>
            <a:r>
              <a:rPr lang="en-CH" sz="2000" i="1" dirty="0">
                <a:solidFill>
                  <a:schemeClr val="bg1">
                    <a:lumMod val="50000"/>
                  </a:schemeClr>
                </a:solidFill>
                <a:latin typeface="Corbel" panose="020B0503020204020204" pitchFamily="34" charset="0"/>
              </a:rPr>
              <a:t>in its most suitable system </a:t>
            </a:r>
          </a:p>
        </p:txBody>
      </p:sp>
      <p:sp>
        <p:nvSpPr>
          <p:cNvPr id="84" name="Rectangle 83">
            <a:extLst>
              <a:ext uri="{FF2B5EF4-FFF2-40B4-BE49-F238E27FC236}">
                <a16:creationId xmlns:a16="http://schemas.microsoft.com/office/drawing/2014/main" id="{F0BE1CF2-37DC-274E-8B22-B10C1BD001AF}"/>
              </a:ext>
            </a:extLst>
          </p:cNvPr>
          <p:cNvSpPr/>
          <p:nvPr/>
        </p:nvSpPr>
        <p:spPr>
          <a:xfrm>
            <a:off x="79799" y="829985"/>
            <a:ext cx="8984402" cy="96496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5" name="직사각형 78">
            <a:extLst>
              <a:ext uri="{FF2B5EF4-FFF2-40B4-BE49-F238E27FC236}">
                <a16:creationId xmlns:a16="http://schemas.microsoft.com/office/drawing/2014/main" id="{B4333B67-197B-EA44-BA13-C61FA34AF5AB}"/>
              </a:ext>
            </a:extLst>
          </p:cNvPr>
          <p:cNvSpPr/>
          <p:nvPr/>
        </p:nvSpPr>
        <p:spPr>
          <a:xfrm>
            <a:off x="5934877" y="2979457"/>
            <a:ext cx="765776" cy="241181"/>
          </a:xfrm>
          <a:prstGeom prst="rect">
            <a:avLst/>
          </a:prstGeom>
          <a:solidFill>
            <a:srgbClr val="FFE79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i="1" dirty="0">
                <a:solidFill>
                  <a:schemeClr val="tx1"/>
                </a:solidFill>
                <a:latin typeface="Corbel" panose="020B0503020204020204" pitchFamily="34" charset="0"/>
                <a:cs typeface="Arial" panose="020B0604020202020204" pitchFamily="34" charset="0"/>
              </a:rPr>
              <a:t>ACC</a:t>
            </a:r>
            <a:endParaRPr lang="ko-KR" altLang="en-US" b="1" i="1" dirty="0">
              <a:solidFill>
                <a:schemeClr val="tx1"/>
              </a:solidFill>
              <a:latin typeface="Corbel" panose="020B0503020204020204" pitchFamily="34" charset="0"/>
              <a:cs typeface="Arial" panose="020B0604020202020204" pitchFamily="34" charset="0"/>
            </a:endParaRPr>
          </a:p>
        </p:txBody>
      </p:sp>
      <p:sp>
        <p:nvSpPr>
          <p:cNvPr id="86" name="직사각형 78">
            <a:extLst>
              <a:ext uri="{FF2B5EF4-FFF2-40B4-BE49-F238E27FC236}">
                <a16:creationId xmlns:a16="http://schemas.microsoft.com/office/drawing/2014/main" id="{14D37576-0270-C547-AA3D-0EF2A00F6DCD}"/>
              </a:ext>
            </a:extLst>
          </p:cNvPr>
          <p:cNvSpPr/>
          <p:nvPr/>
        </p:nvSpPr>
        <p:spPr>
          <a:xfrm>
            <a:off x="3202311" y="3000127"/>
            <a:ext cx="765776" cy="241181"/>
          </a:xfrm>
          <a:prstGeom prst="rect">
            <a:avLst/>
          </a:prstGeom>
          <a:solidFill>
            <a:srgbClr val="FFE79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i="1" dirty="0">
                <a:solidFill>
                  <a:schemeClr val="tx1"/>
                </a:solidFill>
                <a:latin typeface="Corbel" panose="020B0503020204020204" pitchFamily="34" charset="0"/>
                <a:cs typeface="Arial" panose="020B0604020202020204" pitchFamily="34" charset="0"/>
              </a:rPr>
              <a:t>ACC</a:t>
            </a:r>
            <a:endParaRPr lang="ko-KR" altLang="en-US" b="1" i="1" dirty="0">
              <a:solidFill>
                <a:schemeClr val="tx1"/>
              </a:solidFill>
              <a:latin typeface="Corbel" panose="020B0503020204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F7AEF2AA-DFB3-F19A-5D22-93BEBC31A5CF}"/>
              </a:ext>
            </a:extLst>
          </p:cNvPr>
          <p:cNvGrpSpPr/>
          <p:nvPr/>
        </p:nvGrpSpPr>
        <p:grpSpPr>
          <a:xfrm>
            <a:off x="1872893" y="6552384"/>
            <a:ext cx="6071596" cy="268284"/>
            <a:chOff x="2060011" y="6449365"/>
            <a:chExt cx="4267776" cy="268284"/>
          </a:xfrm>
        </p:grpSpPr>
        <p:sp>
          <p:nvSpPr>
            <p:cNvPr id="5" name="Arrow: Chevron 42">
              <a:extLst>
                <a:ext uri="{FF2B5EF4-FFF2-40B4-BE49-F238E27FC236}">
                  <a16:creationId xmlns:a16="http://schemas.microsoft.com/office/drawing/2014/main" id="{1B39D736-66D4-0B10-4C7F-BC1DF3824823}"/>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6" name="Arrow: Chevron 43">
              <a:extLst>
                <a:ext uri="{FF2B5EF4-FFF2-40B4-BE49-F238E27FC236}">
                  <a16:creationId xmlns:a16="http://schemas.microsoft.com/office/drawing/2014/main" id="{F3F090C6-B98C-B364-357B-E584E3EF8960}"/>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9" name="Arrow: Chevron 45">
              <a:extLst>
                <a:ext uri="{FF2B5EF4-FFF2-40B4-BE49-F238E27FC236}">
                  <a16:creationId xmlns:a16="http://schemas.microsoft.com/office/drawing/2014/main" id="{3C24844F-6172-1C26-8A1B-184265E005EB}"/>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1" name="Arrow: Chevron 46">
              <a:extLst>
                <a:ext uri="{FF2B5EF4-FFF2-40B4-BE49-F238E27FC236}">
                  <a16:creationId xmlns:a16="http://schemas.microsoft.com/office/drawing/2014/main" id="{D6BC8158-2C08-FC5F-8C16-654C576D64C5}"/>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86206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1000" tmFilter="0, 0; .2, .5; .8, .5; 1, 0"/>
                                        <p:tgtEl>
                                          <p:spTgt spid="45"/>
                                        </p:tgtEl>
                                      </p:cBhvr>
                                    </p:animEffect>
                                    <p:animScale>
                                      <p:cBhvr>
                                        <p:cTn id="7" dur="500" autoRev="1" fill="hold"/>
                                        <p:tgtEl>
                                          <p:spTgt spid="45"/>
                                        </p:tgtEl>
                                      </p:cBhvr>
                                      <p:by x="105000" y="105000"/>
                                    </p:animScale>
                                  </p:childTnLst>
                                </p:cTn>
                              </p:par>
                              <p:par>
                                <p:cTn id="8" presetID="26" presetClass="emph" presetSubtype="0" fill="hold" grpId="0" nodeType="withEffect">
                                  <p:stCondLst>
                                    <p:cond delay="0"/>
                                  </p:stCondLst>
                                  <p:childTnLst>
                                    <p:animEffect transition="out" filter="fade">
                                      <p:cBhvr>
                                        <p:cTn id="9" dur="1000" tmFilter="0, 0; .2, .5; .8, .5; 1, 0"/>
                                        <p:tgtEl>
                                          <p:spTgt spid="47"/>
                                        </p:tgtEl>
                                      </p:cBhvr>
                                    </p:animEffect>
                                    <p:animScale>
                                      <p:cBhvr>
                                        <p:cTn id="10" dur="500" autoRev="1" fill="hold"/>
                                        <p:tgtEl>
                                          <p:spTgt spid="4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7408-D0C7-D44C-8CA9-2CF126EB228E}"/>
              </a:ext>
            </a:extLst>
          </p:cNvPr>
          <p:cNvSpPr>
            <a:spLocks noGrp="1"/>
          </p:cNvSpPr>
          <p:nvPr>
            <p:ph type="title"/>
          </p:nvPr>
        </p:nvSpPr>
        <p:spPr/>
        <p:txBody>
          <a:bodyPr/>
          <a:lstStyle/>
          <a:p>
            <a:r>
              <a:rPr lang="en-CH" dirty="0"/>
              <a:t>Evaluation Methodology Overview (I)</a:t>
            </a:r>
          </a:p>
        </p:txBody>
      </p:sp>
      <p:sp>
        <p:nvSpPr>
          <p:cNvPr id="3" name="Content Placeholder 2">
            <a:extLst>
              <a:ext uri="{FF2B5EF4-FFF2-40B4-BE49-F238E27FC236}">
                <a16:creationId xmlns:a16="http://schemas.microsoft.com/office/drawing/2014/main" id="{883EE9A6-1332-FE46-8BA5-7AF826E629C2}"/>
              </a:ext>
            </a:extLst>
          </p:cNvPr>
          <p:cNvSpPr>
            <a:spLocks noGrp="1"/>
          </p:cNvSpPr>
          <p:nvPr>
            <p:ph idx="1"/>
          </p:nvPr>
        </p:nvSpPr>
        <p:spPr>
          <a:xfrm>
            <a:off x="119922" y="782953"/>
            <a:ext cx="8867700" cy="618626"/>
          </a:xfrm>
        </p:spPr>
        <p:txBody>
          <a:bodyPr/>
          <a:lstStyle/>
          <a:p>
            <a:pPr marL="0" indent="0">
              <a:lnSpc>
                <a:spcPct val="100000"/>
              </a:lnSpc>
              <a:spcBef>
                <a:spcPts val="0"/>
              </a:spcBef>
              <a:spcAft>
                <a:spcPts val="1000"/>
              </a:spcAft>
              <a:buNone/>
            </a:pPr>
            <a:r>
              <a:rPr lang="en-GB" sz="2400" b="1" dirty="0">
                <a:solidFill>
                  <a:schemeClr val="accent5"/>
                </a:solidFill>
              </a:rPr>
              <a:t>Performance, Energy, and Power Analysis</a:t>
            </a:r>
          </a:p>
          <a:p>
            <a:pPr marL="0" indent="0">
              <a:lnSpc>
                <a:spcPct val="100000"/>
              </a:lnSpc>
              <a:buNone/>
            </a:pPr>
            <a:endParaRPr lang="en-GB" sz="2800" b="1" dirty="0">
              <a:solidFill>
                <a:srgbClr val="1982C3"/>
              </a:solidFill>
            </a:endParaRPr>
          </a:p>
          <a:p>
            <a:pPr>
              <a:lnSpc>
                <a:spcPct val="100000"/>
              </a:lnSpc>
            </a:pPr>
            <a:endParaRPr lang="en-CH" dirty="0"/>
          </a:p>
        </p:txBody>
      </p:sp>
      <p:sp>
        <p:nvSpPr>
          <p:cNvPr id="7" name="Content Placeholder 2">
            <a:extLst>
              <a:ext uri="{FF2B5EF4-FFF2-40B4-BE49-F238E27FC236}">
                <a16:creationId xmlns:a16="http://schemas.microsoft.com/office/drawing/2014/main" id="{C3B13176-62EF-0444-8525-9B46C38F6FA9}"/>
              </a:ext>
            </a:extLst>
          </p:cNvPr>
          <p:cNvSpPr txBox="1">
            <a:spLocks/>
          </p:cNvSpPr>
          <p:nvPr/>
        </p:nvSpPr>
        <p:spPr>
          <a:xfrm>
            <a:off x="138150" y="3269789"/>
            <a:ext cx="8867700" cy="161297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GB" sz="2400" b="1" dirty="0">
                <a:solidFill>
                  <a:srgbClr val="B38606"/>
                </a:solidFill>
              </a:rPr>
              <a:t>Baseline Comparison Points</a:t>
            </a:r>
          </a:p>
          <a:p>
            <a:pPr>
              <a:lnSpc>
                <a:spcPct val="100000"/>
              </a:lnSpc>
              <a:spcBef>
                <a:spcPts val="0"/>
              </a:spcBef>
              <a:spcAft>
                <a:spcPts val="500"/>
              </a:spcAft>
            </a:pPr>
            <a:r>
              <a:rPr lang="en-GB" sz="2000" b="1" dirty="0">
                <a:solidFill>
                  <a:srgbClr val="D6A206"/>
                </a:solidFill>
              </a:rPr>
              <a:t>Performance-optimized software</a:t>
            </a:r>
            <a:r>
              <a:rPr lang="en-GB" sz="2000" dirty="0"/>
              <a:t>, Kraken2 </a:t>
            </a:r>
            <a:r>
              <a:rPr lang="en-GB" sz="2000" i="1" dirty="0">
                <a:solidFill>
                  <a:schemeClr val="accent3">
                    <a:lumMod val="75000"/>
                  </a:schemeClr>
                </a:solidFill>
              </a:rPr>
              <a:t>[Genome Biology’19]</a:t>
            </a:r>
          </a:p>
          <a:p>
            <a:pPr>
              <a:lnSpc>
                <a:spcPct val="100000"/>
              </a:lnSpc>
              <a:spcBef>
                <a:spcPts val="0"/>
              </a:spcBef>
              <a:spcAft>
                <a:spcPts val="500"/>
              </a:spcAft>
            </a:pPr>
            <a:r>
              <a:rPr lang="en-GB" sz="2000" b="1" dirty="0">
                <a:solidFill>
                  <a:srgbClr val="D6A206"/>
                </a:solidFill>
              </a:rPr>
              <a:t>Accuracy-optimized software</a:t>
            </a:r>
            <a:r>
              <a:rPr lang="en-GB" sz="2000" dirty="0"/>
              <a:t>, </a:t>
            </a:r>
            <a:r>
              <a:rPr lang="en-GB" sz="2000" dirty="0" err="1"/>
              <a:t>Metalign</a:t>
            </a:r>
            <a:r>
              <a:rPr lang="en-GB" sz="2000" dirty="0"/>
              <a:t> </a:t>
            </a:r>
            <a:r>
              <a:rPr lang="en-GB" sz="2000" i="1" dirty="0">
                <a:solidFill>
                  <a:schemeClr val="accent3">
                    <a:lumMod val="75000"/>
                  </a:schemeClr>
                </a:solidFill>
              </a:rPr>
              <a:t>[Genome Biology’20]</a:t>
            </a:r>
          </a:p>
          <a:p>
            <a:pPr>
              <a:lnSpc>
                <a:spcPct val="100000"/>
              </a:lnSpc>
              <a:spcBef>
                <a:spcPts val="0"/>
              </a:spcBef>
              <a:spcAft>
                <a:spcPts val="500"/>
              </a:spcAft>
            </a:pPr>
            <a:r>
              <a:rPr lang="en-GB" sz="2000" b="1" dirty="0">
                <a:solidFill>
                  <a:srgbClr val="D6A206"/>
                </a:solidFill>
              </a:rPr>
              <a:t>PIM hardware-accelerated tool </a:t>
            </a:r>
            <a:r>
              <a:rPr lang="en-GB" sz="2000" dirty="0"/>
              <a:t>(using processing-in-memory), Sieve </a:t>
            </a:r>
            <a:r>
              <a:rPr lang="en-GB" sz="2000" i="1" dirty="0">
                <a:solidFill>
                  <a:schemeClr val="accent3">
                    <a:lumMod val="75000"/>
                  </a:schemeClr>
                </a:solidFill>
              </a:rPr>
              <a:t>[ISCA’21]</a:t>
            </a:r>
            <a:endParaRPr lang="en-GB" sz="1800" i="1" dirty="0">
              <a:solidFill>
                <a:schemeClr val="accent3">
                  <a:lumMod val="75000"/>
                </a:schemeClr>
              </a:solidFill>
            </a:endParaRPr>
          </a:p>
        </p:txBody>
      </p:sp>
      <p:sp>
        <p:nvSpPr>
          <p:cNvPr id="8" name="Content Placeholder 2">
            <a:extLst>
              <a:ext uri="{FF2B5EF4-FFF2-40B4-BE49-F238E27FC236}">
                <a16:creationId xmlns:a16="http://schemas.microsoft.com/office/drawing/2014/main" id="{741D9B45-2A07-5C4B-8DA9-83FC78275922}"/>
              </a:ext>
            </a:extLst>
          </p:cNvPr>
          <p:cNvSpPr txBox="1">
            <a:spLocks/>
          </p:cNvSpPr>
          <p:nvPr/>
        </p:nvSpPr>
        <p:spPr>
          <a:xfrm>
            <a:off x="138150" y="5053806"/>
            <a:ext cx="8867700" cy="161297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500"/>
              </a:spcAft>
              <a:buNone/>
            </a:pPr>
            <a:r>
              <a:rPr lang="en-GB" sz="2400" b="1" dirty="0">
                <a:solidFill>
                  <a:srgbClr val="C812BD"/>
                </a:solidFill>
              </a:rPr>
              <a:t>SSD Configurations</a:t>
            </a:r>
          </a:p>
          <a:p>
            <a:pPr>
              <a:lnSpc>
                <a:spcPct val="120000"/>
              </a:lnSpc>
              <a:spcBef>
                <a:spcPts val="0"/>
              </a:spcBef>
              <a:spcAft>
                <a:spcPts val="500"/>
              </a:spcAft>
            </a:pPr>
            <a:r>
              <a:rPr lang="en-GB" sz="2000" b="1" dirty="0">
                <a:solidFill>
                  <a:srgbClr val="C174E7"/>
                </a:solidFill>
              </a:rPr>
              <a:t>SSD-C: </a:t>
            </a:r>
            <a:r>
              <a:rPr lang="en-GB" sz="2000" dirty="0"/>
              <a:t>With </a:t>
            </a:r>
            <a:r>
              <a:rPr lang="en-GB" sz="2000" dirty="0">
                <a:solidFill>
                  <a:srgbClr val="C174E7"/>
                </a:solidFill>
              </a:rPr>
              <a:t>SATA</a:t>
            </a:r>
            <a:r>
              <a:rPr lang="en-GB" sz="2000" dirty="0">
                <a:solidFill>
                  <a:srgbClr val="C174E7"/>
                </a:solidFill>
                <a:latin typeface="+mn-lt"/>
              </a:rPr>
              <a:t>3</a:t>
            </a:r>
            <a:r>
              <a:rPr lang="en-GB" sz="2000" dirty="0">
                <a:solidFill>
                  <a:srgbClr val="C174E7"/>
                </a:solidFill>
              </a:rPr>
              <a:t> </a:t>
            </a:r>
            <a:r>
              <a:rPr lang="en-GB" sz="2000" dirty="0"/>
              <a:t>interface (</a:t>
            </a:r>
            <a:r>
              <a:rPr lang="en-GB" sz="2000" dirty="0">
                <a:solidFill>
                  <a:srgbClr val="CC7BF3"/>
                </a:solidFill>
                <a:latin typeface="+mn-lt"/>
              </a:rPr>
              <a:t>0.5</a:t>
            </a:r>
            <a:r>
              <a:rPr lang="en-GB" sz="2000" dirty="0">
                <a:solidFill>
                  <a:srgbClr val="CC7BF3"/>
                </a:solidFill>
              </a:rPr>
              <a:t> GB/s</a:t>
            </a:r>
            <a:r>
              <a:rPr lang="en-GB" sz="2000" dirty="0">
                <a:solidFill>
                  <a:srgbClr val="D883FF"/>
                </a:solidFill>
              </a:rPr>
              <a:t> </a:t>
            </a:r>
            <a:r>
              <a:rPr lang="en-GB" sz="2000" dirty="0"/>
              <a:t>sequential read bandwidth)</a:t>
            </a:r>
          </a:p>
          <a:p>
            <a:pPr>
              <a:lnSpc>
                <a:spcPct val="120000"/>
              </a:lnSpc>
              <a:spcBef>
                <a:spcPts val="0"/>
              </a:spcBef>
              <a:spcAft>
                <a:spcPts val="500"/>
              </a:spcAft>
            </a:pPr>
            <a:r>
              <a:rPr lang="en-GB" sz="2000" b="1" dirty="0">
                <a:solidFill>
                  <a:srgbClr val="C174E7"/>
                </a:solidFill>
              </a:rPr>
              <a:t>SSD-P: </a:t>
            </a:r>
            <a:r>
              <a:rPr lang="en-GB" sz="2000" dirty="0"/>
              <a:t>With </a:t>
            </a:r>
            <a:r>
              <a:rPr lang="en-GB" sz="2000" dirty="0">
                <a:solidFill>
                  <a:srgbClr val="C174E7"/>
                </a:solidFill>
              </a:rPr>
              <a:t>PCIe Gen</a:t>
            </a:r>
            <a:r>
              <a:rPr lang="en-GB" sz="2000" dirty="0">
                <a:solidFill>
                  <a:srgbClr val="C174E7"/>
                </a:solidFill>
                <a:latin typeface="+mn-lt"/>
              </a:rPr>
              <a:t>4</a:t>
            </a:r>
            <a:r>
              <a:rPr lang="en-GB" sz="2000" dirty="0">
                <a:solidFill>
                  <a:srgbClr val="C174E7"/>
                </a:solidFill>
              </a:rPr>
              <a:t> </a:t>
            </a:r>
            <a:r>
              <a:rPr lang="en-GB" sz="2000" dirty="0"/>
              <a:t>interface (</a:t>
            </a:r>
            <a:r>
              <a:rPr lang="en-GB" sz="2000" dirty="0">
                <a:solidFill>
                  <a:srgbClr val="CC7BF3"/>
                </a:solidFill>
                <a:latin typeface="+mn-lt"/>
              </a:rPr>
              <a:t>7</a:t>
            </a:r>
            <a:r>
              <a:rPr lang="en-GB" sz="2000" dirty="0">
                <a:solidFill>
                  <a:srgbClr val="CC7BF3"/>
                </a:solidFill>
              </a:rPr>
              <a:t> GB/s </a:t>
            </a:r>
            <a:r>
              <a:rPr lang="en-GB" sz="2000" dirty="0"/>
              <a:t>sequential read bandwidth)</a:t>
            </a:r>
          </a:p>
        </p:txBody>
      </p:sp>
      <p:sp>
        <p:nvSpPr>
          <p:cNvPr id="4" name="Rounded Rectangle 3">
            <a:extLst>
              <a:ext uri="{FF2B5EF4-FFF2-40B4-BE49-F238E27FC236}">
                <a16:creationId xmlns:a16="http://schemas.microsoft.com/office/drawing/2014/main" id="{F29C1676-E33D-4E41-9F5A-1DCA6742E159}"/>
              </a:ext>
            </a:extLst>
          </p:cNvPr>
          <p:cNvSpPr/>
          <p:nvPr/>
        </p:nvSpPr>
        <p:spPr>
          <a:xfrm>
            <a:off x="216338" y="1331251"/>
            <a:ext cx="5719767" cy="1612976"/>
          </a:xfrm>
          <a:prstGeom prst="roundRect">
            <a:avLst>
              <a:gd name="adj" fmla="val 5305"/>
            </a:avLst>
          </a:prstGeom>
          <a:solidFill>
            <a:schemeClr val="accent5">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algn="ctr">
              <a:lnSpc>
                <a:spcPct val="80000"/>
              </a:lnSpc>
              <a:spcBef>
                <a:spcPts val="0"/>
              </a:spcBef>
              <a:spcAft>
                <a:spcPts val="1500"/>
              </a:spcAft>
            </a:pPr>
            <a:r>
              <a:rPr lang="en-GB" sz="2000" b="1" dirty="0">
                <a:solidFill>
                  <a:srgbClr val="7F93E4"/>
                </a:solidFill>
                <a:latin typeface="Corbel" panose="020B0503020204020204" pitchFamily="34" charset="0"/>
              </a:rPr>
              <a:t>Hardware Components</a:t>
            </a:r>
          </a:p>
          <a:p>
            <a:pPr marL="180000" indent="-180000">
              <a:lnSpc>
                <a:spcPct val="80000"/>
              </a:lnSpc>
              <a:spcBef>
                <a:spcPts val="0"/>
              </a:spcBef>
              <a:spcAft>
                <a:spcPts val="1000"/>
              </a:spcAft>
              <a:buFont typeface="Arial" panose="020B0604020202020204" pitchFamily="34" charset="0"/>
              <a:buChar char="•"/>
            </a:pPr>
            <a:r>
              <a:rPr lang="en-GB" dirty="0">
                <a:solidFill>
                  <a:schemeClr val="tx1"/>
                </a:solidFill>
                <a:latin typeface="Corbel" panose="020B0503020204020204" pitchFamily="34" charset="0"/>
              </a:rPr>
              <a:t>Synthesized Verilog model for the in-storage accelerators</a:t>
            </a:r>
          </a:p>
          <a:p>
            <a:pPr marL="180000" indent="-180000">
              <a:lnSpc>
                <a:spcPct val="80000"/>
              </a:lnSpc>
              <a:spcAft>
                <a:spcPts val="1000"/>
              </a:spcAft>
              <a:buFont typeface="Arial" panose="020B0604020202020204" pitchFamily="34" charset="0"/>
              <a:buChar char="•"/>
            </a:pPr>
            <a:r>
              <a:rPr lang="en-GB" dirty="0" err="1">
                <a:solidFill>
                  <a:schemeClr val="tx1"/>
                </a:solidFill>
                <a:latin typeface="Corbel" panose="020B0503020204020204" pitchFamily="34" charset="0"/>
              </a:rPr>
              <a:t>MQSim</a:t>
            </a:r>
            <a:r>
              <a:rPr lang="en-GB" dirty="0">
                <a:solidFill>
                  <a:schemeClr val="tx1"/>
                </a:solidFill>
                <a:latin typeface="Corbel" panose="020B0503020204020204" pitchFamily="34" charset="0"/>
              </a:rPr>
              <a:t> </a:t>
            </a:r>
            <a:r>
              <a:rPr lang="en-GB" i="1" dirty="0">
                <a:solidFill>
                  <a:schemeClr val="accent3">
                    <a:lumMod val="75000"/>
                  </a:schemeClr>
                </a:solidFill>
                <a:latin typeface="Corbel" panose="020B0503020204020204" pitchFamily="34" charset="0"/>
              </a:rPr>
              <a:t>[</a:t>
            </a:r>
            <a:r>
              <a:rPr lang="en-GB" i="1" dirty="0" err="1">
                <a:solidFill>
                  <a:schemeClr val="accent3">
                    <a:lumMod val="75000"/>
                  </a:schemeClr>
                </a:solidFill>
                <a:latin typeface="Corbel" panose="020B0503020204020204" pitchFamily="34" charset="0"/>
              </a:rPr>
              <a:t>Tavakkol</a:t>
            </a:r>
            <a:r>
              <a:rPr lang="en-GB" i="1" dirty="0">
                <a:solidFill>
                  <a:schemeClr val="accent3">
                    <a:lumMod val="75000"/>
                  </a:schemeClr>
                </a:solidFill>
                <a:latin typeface="Corbel" panose="020B0503020204020204" pitchFamily="34" charset="0"/>
              </a:rPr>
              <a:t>+, FAST’18] </a:t>
            </a:r>
            <a:r>
              <a:rPr lang="en-GB" dirty="0">
                <a:solidFill>
                  <a:schemeClr val="tx1"/>
                </a:solidFill>
                <a:latin typeface="Corbel" panose="020B0503020204020204" pitchFamily="34" charset="0"/>
              </a:rPr>
              <a:t>for SSD’s internal operations</a:t>
            </a:r>
          </a:p>
          <a:p>
            <a:pPr marL="180000" indent="-180000">
              <a:lnSpc>
                <a:spcPct val="80000"/>
              </a:lnSpc>
              <a:spcAft>
                <a:spcPts val="300"/>
              </a:spcAft>
              <a:buFont typeface="Arial" panose="020B0604020202020204" pitchFamily="34" charset="0"/>
              <a:buChar char="•"/>
            </a:pPr>
            <a:r>
              <a:rPr lang="en-GB" dirty="0" err="1">
                <a:solidFill>
                  <a:schemeClr val="tx1"/>
                </a:solidFill>
                <a:latin typeface="Corbel" panose="020B0503020204020204" pitchFamily="34" charset="0"/>
              </a:rPr>
              <a:t>Ramulator</a:t>
            </a:r>
            <a:r>
              <a:rPr lang="en-GB" dirty="0">
                <a:latin typeface="Corbel" panose="020B0503020204020204" pitchFamily="34" charset="0"/>
              </a:rPr>
              <a:t> </a:t>
            </a:r>
            <a:r>
              <a:rPr lang="en-GB" i="1" dirty="0">
                <a:solidFill>
                  <a:schemeClr val="accent3">
                    <a:lumMod val="75000"/>
                  </a:schemeClr>
                </a:solidFill>
                <a:latin typeface="Corbel" panose="020B0503020204020204" pitchFamily="34" charset="0"/>
              </a:rPr>
              <a:t>[Kim+, CAL’15] </a:t>
            </a:r>
            <a:r>
              <a:rPr lang="en-GB" dirty="0">
                <a:solidFill>
                  <a:schemeClr val="tx1"/>
                </a:solidFill>
                <a:latin typeface="Corbel" panose="020B0503020204020204" pitchFamily="34" charset="0"/>
              </a:rPr>
              <a:t>for SSD’s internal DRAM</a:t>
            </a:r>
          </a:p>
        </p:txBody>
      </p:sp>
      <p:sp>
        <p:nvSpPr>
          <p:cNvPr id="9" name="Rounded Rectangle 8">
            <a:extLst>
              <a:ext uri="{FF2B5EF4-FFF2-40B4-BE49-F238E27FC236}">
                <a16:creationId xmlns:a16="http://schemas.microsoft.com/office/drawing/2014/main" id="{1F108E62-380A-8147-BE56-BCB5E800B902}"/>
              </a:ext>
            </a:extLst>
          </p:cNvPr>
          <p:cNvSpPr/>
          <p:nvPr/>
        </p:nvSpPr>
        <p:spPr>
          <a:xfrm>
            <a:off x="6056027" y="1331250"/>
            <a:ext cx="2871636" cy="1612977"/>
          </a:xfrm>
          <a:prstGeom prst="roundRect">
            <a:avLst>
              <a:gd name="adj" fmla="val 7738"/>
            </a:avLst>
          </a:prstGeom>
          <a:solidFill>
            <a:schemeClr val="accent5">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108000" rIns="0" rtlCol="0" anchor="ctr"/>
          <a:lstStyle/>
          <a:p>
            <a:pPr algn="ctr">
              <a:lnSpc>
                <a:spcPct val="80000"/>
              </a:lnSpc>
              <a:spcBef>
                <a:spcPts val="0"/>
              </a:spcBef>
              <a:spcAft>
                <a:spcPts val="1500"/>
              </a:spcAft>
            </a:pPr>
            <a:r>
              <a:rPr lang="en-GB" sz="2000" b="1" dirty="0">
                <a:solidFill>
                  <a:srgbClr val="7F93E4"/>
                </a:solidFill>
                <a:latin typeface="Corbel" panose="020B0503020204020204" pitchFamily="34" charset="0"/>
              </a:rPr>
              <a:t>Software Components</a:t>
            </a:r>
          </a:p>
          <a:p>
            <a:pPr>
              <a:lnSpc>
                <a:spcPct val="80000"/>
              </a:lnSpc>
              <a:spcBef>
                <a:spcPts val="0"/>
              </a:spcBef>
              <a:spcAft>
                <a:spcPts val="1000"/>
              </a:spcAft>
            </a:pPr>
            <a:r>
              <a:rPr lang="en-GB" dirty="0">
                <a:solidFill>
                  <a:schemeClr val="tx1"/>
                </a:solidFill>
                <a:latin typeface="Corbel" panose="020B0503020204020204" pitchFamily="34" charset="0"/>
              </a:rPr>
              <a:t>Measure on a real system: </a:t>
            </a:r>
          </a:p>
          <a:p>
            <a:pPr marL="180000" indent="-180000">
              <a:lnSpc>
                <a:spcPct val="80000"/>
              </a:lnSpc>
              <a:spcAft>
                <a:spcPts val="1000"/>
              </a:spcAft>
              <a:buFont typeface="Arial" panose="020B0604020202020204" pitchFamily="34" charset="0"/>
              <a:buChar char="•"/>
            </a:pPr>
            <a:r>
              <a:rPr lang="en-GB" dirty="0">
                <a:solidFill>
                  <a:schemeClr val="tx1"/>
                </a:solidFill>
                <a:latin typeface="Corbel" panose="020B0503020204020204" pitchFamily="34" charset="0"/>
              </a:rPr>
              <a:t>AMD® EPYC® host CPU with </a:t>
            </a:r>
            <a:r>
              <a:rPr lang="en-GB" dirty="0">
                <a:solidFill>
                  <a:schemeClr val="tx1"/>
                </a:solidFill>
              </a:rPr>
              <a:t>128</a:t>
            </a:r>
            <a:r>
              <a:rPr lang="en-GB" dirty="0">
                <a:solidFill>
                  <a:schemeClr val="tx1"/>
                </a:solidFill>
                <a:latin typeface="Corbel" panose="020B0503020204020204" pitchFamily="34" charset="0"/>
              </a:rPr>
              <a:t> physical cores</a:t>
            </a:r>
          </a:p>
          <a:p>
            <a:pPr marL="180000" indent="-180000">
              <a:lnSpc>
                <a:spcPct val="80000"/>
              </a:lnSpc>
              <a:spcAft>
                <a:spcPts val="300"/>
              </a:spcAft>
              <a:buFont typeface="Arial" panose="020B0604020202020204" pitchFamily="34" charset="0"/>
              <a:buChar char="•"/>
            </a:pPr>
            <a:r>
              <a:rPr lang="en-GB" dirty="0">
                <a:solidFill>
                  <a:schemeClr val="tx1"/>
                </a:solidFill>
              </a:rPr>
              <a:t>1</a:t>
            </a:r>
            <a:r>
              <a:rPr lang="en-GB" dirty="0">
                <a:solidFill>
                  <a:schemeClr val="tx1"/>
                </a:solidFill>
                <a:latin typeface="Corbel" panose="020B0503020204020204" pitchFamily="34" charset="0"/>
              </a:rPr>
              <a:t> TB host DRAM </a:t>
            </a:r>
          </a:p>
        </p:txBody>
      </p:sp>
      <p:grpSp>
        <p:nvGrpSpPr>
          <p:cNvPr id="5" name="Group 4">
            <a:extLst>
              <a:ext uri="{FF2B5EF4-FFF2-40B4-BE49-F238E27FC236}">
                <a16:creationId xmlns:a16="http://schemas.microsoft.com/office/drawing/2014/main" id="{F5636F93-8149-D18E-A48C-533DA963D07F}"/>
              </a:ext>
            </a:extLst>
          </p:cNvPr>
          <p:cNvGrpSpPr/>
          <p:nvPr/>
        </p:nvGrpSpPr>
        <p:grpSpPr>
          <a:xfrm>
            <a:off x="1872893" y="6552384"/>
            <a:ext cx="6071596" cy="268284"/>
            <a:chOff x="2060011" y="6449365"/>
            <a:chExt cx="4267776" cy="268284"/>
          </a:xfrm>
        </p:grpSpPr>
        <p:sp>
          <p:nvSpPr>
            <p:cNvPr id="6" name="Arrow: Chevron 42">
              <a:extLst>
                <a:ext uri="{FF2B5EF4-FFF2-40B4-BE49-F238E27FC236}">
                  <a16:creationId xmlns:a16="http://schemas.microsoft.com/office/drawing/2014/main" id="{0282497E-1A0A-AC1D-C814-5CF2D096C22F}"/>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0" name="Arrow: Chevron 43">
              <a:extLst>
                <a:ext uri="{FF2B5EF4-FFF2-40B4-BE49-F238E27FC236}">
                  <a16:creationId xmlns:a16="http://schemas.microsoft.com/office/drawing/2014/main" id="{8234D451-BD8D-6B92-862D-696E528CEC3F}"/>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1" name="Arrow: Chevron 45">
              <a:extLst>
                <a:ext uri="{FF2B5EF4-FFF2-40B4-BE49-F238E27FC236}">
                  <a16:creationId xmlns:a16="http://schemas.microsoft.com/office/drawing/2014/main" id="{5693B3AA-E3DF-B9B2-25E3-C2D11404FA97}"/>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2" name="Arrow: Chevron 46">
              <a:extLst>
                <a:ext uri="{FF2B5EF4-FFF2-40B4-BE49-F238E27FC236}">
                  <a16:creationId xmlns:a16="http://schemas.microsoft.com/office/drawing/2014/main" id="{412C0A4B-9FE8-AD0D-85DB-D004B21661A8}"/>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270629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bldLvl="2"/>
      <p:bldP spid="8" grpId="0" build="p" bldLvl="2"/>
      <p:bldP spid="4"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621F8-8752-A641-A7F8-4AC7491BC3D4}"/>
              </a:ext>
            </a:extLst>
          </p:cNvPr>
          <p:cNvSpPr>
            <a:spLocks noGrp="1"/>
          </p:cNvSpPr>
          <p:nvPr>
            <p:ph type="title"/>
          </p:nvPr>
        </p:nvSpPr>
        <p:spPr/>
        <p:txBody>
          <a:bodyPr/>
          <a:lstStyle/>
          <a:p>
            <a:pPr>
              <a:lnSpc>
                <a:spcPct val="90000"/>
              </a:lnSpc>
            </a:pPr>
            <a:r>
              <a:rPr lang="en-CH" sz="3200" dirty="0"/>
              <a:t>Speedup over Software </a:t>
            </a:r>
            <a:r>
              <a:rPr lang="en-CH" sz="2400" dirty="0"/>
              <a:t>(with Cost-Optimized SSD)</a:t>
            </a:r>
            <a:endParaRPr lang="en-CH" dirty="0"/>
          </a:p>
        </p:txBody>
      </p:sp>
      <p:sp>
        <p:nvSpPr>
          <p:cNvPr id="29" name="Rectangle 28">
            <a:extLst>
              <a:ext uri="{FF2B5EF4-FFF2-40B4-BE49-F238E27FC236}">
                <a16:creationId xmlns:a16="http://schemas.microsoft.com/office/drawing/2014/main" id="{5AC7ABE4-B9F1-254C-BF48-795B353FA153}"/>
              </a:ext>
            </a:extLst>
          </p:cNvPr>
          <p:cNvSpPr/>
          <p:nvPr/>
        </p:nvSpPr>
        <p:spPr>
          <a:xfrm>
            <a:off x="-8356" y="4096291"/>
            <a:ext cx="9144000" cy="115638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400" b="1" dirty="0">
                <a:solidFill>
                  <a:schemeClr val="tx1"/>
                </a:solidFill>
                <a:latin typeface="Corbel" panose="020B0503020204020204" pitchFamily="34" charset="0"/>
              </a:rPr>
              <a:t>MegIS provides significant speedup over both </a:t>
            </a:r>
          </a:p>
          <a:p>
            <a:pPr algn="ctr">
              <a:spcAft>
                <a:spcPts val="1000"/>
              </a:spcAft>
            </a:pPr>
            <a:r>
              <a:rPr lang="en-GB" sz="2400" b="1" dirty="0">
                <a:solidFill>
                  <a:srgbClr val="C812BD"/>
                </a:solidFill>
                <a:latin typeface="Corbel" panose="020B0503020204020204" pitchFamily="34" charset="0"/>
              </a:rPr>
              <a:t>Performance-Optimized</a:t>
            </a:r>
            <a:r>
              <a:rPr lang="en-GB" sz="2400" b="1" dirty="0">
                <a:solidFill>
                  <a:schemeClr val="tx1"/>
                </a:solidFill>
                <a:latin typeface="Corbel" panose="020B0503020204020204" pitchFamily="34" charset="0"/>
              </a:rPr>
              <a:t> and </a:t>
            </a:r>
            <a:r>
              <a:rPr lang="en-GB" sz="2400" b="1" dirty="0">
                <a:solidFill>
                  <a:schemeClr val="accent2"/>
                </a:solidFill>
                <a:latin typeface="Corbel" panose="020B0503020204020204" pitchFamily="34" charset="0"/>
              </a:rPr>
              <a:t>Accuracy-Optimized</a:t>
            </a:r>
            <a:r>
              <a:rPr lang="en-GB" sz="2400" b="1" dirty="0">
                <a:solidFill>
                  <a:schemeClr val="tx1"/>
                </a:solidFill>
                <a:latin typeface="Corbel" panose="020B0503020204020204" pitchFamily="34" charset="0"/>
              </a:rPr>
              <a:t> baselines</a:t>
            </a:r>
          </a:p>
        </p:txBody>
      </p:sp>
      <p:sp>
        <p:nvSpPr>
          <p:cNvPr id="6" name="TextBox 5">
            <a:extLst>
              <a:ext uri="{FF2B5EF4-FFF2-40B4-BE49-F238E27FC236}">
                <a16:creationId xmlns:a16="http://schemas.microsoft.com/office/drawing/2014/main" id="{1348A143-5254-9C4F-AE26-8CEFE17BCE9F}"/>
              </a:ext>
            </a:extLst>
          </p:cNvPr>
          <p:cNvSpPr txBox="1"/>
          <p:nvPr/>
        </p:nvSpPr>
        <p:spPr>
          <a:xfrm rot="16200000">
            <a:off x="-623154" y="2134549"/>
            <a:ext cx="2266166" cy="369332"/>
          </a:xfrm>
          <a:prstGeom prst="rect">
            <a:avLst/>
          </a:prstGeom>
          <a:noFill/>
        </p:spPr>
        <p:txBody>
          <a:bodyPr wrap="square" rtlCol="0">
            <a:spAutoFit/>
          </a:bodyPr>
          <a:lstStyle/>
          <a:p>
            <a:pPr algn="ctr"/>
            <a:r>
              <a:rPr lang="en-CH" b="1" dirty="0">
                <a:latin typeface="Corbel" panose="020B0503020204020204" pitchFamily="34" charset="0"/>
              </a:rPr>
              <a:t>Speedup</a:t>
            </a:r>
            <a:endParaRPr lang="en-CH" sz="1600" b="1" dirty="0">
              <a:latin typeface="Corbel" panose="020B0503020204020204" pitchFamily="34" charset="0"/>
            </a:endParaRPr>
          </a:p>
        </p:txBody>
      </p:sp>
      <p:sp>
        <p:nvSpPr>
          <p:cNvPr id="7" name="TextBox 6">
            <a:extLst>
              <a:ext uri="{FF2B5EF4-FFF2-40B4-BE49-F238E27FC236}">
                <a16:creationId xmlns:a16="http://schemas.microsoft.com/office/drawing/2014/main" id="{A5A72401-994A-C44D-A7DD-74472E286C14}"/>
              </a:ext>
            </a:extLst>
          </p:cNvPr>
          <p:cNvSpPr txBox="1"/>
          <p:nvPr/>
        </p:nvSpPr>
        <p:spPr>
          <a:xfrm>
            <a:off x="1165316" y="1015656"/>
            <a:ext cx="7454075" cy="256556"/>
          </a:xfrm>
          <a:prstGeom prst="rect">
            <a:avLst/>
          </a:prstGeom>
          <a:solidFill>
            <a:schemeClr val="bg1"/>
          </a:solidFill>
          <a:ln w="15875">
            <a:solidFill>
              <a:schemeClr val="tx1"/>
            </a:solidFill>
          </a:ln>
        </p:spPr>
        <p:txBody>
          <a:bodyPr wrap="square" lIns="0" rIns="0" rtlCol="0">
            <a:spAutoFit/>
          </a:bodyPr>
          <a:lstStyle/>
          <a:p>
            <a:pPr algn="ctr"/>
            <a:endParaRPr lang="ko-KR" altLang="en-US" sz="1100" dirty="0">
              <a:latin typeface="Cambria" panose="02040503050406030204" pitchFamily="18" charset="0"/>
            </a:endParaRPr>
          </a:p>
        </p:txBody>
      </p:sp>
      <p:grpSp>
        <p:nvGrpSpPr>
          <p:cNvPr id="15" name="Group 14">
            <a:extLst>
              <a:ext uri="{FF2B5EF4-FFF2-40B4-BE49-F238E27FC236}">
                <a16:creationId xmlns:a16="http://schemas.microsoft.com/office/drawing/2014/main" id="{9D6A914E-AE04-074A-A397-1F166ED9C905}"/>
              </a:ext>
            </a:extLst>
          </p:cNvPr>
          <p:cNvGrpSpPr/>
          <p:nvPr/>
        </p:nvGrpSpPr>
        <p:grpSpPr>
          <a:xfrm>
            <a:off x="1165316" y="950291"/>
            <a:ext cx="2771145" cy="369332"/>
            <a:chOff x="1188762" y="1618004"/>
            <a:chExt cx="2771145" cy="369332"/>
          </a:xfrm>
        </p:grpSpPr>
        <p:sp>
          <p:nvSpPr>
            <p:cNvPr id="10" name="TextBox 9">
              <a:extLst>
                <a:ext uri="{FF2B5EF4-FFF2-40B4-BE49-F238E27FC236}">
                  <a16:creationId xmlns:a16="http://schemas.microsoft.com/office/drawing/2014/main" id="{9FC6F1E6-7E33-1243-883A-704042B20439}"/>
                </a:ext>
              </a:extLst>
            </p:cNvPr>
            <p:cNvSpPr txBox="1"/>
            <p:nvPr/>
          </p:nvSpPr>
          <p:spPr>
            <a:xfrm>
              <a:off x="3783388" y="1752602"/>
              <a:ext cx="176519" cy="123147"/>
            </a:xfrm>
            <a:prstGeom prst="rect">
              <a:avLst/>
            </a:prstGeom>
            <a:solidFill>
              <a:schemeClr val="accent3">
                <a:lumMod val="50000"/>
              </a:schemeClr>
            </a:solidFill>
            <a:ln w="15875">
              <a:solidFill>
                <a:schemeClr val="tx1"/>
              </a:solidFill>
            </a:ln>
          </p:spPr>
          <p:txBody>
            <a:bodyPr wrap="square" lIns="0" rIns="0" rtlCol="0">
              <a:spAutoFit/>
            </a:bodyPr>
            <a:lstStyle/>
            <a:p>
              <a:pPr algn="ctr"/>
              <a:endParaRPr lang="ko-KR" altLang="en-US" dirty="0">
                <a:latin typeface="Cambria" panose="02040503050406030204" pitchFamily="18" charset="0"/>
              </a:endParaRPr>
            </a:p>
          </p:txBody>
        </p:sp>
        <p:sp>
          <p:nvSpPr>
            <p:cNvPr id="11" name="TextBox 10">
              <a:extLst>
                <a:ext uri="{FF2B5EF4-FFF2-40B4-BE49-F238E27FC236}">
                  <a16:creationId xmlns:a16="http://schemas.microsoft.com/office/drawing/2014/main" id="{C165BE12-DD0C-6C4C-8A7D-141149512D3F}"/>
                </a:ext>
              </a:extLst>
            </p:cNvPr>
            <p:cNvSpPr txBox="1"/>
            <p:nvPr/>
          </p:nvSpPr>
          <p:spPr>
            <a:xfrm>
              <a:off x="1188762" y="1618004"/>
              <a:ext cx="2651804" cy="369332"/>
            </a:xfrm>
            <a:prstGeom prst="rect">
              <a:avLst/>
            </a:prstGeom>
            <a:noFill/>
          </p:spPr>
          <p:txBody>
            <a:bodyPr wrap="square" rtlCol="0">
              <a:spAutoFit/>
            </a:bodyPr>
            <a:lstStyle/>
            <a:p>
              <a:pPr algn="ctr"/>
              <a:r>
                <a:rPr lang="en-CH" b="1" dirty="0">
                  <a:latin typeface="Corbel" panose="020B0503020204020204" pitchFamily="34" charset="0"/>
                </a:rPr>
                <a:t>Performance-Optimized</a:t>
              </a:r>
            </a:p>
          </p:txBody>
        </p:sp>
      </p:grpSp>
      <p:grpSp>
        <p:nvGrpSpPr>
          <p:cNvPr id="17" name="Group 16">
            <a:extLst>
              <a:ext uri="{FF2B5EF4-FFF2-40B4-BE49-F238E27FC236}">
                <a16:creationId xmlns:a16="http://schemas.microsoft.com/office/drawing/2014/main" id="{2776EA77-FFD8-8B4E-AFD7-E9419A1EF299}"/>
              </a:ext>
            </a:extLst>
          </p:cNvPr>
          <p:cNvGrpSpPr/>
          <p:nvPr/>
        </p:nvGrpSpPr>
        <p:grpSpPr>
          <a:xfrm>
            <a:off x="7100709" y="963738"/>
            <a:ext cx="1530987" cy="369332"/>
            <a:chOff x="6705055" y="1631451"/>
            <a:chExt cx="1530987" cy="369332"/>
          </a:xfrm>
        </p:grpSpPr>
        <p:sp>
          <p:nvSpPr>
            <p:cNvPr id="16" name="TextBox 15">
              <a:extLst>
                <a:ext uri="{FF2B5EF4-FFF2-40B4-BE49-F238E27FC236}">
                  <a16:creationId xmlns:a16="http://schemas.microsoft.com/office/drawing/2014/main" id="{BDB628E3-E354-8944-BDAD-2C01E8F7399F}"/>
                </a:ext>
              </a:extLst>
            </p:cNvPr>
            <p:cNvSpPr txBox="1"/>
            <p:nvPr/>
          </p:nvSpPr>
          <p:spPr>
            <a:xfrm>
              <a:off x="7847541" y="1752602"/>
              <a:ext cx="176519" cy="123147"/>
            </a:xfrm>
            <a:prstGeom prst="rect">
              <a:avLst/>
            </a:prstGeom>
            <a:solidFill>
              <a:schemeClr val="accent6">
                <a:lumMod val="20000"/>
                <a:lumOff val="80000"/>
              </a:schemeClr>
            </a:solidFill>
            <a:ln w="15875">
              <a:solidFill>
                <a:schemeClr val="tx1"/>
              </a:solidFill>
            </a:ln>
          </p:spPr>
          <p:txBody>
            <a:bodyPr wrap="square" lIns="0" rIns="0" rtlCol="0">
              <a:spAutoFit/>
            </a:bodyPr>
            <a:lstStyle/>
            <a:p>
              <a:pPr algn="ctr"/>
              <a:endParaRPr lang="ko-KR" altLang="en-US" dirty="0">
                <a:latin typeface="Cambria" panose="02040503050406030204" pitchFamily="18" charset="0"/>
              </a:endParaRPr>
            </a:p>
          </p:txBody>
        </p:sp>
        <p:sp>
          <p:nvSpPr>
            <p:cNvPr id="26" name="TextBox 25">
              <a:extLst>
                <a:ext uri="{FF2B5EF4-FFF2-40B4-BE49-F238E27FC236}">
                  <a16:creationId xmlns:a16="http://schemas.microsoft.com/office/drawing/2014/main" id="{232BE726-9D0A-AF42-A56B-A498668B9522}"/>
                </a:ext>
              </a:extLst>
            </p:cNvPr>
            <p:cNvSpPr txBox="1"/>
            <p:nvPr/>
          </p:nvSpPr>
          <p:spPr>
            <a:xfrm>
              <a:off x="6705055" y="1631451"/>
              <a:ext cx="1530987" cy="369332"/>
            </a:xfrm>
            <a:prstGeom prst="rect">
              <a:avLst/>
            </a:prstGeom>
            <a:noFill/>
          </p:spPr>
          <p:txBody>
            <a:bodyPr wrap="square" rtlCol="0">
              <a:spAutoFit/>
            </a:bodyPr>
            <a:lstStyle/>
            <a:p>
              <a:pPr algn="ctr"/>
              <a:r>
                <a:rPr lang="en-CH" b="1" dirty="0">
                  <a:latin typeface="Corbel" panose="020B0503020204020204" pitchFamily="34" charset="0"/>
                </a:rPr>
                <a:t>MegIS</a:t>
              </a:r>
            </a:p>
          </p:txBody>
        </p:sp>
      </p:grpSp>
      <p:grpSp>
        <p:nvGrpSpPr>
          <p:cNvPr id="27" name="Group 26">
            <a:extLst>
              <a:ext uri="{FF2B5EF4-FFF2-40B4-BE49-F238E27FC236}">
                <a16:creationId xmlns:a16="http://schemas.microsoft.com/office/drawing/2014/main" id="{78EF2B31-F4E6-4448-9BE2-B66E5C8A62D0}"/>
              </a:ext>
            </a:extLst>
          </p:cNvPr>
          <p:cNvGrpSpPr/>
          <p:nvPr/>
        </p:nvGrpSpPr>
        <p:grpSpPr>
          <a:xfrm>
            <a:off x="4192683" y="950291"/>
            <a:ext cx="2651804" cy="369332"/>
            <a:chOff x="1188762" y="1618004"/>
            <a:chExt cx="2651804" cy="369332"/>
          </a:xfrm>
        </p:grpSpPr>
        <p:sp>
          <p:nvSpPr>
            <p:cNvPr id="33" name="TextBox 32">
              <a:extLst>
                <a:ext uri="{FF2B5EF4-FFF2-40B4-BE49-F238E27FC236}">
                  <a16:creationId xmlns:a16="http://schemas.microsoft.com/office/drawing/2014/main" id="{E675EE31-94A5-0E42-A20B-0B359916C873}"/>
                </a:ext>
              </a:extLst>
            </p:cNvPr>
            <p:cNvSpPr txBox="1"/>
            <p:nvPr/>
          </p:nvSpPr>
          <p:spPr>
            <a:xfrm>
              <a:off x="3587730" y="1752602"/>
              <a:ext cx="176519" cy="123147"/>
            </a:xfrm>
            <a:prstGeom prst="rect">
              <a:avLst/>
            </a:prstGeom>
            <a:solidFill>
              <a:srgbClr val="AFABAB"/>
            </a:solidFill>
            <a:ln w="15875">
              <a:solidFill>
                <a:schemeClr val="tx1"/>
              </a:solidFill>
            </a:ln>
          </p:spPr>
          <p:txBody>
            <a:bodyPr wrap="square" lIns="0" rIns="0" rtlCol="0">
              <a:spAutoFit/>
            </a:bodyPr>
            <a:lstStyle/>
            <a:p>
              <a:pPr algn="ctr"/>
              <a:endParaRPr lang="ko-KR" altLang="en-US" dirty="0">
                <a:latin typeface="Cambria" panose="02040503050406030204" pitchFamily="18" charset="0"/>
              </a:endParaRPr>
            </a:p>
          </p:txBody>
        </p:sp>
        <p:sp>
          <p:nvSpPr>
            <p:cNvPr id="34" name="TextBox 33">
              <a:extLst>
                <a:ext uri="{FF2B5EF4-FFF2-40B4-BE49-F238E27FC236}">
                  <a16:creationId xmlns:a16="http://schemas.microsoft.com/office/drawing/2014/main" id="{4EAA268C-7BBF-484D-9C7E-A4DC2B4AB433}"/>
                </a:ext>
              </a:extLst>
            </p:cNvPr>
            <p:cNvSpPr txBox="1"/>
            <p:nvPr/>
          </p:nvSpPr>
          <p:spPr>
            <a:xfrm>
              <a:off x="1188762" y="1618004"/>
              <a:ext cx="2651804" cy="369332"/>
            </a:xfrm>
            <a:prstGeom prst="rect">
              <a:avLst/>
            </a:prstGeom>
            <a:noFill/>
          </p:spPr>
          <p:txBody>
            <a:bodyPr wrap="square" rtlCol="0">
              <a:spAutoFit/>
            </a:bodyPr>
            <a:lstStyle/>
            <a:p>
              <a:pPr algn="ctr"/>
              <a:r>
                <a:rPr lang="en-CH" b="1" dirty="0">
                  <a:latin typeface="Corbel" panose="020B0503020204020204" pitchFamily="34" charset="0"/>
                </a:rPr>
                <a:t>Accuracy-Optimized</a:t>
              </a:r>
            </a:p>
          </p:txBody>
        </p:sp>
      </p:grpSp>
      <p:grpSp>
        <p:nvGrpSpPr>
          <p:cNvPr id="51" name="Group 50">
            <a:extLst>
              <a:ext uri="{FF2B5EF4-FFF2-40B4-BE49-F238E27FC236}">
                <a16:creationId xmlns:a16="http://schemas.microsoft.com/office/drawing/2014/main" id="{370E94CA-121B-A641-A120-8EDBA3BD0514}"/>
              </a:ext>
            </a:extLst>
          </p:cNvPr>
          <p:cNvGrpSpPr/>
          <p:nvPr/>
        </p:nvGrpSpPr>
        <p:grpSpPr>
          <a:xfrm>
            <a:off x="742489" y="1157249"/>
            <a:ext cx="4124195" cy="2902216"/>
            <a:chOff x="742489" y="1345434"/>
            <a:chExt cx="4124195" cy="2902216"/>
          </a:xfrm>
        </p:grpSpPr>
        <p:sp>
          <p:nvSpPr>
            <p:cNvPr id="52" name="TextBox 51">
              <a:extLst>
                <a:ext uri="{FF2B5EF4-FFF2-40B4-BE49-F238E27FC236}">
                  <a16:creationId xmlns:a16="http://schemas.microsoft.com/office/drawing/2014/main" id="{BCB3C64E-32A6-BB4D-805B-A3DF5D9D03DB}"/>
                </a:ext>
              </a:extLst>
            </p:cNvPr>
            <p:cNvSpPr txBox="1"/>
            <p:nvPr/>
          </p:nvSpPr>
          <p:spPr>
            <a:xfrm>
              <a:off x="1572317" y="3878318"/>
              <a:ext cx="2731251" cy="369332"/>
            </a:xfrm>
            <a:prstGeom prst="rect">
              <a:avLst/>
            </a:prstGeom>
            <a:noFill/>
          </p:spPr>
          <p:txBody>
            <a:bodyPr wrap="square" rtlCol="0">
              <a:spAutoFit/>
            </a:bodyPr>
            <a:lstStyle/>
            <a:p>
              <a:pPr algn="ctr"/>
              <a:r>
                <a:rPr lang="en-CH" b="1" dirty="0">
                  <a:latin typeface="Corbel" panose="020B0503020204020204" pitchFamily="34" charset="0"/>
                </a:rPr>
                <a:t>Sample Genetic Diversity</a:t>
              </a:r>
              <a:endParaRPr lang="en-CH" sz="1600" b="1" dirty="0">
                <a:latin typeface="Corbel" panose="020B0503020204020204" pitchFamily="34" charset="0"/>
              </a:endParaRPr>
            </a:p>
          </p:txBody>
        </p:sp>
        <p:grpSp>
          <p:nvGrpSpPr>
            <p:cNvPr id="53" name="Group 52">
              <a:extLst>
                <a:ext uri="{FF2B5EF4-FFF2-40B4-BE49-F238E27FC236}">
                  <a16:creationId xmlns:a16="http://schemas.microsoft.com/office/drawing/2014/main" id="{52F2044B-3BD1-5A40-A75D-5C20FFA27692}"/>
                </a:ext>
              </a:extLst>
            </p:cNvPr>
            <p:cNvGrpSpPr/>
            <p:nvPr/>
          </p:nvGrpSpPr>
          <p:grpSpPr>
            <a:xfrm>
              <a:off x="742489" y="1345434"/>
              <a:ext cx="4124195" cy="2508544"/>
              <a:chOff x="742489" y="1345434"/>
              <a:chExt cx="4124195" cy="2508544"/>
            </a:xfrm>
          </p:grpSpPr>
          <p:sp>
            <p:nvSpPr>
              <p:cNvPr id="59" name="Rectangle 58">
                <a:extLst>
                  <a:ext uri="{FF2B5EF4-FFF2-40B4-BE49-F238E27FC236}">
                    <a16:creationId xmlns:a16="http://schemas.microsoft.com/office/drawing/2014/main" id="{86AE386A-C9A9-5740-AC5A-70B5E57B4E29}"/>
                  </a:ext>
                </a:extLst>
              </p:cNvPr>
              <p:cNvSpPr/>
              <p:nvPr/>
            </p:nvSpPr>
            <p:spPr>
              <a:xfrm>
                <a:off x="3820105" y="1621089"/>
                <a:ext cx="887661" cy="17999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aphicFrame>
            <p:nvGraphicFramePr>
              <p:cNvPr id="60" name="Chart 59">
                <a:extLst>
                  <a:ext uri="{FF2B5EF4-FFF2-40B4-BE49-F238E27FC236}">
                    <a16:creationId xmlns:a16="http://schemas.microsoft.com/office/drawing/2014/main" id="{82C52D0A-6721-6949-9487-5C857DE49D40}"/>
                  </a:ext>
                </a:extLst>
              </p:cNvPr>
              <p:cNvGraphicFramePr>
                <a:graphicFrameLocks/>
              </p:cNvGraphicFramePr>
              <p:nvPr/>
            </p:nvGraphicFramePr>
            <p:xfrm>
              <a:off x="742489" y="1345434"/>
              <a:ext cx="4124195" cy="2508544"/>
            </p:xfrm>
            <a:graphic>
              <a:graphicData uri="http://schemas.openxmlformats.org/drawingml/2006/chart">
                <c:chart xmlns:c="http://schemas.openxmlformats.org/drawingml/2006/chart" xmlns:r="http://schemas.openxmlformats.org/officeDocument/2006/relationships" r:id="rId3"/>
              </a:graphicData>
            </a:graphic>
          </p:graphicFrame>
          <p:sp>
            <p:nvSpPr>
              <p:cNvPr id="61" name="TextBox 60">
                <a:extLst>
                  <a:ext uri="{FF2B5EF4-FFF2-40B4-BE49-F238E27FC236}">
                    <a16:creationId xmlns:a16="http://schemas.microsoft.com/office/drawing/2014/main" id="{7A451487-EB6A-094A-AF12-EADE9AADBA7D}"/>
                  </a:ext>
                </a:extLst>
              </p:cNvPr>
              <p:cNvSpPr txBox="1"/>
              <p:nvPr/>
            </p:nvSpPr>
            <p:spPr>
              <a:xfrm>
                <a:off x="1172263" y="1569086"/>
                <a:ext cx="1151799" cy="400110"/>
              </a:xfrm>
              <a:prstGeom prst="rect">
                <a:avLst/>
              </a:prstGeom>
              <a:noFill/>
            </p:spPr>
            <p:txBody>
              <a:bodyPr wrap="square" rtlCol="0">
                <a:spAutoFit/>
              </a:bodyPr>
              <a:lstStyle/>
              <a:p>
                <a:pPr algn="ctr"/>
                <a:r>
                  <a:rPr lang="en-CH" sz="2000" b="1" i="1" dirty="0">
                    <a:solidFill>
                      <a:schemeClr val="accent1">
                        <a:lumMod val="75000"/>
                      </a:schemeClr>
                    </a:solidFill>
                    <a:latin typeface="Corbel" panose="020B0503020204020204" pitchFamily="34" charset="0"/>
                  </a:rPr>
                  <a:t>SSD-C</a:t>
                </a:r>
              </a:p>
            </p:txBody>
          </p:sp>
          <p:cxnSp>
            <p:nvCxnSpPr>
              <p:cNvPr id="62" name="Straight Arrow Connector 61">
                <a:extLst>
                  <a:ext uri="{FF2B5EF4-FFF2-40B4-BE49-F238E27FC236}">
                    <a16:creationId xmlns:a16="http://schemas.microsoft.com/office/drawing/2014/main" id="{AABC933A-F666-5E4D-9551-465071CF2488}"/>
                  </a:ext>
                </a:extLst>
              </p:cNvPr>
              <p:cNvCxnSpPr>
                <a:cxnSpLocks/>
              </p:cNvCxnSpPr>
              <p:nvPr/>
            </p:nvCxnSpPr>
            <p:spPr>
              <a:xfrm flipV="1">
                <a:off x="4034254" y="1909995"/>
                <a:ext cx="0" cy="1227399"/>
              </a:xfrm>
              <a:prstGeom prst="straightConnector1">
                <a:avLst/>
              </a:prstGeom>
              <a:ln w="15875">
                <a:solidFill>
                  <a:srgbClr val="C813BD"/>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3DFFB455-423E-9949-9C48-50EF91969F5E}"/>
                  </a:ext>
                </a:extLst>
              </p:cNvPr>
              <p:cNvSpPr txBox="1"/>
              <p:nvPr/>
            </p:nvSpPr>
            <p:spPr>
              <a:xfrm rot="16200000">
                <a:off x="3804071" y="2284604"/>
                <a:ext cx="435135"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C813BD"/>
                    </a:solidFill>
                    <a:effectLst/>
                    <a:uLnTx/>
                    <a:uFillTx/>
                    <a:latin typeface="Calibri" panose="020F0502020204030204"/>
                    <a:ea typeface="+mn-ea"/>
                    <a:cs typeface="+mn-cs"/>
                  </a:rPr>
                  <a:t>5.8x</a:t>
                </a:r>
                <a:endParaRPr kumimoji="0" lang="en-CH" sz="1400" b="1" i="0" u="none" strike="noStrike" kern="1200" cap="none" spc="0" normalizeH="0" baseline="0" noProof="0" dirty="0">
                  <a:ln>
                    <a:noFill/>
                  </a:ln>
                  <a:solidFill>
                    <a:srgbClr val="C813BD"/>
                  </a:solidFill>
                  <a:effectLst/>
                  <a:uLnTx/>
                  <a:uFillTx/>
                  <a:latin typeface="Calibri" panose="020F0502020204030204"/>
                  <a:ea typeface="+mn-ea"/>
                  <a:cs typeface="+mn-cs"/>
                </a:endParaRPr>
              </a:p>
            </p:txBody>
          </p:sp>
          <p:cxnSp>
            <p:nvCxnSpPr>
              <p:cNvPr id="64" name="Straight Connector 63">
                <a:extLst>
                  <a:ext uri="{FF2B5EF4-FFF2-40B4-BE49-F238E27FC236}">
                    <a16:creationId xmlns:a16="http://schemas.microsoft.com/office/drawing/2014/main" id="{F25B911D-8820-DB4B-A370-BBDAA8309CB6}"/>
                  </a:ext>
                </a:extLst>
              </p:cNvPr>
              <p:cNvCxnSpPr>
                <a:cxnSpLocks/>
              </p:cNvCxnSpPr>
              <p:nvPr/>
            </p:nvCxnSpPr>
            <p:spPr>
              <a:xfrm>
                <a:off x="3939446" y="1909995"/>
                <a:ext cx="436729"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9556FC6-E668-FA42-8B8D-CF209A0A65C1}"/>
                  </a:ext>
                </a:extLst>
              </p:cNvPr>
              <p:cNvCxnSpPr>
                <a:cxnSpLocks/>
              </p:cNvCxnSpPr>
              <p:nvPr/>
            </p:nvCxnSpPr>
            <p:spPr>
              <a:xfrm flipV="1">
                <a:off x="4260039" y="1934293"/>
                <a:ext cx="0" cy="1368794"/>
              </a:xfrm>
              <a:prstGeom prst="straightConnector1">
                <a:avLst/>
              </a:prstGeom>
              <a:ln w="15875">
                <a:solidFill>
                  <a:srgbClr val="DB742F"/>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30A641F7-E931-3440-8A90-9B9CA3181AE8}"/>
                  </a:ext>
                </a:extLst>
              </p:cNvPr>
              <p:cNvSpPr txBox="1"/>
              <p:nvPr/>
            </p:nvSpPr>
            <p:spPr>
              <a:xfrm rot="16200000">
                <a:off x="3947075" y="2587064"/>
                <a:ext cx="562431"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DB742F"/>
                    </a:solidFill>
                    <a:effectLst/>
                    <a:uLnTx/>
                    <a:uFillTx/>
                    <a:latin typeface="Calibri" panose="020F0502020204030204"/>
                    <a:ea typeface="+mn-ea"/>
                    <a:cs typeface="+mn-cs"/>
                  </a:rPr>
                  <a:t>14.9x</a:t>
                </a:r>
                <a:endParaRPr kumimoji="0" lang="en-CH" sz="1400" b="1" i="0" u="none" strike="noStrike" kern="1200" cap="none" spc="0" normalizeH="0" baseline="0" noProof="0" dirty="0">
                  <a:ln>
                    <a:noFill/>
                  </a:ln>
                  <a:solidFill>
                    <a:srgbClr val="DB742F"/>
                  </a:solidFill>
                  <a:effectLst/>
                  <a:uLnTx/>
                  <a:uFillTx/>
                  <a:latin typeface="Calibri" panose="020F0502020204030204"/>
                  <a:ea typeface="+mn-ea"/>
                  <a:cs typeface="+mn-cs"/>
                </a:endParaRPr>
              </a:p>
            </p:txBody>
          </p:sp>
          <p:cxnSp>
            <p:nvCxnSpPr>
              <p:cNvPr id="67" name="Straight Connector 66">
                <a:extLst>
                  <a:ext uri="{FF2B5EF4-FFF2-40B4-BE49-F238E27FC236}">
                    <a16:creationId xmlns:a16="http://schemas.microsoft.com/office/drawing/2014/main" id="{7C9BF254-4D50-9A45-AEEB-86D359F76FF0}"/>
                  </a:ext>
                </a:extLst>
              </p:cNvPr>
              <p:cNvCxnSpPr>
                <a:cxnSpLocks/>
              </p:cNvCxnSpPr>
              <p:nvPr/>
            </p:nvCxnSpPr>
            <p:spPr>
              <a:xfrm flipV="1">
                <a:off x="3820105" y="1598961"/>
                <a:ext cx="0" cy="1799945"/>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sp>
        <p:nvSpPr>
          <p:cNvPr id="35" name="Rectangle 34">
            <a:extLst>
              <a:ext uri="{FF2B5EF4-FFF2-40B4-BE49-F238E27FC236}">
                <a16:creationId xmlns:a16="http://schemas.microsoft.com/office/drawing/2014/main" id="{D245BE89-C33C-E24B-8830-731F147C8940}"/>
              </a:ext>
            </a:extLst>
          </p:cNvPr>
          <p:cNvSpPr/>
          <p:nvPr/>
        </p:nvSpPr>
        <p:spPr>
          <a:xfrm>
            <a:off x="742489" y="1319623"/>
            <a:ext cx="4544619" cy="2739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Rectangle 20">
            <a:extLst>
              <a:ext uri="{FF2B5EF4-FFF2-40B4-BE49-F238E27FC236}">
                <a16:creationId xmlns:a16="http://schemas.microsoft.com/office/drawing/2014/main" id="{8A3B769C-583A-814B-8C10-C157D1F2AD78}"/>
              </a:ext>
            </a:extLst>
          </p:cNvPr>
          <p:cNvSpPr/>
          <p:nvPr/>
        </p:nvSpPr>
        <p:spPr>
          <a:xfrm>
            <a:off x="6772152" y="1416637"/>
            <a:ext cx="1839764" cy="17999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aphicFrame>
        <p:nvGraphicFramePr>
          <p:cNvPr id="23" name="Chart 22">
            <a:extLst>
              <a:ext uri="{FF2B5EF4-FFF2-40B4-BE49-F238E27FC236}">
                <a16:creationId xmlns:a16="http://schemas.microsoft.com/office/drawing/2014/main" id="{AACD3F7C-9123-E04C-83B3-761BA236799F}"/>
              </a:ext>
            </a:extLst>
          </p:cNvPr>
          <p:cNvGraphicFramePr>
            <a:graphicFrameLocks/>
          </p:cNvGraphicFramePr>
          <p:nvPr/>
        </p:nvGraphicFramePr>
        <p:xfrm>
          <a:off x="248501" y="1159379"/>
          <a:ext cx="8717335" cy="2508544"/>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a:extLst>
              <a:ext uri="{FF2B5EF4-FFF2-40B4-BE49-F238E27FC236}">
                <a16:creationId xmlns:a16="http://schemas.microsoft.com/office/drawing/2014/main" id="{DABE9E3F-836A-034D-BBE3-6B70DA378548}"/>
              </a:ext>
            </a:extLst>
          </p:cNvPr>
          <p:cNvSpPr txBox="1"/>
          <p:nvPr/>
        </p:nvSpPr>
        <p:spPr>
          <a:xfrm>
            <a:off x="1170636" y="1379464"/>
            <a:ext cx="1151799" cy="400110"/>
          </a:xfrm>
          <a:prstGeom prst="rect">
            <a:avLst/>
          </a:prstGeom>
          <a:noFill/>
        </p:spPr>
        <p:txBody>
          <a:bodyPr wrap="square" rtlCol="0">
            <a:spAutoFit/>
          </a:bodyPr>
          <a:lstStyle/>
          <a:p>
            <a:pPr algn="ctr"/>
            <a:r>
              <a:rPr lang="en-CH" sz="2000" b="1" i="1" dirty="0">
                <a:solidFill>
                  <a:schemeClr val="accent1">
                    <a:lumMod val="75000"/>
                  </a:schemeClr>
                </a:solidFill>
                <a:latin typeface="Corbel" panose="020B0503020204020204" pitchFamily="34" charset="0"/>
              </a:rPr>
              <a:t>SSD-C</a:t>
            </a:r>
          </a:p>
        </p:txBody>
      </p:sp>
      <p:cxnSp>
        <p:nvCxnSpPr>
          <p:cNvPr id="36" name="Straight Arrow Connector 35">
            <a:extLst>
              <a:ext uri="{FF2B5EF4-FFF2-40B4-BE49-F238E27FC236}">
                <a16:creationId xmlns:a16="http://schemas.microsoft.com/office/drawing/2014/main" id="{61C89E6D-57B3-6C49-B044-C1F8049B09A8}"/>
              </a:ext>
            </a:extLst>
          </p:cNvPr>
          <p:cNvCxnSpPr>
            <a:cxnSpLocks/>
          </p:cNvCxnSpPr>
          <p:nvPr/>
        </p:nvCxnSpPr>
        <p:spPr>
          <a:xfrm flipV="1">
            <a:off x="7228776" y="1703410"/>
            <a:ext cx="0" cy="1227399"/>
          </a:xfrm>
          <a:prstGeom prst="straightConnector1">
            <a:avLst/>
          </a:prstGeom>
          <a:ln w="15875">
            <a:solidFill>
              <a:srgbClr val="C813BD"/>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59CD6609-5A0B-6D43-AB99-DA2487D3F50E}"/>
              </a:ext>
            </a:extLst>
          </p:cNvPr>
          <p:cNvSpPr txBox="1"/>
          <p:nvPr/>
        </p:nvSpPr>
        <p:spPr>
          <a:xfrm rot="16200000">
            <a:off x="7011972" y="2018190"/>
            <a:ext cx="435135"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C813BD"/>
                </a:solidFill>
                <a:effectLst/>
                <a:uLnTx/>
                <a:uFillTx/>
                <a:latin typeface="Calibri" panose="020F0502020204030204"/>
                <a:ea typeface="+mn-ea"/>
                <a:cs typeface="+mn-cs"/>
              </a:rPr>
              <a:t>5.8x</a:t>
            </a:r>
            <a:endParaRPr kumimoji="0" lang="en-CH" sz="1400" b="1" i="0" u="none" strike="noStrike" kern="1200" cap="none" spc="0" normalizeH="0" baseline="0" noProof="0" dirty="0">
              <a:ln>
                <a:noFill/>
              </a:ln>
              <a:solidFill>
                <a:srgbClr val="C813BD"/>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F8013078-2399-4A4A-B014-909A840602A4}"/>
              </a:ext>
            </a:extLst>
          </p:cNvPr>
          <p:cNvSpPr txBox="1"/>
          <p:nvPr/>
        </p:nvSpPr>
        <p:spPr>
          <a:xfrm>
            <a:off x="1172263" y="3689758"/>
            <a:ext cx="7459433" cy="369332"/>
          </a:xfrm>
          <a:prstGeom prst="rect">
            <a:avLst/>
          </a:prstGeom>
          <a:noFill/>
        </p:spPr>
        <p:txBody>
          <a:bodyPr wrap="square" rtlCol="0">
            <a:spAutoFit/>
          </a:bodyPr>
          <a:lstStyle/>
          <a:p>
            <a:pPr algn="ctr"/>
            <a:r>
              <a:rPr lang="en-CH" b="1" dirty="0">
                <a:latin typeface="Corbel" panose="020B0503020204020204" pitchFamily="34" charset="0"/>
              </a:rPr>
              <a:t>Sample Genetic Diversity</a:t>
            </a:r>
            <a:endParaRPr lang="en-CH" sz="1600" b="1" dirty="0">
              <a:latin typeface="Corbel" panose="020B0503020204020204" pitchFamily="34" charset="0"/>
            </a:endParaRPr>
          </a:p>
        </p:txBody>
      </p:sp>
      <p:cxnSp>
        <p:nvCxnSpPr>
          <p:cNvPr id="41" name="Straight Connector 40">
            <a:extLst>
              <a:ext uri="{FF2B5EF4-FFF2-40B4-BE49-F238E27FC236}">
                <a16:creationId xmlns:a16="http://schemas.microsoft.com/office/drawing/2014/main" id="{AF7D8BF2-18BF-004B-8E3D-D8696AFDD895}"/>
              </a:ext>
            </a:extLst>
          </p:cNvPr>
          <p:cNvCxnSpPr>
            <a:cxnSpLocks/>
          </p:cNvCxnSpPr>
          <p:nvPr/>
        </p:nvCxnSpPr>
        <p:spPr>
          <a:xfrm>
            <a:off x="7104830" y="1715133"/>
            <a:ext cx="841005"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0DDC96C-B7E3-3042-A661-E1D5A7B5D47A}"/>
              </a:ext>
            </a:extLst>
          </p:cNvPr>
          <p:cNvCxnSpPr>
            <a:cxnSpLocks/>
          </p:cNvCxnSpPr>
          <p:nvPr/>
        </p:nvCxnSpPr>
        <p:spPr>
          <a:xfrm flipV="1">
            <a:off x="7687459" y="1705409"/>
            <a:ext cx="0" cy="1368794"/>
          </a:xfrm>
          <a:prstGeom prst="straightConnector1">
            <a:avLst/>
          </a:prstGeom>
          <a:ln w="15875">
            <a:solidFill>
              <a:schemeClr val="accent2"/>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EEC42210-F527-7E4A-ADE5-9EF4DFCE468D}"/>
              </a:ext>
            </a:extLst>
          </p:cNvPr>
          <p:cNvSpPr txBox="1"/>
          <p:nvPr/>
        </p:nvSpPr>
        <p:spPr>
          <a:xfrm rot="16200000">
            <a:off x="7431400" y="2083587"/>
            <a:ext cx="562431"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chemeClr val="accent2"/>
                </a:solidFill>
                <a:effectLst/>
                <a:uLnTx/>
                <a:uFillTx/>
                <a:latin typeface="Calibri" panose="020F0502020204030204"/>
                <a:ea typeface="+mn-ea"/>
                <a:cs typeface="+mn-cs"/>
              </a:rPr>
              <a:t>14.9x</a:t>
            </a:r>
            <a:endParaRPr kumimoji="0" lang="en-CH" sz="1400" b="1" i="0" u="none" strike="noStrike" kern="1200" cap="none" spc="0" normalizeH="0" baseline="0" noProof="0" dirty="0">
              <a:ln>
                <a:noFill/>
              </a:ln>
              <a:solidFill>
                <a:schemeClr val="accent2"/>
              </a:solidFill>
              <a:effectLst/>
              <a:uLnTx/>
              <a:uFillTx/>
              <a:latin typeface="Calibri" panose="020F0502020204030204"/>
              <a:ea typeface="+mn-ea"/>
              <a:cs typeface="+mn-cs"/>
            </a:endParaRPr>
          </a:p>
        </p:txBody>
      </p:sp>
      <p:cxnSp>
        <p:nvCxnSpPr>
          <p:cNvPr id="48" name="Straight Connector 47">
            <a:extLst>
              <a:ext uri="{FF2B5EF4-FFF2-40B4-BE49-F238E27FC236}">
                <a16:creationId xmlns:a16="http://schemas.microsoft.com/office/drawing/2014/main" id="{96FCD3F2-D5CF-5F47-AB95-951E0EED3AC1}"/>
              </a:ext>
            </a:extLst>
          </p:cNvPr>
          <p:cNvCxnSpPr>
            <a:cxnSpLocks/>
          </p:cNvCxnSpPr>
          <p:nvPr/>
        </p:nvCxnSpPr>
        <p:spPr>
          <a:xfrm flipV="1">
            <a:off x="6765801" y="1416635"/>
            <a:ext cx="0" cy="1799945"/>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85ECA29F-5BBF-508F-EBDF-C1EA1B06BA01}"/>
              </a:ext>
            </a:extLst>
          </p:cNvPr>
          <p:cNvGrpSpPr/>
          <p:nvPr/>
        </p:nvGrpSpPr>
        <p:grpSpPr>
          <a:xfrm>
            <a:off x="1872893" y="6552384"/>
            <a:ext cx="6071596" cy="268284"/>
            <a:chOff x="2060011" y="6449365"/>
            <a:chExt cx="4267776" cy="268284"/>
          </a:xfrm>
        </p:grpSpPr>
        <p:sp>
          <p:nvSpPr>
            <p:cNvPr id="4" name="Arrow: Chevron 42">
              <a:extLst>
                <a:ext uri="{FF2B5EF4-FFF2-40B4-BE49-F238E27FC236}">
                  <a16:creationId xmlns:a16="http://schemas.microsoft.com/office/drawing/2014/main" id="{ACF9824E-A6A9-7EDB-39CF-D75783F2DF8A}"/>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5" name="Arrow: Chevron 43">
              <a:extLst>
                <a:ext uri="{FF2B5EF4-FFF2-40B4-BE49-F238E27FC236}">
                  <a16:creationId xmlns:a16="http://schemas.microsoft.com/office/drawing/2014/main" id="{98CBF7EA-F208-2904-CB3D-59AEAC96577A}"/>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8" name="Arrow: Chevron 45">
              <a:extLst>
                <a:ext uri="{FF2B5EF4-FFF2-40B4-BE49-F238E27FC236}">
                  <a16:creationId xmlns:a16="http://schemas.microsoft.com/office/drawing/2014/main" id="{8F51B154-0D37-2890-BF77-1833060F3B57}"/>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9" name="Arrow: Chevron 46">
              <a:extLst>
                <a:ext uri="{FF2B5EF4-FFF2-40B4-BE49-F238E27FC236}">
                  <a16:creationId xmlns:a16="http://schemas.microsoft.com/office/drawing/2014/main" id="{B20B3545-6235-3CB5-C697-7C8107529844}"/>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384280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Graphic spid="23" grpId="0" uiExpand="1">
        <p:bldSub>
          <a:bldChart bld="series"/>
        </p:bldSub>
      </p:bldGraphic>
      <p:bldP spid="37" grpId="0" animBg="1"/>
      <p:bldP spid="4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5AC7ABE4-B9F1-254C-BF48-795B353FA153}"/>
              </a:ext>
            </a:extLst>
          </p:cNvPr>
          <p:cNvSpPr/>
          <p:nvPr/>
        </p:nvSpPr>
        <p:spPr>
          <a:xfrm>
            <a:off x="-8356" y="4096291"/>
            <a:ext cx="9144000" cy="115638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400" b="1" dirty="0">
                <a:solidFill>
                  <a:schemeClr val="tx1"/>
                </a:solidFill>
                <a:latin typeface="Corbel" panose="020B0503020204020204" pitchFamily="34" charset="0"/>
              </a:rPr>
              <a:t>MegIS provides significant speedup over both </a:t>
            </a:r>
          </a:p>
          <a:p>
            <a:pPr algn="ctr">
              <a:spcAft>
                <a:spcPts val="1000"/>
              </a:spcAft>
            </a:pPr>
            <a:r>
              <a:rPr lang="en-GB" sz="2400" b="1" dirty="0">
                <a:solidFill>
                  <a:srgbClr val="C812BD"/>
                </a:solidFill>
                <a:latin typeface="Corbel" panose="020B0503020204020204" pitchFamily="34" charset="0"/>
              </a:rPr>
              <a:t>Performance-Optimized</a:t>
            </a:r>
            <a:r>
              <a:rPr lang="en-GB" sz="2400" b="1" dirty="0">
                <a:solidFill>
                  <a:schemeClr val="tx1"/>
                </a:solidFill>
                <a:latin typeface="Corbel" panose="020B0503020204020204" pitchFamily="34" charset="0"/>
              </a:rPr>
              <a:t> and </a:t>
            </a:r>
            <a:r>
              <a:rPr lang="en-GB" sz="2400" b="1" dirty="0">
                <a:solidFill>
                  <a:schemeClr val="accent2"/>
                </a:solidFill>
                <a:latin typeface="Corbel" panose="020B0503020204020204" pitchFamily="34" charset="0"/>
              </a:rPr>
              <a:t>Accuracy-Optimized</a:t>
            </a:r>
            <a:r>
              <a:rPr lang="en-GB" sz="2400" b="1" dirty="0">
                <a:solidFill>
                  <a:schemeClr val="tx1"/>
                </a:solidFill>
                <a:latin typeface="Corbel" panose="020B0503020204020204" pitchFamily="34" charset="0"/>
              </a:rPr>
              <a:t> baselines</a:t>
            </a:r>
          </a:p>
        </p:txBody>
      </p:sp>
      <p:sp>
        <p:nvSpPr>
          <p:cNvPr id="6" name="TextBox 5">
            <a:extLst>
              <a:ext uri="{FF2B5EF4-FFF2-40B4-BE49-F238E27FC236}">
                <a16:creationId xmlns:a16="http://schemas.microsoft.com/office/drawing/2014/main" id="{1348A143-5254-9C4F-AE26-8CEFE17BCE9F}"/>
              </a:ext>
            </a:extLst>
          </p:cNvPr>
          <p:cNvSpPr txBox="1"/>
          <p:nvPr/>
        </p:nvSpPr>
        <p:spPr>
          <a:xfrm rot="16200000">
            <a:off x="-623154" y="2134549"/>
            <a:ext cx="2266166" cy="369332"/>
          </a:xfrm>
          <a:prstGeom prst="rect">
            <a:avLst/>
          </a:prstGeom>
          <a:noFill/>
        </p:spPr>
        <p:txBody>
          <a:bodyPr wrap="square" rtlCol="0">
            <a:spAutoFit/>
          </a:bodyPr>
          <a:lstStyle/>
          <a:p>
            <a:pPr algn="ctr"/>
            <a:r>
              <a:rPr lang="en-CH" b="1" dirty="0">
                <a:latin typeface="Corbel" panose="020B0503020204020204" pitchFamily="34" charset="0"/>
              </a:rPr>
              <a:t>Speedup</a:t>
            </a:r>
            <a:endParaRPr lang="en-CH" sz="1600" b="1" dirty="0">
              <a:latin typeface="Corbel" panose="020B0503020204020204" pitchFamily="34" charset="0"/>
            </a:endParaRPr>
          </a:p>
        </p:txBody>
      </p:sp>
      <p:sp>
        <p:nvSpPr>
          <p:cNvPr id="7" name="TextBox 6">
            <a:extLst>
              <a:ext uri="{FF2B5EF4-FFF2-40B4-BE49-F238E27FC236}">
                <a16:creationId xmlns:a16="http://schemas.microsoft.com/office/drawing/2014/main" id="{A5A72401-994A-C44D-A7DD-74472E286C14}"/>
              </a:ext>
            </a:extLst>
          </p:cNvPr>
          <p:cNvSpPr txBox="1"/>
          <p:nvPr/>
        </p:nvSpPr>
        <p:spPr>
          <a:xfrm>
            <a:off x="1165316" y="1015656"/>
            <a:ext cx="7454075" cy="256556"/>
          </a:xfrm>
          <a:prstGeom prst="rect">
            <a:avLst/>
          </a:prstGeom>
          <a:solidFill>
            <a:schemeClr val="bg1"/>
          </a:solidFill>
          <a:ln w="15875">
            <a:solidFill>
              <a:schemeClr val="tx1"/>
            </a:solidFill>
          </a:ln>
        </p:spPr>
        <p:txBody>
          <a:bodyPr wrap="square" lIns="0" rIns="0" rtlCol="0">
            <a:spAutoFit/>
          </a:bodyPr>
          <a:lstStyle/>
          <a:p>
            <a:pPr algn="ctr"/>
            <a:endParaRPr lang="ko-KR" altLang="en-US" sz="1100" dirty="0">
              <a:latin typeface="Cambria" panose="02040503050406030204" pitchFamily="18" charset="0"/>
            </a:endParaRPr>
          </a:p>
        </p:txBody>
      </p:sp>
      <p:grpSp>
        <p:nvGrpSpPr>
          <p:cNvPr id="15" name="Group 14">
            <a:extLst>
              <a:ext uri="{FF2B5EF4-FFF2-40B4-BE49-F238E27FC236}">
                <a16:creationId xmlns:a16="http://schemas.microsoft.com/office/drawing/2014/main" id="{9D6A914E-AE04-074A-A397-1F166ED9C905}"/>
              </a:ext>
            </a:extLst>
          </p:cNvPr>
          <p:cNvGrpSpPr/>
          <p:nvPr/>
        </p:nvGrpSpPr>
        <p:grpSpPr>
          <a:xfrm>
            <a:off x="1165316" y="950291"/>
            <a:ext cx="2771145" cy="369332"/>
            <a:chOff x="1188762" y="1618004"/>
            <a:chExt cx="2771145" cy="369332"/>
          </a:xfrm>
        </p:grpSpPr>
        <p:sp>
          <p:nvSpPr>
            <p:cNvPr id="10" name="TextBox 9">
              <a:extLst>
                <a:ext uri="{FF2B5EF4-FFF2-40B4-BE49-F238E27FC236}">
                  <a16:creationId xmlns:a16="http://schemas.microsoft.com/office/drawing/2014/main" id="{9FC6F1E6-7E33-1243-883A-704042B20439}"/>
                </a:ext>
              </a:extLst>
            </p:cNvPr>
            <p:cNvSpPr txBox="1"/>
            <p:nvPr/>
          </p:nvSpPr>
          <p:spPr>
            <a:xfrm>
              <a:off x="3783388" y="1752602"/>
              <a:ext cx="176519" cy="123147"/>
            </a:xfrm>
            <a:prstGeom prst="rect">
              <a:avLst/>
            </a:prstGeom>
            <a:solidFill>
              <a:schemeClr val="accent3">
                <a:lumMod val="50000"/>
              </a:schemeClr>
            </a:solidFill>
            <a:ln w="15875">
              <a:solidFill>
                <a:schemeClr val="tx1"/>
              </a:solidFill>
            </a:ln>
          </p:spPr>
          <p:txBody>
            <a:bodyPr wrap="square" lIns="0" rIns="0" rtlCol="0">
              <a:spAutoFit/>
            </a:bodyPr>
            <a:lstStyle/>
            <a:p>
              <a:pPr algn="ctr"/>
              <a:endParaRPr lang="ko-KR" altLang="en-US" dirty="0">
                <a:latin typeface="Cambria" panose="02040503050406030204" pitchFamily="18" charset="0"/>
              </a:endParaRPr>
            </a:p>
          </p:txBody>
        </p:sp>
        <p:sp>
          <p:nvSpPr>
            <p:cNvPr id="11" name="TextBox 10">
              <a:extLst>
                <a:ext uri="{FF2B5EF4-FFF2-40B4-BE49-F238E27FC236}">
                  <a16:creationId xmlns:a16="http://schemas.microsoft.com/office/drawing/2014/main" id="{C165BE12-DD0C-6C4C-8A7D-141149512D3F}"/>
                </a:ext>
              </a:extLst>
            </p:cNvPr>
            <p:cNvSpPr txBox="1"/>
            <p:nvPr/>
          </p:nvSpPr>
          <p:spPr>
            <a:xfrm>
              <a:off x="1188762" y="1618004"/>
              <a:ext cx="2651804" cy="369332"/>
            </a:xfrm>
            <a:prstGeom prst="rect">
              <a:avLst/>
            </a:prstGeom>
            <a:noFill/>
          </p:spPr>
          <p:txBody>
            <a:bodyPr wrap="square" rtlCol="0">
              <a:spAutoFit/>
            </a:bodyPr>
            <a:lstStyle/>
            <a:p>
              <a:pPr algn="ctr"/>
              <a:r>
                <a:rPr lang="en-CH" b="1" dirty="0">
                  <a:latin typeface="Corbel" panose="020B0503020204020204" pitchFamily="34" charset="0"/>
                </a:rPr>
                <a:t>Performance-Optimized</a:t>
              </a:r>
            </a:p>
          </p:txBody>
        </p:sp>
      </p:grpSp>
      <p:grpSp>
        <p:nvGrpSpPr>
          <p:cNvPr id="17" name="Group 16">
            <a:extLst>
              <a:ext uri="{FF2B5EF4-FFF2-40B4-BE49-F238E27FC236}">
                <a16:creationId xmlns:a16="http://schemas.microsoft.com/office/drawing/2014/main" id="{2776EA77-FFD8-8B4E-AFD7-E9419A1EF299}"/>
              </a:ext>
            </a:extLst>
          </p:cNvPr>
          <p:cNvGrpSpPr/>
          <p:nvPr/>
        </p:nvGrpSpPr>
        <p:grpSpPr>
          <a:xfrm>
            <a:off x="7100709" y="963738"/>
            <a:ext cx="1530987" cy="369332"/>
            <a:chOff x="6705055" y="1631451"/>
            <a:chExt cx="1530987" cy="369332"/>
          </a:xfrm>
        </p:grpSpPr>
        <p:sp>
          <p:nvSpPr>
            <p:cNvPr id="16" name="TextBox 15">
              <a:extLst>
                <a:ext uri="{FF2B5EF4-FFF2-40B4-BE49-F238E27FC236}">
                  <a16:creationId xmlns:a16="http://schemas.microsoft.com/office/drawing/2014/main" id="{BDB628E3-E354-8944-BDAD-2C01E8F7399F}"/>
                </a:ext>
              </a:extLst>
            </p:cNvPr>
            <p:cNvSpPr txBox="1"/>
            <p:nvPr/>
          </p:nvSpPr>
          <p:spPr>
            <a:xfrm>
              <a:off x="7847541" y="1752602"/>
              <a:ext cx="176519" cy="123147"/>
            </a:xfrm>
            <a:prstGeom prst="rect">
              <a:avLst/>
            </a:prstGeom>
            <a:solidFill>
              <a:schemeClr val="accent6">
                <a:lumMod val="20000"/>
                <a:lumOff val="80000"/>
              </a:schemeClr>
            </a:solidFill>
            <a:ln w="15875">
              <a:solidFill>
                <a:schemeClr val="tx1"/>
              </a:solidFill>
            </a:ln>
          </p:spPr>
          <p:txBody>
            <a:bodyPr wrap="square" lIns="0" rIns="0" rtlCol="0">
              <a:spAutoFit/>
            </a:bodyPr>
            <a:lstStyle/>
            <a:p>
              <a:pPr algn="ctr"/>
              <a:endParaRPr lang="ko-KR" altLang="en-US" dirty="0">
                <a:latin typeface="Cambria" panose="02040503050406030204" pitchFamily="18" charset="0"/>
              </a:endParaRPr>
            </a:p>
          </p:txBody>
        </p:sp>
        <p:sp>
          <p:nvSpPr>
            <p:cNvPr id="26" name="TextBox 25">
              <a:extLst>
                <a:ext uri="{FF2B5EF4-FFF2-40B4-BE49-F238E27FC236}">
                  <a16:creationId xmlns:a16="http://schemas.microsoft.com/office/drawing/2014/main" id="{232BE726-9D0A-AF42-A56B-A498668B9522}"/>
                </a:ext>
              </a:extLst>
            </p:cNvPr>
            <p:cNvSpPr txBox="1"/>
            <p:nvPr/>
          </p:nvSpPr>
          <p:spPr>
            <a:xfrm>
              <a:off x="6705055" y="1631451"/>
              <a:ext cx="1530987" cy="369332"/>
            </a:xfrm>
            <a:prstGeom prst="rect">
              <a:avLst/>
            </a:prstGeom>
            <a:noFill/>
          </p:spPr>
          <p:txBody>
            <a:bodyPr wrap="square" rtlCol="0">
              <a:spAutoFit/>
            </a:bodyPr>
            <a:lstStyle/>
            <a:p>
              <a:pPr algn="ctr"/>
              <a:r>
                <a:rPr lang="en-CH" b="1" dirty="0">
                  <a:latin typeface="Corbel" panose="020B0503020204020204" pitchFamily="34" charset="0"/>
                </a:rPr>
                <a:t>MegIS</a:t>
              </a:r>
            </a:p>
          </p:txBody>
        </p:sp>
      </p:grpSp>
      <p:grpSp>
        <p:nvGrpSpPr>
          <p:cNvPr id="27" name="Group 26">
            <a:extLst>
              <a:ext uri="{FF2B5EF4-FFF2-40B4-BE49-F238E27FC236}">
                <a16:creationId xmlns:a16="http://schemas.microsoft.com/office/drawing/2014/main" id="{78EF2B31-F4E6-4448-9BE2-B66E5C8A62D0}"/>
              </a:ext>
            </a:extLst>
          </p:cNvPr>
          <p:cNvGrpSpPr/>
          <p:nvPr/>
        </p:nvGrpSpPr>
        <p:grpSpPr>
          <a:xfrm>
            <a:off x="4192683" y="950291"/>
            <a:ext cx="2651804" cy="369332"/>
            <a:chOff x="1188762" y="1618004"/>
            <a:chExt cx="2651804" cy="369332"/>
          </a:xfrm>
        </p:grpSpPr>
        <p:sp>
          <p:nvSpPr>
            <p:cNvPr id="33" name="TextBox 32">
              <a:extLst>
                <a:ext uri="{FF2B5EF4-FFF2-40B4-BE49-F238E27FC236}">
                  <a16:creationId xmlns:a16="http://schemas.microsoft.com/office/drawing/2014/main" id="{E675EE31-94A5-0E42-A20B-0B359916C873}"/>
                </a:ext>
              </a:extLst>
            </p:cNvPr>
            <p:cNvSpPr txBox="1"/>
            <p:nvPr/>
          </p:nvSpPr>
          <p:spPr>
            <a:xfrm>
              <a:off x="3587730" y="1752602"/>
              <a:ext cx="176519" cy="123147"/>
            </a:xfrm>
            <a:prstGeom prst="rect">
              <a:avLst/>
            </a:prstGeom>
            <a:solidFill>
              <a:srgbClr val="AFABAB"/>
            </a:solidFill>
            <a:ln w="15875">
              <a:solidFill>
                <a:schemeClr val="tx1"/>
              </a:solidFill>
            </a:ln>
          </p:spPr>
          <p:txBody>
            <a:bodyPr wrap="square" lIns="0" rIns="0" rtlCol="0">
              <a:spAutoFit/>
            </a:bodyPr>
            <a:lstStyle/>
            <a:p>
              <a:pPr algn="ctr"/>
              <a:endParaRPr lang="ko-KR" altLang="en-US" dirty="0">
                <a:latin typeface="Cambria" panose="02040503050406030204" pitchFamily="18" charset="0"/>
              </a:endParaRPr>
            </a:p>
          </p:txBody>
        </p:sp>
        <p:sp>
          <p:nvSpPr>
            <p:cNvPr id="34" name="TextBox 33">
              <a:extLst>
                <a:ext uri="{FF2B5EF4-FFF2-40B4-BE49-F238E27FC236}">
                  <a16:creationId xmlns:a16="http://schemas.microsoft.com/office/drawing/2014/main" id="{4EAA268C-7BBF-484D-9C7E-A4DC2B4AB433}"/>
                </a:ext>
              </a:extLst>
            </p:cNvPr>
            <p:cNvSpPr txBox="1"/>
            <p:nvPr/>
          </p:nvSpPr>
          <p:spPr>
            <a:xfrm>
              <a:off x="1188762" y="1618004"/>
              <a:ext cx="2651804" cy="369332"/>
            </a:xfrm>
            <a:prstGeom prst="rect">
              <a:avLst/>
            </a:prstGeom>
            <a:noFill/>
          </p:spPr>
          <p:txBody>
            <a:bodyPr wrap="square" rtlCol="0">
              <a:spAutoFit/>
            </a:bodyPr>
            <a:lstStyle/>
            <a:p>
              <a:pPr algn="ctr"/>
              <a:r>
                <a:rPr lang="en-CH" b="1" dirty="0">
                  <a:latin typeface="Corbel" panose="020B0503020204020204" pitchFamily="34" charset="0"/>
                </a:rPr>
                <a:t>Accuracy-Optimized</a:t>
              </a:r>
            </a:p>
          </p:txBody>
        </p:sp>
      </p:grpSp>
      <p:sp>
        <p:nvSpPr>
          <p:cNvPr id="38" name="TextBox 37">
            <a:extLst>
              <a:ext uri="{FF2B5EF4-FFF2-40B4-BE49-F238E27FC236}">
                <a16:creationId xmlns:a16="http://schemas.microsoft.com/office/drawing/2014/main" id="{F8013078-2399-4A4A-B014-909A840602A4}"/>
              </a:ext>
            </a:extLst>
          </p:cNvPr>
          <p:cNvSpPr txBox="1"/>
          <p:nvPr/>
        </p:nvSpPr>
        <p:spPr>
          <a:xfrm>
            <a:off x="1165316" y="3689758"/>
            <a:ext cx="7449773" cy="369332"/>
          </a:xfrm>
          <a:prstGeom prst="rect">
            <a:avLst/>
          </a:prstGeom>
          <a:noFill/>
        </p:spPr>
        <p:txBody>
          <a:bodyPr wrap="square" rtlCol="0">
            <a:spAutoFit/>
          </a:bodyPr>
          <a:lstStyle/>
          <a:p>
            <a:pPr algn="ctr"/>
            <a:r>
              <a:rPr lang="en-CH" b="1" dirty="0">
                <a:latin typeface="Corbel" panose="020B0503020204020204" pitchFamily="34" charset="0"/>
              </a:rPr>
              <a:t>Sample Genetic Diversity</a:t>
            </a:r>
            <a:endParaRPr lang="en-CH" sz="1600" b="1" dirty="0">
              <a:latin typeface="Corbel" panose="020B0503020204020204" pitchFamily="34" charset="0"/>
            </a:endParaRPr>
          </a:p>
        </p:txBody>
      </p:sp>
      <p:sp>
        <p:nvSpPr>
          <p:cNvPr id="40" name="Rectangle 39">
            <a:extLst>
              <a:ext uri="{FF2B5EF4-FFF2-40B4-BE49-F238E27FC236}">
                <a16:creationId xmlns:a16="http://schemas.microsoft.com/office/drawing/2014/main" id="{4B735555-25D2-AC4F-8A97-3E548F78B832}"/>
              </a:ext>
            </a:extLst>
          </p:cNvPr>
          <p:cNvSpPr/>
          <p:nvPr/>
        </p:nvSpPr>
        <p:spPr>
          <a:xfrm>
            <a:off x="6758338" y="1417695"/>
            <a:ext cx="1856752" cy="17999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43" name="Straight Connector 42">
            <a:extLst>
              <a:ext uri="{FF2B5EF4-FFF2-40B4-BE49-F238E27FC236}">
                <a16:creationId xmlns:a16="http://schemas.microsoft.com/office/drawing/2014/main" id="{E4ADBEF5-BCAE-5F4B-A3EB-1C89D996B5C4}"/>
              </a:ext>
            </a:extLst>
          </p:cNvPr>
          <p:cNvCxnSpPr>
            <a:cxnSpLocks/>
          </p:cNvCxnSpPr>
          <p:nvPr/>
        </p:nvCxnSpPr>
        <p:spPr>
          <a:xfrm flipV="1">
            <a:off x="6771373" y="1403627"/>
            <a:ext cx="0" cy="1799945"/>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58" name="Chart 57">
            <a:extLst>
              <a:ext uri="{FF2B5EF4-FFF2-40B4-BE49-F238E27FC236}">
                <a16:creationId xmlns:a16="http://schemas.microsoft.com/office/drawing/2014/main" id="{41925798-8C48-114C-BB3F-D6C813142D9E}"/>
              </a:ext>
            </a:extLst>
          </p:cNvPr>
          <p:cNvGraphicFramePr>
            <a:graphicFrameLocks/>
          </p:cNvGraphicFramePr>
          <p:nvPr/>
        </p:nvGraphicFramePr>
        <p:xfrm>
          <a:off x="838973" y="1121964"/>
          <a:ext cx="8090592" cy="2508543"/>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a:extLst>
              <a:ext uri="{FF2B5EF4-FFF2-40B4-BE49-F238E27FC236}">
                <a16:creationId xmlns:a16="http://schemas.microsoft.com/office/drawing/2014/main" id="{CB340014-3ACE-A94B-A358-156EE2874D83}"/>
              </a:ext>
            </a:extLst>
          </p:cNvPr>
          <p:cNvSpPr txBox="1"/>
          <p:nvPr/>
        </p:nvSpPr>
        <p:spPr>
          <a:xfrm>
            <a:off x="1170636" y="1379464"/>
            <a:ext cx="1151799" cy="400110"/>
          </a:xfrm>
          <a:prstGeom prst="rect">
            <a:avLst/>
          </a:prstGeom>
          <a:noFill/>
        </p:spPr>
        <p:txBody>
          <a:bodyPr wrap="square" rtlCol="0">
            <a:spAutoFit/>
          </a:bodyPr>
          <a:lstStyle/>
          <a:p>
            <a:pPr algn="ctr"/>
            <a:r>
              <a:rPr lang="en-CH" sz="2000" b="1" i="1" dirty="0">
                <a:solidFill>
                  <a:schemeClr val="accent1">
                    <a:lumMod val="75000"/>
                  </a:schemeClr>
                </a:solidFill>
                <a:latin typeface="Corbel" panose="020B0503020204020204" pitchFamily="34" charset="0"/>
              </a:rPr>
              <a:t>SSD-P</a:t>
            </a:r>
          </a:p>
        </p:txBody>
      </p:sp>
      <p:cxnSp>
        <p:nvCxnSpPr>
          <p:cNvPr id="69" name="Straight Arrow Connector 68">
            <a:extLst>
              <a:ext uri="{FF2B5EF4-FFF2-40B4-BE49-F238E27FC236}">
                <a16:creationId xmlns:a16="http://schemas.microsoft.com/office/drawing/2014/main" id="{3702733E-4E88-B149-8BA0-ECACCF5ED903}"/>
              </a:ext>
            </a:extLst>
          </p:cNvPr>
          <p:cNvCxnSpPr>
            <a:cxnSpLocks/>
          </p:cNvCxnSpPr>
          <p:nvPr/>
        </p:nvCxnSpPr>
        <p:spPr>
          <a:xfrm flipV="1">
            <a:off x="7222955" y="2187891"/>
            <a:ext cx="0" cy="755190"/>
          </a:xfrm>
          <a:prstGeom prst="straightConnector1">
            <a:avLst/>
          </a:prstGeom>
          <a:ln w="15875">
            <a:solidFill>
              <a:srgbClr val="C813BD"/>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70" name="TextBox 69">
            <a:extLst>
              <a:ext uri="{FF2B5EF4-FFF2-40B4-BE49-F238E27FC236}">
                <a16:creationId xmlns:a16="http://schemas.microsoft.com/office/drawing/2014/main" id="{14024B69-4A3E-424B-87C3-8C8EA00555B8}"/>
              </a:ext>
            </a:extLst>
          </p:cNvPr>
          <p:cNvSpPr txBox="1"/>
          <p:nvPr/>
        </p:nvSpPr>
        <p:spPr>
          <a:xfrm rot="16200000">
            <a:off x="7030648" y="2400742"/>
            <a:ext cx="373896"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sz="1600" b="1" dirty="0">
                <a:solidFill>
                  <a:srgbClr val="C813BD"/>
                </a:solidFill>
                <a:latin typeface="Calibri" panose="020F0502020204030204"/>
              </a:rPr>
              <a:t>4.0</a:t>
            </a:r>
            <a:r>
              <a:rPr kumimoji="0" lang="en-CH" sz="1600" b="1" i="0" u="none" strike="noStrike" kern="1200" cap="none" spc="0" normalizeH="0" baseline="0" noProof="0" dirty="0">
                <a:ln>
                  <a:noFill/>
                </a:ln>
                <a:solidFill>
                  <a:srgbClr val="C813BD"/>
                </a:solidFill>
                <a:effectLst/>
                <a:uLnTx/>
                <a:uFillTx/>
                <a:latin typeface="Calibri" panose="020F0502020204030204"/>
                <a:ea typeface="+mn-ea"/>
                <a:cs typeface="+mn-cs"/>
              </a:rPr>
              <a:t>x</a:t>
            </a:r>
            <a:endParaRPr kumimoji="0" lang="en-CH" sz="1400" b="1" i="0" u="none" strike="noStrike" kern="1200" cap="none" spc="0" normalizeH="0" baseline="0" noProof="0" dirty="0">
              <a:ln>
                <a:noFill/>
              </a:ln>
              <a:solidFill>
                <a:srgbClr val="C813BD"/>
              </a:solidFill>
              <a:effectLst/>
              <a:uLnTx/>
              <a:uFillTx/>
              <a:latin typeface="Calibri" panose="020F0502020204030204"/>
              <a:ea typeface="+mn-ea"/>
              <a:cs typeface="+mn-cs"/>
            </a:endParaRPr>
          </a:p>
        </p:txBody>
      </p:sp>
      <p:cxnSp>
        <p:nvCxnSpPr>
          <p:cNvPr id="71" name="Straight Connector 70">
            <a:extLst>
              <a:ext uri="{FF2B5EF4-FFF2-40B4-BE49-F238E27FC236}">
                <a16:creationId xmlns:a16="http://schemas.microsoft.com/office/drawing/2014/main" id="{0C4F67CE-E6F4-B849-8B2B-FAAD7DBDD50E}"/>
              </a:ext>
            </a:extLst>
          </p:cNvPr>
          <p:cNvCxnSpPr>
            <a:cxnSpLocks/>
          </p:cNvCxnSpPr>
          <p:nvPr/>
        </p:nvCxnSpPr>
        <p:spPr>
          <a:xfrm>
            <a:off x="7100709" y="2172725"/>
            <a:ext cx="866957"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282AD82C-8561-E540-A48F-7B2179C9EC76}"/>
              </a:ext>
            </a:extLst>
          </p:cNvPr>
          <p:cNvCxnSpPr>
            <a:cxnSpLocks/>
          </p:cNvCxnSpPr>
          <p:nvPr/>
        </p:nvCxnSpPr>
        <p:spPr>
          <a:xfrm flipV="1">
            <a:off x="7697287" y="2150843"/>
            <a:ext cx="0" cy="946149"/>
          </a:xfrm>
          <a:prstGeom prst="straightConnector1">
            <a:avLst/>
          </a:prstGeom>
          <a:ln w="15875">
            <a:solidFill>
              <a:schemeClr val="accent2"/>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73" name="TextBox 72">
            <a:extLst>
              <a:ext uri="{FF2B5EF4-FFF2-40B4-BE49-F238E27FC236}">
                <a16:creationId xmlns:a16="http://schemas.microsoft.com/office/drawing/2014/main" id="{98B1CAD4-81EB-D846-AFFB-3F258050B3E6}"/>
              </a:ext>
            </a:extLst>
          </p:cNvPr>
          <p:cNvSpPr txBox="1"/>
          <p:nvPr/>
        </p:nvSpPr>
        <p:spPr>
          <a:xfrm rot="16200000">
            <a:off x="7432924" y="2459192"/>
            <a:ext cx="490796"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chemeClr val="accent2"/>
                </a:solidFill>
                <a:effectLst/>
                <a:uLnTx/>
                <a:uFillTx/>
                <a:latin typeface="Calibri" panose="020F0502020204030204"/>
                <a:ea typeface="+mn-ea"/>
                <a:cs typeface="+mn-cs"/>
              </a:rPr>
              <a:t>12.1x</a:t>
            </a:r>
            <a:endParaRPr kumimoji="0" lang="en-CH" sz="1400" b="1" i="0" u="none" strike="noStrike" kern="1200" cap="none" spc="0" normalizeH="0" baseline="0" noProof="0" dirty="0">
              <a:ln>
                <a:noFill/>
              </a:ln>
              <a:solidFill>
                <a:schemeClr val="accent2"/>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FB4302A2-D3DC-0F49-A900-57384555A9B4}"/>
              </a:ext>
            </a:extLst>
          </p:cNvPr>
          <p:cNvSpPr/>
          <p:nvPr/>
        </p:nvSpPr>
        <p:spPr>
          <a:xfrm>
            <a:off x="0" y="5216027"/>
            <a:ext cx="9144000" cy="115638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400" b="1" dirty="0">
                <a:solidFill>
                  <a:srgbClr val="2D75B5"/>
                </a:solidFill>
                <a:latin typeface="Corbel" panose="020B0503020204020204" pitchFamily="34" charset="0"/>
              </a:rPr>
              <a:t>MegIS improves performance on both </a:t>
            </a:r>
          </a:p>
          <a:p>
            <a:pPr algn="ctr">
              <a:spcAft>
                <a:spcPts val="1000"/>
              </a:spcAft>
            </a:pPr>
            <a:r>
              <a:rPr lang="en-GB" sz="2400" b="1" dirty="0">
                <a:solidFill>
                  <a:srgbClr val="2D75B5"/>
                </a:solidFill>
                <a:latin typeface="Corbel" panose="020B0503020204020204" pitchFamily="34" charset="0"/>
              </a:rPr>
              <a:t>cost-optimized and performance-optimized SSDs</a:t>
            </a:r>
          </a:p>
        </p:txBody>
      </p:sp>
      <p:sp>
        <p:nvSpPr>
          <p:cNvPr id="30" name="Title 1">
            <a:extLst>
              <a:ext uri="{FF2B5EF4-FFF2-40B4-BE49-F238E27FC236}">
                <a16:creationId xmlns:a16="http://schemas.microsoft.com/office/drawing/2014/main" id="{AED235DF-0923-3F4A-A5B2-C216D8FD641E}"/>
              </a:ext>
            </a:extLst>
          </p:cNvPr>
          <p:cNvSpPr>
            <a:spLocks noGrp="1"/>
          </p:cNvSpPr>
          <p:nvPr>
            <p:ph type="title"/>
          </p:nvPr>
        </p:nvSpPr>
        <p:spPr>
          <a:xfrm>
            <a:off x="0" y="1"/>
            <a:ext cx="9144000" cy="782950"/>
          </a:xfrm>
        </p:spPr>
        <p:txBody>
          <a:bodyPr/>
          <a:lstStyle/>
          <a:p>
            <a:pPr>
              <a:lnSpc>
                <a:spcPct val="90000"/>
              </a:lnSpc>
            </a:pPr>
            <a:r>
              <a:rPr lang="en-CH" sz="3200" dirty="0"/>
              <a:t>Speedup over Software </a:t>
            </a:r>
            <a:r>
              <a:rPr lang="en-CH" sz="2400" dirty="0"/>
              <a:t>(with Performance-Optimized SSD)</a:t>
            </a:r>
            <a:endParaRPr lang="en-CH" dirty="0"/>
          </a:p>
        </p:txBody>
      </p:sp>
      <p:grpSp>
        <p:nvGrpSpPr>
          <p:cNvPr id="2" name="Group 1">
            <a:extLst>
              <a:ext uri="{FF2B5EF4-FFF2-40B4-BE49-F238E27FC236}">
                <a16:creationId xmlns:a16="http://schemas.microsoft.com/office/drawing/2014/main" id="{99A90A89-A102-0220-D883-515C922A4A43}"/>
              </a:ext>
            </a:extLst>
          </p:cNvPr>
          <p:cNvGrpSpPr/>
          <p:nvPr/>
        </p:nvGrpSpPr>
        <p:grpSpPr>
          <a:xfrm>
            <a:off x="1872893" y="6552384"/>
            <a:ext cx="6071596" cy="268284"/>
            <a:chOff x="2060011" y="6449365"/>
            <a:chExt cx="4267776" cy="268284"/>
          </a:xfrm>
        </p:grpSpPr>
        <p:sp>
          <p:nvSpPr>
            <p:cNvPr id="3" name="Arrow: Chevron 42">
              <a:extLst>
                <a:ext uri="{FF2B5EF4-FFF2-40B4-BE49-F238E27FC236}">
                  <a16:creationId xmlns:a16="http://schemas.microsoft.com/office/drawing/2014/main" id="{5BC2A979-3879-8984-3747-6564C9C51705}"/>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4" name="Arrow: Chevron 43">
              <a:extLst>
                <a:ext uri="{FF2B5EF4-FFF2-40B4-BE49-F238E27FC236}">
                  <a16:creationId xmlns:a16="http://schemas.microsoft.com/office/drawing/2014/main" id="{B7B5172E-C614-5D16-51A2-195CF1FA238F}"/>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5" name="Arrow: Chevron 45">
              <a:extLst>
                <a:ext uri="{FF2B5EF4-FFF2-40B4-BE49-F238E27FC236}">
                  <a16:creationId xmlns:a16="http://schemas.microsoft.com/office/drawing/2014/main" id="{759E7E2B-F43E-09AA-9F0E-64C177DD3F19}"/>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8" name="Arrow: Chevron 46">
              <a:extLst>
                <a:ext uri="{FF2B5EF4-FFF2-40B4-BE49-F238E27FC236}">
                  <a16:creationId xmlns:a16="http://schemas.microsoft.com/office/drawing/2014/main" id="{F7688BDB-07BD-436D-F8E1-689C4B7E4D3F}"/>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323226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0D976D2-2EDE-C442-8A2D-BDF924CCDF1D}"/>
              </a:ext>
            </a:extLst>
          </p:cNvPr>
          <p:cNvSpPr/>
          <p:nvPr/>
        </p:nvSpPr>
        <p:spPr>
          <a:xfrm>
            <a:off x="7728167" y="1681316"/>
            <a:ext cx="781651" cy="16973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 name="Rectangle 34">
            <a:extLst>
              <a:ext uri="{FF2B5EF4-FFF2-40B4-BE49-F238E27FC236}">
                <a16:creationId xmlns:a16="http://schemas.microsoft.com/office/drawing/2014/main" id="{8B5A243D-3C64-314C-BB95-94CE65398D23}"/>
              </a:ext>
            </a:extLst>
          </p:cNvPr>
          <p:cNvSpPr/>
          <p:nvPr/>
        </p:nvSpPr>
        <p:spPr>
          <a:xfrm>
            <a:off x="3533508" y="1687913"/>
            <a:ext cx="781651" cy="16973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2" name="Straight Arrow Connector 21">
            <a:extLst>
              <a:ext uri="{FF2B5EF4-FFF2-40B4-BE49-F238E27FC236}">
                <a16:creationId xmlns:a16="http://schemas.microsoft.com/office/drawing/2014/main" id="{5C4056B9-C5A4-4642-8B19-60C5BA863B82}"/>
              </a:ext>
            </a:extLst>
          </p:cNvPr>
          <p:cNvCxnSpPr>
            <a:cxnSpLocks/>
          </p:cNvCxnSpPr>
          <p:nvPr/>
        </p:nvCxnSpPr>
        <p:spPr>
          <a:xfrm flipV="1">
            <a:off x="3785700" y="1951881"/>
            <a:ext cx="0" cy="1155868"/>
          </a:xfrm>
          <a:prstGeom prst="straightConnector1">
            <a:avLst/>
          </a:prstGeom>
          <a:ln w="15875">
            <a:solidFill>
              <a:srgbClr val="7030A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4456F9C1-9450-014F-ACE8-FA5375B22789}"/>
              </a:ext>
            </a:extLst>
          </p:cNvPr>
          <p:cNvSpPr txBox="1"/>
          <p:nvPr/>
        </p:nvSpPr>
        <p:spPr>
          <a:xfrm rot="16200000">
            <a:off x="3414958" y="2434526"/>
            <a:ext cx="490796"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b="1" dirty="0">
                <a:solidFill>
                  <a:srgbClr val="7030A0"/>
                </a:solidFill>
                <a:latin typeface="Calibri" panose="020F0502020204030204"/>
              </a:rPr>
              <a:t>4.9</a:t>
            </a:r>
            <a:r>
              <a:rPr kumimoji="0" lang="en-CH" b="1" i="0" u="none" strike="noStrike" kern="1200" cap="none" spc="0" normalizeH="0" baseline="0" noProof="0" dirty="0">
                <a:ln>
                  <a:noFill/>
                </a:ln>
                <a:solidFill>
                  <a:srgbClr val="7030A0"/>
                </a:solidFill>
                <a:effectLst/>
                <a:uLnTx/>
                <a:uFillTx/>
                <a:latin typeface="Calibri" panose="020F0502020204030204"/>
              </a:rPr>
              <a:t>x</a:t>
            </a:r>
            <a:endParaRPr kumimoji="0" lang="en-CH" sz="16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graphicFrame>
        <p:nvGraphicFramePr>
          <p:cNvPr id="4" name="Chart 3">
            <a:extLst>
              <a:ext uri="{FF2B5EF4-FFF2-40B4-BE49-F238E27FC236}">
                <a16:creationId xmlns:a16="http://schemas.microsoft.com/office/drawing/2014/main" id="{E82E2A88-BBFB-8845-AE79-B4A95FAC4335}"/>
              </a:ext>
            </a:extLst>
          </p:cNvPr>
          <p:cNvGraphicFramePr>
            <a:graphicFrameLocks/>
          </p:cNvGraphicFramePr>
          <p:nvPr/>
        </p:nvGraphicFramePr>
        <p:xfrm>
          <a:off x="737076" y="1472036"/>
          <a:ext cx="3733011" cy="24218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5FC348AE-9BE2-2A4B-8E09-097659438226}"/>
              </a:ext>
            </a:extLst>
          </p:cNvPr>
          <p:cNvGraphicFramePr>
            <a:graphicFrameLocks/>
          </p:cNvGraphicFramePr>
          <p:nvPr/>
        </p:nvGraphicFramePr>
        <p:xfrm>
          <a:off x="4922210" y="1467411"/>
          <a:ext cx="3733011" cy="242183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A2DE9DA3-471A-174B-BB7E-5E5A8292A4D6}"/>
              </a:ext>
            </a:extLst>
          </p:cNvPr>
          <p:cNvSpPr txBox="1"/>
          <p:nvPr/>
        </p:nvSpPr>
        <p:spPr>
          <a:xfrm rot="16200000">
            <a:off x="-814605" y="2394129"/>
            <a:ext cx="2771215" cy="369332"/>
          </a:xfrm>
          <a:prstGeom prst="rect">
            <a:avLst/>
          </a:prstGeom>
          <a:noFill/>
        </p:spPr>
        <p:txBody>
          <a:bodyPr wrap="square" rtlCol="0">
            <a:spAutoFit/>
          </a:bodyPr>
          <a:lstStyle/>
          <a:p>
            <a:pPr algn="ctr"/>
            <a:r>
              <a:rPr lang="en-CH" b="1" dirty="0">
                <a:latin typeface="Corbel" panose="020B0503020204020204" pitchFamily="34" charset="0"/>
              </a:rPr>
              <a:t>Speedup</a:t>
            </a:r>
          </a:p>
        </p:txBody>
      </p:sp>
      <p:sp>
        <p:nvSpPr>
          <p:cNvPr id="15" name="TextBox 14">
            <a:extLst>
              <a:ext uri="{FF2B5EF4-FFF2-40B4-BE49-F238E27FC236}">
                <a16:creationId xmlns:a16="http://schemas.microsoft.com/office/drawing/2014/main" id="{AB569339-7856-0A4A-9462-195656FD4C75}"/>
              </a:ext>
            </a:extLst>
          </p:cNvPr>
          <p:cNvSpPr txBox="1"/>
          <p:nvPr/>
        </p:nvSpPr>
        <p:spPr>
          <a:xfrm>
            <a:off x="1143779" y="1637078"/>
            <a:ext cx="1096792" cy="451643"/>
          </a:xfrm>
          <a:prstGeom prst="rect">
            <a:avLst/>
          </a:prstGeom>
          <a:noFill/>
        </p:spPr>
        <p:txBody>
          <a:bodyPr wrap="square" rtlCol="0">
            <a:spAutoFit/>
          </a:bodyPr>
          <a:lstStyle/>
          <a:p>
            <a:pPr algn="ctr"/>
            <a:r>
              <a:rPr lang="en-CH" b="1" i="1" dirty="0">
                <a:solidFill>
                  <a:schemeClr val="accent1">
                    <a:lumMod val="75000"/>
                  </a:schemeClr>
                </a:solidFill>
                <a:latin typeface="Corbel" panose="020B0503020204020204" pitchFamily="34" charset="0"/>
              </a:rPr>
              <a:t>SSD-C</a:t>
            </a:r>
          </a:p>
        </p:txBody>
      </p:sp>
      <p:cxnSp>
        <p:nvCxnSpPr>
          <p:cNvPr id="18" name="Straight Connector 17">
            <a:extLst>
              <a:ext uri="{FF2B5EF4-FFF2-40B4-BE49-F238E27FC236}">
                <a16:creationId xmlns:a16="http://schemas.microsoft.com/office/drawing/2014/main" id="{353CE357-EACE-8448-8749-9EF89EC635D5}"/>
              </a:ext>
            </a:extLst>
          </p:cNvPr>
          <p:cNvCxnSpPr>
            <a:cxnSpLocks/>
          </p:cNvCxnSpPr>
          <p:nvPr/>
        </p:nvCxnSpPr>
        <p:spPr>
          <a:xfrm flipH="1">
            <a:off x="7718642" y="1684491"/>
            <a:ext cx="4462" cy="1624319"/>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650C006-E3F8-4B47-B3DE-03EB2640C090}"/>
              </a:ext>
            </a:extLst>
          </p:cNvPr>
          <p:cNvCxnSpPr>
            <a:cxnSpLocks/>
          </p:cNvCxnSpPr>
          <p:nvPr/>
        </p:nvCxnSpPr>
        <p:spPr>
          <a:xfrm flipH="1">
            <a:off x="3523983" y="1678562"/>
            <a:ext cx="4462" cy="1624319"/>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A734C8D8-6A86-FC49-A730-3E3E547B0B84}"/>
              </a:ext>
            </a:extLst>
          </p:cNvPr>
          <p:cNvGrpSpPr/>
          <p:nvPr/>
        </p:nvGrpSpPr>
        <p:grpSpPr>
          <a:xfrm>
            <a:off x="1135129" y="1168680"/>
            <a:ext cx="3180029" cy="369332"/>
            <a:chOff x="1135129" y="1421165"/>
            <a:chExt cx="3180029" cy="369332"/>
          </a:xfrm>
        </p:grpSpPr>
        <p:sp>
          <p:nvSpPr>
            <p:cNvPr id="7" name="TextBox 6">
              <a:extLst>
                <a:ext uri="{FF2B5EF4-FFF2-40B4-BE49-F238E27FC236}">
                  <a16:creationId xmlns:a16="http://schemas.microsoft.com/office/drawing/2014/main" id="{A943AD82-F051-5448-9C9F-37D4E55965C8}"/>
                </a:ext>
              </a:extLst>
            </p:cNvPr>
            <p:cNvSpPr txBox="1"/>
            <p:nvPr/>
          </p:nvSpPr>
          <p:spPr>
            <a:xfrm>
              <a:off x="1135129" y="1436554"/>
              <a:ext cx="3180029" cy="338554"/>
            </a:xfrm>
            <a:prstGeom prst="rect">
              <a:avLst/>
            </a:prstGeom>
            <a:solidFill>
              <a:schemeClr val="bg1"/>
            </a:solidFill>
            <a:ln w="15875">
              <a:solidFill>
                <a:schemeClr val="tx1"/>
              </a:solidFill>
            </a:ln>
          </p:spPr>
          <p:txBody>
            <a:bodyPr wrap="square" lIns="0" rIns="0" rtlCol="0">
              <a:spAutoFit/>
            </a:bodyPr>
            <a:lstStyle/>
            <a:p>
              <a:pPr algn="ctr"/>
              <a:endParaRPr lang="ko-KR" altLang="en-US" sz="1600" dirty="0">
                <a:latin typeface="Corbel" panose="020B0503020204020204" pitchFamily="34" charset="0"/>
              </a:endParaRPr>
            </a:p>
          </p:txBody>
        </p:sp>
        <p:sp>
          <p:nvSpPr>
            <p:cNvPr id="10" name="TextBox 9">
              <a:extLst>
                <a:ext uri="{FF2B5EF4-FFF2-40B4-BE49-F238E27FC236}">
                  <a16:creationId xmlns:a16="http://schemas.microsoft.com/office/drawing/2014/main" id="{5E7B186E-686A-A748-8537-6AA2B95FDD0D}"/>
                </a:ext>
              </a:extLst>
            </p:cNvPr>
            <p:cNvSpPr txBox="1"/>
            <p:nvPr/>
          </p:nvSpPr>
          <p:spPr>
            <a:xfrm>
              <a:off x="1168621" y="1421165"/>
              <a:ext cx="848909" cy="369332"/>
            </a:xfrm>
            <a:prstGeom prst="rect">
              <a:avLst/>
            </a:prstGeom>
            <a:noFill/>
          </p:spPr>
          <p:txBody>
            <a:bodyPr wrap="square" rtlCol="0">
              <a:spAutoFit/>
            </a:bodyPr>
            <a:lstStyle/>
            <a:p>
              <a:pPr algn="ctr"/>
              <a:r>
                <a:rPr lang="en-CH" b="1" dirty="0">
                  <a:latin typeface="Corbel" panose="020B0503020204020204" pitchFamily="34" charset="0"/>
                </a:rPr>
                <a:t>PIM</a:t>
              </a:r>
            </a:p>
          </p:txBody>
        </p:sp>
        <p:sp>
          <p:nvSpPr>
            <p:cNvPr id="12" name="TextBox 11">
              <a:extLst>
                <a:ext uri="{FF2B5EF4-FFF2-40B4-BE49-F238E27FC236}">
                  <a16:creationId xmlns:a16="http://schemas.microsoft.com/office/drawing/2014/main" id="{0CEA7E51-7014-9240-861C-D200BF2647D2}"/>
                </a:ext>
              </a:extLst>
            </p:cNvPr>
            <p:cNvSpPr txBox="1"/>
            <p:nvPr/>
          </p:nvSpPr>
          <p:spPr>
            <a:xfrm>
              <a:off x="2991102" y="1421165"/>
              <a:ext cx="848922" cy="369332"/>
            </a:xfrm>
            <a:prstGeom prst="rect">
              <a:avLst/>
            </a:prstGeom>
            <a:noFill/>
          </p:spPr>
          <p:txBody>
            <a:bodyPr wrap="square" rtlCol="0">
              <a:spAutoFit/>
            </a:bodyPr>
            <a:lstStyle/>
            <a:p>
              <a:pPr algn="ctr"/>
              <a:r>
                <a:rPr lang="en-CH" b="1" dirty="0">
                  <a:latin typeface="Corbel" panose="020B0503020204020204" pitchFamily="34" charset="0"/>
                </a:rPr>
                <a:t>MegIS</a:t>
              </a:r>
            </a:p>
          </p:txBody>
        </p:sp>
        <p:sp>
          <p:nvSpPr>
            <p:cNvPr id="37" name="Rectangle 36">
              <a:extLst>
                <a:ext uri="{FF2B5EF4-FFF2-40B4-BE49-F238E27FC236}">
                  <a16:creationId xmlns:a16="http://schemas.microsoft.com/office/drawing/2014/main" id="{C2D2A688-4534-8C4C-8352-7C14C1F88251}"/>
                </a:ext>
              </a:extLst>
            </p:cNvPr>
            <p:cNvSpPr/>
            <p:nvPr/>
          </p:nvSpPr>
          <p:spPr>
            <a:xfrm>
              <a:off x="1947387" y="1533849"/>
              <a:ext cx="144000" cy="144000"/>
            </a:xfrm>
            <a:prstGeom prst="rect">
              <a:avLst/>
            </a:prstGeom>
            <a:solidFill>
              <a:srgbClr val="B5ABCC"/>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Rectangle 37">
              <a:extLst>
                <a:ext uri="{FF2B5EF4-FFF2-40B4-BE49-F238E27FC236}">
                  <a16:creationId xmlns:a16="http://schemas.microsoft.com/office/drawing/2014/main" id="{06852337-879C-FF4B-9EFE-0C57DD643390}"/>
                </a:ext>
              </a:extLst>
            </p:cNvPr>
            <p:cNvSpPr/>
            <p:nvPr/>
          </p:nvSpPr>
          <p:spPr>
            <a:xfrm>
              <a:off x="3880902" y="1533849"/>
              <a:ext cx="144000" cy="144000"/>
            </a:xfrm>
            <a:prstGeom prst="rect">
              <a:avLst/>
            </a:prstGeom>
            <a:solidFill>
              <a:schemeClr val="accent3">
                <a:lumMod val="5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cxnSp>
        <p:nvCxnSpPr>
          <p:cNvPr id="46" name="Straight Arrow Connector 45">
            <a:extLst>
              <a:ext uri="{FF2B5EF4-FFF2-40B4-BE49-F238E27FC236}">
                <a16:creationId xmlns:a16="http://schemas.microsoft.com/office/drawing/2014/main" id="{4702D251-6EB3-E841-B696-272B85E6B378}"/>
              </a:ext>
            </a:extLst>
          </p:cNvPr>
          <p:cNvCxnSpPr>
            <a:cxnSpLocks/>
          </p:cNvCxnSpPr>
          <p:nvPr/>
        </p:nvCxnSpPr>
        <p:spPr>
          <a:xfrm flipV="1">
            <a:off x="7978552" y="2273288"/>
            <a:ext cx="0" cy="514273"/>
          </a:xfrm>
          <a:prstGeom prst="straightConnector1">
            <a:avLst/>
          </a:prstGeom>
          <a:ln w="15875">
            <a:solidFill>
              <a:srgbClr val="7030A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47" name="TextBox 46">
            <a:extLst>
              <a:ext uri="{FF2B5EF4-FFF2-40B4-BE49-F238E27FC236}">
                <a16:creationId xmlns:a16="http://schemas.microsoft.com/office/drawing/2014/main" id="{F9A49EEA-4306-1C4A-8194-3D121DEAE8C6}"/>
              </a:ext>
            </a:extLst>
          </p:cNvPr>
          <p:cNvSpPr txBox="1"/>
          <p:nvPr/>
        </p:nvSpPr>
        <p:spPr>
          <a:xfrm rot="16200000">
            <a:off x="7339224" y="2403433"/>
            <a:ext cx="968778"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b="1" dirty="0">
                <a:solidFill>
                  <a:srgbClr val="7030A0"/>
                </a:solidFill>
                <a:latin typeface="Calibri" panose="020F0502020204030204"/>
              </a:rPr>
              <a:t>1.9</a:t>
            </a:r>
            <a:r>
              <a:rPr kumimoji="0" lang="en-CH" b="1" i="0" u="none" strike="noStrike" kern="1200" cap="none" spc="0" normalizeH="0" baseline="0" noProof="0" dirty="0">
                <a:ln>
                  <a:noFill/>
                </a:ln>
                <a:solidFill>
                  <a:srgbClr val="7030A0"/>
                </a:solidFill>
                <a:effectLst/>
                <a:uLnTx/>
                <a:uFillTx/>
                <a:latin typeface="Calibri" panose="020F0502020204030204"/>
              </a:rPr>
              <a:t>x</a:t>
            </a:r>
            <a:endParaRPr kumimoji="0" lang="en-CH" sz="16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78D3DC33-A41B-B046-8A9A-AD812F8807D0}"/>
              </a:ext>
            </a:extLst>
          </p:cNvPr>
          <p:cNvSpPr txBox="1"/>
          <p:nvPr/>
        </p:nvSpPr>
        <p:spPr>
          <a:xfrm>
            <a:off x="5333766" y="1637078"/>
            <a:ext cx="1096792" cy="369332"/>
          </a:xfrm>
          <a:prstGeom prst="rect">
            <a:avLst/>
          </a:prstGeom>
          <a:noFill/>
        </p:spPr>
        <p:txBody>
          <a:bodyPr wrap="square" rtlCol="0">
            <a:spAutoFit/>
          </a:bodyPr>
          <a:lstStyle/>
          <a:p>
            <a:pPr algn="ctr"/>
            <a:r>
              <a:rPr lang="en-CH" b="1" i="1" dirty="0">
                <a:solidFill>
                  <a:schemeClr val="accent1">
                    <a:lumMod val="75000"/>
                  </a:schemeClr>
                </a:solidFill>
                <a:latin typeface="Corbel" panose="020B0503020204020204" pitchFamily="34" charset="0"/>
              </a:rPr>
              <a:t>SSD-P</a:t>
            </a:r>
          </a:p>
        </p:txBody>
      </p:sp>
      <p:sp>
        <p:nvSpPr>
          <p:cNvPr id="41" name="TextBox 40">
            <a:extLst>
              <a:ext uri="{FF2B5EF4-FFF2-40B4-BE49-F238E27FC236}">
                <a16:creationId xmlns:a16="http://schemas.microsoft.com/office/drawing/2014/main" id="{9D57D037-BA05-0649-BB7E-00D81A0AE0AA}"/>
              </a:ext>
            </a:extLst>
          </p:cNvPr>
          <p:cNvSpPr txBox="1"/>
          <p:nvPr/>
        </p:nvSpPr>
        <p:spPr>
          <a:xfrm>
            <a:off x="1382061" y="3923731"/>
            <a:ext cx="2731251" cy="369332"/>
          </a:xfrm>
          <a:prstGeom prst="rect">
            <a:avLst/>
          </a:prstGeom>
          <a:noFill/>
        </p:spPr>
        <p:txBody>
          <a:bodyPr wrap="square" rtlCol="0">
            <a:spAutoFit/>
          </a:bodyPr>
          <a:lstStyle/>
          <a:p>
            <a:pPr algn="ctr"/>
            <a:r>
              <a:rPr lang="en-CH" b="1" dirty="0">
                <a:latin typeface="Corbel" panose="020B0503020204020204" pitchFamily="34" charset="0"/>
              </a:rPr>
              <a:t>Sample Genetic Diversity</a:t>
            </a:r>
            <a:endParaRPr lang="en-CH" sz="1600" b="1" dirty="0">
              <a:latin typeface="Corbel" panose="020B0503020204020204" pitchFamily="34" charset="0"/>
            </a:endParaRPr>
          </a:p>
        </p:txBody>
      </p:sp>
      <p:sp>
        <p:nvSpPr>
          <p:cNvPr id="42" name="TextBox 41">
            <a:extLst>
              <a:ext uri="{FF2B5EF4-FFF2-40B4-BE49-F238E27FC236}">
                <a16:creationId xmlns:a16="http://schemas.microsoft.com/office/drawing/2014/main" id="{0AA64E6F-E310-AE47-9501-B56EFE138873}"/>
              </a:ext>
            </a:extLst>
          </p:cNvPr>
          <p:cNvSpPr txBox="1"/>
          <p:nvPr/>
        </p:nvSpPr>
        <p:spPr>
          <a:xfrm>
            <a:off x="5545289" y="3923731"/>
            <a:ext cx="2731251" cy="369332"/>
          </a:xfrm>
          <a:prstGeom prst="rect">
            <a:avLst/>
          </a:prstGeom>
          <a:noFill/>
        </p:spPr>
        <p:txBody>
          <a:bodyPr wrap="square" rtlCol="0">
            <a:spAutoFit/>
          </a:bodyPr>
          <a:lstStyle/>
          <a:p>
            <a:pPr algn="ctr"/>
            <a:r>
              <a:rPr lang="en-CH" b="1" dirty="0">
                <a:latin typeface="Corbel" panose="020B0503020204020204" pitchFamily="34" charset="0"/>
              </a:rPr>
              <a:t>Sample Genetic Diversity</a:t>
            </a:r>
            <a:endParaRPr lang="en-CH" sz="1600" b="1" dirty="0">
              <a:latin typeface="Corbel" panose="020B0503020204020204" pitchFamily="34" charset="0"/>
            </a:endParaRPr>
          </a:p>
        </p:txBody>
      </p:sp>
      <p:grpSp>
        <p:nvGrpSpPr>
          <p:cNvPr id="44" name="Group 43">
            <a:extLst>
              <a:ext uri="{FF2B5EF4-FFF2-40B4-BE49-F238E27FC236}">
                <a16:creationId xmlns:a16="http://schemas.microsoft.com/office/drawing/2014/main" id="{43FEB392-F5CD-BF47-8326-685FFE14F3E3}"/>
              </a:ext>
            </a:extLst>
          </p:cNvPr>
          <p:cNvGrpSpPr/>
          <p:nvPr/>
        </p:nvGrpSpPr>
        <p:grpSpPr>
          <a:xfrm>
            <a:off x="5333766" y="1168680"/>
            <a:ext cx="3180029" cy="369332"/>
            <a:chOff x="1135129" y="1421165"/>
            <a:chExt cx="3180029" cy="369332"/>
          </a:xfrm>
        </p:grpSpPr>
        <p:sp>
          <p:nvSpPr>
            <p:cNvPr id="45" name="TextBox 44">
              <a:extLst>
                <a:ext uri="{FF2B5EF4-FFF2-40B4-BE49-F238E27FC236}">
                  <a16:creationId xmlns:a16="http://schemas.microsoft.com/office/drawing/2014/main" id="{C8F355D3-0F3D-8947-B942-7A57E6B130BD}"/>
                </a:ext>
              </a:extLst>
            </p:cNvPr>
            <p:cNvSpPr txBox="1"/>
            <p:nvPr/>
          </p:nvSpPr>
          <p:spPr>
            <a:xfrm>
              <a:off x="1135129" y="1436554"/>
              <a:ext cx="3180029" cy="338554"/>
            </a:xfrm>
            <a:prstGeom prst="rect">
              <a:avLst/>
            </a:prstGeom>
            <a:solidFill>
              <a:schemeClr val="bg1"/>
            </a:solidFill>
            <a:ln w="15875">
              <a:solidFill>
                <a:schemeClr val="tx1"/>
              </a:solidFill>
            </a:ln>
          </p:spPr>
          <p:txBody>
            <a:bodyPr wrap="square" lIns="0" rIns="0" rtlCol="0">
              <a:spAutoFit/>
            </a:bodyPr>
            <a:lstStyle/>
            <a:p>
              <a:pPr algn="ctr"/>
              <a:endParaRPr lang="ko-KR" altLang="en-US" sz="1600" dirty="0">
                <a:latin typeface="Corbel" panose="020B0503020204020204" pitchFamily="34" charset="0"/>
              </a:endParaRPr>
            </a:p>
          </p:txBody>
        </p:sp>
        <p:sp>
          <p:nvSpPr>
            <p:cNvPr id="48" name="TextBox 47">
              <a:extLst>
                <a:ext uri="{FF2B5EF4-FFF2-40B4-BE49-F238E27FC236}">
                  <a16:creationId xmlns:a16="http://schemas.microsoft.com/office/drawing/2014/main" id="{EF4512D5-86CA-8646-98B8-D76CB79BFE53}"/>
                </a:ext>
              </a:extLst>
            </p:cNvPr>
            <p:cNvSpPr txBox="1"/>
            <p:nvPr/>
          </p:nvSpPr>
          <p:spPr>
            <a:xfrm>
              <a:off x="1168621" y="1421165"/>
              <a:ext cx="848909" cy="369332"/>
            </a:xfrm>
            <a:prstGeom prst="rect">
              <a:avLst/>
            </a:prstGeom>
            <a:noFill/>
          </p:spPr>
          <p:txBody>
            <a:bodyPr wrap="square" rtlCol="0">
              <a:spAutoFit/>
            </a:bodyPr>
            <a:lstStyle/>
            <a:p>
              <a:pPr algn="ctr"/>
              <a:r>
                <a:rPr lang="en-CH" b="1" dirty="0">
                  <a:latin typeface="Corbel" panose="020B0503020204020204" pitchFamily="34" charset="0"/>
                </a:rPr>
                <a:t>PIM</a:t>
              </a:r>
            </a:p>
          </p:txBody>
        </p:sp>
        <p:sp>
          <p:nvSpPr>
            <p:cNvPr id="51" name="TextBox 50">
              <a:extLst>
                <a:ext uri="{FF2B5EF4-FFF2-40B4-BE49-F238E27FC236}">
                  <a16:creationId xmlns:a16="http://schemas.microsoft.com/office/drawing/2014/main" id="{F9BBBF39-E4CA-EE4E-B0B9-B5A62AD67140}"/>
                </a:ext>
              </a:extLst>
            </p:cNvPr>
            <p:cNvSpPr txBox="1"/>
            <p:nvPr/>
          </p:nvSpPr>
          <p:spPr>
            <a:xfrm>
              <a:off x="2991102" y="1421165"/>
              <a:ext cx="848922" cy="369332"/>
            </a:xfrm>
            <a:prstGeom prst="rect">
              <a:avLst/>
            </a:prstGeom>
            <a:noFill/>
          </p:spPr>
          <p:txBody>
            <a:bodyPr wrap="square" rtlCol="0">
              <a:spAutoFit/>
            </a:bodyPr>
            <a:lstStyle/>
            <a:p>
              <a:pPr algn="ctr"/>
              <a:r>
                <a:rPr lang="en-CH" b="1" dirty="0">
                  <a:latin typeface="Corbel" panose="020B0503020204020204" pitchFamily="34" charset="0"/>
                </a:rPr>
                <a:t>MegIS</a:t>
              </a:r>
            </a:p>
          </p:txBody>
        </p:sp>
        <p:sp>
          <p:nvSpPr>
            <p:cNvPr id="52" name="Rectangle 51">
              <a:extLst>
                <a:ext uri="{FF2B5EF4-FFF2-40B4-BE49-F238E27FC236}">
                  <a16:creationId xmlns:a16="http://schemas.microsoft.com/office/drawing/2014/main" id="{E22253F7-DBB2-E14F-9235-4BF0B05AC323}"/>
                </a:ext>
              </a:extLst>
            </p:cNvPr>
            <p:cNvSpPr/>
            <p:nvPr/>
          </p:nvSpPr>
          <p:spPr>
            <a:xfrm>
              <a:off x="1947387" y="1533849"/>
              <a:ext cx="144000" cy="144000"/>
            </a:xfrm>
            <a:prstGeom prst="rect">
              <a:avLst/>
            </a:prstGeom>
            <a:solidFill>
              <a:srgbClr val="B5ABCC"/>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3" name="Rectangle 52">
              <a:extLst>
                <a:ext uri="{FF2B5EF4-FFF2-40B4-BE49-F238E27FC236}">
                  <a16:creationId xmlns:a16="http://schemas.microsoft.com/office/drawing/2014/main" id="{B76D1E46-0846-D143-9C9C-667835C4FBB0}"/>
                </a:ext>
              </a:extLst>
            </p:cNvPr>
            <p:cNvSpPr/>
            <p:nvPr/>
          </p:nvSpPr>
          <p:spPr>
            <a:xfrm>
              <a:off x="3880902" y="1533849"/>
              <a:ext cx="144000" cy="144000"/>
            </a:xfrm>
            <a:prstGeom prst="rect">
              <a:avLst/>
            </a:prstGeom>
            <a:solidFill>
              <a:schemeClr val="accent3">
                <a:lumMod val="5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58" name="Rectangle 57">
            <a:extLst>
              <a:ext uri="{FF2B5EF4-FFF2-40B4-BE49-F238E27FC236}">
                <a16:creationId xmlns:a16="http://schemas.microsoft.com/office/drawing/2014/main" id="{2949E2D6-74FE-E343-B9EC-D9C3FFC82441}"/>
              </a:ext>
            </a:extLst>
          </p:cNvPr>
          <p:cNvSpPr/>
          <p:nvPr/>
        </p:nvSpPr>
        <p:spPr>
          <a:xfrm>
            <a:off x="0" y="4785879"/>
            <a:ext cx="9144000" cy="11556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800" b="1" dirty="0">
                <a:solidFill>
                  <a:schemeClr val="tx1"/>
                </a:solidFill>
                <a:latin typeface="Corbel" panose="020B0503020204020204" pitchFamily="34" charset="0"/>
              </a:rPr>
              <a:t>MegIS provides significant speedup over the </a:t>
            </a:r>
            <a:r>
              <a:rPr lang="en-GB" sz="2800" b="1" dirty="0">
                <a:solidFill>
                  <a:srgbClr val="7030A0"/>
                </a:solidFill>
                <a:latin typeface="Corbel" panose="020B0503020204020204" pitchFamily="34" charset="0"/>
              </a:rPr>
              <a:t>PIM</a:t>
            </a:r>
            <a:r>
              <a:rPr lang="en-GB" sz="2800" b="1" dirty="0">
                <a:solidFill>
                  <a:schemeClr val="tx1"/>
                </a:solidFill>
                <a:latin typeface="Corbel" panose="020B0503020204020204" pitchFamily="34" charset="0"/>
              </a:rPr>
              <a:t> baseline</a:t>
            </a:r>
          </a:p>
        </p:txBody>
      </p:sp>
      <p:sp>
        <p:nvSpPr>
          <p:cNvPr id="59" name="Title 1">
            <a:extLst>
              <a:ext uri="{FF2B5EF4-FFF2-40B4-BE49-F238E27FC236}">
                <a16:creationId xmlns:a16="http://schemas.microsoft.com/office/drawing/2014/main" id="{E48871AB-A931-094C-80D6-574E4A09E2D4}"/>
              </a:ext>
            </a:extLst>
          </p:cNvPr>
          <p:cNvSpPr>
            <a:spLocks noGrp="1"/>
          </p:cNvSpPr>
          <p:nvPr>
            <p:ph type="title"/>
          </p:nvPr>
        </p:nvSpPr>
        <p:spPr>
          <a:xfrm>
            <a:off x="0" y="1"/>
            <a:ext cx="9144000" cy="782950"/>
          </a:xfrm>
          <a:solidFill>
            <a:srgbClr val="FAF8F5"/>
          </a:solidFill>
        </p:spPr>
        <p:txBody>
          <a:bodyPr/>
          <a:lstStyle/>
          <a:p>
            <a:pPr>
              <a:lnSpc>
                <a:spcPct val="90000"/>
              </a:lnSpc>
            </a:pPr>
            <a:r>
              <a:rPr kumimoji="0" lang="en-CH" sz="3000" b="1" i="0" u="none" strike="noStrike" kern="1200" cap="none" spc="0" normalizeH="0" baseline="0" noProof="0" dirty="0">
                <a:ln>
                  <a:noFill/>
                </a:ln>
                <a:solidFill>
                  <a:srgbClr val="2E6F69"/>
                </a:solidFill>
                <a:effectLst/>
                <a:uLnTx/>
                <a:uFillTx/>
                <a:latin typeface="Corbel" panose="020B0503020204020204" pitchFamily="34" charset="0"/>
                <a:ea typeface="+mj-ea"/>
                <a:cs typeface="+mj-cs"/>
              </a:rPr>
              <a:t>Speedup over the PIM Hardware Baseline</a:t>
            </a:r>
            <a:endParaRPr lang="en-CH" sz="3000" dirty="0">
              <a:solidFill>
                <a:srgbClr val="2E6F69"/>
              </a:solidFill>
            </a:endParaRPr>
          </a:p>
        </p:txBody>
      </p:sp>
      <p:grpSp>
        <p:nvGrpSpPr>
          <p:cNvPr id="2" name="Group 1">
            <a:extLst>
              <a:ext uri="{FF2B5EF4-FFF2-40B4-BE49-F238E27FC236}">
                <a16:creationId xmlns:a16="http://schemas.microsoft.com/office/drawing/2014/main" id="{50340CF3-D8E8-A679-E77B-67848C068271}"/>
              </a:ext>
            </a:extLst>
          </p:cNvPr>
          <p:cNvGrpSpPr/>
          <p:nvPr/>
        </p:nvGrpSpPr>
        <p:grpSpPr>
          <a:xfrm>
            <a:off x="1872893" y="6552384"/>
            <a:ext cx="6071596" cy="268284"/>
            <a:chOff x="2060011" y="6449365"/>
            <a:chExt cx="4267776" cy="268284"/>
          </a:xfrm>
        </p:grpSpPr>
        <p:sp>
          <p:nvSpPr>
            <p:cNvPr id="3" name="Arrow: Chevron 42">
              <a:extLst>
                <a:ext uri="{FF2B5EF4-FFF2-40B4-BE49-F238E27FC236}">
                  <a16:creationId xmlns:a16="http://schemas.microsoft.com/office/drawing/2014/main" id="{D85A40F5-97D4-8443-AF53-FDED805BE341}"/>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8" name="Arrow: Chevron 43">
              <a:extLst>
                <a:ext uri="{FF2B5EF4-FFF2-40B4-BE49-F238E27FC236}">
                  <a16:creationId xmlns:a16="http://schemas.microsoft.com/office/drawing/2014/main" id="{75D21E69-C889-6B73-1CA5-F10447F1F2E2}"/>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9" name="Arrow: Chevron 45">
              <a:extLst>
                <a:ext uri="{FF2B5EF4-FFF2-40B4-BE49-F238E27FC236}">
                  <a16:creationId xmlns:a16="http://schemas.microsoft.com/office/drawing/2014/main" id="{ECBCAACD-7067-017E-1F60-EB527E3C9159}"/>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1" name="Arrow: Chevron 46">
              <a:extLst>
                <a:ext uri="{FF2B5EF4-FFF2-40B4-BE49-F238E27FC236}">
                  <a16:creationId xmlns:a16="http://schemas.microsoft.com/office/drawing/2014/main" id="{48DF2A69-54EA-7122-1306-6C1468D6D4DE}"/>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22627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8E15C9-A6DD-614C-91E9-CB17C96CAEF1}"/>
              </a:ext>
            </a:extLst>
          </p:cNvPr>
          <p:cNvSpPr>
            <a:spLocks noGrp="1"/>
          </p:cNvSpPr>
          <p:nvPr>
            <p:ph idx="1"/>
          </p:nvPr>
        </p:nvSpPr>
        <p:spPr>
          <a:xfrm>
            <a:off x="189560" y="909684"/>
            <a:ext cx="8798061" cy="601390"/>
          </a:xfrm>
        </p:spPr>
        <p:txBody>
          <a:bodyPr/>
          <a:lstStyle/>
          <a:p>
            <a:r>
              <a:rPr lang="en-CH" sz="2400" dirty="0"/>
              <a:t>On average across different input sets and SSDs</a:t>
            </a:r>
          </a:p>
          <a:p>
            <a:endParaRPr lang="en-CH" sz="2400" dirty="0"/>
          </a:p>
        </p:txBody>
      </p:sp>
      <p:graphicFrame>
        <p:nvGraphicFramePr>
          <p:cNvPr id="5" name="Chart 4">
            <a:extLst>
              <a:ext uri="{FF2B5EF4-FFF2-40B4-BE49-F238E27FC236}">
                <a16:creationId xmlns:a16="http://schemas.microsoft.com/office/drawing/2014/main" id="{838F475A-5E16-4946-AC40-A1BB808A4B03}"/>
              </a:ext>
            </a:extLst>
          </p:cNvPr>
          <p:cNvGraphicFramePr>
            <a:graphicFrameLocks/>
          </p:cNvGraphicFramePr>
          <p:nvPr/>
        </p:nvGraphicFramePr>
        <p:xfrm>
          <a:off x="1324224" y="1511074"/>
          <a:ext cx="7014576" cy="300311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74B7952F-4C1F-0E41-8095-74D13B2FC2FE}"/>
              </a:ext>
            </a:extLst>
          </p:cNvPr>
          <p:cNvSpPr txBox="1"/>
          <p:nvPr/>
        </p:nvSpPr>
        <p:spPr>
          <a:xfrm rot="16200000">
            <a:off x="-480696" y="2578298"/>
            <a:ext cx="2780777" cy="646331"/>
          </a:xfrm>
          <a:prstGeom prst="rect">
            <a:avLst/>
          </a:prstGeom>
          <a:noFill/>
        </p:spPr>
        <p:txBody>
          <a:bodyPr wrap="square" lIns="0" rIns="0" rtlCol="0">
            <a:spAutoFit/>
          </a:bodyPr>
          <a:lstStyle/>
          <a:p>
            <a:pPr algn="ctr"/>
            <a:r>
              <a:rPr lang="en-CH" b="1" dirty="0">
                <a:latin typeface="Corbel" panose="020B0503020204020204" pitchFamily="34" charset="0"/>
              </a:rPr>
              <a:t>GeoMean Energy Reduction</a:t>
            </a:r>
          </a:p>
          <a:p>
            <a:pPr algn="ctr"/>
            <a:r>
              <a:rPr lang="en-CH" b="1" dirty="0">
                <a:latin typeface="Corbel" panose="020B0503020204020204" pitchFamily="34" charset="0"/>
              </a:rPr>
              <a:t>(Higher is Better)</a:t>
            </a:r>
          </a:p>
        </p:txBody>
      </p:sp>
      <p:sp>
        <p:nvSpPr>
          <p:cNvPr id="7" name="Rectangle 6">
            <a:extLst>
              <a:ext uri="{FF2B5EF4-FFF2-40B4-BE49-F238E27FC236}">
                <a16:creationId xmlns:a16="http://schemas.microsoft.com/office/drawing/2014/main" id="{61D4C737-6FEA-2246-8D04-9675BCD2241A}"/>
              </a:ext>
            </a:extLst>
          </p:cNvPr>
          <p:cNvSpPr/>
          <p:nvPr/>
        </p:nvSpPr>
        <p:spPr>
          <a:xfrm>
            <a:off x="0" y="4747923"/>
            <a:ext cx="9144000" cy="11556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0" rIns="54000" bIns="82800" rtlCol="0" anchor="ctr"/>
          <a:lstStyle/>
          <a:p>
            <a:pPr algn="ctr">
              <a:spcAft>
                <a:spcPts val="1000"/>
              </a:spcAft>
            </a:pPr>
            <a:r>
              <a:rPr lang="en-GB" sz="2350" b="1" dirty="0">
                <a:solidFill>
                  <a:schemeClr val="tx1"/>
                </a:solidFill>
                <a:latin typeface="Corbel" panose="020B0503020204020204" pitchFamily="34" charset="0"/>
              </a:rPr>
              <a:t>MegIS provides significant energy reduction over </a:t>
            </a:r>
          </a:p>
          <a:p>
            <a:pPr algn="ctr">
              <a:spcAft>
                <a:spcPts val="1000"/>
              </a:spcAft>
            </a:pPr>
            <a:r>
              <a:rPr lang="en-GB" sz="2350" b="1" dirty="0">
                <a:solidFill>
                  <a:schemeClr val="tx1"/>
                </a:solidFill>
                <a:latin typeface="Corbel" panose="020B0503020204020204" pitchFamily="34" charset="0"/>
              </a:rPr>
              <a:t>the </a:t>
            </a:r>
            <a:r>
              <a:rPr lang="en-GB" sz="2350" b="1" dirty="0">
                <a:solidFill>
                  <a:srgbClr val="C813BD"/>
                </a:solidFill>
                <a:latin typeface="Corbel" panose="020B0503020204020204" pitchFamily="34" charset="0"/>
              </a:rPr>
              <a:t>Performance-Optimized</a:t>
            </a:r>
            <a:r>
              <a:rPr lang="en-CH" sz="2350" b="1" dirty="0">
                <a:solidFill>
                  <a:schemeClr val="tx1"/>
                </a:solidFill>
                <a:latin typeface="Corbel" panose="020B0503020204020204" pitchFamily="34" charset="0"/>
              </a:rPr>
              <a:t>,</a:t>
            </a:r>
            <a:r>
              <a:rPr lang="en-CH" sz="2350" b="1" dirty="0">
                <a:solidFill>
                  <a:srgbClr val="C813BD"/>
                </a:solidFill>
                <a:latin typeface="Corbel" panose="020B0503020204020204" pitchFamily="34" charset="0"/>
              </a:rPr>
              <a:t> </a:t>
            </a:r>
            <a:r>
              <a:rPr lang="en-GB" sz="2350" b="1" dirty="0">
                <a:solidFill>
                  <a:srgbClr val="DB742F"/>
                </a:solidFill>
                <a:latin typeface="Corbel" panose="020B0503020204020204" pitchFamily="34" charset="0"/>
              </a:rPr>
              <a:t>Accuracy-Optimized</a:t>
            </a:r>
            <a:r>
              <a:rPr lang="en-GB" sz="2350" b="1" dirty="0">
                <a:solidFill>
                  <a:schemeClr val="tx1"/>
                </a:solidFill>
                <a:latin typeface="Corbel" panose="020B0503020204020204" pitchFamily="34" charset="0"/>
              </a:rPr>
              <a:t>, and </a:t>
            </a:r>
            <a:r>
              <a:rPr lang="en-GB" sz="2350" b="1" dirty="0">
                <a:solidFill>
                  <a:srgbClr val="7030A0"/>
                </a:solidFill>
                <a:latin typeface="Corbel" panose="020B0503020204020204" pitchFamily="34" charset="0"/>
              </a:rPr>
              <a:t>PIM</a:t>
            </a:r>
            <a:r>
              <a:rPr lang="en-GB" sz="2350" b="1" dirty="0">
                <a:solidFill>
                  <a:schemeClr val="accent5"/>
                </a:solidFill>
                <a:latin typeface="Corbel" panose="020B0503020204020204" pitchFamily="34" charset="0"/>
              </a:rPr>
              <a:t> </a:t>
            </a:r>
            <a:r>
              <a:rPr lang="en-GB" sz="2350" b="1" dirty="0">
                <a:solidFill>
                  <a:schemeClr val="tx1"/>
                </a:solidFill>
                <a:latin typeface="Corbel" panose="020B0503020204020204" pitchFamily="34" charset="0"/>
              </a:rPr>
              <a:t>baselines</a:t>
            </a:r>
          </a:p>
        </p:txBody>
      </p:sp>
      <p:cxnSp>
        <p:nvCxnSpPr>
          <p:cNvPr id="8" name="Straight Arrow Connector 7">
            <a:extLst>
              <a:ext uri="{FF2B5EF4-FFF2-40B4-BE49-F238E27FC236}">
                <a16:creationId xmlns:a16="http://schemas.microsoft.com/office/drawing/2014/main" id="{3EE46513-A638-C740-B242-5F6A7C513128}"/>
              </a:ext>
            </a:extLst>
          </p:cNvPr>
          <p:cNvCxnSpPr>
            <a:cxnSpLocks/>
          </p:cNvCxnSpPr>
          <p:nvPr/>
        </p:nvCxnSpPr>
        <p:spPr>
          <a:xfrm flipV="1">
            <a:off x="2536132" y="1950787"/>
            <a:ext cx="0" cy="1658031"/>
          </a:xfrm>
          <a:prstGeom prst="straightConnector1">
            <a:avLst/>
          </a:prstGeom>
          <a:ln w="15875">
            <a:solidFill>
              <a:srgbClr val="C813BD"/>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2AC154CB-9114-3544-9CEC-75361288F786}"/>
              </a:ext>
            </a:extLst>
          </p:cNvPr>
          <p:cNvSpPr txBox="1"/>
          <p:nvPr/>
        </p:nvSpPr>
        <p:spPr>
          <a:xfrm rot="16200000">
            <a:off x="2308736" y="2235101"/>
            <a:ext cx="44545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b="1" noProof="0" dirty="0">
                <a:solidFill>
                  <a:srgbClr val="C813BD"/>
                </a:solidFill>
                <a:latin typeface="Calibri" panose="020F0502020204030204"/>
              </a:rPr>
              <a:t>5.4</a:t>
            </a:r>
            <a:r>
              <a:rPr kumimoji="0" lang="en-CH" b="1" i="0" u="none" strike="noStrike" kern="1200" cap="none" spc="0" normalizeH="0" baseline="0" noProof="0" dirty="0">
                <a:ln>
                  <a:noFill/>
                </a:ln>
                <a:solidFill>
                  <a:srgbClr val="C813BD"/>
                </a:solidFill>
                <a:effectLst/>
                <a:uLnTx/>
                <a:uFillTx/>
                <a:latin typeface="Calibri" panose="020F0502020204030204"/>
              </a:rPr>
              <a:t>x</a:t>
            </a:r>
            <a:endParaRPr kumimoji="0" lang="en-CH" sz="1600" b="1" i="0" u="none" strike="noStrike" kern="1200" cap="none" spc="0" normalizeH="0" baseline="0" noProof="0" dirty="0">
              <a:ln>
                <a:noFill/>
              </a:ln>
              <a:solidFill>
                <a:srgbClr val="C813BD"/>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39ED5D0C-E127-AA45-85BB-5D0CB7293B6F}"/>
              </a:ext>
            </a:extLst>
          </p:cNvPr>
          <p:cNvCxnSpPr>
            <a:cxnSpLocks/>
          </p:cNvCxnSpPr>
          <p:nvPr/>
        </p:nvCxnSpPr>
        <p:spPr>
          <a:xfrm>
            <a:off x="2163468" y="1950787"/>
            <a:ext cx="4980561"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872BED7-0A92-2645-A423-633BFD3B22F7}"/>
              </a:ext>
            </a:extLst>
          </p:cNvPr>
          <p:cNvCxnSpPr>
            <a:cxnSpLocks/>
          </p:cNvCxnSpPr>
          <p:nvPr/>
        </p:nvCxnSpPr>
        <p:spPr>
          <a:xfrm flipV="1">
            <a:off x="4151870" y="1967145"/>
            <a:ext cx="0" cy="1882361"/>
          </a:xfrm>
          <a:prstGeom prst="straightConnector1">
            <a:avLst/>
          </a:prstGeom>
          <a:ln w="15875">
            <a:solidFill>
              <a:srgbClr val="DB742F"/>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BF6B11B6-4049-B842-845B-BF613047B3B3}"/>
              </a:ext>
            </a:extLst>
          </p:cNvPr>
          <p:cNvSpPr txBox="1"/>
          <p:nvPr/>
        </p:nvSpPr>
        <p:spPr>
          <a:xfrm rot="16200000">
            <a:off x="3832152" y="2306140"/>
            <a:ext cx="584727"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b="1" dirty="0">
                <a:solidFill>
                  <a:srgbClr val="DB742F"/>
                </a:solidFill>
                <a:latin typeface="Calibri" panose="020F0502020204030204"/>
              </a:rPr>
              <a:t>15.2</a:t>
            </a:r>
            <a:r>
              <a:rPr kumimoji="0" lang="en-CH" b="1" i="0" u="none" strike="noStrike" kern="1200" cap="none" spc="0" normalizeH="0" baseline="0" noProof="0" dirty="0">
                <a:ln>
                  <a:noFill/>
                </a:ln>
                <a:solidFill>
                  <a:srgbClr val="DB742F"/>
                </a:solidFill>
                <a:effectLst/>
                <a:uLnTx/>
                <a:uFillTx/>
                <a:latin typeface="Calibri" panose="020F0502020204030204"/>
              </a:rPr>
              <a:t>x</a:t>
            </a:r>
            <a:endParaRPr kumimoji="0" lang="en-CH" sz="1600" b="1" i="0" u="none" strike="noStrike" kern="1200" cap="none" spc="0" normalizeH="0" baseline="0" noProof="0" dirty="0">
              <a:ln>
                <a:noFill/>
              </a:ln>
              <a:solidFill>
                <a:srgbClr val="DB742F"/>
              </a:solidFill>
              <a:effectLst/>
              <a:uLnTx/>
              <a:uFillTx/>
              <a:latin typeface="Calibri" panose="020F0502020204030204"/>
              <a:ea typeface="+mn-ea"/>
              <a:cs typeface="+mn-cs"/>
            </a:endParaRPr>
          </a:p>
        </p:txBody>
      </p:sp>
      <p:cxnSp>
        <p:nvCxnSpPr>
          <p:cNvPr id="16" name="Straight Arrow Connector 15">
            <a:extLst>
              <a:ext uri="{FF2B5EF4-FFF2-40B4-BE49-F238E27FC236}">
                <a16:creationId xmlns:a16="http://schemas.microsoft.com/office/drawing/2014/main" id="{D7648080-A72B-CE45-9DEC-DAC2BC1670B1}"/>
              </a:ext>
            </a:extLst>
          </p:cNvPr>
          <p:cNvCxnSpPr>
            <a:cxnSpLocks/>
          </p:cNvCxnSpPr>
          <p:nvPr/>
        </p:nvCxnSpPr>
        <p:spPr>
          <a:xfrm flipV="1">
            <a:off x="5769935" y="1950787"/>
            <a:ext cx="0" cy="958662"/>
          </a:xfrm>
          <a:prstGeom prst="straightConnector1">
            <a:avLst/>
          </a:prstGeom>
          <a:ln w="15875">
            <a:solidFill>
              <a:srgbClr val="7030A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E1419C1-DA6A-8F47-8864-B7672570EC50}"/>
              </a:ext>
            </a:extLst>
          </p:cNvPr>
          <p:cNvSpPr txBox="1"/>
          <p:nvPr/>
        </p:nvSpPr>
        <p:spPr>
          <a:xfrm rot="16200000">
            <a:off x="5547208" y="2235102"/>
            <a:ext cx="44545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b="1" noProof="0" dirty="0">
                <a:solidFill>
                  <a:srgbClr val="7030A0"/>
                </a:solidFill>
                <a:latin typeface="Calibri" panose="020F0502020204030204"/>
              </a:rPr>
              <a:t>1.9</a:t>
            </a:r>
            <a:r>
              <a:rPr kumimoji="0" lang="en-CH" b="1" i="0" u="none" strike="noStrike" kern="1200" cap="none" spc="0" normalizeH="0" baseline="0" noProof="0" dirty="0">
                <a:ln>
                  <a:noFill/>
                </a:ln>
                <a:solidFill>
                  <a:srgbClr val="7030A0"/>
                </a:solidFill>
                <a:effectLst/>
                <a:uLnTx/>
                <a:uFillTx/>
                <a:latin typeface="Calibri" panose="020F0502020204030204"/>
              </a:rPr>
              <a:t>x</a:t>
            </a:r>
            <a:endParaRPr kumimoji="0" lang="en-CH" sz="1600" b="1" i="0" u="none" strike="noStrike" kern="1200" cap="none" spc="0" normalizeH="0" baseline="0" noProof="0" dirty="0">
              <a:ln>
                <a:noFill/>
              </a:ln>
              <a:solidFill>
                <a:srgbClr val="7030A0"/>
              </a:solidFill>
              <a:effectLst/>
              <a:uLnTx/>
              <a:uFillTx/>
              <a:latin typeface="Calibri" panose="020F0502020204030204"/>
            </a:endParaRPr>
          </a:p>
        </p:txBody>
      </p:sp>
      <p:sp>
        <p:nvSpPr>
          <p:cNvPr id="17" name="Title 1">
            <a:extLst>
              <a:ext uri="{FF2B5EF4-FFF2-40B4-BE49-F238E27FC236}">
                <a16:creationId xmlns:a16="http://schemas.microsoft.com/office/drawing/2014/main" id="{E01E3EC5-2D00-D84B-BC50-6509DDF63D9D}"/>
              </a:ext>
            </a:extLst>
          </p:cNvPr>
          <p:cNvSpPr>
            <a:spLocks noGrp="1"/>
          </p:cNvSpPr>
          <p:nvPr>
            <p:ph type="title"/>
          </p:nvPr>
        </p:nvSpPr>
        <p:spPr>
          <a:xfrm>
            <a:off x="0" y="1"/>
            <a:ext cx="9144000" cy="782950"/>
          </a:xfrm>
          <a:solidFill>
            <a:srgbClr val="FAF8F5"/>
          </a:solidFill>
        </p:spPr>
        <p:txBody>
          <a:bodyPr/>
          <a:lstStyle/>
          <a:p>
            <a:pPr>
              <a:lnSpc>
                <a:spcPct val="90000"/>
              </a:lnSpc>
            </a:pPr>
            <a:r>
              <a:rPr kumimoji="0" lang="en-CH" sz="3200" b="1" i="0" u="none" strike="noStrike" kern="1200" cap="none" spc="0" normalizeH="0" baseline="0" noProof="0" dirty="0">
                <a:ln>
                  <a:noFill/>
                </a:ln>
                <a:solidFill>
                  <a:srgbClr val="2E6F69"/>
                </a:solidFill>
                <a:effectLst/>
                <a:uLnTx/>
                <a:uFillTx/>
                <a:latin typeface="Corbel" panose="020B0503020204020204" pitchFamily="34" charset="0"/>
                <a:ea typeface="+mj-ea"/>
                <a:cs typeface="+mj-cs"/>
              </a:rPr>
              <a:t>Reduction in Energy Consumption</a:t>
            </a:r>
            <a:endParaRPr lang="en-CH" dirty="0">
              <a:solidFill>
                <a:srgbClr val="2E6F69"/>
              </a:solidFill>
            </a:endParaRPr>
          </a:p>
        </p:txBody>
      </p:sp>
      <p:sp>
        <p:nvSpPr>
          <p:cNvPr id="15" name="Rounded Rectangle 14">
            <a:extLst>
              <a:ext uri="{FF2B5EF4-FFF2-40B4-BE49-F238E27FC236}">
                <a16:creationId xmlns:a16="http://schemas.microsoft.com/office/drawing/2014/main" id="{0187E99F-3D4B-D044-A03E-A2BBADF33857}"/>
              </a:ext>
            </a:extLst>
          </p:cNvPr>
          <p:cNvSpPr/>
          <p:nvPr/>
        </p:nvSpPr>
        <p:spPr>
          <a:xfrm>
            <a:off x="3644243" y="1511074"/>
            <a:ext cx="1017581" cy="3003114"/>
          </a:xfrm>
          <a:prstGeom prst="roundRect">
            <a:avLst/>
          </a:prstGeom>
          <a:noFill/>
          <a:ln w="38100">
            <a:solidFill>
              <a:srgbClr val="0432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TextBox 21">
            <a:extLst>
              <a:ext uri="{FF2B5EF4-FFF2-40B4-BE49-F238E27FC236}">
                <a16:creationId xmlns:a16="http://schemas.microsoft.com/office/drawing/2014/main" id="{9DA05963-E0CB-4D48-8B31-1D3BEB052E0B}"/>
              </a:ext>
            </a:extLst>
          </p:cNvPr>
          <p:cNvSpPr txBox="1"/>
          <p:nvPr/>
        </p:nvSpPr>
        <p:spPr>
          <a:xfrm>
            <a:off x="7723077" y="818155"/>
            <a:ext cx="1348617" cy="830997"/>
          </a:xfrm>
          <a:prstGeom prst="rect">
            <a:avLst/>
          </a:prstGeom>
          <a:noFill/>
        </p:spPr>
        <p:txBody>
          <a:bodyPr wrap="square" lIns="0" rtlCol="0">
            <a:spAutoFit/>
          </a:bodyPr>
          <a:lstStyle/>
          <a:p>
            <a:pPr algn="ctr"/>
            <a:r>
              <a:rPr lang="en-CH" sz="2400" b="1" i="1" dirty="0">
                <a:solidFill>
                  <a:srgbClr val="0432FF"/>
                </a:solidFill>
                <a:latin typeface="Corbel" panose="020B0503020204020204" pitchFamily="34" charset="0"/>
              </a:rPr>
              <a:t>Same </a:t>
            </a:r>
          </a:p>
          <a:p>
            <a:pPr algn="ctr"/>
            <a:r>
              <a:rPr lang="en-CH" sz="2400" b="1" i="1" dirty="0">
                <a:solidFill>
                  <a:srgbClr val="0432FF"/>
                </a:solidFill>
                <a:latin typeface="Corbel" panose="020B0503020204020204" pitchFamily="34" charset="0"/>
              </a:rPr>
              <a:t>accuracy</a:t>
            </a:r>
          </a:p>
        </p:txBody>
      </p:sp>
      <p:cxnSp>
        <p:nvCxnSpPr>
          <p:cNvPr id="24" name="Curved Connector 23">
            <a:extLst>
              <a:ext uri="{FF2B5EF4-FFF2-40B4-BE49-F238E27FC236}">
                <a16:creationId xmlns:a16="http://schemas.microsoft.com/office/drawing/2014/main" id="{17E30C8D-DB76-A44A-BB78-A8B943DA1DF2}"/>
              </a:ext>
            </a:extLst>
          </p:cNvPr>
          <p:cNvCxnSpPr>
            <a:cxnSpLocks/>
          </p:cNvCxnSpPr>
          <p:nvPr/>
        </p:nvCxnSpPr>
        <p:spPr>
          <a:xfrm flipV="1">
            <a:off x="4713382" y="1047762"/>
            <a:ext cx="3009694" cy="601391"/>
          </a:xfrm>
          <a:prstGeom prst="curvedConnector3">
            <a:avLst>
              <a:gd name="adj1" fmla="val 62153"/>
            </a:avLst>
          </a:prstGeom>
          <a:ln w="15875">
            <a:solidFill>
              <a:srgbClr val="0432FF"/>
            </a:solidFill>
            <a:headEnd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3" name="Curved Connector 32">
            <a:extLst>
              <a:ext uri="{FF2B5EF4-FFF2-40B4-BE49-F238E27FC236}">
                <a16:creationId xmlns:a16="http://schemas.microsoft.com/office/drawing/2014/main" id="{466230F0-F2AE-724D-B455-1B062E46C3C3}"/>
              </a:ext>
            </a:extLst>
          </p:cNvPr>
          <p:cNvCxnSpPr>
            <a:cxnSpLocks/>
            <a:endCxn id="22" idx="1"/>
          </p:cNvCxnSpPr>
          <p:nvPr/>
        </p:nvCxnSpPr>
        <p:spPr>
          <a:xfrm rot="5400000" flipH="1" flipV="1">
            <a:off x="7193825" y="1421535"/>
            <a:ext cx="717133" cy="341372"/>
          </a:xfrm>
          <a:prstGeom prst="curvedConnector2">
            <a:avLst/>
          </a:prstGeom>
          <a:ln w="15875">
            <a:solidFill>
              <a:srgbClr val="0432FF"/>
            </a:solidFill>
            <a:headEnd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6DA50E0E-3192-4360-7D0E-5C1B9F8A544A}"/>
              </a:ext>
            </a:extLst>
          </p:cNvPr>
          <p:cNvGrpSpPr/>
          <p:nvPr/>
        </p:nvGrpSpPr>
        <p:grpSpPr>
          <a:xfrm>
            <a:off x="1872893" y="6552384"/>
            <a:ext cx="6071596" cy="268284"/>
            <a:chOff x="2060011" y="6449365"/>
            <a:chExt cx="4267776" cy="268284"/>
          </a:xfrm>
        </p:grpSpPr>
        <p:sp>
          <p:nvSpPr>
            <p:cNvPr id="4" name="Arrow: Chevron 42">
              <a:extLst>
                <a:ext uri="{FF2B5EF4-FFF2-40B4-BE49-F238E27FC236}">
                  <a16:creationId xmlns:a16="http://schemas.microsoft.com/office/drawing/2014/main" id="{B9525E99-C0E6-658D-476C-84118D897832}"/>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3" name="Arrow: Chevron 43">
              <a:extLst>
                <a:ext uri="{FF2B5EF4-FFF2-40B4-BE49-F238E27FC236}">
                  <a16:creationId xmlns:a16="http://schemas.microsoft.com/office/drawing/2014/main" id="{A7DE339C-AAFD-C6DF-0B56-613DBEEBC065}"/>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4" name="Arrow: Chevron 45">
              <a:extLst>
                <a:ext uri="{FF2B5EF4-FFF2-40B4-BE49-F238E27FC236}">
                  <a16:creationId xmlns:a16="http://schemas.microsoft.com/office/drawing/2014/main" id="{4B0BD506-EE9F-91C3-B155-BC66780925CC}"/>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9" name="Arrow: Chevron 46">
              <a:extLst>
                <a:ext uri="{FF2B5EF4-FFF2-40B4-BE49-F238E27FC236}">
                  <a16:creationId xmlns:a16="http://schemas.microsoft.com/office/drawing/2014/main" id="{42404860-5D8C-9FB0-B156-0CBBAF101022}"/>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65721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2F0B-17AA-4B4A-B19A-F926192A5BB4}"/>
              </a:ext>
            </a:extLst>
          </p:cNvPr>
          <p:cNvSpPr>
            <a:spLocks noGrp="1"/>
          </p:cNvSpPr>
          <p:nvPr>
            <p:ph type="title"/>
          </p:nvPr>
        </p:nvSpPr>
        <p:spPr/>
        <p:txBody>
          <a:bodyPr/>
          <a:lstStyle/>
          <a:p>
            <a:r>
              <a:rPr lang="en-CH" dirty="0"/>
              <a:t>Accuracy, Area, and Power</a:t>
            </a:r>
          </a:p>
        </p:txBody>
      </p:sp>
      <p:sp>
        <p:nvSpPr>
          <p:cNvPr id="3" name="Content Placeholder 2">
            <a:extLst>
              <a:ext uri="{FF2B5EF4-FFF2-40B4-BE49-F238E27FC236}">
                <a16:creationId xmlns:a16="http://schemas.microsoft.com/office/drawing/2014/main" id="{4628DB41-A619-A04A-A04A-0D5A45CB21CC}"/>
              </a:ext>
            </a:extLst>
          </p:cNvPr>
          <p:cNvSpPr>
            <a:spLocks noGrp="1"/>
          </p:cNvSpPr>
          <p:nvPr>
            <p:ph idx="1"/>
          </p:nvPr>
        </p:nvSpPr>
        <p:spPr>
          <a:xfrm>
            <a:off x="93785" y="813432"/>
            <a:ext cx="9261231" cy="2405725"/>
          </a:xfrm>
        </p:spPr>
        <p:txBody>
          <a:bodyPr/>
          <a:lstStyle/>
          <a:p>
            <a:pPr marL="0" indent="0">
              <a:buNone/>
            </a:pPr>
            <a:r>
              <a:rPr lang="en-CH" b="1" u="sng" dirty="0">
                <a:solidFill>
                  <a:srgbClr val="0432FF"/>
                </a:solidFill>
              </a:rPr>
              <a:t>Accuracy</a:t>
            </a:r>
            <a:endParaRPr lang="en-CH" sz="3200" b="1" u="sng" dirty="0">
              <a:solidFill>
                <a:srgbClr val="0432FF"/>
              </a:solidFill>
            </a:endParaRPr>
          </a:p>
          <a:p>
            <a:r>
              <a:rPr lang="en-CH" sz="2400" b="1" dirty="0">
                <a:solidFill>
                  <a:srgbClr val="629B3C"/>
                </a:solidFill>
              </a:rPr>
              <a:t>Same accuracy </a:t>
            </a:r>
            <a:r>
              <a:rPr lang="en-CH" sz="2400" dirty="0"/>
              <a:t>as the </a:t>
            </a:r>
            <a:r>
              <a:rPr lang="en-CH" sz="2400" b="1" dirty="0">
                <a:solidFill>
                  <a:schemeClr val="accent2"/>
                </a:solidFill>
              </a:rPr>
              <a:t>accuracy-optimized</a:t>
            </a:r>
            <a:r>
              <a:rPr lang="en-CH" sz="2400" dirty="0"/>
              <a:t> baseline</a:t>
            </a:r>
          </a:p>
          <a:p>
            <a:r>
              <a:rPr lang="en-CH" sz="2400" b="1" dirty="0">
                <a:solidFill>
                  <a:srgbClr val="629B3C"/>
                </a:solidFill>
              </a:rPr>
              <a:t>Significantly higher accuracy </a:t>
            </a:r>
            <a:r>
              <a:rPr lang="en-CH" sz="2400" dirty="0"/>
              <a:t>than the </a:t>
            </a:r>
            <a:r>
              <a:rPr lang="en-CH" sz="2400" b="1" dirty="0">
                <a:solidFill>
                  <a:srgbClr val="C812BD"/>
                </a:solidFill>
              </a:rPr>
              <a:t>performance-optimized</a:t>
            </a:r>
            <a:r>
              <a:rPr lang="en-CH" sz="2400" b="1" dirty="0">
                <a:solidFill>
                  <a:schemeClr val="accent2"/>
                </a:solidFill>
              </a:rPr>
              <a:t> </a:t>
            </a:r>
            <a:r>
              <a:rPr lang="en-CH" sz="2400" dirty="0"/>
              <a:t>and </a:t>
            </a:r>
            <a:r>
              <a:rPr lang="en-CH" sz="2400" b="1" dirty="0">
                <a:solidFill>
                  <a:srgbClr val="7030A0"/>
                </a:solidFill>
              </a:rPr>
              <a:t>PIM</a:t>
            </a:r>
            <a:r>
              <a:rPr lang="en-CH" sz="2400" dirty="0"/>
              <a:t> baselines</a:t>
            </a:r>
          </a:p>
          <a:p>
            <a:pPr lvl="1"/>
            <a:r>
              <a:rPr lang="en-GB" dirty="0">
                <a:latin typeface="+mn-lt"/>
              </a:rPr>
              <a:t>4.6 – 5.2× </a:t>
            </a:r>
            <a:r>
              <a:rPr lang="en-GB" dirty="0"/>
              <a:t>higher F</a:t>
            </a:r>
            <a:r>
              <a:rPr lang="en-GB" dirty="0">
                <a:latin typeface="+mn-lt"/>
              </a:rPr>
              <a:t>1</a:t>
            </a:r>
            <a:r>
              <a:rPr lang="en-GB" dirty="0"/>
              <a:t> score</a:t>
            </a:r>
          </a:p>
          <a:p>
            <a:pPr lvl="1"/>
            <a:r>
              <a:rPr lang="en-GB" dirty="0">
                <a:latin typeface="+mn-lt"/>
              </a:rPr>
              <a:t>3 – 24% </a:t>
            </a:r>
            <a:r>
              <a:rPr lang="en-GB" dirty="0"/>
              <a:t>lower L</a:t>
            </a:r>
            <a:r>
              <a:rPr lang="en-GB" dirty="0">
                <a:latin typeface="+mn-lt"/>
              </a:rPr>
              <a:t>1</a:t>
            </a:r>
            <a:r>
              <a:rPr lang="en-GB" dirty="0"/>
              <a:t> norm error</a:t>
            </a:r>
            <a:endParaRPr lang="en-CH" sz="2800" dirty="0"/>
          </a:p>
        </p:txBody>
      </p:sp>
      <p:sp>
        <p:nvSpPr>
          <p:cNvPr id="7" name="Content Placeholder 2">
            <a:extLst>
              <a:ext uri="{FF2B5EF4-FFF2-40B4-BE49-F238E27FC236}">
                <a16:creationId xmlns:a16="http://schemas.microsoft.com/office/drawing/2014/main" id="{5465DBDC-10A7-E946-AF64-F5682E6E7917}"/>
              </a:ext>
            </a:extLst>
          </p:cNvPr>
          <p:cNvSpPr txBox="1">
            <a:spLocks/>
          </p:cNvSpPr>
          <p:nvPr/>
        </p:nvSpPr>
        <p:spPr>
          <a:xfrm>
            <a:off x="93785" y="3648351"/>
            <a:ext cx="9261231" cy="2218155"/>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H" b="1" u="sng" dirty="0">
                <a:solidFill>
                  <a:srgbClr val="0432FF"/>
                </a:solidFill>
              </a:rPr>
              <a:t>Area and Power</a:t>
            </a:r>
          </a:p>
          <a:p>
            <a:pPr marL="0" indent="0">
              <a:buNone/>
            </a:pPr>
            <a:r>
              <a:rPr lang="en-GB" sz="2400" dirty="0"/>
              <a:t>Total for an 8-channel SSD:</a:t>
            </a:r>
          </a:p>
          <a:p>
            <a:r>
              <a:rPr lang="en-GB" sz="2400" b="1" dirty="0">
                <a:solidFill>
                  <a:srgbClr val="629B3C"/>
                </a:solidFill>
              </a:rPr>
              <a:t>Area:</a:t>
            </a:r>
            <a:r>
              <a:rPr lang="en-GB" sz="2400" dirty="0">
                <a:solidFill>
                  <a:srgbClr val="629B3C"/>
                </a:solidFill>
              </a:rPr>
              <a:t> </a:t>
            </a:r>
            <a:r>
              <a:rPr lang="en-GB" sz="2400" dirty="0">
                <a:latin typeface="+mn-lt"/>
              </a:rPr>
              <a:t>0.04</a:t>
            </a:r>
            <a:r>
              <a:rPr lang="en-GB" sz="2400" dirty="0"/>
              <a:t> mm</a:t>
            </a:r>
            <a:r>
              <a:rPr lang="en-GB" sz="2400" baseline="30000" dirty="0"/>
              <a:t>2 </a:t>
            </a:r>
            <a:r>
              <a:rPr lang="en-GB" sz="2400" dirty="0"/>
              <a:t> </a:t>
            </a:r>
          </a:p>
          <a:p>
            <a:r>
              <a:rPr lang="en-GB" sz="2400" b="1" dirty="0">
                <a:solidFill>
                  <a:srgbClr val="629B3C"/>
                </a:solidFill>
              </a:rPr>
              <a:t>Power:</a:t>
            </a:r>
            <a:r>
              <a:rPr lang="en-GB" sz="2400" dirty="0">
                <a:solidFill>
                  <a:srgbClr val="629B3C"/>
                </a:solidFill>
                <a:latin typeface="+mn-lt"/>
              </a:rPr>
              <a:t> </a:t>
            </a:r>
            <a:r>
              <a:rPr lang="en-GB" sz="2400" dirty="0">
                <a:latin typeface="+mn-lt"/>
              </a:rPr>
              <a:t>7.658</a:t>
            </a:r>
            <a:r>
              <a:rPr lang="en-GB" sz="2400" dirty="0"/>
              <a:t> </a:t>
            </a:r>
            <a:r>
              <a:rPr lang="en-GB" sz="2400" dirty="0" err="1"/>
              <a:t>mW</a:t>
            </a:r>
            <a:endParaRPr lang="en-GB" sz="2400" dirty="0"/>
          </a:p>
          <a:p>
            <a:pPr marL="0" indent="0">
              <a:buNone/>
            </a:pPr>
            <a:r>
              <a:rPr lang="en-GB" sz="2400" i="1" dirty="0"/>
              <a:t>(Only </a:t>
            </a:r>
            <a:r>
              <a:rPr lang="en-GB" sz="2400" b="1" i="1" dirty="0">
                <a:solidFill>
                  <a:srgbClr val="629B3C"/>
                </a:solidFill>
                <a:latin typeface="+mn-lt"/>
              </a:rPr>
              <a:t>1.7%</a:t>
            </a:r>
            <a:r>
              <a:rPr lang="en-GB" sz="2400" i="1" dirty="0">
                <a:latin typeface="+mn-lt"/>
              </a:rPr>
              <a:t> </a:t>
            </a:r>
            <a:r>
              <a:rPr lang="en-GB" sz="2400" i="1" dirty="0"/>
              <a:t>of the area and </a:t>
            </a:r>
            <a:r>
              <a:rPr lang="en-GB" sz="2400" b="1" i="1" dirty="0">
                <a:solidFill>
                  <a:srgbClr val="629C3B"/>
                </a:solidFill>
                <a:latin typeface="+mn-lt"/>
              </a:rPr>
              <a:t>4.6%</a:t>
            </a:r>
            <a:r>
              <a:rPr lang="en-GB" sz="2400" i="1" dirty="0"/>
              <a:t> of the power consumption </a:t>
            </a:r>
          </a:p>
          <a:p>
            <a:pPr marL="0" indent="0">
              <a:buNone/>
            </a:pPr>
            <a:r>
              <a:rPr lang="en-GB" sz="2400" i="1" dirty="0"/>
              <a:t>of three ARM Cortex R4 cores in an SSD controller)</a:t>
            </a:r>
            <a:endParaRPr lang="en-GB" sz="2400" i="1" baseline="30000" dirty="0"/>
          </a:p>
          <a:p>
            <a:endParaRPr lang="en-GB" sz="2400" dirty="0"/>
          </a:p>
          <a:p>
            <a:pPr lvl="1">
              <a:buClr>
                <a:schemeClr val="tx1"/>
              </a:buClr>
            </a:pPr>
            <a:endParaRPr lang="en-GB" baseline="30000" dirty="0"/>
          </a:p>
          <a:p>
            <a:pPr lvl="1">
              <a:buClr>
                <a:schemeClr val="tx1"/>
              </a:buClr>
            </a:pPr>
            <a:endParaRPr lang="en-GB" baseline="30000" dirty="0"/>
          </a:p>
        </p:txBody>
      </p:sp>
      <p:grpSp>
        <p:nvGrpSpPr>
          <p:cNvPr id="4" name="Group 3">
            <a:extLst>
              <a:ext uri="{FF2B5EF4-FFF2-40B4-BE49-F238E27FC236}">
                <a16:creationId xmlns:a16="http://schemas.microsoft.com/office/drawing/2014/main" id="{57C10691-55A5-0EF1-0517-4AE1C0969AA4}"/>
              </a:ext>
            </a:extLst>
          </p:cNvPr>
          <p:cNvGrpSpPr/>
          <p:nvPr/>
        </p:nvGrpSpPr>
        <p:grpSpPr>
          <a:xfrm>
            <a:off x="1872893" y="6552384"/>
            <a:ext cx="6071596" cy="268284"/>
            <a:chOff x="2060011" y="6449365"/>
            <a:chExt cx="4267776" cy="268284"/>
          </a:xfrm>
        </p:grpSpPr>
        <p:sp>
          <p:nvSpPr>
            <p:cNvPr id="5" name="Arrow: Chevron 42">
              <a:extLst>
                <a:ext uri="{FF2B5EF4-FFF2-40B4-BE49-F238E27FC236}">
                  <a16:creationId xmlns:a16="http://schemas.microsoft.com/office/drawing/2014/main" id="{47398638-A282-16B0-6A95-B8F40242CEDC}"/>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6" name="Arrow: Chevron 43">
              <a:extLst>
                <a:ext uri="{FF2B5EF4-FFF2-40B4-BE49-F238E27FC236}">
                  <a16:creationId xmlns:a16="http://schemas.microsoft.com/office/drawing/2014/main" id="{DD6A3C84-B89C-577A-57C2-951595DD078E}"/>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8" name="Arrow: Chevron 45">
              <a:extLst>
                <a:ext uri="{FF2B5EF4-FFF2-40B4-BE49-F238E27FC236}">
                  <a16:creationId xmlns:a16="http://schemas.microsoft.com/office/drawing/2014/main" id="{63BA40D0-C2EA-B9CC-3B62-7FD85CAAACEA}"/>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9" name="Arrow: Chevron 46">
              <a:extLst>
                <a:ext uri="{FF2B5EF4-FFF2-40B4-BE49-F238E27FC236}">
                  <a16:creationId xmlns:a16="http://schemas.microsoft.com/office/drawing/2014/main" id="{EF6D2645-0332-67B5-2EE3-DB0B43779140}"/>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66955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uiExpan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D0F72-87D9-544D-A6CE-FE644A9972AC}"/>
              </a:ext>
            </a:extLst>
          </p:cNvPr>
          <p:cNvSpPr>
            <a:spLocks noGrp="1"/>
          </p:cNvSpPr>
          <p:nvPr>
            <p:ph type="title"/>
          </p:nvPr>
        </p:nvSpPr>
        <p:spPr/>
        <p:txBody>
          <a:bodyPr/>
          <a:lstStyle/>
          <a:p>
            <a:r>
              <a:rPr lang="en-CH" dirty="0"/>
              <a:t>System Cost-Efficiency</a:t>
            </a:r>
          </a:p>
        </p:txBody>
      </p:sp>
      <p:sp>
        <p:nvSpPr>
          <p:cNvPr id="20" name="TextBox 19">
            <a:extLst>
              <a:ext uri="{FF2B5EF4-FFF2-40B4-BE49-F238E27FC236}">
                <a16:creationId xmlns:a16="http://schemas.microsoft.com/office/drawing/2014/main" id="{9EBEA72C-C8DB-C84F-B722-3E3421B84BE7}"/>
              </a:ext>
            </a:extLst>
          </p:cNvPr>
          <p:cNvSpPr txBox="1"/>
          <p:nvPr/>
        </p:nvSpPr>
        <p:spPr>
          <a:xfrm rot="16200000">
            <a:off x="-869369" y="3048865"/>
            <a:ext cx="2385394" cy="369332"/>
          </a:xfrm>
          <a:prstGeom prst="rect">
            <a:avLst/>
          </a:prstGeom>
          <a:noFill/>
        </p:spPr>
        <p:txBody>
          <a:bodyPr wrap="square" rtlCol="0">
            <a:spAutoFit/>
          </a:bodyPr>
          <a:lstStyle/>
          <a:p>
            <a:pPr algn="ctr"/>
            <a:r>
              <a:rPr lang="en-CH" b="1" dirty="0">
                <a:latin typeface="Corbel" panose="020B0503020204020204" pitchFamily="34" charset="0"/>
              </a:rPr>
              <a:t>GMean Speedup</a:t>
            </a:r>
          </a:p>
        </p:txBody>
      </p:sp>
      <p:graphicFrame>
        <p:nvGraphicFramePr>
          <p:cNvPr id="23" name="Chart 22">
            <a:extLst>
              <a:ext uri="{FF2B5EF4-FFF2-40B4-BE49-F238E27FC236}">
                <a16:creationId xmlns:a16="http://schemas.microsoft.com/office/drawing/2014/main" id="{9A884CC5-7239-CE40-AC06-B156C4BB5EA6}"/>
              </a:ext>
            </a:extLst>
          </p:cNvPr>
          <p:cNvGraphicFramePr>
            <a:graphicFrameLocks/>
          </p:cNvGraphicFramePr>
          <p:nvPr/>
        </p:nvGraphicFramePr>
        <p:xfrm>
          <a:off x="437321" y="1846540"/>
          <a:ext cx="8556875" cy="3054524"/>
        </p:xfrm>
        <a:graphic>
          <a:graphicData uri="http://schemas.openxmlformats.org/drawingml/2006/chart">
            <c:chart xmlns:c="http://schemas.openxmlformats.org/drawingml/2006/chart" xmlns:r="http://schemas.openxmlformats.org/officeDocument/2006/relationships" r:id="rId3"/>
          </a:graphicData>
        </a:graphic>
      </p:graphicFrame>
      <p:sp>
        <p:nvSpPr>
          <p:cNvPr id="30" name="Content Placeholder 2">
            <a:extLst>
              <a:ext uri="{FF2B5EF4-FFF2-40B4-BE49-F238E27FC236}">
                <a16:creationId xmlns:a16="http://schemas.microsoft.com/office/drawing/2014/main" id="{99BD6D46-47FA-814C-B9C8-7363C421C6B5}"/>
              </a:ext>
            </a:extLst>
          </p:cNvPr>
          <p:cNvSpPr>
            <a:spLocks noGrp="1"/>
          </p:cNvSpPr>
          <p:nvPr>
            <p:ph idx="1"/>
          </p:nvPr>
        </p:nvSpPr>
        <p:spPr>
          <a:xfrm>
            <a:off x="93785" y="909684"/>
            <a:ext cx="9037567" cy="994246"/>
          </a:xfrm>
        </p:spPr>
        <p:txBody>
          <a:bodyPr/>
          <a:lstStyle/>
          <a:p>
            <a:r>
              <a:rPr lang="en-GB" sz="2350" b="1" dirty="0">
                <a:solidFill>
                  <a:srgbClr val="929000"/>
                </a:solidFill>
              </a:rPr>
              <a:t>Cost-optimized system ($): </a:t>
            </a:r>
            <a:r>
              <a:rPr lang="en-GB" sz="2350" dirty="0"/>
              <a:t>With SSD-C and </a:t>
            </a:r>
            <a:r>
              <a:rPr lang="en-GB" sz="2350" dirty="0">
                <a:latin typeface="+mn-lt"/>
              </a:rPr>
              <a:t>64</a:t>
            </a:r>
            <a:r>
              <a:rPr lang="en-GB" sz="2350" dirty="0"/>
              <a:t>-GB DRAM</a:t>
            </a:r>
          </a:p>
          <a:p>
            <a:r>
              <a:rPr lang="en-GB" sz="2350" b="1" dirty="0">
                <a:solidFill>
                  <a:srgbClr val="1B83C5"/>
                </a:solidFill>
              </a:rPr>
              <a:t>Performance-optimized system ($$$): </a:t>
            </a:r>
            <a:r>
              <a:rPr lang="en-GB" sz="2350" dirty="0"/>
              <a:t>With SSD-P and </a:t>
            </a:r>
            <a:r>
              <a:rPr lang="en-GB" sz="2350" dirty="0">
                <a:latin typeface="+mn-lt"/>
              </a:rPr>
              <a:t>1</a:t>
            </a:r>
            <a:r>
              <a:rPr lang="en-GB" sz="2350" dirty="0"/>
              <a:t>-TB DRAM</a:t>
            </a:r>
          </a:p>
          <a:p>
            <a:endParaRPr lang="en-GB" sz="2350" dirty="0"/>
          </a:p>
          <a:p>
            <a:endParaRPr lang="en-CH" sz="2350" dirty="0"/>
          </a:p>
        </p:txBody>
      </p:sp>
      <p:sp>
        <p:nvSpPr>
          <p:cNvPr id="39" name="Rectangle 38">
            <a:extLst>
              <a:ext uri="{FF2B5EF4-FFF2-40B4-BE49-F238E27FC236}">
                <a16:creationId xmlns:a16="http://schemas.microsoft.com/office/drawing/2014/main" id="{1A80C71C-F6D0-474F-B2E6-54CA9D5B5DAD}"/>
              </a:ext>
            </a:extLst>
          </p:cNvPr>
          <p:cNvSpPr/>
          <p:nvPr/>
        </p:nvSpPr>
        <p:spPr>
          <a:xfrm>
            <a:off x="0" y="5128102"/>
            <a:ext cx="9144000" cy="11556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0" rIns="54000" bIns="82800" rtlCol="0" anchor="ctr"/>
          <a:lstStyle/>
          <a:p>
            <a:pPr algn="ctr">
              <a:spcAft>
                <a:spcPts val="1000"/>
              </a:spcAft>
            </a:pPr>
            <a:r>
              <a:rPr lang="en-GB" sz="2350" b="1" dirty="0">
                <a:solidFill>
                  <a:schemeClr val="accent6">
                    <a:lumMod val="75000"/>
                  </a:schemeClr>
                </a:solidFill>
                <a:latin typeface="Corbel" panose="020B0503020204020204" pitchFamily="34" charset="0"/>
              </a:rPr>
              <a:t>MegIS outperforms the baselines</a:t>
            </a:r>
          </a:p>
          <a:p>
            <a:pPr algn="ctr">
              <a:spcAft>
                <a:spcPts val="1000"/>
              </a:spcAft>
            </a:pPr>
            <a:r>
              <a:rPr lang="en-GB" sz="2350" b="1" i="1" dirty="0">
                <a:solidFill>
                  <a:schemeClr val="accent6">
                    <a:lumMod val="75000"/>
                  </a:schemeClr>
                </a:solidFill>
                <a:latin typeface="Corbel" panose="020B0503020204020204" pitchFamily="34" charset="0"/>
              </a:rPr>
              <a:t>even</a:t>
            </a:r>
            <a:r>
              <a:rPr lang="en-GB" sz="2350" b="1" dirty="0">
                <a:solidFill>
                  <a:schemeClr val="accent6">
                    <a:lumMod val="75000"/>
                  </a:schemeClr>
                </a:solidFill>
                <a:latin typeface="Corbel" panose="020B0503020204020204" pitchFamily="34" charset="0"/>
              </a:rPr>
              <a:t> when running on a much less costly system</a:t>
            </a:r>
          </a:p>
        </p:txBody>
      </p:sp>
      <p:sp>
        <p:nvSpPr>
          <p:cNvPr id="41" name="TextBox 40">
            <a:extLst>
              <a:ext uri="{FF2B5EF4-FFF2-40B4-BE49-F238E27FC236}">
                <a16:creationId xmlns:a16="http://schemas.microsoft.com/office/drawing/2014/main" id="{4E8997B5-0F37-6F46-A103-3A90CBB856FA}"/>
              </a:ext>
            </a:extLst>
          </p:cNvPr>
          <p:cNvSpPr txBox="1"/>
          <p:nvPr/>
        </p:nvSpPr>
        <p:spPr>
          <a:xfrm>
            <a:off x="2054089" y="4527596"/>
            <a:ext cx="304800" cy="276999"/>
          </a:xfrm>
          <a:prstGeom prst="rect">
            <a:avLst/>
          </a:prstGeom>
          <a:solidFill>
            <a:schemeClr val="bg1"/>
          </a:solidFill>
        </p:spPr>
        <p:txBody>
          <a:bodyPr wrap="square" lIns="0" tIns="0" rIns="0" bIns="0">
            <a:spAutoFit/>
          </a:bodyPr>
          <a:lstStyle/>
          <a:p>
            <a:pPr algn="ctr"/>
            <a:r>
              <a:rPr lang="en-GB" b="1" dirty="0">
                <a:solidFill>
                  <a:srgbClr val="929000"/>
                </a:solidFill>
                <a:latin typeface="Corbel" panose="020B0503020204020204" pitchFamily="34" charset="0"/>
              </a:rPr>
              <a:t>($)</a:t>
            </a:r>
            <a:endParaRPr lang="en-CH" dirty="0">
              <a:solidFill>
                <a:srgbClr val="929000"/>
              </a:solidFill>
              <a:latin typeface="Corbel" panose="020B0503020204020204" pitchFamily="34" charset="0"/>
            </a:endParaRPr>
          </a:p>
        </p:txBody>
      </p:sp>
      <p:sp>
        <p:nvSpPr>
          <p:cNvPr id="42" name="TextBox 41">
            <a:extLst>
              <a:ext uri="{FF2B5EF4-FFF2-40B4-BE49-F238E27FC236}">
                <a16:creationId xmlns:a16="http://schemas.microsoft.com/office/drawing/2014/main" id="{A1872779-FA94-164A-8F20-CAAD95C4EC71}"/>
              </a:ext>
            </a:extLst>
          </p:cNvPr>
          <p:cNvSpPr txBox="1"/>
          <p:nvPr/>
        </p:nvSpPr>
        <p:spPr>
          <a:xfrm>
            <a:off x="3586932" y="4527596"/>
            <a:ext cx="304800" cy="276999"/>
          </a:xfrm>
          <a:prstGeom prst="rect">
            <a:avLst/>
          </a:prstGeom>
          <a:solidFill>
            <a:schemeClr val="bg1"/>
          </a:solidFill>
        </p:spPr>
        <p:txBody>
          <a:bodyPr wrap="square" lIns="0" tIns="0" rIns="0" bIns="0">
            <a:spAutoFit/>
          </a:bodyPr>
          <a:lstStyle/>
          <a:p>
            <a:pPr algn="ctr"/>
            <a:r>
              <a:rPr lang="en-GB" b="1" dirty="0">
                <a:solidFill>
                  <a:srgbClr val="929000"/>
                </a:solidFill>
                <a:latin typeface="Corbel" panose="020B0503020204020204" pitchFamily="34" charset="0"/>
              </a:rPr>
              <a:t>($)</a:t>
            </a:r>
            <a:endParaRPr lang="en-CH" dirty="0">
              <a:solidFill>
                <a:srgbClr val="929000"/>
              </a:solidFill>
              <a:latin typeface="Corbel" panose="020B0503020204020204" pitchFamily="34" charset="0"/>
            </a:endParaRPr>
          </a:p>
        </p:txBody>
      </p:sp>
      <p:sp>
        <p:nvSpPr>
          <p:cNvPr id="43" name="TextBox 42">
            <a:extLst>
              <a:ext uri="{FF2B5EF4-FFF2-40B4-BE49-F238E27FC236}">
                <a16:creationId xmlns:a16="http://schemas.microsoft.com/office/drawing/2014/main" id="{1E77705E-1807-4F45-A9FF-B401051F70C9}"/>
              </a:ext>
            </a:extLst>
          </p:cNvPr>
          <p:cNvSpPr txBox="1"/>
          <p:nvPr/>
        </p:nvSpPr>
        <p:spPr>
          <a:xfrm>
            <a:off x="5088836" y="4527596"/>
            <a:ext cx="609599" cy="276999"/>
          </a:xfrm>
          <a:prstGeom prst="rect">
            <a:avLst/>
          </a:prstGeom>
          <a:solidFill>
            <a:schemeClr val="bg1"/>
          </a:solidFill>
        </p:spPr>
        <p:txBody>
          <a:bodyPr wrap="square" lIns="0" tIns="0" rIns="0" bIns="0">
            <a:spAutoFit/>
          </a:bodyPr>
          <a:lstStyle/>
          <a:p>
            <a:pPr algn="ctr"/>
            <a:r>
              <a:rPr lang="en-GB" b="1" dirty="0">
                <a:solidFill>
                  <a:srgbClr val="1B83C5"/>
                </a:solidFill>
                <a:latin typeface="Corbel" panose="020B0503020204020204" pitchFamily="34" charset="0"/>
              </a:rPr>
              <a:t>($$$)</a:t>
            </a:r>
            <a:endParaRPr lang="en-CH" dirty="0">
              <a:solidFill>
                <a:srgbClr val="1B83C5"/>
              </a:solidFill>
              <a:latin typeface="Corbel" panose="020B0503020204020204" pitchFamily="34" charset="0"/>
            </a:endParaRPr>
          </a:p>
        </p:txBody>
      </p:sp>
      <p:sp>
        <p:nvSpPr>
          <p:cNvPr id="44" name="TextBox 43">
            <a:extLst>
              <a:ext uri="{FF2B5EF4-FFF2-40B4-BE49-F238E27FC236}">
                <a16:creationId xmlns:a16="http://schemas.microsoft.com/office/drawing/2014/main" id="{1C944BC5-3350-C14C-8299-2AD3B2789041}"/>
              </a:ext>
            </a:extLst>
          </p:cNvPr>
          <p:cNvSpPr txBox="1"/>
          <p:nvPr/>
        </p:nvSpPr>
        <p:spPr>
          <a:xfrm>
            <a:off x="6599585" y="4527596"/>
            <a:ext cx="609599" cy="276999"/>
          </a:xfrm>
          <a:prstGeom prst="rect">
            <a:avLst/>
          </a:prstGeom>
          <a:solidFill>
            <a:schemeClr val="bg1"/>
          </a:solidFill>
        </p:spPr>
        <p:txBody>
          <a:bodyPr wrap="square" lIns="0" tIns="0" rIns="0" bIns="0">
            <a:spAutoFit/>
          </a:bodyPr>
          <a:lstStyle/>
          <a:p>
            <a:pPr algn="ctr"/>
            <a:r>
              <a:rPr lang="en-GB" b="1" dirty="0">
                <a:solidFill>
                  <a:srgbClr val="1B83C5"/>
                </a:solidFill>
                <a:latin typeface="Corbel" panose="020B0503020204020204" pitchFamily="34" charset="0"/>
              </a:rPr>
              <a:t>($$$)</a:t>
            </a:r>
            <a:endParaRPr lang="en-CH" dirty="0">
              <a:solidFill>
                <a:srgbClr val="1B83C5"/>
              </a:solidFill>
              <a:latin typeface="Corbel" panose="020B0503020204020204" pitchFamily="34" charset="0"/>
            </a:endParaRPr>
          </a:p>
        </p:txBody>
      </p:sp>
      <p:sp>
        <p:nvSpPr>
          <p:cNvPr id="45" name="TextBox 44">
            <a:extLst>
              <a:ext uri="{FF2B5EF4-FFF2-40B4-BE49-F238E27FC236}">
                <a16:creationId xmlns:a16="http://schemas.microsoft.com/office/drawing/2014/main" id="{68A07CEA-EA66-DC46-B187-53E3AEF4D605}"/>
              </a:ext>
            </a:extLst>
          </p:cNvPr>
          <p:cNvSpPr txBox="1"/>
          <p:nvPr/>
        </p:nvSpPr>
        <p:spPr>
          <a:xfrm>
            <a:off x="8224295" y="4527596"/>
            <a:ext cx="304800" cy="276999"/>
          </a:xfrm>
          <a:prstGeom prst="rect">
            <a:avLst/>
          </a:prstGeom>
          <a:solidFill>
            <a:schemeClr val="bg1"/>
          </a:solidFill>
        </p:spPr>
        <p:txBody>
          <a:bodyPr wrap="square" lIns="0" tIns="0" rIns="0" bIns="0">
            <a:spAutoFit/>
          </a:bodyPr>
          <a:lstStyle/>
          <a:p>
            <a:pPr algn="ctr"/>
            <a:r>
              <a:rPr lang="en-GB" b="1" dirty="0">
                <a:solidFill>
                  <a:srgbClr val="929000"/>
                </a:solidFill>
                <a:latin typeface="Corbel" panose="020B0503020204020204" pitchFamily="34" charset="0"/>
              </a:rPr>
              <a:t>($)</a:t>
            </a:r>
            <a:endParaRPr lang="en-CH" dirty="0">
              <a:solidFill>
                <a:srgbClr val="929000"/>
              </a:solidFill>
              <a:latin typeface="Corbel" panose="020B0503020204020204" pitchFamily="34" charset="0"/>
            </a:endParaRPr>
          </a:p>
        </p:txBody>
      </p:sp>
      <p:cxnSp>
        <p:nvCxnSpPr>
          <p:cNvPr id="48" name="Straight Connector 47">
            <a:extLst>
              <a:ext uri="{FF2B5EF4-FFF2-40B4-BE49-F238E27FC236}">
                <a16:creationId xmlns:a16="http://schemas.microsoft.com/office/drawing/2014/main" id="{D4614A5E-FB70-594D-AE3C-184287459332}"/>
              </a:ext>
            </a:extLst>
          </p:cNvPr>
          <p:cNvCxnSpPr>
            <a:cxnSpLocks/>
          </p:cNvCxnSpPr>
          <p:nvPr/>
        </p:nvCxnSpPr>
        <p:spPr>
          <a:xfrm>
            <a:off x="1493134" y="2494484"/>
            <a:ext cx="6379944"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D0B2DB7A-E1A0-3945-93C2-BB0DFB2D1FE6}"/>
              </a:ext>
            </a:extLst>
          </p:cNvPr>
          <p:cNvCxnSpPr>
            <a:cxnSpLocks/>
          </p:cNvCxnSpPr>
          <p:nvPr/>
        </p:nvCxnSpPr>
        <p:spPr>
          <a:xfrm flipV="1">
            <a:off x="6486627" y="2494484"/>
            <a:ext cx="0" cy="1613570"/>
          </a:xfrm>
          <a:prstGeom prst="straightConnector1">
            <a:avLst/>
          </a:prstGeom>
          <a:ln w="15875">
            <a:solidFill>
              <a:srgbClr val="1B83C5"/>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35ED646B-9F85-1140-9ADF-69B297897882}"/>
              </a:ext>
            </a:extLst>
          </p:cNvPr>
          <p:cNvSpPr txBox="1"/>
          <p:nvPr/>
        </p:nvSpPr>
        <p:spPr>
          <a:xfrm rot="16200000">
            <a:off x="6238359" y="2942589"/>
            <a:ext cx="44545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b="1" noProof="0" dirty="0">
                <a:solidFill>
                  <a:srgbClr val="1B83C5"/>
                </a:solidFill>
                <a:latin typeface="Calibri" panose="020F0502020204030204"/>
              </a:rPr>
              <a:t>7.2x</a:t>
            </a:r>
            <a:endParaRPr kumimoji="0" lang="en-CH" sz="1600" b="1" i="0" u="none" strike="noStrike" kern="1200" cap="none" spc="0" normalizeH="0" baseline="0" noProof="0" dirty="0">
              <a:ln>
                <a:noFill/>
              </a:ln>
              <a:solidFill>
                <a:srgbClr val="1B83C5"/>
              </a:solidFill>
              <a:effectLst/>
              <a:uLnTx/>
              <a:uFillTx/>
              <a:latin typeface="Calibri" panose="020F0502020204030204"/>
            </a:endParaRPr>
          </a:p>
        </p:txBody>
      </p:sp>
      <p:cxnSp>
        <p:nvCxnSpPr>
          <p:cNvPr id="53" name="Straight Arrow Connector 52">
            <a:extLst>
              <a:ext uri="{FF2B5EF4-FFF2-40B4-BE49-F238E27FC236}">
                <a16:creationId xmlns:a16="http://schemas.microsoft.com/office/drawing/2014/main" id="{29368485-B518-0545-A10E-AF2641A5E2A6}"/>
              </a:ext>
            </a:extLst>
          </p:cNvPr>
          <p:cNvCxnSpPr>
            <a:cxnSpLocks/>
          </p:cNvCxnSpPr>
          <p:nvPr/>
        </p:nvCxnSpPr>
        <p:spPr>
          <a:xfrm flipV="1">
            <a:off x="4896724" y="2494484"/>
            <a:ext cx="0" cy="1109481"/>
          </a:xfrm>
          <a:prstGeom prst="straightConnector1">
            <a:avLst/>
          </a:prstGeom>
          <a:ln w="15875">
            <a:solidFill>
              <a:srgbClr val="1B83C5"/>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5BFDCAC5-D3C8-C044-9C6D-87118DBBA7A3}"/>
              </a:ext>
            </a:extLst>
          </p:cNvPr>
          <p:cNvSpPr txBox="1"/>
          <p:nvPr/>
        </p:nvSpPr>
        <p:spPr>
          <a:xfrm rot="16200000">
            <a:off x="4673997" y="2942589"/>
            <a:ext cx="44545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b="1" noProof="0" dirty="0">
                <a:solidFill>
                  <a:srgbClr val="1B83C5"/>
                </a:solidFill>
                <a:latin typeface="Calibri" panose="020F0502020204030204"/>
              </a:rPr>
              <a:t>2.4x</a:t>
            </a:r>
            <a:endParaRPr kumimoji="0" lang="en-CH" sz="1600" b="1" i="0" u="none" strike="noStrike" kern="1200" cap="none" spc="0" normalizeH="0" baseline="0" noProof="0" dirty="0">
              <a:ln>
                <a:noFill/>
              </a:ln>
              <a:solidFill>
                <a:srgbClr val="1B83C5"/>
              </a:solidFill>
              <a:effectLst/>
              <a:uLnTx/>
              <a:uFillTx/>
              <a:latin typeface="Calibri" panose="020F0502020204030204"/>
            </a:endParaRPr>
          </a:p>
        </p:txBody>
      </p:sp>
      <p:cxnSp>
        <p:nvCxnSpPr>
          <p:cNvPr id="18" name="Straight Arrow Connector 17">
            <a:extLst>
              <a:ext uri="{FF2B5EF4-FFF2-40B4-BE49-F238E27FC236}">
                <a16:creationId xmlns:a16="http://schemas.microsoft.com/office/drawing/2014/main" id="{C2B3FD59-E238-E449-867C-9AAF48DAEDEA}"/>
              </a:ext>
            </a:extLst>
          </p:cNvPr>
          <p:cNvCxnSpPr>
            <a:cxnSpLocks/>
          </p:cNvCxnSpPr>
          <p:nvPr/>
        </p:nvCxnSpPr>
        <p:spPr>
          <a:xfrm flipV="1">
            <a:off x="3316763" y="2494484"/>
            <a:ext cx="0" cy="1794768"/>
          </a:xfrm>
          <a:prstGeom prst="straightConnector1">
            <a:avLst/>
          </a:prstGeom>
          <a:ln w="15875">
            <a:solidFill>
              <a:srgbClr val="939000"/>
            </a:solidFill>
            <a:headEnd type="triangle" w="lg" len="med"/>
            <a:tailEnd type="triangle" w="lg" len="med"/>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97DF941E-E8E4-DA4D-94D7-8B7D2B9D90DE}"/>
              </a:ext>
            </a:extLst>
          </p:cNvPr>
          <p:cNvCxnSpPr>
            <a:cxnSpLocks/>
          </p:cNvCxnSpPr>
          <p:nvPr/>
        </p:nvCxnSpPr>
        <p:spPr>
          <a:xfrm flipV="1">
            <a:off x="1744536" y="2494484"/>
            <a:ext cx="0" cy="1758102"/>
          </a:xfrm>
          <a:prstGeom prst="straightConnector1">
            <a:avLst/>
          </a:prstGeom>
          <a:ln w="15875">
            <a:solidFill>
              <a:srgbClr val="93900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7D90F8CA-AF53-F047-B601-B6706CD39D10}"/>
              </a:ext>
            </a:extLst>
          </p:cNvPr>
          <p:cNvSpPr txBox="1"/>
          <p:nvPr/>
        </p:nvSpPr>
        <p:spPr>
          <a:xfrm rot="16200000">
            <a:off x="1415193" y="2942589"/>
            <a:ext cx="658686"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b="1" noProof="0" dirty="0">
                <a:solidFill>
                  <a:srgbClr val="939000"/>
                </a:solidFill>
                <a:latin typeface="Calibri" panose="020F0502020204030204"/>
              </a:rPr>
              <a:t>16.2x</a:t>
            </a:r>
            <a:endParaRPr kumimoji="0" lang="en-CH" sz="1600" b="1" i="0" u="none" strike="noStrike" kern="1200" cap="none" spc="0" normalizeH="0" baseline="0" noProof="0" dirty="0">
              <a:ln>
                <a:noFill/>
              </a:ln>
              <a:solidFill>
                <a:srgbClr val="939000"/>
              </a:solidFill>
              <a:effectLst/>
              <a:uLnTx/>
              <a:uFillTx/>
              <a:latin typeface="Calibri" panose="020F0502020204030204"/>
            </a:endParaRPr>
          </a:p>
        </p:txBody>
      </p:sp>
      <p:sp>
        <p:nvSpPr>
          <p:cNvPr id="25" name="TextBox 24">
            <a:extLst>
              <a:ext uri="{FF2B5EF4-FFF2-40B4-BE49-F238E27FC236}">
                <a16:creationId xmlns:a16="http://schemas.microsoft.com/office/drawing/2014/main" id="{9D602979-F159-BE41-B65B-9AD63A8B6D95}"/>
              </a:ext>
            </a:extLst>
          </p:cNvPr>
          <p:cNvSpPr txBox="1"/>
          <p:nvPr/>
        </p:nvSpPr>
        <p:spPr>
          <a:xfrm rot="16200000">
            <a:off x="2977479" y="2942589"/>
            <a:ext cx="658686"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b="1" noProof="0" dirty="0">
                <a:solidFill>
                  <a:srgbClr val="939000"/>
                </a:solidFill>
                <a:latin typeface="Calibri" panose="020F0502020204030204"/>
              </a:rPr>
              <a:t>19.9x</a:t>
            </a:r>
            <a:endParaRPr kumimoji="0" lang="en-CH" sz="1600" b="1" i="0" u="none" strike="noStrike" kern="1200" cap="none" spc="0" normalizeH="0" baseline="0" noProof="0" dirty="0">
              <a:ln>
                <a:noFill/>
              </a:ln>
              <a:solidFill>
                <a:srgbClr val="939000"/>
              </a:solidFill>
              <a:effectLst/>
              <a:uLnTx/>
              <a:uFillTx/>
              <a:latin typeface="Calibri" panose="020F0502020204030204"/>
            </a:endParaRPr>
          </a:p>
        </p:txBody>
      </p:sp>
      <p:grpSp>
        <p:nvGrpSpPr>
          <p:cNvPr id="3" name="Group 2">
            <a:extLst>
              <a:ext uri="{FF2B5EF4-FFF2-40B4-BE49-F238E27FC236}">
                <a16:creationId xmlns:a16="http://schemas.microsoft.com/office/drawing/2014/main" id="{A6B272DA-6AA0-AF01-D894-62773E926D22}"/>
              </a:ext>
            </a:extLst>
          </p:cNvPr>
          <p:cNvGrpSpPr/>
          <p:nvPr/>
        </p:nvGrpSpPr>
        <p:grpSpPr>
          <a:xfrm>
            <a:off x="1872893" y="6552384"/>
            <a:ext cx="6071596" cy="268284"/>
            <a:chOff x="2060011" y="6449365"/>
            <a:chExt cx="4267776" cy="268284"/>
          </a:xfrm>
        </p:grpSpPr>
        <p:sp>
          <p:nvSpPr>
            <p:cNvPr id="4" name="Arrow: Chevron 42">
              <a:extLst>
                <a:ext uri="{FF2B5EF4-FFF2-40B4-BE49-F238E27FC236}">
                  <a16:creationId xmlns:a16="http://schemas.microsoft.com/office/drawing/2014/main" id="{9A0129DA-DC07-8DFA-1EA1-B479DB664931}"/>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5" name="Arrow: Chevron 43">
              <a:extLst>
                <a:ext uri="{FF2B5EF4-FFF2-40B4-BE49-F238E27FC236}">
                  <a16:creationId xmlns:a16="http://schemas.microsoft.com/office/drawing/2014/main" id="{1B9F7F88-0E36-ADA9-66D9-69FB51726BC6}"/>
                </a:ext>
              </a:extLst>
            </p:cNvPr>
            <p:cNvSpPr/>
            <p:nvPr/>
          </p:nvSpPr>
          <p:spPr>
            <a:xfrm>
              <a:off x="3089287"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6" name="Arrow: Chevron 45">
              <a:extLst>
                <a:ext uri="{FF2B5EF4-FFF2-40B4-BE49-F238E27FC236}">
                  <a16:creationId xmlns:a16="http://schemas.microsoft.com/office/drawing/2014/main" id="{FC8C427C-9577-9DE5-2F62-91FCD5048BA9}"/>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7" name="Arrow: Chevron 46">
              <a:extLst>
                <a:ext uri="{FF2B5EF4-FFF2-40B4-BE49-F238E27FC236}">
                  <a16:creationId xmlns:a16="http://schemas.microsoft.com/office/drawing/2014/main" id="{FB8BB1CD-C280-CC9C-835D-94112E016893}"/>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81091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graphicEl>
                                              <a:chart seriesIdx="-3" categoryIdx="-3" bldStep="gridLegend"/>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graphicEl>
                                              <a:chart seriesIdx="-4" categoryIdx="0" bldStep="category"/>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graphicEl>
                                              <a:chart seriesIdx="-4" categoryIdx="1" bldStep="category"/>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graphicEl>
                                              <a:chart seriesIdx="-4" categoryIdx="2" bldStep="category"/>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graphicEl>
                                              <a:chart seriesIdx="-4" categoryIdx="3"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graphicEl>
                                              <a:chart seriesIdx="-4" categoryIdx="4"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Graphic spid="23" grpId="0" uiExpand="1">
        <p:bldSub>
          <a:bldChart bld="category"/>
        </p:bldSub>
      </p:bldGraphic>
      <p:bldP spid="30" grpId="0" uiExpand="1" build="p"/>
      <p:bldP spid="39" grpId="0" animBg="1"/>
      <p:bldP spid="41" grpId="0" animBg="1"/>
      <p:bldP spid="42" grpId="0" animBg="1"/>
      <p:bldP spid="43" grpId="0" animBg="1"/>
      <p:bldP spid="44" grpId="0" animBg="1"/>
      <p:bldP spid="45" grpId="0" animBg="1"/>
      <p:bldP spid="50" grpId="0" animBg="1"/>
      <p:bldP spid="55" grpId="0" animBg="1"/>
      <p:bldP spid="24" grpId="0" animBg="1"/>
      <p:bldP spid="2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Our Approach</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Designing customized </a:t>
            </a:r>
            <a:r>
              <a:rPr lang="en-GB" sz="2400" b="1" i="1" dirty="0">
                <a:solidFill>
                  <a:srgbClr val="1658FF"/>
                </a:solidFill>
              </a:rPr>
              <a:t>storage-centric systems </a:t>
            </a:r>
            <a:r>
              <a:rPr lang="en-GB" sz="2400" i="1" dirty="0"/>
              <a:t>that efficiently</a:t>
            </a:r>
          </a:p>
        </p:txBody>
      </p:sp>
      <p:sp>
        <p:nvSpPr>
          <p:cNvPr id="11" name="TextBox 10">
            <a:extLst>
              <a:ext uri="{FF2B5EF4-FFF2-40B4-BE49-F238E27FC236}">
                <a16:creationId xmlns:a16="http://schemas.microsoft.com/office/drawing/2014/main" id="{B74DD1CE-0342-B36F-6FF6-F1B9B3FD0AFB}"/>
              </a:ext>
            </a:extLst>
          </p:cNvPr>
          <p:cNvSpPr txBox="1"/>
          <p:nvPr/>
        </p:nvSpPr>
        <p:spPr>
          <a:xfrm>
            <a:off x="5551012" y="2200407"/>
            <a:ext cx="3470565" cy="984885"/>
          </a:xfrm>
          <a:prstGeom prst="rect">
            <a:avLst/>
          </a:prstGeom>
          <a:noFill/>
        </p:spPr>
        <p:txBody>
          <a:bodyPr wrap="square" rtlCol="0">
            <a:spAutoFit/>
          </a:bodyPr>
          <a:lstStyle/>
          <a:p>
            <a:pPr algn="ctr"/>
            <a:r>
              <a:rPr lang="en-US" sz="2200" b="1" dirty="0">
                <a:solidFill>
                  <a:srgbClr val="7A62E7"/>
                </a:solidFill>
              </a:rPr>
              <a:t>       MegIS </a:t>
            </a:r>
            <a:r>
              <a:rPr lang="en-US" sz="2200" b="1" baseline="30000" dirty="0">
                <a:solidFill>
                  <a:srgbClr val="7A62E7"/>
                </a:solidFill>
              </a:rPr>
              <a:t>[ISCA’24]</a:t>
            </a:r>
            <a:br>
              <a:rPr lang="en-US" sz="2200" dirty="0">
                <a:solidFill>
                  <a:srgbClr val="7A62E7"/>
                </a:solidFill>
              </a:rPr>
            </a:br>
            <a:r>
              <a:rPr lang="en-US" dirty="0">
                <a:solidFill>
                  <a:schemeClr val="tx1">
                    <a:lumMod val="85000"/>
                    <a:lumOff val="15000"/>
                  </a:schemeClr>
                </a:solidFill>
              </a:rPr>
              <a:t>Cooperative in-storage processing </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A62E7"/>
                </a:solidFill>
              </a:rPr>
              <a:t>metagenomic</a:t>
            </a:r>
            <a:r>
              <a:rPr lang="en-US" dirty="0">
                <a:solidFill>
                  <a:schemeClr val="tx1">
                    <a:lumMod val="85000"/>
                    <a:lumOff val="15000"/>
                  </a:schemeClr>
                </a:solidFill>
              </a:rPr>
              <a:t> analysis </a:t>
            </a:r>
            <a:endParaRPr lang="en-US" sz="2000" dirty="0">
              <a:solidFill>
                <a:srgbClr val="F59312"/>
              </a:solidFill>
            </a:endParaRPr>
          </a:p>
        </p:txBody>
      </p:sp>
      <p:sp>
        <p:nvSpPr>
          <p:cNvPr id="12" name="TextBox 11">
            <a:extLst>
              <a:ext uri="{FF2B5EF4-FFF2-40B4-BE49-F238E27FC236}">
                <a16:creationId xmlns:a16="http://schemas.microsoft.com/office/drawing/2014/main" id="{E828019F-26D2-AA9C-914B-4EF8F0E80BBE}"/>
              </a:ext>
            </a:extLst>
          </p:cNvPr>
          <p:cNvSpPr txBox="1"/>
          <p:nvPr/>
        </p:nvSpPr>
        <p:spPr>
          <a:xfrm>
            <a:off x="1707742" y="3191062"/>
            <a:ext cx="5456889" cy="984885"/>
          </a:xfrm>
          <a:prstGeom prst="rect">
            <a:avLst/>
          </a:prstGeom>
          <a:noFill/>
        </p:spPr>
        <p:txBody>
          <a:bodyPr wrap="square" rtlCol="0">
            <a:spAutoFit/>
          </a:bodyPr>
          <a:lstStyle/>
          <a:p>
            <a:pPr algn="ctr"/>
            <a:r>
              <a:rPr lang="en-US" sz="2200" b="1" dirty="0">
                <a:solidFill>
                  <a:srgbClr val="E2247D"/>
                </a:solidFill>
              </a:rPr>
              <a:t>     GRAINS </a:t>
            </a:r>
            <a:r>
              <a:rPr lang="en-US" sz="2200" b="1" baseline="30000" dirty="0">
                <a:solidFill>
                  <a:srgbClr val="E2247D"/>
                </a:solidFill>
              </a:rPr>
              <a:t>[ISCA’26]</a:t>
            </a:r>
            <a:br>
              <a:rPr lang="en-US" sz="2200" baseline="30000" dirty="0">
                <a:solidFill>
                  <a:schemeClr val="accent6"/>
                </a:solidFill>
              </a:rPr>
            </a:br>
            <a:r>
              <a:rPr lang="en-US" dirty="0">
                <a:solidFill>
                  <a:schemeClr val="tx1">
                    <a:lumMod val="85000"/>
                    <a:lumOff val="15000"/>
                  </a:schemeClr>
                </a:solidFill>
              </a:rPr>
              <a:t>Storage-aware algorithm-architecture co-design</a:t>
            </a:r>
            <a:br>
              <a:rPr lang="en-US" dirty="0">
                <a:solidFill>
                  <a:schemeClr val="tx1">
                    <a:lumMod val="85000"/>
                    <a:lumOff val="15000"/>
                  </a:schemeClr>
                </a:solidFill>
              </a:rPr>
            </a:br>
            <a:r>
              <a:rPr lang="en-US" dirty="0">
                <a:solidFill>
                  <a:schemeClr val="tx1">
                    <a:lumMod val="85000"/>
                    <a:lumOff val="15000"/>
                  </a:schemeClr>
                </a:solidFill>
              </a:rPr>
              <a:t> for </a:t>
            </a:r>
            <a:r>
              <a:rPr lang="en-US" dirty="0">
                <a:solidFill>
                  <a:srgbClr val="E2247C"/>
                </a:solidFill>
              </a:rPr>
              <a:t>graph-based</a:t>
            </a:r>
            <a:r>
              <a:rPr lang="en-US" dirty="0">
                <a:solidFill>
                  <a:schemeClr val="tx1">
                    <a:lumMod val="85000"/>
                    <a:lumOff val="15000"/>
                  </a:schemeClr>
                </a:solidFill>
              </a:rPr>
              <a:t> (meta)genomic analyses </a:t>
            </a:r>
            <a:endParaRPr lang="en-US" sz="2000" dirty="0">
              <a:solidFill>
                <a:srgbClr val="E2247C"/>
              </a:solidFill>
            </a:endParaRPr>
          </a:p>
        </p:txBody>
      </p:sp>
      <p:pic>
        <p:nvPicPr>
          <p:cNvPr id="14" name="Graphic 13" descr="Badge with solid fill">
            <a:extLst>
              <a:ext uri="{FF2B5EF4-FFF2-40B4-BE49-F238E27FC236}">
                <a16:creationId xmlns:a16="http://schemas.microsoft.com/office/drawing/2014/main" id="{56F328A7-9081-2278-DE84-592EECAC89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78948" y="2162166"/>
            <a:ext cx="479041" cy="479041"/>
          </a:xfrm>
          <a:prstGeom prst="rect">
            <a:avLst/>
          </a:prstGeom>
        </p:spPr>
      </p:pic>
      <p:pic>
        <p:nvPicPr>
          <p:cNvPr id="15" name="Graphic 14" descr="Badge 4 with solid fill">
            <a:extLst>
              <a:ext uri="{FF2B5EF4-FFF2-40B4-BE49-F238E27FC236}">
                <a16:creationId xmlns:a16="http://schemas.microsoft.com/office/drawing/2014/main" id="{EB0BEA2A-1D68-5DC4-DF7E-6BB1663330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89542" y="5235430"/>
            <a:ext cx="479041" cy="479041"/>
          </a:xfrm>
          <a:prstGeom prst="rect">
            <a:avLst/>
          </a:prstGeom>
        </p:spPr>
      </p:pic>
      <p:pic>
        <p:nvPicPr>
          <p:cNvPr id="16" name="Graphic 15" descr="Badge 3 with solid fill">
            <a:extLst>
              <a:ext uri="{FF2B5EF4-FFF2-40B4-BE49-F238E27FC236}">
                <a16:creationId xmlns:a16="http://schemas.microsoft.com/office/drawing/2014/main" id="{57427C11-5886-D0C2-862D-A3D657888F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9039" y="3153229"/>
            <a:ext cx="479042" cy="479042"/>
          </a:xfrm>
          <a:prstGeom prst="rect">
            <a:avLst/>
          </a:prstGeom>
        </p:spPr>
      </p:pic>
      <p:sp>
        <p:nvSpPr>
          <p:cNvPr id="17" name="TextBox 16">
            <a:extLst>
              <a:ext uri="{FF2B5EF4-FFF2-40B4-BE49-F238E27FC236}">
                <a16:creationId xmlns:a16="http://schemas.microsoft.com/office/drawing/2014/main" id="{8D0C5065-C3DF-5145-3982-6856E72456E1}"/>
              </a:ext>
            </a:extLst>
          </p:cNvPr>
          <p:cNvSpPr txBox="1"/>
          <p:nvPr/>
        </p:nvSpPr>
        <p:spPr>
          <a:xfrm>
            <a:off x="225831" y="2205016"/>
            <a:ext cx="3203106" cy="984885"/>
          </a:xfrm>
          <a:prstGeom prst="rect">
            <a:avLst/>
          </a:prstGeom>
          <a:noFill/>
        </p:spPr>
        <p:txBody>
          <a:bodyPr wrap="square" rtlCol="0">
            <a:spAutoFit/>
          </a:bodyPr>
          <a:lstStyle/>
          <a:p>
            <a:pPr algn="ctr"/>
            <a:r>
              <a:rPr lang="en-US" sz="2200" b="1" dirty="0">
                <a:solidFill>
                  <a:srgbClr val="FA8607"/>
                </a:solidFill>
                <a:latin typeface="Corbel" panose="020B0503020204020204" pitchFamily="34" charset="0"/>
              </a:rPr>
              <a:t>     </a:t>
            </a:r>
            <a:r>
              <a:rPr lang="en-US" sz="2200" b="1" dirty="0" err="1">
                <a:solidFill>
                  <a:srgbClr val="FA8607"/>
                </a:solidFill>
                <a:latin typeface="Corbel" panose="020B0503020204020204" pitchFamily="34" charset="0"/>
              </a:rPr>
              <a:t>GenStore</a:t>
            </a:r>
            <a:r>
              <a:rPr lang="en-US" sz="2200" b="1" dirty="0">
                <a:solidFill>
                  <a:srgbClr val="FA8607"/>
                </a:solidFill>
                <a:latin typeface="Corbel" panose="020B0503020204020204" pitchFamily="34" charset="0"/>
              </a:rPr>
              <a:t> </a:t>
            </a:r>
            <a:r>
              <a:rPr lang="en-US" sz="2200" b="1" baseline="30000" dirty="0">
                <a:solidFill>
                  <a:srgbClr val="FA8607"/>
                </a:solidFill>
                <a:latin typeface="Corbel" panose="020B0503020204020204" pitchFamily="34" charset="0"/>
              </a:rPr>
              <a:t>[ASPLOS’22]</a:t>
            </a:r>
            <a:br>
              <a:rPr lang="en-US" sz="2200" dirty="0">
                <a:solidFill>
                  <a:srgbClr val="FA8607"/>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In-storage filtering </a:t>
            </a:r>
            <a:br>
              <a:rPr lang="en-US" dirty="0">
                <a:solidFill>
                  <a:schemeClr val="tx1">
                    <a:lumMod val="85000"/>
                    <a:lumOff val="15000"/>
                  </a:schemeClr>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for </a:t>
            </a:r>
            <a:r>
              <a:rPr lang="en-US" dirty="0">
                <a:solidFill>
                  <a:srgbClr val="FA8607"/>
                </a:solidFill>
                <a:latin typeface="Corbel" panose="020B0503020204020204" pitchFamily="34" charset="0"/>
              </a:rPr>
              <a:t>genomic</a:t>
            </a:r>
            <a:r>
              <a:rPr lang="en-US" dirty="0">
                <a:solidFill>
                  <a:schemeClr val="tx1">
                    <a:lumMod val="85000"/>
                    <a:lumOff val="15000"/>
                  </a:schemeClr>
                </a:solidFill>
                <a:latin typeface="Corbel" panose="020B0503020204020204" pitchFamily="34" charset="0"/>
              </a:rPr>
              <a:t> analysis </a:t>
            </a:r>
            <a:endParaRPr lang="en-US" sz="2200" dirty="0">
              <a:solidFill>
                <a:srgbClr val="7A62E7"/>
              </a:solidFill>
              <a:latin typeface="Corbel" panose="020B0503020204020204" pitchFamily="34" charset="0"/>
            </a:endParaRPr>
          </a:p>
        </p:txBody>
      </p:sp>
      <p:pic>
        <p:nvPicPr>
          <p:cNvPr id="18" name="Graphic 17" descr="Badge 1 with solid fill">
            <a:extLst>
              <a:ext uri="{FF2B5EF4-FFF2-40B4-BE49-F238E27FC236}">
                <a16:creationId xmlns:a16="http://schemas.microsoft.com/office/drawing/2014/main" id="{CFCDD6D9-4EF2-8EC6-0954-CE373A24C3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4098" y="2178309"/>
            <a:ext cx="479041" cy="479041"/>
          </a:xfrm>
          <a:prstGeom prst="rect">
            <a:avLst/>
          </a:prstGeom>
        </p:spPr>
      </p:pic>
      <p:sp>
        <p:nvSpPr>
          <p:cNvPr id="19" name="TextBox 18">
            <a:extLst>
              <a:ext uri="{FF2B5EF4-FFF2-40B4-BE49-F238E27FC236}">
                <a16:creationId xmlns:a16="http://schemas.microsoft.com/office/drawing/2014/main" id="{7E074D43-B93E-458F-70BD-9347FCD52981}"/>
              </a:ext>
            </a:extLst>
          </p:cNvPr>
          <p:cNvSpPr txBox="1"/>
          <p:nvPr/>
        </p:nvSpPr>
        <p:spPr>
          <a:xfrm>
            <a:off x="2715365" y="5287603"/>
            <a:ext cx="3948545" cy="984885"/>
          </a:xfrm>
          <a:prstGeom prst="rect">
            <a:avLst/>
          </a:prstGeom>
          <a:noFill/>
        </p:spPr>
        <p:txBody>
          <a:bodyPr wrap="square" rtlCol="0">
            <a:spAutoFit/>
          </a:bodyPr>
          <a:lstStyle/>
          <a:p>
            <a:pPr algn="ctr"/>
            <a:r>
              <a:rPr lang="en-US" sz="2200" b="1" dirty="0">
                <a:solidFill>
                  <a:schemeClr val="accent6"/>
                </a:solidFill>
              </a:rPr>
              <a:t>        SAGe </a:t>
            </a:r>
            <a:r>
              <a:rPr lang="en-US" sz="2200" b="1" baseline="30000" dirty="0">
                <a:solidFill>
                  <a:schemeClr val="accent6"/>
                </a:solidFill>
              </a:rPr>
              <a:t>[HPCA’26]</a:t>
            </a:r>
            <a:r>
              <a:rPr lang="en-US" sz="2200" baseline="30000" dirty="0">
                <a:solidFill>
                  <a:srgbClr val="E2247D"/>
                </a:solidFill>
              </a:rPr>
              <a:t> </a:t>
            </a:r>
            <a:br>
              <a:rPr lang="en-US" sz="2200" dirty="0">
                <a:solidFill>
                  <a:srgbClr val="E2247D"/>
                </a:solidFill>
              </a:rPr>
            </a:br>
            <a:r>
              <a:rPr lang="en-US" dirty="0">
                <a:solidFill>
                  <a:schemeClr val="tx1">
                    <a:lumMod val="85000"/>
                    <a:lumOff val="15000"/>
                  </a:schemeClr>
                </a:solidFill>
              </a:rPr>
              <a:t>Algorithm-architecture co-design</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1AD47"/>
                </a:solidFill>
              </a:rPr>
              <a:t>storing</a:t>
            </a:r>
            <a:r>
              <a:rPr lang="en-US" dirty="0">
                <a:solidFill>
                  <a:schemeClr val="tx1">
                    <a:lumMod val="85000"/>
                    <a:lumOff val="15000"/>
                  </a:schemeClr>
                </a:solidFill>
              </a:rPr>
              <a:t> and </a:t>
            </a:r>
            <a:r>
              <a:rPr lang="en-US" dirty="0">
                <a:solidFill>
                  <a:srgbClr val="71AD47"/>
                </a:solidFill>
              </a:rPr>
              <a:t>accessing</a:t>
            </a:r>
            <a:r>
              <a:rPr lang="en-US" dirty="0">
                <a:solidFill>
                  <a:schemeClr val="tx1">
                    <a:lumMod val="85000"/>
                    <a:lumOff val="15000"/>
                  </a:schemeClr>
                </a:solidFill>
              </a:rPr>
              <a:t> sequence data </a:t>
            </a:r>
            <a:endParaRPr lang="en-US" sz="2000" dirty="0">
              <a:solidFill>
                <a:srgbClr val="E2247C"/>
              </a:solidFill>
            </a:endParaRPr>
          </a:p>
        </p:txBody>
      </p:sp>
      <p:grpSp>
        <p:nvGrpSpPr>
          <p:cNvPr id="13" name="Group 12">
            <a:extLst>
              <a:ext uri="{FF2B5EF4-FFF2-40B4-BE49-F238E27FC236}">
                <a16:creationId xmlns:a16="http://schemas.microsoft.com/office/drawing/2014/main" id="{48FAC4B0-1667-A339-A035-424751751D45}"/>
              </a:ext>
            </a:extLst>
          </p:cNvPr>
          <p:cNvGrpSpPr/>
          <p:nvPr/>
        </p:nvGrpSpPr>
        <p:grpSpPr>
          <a:xfrm>
            <a:off x="302533" y="1288738"/>
            <a:ext cx="8538933" cy="923330"/>
            <a:chOff x="302533" y="1288738"/>
            <a:chExt cx="8538933" cy="923330"/>
          </a:xfrm>
        </p:grpSpPr>
        <p:sp>
          <p:nvSpPr>
            <p:cNvPr id="20" name="Rounded Rectangle 19">
              <a:extLst>
                <a:ext uri="{FF2B5EF4-FFF2-40B4-BE49-F238E27FC236}">
                  <a16:creationId xmlns:a16="http://schemas.microsoft.com/office/drawing/2014/main" id="{368A8C51-7BB9-06B1-B46F-35CE216D9BC7}"/>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21" name="TextBox 20">
              <a:extLst>
                <a:ext uri="{FF2B5EF4-FFF2-40B4-BE49-F238E27FC236}">
                  <a16:creationId xmlns:a16="http://schemas.microsoft.com/office/drawing/2014/main" id="{D64A99D1-8136-35B3-48F4-A496379FF520}"/>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grpSp>
      <p:grpSp>
        <p:nvGrpSpPr>
          <p:cNvPr id="25" name="Group 24">
            <a:extLst>
              <a:ext uri="{FF2B5EF4-FFF2-40B4-BE49-F238E27FC236}">
                <a16:creationId xmlns:a16="http://schemas.microsoft.com/office/drawing/2014/main" id="{6BD670D6-F9BA-E397-3B69-71A444DB558A}"/>
              </a:ext>
            </a:extLst>
          </p:cNvPr>
          <p:cNvGrpSpPr/>
          <p:nvPr/>
        </p:nvGrpSpPr>
        <p:grpSpPr>
          <a:xfrm>
            <a:off x="319124" y="4253957"/>
            <a:ext cx="8538932" cy="929957"/>
            <a:chOff x="302534" y="2296206"/>
            <a:chExt cx="8538932" cy="929957"/>
          </a:xfrm>
        </p:grpSpPr>
        <p:sp>
          <p:nvSpPr>
            <p:cNvPr id="26" name="Rounded Rectangle 25">
              <a:extLst>
                <a:ext uri="{FF2B5EF4-FFF2-40B4-BE49-F238E27FC236}">
                  <a16:creationId xmlns:a16="http://schemas.microsoft.com/office/drawing/2014/main" id="{300372F1-ABC7-A9A0-9D9C-47A9DA40F421}"/>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algn="ctr"/>
              <a:endParaRPr lang="en-GB" sz="2200" b="1" i="1" dirty="0">
                <a:solidFill>
                  <a:srgbClr val="1D99E9"/>
                </a:solidFill>
                <a:latin typeface="Corbel" panose="020B0503020204020204" pitchFamily="34" charset="0"/>
              </a:endParaRPr>
            </a:p>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b="1" i="1" dirty="0">
                  <a:solidFill>
                    <a:srgbClr val="629B3C"/>
                  </a:solidFill>
                  <a:latin typeface="Corbel" panose="020B0503020204020204" pitchFamily="34" charset="0"/>
                </a:rPr>
                <a:t>   </a:t>
              </a: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27" name="TextBox 26">
              <a:extLst>
                <a:ext uri="{FF2B5EF4-FFF2-40B4-BE49-F238E27FC236}">
                  <a16:creationId xmlns:a16="http://schemas.microsoft.com/office/drawing/2014/main" id="{DFBB470D-F6A0-0E7B-DB9E-815C92BB15DB}"/>
                </a:ext>
              </a:extLst>
            </p:cNvPr>
            <p:cNvSpPr txBox="1"/>
            <p:nvPr/>
          </p:nvSpPr>
          <p:spPr>
            <a:xfrm>
              <a:off x="350553" y="2296206"/>
              <a:ext cx="554812" cy="923330"/>
            </a:xfrm>
            <a:prstGeom prst="rect">
              <a:avLst/>
            </a:prstGeom>
            <a:noFill/>
          </p:spPr>
          <p:txBody>
            <a:bodyPr wrap="square" rtlCol="0">
              <a:spAutoFit/>
            </a:bodyPr>
            <a:lstStyle/>
            <a:p>
              <a:r>
                <a:rPr lang="en-CH" sz="5400" dirty="0">
                  <a:solidFill>
                    <a:srgbClr val="1658FF"/>
                  </a:solidFill>
                </a:rPr>
                <a:t>⓶</a:t>
              </a:r>
            </a:p>
          </p:txBody>
        </p:sp>
      </p:grpSp>
      <p:sp>
        <p:nvSpPr>
          <p:cNvPr id="4" name="Rectangle 3">
            <a:extLst>
              <a:ext uri="{FF2B5EF4-FFF2-40B4-BE49-F238E27FC236}">
                <a16:creationId xmlns:a16="http://schemas.microsoft.com/office/drawing/2014/main" id="{0E41F706-C720-753A-CC37-643068E27118}"/>
              </a:ext>
            </a:extLst>
          </p:cNvPr>
          <p:cNvSpPr/>
          <p:nvPr/>
        </p:nvSpPr>
        <p:spPr>
          <a:xfrm>
            <a:off x="1951123" y="5218082"/>
            <a:ext cx="4708858" cy="1182718"/>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ectangle 4">
            <a:extLst>
              <a:ext uri="{FF2B5EF4-FFF2-40B4-BE49-F238E27FC236}">
                <a16:creationId xmlns:a16="http://schemas.microsoft.com/office/drawing/2014/main" id="{6D0C03A6-0077-B195-0339-59F489A31F5C}"/>
              </a:ext>
            </a:extLst>
          </p:cNvPr>
          <p:cNvSpPr/>
          <p:nvPr/>
        </p:nvSpPr>
        <p:spPr>
          <a:xfrm>
            <a:off x="131882" y="2203855"/>
            <a:ext cx="3819876"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DEA6AB87-3276-D5A3-E9BA-B7B9C502B407}"/>
              </a:ext>
            </a:extLst>
          </p:cNvPr>
          <p:cNvSpPr/>
          <p:nvPr/>
        </p:nvSpPr>
        <p:spPr>
          <a:xfrm>
            <a:off x="2190644" y="3173784"/>
            <a:ext cx="4708858"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4531877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Our Approach</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Designing customized </a:t>
            </a:r>
            <a:r>
              <a:rPr lang="en-GB" sz="2400" b="1" i="1" dirty="0">
                <a:solidFill>
                  <a:srgbClr val="1658FF"/>
                </a:solidFill>
              </a:rPr>
              <a:t>storage-centric systems </a:t>
            </a:r>
            <a:r>
              <a:rPr lang="en-GB" sz="2400" i="1" dirty="0"/>
              <a:t>that efficiently</a:t>
            </a:r>
          </a:p>
        </p:txBody>
      </p:sp>
      <p:sp>
        <p:nvSpPr>
          <p:cNvPr id="11" name="TextBox 10">
            <a:extLst>
              <a:ext uri="{FF2B5EF4-FFF2-40B4-BE49-F238E27FC236}">
                <a16:creationId xmlns:a16="http://schemas.microsoft.com/office/drawing/2014/main" id="{B74DD1CE-0342-B36F-6FF6-F1B9B3FD0AFB}"/>
              </a:ext>
            </a:extLst>
          </p:cNvPr>
          <p:cNvSpPr txBox="1"/>
          <p:nvPr/>
        </p:nvSpPr>
        <p:spPr>
          <a:xfrm>
            <a:off x="5551012" y="2200407"/>
            <a:ext cx="3470565" cy="984885"/>
          </a:xfrm>
          <a:prstGeom prst="rect">
            <a:avLst/>
          </a:prstGeom>
          <a:noFill/>
        </p:spPr>
        <p:txBody>
          <a:bodyPr wrap="square" rtlCol="0">
            <a:spAutoFit/>
          </a:bodyPr>
          <a:lstStyle/>
          <a:p>
            <a:pPr algn="ctr"/>
            <a:r>
              <a:rPr lang="en-US" sz="2200" b="1" dirty="0">
                <a:solidFill>
                  <a:srgbClr val="7A62E7"/>
                </a:solidFill>
              </a:rPr>
              <a:t>       MegIS </a:t>
            </a:r>
            <a:r>
              <a:rPr lang="en-US" sz="2200" b="1" baseline="30000" dirty="0">
                <a:solidFill>
                  <a:srgbClr val="7A62E7"/>
                </a:solidFill>
              </a:rPr>
              <a:t>[ISCA’24]</a:t>
            </a:r>
            <a:br>
              <a:rPr lang="en-US" sz="2200" dirty="0">
                <a:solidFill>
                  <a:srgbClr val="7A62E7"/>
                </a:solidFill>
              </a:rPr>
            </a:br>
            <a:r>
              <a:rPr lang="en-US" dirty="0">
                <a:solidFill>
                  <a:schemeClr val="tx1">
                    <a:lumMod val="85000"/>
                    <a:lumOff val="15000"/>
                  </a:schemeClr>
                </a:solidFill>
              </a:rPr>
              <a:t>Cooperative in-storage processing </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A62E7"/>
                </a:solidFill>
              </a:rPr>
              <a:t>metagenomic</a:t>
            </a:r>
            <a:r>
              <a:rPr lang="en-US" dirty="0">
                <a:solidFill>
                  <a:schemeClr val="tx1">
                    <a:lumMod val="85000"/>
                    <a:lumOff val="15000"/>
                  </a:schemeClr>
                </a:solidFill>
              </a:rPr>
              <a:t> analysis </a:t>
            </a:r>
            <a:endParaRPr lang="en-US" sz="2000" dirty="0">
              <a:solidFill>
                <a:srgbClr val="F59312"/>
              </a:solidFill>
            </a:endParaRPr>
          </a:p>
        </p:txBody>
      </p:sp>
      <p:sp>
        <p:nvSpPr>
          <p:cNvPr id="12" name="TextBox 11">
            <a:extLst>
              <a:ext uri="{FF2B5EF4-FFF2-40B4-BE49-F238E27FC236}">
                <a16:creationId xmlns:a16="http://schemas.microsoft.com/office/drawing/2014/main" id="{E828019F-26D2-AA9C-914B-4EF8F0E80BBE}"/>
              </a:ext>
            </a:extLst>
          </p:cNvPr>
          <p:cNvSpPr txBox="1"/>
          <p:nvPr/>
        </p:nvSpPr>
        <p:spPr>
          <a:xfrm>
            <a:off x="1707742" y="3191062"/>
            <a:ext cx="5456889" cy="984885"/>
          </a:xfrm>
          <a:prstGeom prst="rect">
            <a:avLst/>
          </a:prstGeom>
          <a:noFill/>
        </p:spPr>
        <p:txBody>
          <a:bodyPr wrap="square" rtlCol="0">
            <a:spAutoFit/>
          </a:bodyPr>
          <a:lstStyle/>
          <a:p>
            <a:pPr algn="ctr"/>
            <a:r>
              <a:rPr lang="en-US" sz="2200" b="1" dirty="0">
                <a:solidFill>
                  <a:srgbClr val="E2247D"/>
                </a:solidFill>
              </a:rPr>
              <a:t>     GRAINS </a:t>
            </a:r>
            <a:r>
              <a:rPr lang="en-US" sz="2200" b="1" baseline="30000" dirty="0">
                <a:solidFill>
                  <a:srgbClr val="E2247D"/>
                </a:solidFill>
              </a:rPr>
              <a:t>[ISCA’26]</a:t>
            </a:r>
            <a:br>
              <a:rPr lang="en-US" sz="2200" baseline="30000" dirty="0">
                <a:solidFill>
                  <a:schemeClr val="accent6"/>
                </a:solidFill>
              </a:rPr>
            </a:br>
            <a:r>
              <a:rPr lang="en-US" dirty="0">
                <a:solidFill>
                  <a:schemeClr val="tx1">
                    <a:lumMod val="85000"/>
                    <a:lumOff val="15000"/>
                  </a:schemeClr>
                </a:solidFill>
              </a:rPr>
              <a:t>Storage-aware algorithm-architecture co-design</a:t>
            </a:r>
            <a:br>
              <a:rPr lang="en-US" dirty="0">
                <a:solidFill>
                  <a:schemeClr val="tx1">
                    <a:lumMod val="85000"/>
                    <a:lumOff val="15000"/>
                  </a:schemeClr>
                </a:solidFill>
              </a:rPr>
            </a:br>
            <a:r>
              <a:rPr lang="en-US" dirty="0">
                <a:solidFill>
                  <a:schemeClr val="tx1">
                    <a:lumMod val="85000"/>
                    <a:lumOff val="15000"/>
                  </a:schemeClr>
                </a:solidFill>
              </a:rPr>
              <a:t> for </a:t>
            </a:r>
            <a:r>
              <a:rPr lang="en-US" dirty="0">
                <a:solidFill>
                  <a:srgbClr val="E2247C"/>
                </a:solidFill>
              </a:rPr>
              <a:t>graph-based</a:t>
            </a:r>
            <a:r>
              <a:rPr lang="en-US" dirty="0">
                <a:solidFill>
                  <a:schemeClr val="tx1">
                    <a:lumMod val="85000"/>
                    <a:lumOff val="15000"/>
                  </a:schemeClr>
                </a:solidFill>
              </a:rPr>
              <a:t> (meta)genomic analyses </a:t>
            </a:r>
            <a:endParaRPr lang="en-US" sz="2000" dirty="0">
              <a:solidFill>
                <a:srgbClr val="E2247C"/>
              </a:solidFill>
            </a:endParaRPr>
          </a:p>
        </p:txBody>
      </p:sp>
      <p:pic>
        <p:nvPicPr>
          <p:cNvPr id="14" name="Graphic 13" descr="Badge with solid fill">
            <a:extLst>
              <a:ext uri="{FF2B5EF4-FFF2-40B4-BE49-F238E27FC236}">
                <a16:creationId xmlns:a16="http://schemas.microsoft.com/office/drawing/2014/main" id="{56F328A7-9081-2278-DE84-592EECAC89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78948" y="2162166"/>
            <a:ext cx="479041" cy="479041"/>
          </a:xfrm>
          <a:prstGeom prst="rect">
            <a:avLst/>
          </a:prstGeom>
        </p:spPr>
      </p:pic>
      <p:pic>
        <p:nvPicPr>
          <p:cNvPr id="15" name="Graphic 14" descr="Badge 4 with solid fill">
            <a:extLst>
              <a:ext uri="{FF2B5EF4-FFF2-40B4-BE49-F238E27FC236}">
                <a16:creationId xmlns:a16="http://schemas.microsoft.com/office/drawing/2014/main" id="{EB0BEA2A-1D68-5DC4-DF7E-6BB1663330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89542" y="5235430"/>
            <a:ext cx="479041" cy="479041"/>
          </a:xfrm>
          <a:prstGeom prst="rect">
            <a:avLst/>
          </a:prstGeom>
        </p:spPr>
      </p:pic>
      <p:pic>
        <p:nvPicPr>
          <p:cNvPr id="16" name="Graphic 15" descr="Badge 3 with solid fill">
            <a:extLst>
              <a:ext uri="{FF2B5EF4-FFF2-40B4-BE49-F238E27FC236}">
                <a16:creationId xmlns:a16="http://schemas.microsoft.com/office/drawing/2014/main" id="{57427C11-5886-D0C2-862D-A3D657888F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9039" y="3153229"/>
            <a:ext cx="479042" cy="479042"/>
          </a:xfrm>
          <a:prstGeom prst="rect">
            <a:avLst/>
          </a:prstGeom>
        </p:spPr>
      </p:pic>
      <p:sp>
        <p:nvSpPr>
          <p:cNvPr id="17" name="TextBox 16">
            <a:extLst>
              <a:ext uri="{FF2B5EF4-FFF2-40B4-BE49-F238E27FC236}">
                <a16:creationId xmlns:a16="http://schemas.microsoft.com/office/drawing/2014/main" id="{8D0C5065-C3DF-5145-3982-6856E72456E1}"/>
              </a:ext>
            </a:extLst>
          </p:cNvPr>
          <p:cNvSpPr txBox="1"/>
          <p:nvPr/>
        </p:nvSpPr>
        <p:spPr>
          <a:xfrm>
            <a:off x="225831" y="2205016"/>
            <a:ext cx="3203106" cy="984885"/>
          </a:xfrm>
          <a:prstGeom prst="rect">
            <a:avLst/>
          </a:prstGeom>
          <a:noFill/>
        </p:spPr>
        <p:txBody>
          <a:bodyPr wrap="square" rtlCol="0">
            <a:spAutoFit/>
          </a:bodyPr>
          <a:lstStyle/>
          <a:p>
            <a:pPr algn="ctr"/>
            <a:r>
              <a:rPr lang="en-US" sz="2200" b="1" dirty="0">
                <a:solidFill>
                  <a:srgbClr val="FA8607"/>
                </a:solidFill>
                <a:latin typeface="Corbel" panose="020B0503020204020204" pitchFamily="34" charset="0"/>
              </a:rPr>
              <a:t>     </a:t>
            </a:r>
            <a:r>
              <a:rPr lang="en-US" sz="2200" b="1" dirty="0" err="1">
                <a:solidFill>
                  <a:srgbClr val="FA8607"/>
                </a:solidFill>
                <a:latin typeface="Corbel" panose="020B0503020204020204" pitchFamily="34" charset="0"/>
              </a:rPr>
              <a:t>GenStore</a:t>
            </a:r>
            <a:r>
              <a:rPr lang="en-US" sz="2200" b="1" dirty="0">
                <a:solidFill>
                  <a:srgbClr val="FA8607"/>
                </a:solidFill>
                <a:latin typeface="Corbel" panose="020B0503020204020204" pitchFamily="34" charset="0"/>
              </a:rPr>
              <a:t> </a:t>
            </a:r>
            <a:r>
              <a:rPr lang="en-US" sz="2200" b="1" baseline="30000" dirty="0">
                <a:solidFill>
                  <a:srgbClr val="FA8607"/>
                </a:solidFill>
                <a:latin typeface="Corbel" panose="020B0503020204020204" pitchFamily="34" charset="0"/>
              </a:rPr>
              <a:t>[ASPLOS’22]</a:t>
            </a:r>
            <a:br>
              <a:rPr lang="en-US" sz="2200" dirty="0">
                <a:solidFill>
                  <a:srgbClr val="FA8607"/>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In-storage filtering </a:t>
            </a:r>
            <a:br>
              <a:rPr lang="en-US" dirty="0">
                <a:solidFill>
                  <a:schemeClr val="tx1">
                    <a:lumMod val="85000"/>
                    <a:lumOff val="15000"/>
                  </a:schemeClr>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for </a:t>
            </a:r>
            <a:r>
              <a:rPr lang="en-US" dirty="0">
                <a:solidFill>
                  <a:srgbClr val="FA8607"/>
                </a:solidFill>
                <a:latin typeface="Corbel" panose="020B0503020204020204" pitchFamily="34" charset="0"/>
              </a:rPr>
              <a:t>genomic</a:t>
            </a:r>
            <a:r>
              <a:rPr lang="en-US" dirty="0">
                <a:solidFill>
                  <a:schemeClr val="tx1">
                    <a:lumMod val="85000"/>
                    <a:lumOff val="15000"/>
                  </a:schemeClr>
                </a:solidFill>
                <a:latin typeface="Corbel" panose="020B0503020204020204" pitchFamily="34" charset="0"/>
              </a:rPr>
              <a:t> analysis </a:t>
            </a:r>
            <a:endParaRPr lang="en-US" sz="2200" dirty="0">
              <a:solidFill>
                <a:srgbClr val="7A62E7"/>
              </a:solidFill>
              <a:latin typeface="Corbel" panose="020B0503020204020204" pitchFamily="34" charset="0"/>
            </a:endParaRPr>
          </a:p>
        </p:txBody>
      </p:sp>
      <p:pic>
        <p:nvPicPr>
          <p:cNvPr id="18" name="Graphic 17" descr="Badge 1 with solid fill">
            <a:extLst>
              <a:ext uri="{FF2B5EF4-FFF2-40B4-BE49-F238E27FC236}">
                <a16:creationId xmlns:a16="http://schemas.microsoft.com/office/drawing/2014/main" id="{CFCDD6D9-4EF2-8EC6-0954-CE373A24C3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4098" y="2178309"/>
            <a:ext cx="479041" cy="479041"/>
          </a:xfrm>
          <a:prstGeom prst="rect">
            <a:avLst/>
          </a:prstGeom>
        </p:spPr>
      </p:pic>
      <p:sp>
        <p:nvSpPr>
          <p:cNvPr id="19" name="TextBox 18">
            <a:extLst>
              <a:ext uri="{FF2B5EF4-FFF2-40B4-BE49-F238E27FC236}">
                <a16:creationId xmlns:a16="http://schemas.microsoft.com/office/drawing/2014/main" id="{7E074D43-B93E-458F-70BD-9347FCD52981}"/>
              </a:ext>
            </a:extLst>
          </p:cNvPr>
          <p:cNvSpPr txBox="1"/>
          <p:nvPr/>
        </p:nvSpPr>
        <p:spPr>
          <a:xfrm>
            <a:off x="2715365" y="5287603"/>
            <a:ext cx="3948545" cy="984885"/>
          </a:xfrm>
          <a:prstGeom prst="rect">
            <a:avLst/>
          </a:prstGeom>
          <a:noFill/>
        </p:spPr>
        <p:txBody>
          <a:bodyPr wrap="square" rtlCol="0">
            <a:spAutoFit/>
          </a:bodyPr>
          <a:lstStyle/>
          <a:p>
            <a:pPr algn="ctr"/>
            <a:r>
              <a:rPr lang="en-US" sz="2200" b="1" dirty="0">
                <a:solidFill>
                  <a:schemeClr val="accent6"/>
                </a:solidFill>
              </a:rPr>
              <a:t>        SAGe </a:t>
            </a:r>
            <a:r>
              <a:rPr lang="en-US" sz="2200" b="1" baseline="30000" dirty="0">
                <a:solidFill>
                  <a:schemeClr val="accent6"/>
                </a:solidFill>
              </a:rPr>
              <a:t>[HPCA’26]</a:t>
            </a:r>
            <a:r>
              <a:rPr lang="en-US" sz="2200" baseline="30000" dirty="0">
                <a:solidFill>
                  <a:srgbClr val="E2247D"/>
                </a:solidFill>
              </a:rPr>
              <a:t> </a:t>
            </a:r>
            <a:br>
              <a:rPr lang="en-US" sz="2200" dirty="0">
                <a:solidFill>
                  <a:srgbClr val="E2247D"/>
                </a:solidFill>
              </a:rPr>
            </a:br>
            <a:r>
              <a:rPr lang="en-US" dirty="0">
                <a:solidFill>
                  <a:schemeClr val="tx1">
                    <a:lumMod val="85000"/>
                    <a:lumOff val="15000"/>
                  </a:schemeClr>
                </a:solidFill>
              </a:rPr>
              <a:t>Algorithm-architecture co-design</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1AD47"/>
                </a:solidFill>
              </a:rPr>
              <a:t>storing</a:t>
            </a:r>
            <a:r>
              <a:rPr lang="en-US" dirty="0">
                <a:solidFill>
                  <a:schemeClr val="tx1">
                    <a:lumMod val="85000"/>
                    <a:lumOff val="15000"/>
                  </a:schemeClr>
                </a:solidFill>
              </a:rPr>
              <a:t> and </a:t>
            </a:r>
            <a:r>
              <a:rPr lang="en-US" dirty="0">
                <a:solidFill>
                  <a:srgbClr val="71AD47"/>
                </a:solidFill>
              </a:rPr>
              <a:t>accessing</a:t>
            </a:r>
            <a:r>
              <a:rPr lang="en-US" dirty="0">
                <a:solidFill>
                  <a:schemeClr val="tx1">
                    <a:lumMod val="85000"/>
                    <a:lumOff val="15000"/>
                  </a:schemeClr>
                </a:solidFill>
              </a:rPr>
              <a:t> sequence data </a:t>
            </a:r>
            <a:endParaRPr lang="en-US" sz="2000" dirty="0">
              <a:solidFill>
                <a:srgbClr val="E2247C"/>
              </a:solidFill>
            </a:endParaRPr>
          </a:p>
        </p:txBody>
      </p:sp>
      <p:grpSp>
        <p:nvGrpSpPr>
          <p:cNvPr id="13" name="Group 12">
            <a:extLst>
              <a:ext uri="{FF2B5EF4-FFF2-40B4-BE49-F238E27FC236}">
                <a16:creationId xmlns:a16="http://schemas.microsoft.com/office/drawing/2014/main" id="{48FAC4B0-1667-A339-A035-424751751D45}"/>
              </a:ext>
            </a:extLst>
          </p:cNvPr>
          <p:cNvGrpSpPr/>
          <p:nvPr/>
        </p:nvGrpSpPr>
        <p:grpSpPr>
          <a:xfrm>
            <a:off x="302533" y="1288738"/>
            <a:ext cx="8538933" cy="923330"/>
            <a:chOff x="302533" y="1288738"/>
            <a:chExt cx="8538933" cy="923330"/>
          </a:xfrm>
        </p:grpSpPr>
        <p:sp>
          <p:nvSpPr>
            <p:cNvPr id="20" name="Rounded Rectangle 19">
              <a:extLst>
                <a:ext uri="{FF2B5EF4-FFF2-40B4-BE49-F238E27FC236}">
                  <a16:creationId xmlns:a16="http://schemas.microsoft.com/office/drawing/2014/main" id="{368A8C51-7BB9-06B1-B46F-35CE216D9BC7}"/>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21" name="TextBox 20">
              <a:extLst>
                <a:ext uri="{FF2B5EF4-FFF2-40B4-BE49-F238E27FC236}">
                  <a16:creationId xmlns:a16="http://schemas.microsoft.com/office/drawing/2014/main" id="{D64A99D1-8136-35B3-48F4-A496379FF520}"/>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grpSp>
      <p:grpSp>
        <p:nvGrpSpPr>
          <p:cNvPr id="25" name="Group 24">
            <a:extLst>
              <a:ext uri="{FF2B5EF4-FFF2-40B4-BE49-F238E27FC236}">
                <a16:creationId xmlns:a16="http://schemas.microsoft.com/office/drawing/2014/main" id="{6BD670D6-F9BA-E397-3B69-71A444DB558A}"/>
              </a:ext>
            </a:extLst>
          </p:cNvPr>
          <p:cNvGrpSpPr/>
          <p:nvPr/>
        </p:nvGrpSpPr>
        <p:grpSpPr>
          <a:xfrm>
            <a:off x="319124" y="4253957"/>
            <a:ext cx="8538932" cy="929957"/>
            <a:chOff x="302534" y="2296206"/>
            <a:chExt cx="8538932" cy="929957"/>
          </a:xfrm>
        </p:grpSpPr>
        <p:sp>
          <p:nvSpPr>
            <p:cNvPr id="26" name="Rounded Rectangle 25">
              <a:extLst>
                <a:ext uri="{FF2B5EF4-FFF2-40B4-BE49-F238E27FC236}">
                  <a16:creationId xmlns:a16="http://schemas.microsoft.com/office/drawing/2014/main" id="{300372F1-ABC7-A9A0-9D9C-47A9DA40F421}"/>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algn="ctr"/>
              <a:endParaRPr lang="en-GB" sz="2200" b="1" i="1" dirty="0">
                <a:solidFill>
                  <a:srgbClr val="1D99E9"/>
                </a:solidFill>
                <a:latin typeface="Corbel" panose="020B0503020204020204" pitchFamily="34" charset="0"/>
              </a:endParaRPr>
            </a:p>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b="1" i="1" dirty="0">
                  <a:solidFill>
                    <a:srgbClr val="629B3C"/>
                  </a:solidFill>
                  <a:latin typeface="Corbel" panose="020B0503020204020204" pitchFamily="34" charset="0"/>
                </a:rPr>
                <a:t>   </a:t>
              </a: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27" name="TextBox 26">
              <a:extLst>
                <a:ext uri="{FF2B5EF4-FFF2-40B4-BE49-F238E27FC236}">
                  <a16:creationId xmlns:a16="http://schemas.microsoft.com/office/drawing/2014/main" id="{DFBB470D-F6A0-0E7B-DB9E-815C92BB15DB}"/>
                </a:ext>
              </a:extLst>
            </p:cNvPr>
            <p:cNvSpPr txBox="1"/>
            <p:nvPr/>
          </p:nvSpPr>
          <p:spPr>
            <a:xfrm>
              <a:off x="350553" y="2296206"/>
              <a:ext cx="554812" cy="923330"/>
            </a:xfrm>
            <a:prstGeom prst="rect">
              <a:avLst/>
            </a:prstGeom>
            <a:noFill/>
          </p:spPr>
          <p:txBody>
            <a:bodyPr wrap="square" rtlCol="0">
              <a:spAutoFit/>
            </a:bodyPr>
            <a:lstStyle/>
            <a:p>
              <a:r>
                <a:rPr lang="en-CH" sz="5400" dirty="0">
                  <a:solidFill>
                    <a:srgbClr val="1658FF"/>
                  </a:solidFill>
                </a:rPr>
                <a:t>⓶</a:t>
              </a:r>
            </a:p>
          </p:txBody>
        </p:sp>
      </p:grpSp>
      <p:sp>
        <p:nvSpPr>
          <p:cNvPr id="4" name="Rectangle 3">
            <a:extLst>
              <a:ext uri="{FF2B5EF4-FFF2-40B4-BE49-F238E27FC236}">
                <a16:creationId xmlns:a16="http://schemas.microsoft.com/office/drawing/2014/main" id="{0E41F706-C720-753A-CC37-643068E27118}"/>
              </a:ext>
            </a:extLst>
          </p:cNvPr>
          <p:cNvSpPr/>
          <p:nvPr/>
        </p:nvSpPr>
        <p:spPr>
          <a:xfrm>
            <a:off x="1951123" y="5218082"/>
            <a:ext cx="4708858" cy="1182718"/>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ectangle 4">
            <a:extLst>
              <a:ext uri="{FF2B5EF4-FFF2-40B4-BE49-F238E27FC236}">
                <a16:creationId xmlns:a16="http://schemas.microsoft.com/office/drawing/2014/main" id="{6D0C03A6-0077-B195-0339-59F489A31F5C}"/>
              </a:ext>
            </a:extLst>
          </p:cNvPr>
          <p:cNvSpPr/>
          <p:nvPr/>
        </p:nvSpPr>
        <p:spPr>
          <a:xfrm>
            <a:off x="131882" y="2203855"/>
            <a:ext cx="3819876"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DEA6AB87-3276-D5A3-E9BA-B7B9C502B407}"/>
              </a:ext>
            </a:extLst>
          </p:cNvPr>
          <p:cNvSpPr/>
          <p:nvPr/>
        </p:nvSpPr>
        <p:spPr>
          <a:xfrm>
            <a:off x="5715065" y="2194940"/>
            <a:ext cx="3263423"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1073666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DAC33-F6C5-C4D5-E9E9-8152285676CE}"/>
              </a:ext>
            </a:extLst>
          </p:cNvPr>
          <p:cNvSpPr>
            <a:spLocks noGrp="1"/>
          </p:cNvSpPr>
          <p:nvPr>
            <p:ph type="title"/>
          </p:nvPr>
        </p:nvSpPr>
        <p:spPr/>
        <p:txBody>
          <a:bodyPr/>
          <a:lstStyle/>
          <a:p>
            <a:r>
              <a:rPr lang="en-US" dirty="0"/>
              <a:t>Large-Scale Genome Graphs</a:t>
            </a:r>
            <a:endParaRPr lang="en-CH" dirty="0"/>
          </a:p>
        </p:txBody>
      </p:sp>
      <p:sp>
        <p:nvSpPr>
          <p:cNvPr id="4" name="Rectangle 3">
            <a:extLst>
              <a:ext uri="{FF2B5EF4-FFF2-40B4-BE49-F238E27FC236}">
                <a16:creationId xmlns:a16="http://schemas.microsoft.com/office/drawing/2014/main" id="{58B63D86-258B-C4FF-02F4-50D4B2B4C019}"/>
              </a:ext>
            </a:extLst>
          </p:cNvPr>
          <p:cNvSpPr/>
          <p:nvPr/>
        </p:nvSpPr>
        <p:spPr>
          <a:xfrm>
            <a:off x="133108" y="4082651"/>
            <a:ext cx="8845673" cy="461665"/>
          </a:xfrm>
          <a:prstGeom prst="rect">
            <a:avLst/>
          </a:prstGeom>
        </p:spPr>
        <p:txBody>
          <a:bodyPr wrap="square">
            <a:spAutoFit/>
          </a:bodyPr>
          <a:lstStyle/>
          <a:p>
            <a:r>
              <a:rPr lang="en-GB" sz="2400" b="1" dirty="0">
                <a:solidFill>
                  <a:srgbClr val="629B3C"/>
                </a:solidFill>
                <a:latin typeface="Corbel" panose="020B0503020204020204" pitchFamily="34" charset="0"/>
              </a:rPr>
              <a:t>Powerful and efficient representations of genomic data</a:t>
            </a:r>
          </a:p>
        </p:txBody>
      </p:sp>
      <p:sp>
        <p:nvSpPr>
          <p:cNvPr id="5" name="TextBox 4">
            <a:extLst>
              <a:ext uri="{FF2B5EF4-FFF2-40B4-BE49-F238E27FC236}">
                <a16:creationId xmlns:a16="http://schemas.microsoft.com/office/drawing/2014/main" id="{B980CB48-3255-FC64-035B-7EA82805DB19}"/>
              </a:ext>
            </a:extLst>
          </p:cNvPr>
          <p:cNvSpPr txBox="1"/>
          <p:nvPr/>
        </p:nvSpPr>
        <p:spPr>
          <a:xfrm>
            <a:off x="202161" y="4434985"/>
            <a:ext cx="780731" cy="923330"/>
          </a:xfrm>
          <a:prstGeom prst="rect">
            <a:avLst/>
          </a:prstGeom>
          <a:noFill/>
        </p:spPr>
        <p:txBody>
          <a:bodyPr wrap="square">
            <a:spAutoFit/>
          </a:bodyPr>
          <a:lstStyle/>
          <a:p>
            <a:r>
              <a:rPr lang="en-CH" sz="5400" b="1" i="0" u="none" strike="noStrike" dirty="0">
                <a:solidFill>
                  <a:srgbClr val="629B3C"/>
                </a:solidFill>
                <a:effectLst/>
                <a:latin typeface="arial" panose="020B0604020202020204" pitchFamily="34" charset="0"/>
              </a:rPr>
              <a:t>✓</a:t>
            </a:r>
            <a:endParaRPr lang="en-CH" sz="6000" dirty="0">
              <a:solidFill>
                <a:srgbClr val="629B3C"/>
              </a:solidFill>
            </a:endParaRPr>
          </a:p>
        </p:txBody>
      </p:sp>
      <p:sp>
        <p:nvSpPr>
          <p:cNvPr id="84" name="TextBox 83">
            <a:extLst>
              <a:ext uri="{FF2B5EF4-FFF2-40B4-BE49-F238E27FC236}">
                <a16:creationId xmlns:a16="http://schemas.microsoft.com/office/drawing/2014/main" id="{588C58AB-DC76-6CCA-DF07-00236BD27ED2}"/>
              </a:ext>
            </a:extLst>
          </p:cNvPr>
          <p:cNvSpPr txBox="1"/>
          <p:nvPr/>
        </p:nvSpPr>
        <p:spPr>
          <a:xfrm>
            <a:off x="695044" y="4676255"/>
            <a:ext cx="3523496" cy="461665"/>
          </a:xfrm>
          <a:prstGeom prst="rect">
            <a:avLst/>
          </a:prstGeom>
          <a:noFill/>
        </p:spPr>
        <p:txBody>
          <a:bodyPr wrap="square">
            <a:spAutoFit/>
          </a:bodyPr>
          <a:lstStyle/>
          <a:p>
            <a:r>
              <a:rPr lang="en-GB" sz="2400" b="1" dirty="0">
                <a:latin typeface="Corbel" panose="020B0503020204020204" pitchFamily="34" charset="0"/>
              </a:rPr>
              <a:t>Great</a:t>
            </a:r>
            <a:r>
              <a:rPr lang="en-GB" sz="2400" b="1" dirty="0">
                <a:solidFill>
                  <a:srgbClr val="629B3C"/>
                </a:solidFill>
                <a:latin typeface="Corbel" panose="020B0503020204020204" pitchFamily="34" charset="0"/>
              </a:rPr>
              <a:t> expressive </a:t>
            </a:r>
            <a:r>
              <a:rPr lang="en-GB" sz="2400" b="1" dirty="0">
                <a:latin typeface="Corbel" panose="020B0503020204020204" pitchFamily="34" charset="0"/>
              </a:rPr>
              <a:t>power</a:t>
            </a:r>
          </a:p>
        </p:txBody>
      </p:sp>
      <p:sp>
        <p:nvSpPr>
          <p:cNvPr id="82" name="Rectangle 81">
            <a:extLst>
              <a:ext uri="{FF2B5EF4-FFF2-40B4-BE49-F238E27FC236}">
                <a16:creationId xmlns:a16="http://schemas.microsoft.com/office/drawing/2014/main" id="{2DEE3DDF-1C0F-F2C3-96B8-A43139A9D6F0}"/>
              </a:ext>
            </a:extLst>
          </p:cNvPr>
          <p:cNvSpPr/>
          <p:nvPr/>
        </p:nvSpPr>
        <p:spPr>
          <a:xfrm>
            <a:off x="5357837" y="4685793"/>
            <a:ext cx="3749734" cy="461665"/>
          </a:xfrm>
          <a:prstGeom prst="rect">
            <a:avLst/>
          </a:prstGeom>
        </p:spPr>
        <p:txBody>
          <a:bodyPr wrap="square">
            <a:spAutoFit/>
          </a:bodyPr>
          <a:lstStyle/>
          <a:p>
            <a:r>
              <a:rPr lang="en-GB" sz="2400" b="1" dirty="0">
                <a:solidFill>
                  <a:srgbClr val="629B3C"/>
                </a:solidFill>
                <a:latin typeface="Corbel" panose="020B0503020204020204" pitchFamily="34" charset="0"/>
              </a:rPr>
              <a:t>Compact </a:t>
            </a:r>
            <a:r>
              <a:rPr lang="en-GB" sz="2400" b="1" dirty="0">
                <a:latin typeface="Corbel" panose="020B0503020204020204" pitchFamily="34" charset="0"/>
              </a:rPr>
              <a:t>representations </a:t>
            </a:r>
          </a:p>
        </p:txBody>
      </p:sp>
      <p:sp>
        <p:nvSpPr>
          <p:cNvPr id="85" name="TextBox 84">
            <a:extLst>
              <a:ext uri="{FF2B5EF4-FFF2-40B4-BE49-F238E27FC236}">
                <a16:creationId xmlns:a16="http://schemas.microsoft.com/office/drawing/2014/main" id="{3B821B8F-EE5E-8E34-F9D2-0A840A08C8E3}"/>
              </a:ext>
            </a:extLst>
          </p:cNvPr>
          <p:cNvSpPr txBox="1"/>
          <p:nvPr/>
        </p:nvSpPr>
        <p:spPr>
          <a:xfrm>
            <a:off x="4856722" y="4444523"/>
            <a:ext cx="780731" cy="923330"/>
          </a:xfrm>
          <a:prstGeom prst="rect">
            <a:avLst/>
          </a:prstGeom>
          <a:noFill/>
        </p:spPr>
        <p:txBody>
          <a:bodyPr wrap="square">
            <a:spAutoFit/>
          </a:bodyPr>
          <a:lstStyle/>
          <a:p>
            <a:r>
              <a:rPr lang="en-CH" sz="5400" b="1" i="0" u="none" strike="noStrike" dirty="0">
                <a:solidFill>
                  <a:srgbClr val="629B3C"/>
                </a:solidFill>
                <a:effectLst/>
                <a:latin typeface="arial" panose="020B0604020202020204" pitchFamily="34" charset="0"/>
              </a:rPr>
              <a:t>✓</a:t>
            </a:r>
            <a:endParaRPr lang="en-CH" sz="6000" dirty="0">
              <a:solidFill>
                <a:srgbClr val="629B3C"/>
              </a:solidFill>
            </a:endParaRPr>
          </a:p>
        </p:txBody>
      </p:sp>
      <p:grpSp>
        <p:nvGrpSpPr>
          <p:cNvPr id="7" name="Group 6">
            <a:extLst>
              <a:ext uri="{FF2B5EF4-FFF2-40B4-BE49-F238E27FC236}">
                <a16:creationId xmlns:a16="http://schemas.microsoft.com/office/drawing/2014/main" id="{4A50CBCE-9CC2-9C6E-CEA5-E514F3F3FAF0}"/>
              </a:ext>
            </a:extLst>
          </p:cNvPr>
          <p:cNvGrpSpPr/>
          <p:nvPr/>
        </p:nvGrpSpPr>
        <p:grpSpPr>
          <a:xfrm>
            <a:off x="1872893" y="6552384"/>
            <a:ext cx="6071596" cy="268284"/>
            <a:chOff x="2060011" y="6449365"/>
            <a:chExt cx="4267776" cy="268284"/>
          </a:xfrm>
        </p:grpSpPr>
        <p:sp>
          <p:nvSpPr>
            <p:cNvPr id="8" name="Arrow: Chevron 42">
              <a:extLst>
                <a:ext uri="{FF2B5EF4-FFF2-40B4-BE49-F238E27FC236}">
                  <a16:creationId xmlns:a16="http://schemas.microsoft.com/office/drawing/2014/main" id="{5C981CCE-16EC-1E30-4F26-0745631B8246}"/>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26" name="Arrow: Chevron 43">
              <a:extLst>
                <a:ext uri="{FF2B5EF4-FFF2-40B4-BE49-F238E27FC236}">
                  <a16:creationId xmlns:a16="http://schemas.microsoft.com/office/drawing/2014/main" id="{D5F55CFD-11E3-9ECE-8CAB-76E533B7F547}"/>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27" name="Arrow: Chevron 45">
              <a:extLst>
                <a:ext uri="{FF2B5EF4-FFF2-40B4-BE49-F238E27FC236}">
                  <a16:creationId xmlns:a16="http://schemas.microsoft.com/office/drawing/2014/main" id="{CD1B5078-16BF-8EBE-B653-3A17F03156EF}"/>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28" name="Arrow: Chevron 46">
              <a:extLst>
                <a:ext uri="{FF2B5EF4-FFF2-40B4-BE49-F238E27FC236}">
                  <a16:creationId xmlns:a16="http://schemas.microsoft.com/office/drawing/2014/main" id="{438F0EBC-EB51-0065-ECAA-2D4041CCF00E}"/>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
        <p:nvSpPr>
          <p:cNvPr id="64" name="Rounded Rectangle 63">
            <a:extLst>
              <a:ext uri="{FF2B5EF4-FFF2-40B4-BE49-F238E27FC236}">
                <a16:creationId xmlns:a16="http://schemas.microsoft.com/office/drawing/2014/main" id="{51AD3057-93D8-8E8D-C27F-C9EC6F551841}"/>
              </a:ext>
            </a:extLst>
          </p:cNvPr>
          <p:cNvSpPr/>
          <p:nvPr/>
        </p:nvSpPr>
        <p:spPr>
          <a:xfrm>
            <a:off x="133108" y="931387"/>
            <a:ext cx="8877782" cy="1703773"/>
          </a:xfrm>
          <a:prstGeom prst="roundRect">
            <a:avLst>
              <a:gd name="adj" fmla="val 10183"/>
            </a:avLst>
          </a:prstGeom>
          <a:solidFill>
            <a:schemeClr val="bg2">
              <a:lumMod val="90000"/>
              <a:alpha val="34118"/>
            </a:schemeClr>
          </a:solidFill>
          <a:ln w="15875">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9" name="TextBox 78">
            <a:extLst>
              <a:ext uri="{FF2B5EF4-FFF2-40B4-BE49-F238E27FC236}">
                <a16:creationId xmlns:a16="http://schemas.microsoft.com/office/drawing/2014/main" id="{8BF8348D-FE52-E632-BB37-39CF08B72493}"/>
              </a:ext>
            </a:extLst>
          </p:cNvPr>
          <p:cNvSpPr txBox="1"/>
          <p:nvPr/>
        </p:nvSpPr>
        <p:spPr>
          <a:xfrm>
            <a:off x="128785" y="1517189"/>
            <a:ext cx="1315595" cy="615553"/>
          </a:xfrm>
          <a:prstGeom prst="rect">
            <a:avLst/>
          </a:prstGeom>
          <a:noFill/>
        </p:spPr>
        <p:txBody>
          <a:bodyPr wrap="square" lIns="0" rIns="0" rtlCol="0">
            <a:spAutoFit/>
          </a:bodyPr>
          <a:lstStyle/>
          <a:p>
            <a:pPr algn="ctr">
              <a:lnSpc>
                <a:spcPct val="85000"/>
              </a:lnSpc>
            </a:pPr>
            <a:r>
              <a:rPr lang="en-CA" sz="2000" b="1" dirty="0">
                <a:solidFill>
                  <a:schemeClr val="tx2">
                    <a:lumMod val="75000"/>
                  </a:schemeClr>
                </a:solidFill>
                <a:latin typeface="Corbel" panose="020B0503020204020204" pitchFamily="34" charset="0"/>
              </a:rPr>
              <a:t>Input </a:t>
            </a:r>
            <a:br>
              <a:rPr lang="en-CA" sz="2000" b="1" dirty="0">
                <a:solidFill>
                  <a:schemeClr val="tx2">
                    <a:lumMod val="75000"/>
                  </a:schemeClr>
                </a:solidFill>
                <a:latin typeface="Corbel" panose="020B0503020204020204" pitchFamily="34" charset="0"/>
              </a:rPr>
            </a:br>
            <a:r>
              <a:rPr lang="en-CA" sz="2000" b="1" dirty="0">
                <a:solidFill>
                  <a:schemeClr val="tx2">
                    <a:lumMod val="75000"/>
                  </a:schemeClr>
                </a:solidFill>
                <a:latin typeface="Corbel" panose="020B0503020204020204" pitchFamily="34" charset="0"/>
              </a:rPr>
              <a:t>Sequences</a:t>
            </a:r>
          </a:p>
        </p:txBody>
      </p:sp>
      <p:sp>
        <p:nvSpPr>
          <p:cNvPr id="190" name="Rectangle 189">
            <a:extLst>
              <a:ext uri="{FF2B5EF4-FFF2-40B4-BE49-F238E27FC236}">
                <a16:creationId xmlns:a16="http://schemas.microsoft.com/office/drawing/2014/main" id="{AFE3D7D2-FE66-9883-A333-B049CECF3DDF}"/>
              </a:ext>
            </a:extLst>
          </p:cNvPr>
          <p:cNvSpPr/>
          <p:nvPr/>
        </p:nvSpPr>
        <p:spPr>
          <a:xfrm>
            <a:off x="4922" y="5334803"/>
            <a:ext cx="9144000" cy="80432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0" rIns="54000" bIns="82800" rtlCol="0" anchor="ctr"/>
          <a:lstStyle/>
          <a:p>
            <a:pPr algn="ctr">
              <a:spcAft>
                <a:spcPts val="1000"/>
              </a:spcAft>
            </a:pPr>
            <a:r>
              <a:rPr lang="en-US" sz="2400" b="1" dirty="0">
                <a:solidFill>
                  <a:schemeClr val="tx1"/>
                </a:solidFill>
                <a:latin typeface="Corbel" panose="020B0503020204020204" pitchFamily="34" charset="0"/>
              </a:rPr>
              <a:t>Critical for enabling </a:t>
            </a:r>
            <a:r>
              <a:rPr lang="en-US" sz="2400" b="1" dirty="0">
                <a:solidFill>
                  <a:srgbClr val="E2247C"/>
                </a:solidFill>
                <a:latin typeface="Corbel" panose="020B0503020204020204" pitchFamily="34" charset="0"/>
              </a:rPr>
              <a:t>massive, population-scale analyses </a:t>
            </a:r>
            <a:endParaRPr lang="en-GB" sz="2400" b="1" dirty="0">
              <a:solidFill>
                <a:srgbClr val="E2247C"/>
              </a:solidFill>
              <a:latin typeface="Corbel" panose="020B0503020204020204" pitchFamily="34" charset="0"/>
            </a:endParaRPr>
          </a:p>
        </p:txBody>
      </p:sp>
      <p:grpSp>
        <p:nvGrpSpPr>
          <p:cNvPr id="294" name="Group 293">
            <a:extLst>
              <a:ext uri="{FF2B5EF4-FFF2-40B4-BE49-F238E27FC236}">
                <a16:creationId xmlns:a16="http://schemas.microsoft.com/office/drawing/2014/main" id="{094035C6-6AA5-6246-3E5B-4E5EE64670C4}"/>
              </a:ext>
            </a:extLst>
          </p:cNvPr>
          <p:cNvGrpSpPr/>
          <p:nvPr/>
        </p:nvGrpSpPr>
        <p:grpSpPr>
          <a:xfrm>
            <a:off x="1353912" y="1003990"/>
            <a:ext cx="2664678" cy="1580364"/>
            <a:chOff x="1353912" y="1003990"/>
            <a:chExt cx="2664678" cy="1580364"/>
          </a:xfrm>
        </p:grpSpPr>
        <p:grpSp>
          <p:nvGrpSpPr>
            <p:cNvPr id="262" name="Group 261">
              <a:extLst>
                <a:ext uri="{FF2B5EF4-FFF2-40B4-BE49-F238E27FC236}">
                  <a16:creationId xmlns:a16="http://schemas.microsoft.com/office/drawing/2014/main" id="{6A483FE2-BF0A-DD99-C9B6-8A003ECAB48B}"/>
                </a:ext>
              </a:extLst>
            </p:cNvPr>
            <p:cNvGrpSpPr/>
            <p:nvPr/>
          </p:nvGrpSpPr>
          <p:grpSpPr>
            <a:xfrm>
              <a:off x="1741557" y="1003990"/>
              <a:ext cx="2277033" cy="1580364"/>
              <a:chOff x="2012016" y="965353"/>
              <a:chExt cx="2277033" cy="1580364"/>
            </a:xfrm>
          </p:grpSpPr>
          <p:sp>
            <p:nvSpPr>
              <p:cNvPr id="225" name="Rectangle 224">
                <a:extLst>
                  <a:ext uri="{FF2B5EF4-FFF2-40B4-BE49-F238E27FC236}">
                    <a16:creationId xmlns:a16="http://schemas.microsoft.com/office/drawing/2014/main" id="{D7F07D1D-3AD8-9E58-2889-1BC5D7A7F1D7}"/>
                  </a:ext>
                </a:extLst>
              </p:cNvPr>
              <p:cNvSpPr/>
              <p:nvPr/>
            </p:nvSpPr>
            <p:spPr>
              <a:xfrm>
                <a:off x="2012016" y="1199517"/>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GTGG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226" name="Rectangle 225">
                <a:extLst>
                  <a:ext uri="{FF2B5EF4-FFF2-40B4-BE49-F238E27FC236}">
                    <a16:creationId xmlns:a16="http://schemas.microsoft.com/office/drawing/2014/main" id="{B4D8F4EF-B798-AD4D-5C5A-B0CD551368CF}"/>
                  </a:ext>
                </a:extLst>
              </p:cNvPr>
              <p:cNvSpPr/>
              <p:nvPr/>
            </p:nvSpPr>
            <p:spPr>
              <a:xfrm>
                <a:off x="2124411" y="1329808"/>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TGGA</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227" name="Rectangle 226">
                <a:extLst>
                  <a:ext uri="{FF2B5EF4-FFF2-40B4-BE49-F238E27FC236}">
                    <a16:creationId xmlns:a16="http://schemas.microsoft.com/office/drawing/2014/main" id="{79B607D5-3701-0997-E6B7-A08CC3B3FF0F}"/>
                  </a:ext>
                </a:extLst>
              </p:cNvPr>
              <p:cNvSpPr/>
              <p:nvPr/>
            </p:nvSpPr>
            <p:spPr>
              <a:xfrm>
                <a:off x="2645746" y="1493532"/>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TATG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228" name="TextBox 227">
                <a:extLst>
                  <a:ext uri="{FF2B5EF4-FFF2-40B4-BE49-F238E27FC236}">
                    <a16:creationId xmlns:a16="http://schemas.microsoft.com/office/drawing/2014/main" id="{138156AB-7D12-ABC0-4D81-FA7311DFB571}"/>
                  </a:ext>
                </a:extLst>
              </p:cNvPr>
              <p:cNvSpPr txBox="1"/>
              <p:nvPr/>
            </p:nvSpPr>
            <p:spPr>
              <a:xfrm>
                <a:off x="2063760" y="965353"/>
                <a:ext cx="2225289" cy="307777"/>
              </a:xfrm>
              <a:prstGeom prst="rect">
                <a:avLst/>
              </a:prstGeom>
              <a:noFill/>
            </p:spPr>
            <p:txBody>
              <a:bodyPr wrap="none" rtlCol="0">
                <a:spAutoFit/>
              </a:bodyPr>
              <a:lstStyle/>
              <a:p>
                <a:r>
                  <a:rPr lang="en-CA" sz="1400" dirty="0">
                    <a:latin typeface="Courier New" panose="02070309020205020404" pitchFamily="49" charset="0"/>
                    <a:cs typeface="Courier New" panose="02070309020205020404" pitchFamily="49" charset="0"/>
                  </a:rPr>
                  <a:t>GTGGATTATG</a:t>
                </a:r>
                <a:r>
                  <a:rPr lang="en-CA" sz="1400" b="1" dirty="0">
                    <a:solidFill>
                      <a:srgbClr val="7A62E7"/>
                    </a:solidFill>
                    <a:latin typeface="Courier New" panose="02070309020205020404" pitchFamily="49" charset="0"/>
                    <a:cs typeface="Courier New" panose="02070309020205020404" pitchFamily="49" charset="0"/>
                  </a:rPr>
                  <a:t>A</a:t>
                </a:r>
                <a:r>
                  <a:rPr lang="en-CA" sz="1400" dirty="0">
                    <a:latin typeface="Courier New" panose="02070309020205020404" pitchFamily="49" charset="0"/>
                    <a:cs typeface="Courier New" panose="02070309020205020404" pitchFamily="49" charset="0"/>
                  </a:rPr>
                  <a:t>CGAGGCTA</a:t>
                </a:r>
                <a:endParaRPr lang="en-CA" sz="1600" dirty="0">
                  <a:latin typeface="Courier New" panose="02070309020205020404" pitchFamily="49" charset="0"/>
                  <a:cs typeface="Courier New" panose="02070309020205020404" pitchFamily="49" charset="0"/>
                </a:endParaRPr>
              </a:p>
            </p:txBody>
          </p:sp>
          <p:sp>
            <p:nvSpPr>
              <p:cNvPr id="229" name="Rectangle 228">
                <a:extLst>
                  <a:ext uri="{FF2B5EF4-FFF2-40B4-BE49-F238E27FC236}">
                    <a16:creationId xmlns:a16="http://schemas.microsoft.com/office/drawing/2014/main" id="{8042E7DF-3F10-7AAD-F118-F381047AB955}"/>
                  </a:ext>
                </a:extLst>
              </p:cNvPr>
              <p:cNvSpPr/>
              <p:nvPr/>
            </p:nvSpPr>
            <p:spPr>
              <a:xfrm>
                <a:off x="2753061" y="1623823"/>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ATG</a:t>
                </a:r>
                <a:r>
                  <a:rPr lang="en-CA" sz="1400" b="1" dirty="0">
                    <a:solidFill>
                      <a:srgbClr val="7A62E7"/>
                    </a:solidFill>
                    <a:latin typeface="Courier New" panose="02070309020205020404" pitchFamily="49" charset="0"/>
                    <a:cs typeface="Courier New" panose="02070309020205020404" pitchFamily="49" charset="0"/>
                  </a:rPr>
                  <a:t>A</a:t>
                </a:r>
              </a:p>
            </p:txBody>
          </p:sp>
          <p:sp>
            <p:nvSpPr>
              <p:cNvPr id="230" name="Rectangle 229">
                <a:extLst>
                  <a:ext uri="{FF2B5EF4-FFF2-40B4-BE49-F238E27FC236}">
                    <a16:creationId xmlns:a16="http://schemas.microsoft.com/office/drawing/2014/main" id="{140064E2-F38B-8188-154C-AAADDDDED847}"/>
                  </a:ext>
                </a:extLst>
              </p:cNvPr>
              <p:cNvSpPr/>
              <p:nvPr/>
            </p:nvSpPr>
            <p:spPr>
              <a:xfrm>
                <a:off x="2860376" y="1754114"/>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a:t>
                </a:r>
                <a:r>
                  <a:rPr lang="en-CA" sz="1400" b="1" dirty="0">
                    <a:solidFill>
                      <a:srgbClr val="7A62E7"/>
                    </a:solidFill>
                    <a:latin typeface="Courier New" panose="02070309020205020404" pitchFamily="49" charset="0"/>
                    <a:cs typeface="Courier New" panose="02070309020205020404" pitchFamily="49" charset="0"/>
                  </a:rPr>
                  <a:t>A</a:t>
                </a:r>
                <a:r>
                  <a:rPr lang="en-CA" sz="1400" dirty="0">
                    <a:solidFill>
                      <a:schemeClr val="tx1"/>
                    </a:solidFill>
                    <a:latin typeface="Courier New" panose="02070309020205020404" pitchFamily="49" charset="0"/>
                    <a:cs typeface="Courier New" panose="02070309020205020404" pitchFamily="49" charset="0"/>
                  </a:rPr>
                  <a:t>C</a:t>
                </a:r>
              </a:p>
            </p:txBody>
          </p:sp>
          <p:sp>
            <p:nvSpPr>
              <p:cNvPr id="231" name="Rectangle 230">
                <a:extLst>
                  <a:ext uri="{FF2B5EF4-FFF2-40B4-BE49-F238E27FC236}">
                    <a16:creationId xmlns:a16="http://schemas.microsoft.com/office/drawing/2014/main" id="{39281E98-4BAA-F659-EFA2-E02DB8C594DC}"/>
                  </a:ext>
                </a:extLst>
              </p:cNvPr>
              <p:cNvSpPr/>
              <p:nvPr/>
            </p:nvSpPr>
            <p:spPr>
              <a:xfrm>
                <a:off x="2967691" y="1894565"/>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a:t>
                </a:r>
                <a:r>
                  <a:rPr lang="en-CA" sz="1400" b="1" dirty="0">
                    <a:solidFill>
                      <a:srgbClr val="7A62E7"/>
                    </a:solidFill>
                    <a:latin typeface="Courier New" panose="02070309020205020404" pitchFamily="49" charset="0"/>
                    <a:cs typeface="Courier New" panose="02070309020205020404" pitchFamily="49" charset="0"/>
                  </a:rPr>
                  <a:t>A</a:t>
                </a:r>
                <a:r>
                  <a:rPr lang="en-CA" sz="1400" dirty="0">
                    <a:solidFill>
                      <a:schemeClr val="tx1"/>
                    </a:solidFill>
                    <a:latin typeface="Courier New" panose="02070309020205020404" pitchFamily="49" charset="0"/>
                    <a:cs typeface="Courier New" panose="02070309020205020404" pitchFamily="49" charset="0"/>
                  </a:rPr>
                  <a:t>CG</a:t>
                </a:r>
              </a:p>
            </p:txBody>
          </p:sp>
          <p:sp>
            <p:nvSpPr>
              <p:cNvPr id="232" name="Rectangle 231">
                <a:extLst>
                  <a:ext uri="{FF2B5EF4-FFF2-40B4-BE49-F238E27FC236}">
                    <a16:creationId xmlns:a16="http://schemas.microsoft.com/office/drawing/2014/main" id="{218D81E2-B5F1-5439-32C2-37161759A8E0}"/>
                  </a:ext>
                </a:extLst>
              </p:cNvPr>
              <p:cNvSpPr/>
              <p:nvPr/>
            </p:nvSpPr>
            <p:spPr>
              <a:xfrm>
                <a:off x="3075006" y="2023840"/>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b="1" dirty="0">
                    <a:solidFill>
                      <a:srgbClr val="7A62E7"/>
                    </a:solidFill>
                    <a:latin typeface="Courier New" panose="02070309020205020404" pitchFamily="49" charset="0"/>
                    <a:cs typeface="Courier New" panose="02070309020205020404" pitchFamily="49" charset="0"/>
                  </a:rPr>
                  <a:t>A</a:t>
                </a:r>
                <a:r>
                  <a:rPr lang="en-CA" sz="1400" dirty="0">
                    <a:solidFill>
                      <a:schemeClr val="tx1"/>
                    </a:solidFill>
                    <a:latin typeface="Courier New" panose="02070309020205020404" pitchFamily="49" charset="0"/>
                    <a:cs typeface="Courier New" panose="02070309020205020404" pitchFamily="49" charset="0"/>
                  </a:rPr>
                  <a:t>CGA</a:t>
                </a:r>
              </a:p>
            </p:txBody>
          </p:sp>
          <p:sp>
            <p:nvSpPr>
              <p:cNvPr id="233" name="Rectangle 232">
                <a:extLst>
                  <a:ext uri="{FF2B5EF4-FFF2-40B4-BE49-F238E27FC236}">
                    <a16:creationId xmlns:a16="http://schemas.microsoft.com/office/drawing/2014/main" id="{1C68C892-5C11-AA4D-DF13-956454FBE6B0}"/>
                  </a:ext>
                </a:extLst>
              </p:cNvPr>
              <p:cNvSpPr/>
              <p:nvPr/>
            </p:nvSpPr>
            <p:spPr>
              <a:xfrm>
                <a:off x="3187401" y="2154131"/>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CGAG</a:t>
                </a:r>
              </a:p>
            </p:txBody>
          </p:sp>
          <p:sp>
            <p:nvSpPr>
              <p:cNvPr id="234" name="TextBox 233">
                <a:extLst>
                  <a:ext uri="{FF2B5EF4-FFF2-40B4-BE49-F238E27FC236}">
                    <a16:creationId xmlns:a16="http://schemas.microsoft.com/office/drawing/2014/main" id="{EED2A091-616A-6483-310F-D3EA845CF24D}"/>
                  </a:ext>
                </a:extLst>
              </p:cNvPr>
              <p:cNvSpPr txBox="1"/>
              <p:nvPr/>
            </p:nvSpPr>
            <p:spPr>
              <a:xfrm>
                <a:off x="2308401" y="1385520"/>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235" name="TextBox 234">
                <a:extLst>
                  <a:ext uri="{FF2B5EF4-FFF2-40B4-BE49-F238E27FC236}">
                    <a16:creationId xmlns:a16="http://schemas.microsoft.com/office/drawing/2014/main" id="{7A9BAA95-C8EC-0944-073B-776FE87ED956}"/>
                  </a:ext>
                </a:extLst>
              </p:cNvPr>
              <p:cNvSpPr txBox="1"/>
              <p:nvPr/>
            </p:nvSpPr>
            <p:spPr>
              <a:xfrm>
                <a:off x="3380771" y="2207163"/>
                <a:ext cx="338554" cy="338554"/>
              </a:xfrm>
              <a:prstGeom prst="rect">
                <a:avLst/>
              </a:prstGeom>
              <a:noFill/>
            </p:spPr>
            <p:txBody>
              <a:bodyPr wrap="none" rtlCol="0">
                <a:spAutoFit/>
              </a:bodyPr>
              <a:lstStyle/>
              <a:p>
                <a:r>
                  <a:rPr lang="en-CA" sz="1600" dirty="0">
                    <a:latin typeface="Cambria" panose="02040503050406030204" pitchFamily="18" charset="0"/>
                  </a:rPr>
                  <a:t>…</a:t>
                </a:r>
              </a:p>
            </p:txBody>
          </p:sp>
        </p:grpSp>
        <p:pic>
          <p:nvPicPr>
            <p:cNvPr id="263" name="Graphic 262" descr="Woman">
              <a:extLst>
                <a:ext uri="{FF2B5EF4-FFF2-40B4-BE49-F238E27FC236}">
                  <a16:creationId xmlns:a16="http://schemas.microsoft.com/office/drawing/2014/main" id="{603A6792-1646-9229-11AC-F2798D81B5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53912" y="1457754"/>
              <a:ext cx="628808" cy="628808"/>
            </a:xfrm>
            <a:prstGeom prst="rect">
              <a:avLst/>
            </a:prstGeom>
          </p:spPr>
        </p:pic>
      </p:grpSp>
      <p:grpSp>
        <p:nvGrpSpPr>
          <p:cNvPr id="295" name="Group 294">
            <a:extLst>
              <a:ext uri="{FF2B5EF4-FFF2-40B4-BE49-F238E27FC236}">
                <a16:creationId xmlns:a16="http://schemas.microsoft.com/office/drawing/2014/main" id="{6D18B71A-8436-4CD8-527B-76D9901A34F8}"/>
              </a:ext>
            </a:extLst>
          </p:cNvPr>
          <p:cNvGrpSpPr/>
          <p:nvPr/>
        </p:nvGrpSpPr>
        <p:grpSpPr>
          <a:xfrm>
            <a:off x="3997582" y="987005"/>
            <a:ext cx="2683951" cy="1594460"/>
            <a:chOff x="3997582" y="987005"/>
            <a:chExt cx="2683951" cy="1594460"/>
          </a:xfrm>
        </p:grpSpPr>
        <p:grpSp>
          <p:nvGrpSpPr>
            <p:cNvPr id="261" name="Group 260">
              <a:extLst>
                <a:ext uri="{FF2B5EF4-FFF2-40B4-BE49-F238E27FC236}">
                  <a16:creationId xmlns:a16="http://schemas.microsoft.com/office/drawing/2014/main" id="{910E77C4-BD90-16D5-52B6-0F03E9BC31D8}"/>
                </a:ext>
              </a:extLst>
            </p:cNvPr>
            <p:cNvGrpSpPr/>
            <p:nvPr/>
          </p:nvGrpSpPr>
          <p:grpSpPr>
            <a:xfrm>
              <a:off x="4404500" y="987005"/>
              <a:ext cx="2277033" cy="1594460"/>
              <a:chOff x="4597685" y="948368"/>
              <a:chExt cx="2277033" cy="1594460"/>
            </a:xfrm>
          </p:grpSpPr>
          <p:sp>
            <p:nvSpPr>
              <p:cNvPr id="238" name="Rectangle 237">
                <a:extLst>
                  <a:ext uri="{FF2B5EF4-FFF2-40B4-BE49-F238E27FC236}">
                    <a16:creationId xmlns:a16="http://schemas.microsoft.com/office/drawing/2014/main" id="{7093C105-BE38-D38C-3DAA-7B323D521EE4}"/>
                  </a:ext>
                </a:extLst>
              </p:cNvPr>
              <p:cNvSpPr/>
              <p:nvPr/>
            </p:nvSpPr>
            <p:spPr>
              <a:xfrm>
                <a:off x="4597685" y="1182532"/>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GTGG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239" name="Rectangle 238">
                <a:extLst>
                  <a:ext uri="{FF2B5EF4-FFF2-40B4-BE49-F238E27FC236}">
                    <a16:creationId xmlns:a16="http://schemas.microsoft.com/office/drawing/2014/main" id="{58EE013B-2844-60EC-5CDC-4EEA5F0E50A9}"/>
                  </a:ext>
                </a:extLst>
              </p:cNvPr>
              <p:cNvSpPr/>
              <p:nvPr/>
            </p:nvSpPr>
            <p:spPr>
              <a:xfrm>
                <a:off x="4710080" y="1322400"/>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TGGA</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240" name="TextBox 239">
                <a:extLst>
                  <a:ext uri="{FF2B5EF4-FFF2-40B4-BE49-F238E27FC236}">
                    <a16:creationId xmlns:a16="http://schemas.microsoft.com/office/drawing/2014/main" id="{7A77FA13-342B-A836-2DA0-14727A31F3E8}"/>
                  </a:ext>
                </a:extLst>
              </p:cNvPr>
              <p:cNvSpPr txBox="1"/>
              <p:nvPr/>
            </p:nvSpPr>
            <p:spPr>
              <a:xfrm>
                <a:off x="4649429" y="948368"/>
                <a:ext cx="2225289" cy="307777"/>
              </a:xfrm>
              <a:prstGeom prst="rect">
                <a:avLst/>
              </a:prstGeom>
              <a:noFill/>
            </p:spPr>
            <p:txBody>
              <a:bodyPr wrap="none" rtlCol="0">
                <a:spAutoFit/>
              </a:bodyPr>
              <a:lstStyle/>
              <a:p>
                <a:r>
                  <a:rPr lang="en-CA" sz="1400" dirty="0">
                    <a:latin typeface="Courier New" panose="02070309020205020404" pitchFamily="49" charset="0"/>
                    <a:cs typeface="Courier New" panose="02070309020205020404" pitchFamily="49" charset="0"/>
                  </a:rPr>
                  <a:t>GTGGATTATG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latin typeface="Courier New" panose="02070309020205020404" pitchFamily="49" charset="0"/>
                    <a:cs typeface="Courier New" panose="02070309020205020404" pitchFamily="49" charset="0"/>
                  </a:rPr>
                  <a:t>CGAGGCTA</a:t>
                </a:r>
                <a:endParaRPr lang="en-CA" sz="1600" dirty="0">
                  <a:latin typeface="Courier New" panose="02070309020205020404" pitchFamily="49" charset="0"/>
                  <a:cs typeface="Courier New" panose="02070309020205020404" pitchFamily="49" charset="0"/>
                </a:endParaRPr>
              </a:p>
            </p:txBody>
          </p:sp>
          <p:sp>
            <p:nvSpPr>
              <p:cNvPr id="241" name="Rectangle 240">
                <a:extLst>
                  <a:ext uri="{FF2B5EF4-FFF2-40B4-BE49-F238E27FC236}">
                    <a16:creationId xmlns:a16="http://schemas.microsoft.com/office/drawing/2014/main" id="{054510A5-F312-E9A4-39CB-FA1E60C55380}"/>
                  </a:ext>
                </a:extLst>
              </p:cNvPr>
              <p:cNvSpPr/>
              <p:nvPr/>
            </p:nvSpPr>
            <p:spPr>
              <a:xfrm>
                <a:off x="5231415" y="1477551"/>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TATG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242" name="TextBox 241">
                <a:extLst>
                  <a:ext uri="{FF2B5EF4-FFF2-40B4-BE49-F238E27FC236}">
                    <a16:creationId xmlns:a16="http://schemas.microsoft.com/office/drawing/2014/main" id="{1B94F481-F723-5AF4-C2E0-223FD8132EB4}"/>
                  </a:ext>
                </a:extLst>
              </p:cNvPr>
              <p:cNvSpPr txBox="1"/>
              <p:nvPr/>
            </p:nvSpPr>
            <p:spPr>
              <a:xfrm>
                <a:off x="4903112" y="1372471"/>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243" name="TextBox 242">
                <a:extLst>
                  <a:ext uri="{FF2B5EF4-FFF2-40B4-BE49-F238E27FC236}">
                    <a16:creationId xmlns:a16="http://schemas.microsoft.com/office/drawing/2014/main" id="{B6A21372-930F-5D57-341D-211CAB7FB707}"/>
                  </a:ext>
                </a:extLst>
              </p:cNvPr>
              <p:cNvSpPr txBox="1"/>
              <p:nvPr/>
            </p:nvSpPr>
            <p:spPr>
              <a:xfrm>
                <a:off x="5975482" y="2204274"/>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244" name="Rectangle 243">
                <a:extLst>
                  <a:ext uri="{FF2B5EF4-FFF2-40B4-BE49-F238E27FC236}">
                    <a16:creationId xmlns:a16="http://schemas.microsoft.com/office/drawing/2014/main" id="{2BA057D3-92AC-F648-F269-CE3B977975E6}"/>
                  </a:ext>
                </a:extLst>
              </p:cNvPr>
              <p:cNvSpPr/>
              <p:nvPr/>
            </p:nvSpPr>
            <p:spPr>
              <a:xfrm>
                <a:off x="5338730" y="1607390"/>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ATG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p>
            </p:txBody>
          </p:sp>
          <p:sp>
            <p:nvSpPr>
              <p:cNvPr id="245" name="Rectangle 244">
                <a:extLst>
                  <a:ext uri="{FF2B5EF4-FFF2-40B4-BE49-F238E27FC236}">
                    <a16:creationId xmlns:a16="http://schemas.microsoft.com/office/drawing/2014/main" id="{65C3BDBE-ACFF-408F-85FA-B65F5328AFCF}"/>
                  </a:ext>
                </a:extLst>
              </p:cNvPr>
              <p:cNvSpPr/>
              <p:nvPr/>
            </p:nvSpPr>
            <p:spPr>
              <a:xfrm>
                <a:off x="5446045" y="1737229"/>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solidFill>
                      <a:schemeClr val="tx1"/>
                    </a:solidFill>
                    <a:latin typeface="Courier New" panose="02070309020205020404" pitchFamily="49" charset="0"/>
                    <a:cs typeface="Courier New" panose="02070309020205020404" pitchFamily="49" charset="0"/>
                  </a:rPr>
                  <a:t>C</a:t>
                </a:r>
              </a:p>
            </p:txBody>
          </p:sp>
          <p:sp>
            <p:nvSpPr>
              <p:cNvPr id="246" name="Rectangle 245">
                <a:extLst>
                  <a:ext uri="{FF2B5EF4-FFF2-40B4-BE49-F238E27FC236}">
                    <a16:creationId xmlns:a16="http://schemas.microsoft.com/office/drawing/2014/main" id="{E49F69E8-B358-A0DB-6AE3-5CB5F263C2E2}"/>
                  </a:ext>
                </a:extLst>
              </p:cNvPr>
              <p:cNvSpPr/>
              <p:nvPr/>
            </p:nvSpPr>
            <p:spPr>
              <a:xfrm>
                <a:off x="5553360" y="1867440"/>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solidFill>
                      <a:schemeClr val="tx1"/>
                    </a:solidFill>
                    <a:latin typeface="Courier New" panose="02070309020205020404" pitchFamily="49" charset="0"/>
                    <a:cs typeface="Courier New" panose="02070309020205020404" pitchFamily="49" charset="0"/>
                  </a:rPr>
                  <a:t>CG</a:t>
                </a:r>
              </a:p>
            </p:txBody>
          </p:sp>
          <p:sp>
            <p:nvSpPr>
              <p:cNvPr id="247" name="Rectangle 246">
                <a:extLst>
                  <a:ext uri="{FF2B5EF4-FFF2-40B4-BE49-F238E27FC236}">
                    <a16:creationId xmlns:a16="http://schemas.microsoft.com/office/drawing/2014/main" id="{6E5854D1-654B-AC55-0CDC-FFCB1A37B45F}"/>
                  </a:ext>
                </a:extLst>
              </p:cNvPr>
              <p:cNvSpPr/>
              <p:nvPr/>
            </p:nvSpPr>
            <p:spPr>
              <a:xfrm>
                <a:off x="5660675" y="1997727"/>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solidFill>
                      <a:schemeClr val="tx1"/>
                    </a:solidFill>
                    <a:latin typeface="Courier New" panose="02070309020205020404" pitchFamily="49" charset="0"/>
                    <a:cs typeface="Courier New" panose="02070309020205020404" pitchFamily="49" charset="0"/>
                  </a:rPr>
                  <a:t>CGA</a:t>
                </a:r>
              </a:p>
            </p:txBody>
          </p:sp>
          <p:sp>
            <p:nvSpPr>
              <p:cNvPr id="248" name="Rectangle 247">
                <a:extLst>
                  <a:ext uri="{FF2B5EF4-FFF2-40B4-BE49-F238E27FC236}">
                    <a16:creationId xmlns:a16="http://schemas.microsoft.com/office/drawing/2014/main" id="{EF222B32-E4C6-061F-0E4A-6CE227BF3E72}"/>
                  </a:ext>
                </a:extLst>
              </p:cNvPr>
              <p:cNvSpPr/>
              <p:nvPr/>
            </p:nvSpPr>
            <p:spPr>
              <a:xfrm>
                <a:off x="5773070" y="2127938"/>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CGAG</a:t>
                </a:r>
              </a:p>
            </p:txBody>
          </p:sp>
        </p:grpSp>
        <p:pic>
          <p:nvPicPr>
            <p:cNvPr id="264" name="Graphic 263" descr="Man">
              <a:extLst>
                <a:ext uri="{FF2B5EF4-FFF2-40B4-BE49-F238E27FC236}">
                  <a16:creationId xmlns:a16="http://schemas.microsoft.com/office/drawing/2014/main" id="{69EFA385-2035-CB34-AD28-BAE4FEBD5C6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7582" y="1426077"/>
              <a:ext cx="604391" cy="604391"/>
            </a:xfrm>
            <a:prstGeom prst="rect">
              <a:avLst/>
            </a:prstGeom>
          </p:spPr>
        </p:pic>
      </p:grpSp>
      <p:grpSp>
        <p:nvGrpSpPr>
          <p:cNvPr id="296" name="Group 295">
            <a:extLst>
              <a:ext uri="{FF2B5EF4-FFF2-40B4-BE49-F238E27FC236}">
                <a16:creationId xmlns:a16="http://schemas.microsoft.com/office/drawing/2014/main" id="{5810872E-0598-32BE-64DC-C1B8EE9F9706}"/>
              </a:ext>
            </a:extLst>
          </p:cNvPr>
          <p:cNvGrpSpPr/>
          <p:nvPr/>
        </p:nvGrpSpPr>
        <p:grpSpPr>
          <a:xfrm>
            <a:off x="6259216" y="997828"/>
            <a:ext cx="2728295" cy="1584300"/>
            <a:chOff x="6259216" y="997828"/>
            <a:chExt cx="2728295" cy="1584300"/>
          </a:xfrm>
        </p:grpSpPr>
        <p:grpSp>
          <p:nvGrpSpPr>
            <p:cNvPr id="260" name="Group 259">
              <a:extLst>
                <a:ext uri="{FF2B5EF4-FFF2-40B4-BE49-F238E27FC236}">
                  <a16:creationId xmlns:a16="http://schemas.microsoft.com/office/drawing/2014/main" id="{CA273A72-B7B0-9299-4CB1-51FEB743FD33}"/>
                </a:ext>
              </a:extLst>
            </p:cNvPr>
            <p:cNvGrpSpPr/>
            <p:nvPr/>
          </p:nvGrpSpPr>
          <p:grpSpPr>
            <a:xfrm>
              <a:off x="6710478" y="997828"/>
              <a:ext cx="2277033" cy="1584300"/>
              <a:chOff x="6710478" y="959191"/>
              <a:chExt cx="2277033" cy="1584300"/>
            </a:xfrm>
          </p:grpSpPr>
          <p:sp>
            <p:nvSpPr>
              <p:cNvPr id="249" name="Rectangle 248">
                <a:extLst>
                  <a:ext uri="{FF2B5EF4-FFF2-40B4-BE49-F238E27FC236}">
                    <a16:creationId xmlns:a16="http://schemas.microsoft.com/office/drawing/2014/main" id="{FF912F4E-9466-A8C0-C7EC-02ED8C08942A}"/>
                  </a:ext>
                </a:extLst>
              </p:cNvPr>
              <p:cNvSpPr/>
              <p:nvPr/>
            </p:nvSpPr>
            <p:spPr>
              <a:xfrm>
                <a:off x="6710478" y="1193355"/>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GTGG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250" name="Rectangle 249">
                <a:extLst>
                  <a:ext uri="{FF2B5EF4-FFF2-40B4-BE49-F238E27FC236}">
                    <a16:creationId xmlns:a16="http://schemas.microsoft.com/office/drawing/2014/main" id="{47CE0076-5801-EF9F-9A06-4FA2F067B0D2}"/>
                  </a:ext>
                </a:extLst>
              </p:cNvPr>
              <p:cNvSpPr/>
              <p:nvPr/>
            </p:nvSpPr>
            <p:spPr>
              <a:xfrm>
                <a:off x="6822873" y="1333223"/>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TGGA</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251" name="Rectangle 250">
                <a:extLst>
                  <a:ext uri="{FF2B5EF4-FFF2-40B4-BE49-F238E27FC236}">
                    <a16:creationId xmlns:a16="http://schemas.microsoft.com/office/drawing/2014/main" id="{35B78EEA-7E8C-8B04-333A-345EF4ED1825}"/>
                  </a:ext>
                </a:extLst>
              </p:cNvPr>
              <p:cNvSpPr/>
              <p:nvPr/>
            </p:nvSpPr>
            <p:spPr>
              <a:xfrm>
                <a:off x="7344208" y="1488374"/>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TATG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252" name="TextBox 251">
                <a:extLst>
                  <a:ext uri="{FF2B5EF4-FFF2-40B4-BE49-F238E27FC236}">
                    <a16:creationId xmlns:a16="http://schemas.microsoft.com/office/drawing/2014/main" id="{64CB92FF-69ED-CE84-8D47-55905E896926}"/>
                  </a:ext>
                </a:extLst>
              </p:cNvPr>
              <p:cNvSpPr txBox="1"/>
              <p:nvPr/>
            </p:nvSpPr>
            <p:spPr>
              <a:xfrm>
                <a:off x="6762222" y="959191"/>
                <a:ext cx="2225289" cy="307777"/>
              </a:xfrm>
              <a:prstGeom prst="rect">
                <a:avLst/>
              </a:prstGeom>
              <a:noFill/>
            </p:spPr>
            <p:txBody>
              <a:bodyPr wrap="none" rtlCol="0">
                <a:spAutoFit/>
              </a:bodyPr>
              <a:lstStyle/>
              <a:p>
                <a:r>
                  <a:rPr lang="en-CA" sz="1400" dirty="0">
                    <a:latin typeface="Courier New" panose="02070309020205020404" pitchFamily="49" charset="0"/>
                    <a:cs typeface="Courier New" panose="02070309020205020404" pitchFamily="49" charset="0"/>
                  </a:rPr>
                  <a:t>GTGGATTATG</a:t>
                </a:r>
                <a:r>
                  <a:rPr lang="en-CA" sz="1400" b="1" dirty="0">
                    <a:solidFill>
                      <a:srgbClr val="C55A11"/>
                    </a:solidFill>
                    <a:latin typeface="Courier New" panose="02070309020205020404" pitchFamily="49" charset="0"/>
                    <a:cs typeface="Courier New" panose="02070309020205020404" pitchFamily="49" charset="0"/>
                  </a:rPr>
                  <a:t>T</a:t>
                </a:r>
                <a:r>
                  <a:rPr lang="en-CA" sz="1400" dirty="0">
                    <a:latin typeface="Courier New" panose="02070309020205020404" pitchFamily="49" charset="0"/>
                    <a:cs typeface="Courier New" panose="02070309020205020404" pitchFamily="49" charset="0"/>
                  </a:rPr>
                  <a:t>CGAGGCTA</a:t>
                </a:r>
                <a:endParaRPr lang="en-CA" sz="1600" dirty="0">
                  <a:latin typeface="Courier New" panose="02070309020205020404" pitchFamily="49" charset="0"/>
                  <a:cs typeface="Courier New" panose="02070309020205020404" pitchFamily="49" charset="0"/>
                </a:endParaRPr>
              </a:p>
            </p:txBody>
          </p:sp>
          <p:sp>
            <p:nvSpPr>
              <p:cNvPr id="253" name="Rectangle 252">
                <a:extLst>
                  <a:ext uri="{FF2B5EF4-FFF2-40B4-BE49-F238E27FC236}">
                    <a16:creationId xmlns:a16="http://schemas.microsoft.com/office/drawing/2014/main" id="{4BAA5D41-28C5-DDB4-F5DF-F7C6B82D543B}"/>
                  </a:ext>
                </a:extLst>
              </p:cNvPr>
              <p:cNvSpPr/>
              <p:nvPr/>
            </p:nvSpPr>
            <p:spPr>
              <a:xfrm>
                <a:off x="7451523" y="1618213"/>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ATG</a:t>
                </a:r>
                <a:r>
                  <a:rPr lang="en-CA" sz="1400" b="1" dirty="0">
                    <a:solidFill>
                      <a:schemeClr val="accent2">
                        <a:lumMod val="75000"/>
                      </a:schemeClr>
                    </a:solidFill>
                    <a:latin typeface="Courier New" panose="02070309020205020404" pitchFamily="49" charset="0"/>
                    <a:cs typeface="Courier New" panose="02070309020205020404" pitchFamily="49" charset="0"/>
                  </a:rPr>
                  <a:t>T</a:t>
                </a:r>
              </a:p>
            </p:txBody>
          </p:sp>
          <p:sp>
            <p:nvSpPr>
              <p:cNvPr id="254" name="Rectangle 253">
                <a:extLst>
                  <a:ext uri="{FF2B5EF4-FFF2-40B4-BE49-F238E27FC236}">
                    <a16:creationId xmlns:a16="http://schemas.microsoft.com/office/drawing/2014/main" id="{6547F0EA-DD2C-4B4D-F5EC-0813CA23B3BE}"/>
                  </a:ext>
                </a:extLst>
              </p:cNvPr>
              <p:cNvSpPr/>
              <p:nvPr/>
            </p:nvSpPr>
            <p:spPr>
              <a:xfrm>
                <a:off x="7558838" y="1748052"/>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a:t>
                </a:r>
                <a:r>
                  <a:rPr lang="en-CA" sz="1400" b="1" dirty="0">
                    <a:solidFill>
                      <a:schemeClr val="accent2">
                        <a:lumMod val="75000"/>
                      </a:schemeClr>
                    </a:solidFill>
                    <a:latin typeface="Courier New" panose="02070309020205020404" pitchFamily="49" charset="0"/>
                    <a:cs typeface="Courier New" panose="02070309020205020404" pitchFamily="49" charset="0"/>
                  </a:rPr>
                  <a:t>T</a:t>
                </a:r>
                <a:r>
                  <a:rPr lang="en-CA" sz="1400" dirty="0">
                    <a:solidFill>
                      <a:schemeClr val="tx1"/>
                    </a:solidFill>
                    <a:latin typeface="Courier New" panose="02070309020205020404" pitchFamily="49" charset="0"/>
                    <a:cs typeface="Courier New" panose="02070309020205020404" pitchFamily="49" charset="0"/>
                  </a:rPr>
                  <a:t>C</a:t>
                </a:r>
              </a:p>
            </p:txBody>
          </p:sp>
          <p:sp>
            <p:nvSpPr>
              <p:cNvPr id="255" name="Rectangle 254">
                <a:extLst>
                  <a:ext uri="{FF2B5EF4-FFF2-40B4-BE49-F238E27FC236}">
                    <a16:creationId xmlns:a16="http://schemas.microsoft.com/office/drawing/2014/main" id="{03389F13-E1D0-9A52-87AC-4B0402E7F71D}"/>
                  </a:ext>
                </a:extLst>
              </p:cNvPr>
              <p:cNvSpPr/>
              <p:nvPr/>
            </p:nvSpPr>
            <p:spPr>
              <a:xfrm>
                <a:off x="7666153" y="1888423"/>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a:t>
                </a:r>
                <a:r>
                  <a:rPr lang="en-CA" sz="1400" b="1" dirty="0">
                    <a:solidFill>
                      <a:schemeClr val="accent2">
                        <a:lumMod val="75000"/>
                      </a:schemeClr>
                    </a:solidFill>
                    <a:latin typeface="Courier New" panose="02070309020205020404" pitchFamily="49" charset="0"/>
                    <a:cs typeface="Courier New" panose="02070309020205020404" pitchFamily="49" charset="0"/>
                  </a:rPr>
                  <a:t>T</a:t>
                </a:r>
                <a:r>
                  <a:rPr lang="en-CA" sz="1400" dirty="0">
                    <a:solidFill>
                      <a:schemeClr val="tx1"/>
                    </a:solidFill>
                    <a:latin typeface="Courier New" panose="02070309020205020404" pitchFamily="49" charset="0"/>
                    <a:cs typeface="Courier New" panose="02070309020205020404" pitchFamily="49" charset="0"/>
                  </a:rPr>
                  <a:t>CG</a:t>
                </a:r>
              </a:p>
            </p:txBody>
          </p:sp>
          <p:sp>
            <p:nvSpPr>
              <p:cNvPr id="256" name="Rectangle 255">
                <a:extLst>
                  <a:ext uri="{FF2B5EF4-FFF2-40B4-BE49-F238E27FC236}">
                    <a16:creationId xmlns:a16="http://schemas.microsoft.com/office/drawing/2014/main" id="{8505B31B-2AD3-2DB6-3034-5DF65354489C}"/>
                  </a:ext>
                </a:extLst>
              </p:cNvPr>
              <p:cNvSpPr/>
              <p:nvPr/>
            </p:nvSpPr>
            <p:spPr>
              <a:xfrm>
                <a:off x="7773468" y="2018710"/>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b="1" dirty="0">
                    <a:solidFill>
                      <a:schemeClr val="accent2">
                        <a:lumMod val="75000"/>
                      </a:schemeClr>
                    </a:solidFill>
                    <a:latin typeface="Courier New" panose="02070309020205020404" pitchFamily="49" charset="0"/>
                    <a:cs typeface="Courier New" panose="02070309020205020404" pitchFamily="49" charset="0"/>
                  </a:rPr>
                  <a:t>T</a:t>
                </a:r>
                <a:r>
                  <a:rPr lang="en-CA" sz="1400" dirty="0">
                    <a:solidFill>
                      <a:schemeClr val="tx1"/>
                    </a:solidFill>
                    <a:latin typeface="Courier New" panose="02070309020205020404" pitchFamily="49" charset="0"/>
                    <a:cs typeface="Courier New" panose="02070309020205020404" pitchFamily="49" charset="0"/>
                  </a:rPr>
                  <a:t>CGA</a:t>
                </a:r>
              </a:p>
            </p:txBody>
          </p:sp>
          <p:sp>
            <p:nvSpPr>
              <p:cNvPr id="257" name="Rectangle 256">
                <a:extLst>
                  <a:ext uri="{FF2B5EF4-FFF2-40B4-BE49-F238E27FC236}">
                    <a16:creationId xmlns:a16="http://schemas.microsoft.com/office/drawing/2014/main" id="{EAC94927-48B1-A9A5-287C-F108AC4C68D4}"/>
                  </a:ext>
                </a:extLst>
              </p:cNvPr>
              <p:cNvSpPr/>
              <p:nvPr/>
            </p:nvSpPr>
            <p:spPr>
              <a:xfrm>
                <a:off x="7885863" y="2148921"/>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CGAG</a:t>
                </a:r>
              </a:p>
            </p:txBody>
          </p:sp>
          <p:sp>
            <p:nvSpPr>
              <p:cNvPr id="258" name="TextBox 257">
                <a:extLst>
                  <a:ext uri="{FF2B5EF4-FFF2-40B4-BE49-F238E27FC236}">
                    <a16:creationId xmlns:a16="http://schemas.microsoft.com/office/drawing/2014/main" id="{8E5897CA-2703-267F-69B6-6BDBCBF379C1}"/>
                  </a:ext>
                </a:extLst>
              </p:cNvPr>
              <p:cNvSpPr txBox="1"/>
              <p:nvPr/>
            </p:nvSpPr>
            <p:spPr>
              <a:xfrm>
                <a:off x="7022871" y="1383294"/>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259" name="TextBox 258">
                <a:extLst>
                  <a:ext uri="{FF2B5EF4-FFF2-40B4-BE49-F238E27FC236}">
                    <a16:creationId xmlns:a16="http://schemas.microsoft.com/office/drawing/2014/main" id="{C6ED4BB1-089A-D45B-6A12-A351684A24E3}"/>
                  </a:ext>
                </a:extLst>
              </p:cNvPr>
              <p:cNvSpPr txBox="1"/>
              <p:nvPr/>
            </p:nvSpPr>
            <p:spPr>
              <a:xfrm>
                <a:off x="8095241" y="2204937"/>
                <a:ext cx="338554" cy="338554"/>
              </a:xfrm>
              <a:prstGeom prst="rect">
                <a:avLst/>
              </a:prstGeom>
              <a:noFill/>
            </p:spPr>
            <p:txBody>
              <a:bodyPr wrap="none" rtlCol="0">
                <a:spAutoFit/>
              </a:bodyPr>
              <a:lstStyle/>
              <a:p>
                <a:r>
                  <a:rPr lang="en-CA" sz="1600" dirty="0">
                    <a:latin typeface="Cambria" panose="02040503050406030204" pitchFamily="18" charset="0"/>
                  </a:rPr>
                  <a:t>…</a:t>
                </a:r>
              </a:p>
            </p:txBody>
          </p:sp>
        </p:grpSp>
        <p:pic>
          <p:nvPicPr>
            <p:cNvPr id="265" name="Picture 264">
              <a:extLst>
                <a:ext uri="{FF2B5EF4-FFF2-40B4-BE49-F238E27FC236}">
                  <a16:creationId xmlns:a16="http://schemas.microsoft.com/office/drawing/2014/main" id="{E94DC77B-6B56-6170-418E-052D575C994D}"/>
                </a:ext>
              </a:extLst>
            </p:cNvPr>
            <p:cNvPicPr>
              <a:picLocks noChangeAspect="1"/>
            </p:cNvPicPr>
            <p:nvPr/>
          </p:nvPicPr>
          <p:blipFill>
            <a:blip r:embed="rId7">
              <a:duotone>
                <a:schemeClr val="accent2">
                  <a:shade val="45000"/>
                  <a:satMod val="135000"/>
                </a:schemeClr>
                <a:prstClr val="white"/>
              </a:duotone>
            </a:blip>
            <a:stretch>
              <a:fillRect/>
            </a:stretch>
          </p:blipFill>
          <p:spPr>
            <a:xfrm>
              <a:off x="6259216" y="1361037"/>
              <a:ext cx="560370" cy="560370"/>
            </a:xfrm>
            <a:prstGeom prst="rect">
              <a:avLst/>
            </a:prstGeom>
          </p:spPr>
        </p:pic>
      </p:grpSp>
      <p:grpSp>
        <p:nvGrpSpPr>
          <p:cNvPr id="339" name="Group 338">
            <a:extLst>
              <a:ext uri="{FF2B5EF4-FFF2-40B4-BE49-F238E27FC236}">
                <a16:creationId xmlns:a16="http://schemas.microsoft.com/office/drawing/2014/main" id="{2244EE3B-DB2E-97D8-159F-1CF599E525DD}"/>
              </a:ext>
            </a:extLst>
          </p:cNvPr>
          <p:cNvGrpSpPr/>
          <p:nvPr/>
        </p:nvGrpSpPr>
        <p:grpSpPr>
          <a:xfrm>
            <a:off x="127431" y="2828447"/>
            <a:ext cx="8877114" cy="1184881"/>
            <a:chOff x="127431" y="2828447"/>
            <a:chExt cx="8877114" cy="1184881"/>
          </a:xfrm>
        </p:grpSpPr>
        <p:sp>
          <p:nvSpPr>
            <p:cNvPr id="80" name="Rounded Rectangle 79">
              <a:extLst>
                <a:ext uri="{FF2B5EF4-FFF2-40B4-BE49-F238E27FC236}">
                  <a16:creationId xmlns:a16="http://schemas.microsoft.com/office/drawing/2014/main" id="{12B2ABA2-35AF-9044-C77C-20D9DF77A758}"/>
                </a:ext>
              </a:extLst>
            </p:cNvPr>
            <p:cNvSpPr/>
            <p:nvPr/>
          </p:nvSpPr>
          <p:spPr>
            <a:xfrm>
              <a:off x="133109" y="2828447"/>
              <a:ext cx="8871436" cy="1184881"/>
            </a:xfrm>
            <a:prstGeom prst="roundRect">
              <a:avLst>
                <a:gd name="adj" fmla="val 10183"/>
              </a:avLst>
            </a:prstGeom>
            <a:solidFill>
              <a:schemeClr val="bg2">
                <a:lumMod val="90000"/>
                <a:alpha val="34118"/>
              </a:schemeClr>
            </a:solidFill>
            <a:ln w="15875">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1" name="TextBox 80">
              <a:extLst>
                <a:ext uri="{FF2B5EF4-FFF2-40B4-BE49-F238E27FC236}">
                  <a16:creationId xmlns:a16="http://schemas.microsoft.com/office/drawing/2014/main" id="{47946773-039B-F1E7-A557-47E9EFA4F6D8}"/>
                </a:ext>
              </a:extLst>
            </p:cNvPr>
            <p:cNvSpPr txBox="1"/>
            <p:nvPr/>
          </p:nvSpPr>
          <p:spPr>
            <a:xfrm>
              <a:off x="127431" y="3112983"/>
              <a:ext cx="1826947" cy="617861"/>
            </a:xfrm>
            <a:prstGeom prst="rect">
              <a:avLst/>
            </a:prstGeom>
            <a:noFill/>
          </p:spPr>
          <p:txBody>
            <a:bodyPr wrap="square" lIns="0" rIns="0" rtlCol="0">
              <a:spAutoFit/>
            </a:bodyPr>
            <a:lstStyle/>
            <a:p>
              <a:pPr algn="ctr">
                <a:lnSpc>
                  <a:spcPct val="85000"/>
                </a:lnSpc>
              </a:pPr>
              <a:r>
                <a:rPr lang="en-CA" sz="2000" b="1" dirty="0">
                  <a:solidFill>
                    <a:schemeClr val="tx2">
                      <a:lumMod val="75000"/>
                    </a:schemeClr>
                  </a:solidFill>
                  <a:latin typeface="Corbel" panose="020B0503020204020204" pitchFamily="34" charset="0"/>
                </a:rPr>
                <a:t>Graph Representation</a:t>
              </a:r>
            </a:p>
          </p:txBody>
        </p:sp>
        <p:sp>
          <p:nvSpPr>
            <p:cNvPr id="277" name="Rectangle 276">
              <a:extLst>
                <a:ext uri="{FF2B5EF4-FFF2-40B4-BE49-F238E27FC236}">
                  <a16:creationId xmlns:a16="http://schemas.microsoft.com/office/drawing/2014/main" id="{31012A92-03B8-232D-13F1-A5D02764CA48}"/>
                </a:ext>
              </a:extLst>
            </p:cNvPr>
            <p:cNvSpPr/>
            <p:nvPr/>
          </p:nvSpPr>
          <p:spPr>
            <a:xfrm>
              <a:off x="3027975" y="3274867"/>
              <a:ext cx="1157399" cy="241294"/>
            </a:xfrm>
            <a:prstGeom prst="rect">
              <a:avLst/>
            </a:prstGeom>
            <a:gradFill>
              <a:gsLst>
                <a:gs pos="0">
                  <a:srgbClr val="D3C5F2"/>
                </a:gs>
                <a:gs pos="30000">
                  <a:srgbClr val="D3C5F2"/>
                </a:gs>
                <a:gs pos="36000">
                  <a:srgbClr val="5B9BD5">
                    <a:lumMod val="20000"/>
                    <a:lumOff val="80000"/>
                  </a:srgbClr>
                </a:gs>
                <a:gs pos="63000">
                  <a:srgbClr val="5B9BD5">
                    <a:lumMod val="20000"/>
                    <a:lumOff val="80000"/>
                  </a:srgbClr>
                </a:gs>
                <a:gs pos="69000">
                  <a:srgbClr val="ED7D31">
                    <a:lumMod val="20000"/>
                    <a:lumOff val="80000"/>
                  </a:srgbClr>
                </a:gs>
                <a:gs pos="100000">
                  <a:srgbClr val="ED7D31">
                    <a:lumMod val="20000"/>
                    <a:lumOff val="80000"/>
                  </a:srgbClr>
                </a:gs>
              </a:gsLst>
              <a:lin ang="5400000" scaled="1"/>
            </a:gradFill>
            <a:ln w="12700" cap="flat" cmpd="sng" algn="ctr">
              <a:solidFill>
                <a:srgbClr val="4472C4">
                  <a:shade val="15000"/>
                </a:srgbClr>
              </a:solidFill>
              <a:prstDash val="solid"/>
              <a:miter lim="800000"/>
            </a:ln>
            <a:effectLst/>
          </p:spPr>
          <p:txBody>
            <a:bodyPr lIns="46800" rIns="468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GTGGATTATG</a:t>
              </a:r>
            </a:p>
          </p:txBody>
        </p:sp>
        <p:sp>
          <p:nvSpPr>
            <p:cNvPr id="278" name="Rectangle 277">
              <a:extLst>
                <a:ext uri="{FF2B5EF4-FFF2-40B4-BE49-F238E27FC236}">
                  <a16:creationId xmlns:a16="http://schemas.microsoft.com/office/drawing/2014/main" id="{5F3CEF07-CBBA-A6CC-1046-9DC103006E2E}"/>
                </a:ext>
              </a:extLst>
            </p:cNvPr>
            <p:cNvSpPr/>
            <p:nvPr/>
          </p:nvSpPr>
          <p:spPr>
            <a:xfrm>
              <a:off x="4351971" y="3014090"/>
              <a:ext cx="906684" cy="241294"/>
            </a:xfrm>
            <a:prstGeom prst="rect">
              <a:avLst/>
            </a:prstGeom>
            <a:solidFill>
              <a:srgbClr val="D3C5F2"/>
            </a:solidFill>
            <a:ln w="12700" cap="flat" cmpd="sng" algn="ctr">
              <a:solidFill>
                <a:srgbClr val="4472C4">
                  <a:shade val="15000"/>
                </a:srgbClr>
              </a:solidFill>
              <a:prstDash val="solid"/>
              <a:miter lim="800000"/>
            </a:ln>
            <a:effectLst/>
          </p:spPr>
          <p:txBody>
            <a:bodyPr lIns="46800" rIns="468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a:t>
              </a:r>
              <a:r>
                <a:rPr kumimoji="0" lang="en-CA" sz="1400" b="1" i="0" u="none" strike="noStrike" kern="0" cap="none" spc="0" normalizeH="0" baseline="0" noProof="0" dirty="0">
                  <a:ln>
                    <a:noFill/>
                  </a:ln>
                  <a:solidFill>
                    <a:srgbClr val="7A62E7"/>
                  </a:solidFill>
                  <a:effectLst/>
                  <a:uLnTx/>
                  <a:uFillTx/>
                  <a:latin typeface="Courier New" panose="02070309020205020404" pitchFamily="49" charset="0"/>
                  <a:ea typeface="+mn-ea"/>
                  <a:cs typeface="Courier New" panose="02070309020205020404" pitchFamily="49" charset="0"/>
                </a:rPr>
                <a:t>A</a:t>
              </a:r>
              <a:r>
                <a:rPr kumimoji="0" lang="en-CA"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a:t>
              </a:r>
            </a:p>
          </p:txBody>
        </p:sp>
        <p:sp>
          <p:nvSpPr>
            <p:cNvPr id="279" name="Rectangle 278">
              <a:extLst>
                <a:ext uri="{FF2B5EF4-FFF2-40B4-BE49-F238E27FC236}">
                  <a16:creationId xmlns:a16="http://schemas.microsoft.com/office/drawing/2014/main" id="{A5C143D1-EE50-A9A1-912C-EBFC760EB210}"/>
                </a:ext>
              </a:extLst>
            </p:cNvPr>
            <p:cNvSpPr/>
            <p:nvPr/>
          </p:nvSpPr>
          <p:spPr>
            <a:xfrm>
              <a:off x="4351971" y="3276592"/>
              <a:ext cx="906684" cy="241294"/>
            </a:xfrm>
            <a:prstGeom prst="rect">
              <a:avLst/>
            </a:prstGeom>
            <a:solidFill>
              <a:srgbClr val="5B9BD5">
                <a:lumMod val="20000"/>
                <a:lumOff val="80000"/>
              </a:srgbClr>
            </a:solidFill>
            <a:ln w="12700" cap="flat" cmpd="sng" algn="ctr">
              <a:solidFill>
                <a:srgbClr val="4472C4">
                  <a:shade val="15000"/>
                </a:srgbClr>
              </a:solidFill>
              <a:prstDash val="solid"/>
              <a:miter lim="800000"/>
            </a:ln>
            <a:effectLst/>
          </p:spPr>
          <p:txBody>
            <a:bodyPr lIns="46800" rIns="468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a:t>
              </a:r>
              <a:r>
                <a:rPr kumimoji="0" lang="en-CA" sz="1400" b="1" i="0" u="none" strike="noStrike" kern="0" cap="none" spc="0" normalizeH="0" baseline="0" noProof="0" dirty="0">
                  <a:ln>
                    <a:noFill/>
                  </a:ln>
                  <a:solidFill>
                    <a:srgbClr val="5B9BD5">
                      <a:lumMod val="75000"/>
                    </a:srgbClr>
                  </a:solidFill>
                  <a:effectLst/>
                  <a:uLnTx/>
                  <a:uFillTx/>
                  <a:latin typeface="Courier New" panose="02070309020205020404" pitchFamily="49" charset="0"/>
                  <a:ea typeface="+mn-ea"/>
                  <a:cs typeface="Courier New" panose="02070309020205020404" pitchFamily="49" charset="0"/>
                </a:rPr>
                <a:t>C</a:t>
              </a:r>
              <a:r>
                <a:rPr kumimoji="0" lang="en-CA"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a:t>
              </a:r>
            </a:p>
          </p:txBody>
        </p:sp>
        <p:sp>
          <p:nvSpPr>
            <p:cNvPr id="280" name="Rectangle 279">
              <a:extLst>
                <a:ext uri="{FF2B5EF4-FFF2-40B4-BE49-F238E27FC236}">
                  <a16:creationId xmlns:a16="http://schemas.microsoft.com/office/drawing/2014/main" id="{EFC332D2-1297-D491-C635-39FC576F0151}"/>
                </a:ext>
              </a:extLst>
            </p:cNvPr>
            <p:cNvSpPr/>
            <p:nvPr/>
          </p:nvSpPr>
          <p:spPr>
            <a:xfrm>
              <a:off x="4351971" y="3539094"/>
              <a:ext cx="906684" cy="241294"/>
            </a:xfrm>
            <a:prstGeom prst="rect">
              <a:avLst/>
            </a:prstGeom>
            <a:solidFill>
              <a:srgbClr val="ED7D31">
                <a:lumMod val="20000"/>
                <a:lumOff val="80000"/>
              </a:srgbClr>
            </a:solidFill>
            <a:ln w="12700" cap="flat" cmpd="sng" algn="ctr">
              <a:solidFill>
                <a:srgbClr val="4472C4">
                  <a:shade val="15000"/>
                </a:srgbClr>
              </a:solidFill>
              <a:prstDash val="solid"/>
              <a:miter lim="800000"/>
            </a:ln>
            <a:effectLst/>
          </p:spPr>
          <p:txBody>
            <a:bodyPr lIns="46800" rIns="468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a:t>
              </a:r>
              <a:r>
                <a:rPr kumimoji="0" lang="en-CA" sz="1400" b="1" i="0" u="none" strike="noStrike" kern="0" cap="none" spc="0" normalizeH="0" baseline="0" noProof="0" dirty="0">
                  <a:ln>
                    <a:noFill/>
                  </a:ln>
                  <a:solidFill>
                    <a:srgbClr val="ED7D31">
                      <a:lumMod val="75000"/>
                    </a:srgbClr>
                  </a:solidFill>
                  <a:effectLst/>
                  <a:uLnTx/>
                  <a:uFillTx/>
                  <a:latin typeface="Courier New" panose="02070309020205020404" pitchFamily="49" charset="0"/>
                  <a:ea typeface="+mn-ea"/>
                  <a:cs typeface="Courier New" panose="02070309020205020404" pitchFamily="49" charset="0"/>
                </a:rPr>
                <a:t>T</a:t>
              </a:r>
              <a:r>
                <a:rPr kumimoji="0" lang="en-CA"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a:t>
              </a:r>
            </a:p>
          </p:txBody>
        </p:sp>
        <p:sp>
          <p:nvSpPr>
            <p:cNvPr id="281" name="Rectangle 280">
              <a:extLst>
                <a:ext uri="{FF2B5EF4-FFF2-40B4-BE49-F238E27FC236}">
                  <a16:creationId xmlns:a16="http://schemas.microsoft.com/office/drawing/2014/main" id="{ACA82C6E-6B0D-4859-ECD2-7FCB47B1FB1D}"/>
                </a:ext>
              </a:extLst>
            </p:cNvPr>
            <p:cNvSpPr/>
            <p:nvPr/>
          </p:nvSpPr>
          <p:spPr>
            <a:xfrm>
              <a:off x="5452663" y="3274867"/>
              <a:ext cx="998069" cy="241294"/>
            </a:xfrm>
            <a:prstGeom prst="rect">
              <a:avLst/>
            </a:prstGeom>
            <a:gradFill>
              <a:gsLst>
                <a:gs pos="0">
                  <a:srgbClr val="D3C5F2"/>
                </a:gs>
                <a:gs pos="30000">
                  <a:srgbClr val="D3C5F2"/>
                </a:gs>
                <a:gs pos="36000">
                  <a:srgbClr val="5B9BD5">
                    <a:lumMod val="20000"/>
                    <a:lumOff val="80000"/>
                  </a:srgbClr>
                </a:gs>
                <a:gs pos="63000">
                  <a:srgbClr val="5B9BD5">
                    <a:lumMod val="20000"/>
                    <a:lumOff val="80000"/>
                  </a:srgbClr>
                </a:gs>
                <a:gs pos="69000">
                  <a:srgbClr val="ED7D31">
                    <a:lumMod val="20000"/>
                    <a:lumOff val="80000"/>
                  </a:srgbClr>
                </a:gs>
                <a:gs pos="100000">
                  <a:srgbClr val="ED7D31">
                    <a:lumMod val="20000"/>
                    <a:lumOff val="80000"/>
                  </a:srgbClr>
                </a:gs>
              </a:gsLst>
              <a:lin ang="5400000" scaled="1"/>
            </a:gradFill>
            <a:ln w="12700" cap="flat" cmpd="sng" algn="ctr">
              <a:solidFill>
                <a:srgbClr val="4472C4">
                  <a:shade val="15000"/>
                </a:srgbClr>
              </a:solidFill>
              <a:prstDash val="solid"/>
              <a:miter lim="800000"/>
            </a:ln>
            <a:effectLst/>
          </p:spPr>
          <p:txBody>
            <a:bodyPr lIns="46800" rIns="468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CGAGGCTA</a:t>
              </a:r>
            </a:p>
          </p:txBody>
        </p:sp>
        <p:cxnSp>
          <p:nvCxnSpPr>
            <p:cNvPr id="282" name="Straight Arrow Connector 281">
              <a:extLst>
                <a:ext uri="{FF2B5EF4-FFF2-40B4-BE49-F238E27FC236}">
                  <a16:creationId xmlns:a16="http://schemas.microsoft.com/office/drawing/2014/main" id="{AAF90D15-2025-F438-1BD5-7952749F0E8A}"/>
                </a:ext>
              </a:extLst>
            </p:cNvPr>
            <p:cNvCxnSpPr>
              <a:cxnSpLocks/>
              <a:stCxn id="277" idx="3"/>
              <a:endCxn id="278" idx="1"/>
            </p:cNvCxnSpPr>
            <p:nvPr/>
          </p:nvCxnSpPr>
          <p:spPr>
            <a:xfrm flipV="1">
              <a:off x="4185374" y="3134737"/>
              <a:ext cx="166597" cy="260777"/>
            </a:xfrm>
            <a:prstGeom prst="straightConnector1">
              <a:avLst/>
            </a:prstGeom>
            <a:noFill/>
            <a:ln w="6350" cap="flat" cmpd="sng" algn="ctr">
              <a:solidFill>
                <a:sysClr val="windowText" lastClr="000000"/>
              </a:solidFill>
              <a:prstDash val="solid"/>
              <a:miter lim="800000"/>
              <a:tailEnd type="triangle" w="sm" len="med"/>
            </a:ln>
            <a:effectLst/>
          </p:spPr>
        </p:cxnSp>
        <p:cxnSp>
          <p:nvCxnSpPr>
            <p:cNvPr id="283" name="Straight Arrow Connector 282">
              <a:extLst>
                <a:ext uri="{FF2B5EF4-FFF2-40B4-BE49-F238E27FC236}">
                  <a16:creationId xmlns:a16="http://schemas.microsoft.com/office/drawing/2014/main" id="{E2E26400-ED49-22AC-CF1C-947450D836E4}"/>
                </a:ext>
              </a:extLst>
            </p:cNvPr>
            <p:cNvCxnSpPr>
              <a:cxnSpLocks/>
              <a:stCxn id="277" idx="3"/>
              <a:endCxn id="279" idx="1"/>
            </p:cNvCxnSpPr>
            <p:nvPr/>
          </p:nvCxnSpPr>
          <p:spPr>
            <a:xfrm>
              <a:off x="4185374" y="3395514"/>
              <a:ext cx="166597" cy="1725"/>
            </a:xfrm>
            <a:prstGeom prst="straightConnector1">
              <a:avLst/>
            </a:prstGeom>
            <a:noFill/>
            <a:ln w="6350" cap="flat" cmpd="sng" algn="ctr">
              <a:solidFill>
                <a:sysClr val="windowText" lastClr="000000"/>
              </a:solidFill>
              <a:prstDash val="solid"/>
              <a:miter lim="800000"/>
              <a:tailEnd type="triangle" w="med" len="med"/>
            </a:ln>
            <a:effectLst/>
          </p:spPr>
        </p:cxnSp>
        <p:cxnSp>
          <p:nvCxnSpPr>
            <p:cNvPr id="284" name="Straight Arrow Connector 283">
              <a:extLst>
                <a:ext uri="{FF2B5EF4-FFF2-40B4-BE49-F238E27FC236}">
                  <a16:creationId xmlns:a16="http://schemas.microsoft.com/office/drawing/2014/main" id="{7FC4053D-CBC0-A627-EC85-D3BA5CD2B5E8}"/>
                </a:ext>
              </a:extLst>
            </p:cNvPr>
            <p:cNvCxnSpPr>
              <a:cxnSpLocks/>
              <a:stCxn id="277" idx="3"/>
              <a:endCxn id="280" idx="1"/>
            </p:cNvCxnSpPr>
            <p:nvPr/>
          </p:nvCxnSpPr>
          <p:spPr>
            <a:xfrm>
              <a:off x="4185374" y="3395514"/>
              <a:ext cx="166597" cy="264227"/>
            </a:xfrm>
            <a:prstGeom prst="straightConnector1">
              <a:avLst/>
            </a:prstGeom>
            <a:noFill/>
            <a:ln w="6350" cap="flat" cmpd="sng" algn="ctr">
              <a:solidFill>
                <a:sysClr val="windowText" lastClr="000000"/>
              </a:solidFill>
              <a:prstDash val="solid"/>
              <a:miter lim="800000"/>
              <a:tailEnd type="triangle" w="sm" len="med"/>
            </a:ln>
            <a:effectLst/>
          </p:spPr>
        </p:cxnSp>
        <p:cxnSp>
          <p:nvCxnSpPr>
            <p:cNvPr id="285" name="Straight Arrow Connector 284">
              <a:extLst>
                <a:ext uri="{FF2B5EF4-FFF2-40B4-BE49-F238E27FC236}">
                  <a16:creationId xmlns:a16="http://schemas.microsoft.com/office/drawing/2014/main" id="{DFB2E50A-1DF5-B115-0B3C-34B53496BA1F}"/>
                </a:ext>
              </a:extLst>
            </p:cNvPr>
            <p:cNvCxnSpPr>
              <a:cxnSpLocks/>
              <a:stCxn id="278" idx="3"/>
              <a:endCxn id="281" idx="1"/>
            </p:cNvCxnSpPr>
            <p:nvPr/>
          </p:nvCxnSpPr>
          <p:spPr>
            <a:xfrm>
              <a:off x="5258655" y="3134737"/>
              <a:ext cx="194008" cy="260777"/>
            </a:xfrm>
            <a:prstGeom prst="straightConnector1">
              <a:avLst/>
            </a:prstGeom>
            <a:noFill/>
            <a:ln w="6350" cap="flat" cmpd="sng" algn="ctr">
              <a:solidFill>
                <a:sysClr val="windowText" lastClr="000000"/>
              </a:solidFill>
              <a:prstDash val="solid"/>
              <a:miter lim="800000"/>
              <a:tailEnd type="triangle" w="sm" len="med"/>
            </a:ln>
            <a:effectLst/>
          </p:spPr>
        </p:cxnSp>
        <p:cxnSp>
          <p:nvCxnSpPr>
            <p:cNvPr id="286" name="Straight Arrow Connector 285">
              <a:extLst>
                <a:ext uri="{FF2B5EF4-FFF2-40B4-BE49-F238E27FC236}">
                  <a16:creationId xmlns:a16="http://schemas.microsoft.com/office/drawing/2014/main" id="{0B0C7C54-40C7-574B-0D59-FA14633548EB}"/>
                </a:ext>
              </a:extLst>
            </p:cNvPr>
            <p:cNvCxnSpPr>
              <a:cxnSpLocks/>
              <a:stCxn id="279" idx="3"/>
              <a:endCxn id="281" idx="1"/>
            </p:cNvCxnSpPr>
            <p:nvPr/>
          </p:nvCxnSpPr>
          <p:spPr>
            <a:xfrm flipV="1">
              <a:off x="5258655" y="3395514"/>
              <a:ext cx="194008" cy="1725"/>
            </a:xfrm>
            <a:prstGeom prst="straightConnector1">
              <a:avLst/>
            </a:prstGeom>
            <a:noFill/>
            <a:ln w="6350" cap="flat" cmpd="sng" algn="ctr">
              <a:solidFill>
                <a:sysClr val="windowText" lastClr="000000"/>
              </a:solidFill>
              <a:prstDash val="solid"/>
              <a:miter lim="800000"/>
              <a:tailEnd type="triangle" w="med" len="med"/>
            </a:ln>
            <a:effectLst/>
          </p:spPr>
        </p:cxnSp>
        <p:cxnSp>
          <p:nvCxnSpPr>
            <p:cNvPr id="287" name="Straight Arrow Connector 286">
              <a:extLst>
                <a:ext uri="{FF2B5EF4-FFF2-40B4-BE49-F238E27FC236}">
                  <a16:creationId xmlns:a16="http://schemas.microsoft.com/office/drawing/2014/main" id="{63A5A701-D12E-62BA-DF62-64801597A358}"/>
                </a:ext>
              </a:extLst>
            </p:cNvPr>
            <p:cNvCxnSpPr>
              <a:cxnSpLocks/>
              <a:stCxn id="280" idx="3"/>
              <a:endCxn id="281" idx="1"/>
            </p:cNvCxnSpPr>
            <p:nvPr/>
          </p:nvCxnSpPr>
          <p:spPr>
            <a:xfrm flipV="1">
              <a:off x="5258655" y="3395514"/>
              <a:ext cx="194008" cy="264227"/>
            </a:xfrm>
            <a:prstGeom prst="straightConnector1">
              <a:avLst/>
            </a:prstGeom>
            <a:noFill/>
            <a:ln w="6350" cap="flat" cmpd="sng" algn="ctr">
              <a:solidFill>
                <a:sysClr val="windowText" lastClr="000000"/>
              </a:solidFill>
              <a:prstDash val="solid"/>
              <a:miter lim="800000"/>
              <a:tailEnd type="triangle" w="sm" len="med"/>
            </a:ln>
            <a:effectLst/>
          </p:spPr>
        </p:cxnSp>
      </p:grpSp>
      <p:grpSp>
        <p:nvGrpSpPr>
          <p:cNvPr id="297" name="Group 296">
            <a:extLst>
              <a:ext uri="{FF2B5EF4-FFF2-40B4-BE49-F238E27FC236}">
                <a16:creationId xmlns:a16="http://schemas.microsoft.com/office/drawing/2014/main" id="{23F27748-8709-22E1-A979-055057DC8C85}"/>
              </a:ext>
            </a:extLst>
          </p:cNvPr>
          <p:cNvGrpSpPr/>
          <p:nvPr/>
        </p:nvGrpSpPr>
        <p:grpSpPr>
          <a:xfrm>
            <a:off x="1351764" y="1001842"/>
            <a:ext cx="2664678" cy="1580364"/>
            <a:chOff x="1353912" y="1003990"/>
            <a:chExt cx="2664678" cy="1580364"/>
          </a:xfrm>
        </p:grpSpPr>
        <p:grpSp>
          <p:nvGrpSpPr>
            <p:cNvPr id="298" name="Group 297">
              <a:extLst>
                <a:ext uri="{FF2B5EF4-FFF2-40B4-BE49-F238E27FC236}">
                  <a16:creationId xmlns:a16="http://schemas.microsoft.com/office/drawing/2014/main" id="{5642D492-0F62-1814-9CF7-4B009B4C6ECE}"/>
                </a:ext>
              </a:extLst>
            </p:cNvPr>
            <p:cNvGrpSpPr/>
            <p:nvPr/>
          </p:nvGrpSpPr>
          <p:grpSpPr>
            <a:xfrm>
              <a:off x="1741557" y="1003990"/>
              <a:ext cx="2277033" cy="1580364"/>
              <a:chOff x="2012016" y="965353"/>
              <a:chExt cx="2277033" cy="1580364"/>
            </a:xfrm>
          </p:grpSpPr>
          <p:sp>
            <p:nvSpPr>
              <p:cNvPr id="300" name="Rectangle 299">
                <a:extLst>
                  <a:ext uri="{FF2B5EF4-FFF2-40B4-BE49-F238E27FC236}">
                    <a16:creationId xmlns:a16="http://schemas.microsoft.com/office/drawing/2014/main" id="{2D10FB8F-4784-5AB1-DF1A-9A2464C53886}"/>
                  </a:ext>
                </a:extLst>
              </p:cNvPr>
              <p:cNvSpPr/>
              <p:nvPr/>
            </p:nvSpPr>
            <p:spPr>
              <a:xfrm>
                <a:off x="2012016" y="1199517"/>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GTGG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301" name="Rectangle 300">
                <a:extLst>
                  <a:ext uri="{FF2B5EF4-FFF2-40B4-BE49-F238E27FC236}">
                    <a16:creationId xmlns:a16="http://schemas.microsoft.com/office/drawing/2014/main" id="{8FCBCCD2-7EBB-74F4-D8B5-56F164AB07E3}"/>
                  </a:ext>
                </a:extLst>
              </p:cNvPr>
              <p:cNvSpPr/>
              <p:nvPr/>
            </p:nvSpPr>
            <p:spPr>
              <a:xfrm>
                <a:off x="2124411" y="1329808"/>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TGGA</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302" name="Rectangle 301">
                <a:extLst>
                  <a:ext uri="{FF2B5EF4-FFF2-40B4-BE49-F238E27FC236}">
                    <a16:creationId xmlns:a16="http://schemas.microsoft.com/office/drawing/2014/main" id="{269E774E-2A5A-BAA1-7C01-5E13FA7E6C83}"/>
                  </a:ext>
                </a:extLst>
              </p:cNvPr>
              <p:cNvSpPr/>
              <p:nvPr/>
            </p:nvSpPr>
            <p:spPr>
              <a:xfrm>
                <a:off x="2645746" y="1493532"/>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TATG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303" name="TextBox 302">
                <a:extLst>
                  <a:ext uri="{FF2B5EF4-FFF2-40B4-BE49-F238E27FC236}">
                    <a16:creationId xmlns:a16="http://schemas.microsoft.com/office/drawing/2014/main" id="{1A604852-00A3-810F-808D-E13C9B8DA4E1}"/>
                  </a:ext>
                </a:extLst>
              </p:cNvPr>
              <p:cNvSpPr txBox="1"/>
              <p:nvPr/>
            </p:nvSpPr>
            <p:spPr>
              <a:xfrm>
                <a:off x="2063760" y="965353"/>
                <a:ext cx="2225289" cy="307777"/>
              </a:xfrm>
              <a:prstGeom prst="rect">
                <a:avLst/>
              </a:prstGeom>
              <a:noFill/>
            </p:spPr>
            <p:txBody>
              <a:bodyPr wrap="none" rtlCol="0">
                <a:spAutoFit/>
              </a:bodyPr>
              <a:lstStyle/>
              <a:p>
                <a:r>
                  <a:rPr lang="en-CA" sz="1400" dirty="0">
                    <a:latin typeface="Courier New" panose="02070309020205020404" pitchFamily="49" charset="0"/>
                    <a:cs typeface="Courier New" panose="02070309020205020404" pitchFamily="49" charset="0"/>
                  </a:rPr>
                  <a:t>GTGGATTATG</a:t>
                </a:r>
                <a:r>
                  <a:rPr lang="en-CA" sz="1400" b="1" dirty="0">
                    <a:solidFill>
                      <a:srgbClr val="7A62E7"/>
                    </a:solidFill>
                    <a:latin typeface="Courier New" panose="02070309020205020404" pitchFamily="49" charset="0"/>
                    <a:cs typeface="Courier New" panose="02070309020205020404" pitchFamily="49" charset="0"/>
                  </a:rPr>
                  <a:t>A</a:t>
                </a:r>
                <a:r>
                  <a:rPr lang="en-CA" sz="1400" dirty="0">
                    <a:latin typeface="Courier New" panose="02070309020205020404" pitchFamily="49" charset="0"/>
                    <a:cs typeface="Courier New" panose="02070309020205020404" pitchFamily="49" charset="0"/>
                  </a:rPr>
                  <a:t>CGAGGCTA</a:t>
                </a:r>
                <a:endParaRPr lang="en-CA" sz="1600" dirty="0">
                  <a:latin typeface="Courier New" panose="02070309020205020404" pitchFamily="49" charset="0"/>
                  <a:cs typeface="Courier New" panose="02070309020205020404" pitchFamily="49" charset="0"/>
                </a:endParaRPr>
              </a:p>
            </p:txBody>
          </p:sp>
          <p:sp>
            <p:nvSpPr>
              <p:cNvPr id="304" name="Rectangle 303">
                <a:extLst>
                  <a:ext uri="{FF2B5EF4-FFF2-40B4-BE49-F238E27FC236}">
                    <a16:creationId xmlns:a16="http://schemas.microsoft.com/office/drawing/2014/main" id="{3CB94BA1-2511-635F-4705-7B7AA4C48976}"/>
                  </a:ext>
                </a:extLst>
              </p:cNvPr>
              <p:cNvSpPr/>
              <p:nvPr/>
            </p:nvSpPr>
            <p:spPr>
              <a:xfrm>
                <a:off x="2753061" y="1623823"/>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ATG</a:t>
                </a:r>
                <a:r>
                  <a:rPr lang="en-CA" sz="1400" b="1" dirty="0">
                    <a:solidFill>
                      <a:srgbClr val="7A62E7"/>
                    </a:solidFill>
                    <a:latin typeface="Courier New" panose="02070309020205020404" pitchFamily="49" charset="0"/>
                    <a:cs typeface="Courier New" panose="02070309020205020404" pitchFamily="49" charset="0"/>
                  </a:rPr>
                  <a:t>A</a:t>
                </a:r>
              </a:p>
            </p:txBody>
          </p:sp>
          <p:sp>
            <p:nvSpPr>
              <p:cNvPr id="305" name="Rectangle 304">
                <a:extLst>
                  <a:ext uri="{FF2B5EF4-FFF2-40B4-BE49-F238E27FC236}">
                    <a16:creationId xmlns:a16="http://schemas.microsoft.com/office/drawing/2014/main" id="{696F2AC7-40E7-8E95-A323-80C1BB8A4545}"/>
                  </a:ext>
                </a:extLst>
              </p:cNvPr>
              <p:cNvSpPr/>
              <p:nvPr/>
            </p:nvSpPr>
            <p:spPr>
              <a:xfrm>
                <a:off x="2860376" y="1754114"/>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a:t>
                </a:r>
                <a:r>
                  <a:rPr lang="en-CA" sz="1400" b="1" dirty="0">
                    <a:solidFill>
                      <a:srgbClr val="7A62E7"/>
                    </a:solidFill>
                    <a:latin typeface="Courier New" panose="02070309020205020404" pitchFamily="49" charset="0"/>
                    <a:cs typeface="Courier New" panose="02070309020205020404" pitchFamily="49" charset="0"/>
                  </a:rPr>
                  <a:t>A</a:t>
                </a:r>
                <a:r>
                  <a:rPr lang="en-CA" sz="1400" dirty="0">
                    <a:solidFill>
                      <a:schemeClr val="tx1"/>
                    </a:solidFill>
                    <a:latin typeface="Courier New" panose="02070309020205020404" pitchFamily="49" charset="0"/>
                    <a:cs typeface="Courier New" panose="02070309020205020404" pitchFamily="49" charset="0"/>
                  </a:rPr>
                  <a:t>C</a:t>
                </a:r>
              </a:p>
            </p:txBody>
          </p:sp>
          <p:sp>
            <p:nvSpPr>
              <p:cNvPr id="306" name="Rectangle 305">
                <a:extLst>
                  <a:ext uri="{FF2B5EF4-FFF2-40B4-BE49-F238E27FC236}">
                    <a16:creationId xmlns:a16="http://schemas.microsoft.com/office/drawing/2014/main" id="{4E7B4005-0534-9051-182B-F065C8F09A39}"/>
                  </a:ext>
                </a:extLst>
              </p:cNvPr>
              <p:cNvSpPr/>
              <p:nvPr/>
            </p:nvSpPr>
            <p:spPr>
              <a:xfrm>
                <a:off x="2967691" y="1894565"/>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a:t>
                </a:r>
                <a:r>
                  <a:rPr lang="en-CA" sz="1400" b="1" dirty="0">
                    <a:solidFill>
                      <a:srgbClr val="7A62E7"/>
                    </a:solidFill>
                    <a:latin typeface="Courier New" panose="02070309020205020404" pitchFamily="49" charset="0"/>
                    <a:cs typeface="Courier New" panose="02070309020205020404" pitchFamily="49" charset="0"/>
                  </a:rPr>
                  <a:t>A</a:t>
                </a:r>
                <a:r>
                  <a:rPr lang="en-CA" sz="1400" dirty="0">
                    <a:solidFill>
                      <a:schemeClr val="tx1"/>
                    </a:solidFill>
                    <a:latin typeface="Courier New" panose="02070309020205020404" pitchFamily="49" charset="0"/>
                    <a:cs typeface="Courier New" panose="02070309020205020404" pitchFamily="49" charset="0"/>
                  </a:rPr>
                  <a:t>CG</a:t>
                </a:r>
              </a:p>
            </p:txBody>
          </p:sp>
          <p:sp>
            <p:nvSpPr>
              <p:cNvPr id="307" name="Rectangle 306">
                <a:extLst>
                  <a:ext uri="{FF2B5EF4-FFF2-40B4-BE49-F238E27FC236}">
                    <a16:creationId xmlns:a16="http://schemas.microsoft.com/office/drawing/2014/main" id="{99AC9AD1-AE49-8314-0B0A-A32980ECE651}"/>
                  </a:ext>
                </a:extLst>
              </p:cNvPr>
              <p:cNvSpPr/>
              <p:nvPr/>
            </p:nvSpPr>
            <p:spPr>
              <a:xfrm>
                <a:off x="3075006" y="2023840"/>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b="1" dirty="0">
                    <a:solidFill>
                      <a:srgbClr val="7A62E7"/>
                    </a:solidFill>
                    <a:latin typeface="Courier New" panose="02070309020205020404" pitchFamily="49" charset="0"/>
                    <a:cs typeface="Courier New" panose="02070309020205020404" pitchFamily="49" charset="0"/>
                  </a:rPr>
                  <a:t>A</a:t>
                </a:r>
                <a:r>
                  <a:rPr lang="en-CA" sz="1400" dirty="0">
                    <a:solidFill>
                      <a:schemeClr val="tx1"/>
                    </a:solidFill>
                    <a:latin typeface="Courier New" panose="02070309020205020404" pitchFamily="49" charset="0"/>
                    <a:cs typeface="Courier New" panose="02070309020205020404" pitchFamily="49" charset="0"/>
                  </a:rPr>
                  <a:t>CGA</a:t>
                </a:r>
              </a:p>
            </p:txBody>
          </p:sp>
          <p:sp>
            <p:nvSpPr>
              <p:cNvPr id="308" name="Rectangle 307">
                <a:extLst>
                  <a:ext uri="{FF2B5EF4-FFF2-40B4-BE49-F238E27FC236}">
                    <a16:creationId xmlns:a16="http://schemas.microsoft.com/office/drawing/2014/main" id="{CB7F22ED-E867-4BCB-EA87-C08AF56B92D9}"/>
                  </a:ext>
                </a:extLst>
              </p:cNvPr>
              <p:cNvSpPr/>
              <p:nvPr/>
            </p:nvSpPr>
            <p:spPr>
              <a:xfrm>
                <a:off x="3187401" y="2154131"/>
                <a:ext cx="712800" cy="219600"/>
              </a:xfrm>
              <a:prstGeom prst="rect">
                <a:avLst/>
              </a:prstGeom>
              <a:solidFill>
                <a:srgbClr val="D2C5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CGAG</a:t>
                </a:r>
              </a:p>
            </p:txBody>
          </p:sp>
          <p:sp>
            <p:nvSpPr>
              <p:cNvPr id="309" name="TextBox 308">
                <a:extLst>
                  <a:ext uri="{FF2B5EF4-FFF2-40B4-BE49-F238E27FC236}">
                    <a16:creationId xmlns:a16="http://schemas.microsoft.com/office/drawing/2014/main" id="{382852F5-99C5-20E2-EAF5-936628410D05}"/>
                  </a:ext>
                </a:extLst>
              </p:cNvPr>
              <p:cNvSpPr txBox="1"/>
              <p:nvPr/>
            </p:nvSpPr>
            <p:spPr>
              <a:xfrm>
                <a:off x="2308401" y="1385520"/>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310" name="TextBox 309">
                <a:extLst>
                  <a:ext uri="{FF2B5EF4-FFF2-40B4-BE49-F238E27FC236}">
                    <a16:creationId xmlns:a16="http://schemas.microsoft.com/office/drawing/2014/main" id="{CD74D509-675B-EC95-DF32-4DCC81E4BAB0}"/>
                  </a:ext>
                </a:extLst>
              </p:cNvPr>
              <p:cNvSpPr txBox="1"/>
              <p:nvPr/>
            </p:nvSpPr>
            <p:spPr>
              <a:xfrm>
                <a:off x="3380771" y="2207163"/>
                <a:ext cx="338554" cy="338554"/>
              </a:xfrm>
              <a:prstGeom prst="rect">
                <a:avLst/>
              </a:prstGeom>
              <a:noFill/>
            </p:spPr>
            <p:txBody>
              <a:bodyPr wrap="none" rtlCol="0">
                <a:spAutoFit/>
              </a:bodyPr>
              <a:lstStyle/>
              <a:p>
                <a:r>
                  <a:rPr lang="en-CA" sz="1600" dirty="0">
                    <a:latin typeface="Cambria" panose="02040503050406030204" pitchFamily="18" charset="0"/>
                  </a:rPr>
                  <a:t>…</a:t>
                </a:r>
              </a:p>
            </p:txBody>
          </p:sp>
        </p:grpSp>
        <p:pic>
          <p:nvPicPr>
            <p:cNvPr id="299" name="Graphic 298" descr="Woman">
              <a:extLst>
                <a:ext uri="{FF2B5EF4-FFF2-40B4-BE49-F238E27FC236}">
                  <a16:creationId xmlns:a16="http://schemas.microsoft.com/office/drawing/2014/main" id="{1690603F-5B50-207E-E2C1-B930A6F470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53912" y="1457754"/>
              <a:ext cx="628808" cy="628808"/>
            </a:xfrm>
            <a:prstGeom prst="rect">
              <a:avLst/>
            </a:prstGeom>
          </p:spPr>
        </p:pic>
      </p:grpSp>
      <p:grpSp>
        <p:nvGrpSpPr>
          <p:cNvPr id="311" name="Group 310">
            <a:extLst>
              <a:ext uri="{FF2B5EF4-FFF2-40B4-BE49-F238E27FC236}">
                <a16:creationId xmlns:a16="http://schemas.microsoft.com/office/drawing/2014/main" id="{2B8321E2-A640-8A33-441D-4427D1CBCEC1}"/>
              </a:ext>
            </a:extLst>
          </p:cNvPr>
          <p:cNvGrpSpPr/>
          <p:nvPr/>
        </p:nvGrpSpPr>
        <p:grpSpPr>
          <a:xfrm>
            <a:off x="3995434" y="984857"/>
            <a:ext cx="2683951" cy="1594460"/>
            <a:chOff x="3997582" y="987005"/>
            <a:chExt cx="2683951" cy="1594460"/>
          </a:xfrm>
        </p:grpSpPr>
        <p:grpSp>
          <p:nvGrpSpPr>
            <p:cNvPr id="312" name="Group 311">
              <a:extLst>
                <a:ext uri="{FF2B5EF4-FFF2-40B4-BE49-F238E27FC236}">
                  <a16:creationId xmlns:a16="http://schemas.microsoft.com/office/drawing/2014/main" id="{335FEBC2-A9AF-82C8-415B-82B611E5E6C6}"/>
                </a:ext>
              </a:extLst>
            </p:cNvPr>
            <p:cNvGrpSpPr/>
            <p:nvPr/>
          </p:nvGrpSpPr>
          <p:grpSpPr>
            <a:xfrm>
              <a:off x="4404500" y="987005"/>
              <a:ext cx="2277033" cy="1594460"/>
              <a:chOff x="4597685" y="948368"/>
              <a:chExt cx="2277033" cy="1594460"/>
            </a:xfrm>
          </p:grpSpPr>
          <p:sp>
            <p:nvSpPr>
              <p:cNvPr id="314" name="Rectangle 313">
                <a:extLst>
                  <a:ext uri="{FF2B5EF4-FFF2-40B4-BE49-F238E27FC236}">
                    <a16:creationId xmlns:a16="http://schemas.microsoft.com/office/drawing/2014/main" id="{34168C4C-65A8-FF0E-99C7-03617B8DB26A}"/>
                  </a:ext>
                </a:extLst>
              </p:cNvPr>
              <p:cNvSpPr/>
              <p:nvPr/>
            </p:nvSpPr>
            <p:spPr>
              <a:xfrm>
                <a:off x="4597685" y="1182532"/>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GTGG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315" name="Rectangle 314">
                <a:extLst>
                  <a:ext uri="{FF2B5EF4-FFF2-40B4-BE49-F238E27FC236}">
                    <a16:creationId xmlns:a16="http://schemas.microsoft.com/office/drawing/2014/main" id="{38464F3F-F083-9327-16A0-2A21FD2500FE}"/>
                  </a:ext>
                </a:extLst>
              </p:cNvPr>
              <p:cNvSpPr/>
              <p:nvPr/>
            </p:nvSpPr>
            <p:spPr>
              <a:xfrm>
                <a:off x="4710080" y="1322400"/>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TGGA</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316" name="TextBox 315">
                <a:extLst>
                  <a:ext uri="{FF2B5EF4-FFF2-40B4-BE49-F238E27FC236}">
                    <a16:creationId xmlns:a16="http://schemas.microsoft.com/office/drawing/2014/main" id="{06D8AB31-E752-F493-A91B-2DFBDBCF6DB4}"/>
                  </a:ext>
                </a:extLst>
              </p:cNvPr>
              <p:cNvSpPr txBox="1"/>
              <p:nvPr/>
            </p:nvSpPr>
            <p:spPr>
              <a:xfrm>
                <a:off x="4649429" y="948368"/>
                <a:ext cx="2225289" cy="307777"/>
              </a:xfrm>
              <a:prstGeom prst="rect">
                <a:avLst/>
              </a:prstGeom>
              <a:noFill/>
            </p:spPr>
            <p:txBody>
              <a:bodyPr wrap="none" rtlCol="0">
                <a:spAutoFit/>
              </a:bodyPr>
              <a:lstStyle/>
              <a:p>
                <a:r>
                  <a:rPr lang="en-CA" sz="1400" dirty="0">
                    <a:latin typeface="Courier New" panose="02070309020205020404" pitchFamily="49" charset="0"/>
                    <a:cs typeface="Courier New" panose="02070309020205020404" pitchFamily="49" charset="0"/>
                  </a:rPr>
                  <a:t>GTGGATTATG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latin typeface="Courier New" panose="02070309020205020404" pitchFamily="49" charset="0"/>
                    <a:cs typeface="Courier New" panose="02070309020205020404" pitchFamily="49" charset="0"/>
                  </a:rPr>
                  <a:t>CGAGGCTA</a:t>
                </a:r>
                <a:endParaRPr lang="en-CA" sz="1600" dirty="0">
                  <a:latin typeface="Courier New" panose="02070309020205020404" pitchFamily="49" charset="0"/>
                  <a:cs typeface="Courier New" panose="02070309020205020404" pitchFamily="49" charset="0"/>
                </a:endParaRPr>
              </a:p>
            </p:txBody>
          </p:sp>
          <p:sp>
            <p:nvSpPr>
              <p:cNvPr id="317" name="Rectangle 316">
                <a:extLst>
                  <a:ext uri="{FF2B5EF4-FFF2-40B4-BE49-F238E27FC236}">
                    <a16:creationId xmlns:a16="http://schemas.microsoft.com/office/drawing/2014/main" id="{AAA10A83-9D2B-47E5-4A01-587ACB88878E}"/>
                  </a:ext>
                </a:extLst>
              </p:cNvPr>
              <p:cNvSpPr/>
              <p:nvPr/>
            </p:nvSpPr>
            <p:spPr>
              <a:xfrm>
                <a:off x="5231415" y="1477551"/>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TATG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318" name="TextBox 317">
                <a:extLst>
                  <a:ext uri="{FF2B5EF4-FFF2-40B4-BE49-F238E27FC236}">
                    <a16:creationId xmlns:a16="http://schemas.microsoft.com/office/drawing/2014/main" id="{E5EBBC42-C708-8478-2D29-69C8920FEEFC}"/>
                  </a:ext>
                </a:extLst>
              </p:cNvPr>
              <p:cNvSpPr txBox="1"/>
              <p:nvPr/>
            </p:nvSpPr>
            <p:spPr>
              <a:xfrm>
                <a:off x="4903112" y="1372471"/>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319" name="TextBox 318">
                <a:extLst>
                  <a:ext uri="{FF2B5EF4-FFF2-40B4-BE49-F238E27FC236}">
                    <a16:creationId xmlns:a16="http://schemas.microsoft.com/office/drawing/2014/main" id="{7DB580EB-021D-43FB-F541-BE6CA19FAA64}"/>
                  </a:ext>
                </a:extLst>
              </p:cNvPr>
              <p:cNvSpPr txBox="1"/>
              <p:nvPr/>
            </p:nvSpPr>
            <p:spPr>
              <a:xfrm>
                <a:off x="5975482" y="2204274"/>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320" name="Rectangle 319">
                <a:extLst>
                  <a:ext uri="{FF2B5EF4-FFF2-40B4-BE49-F238E27FC236}">
                    <a16:creationId xmlns:a16="http://schemas.microsoft.com/office/drawing/2014/main" id="{3A512D48-F37B-7A10-0030-3DE9F4CA8581}"/>
                  </a:ext>
                </a:extLst>
              </p:cNvPr>
              <p:cNvSpPr/>
              <p:nvPr/>
            </p:nvSpPr>
            <p:spPr>
              <a:xfrm>
                <a:off x="5338730" y="1607390"/>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ATG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p>
            </p:txBody>
          </p:sp>
          <p:sp>
            <p:nvSpPr>
              <p:cNvPr id="321" name="Rectangle 320">
                <a:extLst>
                  <a:ext uri="{FF2B5EF4-FFF2-40B4-BE49-F238E27FC236}">
                    <a16:creationId xmlns:a16="http://schemas.microsoft.com/office/drawing/2014/main" id="{56EBC56E-4544-4B7A-439B-C5E6F6E5C031}"/>
                  </a:ext>
                </a:extLst>
              </p:cNvPr>
              <p:cNvSpPr/>
              <p:nvPr/>
            </p:nvSpPr>
            <p:spPr>
              <a:xfrm>
                <a:off x="5446045" y="1737229"/>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solidFill>
                      <a:schemeClr val="tx1"/>
                    </a:solidFill>
                    <a:latin typeface="Courier New" panose="02070309020205020404" pitchFamily="49" charset="0"/>
                    <a:cs typeface="Courier New" panose="02070309020205020404" pitchFamily="49" charset="0"/>
                  </a:rPr>
                  <a:t>C</a:t>
                </a:r>
              </a:p>
            </p:txBody>
          </p:sp>
          <p:sp>
            <p:nvSpPr>
              <p:cNvPr id="322" name="Rectangle 321">
                <a:extLst>
                  <a:ext uri="{FF2B5EF4-FFF2-40B4-BE49-F238E27FC236}">
                    <a16:creationId xmlns:a16="http://schemas.microsoft.com/office/drawing/2014/main" id="{0A91D7CD-6E0C-DDF6-B33A-A5CADB3E876D}"/>
                  </a:ext>
                </a:extLst>
              </p:cNvPr>
              <p:cNvSpPr/>
              <p:nvPr/>
            </p:nvSpPr>
            <p:spPr>
              <a:xfrm>
                <a:off x="5553360" y="1867440"/>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solidFill>
                      <a:schemeClr val="tx1"/>
                    </a:solidFill>
                    <a:latin typeface="Courier New" panose="02070309020205020404" pitchFamily="49" charset="0"/>
                    <a:cs typeface="Courier New" panose="02070309020205020404" pitchFamily="49" charset="0"/>
                  </a:rPr>
                  <a:t>CG</a:t>
                </a:r>
              </a:p>
            </p:txBody>
          </p:sp>
          <p:sp>
            <p:nvSpPr>
              <p:cNvPr id="323" name="Rectangle 322">
                <a:extLst>
                  <a:ext uri="{FF2B5EF4-FFF2-40B4-BE49-F238E27FC236}">
                    <a16:creationId xmlns:a16="http://schemas.microsoft.com/office/drawing/2014/main" id="{F2DC5A23-C619-242A-A5E9-35AF6C0C33DD}"/>
                  </a:ext>
                </a:extLst>
              </p:cNvPr>
              <p:cNvSpPr/>
              <p:nvPr/>
            </p:nvSpPr>
            <p:spPr>
              <a:xfrm>
                <a:off x="5660675" y="1997727"/>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solidFill>
                      <a:schemeClr val="tx1"/>
                    </a:solidFill>
                    <a:latin typeface="Courier New" panose="02070309020205020404" pitchFamily="49" charset="0"/>
                    <a:cs typeface="Courier New" panose="02070309020205020404" pitchFamily="49" charset="0"/>
                  </a:rPr>
                  <a:t>CGA</a:t>
                </a:r>
              </a:p>
            </p:txBody>
          </p:sp>
          <p:sp>
            <p:nvSpPr>
              <p:cNvPr id="324" name="Rectangle 323">
                <a:extLst>
                  <a:ext uri="{FF2B5EF4-FFF2-40B4-BE49-F238E27FC236}">
                    <a16:creationId xmlns:a16="http://schemas.microsoft.com/office/drawing/2014/main" id="{F31AB90C-D876-57D4-BD02-5957C80927A7}"/>
                  </a:ext>
                </a:extLst>
              </p:cNvPr>
              <p:cNvSpPr/>
              <p:nvPr/>
            </p:nvSpPr>
            <p:spPr>
              <a:xfrm>
                <a:off x="5773070" y="2127938"/>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CGAG</a:t>
                </a:r>
              </a:p>
            </p:txBody>
          </p:sp>
        </p:grpSp>
        <p:pic>
          <p:nvPicPr>
            <p:cNvPr id="313" name="Graphic 312" descr="Man">
              <a:extLst>
                <a:ext uri="{FF2B5EF4-FFF2-40B4-BE49-F238E27FC236}">
                  <a16:creationId xmlns:a16="http://schemas.microsoft.com/office/drawing/2014/main" id="{B60ADDA3-7D88-0F3A-928D-49B2128682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7582" y="1426077"/>
              <a:ext cx="604391" cy="604391"/>
            </a:xfrm>
            <a:prstGeom prst="rect">
              <a:avLst/>
            </a:prstGeom>
          </p:spPr>
        </p:pic>
      </p:grpSp>
      <p:grpSp>
        <p:nvGrpSpPr>
          <p:cNvPr id="325" name="Group 324">
            <a:extLst>
              <a:ext uri="{FF2B5EF4-FFF2-40B4-BE49-F238E27FC236}">
                <a16:creationId xmlns:a16="http://schemas.microsoft.com/office/drawing/2014/main" id="{2FFCC3B4-59A9-C920-F966-60789A11490A}"/>
              </a:ext>
            </a:extLst>
          </p:cNvPr>
          <p:cNvGrpSpPr/>
          <p:nvPr/>
        </p:nvGrpSpPr>
        <p:grpSpPr>
          <a:xfrm>
            <a:off x="6257068" y="995680"/>
            <a:ext cx="2728295" cy="1584300"/>
            <a:chOff x="6259216" y="997828"/>
            <a:chExt cx="2728295" cy="1584300"/>
          </a:xfrm>
        </p:grpSpPr>
        <p:grpSp>
          <p:nvGrpSpPr>
            <p:cNvPr id="326" name="Group 325">
              <a:extLst>
                <a:ext uri="{FF2B5EF4-FFF2-40B4-BE49-F238E27FC236}">
                  <a16:creationId xmlns:a16="http://schemas.microsoft.com/office/drawing/2014/main" id="{4470715A-D50B-556E-3B73-14C23D9B99F2}"/>
                </a:ext>
              </a:extLst>
            </p:cNvPr>
            <p:cNvGrpSpPr/>
            <p:nvPr/>
          </p:nvGrpSpPr>
          <p:grpSpPr>
            <a:xfrm>
              <a:off x="6710478" y="997828"/>
              <a:ext cx="2277033" cy="1584300"/>
              <a:chOff x="6710478" y="959191"/>
              <a:chExt cx="2277033" cy="1584300"/>
            </a:xfrm>
          </p:grpSpPr>
          <p:sp>
            <p:nvSpPr>
              <p:cNvPr id="328" name="Rectangle 327">
                <a:extLst>
                  <a:ext uri="{FF2B5EF4-FFF2-40B4-BE49-F238E27FC236}">
                    <a16:creationId xmlns:a16="http://schemas.microsoft.com/office/drawing/2014/main" id="{1F66B198-2BA1-D5BD-E67F-2F04DEA9F3C0}"/>
                  </a:ext>
                </a:extLst>
              </p:cNvPr>
              <p:cNvSpPr/>
              <p:nvPr/>
            </p:nvSpPr>
            <p:spPr>
              <a:xfrm>
                <a:off x="6710478" y="1193355"/>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GTGG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329" name="Rectangle 328">
                <a:extLst>
                  <a:ext uri="{FF2B5EF4-FFF2-40B4-BE49-F238E27FC236}">
                    <a16:creationId xmlns:a16="http://schemas.microsoft.com/office/drawing/2014/main" id="{C6C1B222-F83D-94CE-3DFB-604024F95AC0}"/>
                  </a:ext>
                </a:extLst>
              </p:cNvPr>
              <p:cNvSpPr/>
              <p:nvPr/>
            </p:nvSpPr>
            <p:spPr>
              <a:xfrm>
                <a:off x="6822873" y="1333223"/>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TGGA</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330" name="Rectangle 329">
                <a:extLst>
                  <a:ext uri="{FF2B5EF4-FFF2-40B4-BE49-F238E27FC236}">
                    <a16:creationId xmlns:a16="http://schemas.microsoft.com/office/drawing/2014/main" id="{BB8B6831-FC09-0F0F-ABC2-D0D160542897}"/>
                  </a:ext>
                </a:extLst>
              </p:cNvPr>
              <p:cNvSpPr/>
              <p:nvPr/>
            </p:nvSpPr>
            <p:spPr>
              <a:xfrm>
                <a:off x="7344208" y="1488374"/>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TATG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331" name="TextBox 330">
                <a:extLst>
                  <a:ext uri="{FF2B5EF4-FFF2-40B4-BE49-F238E27FC236}">
                    <a16:creationId xmlns:a16="http://schemas.microsoft.com/office/drawing/2014/main" id="{DB0C97AA-F76D-CBFF-2046-2CCCBA155E2E}"/>
                  </a:ext>
                </a:extLst>
              </p:cNvPr>
              <p:cNvSpPr txBox="1"/>
              <p:nvPr/>
            </p:nvSpPr>
            <p:spPr>
              <a:xfrm>
                <a:off x="6762222" y="959191"/>
                <a:ext cx="2225289" cy="307777"/>
              </a:xfrm>
              <a:prstGeom prst="rect">
                <a:avLst/>
              </a:prstGeom>
              <a:noFill/>
            </p:spPr>
            <p:txBody>
              <a:bodyPr wrap="none" rtlCol="0">
                <a:spAutoFit/>
              </a:bodyPr>
              <a:lstStyle/>
              <a:p>
                <a:r>
                  <a:rPr lang="en-CA" sz="1400" dirty="0">
                    <a:latin typeface="Courier New" panose="02070309020205020404" pitchFamily="49" charset="0"/>
                    <a:cs typeface="Courier New" panose="02070309020205020404" pitchFamily="49" charset="0"/>
                  </a:rPr>
                  <a:t>GTGGATTATG</a:t>
                </a:r>
                <a:r>
                  <a:rPr lang="en-CA" sz="1400" b="1" dirty="0">
                    <a:solidFill>
                      <a:srgbClr val="C55A11"/>
                    </a:solidFill>
                    <a:latin typeface="Courier New" panose="02070309020205020404" pitchFamily="49" charset="0"/>
                    <a:cs typeface="Courier New" panose="02070309020205020404" pitchFamily="49" charset="0"/>
                  </a:rPr>
                  <a:t>T</a:t>
                </a:r>
                <a:r>
                  <a:rPr lang="en-CA" sz="1400" dirty="0">
                    <a:latin typeface="Courier New" panose="02070309020205020404" pitchFamily="49" charset="0"/>
                    <a:cs typeface="Courier New" panose="02070309020205020404" pitchFamily="49" charset="0"/>
                  </a:rPr>
                  <a:t>CGAGGCTA</a:t>
                </a:r>
                <a:endParaRPr lang="en-CA" sz="1600" dirty="0">
                  <a:latin typeface="Courier New" panose="02070309020205020404" pitchFamily="49" charset="0"/>
                  <a:cs typeface="Courier New" panose="02070309020205020404" pitchFamily="49" charset="0"/>
                </a:endParaRPr>
              </a:p>
            </p:txBody>
          </p:sp>
          <p:sp>
            <p:nvSpPr>
              <p:cNvPr id="332" name="Rectangle 331">
                <a:extLst>
                  <a:ext uri="{FF2B5EF4-FFF2-40B4-BE49-F238E27FC236}">
                    <a16:creationId xmlns:a16="http://schemas.microsoft.com/office/drawing/2014/main" id="{6D5F0CF3-B7FB-2953-638F-798B66735799}"/>
                  </a:ext>
                </a:extLst>
              </p:cNvPr>
              <p:cNvSpPr/>
              <p:nvPr/>
            </p:nvSpPr>
            <p:spPr>
              <a:xfrm>
                <a:off x="7451523" y="1618213"/>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ATG</a:t>
                </a:r>
                <a:r>
                  <a:rPr lang="en-CA" sz="1400" b="1" dirty="0">
                    <a:solidFill>
                      <a:schemeClr val="accent2">
                        <a:lumMod val="75000"/>
                      </a:schemeClr>
                    </a:solidFill>
                    <a:latin typeface="Courier New" panose="02070309020205020404" pitchFamily="49" charset="0"/>
                    <a:cs typeface="Courier New" panose="02070309020205020404" pitchFamily="49" charset="0"/>
                  </a:rPr>
                  <a:t>T</a:t>
                </a:r>
              </a:p>
            </p:txBody>
          </p:sp>
          <p:sp>
            <p:nvSpPr>
              <p:cNvPr id="333" name="Rectangle 332">
                <a:extLst>
                  <a:ext uri="{FF2B5EF4-FFF2-40B4-BE49-F238E27FC236}">
                    <a16:creationId xmlns:a16="http://schemas.microsoft.com/office/drawing/2014/main" id="{69009018-BD6B-051A-0206-13748A87F0AC}"/>
                  </a:ext>
                </a:extLst>
              </p:cNvPr>
              <p:cNvSpPr/>
              <p:nvPr/>
            </p:nvSpPr>
            <p:spPr>
              <a:xfrm>
                <a:off x="7558838" y="1748052"/>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a:t>
                </a:r>
                <a:r>
                  <a:rPr lang="en-CA" sz="1400" b="1" dirty="0">
                    <a:solidFill>
                      <a:schemeClr val="accent2">
                        <a:lumMod val="75000"/>
                      </a:schemeClr>
                    </a:solidFill>
                    <a:latin typeface="Courier New" panose="02070309020205020404" pitchFamily="49" charset="0"/>
                    <a:cs typeface="Courier New" panose="02070309020205020404" pitchFamily="49" charset="0"/>
                  </a:rPr>
                  <a:t>T</a:t>
                </a:r>
                <a:r>
                  <a:rPr lang="en-CA" sz="1400" dirty="0">
                    <a:solidFill>
                      <a:schemeClr val="tx1"/>
                    </a:solidFill>
                    <a:latin typeface="Courier New" panose="02070309020205020404" pitchFamily="49" charset="0"/>
                    <a:cs typeface="Courier New" panose="02070309020205020404" pitchFamily="49" charset="0"/>
                  </a:rPr>
                  <a:t>C</a:t>
                </a:r>
              </a:p>
            </p:txBody>
          </p:sp>
          <p:sp>
            <p:nvSpPr>
              <p:cNvPr id="334" name="Rectangle 333">
                <a:extLst>
                  <a:ext uri="{FF2B5EF4-FFF2-40B4-BE49-F238E27FC236}">
                    <a16:creationId xmlns:a16="http://schemas.microsoft.com/office/drawing/2014/main" id="{ECBF7D5E-4CE8-2735-14A6-9302B063C01B}"/>
                  </a:ext>
                </a:extLst>
              </p:cNvPr>
              <p:cNvSpPr/>
              <p:nvPr/>
            </p:nvSpPr>
            <p:spPr>
              <a:xfrm>
                <a:off x="7666153" y="1888423"/>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a:t>
                </a:r>
                <a:r>
                  <a:rPr lang="en-CA" sz="1400" b="1" dirty="0">
                    <a:solidFill>
                      <a:schemeClr val="accent2">
                        <a:lumMod val="75000"/>
                      </a:schemeClr>
                    </a:solidFill>
                    <a:latin typeface="Courier New" panose="02070309020205020404" pitchFamily="49" charset="0"/>
                    <a:cs typeface="Courier New" panose="02070309020205020404" pitchFamily="49" charset="0"/>
                  </a:rPr>
                  <a:t>T</a:t>
                </a:r>
                <a:r>
                  <a:rPr lang="en-CA" sz="1400" dirty="0">
                    <a:solidFill>
                      <a:schemeClr val="tx1"/>
                    </a:solidFill>
                    <a:latin typeface="Courier New" panose="02070309020205020404" pitchFamily="49" charset="0"/>
                    <a:cs typeface="Courier New" panose="02070309020205020404" pitchFamily="49" charset="0"/>
                  </a:rPr>
                  <a:t>CG</a:t>
                </a:r>
              </a:p>
            </p:txBody>
          </p:sp>
          <p:sp>
            <p:nvSpPr>
              <p:cNvPr id="335" name="Rectangle 334">
                <a:extLst>
                  <a:ext uri="{FF2B5EF4-FFF2-40B4-BE49-F238E27FC236}">
                    <a16:creationId xmlns:a16="http://schemas.microsoft.com/office/drawing/2014/main" id="{7A2D82E3-C2BC-9471-E715-E4E5FA932B8F}"/>
                  </a:ext>
                </a:extLst>
              </p:cNvPr>
              <p:cNvSpPr/>
              <p:nvPr/>
            </p:nvSpPr>
            <p:spPr>
              <a:xfrm>
                <a:off x="7773468" y="2018710"/>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b="1" dirty="0">
                    <a:solidFill>
                      <a:schemeClr val="accent2">
                        <a:lumMod val="75000"/>
                      </a:schemeClr>
                    </a:solidFill>
                    <a:latin typeface="Courier New" panose="02070309020205020404" pitchFamily="49" charset="0"/>
                    <a:cs typeface="Courier New" panose="02070309020205020404" pitchFamily="49" charset="0"/>
                  </a:rPr>
                  <a:t>T</a:t>
                </a:r>
                <a:r>
                  <a:rPr lang="en-CA" sz="1400" dirty="0">
                    <a:solidFill>
                      <a:schemeClr val="tx1"/>
                    </a:solidFill>
                    <a:latin typeface="Courier New" panose="02070309020205020404" pitchFamily="49" charset="0"/>
                    <a:cs typeface="Courier New" panose="02070309020205020404" pitchFamily="49" charset="0"/>
                  </a:rPr>
                  <a:t>CGA</a:t>
                </a:r>
              </a:p>
            </p:txBody>
          </p:sp>
          <p:sp>
            <p:nvSpPr>
              <p:cNvPr id="336" name="Rectangle 335">
                <a:extLst>
                  <a:ext uri="{FF2B5EF4-FFF2-40B4-BE49-F238E27FC236}">
                    <a16:creationId xmlns:a16="http://schemas.microsoft.com/office/drawing/2014/main" id="{7E464935-74B3-E369-0D95-9D6025599837}"/>
                  </a:ext>
                </a:extLst>
              </p:cNvPr>
              <p:cNvSpPr/>
              <p:nvPr/>
            </p:nvSpPr>
            <p:spPr>
              <a:xfrm>
                <a:off x="7885863" y="2148921"/>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CGAG</a:t>
                </a:r>
              </a:p>
            </p:txBody>
          </p:sp>
          <p:sp>
            <p:nvSpPr>
              <p:cNvPr id="337" name="TextBox 336">
                <a:extLst>
                  <a:ext uri="{FF2B5EF4-FFF2-40B4-BE49-F238E27FC236}">
                    <a16:creationId xmlns:a16="http://schemas.microsoft.com/office/drawing/2014/main" id="{D3FC26EB-4C78-5E96-2812-3ED9C518AA02}"/>
                  </a:ext>
                </a:extLst>
              </p:cNvPr>
              <p:cNvSpPr txBox="1"/>
              <p:nvPr/>
            </p:nvSpPr>
            <p:spPr>
              <a:xfrm>
                <a:off x="7022871" y="1383294"/>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338" name="TextBox 337">
                <a:extLst>
                  <a:ext uri="{FF2B5EF4-FFF2-40B4-BE49-F238E27FC236}">
                    <a16:creationId xmlns:a16="http://schemas.microsoft.com/office/drawing/2014/main" id="{5D622BE1-4418-8FDD-57A7-799C52C12FB0}"/>
                  </a:ext>
                </a:extLst>
              </p:cNvPr>
              <p:cNvSpPr txBox="1"/>
              <p:nvPr/>
            </p:nvSpPr>
            <p:spPr>
              <a:xfrm>
                <a:off x="8095241" y="2204937"/>
                <a:ext cx="338554" cy="338554"/>
              </a:xfrm>
              <a:prstGeom prst="rect">
                <a:avLst/>
              </a:prstGeom>
              <a:noFill/>
            </p:spPr>
            <p:txBody>
              <a:bodyPr wrap="none" rtlCol="0">
                <a:spAutoFit/>
              </a:bodyPr>
              <a:lstStyle/>
              <a:p>
                <a:r>
                  <a:rPr lang="en-CA" sz="1600" dirty="0">
                    <a:latin typeface="Cambria" panose="02040503050406030204" pitchFamily="18" charset="0"/>
                  </a:rPr>
                  <a:t>…</a:t>
                </a:r>
              </a:p>
            </p:txBody>
          </p:sp>
        </p:grpSp>
        <p:pic>
          <p:nvPicPr>
            <p:cNvPr id="327" name="Picture 326">
              <a:extLst>
                <a:ext uri="{FF2B5EF4-FFF2-40B4-BE49-F238E27FC236}">
                  <a16:creationId xmlns:a16="http://schemas.microsoft.com/office/drawing/2014/main" id="{BF3B8D95-0D3C-05F8-DE09-BBA9DA31B0E5}"/>
                </a:ext>
              </a:extLst>
            </p:cNvPr>
            <p:cNvPicPr>
              <a:picLocks noChangeAspect="1"/>
            </p:cNvPicPr>
            <p:nvPr/>
          </p:nvPicPr>
          <p:blipFill>
            <a:blip r:embed="rId7">
              <a:duotone>
                <a:schemeClr val="accent2">
                  <a:shade val="45000"/>
                  <a:satMod val="135000"/>
                </a:schemeClr>
                <a:prstClr val="white"/>
              </a:duotone>
            </a:blip>
            <a:stretch>
              <a:fillRect/>
            </a:stretch>
          </p:blipFill>
          <p:spPr>
            <a:xfrm>
              <a:off x="6259216" y="1361037"/>
              <a:ext cx="560370" cy="560370"/>
            </a:xfrm>
            <a:prstGeom prst="rect">
              <a:avLst/>
            </a:prstGeom>
          </p:spPr>
        </p:pic>
      </p:grpSp>
    </p:spTree>
    <p:extLst>
      <p:ext uri="{BB962C8B-B14F-4D97-AF65-F5344CB8AC3E}">
        <p14:creationId xmlns:p14="http://schemas.microsoft.com/office/powerpoint/2010/main" val="56026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319 0.03218 L 0.20902 0.23079 " pathEditMode="relative" ptsTypes="AA">
                                      <p:cBhvr>
                                        <p:cTn id="6" dur="2000" fill="hold"/>
                                        <p:tgtEl>
                                          <p:spTgt spid="297"/>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1.66667E-6 1.48148E-6 L -0.06667 0.22894 " pathEditMode="relative" rAng="0" ptsTypes="AA">
                                      <p:cBhvr>
                                        <p:cTn id="8" dur="2000" fill="hold"/>
                                        <p:tgtEl>
                                          <p:spTgt spid="311"/>
                                        </p:tgtEl>
                                        <p:attrNameLst>
                                          <p:attrName>ppt_x</p:attrName>
                                          <p:attrName>ppt_y</p:attrName>
                                        </p:attrNameLst>
                                      </p:cBhvr>
                                      <p:rCtr x="-3160" y="9745"/>
                                    </p:animMotion>
                                  </p:childTnLst>
                                </p:cTn>
                              </p:par>
                              <p:par>
                                <p:cTn id="9" presetID="0" presetClass="path" presetSubtype="0" accel="50000" decel="50000" fill="hold" nodeType="withEffect">
                                  <p:stCondLst>
                                    <p:cond delay="0"/>
                                  </p:stCondLst>
                                  <p:childTnLst>
                                    <p:animMotion origin="layout" path="M 0.00018 0.03009 L -0.28333 0.23102 " pathEditMode="relative" ptsTypes="AA">
                                      <p:cBhvr>
                                        <p:cTn id="10" dur="2000" fill="hold"/>
                                        <p:tgtEl>
                                          <p:spTgt spid="325"/>
                                        </p:tgtEl>
                                        <p:attrNameLst>
                                          <p:attrName>ppt_x</p:attrName>
                                          <p:attrName>ppt_y</p:attrName>
                                        </p:attrNameLst>
                                      </p:cBhvr>
                                    </p:animMotion>
                                  </p:childTnLst>
                                </p:cTn>
                              </p:par>
                              <p:par>
                                <p:cTn id="11" presetID="10" presetClass="exit" presetSubtype="0" fill="hold" nodeType="withEffect">
                                  <p:stCondLst>
                                    <p:cond delay="0"/>
                                  </p:stCondLst>
                                  <p:childTnLst>
                                    <p:animEffect transition="out" filter="fade">
                                      <p:cBhvr>
                                        <p:cTn id="12" dur="1500"/>
                                        <p:tgtEl>
                                          <p:spTgt spid="297"/>
                                        </p:tgtEl>
                                      </p:cBhvr>
                                    </p:animEffect>
                                    <p:set>
                                      <p:cBhvr>
                                        <p:cTn id="13" dur="1" fill="hold">
                                          <p:stCondLst>
                                            <p:cond delay="1499"/>
                                          </p:stCondLst>
                                        </p:cTn>
                                        <p:tgtEl>
                                          <p:spTgt spid="297"/>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1500"/>
                                        <p:tgtEl>
                                          <p:spTgt spid="311"/>
                                        </p:tgtEl>
                                      </p:cBhvr>
                                    </p:animEffect>
                                    <p:set>
                                      <p:cBhvr>
                                        <p:cTn id="16" dur="1" fill="hold">
                                          <p:stCondLst>
                                            <p:cond delay="1499"/>
                                          </p:stCondLst>
                                        </p:cTn>
                                        <p:tgtEl>
                                          <p:spTgt spid="311"/>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1500"/>
                                        <p:tgtEl>
                                          <p:spTgt spid="325"/>
                                        </p:tgtEl>
                                      </p:cBhvr>
                                    </p:animEffect>
                                    <p:set>
                                      <p:cBhvr>
                                        <p:cTn id="19" dur="1" fill="hold">
                                          <p:stCondLst>
                                            <p:cond delay="1499"/>
                                          </p:stCondLst>
                                        </p:cTn>
                                        <p:tgtEl>
                                          <p:spTgt spid="325"/>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339"/>
                                        </p:tgtEl>
                                        <p:attrNameLst>
                                          <p:attrName>style.visibility</p:attrName>
                                        </p:attrNameLst>
                                      </p:cBhvr>
                                      <p:to>
                                        <p:strVal val="visible"/>
                                      </p:to>
                                    </p:set>
                                    <p:animEffect transition="in" filter="fade">
                                      <p:cBhvr>
                                        <p:cTn id="22" dur="500"/>
                                        <p:tgtEl>
                                          <p:spTgt spid="339"/>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4" grpId="0"/>
      <p:bldP spid="82" grpId="0"/>
      <p:bldP spid="85" grpId="0"/>
      <p:bldP spid="19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41540-4D7A-567F-5A74-7CC55D85CAD0}"/>
              </a:ext>
            </a:extLst>
          </p:cNvPr>
          <p:cNvSpPr>
            <a:spLocks noGrp="1"/>
          </p:cNvSpPr>
          <p:nvPr>
            <p:ph type="title"/>
          </p:nvPr>
        </p:nvSpPr>
        <p:spPr/>
        <p:txBody>
          <a:bodyPr/>
          <a:lstStyle/>
          <a:p>
            <a:r>
              <a:rPr lang="en-CH" dirty="0"/>
              <a:t>Challenges of Storage-Centric Computing</a:t>
            </a:r>
          </a:p>
        </p:txBody>
      </p:sp>
      <p:sp>
        <p:nvSpPr>
          <p:cNvPr id="4" name="Content Placeholder 2">
            <a:extLst>
              <a:ext uri="{FF2B5EF4-FFF2-40B4-BE49-F238E27FC236}">
                <a16:creationId xmlns:a16="http://schemas.microsoft.com/office/drawing/2014/main" id="{B6417EC6-B034-2E92-E40E-CA3AE6D5113A}"/>
              </a:ext>
            </a:extLst>
          </p:cNvPr>
          <p:cNvSpPr txBox="1">
            <a:spLocks/>
          </p:cNvSpPr>
          <p:nvPr/>
        </p:nvSpPr>
        <p:spPr>
          <a:xfrm>
            <a:off x="75984" y="747364"/>
            <a:ext cx="9508887" cy="782950"/>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GB" sz="2100" b="1" dirty="0"/>
              <a:t>Graph-based sequence analysis tools cannot run in storage due to SSD limits</a:t>
            </a:r>
          </a:p>
        </p:txBody>
      </p:sp>
      <p:grpSp>
        <p:nvGrpSpPr>
          <p:cNvPr id="29" name="Group 28">
            <a:extLst>
              <a:ext uri="{FF2B5EF4-FFF2-40B4-BE49-F238E27FC236}">
                <a16:creationId xmlns:a16="http://schemas.microsoft.com/office/drawing/2014/main" id="{F20B2B92-B502-ED5E-890B-725CCEAEE561}"/>
              </a:ext>
            </a:extLst>
          </p:cNvPr>
          <p:cNvGrpSpPr/>
          <p:nvPr/>
        </p:nvGrpSpPr>
        <p:grpSpPr>
          <a:xfrm>
            <a:off x="1872893" y="6552384"/>
            <a:ext cx="6071596" cy="268284"/>
            <a:chOff x="2060011" y="6449365"/>
            <a:chExt cx="4267776" cy="268284"/>
          </a:xfrm>
        </p:grpSpPr>
        <p:sp>
          <p:nvSpPr>
            <p:cNvPr id="30" name="Arrow: Chevron 42">
              <a:extLst>
                <a:ext uri="{FF2B5EF4-FFF2-40B4-BE49-F238E27FC236}">
                  <a16:creationId xmlns:a16="http://schemas.microsoft.com/office/drawing/2014/main" id="{83892389-DF0F-24AC-DE2A-8D1E01B105CE}"/>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31" name="Arrow: Chevron 43">
              <a:extLst>
                <a:ext uri="{FF2B5EF4-FFF2-40B4-BE49-F238E27FC236}">
                  <a16:creationId xmlns:a16="http://schemas.microsoft.com/office/drawing/2014/main" id="{3FD0FE03-A75B-5B2F-F471-6C4C90DC0F07}"/>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32" name="Arrow: Chevron 45">
              <a:extLst>
                <a:ext uri="{FF2B5EF4-FFF2-40B4-BE49-F238E27FC236}">
                  <a16:creationId xmlns:a16="http://schemas.microsoft.com/office/drawing/2014/main" id="{4D23AD57-0E0E-8F09-F6BC-BFB2280D1FF2}"/>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33" name="Arrow: Chevron 46">
              <a:extLst>
                <a:ext uri="{FF2B5EF4-FFF2-40B4-BE49-F238E27FC236}">
                  <a16:creationId xmlns:a16="http://schemas.microsoft.com/office/drawing/2014/main" id="{42CE997C-1E78-9357-F40F-B8A2E255B667}"/>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
        <p:nvSpPr>
          <p:cNvPr id="34" name="Rectangle 33">
            <a:extLst>
              <a:ext uri="{FF2B5EF4-FFF2-40B4-BE49-F238E27FC236}">
                <a16:creationId xmlns:a16="http://schemas.microsoft.com/office/drawing/2014/main" id="{58E7B089-257C-6A6D-32E4-951F3ABC8D02}"/>
              </a:ext>
            </a:extLst>
          </p:cNvPr>
          <p:cNvSpPr/>
          <p:nvPr/>
        </p:nvSpPr>
        <p:spPr>
          <a:xfrm>
            <a:off x="0" y="4375577"/>
            <a:ext cx="9144000" cy="79365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0" rIns="54000" bIns="82800" rtlCol="0" anchor="ctr"/>
          <a:lstStyle/>
          <a:p>
            <a:pPr algn="ctr">
              <a:spcAft>
                <a:spcPts val="1000"/>
              </a:spcAft>
            </a:pPr>
            <a:r>
              <a:rPr lang="en-US" sz="2400" b="1" dirty="0">
                <a:solidFill>
                  <a:srgbClr val="C00000"/>
                </a:solidFill>
                <a:latin typeface="Corbel" panose="020B0503020204020204" pitchFamily="34" charset="0"/>
              </a:rPr>
              <a:t>Dependent and random accesses to the sequence graph</a:t>
            </a:r>
            <a:endParaRPr lang="en-GB" sz="2400" b="1" dirty="0">
              <a:solidFill>
                <a:srgbClr val="C00000"/>
              </a:solidFill>
              <a:latin typeface="Corbel" panose="020B0503020204020204" pitchFamily="34" charset="0"/>
            </a:endParaRPr>
          </a:p>
        </p:txBody>
      </p:sp>
      <p:sp>
        <p:nvSpPr>
          <p:cNvPr id="60" name="Rectangle 59">
            <a:extLst>
              <a:ext uri="{FF2B5EF4-FFF2-40B4-BE49-F238E27FC236}">
                <a16:creationId xmlns:a16="http://schemas.microsoft.com/office/drawing/2014/main" id="{E7DB4F78-FB29-E45C-48F4-5F4BBB99BF3A}"/>
              </a:ext>
            </a:extLst>
          </p:cNvPr>
          <p:cNvSpPr/>
          <p:nvPr/>
        </p:nvSpPr>
        <p:spPr>
          <a:xfrm>
            <a:off x="0" y="5366336"/>
            <a:ext cx="9144000" cy="79365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0" rIns="54000" bIns="82800" rtlCol="0" anchor="ctr"/>
          <a:lstStyle/>
          <a:p>
            <a:pPr algn="ctr">
              <a:spcAft>
                <a:spcPts val="1000"/>
              </a:spcAft>
            </a:pPr>
            <a:r>
              <a:rPr lang="en-US" sz="2400" b="1" dirty="0">
                <a:solidFill>
                  <a:srgbClr val="C00000"/>
                </a:solidFill>
                <a:latin typeface="Corbel" panose="020B0503020204020204" pitchFamily="34" charset="0"/>
              </a:rPr>
              <a:t>Different properties from conventional, non-genome graphs</a:t>
            </a:r>
            <a:endParaRPr lang="en-GB" sz="2400" b="1" dirty="0">
              <a:solidFill>
                <a:srgbClr val="C00000"/>
              </a:solidFill>
              <a:latin typeface="Corbel" panose="020B0503020204020204" pitchFamily="34" charset="0"/>
            </a:endParaRPr>
          </a:p>
        </p:txBody>
      </p:sp>
      <p:sp>
        <p:nvSpPr>
          <p:cNvPr id="61" name="Content Placeholder 2">
            <a:extLst>
              <a:ext uri="{FF2B5EF4-FFF2-40B4-BE49-F238E27FC236}">
                <a16:creationId xmlns:a16="http://schemas.microsoft.com/office/drawing/2014/main" id="{C25BB3C6-5D60-0BC1-C5AE-CDFE003DBD92}"/>
              </a:ext>
            </a:extLst>
          </p:cNvPr>
          <p:cNvSpPr txBox="1">
            <a:spLocks/>
          </p:cNvSpPr>
          <p:nvPr/>
        </p:nvSpPr>
        <p:spPr>
          <a:xfrm>
            <a:off x="75984" y="3879143"/>
            <a:ext cx="9144000" cy="782950"/>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GB" sz="2100" b="1" dirty="0"/>
              <a:t>New challenges due to:</a:t>
            </a:r>
          </a:p>
        </p:txBody>
      </p:sp>
      <p:grpSp>
        <p:nvGrpSpPr>
          <p:cNvPr id="62" name="Group 61">
            <a:extLst>
              <a:ext uri="{FF2B5EF4-FFF2-40B4-BE49-F238E27FC236}">
                <a16:creationId xmlns:a16="http://schemas.microsoft.com/office/drawing/2014/main" id="{2D40FA46-0DAC-D6A9-0904-2D4E1A823CB9}"/>
              </a:ext>
            </a:extLst>
          </p:cNvPr>
          <p:cNvGrpSpPr/>
          <p:nvPr/>
        </p:nvGrpSpPr>
        <p:grpSpPr>
          <a:xfrm>
            <a:off x="1915885" y="1207814"/>
            <a:ext cx="5771256" cy="2549218"/>
            <a:chOff x="2666932" y="3806498"/>
            <a:chExt cx="5771256" cy="2549218"/>
          </a:xfrm>
        </p:grpSpPr>
        <p:sp>
          <p:nvSpPr>
            <p:cNvPr id="63" name="Rounded Rectangle 62">
              <a:extLst>
                <a:ext uri="{FF2B5EF4-FFF2-40B4-BE49-F238E27FC236}">
                  <a16:creationId xmlns:a16="http://schemas.microsoft.com/office/drawing/2014/main" id="{E543FD2C-4B38-2A96-22BA-693F91B6E2F7}"/>
                </a:ext>
              </a:extLst>
            </p:cNvPr>
            <p:cNvSpPr/>
            <p:nvPr/>
          </p:nvSpPr>
          <p:spPr>
            <a:xfrm>
              <a:off x="2666932" y="3986735"/>
              <a:ext cx="5771256" cy="2346284"/>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endParaRPr lang="en-CH" sz="1400" b="1" dirty="0">
                <a:solidFill>
                  <a:schemeClr val="tx1"/>
                </a:solidFill>
                <a:latin typeface="Corbel" panose="020B0503020204020204" pitchFamily="34" charset="0"/>
              </a:endParaRPr>
            </a:p>
          </p:txBody>
        </p:sp>
        <p:cxnSp>
          <p:nvCxnSpPr>
            <p:cNvPr id="64" name="Straight Connector 63">
              <a:extLst>
                <a:ext uri="{FF2B5EF4-FFF2-40B4-BE49-F238E27FC236}">
                  <a16:creationId xmlns:a16="http://schemas.microsoft.com/office/drawing/2014/main" id="{29199A31-79AC-7F89-E8C7-05AE1352C41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09958C6C-D25A-9272-033F-EC5AAAEF4685}"/>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algn="ctr" defTabSz="914400" fontAlgn="base">
                <a:spcBef>
                  <a:spcPct val="0"/>
                </a:spcBef>
                <a:spcAft>
                  <a:spcPct val="0"/>
                </a:spcAft>
              </a:pPr>
              <a:r>
                <a:rPr lang="en-US" b="1" dirty="0">
                  <a:solidFill>
                    <a:schemeClr val="tx1">
                      <a:lumMod val="50000"/>
                      <a:lumOff val="50000"/>
                    </a:schemeClr>
                  </a:solidFill>
                  <a:latin typeface="Corbel" panose="020B0503020204020204" pitchFamily="34" charset="0"/>
                  <a:cs typeface="Arial" panose="020B0604020202020204" pitchFamily="34" charset="0"/>
                </a:rPr>
                <a:t>SSD DRAM</a:t>
              </a:r>
              <a:endParaRPr lang="en-CH" sz="1600" b="1" dirty="0">
                <a:solidFill>
                  <a:schemeClr val="tx1">
                    <a:lumMod val="50000"/>
                    <a:lumOff val="50000"/>
                  </a:schemeClr>
                </a:solidFill>
                <a:latin typeface="Corbel" panose="020B050302020402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D9309D63-5485-7D7A-3ACD-02411C6B4F85}"/>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914400" fontAlgn="base">
                <a:spcBef>
                  <a:spcPct val="0"/>
                </a:spcBef>
                <a:spcAft>
                  <a:spcPct val="0"/>
                </a:spcAft>
              </a:pPr>
              <a:endParaRPr lang="en-CH" sz="1400" b="1" dirty="0">
                <a:latin typeface="Corbel" panose="020B0503020204020204" pitchFamily="34" charset="0"/>
                <a:cs typeface="Arial" panose="020B0604020202020204" pitchFamily="34" charset="0"/>
              </a:endParaRPr>
            </a:p>
          </p:txBody>
        </p:sp>
        <p:sp>
          <p:nvSpPr>
            <p:cNvPr id="67" name="직사각형 363">
              <a:extLst>
                <a:ext uri="{FF2B5EF4-FFF2-40B4-BE49-F238E27FC236}">
                  <a16:creationId xmlns:a16="http://schemas.microsoft.com/office/drawing/2014/main" id="{CA4DBD3D-079F-39A7-7A23-653CEA287AAE}"/>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8" name="직사각형 78">
              <a:extLst>
                <a:ext uri="{FF2B5EF4-FFF2-40B4-BE49-F238E27FC236}">
                  <a16:creationId xmlns:a16="http://schemas.microsoft.com/office/drawing/2014/main" id="{E3C605E0-2C79-3F1C-9380-D1CA46F0F5D8}"/>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69" name="TextBox 68">
              <a:extLst>
                <a:ext uri="{FF2B5EF4-FFF2-40B4-BE49-F238E27FC236}">
                  <a16:creationId xmlns:a16="http://schemas.microsoft.com/office/drawing/2014/main" id="{3DAA22FD-91F7-4EDE-D9F8-331FC922EF79}"/>
                </a:ext>
              </a:extLst>
            </p:cNvPr>
            <p:cNvSpPr txBox="1"/>
            <p:nvPr/>
          </p:nvSpPr>
          <p:spPr>
            <a:xfrm>
              <a:off x="5367788" y="4065864"/>
              <a:ext cx="1535149" cy="646331"/>
            </a:xfrm>
            <a:prstGeom prst="rect">
              <a:avLst/>
            </a:prstGeom>
            <a:noFill/>
          </p:spPr>
          <p:txBody>
            <a:bodyPr wrap="square" rtlCol="0">
              <a:spAutoFit/>
            </a:bodyPr>
            <a:lstStyle/>
            <a:p>
              <a:pPr algn="ctr"/>
              <a:r>
                <a:rPr lang="en-CH" b="1" dirty="0">
                  <a:solidFill>
                    <a:schemeClr val="tx1">
                      <a:lumMod val="50000"/>
                      <a:lumOff val="50000"/>
                    </a:schemeClr>
                  </a:solidFill>
                  <a:latin typeface="Corbel" panose="020B0503020204020204" pitchFamily="34" charset="0"/>
                </a:rPr>
                <a:t>SSD </a:t>
              </a:r>
            </a:p>
            <a:p>
              <a:pPr algn="ctr"/>
              <a:r>
                <a:rPr lang="en-CH" b="1" dirty="0">
                  <a:solidFill>
                    <a:schemeClr val="tx1">
                      <a:lumMod val="50000"/>
                      <a:lumOff val="50000"/>
                    </a:schemeClr>
                  </a:solidFill>
                  <a:latin typeface="Corbel" panose="020B0503020204020204" pitchFamily="34" charset="0"/>
                </a:rPr>
                <a:t>Controller</a:t>
              </a:r>
            </a:p>
          </p:txBody>
        </p:sp>
        <p:sp>
          <p:nvSpPr>
            <p:cNvPr id="70" name="직사각형 78">
              <a:extLst>
                <a:ext uri="{FF2B5EF4-FFF2-40B4-BE49-F238E27FC236}">
                  <a16:creationId xmlns:a16="http://schemas.microsoft.com/office/drawing/2014/main" id="{9BF92339-D19B-0BEC-8CCE-2C8F97037170}"/>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71" name="직사각형 78">
              <a:extLst>
                <a:ext uri="{FF2B5EF4-FFF2-40B4-BE49-F238E27FC236}">
                  <a16:creationId xmlns:a16="http://schemas.microsoft.com/office/drawing/2014/main" id="{467C16F6-72FA-4A5D-65AD-AEDDD86420B1}"/>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Cores</a:t>
              </a:r>
              <a:endParaRPr lang="ko-KR" altLang="en-US" b="1" dirty="0">
                <a:solidFill>
                  <a:schemeClr val="tx1"/>
                </a:solidFill>
                <a:latin typeface="Corbel" panose="020B0503020204020204" pitchFamily="34" charset="0"/>
                <a:cs typeface="Arial" panose="020B0604020202020204" pitchFamily="34" charset="0"/>
              </a:endParaRPr>
            </a:p>
          </p:txBody>
        </p:sp>
        <p:sp>
          <p:nvSpPr>
            <p:cNvPr id="72" name="Rounded Rectangle 71">
              <a:extLst>
                <a:ext uri="{FF2B5EF4-FFF2-40B4-BE49-F238E27FC236}">
                  <a16:creationId xmlns:a16="http://schemas.microsoft.com/office/drawing/2014/main" id="{92766D5A-2760-D121-22E6-06A9CB8E7470}"/>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cs typeface="Arial" panose="020B0604020202020204" pitchFamily="34" charset="0"/>
                </a:rPr>
                <a:t>FTL</a:t>
              </a:r>
            </a:p>
          </p:txBody>
        </p:sp>
        <p:cxnSp>
          <p:nvCxnSpPr>
            <p:cNvPr id="73" name="Straight Connector 72">
              <a:extLst>
                <a:ext uri="{FF2B5EF4-FFF2-40B4-BE49-F238E27FC236}">
                  <a16:creationId xmlns:a16="http://schemas.microsoft.com/office/drawing/2014/main" id="{CACA558C-8688-85A6-3227-D2CA97B84FBE}"/>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B8AF4B1-77FD-8B2E-56E6-23487466AEDF}"/>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직사각형 363">
              <a:extLst>
                <a:ext uri="{FF2B5EF4-FFF2-40B4-BE49-F238E27FC236}">
                  <a16:creationId xmlns:a16="http://schemas.microsoft.com/office/drawing/2014/main" id="{BBA7D8C4-036B-DBDD-0A50-8748BFFC32D1}"/>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400" b="1" dirty="0">
                  <a:solidFill>
                    <a:schemeClr val="tx1"/>
                  </a:solidFill>
                  <a:latin typeface="Corbel" panose="020B0503020204020204" pitchFamily="34" charset="0"/>
                  <a:cs typeface="Arial" panose="020B0604020202020204" pitchFamily="34" charset="0"/>
                </a:rPr>
                <a:t>⋯</a:t>
              </a:r>
              <a:endParaRPr lang="ko-KR" altLang="en-US" sz="1400" b="1" dirty="0">
                <a:solidFill>
                  <a:schemeClr val="tx1"/>
                </a:solidFill>
                <a:latin typeface="Corbel" panose="020B0503020204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62CEBDB7-5DC3-E651-3ED1-53C0A591511B}"/>
                </a:ext>
              </a:extLst>
            </p:cNvPr>
            <p:cNvSpPr txBox="1"/>
            <p:nvPr/>
          </p:nvSpPr>
          <p:spPr>
            <a:xfrm rot="16200000">
              <a:off x="1782434" y="4768104"/>
              <a:ext cx="2549218" cy="626005"/>
            </a:xfrm>
            <a:prstGeom prst="rect">
              <a:avLst/>
            </a:prstGeom>
            <a:noFill/>
          </p:spPr>
          <p:txBody>
            <a:bodyPr wrap="square" rtlCol="0">
              <a:spAutoFit/>
            </a:bodyPr>
            <a:lstStyle/>
            <a:p>
              <a:pPr algn="ctr">
                <a:lnSpc>
                  <a:spcPct val="70000"/>
                </a:lnSpc>
              </a:pPr>
              <a:r>
                <a:rPr lang="en-CH" sz="2400" b="1" dirty="0">
                  <a:solidFill>
                    <a:srgbClr val="00B050"/>
                  </a:solidFill>
                  <a:latin typeface="Corbel" panose="020B0503020204020204" pitchFamily="34" charset="0"/>
                </a:rPr>
                <a:t>SSD </a:t>
              </a:r>
            </a:p>
            <a:p>
              <a:pPr algn="ctr">
                <a:lnSpc>
                  <a:spcPct val="70000"/>
                </a:lnSpc>
              </a:pPr>
              <a:endParaRPr lang="en-CH" sz="2400" b="1" dirty="0">
                <a:solidFill>
                  <a:schemeClr val="accent6">
                    <a:lumMod val="75000"/>
                  </a:schemeClr>
                </a:solidFill>
                <a:latin typeface="Corbel" panose="020B0503020204020204" pitchFamily="34" charset="0"/>
              </a:endParaRPr>
            </a:p>
          </p:txBody>
        </p:sp>
      </p:grpSp>
      <p:pic>
        <p:nvPicPr>
          <p:cNvPr id="77" name="Graphic 76" descr="Gears">
            <a:extLst>
              <a:ext uri="{FF2B5EF4-FFF2-40B4-BE49-F238E27FC236}">
                <a16:creationId xmlns:a16="http://schemas.microsoft.com/office/drawing/2014/main" id="{5ECD60FB-652B-DE22-C4F1-8F437D899C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67374" y="1965829"/>
            <a:ext cx="1093754" cy="1093754"/>
          </a:xfrm>
          <a:prstGeom prst="rect">
            <a:avLst/>
          </a:prstGeom>
        </p:spPr>
      </p:pic>
      <p:grpSp>
        <p:nvGrpSpPr>
          <p:cNvPr id="78" name="Group 77">
            <a:extLst>
              <a:ext uri="{FF2B5EF4-FFF2-40B4-BE49-F238E27FC236}">
                <a16:creationId xmlns:a16="http://schemas.microsoft.com/office/drawing/2014/main" id="{4B1185CE-257D-D3A5-93CC-C1ED49CE6D45}"/>
              </a:ext>
            </a:extLst>
          </p:cNvPr>
          <p:cNvGrpSpPr/>
          <p:nvPr/>
        </p:nvGrpSpPr>
        <p:grpSpPr>
          <a:xfrm>
            <a:off x="2421564" y="2509745"/>
            <a:ext cx="3569766" cy="1067027"/>
            <a:chOff x="3172611" y="5108429"/>
            <a:chExt cx="3569766" cy="1067027"/>
          </a:xfrm>
        </p:grpSpPr>
        <p:sp>
          <p:nvSpPr>
            <p:cNvPr id="79" name="직사각형 78">
              <a:extLst>
                <a:ext uri="{FF2B5EF4-FFF2-40B4-BE49-F238E27FC236}">
                  <a16:creationId xmlns:a16="http://schemas.microsoft.com/office/drawing/2014/main" id="{D2B37DA3-E7C0-9C01-63E6-3648D08C9FB3}"/>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80" name="직사각형 78">
              <a:extLst>
                <a:ext uri="{FF2B5EF4-FFF2-40B4-BE49-F238E27FC236}">
                  <a16:creationId xmlns:a16="http://schemas.microsoft.com/office/drawing/2014/main" id="{844DA54C-4D13-B1B5-F42C-DAC58A889954}"/>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r>
                <a:rPr lang="en-US" altLang="ko-KR" b="1" dirty="0" err="1">
                  <a:solidFill>
                    <a:schemeClr val="tx1"/>
                  </a:solidFill>
                  <a:latin typeface="Corbel" panose="020B0503020204020204" pitchFamily="34" charset="0"/>
                  <a:cs typeface="Arial" panose="020B0604020202020204" pitchFamily="34" charset="0"/>
                </a:rPr>
                <a:t>Cntrl</a:t>
              </a:r>
              <a:endParaRPr lang="ko-KR" altLang="en-US" b="1" dirty="0">
                <a:solidFill>
                  <a:schemeClr val="tx1"/>
                </a:solidFill>
                <a:latin typeface="Corbel" panose="020B0503020204020204" pitchFamily="34" charset="0"/>
                <a:cs typeface="Arial" panose="020B0604020202020204" pitchFamily="34" charset="0"/>
              </a:endParaRPr>
            </a:p>
          </p:txBody>
        </p:sp>
        <p:sp>
          <p:nvSpPr>
            <p:cNvPr id="81" name="직사각형 78">
              <a:extLst>
                <a:ext uri="{FF2B5EF4-FFF2-40B4-BE49-F238E27FC236}">
                  <a16:creationId xmlns:a16="http://schemas.microsoft.com/office/drawing/2014/main" id="{A9546225-05A2-85DE-2BC0-53CE4A1F28C5}"/>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err="1">
                  <a:solidFill>
                    <a:schemeClr val="tx1"/>
                  </a:solidFill>
                  <a:latin typeface="Corbel" panose="020B0503020204020204" pitchFamily="34" charset="0"/>
                  <a:cs typeface="Arial" panose="020B0604020202020204" pitchFamily="34" charset="0"/>
                </a:rPr>
                <a:t>Channel#N</a:t>
              </a:r>
              <a:endParaRPr lang="ko-KR" altLang="en-US" b="1" dirty="0">
                <a:solidFill>
                  <a:schemeClr val="tx1"/>
                </a:solidFill>
                <a:latin typeface="Corbel" panose="020B0503020204020204" pitchFamily="34" charset="0"/>
                <a:cs typeface="Arial" panose="020B0604020202020204" pitchFamily="34" charset="0"/>
              </a:endParaRPr>
            </a:p>
          </p:txBody>
        </p:sp>
        <p:sp>
          <p:nvSpPr>
            <p:cNvPr id="82" name="직사각형 78">
              <a:extLst>
                <a:ext uri="{FF2B5EF4-FFF2-40B4-BE49-F238E27FC236}">
                  <a16:creationId xmlns:a16="http://schemas.microsoft.com/office/drawing/2014/main" id="{4E380DD1-4F43-6D63-3BB3-44F6A0AC71C9}"/>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ko-KR" b="1" dirty="0">
                  <a:solidFill>
                    <a:schemeClr val="tx1"/>
                  </a:solidFill>
                  <a:latin typeface="Corbel" panose="020B0503020204020204" pitchFamily="34" charset="0"/>
                  <a:cs typeface="Arial" panose="020B0604020202020204" pitchFamily="34" charset="0"/>
                </a:rPr>
                <a:t>Channel#1</a:t>
              </a:r>
              <a:endParaRPr lang="ko-KR" altLang="en-US" b="1" dirty="0">
                <a:solidFill>
                  <a:schemeClr val="tx1"/>
                </a:solidFill>
                <a:latin typeface="Corbel" panose="020B0503020204020204" pitchFamily="34" charset="0"/>
                <a:cs typeface="Arial" panose="020B0604020202020204" pitchFamily="34" charset="0"/>
              </a:endParaRPr>
            </a:p>
          </p:txBody>
        </p:sp>
      </p:grpSp>
      <p:sp>
        <p:nvSpPr>
          <p:cNvPr id="83" name="Rounded Rectangle 82">
            <a:extLst>
              <a:ext uri="{FF2B5EF4-FFF2-40B4-BE49-F238E27FC236}">
                <a16:creationId xmlns:a16="http://schemas.microsoft.com/office/drawing/2014/main" id="{0E1EBB3D-356D-B2B6-6941-BD509AE6C747}"/>
              </a:ext>
            </a:extLst>
          </p:cNvPr>
          <p:cNvSpPr/>
          <p:nvPr/>
        </p:nvSpPr>
        <p:spPr>
          <a:xfrm>
            <a:off x="2329746" y="3048823"/>
            <a:ext cx="3755687" cy="626137"/>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sp>
        <p:nvSpPr>
          <p:cNvPr id="84" name="Rounded Rectangle 83">
            <a:extLst>
              <a:ext uri="{FF2B5EF4-FFF2-40B4-BE49-F238E27FC236}">
                <a16:creationId xmlns:a16="http://schemas.microsoft.com/office/drawing/2014/main" id="{9CA6DE35-2AB9-0217-2F2F-442C5F680EB3}"/>
              </a:ext>
            </a:extLst>
          </p:cNvPr>
          <p:cNvSpPr/>
          <p:nvPr/>
        </p:nvSpPr>
        <p:spPr>
          <a:xfrm>
            <a:off x="6151891" y="1434097"/>
            <a:ext cx="1369790" cy="2142675"/>
          </a:xfrm>
          <a:prstGeom prst="roundRect">
            <a:avLst>
              <a:gd name="adj" fmla="val 7131"/>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pic>
        <p:nvPicPr>
          <p:cNvPr id="85" name="Graphic 84" descr="Lightning bolt">
            <a:extLst>
              <a:ext uri="{FF2B5EF4-FFF2-40B4-BE49-F238E27FC236}">
                <a16:creationId xmlns:a16="http://schemas.microsoft.com/office/drawing/2014/main" id="{A69E64D3-838D-2CE2-1F6C-B0F569C02F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22548" y="1696476"/>
            <a:ext cx="765776" cy="1463820"/>
          </a:xfrm>
          <a:prstGeom prst="rect">
            <a:avLst/>
          </a:prstGeom>
          <a:effectLst>
            <a:glow rad="12700">
              <a:schemeClr val="bg1"/>
            </a:glow>
          </a:effectLst>
        </p:spPr>
      </p:pic>
    </p:spTree>
    <p:extLst>
      <p:ext uri="{BB962C8B-B14F-4D97-AF65-F5344CB8AC3E}">
        <p14:creationId xmlns:p14="http://schemas.microsoft.com/office/powerpoint/2010/main" val="3477382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4" grpId="0" animBg="1"/>
      <p:bldP spid="60" grpId="0" animBg="1"/>
      <p:bldP spid="61" grpId="0"/>
      <p:bldP spid="83" grpId="0" animBg="1"/>
      <p:bldP spid="8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4F3E2-005D-D0AD-BDDF-9515C867183A}"/>
              </a:ext>
            </a:extLst>
          </p:cNvPr>
          <p:cNvSpPr>
            <a:spLocks noGrp="1"/>
          </p:cNvSpPr>
          <p:nvPr>
            <p:ph type="title"/>
          </p:nvPr>
        </p:nvSpPr>
        <p:spPr>
          <a:xfrm>
            <a:off x="0" y="1"/>
            <a:ext cx="9144000" cy="782950"/>
          </a:xfrm>
        </p:spPr>
        <p:txBody>
          <a:bodyPr/>
          <a:lstStyle/>
          <a:p>
            <a:r>
              <a:rPr lang="en-CH" dirty="0"/>
              <a:t>GRAINS</a:t>
            </a:r>
          </a:p>
        </p:txBody>
      </p:sp>
      <p:sp>
        <p:nvSpPr>
          <p:cNvPr id="3" name="Content Placeholder 2">
            <a:extLst>
              <a:ext uri="{FF2B5EF4-FFF2-40B4-BE49-F238E27FC236}">
                <a16:creationId xmlns:a16="http://schemas.microsoft.com/office/drawing/2014/main" id="{2C097E3C-0DE2-6B3F-866C-06B6BC02E533}"/>
              </a:ext>
            </a:extLst>
          </p:cNvPr>
          <p:cNvSpPr>
            <a:spLocks noGrp="1"/>
          </p:cNvSpPr>
          <p:nvPr>
            <p:ph idx="1"/>
          </p:nvPr>
        </p:nvSpPr>
        <p:spPr>
          <a:xfrm>
            <a:off x="189560" y="818306"/>
            <a:ext cx="8798061" cy="1428749"/>
          </a:xfrm>
        </p:spPr>
        <p:txBody>
          <a:bodyPr/>
          <a:lstStyle/>
          <a:p>
            <a:pPr>
              <a:lnSpc>
                <a:spcPct val="110000"/>
              </a:lnSpc>
              <a:spcAft>
                <a:spcPts val="500"/>
              </a:spcAft>
            </a:pPr>
            <a:r>
              <a:rPr lang="en-GB" sz="2000" dirty="0"/>
              <a:t>The </a:t>
            </a:r>
            <a:r>
              <a:rPr lang="en-GB" sz="2000" i="1" dirty="0"/>
              <a:t>first</a:t>
            </a:r>
            <a:r>
              <a:rPr lang="en-GB" sz="2000" dirty="0"/>
              <a:t> system for analysis with large-scale genome graphs in storage</a:t>
            </a:r>
          </a:p>
          <a:p>
            <a:pPr>
              <a:lnSpc>
                <a:spcPct val="110000"/>
              </a:lnSpc>
              <a:spcAft>
                <a:spcPts val="500"/>
              </a:spcAft>
            </a:pPr>
            <a:r>
              <a:rPr lang="en-GB" sz="2000" dirty="0"/>
              <a:t>Enabled via</a:t>
            </a:r>
            <a:r>
              <a:rPr lang="en-GB" sz="2000" dirty="0">
                <a:solidFill>
                  <a:srgbClr val="1658FF"/>
                </a:solidFill>
              </a:rPr>
              <a:t> </a:t>
            </a:r>
            <a:r>
              <a:rPr lang="en-GB" sz="2000" b="1" dirty="0">
                <a:solidFill>
                  <a:srgbClr val="1658FF"/>
                </a:solidFill>
              </a:rPr>
              <a:t>storage-aware algorithm-architecture co-design</a:t>
            </a:r>
            <a:r>
              <a:rPr lang="en-GB" sz="2000" b="1" dirty="0"/>
              <a:t>, </a:t>
            </a:r>
            <a:r>
              <a:rPr lang="en-GB" sz="2000" dirty="0"/>
              <a:t>based on the </a:t>
            </a:r>
            <a:r>
              <a:rPr lang="en-GB" sz="2000" b="1" dirty="0">
                <a:solidFill>
                  <a:srgbClr val="1658FF"/>
                </a:solidFill>
              </a:rPr>
              <a:t>properties of large-scale genome graphs </a:t>
            </a:r>
            <a:r>
              <a:rPr lang="en-GB" sz="2000" dirty="0"/>
              <a:t>to </a:t>
            </a:r>
          </a:p>
          <a:p>
            <a:pPr lvl="1">
              <a:lnSpc>
                <a:spcPct val="110000"/>
              </a:lnSpc>
              <a:spcAft>
                <a:spcPts val="500"/>
              </a:spcAft>
            </a:pPr>
            <a:r>
              <a:rPr lang="en-GB" sz="2000" dirty="0"/>
              <a:t>Make the execution pipeline </a:t>
            </a:r>
            <a:r>
              <a:rPr lang="en-GB" sz="2000" b="1" dirty="0">
                <a:solidFill>
                  <a:srgbClr val="7A62E7"/>
                </a:solidFill>
              </a:rPr>
              <a:t>more storage-friendly</a:t>
            </a:r>
            <a:r>
              <a:rPr lang="en-GB" sz="2000" b="1" dirty="0">
                <a:solidFill>
                  <a:srgbClr val="1D99E9"/>
                </a:solidFill>
              </a:rPr>
              <a:t> </a:t>
            </a:r>
          </a:p>
          <a:p>
            <a:pPr lvl="1">
              <a:lnSpc>
                <a:spcPct val="110000"/>
              </a:lnSpc>
              <a:spcAft>
                <a:spcPts val="500"/>
              </a:spcAft>
            </a:pPr>
            <a:r>
              <a:rPr lang="en-GB" sz="2000" dirty="0"/>
              <a:t>Further improve </a:t>
            </a:r>
            <a:r>
              <a:rPr lang="en-GB" sz="2000" b="1" dirty="0"/>
              <a:t>performance</a:t>
            </a:r>
            <a:r>
              <a:rPr lang="en-GB" sz="2000" dirty="0"/>
              <a:t>, </a:t>
            </a:r>
            <a:r>
              <a:rPr lang="en-GB" sz="2000" b="1" dirty="0"/>
              <a:t>energy-efficiency</a:t>
            </a:r>
            <a:r>
              <a:rPr lang="en-GB" sz="2000" dirty="0"/>
              <a:t>, and </a:t>
            </a:r>
            <a:r>
              <a:rPr lang="en-GB" sz="2000" b="1" dirty="0"/>
              <a:t>cost-effectiveness</a:t>
            </a:r>
            <a:r>
              <a:rPr lang="en-GB" sz="2000" dirty="0"/>
              <a:t> via </a:t>
            </a:r>
            <a:br>
              <a:rPr lang="en-GB" sz="2000" dirty="0"/>
            </a:br>
            <a:r>
              <a:rPr lang="en-GB" sz="2000" b="1" dirty="0">
                <a:solidFill>
                  <a:srgbClr val="00916B"/>
                </a:solidFill>
              </a:rPr>
              <a:t>storage-centric computing</a:t>
            </a:r>
          </a:p>
        </p:txBody>
      </p:sp>
      <p:grpSp>
        <p:nvGrpSpPr>
          <p:cNvPr id="101" name="Group 100">
            <a:extLst>
              <a:ext uri="{FF2B5EF4-FFF2-40B4-BE49-F238E27FC236}">
                <a16:creationId xmlns:a16="http://schemas.microsoft.com/office/drawing/2014/main" id="{FF512B86-72FC-E097-11F2-D7E890531737}"/>
              </a:ext>
            </a:extLst>
          </p:cNvPr>
          <p:cNvGrpSpPr/>
          <p:nvPr/>
        </p:nvGrpSpPr>
        <p:grpSpPr>
          <a:xfrm>
            <a:off x="93267" y="3469306"/>
            <a:ext cx="8810051" cy="2587321"/>
            <a:chOff x="93267" y="3367708"/>
            <a:chExt cx="8810051" cy="2587321"/>
          </a:xfrm>
        </p:grpSpPr>
        <p:sp>
          <p:nvSpPr>
            <p:cNvPr id="47" name="Rounded Rectangle 46">
              <a:extLst>
                <a:ext uri="{FF2B5EF4-FFF2-40B4-BE49-F238E27FC236}">
                  <a16:creationId xmlns:a16="http://schemas.microsoft.com/office/drawing/2014/main" id="{9B4BEDF8-E1B0-47BD-5A50-3DBF5E79D282}"/>
                </a:ext>
              </a:extLst>
            </p:cNvPr>
            <p:cNvSpPr/>
            <p:nvPr/>
          </p:nvSpPr>
          <p:spPr>
            <a:xfrm rot="16200000">
              <a:off x="-538058" y="4187458"/>
              <a:ext cx="2587321" cy="947822"/>
            </a:xfrm>
            <a:prstGeom prst="roundRect">
              <a:avLst>
                <a:gd name="adj" fmla="val 0"/>
              </a:avLst>
            </a:prstGeom>
            <a:solidFill>
              <a:srgbClr val="F2F2F2"/>
            </a:solidFill>
            <a:ln w="15875" cap="flat" cmpd="sng" algn="ctr">
              <a:solidFill>
                <a:sysClr val="windowText" lastClr="000000"/>
              </a:solidFill>
              <a:prstDash val="solid"/>
              <a:miter lim="800000"/>
            </a:ln>
            <a:effectLst/>
          </p:spPr>
          <p:txBody>
            <a:bodyPr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endParaRPr>
            </a:p>
          </p:txBody>
        </p:sp>
        <p:sp>
          <p:nvSpPr>
            <p:cNvPr id="48" name="Rounded Rectangle 47">
              <a:extLst>
                <a:ext uri="{FF2B5EF4-FFF2-40B4-BE49-F238E27FC236}">
                  <a16:creationId xmlns:a16="http://schemas.microsoft.com/office/drawing/2014/main" id="{EFDEBAE4-A969-07D4-D442-5824974798E8}"/>
                </a:ext>
              </a:extLst>
            </p:cNvPr>
            <p:cNvSpPr/>
            <p:nvPr/>
          </p:nvSpPr>
          <p:spPr>
            <a:xfrm rot="16200000">
              <a:off x="4240657" y="1292367"/>
              <a:ext cx="2578195" cy="6747126"/>
            </a:xfrm>
            <a:prstGeom prst="roundRect">
              <a:avLst>
                <a:gd name="adj" fmla="val 266"/>
              </a:avLst>
            </a:prstGeom>
            <a:solidFill>
              <a:srgbClr val="FBEDD4"/>
            </a:solidFill>
            <a:ln w="15875" cap="flat" cmpd="sng" algn="ctr">
              <a:solidFill>
                <a:sysClr val="windowText" lastClr="000000"/>
              </a:solidFill>
              <a:prstDash val="solid"/>
              <a:miter lim="800000"/>
            </a:ln>
            <a:effectLst>
              <a:glow rad="12700">
                <a:sysClr val="window" lastClr="FFFFFF"/>
              </a:glow>
            </a:effectLst>
          </p:spPr>
          <p:txBody>
            <a:bodyPr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endParaRPr>
            </a:p>
          </p:txBody>
        </p:sp>
        <p:sp>
          <p:nvSpPr>
            <p:cNvPr id="49" name="Rectangle 48">
              <a:extLst>
                <a:ext uri="{FF2B5EF4-FFF2-40B4-BE49-F238E27FC236}">
                  <a16:creationId xmlns:a16="http://schemas.microsoft.com/office/drawing/2014/main" id="{B3D9DB5A-DB20-B106-E8AD-8E98F6E07A43}"/>
                </a:ext>
              </a:extLst>
            </p:cNvPr>
            <p:cNvSpPr/>
            <p:nvPr/>
          </p:nvSpPr>
          <p:spPr bwMode="auto">
            <a:xfrm>
              <a:off x="2248865" y="3436279"/>
              <a:ext cx="950847" cy="2192039"/>
            </a:xfrm>
            <a:prstGeom prst="rect">
              <a:avLst/>
            </a:prstGeom>
            <a:solidFill>
              <a:srgbClr val="F2F2F2"/>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AD48087A-AC2A-4E41-7978-21050FD0ECF9}"/>
                </a:ext>
              </a:extLst>
            </p:cNvPr>
            <p:cNvSpPr/>
            <p:nvPr/>
          </p:nvSpPr>
          <p:spPr bwMode="auto">
            <a:xfrm>
              <a:off x="3335044" y="3436280"/>
              <a:ext cx="1748735" cy="2192040"/>
            </a:xfrm>
            <a:prstGeom prst="rect">
              <a:avLst/>
            </a:prstGeom>
            <a:solidFill>
              <a:srgbClr val="F2F2F2"/>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30096183-345A-C3CB-7F83-93823001B074}"/>
                </a:ext>
              </a:extLst>
            </p:cNvPr>
            <p:cNvSpPr txBox="1"/>
            <p:nvPr/>
          </p:nvSpPr>
          <p:spPr>
            <a:xfrm rot="5400000">
              <a:off x="5049264" y="4373178"/>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sp>
          <p:nvSpPr>
            <p:cNvPr id="52" name="직사각형 78">
              <a:extLst>
                <a:ext uri="{FF2B5EF4-FFF2-40B4-BE49-F238E27FC236}">
                  <a16:creationId xmlns:a16="http://schemas.microsoft.com/office/drawing/2014/main" id="{6BBE4DAD-85F3-901E-67DE-DB6016F6A80F}"/>
                </a:ext>
              </a:extLst>
            </p:cNvPr>
            <p:cNvSpPr/>
            <p:nvPr/>
          </p:nvSpPr>
          <p:spPr>
            <a:xfrm>
              <a:off x="4420607" y="3475729"/>
              <a:ext cx="597045" cy="468043"/>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3" name="직사각형 78">
              <a:extLst>
                <a:ext uri="{FF2B5EF4-FFF2-40B4-BE49-F238E27FC236}">
                  <a16:creationId xmlns:a16="http://schemas.microsoft.com/office/drawing/2014/main" id="{DA779724-4AC2-971D-674E-EF68509BFBBF}"/>
                </a:ext>
              </a:extLst>
            </p:cNvPr>
            <p:cNvSpPr/>
            <p:nvPr/>
          </p:nvSpPr>
          <p:spPr>
            <a:xfrm>
              <a:off x="4420607" y="4517514"/>
              <a:ext cx="597045" cy="500452"/>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a:t>
              </a:r>
              <a:b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4" name="Rounded Rectangle 53">
              <a:extLst>
                <a:ext uri="{FF2B5EF4-FFF2-40B4-BE49-F238E27FC236}">
                  <a16:creationId xmlns:a16="http://schemas.microsoft.com/office/drawing/2014/main" id="{3073DB82-4FD7-101D-62DB-476F91F517E7}"/>
                </a:ext>
              </a:extLst>
            </p:cNvPr>
            <p:cNvSpPr/>
            <p:nvPr/>
          </p:nvSpPr>
          <p:spPr>
            <a:xfrm>
              <a:off x="2305782" y="4681503"/>
              <a:ext cx="837012" cy="890780"/>
            </a:xfrm>
            <a:prstGeom prst="roundRect">
              <a:avLst>
                <a:gd name="adj" fmla="val 9255"/>
              </a:avLst>
            </a:prstGeom>
            <a:solidFill>
              <a:srgbClr val="A5A5A5">
                <a:lumMod val="60000"/>
                <a:lumOff val="40000"/>
              </a:srgbClr>
            </a:solidFill>
            <a:ln w="15875"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Baseline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Metadata</a:t>
              </a:r>
            </a:p>
          </p:txBody>
        </p:sp>
        <p:sp>
          <p:nvSpPr>
            <p:cNvPr id="55" name="TextBox 54">
              <a:extLst>
                <a:ext uri="{FF2B5EF4-FFF2-40B4-BE49-F238E27FC236}">
                  <a16:creationId xmlns:a16="http://schemas.microsoft.com/office/drawing/2014/main" id="{197D5C34-AD53-E15C-05F7-A7850DB49426}"/>
                </a:ext>
              </a:extLst>
            </p:cNvPr>
            <p:cNvSpPr txBox="1"/>
            <p:nvPr/>
          </p:nvSpPr>
          <p:spPr>
            <a:xfrm>
              <a:off x="3380272" y="3480956"/>
              <a:ext cx="1010800" cy="418576"/>
            </a:xfrm>
            <a:prstGeom prst="rect">
              <a:avLst/>
            </a:prstGeom>
            <a:noFill/>
          </p:spPr>
          <p:txBody>
            <a:bodyPr wrap="square" lIns="0" tIns="0" rIns="0" bIns="0" rtlCol="0">
              <a:spAutoFit/>
            </a:bodyPr>
            <a:lstStyle/>
            <a:p>
              <a:pPr algn="ctr">
                <a:lnSpc>
                  <a:spcPct val="85000"/>
                </a:lnSpc>
              </a:pPr>
              <a:r>
                <a:rPr lang="en-CH" sz="1600" b="1" dirty="0">
                  <a:solidFill>
                    <a:prstClr val="black"/>
                  </a:solidFill>
                  <a:latin typeface="Corbel" panose="020B0503020204020204" pitchFamily="34" charset="0"/>
                </a:rPr>
                <a:t>SSD Controller</a:t>
              </a:r>
            </a:p>
          </p:txBody>
        </p:sp>
        <p:sp>
          <p:nvSpPr>
            <p:cNvPr id="56" name="TextBox 55">
              <a:extLst>
                <a:ext uri="{FF2B5EF4-FFF2-40B4-BE49-F238E27FC236}">
                  <a16:creationId xmlns:a16="http://schemas.microsoft.com/office/drawing/2014/main" id="{7B9D46C6-8A05-BC16-5CDD-2E354A8469C2}"/>
                </a:ext>
              </a:extLst>
            </p:cNvPr>
            <p:cNvSpPr txBox="1"/>
            <p:nvPr/>
          </p:nvSpPr>
          <p:spPr>
            <a:xfrm>
              <a:off x="2246206" y="3483267"/>
              <a:ext cx="950847" cy="418576"/>
            </a:xfrm>
            <a:prstGeom prst="rect">
              <a:avLst/>
            </a:prstGeom>
            <a:noFill/>
          </p:spPr>
          <p:txBody>
            <a:bodyPr wrap="square" lIns="0" tIns="0" rIns="0" bIns="0" rtlCol="0">
              <a:spAutoFit/>
            </a:bodyPr>
            <a:lstStyle/>
            <a:p>
              <a:pPr algn="ctr">
                <a:lnSpc>
                  <a:spcPct val="85000"/>
                </a:lnSpc>
              </a:pPr>
              <a:r>
                <a:rPr lang="en-CH" sz="1600" b="1" dirty="0">
                  <a:solidFill>
                    <a:prstClr val="black"/>
                  </a:solidFill>
                  <a:latin typeface="Corbel" panose="020B0503020204020204" pitchFamily="34" charset="0"/>
                </a:rPr>
                <a:t>Internal</a:t>
              </a:r>
              <a:br>
                <a:rPr lang="en-CH" sz="1600" b="1" dirty="0">
                  <a:solidFill>
                    <a:prstClr val="black"/>
                  </a:solidFill>
                  <a:latin typeface="Corbel" panose="020B0503020204020204" pitchFamily="34" charset="0"/>
                </a:rPr>
              </a:br>
              <a:r>
                <a:rPr lang="en-CH" sz="1600" b="1" dirty="0">
                  <a:solidFill>
                    <a:prstClr val="black"/>
                  </a:solidFill>
                  <a:latin typeface="Corbel" panose="020B0503020204020204" pitchFamily="34" charset="0"/>
                </a:rPr>
                <a:t>DRAM</a:t>
              </a:r>
            </a:p>
          </p:txBody>
        </p:sp>
        <p:cxnSp>
          <p:nvCxnSpPr>
            <p:cNvPr id="57" name="Straight Connector 56">
              <a:extLst>
                <a:ext uri="{FF2B5EF4-FFF2-40B4-BE49-F238E27FC236}">
                  <a16:creationId xmlns:a16="http://schemas.microsoft.com/office/drawing/2014/main" id="{315C681B-2619-8CDF-6D68-73E39740A3CC}"/>
                </a:ext>
              </a:extLst>
            </p:cNvPr>
            <p:cNvCxnSpPr>
              <a:cxnSpLocks/>
            </p:cNvCxnSpPr>
            <p:nvPr/>
          </p:nvCxnSpPr>
          <p:spPr>
            <a:xfrm flipV="1">
              <a:off x="5020501" y="3593814"/>
              <a:ext cx="3382970" cy="0"/>
            </a:xfrm>
            <a:prstGeom prst="line">
              <a:avLst/>
            </a:prstGeom>
            <a:noFill/>
            <a:ln w="25400" cap="flat" cmpd="sng" algn="ctr">
              <a:solidFill>
                <a:sysClr val="windowText" lastClr="000000"/>
              </a:solidFill>
              <a:prstDash val="solid"/>
              <a:miter lim="800000"/>
            </a:ln>
            <a:effectLst/>
          </p:spPr>
        </p:cxnSp>
        <p:sp>
          <p:nvSpPr>
            <p:cNvPr id="58" name="TextBox 57">
              <a:extLst>
                <a:ext uri="{FF2B5EF4-FFF2-40B4-BE49-F238E27FC236}">
                  <a16:creationId xmlns:a16="http://schemas.microsoft.com/office/drawing/2014/main" id="{63E6D894-BD4B-641D-71F9-D7D4A57E1805}"/>
                </a:ext>
              </a:extLst>
            </p:cNvPr>
            <p:cNvSpPr txBox="1"/>
            <p:nvPr/>
          </p:nvSpPr>
          <p:spPr>
            <a:xfrm>
              <a:off x="5110941" y="3367708"/>
              <a:ext cx="1375662" cy="246221"/>
            </a:xfrm>
            <a:prstGeom prst="rect">
              <a:avLst/>
            </a:prstGeom>
            <a:noFill/>
          </p:spPr>
          <p:txBody>
            <a:bodyPr wrap="square" lIns="0" tIns="0" rIns="0" bIns="0" rtlCol="0">
              <a:spAutoFit/>
            </a:bodyPr>
            <a:lstStyle/>
            <a:p>
              <a:r>
                <a:rPr lang="en-CH" sz="1600" b="1" dirty="0">
                  <a:solidFill>
                    <a:prstClr val="black"/>
                  </a:solidFill>
                  <a:latin typeface="Corbel" panose="020B0503020204020204" pitchFamily="34" charset="0"/>
                </a:rPr>
                <a:t>Channel#1</a:t>
              </a:r>
            </a:p>
          </p:txBody>
        </p:sp>
        <p:sp>
          <p:nvSpPr>
            <p:cNvPr id="59" name="TextBox 58">
              <a:extLst>
                <a:ext uri="{FF2B5EF4-FFF2-40B4-BE49-F238E27FC236}">
                  <a16:creationId xmlns:a16="http://schemas.microsoft.com/office/drawing/2014/main" id="{157A7824-C940-71ED-E273-86CE41F4D11A}"/>
                </a:ext>
              </a:extLst>
            </p:cNvPr>
            <p:cNvSpPr txBox="1"/>
            <p:nvPr/>
          </p:nvSpPr>
          <p:spPr>
            <a:xfrm>
              <a:off x="7447874" y="3816464"/>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grpSp>
          <p:nvGrpSpPr>
            <p:cNvPr id="60" name="Group 59">
              <a:extLst>
                <a:ext uri="{FF2B5EF4-FFF2-40B4-BE49-F238E27FC236}">
                  <a16:creationId xmlns:a16="http://schemas.microsoft.com/office/drawing/2014/main" id="{8D237EF2-529C-48C7-B090-140BAB19B3CA}"/>
                </a:ext>
              </a:extLst>
            </p:cNvPr>
            <p:cNvGrpSpPr/>
            <p:nvPr/>
          </p:nvGrpSpPr>
          <p:grpSpPr>
            <a:xfrm>
              <a:off x="7959787" y="3604887"/>
              <a:ext cx="855552" cy="903503"/>
              <a:chOff x="6112533" y="1594842"/>
              <a:chExt cx="855552" cy="903503"/>
            </a:xfrm>
          </p:grpSpPr>
          <p:sp>
            <p:nvSpPr>
              <p:cNvPr id="61" name="Rectangle 60">
                <a:extLst>
                  <a:ext uri="{FF2B5EF4-FFF2-40B4-BE49-F238E27FC236}">
                    <a16:creationId xmlns:a16="http://schemas.microsoft.com/office/drawing/2014/main" id="{772B87FD-25FC-E502-2166-50A87DF724CD}"/>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Die#M</a:t>
                </a:r>
              </a:p>
            </p:txBody>
          </p:sp>
          <p:cxnSp>
            <p:nvCxnSpPr>
              <p:cNvPr id="62" name="Straight Connector 61">
                <a:extLst>
                  <a:ext uri="{FF2B5EF4-FFF2-40B4-BE49-F238E27FC236}">
                    <a16:creationId xmlns:a16="http://schemas.microsoft.com/office/drawing/2014/main" id="{AB1B8E2D-C623-0F0A-C9FA-A5D3C8E5C773}"/>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sp>
          <p:nvSpPr>
            <p:cNvPr id="63" name="TextBox 62">
              <a:extLst>
                <a:ext uri="{FF2B5EF4-FFF2-40B4-BE49-F238E27FC236}">
                  <a16:creationId xmlns:a16="http://schemas.microsoft.com/office/drawing/2014/main" id="{59FE2E90-A7EA-BA21-9D51-15143813FD4F}"/>
                </a:ext>
              </a:extLst>
            </p:cNvPr>
            <p:cNvSpPr txBox="1"/>
            <p:nvPr/>
          </p:nvSpPr>
          <p:spPr>
            <a:xfrm>
              <a:off x="2140895" y="5652086"/>
              <a:ext cx="3410219" cy="276999"/>
            </a:xfrm>
            <a:prstGeom prst="rect">
              <a:avLst/>
            </a:prstGeom>
            <a:noFill/>
          </p:spPr>
          <p:txBody>
            <a:bodyPr wrap="square" lIns="0" tIns="0" rIns="0" bIns="0" rtlCol="0">
              <a:spAutoFit/>
            </a:bodyPr>
            <a:lstStyle/>
            <a:p>
              <a:pPr algn="ctr"/>
              <a:r>
                <a:rPr lang="en-CH" b="1" dirty="0">
                  <a:solidFill>
                    <a:srgbClr val="B97E10"/>
                  </a:solidFill>
                  <a:latin typeface="Corbel" panose="020B0503020204020204" pitchFamily="34" charset="0"/>
                </a:rPr>
                <a:t>GRAINS-Enabled SSD</a:t>
              </a:r>
            </a:p>
          </p:txBody>
        </p:sp>
        <p:sp>
          <p:nvSpPr>
            <p:cNvPr id="64" name="TextBox 63">
              <a:extLst>
                <a:ext uri="{FF2B5EF4-FFF2-40B4-BE49-F238E27FC236}">
                  <a16:creationId xmlns:a16="http://schemas.microsoft.com/office/drawing/2014/main" id="{08F1FE6F-ED6E-DBB5-8EE6-100712D139F9}"/>
                </a:ext>
              </a:extLst>
            </p:cNvPr>
            <p:cNvSpPr txBox="1"/>
            <p:nvPr/>
          </p:nvSpPr>
          <p:spPr>
            <a:xfrm>
              <a:off x="93267" y="3464369"/>
              <a:ext cx="1319992" cy="448713"/>
            </a:xfrm>
            <a:prstGeom prst="rect">
              <a:avLst/>
            </a:prstGeom>
            <a:noFill/>
          </p:spPr>
          <p:txBody>
            <a:bodyPr wrap="square" lIns="0" tIns="0" rIns="0" bIns="0" rtlCol="0">
              <a:spAutoFit/>
            </a:bodyPr>
            <a:lstStyle/>
            <a:p>
              <a:pPr algn="ctr">
                <a:lnSpc>
                  <a:spcPct val="80000"/>
                </a:lnSpc>
              </a:pPr>
              <a:r>
                <a:rPr lang="en-CH" b="1" dirty="0">
                  <a:solidFill>
                    <a:prstClr val="black"/>
                  </a:solidFill>
                  <a:latin typeface="Corbel" panose="020B0503020204020204" pitchFamily="34" charset="0"/>
                </a:rPr>
                <a:t>Host </a:t>
              </a:r>
              <a:br>
                <a:rPr lang="en-CH" b="1" dirty="0">
                  <a:solidFill>
                    <a:prstClr val="black"/>
                  </a:solidFill>
                  <a:latin typeface="Corbel" panose="020B0503020204020204" pitchFamily="34" charset="0"/>
                </a:rPr>
              </a:br>
              <a:r>
                <a:rPr lang="en-CH" b="1" dirty="0">
                  <a:solidFill>
                    <a:prstClr val="black"/>
                  </a:solidFill>
                  <a:latin typeface="Corbel" panose="020B0503020204020204" pitchFamily="34" charset="0"/>
                </a:rPr>
                <a:t>System</a:t>
              </a:r>
            </a:p>
          </p:txBody>
        </p:sp>
        <p:sp>
          <p:nvSpPr>
            <p:cNvPr id="65" name="TextBox 64">
              <a:extLst>
                <a:ext uri="{FF2B5EF4-FFF2-40B4-BE49-F238E27FC236}">
                  <a16:creationId xmlns:a16="http://schemas.microsoft.com/office/drawing/2014/main" id="{FF2EFDB2-C978-0424-D7EE-08B67017FE69}"/>
                </a:ext>
              </a:extLst>
            </p:cNvPr>
            <p:cNvSpPr txBox="1"/>
            <p:nvPr/>
          </p:nvSpPr>
          <p:spPr>
            <a:xfrm>
              <a:off x="7444595" y="5127444"/>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grpSp>
          <p:nvGrpSpPr>
            <p:cNvPr id="66" name="Group 65">
              <a:extLst>
                <a:ext uri="{FF2B5EF4-FFF2-40B4-BE49-F238E27FC236}">
                  <a16:creationId xmlns:a16="http://schemas.microsoft.com/office/drawing/2014/main" id="{F79E0439-D81F-9A7B-A884-4F1AA3E3B7B1}"/>
                </a:ext>
              </a:extLst>
            </p:cNvPr>
            <p:cNvGrpSpPr/>
            <p:nvPr/>
          </p:nvGrpSpPr>
          <p:grpSpPr>
            <a:xfrm>
              <a:off x="6554010" y="4915867"/>
              <a:ext cx="855552" cy="903503"/>
              <a:chOff x="6112533" y="1594842"/>
              <a:chExt cx="855552" cy="903503"/>
            </a:xfrm>
          </p:grpSpPr>
          <p:sp>
            <p:nvSpPr>
              <p:cNvPr id="67" name="Rectangle 66">
                <a:extLst>
                  <a:ext uri="{FF2B5EF4-FFF2-40B4-BE49-F238E27FC236}">
                    <a16:creationId xmlns:a16="http://schemas.microsoft.com/office/drawing/2014/main" id="{43643DF2-1C7F-CC3E-7331-D8BD85D5A254}"/>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Die#2</a:t>
                </a:r>
              </a:p>
            </p:txBody>
          </p:sp>
          <p:cxnSp>
            <p:nvCxnSpPr>
              <p:cNvPr id="68" name="Straight Connector 67">
                <a:extLst>
                  <a:ext uri="{FF2B5EF4-FFF2-40B4-BE49-F238E27FC236}">
                    <a16:creationId xmlns:a16="http://schemas.microsoft.com/office/drawing/2014/main" id="{A02D8864-8A70-506F-DEDF-C1B0094ACD49}"/>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grpSp>
          <p:nvGrpSpPr>
            <p:cNvPr id="69" name="Group 68">
              <a:extLst>
                <a:ext uri="{FF2B5EF4-FFF2-40B4-BE49-F238E27FC236}">
                  <a16:creationId xmlns:a16="http://schemas.microsoft.com/office/drawing/2014/main" id="{DA932D11-69B6-6021-222E-9A88FC563568}"/>
                </a:ext>
              </a:extLst>
            </p:cNvPr>
            <p:cNvGrpSpPr/>
            <p:nvPr/>
          </p:nvGrpSpPr>
          <p:grpSpPr>
            <a:xfrm>
              <a:off x="7963892" y="4915867"/>
              <a:ext cx="855552" cy="903503"/>
              <a:chOff x="6112533" y="1594842"/>
              <a:chExt cx="855552" cy="903503"/>
            </a:xfrm>
          </p:grpSpPr>
          <p:sp>
            <p:nvSpPr>
              <p:cNvPr id="70" name="Rectangle 69">
                <a:extLst>
                  <a:ext uri="{FF2B5EF4-FFF2-40B4-BE49-F238E27FC236}">
                    <a16:creationId xmlns:a16="http://schemas.microsoft.com/office/drawing/2014/main" id="{1A88A38C-09FB-C9EB-45C6-3A4627F19F69}"/>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Die#M</a:t>
                </a:r>
              </a:p>
            </p:txBody>
          </p:sp>
          <p:cxnSp>
            <p:nvCxnSpPr>
              <p:cNvPr id="71" name="Straight Connector 70">
                <a:extLst>
                  <a:ext uri="{FF2B5EF4-FFF2-40B4-BE49-F238E27FC236}">
                    <a16:creationId xmlns:a16="http://schemas.microsoft.com/office/drawing/2014/main" id="{5C696601-EABC-3E40-9B0B-68F29E2DD103}"/>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cxnSp>
          <p:nvCxnSpPr>
            <p:cNvPr id="72" name="Straight Connector 71">
              <a:extLst>
                <a:ext uri="{FF2B5EF4-FFF2-40B4-BE49-F238E27FC236}">
                  <a16:creationId xmlns:a16="http://schemas.microsoft.com/office/drawing/2014/main" id="{F9C7C1B5-801B-F2A5-A9DE-D29C86FDC623}"/>
                </a:ext>
              </a:extLst>
            </p:cNvPr>
            <p:cNvCxnSpPr>
              <a:cxnSpLocks/>
            </p:cNvCxnSpPr>
            <p:nvPr/>
          </p:nvCxnSpPr>
          <p:spPr>
            <a:xfrm flipV="1">
              <a:off x="5017222" y="4904794"/>
              <a:ext cx="3382970" cy="0"/>
            </a:xfrm>
            <a:prstGeom prst="line">
              <a:avLst/>
            </a:prstGeom>
            <a:noFill/>
            <a:ln w="25400" cap="flat" cmpd="sng" algn="ctr">
              <a:solidFill>
                <a:sysClr val="windowText" lastClr="000000"/>
              </a:solidFill>
              <a:prstDash val="solid"/>
              <a:miter lim="800000"/>
            </a:ln>
            <a:effectLst/>
          </p:spPr>
        </p:cxnSp>
        <p:grpSp>
          <p:nvGrpSpPr>
            <p:cNvPr id="73" name="Group 72">
              <a:extLst>
                <a:ext uri="{FF2B5EF4-FFF2-40B4-BE49-F238E27FC236}">
                  <a16:creationId xmlns:a16="http://schemas.microsoft.com/office/drawing/2014/main" id="{1B6440ED-A1E3-8E38-CFBF-787C3866994D}"/>
                </a:ext>
              </a:extLst>
            </p:cNvPr>
            <p:cNvGrpSpPr/>
            <p:nvPr/>
          </p:nvGrpSpPr>
          <p:grpSpPr>
            <a:xfrm>
              <a:off x="6554010" y="3604887"/>
              <a:ext cx="855552" cy="903503"/>
              <a:chOff x="6112533" y="1594842"/>
              <a:chExt cx="855552" cy="903503"/>
            </a:xfrm>
          </p:grpSpPr>
          <p:sp>
            <p:nvSpPr>
              <p:cNvPr id="74" name="Rectangle 73">
                <a:extLst>
                  <a:ext uri="{FF2B5EF4-FFF2-40B4-BE49-F238E27FC236}">
                    <a16:creationId xmlns:a16="http://schemas.microsoft.com/office/drawing/2014/main" id="{E9C41F50-0DE9-615F-44C4-72805F0568B9}"/>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Die#2</a:t>
                </a:r>
              </a:p>
            </p:txBody>
          </p:sp>
          <p:cxnSp>
            <p:nvCxnSpPr>
              <p:cNvPr id="75" name="Straight Connector 74">
                <a:extLst>
                  <a:ext uri="{FF2B5EF4-FFF2-40B4-BE49-F238E27FC236}">
                    <a16:creationId xmlns:a16="http://schemas.microsoft.com/office/drawing/2014/main" id="{FE80FCAF-754A-F030-FBB2-39D6ECBD193F}"/>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grpSp>
          <p:nvGrpSpPr>
            <p:cNvPr id="76" name="Group 75">
              <a:extLst>
                <a:ext uri="{FF2B5EF4-FFF2-40B4-BE49-F238E27FC236}">
                  <a16:creationId xmlns:a16="http://schemas.microsoft.com/office/drawing/2014/main" id="{CC965DD6-1E7E-B3DA-216B-EA01F62510B5}"/>
                </a:ext>
              </a:extLst>
            </p:cNvPr>
            <p:cNvGrpSpPr/>
            <p:nvPr/>
          </p:nvGrpSpPr>
          <p:grpSpPr>
            <a:xfrm>
              <a:off x="5554393" y="3604887"/>
              <a:ext cx="855552" cy="903503"/>
              <a:chOff x="6112533" y="1594842"/>
              <a:chExt cx="855552" cy="903503"/>
            </a:xfrm>
          </p:grpSpPr>
          <p:cxnSp>
            <p:nvCxnSpPr>
              <p:cNvPr id="77" name="Straight Connector 76">
                <a:extLst>
                  <a:ext uri="{FF2B5EF4-FFF2-40B4-BE49-F238E27FC236}">
                    <a16:creationId xmlns:a16="http://schemas.microsoft.com/office/drawing/2014/main" id="{C4BA072E-F3A3-AB71-EC4D-F025E028996B}"/>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sp>
            <p:nvSpPr>
              <p:cNvPr id="78" name="Rectangle 77">
                <a:extLst>
                  <a:ext uri="{FF2B5EF4-FFF2-40B4-BE49-F238E27FC236}">
                    <a16:creationId xmlns:a16="http://schemas.microsoft.com/office/drawing/2014/main" id="{A54225F4-F1AF-62F8-9E57-BA119BE80D74}"/>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Die#1</a:t>
                </a:r>
              </a:p>
            </p:txBody>
          </p:sp>
        </p:grpSp>
        <p:grpSp>
          <p:nvGrpSpPr>
            <p:cNvPr id="79" name="Group 78">
              <a:extLst>
                <a:ext uri="{FF2B5EF4-FFF2-40B4-BE49-F238E27FC236}">
                  <a16:creationId xmlns:a16="http://schemas.microsoft.com/office/drawing/2014/main" id="{DA3470EB-E79F-0523-B82B-A7E392748E3A}"/>
                </a:ext>
              </a:extLst>
            </p:cNvPr>
            <p:cNvGrpSpPr/>
            <p:nvPr/>
          </p:nvGrpSpPr>
          <p:grpSpPr>
            <a:xfrm>
              <a:off x="5551114" y="4915867"/>
              <a:ext cx="855552" cy="903503"/>
              <a:chOff x="6112533" y="1594842"/>
              <a:chExt cx="855552" cy="903503"/>
            </a:xfrm>
          </p:grpSpPr>
          <p:sp>
            <p:nvSpPr>
              <p:cNvPr id="80" name="Rectangle 79">
                <a:extLst>
                  <a:ext uri="{FF2B5EF4-FFF2-40B4-BE49-F238E27FC236}">
                    <a16:creationId xmlns:a16="http://schemas.microsoft.com/office/drawing/2014/main" id="{DFCA7698-CCB5-70AB-8676-C45C31B5172C}"/>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Die#1</a:t>
                </a:r>
              </a:p>
            </p:txBody>
          </p:sp>
          <p:cxnSp>
            <p:nvCxnSpPr>
              <p:cNvPr id="81" name="Straight Connector 80">
                <a:extLst>
                  <a:ext uri="{FF2B5EF4-FFF2-40B4-BE49-F238E27FC236}">
                    <a16:creationId xmlns:a16="http://schemas.microsoft.com/office/drawing/2014/main" id="{B7F3D31C-89BC-1D8B-6149-AA74756791CB}"/>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sp>
          <p:nvSpPr>
            <p:cNvPr id="82" name="TextBox 81">
              <a:extLst>
                <a:ext uri="{FF2B5EF4-FFF2-40B4-BE49-F238E27FC236}">
                  <a16:creationId xmlns:a16="http://schemas.microsoft.com/office/drawing/2014/main" id="{7017225C-CDB2-EF41-C579-B426C972C599}"/>
                </a:ext>
              </a:extLst>
            </p:cNvPr>
            <p:cNvSpPr txBox="1"/>
            <p:nvPr/>
          </p:nvSpPr>
          <p:spPr>
            <a:xfrm>
              <a:off x="5110941" y="4677287"/>
              <a:ext cx="1375662" cy="246221"/>
            </a:xfrm>
            <a:prstGeom prst="rect">
              <a:avLst/>
            </a:prstGeom>
            <a:noFill/>
            <a:effectLst>
              <a:glow rad="63500">
                <a:srgbClr val="ED7D31">
                  <a:alpha val="40000"/>
                </a:srgbClr>
              </a:glow>
            </a:effectLst>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orbel" panose="020B0503020204020204" pitchFamily="34" charset="0"/>
                </a:rPr>
                <a:t>Channel#N</a:t>
              </a:r>
              <a:endParaRPr kumimoji="0" lang="ko-KR" altLang="en-US" sz="14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83" name="직사각형 78">
              <a:extLst>
                <a:ext uri="{FF2B5EF4-FFF2-40B4-BE49-F238E27FC236}">
                  <a16:creationId xmlns:a16="http://schemas.microsoft.com/office/drawing/2014/main" id="{A412693D-06C7-DF02-0796-A72E15AFE7ED}"/>
                </a:ext>
              </a:extLst>
            </p:cNvPr>
            <p:cNvSpPr/>
            <p:nvPr/>
          </p:nvSpPr>
          <p:spPr>
            <a:xfrm>
              <a:off x="3625072" y="4390945"/>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84" name="직사각형 78">
              <a:extLst>
                <a:ext uri="{FF2B5EF4-FFF2-40B4-BE49-F238E27FC236}">
                  <a16:creationId xmlns:a16="http://schemas.microsoft.com/office/drawing/2014/main" id="{B9957815-F385-2760-4679-1BB575B7506D}"/>
                </a:ext>
              </a:extLst>
            </p:cNvPr>
            <p:cNvSpPr/>
            <p:nvPr/>
          </p:nvSpPr>
          <p:spPr>
            <a:xfrm>
              <a:off x="3662509" y="4279274"/>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85" name="직사각형 78">
              <a:extLst>
                <a:ext uri="{FF2B5EF4-FFF2-40B4-BE49-F238E27FC236}">
                  <a16:creationId xmlns:a16="http://schemas.microsoft.com/office/drawing/2014/main" id="{C9929339-120E-C468-B895-25A6B6D7B0DA}"/>
                </a:ext>
              </a:extLst>
            </p:cNvPr>
            <p:cNvSpPr/>
            <p:nvPr/>
          </p:nvSpPr>
          <p:spPr>
            <a:xfrm>
              <a:off x="3706034" y="4185427"/>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86" name="직사각형 78">
              <a:extLst>
                <a:ext uri="{FF2B5EF4-FFF2-40B4-BE49-F238E27FC236}">
                  <a16:creationId xmlns:a16="http://schemas.microsoft.com/office/drawing/2014/main" id="{689BB6B7-3A18-58B0-5D4E-E0772F04621A}"/>
                </a:ext>
              </a:extLst>
            </p:cNvPr>
            <p:cNvSpPr/>
            <p:nvPr/>
          </p:nvSpPr>
          <p:spPr>
            <a:xfrm>
              <a:off x="3742808" y="4047084"/>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87" name="Rounded Rectangle 86">
              <a:extLst>
                <a:ext uri="{FF2B5EF4-FFF2-40B4-BE49-F238E27FC236}">
                  <a16:creationId xmlns:a16="http://schemas.microsoft.com/office/drawing/2014/main" id="{4F3D1D33-75AE-DE22-7CC0-AE70EB323410}"/>
                </a:ext>
              </a:extLst>
            </p:cNvPr>
            <p:cNvSpPr/>
            <p:nvPr/>
          </p:nvSpPr>
          <p:spPr>
            <a:xfrm rot="16200000">
              <a:off x="3088180" y="4394106"/>
              <a:ext cx="1093086" cy="309375"/>
            </a:xfrm>
            <a:prstGeom prst="roundRect">
              <a:avLst/>
            </a:prstGeom>
            <a:solidFill>
              <a:srgbClr val="C4C4C4"/>
            </a:solidFill>
            <a:ln w="15875"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FTL</a:t>
              </a:r>
            </a:p>
          </p:txBody>
        </p:sp>
        <p:sp>
          <p:nvSpPr>
            <p:cNvPr id="88" name="TextBox 87">
              <a:extLst>
                <a:ext uri="{FF2B5EF4-FFF2-40B4-BE49-F238E27FC236}">
                  <a16:creationId xmlns:a16="http://schemas.microsoft.com/office/drawing/2014/main" id="{BBA2DFB3-75D5-CC2A-9261-37FF8C31B598}"/>
                </a:ext>
              </a:extLst>
            </p:cNvPr>
            <p:cNvSpPr txBox="1"/>
            <p:nvPr/>
          </p:nvSpPr>
          <p:spPr>
            <a:xfrm rot="16200000">
              <a:off x="3596859" y="4313092"/>
              <a:ext cx="600881" cy="183127"/>
            </a:xfrm>
            <a:prstGeom prst="rect">
              <a:avLst/>
            </a:prstGeom>
            <a:noFill/>
          </p:spPr>
          <p:txBody>
            <a:bodyPr wrap="square" lIns="0" tIns="0" rIns="0" bIns="0" rtlCol="0">
              <a:spAutoFit/>
            </a:bodyPr>
            <a:lstStyle/>
            <a:p>
              <a:pPr algn="ctr">
                <a:lnSpc>
                  <a:spcPct val="85000"/>
                </a:lnSpc>
              </a:pPr>
              <a:r>
                <a:rPr lang="en-CH" sz="1400" b="1" dirty="0">
                  <a:solidFill>
                    <a:prstClr val="black"/>
                  </a:solidFill>
                  <a:latin typeface="Corbel" panose="020B0503020204020204" pitchFamily="34" charset="0"/>
                </a:rPr>
                <a:t>Cores</a:t>
              </a:r>
            </a:p>
          </p:txBody>
        </p:sp>
      </p:grpSp>
      <p:sp>
        <p:nvSpPr>
          <p:cNvPr id="89" name="Left-right Arrow 88">
            <a:extLst>
              <a:ext uri="{FF2B5EF4-FFF2-40B4-BE49-F238E27FC236}">
                <a16:creationId xmlns:a16="http://schemas.microsoft.com/office/drawing/2014/main" id="{64152E8F-8521-9E61-C1C1-B6B7DC1BC006}"/>
              </a:ext>
            </a:extLst>
          </p:cNvPr>
          <p:cNvSpPr/>
          <p:nvPr/>
        </p:nvSpPr>
        <p:spPr>
          <a:xfrm>
            <a:off x="1243480" y="4380872"/>
            <a:ext cx="911381" cy="581093"/>
          </a:xfrm>
          <a:prstGeom prst="leftRightArrow">
            <a:avLst>
              <a:gd name="adj1" fmla="val 50004"/>
              <a:gd name="adj2" fmla="val 40265"/>
            </a:avLst>
          </a:prstGeom>
          <a:solidFill>
            <a:srgbClr val="7A62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grpSp>
        <p:nvGrpSpPr>
          <p:cNvPr id="100" name="Group 99">
            <a:extLst>
              <a:ext uri="{FF2B5EF4-FFF2-40B4-BE49-F238E27FC236}">
                <a16:creationId xmlns:a16="http://schemas.microsoft.com/office/drawing/2014/main" id="{0FEF6C06-B9AD-A2A1-03DA-A488ABEAAC79}"/>
              </a:ext>
            </a:extLst>
          </p:cNvPr>
          <p:cNvGrpSpPr/>
          <p:nvPr/>
        </p:nvGrpSpPr>
        <p:grpSpPr>
          <a:xfrm>
            <a:off x="3889668" y="3781787"/>
            <a:ext cx="4743380" cy="1940061"/>
            <a:chOff x="3889668" y="3680189"/>
            <a:chExt cx="4743380" cy="1940061"/>
          </a:xfrm>
          <a:solidFill>
            <a:srgbClr val="11813C"/>
          </a:solidFill>
        </p:grpSpPr>
        <p:pic>
          <p:nvPicPr>
            <p:cNvPr id="91" name="Graphic 90" descr="Single gear">
              <a:extLst>
                <a:ext uri="{FF2B5EF4-FFF2-40B4-BE49-F238E27FC236}">
                  <a16:creationId xmlns:a16="http://schemas.microsoft.com/office/drawing/2014/main" id="{A30D556C-3FCF-D533-B839-A1662232B9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89668" y="4982120"/>
              <a:ext cx="638130" cy="638130"/>
            </a:xfrm>
            <a:prstGeom prst="rect">
              <a:avLst/>
            </a:prstGeom>
          </p:spPr>
        </p:pic>
        <p:pic>
          <p:nvPicPr>
            <p:cNvPr id="92" name="Graphic 91" descr="Single gear">
              <a:extLst>
                <a:ext uri="{FF2B5EF4-FFF2-40B4-BE49-F238E27FC236}">
                  <a16:creationId xmlns:a16="http://schemas.microsoft.com/office/drawing/2014/main" id="{19730CBE-B137-7F36-1198-8C7EDA505A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2561" y="3680189"/>
              <a:ext cx="480694" cy="480694"/>
            </a:xfrm>
            <a:prstGeom prst="rect">
              <a:avLst/>
            </a:prstGeom>
          </p:spPr>
        </p:pic>
        <p:pic>
          <p:nvPicPr>
            <p:cNvPr id="93" name="Graphic 92" descr="Single gear">
              <a:extLst>
                <a:ext uri="{FF2B5EF4-FFF2-40B4-BE49-F238E27FC236}">
                  <a16:creationId xmlns:a16="http://schemas.microsoft.com/office/drawing/2014/main" id="{113B4A84-4DBD-0C88-6575-EDF49BC3B2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1835" y="5006769"/>
              <a:ext cx="480694" cy="480694"/>
            </a:xfrm>
            <a:prstGeom prst="rect">
              <a:avLst/>
            </a:prstGeom>
          </p:spPr>
        </p:pic>
        <p:pic>
          <p:nvPicPr>
            <p:cNvPr id="95" name="Graphic 94" descr="Single gear">
              <a:extLst>
                <a:ext uri="{FF2B5EF4-FFF2-40B4-BE49-F238E27FC236}">
                  <a16:creationId xmlns:a16="http://schemas.microsoft.com/office/drawing/2014/main" id="{3313FAF2-97A6-1B3D-EC52-7C3173A00C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38590" y="3689843"/>
              <a:ext cx="480694" cy="480694"/>
            </a:xfrm>
            <a:prstGeom prst="rect">
              <a:avLst/>
            </a:prstGeom>
          </p:spPr>
        </p:pic>
        <p:pic>
          <p:nvPicPr>
            <p:cNvPr id="96" name="Graphic 95" descr="Single gear">
              <a:extLst>
                <a:ext uri="{FF2B5EF4-FFF2-40B4-BE49-F238E27FC236}">
                  <a16:creationId xmlns:a16="http://schemas.microsoft.com/office/drawing/2014/main" id="{D2C53B03-31BE-9D1C-316F-5D371E6008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47462" y="5006769"/>
              <a:ext cx="480694" cy="480694"/>
            </a:xfrm>
            <a:prstGeom prst="rect">
              <a:avLst/>
            </a:prstGeom>
          </p:spPr>
        </p:pic>
        <p:pic>
          <p:nvPicPr>
            <p:cNvPr id="97" name="Graphic 96" descr="Single gear">
              <a:extLst>
                <a:ext uri="{FF2B5EF4-FFF2-40B4-BE49-F238E27FC236}">
                  <a16:creationId xmlns:a16="http://schemas.microsoft.com/office/drawing/2014/main" id="{B09F4B4D-9572-268D-E428-9C1D405E89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40434" y="3700575"/>
              <a:ext cx="480694" cy="480694"/>
            </a:xfrm>
            <a:prstGeom prst="rect">
              <a:avLst/>
            </a:prstGeom>
          </p:spPr>
        </p:pic>
        <p:pic>
          <p:nvPicPr>
            <p:cNvPr id="98" name="Graphic 97" descr="Single gear">
              <a:extLst>
                <a:ext uri="{FF2B5EF4-FFF2-40B4-BE49-F238E27FC236}">
                  <a16:creationId xmlns:a16="http://schemas.microsoft.com/office/drawing/2014/main" id="{C9159B24-81F5-8B7F-40B7-3DAF89C2D3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52354" y="4996926"/>
              <a:ext cx="480694" cy="480694"/>
            </a:xfrm>
            <a:prstGeom prst="rect">
              <a:avLst/>
            </a:prstGeom>
          </p:spPr>
        </p:pic>
      </p:grpSp>
      <p:grpSp>
        <p:nvGrpSpPr>
          <p:cNvPr id="4" name="Group 3">
            <a:extLst>
              <a:ext uri="{FF2B5EF4-FFF2-40B4-BE49-F238E27FC236}">
                <a16:creationId xmlns:a16="http://schemas.microsoft.com/office/drawing/2014/main" id="{4EBF1D4A-F229-E30A-06FC-B3BC0CDB14C4}"/>
              </a:ext>
            </a:extLst>
          </p:cNvPr>
          <p:cNvGrpSpPr/>
          <p:nvPr/>
        </p:nvGrpSpPr>
        <p:grpSpPr>
          <a:xfrm>
            <a:off x="1872893" y="6552384"/>
            <a:ext cx="6071596" cy="268284"/>
            <a:chOff x="2060011" y="6449365"/>
            <a:chExt cx="4267776" cy="268284"/>
          </a:xfrm>
        </p:grpSpPr>
        <p:sp>
          <p:nvSpPr>
            <p:cNvPr id="5" name="Arrow: Chevron 42">
              <a:extLst>
                <a:ext uri="{FF2B5EF4-FFF2-40B4-BE49-F238E27FC236}">
                  <a16:creationId xmlns:a16="http://schemas.microsoft.com/office/drawing/2014/main" id="{83A2F4B2-D6ED-0F04-3D66-70393C0D199B}"/>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6" name="Arrow: Chevron 43">
              <a:extLst>
                <a:ext uri="{FF2B5EF4-FFF2-40B4-BE49-F238E27FC236}">
                  <a16:creationId xmlns:a16="http://schemas.microsoft.com/office/drawing/2014/main" id="{05B182DE-C092-425F-B664-6F5EC801754E}"/>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7" name="Arrow: Chevron 45">
              <a:extLst>
                <a:ext uri="{FF2B5EF4-FFF2-40B4-BE49-F238E27FC236}">
                  <a16:creationId xmlns:a16="http://schemas.microsoft.com/office/drawing/2014/main" id="{78AED73C-0675-68E4-3329-A8AF3DB5323E}"/>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8" name="Arrow: Chevron 46">
              <a:extLst>
                <a:ext uri="{FF2B5EF4-FFF2-40B4-BE49-F238E27FC236}">
                  <a16:creationId xmlns:a16="http://schemas.microsoft.com/office/drawing/2014/main" id="{5F3379A6-0526-25FA-CA1B-EB40F71F32DB}"/>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76736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1000" tmFilter="0, 0; .2, .5; .8, .5; 1, 0"/>
                                        <p:tgtEl>
                                          <p:spTgt spid="89"/>
                                        </p:tgtEl>
                                      </p:cBhvr>
                                    </p:animEffect>
                                    <p:animScale>
                                      <p:cBhvr>
                                        <p:cTn id="21" dur="500" autoRev="1" fill="hold"/>
                                        <p:tgtEl>
                                          <p:spTgt spid="89"/>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childTnLst>
                                </p:cTn>
                              </p:par>
                              <p:par>
                                <p:cTn id="28" presetID="26" presetClass="emph" presetSubtype="0" fill="hold" nodeType="withEffect">
                                  <p:stCondLst>
                                    <p:cond delay="0"/>
                                  </p:stCondLst>
                                  <p:childTnLst>
                                    <p:animEffect transition="out" filter="fade">
                                      <p:cBhvr>
                                        <p:cTn id="29" dur="500" tmFilter="0, 0; .2, .5; .8, .5; 1, 0"/>
                                        <p:tgtEl>
                                          <p:spTgt spid="100"/>
                                        </p:tgtEl>
                                      </p:cBhvr>
                                    </p:animEffect>
                                    <p:animScale>
                                      <p:cBhvr>
                                        <p:cTn id="30" dur="250" autoRev="1" fill="hold"/>
                                        <p:tgtEl>
                                          <p:spTgt spid="10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89" grpId="0" animBg="1"/>
      <p:bldP spid="89"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98940-A7C4-3D57-3098-8DDD71547FD5}"/>
              </a:ext>
            </a:extLst>
          </p:cNvPr>
          <p:cNvSpPr>
            <a:spLocks noGrp="1"/>
          </p:cNvSpPr>
          <p:nvPr>
            <p:ph type="title"/>
          </p:nvPr>
        </p:nvSpPr>
        <p:spPr/>
        <p:txBody>
          <a:bodyPr/>
          <a:lstStyle/>
          <a:p>
            <a:r>
              <a:rPr lang="en-CH" dirty="0"/>
              <a:t>GRAINS’s Algorithm-Architecture Co-Design</a:t>
            </a:r>
          </a:p>
        </p:txBody>
      </p:sp>
      <p:sp>
        <p:nvSpPr>
          <p:cNvPr id="5" name="Rounded Rectangle 4">
            <a:extLst>
              <a:ext uri="{FF2B5EF4-FFF2-40B4-BE49-F238E27FC236}">
                <a16:creationId xmlns:a16="http://schemas.microsoft.com/office/drawing/2014/main" id="{6D718555-8226-7C36-54C1-C27FCD7EA417}"/>
              </a:ext>
            </a:extLst>
          </p:cNvPr>
          <p:cNvSpPr/>
          <p:nvPr/>
        </p:nvSpPr>
        <p:spPr>
          <a:xfrm rot="16200000">
            <a:off x="-548198" y="2955089"/>
            <a:ext cx="2587321" cy="947822"/>
          </a:xfrm>
          <a:prstGeom prst="roundRect">
            <a:avLst>
              <a:gd name="adj" fmla="val 0"/>
            </a:avLst>
          </a:prstGeom>
          <a:solidFill>
            <a:srgbClr val="F2F2F2"/>
          </a:solidFill>
          <a:ln w="15875" cap="flat" cmpd="sng" algn="ctr">
            <a:solidFill>
              <a:sysClr val="windowText" lastClr="000000"/>
            </a:solidFill>
            <a:prstDash val="solid"/>
            <a:miter lim="800000"/>
          </a:ln>
          <a:effectLst/>
        </p:spPr>
        <p:txBody>
          <a:bodyPr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endParaRPr>
          </a:p>
        </p:txBody>
      </p:sp>
      <p:sp>
        <p:nvSpPr>
          <p:cNvPr id="6" name="Rounded Rectangle 5">
            <a:extLst>
              <a:ext uri="{FF2B5EF4-FFF2-40B4-BE49-F238E27FC236}">
                <a16:creationId xmlns:a16="http://schemas.microsoft.com/office/drawing/2014/main" id="{7DB7B0B0-5223-C68F-E976-A2D01C719535}"/>
              </a:ext>
            </a:extLst>
          </p:cNvPr>
          <p:cNvSpPr/>
          <p:nvPr/>
        </p:nvSpPr>
        <p:spPr>
          <a:xfrm rot="16200000">
            <a:off x="4230517" y="59998"/>
            <a:ext cx="2578195" cy="6747126"/>
          </a:xfrm>
          <a:prstGeom prst="roundRect">
            <a:avLst>
              <a:gd name="adj" fmla="val 266"/>
            </a:avLst>
          </a:prstGeom>
          <a:solidFill>
            <a:srgbClr val="FBEDD4"/>
          </a:solidFill>
          <a:ln w="15875" cap="flat" cmpd="sng" algn="ctr">
            <a:solidFill>
              <a:sysClr val="windowText" lastClr="000000"/>
            </a:solidFill>
            <a:prstDash val="solid"/>
            <a:miter lim="800000"/>
          </a:ln>
          <a:effectLst>
            <a:glow rad="12700">
              <a:sysClr val="window" lastClr="FFFFFF"/>
            </a:glow>
          </a:effectLst>
        </p:spPr>
        <p:txBody>
          <a:bodyPr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endParaRPr>
          </a:p>
        </p:txBody>
      </p:sp>
      <p:sp>
        <p:nvSpPr>
          <p:cNvPr id="7" name="Rectangle 6">
            <a:extLst>
              <a:ext uri="{FF2B5EF4-FFF2-40B4-BE49-F238E27FC236}">
                <a16:creationId xmlns:a16="http://schemas.microsoft.com/office/drawing/2014/main" id="{231AEE7B-AEE7-86CE-379F-D3A9E138F64F}"/>
              </a:ext>
            </a:extLst>
          </p:cNvPr>
          <p:cNvSpPr/>
          <p:nvPr/>
        </p:nvSpPr>
        <p:spPr bwMode="auto">
          <a:xfrm>
            <a:off x="2238725" y="2203910"/>
            <a:ext cx="950847" cy="2192039"/>
          </a:xfrm>
          <a:prstGeom prst="rect">
            <a:avLst/>
          </a:prstGeom>
          <a:solidFill>
            <a:srgbClr val="F2F2F2"/>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5540D32-AC2E-27D3-6888-2E68CE951298}"/>
              </a:ext>
            </a:extLst>
          </p:cNvPr>
          <p:cNvSpPr/>
          <p:nvPr/>
        </p:nvSpPr>
        <p:spPr bwMode="auto">
          <a:xfrm>
            <a:off x="3324904" y="2203911"/>
            <a:ext cx="1748735" cy="2192040"/>
          </a:xfrm>
          <a:prstGeom prst="rect">
            <a:avLst/>
          </a:prstGeom>
          <a:solidFill>
            <a:srgbClr val="F2F2F2"/>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252EDA9-FCDD-9A70-D7C1-BAFB461B484D}"/>
              </a:ext>
            </a:extLst>
          </p:cNvPr>
          <p:cNvSpPr txBox="1"/>
          <p:nvPr/>
        </p:nvSpPr>
        <p:spPr>
          <a:xfrm rot="5400000">
            <a:off x="5039124" y="3140809"/>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sp>
        <p:nvSpPr>
          <p:cNvPr id="10" name="직사각형 78">
            <a:extLst>
              <a:ext uri="{FF2B5EF4-FFF2-40B4-BE49-F238E27FC236}">
                <a16:creationId xmlns:a16="http://schemas.microsoft.com/office/drawing/2014/main" id="{93B70937-A760-CE40-DA36-FE2C8F9A7910}"/>
              </a:ext>
            </a:extLst>
          </p:cNvPr>
          <p:cNvSpPr/>
          <p:nvPr/>
        </p:nvSpPr>
        <p:spPr>
          <a:xfrm>
            <a:off x="4410467" y="2243360"/>
            <a:ext cx="597045" cy="468043"/>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1" name="직사각형 78">
            <a:extLst>
              <a:ext uri="{FF2B5EF4-FFF2-40B4-BE49-F238E27FC236}">
                <a16:creationId xmlns:a16="http://schemas.microsoft.com/office/drawing/2014/main" id="{8589FEC5-AD74-F08E-4239-2A51AA45281D}"/>
              </a:ext>
            </a:extLst>
          </p:cNvPr>
          <p:cNvSpPr/>
          <p:nvPr/>
        </p:nvSpPr>
        <p:spPr>
          <a:xfrm>
            <a:off x="4410467" y="3285145"/>
            <a:ext cx="597045" cy="500452"/>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a:t>
            </a:r>
            <a:b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3" name="TextBox 12">
            <a:extLst>
              <a:ext uri="{FF2B5EF4-FFF2-40B4-BE49-F238E27FC236}">
                <a16:creationId xmlns:a16="http://schemas.microsoft.com/office/drawing/2014/main" id="{3CAA1ED0-06E8-FF27-E3B9-1AF2544DB81F}"/>
              </a:ext>
            </a:extLst>
          </p:cNvPr>
          <p:cNvSpPr txBox="1"/>
          <p:nvPr/>
        </p:nvSpPr>
        <p:spPr>
          <a:xfrm>
            <a:off x="3370132" y="2248587"/>
            <a:ext cx="1010800" cy="418576"/>
          </a:xfrm>
          <a:prstGeom prst="rect">
            <a:avLst/>
          </a:prstGeom>
          <a:noFill/>
        </p:spPr>
        <p:txBody>
          <a:bodyPr wrap="square" lIns="0" tIns="0" rIns="0" bIns="0" rtlCol="0">
            <a:spAutoFit/>
          </a:bodyPr>
          <a:lstStyle/>
          <a:p>
            <a:pPr algn="ctr">
              <a:lnSpc>
                <a:spcPct val="85000"/>
              </a:lnSpc>
            </a:pPr>
            <a:r>
              <a:rPr lang="en-CH" sz="1600" b="1" dirty="0">
                <a:solidFill>
                  <a:prstClr val="black"/>
                </a:solidFill>
                <a:latin typeface="Corbel" panose="020B0503020204020204" pitchFamily="34" charset="0"/>
              </a:rPr>
              <a:t>SSD Controller</a:t>
            </a:r>
          </a:p>
        </p:txBody>
      </p:sp>
      <p:sp>
        <p:nvSpPr>
          <p:cNvPr id="14" name="TextBox 13">
            <a:extLst>
              <a:ext uri="{FF2B5EF4-FFF2-40B4-BE49-F238E27FC236}">
                <a16:creationId xmlns:a16="http://schemas.microsoft.com/office/drawing/2014/main" id="{1CEEF532-8E37-7A97-D66E-7B693CFC8DCA}"/>
              </a:ext>
            </a:extLst>
          </p:cNvPr>
          <p:cNvSpPr txBox="1"/>
          <p:nvPr/>
        </p:nvSpPr>
        <p:spPr>
          <a:xfrm>
            <a:off x="2236066" y="2239023"/>
            <a:ext cx="950847" cy="418576"/>
          </a:xfrm>
          <a:prstGeom prst="rect">
            <a:avLst/>
          </a:prstGeom>
          <a:noFill/>
        </p:spPr>
        <p:txBody>
          <a:bodyPr wrap="square" lIns="0" tIns="0" rIns="0" bIns="0" rtlCol="0">
            <a:spAutoFit/>
          </a:bodyPr>
          <a:lstStyle/>
          <a:p>
            <a:pPr algn="ctr">
              <a:lnSpc>
                <a:spcPct val="85000"/>
              </a:lnSpc>
            </a:pPr>
            <a:r>
              <a:rPr lang="en-CH" sz="1600" b="1" dirty="0">
                <a:solidFill>
                  <a:prstClr val="black"/>
                </a:solidFill>
                <a:latin typeface="Corbel" panose="020B0503020204020204" pitchFamily="34" charset="0"/>
              </a:rPr>
              <a:t>Internal</a:t>
            </a:r>
            <a:br>
              <a:rPr lang="en-CH" sz="1600" b="1" dirty="0">
                <a:solidFill>
                  <a:prstClr val="black"/>
                </a:solidFill>
                <a:latin typeface="Corbel" panose="020B0503020204020204" pitchFamily="34" charset="0"/>
              </a:rPr>
            </a:br>
            <a:r>
              <a:rPr lang="en-CH" sz="1600" b="1" dirty="0">
                <a:solidFill>
                  <a:prstClr val="black"/>
                </a:solidFill>
                <a:latin typeface="Corbel" panose="020B0503020204020204" pitchFamily="34" charset="0"/>
              </a:rPr>
              <a:t>DRAM</a:t>
            </a:r>
          </a:p>
        </p:txBody>
      </p:sp>
      <p:cxnSp>
        <p:nvCxnSpPr>
          <p:cNvPr id="15" name="Straight Connector 14">
            <a:extLst>
              <a:ext uri="{FF2B5EF4-FFF2-40B4-BE49-F238E27FC236}">
                <a16:creationId xmlns:a16="http://schemas.microsoft.com/office/drawing/2014/main" id="{758A4A61-804C-B7B3-B4AD-96BAD85E4FDD}"/>
              </a:ext>
            </a:extLst>
          </p:cNvPr>
          <p:cNvCxnSpPr>
            <a:cxnSpLocks/>
          </p:cNvCxnSpPr>
          <p:nvPr/>
        </p:nvCxnSpPr>
        <p:spPr>
          <a:xfrm flipV="1">
            <a:off x="5010361" y="2361445"/>
            <a:ext cx="3382970" cy="0"/>
          </a:xfrm>
          <a:prstGeom prst="line">
            <a:avLst/>
          </a:prstGeom>
          <a:noFill/>
          <a:ln w="25400" cap="flat" cmpd="sng" algn="ctr">
            <a:solidFill>
              <a:sysClr val="windowText" lastClr="000000"/>
            </a:solidFill>
            <a:prstDash val="solid"/>
            <a:miter lim="800000"/>
          </a:ln>
          <a:effectLst/>
        </p:spPr>
      </p:cxnSp>
      <p:sp>
        <p:nvSpPr>
          <p:cNvPr id="16" name="TextBox 15">
            <a:extLst>
              <a:ext uri="{FF2B5EF4-FFF2-40B4-BE49-F238E27FC236}">
                <a16:creationId xmlns:a16="http://schemas.microsoft.com/office/drawing/2014/main" id="{3475DA27-4F79-F1DC-674F-AC61CCC151F2}"/>
              </a:ext>
            </a:extLst>
          </p:cNvPr>
          <p:cNvSpPr txBox="1"/>
          <p:nvPr/>
        </p:nvSpPr>
        <p:spPr>
          <a:xfrm>
            <a:off x="5100801" y="2135339"/>
            <a:ext cx="1375662" cy="246221"/>
          </a:xfrm>
          <a:prstGeom prst="rect">
            <a:avLst/>
          </a:prstGeom>
          <a:noFill/>
        </p:spPr>
        <p:txBody>
          <a:bodyPr wrap="square" lIns="0" tIns="0" rIns="0" bIns="0" rtlCol="0">
            <a:spAutoFit/>
          </a:bodyPr>
          <a:lstStyle/>
          <a:p>
            <a:r>
              <a:rPr lang="en-CH" sz="1600" b="1" dirty="0">
                <a:solidFill>
                  <a:prstClr val="black"/>
                </a:solidFill>
                <a:latin typeface="Corbel" panose="020B0503020204020204" pitchFamily="34" charset="0"/>
              </a:rPr>
              <a:t>Channel#1</a:t>
            </a:r>
          </a:p>
        </p:txBody>
      </p:sp>
      <p:sp>
        <p:nvSpPr>
          <p:cNvPr id="17" name="TextBox 16">
            <a:extLst>
              <a:ext uri="{FF2B5EF4-FFF2-40B4-BE49-F238E27FC236}">
                <a16:creationId xmlns:a16="http://schemas.microsoft.com/office/drawing/2014/main" id="{85CE6CFB-B4F9-883E-A7AF-578C5AA6A046}"/>
              </a:ext>
            </a:extLst>
          </p:cNvPr>
          <p:cNvSpPr txBox="1"/>
          <p:nvPr/>
        </p:nvSpPr>
        <p:spPr>
          <a:xfrm>
            <a:off x="7437734" y="2584095"/>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grpSp>
        <p:nvGrpSpPr>
          <p:cNvPr id="18" name="Group 17">
            <a:extLst>
              <a:ext uri="{FF2B5EF4-FFF2-40B4-BE49-F238E27FC236}">
                <a16:creationId xmlns:a16="http://schemas.microsoft.com/office/drawing/2014/main" id="{7C39838D-6DE4-E66B-D70E-C3716869D764}"/>
              </a:ext>
            </a:extLst>
          </p:cNvPr>
          <p:cNvGrpSpPr/>
          <p:nvPr/>
        </p:nvGrpSpPr>
        <p:grpSpPr>
          <a:xfrm>
            <a:off x="7949647" y="2372518"/>
            <a:ext cx="855552" cy="903503"/>
            <a:chOff x="6112533" y="1594842"/>
            <a:chExt cx="855552" cy="903503"/>
          </a:xfrm>
        </p:grpSpPr>
        <p:sp>
          <p:nvSpPr>
            <p:cNvPr id="45" name="Rectangle 44">
              <a:extLst>
                <a:ext uri="{FF2B5EF4-FFF2-40B4-BE49-F238E27FC236}">
                  <a16:creationId xmlns:a16="http://schemas.microsoft.com/office/drawing/2014/main" id="{592DBEF8-C1D3-A892-2B12-AE0FDD1D80EE}"/>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Die#M</a:t>
              </a:r>
            </a:p>
          </p:txBody>
        </p:sp>
        <p:cxnSp>
          <p:nvCxnSpPr>
            <p:cNvPr id="46" name="Straight Connector 45">
              <a:extLst>
                <a:ext uri="{FF2B5EF4-FFF2-40B4-BE49-F238E27FC236}">
                  <a16:creationId xmlns:a16="http://schemas.microsoft.com/office/drawing/2014/main" id="{3E95D0CD-8FB9-D99B-86A9-2F03658559E6}"/>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sp>
        <p:nvSpPr>
          <p:cNvPr id="19" name="TextBox 18">
            <a:extLst>
              <a:ext uri="{FF2B5EF4-FFF2-40B4-BE49-F238E27FC236}">
                <a16:creationId xmlns:a16="http://schemas.microsoft.com/office/drawing/2014/main" id="{2E0C7AA2-537D-8FBA-CDDA-D6C1E18650D4}"/>
              </a:ext>
            </a:extLst>
          </p:cNvPr>
          <p:cNvSpPr txBox="1"/>
          <p:nvPr/>
        </p:nvSpPr>
        <p:spPr>
          <a:xfrm>
            <a:off x="2130755" y="4419717"/>
            <a:ext cx="3410219" cy="276999"/>
          </a:xfrm>
          <a:prstGeom prst="rect">
            <a:avLst/>
          </a:prstGeom>
          <a:noFill/>
        </p:spPr>
        <p:txBody>
          <a:bodyPr wrap="square" lIns="0" tIns="0" rIns="0" bIns="0" rtlCol="0">
            <a:spAutoFit/>
          </a:bodyPr>
          <a:lstStyle/>
          <a:p>
            <a:pPr algn="ctr"/>
            <a:r>
              <a:rPr lang="en-CH" b="1" dirty="0">
                <a:solidFill>
                  <a:srgbClr val="B97E10"/>
                </a:solidFill>
                <a:latin typeface="Corbel" panose="020B0503020204020204" pitchFamily="34" charset="0"/>
              </a:rPr>
              <a:t>GRAINS-Enabled SSD</a:t>
            </a:r>
          </a:p>
        </p:txBody>
      </p:sp>
      <p:sp>
        <p:nvSpPr>
          <p:cNvPr id="20" name="TextBox 19">
            <a:extLst>
              <a:ext uri="{FF2B5EF4-FFF2-40B4-BE49-F238E27FC236}">
                <a16:creationId xmlns:a16="http://schemas.microsoft.com/office/drawing/2014/main" id="{92B7691F-8B0D-C202-8F81-56E1BCAFF8F0}"/>
              </a:ext>
            </a:extLst>
          </p:cNvPr>
          <p:cNvSpPr txBox="1"/>
          <p:nvPr/>
        </p:nvSpPr>
        <p:spPr>
          <a:xfrm>
            <a:off x="83127" y="2232000"/>
            <a:ext cx="1319992" cy="448713"/>
          </a:xfrm>
          <a:prstGeom prst="rect">
            <a:avLst/>
          </a:prstGeom>
          <a:noFill/>
        </p:spPr>
        <p:txBody>
          <a:bodyPr wrap="square" lIns="0" tIns="0" rIns="0" bIns="0" rtlCol="0">
            <a:spAutoFit/>
          </a:bodyPr>
          <a:lstStyle/>
          <a:p>
            <a:pPr algn="ctr">
              <a:lnSpc>
                <a:spcPct val="80000"/>
              </a:lnSpc>
            </a:pPr>
            <a:r>
              <a:rPr lang="en-CH" b="1" dirty="0">
                <a:solidFill>
                  <a:prstClr val="black"/>
                </a:solidFill>
                <a:latin typeface="Corbel" panose="020B0503020204020204" pitchFamily="34" charset="0"/>
              </a:rPr>
              <a:t>Host </a:t>
            </a:r>
            <a:br>
              <a:rPr lang="en-CH" b="1" dirty="0">
                <a:solidFill>
                  <a:prstClr val="black"/>
                </a:solidFill>
                <a:latin typeface="Corbel" panose="020B0503020204020204" pitchFamily="34" charset="0"/>
              </a:rPr>
            </a:br>
            <a:r>
              <a:rPr lang="en-CH" b="1" dirty="0">
                <a:solidFill>
                  <a:prstClr val="black"/>
                </a:solidFill>
                <a:latin typeface="Corbel" panose="020B0503020204020204" pitchFamily="34" charset="0"/>
              </a:rPr>
              <a:t>System</a:t>
            </a:r>
          </a:p>
        </p:txBody>
      </p:sp>
      <p:sp>
        <p:nvSpPr>
          <p:cNvPr id="21" name="TextBox 20">
            <a:extLst>
              <a:ext uri="{FF2B5EF4-FFF2-40B4-BE49-F238E27FC236}">
                <a16:creationId xmlns:a16="http://schemas.microsoft.com/office/drawing/2014/main" id="{585C94DB-BDDB-4D7A-FF25-C41DC9690BD3}"/>
              </a:ext>
            </a:extLst>
          </p:cNvPr>
          <p:cNvSpPr txBox="1"/>
          <p:nvPr/>
        </p:nvSpPr>
        <p:spPr>
          <a:xfrm>
            <a:off x="7434455" y="3895075"/>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grpSp>
        <p:nvGrpSpPr>
          <p:cNvPr id="22" name="Group 21">
            <a:extLst>
              <a:ext uri="{FF2B5EF4-FFF2-40B4-BE49-F238E27FC236}">
                <a16:creationId xmlns:a16="http://schemas.microsoft.com/office/drawing/2014/main" id="{BC8A0B40-B827-5F58-43E7-11935C27C62A}"/>
              </a:ext>
            </a:extLst>
          </p:cNvPr>
          <p:cNvGrpSpPr/>
          <p:nvPr/>
        </p:nvGrpSpPr>
        <p:grpSpPr>
          <a:xfrm>
            <a:off x="6543870" y="3683498"/>
            <a:ext cx="855552" cy="903503"/>
            <a:chOff x="6112533" y="1594842"/>
            <a:chExt cx="855552" cy="903503"/>
          </a:xfrm>
        </p:grpSpPr>
        <p:sp>
          <p:nvSpPr>
            <p:cNvPr id="43" name="Rectangle 42">
              <a:extLst>
                <a:ext uri="{FF2B5EF4-FFF2-40B4-BE49-F238E27FC236}">
                  <a16:creationId xmlns:a16="http://schemas.microsoft.com/office/drawing/2014/main" id="{6BF3C162-5A45-1F07-61E3-41957DA2C2BE}"/>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Die#2</a:t>
              </a:r>
            </a:p>
          </p:txBody>
        </p:sp>
        <p:cxnSp>
          <p:nvCxnSpPr>
            <p:cNvPr id="44" name="Straight Connector 43">
              <a:extLst>
                <a:ext uri="{FF2B5EF4-FFF2-40B4-BE49-F238E27FC236}">
                  <a16:creationId xmlns:a16="http://schemas.microsoft.com/office/drawing/2014/main" id="{34A9BB57-F142-954E-A267-B8AE8FC712C3}"/>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grpSp>
        <p:nvGrpSpPr>
          <p:cNvPr id="23" name="Group 22">
            <a:extLst>
              <a:ext uri="{FF2B5EF4-FFF2-40B4-BE49-F238E27FC236}">
                <a16:creationId xmlns:a16="http://schemas.microsoft.com/office/drawing/2014/main" id="{6452AA1D-613F-1D4D-6340-989FB4A705CD}"/>
              </a:ext>
            </a:extLst>
          </p:cNvPr>
          <p:cNvGrpSpPr/>
          <p:nvPr/>
        </p:nvGrpSpPr>
        <p:grpSpPr>
          <a:xfrm>
            <a:off x="7953752" y="3683498"/>
            <a:ext cx="855552" cy="903503"/>
            <a:chOff x="6112533" y="1594842"/>
            <a:chExt cx="855552" cy="903503"/>
          </a:xfrm>
        </p:grpSpPr>
        <p:sp>
          <p:nvSpPr>
            <p:cNvPr id="41" name="Rectangle 40">
              <a:extLst>
                <a:ext uri="{FF2B5EF4-FFF2-40B4-BE49-F238E27FC236}">
                  <a16:creationId xmlns:a16="http://schemas.microsoft.com/office/drawing/2014/main" id="{1752AD06-61B8-52BF-D2B4-ABD622901E7C}"/>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Die#M</a:t>
              </a:r>
            </a:p>
          </p:txBody>
        </p:sp>
        <p:cxnSp>
          <p:nvCxnSpPr>
            <p:cNvPr id="42" name="Straight Connector 41">
              <a:extLst>
                <a:ext uri="{FF2B5EF4-FFF2-40B4-BE49-F238E27FC236}">
                  <a16:creationId xmlns:a16="http://schemas.microsoft.com/office/drawing/2014/main" id="{B9EEB1CC-EB59-7E87-C797-3D17BC03F507}"/>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cxnSp>
        <p:nvCxnSpPr>
          <p:cNvPr id="24" name="Straight Connector 23">
            <a:extLst>
              <a:ext uri="{FF2B5EF4-FFF2-40B4-BE49-F238E27FC236}">
                <a16:creationId xmlns:a16="http://schemas.microsoft.com/office/drawing/2014/main" id="{C9FF0245-442E-F043-6F94-FB980D940CC4}"/>
              </a:ext>
            </a:extLst>
          </p:cNvPr>
          <p:cNvCxnSpPr>
            <a:cxnSpLocks/>
          </p:cNvCxnSpPr>
          <p:nvPr/>
        </p:nvCxnSpPr>
        <p:spPr>
          <a:xfrm flipV="1">
            <a:off x="5007082" y="3672425"/>
            <a:ext cx="3382970" cy="0"/>
          </a:xfrm>
          <a:prstGeom prst="line">
            <a:avLst/>
          </a:prstGeom>
          <a:noFill/>
          <a:ln w="25400" cap="flat" cmpd="sng" algn="ctr">
            <a:solidFill>
              <a:sysClr val="windowText" lastClr="000000"/>
            </a:solidFill>
            <a:prstDash val="solid"/>
            <a:miter lim="800000"/>
          </a:ln>
          <a:effectLst/>
        </p:spPr>
      </p:cxnSp>
      <p:grpSp>
        <p:nvGrpSpPr>
          <p:cNvPr id="25" name="Group 24">
            <a:extLst>
              <a:ext uri="{FF2B5EF4-FFF2-40B4-BE49-F238E27FC236}">
                <a16:creationId xmlns:a16="http://schemas.microsoft.com/office/drawing/2014/main" id="{66ED3214-4D72-E1ED-8FAF-8E5B3CE24E5F}"/>
              </a:ext>
            </a:extLst>
          </p:cNvPr>
          <p:cNvGrpSpPr/>
          <p:nvPr/>
        </p:nvGrpSpPr>
        <p:grpSpPr>
          <a:xfrm>
            <a:off x="6543870" y="2372518"/>
            <a:ext cx="855552" cy="903503"/>
            <a:chOff x="6112533" y="1594842"/>
            <a:chExt cx="855552" cy="903503"/>
          </a:xfrm>
        </p:grpSpPr>
        <p:sp>
          <p:nvSpPr>
            <p:cNvPr id="39" name="Rectangle 38">
              <a:extLst>
                <a:ext uri="{FF2B5EF4-FFF2-40B4-BE49-F238E27FC236}">
                  <a16:creationId xmlns:a16="http://schemas.microsoft.com/office/drawing/2014/main" id="{82A18306-8524-B883-DC1D-D844B0B7EB90}"/>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Die#2</a:t>
              </a:r>
            </a:p>
          </p:txBody>
        </p:sp>
        <p:cxnSp>
          <p:nvCxnSpPr>
            <p:cNvPr id="40" name="Straight Connector 39">
              <a:extLst>
                <a:ext uri="{FF2B5EF4-FFF2-40B4-BE49-F238E27FC236}">
                  <a16:creationId xmlns:a16="http://schemas.microsoft.com/office/drawing/2014/main" id="{5D8CB935-B2C0-2C49-9C5F-C70C602C947D}"/>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grpSp>
        <p:nvGrpSpPr>
          <p:cNvPr id="26" name="Group 25">
            <a:extLst>
              <a:ext uri="{FF2B5EF4-FFF2-40B4-BE49-F238E27FC236}">
                <a16:creationId xmlns:a16="http://schemas.microsoft.com/office/drawing/2014/main" id="{4C43F825-AC2B-713D-DE63-95AA68F3C83E}"/>
              </a:ext>
            </a:extLst>
          </p:cNvPr>
          <p:cNvGrpSpPr/>
          <p:nvPr/>
        </p:nvGrpSpPr>
        <p:grpSpPr>
          <a:xfrm>
            <a:off x="5544253" y="2372518"/>
            <a:ext cx="855552" cy="903503"/>
            <a:chOff x="6112533" y="1594842"/>
            <a:chExt cx="855552" cy="903503"/>
          </a:xfrm>
        </p:grpSpPr>
        <p:cxnSp>
          <p:nvCxnSpPr>
            <p:cNvPr id="37" name="Straight Connector 36">
              <a:extLst>
                <a:ext uri="{FF2B5EF4-FFF2-40B4-BE49-F238E27FC236}">
                  <a16:creationId xmlns:a16="http://schemas.microsoft.com/office/drawing/2014/main" id="{FF34C0AE-F137-F453-DC7D-F36C04AF7E41}"/>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sp>
          <p:nvSpPr>
            <p:cNvPr id="38" name="Rectangle 37">
              <a:extLst>
                <a:ext uri="{FF2B5EF4-FFF2-40B4-BE49-F238E27FC236}">
                  <a16:creationId xmlns:a16="http://schemas.microsoft.com/office/drawing/2014/main" id="{93967E1D-49E4-4C6A-0ED3-CECE1BA409FB}"/>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Die#1</a:t>
              </a:r>
            </a:p>
          </p:txBody>
        </p:sp>
      </p:grpSp>
      <p:grpSp>
        <p:nvGrpSpPr>
          <p:cNvPr id="27" name="Group 26">
            <a:extLst>
              <a:ext uri="{FF2B5EF4-FFF2-40B4-BE49-F238E27FC236}">
                <a16:creationId xmlns:a16="http://schemas.microsoft.com/office/drawing/2014/main" id="{05172F56-7C45-25A4-20C9-38E9549E5F39}"/>
              </a:ext>
            </a:extLst>
          </p:cNvPr>
          <p:cNvGrpSpPr/>
          <p:nvPr/>
        </p:nvGrpSpPr>
        <p:grpSpPr>
          <a:xfrm>
            <a:off x="5540974" y="3683498"/>
            <a:ext cx="855552" cy="903503"/>
            <a:chOff x="6112533" y="1594842"/>
            <a:chExt cx="855552" cy="903503"/>
          </a:xfrm>
        </p:grpSpPr>
        <p:sp>
          <p:nvSpPr>
            <p:cNvPr id="35" name="Rectangle 34">
              <a:extLst>
                <a:ext uri="{FF2B5EF4-FFF2-40B4-BE49-F238E27FC236}">
                  <a16:creationId xmlns:a16="http://schemas.microsoft.com/office/drawing/2014/main" id="{F8F32F1B-3834-F504-1A36-3999C98EA7FF}"/>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Die#1</a:t>
              </a:r>
            </a:p>
          </p:txBody>
        </p:sp>
        <p:cxnSp>
          <p:nvCxnSpPr>
            <p:cNvPr id="36" name="Straight Connector 35">
              <a:extLst>
                <a:ext uri="{FF2B5EF4-FFF2-40B4-BE49-F238E27FC236}">
                  <a16:creationId xmlns:a16="http://schemas.microsoft.com/office/drawing/2014/main" id="{395DD467-0E5D-A6DB-CC5E-F632D47909FC}"/>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sp>
        <p:nvSpPr>
          <p:cNvPr id="28" name="TextBox 27">
            <a:extLst>
              <a:ext uri="{FF2B5EF4-FFF2-40B4-BE49-F238E27FC236}">
                <a16:creationId xmlns:a16="http://schemas.microsoft.com/office/drawing/2014/main" id="{6746E1BB-8761-14E3-B634-87102ED1864E}"/>
              </a:ext>
            </a:extLst>
          </p:cNvPr>
          <p:cNvSpPr txBox="1"/>
          <p:nvPr/>
        </p:nvSpPr>
        <p:spPr>
          <a:xfrm>
            <a:off x="5100801" y="3444918"/>
            <a:ext cx="1375662" cy="246221"/>
          </a:xfrm>
          <a:prstGeom prst="rect">
            <a:avLst/>
          </a:prstGeom>
          <a:noFill/>
          <a:effectLst>
            <a:glow rad="63500">
              <a:srgbClr val="ED7D31">
                <a:alpha val="40000"/>
              </a:srgbClr>
            </a:glow>
          </a:effectLst>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orbel" panose="020B0503020204020204" pitchFamily="34" charset="0"/>
              </a:rPr>
              <a:t>Channel#N</a:t>
            </a:r>
            <a:endParaRPr kumimoji="0" lang="ko-KR" altLang="en-US" sz="14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29" name="직사각형 78">
            <a:extLst>
              <a:ext uri="{FF2B5EF4-FFF2-40B4-BE49-F238E27FC236}">
                <a16:creationId xmlns:a16="http://schemas.microsoft.com/office/drawing/2014/main" id="{B5A6A3E4-AD38-C1DC-A8CF-1BCCB7F6BD18}"/>
              </a:ext>
            </a:extLst>
          </p:cNvPr>
          <p:cNvSpPr/>
          <p:nvPr/>
        </p:nvSpPr>
        <p:spPr>
          <a:xfrm>
            <a:off x="3531807" y="3158576"/>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0" name="직사각형 78">
            <a:extLst>
              <a:ext uri="{FF2B5EF4-FFF2-40B4-BE49-F238E27FC236}">
                <a16:creationId xmlns:a16="http://schemas.microsoft.com/office/drawing/2014/main" id="{FB841ABC-C109-836D-7802-483163F30D75}"/>
              </a:ext>
            </a:extLst>
          </p:cNvPr>
          <p:cNvSpPr/>
          <p:nvPr/>
        </p:nvSpPr>
        <p:spPr>
          <a:xfrm>
            <a:off x="3569244" y="3046905"/>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1" name="직사각형 78">
            <a:extLst>
              <a:ext uri="{FF2B5EF4-FFF2-40B4-BE49-F238E27FC236}">
                <a16:creationId xmlns:a16="http://schemas.microsoft.com/office/drawing/2014/main" id="{57C001B9-60B1-7707-FDD5-F1621322F297}"/>
              </a:ext>
            </a:extLst>
          </p:cNvPr>
          <p:cNvSpPr/>
          <p:nvPr/>
        </p:nvSpPr>
        <p:spPr>
          <a:xfrm>
            <a:off x="3612769" y="2953058"/>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2" name="직사각형 78">
            <a:extLst>
              <a:ext uri="{FF2B5EF4-FFF2-40B4-BE49-F238E27FC236}">
                <a16:creationId xmlns:a16="http://schemas.microsoft.com/office/drawing/2014/main" id="{909509A1-10F9-0417-DCEF-2E352A4F0E8B}"/>
              </a:ext>
            </a:extLst>
          </p:cNvPr>
          <p:cNvSpPr/>
          <p:nvPr/>
        </p:nvSpPr>
        <p:spPr>
          <a:xfrm>
            <a:off x="3649543" y="2814715"/>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4" name="TextBox 33">
            <a:extLst>
              <a:ext uri="{FF2B5EF4-FFF2-40B4-BE49-F238E27FC236}">
                <a16:creationId xmlns:a16="http://schemas.microsoft.com/office/drawing/2014/main" id="{7570F495-B88C-50FC-0AC9-4828A6989208}"/>
              </a:ext>
            </a:extLst>
          </p:cNvPr>
          <p:cNvSpPr txBox="1"/>
          <p:nvPr/>
        </p:nvSpPr>
        <p:spPr>
          <a:xfrm rot="16200000">
            <a:off x="3503594" y="3080723"/>
            <a:ext cx="600881" cy="183127"/>
          </a:xfrm>
          <a:prstGeom prst="rect">
            <a:avLst/>
          </a:prstGeom>
          <a:noFill/>
        </p:spPr>
        <p:txBody>
          <a:bodyPr wrap="square" lIns="0" tIns="0" rIns="0" bIns="0" rtlCol="0">
            <a:spAutoFit/>
          </a:bodyPr>
          <a:lstStyle/>
          <a:p>
            <a:pPr algn="ctr">
              <a:lnSpc>
                <a:spcPct val="85000"/>
              </a:lnSpc>
            </a:pPr>
            <a:r>
              <a:rPr lang="en-CH" sz="1400" b="1" dirty="0">
                <a:solidFill>
                  <a:prstClr val="black"/>
                </a:solidFill>
                <a:latin typeface="Corbel" panose="020B0503020204020204" pitchFamily="34" charset="0"/>
              </a:rPr>
              <a:t>Cores</a:t>
            </a:r>
          </a:p>
        </p:txBody>
      </p:sp>
      <p:sp>
        <p:nvSpPr>
          <p:cNvPr id="56" name="Rounded Rectangle 55">
            <a:extLst>
              <a:ext uri="{FF2B5EF4-FFF2-40B4-BE49-F238E27FC236}">
                <a16:creationId xmlns:a16="http://schemas.microsoft.com/office/drawing/2014/main" id="{DB92B641-6475-C900-A977-D83EE685B778}"/>
              </a:ext>
            </a:extLst>
          </p:cNvPr>
          <p:cNvSpPr/>
          <p:nvPr/>
        </p:nvSpPr>
        <p:spPr>
          <a:xfrm>
            <a:off x="83127" y="1016734"/>
            <a:ext cx="4939081" cy="1002588"/>
          </a:xfrm>
          <a:prstGeom prst="roundRect">
            <a:avLst/>
          </a:prstGeom>
          <a:solidFill>
            <a:srgbClr val="1D99E9"/>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2000" b="1" dirty="0">
                <a:latin typeface="Corbel" panose="020B0503020204020204" pitchFamily="34" charset="0"/>
              </a:rPr>
              <a:t>New batching technique and execution flow </a:t>
            </a:r>
          </a:p>
          <a:p>
            <a:pPr algn="ctr"/>
            <a:r>
              <a:rPr lang="en-GB" i="1" dirty="0">
                <a:solidFill>
                  <a:srgbClr val="E9FCFC"/>
                </a:solidFill>
                <a:latin typeface="Corbel" panose="020B0503020204020204" pitchFamily="34" charset="0"/>
              </a:rPr>
              <a:t>based on the unique features of genome graphs </a:t>
            </a:r>
            <a:br>
              <a:rPr lang="en-GB" i="1" dirty="0">
                <a:solidFill>
                  <a:srgbClr val="E9FCFC"/>
                </a:solidFill>
                <a:latin typeface="Corbel" panose="020B0503020204020204" pitchFamily="34" charset="0"/>
              </a:rPr>
            </a:br>
            <a:r>
              <a:rPr lang="en-GB" i="1" dirty="0">
                <a:solidFill>
                  <a:srgbClr val="E9FCFC"/>
                </a:solidFill>
                <a:latin typeface="Corbel" panose="020B0503020204020204" pitchFamily="34" charset="0"/>
              </a:rPr>
              <a:t>that reduces #random accesses</a:t>
            </a:r>
            <a:endParaRPr lang="en-CH" i="1" dirty="0">
              <a:solidFill>
                <a:srgbClr val="E9FCFC"/>
              </a:solidFill>
              <a:latin typeface="Corbel" panose="020B0503020204020204" pitchFamily="34" charset="0"/>
            </a:endParaRPr>
          </a:p>
        </p:txBody>
      </p:sp>
      <p:sp>
        <p:nvSpPr>
          <p:cNvPr id="58" name="Rounded Rectangle 57">
            <a:extLst>
              <a:ext uri="{FF2B5EF4-FFF2-40B4-BE49-F238E27FC236}">
                <a16:creationId xmlns:a16="http://schemas.microsoft.com/office/drawing/2014/main" id="{E290EC88-D37F-7CEF-3B82-FAFA17D92F1B}"/>
              </a:ext>
            </a:extLst>
          </p:cNvPr>
          <p:cNvSpPr/>
          <p:nvPr/>
        </p:nvSpPr>
        <p:spPr>
          <a:xfrm rot="16200000">
            <a:off x="-171242" y="3345372"/>
            <a:ext cx="1844180" cy="659614"/>
          </a:xfrm>
          <a:prstGeom prst="roundRect">
            <a:avLst>
              <a:gd name="adj" fmla="val 11209"/>
            </a:avLst>
          </a:prstGeom>
          <a:solidFill>
            <a:srgbClr val="1C99EA"/>
          </a:solidFill>
          <a:ln w="15875"/>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600" dirty="0">
                <a:latin typeface="Corbel" panose="020B0503020204020204" pitchFamily="34" charset="0"/>
              </a:rPr>
              <a:t>Input Query Processing</a:t>
            </a:r>
          </a:p>
        </p:txBody>
      </p:sp>
      <p:grpSp>
        <p:nvGrpSpPr>
          <p:cNvPr id="3" name="Group 2">
            <a:extLst>
              <a:ext uri="{FF2B5EF4-FFF2-40B4-BE49-F238E27FC236}">
                <a16:creationId xmlns:a16="http://schemas.microsoft.com/office/drawing/2014/main" id="{39069C2A-CF17-5A8B-F5A3-7BCC13739E11}"/>
              </a:ext>
            </a:extLst>
          </p:cNvPr>
          <p:cNvGrpSpPr/>
          <p:nvPr/>
        </p:nvGrpSpPr>
        <p:grpSpPr>
          <a:xfrm>
            <a:off x="1872893" y="6552384"/>
            <a:ext cx="6071596" cy="268284"/>
            <a:chOff x="2060011" y="6449365"/>
            <a:chExt cx="4267776" cy="268284"/>
          </a:xfrm>
        </p:grpSpPr>
        <p:sp>
          <p:nvSpPr>
            <p:cNvPr id="4" name="Arrow: Chevron 42">
              <a:extLst>
                <a:ext uri="{FF2B5EF4-FFF2-40B4-BE49-F238E27FC236}">
                  <a16:creationId xmlns:a16="http://schemas.microsoft.com/office/drawing/2014/main" id="{076F74BC-5EBD-B3AE-7765-953D65718ECC}"/>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47" name="Arrow: Chevron 43">
              <a:extLst>
                <a:ext uri="{FF2B5EF4-FFF2-40B4-BE49-F238E27FC236}">
                  <a16:creationId xmlns:a16="http://schemas.microsoft.com/office/drawing/2014/main" id="{D871AE2B-C0EE-8090-F5D6-1FE3484FEF70}"/>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48" name="Arrow: Chevron 45">
              <a:extLst>
                <a:ext uri="{FF2B5EF4-FFF2-40B4-BE49-F238E27FC236}">
                  <a16:creationId xmlns:a16="http://schemas.microsoft.com/office/drawing/2014/main" id="{8B37221A-50C2-3FE6-CF5C-4FDEE8B707D1}"/>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49" name="Arrow: Chevron 46">
              <a:extLst>
                <a:ext uri="{FF2B5EF4-FFF2-40B4-BE49-F238E27FC236}">
                  <a16:creationId xmlns:a16="http://schemas.microsoft.com/office/drawing/2014/main" id="{D46211AA-7930-F6CD-ABC2-979FC9769155}"/>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69435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par>
                                <p:cTn id="9" presetID="26" presetClass="emph" presetSubtype="0" fill="hold" grpId="1" nodeType="withEffect">
                                  <p:stCondLst>
                                    <p:cond delay="0"/>
                                  </p:stCondLst>
                                  <p:childTnLst>
                                    <p:animEffect transition="out" filter="fade">
                                      <p:cBhvr>
                                        <p:cTn id="10" dur="500" tmFilter="0, 0; .2, .5; .8, .5; 1, 0"/>
                                        <p:tgtEl>
                                          <p:spTgt spid="58"/>
                                        </p:tgtEl>
                                      </p:cBhvr>
                                    </p:animEffect>
                                    <p:animScale>
                                      <p:cBhvr>
                                        <p:cTn id="11" dur="250" autoRev="1" fill="hold"/>
                                        <p:tgtEl>
                                          <p:spTgt spid="5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8" grpId="0" animBg="1"/>
      <p:bldP spid="58"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98940-A7C4-3D57-3098-8DDD71547FD5}"/>
              </a:ext>
            </a:extLst>
          </p:cNvPr>
          <p:cNvSpPr>
            <a:spLocks noGrp="1"/>
          </p:cNvSpPr>
          <p:nvPr>
            <p:ph type="title"/>
          </p:nvPr>
        </p:nvSpPr>
        <p:spPr/>
        <p:txBody>
          <a:bodyPr/>
          <a:lstStyle/>
          <a:p>
            <a:r>
              <a:rPr lang="en-CH" dirty="0"/>
              <a:t>GRAINS’s Algorithm-Architecture Co-Design</a:t>
            </a:r>
          </a:p>
        </p:txBody>
      </p:sp>
      <p:sp>
        <p:nvSpPr>
          <p:cNvPr id="5" name="Rounded Rectangle 4">
            <a:extLst>
              <a:ext uri="{FF2B5EF4-FFF2-40B4-BE49-F238E27FC236}">
                <a16:creationId xmlns:a16="http://schemas.microsoft.com/office/drawing/2014/main" id="{6D718555-8226-7C36-54C1-C27FCD7EA417}"/>
              </a:ext>
            </a:extLst>
          </p:cNvPr>
          <p:cNvSpPr/>
          <p:nvPr/>
        </p:nvSpPr>
        <p:spPr>
          <a:xfrm rot="16200000">
            <a:off x="-548198" y="2955089"/>
            <a:ext cx="2587321" cy="947822"/>
          </a:xfrm>
          <a:prstGeom prst="roundRect">
            <a:avLst>
              <a:gd name="adj" fmla="val 0"/>
            </a:avLst>
          </a:prstGeom>
          <a:solidFill>
            <a:srgbClr val="F2F2F2"/>
          </a:solidFill>
          <a:ln w="15875" cap="flat" cmpd="sng" algn="ctr">
            <a:solidFill>
              <a:sysClr val="windowText" lastClr="000000"/>
            </a:solidFill>
            <a:prstDash val="solid"/>
            <a:miter lim="800000"/>
          </a:ln>
          <a:effectLst/>
        </p:spPr>
        <p:txBody>
          <a:bodyPr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endParaRPr>
          </a:p>
        </p:txBody>
      </p:sp>
      <p:sp>
        <p:nvSpPr>
          <p:cNvPr id="6" name="Rounded Rectangle 5">
            <a:extLst>
              <a:ext uri="{FF2B5EF4-FFF2-40B4-BE49-F238E27FC236}">
                <a16:creationId xmlns:a16="http://schemas.microsoft.com/office/drawing/2014/main" id="{7DB7B0B0-5223-C68F-E976-A2D01C719535}"/>
              </a:ext>
            </a:extLst>
          </p:cNvPr>
          <p:cNvSpPr/>
          <p:nvPr/>
        </p:nvSpPr>
        <p:spPr>
          <a:xfrm rot="16200000">
            <a:off x="4230517" y="59998"/>
            <a:ext cx="2578195" cy="6747126"/>
          </a:xfrm>
          <a:prstGeom prst="roundRect">
            <a:avLst>
              <a:gd name="adj" fmla="val 266"/>
            </a:avLst>
          </a:prstGeom>
          <a:solidFill>
            <a:srgbClr val="FBEDD4"/>
          </a:solidFill>
          <a:ln w="15875" cap="flat" cmpd="sng" algn="ctr">
            <a:solidFill>
              <a:sysClr val="windowText" lastClr="000000"/>
            </a:solidFill>
            <a:prstDash val="solid"/>
            <a:miter lim="800000"/>
          </a:ln>
          <a:effectLst>
            <a:glow rad="12700">
              <a:sysClr val="window" lastClr="FFFFFF"/>
            </a:glow>
          </a:effectLst>
        </p:spPr>
        <p:txBody>
          <a:bodyPr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endParaRPr>
          </a:p>
        </p:txBody>
      </p:sp>
      <p:sp>
        <p:nvSpPr>
          <p:cNvPr id="7" name="Rectangle 6">
            <a:extLst>
              <a:ext uri="{FF2B5EF4-FFF2-40B4-BE49-F238E27FC236}">
                <a16:creationId xmlns:a16="http://schemas.microsoft.com/office/drawing/2014/main" id="{231AEE7B-AEE7-86CE-379F-D3A9E138F64F}"/>
              </a:ext>
            </a:extLst>
          </p:cNvPr>
          <p:cNvSpPr/>
          <p:nvPr/>
        </p:nvSpPr>
        <p:spPr bwMode="auto">
          <a:xfrm>
            <a:off x="2238725" y="2203910"/>
            <a:ext cx="950847" cy="2192039"/>
          </a:xfrm>
          <a:prstGeom prst="rect">
            <a:avLst/>
          </a:prstGeom>
          <a:solidFill>
            <a:srgbClr val="F2F2F2"/>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5540D32-AC2E-27D3-6888-2E68CE951298}"/>
              </a:ext>
            </a:extLst>
          </p:cNvPr>
          <p:cNvSpPr/>
          <p:nvPr/>
        </p:nvSpPr>
        <p:spPr bwMode="auto">
          <a:xfrm>
            <a:off x="3324904" y="2203911"/>
            <a:ext cx="1748735" cy="2192040"/>
          </a:xfrm>
          <a:prstGeom prst="rect">
            <a:avLst/>
          </a:prstGeom>
          <a:solidFill>
            <a:srgbClr val="F2F2F2"/>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252EDA9-FCDD-9A70-D7C1-BAFB461B484D}"/>
              </a:ext>
            </a:extLst>
          </p:cNvPr>
          <p:cNvSpPr txBox="1"/>
          <p:nvPr/>
        </p:nvSpPr>
        <p:spPr>
          <a:xfrm rot="5400000">
            <a:off x="5039124" y="3140809"/>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sp>
        <p:nvSpPr>
          <p:cNvPr id="10" name="직사각형 78">
            <a:extLst>
              <a:ext uri="{FF2B5EF4-FFF2-40B4-BE49-F238E27FC236}">
                <a16:creationId xmlns:a16="http://schemas.microsoft.com/office/drawing/2014/main" id="{93B70937-A760-CE40-DA36-FE2C8F9A7910}"/>
              </a:ext>
            </a:extLst>
          </p:cNvPr>
          <p:cNvSpPr/>
          <p:nvPr/>
        </p:nvSpPr>
        <p:spPr>
          <a:xfrm>
            <a:off x="4410467" y="2243360"/>
            <a:ext cx="597045" cy="468043"/>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1" name="직사각형 78">
            <a:extLst>
              <a:ext uri="{FF2B5EF4-FFF2-40B4-BE49-F238E27FC236}">
                <a16:creationId xmlns:a16="http://schemas.microsoft.com/office/drawing/2014/main" id="{8589FEC5-AD74-F08E-4239-2A51AA45281D}"/>
              </a:ext>
            </a:extLst>
          </p:cNvPr>
          <p:cNvSpPr/>
          <p:nvPr/>
        </p:nvSpPr>
        <p:spPr>
          <a:xfrm>
            <a:off x="4410467" y="3285145"/>
            <a:ext cx="597045" cy="500452"/>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a:t>
            </a:r>
            <a:b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3" name="TextBox 12">
            <a:extLst>
              <a:ext uri="{FF2B5EF4-FFF2-40B4-BE49-F238E27FC236}">
                <a16:creationId xmlns:a16="http://schemas.microsoft.com/office/drawing/2014/main" id="{3CAA1ED0-06E8-FF27-E3B9-1AF2544DB81F}"/>
              </a:ext>
            </a:extLst>
          </p:cNvPr>
          <p:cNvSpPr txBox="1"/>
          <p:nvPr/>
        </p:nvSpPr>
        <p:spPr>
          <a:xfrm>
            <a:off x="3370132" y="2248587"/>
            <a:ext cx="1010800" cy="418576"/>
          </a:xfrm>
          <a:prstGeom prst="rect">
            <a:avLst/>
          </a:prstGeom>
          <a:noFill/>
        </p:spPr>
        <p:txBody>
          <a:bodyPr wrap="square" lIns="0" tIns="0" rIns="0" bIns="0" rtlCol="0">
            <a:spAutoFit/>
          </a:bodyPr>
          <a:lstStyle/>
          <a:p>
            <a:pPr algn="ctr">
              <a:lnSpc>
                <a:spcPct val="85000"/>
              </a:lnSpc>
            </a:pPr>
            <a:r>
              <a:rPr lang="en-CH" sz="1600" b="1" dirty="0">
                <a:solidFill>
                  <a:prstClr val="black"/>
                </a:solidFill>
                <a:latin typeface="Corbel" panose="020B0503020204020204" pitchFamily="34" charset="0"/>
              </a:rPr>
              <a:t>SSD Controller</a:t>
            </a:r>
          </a:p>
        </p:txBody>
      </p:sp>
      <p:sp>
        <p:nvSpPr>
          <p:cNvPr id="14" name="TextBox 13">
            <a:extLst>
              <a:ext uri="{FF2B5EF4-FFF2-40B4-BE49-F238E27FC236}">
                <a16:creationId xmlns:a16="http://schemas.microsoft.com/office/drawing/2014/main" id="{1CEEF532-8E37-7A97-D66E-7B693CFC8DCA}"/>
              </a:ext>
            </a:extLst>
          </p:cNvPr>
          <p:cNvSpPr txBox="1"/>
          <p:nvPr/>
        </p:nvSpPr>
        <p:spPr>
          <a:xfrm>
            <a:off x="2236066" y="2239023"/>
            <a:ext cx="950847" cy="418576"/>
          </a:xfrm>
          <a:prstGeom prst="rect">
            <a:avLst/>
          </a:prstGeom>
          <a:noFill/>
        </p:spPr>
        <p:txBody>
          <a:bodyPr wrap="square" lIns="0" tIns="0" rIns="0" bIns="0" rtlCol="0">
            <a:spAutoFit/>
          </a:bodyPr>
          <a:lstStyle/>
          <a:p>
            <a:pPr algn="ctr">
              <a:lnSpc>
                <a:spcPct val="85000"/>
              </a:lnSpc>
            </a:pPr>
            <a:r>
              <a:rPr lang="en-CH" sz="1600" b="1" dirty="0">
                <a:solidFill>
                  <a:prstClr val="black"/>
                </a:solidFill>
                <a:latin typeface="Corbel" panose="020B0503020204020204" pitchFamily="34" charset="0"/>
              </a:rPr>
              <a:t>Internal</a:t>
            </a:r>
            <a:br>
              <a:rPr lang="en-CH" sz="1600" b="1" dirty="0">
                <a:solidFill>
                  <a:prstClr val="black"/>
                </a:solidFill>
                <a:latin typeface="Corbel" panose="020B0503020204020204" pitchFamily="34" charset="0"/>
              </a:rPr>
            </a:br>
            <a:r>
              <a:rPr lang="en-CH" sz="1600" b="1" dirty="0">
                <a:solidFill>
                  <a:prstClr val="black"/>
                </a:solidFill>
                <a:latin typeface="Corbel" panose="020B0503020204020204" pitchFamily="34" charset="0"/>
              </a:rPr>
              <a:t>DRAM</a:t>
            </a:r>
          </a:p>
        </p:txBody>
      </p:sp>
      <p:cxnSp>
        <p:nvCxnSpPr>
          <p:cNvPr id="15" name="Straight Connector 14">
            <a:extLst>
              <a:ext uri="{FF2B5EF4-FFF2-40B4-BE49-F238E27FC236}">
                <a16:creationId xmlns:a16="http://schemas.microsoft.com/office/drawing/2014/main" id="{758A4A61-804C-B7B3-B4AD-96BAD85E4FDD}"/>
              </a:ext>
            </a:extLst>
          </p:cNvPr>
          <p:cNvCxnSpPr>
            <a:cxnSpLocks/>
          </p:cNvCxnSpPr>
          <p:nvPr/>
        </p:nvCxnSpPr>
        <p:spPr>
          <a:xfrm flipV="1">
            <a:off x="5010361" y="2361445"/>
            <a:ext cx="3382970" cy="0"/>
          </a:xfrm>
          <a:prstGeom prst="line">
            <a:avLst/>
          </a:prstGeom>
          <a:noFill/>
          <a:ln w="25400" cap="flat" cmpd="sng" algn="ctr">
            <a:solidFill>
              <a:sysClr val="windowText" lastClr="000000"/>
            </a:solidFill>
            <a:prstDash val="solid"/>
            <a:miter lim="800000"/>
          </a:ln>
          <a:effectLst/>
        </p:spPr>
      </p:cxnSp>
      <p:sp>
        <p:nvSpPr>
          <p:cNvPr id="16" name="TextBox 15">
            <a:extLst>
              <a:ext uri="{FF2B5EF4-FFF2-40B4-BE49-F238E27FC236}">
                <a16:creationId xmlns:a16="http://schemas.microsoft.com/office/drawing/2014/main" id="{3475DA27-4F79-F1DC-674F-AC61CCC151F2}"/>
              </a:ext>
            </a:extLst>
          </p:cNvPr>
          <p:cNvSpPr txBox="1"/>
          <p:nvPr/>
        </p:nvSpPr>
        <p:spPr>
          <a:xfrm>
            <a:off x="5100801" y="2135339"/>
            <a:ext cx="1375662" cy="246221"/>
          </a:xfrm>
          <a:prstGeom prst="rect">
            <a:avLst/>
          </a:prstGeom>
          <a:noFill/>
        </p:spPr>
        <p:txBody>
          <a:bodyPr wrap="square" lIns="0" tIns="0" rIns="0" bIns="0" rtlCol="0">
            <a:spAutoFit/>
          </a:bodyPr>
          <a:lstStyle/>
          <a:p>
            <a:r>
              <a:rPr lang="en-CH" sz="1600" b="1" dirty="0">
                <a:solidFill>
                  <a:prstClr val="black"/>
                </a:solidFill>
                <a:latin typeface="Corbel" panose="020B0503020204020204" pitchFamily="34" charset="0"/>
              </a:rPr>
              <a:t>Channel#1</a:t>
            </a:r>
          </a:p>
        </p:txBody>
      </p:sp>
      <p:sp>
        <p:nvSpPr>
          <p:cNvPr id="17" name="TextBox 16">
            <a:extLst>
              <a:ext uri="{FF2B5EF4-FFF2-40B4-BE49-F238E27FC236}">
                <a16:creationId xmlns:a16="http://schemas.microsoft.com/office/drawing/2014/main" id="{85CE6CFB-B4F9-883E-A7AF-578C5AA6A046}"/>
              </a:ext>
            </a:extLst>
          </p:cNvPr>
          <p:cNvSpPr txBox="1"/>
          <p:nvPr/>
        </p:nvSpPr>
        <p:spPr>
          <a:xfrm>
            <a:off x="7437734" y="2584095"/>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grpSp>
        <p:nvGrpSpPr>
          <p:cNvPr id="18" name="Group 17">
            <a:extLst>
              <a:ext uri="{FF2B5EF4-FFF2-40B4-BE49-F238E27FC236}">
                <a16:creationId xmlns:a16="http://schemas.microsoft.com/office/drawing/2014/main" id="{7C39838D-6DE4-E66B-D70E-C3716869D764}"/>
              </a:ext>
            </a:extLst>
          </p:cNvPr>
          <p:cNvGrpSpPr/>
          <p:nvPr/>
        </p:nvGrpSpPr>
        <p:grpSpPr>
          <a:xfrm>
            <a:off x="7949647" y="2372518"/>
            <a:ext cx="855552" cy="903503"/>
            <a:chOff x="6112533" y="1594842"/>
            <a:chExt cx="855552" cy="903503"/>
          </a:xfrm>
        </p:grpSpPr>
        <p:sp>
          <p:nvSpPr>
            <p:cNvPr id="45" name="Rectangle 44">
              <a:extLst>
                <a:ext uri="{FF2B5EF4-FFF2-40B4-BE49-F238E27FC236}">
                  <a16:creationId xmlns:a16="http://schemas.microsoft.com/office/drawing/2014/main" id="{592DBEF8-C1D3-A892-2B12-AE0FDD1D80EE}"/>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Die#M</a:t>
              </a:r>
            </a:p>
          </p:txBody>
        </p:sp>
        <p:cxnSp>
          <p:nvCxnSpPr>
            <p:cNvPr id="46" name="Straight Connector 45">
              <a:extLst>
                <a:ext uri="{FF2B5EF4-FFF2-40B4-BE49-F238E27FC236}">
                  <a16:creationId xmlns:a16="http://schemas.microsoft.com/office/drawing/2014/main" id="{3E95D0CD-8FB9-D99B-86A9-2F03658559E6}"/>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sp>
        <p:nvSpPr>
          <p:cNvPr id="19" name="TextBox 18">
            <a:extLst>
              <a:ext uri="{FF2B5EF4-FFF2-40B4-BE49-F238E27FC236}">
                <a16:creationId xmlns:a16="http://schemas.microsoft.com/office/drawing/2014/main" id="{2E0C7AA2-537D-8FBA-CDDA-D6C1E18650D4}"/>
              </a:ext>
            </a:extLst>
          </p:cNvPr>
          <p:cNvSpPr txBox="1"/>
          <p:nvPr/>
        </p:nvSpPr>
        <p:spPr>
          <a:xfrm>
            <a:off x="2130755" y="4419717"/>
            <a:ext cx="3410219" cy="276999"/>
          </a:xfrm>
          <a:prstGeom prst="rect">
            <a:avLst/>
          </a:prstGeom>
          <a:noFill/>
        </p:spPr>
        <p:txBody>
          <a:bodyPr wrap="square" lIns="0" tIns="0" rIns="0" bIns="0" rtlCol="0">
            <a:spAutoFit/>
          </a:bodyPr>
          <a:lstStyle/>
          <a:p>
            <a:pPr algn="ctr"/>
            <a:r>
              <a:rPr lang="en-CH" b="1" dirty="0">
                <a:solidFill>
                  <a:srgbClr val="B97E10"/>
                </a:solidFill>
                <a:latin typeface="Corbel" panose="020B0503020204020204" pitchFamily="34" charset="0"/>
              </a:rPr>
              <a:t>GRAINS-Enabled SSD</a:t>
            </a:r>
          </a:p>
        </p:txBody>
      </p:sp>
      <p:sp>
        <p:nvSpPr>
          <p:cNvPr id="20" name="TextBox 19">
            <a:extLst>
              <a:ext uri="{FF2B5EF4-FFF2-40B4-BE49-F238E27FC236}">
                <a16:creationId xmlns:a16="http://schemas.microsoft.com/office/drawing/2014/main" id="{92B7691F-8B0D-C202-8F81-56E1BCAFF8F0}"/>
              </a:ext>
            </a:extLst>
          </p:cNvPr>
          <p:cNvSpPr txBox="1"/>
          <p:nvPr/>
        </p:nvSpPr>
        <p:spPr>
          <a:xfrm>
            <a:off x="83127" y="2232000"/>
            <a:ext cx="1319992" cy="448713"/>
          </a:xfrm>
          <a:prstGeom prst="rect">
            <a:avLst/>
          </a:prstGeom>
          <a:noFill/>
        </p:spPr>
        <p:txBody>
          <a:bodyPr wrap="square" lIns="0" tIns="0" rIns="0" bIns="0" rtlCol="0">
            <a:spAutoFit/>
          </a:bodyPr>
          <a:lstStyle/>
          <a:p>
            <a:pPr algn="ctr">
              <a:lnSpc>
                <a:spcPct val="80000"/>
              </a:lnSpc>
            </a:pPr>
            <a:r>
              <a:rPr lang="en-CH" b="1" dirty="0">
                <a:solidFill>
                  <a:prstClr val="black"/>
                </a:solidFill>
                <a:latin typeface="Corbel" panose="020B0503020204020204" pitchFamily="34" charset="0"/>
              </a:rPr>
              <a:t>Host </a:t>
            </a:r>
            <a:br>
              <a:rPr lang="en-CH" b="1" dirty="0">
                <a:solidFill>
                  <a:prstClr val="black"/>
                </a:solidFill>
                <a:latin typeface="Corbel" panose="020B0503020204020204" pitchFamily="34" charset="0"/>
              </a:rPr>
            </a:br>
            <a:r>
              <a:rPr lang="en-CH" b="1" dirty="0">
                <a:solidFill>
                  <a:prstClr val="black"/>
                </a:solidFill>
                <a:latin typeface="Corbel" panose="020B0503020204020204" pitchFamily="34" charset="0"/>
              </a:rPr>
              <a:t>System</a:t>
            </a:r>
          </a:p>
        </p:txBody>
      </p:sp>
      <p:sp>
        <p:nvSpPr>
          <p:cNvPr id="21" name="TextBox 20">
            <a:extLst>
              <a:ext uri="{FF2B5EF4-FFF2-40B4-BE49-F238E27FC236}">
                <a16:creationId xmlns:a16="http://schemas.microsoft.com/office/drawing/2014/main" id="{585C94DB-BDDB-4D7A-FF25-C41DC9690BD3}"/>
              </a:ext>
            </a:extLst>
          </p:cNvPr>
          <p:cNvSpPr txBox="1"/>
          <p:nvPr/>
        </p:nvSpPr>
        <p:spPr>
          <a:xfrm>
            <a:off x="7434455" y="3895075"/>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grpSp>
        <p:nvGrpSpPr>
          <p:cNvPr id="22" name="Group 21">
            <a:extLst>
              <a:ext uri="{FF2B5EF4-FFF2-40B4-BE49-F238E27FC236}">
                <a16:creationId xmlns:a16="http://schemas.microsoft.com/office/drawing/2014/main" id="{BC8A0B40-B827-5F58-43E7-11935C27C62A}"/>
              </a:ext>
            </a:extLst>
          </p:cNvPr>
          <p:cNvGrpSpPr/>
          <p:nvPr/>
        </p:nvGrpSpPr>
        <p:grpSpPr>
          <a:xfrm>
            <a:off x="6543870" y="3683498"/>
            <a:ext cx="855552" cy="903503"/>
            <a:chOff x="6112533" y="1594842"/>
            <a:chExt cx="855552" cy="903503"/>
          </a:xfrm>
        </p:grpSpPr>
        <p:sp>
          <p:nvSpPr>
            <p:cNvPr id="43" name="Rectangle 42">
              <a:extLst>
                <a:ext uri="{FF2B5EF4-FFF2-40B4-BE49-F238E27FC236}">
                  <a16:creationId xmlns:a16="http://schemas.microsoft.com/office/drawing/2014/main" id="{6BF3C162-5A45-1F07-61E3-41957DA2C2BE}"/>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Die#2</a:t>
              </a:r>
            </a:p>
          </p:txBody>
        </p:sp>
        <p:cxnSp>
          <p:nvCxnSpPr>
            <p:cNvPr id="44" name="Straight Connector 43">
              <a:extLst>
                <a:ext uri="{FF2B5EF4-FFF2-40B4-BE49-F238E27FC236}">
                  <a16:creationId xmlns:a16="http://schemas.microsoft.com/office/drawing/2014/main" id="{34A9BB57-F142-954E-A267-B8AE8FC712C3}"/>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grpSp>
        <p:nvGrpSpPr>
          <p:cNvPr id="23" name="Group 22">
            <a:extLst>
              <a:ext uri="{FF2B5EF4-FFF2-40B4-BE49-F238E27FC236}">
                <a16:creationId xmlns:a16="http://schemas.microsoft.com/office/drawing/2014/main" id="{6452AA1D-613F-1D4D-6340-989FB4A705CD}"/>
              </a:ext>
            </a:extLst>
          </p:cNvPr>
          <p:cNvGrpSpPr/>
          <p:nvPr/>
        </p:nvGrpSpPr>
        <p:grpSpPr>
          <a:xfrm>
            <a:off x="7953752" y="3683498"/>
            <a:ext cx="855552" cy="903503"/>
            <a:chOff x="6112533" y="1594842"/>
            <a:chExt cx="855552" cy="903503"/>
          </a:xfrm>
        </p:grpSpPr>
        <p:sp>
          <p:nvSpPr>
            <p:cNvPr id="41" name="Rectangle 40">
              <a:extLst>
                <a:ext uri="{FF2B5EF4-FFF2-40B4-BE49-F238E27FC236}">
                  <a16:creationId xmlns:a16="http://schemas.microsoft.com/office/drawing/2014/main" id="{1752AD06-61B8-52BF-D2B4-ABD622901E7C}"/>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Die#M</a:t>
              </a:r>
            </a:p>
          </p:txBody>
        </p:sp>
        <p:cxnSp>
          <p:nvCxnSpPr>
            <p:cNvPr id="42" name="Straight Connector 41">
              <a:extLst>
                <a:ext uri="{FF2B5EF4-FFF2-40B4-BE49-F238E27FC236}">
                  <a16:creationId xmlns:a16="http://schemas.microsoft.com/office/drawing/2014/main" id="{B9EEB1CC-EB59-7E87-C797-3D17BC03F507}"/>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cxnSp>
        <p:nvCxnSpPr>
          <p:cNvPr id="24" name="Straight Connector 23">
            <a:extLst>
              <a:ext uri="{FF2B5EF4-FFF2-40B4-BE49-F238E27FC236}">
                <a16:creationId xmlns:a16="http://schemas.microsoft.com/office/drawing/2014/main" id="{C9FF0245-442E-F043-6F94-FB980D940CC4}"/>
              </a:ext>
            </a:extLst>
          </p:cNvPr>
          <p:cNvCxnSpPr>
            <a:cxnSpLocks/>
          </p:cNvCxnSpPr>
          <p:nvPr/>
        </p:nvCxnSpPr>
        <p:spPr>
          <a:xfrm flipV="1">
            <a:off x="5007082" y="3672425"/>
            <a:ext cx="3382970" cy="0"/>
          </a:xfrm>
          <a:prstGeom prst="line">
            <a:avLst/>
          </a:prstGeom>
          <a:noFill/>
          <a:ln w="25400" cap="flat" cmpd="sng" algn="ctr">
            <a:solidFill>
              <a:sysClr val="windowText" lastClr="000000"/>
            </a:solidFill>
            <a:prstDash val="solid"/>
            <a:miter lim="800000"/>
          </a:ln>
          <a:effectLst/>
        </p:spPr>
      </p:cxnSp>
      <p:grpSp>
        <p:nvGrpSpPr>
          <p:cNvPr id="25" name="Group 24">
            <a:extLst>
              <a:ext uri="{FF2B5EF4-FFF2-40B4-BE49-F238E27FC236}">
                <a16:creationId xmlns:a16="http://schemas.microsoft.com/office/drawing/2014/main" id="{66ED3214-4D72-E1ED-8FAF-8E5B3CE24E5F}"/>
              </a:ext>
            </a:extLst>
          </p:cNvPr>
          <p:cNvGrpSpPr/>
          <p:nvPr/>
        </p:nvGrpSpPr>
        <p:grpSpPr>
          <a:xfrm>
            <a:off x="6543870" y="2372518"/>
            <a:ext cx="855552" cy="903503"/>
            <a:chOff x="6112533" y="1594842"/>
            <a:chExt cx="855552" cy="903503"/>
          </a:xfrm>
        </p:grpSpPr>
        <p:sp>
          <p:nvSpPr>
            <p:cNvPr id="39" name="Rectangle 38">
              <a:extLst>
                <a:ext uri="{FF2B5EF4-FFF2-40B4-BE49-F238E27FC236}">
                  <a16:creationId xmlns:a16="http://schemas.microsoft.com/office/drawing/2014/main" id="{82A18306-8524-B883-DC1D-D844B0B7EB90}"/>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Die#2</a:t>
              </a:r>
            </a:p>
          </p:txBody>
        </p:sp>
        <p:cxnSp>
          <p:nvCxnSpPr>
            <p:cNvPr id="40" name="Straight Connector 39">
              <a:extLst>
                <a:ext uri="{FF2B5EF4-FFF2-40B4-BE49-F238E27FC236}">
                  <a16:creationId xmlns:a16="http://schemas.microsoft.com/office/drawing/2014/main" id="{5D8CB935-B2C0-2C49-9C5F-C70C602C947D}"/>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grpSp>
        <p:nvGrpSpPr>
          <p:cNvPr id="26" name="Group 25">
            <a:extLst>
              <a:ext uri="{FF2B5EF4-FFF2-40B4-BE49-F238E27FC236}">
                <a16:creationId xmlns:a16="http://schemas.microsoft.com/office/drawing/2014/main" id="{4C43F825-AC2B-713D-DE63-95AA68F3C83E}"/>
              </a:ext>
            </a:extLst>
          </p:cNvPr>
          <p:cNvGrpSpPr/>
          <p:nvPr/>
        </p:nvGrpSpPr>
        <p:grpSpPr>
          <a:xfrm>
            <a:off x="5544253" y="2372518"/>
            <a:ext cx="855552" cy="903503"/>
            <a:chOff x="6112533" y="1594842"/>
            <a:chExt cx="855552" cy="903503"/>
          </a:xfrm>
        </p:grpSpPr>
        <p:cxnSp>
          <p:nvCxnSpPr>
            <p:cNvPr id="37" name="Straight Connector 36">
              <a:extLst>
                <a:ext uri="{FF2B5EF4-FFF2-40B4-BE49-F238E27FC236}">
                  <a16:creationId xmlns:a16="http://schemas.microsoft.com/office/drawing/2014/main" id="{FF34C0AE-F137-F453-DC7D-F36C04AF7E41}"/>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sp>
          <p:nvSpPr>
            <p:cNvPr id="38" name="Rectangle 37">
              <a:extLst>
                <a:ext uri="{FF2B5EF4-FFF2-40B4-BE49-F238E27FC236}">
                  <a16:creationId xmlns:a16="http://schemas.microsoft.com/office/drawing/2014/main" id="{93967E1D-49E4-4C6A-0ED3-CECE1BA409FB}"/>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Die#1</a:t>
              </a:r>
            </a:p>
          </p:txBody>
        </p:sp>
      </p:grpSp>
      <p:grpSp>
        <p:nvGrpSpPr>
          <p:cNvPr id="27" name="Group 26">
            <a:extLst>
              <a:ext uri="{FF2B5EF4-FFF2-40B4-BE49-F238E27FC236}">
                <a16:creationId xmlns:a16="http://schemas.microsoft.com/office/drawing/2014/main" id="{05172F56-7C45-25A4-20C9-38E9549E5F39}"/>
              </a:ext>
            </a:extLst>
          </p:cNvPr>
          <p:cNvGrpSpPr/>
          <p:nvPr/>
        </p:nvGrpSpPr>
        <p:grpSpPr>
          <a:xfrm>
            <a:off x="5540974" y="3683498"/>
            <a:ext cx="855552" cy="903503"/>
            <a:chOff x="6112533" y="1594842"/>
            <a:chExt cx="855552" cy="903503"/>
          </a:xfrm>
        </p:grpSpPr>
        <p:sp>
          <p:nvSpPr>
            <p:cNvPr id="35" name="Rectangle 34">
              <a:extLst>
                <a:ext uri="{FF2B5EF4-FFF2-40B4-BE49-F238E27FC236}">
                  <a16:creationId xmlns:a16="http://schemas.microsoft.com/office/drawing/2014/main" id="{F8F32F1B-3834-F504-1A36-3999C98EA7FF}"/>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Die#1</a:t>
              </a:r>
            </a:p>
          </p:txBody>
        </p:sp>
        <p:cxnSp>
          <p:nvCxnSpPr>
            <p:cNvPr id="36" name="Straight Connector 35">
              <a:extLst>
                <a:ext uri="{FF2B5EF4-FFF2-40B4-BE49-F238E27FC236}">
                  <a16:creationId xmlns:a16="http://schemas.microsoft.com/office/drawing/2014/main" id="{395DD467-0E5D-A6DB-CC5E-F632D47909FC}"/>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sp>
        <p:nvSpPr>
          <p:cNvPr id="28" name="TextBox 27">
            <a:extLst>
              <a:ext uri="{FF2B5EF4-FFF2-40B4-BE49-F238E27FC236}">
                <a16:creationId xmlns:a16="http://schemas.microsoft.com/office/drawing/2014/main" id="{6746E1BB-8761-14E3-B634-87102ED1864E}"/>
              </a:ext>
            </a:extLst>
          </p:cNvPr>
          <p:cNvSpPr txBox="1"/>
          <p:nvPr/>
        </p:nvSpPr>
        <p:spPr>
          <a:xfrm>
            <a:off x="5100801" y="3444918"/>
            <a:ext cx="1375662" cy="246221"/>
          </a:xfrm>
          <a:prstGeom prst="rect">
            <a:avLst/>
          </a:prstGeom>
          <a:noFill/>
          <a:effectLst>
            <a:glow rad="63500">
              <a:srgbClr val="ED7D31">
                <a:alpha val="40000"/>
              </a:srgbClr>
            </a:glow>
          </a:effectLst>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orbel" panose="020B0503020204020204" pitchFamily="34" charset="0"/>
              </a:rPr>
              <a:t>Channel#N</a:t>
            </a:r>
            <a:endParaRPr kumimoji="0" lang="ko-KR" altLang="en-US" sz="14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29" name="직사각형 78">
            <a:extLst>
              <a:ext uri="{FF2B5EF4-FFF2-40B4-BE49-F238E27FC236}">
                <a16:creationId xmlns:a16="http://schemas.microsoft.com/office/drawing/2014/main" id="{B5A6A3E4-AD38-C1DC-A8CF-1BCCB7F6BD18}"/>
              </a:ext>
            </a:extLst>
          </p:cNvPr>
          <p:cNvSpPr/>
          <p:nvPr/>
        </p:nvSpPr>
        <p:spPr>
          <a:xfrm>
            <a:off x="3531807" y="3158576"/>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0" name="직사각형 78">
            <a:extLst>
              <a:ext uri="{FF2B5EF4-FFF2-40B4-BE49-F238E27FC236}">
                <a16:creationId xmlns:a16="http://schemas.microsoft.com/office/drawing/2014/main" id="{FB841ABC-C109-836D-7802-483163F30D75}"/>
              </a:ext>
            </a:extLst>
          </p:cNvPr>
          <p:cNvSpPr/>
          <p:nvPr/>
        </p:nvSpPr>
        <p:spPr>
          <a:xfrm>
            <a:off x="3569244" y="3046905"/>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1" name="직사각형 78">
            <a:extLst>
              <a:ext uri="{FF2B5EF4-FFF2-40B4-BE49-F238E27FC236}">
                <a16:creationId xmlns:a16="http://schemas.microsoft.com/office/drawing/2014/main" id="{57C001B9-60B1-7707-FDD5-F1621322F297}"/>
              </a:ext>
            </a:extLst>
          </p:cNvPr>
          <p:cNvSpPr/>
          <p:nvPr/>
        </p:nvSpPr>
        <p:spPr>
          <a:xfrm>
            <a:off x="3612769" y="2953058"/>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2" name="직사각형 78">
            <a:extLst>
              <a:ext uri="{FF2B5EF4-FFF2-40B4-BE49-F238E27FC236}">
                <a16:creationId xmlns:a16="http://schemas.microsoft.com/office/drawing/2014/main" id="{909509A1-10F9-0417-DCEF-2E352A4F0E8B}"/>
              </a:ext>
            </a:extLst>
          </p:cNvPr>
          <p:cNvSpPr/>
          <p:nvPr/>
        </p:nvSpPr>
        <p:spPr>
          <a:xfrm>
            <a:off x="3649543" y="2814715"/>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4" name="TextBox 33">
            <a:extLst>
              <a:ext uri="{FF2B5EF4-FFF2-40B4-BE49-F238E27FC236}">
                <a16:creationId xmlns:a16="http://schemas.microsoft.com/office/drawing/2014/main" id="{7570F495-B88C-50FC-0AC9-4828A6989208}"/>
              </a:ext>
            </a:extLst>
          </p:cNvPr>
          <p:cNvSpPr txBox="1"/>
          <p:nvPr/>
        </p:nvSpPr>
        <p:spPr>
          <a:xfrm rot="16200000">
            <a:off x="3503594" y="3080723"/>
            <a:ext cx="600881" cy="183127"/>
          </a:xfrm>
          <a:prstGeom prst="rect">
            <a:avLst/>
          </a:prstGeom>
          <a:noFill/>
        </p:spPr>
        <p:txBody>
          <a:bodyPr wrap="square" lIns="0" tIns="0" rIns="0" bIns="0" rtlCol="0">
            <a:spAutoFit/>
          </a:bodyPr>
          <a:lstStyle/>
          <a:p>
            <a:pPr algn="ctr">
              <a:lnSpc>
                <a:spcPct val="85000"/>
              </a:lnSpc>
            </a:pPr>
            <a:r>
              <a:rPr lang="en-CH" sz="1400" b="1" dirty="0">
                <a:solidFill>
                  <a:prstClr val="black"/>
                </a:solidFill>
                <a:latin typeface="Corbel" panose="020B0503020204020204" pitchFamily="34" charset="0"/>
              </a:rPr>
              <a:t>Cores</a:t>
            </a:r>
          </a:p>
        </p:txBody>
      </p:sp>
      <p:sp>
        <p:nvSpPr>
          <p:cNvPr id="56" name="Rounded Rectangle 55">
            <a:extLst>
              <a:ext uri="{FF2B5EF4-FFF2-40B4-BE49-F238E27FC236}">
                <a16:creationId xmlns:a16="http://schemas.microsoft.com/office/drawing/2014/main" id="{DB92B641-6475-C900-A977-D83EE685B778}"/>
              </a:ext>
            </a:extLst>
          </p:cNvPr>
          <p:cNvSpPr/>
          <p:nvPr/>
        </p:nvSpPr>
        <p:spPr>
          <a:xfrm>
            <a:off x="83127" y="1016734"/>
            <a:ext cx="4939081" cy="1002588"/>
          </a:xfrm>
          <a:prstGeom prst="roundRect">
            <a:avLst/>
          </a:prstGeom>
          <a:solidFill>
            <a:srgbClr val="1D99E9"/>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2000" b="1" dirty="0">
                <a:latin typeface="Corbel" panose="020B0503020204020204" pitchFamily="34" charset="0"/>
              </a:rPr>
              <a:t>New batching technique and execution flow </a:t>
            </a:r>
          </a:p>
          <a:p>
            <a:pPr algn="ctr"/>
            <a:r>
              <a:rPr lang="en-GB" i="1" dirty="0">
                <a:solidFill>
                  <a:schemeClr val="accent1">
                    <a:lumMod val="40000"/>
                    <a:lumOff val="60000"/>
                  </a:schemeClr>
                </a:solidFill>
                <a:latin typeface="Corbel" panose="020B0503020204020204" pitchFamily="34" charset="0"/>
              </a:rPr>
              <a:t>based on the unique features of genome graphs </a:t>
            </a:r>
            <a:br>
              <a:rPr lang="en-GB" i="1" dirty="0">
                <a:solidFill>
                  <a:schemeClr val="accent1">
                    <a:lumMod val="40000"/>
                    <a:lumOff val="60000"/>
                  </a:schemeClr>
                </a:solidFill>
                <a:latin typeface="Corbel" panose="020B0503020204020204" pitchFamily="34" charset="0"/>
              </a:rPr>
            </a:br>
            <a:r>
              <a:rPr lang="en-GB" i="1" dirty="0">
                <a:solidFill>
                  <a:schemeClr val="accent1">
                    <a:lumMod val="40000"/>
                    <a:lumOff val="60000"/>
                  </a:schemeClr>
                </a:solidFill>
                <a:latin typeface="Corbel" panose="020B0503020204020204" pitchFamily="34" charset="0"/>
              </a:rPr>
              <a:t>that reduces #random accesses</a:t>
            </a:r>
            <a:endParaRPr lang="en-CH" i="1" dirty="0">
              <a:solidFill>
                <a:schemeClr val="accent1">
                  <a:lumMod val="40000"/>
                  <a:lumOff val="60000"/>
                </a:schemeClr>
              </a:solidFill>
              <a:latin typeface="Corbel" panose="020B0503020204020204" pitchFamily="34" charset="0"/>
            </a:endParaRPr>
          </a:p>
        </p:txBody>
      </p:sp>
      <p:sp>
        <p:nvSpPr>
          <p:cNvPr id="58" name="Rounded Rectangle 57">
            <a:extLst>
              <a:ext uri="{FF2B5EF4-FFF2-40B4-BE49-F238E27FC236}">
                <a16:creationId xmlns:a16="http://schemas.microsoft.com/office/drawing/2014/main" id="{E290EC88-D37F-7CEF-3B82-FAFA17D92F1B}"/>
              </a:ext>
            </a:extLst>
          </p:cNvPr>
          <p:cNvSpPr/>
          <p:nvPr/>
        </p:nvSpPr>
        <p:spPr>
          <a:xfrm rot="16200000">
            <a:off x="-171242" y="3345372"/>
            <a:ext cx="1844180" cy="659614"/>
          </a:xfrm>
          <a:prstGeom prst="roundRect">
            <a:avLst>
              <a:gd name="adj" fmla="val 11209"/>
            </a:avLst>
          </a:prstGeom>
          <a:solidFill>
            <a:srgbClr val="1C99EA"/>
          </a:solidFill>
          <a:ln w="15875"/>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600" dirty="0">
                <a:latin typeface="Corbel" panose="020B0503020204020204" pitchFamily="34" charset="0"/>
              </a:rPr>
              <a:t>Input Query Processing</a:t>
            </a:r>
          </a:p>
        </p:txBody>
      </p:sp>
      <p:sp>
        <p:nvSpPr>
          <p:cNvPr id="59" name="Rounded Rectangle 58">
            <a:extLst>
              <a:ext uri="{FF2B5EF4-FFF2-40B4-BE49-F238E27FC236}">
                <a16:creationId xmlns:a16="http://schemas.microsoft.com/office/drawing/2014/main" id="{09CC917A-B6E2-FEB5-D3EB-DB1957DFCC63}"/>
              </a:ext>
            </a:extLst>
          </p:cNvPr>
          <p:cNvSpPr/>
          <p:nvPr/>
        </p:nvSpPr>
        <p:spPr>
          <a:xfrm>
            <a:off x="5100802" y="1019580"/>
            <a:ext cx="3960071" cy="1002588"/>
          </a:xfrm>
          <a:prstGeom prst="roundRect">
            <a:avLst/>
          </a:prstGeom>
          <a:solidFill>
            <a:srgbClr val="00916B"/>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2000" b="1" dirty="0">
                <a:latin typeface="Corbel" panose="020B0503020204020204" pitchFamily="34" charset="0"/>
              </a:rPr>
              <a:t>In-storage and In-flash processing</a:t>
            </a:r>
            <a:br>
              <a:rPr lang="en-GB" sz="2000" b="1" dirty="0">
                <a:latin typeface="Corbel" panose="020B0503020204020204" pitchFamily="34" charset="0"/>
              </a:rPr>
            </a:br>
            <a:r>
              <a:rPr lang="en-GB" i="1" dirty="0">
                <a:solidFill>
                  <a:srgbClr val="D6F1D5"/>
                </a:solidFill>
                <a:latin typeface="Corbel" panose="020B0503020204020204" pitchFamily="34" charset="0"/>
              </a:rPr>
              <a:t>to avoid transferring low-reused pages </a:t>
            </a:r>
            <a:br>
              <a:rPr lang="en-GB" i="1" dirty="0">
                <a:solidFill>
                  <a:srgbClr val="D6F1D5"/>
                </a:solidFill>
                <a:latin typeface="Corbel" panose="020B0503020204020204" pitchFamily="34" charset="0"/>
              </a:rPr>
            </a:br>
            <a:r>
              <a:rPr lang="en-GB" i="1" dirty="0">
                <a:solidFill>
                  <a:srgbClr val="D6F1D5"/>
                </a:solidFill>
                <a:latin typeface="Corbel" panose="020B0503020204020204" pitchFamily="34" charset="0"/>
              </a:rPr>
              <a:t>and bandwidth waste</a:t>
            </a:r>
            <a:endParaRPr lang="en-CH" sz="2000" i="1" dirty="0">
              <a:solidFill>
                <a:srgbClr val="D6F1D5"/>
              </a:solidFill>
              <a:latin typeface="Corbel" panose="020B0503020204020204" pitchFamily="34" charset="0"/>
            </a:endParaRPr>
          </a:p>
        </p:txBody>
      </p:sp>
      <p:grpSp>
        <p:nvGrpSpPr>
          <p:cNvPr id="74" name="Group 73">
            <a:extLst>
              <a:ext uri="{FF2B5EF4-FFF2-40B4-BE49-F238E27FC236}">
                <a16:creationId xmlns:a16="http://schemas.microsoft.com/office/drawing/2014/main" id="{ABCC6000-AA4E-0532-5B32-A64651383BBC}"/>
              </a:ext>
            </a:extLst>
          </p:cNvPr>
          <p:cNvGrpSpPr/>
          <p:nvPr/>
        </p:nvGrpSpPr>
        <p:grpSpPr>
          <a:xfrm>
            <a:off x="3772570" y="2461741"/>
            <a:ext cx="5031036" cy="1857981"/>
            <a:chOff x="3772570" y="2461741"/>
            <a:chExt cx="5031036" cy="1857981"/>
          </a:xfrm>
        </p:grpSpPr>
        <p:grpSp>
          <p:nvGrpSpPr>
            <p:cNvPr id="72" name="Group 71">
              <a:extLst>
                <a:ext uri="{FF2B5EF4-FFF2-40B4-BE49-F238E27FC236}">
                  <a16:creationId xmlns:a16="http://schemas.microsoft.com/office/drawing/2014/main" id="{24DE1E10-D11A-5764-42DE-3C68AFFCDBA6}"/>
                </a:ext>
              </a:extLst>
            </p:cNvPr>
            <p:cNvGrpSpPr/>
            <p:nvPr/>
          </p:nvGrpSpPr>
          <p:grpSpPr>
            <a:xfrm>
              <a:off x="5540974" y="2461741"/>
              <a:ext cx="3262632" cy="1673290"/>
              <a:chOff x="5540974" y="2461741"/>
              <a:chExt cx="3262632" cy="1673290"/>
            </a:xfrm>
          </p:grpSpPr>
          <p:sp>
            <p:nvSpPr>
              <p:cNvPr id="60" name="Rectangle 59">
                <a:extLst>
                  <a:ext uri="{FF2B5EF4-FFF2-40B4-BE49-F238E27FC236}">
                    <a16:creationId xmlns:a16="http://schemas.microsoft.com/office/drawing/2014/main" id="{32777503-6C28-ECE3-41AF-116E8D0ED59D}"/>
                  </a:ext>
                </a:extLst>
              </p:cNvPr>
              <p:cNvSpPr/>
              <p:nvPr/>
            </p:nvSpPr>
            <p:spPr>
              <a:xfrm>
                <a:off x="7949647" y="246174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1" name="Rectangle 60">
                <a:extLst>
                  <a:ext uri="{FF2B5EF4-FFF2-40B4-BE49-F238E27FC236}">
                    <a16:creationId xmlns:a16="http://schemas.microsoft.com/office/drawing/2014/main" id="{6818F7C7-DC30-8A7B-6E4F-7B29769EE13E}"/>
                  </a:ext>
                </a:extLst>
              </p:cNvPr>
              <p:cNvSpPr/>
              <p:nvPr/>
            </p:nvSpPr>
            <p:spPr>
              <a:xfrm>
                <a:off x="7949647" y="262008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2" name="Rectangle 61">
                <a:extLst>
                  <a:ext uri="{FF2B5EF4-FFF2-40B4-BE49-F238E27FC236}">
                    <a16:creationId xmlns:a16="http://schemas.microsoft.com/office/drawing/2014/main" id="{EBCED403-4129-F3B9-1882-F26C3A0863AC}"/>
                  </a:ext>
                </a:extLst>
              </p:cNvPr>
              <p:cNvSpPr/>
              <p:nvPr/>
            </p:nvSpPr>
            <p:spPr>
              <a:xfrm>
                <a:off x="6543870" y="377272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3" name="Rectangle 62">
                <a:extLst>
                  <a:ext uri="{FF2B5EF4-FFF2-40B4-BE49-F238E27FC236}">
                    <a16:creationId xmlns:a16="http://schemas.microsoft.com/office/drawing/2014/main" id="{706E439B-2D38-8420-4A56-C10E2DEB58E3}"/>
                  </a:ext>
                </a:extLst>
              </p:cNvPr>
              <p:cNvSpPr/>
              <p:nvPr/>
            </p:nvSpPr>
            <p:spPr>
              <a:xfrm>
                <a:off x="6543870" y="393106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4" name="Rectangle 63">
                <a:extLst>
                  <a:ext uri="{FF2B5EF4-FFF2-40B4-BE49-F238E27FC236}">
                    <a16:creationId xmlns:a16="http://schemas.microsoft.com/office/drawing/2014/main" id="{F767B0CB-4708-99A5-DA8E-0976B0122C33}"/>
                  </a:ext>
                </a:extLst>
              </p:cNvPr>
              <p:cNvSpPr/>
              <p:nvPr/>
            </p:nvSpPr>
            <p:spPr>
              <a:xfrm>
                <a:off x="7953752" y="377272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5" name="Rectangle 64">
                <a:extLst>
                  <a:ext uri="{FF2B5EF4-FFF2-40B4-BE49-F238E27FC236}">
                    <a16:creationId xmlns:a16="http://schemas.microsoft.com/office/drawing/2014/main" id="{B93AC743-C999-2A8D-16E8-738294380133}"/>
                  </a:ext>
                </a:extLst>
              </p:cNvPr>
              <p:cNvSpPr/>
              <p:nvPr/>
            </p:nvSpPr>
            <p:spPr>
              <a:xfrm>
                <a:off x="7953752" y="393106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6" name="Rectangle 65">
                <a:extLst>
                  <a:ext uri="{FF2B5EF4-FFF2-40B4-BE49-F238E27FC236}">
                    <a16:creationId xmlns:a16="http://schemas.microsoft.com/office/drawing/2014/main" id="{87526E0A-6323-659A-C34F-70A1F328F3A4}"/>
                  </a:ext>
                </a:extLst>
              </p:cNvPr>
              <p:cNvSpPr/>
              <p:nvPr/>
            </p:nvSpPr>
            <p:spPr>
              <a:xfrm>
                <a:off x="6543870" y="246174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7" name="Rectangle 66">
                <a:extLst>
                  <a:ext uri="{FF2B5EF4-FFF2-40B4-BE49-F238E27FC236}">
                    <a16:creationId xmlns:a16="http://schemas.microsoft.com/office/drawing/2014/main" id="{72BF6B28-BE9D-2946-5304-42440988B7A4}"/>
                  </a:ext>
                </a:extLst>
              </p:cNvPr>
              <p:cNvSpPr/>
              <p:nvPr/>
            </p:nvSpPr>
            <p:spPr>
              <a:xfrm>
                <a:off x="6543870" y="262008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8" name="Rectangle 67">
                <a:extLst>
                  <a:ext uri="{FF2B5EF4-FFF2-40B4-BE49-F238E27FC236}">
                    <a16:creationId xmlns:a16="http://schemas.microsoft.com/office/drawing/2014/main" id="{D5E635E5-1183-0E4C-F1FD-EF310EE9ACCA}"/>
                  </a:ext>
                </a:extLst>
              </p:cNvPr>
              <p:cNvSpPr/>
              <p:nvPr/>
            </p:nvSpPr>
            <p:spPr>
              <a:xfrm>
                <a:off x="5544253" y="246174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9" name="Rectangle 68">
                <a:extLst>
                  <a:ext uri="{FF2B5EF4-FFF2-40B4-BE49-F238E27FC236}">
                    <a16:creationId xmlns:a16="http://schemas.microsoft.com/office/drawing/2014/main" id="{3C41CB3D-A18F-E16D-BFF4-B9FE4AE36A57}"/>
                  </a:ext>
                </a:extLst>
              </p:cNvPr>
              <p:cNvSpPr/>
              <p:nvPr/>
            </p:nvSpPr>
            <p:spPr>
              <a:xfrm>
                <a:off x="5544253" y="262008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70" name="Rectangle 69">
                <a:extLst>
                  <a:ext uri="{FF2B5EF4-FFF2-40B4-BE49-F238E27FC236}">
                    <a16:creationId xmlns:a16="http://schemas.microsoft.com/office/drawing/2014/main" id="{CF15F331-B451-798D-124E-C3BE81D26E0A}"/>
                  </a:ext>
                </a:extLst>
              </p:cNvPr>
              <p:cNvSpPr/>
              <p:nvPr/>
            </p:nvSpPr>
            <p:spPr>
              <a:xfrm>
                <a:off x="5540974" y="377272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71" name="Rectangle 70">
                <a:extLst>
                  <a:ext uri="{FF2B5EF4-FFF2-40B4-BE49-F238E27FC236}">
                    <a16:creationId xmlns:a16="http://schemas.microsoft.com/office/drawing/2014/main" id="{92138AB9-89D8-0E30-F80C-3BE2155A3A87}"/>
                  </a:ext>
                </a:extLst>
              </p:cNvPr>
              <p:cNvSpPr/>
              <p:nvPr/>
            </p:nvSpPr>
            <p:spPr>
              <a:xfrm>
                <a:off x="5540974" y="393106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grpSp>
        <p:sp>
          <p:nvSpPr>
            <p:cNvPr id="73" name="Rectangle 72">
              <a:extLst>
                <a:ext uri="{FF2B5EF4-FFF2-40B4-BE49-F238E27FC236}">
                  <a16:creationId xmlns:a16="http://schemas.microsoft.com/office/drawing/2014/main" id="{D81FAC4B-06B4-E310-982B-5170997AA84F}"/>
                </a:ext>
              </a:extLst>
            </p:cNvPr>
            <p:cNvSpPr/>
            <p:nvPr/>
          </p:nvSpPr>
          <p:spPr>
            <a:xfrm>
              <a:off x="3772570" y="4076582"/>
              <a:ext cx="849854" cy="24314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grpSp>
      <p:grpSp>
        <p:nvGrpSpPr>
          <p:cNvPr id="3" name="Group 2">
            <a:extLst>
              <a:ext uri="{FF2B5EF4-FFF2-40B4-BE49-F238E27FC236}">
                <a16:creationId xmlns:a16="http://schemas.microsoft.com/office/drawing/2014/main" id="{39069C2A-CF17-5A8B-F5A3-7BCC13739E11}"/>
              </a:ext>
            </a:extLst>
          </p:cNvPr>
          <p:cNvGrpSpPr/>
          <p:nvPr/>
        </p:nvGrpSpPr>
        <p:grpSpPr>
          <a:xfrm>
            <a:off x="1872893" y="6552384"/>
            <a:ext cx="6071596" cy="268284"/>
            <a:chOff x="2060011" y="6449365"/>
            <a:chExt cx="4267776" cy="268284"/>
          </a:xfrm>
        </p:grpSpPr>
        <p:sp>
          <p:nvSpPr>
            <p:cNvPr id="4" name="Arrow: Chevron 42">
              <a:extLst>
                <a:ext uri="{FF2B5EF4-FFF2-40B4-BE49-F238E27FC236}">
                  <a16:creationId xmlns:a16="http://schemas.microsoft.com/office/drawing/2014/main" id="{076F74BC-5EBD-B3AE-7765-953D65718ECC}"/>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47" name="Arrow: Chevron 43">
              <a:extLst>
                <a:ext uri="{FF2B5EF4-FFF2-40B4-BE49-F238E27FC236}">
                  <a16:creationId xmlns:a16="http://schemas.microsoft.com/office/drawing/2014/main" id="{D871AE2B-C0EE-8090-F5D6-1FE3484FEF70}"/>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48" name="Arrow: Chevron 45">
              <a:extLst>
                <a:ext uri="{FF2B5EF4-FFF2-40B4-BE49-F238E27FC236}">
                  <a16:creationId xmlns:a16="http://schemas.microsoft.com/office/drawing/2014/main" id="{8B37221A-50C2-3FE6-CF5C-4FDEE8B707D1}"/>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49" name="Arrow: Chevron 46">
              <a:extLst>
                <a:ext uri="{FF2B5EF4-FFF2-40B4-BE49-F238E27FC236}">
                  <a16:creationId xmlns:a16="http://schemas.microsoft.com/office/drawing/2014/main" id="{D46211AA-7930-F6CD-ABC2-979FC9769155}"/>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
        <p:nvSpPr>
          <p:cNvPr id="50" name="Rectangle 49">
            <a:extLst>
              <a:ext uri="{FF2B5EF4-FFF2-40B4-BE49-F238E27FC236}">
                <a16:creationId xmlns:a16="http://schemas.microsoft.com/office/drawing/2014/main" id="{D09D1877-AC1C-B632-B4CA-901375C39797}"/>
              </a:ext>
            </a:extLst>
          </p:cNvPr>
          <p:cNvSpPr/>
          <p:nvPr/>
        </p:nvSpPr>
        <p:spPr>
          <a:xfrm>
            <a:off x="43371" y="963726"/>
            <a:ext cx="4990512" cy="1118605"/>
          </a:xfrm>
          <a:prstGeom prst="rect">
            <a:avLst/>
          </a:prstGeom>
          <a:solidFill>
            <a:srgbClr val="FFFFFF">
              <a:alpha val="6862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88160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par>
                                <p:cTn id="9" presetID="26" presetClass="emph" presetSubtype="0" fill="hold" nodeType="withEffect">
                                  <p:stCondLst>
                                    <p:cond delay="0"/>
                                  </p:stCondLst>
                                  <p:childTnLst>
                                    <p:animEffect transition="out" filter="fade">
                                      <p:cBhvr>
                                        <p:cTn id="10" dur="500" tmFilter="0, 0; .2, .5; .8, .5; 1, 0"/>
                                        <p:tgtEl>
                                          <p:spTgt spid="74"/>
                                        </p:tgtEl>
                                      </p:cBhvr>
                                    </p:animEffect>
                                    <p:animScale>
                                      <p:cBhvr>
                                        <p:cTn id="11" dur="250" autoRev="1" fill="hold"/>
                                        <p:tgtEl>
                                          <p:spTgt spid="7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98940-A7C4-3D57-3098-8DDD71547FD5}"/>
              </a:ext>
            </a:extLst>
          </p:cNvPr>
          <p:cNvSpPr>
            <a:spLocks noGrp="1"/>
          </p:cNvSpPr>
          <p:nvPr>
            <p:ph type="title"/>
          </p:nvPr>
        </p:nvSpPr>
        <p:spPr/>
        <p:txBody>
          <a:bodyPr/>
          <a:lstStyle/>
          <a:p>
            <a:r>
              <a:rPr lang="en-CH" dirty="0"/>
              <a:t>GRAINS’s Algorithm-Architecture Co-Design</a:t>
            </a:r>
          </a:p>
        </p:txBody>
      </p:sp>
      <p:sp>
        <p:nvSpPr>
          <p:cNvPr id="5" name="Rounded Rectangle 4">
            <a:extLst>
              <a:ext uri="{FF2B5EF4-FFF2-40B4-BE49-F238E27FC236}">
                <a16:creationId xmlns:a16="http://schemas.microsoft.com/office/drawing/2014/main" id="{6D718555-8226-7C36-54C1-C27FCD7EA417}"/>
              </a:ext>
            </a:extLst>
          </p:cNvPr>
          <p:cNvSpPr/>
          <p:nvPr/>
        </p:nvSpPr>
        <p:spPr>
          <a:xfrm rot="16200000">
            <a:off x="-548198" y="2955089"/>
            <a:ext cx="2587321" cy="947822"/>
          </a:xfrm>
          <a:prstGeom prst="roundRect">
            <a:avLst>
              <a:gd name="adj" fmla="val 0"/>
            </a:avLst>
          </a:prstGeom>
          <a:solidFill>
            <a:srgbClr val="F2F2F2"/>
          </a:solidFill>
          <a:ln w="15875" cap="flat" cmpd="sng" algn="ctr">
            <a:solidFill>
              <a:sysClr val="windowText" lastClr="000000"/>
            </a:solidFill>
            <a:prstDash val="solid"/>
            <a:miter lim="800000"/>
          </a:ln>
          <a:effectLst/>
        </p:spPr>
        <p:txBody>
          <a:bodyPr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endParaRPr>
          </a:p>
        </p:txBody>
      </p:sp>
      <p:sp>
        <p:nvSpPr>
          <p:cNvPr id="6" name="Rounded Rectangle 5">
            <a:extLst>
              <a:ext uri="{FF2B5EF4-FFF2-40B4-BE49-F238E27FC236}">
                <a16:creationId xmlns:a16="http://schemas.microsoft.com/office/drawing/2014/main" id="{7DB7B0B0-5223-C68F-E976-A2D01C719535}"/>
              </a:ext>
            </a:extLst>
          </p:cNvPr>
          <p:cNvSpPr/>
          <p:nvPr/>
        </p:nvSpPr>
        <p:spPr>
          <a:xfrm rot="16200000">
            <a:off x="4230517" y="59998"/>
            <a:ext cx="2578195" cy="6747126"/>
          </a:xfrm>
          <a:prstGeom prst="roundRect">
            <a:avLst>
              <a:gd name="adj" fmla="val 266"/>
            </a:avLst>
          </a:prstGeom>
          <a:solidFill>
            <a:srgbClr val="FBEDD4"/>
          </a:solidFill>
          <a:ln w="15875" cap="flat" cmpd="sng" algn="ctr">
            <a:solidFill>
              <a:sysClr val="windowText" lastClr="000000"/>
            </a:solidFill>
            <a:prstDash val="solid"/>
            <a:miter lim="800000"/>
          </a:ln>
          <a:effectLst>
            <a:glow rad="12700">
              <a:sysClr val="window" lastClr="FFFFFF"/>
            </a:glow>
          </a:effectLst>
        </p:spPr>
        <p:txBody>
          <a:bodyPr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endParaRPr>
          </a:p>
        </p:txBody>
      </p:sp>
      <p:sp>
        <p:nvSpPr>
          <p:cNvPr id="7" name="Rectangle 6">
            <a:extLst>
              <a:ext uri="{FF2B5EF4-FFF2-40B4-BE49-F238E27FC236}">
                <a16:creationId xmlns:a16="http://schemas.microsoft.com/office/drawing/2014/main" id="{231AEE7B-AEE7-86CE-379F-D3A9E138F64F}"/>
              </a:ext>
            </a:extLst>
          </p:cNvPr>
          <p:cNvSpPr/>
          <p:nvPr/>
        </p:nvSpPr>
        <p:spPr bwMode="auto">
          <a:xfrm>
            <a:off x="2238725" y="2203910"/>
            <a:ext cx="950847" cy="2192039"/>
          </a:xfrm>
          <a:prstGeom prst="rect">
            <a:avLst/>
          </a:prstGeom>
          <a:solidFill>
            <a:srgbClr val="F2F2F2"/>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5540D32-AC2E-27D3-6888-2E68CE951298}"/>
              </a:ext>
            </a:extLst>
          </p:cNvPr>
          <p:cNvSpPr/>
          <p:nvPr/>
        </p:nvSpPr>
        <p:spPr bwMode="auto">
          <a:xfrm>
            <a:off x="3324904" y="2203911"/>
            <a:ext cx="1748735" cy="2192040"/>
          </a:xfrm>
          <a:prstGeom prst="rect">
            <a:avLst/>
          </a:prstGeom>
          <a:solidFill>
            <a:srgbClr val="F2F2F2"/>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252EDA9-FCDD-9A70-D7C1-BAFB461B484D}"/>
              </a:ext>
            </a:extLst>
          </p:cNvPr>
          <p:cNvSpPr txBox="1"/>
          <p:nvPr/>
        </p:nvSpPr>
        <p:spPr>
          <a:xfrm rot="5400000">
            <a:off x="5039124" y="3140809"/>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sp>
        <p:nvSpPr>
          <p:cNvPr id="10" name="직사각형 78">
            <a:extLst>
              <a:ext uri="{FF2B5EF4-FFF2-40B4-BE49-F238E27FC236}">
                <a16:creationId xmlns:a16="http://schemas.microsoft.com/office/drawing/2014/main" id="{93B70937-A760-CE40-DA36-FE2C8F9A7910}"/>
              </a:ext>
            </a:extLst>
          </p:cNvPr>
          <p:cNvSpPr/>
          <p:nvPr/>
        </p:nvSpPr>
        <p:spPr>
          <a:xfrm>
            <a:off x="4410467" y="2243360"/>
            <a:ext cx="597045" cy="468043"/>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1" name="직사각형 78">
            <a:extLst>
              <a:ext uri="{FF2B5EF4-FFF2-40B4-BE49-F238E27FC236}">
                <a16:creationId xmlns:a16="http://schemas.microsoft.com/office/drawing/2014/main" id="{8589FEC5-AD74-F08E-4239-2A51AA45281D}"/>
              </a:ext>
            </a:extLst>
          </p:cNvPr>
          <p:cNvSpPr/>
          <p:nvPr/>
        </p:nvSpPr>
        <p:spPr>
          <a:xfrm>
            <a:off x="4410467" y="3285145"/>
            <a:ext cx="597045" cy="500452"/>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a:t>
            </a:r>
            <a:b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2" name="Rounded Rectangle 11">
            <a:extLst>
              <a:ext uri="{FF2B5EF4-FFF2-40B4-BE49-F238E27FC236}">
                <a16:creationId xmlns:a16="http://schemas.microsoft.com/office/drawing/2014/main" id="{A3A2779B-ADAA-6B83-DCBF-3DC0CEE5AF2F}"/>
              </a:ext>
            </a:extLst>
          </p:cNvPr>
          <p:cNvSpPr/>
          <p:nvPr/>
        </p:nvSpPr>
        <p:spPr>
          <a:xfrm>
            <a:off x="2295642" y="3687548"/>
            <a:ext cx="837012" cy="579215"/>
          </a:xfrm>
          <a:prstGeom prst="roundRect">
            <a:avLst>
              <a:gd name="adj" fmla="val 9255"/>
            </a:avLst>
          </a:prstGeom>
          <a:solidFill>
            <a:srgbClr val="942094"/>
          </a:solidFill>
          <a:ln w="15875"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schemeClr val="bg1"/>
                </a:solidFill>
                <a:effectLst/>
                <a:uLnTx/>
                <a:uFillTx/>
                <a:latin typeface="Corbel" panose="020B0503020204020204" pitchFamily="34" charset="0"/>
              </a:rPr>
              <a:t>GRAINS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schemeClr val="bg1"/>
                </a:solidFill>
                <a:effectLst/>
                <a:uLnTx/>
                <a:uFillTx/>
                <a:latin typeface="Corbel" panose="020B0503020204020204" pitchFamily="34" charset="0"/>
              </a:rPr>
              <a:t>Metadata</a:t>
            </a:r>
          </a:p>
        </p:txBody>
      </p:sp>
      <p:sp>
        <p:nvSpPr>
          <p:cNvPr id="13" name="TextBox 12">
            <a:extLst>
              <a:ext uri="{FF2B5EF4-FFF2-40B4-BE49-F238E27FC236}">
                <a16:creationId xmlns:a16="http://schemas.microsoft.com/office/drawing/2014/main" id="{3CAA1ED0-06E8-FF27-E3B9-1AF2544DB81F}"/>
              </a:ext>
            </a:extLst>
          </p:cNvPr>
          <p:cNvSpPr txBox="1"/>
          <p:nvPr/>
        </p:nvSpPr>
        <p:spPr>
          <a:xfrm>
            <a:off x="3370132" y="2248587"/>
            <a:ext cx="1010800" cy="418576"/>
          </a:xfrm>
          <a:prstGeom prst="rect">
            <a:avLst/>
          </a:prstGeom>
          <a:noFill/>
        </p:spPr>
        <p:txBody>
          <a:bodyPr wrap="square" lIns="0" tIns="0" rIns="0" bIns="0" rtlCol="0">
            <a:spAutoFit/>
          </a:bodyPr>
          <a:lstStyle/>
          <a:p>
            <a:pPr algn="ctr">
              <a:lnSpc>
                <a:spcPct val="85000"/>
              </a:lnSpc>
            </a:pPr>
            <a:r>
              <a:rPr lang="en-CH" sz="1600" b="1" dirty="0">
                <a:solidFill>
                  <a:prstClr val="black"/>
                </a:solidFill>
                <a:latin typeface="Corbel" panose="020B0503020204020204" pitchFamily="34" charset="0"/>
              </a:rPr>
              <a:t>SSD Controller</a:t>
            </a:r>
          </a:p>
        </p:txBody>
      </p:sp>
      <p:sp>
        <p:nvSpPr>
          <p:cNvPr id="14" name="TextBox 13">
            <a:extLst>
              <a:ext uri="{FF2B5EF4-FFF2-40B4-BE49-F238E27FC236}">
                <a16:creationId xmlns:a16="http://schemas.microsoft.com/office/drawing/2014/main" id="{1CEEF532-8E37-7A97-D66E-7B693CFC8DCA}"/>
              </a:ext>
            </a:extLst>
          </p:cNvPr>
          <p:cNvSpPr txBox="1"/>
          <p:nvPr/>
        </p:nvSpPr>
        <p:spPr>
          <a:xfrm>
            <a:off x="2236066" y="2239023"/>
            <a:ext cx="950847" cy="418576"/>
          </a:xfrm>
          <a:prstGeom prst="rect">
            <a:avLst/>
          </a:prstGeom>
          <a:noFill/>
        </p:spPr>
        <p:txBody>
          <a:bodyPr wrap="square" lIns="0" tIns="0" rIns="0" bIns="0" rtlCol="0">
            <a:spAutoFit/>
          </a:bodyPr>
          <a:lstStyle/>
          <a:p>
            <a:pPr algn="ctr">
              <a:lnSpc>
                <a:spcPct val="85000"/>
              </a:lnSpc>
            </a:pPr>
            <a:r>
              <a:rPr lang="en-CH" sz="1600" b="1" dirty="0">
                <a:solidFill>
                  <a:prstClr val="black"/>
                </a:solidFill>
                <a:latin typeface="Corbel" panose="020B0503020204020204" pitchFamily="34" charset="0"/>
              </a:rPr>
              <a:t>Internal</a:t>
            </a:r>
            <a:br>
              <a:rPr lang="en-CH" sz="1600" b="1" dirty="0">
                <a:solidFill>
                  <a:prstClr val="black"/>
                </a:solidFill>
                <a:latin typeface="Corbel" panose="020B0503020204020204" pitchFamily="34" charset="0"/>
              </a:rPr>
            </a:br>
            <a:r>
              <a:rPr lang="en-CH" sz="1600" b="1" dirty="0">
                <a:solidFill>
                  <a:prstClr val="black"/>
                </a:solidFill>
                <a:latin typeface="Corbel" panose="020B0503020204020204" pitchFamily="34" charset="0"/>
              </a:rPr>
              <a:t>DRAM</a:t>
            </a:r>
          </a:p>
        </p:txBody>
      </p:sp>
      <p:cxnSp>
        <p:nvCxnSpPr>
          <p:cNvPr id="15" name="Straight Connector 14">
            <a:extLst>
              <a:ext uri="{FF2B5EF4-FFF2-40B4-BE49-F238E27FC236}">
                <a16:creationId xmlns:a16="http://schemas.microsoft.com/office/drawing/2014/main" id="{758A4A61-804C-B7B3-B4AD-96BAD85E4FDD}"/>
              </a:ext>
            </a:extLst>
          </p:cNvPr>
          <p:cNvCxnSpPr>
            <a:cxnSpLocks/>
          </p:cNvCxnSpPr>
          <p:nvPr/>
        </p:nvCxnSpPr>
        <p:spPr>
          <a:xfrm flipV="1">
            <a:off x="5010361" y="2361445"/>
            <a:ext cx="3382970" cy="0"/>
          </a:xfrm>
          <a:prstGeom prst="line">
            <a:avLst/>
          </a:prstGeom>
          <a:noFill/>
          <a:ln w="25400" cap="flat" cmpd="sng" algn="ctr">
            <a:solidFill>
              <a:sysClr val="windowText" lastClr="000000"/>
            </a:solidFill>
            <a:prstDash val="solid"/>
            <a:miter lim="800000"/>
          </a:ln>
          <a:effectLst/>
        </p:spPr>
      </p:cxnSp>
      <p:sp>
        <p:nvSpPr>
          <p:cNvPr id="16" name="TextBox 15">
            <a:extLst>
              <a:ext uri="{FF2B5EF4-FFF2-40B4-BE49-F238E27FC236}">
                <a16:creationId xmlns:a16="http://schemas.microsoft.com/office/drawing/2014/main" id="{3475DA27-4F79-F1DC-674F-AC61CCC151F2}"/>
              </a:ext>
            </a:extLst>
          </p:cNvPr>
          <p:cNvSpPr txBox="1"/>
          <p:nvPr/>
        </p:nvSpPr>
        <p:spPr>
          <a:xfrm>
            <a:off x="5100801" y="2135339"/>
            <a:ext cx="1375662" cy="246221"/>
          </a:xfrm>
          <a:prstGeom prst="rect">
            <a:avLst/>
          </a:prstGeom>
          <a:noFill/>
        </p:spPr>
        <p:txBody>
          <a:bodyPr wrap="square" lIns="0" tIns="0" rIns="0" bIns="0" rtlCol="0">
            <a:spAutoFit/>
          </a:bodyPr>
          <a:lstStyle/>
          <a:p>
            <a:r>
              <a:rPr lang="en-CH" sz="1600" b="1" dirty="0">
                <a:solidFill>
                  <a:prstClr val="black"/>
                </a:solidFill>
                <a:latin typeface="Corbel" panose="020B0503020204020204" pitchFamily="34" charset="0"/>
              </a:rPr>
              <a:t>Channel#1</a:t>
            </a:r>
          </a:p>
        </p:txBody>
      </p:sp>
      <p:sp>
        <p:nvSpPr>
          <p:cNvPr id="17" name="TextBox 16">
            <a:extLst>
              <a:ext uri="{FF2B5EF4-FFF2-40B4-BE49-F238E27FC236}">
                <a16:creationId xmlns:a16="http://schemas.microsoft.com/office/drawing/2014/main" id="{85CE6CFB-B4F9-883E-A7AF-578C5AA6A046}"/>
              </a:ext>
            </a:extLst>
          </p:cNvPr>
          <p:cNvSpPr txBox="1"/>
          <p:nvPr/>
        </p:nvSpPr>
        <p:spPr>
          <a:xfrm>
            <a:off x="7437734" y="2584095"/>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grpSp>
        <p:nvGrpSpPr>
          <p:cNvPr id="18" name="Group 17">
            <a:extLst>
              <a:ext uri="{FF2B5EF4-FFF2-40B4-BE49-F238E27FC236}">
                <a16:creationId xmlns:a16="http://schemas.microsoft.com/office/drawing/2014/main" id="{7C39838D-6DE4-E66B-D70E-C3716869D764}"/>
              </a:ext>
            </a:extLst>
          </p:cNvPr>
          <p:cNvGrpSpPr/>
          <p:nvPr/>
        </p:nvGrpSpPr>
        <p:grpSpPr>
          <a:xfrm>
            <a:off x="7949647" y="2372518"/>
            <a:ext cx="855552" cy="903503"/>
            <a:chOff x="6112533" y="1594842"/>
            <a:chExt cx="855552" cy="903503"/>
          </a:xfrm>
        </p:grpSpPr>
        <p:sp>
          <p:nvSpPr>
            <p:cNvPr id="45" name="Rectangle 44">
              <a:extLst>
                <a:ext uri="{FF2B5EF4-FFF2-40B4-BE49-F238E27FC236}">
                  <a16:creationId xmlns:a16="http://schemas.microsoft.com/office/drawing/2014/main" id="{592DBEF8-C1D3-A892-2B12-AE0FDD1D80EE}"/>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Die#M</a:t>
              </a:r>
            </a:p>
          </p:txBody>
        </p:sp>
        <p:cxnSp>
          <p:nvCxnSpPr>
            <p:cNvPr id="46" name="Straight Connector 45">
              <a:extLst>
                <a:ext uri="{FF2B5EF4-FFF2-40B4-BE49-F238E27FC236}">
                  <a16:creationId xmlns:a16="http://schemas.microsoft.com/office/drawing/2014/main" id="{3E95D0CD-8FB9-D99B-86A9-2F03658559E6}"/>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sp>
        <p:nvSpPr>
          <p:cNvPr id="19" name="TextBox 18">
            <a:extLst>
              <a:ext uri="{FF2B5EF4-FFF2-40B4-BE49-F238E27FC236}">
                <a16:creationId xmlns:a16="http://schemas.microsoft.com/office/drawing/2014/main" id="{2E0C7AA2-537D-8FBA-CDDA-D6C1E18650D4}"/>
              </a:ext>
            </a:extLst>
          </p:cNvPr>
          <p:cNvSpPr txBox="1"/>
          <p:nvPr/>
        </p:nvSpPr>
        <p:spPr>
          <a:xfrm>
            <a:off x="2130755" y="4419717"/>
            <a:ext cx="3410219" cy="276999"/>
          </a:xfrm>
          <a:prstGeom prst="rect">
            <a:avLst/>
          </a:prstGeom>
          <a:noFill/>
        </p:spPr>
        <p:txBody>
          <a:bodyPr wrap="square" lIns="0" tIns="0" rIns="0" bIns="0" rtlCol="0">
            <a:spAutoFit/>
          </a:bodyPr>
          <a:lstStyle/>
          <a:p>
            <a:pPr algn="ctr"/>
            <a:r>
              <a:rPr lang="en-CH" b="1" dirty="0">
                <a:solidFill>
                  <a:srgbClr val="B97E10"/>
                </a:solidFill>
                <a:latin typeface="Corbel" panose="020B0503020204020204" pitchFamily="34" charset="0"/>
              </a:rPr>
              <a:t>GRAINS-Enabled SSD</a:t>
            </a:r>
          </a:p>
        </p:txBody>
      </p:sp>
      <p:sp>
        <p:nvSpPr>
          <p:cNvPr id="20" name="TextBox 19">
            <a:extLst>
              <a:ext uri="{FF2B5EF4-FFF2-40B4-BE49-F238E27FC236}">
                <a16:creationId xmlns:a16="http://schemas.microsoft.com/office/drawing/2014/main" id="{92B7691F-8B0D-C202-8F81-56E1BCAFF8F0}"/>
              </a:ext>
            </a:extLst>
          </p:cNvPr>
          <p:cNvSpPr txBox="1"/>
          <p:nvPr/>
        </p:nvSpPr>
        <p:spPr>
          <a:xfrm>
            <a:off x="83127" y="2232000"/>
            <a:ext cx="1319992" cy="448713"/>
          </a:xfrm>
          <a:prstGeom prst="rect">
            <a:avLst/>
          </a:prstGeom>
          <a:noFill/>
        </p:spPr>
        <p:txBody>
          <a:bodyPr wrap="square" lIns="0" tIns="0" rIns="0" bIns="0" rtlCol="0">
            <a:spAutoFit/>
          </a:bodyPr>
          <a:lstStyle/>
          <a:p>
            <a:pPr algn="ctr">
              <a:lnSpc>
                <a:spcPct val="80000"/>
              </a:lnSpc>
            </a:pPr>
            <a:r>
              <a:rPr lang="en-CH" b="1" dirty="0">
                <a:solidFill>
                  <a:prstClr val="black"/>
                </a:solidFill>
                <a:latin typeface="Corbel" panose="020B0503020204020204" pitchFamily="34" charset="0"/>
              </a:rPr>
              <a:t>Host </a:t>
            </a:r>
            <a:br>
              <a:rPr lang="en-CH" b="1" dirty="0">
                <a:solidFill>
                  <a:prstClr val="black"/>
                </a:solidFill>
                <a:latin typeface="Corbel" panose="020B0503020204020204" pitchFamily="34" charset="0"/>
              </a:rPr>
            </a:br>
            <a:r>
              <a:rPr lang="en-CH" b="1" dirty="0">
                <a:solidFill>
                  <a:prstClr val="black"/>
                </a:solidFill>
                <a:latin typeface="Corbel" panose="020B0503020204020204" pitchFamily="34" charset="0"/>
              </a:rPr>
              <a:t>System</a:t>
            </a:r>
          </a:p>
        </p:txBody>
      </p:sp>
      <p:sp>
        <p:nvSpPr>
          <p:cNvPr id="21" name="TextBox 20">
            <a:extLst>
              <a:ext uri="{FF2B5EF4-FFF2-40B4-BE49-F238E27FC236}">
                <a16:creationId xmlns:a16="http://schemas.microsoft.com/office/drawing/2014/main" id="{585C94DB-BDDB-4D7A-FF25-C41DC9690BD3}"/>
              </a:ext>
            </a:extLst>
          </p:cNvPr>
          <p:cNvSpPr txBox="1"/>
          <p:nvPr/>
        </p:nvSpPr>
        <p:spPr>
          <a:xfrm>
            <a:off x="7434455" y="3895075"/>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grpSp>
        <p:nvGrpSpPr>
          <p:cNvPr id="22" name="Group 21">
            <a:extLst>
              <a:ext uri="{FF2B5EF4-FFF2-40B4-BE49-F238E27FC236}">
                <a16:creationId xmlns:a16="http://schemas.microsoft.com/office/drawing/2014/main" id="{BC8A0B40-B827-5F58-43E7-11935C27C62A}"/>
              </a:ext>
            </a:extLst>
          </p:cNvPr>
          <p:cNvGrpSpPr/>
          <p:nvPr/>
        </p:nvGrpSpPr>
        <p:grpSpPr>
          <a:xfrm>
            <a:off x="6543870" y="3683498"/>
            <a:ext cx="855552" cy="903503"/>
            <a:chOff x="6112533" y="1594842"/>
            <a:chExt cx="855552" cy="903503"/>
          </a:xfrm>
        </p:grpSpPr>
        <p:sp>
          <p:nvSpPr>
            <p:cNvPr id="43" name="Rectangle 42">
              <a:extLst>
                <a:ext uri="{FF2B5EF4-FFF2-40B4-BE49-F238E27FC236}">
                  <a16:creationId xmlns:a16="http://schemas.microsoft.com/office/drawing/2014/main" id="{6BF3C162-5A45-1F07-61E3-41957DA2C2BE}"/>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Die#2</a:t>
              </a:r>
            </a:p>
          </p:txBody>
        </p:sp>
        <p:cxnSp>
          <p:nvCxnSpPr>
            <p:cNvPr id="44" name="Straight Connector 43">
              <a:extLst>
                <a:ext uri="{FF2B5EF4-FFF2-40B4-BE49-F238E27FC236}">
                  <a16:creationId xmlns:a16="http://schemas.microsoft.com/office/drawing/2014/main" id="{34A9BB57-F142-954E-A267-B8AE8FC712C3}"/>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grpSp>
        <p:nvGrpSpPr>
          <p:cNvPr id="23" name="Group 22">
            <a:extLst>
              <a:ext uri="{FF2B5EF4-FFF2-40B4-BE49-F238E27FC236}">
                <a16:creationId xmlns:a16="http://schemas.microsoft.com/office/drawing/2014/main" id="{6452AA1D-613F-1D4D-6340-989FB4A705CD}"/>
              </a:ext>
            </a:extLst>
          </p:cNvPr>
          <p:cNvGrpSpPr/>
          <p:nvPr/>
        </p:nvGrpSpPr>
        <p:grpSpPr>
          <a:xfrm>
            <a:off x="7953752" y="3683498"/>
            <a:ext cx="855552" cy="903503"/>
            <a:chOff x="6112533" y="1594842"/>
            <a:chExt cx="855552" cy="903503"/>
          </a:xfrm>
        </p:grpSpPr>
        <p:sp>
          <p:nvSpPr>
            <p:cNvPr id="41" name="Rectangle 40">
              <a:extLst>
                <a:ext uri="{FF2B5EF4-FFF2-40B4-BE49-F238E27FC236}">
                  <a16:creationId xmlns:a16="http://schemas.microsoft.com/office/drawing/2014/main" id="{1752AD06-61B8-52BF-D2B4-ABD622901E7C}"/>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Die#M</a:t>
              </a:r>
            </a:p>
          </p:txBody>
        </p:sp>
        <p:cxnSp>
          <p:nvCxnSpPr>
            <p:cNvPr id="42" name="Straight Connector 41">
              <a:extLst>
                <a:ext uri="{FF2B5EF4-FFF2-40B4-BE49-F238E27FC236}">
                  <a16:creationId xmlns:a16="http://schemas.microsoft.com/office/drawing/2014/main" id="{B9EEB1CC-EB59-7E87-C797-3D17BC03F507}"/>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cxnSp>
        <p:nvCxnSpPr>
          <p:cNvPr id="24" name="Straight Connector 23">
            <a:extLst>
              <a:ext uri="{FF2B5EF4-FFF2-40B4-BE49-F238E27FC236}">
                <a16:creationId xmlns:a16="http://schemas.microsoft.com/office/drawing/2014/main" id="{C9FF0245-442E-F043-6F94-FB980D940CC4}"/>
              </a:ext>
            </a:extLst>
          </p:cNvPr>
          <p:cNvCxnSpPr>
            <a:cxnSpLocks/>
          </p:cNvCxnSpPr>
          <p:nvPr/>
        </p:nvCxnSpPr>
        <p:spPr>
          <a:xfrm flipV="1">
            <a:off x="5007082" y="3672425"/>
            <a:ext cx="3382970" cy="0"/>
          </a:xfrm>
          <a:prstGeom prst="line">
            <a:avLst/>
          </a:prstGeom>
          <a:noFill/>
          <a:ln w="25400" cap="flat" cmpd="sng" algn="ctr">
            <a:solidFill>
              <a:sysClr val="windowText" lastClr="000000"/>
            </a:solidFill>
            <a:prstDash val="solid"/>
            <a:miter lim="800000"/>
          </a:ln>
          <a:effectLst/>
        </p:spPr>
      </p:cxnSp>
      <p:grpSp>
        <p:nvGrpSpPr>
          <p:cNvPr id="25" name="Group 24">
            <a:extLst>
              <a:ext uri="{FF2B5EF4-FFF2-40B4-BE49-F238E27FC236}">
                <a16:creationId xmlns:a16="http://schemas.microsoft.com/office/drawing/2014/main" id="{66ED3214-4D72-E1ED-8FAF-8E5B3CE24E5F}"/>
              </a:ext>
            </a:extLst>
          </p:cNvPr>
          <p:cNvGrpSpPr/>
          <p:nvPr/>
        </p:nvGrpSpPr>
        <p:grpSpPr>
          <a:xfrm>
            <a:off x="6543870" y="2372518"/>
            <a:ext cx="855552" cy="903503"/>
            <a:chOff x="6112533" y="1594842"/>
            <a:chExt cx="855552" cy="903503"/>
          </a:xfrm>
        </p:grpSpPr>
        <p:sp>
          <p:nvSpPr>
            <p:cNvPr id="39" name="Rectangle 38">
              <a:extLst>
                <a:ext uri="{FF2B5EF4-FFF2-40B4-BE49-F238E27FC236}">
                  <a16:creationId xmlns:a16="http://schemas.microsoft.com/office/drawing/2014/main" id="{82A18306-8524-B883-DC1D-D844B0B7EB90}"/>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Die#2</a:t>
              </a:r>
            </a:p>
          </p:txBody>
        </p:sp>
        <p:cxnSp>
          <p:nvCxnSpPr>
            <p:cNvPr id="40" name="Straight Connector 39">
              <a:extLst>
                <a:ext uri="{FF2B5EF4-FFF2-40B4-BE49-F238E27FC236}">
                  <a16:creationId xmlns:a16="http://schemas.microsoft.com/office/drawing/2014/main" id="{5D8CB935-B2C0-2C49-9C5F-C70C602C947D}"/>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grpSp>
        <p:nvGrpSpPr>
          <p:cNvPr id="26" name="Group 25">
            <a:extLst>
              <a:ext uri="{FF2B5EF4-FFF2-40B4-BE49-F238E27FC236}">
                <a16:creationId xmlns:a16="http://schemas.microsoft.com/office/drawing/2014/main" id="{4C43F825-AC2B-713D-DE63-95AA68F3C83E}"/>
              </a:ext>
            </a:extLst>
          </p:cNvPr>
          <p:cNvGrpSpPr/>
          <p:nvPr/>
        </p:nvGrpSpPr>
        <p:grpSpPr>
          <a:xfrm>
            <a:off x="5544253" y="2372518"/>
            <a:ext cx="855552" cy="903503"/>
            <a:chOff x="6112533" y="1594842"/>
            <a:chExt cx="855552" cy="903503"/>
          </a:xfrm>
        </p:grpSpPr>
        <p:cxnSp>
          <p:nvCxnSpPr>
            <p:cNvPr id="37" name="Straight Connector 36">
              <a:extLst>
                <a:ext uri="{FF2B5EF4-FFF2-40B4-BE49-F238E27FC236}">
                  <a16:creationId xmlns:a16="http://schemas.microsoft.com/office/drawing/2014/main" id="{FF34C0AE-F137-F453-DC7D-F36C04AF7E41}"/>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sp>
          <p:nvSpPr>
            <p:cNvPr id="38" name="Rectangle 37">
              <a:extLst>
                <a:ext uri="{FF2B5EF4-FFF2-40B4-BE49-F238E27FC236}">
                  <a16:creationId xmlns:a16="http://schemas.microsoft.com/office/drawing/2014/main" id="{93967E1D-49E4-4C6A-0ED3-CECE1BA409FB}"/>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Die#1</a:t>
              </a:r>
            </a:p>
          </p:txBody>
        </p:sp>
      </p:grpSp>
      <p:grpSp>
        <p:nvGrpSpPr>
          <p:cNvPr id="27" name="Group 26">
            <a:extLst>
              <a:ext uri="{FF2B5EF4-FFF2-40B4-BE49-F238E27FC236}">
                <a16:creationId xmlns:a16="http://schemas.microsoft.com/office/drawing/2014/main" id="{05172F56-7C45-25A4-20C9-38E9549E5F39}"/>
              </a:ext>
            </a:extLst>
          </p:cNvPr>
          <p:cNvGrpSpPr/>
          <p:nvPr/>
        </p:nvGrpSpPr>
        <p:grpSpPr>
          <a:xfrm>
            <a:off x="5540974" y="3683498"/>
            <a:ext cx="855552" cy="903503"/>
            <a:chOff x="6112533" y="1594842"/>
            <a:chExt cx="855552" cy="903503"/>
          </a:xfrm>
        </p:grpSpPr>
        <p:sp>
          <p:nvSpPr>
            <p:cNvPr id="35" name="Rectangle 34">
              <a:extLst>
                <a:ext uri="{FF2B5EF4-FFF2-40B4-BE49-F238E27FC236}">
                  <a16:creationId xmlns:a16="http://schemas.microsoft.com/office/drawing/2014/main" id="{F8F32F1B-3834-F504-1A36-3999C98EA7FF}"/>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Die#1</a:t>
              </a:r>
            </a:p>
          </p:txBody>
        </p:sp>
        <p:cxnSp>
          <p:nvCxnSpPr>
            <p:cNvPr id="36" name="Straight Connector 35">
              <a:extLst>
                <a:ext uri="{FF2B5EF4-FFF2-40B4-BE49-F238E27FC236}">
                  <a16:creationId xmlns:a16="http://schemas.microsoft.com/office/drawing/2014/main" id="{395DD467-0E5D-A6DB-CC5E-F632D47909FC}"/>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sp>
        <p:nvSpPr>
          <p:cNvPr id="28" name="TextBox 27">
            <a:extLst>
              <a:ext uri="{FF2B5EF4-FFF2-40B4-BE49-F238E27FC236}">
                <a16:creationId xmlns:a16="http://schemas.microsoft.com/office/drawing/2014/main" id="{6746E1BB-8761-14E3-B634-87102ED1864E}"/>
              </a:ext>
            </a:extLst>
          </p:cNvPr>
          <p:cNvSpPr txBox="1"/>
          <p:nvPr/>
        </p:nvSpPr>
        <p:spPr>
          <a:xfrm>
            <a:off x="5100801" y="3444918"/>
            <a:ext cx="1375662" cy="246221"/>
          </a:xfrm>
          <a:prstGeom prst="rect">
            <a:avLst/>
          </a:prstGeom>
          <a:noFill/>
          <a:effectLst>
            <a:glow rad="63500">
              <a:srgbClr val="ED7D31">
                <a:alpha val="40000"/>
              </a:srgbClr>
            </a:glow>
          </a:effectLst>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orbel" panose="020B0503020204020204" pitchFamily="34" charset="0"/>
              </a:rPr>
              <a:t>Channel#N</a:t>
            </a:r>
            <a:endParaRPr kumimoji="0" lang="ko-KR" altLang="en-US" sz="14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29" name="직사각형 78">
            <a:extLst>
              <a:ext uri="{FF2B5EF4-FFF2-40B4-BE49-F238E27FC236}">
                <a16:creationId xmlns:a16="http://schemas.microsoft.com/office/drawing/2014/main" id="{B5A6A3E4-AD38-C1DC-A8CF-1BCCB7F6BD18}"/>
              </a:ext>
            </a:extLst>
          </p:cNvPr>
          <p:cNvSpPr/>
          <p:nvPr/>
        </p:nvSpPr>
        <p:spPr>
          <a:xfrm>
            <a:off x="3531807" y="3158576"/>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0" name="직사각형 78">
            <a:extLst>
              <a:ext uri="{FF2B5EF4-FFF2-40B4-BE49-F238E27FC236}">
                <a16:creationId xmlns:a16="http://schemas.microsoft.com/office/drawing/2014/main" id="{FB841ABC-C109-836D-7802-483163F30D75}"/>
              </a:ext>
            </a:extLst>
          </p:cNvPr>
          <p:cNvSpPr/>
          <p:nvPr/>
        </p:nvSpPr>
        <p:spPr>
          <a:xfrm>
            <a:off x="3569244" y="3046905"/>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1" name="직사각형 78">
            <a:extLst>
              <a:ext uri="{FF2B5EF4-FFF2-40B4-BE49-F238E27FC236}">
                <a16:creationId xmlns:a16="http://schemas.microsoft.com/office/drawing/2014/main" id="{57C001B9-60B1-7707-FDD5-F1621322F297}"/>
              </a:ext>
            </a:extLst>
          </p:cNvPr>
          <p:cNvSpPr/>
          <p:nvPr/>
        </p:nvSpPr>
        <p:spPr>
          <a:xfrm>
            <a:off x="3612769" y="2953058"/>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2" name="직사각형 78">
            <a:extLst>
              <a:ext uri="{FF2B5EF4-FFF2-40B4-BE49-F238E27FC236}">
                <a16:creationId xmlns:a16="http://schemas.microsoft.com/office/drawing/2014/main" id="{909509A1-10F9-0417-DCEF-2E352A4F0E8B}"/>
              </a:ext>
            </a:extLst>
          </p:cNvPr>
          <p:cNvSpPr/>
          <p:nvPr/>
        </p:nvSpPr>
        <p:spPr>
          <a:xfrm>
            <a:off x="3649543" y="2814715"/>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3" name="Rounded Rectangle 32">
            <a:extLst>
              <a:ext uri="{FF2B5EF4-FFF2-40B4-BE49-F238E27FC236}">
                <a16:creationId xmlns:a16="http://schemas.microsoft.com/office/drawing/2014/main" id="{2719936D-2FA3-0CED-90DF-B9591D78B40D}"/>
              </a:ext>
            </a:extLst>
          </p:cNvPr>
          <p:cNvSpPr/>
          <p:nvPr/>
        </p:nvSpPr>
        <p:spPr>
          <a:xfrm rot="16200000">
            <a:off x="2994915" y="3161737"/>
            <a:ext cx="1093086" cy="309375"/>
          </a:xfrm>
          <a:prstGeom prst="roundRect">
            <a:avLst/>
          </a:prstGeom>
          <a:solidFill>
            <a:srgbClr val="942094"/>
          </a:solidFill>
          <a:ln w="15875"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schemeClr val="bg1"/>
                </a:solidFill>
                <a:effectLst/>
                <a:uLnTx/>
                <a:uFillTx/>
                <a:latin typeface="Corbel" panose="020B0503020204020204" pitchFamily="34" charset="0"/>
              </a:rPr>
              <a:t>GRAINS FTL</a:t>
            </a:r>
          </a:p>
        </p:txBody>
      </p:sp>
      <p:sp>
        <p:nvSpPr>
          <p:cNvPr id="34" name="TextBox 33">
            <a:extLst>
              <a:ext uri="{FF2B5EF4-FFF2-40B4-BE49-F238E27FC236}">
                <a16:creationId xmlns:a16="http://schemas.microsoft.com/office/drawing/2014/main" id="{7570F495-B88C-50FC-0AC9-4828A6989208}"/>
              </a:ext>
            </a:extLst>
          </p:cNvPr>
          <p:cNvSpPr txBox="1"/>
          <p:nvPr/>
        </p:nvSpPr>
        <p:spPr>
          <a:xfrm rot="16200000">
            <a:off x="3503594" y="3080723"/>
            <a:ext cx="600881" cy="183127"/>
          </a:xfrm>
          <a:prstGeom prst="rect">
            <a:avLst/>
          </a:prstGeom>
          <a:noFill/>
        </p:spPr>
        <p:txBody>
          <a:bodyPr wrap="square" lIns="0" tIns="0" rIns="0" bIns="0" rtlCol="0">
            <a:spAutoFit/>
          </a:bodyPr>
          <a:lstStyle/>
          <a:p>
            <a:pPr algn="ctr">
              <a:lnSpc>
                <a:spcPct val="85000"/>
              </a:lnSpc>
            </a:pPr>
            <a:r>
              <a:rPr lang="en-CH" sz="1400" b="1" dirty="0">
                <a:solidFill>
                  <a:prstClr val="black"/>
                </a:solidFill>
                <a:latin typeface="Corbel" panose="020B0503020204020204" pitchFamily="34" charset="0"/>
              </a:rPr>
              <a:t>Cores</a:t>
            </a:r>
          </a:p>
        </p:txBody>
      </p:sp>
      <p:sp>
        <p:nvSpPr>
          <p:cNvPr id="56" name="Rounded Rectangle 55">
            <a:extLst>
              <a:ext uri="{FF2B5EF4-FFF2-40B4-BE49-F238E27FC236}">
                <a16:creationId xmlns:a16="http://schemas.microsoft.com/office/drawing/2014/main" id="{DB92B641-6475-C900-A977-D83EE685B778}"/>
              </a:ext>
            </a:extLst>
          </p:cNvPr>
          <p:cNvSpPr/>
          <p:nvPr/>
        </p:nvSpPr>
        <p:spPr>
          <a:xfrm>
            <a:off x="83127" y="1016734"/>
            <a:ext cx="4939081" cy="1002588"/>
          </a:xfrm>
          <a:prstGeom prst="roundRect">
            <a:avLst/>
          </a:prstGeom>
          <a:solidFill>
            <a:srgbClr val="1D99E9"/>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2000" b="1" dirty="0">
                <a:latin typeface="Corbel" panose="020B0503020204020204" pitchFamily="34" charset="0"/>
              </a:rPr>
              <a:t>New batching technique and execution flow </a:t>
            </a:r>
          </a:p>
          <a:p>
            <a:pPr algn="ctr"/>
            <a:r>
              <a:rPr lang="en-GB" i="1" dirty="0">
                <a:solidFill>
                  <a:schemeClr val="accent1">
                    <a:lumMod val="40000"/>
                    <a:lumOff val="60000"/>
                  </a:schemeClr>
                </a:solidFill>
                <a:latin typeface="Corbel" panose="020B0503020204020204" pitchFamily="34" charset="0"/>
              </a:rPr>
              <a:t>based on the unique features of genome graphs </a:t>
            </a:r>
            <a:br>
              <a:rPr lang="en-GB" i="1" dirty="0">
                <a:solidFill>
                  <a:schemeClr val="accent1">
                    <a:lumMod val="40000"/>
                    <a:lumOff val="60000"/>
                  </a:schemeClr>
                </a:solidFill>
                <a:latin typeface="Corbel" panose="020B0503020204020204" pitchFamily="34" charset="0"/>
              </a:rPr>
            </a:br>
            <a:r>
              <a:rPr lang="en-GB" i="1" dirty="0">
                <a:solidFill>
                  <a:schemeClr val="accent1">
                    <a:lumMod val="40000"/>
                    <a:lumOff val="60000"/>
                  </a:schemeClr>
                </a:solidFill>
                <a:latin typeface="Corbel" panose="020B0503020204020204" pitchFamily="34" charset="0"/>
              </a:rPr>
              <a:t>that reduces #random accesses</a:t>
            </a:r>
            <a:endParaRPr lang="en-CH" i="1" dirty="0">
              <a:solidFill>
                <a:schemeClr val="accent1">
                  <a:lumMod val="40000"/>
                  <a:lumOff val="60000"/>
                </a:schemeClr>
              </a:solidFill>
              <a:latin typeface="Corbel" panose="020B0503020204020204" pitchFamily="34" charset="0"/>
            </a:endParaRPr>
          </a:p>
        </p:txBody>
      </p:sp>
      <p:sp>
        <p:nvSpPr>
          <p:cNvPr id="58" name="Rounded Rectangle 57">
            <a:extLst>
              <a:ext uri="{FF2B5EF4-FFF2-40B4-BE49-F238E27FC236}">
                <a16:creationId xmlns:a16="http://schemas.microsoft.com/office/drawing/2014/main" id="{E290EC88-D37F-7CEF-3B82-FAFA17D92F1B}"/>
              </a:ext>
            </a:extLst>
          </p:cNvPr>
          <p:cNvSpPr/>
          <p:nvPr/>
        </p:nvSpPr>
        <p:spPr>
          <a:xfrm rot="16200000">
            <a:off x="-171242" y="3345372"/>
            <a:ext cx="1844180" cy="659614"/>
          </a:xfrm>
          <a:prstGeom prst="roundRect">
            <a:avLst>
              <a:gd name="adj" fmla="val 11209"/>
            </a:avLst>
          </a:prstGeom>
          <a:solidFill>
            <a:srgbClr val="1C99EA"/>
          </a:solidFill>
          <a:ln w="15875"/>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600" dirty="0">
                <a:latin typeface="Corbel" panose="020B0503020204020204" pitchFamily="34" charset="0"/>
              </a:rPr>
              <a:t>Input Query Processing</a:t>
            </a:r>
          </a:p>
        </p:txBody>
      </p:sp>
      <p:sp>
        <p:nvSpPr>
          <p:cNvPr id="59" name="Rounded Rectangle 58">
            <a:extLst>
              <a:ext uri="{FF2B5EF4-FFF2-40B4-BE49-F238E27FC236}">
                <a16:creationId xmlns:a16="http://schemas.microsoft.com/office/drawing/2014/main" id="{09CC917A-B6E2-FEB5-D3EB-DB1957DFCC63}"/>
              </a:ext>
            </a:extLst>
          </p:cNvPr>
          <p:cNvSpPr/>
          <p:nvPr/>
        </p:nvSpPr>
        <p:spPr>
          <a:xfrm>
            <a:off x="5100802" y="1019580"/>
            <a:ext cx="3960071" cy="1002588"/>
          </a:xfrm>
          <a:prstGeom prst="roundRect">
            <a:avLst/>
          </a:prstGeom>
          <a:solidFill>
            <a:srgbClr val="00916B"/>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2000" b="1" dirty="0">
                <a:latin typeface="Corbel" panose="020B0503020204020204" pitchFamily="34" charset="0"/>
              </a:rPr>
              <a:t>In-storage and In-flash processing</a:t>
            </a:r>
            <a:br>
              <a:rPr lang="en-GB" sz="2000" b="1" dirty="0">
                <a:latin typeface="Corbel" panose="020B0503020204020204" pitchFamily="34" charset="0"/>
              </a:rPr>
            </a:br>
            <a:r>
              <a:rPr lang="en-GB" i="1" dirty="0">
                <a:solidFill>
                  <a:srgbClr val="D6F1D5"/>
                </a:solidFill>
                <a:latin typeface="Corbel" panose="020B0503020204020204" pitchFamily="34" charset="0"/>
              </a:rPr>
              <a:t>to avoid transferring low-reused pages </a:t>
            </a:r>
            <a:br>
              <a:rPr lang="en-GB" i="1" dirty="0">
                <a:solidFill>
                  <a:srgbClr val="D6F1D5"/>
                </a:solidFill>
                <a:latin typeface="Corbel" panose="020B0503020204020204" pitchFamily="34" charset="0"/>
              </a:rPr>
            </a:br>
            <a:r>
              <a:rPr lang="en-GB" i="1" dirty="0">
                <a:solidFill>
                  <a:srgbClr val="D6F1D5"/>
                </a:solidFill>
                <a:latin typeface="Corbel" panose="020B0503020204020204" pitchFamily="34" charset="0"/>
              </a:rPr>
              <a:t>and bandwidth waste</a:t>
            </a:r>
            <a:endParaRPr lang="en-CH" sz="2000" i="1" dirty="0">
              <a:solidFill>
                <a:srgbClr val="D6F1D5"/>
              </a:solidFill>
              <a:latin typeface="Corbel" panose="020B0503020204020204" pitchFamily="34" charset="0"/>
            </a:endParaRPr>
          </a:p>
        </p:txBody>
      </p:sp>
      <p:grpSp>
        <p:nvGrpSpPr>
          <p:cNvPr id="74" name="Group 73">
            <a:extLst>
              <a:ext uri="{FF2B5EF4-FFF2-40B4-BE49-F238E27FC236}">
                <a16:creationId xmlns:a16="http://schemas.microsoft.com/office/drawing/2014/main" id="{ABCC6000-AA4E-0532-5B32-A64651383BBC}"/>
              </a:ext>
            </a:extLst>
          </p:cNvPr>
          <p:cNvGrpSpPr/>
          <p:nvPr/>
        </p:nvGrpSpPr>
        <p:grpSpPr>
          <a:xfrm>
            <a:off x="3772570" y="2461741"/>
            <a:ext cx="5031036" cy="1857981"/>
            <a:chOff x="3772570" y="2461741"/>
            <a:chExt cx="5031036" cy="1857981"/>
          </a:xfrm>
        </p:grpSpPr>
        <p:grpSp>
          <p:nvGrpSpPr>
            <p:cNvPr id="72" name="Group 71">
              <a:extLst>
                <a:ext uri="{FF2B5EF4-FFF2-40B4-BE49-F238E27FC236}">
                  <a16:creationId xmlns:a16="http://schemas.microsoft.com/office/drawing/2014/main" id="{24DE1E10-D11A-5764-42DE-3C68AFFCDBA6}"/>
                </a:ext>
              </a:extLst>
            </p:cNvPr>
            <p:cNvGrpSpPr/>
            <p:nvPr/>
          </p:nvGrpSpPr>
          <p:grpSpPr>
            <a:xfrm>
              <a:off x="5540974" y="2461741"/>
              <a:ext cx="3262632" cy="1673290"/>
              <a:chOff x="5540974" y="2461741"/>
              <a:chExt cx="3262632" cy="1673290"/>
            </a:xfrm>
          </p:grpSpPr>
          <p:sp>
            <p:nvSpPr>
              <p:cNvPr id="60" name="Rectangle 59">
                <a:extLst>
                  <a:ext uri="{FF2B5EF4-FFF2-40B4-BE49-F238E27FC236}">
                    <a16:creationId xmlns:a16="http://schemas.microsoft.com/office/drawing/2014/main" id="{32777503-6C28-ECE3-41AF-116E8D0ED59D}"/>
                  </a:ext>
                </a:extLst>
              </p:cNvPr>
              <p:cNvSpPr/>
              <p:nvPr/>
            </p:nvSpPr>
            <p:spPr>
              <a:xfrm>
                <a:off x="7949647" y="246174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1" name="Rectangle 60">
                <a:extLst>
                  <a:ext uri="{FF2B5EF4-FFF2-40B4-BE49-F238E27FC236}">
                    <a16:creationId xmlns:a16="http://schemas.microsoft.com/office/drawing/2014/main" id="{6818F7C7-DC30-8A7B-6E4F-7B29769EE13E}"/>
                  </a:ext>
                </a:extLst>
              </p:cNvPr>
              <p:cNvSpPr/>
              <p:nvPr/>
            </p:nvSpPr>
            <p:spPr>
              <a:xfrm>
                <a:off x="7949647" y="262008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2" name="Rectangle 61">
                <a:extLst>
                  <a:ext uri="{FF2B5EF4-FFF2-40B4-BE49-F238E27FC236}">
                    <a16:creationId xmlns:a16="http://schemas.microsoft.com/office/drawing/2014/main" id="{EBCED403-4129-F3B9-1882-F26C3A0863AC}"/>
                  </a:ext>
                </a:extLst>
              </p:cNvPr>
              <p:cNvSpPr/>
              <p:nvPr/>
            </p:nvSpPr>
            <p:spPr>
              <a:xfrm>
                <a:off x="6543870" y="377272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3" name="Rectangle 62">
                <a:extLst>
                  <a:ext uri="{FF2B5EF4-FFF2-40B4-BE49-F238E27FC236}">
                    <a16:creationId xmlns:a16="http://schemas.microsoft.com/office/drawing/2014/main" id="{706E439B-2D38-8420-4A56-C10E2DEB58E3}"/>
                  </a:ext>
                </a:extLst>
              </p:cNvPr>
              <p:cNvSpPr/>
              <p:nvPr/>
            </p:nvSpPr>
            <p:spPr>
              <a:xfrm>
                <a:off x="6543870" y="393106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4" name="Rectangle 63">
                <a:extLst>
                  <a:ext uri="{FF2B5EF4-FFF2-40B4-BE49-F238E27FC236}">
                    <a16:creationId xmlns:a16="http://schemas.microsoft.com/office/drawing/2014/main" id="{F767B0CB-4708-99A5-DA8E-0976B0122C33}"/>
                  </a:ext>
                </a:extLst>
              </p:cNvPr>
              <p:cNvSpPr/>
              <p:nvPr/>
            </p:nvSpPr>
            <p:spPr>
              <a:xfrm>
                <a:off x="7953752" y="377272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5" name="Rectangle 64">
                <a:extLst>
                  <a:ext uri="{FF2B5EF4-FFF2-40B4-BE49-F238E27FC236}">
                    <a16:creationId xmlns:a16="http://schemas.microsoft.com/office/drawing/2014/main" id="{B93AC743-C999-2A8D-16E8-738294380133}"/>
                  </a:ext>
                </a:extLst>
              </p:cNvPr>
              <p:cNvSpPr/>
              <p:nvPr/>
            </p:nvSpPr>
            <p:spPr>
              <a:xfrm>
                <a:off x="7953752" y="393106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6" name="Rectangle 65">
                <a:extLst>
                  <a:ext uri="{FF2B5EF4-FFF2-40B4-BE49-F238E27FC236}">
                    <a16:creationId xmlns:a16="http://schemas.microsoft.com/office/drawing/2014/main" id="{87526E0A-6323-659A-C34F-70A1F328F3A4}"/>
                  </a:ext>
                </a:extLst>
              </p:cNvPr>
              <p:cNvSpPr/>
              <p:nvPr/>
            </p:nvSpPr>
            <p:spPr>
              <a:xfrm>
                <a:off x="6543870" y="246174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7" name="Rectangle 66">
                <a:extLst>
                  <a:ext uri="{FF2B5EF4-FFF2-40B4-BE49-F238E27FC236}">
                    <a16:creationId xmlns:a16="http://schemas.microsoft.com/office/drawing/2014/main" id="{72BF6B28-BE9D-2946-5304-42440988B7A4}"/>
                  </a:ext>
                </a:extLst>
              </p:cNvPr>
              <p:cNvSpPr/>
              <p:nvPr/>
            </p:nvSpPr>
            <p:spPr>
              <a:xfrm>
                <a:off x="6543870" y="262008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8" name="Rectangle 67">
                <a:extLst>
                  <a:ext uri="{FF2B5EF4-FFF2-40B4-BE49-F238E27FC236}">
                    <a16:creationId xmlns:a16="http://schemas.microsoft.com/office/drawing/2014/main" id="{D5E635E5-1183-0E4C-F1FD-EF310EE9ACCA}"/>
                  </a:ext>
                </a:extLst>
              </p:cNvPr>
              <p:cNvSpPr/>
              <p:nvPr/>
            </p:nvSpPr>
            <p:spPr>
              <a:xfrm>
                <a:off x="5544253" y="246174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9" name="Rectangle 68">
                <a:extLst>
                  <a:ext uri="{FF2B5EF4-FFF2-40B4-BE49-F238E27FC236}">
                    <a16:creationId xmlns:a16="http://schemas.microsoft.com/office/drawing/2014/main" id="{3C41CB3D-A18F-E16D-BFF4-B9FE4AE36A57}"/>
                  </a:ext>
                </a:extLst>
              </p:cNvPr>
              <p:cNvSpPr/>
              <p:nvPr/>
            </p:nvSpPr>
            <p:spPr>
              <a:xfrm>
                <a:off x="5544253" y="262008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70" name="Rectangle 69">
                <a:extLst>
                  <a:ext uri="{FF2B5EF4-FFF2-40B4-BE49-F238E27FC236}">
                    <a16:creationId xmlns:a16="http://schemas.microsoft.com/office/drawing/2014/main" id="{CF15F331-B451-798D-124E-C3BE81D26E0A}"/>
                  </a:ext>
                </a:extLst>
              </p:cNvPr>
              <p:cNvSpPr/>
              <p:nvPr/>
            </p:nvSpPr>
            <p:spPr>
              <a:xfrm>
                <a:off x="5540974" y="377272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71" name="Rectangle 70">
                <a:extLst>
                  <a:ext uri="{FF2B5EF4-FFF2-40B4-BE49-F238E27FC236}">
                    <a16:creationId xmlns:a16="http://schemas.microsoft.com/office/drawing/2014/main" id="{92138AB9-89D8-0E30-F80C-3BE2155A3A87}"/>
                  </a:ext>
                </a:extLst>
              </p:cNvPr>
              <p:cNvSpPr/>
              <p:nvPr/>
            </p:nvSpPr>
            <p:spPr>
              <a:xfrm>
                <a:off x="5540974" y="393106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grpSp>
        <p:sp>
          <p:nvSpPr>
            <p:cNvPr id="73" name="Rectangle 72">
              <a:extLst>
                <a:ext uri="{FF2B5EF4-FFF2-40B4-BE49-F238E27FC236}">
                  <a16:creationId xmlns:a16="http://schemas.microsoft.com/office/drawing/2014/main" id="{D81FAC4B-06B4-E310-982B-5170997AA84F}"/>
                </a:ext>
              </a:extLst>
            </p:cNvPr>
            <p:cNvSpPr/>
            <p:nvPr/>
          </p:nvSpPr>
          <p:spPr>
            <a:xfrm>
              <a:off x="3772570" y="4076582"/>
              <a:ext cx="849854" cy="24314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grpSp>
      <p:sp>
        <p:nvSpPr>
          <p:cNvPr id="76" name="Rounded Rectangle 75">
            <a:extLst>
              <a:ext uri="{FF2B5EF4-FFF2-40B4-BE49-F238E27FC236}">
                <a16:creationId xmlns:a16="http://schemas.microsoft.com/office/drawing/2014/main" id="{D353BFF8-E0C9-0233-0A64-481AEABE0DD2}"/>
              </a:ext>
            </a:extLst>
          </p:cNvPr>
          <p:cNvSpPr/>
          <p:nvPr/>
        </p:nvSpPr>
        <p:spPr>
          <a:xfrm>
            <a:off x="146185" y="5147542"/>
            <a:ext cx="3871634" cy="1002588"/>
          </a:xfrm>
          <a:prstGeom prst="roundRect">
            <a:avLst/>
          </a:prstGeom>
          <a:solidFill>
            <a:srgbClr val="942094"/>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2000" b="1" dirty="0">
                <a:latin typeface="Corbel" panose="020B0503020204020204" pitchFamily="34" charset="0"/>
              </a:rPr>
              <a:t>FTL and data placement</a:t>
            </a:r>
            <a:br>
              <a:rPr lang="en-GB" sz="2000" b="1" dirty="0">
                <a:latin typeface="Corbel" panose="020B0503020204020204" pitchFamily="34" charset="0"/>
              </a:rPr>
            </a:br>
            <a:r>
              <a:rPr lang="en-GB" i="1" dirty="0">
                <a:solidFill>
                  <a:srgbClr val="E6D7F1"/>
                </a:solidFill>
                <a:latin typeface="Corbel" panose="020B0503020204020204" pitchFamily="34" charset="0"/>
              </a:rPr>
              <a:t>based on genome graph properties,</a:t>
            </a:r>
            <a:br>
              <a:rPr lang="en-GB" i="1" dirty="0">
                <a:solidFill>
                  <a:srgbClr val="E6D7F1"/>
                </a:solidFill>
                <a:latin typeface="Corbel" panose="020B0503020204020204" pitchFamily="34" charset="0"/>
              </a:rPr>
            </a:br>
            <a:r>
              <a:rPr lang="en-GB" i="1" dirty="0">
                <a:solidFill>
                  <a:srgbClr val="E6D7F1"/>
                </a:solidFill>
                <a:latin typeface="Corbel" panose="020B0503020204020204" pitchFamily="34" charset="0"/>
              </a:rPr>
              <a:t>to leverage SSD’s full internal bandwidth</a:t>
            </a:r>
            <a:endParaRPr lang="en-CH" sz="2000" i="1" dirty="0">
              <a:solidFill>
                <a:srgbClr val="E6D7F1"/>
              </a:solidFill>
              <a:latin typeface="Corbel" panose="020B0503020204020204" pitchFamily="34" charset="0"/>
            </a:endParaRPr>
          </a:p>
        </p:txBody>
      </p:sp>
      <p:grpSp>
        <p:nvGrpSpPr>
          <p:cNvPr id="3" name="Group 2">
            <a:extLst>
              <a:ext uri="{FF2B5EF4-FFF2-40B4-BE49-F238E27FC236}">
                <a16:creationId xmlns:a16="http://schemas.microsoft.com/office/drawing/2014/main" id="{39069C2A-CF17-5A8B-F5A3-7BCC13739E11}"/>
              </a:ext>
            </a:extLst>
          </p:cNvPr>
          <p:cNvGrpSpPr/>
          <p:nvPr/>
        </p:nvGrpSpPr>
        <p:grpSpPr>
          <a:xfrm>
            <a:off x="1872893" y="6552384"/>
            <a:ext cx="6071596" cy="268284"/>
            <a:chOff x="2060011" y="6449365"/>
            <a:chExt cx="4267776" cy="268284"/>
          </a:xfrm>
        </p:grpSpPr>
        <p:sp>
          <p:nvSpPr>
            <p:cNvPr id="4" name="Arrow: Chevron 42">
              <a:extLst>
                <a:ext uri="{FF2B5EF4-FFF2-40B4-BE49-F238E27FC236}">
                  <a16:creationId xmlns:a16="http://schemas.microsoft.com/office/drawing/2014/main" id="{076F74BC-5EBD-B3AE-7765-953D65718ECC}"/>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47" name="Arrow: Chevron 43">
              <a:extLst>
                <a:ext uri="{FF2B5EF4-FFF2-40B4-BE49-F238E27FC236}">
                  <a16:creationId xmlns:a16="http://schemas.microsoft.com/office/drawing/2014/main" id="{D871AE2B-C0EE-8090-F5D6-1FE3484FEF70}"/>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48" name="Arrow: Chevron 45">
              <a:extLst>
                <a:ext uri="{FF2B5EF4-FFF2-40B4-BE49-F238E27FC236}">
                  <a16:creationId xmlns:a16="http://schemas.microsoft.com/office/drawing/2014/main" id="{8B37221A-50C2-3FE6-CF5C-4FDEE8B707D1}"/>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49" name="Arrow: Chevron 46">
              <a:extLst>
                <a:ext uri="{FF2B5EF4-FFF2-40B4-BE49-F238E27FC236}">
                  <a16:creationId xmlns:a16="http://schemas.microsoft.com/office/drawing/2014/main" id="{D46211AA-7930-F6CD-ABC2-979FC9769155}"/>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
        <p:nvSpPr>
          <p:cNvPr id="51" name="Rectangle 50">
            <a:extLst>
              <a:ext uri="{FF2B5EF4-FFF2-40B4-BE49-F238E27FC236}">
                <a16:creationId xmlns:a16="http://schemas.microsoft.com/office/drawing/2014/main" id="{4C73DC14-A4D3-41C9-4E07-8141CAB379F5}"/>
              </a:ext>
            </a:extLst>
          </p:cNvPr>
          <p:cNvSpPr/>
          <p:nvPr/>
        </p:nvSpPr>
        <p:spPr>
          <a:xfrm>
            <a:off x="56231" y="963726"/>
            <a:ext cx="9021116" cy="1118605"/>
          </a:xfrm>
          <a:prstGeom prst="rect">
            <a:avLst/>
          </a:prstGeom>
          <a:solidFill>
            <a:srgbClr val="FFFFFF">
              <a:alpha val="6862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67477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26" presetClass="emph" presetSubtype="0" fill="hold" grpId="1" nodeType="withEffect">
                                  <p:stCondLst>
                                    <p:cond delay="0"/>
                                  </p:stCondLst>
                                  <p:childTnLst>
                                    <p:animEffect transition="out" filter="fade">
                                      <p:cBhvr>
                                        <p:cTn id="12" dur="500" tmFilter="0, 0; .2, .5; .8, .5; 1, 0"/>
                                        <p:tgtEl>
                                          <p:spTgt spid="33"/>
                                        </p:tgtEl>
                                      </p:cBhvr>
                                    </p:animEffect>
                                    <p:animScale>
                                      <p:cBhvr>
                                        <p:cTn id="13" dur="250" autoRev="1" fill="hold"/>
                                        <p:tgtEl>
                                          <p:spTgt spid="33"/>
                                        </p:tgtEl>
                                      </p:cBhvr>
                                      <p:by x="105000" y="105000"/>
                                    </p:animScale>
                                  </p:childTnLst>
                                </p:cTn>
                              </p:par>
                              <p:par>
                                <p:cTn id="14" presetID="26" presetClass="emph" presetSubtype="0" fill="hold" grpId="1" nodeType="withEffect">
                                  <p:stCondLst>
                                    <p:cond delay="0"/>
                                  </p:stCondLst>
                                  <p:childTnLst>
                                    <p:animEffect transition="out" filter="fade">
                                      <p:cBhvr>
                                        <p:cTn id="15" dur="500" tmFilter="0, 0; .2, .5; .8, .5; 1, 0"/>
                                        <p:tgtEl>
                                          <p:spTgt spid="12"/>
                                        </p:tgtEl>
                                      </p:cBhvr>
                                    </p:animEffect>
                                    <p:animScale>
                                      <p:cBhvr>
                                        <p:cTn id="16"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33" grpId="0" animBg="1"/>
      <p:bldP spid="33" grpId="1" animBg="1"/>
      <p:bldP spid="7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98940-A7C4-3D57-3098-8DDD71547FD5}"/>
              </a:ext>
            </a:extLst>
          </p:cNvPr>
          <p:cNvSpPr>
            <a:spLocks noGrp="1"/>
          </p:cNvSpPr>
          <p:nvPr>
            <p:ph type="title"/>
          </p:nvPr>
        </p:nvSpPr>
        <p:spPr/>
        <p:txBody>
          <a:bodyPr/>
          <a:lstStyle/>
          <a:p>
            <a:r>
              <a:rPr lang="en-CH" dirty="0"/>
              <a:t>GRAINS’s Algorithm-Architecture Co-Design</a:t>
            </a:r>
          </a:p>
        </p:txBody>
      </p:sp>
      <p:sp>
        <p:nvSpPr>
          <p:cNvPr id="5" name="Rounded Rectangle 4">
            <a:extLst>
              <a:ext uri="{FF2B5EF4-FFF2-40B4-BE49-F238E27FC236}">
                <a16:creationId xmlns:a16="http://schemas.microsoft.com/office/drawing/2014/main" id="{6D718555-8226-7C36-54C1-C27FCD7EA417}"/>
              </a:ext>
            </a:extLst>
          </p:cNvPr>
          <p:cNvSpPr/>
          <p:nvPr/>
        </p:nvSpPr>
        <p:spPr>
          <a:xfrm rot="16200000">
            <a:off x="-548198" y="2955089"/>
            <a:ext cx="2587321" cy="947822"/>
          </a:xfrm>
          <a:prstGeom prst="roundRect">
            <a:avLst>
              <a:gd name="adj" fmla="val 0"/>
            </a:avLst>
          </a:prstGeom>
          <a:solidFill>
            <a:srgbClr val="F2F2F2"/>
          </a:solidFill>
          <a:ln w="15875" cap="flat" cmpd="sng" algn="ctr">
            <a:solidFill>
              <a:sysClr val="windowText" lastClr="000000"/>
            </a:solidFill>
            <a:prstDash val="solid"/>
            <a:miter lim="800000"/>
          </a:ln>
          <a:effectLst/>
        </p:spPr>
        <p:txBody>
          <a:bodyPr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endParaRPr>
          </a:p>
        </p:txBody>
      </p:sp>
      <p:sp>
        <p:nvSpPr>
          <p:cNvPr id="6" name="Rounded Rectangle 5">
            <a:extLst>
              <a:ext uri="{FF2B5EF4-FFF2-40B4-BE49-F238E27FC236}">
                <a16:creationId xmlns:a16="http://schemas.microsoft.com/office/drawing/2014/main" id="{7DB7B0B0-5223-C68F-E976-A2D01C719535}"/>
              </a:ext>
            </a:extLst>
          </p:cNvPr>
          <p:cNvSpPr/>
          <p:nvPr/>
        </p:nvSpPr>
        <p:spPr>
          <a:xfrm rot="16200000">
            <a:off x="4230517" y="59998"/>
            <a:ext cx="2578195" cy="6747126"/>
          </a:xfrm>
          <a:prstGeom prst="roundRect">
            <a:avLst>
              <a:gd name="adj" fmla="val 266"/>
            </a:avLst>
          </a:prstGeom>
          <a:solidFill>
            <a:srgbClr val="FBEDD4"/>
          </a:solidFill>
          <a:ln w="15875" cap="flat" cmpd="sng" algn="ctr">
            <a:solidFill>
              <a:sysClr val="windowText" lastClr="000000"/>
            </a:solidFill>
            <a:prstDash val="solid"/>
            <a:miter lim="800000"/>
          </a:ln>
          <a:effectLst>
            <a:glow rad="12700">
              <a:sysClr val="window" lastClr="FFFFFF"/>
            </a:glow>
          </a:effectLst>
        </p:spPr>
        <p:txBody>
          <a:bodyPr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endParaRPr>
          </a:p>
        </p:txBody>
      </p:sp>
      <p:sp>
        <p:nvSpPr>
          <p:cNvPr id="7" name="Rectangle 6">
            <a:extLst>
              <a:ext uri="{FF2B5EF4-FFF2-40B4-BE49-F238E27FC236}">
                <a16:creationId xmlns:a16="http://schemas.microsoft.com/office/drawing/2014/main" id="{231AEE7B-AEE7-86CE-379F-D3A9E138F64F}"/>
              </a:ext>
            </a:extLst>
          </p:cNvPr>
          <p:cNvSpPr/>
          <p:nvPr/>
        </p:nvSpPr>
        <p:spPr bwMode="auto">
          <a:xfrm>
            <a:off x="2238725" y="2203910"/>
            <a:ext cx="950847" cy="2192039"/>
          </a:xfrm>
          <a:prstGeom prst="rect">
            <a:avLst/>
          </a:prstGeom>
          <a:solidFill>
            <a:srgbClr val="F2F2F2"/>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5540D32-AC2E-27D3-6888-2E68CE951298}"/>
              </a:ext>
            </a:extLst>
          </p:cNvPr>
          <p:cNvSpPr/>
          <p:nvPr/>
        </p:nvSpPr>
        <p:spPr bwMode="auto">
          <a:xfrm>
            <a:off x="3324904" y="2203911"/>
            <a:ext cx="1748735" cy="2192040"/>
          </a:xfrm>
          <a:prstGeom prst="rect">
            <a:avLst/>
          </a:prstGeom>
          <a:solidFill>
            <a:srgbClr val="F2F2F2"/>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H" sz="18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252EDA9-FCDD-9A70-D7C1-BAFB461B484D}"/>
              </a:ext>
            </a:extLst>
          </p:cNvPr>
          <p:cNvSpPr txBox="1"/>
          <p:nvPr/>
        </p:nvSpPr>
        <p:spPr>
          <a:xfrm rot="5400000">
            <a:off x="5039124" y="3140809"/>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sp>
        <p:nvSpPr>
          <p:cNvPr id="10" name="직사각형 78">
            <a:extLst>
              <a:ext uri="{FF2B5EF4-FFF2-40B4-BE49-F238E27FC236}">
                <a16:creationId xmlns:a16="http://schemas.microsoft.com/office/drawing/2014/main" id="{93B70937-A760-CE40-DA36-FE2C8F9A7910}"/>
              </a:ext>
            </a:extLst>
          </p:cNvPr>
          <p:cNvSpPr/>
          <p:nvPr/>
        </p:nvSpPr>
        <p:spPr>
          <a:xfrm>
            <a:off x="4410467" y="2243360"/>
            <a:ext cx="597045" cy="468043"/>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1" name="직사각형 78">
            <a:extLst>
              <a:ext uri="{FF2B5EF4-FFF2-40B4-BE49-F238E27FC236}">
                <a16:creationId xmlns:a16="http://schemas.microsoft.com/office/drawing/2014/main" id="{8589FEC5-AD74-F08E-4239-2A51AA45281D}"/>
              </a:ext>
            </a:extLst>
          </p:cNvPr>
          <p:cNvSpPr/>
          <p:nvPr/>
        </p:nvSpPr>
        <p:spPr>
          <a:xfrm>
            <a:off x="4410467" y="3285145"/>
            <a:ext cx="597045" cy="500452"/>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a:t>
            </a:r>
            <a:b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2" name="Rounded Rectangle 11">
            <a:extLst>
              <a:ext uri="{FF2B5EF4-FFF2-40B4-BE49-F238E27FC236}">
                <a16:creationId xmlns:a16="http://schemas.microsoft.com/office/drawing/2014/main" id="{A3A2779B-ADAA-6B83-DCBF-3DC0CEE5AF2F}"/>
              </a:ext>
            </a:extLst>
          </p:cNvPr>
          <p:cNvSpPr/>
          <p:nvPr/>
        </p:nvSpPr>
        <p:spPr>
          <a:xfrm>
            <a:off x="2295642" y="3687548"/>
            <a:ext cx="837012" cy="579215"/>
          </a:xfrm>
          <a:prstGeom prst="roundRect">
            <a:avLst>
              <a:gd name="adj" fmla="val 9255"/>
            </a:avLst>
          </a:prstGeom>
          <a:solidFill>
            <a:srgbClr val="942094"/>
          </a:solidFill>
          <a:ln w="15875"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schemeClr val="bg1"/>
                </a:solidFill>
                <a:effectLst/>
                <a:uLnTx/>
                <a:uFillTx/>
                <a:latin typeface="Corbel" panose="020B0503020204020204" pitchFamily="34" charset="0"/>
              </a:rPr>
              <a:t>GRAINS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schemeClr val="bg1"/>
                </a:solidFill>
                <a:effectLst/>
                <a:uLnTx/>
                <a:uFillTx/>
                <a:latin typeface="Corbel" panose="020B0503020204020204" pitchFamily="34" charset="0"/>
              </a:rPr>
              <a:t>Metadata</a:t>
            </a:r>
          </a:p>
        </p:txBody>
      </p:sp>
      <p:sp>
        <p:nvSpPr>
          <p:cNvPr id="13" name="TextBox 12">
            <a:extLst>
              <a:ext uri="{FF2B5EF4-FFF2-40B4-BE49-F238E27FC236}">
                <a16:creationId xmlns:a16="http://schemas.microsoft.com/office/drawing/2014/main" id="{3CAA1ED0-06E8-FF27-E3B9-1AF2544DB81F}"/>
              </a:ext>
            </a:extLst>
          </p:cNvPr>
          <p:cNvSpPr txBox="1"/>
          <p:nvPr/>
        </p:nvSpPr>
        <p:spPr>
          <a:xfrm>
            <a:off x="3370132" y="2248587"/>
            <a:ext cx="1010800" cy="418576"/>
          </a:xfrm>
          <a:prstGeom prst="rect">
            <a:avLst/>
          </a:prstGeom>
          <a:noFill/>
        </p:spPr>
        <p:txBody>
          <a:bodyPr wrap="square" lIns="0" tIns="0" rIns="0" bIns="0" rtlCol="0">
            <a:spAutoFit/>
          </a:bodyPr>
          <a:lstStyle/>
          <a:p>
            <a:pPr algn="ctr">
              <a:lnSpc>
                <a:spcPct val="85000"/>
              </a:lnSpc>
            </a:pPr>
            <a:r>
              <a:rPr lang="en-CH" sz="1600" b="1" dirty="0">
                <a:solidFill>
                  <a:prstClr val="black"/>
                </a:solidFill>
                <a:latin typeface="Corbel" panose="020B0503020204020204" pitchFamily="34" charset="0"/>
              </a:rPr>
              <a:t>SSD Controller</a:t>
            </a:r>
          </a:p>
        </p:txBody>
      </p:sp>
      <p:sp>
        <p:nvSpPr>
          <p:cNvPr id="14" name="TextBox 13">
            <a:extLst>
              <a:ext uri="{FF2B5EF4-FFF2-40B4-BE49-F238E27FC236}">
                <a16:creationId xmlns:a16="http://schemas.microsoft.com/office/drawing/2014/main" id="{1CEEF532-8E37-7A97-D66E-7B693CFC8DCA}"/>
              </a:ext>
            </a:extLst>
          </p:cNvPr>
          <p:cNvSpPr txBox="1"/>
          <p:nvPr/>
        </p:nvSpPr>
        <p:spPr>
          <a:xfrm>
            <a:off x="2236066" y="2239023"/>
            <a:ext cx="950847" cy="418576"/>
          </a:xfrm>
          <a:prstGeom prst="rect">
            <a:avLst/>
          </a:prstGeom>
          <a:noFill/>
        </p:spPr>
        <p:txBody>
          <a:bodyPr wrap="square" lIns="0" tIns="0" rIns="0" bIns="0" rtlCol="0">
            <a:spAutoFit/>
          </a:bodyPr>
          <a:lstStyle/>
          <a:p>
            <a:pPr algn="ctr">
              <a:lnSpc>
                <a:spcPct val="85000"/>
              </a:lnSpc>
            </a:pPr>
            <a:r>
              <a:rPr lang="en-CH" sz="1600" b="1" dirty="0">
                <a:solidFill>
                  <a:prstClr val="black"/>
                </a:solidFill>
                <a:latin typeface="Corbel" panose="020B0503020204020204" pitchFamily="34" charset="0"/>
              </a:rPr>
              <a:t>Internal</a:t>
            </a:r>
            <a:br>
              <a:rPr lang="en-CH" sz="1600" b="1" dirty="0">
                <a:solidFill>
                  <a:prstClr val="black"/>
                </a:solidFill>
                <a:latin typeface="Corbel" panose="020B0503020204020204" pitchFamily="34" charset="0"/>
              </a:rPr>
            </a:br>
            <a:r>
              <a:rPr lang="en-CH" sz="1600" b="1" dirty="0">
                <a:solidFill>
                  <a:prstClr val="black"/>
                </a:solidFill>
                <a:latin typeface="Corbel" panose="020B0503020204020204" pitchFamily="34" charset="0"/>
              </a:rPr>
              <a:t>DRAM</a:t>
            </a:r>
          </a:p>
        </p:txBody>
      </p:sp>
      <p:cxnSp>
        <p:nvCxnSpPr>
          <p:cNvPr id="15" name="Straight Connector 14">
            <a:extLst>
              <a:ext uri="{FF2B5EF4-FFF2-40B4-BE49-F238E27FC236}">
                <a16:creationId xmlns:a16="http://schemas.microsoft.com/office/drawing/2014/main" id="{758A4A61-804C-B7B3-B4AD-96BAD85E4FDD}"/>
              </a:ext>
            </a:extLst>
          </p:cNvPr>
          <p:cNvCxnSpPr>
            <a:cxnSpLocks/>
          </p:cNvCxnSpPr>
          <p:nvPr/>
        </p:nvCxnSpPr>
        <p:spPr>
          <a:xfrm flipV="1">
            <a:off x="5010361" y="2361445"/>
            <a:ext cx="3382970" cy="0"/>
          </a:xfrm>
          <a:prstGeom prst="line">
            <a:avLst/>
          </a:prstGeom>
          <a:noFill/>
          <a:ln w="25400" cap="flat" cmpd="sng" algn="ctr">
            <a:solidFill>
              <a:sysClr val="windowText" lastClr="000000"/>
            </a:solidFill>
            <a:prstDash val="solid"/>
            <a:miter lim="800000"/>
          </a:ln>
          <a:effectLst/>
        </p:spPr>
      </p:cxnSp>
      <p:sp>
        <p:nvSpPr>
          <p:cNvPr id="16" name="TextBox 15">
            <a:extLst>
              <a:ext uri="{FF2B5EF4-FFF2-40B4-BE49-F238E27FC236}">
                <a16:creationId xmlns:a16="http://schemas.microsoft.com/office/drawing/2014/main" id="{3475DA27-4F79-F1DC-674F-AC61CCC151F2}"/>
              </a:ext>
            </a:extLst>
          </p:cNvPr>
          <p:cNvSpPr txBox="1"/>
          <p:nvPr/>
        </p:nvSpPr>
        <p:spPr>
          <a:xfrm>
            <a:off x="5100801" y="2135339"/>
            <a:ext cx="1375662" cy="246221"/>
          </a:xfrm>
          <a:prstGeom prst="rect">
            <a:avLst/>
          </a:prstGeom>
          <a:noFill/>
        </p:spPr>
        <p:txBody>
          <a:bodyPr wrap="square" lIns="0" tIns="0" rIns="0" bIns="0" rtlCol="0">
            <a:spAutoFit/>
          </a:bodyPr>
          <a:lstStyle/>
          <a:p>
            <a:r>
              <a:rPr lang="en-CH" sz="1600" b="1" dirty="0">
                <a:solidFill>
                  <a:prstClr val="black"/>
                </a:solidFill>
                <a:latin typeface="Corbel" panose="020B0503020204020204" pitchFamily="34" charset="0"/>
              </a:rPr>
              <a:t>Channel#1</a:t>
            </a:r>
          </a:p>
        </p:txBody>
      </p:sp>
      <p:sp>
        <p:nvSpPr>
          <p:cNvPr id="17" name="TextBox 16">
            <a:extLst>
              <a:ext uri="{FF2B5EF4-FFF2-40B4-BE49-F238E27FC236}">
                <a16:creationId xmlns:a16="http://schemas.microsoft.com/office/drawing/2014/main" id="{85CE6CFB-B4F9-883E-A7AF-578C5AA6A046}"/>
              </a:ext>
            </a:extLst>
          </p:cNvPr>
          <p:cNvSpPr txBox="1"/>
          <p:nvPr/>
        </p:nvSpPr>
        <p:spPr>
          <a:xfrm>
            <a:off x="7437734" y="2584095"/>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grpSp>
        <p:nvGrpSpPr>
          <p:cNvPr id="18" name="Group 17">
            <a:extLst>
              <a:ext uri="{FF2B5EF4-FFF2-40B4-BE49-F238E27FC236}">
                <a16:creationId xmlns:a16="http://schemas.microsoft.com/office/drawing/2014/main" id="{7C39838D-6DE4-E66B-D70E-C3716869D764}"/>
              </a:ext>
            </a:extLst>
          </p:cNvPr>
          <p:cNvGrpSpPr/>
          <p:nvPr/>
        </p:nvGrpSpPr>
        <p:grpSpPr>
          <a:xfrm>
            <a:off x="7949647" y="2372518"/>
            <a:ext cx="855552" cy="903503"/>
            <a:chOff x="6112533" y="1594842"/>
            <a:chExt cx="855552" cy="903503"/>
          </a:xfrm>
        </p:grpSpPr>
        <p:sp>
          <p:nvSpPr>
            <p:cNvPr id="45" name="Rectangle 44">
              <a:extLst>
                <a:ext uri="{FF2B5EF4-FFF2-40B4-BE49-F238E27FC236}">
                  <a16:creationId xmlns:a16="http://schemas.microsoft.com/office/drawing/2014/main" id="{592DBEF8-C1D3-A892-2B12-AE0FDD1D80EE}"/>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Die#M</a:t>
              </a:r>
            </a:p>
          </p:txBody>
        </p:sp>
        <p:cxnSp>
          <p:nvCxnSpPr>
            <p:cNvPr id="46" name="Straight Connector 45">
              <a:extLst>
                <a:ext uri="{FF2B5EF4-FFF2-40B4-BE49-F238E27FC236}">
                  <a16:creationId xmlns:a16="http://schemas.microsoft.com/office/drawing/2014/main" id="{3E95D0CD-8FB9-D99B-86A9-2F03658559E6}"/>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sp>
        <p:nvSpPr>
          <p:cNvPr id="19" name="TextBox 18">
            <a:extLst>
              <a:ext uri="{FF2B5EF4-FFF2-40B4-BE49-F238E27FC236}">
                <a16:creationId xmlns:a16="http://schemas.microsoft.com/office/drawing/2014/main" id="{2E0C7AA2-537D-8FBA-CDDA-D6C1E18650D4}"/>
              </a:ext>
            </a:extLst>
          </p:cNvPr>
          <p:cNvSpPr txBox="1"/>
          <p:nvPr/>
        </p:nvSpPr>
        <p:spPr>
          <a:xfrm>
            <a:off x="2130755" y="4419717"/>
            <a:ext cx="3410219" cy="276999"/>
          </a:xfrm>
          <a:prstGeom prst="rect">
            <a:avLst/>
          </a:prstGeom>
          <a:noFill/>
        </p:spPr>
        <p:txBody>
          <a:bodyPr wrap="square" lIns="0" tIns="0" rIns="0" bIns="0" rtlCol="0">
            <a:spAutoFit/>
          </a:bodyPr>
          <a:lstStyle/>
          <a:p>
            <a:pPr algn="ctr"/>
            <a:r>
              <a:rPr lang="en-CH" b="1" dirty="0">
                <a:solidFill>
                  <a:srgbClr val="B97E10"/>
                </a:solidFill>
                <a:latin typeface="Corbel" panose="020B0503020204020204" pitchFamily="34" charset="0"/>
              </a:rPr>
              <a:t>GRAINS-Enabled SSD</a:t>
            </a:r>
          </a:p>
        </p:txBody>
      </p:sp>
      <p:sp>
        <p:nvSpPr>
          <p:cNvPr id="20" name="TextBox 19">
            <a:extLst>
              <a:ext uri="{FF2B5EF4-FFF2-40B4-BE49-F238E27FC236}">
                <a16:creationId xmlns:a16="http://schemas.microsoft.com/office/drawing/2014/main" id="{92B7691F-8B0D-C202-8F81-56E1BCAFF8F0}"/>
              </a:ext>
            </a:extLst>
          </p:cNvPr>
          <p:cNvSpPr txBox="1"/>
          <p:nvPr/>
        </p:nvSpPr>
        <p:spPr>
          <a:xfrm>
            <a:off x="83127" y="2232000"/>
            <a:ext cx="1319992" cy="448713"/>
          </a:xfrm>
          <a:prstGeom prst="rect">
            <a:avLst/>
          </a:prstGeom>
          <a:noFill/>
        </p:spPr>
        <p:txBody>
          <a:bodyPr wrap="square" lIns="0" tIns="0" rIns="0" bIns="0" rtlCol="0">
            <a:spAutoFit/>
          </a:bodyPr>
          <a:lstStyle/>
          <a:p>
            <a:pPr algn="ctr">
              <a:lnSpc>
                <a:spcPct val="80000"/>
              </a:lnSpc>
            </a:pPr>
            <a:r>
              <a:rPr lang="en-CH" b="1" dirty="0">
                <a:solidFill>
                  <a:prstClr val="black"/>
                </a:solidFill>
                <a:latin typeface="Corbel" panose="020B0503020204020204" pitchFamily="34" charset="0"/>
              </a:rPr>
              <a:t>Host </a:t>
            </a:r>
            <a:br>
              <a:rPr lang="en-CH" b="1" dirty="0">
                <a:solidFill>
                  <a:prstClr val="black"/>
                </a:solidFill>
                <a:latin typeface="Corbel" panose="020B0503020204020204" pitchFamily="34" charset="0"/>
              </a:rPr>
            </a:br>
            <a:r>
              <a:rPr lang="en-CH" b="1" dirty="0">
                <a:solidFill>
                  <a:prstClr val="black"/>
                </a:solidFill>
                <a:latin typeface="Corbel" panose="020B0503020204020204" pitchFamily="34" charset="0"/>
              </a:rPr>
              <a:t>System</a:t>
            </a:r>
          </a:p>
        </p:txBody>
      </p:sp>
      <p:sp>
        <p:nvSpPr>
          <p:cNvPr id="21" name="TextBox 20">
            <a:extLst>
              <a:ext uri="{FF2B5EF4-FFF2-40B4-BE49-F238E27FC236}">
                <a16:creationId xmlns:a16="http://schemas.microsoft.com/office/drawing/2014/main" id="{585C94DB-BDDB-4D7A-FF25-C41DC9690BD3}"/>
              </a:ext>
            </a:extLst>
          </p:cNvPr>
          <p:cNvSpPr txBox="1"/>
          <p:nvPr/>
        </p:nvSpPr>
        <p:spPr>
          <a:xfrm>
            <a:off x="7434455" y="3895075"/>
            <a:ext cx="462595" cy="276999"/>
          </a:xfrm>
          <a:prstGeom prst="rect">
            <a:avLst/>
          </a:prstGeom>
          <a:noFill/>
        </p:spPr>
        <p:txBody>
          <a:bodyPr wrap="square" lIns="0" tIns="0" rIns="0" bIns="0" rtlCol="0">
            <a:spAutoFit/>
          </a:bodyPr>
          <a:lstStyle/>
          <a:p>
            <a:pPr algn="ctr"/>
            <a:r>
              <a:rPr lang="en-CH" b="1" dirty="0">
                <a:solidFill>
                  <a:prstClr val="black"/>
                </a:solidFill>
                <a:latin typeface="Corbel" panose="020B0503020204020204" pitchFamily="34" charset="0"/>
              </a:rPr>
              <a:t>…</a:t>
            </a:r>
          </a:p>
        </p:txBody>
      </p:sp>
      <p:grpSp>
        <p:nvGrpSpPr>
          <p:cNvPr id="22" name="Group 21">
            <a:extLst>
              <a:ext uri="{FF2B5EF4-FFF2-40B4-BE49-F238E27FC236}">
                <a16:creationId xmlns:a16="http://schemas.microsoft.com/office/drawing/2014/main" id="{BC8A0B40-B827-5F58-43E7-11935C27C62A}"/>
              </a:ext>
            </a:extLst>
          </p:cNvPr>
          <p:cNvGrpSpPr/>
          <p:nvPr/>
        </p:nvGrpSpPr>
        <p:grpSpPr>
          <a:xfrm>
            <a:off x="6543870" y="3683498"/>
            <a:ext cx="855552" cy="903503"/>
            <a:chOff x="6112533" y="1594842"/>
            <a:chExt cx="855552" cy="903503"/>
          </a:xfrm>
        </p:grpSpPr>
        <p:sp>
          <p:nvSpPr>
            <p:cNvPr id="43" name="Rectangle 42">
              <a:extLst>
                <a:ext uri="{FF2B5EF4-FFF2-40B4-BE49-F238E27FC236}">
                  <a16:creationId xmlns:a16="http://schemas.microsoft.com/office/drawing/2014/main" id="{6BF3C162-5A45-1F07-61E3-41957DA2C2BE}"/>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Die#2</a:t>
              </a:r>
            </a:p>
          </p:txBody>
        </p:sp>
        <p:cxnSp>
          <p:nvCxnSpPr>
            <p:cNvPr id="44" name="Straight Connector 43">
              <a:extLst>
                <a:ext uri="{FF2B5EF4-FFF2-40B4-BE49-F238E27FC236}">
                  <a16:creationId xmlns:a16="http://schemas.microsoft.com/office/drawing/2014/main" id="{34A9BB57-F142-954E-A267-B8AE8FC712C3}"/>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grpSp>
        <p:nvGrpSpPr>
          <p:cNvPr id="23" name="Group 22">
            <a:extLst>
              <a:ext uri="{FF2B5EF4-FFF2-40B4-BE49-F238E27FC236}">
                <a16:creationId xmlns:a16="http://schemas.microsoft.com/office/drawing/2014/main" id="{6452AA1D-613F-1D4D-6340-989FB4A705CD}"/>
              </a:ext>
            </a:extLst>
          </p:cNvPr>
          <p:cNvGrpSpPr/>
          <p:nvPr/>
        </p:nvGrpSpPr>
        <p:grpSpPr>
          <a:xfrm>
            <a:off x="7953752" y="3683498"/>
            <a:ext cx="855552" cy="903503"/>
            <a:chOff x="6112533" y="1594842"/>
            <a:chExt cx="855552" cy="903503"/>
          </a:xfrm>
        </p:grpSpPr>
        <p:sp>
          <p:nvSpPr>
            <p:cNvPr id="41" name="Rectangle 40">
              <a:extLst>
                <a:ext uri="{FF2B5EF4-FFF2-40B4-BE49-F238E27FC236}">
                  <a16:creationId xmlns:a16="http://schemas.microsoft.com/office/drawing/2014/main" id="{1752AD06-61B8-52BF-D2B4-ABD622901E7C}"/>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Die#M</a:t>
              </a:r>
            </a:p>
          </p:txBody>
        </p:sp>
        <p:cxnSp>
          <p:nvCxnSpPr>
            <p:cNvPr id="42" name="Straight Connector 41">
              <a:extLst>
                <a:ext uri="{FF2B5EF4-FFF2-40B4-BE49-F238E27FC236}">
                  <a16:creationId xmlns:a16="http://schemas.microsoft.com/office/drawing/2014/main" id="{B9EEB1CC-EB59-7E87-C797-3D17BC03F507}"/>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cxnSp>
        <p:nvCxnSpPr>
          <p:cNvPr id="24" name="Straight Connector 23">
            <a:extLst>
              <a:ext uri="{FF2B5EF4-FFF2-40B4-BE49-F238E27FC236}">
                <a16:creationId xmlns:a16="http://schemas.microsoft.com/office/drawing/2014/main" id="{C9FF0245-442E-F043-6F94-FB980D940CC4}"/>
              </a:ext>
            </a:extLst>
          </p:cNvPr>
          <p:cNvCxnSpPr>
            <a:cxnSpLocks/>
          </p:cNvCxnSpPr>
          <p:nvPr/>
        </p:nvCxnSpPr>
        <p:spPr>
          <a:xfrm flipV="1">
            <a:off x="5007082" y="3672425"/>
            <a:ext cx="3382970" cy="0"/>
          </a:xfrm>
          <a:prstGeom prst="line">
            <a:avLst/>
          </a:prstGeom>
          <a:noFill/>
          <a:ln w="25400" cap="flat" cmpd="sng" algn="ctr">
            <a:solidFill>
              <a:sysClr val="windowText" lastClr="000000"/>
            </a:solidFill>
            <a:prstDash val="solid"/>
            <a:miter lim="800000"/>
          </a:ln>
          <a:effectLst/>
        </p:spPr>
      </p:cxnSp>
      <p:grpSp>
        <p:nvGrpSpPr>
          <p:cNvPr id="25" name="Group 24">
            <a:extLst>
              <a:ext uri="{FF2B5EF4-FFF2-40B4-BE49-F238E27FC236}">
                <a16:creationId xmlns:a16="http://schemas.microsoft.com/office/drawing/2014/main" id="{66ED3214-4D72-E1ED-8FAF-8E5B3CE24E5F}"/>
              </a:ext>
            </a:extLst>
          </p:cNvPr>
          <p:cNvGrpSpPr/>
          <p:nvPr/>
        </p:nvGrpSpPr>
        <p:grpSpPr>
          <a:xfrm>
            <a:off x="6543870" y="2372518"/>
            <a:ext cx="855552" cy="903503"/>
            <a:chOff x="6112533" y="1594842"/>
            <a:chExt cx="855552" cy="903503"/>
          </a:xfrm>
        </p:grpSpPr>
        <p:sp>
          <p:nvSpPr>
            <p:cNvPr id="39" name="Rectangle 38">
              <a:extLst>
                <a:ext uri="{FF2B5EF4-FFF2-40B4-BE49-F238E27FC236}">
                  <a16:creationId xmlns:a16="http://schemas.microsoft.com/office/drawing/2014/main" id="{82A18306-8524-B883-DC1D-D844B0B7EB90}"/>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Die#2</a:t>
              </a:r>
            </a:p>
          </p:txBody>
        </p:sp>
        <p:cxnSp>
          <p:nvCxnSpPr>
            <p:cNvPr id="40" name="Straight Connector 39">
              <a:extLst>
                <a:ext uri="{FF2B5EF4-FFF2-40B4-BE49-F238E27FC236}">
                  <a16:creationId xmlns:a16="http://schemas.microsoft.com/office/drawing/2014/main" id="{5D8CB935-B2C0-2C49-9C5F-C70C602C947D}"/>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grpSp>
        <p:nvGrpSpPr>
          <p:cNvPr id="26" name="Group 25">
            <a:extLst>
              <a:ext uri="{FF2B5EF4-FFF2-40B4-BE49-F238E27FC236}">
                <a16:creationId xmlns:a16="http://schemas.microsoft.com/office/drawing/2014/main" id="{4C43F825-AC2B-713D-DE63-95AA68F3C83E}"/>
              </a:ext>
            </a:extLst>
          </p:cNvPr>
          <p:cNvGrpSpPr/>
          <p:nvPr/>
        </p:nvGrpSpPr>
        <p:grpSpPr>
          <a:xfrm>
            <a:off x="5544253" y="2372518"/>
            <a:ext cx="855552" cy="903503"/>
            <a:chOff x="6112533" y="1594842"/>
            <a:chExt cx="855552" cy="903503"/>
          </a:xfrm>
        </p:grpSpPr>
        <p:cxnSp>
          <p:nvCxnSpPr>
            <p:cNvPr id="37" name="Straight Connector 36">
              <a:extLst>
                <a:ext uri="{FF2B5EF4-FFF2-40B4-BE49-F238E27FC236}">
                  <a16:creationId xmlns:a16="http://schemas.microsoft.com/office/drawing/2014/main" id="{FF34C0AE-F137-F453-DC7D-F36C04AF7E41}"/>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sp>
          <p:nvSpPr>
            <p:cNvPr id="38" name="Rectangle 37">
              <a:extLst>
                <a:ext uri="{FF2B5EF4-FFF2-40B4-BE49-F238E27FC236}">
                  <a16:creationId xmlns:a16="http://schemas.microsoft.com/office/drawing/2014/main" id="{93967E1D-49E4-4C6A-0ED3-CECE1BA409FB}"/>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Die#1</a:t>
              </a:r>
            </a:p>
          </p:txBody>
        </p:sp>
      </p:grpSp>
      <p:grpSp>
        <p:nvGrpSpPr>
          <p:cNvPr id="27" name="Group 26">
            <a:extLst>
              <a:ext uri="{FF2B5EF4-FFF2-40B4-BE49-F238E27FC236}">
                <a16:creationId xmlns:a16="http://schemas.microsoft.com/office/drawing/2014/main" id="{05172F56-7C45-25A4-20C9-38E9549E5F39}"/>
              </a:ext>
            </a:extLst>
          </p:cNvPr>
          <p:cNvGrpSpPr/>
          <p:nvPr/>
        </p:nvGrpSpPr>
        <p:grpSpPr>
          <a:xfrm>
            <a:off x="5540974" y="3683498"/>
            <a:ext cx="855552" cy="903503"/>
            <a:chOff x="6112533" y="1594842"/>
            <a:chExt cx="855552" cy="903503"/>
          </a:xfrm>
        </p:grpSpPr>
        <p:sp>
          <p:nvSpPr>
            <p:cNvPr id="35" name="Rectangle 34">
              <a:extLst>
                <a:ext uri="{FF2B5EF4-FFF2-40B4-BE49-F238E27FC236}">
                  <a16:creationId xmlns:a16="http://schemas.microsoft.com/office/drawing/2014/main" id="{F8F32F1B-3834-F504-1A36-3999C98EA7FF}"/>
                </a:ext>
              </a:extLst>
            </p:cNvPr>
            <p:cNvSpPr/>
            <p:nvPr/>
          </p:nvSpPr>
          <p:spPr>
            <a:xfrm>
              <a:off x="6112533" y="1684065"/>
              <a:ext cx="855552" cy="814280"/>
            </a:xfrm>
            <a:prstGeom prst="rect">
              <a:avLst/>
            </a:prstGeom>
            <a:solidFill>
              <a:sysClr val="window" lastClr="FFFFFF">
                <a:lumMod val="85000"/>
              </a:sysClr>
            </a:solidFill>
            <a:ln w="15875" cap="flat" cmpd="sng" algn="ctr">
              <a:solidFill>
                <a:sysClr val="windowText" lastClr="000000"/>
              </a:solidFill>
              <a:prstDash val="solid"/>
              <a:miter lim="800000"/>
            </a:ln>
            <a:effectLst/>
          </p:spPr>
          <p:txBody>
            <a:bodyPr bIns="0" rtlCol="0" anchor="b"/>
            <a:lstStyle/>
            <a:p>
              <a:pPr marL="0" marR="0" lvl="0" indent="0" algn="ctr" defTabSz="914400" eaLnBrk="1" fontAlgn="auto" latinLnBrk="0" hangingPunct="1">
                <a:lnSpc>
                  <a:spcPct val="85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NAND</a:t>
              </a:r>
              <a:br>
                <a:rPr kumimoji="0" lang="en-CH" sz="1400" b="0" i="0" u="none" strike="noStrike" kern="0" cap="none" spc="0" normalizeH="0" baseline="0" noProof="0" dirty="0">
                  <a:ln>
                    <a:noFill/>
                  </a:ln>
                  <a:solidFill>
                    <a:prstClr val="black"/>
                  </a:solidFill>
                  <a:effectLst/>
                  <a:uLnTx/>
                  <a:uFillTx/>
                  <a:latin typeface="Corbel" panose="020B0503020204020204" pitchFamily="34" charset="0"/>
                </a:rPr>
              </a:br>
              <a:r>
                <a:rPr kumimoji="0" lang="en-CH" sz="1400" b="0" i="0" u="none" strike="noStrike" kern="0" cap="none" spc="0" normalizeH="0" baseline="0" noProof="0" dirty="0">
                  <a:ln>
                    <a:noFill/>
                  </a:ln>
                  <a:solidFill>
                    <a:prstClr val="black"/>
                  </a:solidFill>
                  <a:effectLst/>
                  <a:uLnTx/>
                  <a:uFillTx/>
                  <a:latin typeface="Corbel" panose="020B0503020204020204" pitchFamily="34" charset="0"/>
                </a:rPr>
                <a:t>Die#1</a:t>
              </a:r>
            </a:p>
          </p:txBody>
        </p:sp>
        <p:cxnSp>
          <p:nvCxnSpPr>
            <p:cNvPr id="36" name="Straight Connector 35">
              <a:extLst>
                <a:ext uri="{FF2B5EF4-FFF2-40B4-BE49-F238E27FC236}">
                  <a16:creationId xmlns:a16="http://schemas.microsoft.com/office/drawing/2014/main" id="{395DD467-0E5D-A6DB-CC5E-F632D47909FC}"/>
                </a:ext>
              </a:extLst>
            </p:cNvPr>
            <p:cNvCxnSpPr>
              <a:cxnSpLocks/>
            </p:cNvCxnSpPr>
            <p:nvPr/>
          </p:nvCxnSpPr>
          <p:spPr>
            <a:xfrm flipH="1" flipV="1">
              <a:off x="6537460" y="1594842"/>
              <a:ext cx="2849" cy="81081"/>
            </a:xfrm>
            <a:prstGeom prst="line">
              <a:avLst/>
            </a:prstGeom>
            <a:noFill/>
            <a:ln w="25400" cap="flat" cmpd="sng" algn="ctr">
              <a:solidFill>
                <a:sysClr val="windowText" lastClr="000000"/>
              </a:solidFill>
              <a:prstDash val="solid"/>
              <a:miter lim="800000"/>
            </a:ln>
            <a:effectLst/>
          </p:spPr>
        </p:cxnSp>
      </p:grpSp>
      <p:sp>
        <p:nvSpPr>
          <p:cNvPr id="28" name="TextBox 27">
            <a:extLst>
              <a:ext uri="{FF2B5EF4-FFF2-40B4-BE49-F238E27FC236}">
                <a16:creationId xmlns:a16="http://schemas.microsoft.com/office/drawing/2014/main" id="{6746E1BB-8761-14E3-B634-87102ED1864E}"/>
              </a:ext>
            </a:extLst>
          </p:cNvPr>
          <p:cNvSpPr txBox="1"/>
          <p:nvPr/>
        </p:nvSpPr>
        <p:spPr>
          <a:xfrm>
            <a:off x="5100801" y="3444918"/>
            <a:ext cx="1375662" cy="246221"/>
          </a:xfrm>
          <a:prstGeom prst="rect">
            <a:avLst/>
          </a:prstGeom>
          <a:noFill/>
          <a:effectLst>
            <a:glow rad="63500">
              <a:srgbClr val="ED7D31">
                <a:alpha val="40000"/>
              </a:srgbClr>
            </a:glow>
          </a:effectLst>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orbel" panose="020B0503020204020204" pitchFamily="34" charset="0"/>
              </a:rPr>
              <a:t>Channel#N</a:t>
            </a:r>
            <a:endParaRPr kumimoji="0" lang="ko-KR" altLang="en-US" sz="1400" b="1" i="0" u="none" strike="noStrike" kern="0" cap="none" spc="0" normalizeH="0" baseline="0" noProof="0" dirty="0">
              <a:ln>
                <a:noFill/>
              </a:ln>
              <a:solidFill>
                <a:prstClr val="black"/>
              </a:solidFill>
              <a:effectLst/>
              <a:uLnTx/>
              <a:uFillTx/>
              <a:latin typeface="Corbel" panose="020B0503020204020204" pitchFamily="34" charset="0"/>
              <a:cs typeface="Arial" panose="020B0604020202020204" pitchFamily="34" charset="0"/>
            </a:endParaRPr>
          </a:p>
        </p:txBody>
      </p:sp>
      <p:sp>
        <p:nvSpPr>
          <p:cNvPr id="29" name="직사각형 78">
            <a:extLst>
              <a:ext uri="{FF2B5EF4-FFF2-40B4-BE49-F238E27FC236}">
                <a16:creationId xmlns:a16="http://schemas.microsoft.com/office/drawing/2014/main" id="{B5A6A3E4-AD38-C1DC-A8CF-1BCCB7F6BD18}"/>
              </a:ext>
            </a:extLst>
          </p:cNvPr>
          <p:cNvSpPr/>
          <p:nvPr/>
        </p:nvSpPr>
        <p:spPr>
          <a:xfrm>
            <a:off x="3531807" y="3158576"/>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0" name="직사각형 78">
            <a:extLst>
              <a:ext uri="{FF2B5EF4-FFF2-40B4-BE49-F238E27FC236}">
                <a16:creationId xmlns:a16="http://schemas.microsoft.com/office/drawing/2014/main" id="{FB841ABC-C109-836D-7802-483163F30D75}"/>
              </a:ext>
            </a:extLst>
          </p:cNvPr>
          <p:cNvSpPr/>
          <p:nvPr/>
        </p:nvSpPr>
        <p:spPr>
          <a:xfrm>
            <a:off x="3569244" y="3046905"/>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1" name="직사각형 78">
            <a:extLst>
              <a:ext uri="{FF2B5EF4-FFF2-40B4-BE49-F238E27FC236}">
                <a16:creationId xmlns:a16="http://schemas.microsoft.com/office/drawing/2014/main" id="{57C001B9-60B1-7707-FDD5-F1621322F297}"/>
              </a:ext>
            </a:extLst>
          </p:cNvPr>
          <p:cNvSpPr/>
          <p:nvPr/>
        </p:nvSpPr>
        <p:spPr>
          <a:xfrm>
            <a:off x="3612769" y="2953058"/>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2" name="직사각형 78">
            <a:extLst>
              <a:ext uri="{FF2B5EF4-FFF2-40B4-BE49-F238E27FC236}">
                <a16:creationId xmlns:a16="http://schemas.microsoft.com/office/drawing/2014/main" id="{909509A1-10F9-0417-DCEF-2E352A4F0E8B}"/>
              </a:ext>
            </a:extLst>
          </p:cNvPr>
          <p:cNvSpPr/>
          <p:nvPr/>
        </p:nvSpPr>
        <p:spPr>
          <a:xfrm>
            <a:off x="3649543" y="2814715"/>
            <a:ext cx="246055" cy="674940"/>
          </a:xfrm>
          <a:prstGeom prst="rect">
            <a:avLst/>
          </a:prstGeom>
          <a:solidFill>
            <a:srgbClr val="E7E6E6">
              <a:lumMod val="9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6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3" name="Rounded Rectangle 32">
            <a:extLst>
              <a:ext uri="{FF2B5EF4-FFF2-40B4-BE49-F238E27FC236}">
                <a16:creationId xmlns:a16="http://schemas.microsoft.com/office/drawing/2014/main" id="{2719936D-2FA3-0CED-90DF-B9591D78B40D}"/>
              </a:ext>
            </a:extLst>
          </p:cNvPr>
          <p:cNvSpPr/>
          <p:nvPr/>
        </p:nvSpPr>
        <p:spPr>
          <a:xfrm rot="16200000">
            <a:off x="2994915" y="3161737"/>
            <a:ext cx="1093086" cy="309375"/>
          </a:xfrm>
          <a:prstGeom prst="roundRect">
            <a:avLst/>
          </a:prstGeom>
          <a:solidFill>
            <a:srgbClr val="942094"/>
          </a:solidFill>
          <a:ln w="15875"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schemeClr val="bg1"/>
                </a:solidFill>
                <a:effectLst/>
                <a:uLnTx/>
                <a:uFillTx/>
                <a:latin typeface="Corbel" panose="020B0503020204020204" pitchFamily="34" charset="0"/>
              </a:rPr>
              <a:t>GRAINS FTL</a:t>
            </a:r>
          </a:p>
        </p:txBody>
      </p:sp>
      <p:sp>
        <p:nvSpPr>
          <p:cNvPr id="34" name="TextBox 33">
            <a:extLst>
              <a:ext uri="{FF2B5EF4-FFF2-40B4-BE49-F238E27FC236}">
                <a16:creationId xmlns:a16="http://schemas.microsoft.com/office/drawing/2014/main" id="{7570F495-B88C-50FC-0AC9-4828A6989208}"/>
              </a:ext>
            </a:extLst>
          </p:cNvPr>
          <p:cNvSpPr txBox="1"/>
          <p:nvPr/>
        </p:nvSpPr>
        <p:spPr>
          <a:xfrm rot="16200000">
            <a:off x="3503594" y="3080723"/>
            <a:ext cx="600881" cy="183127"/>
          </a:xfrm>
          <a:prstGeom prst="rect">
            <a:avLst/>
          </a:prstGeom>
          <a:noFill/>
        </p:spPr>
        <p:txBody>
          <a:bodyPr wrap="square" lIns="0" tIns="0" rIns="0" bIns="0" rtlCol="0">
            <a:spAutoFit/>
          </a:bodyPr>
          <a:lstStyle/>
          <a:p>
            <a:pPr algn="ctr">
              <a:lnSpc>
                <a:spcPct val="85000"/>
              </a:lnSpc>
            </a:pPr>
            <a:r>
              <a:rPr lang="en-CH" sz="1400" b="1" dirty="0">
                <a:solidFill>
                  <a:prstClr val="black"/>
                </a:solidFill>
                <a:latin typeface="Corbel" panose="020B0503020204020204" pitchFamily="34" charset="0"/>
              </a:rPr>
              <a:t>Cores</a:t>
            </a:r>
          </a:p>
        </p:txBody>
      </p:sp>
      <p:sp>
        <p:nvSpPr>
          <p:cNvPr id="56" name="Rounded Rectangle 55">
            <a:extLst>
              <a:ext uri="{FF2B5EF4-FFF2-40B4-BE49-F238E27FC236}">
                <a16:creationId xmlns:a16="http://schemas.microsoft.com/office/drawing/2014/main" id="{DB92B641-6475-C900-A977-D83EE685B778}"/>
              </a:ext>
            </a:extLst>
          </p:cNvPr>
          <p:cNvSpPr/>
          <p:nvPr/>
        </p:nvSpPr>
        <p:spPr>
          <a:xfrm>
            <a:off x="83127" y="1016734"/>
            <a:ext cx="4939081" cy="1002588"/>
          </a:xfrm>
          <a:prstGeom prst="roundRect">
            <a:avLst/>
          </a:prstGeom>
          <a:solidFill>
            <a:srgbClr val="1D99E9"/>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2000" b="1" dirty="0">
                <a:latin typeface="Corbel" panose="020B0503020204020204" pitchFamily="34" charset="0"/>
              </a:rPr>
              <a:t>New batching technique and execution flow </a:t>
            </a:r>
          </a:p>
          <a:p>
            <a:pPr algn="ctr"/>
            <a:r>
              <a:rPr lang="en-GB" i="1" dirty="0">
                <a:solidFill>
                  <a:schemeClr val="accent1">
                    <a:lumMod val="40000"/>
                    <a:lumOff val="60000"/>
                  </a:schemeClr>
                </a:solidFill>
                <a:latin typeface="Corbel" panose="020B0503020204020204" pitchFamily="34" charset="0"/>
              </a:rPr>
              <a:t>based on the unique features of genome graphs </a:t>
            </a:r>
            <a:br>
              <a:rPr lang="en-GB" i="1" dirty="0">
                <a:solidFill>
                  <a:schemeClr val="accent1">
                    <a:lumMod val="40000"/>
                    <a:lumOff val="60000"/>
                  </a:schemeClr>
                </a:solidFill>
                <a:latin typeface="Corbel" panose="020B0503020204020204" pitchFamily="34" charset="0"/>
              </a:rPr>
            </a:br>
            <a:r>
              <a:rPr lang="en-GB" i="1" dirty="0">
                <a:solidFill>
                  <a:schemeClr val="accent1">
                    <a:lumMod val="40000"/>
                    <a:lumOff val="60000"/>
                  </a:schemeClr>
                </a:solidFill>
                <a:latin typeface="Corbel" panose="020B0503020204020204" pitchFamily="34" charset="0"/>
              </a:rPr>
              <a:t>that reduces #random accesses</a:t>
            </a:r>
            <a:endParaRPr lang="en-CH" i="1" dirty="0">
              <a:solidFill>
                <a:schemeClr val="accent1">
                  <a:lumMod val="40000"/>
                  <a:lumOff val="60000"/>
                </a:schemeClr>
              </a:solidFill>
              <a:latin typeface="Corbel" panose="020B0503020204020204" pitchFamily="34" charset="0"/>
            </a:endParaRPr>
          </a:p>
        </p:txBody>
      </p:sp>
      <p:sp>
        <p:nvSpPr>
          <p:cNvPr id="58" name="Rounded Rectangle 57">
            <a:extLst>
              <a:ext uri="{FF2B5EF4-FFF2-40B4-BE49-F238E27FC236}">
                <a16:creationId xmlns:a16="http://schemas.microsoft.com/office/drawing/2014/main" id="{E290EC88-D37F-7CEF-3B82-FAFA17D92F1B}"/>
              </a:ext>
            </a:extLst>
          </p:cNvPr>
          <p:cNvSpPr/>
          <p:nvPr/>
        </p:nvSpPr>
        <p:spPr>
          <a:xfrm rot="16200000">
            <a:off x="-171242" y="3345372"/>
            <a:ext cx="1844180" cy="659614"/>
          </a:xfrm>
          <a:prstGeom prst="roundRect">
            <a:avLst>
              <a:gd name="adj" fmla="val 11209"/>
            </a:avLst>
          </a:prstGeom>
          <a:solidFill>
            <a:srgbClr val="1C99EA"/>
          </a:solidFill>
          <a:ln w="15875"/>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600" dirty="0">
                <a:latin typeface="Corbel" panose="020B0503020204020204" pitchFamily="34" charset="0"/>
              </a:rPr>
              <a:t>Input Query Processing</a:t>
            </a:r>
          </a:p>
        </p:txBody>
      </p:sp>
      <p:sp>
        <p:nvSpPr>
          <p:cNvPr id="59" name="Rounded Rectangle 58">
            <a:extLst>
              <a:ext uri="{FF2B5EF4-FFF2-40B4-BE49-F238E27FC236}">
                <a16:creationId xmlns:a16="http://schemas.microsoft.com/office/drawing/2014/main" id="{09CC917A-B6E2-FEB5-D3EB-DB1957DFCC63}"/>
              </a:ext>
            </a:extLst>
          </p:cNvPr>
          <p:cNvSpPr/>
          <p:nvPr/>
        </p:nvSpPr>
        <p:spPr>
          <a:xfrm>
            <a:off x="5100802" y="1019580"/>
            <a:ext cx="3960071" cy="1002588"/>
          </a:xfrm>
          <a:prstGeom prst="roundRect">
            <a:avLst/>
          </a:prstGeom>
          <a:solidFill>
            <a:srgbClr val="00916B"/>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2000" b="1" dirty="0">
                <a:latin typeface="Corbel" panose="020B0503020204020204" pitchFamily="34" charset="0"/>
              </a:rPr>
              <a:t>In-storage and In-flash processing</a:t>
            </a:r>
            <a:br>
              <a:rPr lang="en-GB" sz="2000" b="1" dirty="0">
                <a:latin typeface="Corbel" panose="020B0503020204020204" pitchFamily="34" charset="0"/>
              </a:rPr>
            </a:br>
            <a:r>
              <a:rPr lang="en-GB" i="1" dirty="0">
                <a:solidFill>
                  <a:srgbClr val="D6F1D5"/>
                </a:solidFill>
                <a:latin typeface="Corbel" panose="020B0503020204020204" pitchFamily="34" charset="0"/>
              </a:rPr>
              <a:t>to avoid transferring low-reused pages </a:t>
            </a:r>
            <a:br>
              <a:rPr lang="en-GB" i="1" dirty="0">
                <a:solidFill>
                  <a:srgbClr val="D6F1D5"/>
                </a:solidFill>
                <a:latin typeface="Corbel" panose="020B0503020204020204" pitchFamily="34" charset="0"/>
              </a:rPr>
            </a:br>
            <a:r>
              <a:rPr lang="en-GB" i="1" dirty="0">
                <a:solidFill>
                  <a:srgbClr val="D6F1D5"/>
                </a:solidFill>
                <a:latin typeface="Corbel" panose="020B0503020204020204" pitchFamily="34" charset="0"/>
              </a:rPr>
              <a:t>and bandwidth waste</a:t>
            </a:r>
            <a:endParaRPr lang="en-CH" sz="2000" i="1" dirty="0">
              <a:solidFill>
                <a:srgbClr val="D6F1D5"/>
              </a:solidFill>
              <a:latin typeface="Corbel" panose="020B0503020204020204" pitchFamily="34" charset="0"/>
            </a:endParaRPr>
          </a:p>
        </p:txBody>
      </p:sp>
      <p:grpSp>
        <p:nvGrpSpPr>
          <p:cNvPr id="74" name="Group 73">
            <a:extLst>
              <a:ext uri="{FF2B5EF4-FFF2-40B4-BE49-F238E27FC236}">
                <a16:creationId xmlns:a16="http://schemas.microsoft.com/office/drawing/2014/main" id="{ABCC6000-AA4E-0532-5B32-A64651383BBC}"/>
              </a:ext>
            </a:extLst>
          </p:cNvPr>
          <p:cNvGrpSpPr/>
          <p:nvPr/>
        </p:nvGrpSpPr>
        <p:grpSpPr>
          <a:xfrm>
            <a:off x="3772570" y="2461741"/>
            <a:ext cx="5031036" cy="1857981"/>
            <a:chOff x="3772570" y="2461741"/>
            <a:chExt cx="5031036" cy="1857981"/>
          </a:xfrm>
        </p:grpSpPr>
        <p:grpSp>
          <p:nvGrpSpPr>
            <p:cNvPr id="72" name="Group 71">
              <a:extLst>
                <a:ext uri="{FF2B5EF4-FFF2-40B4-BE49-F238E27FC236}">
                  <a16:creationId xmlns:a16="http://schemas.microsoft.com/office/drawing/2014/main" id="{24DE1E10-D11A-5764-42DE-3C68AFFCDBA6}"/>
                </a:ext>
              </a:extLst>
            </p:cNvPr>
            <p:cNvGrpSpPr/>
            <p:nvPr/>
          </p:nvGrpSpPr>
          <p:grpSpPr>
            <a:xfrm>
              <a:off x="5540974" y="2461741"/>
              <a:ext cx="3262632" cy="1673290"/>
              <a:chOff x="5540974" y="2461741"/>
              <a:chExt cx="3262632" cy="1673290"/>
            </a:xfrm>
          </p:grpSpPr>
          <p:sp>
            <p:nvSpPr>
              <p:cNvPr id="60" name="Rectangle 59">
                <a:extLst>
                  <a:ext uri="{FF2B5EF4-FFF2-40B4-BE49-F238E27FC236}">
                    <a16:creationId xmlns:a16="http://schemas.microsoft.com/office/drawing/2014/main" id="{32777503-6C28-ECE3-41AF-116E8D0ED59D}"/>
                  </a:ext>
                </a:extLst>
              </p:cNvPr>
              <p:cNvSpPr/>
              <p:nvPr/>
            </p:nvSpPr>
            <p:spPr>
              <a:xfrm>
                <a:off x="7949647" y="246174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1" name="Rectangle 60">
                <a:extLst>
                  <a:ext uri="{FF2B5EF4-FFF2-40B4-BE49-F238E27FC236}">
                    <a16:creationId xmlns:a16="http://schemas.microsoft.com/office/drawing/2014/main" id="{6818F7C7-DC30-8A7B-6E4F-7B29769EE13E}"/>
                  </a:ext>
                </a:extLst>
              </p:cNvPr>
              <p:cNvSpPr/>
              <p:nvPr/>
            </p:nvSpPr>
            <p:spPr>
              <a:xfrm>
                <a:off x="7949647" y="262008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2" name="Rectangle 61">
                <a:extLst>
                  <a:ext uri="{FF2B5EF4-FFF2-40B4-BE49-F238E27FC236}">
                    <a16:creationId xmlns:a16="http://schemas.microsoft.com/office/drawing/2014/main" id="{EBCED403-4129-F3B9-1882-F26C3A0863AC}"/>
                  </a:ext>
                </a:extLst>
              </p:cNvPr>
              <p:cNvSpPr/>
              <p:nvPr/>
            </p:nvSpPr>
            <p:spPr>
              <a:xfrm>
                <a:off x="6543870" y="377272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3" name="Rectangle 62">
                <a:extLst>
                  <a:ext uri="{FF2B5EF4-FFF2-40B4-BE49-F238E27FC236}">
                    <a16:creationId xmlns:a16="http://schemas.microsoft.com/office/drawing/2014/main" id="{706E439B-2D38-8420-4A56-C10E2DEB58E3}"/>
                  </a:ext>
                </a:extLst>
              </p:cNvPr>
              <p:cNvSpPr/>
              <p:nvPr/>
            </p:nvSpPr>
            <p:spPr>
              <a:xfrm>
                <a:off x="6543870" y="393106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4" name="Rectangle 63">
                <a:extLst>
                  <a:ext uri="{FF2B5EF4-FFF2-40B4-BE49-F238E27FC236}">
                    <a16:creationId xmlns:a16="http://schemas.microsoft.com/office/drawing/2014/main" id="{F767B0CB-4708-99A5-DA8E-0976B0122C33}"/>
                  </a:ext>
                </a:extLst>
              </p:cNvPr>
              <p:cNvSpPr/>
              <p:nvPr/>
            </p:nvSpPr>
            <p:spPr>
              <a:xfrm>
                <a:off x="7953752" y="377272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5" name="Rectangle 64">
                <a:extLst>
                  <a:ext uri="{FF2B5EF4-FFF2-40B4-BE49-F238E27FC236}">
                    <a16:creationId xmlns:a16="http://schemas.microsoft.com/office/drawing/2014/main" id="{B93AC743-C999-2A8D-16E8-738294380133}"/>
                  </a:ext>
                </a:extLst>
              </p:cNvPr>
              <p:cNvSpPr/>
              <p:nvPr/>
            </p:nvSpPr>
            <p:spPr>
              <a:xfrm>
                <a:off x="7953752" y="393106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6" name="Rectangle 65">
                <a:extLst>
                  <a:ext uri="{FF2B5EF4-FFF2-40B4-BE49-F238E27FC236}">
                    <a16:creationId xmlns:a16="http://schemas.microsoft.com/office/drawing/2014/main" id="{87526E0A-6323-659A-C34F-70A1F328F3A4}"/>
                  </a:ext>
                </a:extLst>
              </p:cNvPr>
              <p:cNvSpPr/>
              <p:nvPr/>
            </p:nvSpPr>
            <p:spPr>
              <a:xfrm>
                <a:off x="6543870" y="246174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7" name="Rectangle 66">
                <a:extLst>
                  <a:ext uri="{FF2B5EF4-FFF2-40B4-BE49-F238E27FC236}">
                    <a16:creationId xmlns:a16="http://schemas.microsoft.com/office/drawing/2014/main" id="{72BF6B28-BE9D-2946-5304-42440988B7A4}"/>
                  </a:ext>
                </a:extLst>
              </p:cNvPr>
              <p:cNvSpPr/>
              <p:nvPr/>
            </p:nvSpPr>
            <p:spPr>
              <a:xfrm>
                <a:off x="6543870" y="262008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68" name="Rectangle 67">
                <a:extLst>
                  <a:ext uri="{FF2B5EF4-FFF2-40B4-BE49-F238E27FC236}">
                    <a16:creationId xmlns:a16="http://schemas.microsoft.com/office/drawing/2014/main" id="{D5E635E5-1183-0E4C-F1FD-EF310EE9ACCA}"/>
                  </a:ext>
                </a:extLst>
              </p:cNvPr>
              <p:cNvSpPr/>
              <p:nvPr/>
            </p:nvSpPr>
            <p:spPr>
              <a:xfrm>
                <a:off x="5544253" y="246174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69" name="Rectangle 68">
                <a:extLst>
                  <a:ext uri="{FF2B5EF4-FFF2-40B4-BE49-F238E27FC236}">
                    <a16:creationId xmlns:a16="http://schemas.microsoft.com/office/drawing/2014/main" id="{3C41CB3D-A18F-E16D-BFF4-B9FE4AE36A57}"/>
                  </a:ext>
                </a:extLst>
              </p:cNvPr>
              <p:cNvSpPr/>
              <p:nvPr/>
            </p:nvSpPr>
            <p:spPr>
              <a:xfrm>
                <a:off x="5544253" y="262008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sp>
            <p:nvSpPr>
              <p:cNvPr id="70" name="Rectangle 69">
                <a:extLst>
                  <a:ext uri="{FF2B5EF4-FFF2-40B4-BE49-F238E27FC236}">
                    <a16:creationId xmlns:a16="http://schemas.microsoft.com/office/drawing/2014/main" id="{CF15F331-B451-798D-124E-C3BE81D26E0A}"/>
                  </a:ext>
                </a:extLst>
              </p:cNvPr>
              <p:cNvSpPr/>
              <p:nvPr/>
            </p:nvSpPr>
            <p:spPr>
              <a:xfrm>
                <a:off x="5540974" y="3772721"/>
                <a:ext cx="849854" cy="16079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sp>
            <p:nvSpPr>
              <p:cNvPr id="71" name="Rectangle 70">
                <a:extLst>
                  <a:ext uri="{FF2B5EF4-FFF2-40B4-BE49-F238E27FC236}">
                    <a16:creationId xmlns:a16="http://schemas.microsoft.com/office/drawing/2014/main" id="{92138AB9-89D8-0E30-F80C-3BE2155A3A87}"/>
                  </a:ext>
                </a:extLst>
              </p:cNvPr>
              <p:cNvSpPr/>
              <p:nvPr/>
            </p:nvSpPr>
            <p:spPr>
              <a:xfrm>
                <a:off x="5540974" y="3931064"/>
                <a:ext cx="849854" cy="203967"/>
              </a:xfrm>
              <a:prstGeom prst="rect">
                <a:avLst/>
              </a:prstGeom>
              <a:solidFill>
                <a:schemeClr val="bg1">
                  <a:lumMod val="65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lang="en-CH" sz="1400" dirty="0">
                    <a:solidFill>
                      <a:schemeClr val="tx1"/>
                    </a:solidFill>
                    <a:latin typeface="Corbel" panose="020B0503020204020204" pitchFamily="34" charset="0"/>
                  </a:rPr>
                  <a:t>ECC</a:t>
                </a:r>
                <a:r>
                  <a:rPr lang="en-CH" sz="1400" baseline="-25000" dirty="0">
                    <a:solidFill>
                      <a:schemeClr val="tx1"/>
                    </a:solidFill>
                    <a:latin typeface="Corbel" panose="020B0503020204020204" pitchFamily="34" charset="0"/>
                  </a:rPr>
                  <a:t>LITE</a:t>
                </a:r>
              </a:p>
            </p:txBody>
          </p:sp>
        </p:grpSp>
        <p:sp>
          <p:nvSpPr>
            <p:cNvPr id="73" name="Rectangle 72">
              <a:extLst>
                <a:ext uri="{FF2B5EF4-FFF2-40B4-BE49-F238E27FC236}">
                  <a16:creationId xmlns:a16="http://schemas.microsoft.com/office/drawing/2014/main" id="{D81FAC4B-06B4-E310-982B-5170997AA84F}"/>
                </a:ext>
              </a:extLst>
            </p:cNvPr>
            <p:cNvSpPr/>
            <p:nvPr/>
          </p:nvSpPr>
          <p:spPr>
            <a:xfrm>
              <a:off x="3772570" y="4076582"/>
              <a:ext cx="849854" cy="243140"/>
            </a:xfrm>
            <a:prstGeom prst="rect">
              <a:avLst/>
            </a:prstGeom>
            <a:solidFill>
              <a:srgbClr val="009E73"/>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300" dirty="0">
                  <a:solidFill>
                    <a:schemeClr val="bg1"/>
                  </a:solidFill>
                  <a:latin typeface="Corbel" panose="020B0503020204020204" pitchFamily="34" charset="0"/>
                </a:rPr>
                <a:t>PE</a:t>
              </a:r>
            </a:p>
          </p:txBody>
        </p:sp>
      </p:grpSp>
      <p:sp>
        <p:nvSpPr>
          <p:cNvPr id="76" name="Rounded Rectangle 75">
            <a:extLst>
              <a:ext uri="{FF2B5EF4-FFF2-40B4-BE49-F238E27FC236}">
                <a16:creationId xmlns:a16="http://schemas.microsoft.com/office/drawing/2014/main" id="{D353BFF8-E0C9-0233-0A64-481AEABE0DD2}"/>
              </a:ext>
            </a:extLst>
          </p:cNvPr>
          <p:cNvSpPr/>
          <p:nvPr/>
        </p:nvSpPr>
        <p:spPr>
          <a:xfrm>
            <a:off x="146185" y="5147542"/>
            <a:ext cx="3871634" cy="1002588"/>
          </a:xfrm>
          <a:prstGeom prst="roundRect">
            <a:avLst/>
          </a:prstGeom>
          <a:solidFill>
            <a:srgbClr val="942094"/>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2000" b="1" dirty="0">
                <a:latin typeface="Corbel" panose="020B0503020204020204" pitchFamily="34" charset="0"/>
              </a:rPr>
              <a:t>FTL and data placement</a:t>
            </a:r>
            <a:br>
              <a:rPr lang="en-GB" sz="2000" b="1" dirty="0">
                <a:latin typeface="Corbel" panose="020B0503020204020204" pitchFamily="34" charset="0"/>
              </a:rPr>
            </a:br>
            <a:r>
              <a:rPr lang="en-GB" i="1" dirty="0">
                <a:solidFill>
                  <a:srgbClr val="E6D7F1"/>
                </a:solidFill>
                <a:latin typeface="Corbel" panose="020B0503020204020204" pitchFamily="34" charset="0"/>
              </a:rPr>
              <a:t>based on genome graph properties,</a:t>
            </a:r>
            <a:br>
              <a:rPr lang="en-GB" i="1" dirty="0">
                <a:solidFill>
                  <a:srgbClr val="E6D7F1"/>
                </a:solidFill>
                <a:latin typeface="Corbel" panose="020B0503020204020204" pitchFamily="34" charset="0"/>
              </a:rPr>
            </a:br>
            <a:r>
              <a:rPr lang="en-GB" i="1" dirty="0">
                <a:solidFill>
                  <a:srgbClr val="E6D7F1"/>
                </a:solidFill>
                <a:latin typeface="Corbel" panose="020B0503020204020204" pitchFamily="34" charset="0"/>
              </a:rPr>
              <a:t>to leverage SSD’s full internal bandwidth</a:t>
            </a:r>
            <a:endParaRPr lang="en-CH" sz="2000" i="1" dirty="0">
              <a:solidFill>
                <a:srgbClr val="E6D7F1"/>
              </a:solidFill>
              <a:latin typeface="Corbel" panose="020B0503020204020204" pitchFamily="34" charset="0"/>
            </a:endParaRPr>
          </a:p>
        </p:txBody>
      </p:sp>
      <p:sp>
        <p:nvSpPr>
          <p:cNvPr id="77" name="Rounded Rectangle 76">
            <a:extLst>
              <a:ext uri="{FF2B5EF4-FFF2-40B4-BE49-F238E27FC236}">
                <a16:creationId xmlns:a16="http://schemas.microsoft.com/office/drawing/2014/main" id="{4D6D562B-4B97-093E-C543-F72CEDDE0058}"/>
              </a:ext>
            </a:extLst>
          </p:cNvPr>
          <p:cNvSpPr/>
          <p:nvPr/>
        </p:nvSpPr>
        <p:spPr>
          <a:xfrm>
            <a:off x="4096000" y="5147542"/>
            <a:ext cx="4797177" cy="1002588"/>
          </a:xfrm>
          <a:prstGeom prst="roundRect">
            <a:avLst/>
          </a:prstGeom>
          <a:solidFill>
            <a:srgbClr val="EA726E"/>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2000" b="1" dirty="0">
                <a:solidFill>
                  <a:schemeClr val="bg1"/>
                </a:solidFill>
                <a:latin typeface="Corbel" panose="020B0503020204020204" pitchFamily="34" charset="0"/>
              </a:rPr>
              <a:t>Lightweight scheduling technique </a:t>
            </a:r>
            <a:br>
              <a:rPr lang="en-GB" sz="2000" b="1" dirty="0">
                <a:solidFill>
                  <a:schemeClr val="bg1"/>
                </a:solidFill>
                <a:latin typeface="Corbel" panose="020B0503020204020204" pitchFamily="34" charset="0"/>
              </a:rPr>
            </a:br>
            <a:r>
              <a:rPr lang="en-GB" i="1" dirty="0">
                <a:solidFill>
                  <a:srgbClr val="EFCCD1"/>
                </a:solidFill>
                <a:latin typeface="Corbel" panose="020B0503020204020204" pitchFamily="34" charset="0"/>
              </a:rPr>
              <a:t>enabled by repurposing the existing SSD structures to leverage the full parallelism of all flash dies</a:t>
            </a:r>
          </a:p>
        </p:txBody>
      </p:sp>
      <p:sp>
        <p:nvSpPr>
          <p:cNvPr id="78" name="Rectangle 77">
            <a:extLst>
              <a:ext uri="{FF2B5EF4-FFF2-40B4-BE49-F238E27FC236}">
                <a16:creationId xmlns:a16="http://schemas.microsoft.com/office/drawing/2014/main" id="{5CBEC2F8-D7A0-B692-527E-522C58D718D4}"/>
              </a:ext>
            </a:extLst>
          </p:cNvPr>
          <p:cNvSpPr/>
          <p:nvPr/>
        </p:nvSpPr>
        <p:spPr>
          <a:xfrm rot="16200000">
            <a:off x="3508376" y="3080452"/>
            <a:ext cx="1280179" cy="421042"/>
          </a:xfrm>
          <a:prstGeom prst="rect">
            <a:avLst/>
          </a:prstGeom>
          <a:solidFill>
            <a:srgbClr val="E9726F"/>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85000"/>
              </a:lnSpc>
            </a:pPr>
            <a:r>
              <a:rPr lang="en-CH" sz="1400" dirty="0">
                <a:solidFill>
                  <a:schemeClr val="bg1"/>
                </a:solidFill>
                <a:latin typeface="Corbel" panose="020B0503020204020204" pitchFamily="34" charset="0"/>
              </a:rPr>
              <a:t>Light Scheduler</a:t>
            </a:r>
          </a:p>
        </p:txBody>
      </p:sp>
      <p:sp>
        <p:nvSpPr>
          <p:cNvPr id="79" name="Rounded Rectangle 78">
            <a:extLst>
              <a:ext uri="{FF2B5EF4-FFF2-40B4-BE49-F238E27FC236}">
                <a16:creationId xmlns:a16="http://schemas.microsoft.com/office/drawing/2014/main" id="{9E682142-F894-6014-C6D3-16B29A9BA343}"/>
              </a:ext>
            </a:extLst>
          </p:cNvPr>
          <p:cNvSpPr/>
          <p:nvPr/>
        </p:nvSpPr>
        <p:spPr>
          <a:xfrm>
            <a:off x="2298166" y="2705577"/>
            <a:ext cx="837012" cy="863901"/>
          </a:xfrm>
          <a:prstGeom prst="roundRect">
            <a:avLst>
              <a:gd name="adj" fmla="val 9255"/>
            </a:avLst>
          </a:prstGeom>
          <a:solidFill>
            <a:srgbClr val="EA726E"/>
          </a:solidFill>
          <a:ln w="15875"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schemeClr val="bg1"/>
                </a:solidFill>
                <a:effectLst/>
                <a:uLnTx/>
                <a:uFillTx/>
                <a:latin typeface="Corbel" panose="020B0503020204020204" pitchFamily="34" charset="0"/>
              </a:rPr>
              <a:t>Scheduler Tables</a:t>
            </a:r>
          </a:p>
        </p:txBody>
      </p:sp>
      <p:grpSp>
        <p:nvGrpSpPr>
          <p:cNvPr id="3" name="Group 2">
            <a:extLst>
              <a:ext uri="{FF2B5EF4-FFF2-40B4-BE49-F238E27FC236}">
                <a16:creationId xmlns:a16="http://schemas.microsoft.com/office/drawing/2014/main" id="{39069C2A-CF17-5A8B-F5A3-7BCC13739E11}"/>
              </a:ext>
            </a:extLst>
          </p:cNvPr>
          <p:cNvGrpSpPr/>
          <p:nvPr/>
        </p:nvGrpSpPr>
        <p:grpSpPr>
          <a:xfrm>
            <a:off x="1872893" y="6552384"/>
            <a:ext cx="6071596" cy="268284"/>
            <a:chOff x="2060011" y="6449365"/>
            <a:chExt cx="4267776" cy="268284"/>
          </a:xfrm>
        </p:grpSpPr>
        <p:sp>
          <p:nvSpPr>
            <p:cNvPr id="4" name="Arrow: Chevron 42">
              <a:extLst>
                <a:ext uri="{FF2B5EF4-FFF2-40B4-BE49-F238E27FC236}">
                  <a16:creationId xmlns:a16="http://schemas.microsoft.com/office/drawing/2014/main" id="{076F74BC-5EBD-B3AE-7765-953D65718ECC}"/>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47" name="Arrow: Chevron 43">
              <a:extLst>
                <a:ext uri="{FF2B5EF4-FFF2-40B4-BE49-F238E27FC236}">
                  <a16:creationId xmlns:a16="http://schemas.microsoft.com/office/drawing/2014/main" id="{D871AE2B-C0EE-8090-F5D6-1FE3484FEF70}"/>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48" name="Arrow: Chevron 45">
              <a:extLst>
                <a:ext uri="{FF2B5EF4-FFF2-40B4-BE49-F238E27FC236}">
                  <a16:creationId xmlns:a16="http://schemas.microsoft.com/office/drawing/2014/main" id="{8B37221A-50C2-3FE6-CF5C-4FDEE8B707D1}"/>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49" name="Arrow: Chevron 46">
              <a:extLst>
                <a:ext uri="{FF2B5EF4-FFF2-40B4-BE49-F238E27FC236}">
                  <a16:creationId xmlns:a16="http://schemas.microsoft.com/office/drawing/2014/main" id="{D46211AA-7930-F6CD-ABC2-979FC9769155}"/>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
        <p:nvSpPr>
          <p:cNvPr id="52" name="Rectangle 51">
            <a:extLst>
              <a:ext uri="{FF2B5EF4-FFF2-40B4-BE49-F238E27FC236}">
                <a16:creationId xmlns:a16="http://schemas.microsoft.com/office/drawing/2014/main" id="{A009CE36-9DEB-EF4F-BF8D-00BE7D40C046}"/>
              </a:ext>
            </a:extLst>
          </p:cNvPr>
          <p:cNvSpPr/>
          <p:nvPr/>
        </p:nvSpPr>
        <p:spPr>
          <a:xfrm>
            <a:off x="56231" y="963726"/>
            <a:ext cx="9021116" cy="1118605"/>
          </a:xfrm>
          <a:prstGeom prst="rect">
            <a:avLst/>
          </a:prstGeom>
          <a:solidFill>
            <a:srgbClr val="FFFFFF">
              <a:alpha val="6862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0" name="Rectangle 49">
            <a:extLst>
              <a:ext uri="{FF2B5EF4-FFF2-40B4-BE49-F238E27FC236}">
                <a16:creationId xmlns:a16="http://schemas.microsoft.com/office/drawing/2014/main" id="{90E40FBA-DD1F-789A-1658-6B4C1266C681}"/>
              </a:ext>
            </a:extLst>
          </p:cNvPr>
          <p:cNvSpPr/>
          <p:nvPr/>
        </p:nvSpPr>
        <p:spPr>
          <a:xfrm>
            <a:off x="52131" y="5098965"/>
            <a:ext cx="4012873" cy="1118605"/>
          </a:xfrm>
          <a:prstGeom prst="rect">
            <a:avLst/>
          </a:prstGeom>
          <a:solidFill>
            <a:srgbClr val="FFFFFF">
              <a:alpha val="6862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39162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par>
                                <p:cTn id="11" presetID="26" presetClass="emph" presetSubtype="0" fill="hold" grpId="1" nodeType="withEffect">
                                  <p:stCondLst>
                                    <p:cond delay="0"/>
                                  </p:stCondLst>
                                  <p:childTnLst>
                                    <p:animEffect transition="out" filter="fade">
                                      <p:cBhvr>
                                        <p:cTn id="12" dur="500" tmFilter="0, 0; .2, .5; .8, .5; 1, 0"/>
                                        <p:tgtEl>
                                          <p:spTgt spid="79"/>
                                        </p:tgtEl>
                                      </p:cBhvr>
                                    </p:animEffect>
                                    <p:animScale>
                                      <p:cBhvr>
                                        <p:cTn id="13" dur="250" autoRev="1" fill="hold"/>
                                        <p:tgtEl>
                                          <p:spTgt spid="79"/>
                                        </p:tgtEl>
                                      </p:cBhvr>
                                      <p:by x="105000" y="105000"/>
                                    </p:animScale>
                                  </p:childTnLst>
                                </p:cTn>
                              </p:par>
                              <p:par>
                                <p:cTn id="14" presetID="26" presetClass="emph" presetSubtype="0" fill="hold" grpId="1" nodeType="withEffect">
                                  <p:stCondLst>
                                    <p:cond delay="0"/>
                                  </p:stCondLst>
                                  <p:childTnLst>
                                    <p:animEffect transition="out" filter="fade">
                                      <p:cBhvr>
                                        <p:cTn id="15" dur="500" tmFilter="0, 0; .2, .5; .8, .5; 1, 0"/>
                                        <p:tgtEl>
                                          <p:spTgt spid="78"/>
                                        </p:tgtEl>
                                      </p:cBhvr>
                                    </p:animEffect>
                                    <p:animScale>
                                      <p:cBhvr>
                                        <p:cTn id="16" dur="250" autoRev="1" fill="hold"/>
                                        <p:tgtEl>
                                          <p:spTgt spid="78"/>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26"/>
                                        </p:tgtEl>
                                      </p:cBhvr>
                                    </p:animEffect>
                                    <p:animScale>
                                      <p:cBhvr>
                                        <p:cTn id="21" dur="250" autoRev="1" fill="hold"/>
                                        <p:tgtEl>
                                          <p:spTgt spid="26"/>
                                        </p:tgtEl>
                                      </p:cBhvr>
                                      <p:by x="105000" y="105000"/>
                                    </p:animScale>
                                  </p:childTnLst>
                                </p:cTn>
                              </p:par>
                              <p:par>
                                <p:cTn id="22" presetID="26" presetClass="emph" presetSubtype="0" fill="hold" nodeType="withEffect">
                                  <p:stCondLst>
                                    <p:cond delay="0"/>
                                  </p:stCondLst>
                                  <p:childTnLst>
                                    <p:animEffect transition="out" filter="fade">
                                      <p:cBhvr>
                                        <p:cTn id="23" dur="500" tmFilter="0, 0; .2, .5; .8, .5; 1, 0"/>
                                        <p:tgtEl>
                                          <p:spTgt spid="25"/>
                                        </p:tgtEl>
                                      </p:cBhvr>
                                    </p:animEffect>
                                    <p:animScale>
                                      <p:cBhvr>
                                        <p:cTn id="24" dur="250" autoRev="1" fill="hold"/>
                                        <p:tgtEl>
                                          <p:spTgt spid="25"/>
                                        </p:tgtEl>
                                      </p:cBhvr>
                                      <p:by x="105000" y="105000"/>
                                    </p:animScale>
                                  </p:childTnLst>
                                </p:cTn>
                              </p:par>
                              <p:par>
                                <p:cTn id="25" presetID="26" presetClass="emph" presetSubtype="0" fill="hold" nodeType="withEffect">
                                  <p:stCondLst>
                                    <p:cond delay="0"/>
                                  </p:stCondLst>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par>
                                <p:cTn id="28" presetID="26" presetClass="emph" presetSubtype="0" fill="hold" nodeType="withEffect">
                                  <p:stCondLst>
                                    <p:cond delay="0"/>
                                  </p:stCondLst>
                                  <p:childTnLst>
                                    <p:animEffect transition="out" filter="fade">
                                      <p:cBhvr>
                                        <p:cTn id="29" dur="500" tmFilter="0, 0; .2, .5; .8, .5; 1, 0"/>
                                        <p:tgtEl>
                                          <p:spTgt spid="23"/>
                                        </p:tgtEl>
                                      </p:cBhvr>
                                    </p:animEffect>
                                    <p:animScale>
                                      <p:cBhvr>
                                        <p:cTn id="30" dur="250" autoRev="1" fill="hold"/>
                                        <p:tgtEl>
                                          <p:spTgt spid="23"/>
                                        </p:tgtEl>
                                      </p:cBhvr>
                                      <p:by x="105000" y="105000"/>
                                    </p:animScale>
                                  </p:childTnLst>
                                </p:cTn>
                              </p:par>
                              <p:par>
                                <p:cTn id="31" presetID="26" presetClass="emph" presetSubtype="0" fill="hold" nodeType="withEffect">
                                  <p:stCondLst>
                                    <p:cond delay="0"/>
                                  </p:stCondLst>
                                  <p:childTnLst>
                                    <p:animEffect transition="out" filter="fade">
                                      <p:cBhvr>
                                        <p:cTn id="32" dur="500" tmFilter="0, 0; .2, .5; .8, .5; 1, 0"/>
                                        <p:tgtEl>
                                          <p:spTgt spid="22"/>
                                        </p:tgtEl>
                                      </p:cBhvr>
                                    </p:animEffect>
                                    <p:animScale>
                                      <p:cBhvr>
                                        <p:cTn id="33" dur="250" autoRev="1" fill="hold"/>
                                        <p:tgtEl>
                                          <p:spTgt spid="22"/>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27"/>
                                        </p:tgtEl>
                                      </p:cBhvr>
                                    </p:animEffect>
                                    <p:animScale>
                                      <p:cBhvr>
                                        <p:cTn id="36"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8" grpId="1" animBg="1"/>
      <p:bldP spid="79" grpId="0" animBg="1"/>
      <p:bldP spid="79"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7408-D0C7-D44C-8CA9-2CF126EB228E}"/>
              </a:ext>
            </a:extLst>
          </p:cNvPr>
          <p:cNvSpPr>
            <a:spLocks noGrp="1"/>
          </p:cNvSpPr>
          <p:nvPr>
            <p:ph type="title"/>
          </p:nvPr>
        </p:nvSpPr>
        <p:spPr/>
        <p:txBody>
          <a:bodyPr/>
          <a:lstStyle/>
          <a:p>
            <a:r>
              <a:rPr lang="en-CH" dirty="0"/>
              <a:t>Evaluation Methodology Overview (I)</a:t>
            </a:r>
          </a:p>
        </p:txBody>
      </p:sp>
      <p:sp>
        <p:nvSpPr>
          <p:cNvPr id="3" name="Content Placeholder 2">
            <a:extLst>
              <a:ext uri="{FF2B5EF4-FFF2-40B4-BE49-F238E27FC236}">
                <a16:creationId xmlns:a16="http://schemas.microsoft.com/office/drawing/2014/main" id="{883EE9A6-1332-FE46-8BA5-7AF826E629C2}"/>
              </a:ext>
            </a:extLst>
          </p:cNvPr>
          <p:cNvSpPr>
            <a:spLocks noGrp="1"/>
          </p:cNvSpPr>
          <p:nvPr>
            <p:ph idx="1"/>
          </p:nvPr>
        </p:nvSpPr>
        <p:spPr>
          <a:xfrm>
            <a:off x="119922" y="782953"/>
            <a:ext cx="8867700" cy="618626"/>
          </a:xfrm>
        </p:spPr>
        <p:txBody>
          <a:bodyPr/>
          <a:lstStyle/>
          <a:p>
            <a:pPr marL="0" indent="0">
              <a:lnSpc>
                <a:spcPct val="100000"/>
              </a:lnSpc>
              <a:spcBef>
                <a:spcPts val="0"/>
              </a:spcBef>
              <a:spcAft>
                <a:spcPts val="1000"/>
              </a:spcAft>
              <a:buNone/>
            </a:pPr>
            <a:r>
              <a:rPr lang="en-GB" sz="2400" b="1" dirty="0">
                <a:solidFill>
                  <a:schemeClr val="accent5"/>
                </a:solidFill>
              </a:rPr>
              <a:t>Performance, Energy, and Power Analysis</a:t>
            </a:r>
          </a:p>
          <a:p>
            <a:pPr marL="0" indent="0">
              <a:lnSpc>
                <a:spcPct val="100000"/>
              </a:lnSpc>
              <a:buNone/>
            </a:pPr>
            <a:endParaRPr lang="en-GB" sz="2800" b="1" dirty="0">
              <a:solidFill>
                <a:srgbClr val="1982C3"/>
              </a:solidFill>
            </a:endParaRPr>
          </a:p>
          <a:p>
            <a:pPr>
              <a:lnSpc>
                <a:spcPct val="100000"/>
              </a:lnSpc>
            </a:pPr>
            <a:endParaRPr lang="en-CH" dirty="0"/>
          </a:p>
        </p:txBody>
      </p:sp>
      <p:sp>
        <p:nvSpPr>
          <p:cNvPr id="7" name="Content Placeholder 2">
            <a:extLst>
              <a:ext uri="{FF2B5EF4-FFF2-40B4-BE49-F238E27FC236}">
                <a16:creationId xmlns:a16="http://schemas.microsoft.com/office/drawing/2014/main" id="{C3B13176-62EF-0444-8525-9B46C38F6FA9}"/>
              </a:ext>
            </a:extLst>
          </p:cNvPr>
          <p:cNvSpPr txBox="1">
            <a:spLocks/>
          </p:cNvSpPr>
          <p:nvPr/>
        </p:nvSpPr>
        <p:spPr>
          <a:xfrm>
            <a:off x="72834" y="3031084"/>
            <a:ext cx="9144000" cy="161297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GB" sz="2400" b="1" dirty="0">
                <a:solidFill>
                  <a:srgbClr val="B38606"/>
                </a:solidFill>
              </a:rPr>
              <a:t>Baseline Comparison Points</a:t>
            </a:r>
          </a:p>
          <a:p>
            <a:pPr>
              <a:lnSpc>
                <a:spcPct val="100000"/>
              </a:lnSpc>
              <a:spcBef>
                <a:spcPts val="0"/>
              </a:spcBef>
              <a:spcAft>
                <a:spcPts val="500"/>
              </a:spcAft>
            </a:pPr>
            <a:r>
              <a:rPr lang="en-GB" sz="2000" b="1" dirty="0">
                <a:solidFill>
                  <a:srgbClr val="D6A206"/>
                </a:solidFill>
              </a:rPr>
              <a:t>Fulgor</a:t>
            </a:r>
            <a:r>
              <a:rPr lang="en-GB" sz="2000" dirty="0"/>
              <a:t> </a:t>
            </a:r>
            <a:r>
              <a:rPr lang="en-GB" sz="1800" i="1" dirty="0">
                <a:solidFill>
                  <a:schemeClr val="accent3">
                    <a:lumMod val="75000"/>
                  </a:schemeClr>
                </a:solidFill>
              </a:rPr>
              <a:t>[WABI’23]</a:t>
            </a:r>
            <a:r>
              <a:rPr lang="en-GB" sz="1800" dirty="0"/>
              <a:t>:</a:t>
            </a:r>
            <a:r>
              <a:rPr lang="en-GB" sz="1800" i="1" dirty="0">
                <a:solidFill>
                  <a:schemeClr val="accent3">
                    <a:lumMod val="75000"/>
                  </a:schemeClr>
                </a:solidFill>
              </a:rPr>
              <a:t> </a:t>
            </a:r>
            <a:r>
              <a:rPr lang="en-GB" sz="1800" dirty="0"/>
              <a:t>A state-of-the-art node-centric tool</a:t>
            </a:r>
            <a:r>
              <a:rPr lang="en-GB" sz="1800" i="1" dirty="0">
                <a:solidFill>
                  <a:schemeClr val="accent3">
                    <a:lumMod val="75000"/>
                  </a:schemeClr>
                </a:solidFill>
              </a:rPr>
              <a:t> </a:t>
            </a:r>
            <a:endParaRPr lang="en-GB" sz="2000" i="1" dirty="0">
              <a:solidFill>
                <a:schemeClr val="accent3">
                  <a:lumMod val="75000"/>
                </a:schemeClr>
              </a:solidFill>
            </a:endParaRPr>
          </a:p>
          <a:p>
            <a:pPr>
              <a:lnSpc>
                <a:spcPct val="100000"/>
              </a:lnSpc>
              <a:spcBef>
                <a:spcPts val="0"/>
              </a:spcBef>
              <a:spcAft>
                <a:spcPts val="500"/>
              </a:spcAft>
            </a:pPr>
            <a:r>
              <a:rPr lang="en-GB" sz="2000" b="1" dirty="0" err="1">
                <a:solidFill>
                  <a:srgbClr val="D6A206"/>
                </a:solidFill>
              </a:rPr>
              <a:t>MetaGraph</a:t>
            </a:r>
            <a:r>
              <a:rPr lang="en-GB" sz="1800" dirty="0"/>
              <a:t> </a:t>
            </a:r>
            <a:r>
              <a:rPr lang="en-GB" sz="1800" i="1" dirty="0">
                <a:solidFill>
                  <a:schemeClr val="accent3">
                    <a:lumMod val="75000"/>
                  </a:schemeClr>
                </a:solidFill>
              </a:rPr>
              <a:t>[Nature’25]</a:t>
            </a:r>
            <a:r>
              <a:rPr lang="en-GB" sz="1800" dirty="0"/>
              <a:t>: A state-of-the-art edge-centric too</a:t>
            </a:r>
            <a:r>
              <a:rPr lang="en-GB" sz="2000" dirty="0"/>
              <a:t>l</a:t>
            </a:r>
            <a:r>
              <a:rPr lang="en-GB" sz="2000" i="1" dirty="0">
                <a:solidFill>
                  <a:schemeClr val="accent3">
                    <a:lumMod val="75000"/>
                  </a:schemeClr>
                </a:solidFill>
              </a:rPr>
              <a:t> </a:t>
            </a:r>
          </a:p>
          <a:p>
            <a:pPr>
              <a:lnSpc>
                <a:spcPct val="100000"/>
              </a:lnSpc>
              <a:spcBef>
                <a:spcPts val="0"/>
              </a:spcBef>
              <a:spcAft>
                <a:spcPts val="500"/>
              </a:spcAft>
            </a:pPr>
            <a:r>
              <a:rPr lang="en-GB" sz="2000" b="1" dirty="0" err="1">
                <a:solidFill>
                  <a:srgbClr val="D6A206"/>
                </a:solidFill>
              </a:rPr>
              <a:t>AccIdealMem</a:t>
            </a:r>
            <a:r>
              <a:rPr lang="en-GB" sz="2000" dirty="0"/>
              <a:t>: </a:t>
            </a:r>
            <a:r>
              <a:rPr lang="en-GB" sz="1800" dirty="0"/>
              <a:t>An </a:t>
            </a:r>
            <a:r>
              <a:rPr lang="en-GB" sz="1800" dirty="0">
                <a:solidFill>
                  <a:srgbClr val="34AC8B"/>
                </a:solidFill>
              </a:rPr>
              <a:t>idealized accelerator for graph queries with no main memory overheads</a:t>
            </a:r>
            <a:r>
              <a:rPr lang="en-GB" sz="1800" dirty="0"/>
              <a:t>, but still </a:t>
            </a:r>
            <a:r>
              <a:rPr lang="en-GB" sz="1800" dirty="0">
                <a:solidFill>
                  <a:srgbClr val="C00000"/>
                </a:solidFill>
              </a:rPr>
              <a:t>suffers from the I/O overhead of moving a large amount of low-reuse data</a:t>
            </a:r>
            <a:endParaRPr lang="en-GB" sz="1800" i="1" dirty="0">
              <a:solidFill>
                <a:srgbClr val="C00000"/>
              </a:solidFill>
            </a:endParaRPr>
          </a:p>
        </p:txBody>
      </p:sp>
      <p:sp>
        <p:nvSpPr>
          <p:cNvPr id="8" name="Content Placeholder 2">
            <a:extLst>
              <a:ext uri="{FF2B5EF4-FFF2-40B4-BE49-F238E27FC236}">
                <a16:creationId xmlns:a16="http://schemas.microsoft.com/office/drawing/2014/main" id="{741D9B45-2A07-5C4B-8DA9-83FC78275922}"/>
              </a:ext>
            </a:extLst>
          </p:cNvPr>
          <p:cNvSpPr txBox="1">
            <a:spLocks/>
          </p:cNvSpPr>
          <p:nvPr/>
        </p:nvSpPr>
        <p:spPr>
          <a:xfrm>
            <a:off x="72834" y="5010262"/>
            <a:ext cx="8867700" cy="161297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500"/>
              </a:spcAft>
              <a:buNone/>
            </a:pPr>
            <a:r>
              <a:rPr lang="en-GB" sz="2400" b="1" dirty="0">
                <a:solidFill>
                  <a:srgbClr val="C812BD"/>
                </a:solidFill>
              </a:rPr>
              <a:t>SSD Configurations</a:t>
            </a:r>
          </a:p>
          <a:p>
            <a:pPr>
              <a:lnSpc>
                <a:spcPct val="120000"/>
              </a:lnSpc>
              <a:spcBef>
                <a:spcPts val="0"/>
              </a:spcBef>
              <a:spcAft>
                <a:spcPts val="500"/>
              </a:spcAft>
            </a:pPr>
            <a:r>
              <a:rPr lang="en-GB" sz="2000" b="1" dirty="0">
                <a:solidFill>
                  <a:srgbClr val="C174E7"/>
                </a:solidFill>
              </a:rPr>
              <a:t>SSD-G</a:t>
            </a:r>
            <a:r>
              <a:rPr lang="en-GB" sz="2000" b="1" dirty="0">
                <a:solidFill>
                  <a:srgbClr val="C174E7"/>
                </a:solidFill>
                <a:latin typeface="+mn-lt"/>
              </a:rPr>
              <a:t>4</a:t>
            </a:r>
            <a:r>
              <a:rPr lang="en-GB" sz="2000" b="1" dirty="0">
                <a:solidFill>
                  <a:srgbClr val="C174E7"/>
                </a:solidFill>
              </a:rPr>
              <a:t>: </a:t>
            </a:r>
            <a:r>
              <a:rPr lang="en-GB" sz="2000" dirty="0"/>
              <a:t>With </a:t>
            </a:r>
            <a:r>
              <a:rPr lang="en-GB" sz="2000" dirty="0">
                <a:solidFill>
                  <a:srgbClr val="C174E7"/>
                </a:solidFill>
              </a:rPr>
              <a:t>PCIe Gen4 </a:t>
            </a:r>
            <a:r>
              <a:rPr lang="en-GB" sz="2000" dirty="0"/>
              <a:t>interface (</a:t>
            </a:r>
            <a:r>
              <a:rPr lang="en-GB" sz="2000" dirty="0">
                <a:solidFill>
                  <a:srgbClr val="CC7BF3"/>
                </a:solidFill>
                <a:latin typeface="+mn-lt"/>
              </a:rPr>
              <a:t>7</a:t>
            </a:r>
            <a:r>
              <a:rPr lang="en-GB" sz="2000" dirty="0">
                <a:solidFill>
                  <a:srgbClr val="CC7BF3"/>
                </a:solidFill>
              </a:rPr>
              <a:t> GB/s</a:t>
            </a:r>
            <a:r>
              <a:rPr lang="en-GB" sz="2000" dirty="0">
                <a:solidFill>
                  <a:srgbClr val="D883FF"/>
                </a:solidFill>
              </a:rPr>
              <a:t> </a:t>
            </a:r>
            <a:r>
              <a:rPr lang="en-GB" sz="2000" dirty="0"/>
              <a:t>sequential read bandwidth)</a:t>
            </a:r>
          </a:p>
          <a:p>
            <a:pPr>
              <a:lnSpc>
                <a:spcPct val="120000"/>
              </a:lnSpc>
              <a:spcBef>
                <a:spcPts val="0"/>
              </a:spcBef>
              <a:spcAft>
                <a:spcPts val="500"/>
              </a:spcAft>
            </a:pPr>
            <a:r>
              <a:rPr lang="en-GB" sz="2000" b="1" dirty="0">
                <a:solidFill>
                  <a:srgbClr val="C174E7"/>
                </a:solidFill>
              </a:rPr>
              <a:t>SSD-G</a:t>
            </a:r>
            <a:r>
              <a:rPr lang="en-GB" sz="2000" b="1" dirty="0">
                <a:solidFill>
                  <a:srgbClr val="C174E7"/>
                </a:solidFill>
                <a:latin typeface="+mn-lt"/>
              </a:rPr>
              <a:t>5</a:t>
            </a:r>
            <a:r>
              <a:rPr lang="en-GB" sz="2000" b="1" dirty="0">
                <a:solidFill>
                  <a:srgbClr val="C174E7"/>
                </a:solidFill>
              </a:rPr>
              <a:t>: </a:t>
            </a:r>
            <a:r>
              <a:rPr lang="en-GB" sz="2000" dirty="0"/>
              <a:t>With </a:t>
            </a:r>
            <a:r>
              <a:rPr lang="en-GB" sz="2000" dirty="0">
                <a:solidFill>
                  <a:srgbClr val="C174E7"/>
                </a:solidFill>
              </a:rPr>
              <a:t>PCIe Gen</a:t>
            </a:r>
            <a:r>
              <a:rPr lang="en-GB" sz="2000" dirty="0">
                <a:solidFill>
                  <a:srgbClr val="C174E7"/>
                </a:solidFill>
                <a:latin typeface="+mn-lt"/>
              </a:rPr>
              <a:t>5</a:t>
            </a:r>
            <a:r>
              <a:rPr lang="en-GB" sz="2000" dirty="0">
                <a:solidFill>
                  <a:srgbClr val="C174E7"/>
                </a:solidFill>
              </a:rPr>
              <a:t> </a:t>
            </a:r>
            <a:r>
              <a:rPr lang="en-GB" sz="2000" dirty="0"/>
              <a:t>interface (</a:t>
            </a:r>
            <a:r>
              <a:rPr lang="en-GB" sz="2000" dirty="0">
                <a:solidFill>
                  <a:srgbClr val="CC7BF3"/>
                </a:solidFill>
                <a:latin typeface="+mn-lt"/>
              </a:rPr>
              <a:t>14.8</a:t>
            </a:r>
            <a:r>
              <a:rPr lang="en-GB" sz="2000" dirty="0">
                <a:solidFill>
                  <a:srgbClr val="CC7BF3"/>
                </a:solidFill>
              </a:rPr>
              <a:t> GB/s </a:t>
            </a:r>
            <a:r>
              <a:rPr lang="en-GB" sz="2000" dirty="0"/>
              <a:t>sequential read bandwidth)</a:t>
            </a:r>
          </a:p>
        </p:txBody>
      </p:sp>
      <p:sp>
        <p:nvSpPr>
          <p:cNvPr id="4" name="Rounded Rectangle 3">
            <a:extLst>
              <a:ext uri="{FF2B5EF4-FFF2-40B4-BE49-F238E27FC236}">
                <a16:creationId xmlns:a16="http://schemas.microsoft.com/office/drawing/2014/main" id="{F29C1676-E33D-4E41-9F5A-1DCA6742E159}"/>
              </a:ext>
            </a:extLst>
          </p:cNvPr>
          <p:cNvSpPr/>
          <p:nvPr/>
        </p:nvSpPr>
        <p:spPr>
          <a:xfrm>
            <a:off x="216338" y="1331251"/>
            <a:ext cx="5719767" cy="1612976"/>
          </a:xfrm>
          <a:prstGeom prst="roundRect">
            <a:avLst>
              <a:gd name="adj" fmla="val 5305"/>
            </a:avLst>
          </a:prstGeom>
          <a:solidFill>
            <a:schemeClr val="accent5">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algn="ctr">
              <a:lnSpc>
                <a:spcPct val="80000"/>
              </a:lnSpc>
              <a:spcBef>
                <a:spcPts val="0"/>
              </a:spcBef>
              <a:spcAft>
                <a:spcPts val="1500"/>
              </a:spcAft>
            </a:pPr>
            <a:r>
              <a:rPr lang="en-GB" sz="2000" b="1" dirty="0">
                <a:solidFill>
                  <a:srgbClr val="7F93E4"/>
                </a:solidFill>
                <a:latin typeface="Corbel" panose="020B0503020204020204" pitchFamily="34" charset="0"/>
              </a:rPr>
              <a:t>Hardware Components</a:t>
            </a:r>
          </a:p>
          <a:p>
            <a:pPr marL="180000" indent="-180000">
              <a:lnSpc>
                <a:spcPct val="80000"/>
              </a:lnSpc>
              <a:spcBef>
                <a:spcPts val="0"/>
              </a:spcBef>
              <a:spcAft>
                <a:spcPts val="1000"/>
              </a:spcAft>
              <a:buFont typeface="Arial" panose="020B0604020202020204" pitchFamily="34" charset="0"/>
              <a:buChar char="•"/>
            </a:pPr>
            <a:r>
              <a:rPr lang="en-GB" dirty="0">
                <a:solidFill>
                  <a:schemeClr val="tx1"/>
                </a:solidFill>
                <a:latin typeface="Corbel" panose="020B0503020204020204" pitchFamily="34" charset="0"/>
              </a:rPr>
              <a:t>Synthesized Verilog model for the in-storage accelerators</a:t>
            </a:r>
          </a:p>
          <a:p>
            <a:pPr marL="180000" indent="-180000">
              <a:lnSpc>
                <a:spcPct val="80000"/>
              </a:lnSpc>
              <a:spcAft>
                <a:spcPts val="1000"/>
              </a:spcAft>
              <a:buFont typeface="Arial" panose="020B0604020202020204" pitchFamily="34" charset="0"/>
              <a:buChar char="•"/>
            </a:pPr>
            <a:r>
              <a:rPr lang="en-GB" dirty="0" err="1">
                <a:solidFill>
                  <a:schemeClr val="tx1"/>
                </a:solidFill>
                <a:latin typeface="Corbel" panose="020B0503020204020204" pitchFamily="34" charset="0"/>
              </a:rPr>
              <a:t>MQSim</a:t>
            </a:r>
            <a:r>
              <a:rPr lang="en-GB" dirty="0">
                <a:solidFill>
                  <a:schemeClr val="tx1"/>
                </a:solidFill>
                <a:latin typeface="Corbel" panose="020B0503020204020204" pitchFamily="34" charset="0"/>
              </a:rPr>
              <a:t> </a:t>
            </a:r>
            <a:r>
              <a:rPr lang="en-GB" i="1" dirty="0">
                <a:solidFill>
                  <a:schemeClr val="accent3">
                    <a:lumMod val="75000"/>
                  </a:schemeClr>
                </a:solidFill>
                <a:latin typeface="Corbel" panose="020B0503020204020204" pitchFamily="34" charset="0"/>
              </a:rPr>
              <a:t>[</a:t>
            </a:r>
            <a:r>
              <a:rPr lang="en-GB" i="1" dirty="0" err="1">
                <a:solidFill>
                  <a:schemeClr val="accent3">
                    <a:lumMod val="75000"/>
                  </a:schemeClr>
                </a:solidFill>
                <a:latin typeface="Corbel" panose="020B0503020204020204" pitchFamily="34" charset="0"/>
              </a:rPr>
              <a:t>Tavakkol</a:t>
            </a:r>
            <a:r>
              <a:rPr lang="en-GB" i="1" dirty="0">
                <a:solidFill>
                  <a:schemeClr val="accent3">
                    <a:lumMod val="75000"/>
                  </a:schemeClr>
                </a:solidFill>
                <a:latin typeface="Corbel" panose="020B0503020204020204" pitchFamily="34" charset="0"/>
              </a:rPr>
              <a:t>+, FAST’18] </a:t>
            </a:r>
            <a:r>
              <a:rPr lang="en-GB" dirty="0">
                <a:solidFill>
                  <a:schemeClr val="tx1"/>
                </a:solidFill>
                <a:latin typeface="Corbel" panose="020B0503020204020204" pitchFamily="34" charset="0"/>
              </a:rPr>
              <a:t>for SSD’s internal operations</a:t>
            </a:r>
          </a:p>
          <a:p>
            <a:pPr marL="180000" indent="-180000">
              <a:lnSpc>
                <a:spcPct val="80000"/>
              </a:lnSpc>
              <a:spcAft>
                <a:spcPts val="300"/>
              </a:spcAft>
              <a:buFont typeface="Arial" panose="020B0604020202020204" pitchFamily="34" charset="0"/>
              <a:buChar char="•"/>
            </a:pPr>
            <a:r>
              <a:rPr lang="en-GB" dirty="0" err="1">
                <a:solidFill>
                  <a:schemeClr val="tx1"/>
                </a:solidFill>
                <a:latin typeface="Corbel" panose="020B0503020204020204" pitchFamily="34" charset="0"/>
              </a:rPr>
              <a:t>Ramulator</a:t>
            </a:r>
            <a:r>
              <a:rPr lang="en-GB" dirty="0">
                <a:latin typeface="Corbel" panose="020B0503020204020204" pitchFamily="34" charset="0"/>
              </a:rPr>
              <a:t> </a:t>
            </a:r>
            <a:r>
              <a:rPr lang="en-GB" i="1" dirty="0">
                <a:solidFill>
                  <a:schemeClr val="accent3">
                    <a:lumMod val="75000"/>
                  </a:schemeClr>
                </a:solidFill>
                <a:latin typeface="Corbel" panose="020B0503020204020204" pitchFamily="34" charset="0"/>
              </a:rPr>
              <a:t>[Kim+, CAL’15] </a:t>
            </a:r>
            <a:r>
              <a:rPr lang="en-GB" dirty="0">
                <a:solidFill>
                  <a:schemeClr val="tx1"/>
                </a:solidFill>
                <a:latin typeface="Corbel" panose="020B0503020204020204" pitchFamily="34" charset="0"/>
              </a:rPr>
              <a:t>for SSD’s internal DRAM</a:t>
            </a:r>
          </a:p>
        </p:txBody>
      </p:sp>
      <p:sp>
        <p:nvSpPr>
          <p:cNvPr id="9" name="Rounded Rectangle 8">
            <a:extLst>
              <a:ext uri="{FF2B5EF4-FFF2-40B4-BE49-F238E27FC236}">
                <a16:creationId xmlns:a16="http://schemas.microsoft.com/office/drawing/2014/main" id="{1F108E62-380A-8147-BE56-BCB5E800B902}"/>
              </a:ext>
            </a:extLst>
          </p:cNvPr>
          <p:cNvSpPr/>
          <p:nvPr/>
        </p:nvSpPr>
        <p:spPr>
          <a:xfrm>
            <a:off x="6056027" y="1331250"/>
            <a:ext cx="2871636" cy="1612977"/>
          </a:xfrm>
          <a:prstGeom prst="roundRect">
            <a:avLst>
              <a:gd name="adj" fmla="val 7738"/>
            </a:avLst>
          </a:prstGeom>
          <a:solidFill>
            <a:schemeClr val="accent5">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108000" rIns="0" rtlCol="0" anchor="ctr"/>
          <a:lstStyle/>
          <a:p>
            <a:pPr algn="ctr">
              <a:lnSpc>
                <a:spcPct val="80000"/>
              </a:lnSpc>
              <a:spcBef>
                <a:spcPts val="0"/>
              </a:spcBef>
              <a:spcAft>
                <a:spcPts val="1500"/>
              </a:spcAft>
            </a:pPr>
            <a:r>
              <a:rPr lang="en-GB" sz="2000" b="1" dirty="0">
                <a:solidFill>
                  <a:srgbClr val="7F93E4"/>
                </a:solidFill>
                <a:latin typeface="Corbel" panose="020B0503020204020204" pitchFamily="34" charset="0"/>
              </a:rPr>
              <a:t>Software Components</a:t>
            </a:r>
          </a:p>
          <a:p>
            <a:pPr>
              <a:lnSpc>
                <a:spcPct val="80000"/>
              </a:lnSpc>
              <a:spcBef>
                <a:spcPts val="0"/>
              </a:spcBef>
              <a:spcAft>
                <a:spcPts val="1000"/>
              </a:spcAft>
            </a:pPr>
            <a:r>
              <a:rPr lang="en-GB" dirty="0">
                <a:solidFill>
                  <a:schemeClr val="tx1"/>
                </a:solidFill>
                <a:latin typeface="Corbel" panose="020B0503020204020204" pitchFamily="34" charset="0"/>
              </a:rPr>
              <a:t>Measure on a real system: </a:t>
            </a:r>
          </a:p>
          <a:p>
            <a:pPr marL="180000" indent="-180000">
              <a:lnSpc>
                <a:spcPct val="80000"/>
              </a:lnSpc>
              <a:spcAft>
                <a:spcPts val="1000"/>
              </a:spcAft>
              <a:buFont typeface="Arial" panose="020B0604020202020204" pitchFamily="34" charset="0"/>
              <a:buChar char="•"/>
            </a:pPr>
            <a:r>
              <a:rPr lang="en-GB" dirty="0">
                <a:solidFill>
                  <a:schemeClr val="tx1"/>
                </a:solidFill>
                <a:latin typeface="Corbel" panose="020B0503020204020204" pitchFamily="34" charset="0"/>
              </a:rPr>
              <a:t>AMD® EPYC® host CPU with </a:t>
            </a:r>
            <a:r>
              <a:rPr lang="en-GB" dirty="0">
                <a:solidFill>
                  <a:schemeClr val="tx1"/>
                </a:solidFill>
              </a:rPr>
              <a:t>128</a:t>
            </a:r>
            <a:r>
              <a:rPr lang="en-GB" dirty="0">
                <a:solidFill>
                  <a:schemeClr val="tx1"/>
                </a:solidFill>
                <a:latin typeface="Corbel" panose="020B0503020204020204" pitchFamily="34" charset="0"/>
              </a:rPr>
              <a:t> physical cores</a:t>
            </a:r>
          </a:p>
          <a:p>
            <a:pPr marL="180000" indent="-180000">
              <a:lnSpc>
                <a:spcPct val="80000"/>
              </a:lnSpc>
              <a:spcAft>
                <a:spcPts val="300"/>
              </a:spcAft>
              <a:buFont typeface="Arial" panose="020B0604020202020204" pitchFamily="34" charset="0"/>
              <a:buChar char="•"/>
            </a:pPr>
            <a:r>
              <a:rPr lang="en-GB" dirty="0">
                <a:solidFill>
                  <a:schemeClr val="tx1"/>
                </a:solidFill>
              </a:rPr>
              <a:t>1.5</a:t>
            </a:r>
            <a:r>
              <a:rPr lang="en-GB" dirty="0">
                <a:solidFill>
                  <a:schemeClr val="tx1"/>
                </a:solidFill>
                <a:latin typeface="Corbel" panose="020B0503020204020204" pitchFamily="34" charset="0"/>
              </a:rPr>
              <a:t> TB host DRAM </a:t>
            </a:r>
          </a:p>
        </p:txBody>
      </p:sp>
      <p:grpSp>
        <p:nvGrpSpPr>
          <p:cNvPr id="5" name="Group 4">
            <a:extLst>
              <a:ext uri="{FF2B5EF4-FFF2-40B4-BE49-F238E27FC236}">
                <a16:creationId xmlns:a16="http://schemas.microsoft.com/office/drawing/2014/main" id="{ADF77368-FEB7-AD69-2F63-89CAAD80F72B}"/>
              </a:ext>
            </a:extLst>
          </p:cNvPr>
          <p:cNvGrpSpPr/>
          <p:nvPr/>
        </p:nvGrpSpPr>
        <p:grpSpPr>
          <a:xfrm>
            <a:off x="1872893" y="6552384"/>
            <a:ext cx="6071596" cy="268284"/>
            <a:chOff x="2060011" y="6449365"/>
            <a:chExt cx="4267776" cy="268284"/>
          </a:xfrm>
        </p:grpSpPr>
        <p:sp>
          <p:nvSpPr>
            <p:cNvPr id="6" name="Arrow: Chevron 42">
              <a:extLst>
                <a:ext uri="{FF2B5EF4-FFF2-40B4-BE49-F238E27FC236}">
                  <a16:creationId xmlns:a16="http://schemas.microsoft.com/office/drawing/2014/main" id="{74E3A8DE-2E68-D739-E671-34C24E9E63D8}"/>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0" name="Arrow: Chevron 43">
              <a:extLst>
                <a:ext uri="{FF2B5EF4-FFF2-40B4-BE49-F238E27FC236}">
                  <a16:creationId xmlns:a16="http://schemas.microsoft.com/office/drawing/2014/main" id="{BC23550A-912F-A747-D022-6A7AEDAD25E7}"/>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1" name="Arrow: Chevron 45">
              <a:extLst>
                <a:ext uri="{FF2B5EF4-FFF2-40B4-BE49-F238E27FC236}">
                  <a16:creationId xmlns:a16="http://schemas.microsoft.com/office/drawing/2014/main" id="{6AF2B38F-B9CC-1DA4-DC7C-2C9C0FE469EB}"/>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2" name="Arrow: Chevron 46">
              <a:extLst>
                <a:ext uri="{FF2B5EF4-FFF2-40B4-BE49-F238E27FC236}">
                  <a16:creationId xmlns:a16="http://schemas.microsoft.com/office/drawing/2014/main" id="{F26154C6-63BD-1866-A142-10C6C60B8B55}"/>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80804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bldLvl="2"/>
      <p:bldP spid="8" grpId="0" build="p" bldLvl="2"/>
      <p:bldP spid="4" grpId="0" animBg="1"/>
      <p:bldP spid="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28CCB-EBB1-95EB-9B7A-B8424B8A23F7}"/>
              </a:ext>
            </a:extLst>
          </p:cNvPr>
          <p:cNvSpPr>
            <a:spLocks noGrp="1"/>
          </p:cNvSpPr>
          <p:nvPr>
            <p:ph type="title"/>
          </p:nvPr>
        </p:nvSpPr>
        <p:spPr/>
        <p:txBody>
          <a:bodyPr/>
          <a:lstStyle/>
          <a:p>
            <a:r>
              <a:rPr lang="en-CH" dirty="0"/>
              <a:t>Benefits over Software</a:t>
            </a:r>
          </a:p>
        </p:txBody>
      </p:sp>
      <p:sp>
        <p:nvSpPr>
          <p:cNvPr id="4" name="Rectangle 3">
            <a:extLst>
              <a:ext uri="{FF2B5EF4-FFF2-40B4-BE49-F238E27FC236}">
                <a16:creationId xmlns:a16="http://schemas.microsoft.com/office/drawing/2014/main" id="{22CF142F-2184-9446-642C-4723F085449C}"/>
              </a:ext>
            </a:extLst>
          </p:cNvPr>
          <p:cNvSpPr/>
          <p:nvPr/>
        </p:nvSpPr>
        <p:spPr>
          <a:xfrm>
            <a:off x="7792669" y="1469537"/>
            <a:ext cx="862074" cy="172340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latin typeface="Corbel" panose="020B0503020204020204" pitchFamily="34" charset="0"/>
            </a:endParaRPr>
          </a:p>
        </p:txBody>
      </p:sp>
      <p:sp>
        <p:nvSpPr>
          <p:cNvPr id="5" name="Rectangle 4">
            <a:extLst>
              <a:ext uri="{FF2B5EF4-FFF2-40B4-BE49-F238E27FC236}">
                <a16:creationId xmlns:a16="http://schemas.microsoft.com/office/drawing/2014/main" id="{4FF5520B-5CFC-8BD9-979E-0B790BFBF5C4}"/>
              </a:ext>
            </a:extLst>
          </p:cNvPr>
          <p:cNvSpPr/>
          <p:nvPr/>
        </p:nvSpPr>
        <p:spPr>
          <a:xfrm>
            <a:off x="3675790" y="1469536"/>
            <a:ext cx="882354" cy="1734538"/>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graphicFrame>
        <p:nvGraphicFramePr>
          <p:cNvPr id="6" name="Chart 5">
            <a:extLst>
              <a:ext uri="{FF2B5EF4-FFF2-40B4-BE49-F238E27FC236}">
                <a16:creationId xmlns:a16="http://schemas.microsoft.com/office/drawing/2014/main" id="{E5BDCB10-C0B4-CB66-8C5B-D445E50199D0}"/>
              </a:ext>
            </a:extLst>
          </p:cNvPr>
          <p:cNvGraphicFramePr>
            <a:graphicFrameLocks/>
          </p:cNvGraphicFramePr>
          <p:nvPr>
            <p:extLst>
              <p:ext uri="{D42A27DB-BD31-4B8C-83A1-F6EECF244321}">
                <p14:modId xmlns:p14="http://schemas.microsoft.com/office/powerpoint/2010/main" val="3807411930"/>
              </p:ext>
            </p:extLst>
          </p:nvPr>
        </p:nvGraphicFramePr>
        <p:xfrm>
          <a:off x="556281" y="904189"/>
          <a:ext cx="8373061" cy="27916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AD73A608-CC88-60DE-E8AC-FC96CE535B12}"/>
              </a:ext>
            </a:extLst>
          </p:cNvPr>
          <p:cNvGraphicFramePr>
            <a:graphicFrameLocks/>
          </p:cNvGraphicFramePr>
          <p:nvPr>
            <p:extLst>
              <p:ext uri="{D42A27DB-BD31-4B8C-83A1-F6EECF244321}">
                <p14:modId xmlns:p14="http://schemas.microsoft.com/office/powerpoint/2010/main" val="215595275"/>
              </p:ext>
            </p:extLst>
          </p:nvPr>
        </p:nvGraphicFramePr>
        <p:xfrm>
          <a:off x="4652880" y="1321571"/>
          <a:ext cx="4408877" cy="2361148"/>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Arrow Connector 9">
            <a:extLst>
              <a:ext uri="{FF2B5EF4-FFF2-40B4-BE49-F238E27FC236}">
                <a16:creationId xmlns:a16="http://schemas.microsoft.com/office/drawing/2014/main" id="{E8189919-6EBC-BE34-4485-F700AF952180}"/>
              </a:ext>
            </a:extLst>
          </p:cNvPr>
          <p:cNvCxnSpPr>
            <a:cxnSpLocks/>
          </p:cNvCxnSpPr>
          <p:nvPr/>
        </p:nvCxnSpPr>
        <p:spPr>
          <a:xfrm flipV="1">
            <a:off x="3454761" y="1469536"/>
            <a:ext cx="0" cy="185634"/>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5A8130A-EB59-E429-64B4-918269A5DAE5}"/>
              </a:ext>
            </a:extLst>
          </p:cNvPr>
          <p:cNvSpPr txBox="1"/>
          <p:nvPr/>
        </p:nvSpPr>
        <p:spPr>
          <a:xfrm rot="16200000">
            <a:off x="3148545" y="1689701"/>
            <a:ext cx="595806" cy="338554"/>
          </a:xfrm>
          <a:prstGeom prst="rect">
            <a:avLst/>
          </a:prstGeom>
          <a:noFill/>
        </p:spPr>
        <p:txBody>
          <a:bodyPr wrap="square" rtlCol="0">
            <a:spAutoFit/>
          </a:bodyPr>
          <a:lstStyle/>
          <a:p>
            <a:pPr algn="ctr"/>
            <a:r>
              <a:rPr lang="en-CH" sz="1600" dirty="0"/>
              <a:t>22.3</a:t>
            </a:r>
          </a:p>
        </p:txBody>
      </p:sp>
      <p:sp>
        <p:nvSpPr>
          <p:cNvPr id="12" name="TextBox 11">
            <a:extLst>
              <a:ext uri="{FF2B5EF4-FFF2-40B4-BE49-F238E27FC236}">
                <a16:creationId xmlns:a16="http://schemas.microsoft.com/office/drawing/2014/main" id="{901FC284-4C22-C1C5-E744-7737C1E5C838}"/>
              </a:ext>
            </a:extLst>
          </p:cNvPr>
          <p:cNvSpPr txBox="1"/>
          <p:nvPr/>
        </p:nvSpPr>
        <p:spPr>
          <a:xfrm rot="16200000">
            <a:off x="-412525" y="2152140"/>
            <a:ext cx="1734539" cy="369332"/>
          </a:xfrm>
          <a:prstGeom prst="rect">
            <a:avLst/>
          </a:prstGeom>
          <a:noFill/>
        </p:spPr>
        <p:txBody>
          <a:bodyPr wrap="square" rtlCol="0">
            <a:spAutoFit/>
          </a:bodyPr>
          <a:lstStyle/>
          <a:p>
            <a:pPr algn="ctr"/>
            <a:r>
              <a:rPr lang="en-CH" b="1" dirty="0">
                <a:latin typeface="Corbel" panose="020B0503020204020204" pitchFamily="34" charset="0"/>
              </a:rPr>
              <a:t>Speedup</a:t>
            </a:r>
          </a:p>
        </p:txBody>
      </p:sp>
      <p:cxnSp>
        <p:nvCxnSpPr>
          <p:cNvPr id="15" name="Straight Arrow Connector 14">
            <a:extLst>
              <a:ext uri="{FF2B5EF4-FFF2-40B4-BE49-F238E27FC236}">
                <a16:creationId xmlns:a16="http://schemas.microsoft.com/office/drawing/2014/main" id="{DB0D62B6-541A-BBF4-F816-5229577BAB75}"/>
              </a:ext>
            </a:extLst>
          </p:cNvPr>
          <p:cNvCxnSpPr>
            <a:cxnSpLocks/>
          </p:cNvCxnSpPr>
          <p:nvPr/>
        </p:nvCxnSpPr>
        <p:spPr>
          <a:xfrm flipV="1">
            <a:off x="7555339" y="1469536"/>
            <a:ext cx="0" cy="185634"/>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8EF0960-3109-0A88-B19C-DD9437516A95}"/>
              </a:ext>
            </a:extLst>
          </p:cNvPr>
          <p:cNvSpPr txBox="1"/>
          <p:nvPr/>
        </p:nvSpPr>
        <p:spPr>
          <a:xfrm rot="16200000">
            <a:off x="7246248" y="1684722"/>
            <a:ext cx="585849" cy="338554"/>
          </a:xfrm>
          <a:prstGeom prst="rect">
            <a:avLst/>
          </a:prstGeom>
          <a:noFill/>
        </p:spPr>
        <p:txBody>
          <a:bodyPr wrap="square" rtlCol="0">
            <a:spAutoFit/>
          </a:bodyPr>
          <a:lstStyle/>
          <a:p>
            <a:pPr algn="ctr"/>
            <a:r>
              <a:rPr lang="en-CH" sz="1600" dirty="0"/>
              <a:t>16.1</a:t>
            </a:r>
          </a:p>
        </p:txBody>
      </p:sp>
      <p:cxnSp>
        <p:nvCxnSpPr>
          <p:cNvPr id="17" name="Straight Connector 16">
            <a:extLst>
              <a:ext uri="{FF2B5EF4-FFF2-40B4-BE49-F238E27FC236}">
                <a16:creationId xmlns:a16="http://schemas.microsoft.com/office/drawing/2014/main" id="{616FA571-E446-CB23-87E6-3C755CB31098}"/>
              </a:ext>
            </a:extLst>
          </p:cNvPr>
          <p:cNvCxnSpPr>
            <a:cxnSpLocks/>
          </p:cNvCxnSpPr>
          <p:nvPr/>
        </p:nvCxnSpPr>
        <p:spPr>
          <a:xfrm flipV="1">
            <a:off x="3684101" y="1469536"/>
            <a:ext cx="2" cy="1664718"/>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BC8707C-0A94-0E37-896E-31CB37702AC7}"/>
              </a:ext>
            </a:extLst>
          </p:cNvPr>
          <p:cNvCxnSpPr>
            <a:cxnSpLocks/>
          </p:cNvCxnSpPr>
          <p:nvPr/>
        </p:nvCxnSpPr>
        <p:spPr>
          <a:xfrm>
            <a:off x="7784241" y="1484953"/>
            <a:ext cx="0" cy="1649301"/>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DB53241-E980-1F7D-BC56-ABF6129386A2}"/>
              </a:ext>
            </a:extLst>
          </p:cNvPr>
          <p:cNvSpPr txBox="1"/>
          <p:nvPr/>
        </p:nvSpPr>
        <p:spPr>
          <a:xfrm>
            <a:off x="1050762" y="1533355"/>
            <a:ext cx="1099874" cy="369332"/>
          </a:xfrm>
          <a:prstGeom prst="rect">
            <a:avLst/>
          </a:prstGeom>
          <a:noFill/>
        </p:spPr>
        <p:txBody>
          <a:bodyPr wrap="square" rtlCol="0">
            <a:spAutoFit/>
          </a:bodyPr>
          <a:lstStyle/>
          <a:p>
            <a:pPr algn="ctr"/>
            <a:r>
              <a:rPr lang="en-CH" b="1" i="1" dirty="0">
                <a:solidFill>
                  <a:srgbClr val="2D75B5"/>
                </a:solidFill>
                <a:cs typeface="Calibri" panose="020F0502020204030204" pitchFamily="34" charset="0"/>
              </a:rPr>
              <a:t>SSD-G4</a:t>
            </a:r>
          </a:p>
        </p:txBody>
      </p:sp>
      <p:sp>
        <p:nvSpPr>
          <p:cNvPr id="25" name="Rectangle 24">
            <a:extLst>
              <a:ext uri="{FF2B5EF4-FFF2-40B4-BE49-F238E27FC236}">
                <a16:creationId xmlns:a16="http://schemas.microsoft.com/office/drawing/2014/main" id="{0CB0907F-619D-DA00-DEC5-646B5416ACDB}"/>
              </a:ext>
            </a:extLst>
          </p:cNvPr>
          <p:cNvSpPr/>
          <p:nvPr/>
        </p:nvSpPr>
        <p:spPr>
          <a:xfrm>
            <a:off x="-8356" y="4027016"/>
            <a:ext cx="9144000" cy="115638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400" b="1" dirty="0">
                <a:solidFill>
                  <a:schemeClr val="tx1"/>
                </a:solidFill>
                <a:latin typeface="Corbel" panose="020B0503020204020204" pitchFamily="34" charset="0"/>
              </a:rPr>
              <a:t>GRAINS provides significant speedup over</a:t>
            </a:r>
            <a:br>
              <a:rPr lang="en-GB" sz="2400" b="1" dirty="0">
                <a:solidFill>
                  <a:schemeClr val="tx1"/>
                </a:solidFill>
                <a:latin typeface="Corbel" panose="020B0503020204020204" pitchFamily="34" charset="0"/>
              </a:rPr>
            </a:br>
            <a:r>
              <a:rPr lang="en-GB" sz="2400" b="1" dirty="0">
                <a:solidFill>
                  <a:srgbClr val="C812BD"/>
                </a:solidFill>
                <a:latin typeface="Corbel" panose="020B0503020204020204" pitchFamily="34" charset="0"/>
              </a:rPr>
              <a:t>Fulgor</a:t>
            </a:r>
            <a:r>
              <a:rPr lang="en-GB" sz="2400" b="1" dirty="0">
                <a:solidFill>
                  <a:schemeClr val="tx1"/>
                </a:solidFill>
                <a:latin typeface="Corbel" panose="020B0503020204020204" pitchFamily="34" charset="0"/>
              </a:rPr>
              <a:t> and </a:t>
            </a:r>
            <a:r>
              <a:rPr lang="en-GB" sz="2400" b="1" dirty="0" err="1">
                <a:solidFill>
                  <a:schemeClr val="accent2"/>
                </a:solidFill>
                <a:latin typeface="Corbel" panose="020B0503020204020204" pitchFamily="34" charset="0"/>
              </a:rPr>
              <a:t>Metagraph</a:t>
            </a:r>
            <a:r>
              <a:rPr lang="en-GB" sz="2400" b="1" dirty="0">
                <a:solidFill>
                  <a:schemeClr val="tx1"/>
                </a:solidFill>
                <a:latin typeface="Corbel" panose="020B0503020204020204" pitchFamily="34" charset="0"/>
              </a:rPr>
              <a:t> baselines, with both </a:t>
            </a:r>
            <a:r>
              <a:rPr lang="en-GB" sz="2400" b="1" dirty="0">
                <a:solidFill>
                  <a:srgbClr val="2D75B5"/>
                </a:solidFill>
                <a:latin typeface="Corbel" panose="020B0503020204020204" pitchFamily="34" charset="0"/>
              </a:rPr>
              <a:t>SSD-G</a:t>
            </a:r>
            <a:r>
              <a:rPr lang="en-GB" sz="2400" b="1" dirty="0">
                <a:solidFill>
                  <a:srgbClr val="2D75B5"/>
                </a:solidFill>
              </a:rPr>
              <a:t>4</a:t>
            </a:r>
            <a:r>
              <a:rPr lang="en-GB" sz="2400" b="1" dirty="0">
                <a:solidFill>
                  <a:srgbClr val="2D75B5"/>
                </a:solidFill>
                <a:latin typeface="Corbel" panose="020B0503020204020204" pitchFamily="34" charset="0"/>
              </a:rPr>
              <a:t> and SSD-G</a:t>
            </a:r>
            <a:r>
              <a:rPr lang="en-GB" sz="2400" b="1" dirty="0">
                <a:solidFill>
                  <a:srgbClr val="2D75B5"/>
                </a:solidFill>
              </a:rPr>
              <a:t>5</a:t>
            </a:r>
            <a:r>
              <a:rPr lang="en-GB" sz="2400" b="1" dirty="0">
                <a:solidFill>
                  <a:schemeClr val="tx1"/>
                </a:solidFill>
                <a:latin typeface="Corbel" panose="020B0503020204020204" pitchFamily="34" charset="0"/>
              </a:rPr>
              <a:t> </a:t>
            </a:r>
          </a:p>
        </p:txBody>
      </p:sp>
      <p:sp>
        <p:nvSpPr>
          <p:cNvPr id="26" name="Rectangle 25">
            <a:extLst>
              <a:ext uri="{FF2B5EF4-FFF2-40B4-BE49-F238E27FC236}">
                <a16:creationId xmlns:a16="http://schemas.microsoft.com/office/drawing/2014/main" id="{9921B686-B7EC-5EE1-A75C-22CE5CDEDF11}"/>
              </a:ext>
            </a:extLst>
          </p:cNvPr>
          <p:cNvSpPr/>
          <p:nvPr/>
        </p:nvSpPr>
        <p:spPr>
          <a:xfrm>
            <a:off x="0" y="5146752"/>
            <a:ext cx="9144000" cy="115638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400" b="1" dirty="0">
                <a:solidFill>
                  <a:schemeClr val="tx1"/>
                </a:solidFill>
                <a:latin typeface="Corbel" panose="020B0503020204020204" pitchFamily="34" charset="0"/>
              </a:rPr>
              <a:t>GRAINS improves average </a:t>
            </a:r>
            <a:r>
              <a:rPr lang="en-GB" sz="2400" b="1" dirty="0">
                <a:solidFill>
                  <a:srgbClr val="629B3C"/>
                </a:solidFill>
                <a:latin typeface="Corbel" panose="020B0503020204020204" pitchFamily="34" charset="0"/>
              </a:rPr>
              <a:t>energy-efficiency</a:t>
            </a:r>
            <a:br>
              <a:rPr lang="en-GB" sz="2400" b="1" dirty="0">
                <a:solidFill>
                  <a:schemeClr val="tx1"/>
                </a:solidFill>
                <a:latin typeface="Corbel" panose="020B0503020204020204" pitchFamily="34" charset="0"/>
              </a:rPr>
            </a:br>
            <a:r>
              <a:rPr lang="en-GB" sz="2400" b="1" dirty="0">
                <a:solidFill>
                  <a:schemeClr val="tx1"/>
                </a:solidFill>
                <a:latin typeface="Corbel" panose="020B0503020204020204" pitchFamily="34" charset="0"/>
              </a:rPr>
              <a:t>by</a:t>
            </a:r>
            <a:r>
              <a:rPr lang="en-GB" sz="2400" b="1" dirty="0">
                <a:solidFill>
                  <a:srgbClr val="629B3C"/>
                </a:solidFill>
                <a:latin typeface="Corbel" panose="020B0503020204020204" pitchFamily="34" charset="0"/>
              </a:rPr>
              <a:t> </a:t>
            </a:r>
            <a:r>
              <a:rPr lang="en-GB" sz="2400" b="1" dirty="0">
                <a:solidFill>
                  <a:srgbClr val="629B3C"/>
                </a:solidFill>
              </a:rPr>
              <a:t>11.3x</a:t>
            </a:r>
            <a:r>
              <a:rPr lang="en-GB" sz="2400" b="1" dirty="0">
                <a:solidFill>
                  <a:srgbClr val="629B3C"/>
                </a:solidFill>
                <a:latin typeface="Corbel" panose="020B0503020204020204" pitchFamily="34" charset="0"/>
              </a:rPr>
              <a:t> </a:t>
            </a:r>
            <a:r>
              <a:rPr lang="en-GB" sz="2400" b="1" dirty="0">
                <a:solidFill>
                  <a:schemeClr val="tx1"/>
                </a:solidFill>
                <a:latin typeface="Corbel" panose="020B0503020204020204" pitchFamily="34" charset="0"/>
              </a:rPr>
              <a:t>and </a:t>
            </a:r>
            <a:r>
              <a:rPr lang="en-GB" sz="2400" b="1" dirty="0">
                <a:solidFill>
                  <a:srgbClr val="629B3C"/>
                </a:solidFill>
              </a:rPr>
              <a:t>21.5x</a:t>
            </a:r>
            <a:r>
              <a:rPr lang="en-GB" sz="2400" b="1" dirty="0">
                <a:solidFill>
                  <a:schemeClr val="tx1"/>
                </a:solidFill>
                <a:latin typeface="Corbel" panose="020B0503020204020204" pitchFamily="34" charset="0"/>
              </a:rPr>
              <a:t> over </a:t>
            </a:r>
            <a:r>
              <a:rPr lang="en-GB" sz="2400" b="1" dirty="0">
                <a:solidFill>
                  <a:srgbClr val="C812BD"/>
                </a:solidFill>
                <a:latin typeface="Corbel" panose="020B0503020204020204" pitchFamily="34" charset="0"/>
              </a:rPr>
              <a:t>Fulgor</a:t>
            </a:r>
            <a:r>
              <a:rPr lang="en-GB" sz="2400" b="1" dirty="0">
                <a:solidFill>
                  <a:schemeClr val="tx1"/>
                </a:solidFill>
                <a:latin typeface="Corbel" panose="020B0503020204020204" pitchFamily="34" charset="0"/>
              </a:rPr>
              <a:t> and </a:t>
            </a:r>
            <a:r>
              <a:rPr lang="en-GB" sz="2400" b="1" dirty="0" err="1">
                <a:solidFill>
                  <a:srgbClr val="ED7D31"/>
                </a:solidFill>
                <a:latin typeface="Corbel" panose="020B0503020204020204" pitchFamily="34" charset="0"/>
              </a:rPr>
              <a:t>Metagraph</a:t>
            </a:r>
            <a:r>
              <a:rPr lang="en-GB" sz="2400" b="1" dirty="0">
                <a:solidFill>
                  <a:schemeClr val="tx1"/>
                </a:solidFill>
                <a:latin typeface="Corbel" panose="020B0503020204020204" pitchFamily="34" charset="0"/>
              </a:rPr>
              <a:t>, respectively</a:t>
            </a:r>
            <a:endParaRPr lang="en-GB" sz="2400" b="1" dirty="0">
              <a:solidFill>
                <a:schemeClr val="tx1"/>
              </a:solidFill>
            </a:endParaRPr>
          </a:p>
        </p:txBody>
      </p:sp>
      <p:sp>
        <p:nvSpPr>
          <p:cNvPr id="37" name="TextBox 36">
            <a:extLst>
              <a:ext uri="{FF2B5EF4-FFF2-40B4-BE49-F238E27FC236}">
                <a16:creationId xmlns:a16="http://schemas.microsoft.com/office/drawing/2014/main" id="{5F484032-5E67-D83A-B2A9-E320A5B8A38A}"/>
              </a:ext>
            </a:extLst>
          </p:cNvPr>
          <p:cNvSpPr txBox="1"/>
          <p:nvPr/>
        </p:nvSpPr>
        <p:spPr>
          <a:xfrm>
            <a:off x="5186005" y="1533355"/>
            <a:ext cx="1099874" cy="369332"/>
          </a:xfrm>
          <a:prstGeom prst="rect">
            <a:avLst/>
          </a:prstGeom>
          <a:noFill/>
        </p:spPr>
        <p:txBody>
          <a:bodyPr wrap="square" rtlCol="0">
            <a:spAutoFit/>
          </a:bodyPr>
          <a:lstStyle/>
          <a:p>
            <a:pPr algn="ctr"/>
            <a:r>
              <a:rPr lang="en-CH" b="1" i="1" dirty="0">
                <a:solidFill>
                  <a:srgbClr val="2D75B5"/>
                </a:solidFill>
                <a:cs typeface="Calibri" panose="020F0502020204030204" pitchFamily="34" charset="0"/>
              </a:rPr>
              <a:t>SSD-G5</a:t>
            </a:r>
          </a:p>
        </p:txBody>
      </p:sp>
      <p:cxnSp>
        <p:nvCxnSpPr>
          <p:cNvPr id="38" name="Straight Arrow Connector 37">
            <a:extLst>
              <a:ext uri="{FF2B5EF4-FFF2-40B4-BE49-F238E27FC236}">
                <a16:creationId xmlns:a16="http://schemas.microsoft.com/office/drawing/2014/main" id="{456DB901-51A7-CDE2-E571-AECA1CEAB8BF}"/>
              </a:ext>
            </a:extLst>
          </p:cNvPr>
          <p:cNvCxnSpPr>
            <a:cxnSpLocks/>
          </p:cNvCxnSpPr>
          <p:nvPr/>
        </p:nvCxnSpPr>
        <p:spPr>
          <a:xfrm flipV="1">
            <a:off x="7978506" y="1599718"/>
            <a:ext cx="0" cy="1321452"/>
          </a:xfrm>
          <a:prstGeom prst="straightConnector1">
            <a:avLst/>
          </a:prstGeom>
          <a:ln w="15875">
            <a:solidFill>
              <a:srgbClr val="C813BD"/>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96CACEFC-93E8-AEC9-35FE-F90F4CE042D3}"/>
              </a:ext>
            </a:extLst>
          </p:cNvPr>
          <p:cNvSpPr txBox="1"/>
          <p:nvPr/>
        </p:nvSpPr>
        <p:spPr>
          <a:xfrm rot="16200000">
            <a:off x="7754972" y="1825913"/>
            <a:ext cx="373896" cy="246221"/>
          </a:xfrm>
          <a:prstGeom prst="rect">
            <a:avLst/>
          </a:prstGeom>
          <a:solidFill>
            <a:srgbClr val="EDEDED"/>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CH" sz="1600" b="1" dirty="0">
                <a:solidFill>
                  <a:srgbClr val="C813BD"/>
                </a:solidFill>
                <a:latin typeface="Calibri" panose="020F0502020204030204"/>
              </a:rPr>
              <a:t>5.5x</a:t>
            </a:r>
            <a:endParaRPr kumimoji="0" lang="en-CH" sz="1400" b="1" i="0" u="none" strike="noStrike" kern="1200" cap="none" spc="0" normalizeH="0" baseline="0" noProof="0" dirty="0">
              <a:ln>
                <a:noFill/>
              </a:ln>
              <a:solidFill>
                <a:srgbClr val="C813BD"/>
              </a:solidFill>
              <a:effectLst/>
              <a:uLnTx/>
              <a:uFillTx/>
              <a:latin typeface="Calibri" panose="020F0502020204030204"/>
              <a:ea typeface="+mn-ea"/>
              <a:cs typeface="+mn-cs"/>
            </a:endParaRPr>
          </a:p>
        </p:txBody>
      </p:sp>
      <p:cxnSp>
        <p:nvCxnSpPr>
          <p:cNvPr id="40" name="Straight Connector 39">
            <a:extLst>
              <a:ext uri="{FF2B5EF4-FFF2-40B4-BE49-F238E27FC236}">
                <a16:creationId xmlns:a16="http://schemas.microsoft.com/office/drawing/2014/main" id="{0C80A38B-21B2-2811-60EE-5E9F7DC8B7C5}"/>
              </a:ext>
            </a:extLst>
          </p:cNvPr>
          <p:cNvCxnSpPr>
            <a:cxnSpLocks/>
          </p:cNvCxnSpPr>
          <p:nvPr/>
        </p:nvCxnSpPr>
        <p:spPr>
          <a:xfrm>
            <a:off x="7869192" y="1599718"/>
            <a:ext cx="626959"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A69783CA-9AE9-2856-ABD1-B9B5483F7260}"/>
              </a:ext>
            </a:extLst>
          </p:cNvPr>
          <p:cNvCxnSpPr>
            <a:cxnSpLocks/>
          </p:cNvCxnSpPr>
          <p:nvPr/>
        </p:nvCxnSpPr>
        <p:spPr>
          <a:xfrm flipV="1">
            <a:off x="8225772" y="1577836"/>
            <a:ext cx="0" cy="1441525"/>
          </a:xfrm>
          <a:prstGeom prst="straightConnector1">
            <a:avLst/>
          </a:prstGeom>
          <a:ln w="15875">
            <a:solidFill>
              <a:schemeClr val="accent2"/>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352CF709-5801-0B8D-EE38-60EFA8B74DB4}"/>
              </a:ext>
            </a:extLst>
          </p:cNvPr>
          <p:cNvSpPr txBox="1"/>
          <p:nvPr/>
        </p:nvSpPr>
        <p:spPr>
          <a:xfrm rot="16200000">
            <a:off x="8019860" y="1825913"/>
            <a:ext cx="373896" cy="246221"/>
          </a:xfrm>
          <a:prstGeom prst="rect">
            <a:avLst/>
          </a:prstGeom>
          <a:solidFill>
            <a:srgbClr val="EDEDED"/>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chemeClr val="accent2"/>
                </a:solidFill>
                <a:effectLst/>
                <a:uLnTx/>
                <a:uFillTx/>
                <a:latin typeface="Calibri" panose="020F0502020204030204"/>
                <a:ea typeface="+mn-ea"/>
                <a:cs typeface="+mn-cs"/>
              </a:rPr>
              <a:t>8.5x</a:t>
            </a:r>
            <a:endParaRPr kumimoji="0" lang="en-CH" sz="1400" b="1" i="0" u="none" strike="noStrike" kern="1200" cap="none" spc="0" normalizeH="0" baseline="0" noProof="0" dirty="0">
              <a:ln>
                <a:noFill/>
              </a:ln>
              <a:solidFill>
                <a:schemeClr val="accent2"/>
              </a:solidFill>
              <a:effectLst/>
              <a:uLnTx/>
              <a:uFillTx/>
              <a:latin typeface="Calibri" panose="020F0502020204030204"/>
              <a:ea typeface="+mn-ea"/>
              <a:cs typeface="+mn-cs"/>
            </a:endParaRPr>
          </a:p>
        </p:txBody>
      </p:sp>
      <p:cxnSp>
        <p:nvCxnSpPr>
          <p:cNvPr id="46" name="Straight Arrow Connector 45">
            <a:extLst>
              <a:ext uri="{FF2B5EF4-FFF2-40B4-BE49-F238E27FC236}">
                <a16:creationId xmlns:a16="http://schemas.microsoft.com/office/drawing/2014/main" id="{D3FC8246-9DFC-465E-EDCA-B881B6312792}"/>
              </a:ext>
            </a:extLst>
          </p:cNvPr>
          <p:cNvCxnSpPr>
            <a:cxnSpLocks/>
          </p:cNvCxnSpPr>
          <p:nvPr/>
        </p:nvCxnSpPr>
        <p:spPr>
          <a:xfrm flipV="1">
            <a:off x="3890304" y="1561074"/>
            <a:ext cx="0" cy="1458287"/>
          </a:xfrm>
          <a:prstGeom prst="straightConnector1">
            <a:avLst/>
          </a:prstGeom>
          <a:ln w="15875">
            <a:solidFill>
              <a:srgbClr val="C813BD"/>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47" name="TextBox 46">
            <a:extLst>
              <a:ext uri="{FF2B5EF4-FFF2-40B4-BE49-F238E27FC236}">
                <a16:creationId xmlns:a16="http://schemas.microsoft.com/office/drawing/2014/main" id="{CD392248-99C9-80C8-DB4D-F0E9B77C530E}"/>
              </a:ext>
            </a:extLst>
          </p:cNvPr>
          <p:cNvSpPr txBox="1"/>
          <p:nvPr/>
        </p:nvSpPr>
        <p:spPr>
          <a:xfrm rot="16200000">
            <a:off x="3691318" y="1825913"/>
            <a:ext cx="373896" cy="246221"/>
          </a:xfrm>
          <a:prstGeom prst="rect">
            <a:avLst/>
          </a:prstGeom>
          <a:solidFill>
            <a:srgbClr val="EDEDED"/>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CH" sz="1600" b="1" dirty="0">
                <a:solidFill>
                  <a:srgbClr val="C813BD"/>
                </a:solidFill>
                <a:latin typeface="Calibri" panose="020F0502020204030204"/>
              </a:rPr>
              <a:t>8.4</a:t>
            </a:r>
            <a:endParaRPr kumimoji="0" lang="en-CH" sz="1400" b="1" i="0" u="none" strike="noStrike" kern="1200" cap="none" spc="0" normalizeH="0" baseline="0" noProof="0" dirty="0">
              <a:ln>
                <a:noFill/>
              </a:ln>
              <a:solidFill>
                <a:srgbClr val="C813BD"/>
              </a:solidFill>
              <a:effectLst/>
              <a:uLnTx/>
              <a:uFillTx/>
              <a:latin typeface="Calibri" panose="020F0502020204030204"/>
              <a:ea typeface="+mn-ea"/>
              <a:cs typeface="+mn-cs"/>
            </a:endParaRPr>
          </a:p>
        </p:txBody>
      </p:sp>
      <p:cxnSp>
        <p:nvCxnSpPr>
          <p:cNvPr id="48" name="Straight Connector 47">
            <a:extLst>
              <a:ext uri="{FF2B5EF4-FFF2-40B4-BE49-F238E27FC236}">
                <a16:creationId xmlns:a16="http://schemas.microsoft.com/office/drawing/2014/main" id="{923ED5E0-B869-37B5-F7F4-7A8A72FEB133}"/>
              </a:ext>
            </a:extLst>
          </p:cNvPr>
          <p:cNvCxnSpPr>
            <a:cxnSpLocks/>
          </p:cNvCxnSpPr>
          <p:nvPr/>
        </p:nvCxnSpPr>
        <p:spPr>
          <a:xfrm>
            <a:off x="3744168" y="1561074"/>
            <a:ext cx="626959"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55D49FB8-0FE0-A0C0-6ABD-9A7EB3A44A1F}"/>
              </a:ext>
            </a:extLst>
          </p:cNvPr>
          <p:cNvCxnSpPr>
            <a:cxnSpLocks/>
          </p:cNvCxnSpPr>
          <p:nvPr/>
        </p:nvCxnSpPr>
        <p:spPr>
          <a:xfrm flipV="1">
            <a:off x="4125296" y="1569877"/>
            <a:ext cx="0" cy="1498579"/>
          </a:xfrm>
          <a:prstGeom prst="straightConnector1">
            <a:avLst/>
          </a:prstGeom>
          <a:ln w="15875">
            <a:solidFill>
              <a:schemeClr val="accent2"/>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C3EEAF46-917A-443B-B70A-7EEE4166090C}"/>
              </a:ext>
            </a:extLst>
          </p:cNvPr>
          <p:cNvSpPr txBox="1"/>
          <p:nvPr/>
        </p:nvSpPr>
        <p:spPr>
          <a:xfrm rot="16200000">
            <a:off x="3860933" y="1884363"/>
            <a:ext cx="490796" cy="246221"/>
          </a:xfrm>
          <a:prstGeom prst="rect">
            <a:avLst/>
          </a:prstGeom>
          <a:solidFill>
            <a:srgbClr val="EDEDED"/>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chemeClr val="accent2"/>
                </a:solidFill>
                <a:effectLst/>
                <a:uLnTx/>
                <a:uFillTx/>
                <a:latin typeface="Calibri" panose="020F0502020204030204"/>
                <a:ea typeface="+mn-ea"/>
                <a:cs typeface="+mn-cs"/>
              </a:rPr>
              <a:t>11.9</a:t>
            </a:r>
            <a:endParaRPr kumimoji="0" lang="en-CH" sz="1400" b="1" i="0" u="none" strike="noStrike" kern="1200" cap="none" spc="0" normalizeH="0" baseline="0" noProof="0" dirty="0">
              <a:ln>
                <a:noFill/>
              </a:ln>
              <a:solidFill>
                <a:schemeClr val="accent2"/>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61E7B3CB-5C17-8A80-70AC-10ADC40D8C8D}"/>
              </a:ext>
            </a:extLst>
          </p:cNvPr>
          <p:cNvGrpSpPr/>
          <p:nvPr/>
        </p:nvGrpSpPr>
        <p:grpSpPr>
          <a:xfrm>
            <a:off x="1872893" y="6552384"/>
            <a:ext cx="6071596" cy="268284"/>
            <a:chOff x="2060011" y="6449365"/>
            <a:chExt cx="4267776" cy="268284"/>
          </a:xfrm>
        </p:grpSpPr>
        <p:sp>
          <p:nvSpPr>
            <p:cNvPr id="8" name="Arrow: Chevron 42">
              <a:extLst>
                <a:ext uri="{FF2B5EF4-FFF2-40B4-BE49-F238E27FC236}">
                  <a16:creationId xmlns:a16="http://schemas.microsoft.com/office/drawing/2014/main" id="{6217AD3C-FD25-D088-CF3E-887571B844C2}"/>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9" name="Arrow: Chevron 43">
              <a:extLst>
                <a:ext uri="{FF2B5EF4-FFF2-40B4-BE49-F238E27FC236}">
                  <a16:creationId xmlns:a16="http://schemas.microsoft.com/office/drawing/2014/main" id="{E8AC0191-1810-3D14-4495-3C8779DA0E3F}"/>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3" name="Arrow: Chevron 45">
              <a:extLst>
                <a:ext uri="{FF2B5EF4-FFF2-40B4-BE49-F238E27FC236}">
                  <a16:creationId xmlns:a16="http://schemas.microsoft.com/office/drawing/2014/main" id="{5A9F29E8-3173-4081-3409-B819F2ADDD79}"/>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4" name="Arrow: Chevron 46">
              <a:extLst>
                <a:ext uri="{FF2B5EF4-FFF2-40B4-BE49-F238E27FC236}">
                  <a16:creationId xmlns:a16="http://schemas.microsoft.com/office/drawing/2014/main" id="{529BABAA-433C-870D-6D5E-AAD29A81FA3A}"/>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313841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39" grpId="0" animBg="1"/>
      <p:bldP spid="42" grpId="0" animBg="1"/>
      <p:bldP spid="47" grpId="0" animBg="1"/>
      <p:bldP spid="5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C6362DC-FB05-33B3-9854-B5CEC3EAC507}"/>
              </a:ext>
            </a:extLst>
          </p:cNvPr>
          <p:cNvSpPr/>
          <p:nvPr/>
        </p:nvSpPr>
        <p:spPr>
          <a:xfrm>
            <a:off x="3774343" y="1133778"/>
            <a:ext cx="847757" cy="190655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latin typeface="Corbel" panose="020B0503020204020204" pitchFamily="34" charset="0"/>
            </a:endParaRPr>
          </a:p>
        </p:txBody>
      </p:sp>
      <p:sp>
        <p:nvSpPr>
          <p:cNvPr id="17" name="Rectangle 16">
            <a:extLst>
              <a:ext uri="{FF2B5EF4-FFF2-40B4-BE49-F238E27FC236}">
                <a16:creationId xmlns:a16="http://schemas.microsoft.com/office/drawing/2014/main" id="{016A2E31-A3A8-E709-8DBC-5B788DA163A2}"/>
              </a:ext>
            </a:extLst>
          </p:cNvPr>
          <p:cNvSpPr/>
          <p:nvPr/>
        </p:nvSpPr>
        <p:spPr>
          <a:xfrm>
            <a:off x="7648605" y="1123310"/>
            <a:ext cx="847757" cy="190655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latin typeface="Corbel" panose="020B0503020204020204" pitchFamily="34" charset="0"/>
            </a:endParaRPr>
          </a:p>
        </p:txBody>
      </p:sp>
      <p:sp>
        <p:nvSpPr>
          <p:cNvPr id="2" name="Title 1">
            <a:extLst>
              <a:ext uri="{FF2B5EF4-FFF2-40B4-BE49-F238E27FC236}">
                <a16:creationId xmlns:a16="http://schemas.microsoft.com/office/drawing/2014/main" id="{E2D0F640-1F5D-BB9B-89AA-38179F4019C4}"/>
              </a:ext>
            </a:extLst>
          </p:cNvPr>
          <p:cNvSpPr>
            <a:spLocks noGrp="1"/>
          </p:cNvSpPr>
          <p:nvPr>
            <p:ph type="title"/>
          </p:nvPr>
        </p:nvSpPr>
        <p:spPr/>
        <p:txBody>
          <a:bodyPr/>
          <a:lstStyle/>
          <a:p>
            <a:r>
              <a:rPr lang="en-CH" dirty="0"/>
              <a:t>Benefits over Hardware</a:t>
            </a:r>
          </a:p>
        </p:txBody>
      </p:sp>
      <p:graphicFrame>
        <p:nvGraphicFramePr>
          <p:cNvPr id="4" name="Chart 3">
            <a:extLst>
              <a:ext uri="{FF2B5EF4-FFF2-40B4-BE49-F238E27FC236}">
                <a16:creationId xmlns:a16="http://schemas.microsoft.com/office/drawing/2014/main" id="{5EABA8A5-70A3-DB98-2FDD-A5DF6F42938A}"/>
              </a:ext>
            </a:extLst>
          </p:cNvPr>
          <p:cNvGraphicFramePr>
            <a:graphicFrameLocks/>
          </p:cNvGraphicFramePr>
          <p:nvPr>
            <p:extLst>
              <p:ext uri="{D42A27DB-BD31-4B8C-83A1-F6EECF244321}">
                <p14:modId xmlns:p14="http://schemas.microsoft.com/office/powerpoint/2010/main" val="3230417795"/>
              </p:ext>
            </p:extLst>
          </p:nvPr>
        </p:nvGraphicFramePr>
        <p:xfrm>
          <a:off x="836787" y="885514"/>
          <a:ext cx="3874914" cy="29014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89569E04-0AF5-E2F1-E02E-D1C3DE78BE48}"/>
              </a:ext>
            </a:extLst>
          </p:cNvPr>
          <p:cNvGraphicFramePr>
            <a:graphicFrameLocks/>
          </p:cNvGraphicFramePr>
          <p:nvPr>
            <p:extLst>
              <p:ext uri="{D42A27DB-BD31-4B8C-83A1-F6EECF244321}">
                <p14:modId xmlns:p14="http://schemas.microsoft.com/office/powerpoint/2010/main" val="2072350239"/>
              </p:ext>
            </p:extLst>
          </p:nvPr>
        </p:nvGraphicFramePr>
        <p:xfrm>
          <a:off x="4648200" y="947683"/>
          <a:ext cx="3975643" cy="26326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037C8C32-8AEF-DF6D-114A-AB5B05BE69A9}"/>
              </a:ext>
            </a:extLst>
          </p:cNvPr>
          <p:cNvSpPr txBox="1"/>
          <p:nvPr/>
        </p:nvSpPr>
        <p:spPr>
          <a:xfrm>
            <a:off x="1279329" y="1205426"/>
            <a:ext cx="1004790" cy="369332"/>
          </a:xfrm>
          <a:prstGeom prst="rect">
            <a:avLst/>
          </a:prstGeom>
          <a:noFill/>
        </p:spPr>
        <p:txBody>
          <a:bodyPr wrap="square" rtlCol="0">
            <a:spAutoFit/>
          </a:bodyPr>
          <a:lstStyle/>
          <a:p>
            <a:pPr algn="ctr"/>
            <a:r>
              <a:rPr lang="en-CH" b="1" i="1" dirty="0">
                <a:solidFill>
                  <a:srgbClr val="2D75B5"/>
                </a:solidFill>
                <a:cs typeface="Calibri" panose="020F0502020204030204" pitchFamily="34" charset="0"/>
              </a:rPr>
              <a:t>SSD-G4</a:t>
            </a:r>
          </a:p>
        </p:txBody>
      </p:sp>
      <p:cxnSp>
        <p:nvCxnSpPr>
          <p:cNvPr id="7" name="Straight Arrow Connector 6">
            <a:extLst>
              <a:ext uri="{FF2B5EF4-FFF2-40B4-BE49-F238E27FC236}">
                <a16:creationId xmlns:a16="http://schemas.microsoft.com/office/drawing/2014/main" id="{5EB72858-544F-813B-48B0-586009AC31A3}"/>
              </a:ext>
            </a:extLst>
          </p:cNvPr>
          <p:cNvCxnSpPr>
            <a:cxnSpLocks/>
          </p:cNvCxnSpPr>
          <p:nvPr/>
        </p:nvCxnSpPr>
        <p:spPr>
          <a:xfrm flipV="1">
            <a:off x="3492663" y="1109243"/>
            <a:ext cx="0" cy="12696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BAE7CE3-9193-0F19-7F2B-852ADD21C02B}"/>
              </a:ext>
            </a:extLst>
          </p:cNvPr>
          <p:cNvSpPr txBox="1"/>
          <p:nvPr/>
        </p:nvSpPr>
        <p:spPr>
          <a:xfrm rot="16200000">
            <a:off x="3224463" y="1315716"/>
            <a:ext cx="536400" cy="307777"/>
          </a:xfrm>
          <a:prstGeom prst="rect">
            <a:avLst/>
          </a:prstGeom>
          <a:noFill/>
        </p:spPr>
        <p:txBody>
          <a:bodyPr wrap="square" rtlCol="0">
            <a:spAutoFit/>
          </a:bodyPr>
          <a:lstStyle/>
          <a:p>
            <a:pPr algn="ctr"/>
            <a:r>
              <a:rPr lang="en-CH" sz="1400" dirty="0"/>
              <a:t>17.0</a:t>
            </a:r>
          </a:p>
        </p:txBody>
      </p:sp>
      <p:cxnSp>
        <p:nvCxnSpPr>
          <p:cNvPr id="9" name="Straight Arrow Connector 8">
            <a:extLst>
              <a:ext uri="{FF2B5EF4-FFF2-40B4-BE49-F238E27FC236}">
                <a16:creationId xmlns:a16="http://schemas.microsoft.com/office/drawing/2014/main" id="{FF26B83E-1482-69F0-9EEC-9101A2345979}"/>
              </a:ext>
            </a:extLst>
          </p:cNvPr>
          <p:cNvCxnSpPr>
            <a:cxnSpLocks/>
          </p:cNvCxnSpPr>
          <p:nvPr/>
        </p:nvCxnSpPr>
        <p:spPr>
          <a:xfrm flipV="1">
            <a:off x="7340827" y="1121889"/>
            <a:ext cx="0" cy="12696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E2C3EE9-0A07-483D-3DFD-4ECC7944967A}"/>
              </a:ext>
            </a:extLst>
          </p:cNvPr>
          <p:cNvSpPr txBox="1"/>
          <p:nvPr/>
        </p:nvSpPr>
        <p:spPr>
          <a:xfrm rot="16200000">
            <a:off x="7072627" y="1328362"/>
            <a:ext cx="536400" cy="307777"/>
          </a:xfrm>
          <a:prstGeom prst="rect">
            <a:avLst/>
          </a:prstGeom>
          <a:noFill/>
        </p:spPr>
        <p:txBody>
          <a:bodyPr wrap="square" rtlCol="0">
            <a:spAutoFit/>
          </a:bodyPr>
          <a:lstStyle/>
          <a:p>
            <a:pPr algn="ctr"/>
            <a:r>
              <a:rPr lang="en-CH" sz="1400" dirty="0"/>
              <a:t>11.6</a:t>
            </a:r>
          </a:p>
        </p:txBody>
      </p:sp>
      <p:sp>
        <p:nvSpPr>
          <p:cNvPr id="11" name="TextBox 10">
            <a:extLst>
              <a:ext uri="{FF2B5EF4-FFF2-40B4-BE49-F238E27FC236}">
                <a16:creationId xmlns:a16="http://schemas.microsoft.com/office/drawing/2014/main" id="{4EAF72C6-9E0A-3846-FCCC-8E56BCF56863}"/>
              </a:ext>
            </a:extLst>
          </p:cNvPr>
          <p:cNvSpPr txBox="1"/>
          <p:nvPr/>
        </p:nvSpPr>
        <p:spPr>
          <a:xfrm rot="16200000">
            <a:off x="-388327" y="1905471"/>
            <a:ext cx="1961787" cy="369332"/>
          </a:xfrm>
          <a:prstGeom prst="rect">
            <a:avLst/>
          </a:prstGeom>
          <a:noFill/>
        </p:spPr>
        <p:txBody>
          <a:bodyPr wrap="square" lIns="0" rIns="0" rtlCol="0">
            <a:spAutoFit/>
          </a:bodyPr>
          <a:lstStyle/>
          <a:p>
            <a:pPr algn="ctr"/>
            <a:r>
              <a:rPr lang="en-CH" b="1" dirty="0">
                <a:latin typeface="Corbel" panose="020B0503020204020204" pitchFamily="34" charset="0"/>
              </a:rPr>
              <a:t>Speedup</a:t>
            </a:r>
          </a:p>
        </p:txBody>
      </p:sp>
      <p:sp>
        <p:nvSpPr>
          <p:cNvPr id="12" name="TextBox 11">
            <a:extLst>
              <a:ext uri="{FF2B5EF4-FFF2-40B4-BE49-F238E27FC236}">
                <a16:creationId xmlns:a16="http://schemas.microsoft.com/office/drawing/2014/main" id="{203E7E97-F90E-3BC3-4E87-887762B66D83}"/>
              </a:ext>
            </a:extLst>
          </p:cNvPr>
          <p:cNvSpPr txBox="1"/>
          <p:nvPr/>
        </p:nvSpPr>
        <p:spPr>
          <a:xfrm>
            <a:off x="5090742" y="1204061"/>
            <a:ext cx="1004790" cy="369332"/>
          </a:xfrm>
          <a:prstGeom prst="rect">
            <a:avLst/>
          </a:prstGeom>
          <a:noFill/>
        </p:spPr>
        <p:txBody>
          <a:bodyPr wrap="square" rtlCol="0">
            <a:spAutoFit/>
          </a:bodyPr>
          <a:lstStyle/>
          <a:p>
            <a:pPr algn="ctr"/>
            <a:r>
              <a:rPr lang="en-CH" b="1" i="1" dirty="0">
                <a:solidFill>
                  <a:srgbClr val="2D75B5"/>
                </a:solidFill>
                <a:cs typeface="Calibri" panose="020F0502020204030204" pitchFamily="34" charset="0"/>
              </a:rPr>
              <a:t>SSD-G5</a:t>
            </a:r>
          </a:p>
        </p:txBody>
      </p:sp>
      <p:sp>
        <p:nvSpPr>
          <p:cNvPr id="16" name="Rectangle 15">
            <a:extLst>
              <a:ext uri="{FF2B5EF4-FFF2-40B4-BE49-F238E27FC236}">
                <a16:creationId xmlns:a16="http://schemas.microsoft.com/office/drawing/2014/main" id="{B358C909-2D85-C555-1B3B-B13A49F01FCF}"/>
              </a:ext>
            </a:extLst>
          </p:cNvPr>
          <p:cNvSpPr/>
          <p:nvPr/>
        </p:nvSpPr>
        <p:spPr>
          <a:xfrm>
            <a:off x="-1" y="3786971"/>
            <a:ext cx="9144000" cy="11556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400" b="1" dirty="0">
                <a:solidFill>
                  <a:schemeClr val="tx1"/>
                </a:solidFill>
                <a:latin typeface="Corbel" panose="020B0503020204020204" pitchFamily="34" charset="0"/>
              </a:rPr>
              <a:t>GRAINS provides significant speedups over </a:t>
            </a:r>
            <a:br>
              <a:rPr lang="en-GB" sz="2400" b="1" dirty="0">
                <a:solidFill>
                  <a:schemeClr val="tx1"/>
                </a:solidFill>
                <a:latin typeface="Corbel" panose="020B0503020204020204" pitchFamily="34" charset="0"/>
              </a:rPr>
            </a:br>
            <a:r>
              <a:rPr lang="en-GB" sz="2400" b="1" dirty="0" err="1">
                <a:solidFill>
                  <a:srgbClr val="7030A0"/>
                </a:solidFill>
                <a:latin typeface="Corbel" panose="020B0503020204020204" pitchFamily="34" charset="0"/>
              </a:rPr>
              <a:t>AccIdealMem</a:t>
            </a:r>
            <a:r>
              <a:rPr lang="en-GB" sz="2400" b="1" dirty="0">
                <a:solidFill>
                  <a:schemeClr val="tx1"/>
                </a:solidFill>
                <a:latin typeface="Corbel" panose="020B0503020204020204" pitchFamily="34" charset="0"/>
              </a:rPr>
              <a:t> baseline</a:t>
            </a:r>
          </a:p>
        </p:txBody>
      </p:sp>
      <p:cxnSp>
        <p:nvCxnSpPr>
          <p:cNvPr id="18" name="Straight Connector 17">
            <a:extLst>
              <a:ext uri="{FF2B5EF4-FFF2-40B4-BE49-F238E27FC236}">
                <a16:creationId xmlns:a16="http://schemas.microsoft.com/office/drawing/2014/main" id="{171D2A39-BE0D-C5ED-76F0-F7F51E265202}"/>
              </a:ext>
            </a:extLst>
          </p:cNvPr>
          <p:cNvCxnSpPr>
            <a:cxnSpLocks/>
          </p:cNvCxnSpPr>
          <p:nvPr/>
        </p:nvCxnSpPr>
        <p:spPr>
          <a:xfrm>
            <a:off x="7640177" y="1123310"/>
            <a:ext cx="0" cy="1833800"/>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0827875-3E0B-A594-CC8A-0FE803B80E89}"/>
              </a:ext>
            </a:extLst>
          </p:cNvPr>
          <p:cNvCxnSpPr>
            <a:cxnSpLocks/>
          </p:cNvCxnSpPr>
          <p:nvPr/>
        </p:nvCxnSpPr>
        <p:spPr>
          <a:xfrm flipV="1">
            <a:off x="7914157" y="1647657"/>
            <a:ext cx="0" cy="1072097"/>
          </a:xfrm>
          <a:prstGeom prst="straightConnector1">
            <a:avLst/>
          </a:prstGeom>
          <a:ln w="15875">
            <a:solidFill>
              <a:srgbClr val="7030A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A73F1B3C-6F77-B6BD-79C1-1CF46A5C3407}"/>
              </a:ext>
            </a:extLst>
          </p:cNvPr>
          <p:cNvSpPr txBox="1"/>
          <p:nvPr/>
        </p:nvSpPr>
        <p:spPr>
          <a:xfrm rot="16200000">
            <a:off x="7713142" y="1960189"/>
            <a:ext cx="373896" cy="246221"/>
          </a:xfrm>
          <a:prstGeom prst="rect">
            <a:avLst/>
          </a:prstGeom>
          <a:solidFill>
            <a:srgbClr val="EDEDED"/>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CH" sz="1600" b="1" dirty="0">
                <a:solidFill>
                  <a:srgbClr val="7030A0"/>
                </a:solidFill>
                <a:latin typeface="Calibri" panose="020F0502020204030204"/>
              </a:rPr>
              <a:t>4.3x</a:t>
            </a:r>
            <a:endParaRPr kumimoji="0" lang="en-CH" sz="1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cxnSp>
        <p:nvCxnSpPr>
          <p:cNvPr id="21" name="Straight Connector 20">
            <a:extLst>
              <a:ext uri="{FF2B5EF4-FFF2-40B4-BE49-F238E27FC236}">
                <a16:creationId xmlns:a16="http://schemas.microsoft.com/office/drawing/2014/main" id="{4AC5CE96-79BD-FA10-6CE7-419DC3CA2A52}"/>
              </a:ext>
            </a:extLst>
          </p:cNvPr>
          <p:cNvCxnSpPr>
            <a:cxnSpLocks/>
          </p:cNvCxnSpPr>
          <p:nvPr/>
        </p:nvCxnSpPr>
        <p:spPr>
          <a:xfrm>
            <a:off x="7770913" y="1647657"/>
            <a:ext cx="380737"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9608533-B415-7D9B-6637-3C8D4E97268E}"/>
              </a:ext>
            </a:extLst>
          </p:cNvPr>
          <p:cNvCxnSpPr>
            <a:cxnSpLocks/>
          </p:cNvCxnSpPr>
          <p:nvPr/>
        </p:nvCxnSpPr>
        <p:spPr>
          <a:xfrm>
            <a:off x="3765915" y="1133778"/>
            <a:ext cx="0" cy="1833800"/>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BBC1600-2C2F-0DEE-9B61-7407E9937867}"/>
              </a:ext>
            </a:extLst>
          </p:cNvPr>
          <p:cNvCxnSpPr>
            <a:cxnSpLocks/>
          </p:cNvCxnSpPr>
          <p:nvPr/>
        </p:nvCxnSpPr>
        <p:spPr>
          <a:xfrm flipV="1">
            <a:off x="4039895" y="1469604"/>
            <a:ext cx="0" cy="1349796"/>
          </a:xfrm>
          <a:prstGeom prst="straightConnector1">
            <a:avLst/>
          </a:prstGeom>
          <a:ln w="15875">
            <a:solidFill>
              <a:srgbClr val="7030A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21B47DCB-C693-848A-8ADA-E70A9A26DA09}"/>
              </a:ext>
            </a:extLst>
          </p:cNvPr>
          <p:cNvSpPr txBox="1"/>
          <p:nvPr/>
        </p:nvSpPr>
        <p:spPr>
          <a:xfrm rot="16200000">
            <a:off x="3839257" y="1752747"/>
            <a:ext cx="373896" cy="246221"/>
          </a:xfrm>
          <a:prstGeom prst="rect">
            <a:avLst/>
          </a:prstGeom>
          <a:solidFill>
            <a:srgbClr val="EDEDED"/>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CH" sz="1600" b="1" dirty="0">
                <a:solidFill>
                  <a:srgbClr val="7030A0"/>
                </a:solidFill>
                <a:latin typeface="Calibri" panose="020F0502020204030204"/>
              </a:rPr>
              <a:t>7.4x</a:t>
            </a:r>
            <a:endParaRPr kumimoji="0" lang="en-CH" sz="1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cxnSp>
        <p:nvCxnSpPr>
          <p:cNvPr id="37" name="Straight Connector 36">
            <a:extLst>
              <a:ext uri="{FF2B5EF4-FFF2-40B4-BE49-F238E27FC236}">
                <a16:creationId xmlns:a16="http://schemas.microsoft.com/office/drawing/2014/main" id="{6672082C-F30B-7E02-DEE1-54E0A4CAE3D8}"/>
              </a:ext>
            </a:extLst>
          </p:cNvPr>
          <p:cNvCxnSpPr>
            <a:cxnSpLocks/>
          </p:cNvCxnSpPr>
          <p:nvPr/>
        </p:nvCxnSpPr>
        <p:spPr>
          <a:xfrm>
            <a:off x="3896651" y="1462183"/>
            <a:ext cx="380737"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8455798-C9B8-E8F4-E0AE-B76D00536B1C}"/>
              </a:ext>
            </a:extLst>
          </p:cNvPr>
          <p:cNvSpPr/>
          <p:nvPr/>
        </p:nvSpPr>
        <p:spPr>
          <a:xfrm>
            <a:off x="-1" y="4931341"/>
            <a:ext cx="9144000" cy="115638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400" b="1" dirty="0">
                <a:solidFill>
                  <a:schemeClr val="tx1"/>
                </a:solidFill>
                <a:latin typeface="Corbel" panose="020B0503020204020204" pitchFamily="34" charset="0"/>
              </a:rPr>
              <a:t>GRAINS improves average </a:t>
            </a:r>
            <a:r>
              <a:rPr lang="en-GB" sz="2400" b="1" dirty="0">
                <a:solidFill>
                  <a:srgbClr val="629B3C"/>
                </a:solidFill>
                <a:latin typeface="Corbel" panose="020B0503020204020204" pitchFamily="34" charset="0"/>
              </a:rPr>
              <a:t>energy-efficiency</a:t>
            </a:r>
            <a:br>
              <a:rPr lang="en-GB" sz="2400" b="1" dirty="0">
                <a:solidFill>
                  <a:schemeClr val="tx1"/>
                </a:solidFill>
                <a:latin typeface="Corbel" panose="020B0503020204020204" pitchFamily="34" charset="0"/>
              </a:rPr>
            </a:br>
            <a:r>
              <a:rPr lang="en-GB" sz="2400" b="1" dirty="0">
                <a:solidFill>
                  <a:schemeClr val="tx1"/>
                </a:solidFill>
                <a:latin typeface="Corbel" panose="020B0503020204020204" pitchFamily="34" charset="0"/>
              </a:rPr>
              <a:t>by </a:t>
            </a:r>
            <a:r>
              <a:rPr lang="en-GB" sz="2400" b="1" dirty="0">
                <a:solidFill>
                  <a:srgbClr val="629B3C"/>
                </a:solidFill>
              </a:rPr>
              <a:t>3.1—20.7x</a:t>
            </a:r>
            <a:r>
              <a:rPr lang="en-GB" sz="2400" b="1" dirty="0">
                <a:solidFill>
                  <a:srgbClr val="34AC8B"/>
                </a:solidFill>
              </a:rPr>
              <a:t> </a:t>
            </a:r>
            <a:r>
              <a:rPr lang="en-GB" sz="2400" b="1" dirty="0">
                <a:solidFill>
                  <a:schemeClr val="tx1"/>
                </a:solidFill>
                <a:latin typeface="Corbel" panose="020B0503020204020204" pitchFamily="34" charset="0"/>
              </a:rPr>
              <a:t>over </a:t>
            </a:r>
            <a:r>
              <a:rPr lang="en-GB" sz="2400" b="1" dirty="0" err="1">
                <a:solidFill>
                  <a:srgbClr val="7030A0"/>
                </a:solidFill>
                <a:latin typeface="Corbel" panose="020B0503020204020204" pitchFamily="34" charset="0"/>
              </a:rPr>
              <a:t>AccIdealMem</a:t>
            </a:r>
            <a:endParaRPr lang="en-GB" sz="2400" b="1" dirty="0">
              <a:solidFill>
                <a:srgbClr val="7030A0"/>
              </a:solidFill>
            </a:endParaRPr>
          </a:p>
        </p:txBody>
      </p:sp>
      <p:grpSp>
        <p:nvGrpSpPr>
          <p:cNvPr id="3" name="Group 2">
            <a:extLst>
              <a:ext uri="{FF2B5EF4-FFF2-40B4-BE49-F238E27FC236}">
                <a16:creationId xmlns:a16="http://schemas.microsoft.com/office/drawing/2014/main" id="{B2533B36-CB08-4E15-C3DA-3A15E1982113}"/>
              </a:ext>
            </a:extLst>
          </p:cNvPr>
          <p:cNvGrpSpPr/>
          <p:nvPr/>
        </p:nvGrpSpPr>
        <p:grpSpPr>
          <a:xfrm>
            <a:off x="1872893" y="6552384"/>
            <a:ext cx="6071596" cy="268284"/>
            <a:chOff x="2060011" y="6449365"/>
            <a:chExt cx="4267776" cy="268284"/>
          </a:xfrm>
        </p:grpSpPr>
        <p:sp>
          <p:nvSpPr>
            <p:cNvPr id="13" name="Arrow: Chevron 42">
              <a:extLst>
                <a:ext uri="{FF2B5EF4-FFF2-40B4-BE49-F238E27FC236}">
                  <a16:creationId xmlns:a16="http://schemas.microsoft.com/office/drawing/2014/main" id="{CFEDB42E-CD65-928A-0B1C-3C54526D1B2D}"/>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4" name="Arrow: Chevron 43">
              <a:extLst>
                <a:ext uri="{FF2B5EF4-FFF2-40B4-BE49-F238E27FC236}">
                  <a16:creationId xmlns:a16="http://schemas.microsoft.com/office/drawing/2014/main" id="{7B225BAD-129F-395E-FAE6-C98677F985F1}"/>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5" name="Arrow: Chevron 45">
              <a:extLst>
                <a:ext uri="{FF2B5EF4-FFF2-40B4-BE49-F238E27FC236}">
                  <a16:creationId xmlns:a16="http://schemas.microsoft.com/office/drawing/2014/main" id="{A05B819F-D6C3-20CF-929F-286173870B87}"/>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22" name="Arrow: Chevron 46">
              <a:extLst>
                <a:ext uri="{FF2B5EF4-FFF2-40B4-BE49-F238E27FC236}">
                  <a16:creationId xmlns:a16="http://schemas.microsoft.com/office/drawing/2014/main" id="{972C9BF7-BA0F-5BBA-3264-B1B5C83933F5}"/>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41869425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EB3C9-06FD-B00F-C618-FD505E97AC36}"/>
              </a:ext>
            </a:extLst>
          </p:cNvPr>
          <p:cNvSpPr>
            <a:spLocks noGrp="1"/>
          </p:cNvSpPr>
          <p:nvPr>
            <p:ph type="title"/>
          </p:nvPr>
        </p:nvSpPr>
        <p:spPr/>
        <p:txBody>
          <a:bodyPr/>
          <a:lstStyle/>
          <a:p>
            <a:r>
              <a:rPr lang="en-CH" dirty="0"/>
              <a:t>Area and Power</a:t>
            </a:r>
          </a:p>
        </p:txBody>
      </p:sp>
      <p:sp>
        <p:nvSpPr>
          <p:cNvPr id="7" name="Content Placeholder 2">
            <a:extLst>
              <a:ext uri="{FF2B5EF4-FFF2-40B4-BE49-F238E27FC236}">
                <a16:creationId xmlns:a16="http://schemas.microsoft.com/office/drawing/2014/main" id="{1CE0DE4F-ADD7-7182-0406-E1F53D72A0E8}"/>
              </a:ext>
            </a:extLst>
          </p:cNvPr>
          <p:cNvSpPr txBox="1">
            <a:spLocks/>
          </p:cNvSpPr>
          <p:nvPr/>
        </p:nvSpPr>
        <p:spPr>
          <a:xfrm>
            <a:off x="189560" y="914402"/>
            <a:ext cx="8798061" cy="1468717"/>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2000"/>
              </a:spcAft>
            </a:pPr>
            <a:r>
              <a:rPr lang="en-GB" sz="2400" dirty="0"/>
              <a:t>Based on </a:t>
            </a:r>
            <a:r>
              <a:rPr lang="en-GB" sz="2400" b="1" dirty="0">
                <a:solidFill>
                  <a:srgbClr val="1982C3"/>
                </a:solidFill>
              </a:rPr>
              <a:t>Synthesis</a:t>
            </a:r>
            <a:r>
              <a:rPr lang="en-GB" sz="2400" dirty="0"/>
              <a:t> of </a:t>
            </a:r>
            <a:r>
              <a:rPr lang="en-GB" sz="2400" b="1" dirty="0">
                <a:solidFill>
                  <a:srgbClr val="1982C3"/>
                </a:solidFill>
              </a:rPr>
              <a:t>GRAINS’s</a:t>
            </a:r>
            <a:r>
              <a:rPr lang="en-GB" sz="2400" b="1" dirty="0">
                <a:solidFill>
                  <a:schemeClr val="accent5"/>
                </a:solidFill>
              </a:rPr>
              <a:t> </a:t>
            </a:r>
            <a:r>
              <a:rPr lang="en-GB" sz="2400" b="1" dirty="0">
                <a:solidFill>
                  <a:srgbClr val="1A82C4"/>
                </a:solidFill>
              </a:rPr>
              <a:t>hardware units</a:t>
            </a:r>
            <a:r>
              <a:rPr lang="en-GB" sz="2400" dirty="0">
                <a:solidFill>
                  <a:srgbClr val="1A82C4"/>
                </a:solidFill>
              </a:rPr>
              <a:t> </a:t>
            </a:r>
            <a:r>
              <a:rPr lang="en-GB" sz="2400" dirty="0"/>
              <a:t>using the Synopsys Design Compiler @ 22nm technology node</a:t>
            </a:r>
          </a:p>
          <a:p>
            <a:pPr>
              <a:spcAft>
                <a:spcPts val="2000"/>
              </a:spcAft>
            </a:pPr>
            <a:r>
              <a:rPr lang="en-GB" sz="2400" dirty="0"/>
              <a:t>ECC</a:t>
            </a:r>
            <a:r>
              <a:rPr lang="en-GB" sz="2400" baseline="-25000" dirty="0"/>
              <a:t>LITE</a:t>
            </a:r>
            <a:r>
              <a:rPr lang="en-GB" sz="2400" dirty="0"/>
              <a:t> area based on the original paper </a:t>
            </a:r>
            <a:r>
              <a:rPr lang="en-GB" sz="2000" i="1" dirty="0">
                <a:solidFill>
                  <a:schemeClr val="bg1">
                    <a:lumMod val="50000"/>
                  </a:schemeClr>
                </a:solidFill>
              </a:rPr>
              <a:t>[</a:t>
            </a:r>
            <a:r>
              <a:rPr lang="en-GB" sz="2000" i="1" dirty="0" err="1">
                <a:solidFill>
                  <a:schemeClr val="bg1">
                    <a:lumMod val="50000"/>
                  </a:schemeClr>
                </a:solidFill>
              </a:rPr>
              <a:t>AiF</a:t>
            </a:r>
            <a:r>
              <a:rPr lang="en-GB" sz="2000" i="1" dirty="0">
                <a:solidFill>
                  <a:schemeClr val="bg1">
                    <a:lumMod val="50000"/>
                  </a:schemeClr>
                </a:solidFill>
              </a:rPr>
              <a:t>, ISCA’</a:t>
            </a:r>
            <a:r>
              <a:rPr lang="en-GB" sz="2000" i="1" dirty="0">
                <a:solidFill>
                  <a:schemeClr val="bg1">
                    <a:lumMod val="50000"/>
                  </a:schemeClr>
                </a:solidFill>
                <a:latin typeface="+mn-lt"/>
              </a:rPr>
              <a:t>25</a:t>
            </a:r>
            <a:r>
              <a:rPr lang="en-GB" sz="2000" i="1" dirty="0">
                <a:solidFill>
                  <a:schemeClr val="bg1">
                    <a:lumMod val="50000"/>
                  </a:schemeClr>
                </a:solidFill>
              </a:rPr>
              <a:t>]</a:t>
            </a:r>
          </a:p>
          <a:p>
            <a:pPr marL="0" indent="0">
              <a:spcAft>
                <a:spcPts val="2000"/>
              </a:spcAft>
              <a:buFont typeface="Arial" panose="020B0604020202020204" pitchFamily="34" charset="0"/>
              <a:buNone/>
            </a:pPr>
            <a:endParaRPr lang="en-GB" dirty="0"/>
          </a:p>
        </p:txBody>
      </p:sp>
      <p:sp>
        <p:nvSpPr>
          <p:cNvPr id="8" name="Rectangle 7">
            <a:extLst>
              <a:ext uri="{FF2B5EF4-FFF2-40B4-BE49-F238E27FC236}">
                <a16:creationId xmlns:a16="http://schemas.microsoft.com/office/drawing/2014/main" id="{3B406824-D380-56D4-5157-10AF7AB40E80}"/>
              </a:ext>
            </a:extLst>
          </p:cNvPr>
          <p:cNvSpPr/>
          <p:nvPr/>
        </p:nvSpPr>
        <p:spPr>
          <a:xfrm>
            <a:off x="0" y="4134327"/>
            <a:ext cx="9144000" cy="671021"/>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lvl="0" algn="ctr">
              <a:lnSpc>
                <a:spcPct val="120000"/>
              </a:lnSpc>
              <a:defRPr/>
            </a:pPr>
            <a:r>
              <a:rPr lang="en-GB" sz="2200" b="1" kern="0" dirty="0">
                <a:solidFill>
                  <a:srgbClr val="629B3C"/>
                </a:solidFill>
                <a:latin typeface="Corbel" panose="020B0503020204020204" pitchFamily="34" charset="0"/>
              </a:rPr>
              <a:t>On-controller logic units are </a:t>
            </a:r>
            <a:r>
              <a:rPr lang="en-GB" sz="2200" b="1" kern="0" dirty="0">
                <a:solidFill>
                  <a:srgbClr val="629B3C"/>
                </a:solidFill>
              </a:rPr>
              <a:t>0.7%</a:t>
            </a:r>
            <a:r>
              <a:rPr lang="en-GB" sz="2200" b="1" kern="0" dirty="0">
                <a:solidFill>
                  <a:srgbClr val="629B3C"/>
                </a:solidFill>
                <a:latin typeface="Corbel" panose="020B0503020204020204" pitchFamily="34" charset="0"/>
              </a:rPr>
              <a:t> of the four cores on an SSD controller</a:t>
            </a:r>
            <a:endParaRPr kumimoji="0" lang="en-GB" sz="2200" b="1" u="none" strike="noStrike" kern="0" cap="none" spc="0" normalizeH="0" baseline="0" noProof="0" dirty="0">
              <a:ln>
                <a:noFill/>
              </a:ln>
              <a:solidFill>
                <a:srgbClr val="629B3C"/>
              </a:solidFill>
              <a:effectLst/>
              <a:uLnTx/>
              <a:uFillTx/>
              <a:latin typeface="Corbel" panose="020B0503020204020204" pitchFamily="34" charset="0"/>
            </a:endParaRPr>
          </a:p>
        </p:txBody>
      </p:sp>
      <p:graphicFrame>
        <p:nvGraphicFramePr>
          <p:cNvPr id="6" name="Table 5">
            <a:extLst>
              <a:ext uri="{FF2B5EF4-FFF2-40B4-BE49-F238E27FC236}">
                <a16:creationId xmlns:a16="http://schemas.microsoft.com/office/drawing/2014/main" id="{A8DF968E-F306-EC87-148B-63943ECC162F}"/>
              </a:ext>
            </a:extLst>
          </p:cNvPr>
          <p:cNvGraphicFramePr>
            <a:graphicFrameLocks noGrp="1"/>
          </p:cNvGraphicFramePr>
          <p:nvPr>
            <p:extLst>
              <p:ext uri="{D42A27DB-BD31-4B8C-83A1-F6EECF244321}">
                <p14:modId xmlns:p14="http://schemas.microsoft.com/office/powerpoint/2010/main" val="452810485"/>
              </p:ext>
            </p:extLst>
          </p:nvPr>
        </p:nvGraphicFramePr>
        <p:xfrm>
          <a:off x="1589314" y="2514570"/>
          <a:ext cx="6030686" cy="1360744"/>
        </p:xfrm>
        <a:graphic>
          <a:graphicData uri="http://schemas.openxmlformats.org/drawingml/2006/table">
            <a:tbl>
              <a:tblPr/>
              <a:tblGrid>
                <a:gridCol w="2551444">
                  <a:extLst>
                    <a:ext uri="{9D8B030D-6E8A-4147-A177-3AD203B41FA5}">
                      <a16:colId xmlns:a16="http://schemas.microsoft.com/office/drawing/2014/main" val="813704481"/>
                    </a:ext>
                  </a:extLst>
                </a:gridCol>
                <a:gridCol w="1739621">
                  <a:extLst>
                    <a:ext uri="{9D8B030D-6E8A-4147-A177-3AD203B41FA5}">
                      <a16:colId xmlns:a16="http://schemas.microsoft.com/office/drawing/2014/main" val="4215824175"/>
                    </a:ext>
                  </a:extLst>
                </a:gridCol>
                <a:gridCol w="1739621">
                  <a:extLst>
                    <a:ext uri="{9D8B030D-6E8A-4147-A177-3AD203B41FA5}">
                      <a16:colId xmlns:a16="http://schemas.microsoft.com/office/drawing/2014/main" val="2673965685"/>
                    </a:ext>
                  </a:extLst>
                </a:gridCol>
              </a:tblGrid>
              <a:tr h="340186">
                <a:tc>
                  <a:txBody>
                    <a:bodyPr/>
                    <a:lstStyle/>
                    <a:p>
                      <a:pPr algn="ctr" fontAlgn="b"/>
                      <a:r>
                        <a:rPr lang="en-GB" sz="1800" b="1" i="0" u="none" strike="noStrike" dirty="0">
                          <a:solidFill>
                            <a:srgbClr val="FFFFFF"/>
                          </a:solidFill>
                          <a:effectLst/>
                          <a:latin typeface="Corbel" panose="020B0503020204020204" pitchFamily="34" charset="0"/>
                        </a:rPr>
                        <a:t>Logic unit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GB" sz="1800" b="1" i="0" u="none" strike="noStrike" dirty="0">
                          <a:solidFill>
                            <a:srgbClr val="FFFFFF"/>
                          </a:solidFill>
                          <a:effectLst/>
                          <a:latin typeface="Corbel" panose="020B0503020204020204" pitchFamily="34" charset="0"/>
                        </a:rPr>
                        <a:t>Area [mm²]</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GB" sz="1800" b="1" i="0" u="none" strike="noStrike" dirty="0">
                          <a:solidFill>
                            <a:srgbClr val="FFFFFF"/>
                          </a:solidFill>
                          <a:effectLst/>
                          <a:latin typeface="Corbel" panose="020B0503020204020204" pitchFamily="34" charset="0"/>
                        </a:rPr>
                        <a:t>Power [</a:t>
                      </a:r>
                      <a:r>
                        <a:rPr lang="en-GB" sz="1800" b="1" i="0" u="none" strike="noStrike" dirty="0" err="1">
                          <a:solidFill>
                            <a:srgbClr val="FFFFFF"/>
                          </a:solidFill>
                          <a:effectLst/>
                          <a:latin typeface="Corbel" panose="020B0503020204020204" pitchFamily="34" charset="0"/>
                        </a:rPr>
                        <a:t>mW</a:t>
                      </a:r>
                      <a:r>
                        <a:rPr lang="en-GB" sz="1800" b="1" i="0" u="none" strike="noStrike" dirty="0">
                          <a:solidFill>
                            <a:srgbClr val="FFFFFF"/>
                          </a:solidFill>
                          <a:effectLst/>
                          <a:latin typeface="Corbel" panose="020B050302020402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707558155"/>
                  </a:ext>
                </a:extLst>
              </a:tr>
              <a:tr h="340186">
                <a:tc>
                  <a:txBody>
                    <a:bodyPr/>
                    <a:lstStyle/>
                    <a:p>
                      <a:pPr algn="ctr" fontAlgn="b"/>
                      <a:r>
                        <a:rPr lang="en-GB" sz="1800" b="0" i="0" u="none" strike="noStrike" dirty="0">
                          <a:solidFill>
                            <a:srgbClr val="000000"/>
                          </a:solidFill>
                          <a:effectLst/>
                          <a:latin typeface="Corbel" panose="020B0503020204020204" pitchFamily="34" charset="0"/>
                        </a:rPr>
                        <a:t>On SSD Controller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FE9"/>
                    </a:solidFill>
                  </a:tcPr>
                </a:tc>
                <a:tc>
                  <a:txBody>
                    <a:bodyPr/>
                    <a:lstStyle/>
                    <a:p>
                      <a:pPr algn="ctr" fontAlgn="b"/>
                      <a:r>
                        <a:rPr lang="en-CH" sz="1800" b="0" i="0" u="none" strike="noStrike" dirty="0">
                          <a:solidFill>
                            <a:srgbClr val="000000"/>
                          </a:solidFill>
                          <a:effectLst/>
                          <a:latin typeface="+mn-lt"/>
                        </a:rPr>
                        <a:t>0.0025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FE9"/>
                    </a:solidFill>
                  </a:tcPr>
                </a:tc>
                <a:tc>
                  <a:txBody>
                    <a:bodyPr/>
                    <a:lstStyle/>
                    <a:p>
                      <a:pPr algn="ctr" fontAlgn="b"/>
                      <a:r>
                        <a:rPr lang="en-CH" sz="1800" b="0" i="0" u="none" strike="noStrike">
                          <a:solidFill>
                            <a:srgbClr val="000000"/>
                          </a:solidFill>
                          <a:effectLst/>
                          <a:latin typeface="+mn-lt"/>
                        </a:rPr>
                        <a:t>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FE9"/>
                    </a:solidFill>
                  </a:tcPr>
                </a:tc>
                <a:extLst>
                  <a:ext uri="{0D108BD9-81ED-4DB2-BD59-A6C34878D82A}">
                    <a16:rowId xmlns:a16="http://schemas.microsoft.com/office/drawing/2014/main" val="776557862"/>
                  </a:ext>
                </a:extLst>
              </a:tr>
              <a:tr h="340186">
                <a:tc>
                  <a:txBody>
                    <a:bodyPr/>
                    <a:lstStyle/>
                    <a:p>
                      <a:pPr algn="ctr" fontAlgn="b"/>
                      <a:r>
                        <a:rPr lang="en-GB" sz="1800" b="0" i="0" u="none" strike="noStrike" dirty="0">
                          <a:solidFill>
                            <a:srgbClr val="000000"/>
                          </a:solidFill>
                          <a:effectLst/>
                          <a:latin typeface="Corbel" panose="020B0503020204020204" pitchFamily="34" charset="0"/>
                        </a:rPr>
                        <a:t>On Die (ECC_LITE)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FE9"/>
                    </a:solidFill>
                  </a:tcPr>
                </a:tc>
                <a:tc>
                  <a:txBody>
                    <a:bodyPr/>
                    <a:lstStyle/>
                    <a:p>
                      <a:pPr algn="ctr" fontAlgn="b"/>
                      <a:r>
                        <a:rPr lang="en-CH" sz="1800" b="0" i="0" u="none" strike="noStrike" dirty="0">
                          <a:solidFill>
                            <a:srgbClr val="000000"/>
                          </a:solidFill>
                          <a:effectLst/>
                          <a:latin typeface="+mn-lt"/>
                        </a:rPr>
                        <a:t>0.036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FE9"/>
                    </a:solidFill>
                  </a:tcPr>
                </a:tc>
                <a:tc>
                  <a:txBody>
                    <a:bodyPr/>
                    <a:lstStyle/>
                    <a:p>
                      <a:pPr algn="ctr" fontAlgn="b"/>
                      <a:r>
                        <a:rPr lang="en-CH" sz="1800" b="0" i="0" u="none" strike="noStrike" dirty="0">
                          <a:solidFill>
                            <a:srgbClr val="000000"/>
                          </a:solidFill>
                          <a:effectLst/>
                          <a:latin typeface="+mn-lt"/>
                        </a:rPr>
                        <a:t>18.04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FE9"/>
                    </a:solidFill>
                  </a:tcPr>
                </a:tc>
                <a:extLst>
                  <a:ext uri="{0D108BD9-81ED-4DB2-BD59-A6C34878D82A}">
                    <a16:rowId xmlns:a16="http://schemas.microsoft.com/office/drawing/2014/main" val="3509380705"/>
                  </a:ext>
                </a:extLst>
              </a:tr>
              <a:tr h="340186">
                <a:tc>
                  <a:txBody>
                    <a:bodyPr/>
                    <a:lstStyle/>
                    <a:p>
                      <a:pPr algn="ctr" fontAlgn="b"/>
                      <a:r>
                        <a:rPr lang="en-GB" sz="1800" b="0" i="0" u="none" strike="noStrike">
                          <a:solidFill>
                            <a:srgbClr val="000000"/>
                          </a:solidFill>
                          <a:effectLst/>
                          <a:latin typeface="Corbel" panose="020B0503020204020204" pitchFamily="34" charset="0"/>
                        </a:rPr>
                        <a:t>On Die (Others)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FE9"/>
                    </a:solidFill>
                  </a:tcPr>
                </a:tc>
                <a:tc>
                  <a:txBody>
                    <a:bodyPr/>
                    <a:lstStyle/>
                    <a:p>
                      <a:pPr algn="ctr" fontAlgn="b"/>
                      <a:r>
                        <a:rPr lang="en-CH" sz="1800" b="0" i="0" u="none" strike="noStrike" dirty="0">
                          <a:solidFill>
                            <a:srgbClr val="000000"/>
                          </a:solidFill>
                          <a:effectLst/>
                          <a:latin typeface="+mn-lt"/>
                        </a:rPr>
                        <a:t>0.000093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FE9"/>
                    </a:solidFill>
                  </a:tcPr>
                </a:tc>
                <a:tc>
                  <a:txBody>
                    <a:bodyPr/>
                    <a:lstStyle/>
                    <a:p>
                      <a:pPr algn="ctr" fontAlgn="b"/>
                      <a:r>
                        <a:rPr lang="en-CH" sz="1800" b="0" i="0" u="none" strike="noStrike" dirty="0">
                          <a:solidFill>
                            <a:srgbClr val="000000"/>
                          </a:solidFill>
                          <a:effectLst/>
                          <a:latin typeface="+mn-lt"/>
                        </a:rPr>
                        <a:t>0.01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FE9"/>
                    </a:solidFill>
                  </a:tcPr>
                </a:tc>
                <a:extLst>
                  <a:ext uri="{0D108BD9-81ED-4DB2-BD59-A6C34878D82A}">
                    <a16:rowId xmlns:a16="http://schemas.microsoft.com/office/drawing/2014/main" val="1941171057"/>
                  </a:ext>
                </a:extLst>
              </a:tr>
            </a:tbl>
          </a:graphicData>
        </a:graphic>
      </p:graphicFrame>
      <p:sp>
        <p:nvSpPr>
          <p:cNvPr id="12" name="Rounded Rectangle 11">
            <a:extLst>
              <a:ext uri="{FF2B5EF4-FFF2-40B4-BE49-F238E27FC236}">
                <a16:creationId xmlns:a16="http://schemas.microsoft.com/office/drawing/2014/main" id="{54EDBEE7-36C9-3D72-F683-44CF36BEE425}"/>
              </a:ext>
            </a:extLst>
          </p:cNvPr>
          <p:cNvSpPr/>
          <p:nvPr/>
        </p:nvSpPr>
        <p:spPr>
          <a:xfrm flipV="1">
            <a:off x="1393371" y="2852056"/>
            <a:ext cx="6389915" cy="35223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Rounded Rectangle 12">
            <a:extLst>
              <a:ext uri="{FF2B5EF4-FFF2-40B4-BE49-F238E27FC236}">
                <a16:creationId xmlns:a16="http://schemas.microsoft.com/office/drawing/2014/main" id="{0061A57F-27D9-EC47-785D-2244DA10AB69}"/>
              </a:ext>
            </a:extLst>
          </p:cNvPr>
          <p:cNvSpPr/>
          <p:nvPr/>
        </p:nvSpPr>
        <p:spPr>
          <a:xfrm flipV="1">
            <a:off x="1409699" y="3204292"/>
            <a:ext cx="6389915" cy="67102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 name="Rectangle 13">
            <a:extLst>
              <a:ext uri="{FF2B5EF4-FFF2-40B4-BE49-F238E27FC236}">
                <a16:creationId xmlns:a16="http://schemas.microsoft.com/office/drawing/2014/main" id="{4808C3D4-3D9C-5C90-0635-8B36784BB34E}"/>
              </a:ext>
            </a:extLst>
          </p:cNvPr>
          <p:cNvSpPr/>
          <p:nvPr/>
        </p:nvSpPr>
        <p:spPr>
          <a:xfrm>
            <a:off x="0" y="5064361"/>
            <a:ext cx="9144000" cy="1107757"/>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lvl="0" algn="ctr">
              <a:lnSpc>
                <a:spcPct val="120000"/>
              </a:lnSpc>
              <a:defRPr/>
            </a:pPr>
            <a:r>
              <a:rPr lang="en-GB" sz="2200" b="1" kern="0" dirty="0">
                <a:solidFill>
                  <a:srgbClr val="629B3C"/>
                </a:solidFill>
                <a:latin typeface="Corbel" panose="020B0503020204020204" pitchFamily="34" charset="0"/>
              </a:rPr>
              <a:t>On-die logic units take only </a:t>
            </a:r>
            <a:r>
              <a:rPr lang="en-GB" sz="2200" b="1" kern="0" dirty="0">
                <a:solidFill>
                  <a:srgbClr val="629B3C"/>
                </a:solidFill>
              </a:rPr>
              <a:t>0.2%</a:t>
            </a:r>
            <a:r>
              <a:rPr lang="en-GB" sz="2200" b="1" kern="0" dirty="0">
                <a:solidFill>
                  <a:srgbClr val="629B3C"/>
                </a:solidFill>
                <a:latin typeface="Corbel" panose="020B0503020204020204" pitchFamily="34" charset="0"/>
              </a:rPr>
              <a:t> of the flash die’s area </a:t>
            </a:r>
            <a:br>
              <a:rPr lang="en-GB" sz="2200" b="1" kern="0" dirty="0">
                <a:solidFill>
                  <a:srgbClr val="629B3C"/>
                </a:solidFill>
                <a:latin typeface="Corbel" panose="020B0503020204020204" pitchFamily="34" charset="0"/>
              </a:rPr>
            </a:br>
            <a:r>
              <a:rPr lang="en-GB" sz="2200" b="1" kern="0" dirty="0">
                <a:solidFill>
                  <a:srgbClr val="629B3C"/>
                </a:solidFill>
                <a:latin typeface="Corbel" panose="020B0503020204020204" pitchFamily="34" charset="0"/>
              </a:rPr>
              <a:t>and fit well within its power budget</a:t>
            </a:r>
            <a:endParaRPr kumimoji="0" lang="en-GB" sz="2200" b="1" u="none" strike="noStrike" kern="0" cap="none" spc="0" normalizeH="0" baseline="0" noProof="0" dirty="0">
              <a:ln>
                <a:noFill/>
              </a:ln>
              <a:solidFill>
                <a:srgbClr val="629B3C"/>
              </a:solidFill>
              <a:effectLst/>
              <a:uLnTx/>
              <a:uFillTx/>
              <a:latin typeface="Corbel" panose="020B0503020204020204" pitchFamily="34" charset="0"/>
            </a:endParaRPr>
          </a:p>
        </p:txBody>
      </p:sp>
      <p:grpSp>
        <p:nvGrpSpPr>
          <p:cNvPr id="3" name="Group 2">
            <a:extLst>
              <a:ext uri="{FF2B5EF4-FFF2-40B4-BE49-F238E27FC236}">
                <a16:creationId xmlns:a16="http://schemas.microsoft.com/office/drawing/2014/main" id="{E95C15A0-3C9D-903A-5877-A416E36C6999}"/>
              </a:ext>
            </a:extLst>
          </p:cNvPr>
          <p:cNvGrpSpPr/>
          <p:nvPr/>
        </p:nvGrpSpPr>
        <p:grpSpPr>
          <a:xfrm>
            <a:off x="1872893" y="6552384"/>
            <a:ext cx="6071596" cy="268284"/>
            <a:chOff x="2060011" y="6449365"/>
            <a:chExt cx="4267776" cy="268284"/>
          </a:xfrm>
        </p:grpSpPr>
        <p:sp>
          <p:nvSpPr>
            <p:cNvPr id="4" name="Arrow: Chevron 42">
              <a:extLst>
                <a:ext uri="{FF2B5EF4-FFF2-40B4-BE49-F238E27FC236}">
                  <a16:creationId xmlns:a16="http://schemas.microsoft.com/office/drawing/2014/main" id="{5E977492-E022-899F-A38A-A9C823EEF879}"/>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5" name="Arrow: Chevron 43">
              <a:extLst>
                <a:ext uri="{FF2B5EF4-FFF2-40B4-BE49-F238E27FC236}">
                  <a16:creationId xmlns:a16="http://schemas.microsoft.com/office/drawing/2014/main" id="{D3DABCD4-0185-F421-A976-B21517F561D9}"/>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9" name="Arrow: Chevron 45">
              <a:extLst>
                <a:ext uri="{FF2B5EF4-FFF2-40B4-BE49-F238E27FC236}">
                  <a16:creationId xmlns:a16="http://schemas.microsoft.com/office/drawing/2014/main" id="{58E1B5E3-DC74-B8EC-C1F4-5FC8FF60DEF1}"/>
                </a:ext>
              </a:extLst>
            </p:cNvPr>
            <p:cNvSpPr/>
            <p:nvPr/>
          </p:nvSpPr>
          <p:spPr>
            <a:xfrm>
              <a:off x="4118563"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0" name="Arrow: Chevron 46">
              <a:extLst>
                <a:ext uri="{FF2B5EF4-FFF2-40B4-BE49-F238E27FC236}">
                  <a16:creationId xmlns:a16="http://schemas.microsoft.com/office/drawing/2014/main" id="{A9E4CFAB-DFCA-01E0-4AB0-C5C76DA84ED5}"/>
                </a:ext>
              </a:extLst>
            </p:cNvPr>
            <p:cNvSpPr/>
            <p:nvPr/>
          </p:nvSpPr>
          <p:spPr>
            <a:xfrm>
              <a:off x="5147839"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388843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2" grpId="1" animBg="1"/>
      <p:bldP spid="13" grpId="0" animBg="1"/>
      <p:bldP spid="1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Our Approach</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Designing customized </a:t>
            </a:r>
            <a:r>
              <a:rPr lang="en-GB" sz="2400" b="1" i="1" dirty="0">
                <a:solidFill>
                  <a:srgbClr val="1658FF"/>
                </a:solidFill>
              </a:rPr>
              <a:t>storage-centric systems </a:t>
            </a:r>
            <a:r>
              <a:rPr lang="en-GB" sz="2400" i="1" dirty="0"/>
              <a:t>that efficiently</a:t>
            </a:r>
          </a:p>
        </p:txBody>
      </p:sp>
      <p:sp>
        <p:nvSpPr>
          <p:cNvPr id="11" name="TextBox 10">
            <a:extLst>
              <a:ext uri="{FF2B5EF4-FFF2-40B4-BE49-F238E27FC236}">
                <a16:creationId xmlns:a16="http://schemas.microsoft.com/office/drawing/2014/main" id="{B74DD1CE-0342-B36F-6FF6-F1B9B3FD0AFB}"/>
              </a:ext>
            </a:extLst>
          </p:cNvPr>
          <p:cNvSpPr txBox="1"/>
          <p:nvPr/>
        </p:nvSpPr>
        <p:spPr>
          <a:xfrm>
            <a:off x="5551012" y="2200407"/>
            <a:ext cx="3470565" cy="984885"/>
          </a:xfrm>
          <a:prstGeom prst="rect">
            <a:avLst/>
          </a:prstGeom>
          <a:noFill/>
        </p:spPr>
        <p:txBody>
          <a:bodyPr wrap="square" rtlCol="0">
            <a:spAutoFit/>
          </a:bodyPr>
          <a:lstStyle/>
          <a:p>
            <a:pPr algn="ctr"/>
            <a:r>
              <a:rPr lang="en-US" sz="2200" b="1" dirty="0">
                <a:solidFill>
                  <a:srgbClr val="7A62E7"/>
                </a:solidFill>
              </a:rPr>
              <a:t>       MegIS </a:t>
            </a:r>
            <a:r>
              <a:rPr lang="en-US" sz="2200" b="1" baseline="30000" dirty="0">
                <a:solidFill>
                  <a:srgbClr val="7A62E7"/>
                </a:solidFill>
              </a:rPr>
              <a:t>[ISCA’24]</a:t>
            </a:r>
            <a:br>
              <a:rPr lang="en-US" sz="2200" dirty="0">
                <a:solidFill>
                  <a:srgbClr val="7A62E7"/>
                </a:solidFill>
              </a:rPr>
            </a:br>
            <a:r>
              <a:rPr lang="en-US" dirty="0">
                <a:solidFill>
                  <a:schemeClr val="tx1">
                    <a:lumMod val="85000"/>
                    <a:lumOff val="15000"/>
                  </a:schemeClr>
                </a:solidFill>
              </a:rPr>
              <a:t>Cooperative in-storage processing </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A62E7"/>
                </a:solidFill>
              </a:rPr>
              <a:t>metagenomic</a:t>
            </a:r>
            <a:r>
              <a:rPr lang="en-US" dirty="0">
                <a:solidFill>
                  <a:schemeClr val="tx1">
                    <a:lumMod val="85000"/>
                    <a:lumOff val="15000"/>
                  </a:schemeClr>
                </a:solidFill>
              </a:rPr>
              <a:t> analysis </a:t>
            </a:r>
            <a:endParaRPr lang="en-US" sz="2000" dirty="0">
              <a:solidFill>
                <a:srgbClr val="F59312"/>
              </a:solidFill>
            </a:endParaRPr>
          </a:p>
        </p:txBody>
      </p:sp>
      <p:sp>
        <p:nvSpPr>
          <p:cNvPr id="12" name="TextBox 11">
            <a:extLst>
              <a:ext uri="{FF2B5EF4-FFF2-40B4-BE49-F238E27FC236}">
                <a16:creationId xmlns:a16="http://schemas.microsoft.com/office/drawing/2014/main" id="{E828019F-26D2-AA9C-914B-4EF8F0E80BBE}"/>
              </a:ext>
            </a:extLst>
          </p:cNvPr>
          <p:cNvSpPr txBox="1"/>
          <p:nvPr/>
        </p:nvSpPr>
        <p:spPr>
          <a:xfrm>
            <a:off x="1707742" y="3191062"/>
            <a:ext cx="5456889" cy="984885"/>
          </a:xfrm>
          <a:prstGeom prst="rect">
            <a:avLst/>
          </a:prstGeom>
          <a:noFill/>
        </p:spPr>
        <p:txBody>
          <a:bodyPr wrap="square" rtlCol="0">
            <a:spAutoFit/>
          </a:bodyPr>
          <a:lstStyle/>
          <a:p>
            <a:pPr algn="ctr"/>
            <a:r>
              <a:rPr lang="en-US" sz="2200" b="1" dirty="0">
                <a:solidFill>
                  <a:srgbClr val="E2247D"/>
                </a:solidFill>
              </a:rPr>
              <a:t>     GRAINS </a:t>
            </a:r>
            <a:r>
              <a:rPr lang="en-US" sz="2200" b="1" baseline="30000" dirty="0">
                <a:solidFill>
                  <a:srgbClr val="E2247D"/>
                </a:solidFill>
              </a:rPr>
              <a:t>[ISCA’26]</a:t>
            </a:r>
            <a:br>
              <a:rPr lang="en-US" sz="2200" baseline="30000" dirty="0">
                <a:solidFill>
                  <a:schemeClr val="accent6"/>
                </a:solidFill>
              </a:rPr>
            </a:br>
            <a:r>
              <a:rPr lang="en-US" dirty="0">
                <a:solidFill>
                  <a:schemeClr val="tx1">
                    <a:lumMod val="85000"/>
                    <a:lumOff val="15000"/>
                  </a:schemeClr>
                </a:solidFill>
              </a:rPr>
              <a:t>Storage-aware algorithm-architecture co-design</a:t>
            </a:r>
            <a:br>
              <a:rPr lang="en-US" dirty="0">
                <a:solidFill>
                  <a:schemeClr val="tx1">
                    <a:lumMod val="85000"/>
                    <a:lumOff val="15000"/>
                  </a:schemeClr>
                </a:solidFill>
              </a:rPr>
            </a:br>
            <a:r>
              <a:rPr lang="en-US" dirty="0">
                <a:solidFill>
                  <a:schemeClr val="tx1">
                    <a:lumMod val="85000"/>
                    <a:lumOff val="15000"/>
                  </a:schemeClr>
                </a:solidFill>
              </a:rPr>
              <a:t> for </a:t>
            </a:r>
            <a:r>
              <a:rPr lang="en-US" dirty="0">
                <a:solidFill>
                  <a:srgbClr val="E2247C"/>
                </a:solidFill>
              </a:rPr>
              <a:t>graph-based</a:t>
            </a:r>
            <a:r>
              <a:rPr lang="en-US" dirty="0">
                <a:solidFill>
                  <a:schemeClr val="tx1">
                    <a:lumMod val="85000"/>
                    <a:lumOff val="15000"/>
                  </a:schemeClr>
                </a:solidFill>
              </a:rPr>
              <a:t> (meta)genomic analyses </a:t>
            </a:r>
            <a:endParaRPr lang="en-US" sz="2000" dirty="0">
              <a:solidFill>
                <a:srgbClr val="E2247C"/>
              </a:solidFill>
            </a:endParaRPr>
          </a:p>
        </p:txBody>
      </p:sp>
      <p:pic>
        <p:nvPicPr>
          <p:cNvPr id="14" name="Graphic 13" descr="Badge with solid fill">
            <a:extLst>
              <a:ext uri="{FF2B5EF4-FFF2-40B4-BE49-F238E27FC236}">
                <a16:creationId xmlns:a16="http://schemas.microsoft.com/office/drawing/2014/main" id="{56F328A7-9081-2278-DE84-592EECAC89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78948" y="2162166"/>
            <a:ext cx="479041" cy="479041"/>
          </a:xfrm>
          <a:prstGeom prst="rect">
            <a:avLst/>
          </a:prstGeom>
        </p:spPr>
      </p:pic>
      <p:pic>
        <p:nvPicPr>
          <p:cNvPr id="15" name="Graphic 14" descr="Badge 4 with solid fill">
            <a:extLst>
              <a:ext uri="{FF2B5EF4-FFF2-40B4-BE49-F238E27FC236}">
                <a16:creationId xmlns:a16="http://schemas.microsoft.com/office/drawing/2014/main" id="{EB0BEA2A-1D68-5DC4-DF7E-6BB1663330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89542" y="5235430"/>
            <a:ext cx="479041" cy="479041"/>
          </a:xfrm>
          <a:prstGeom prst="rect">
            <a:avLst/>
          </a:prstGeom>
        </p:spPr>
      </p:pic>
      <p:pic>
        <p:nvPicPr>
          <p:cNvPr id="16" name="Graphic 15" descr="Badge 3 with solid fill">
            <a:extLst>
              <a:ext uri="{FF2B5EF4-FFF2-40B4-BE49-F238E27FC236}">
                <a16:creationId xmlns:a16="http://schemas.microsoft.com/office/drawing/2014/main" id="{57427C11-5886-D0C2-862D-A3D657888F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9039" y="3153229"/>
            <a:ext cx="479042" cy="479042"/>
          </a:xfrm>
          <a:prstGeom prst="rect">
            <a:avLst/>
          </a:prstGeom>
        </p:spPr>
      </p:pic>
      <p:sp>
        <p:nvSpPr>
          <p:cNvPr id="17" name="TextBox 16">
            <a:extLst>
              <a:ext uri="{FF2B5EF4-FFF2-40B4-BE49-F238E27FC236}">
                <a16:creationId xmlns:a16="http://schemas.microsoft.com/office/drawing/2014/main" id="{8D0C5065-C3DF-5145-3982-6856E72456E1}"/>
              </a:ext>
            </a:extLst>
          </p:cNvPr>
          <p:cNvSpPr txBox="1"/>
          <p:nvPr/>
        </p:nvSpPr>
        <p:spPr>
          <a:xfrm>
            <a:off x="225831" y="2205016"/>
            <a:ext cx="3203106" cy="984885"/>
          </a:xfrm>
          <a:prstGeom prst="rect">
            <a:avLst/>
          </a:prstGeom>
          <a:noFill/>
        </p:spPr>
        <p:txBody>
          <a:bodyPr wrap="square" rtlCol="0">
            <a:spAutoFit/>
          </a:bodyPr>
          <a:lstStyle/>
          <a:p>
            <a:pPr algn="ctr"/>
            <a:r>
              <a:rPr lang="en-US" sz="2200" b="1" dirty="0">
                <a:solidFill>
                  <a:srgbClr val="FA8607"/>
                </a:solidFill>
                <a:latin typeface="Corbel" panose="020B0503020204020204" pitchFamily="34" charset="0"/>
              </a:rPr>
              <a:t>     </a:t>
            </a:r>
            <a:r>
              <a:rPr lang="en-US" sz="2200" b="1" dirty="0" err="1">
                <a:solidFill>
                  <a:srgbClr val="FA8607"/>
                </a:solidFill>
                <a:latin typeface="Corbel" panose="020B0503020204020204" pitchFamily="34" charset="0"/>
              </a:rPr>
              <a:t>GenStore</a:t>
            </a:r>
            <a:r>
              <a:rPr lang="en-US" sz="2200" b="1" dirty="0">
                <a:solidFill>
                  <a:srgbClr val="FA8607"/>
                </a:solidFill>
                <a:latin typeface="Corbel" panose="020B0503020204020204" pitchFamily="34" charset="0"/>
              </a:rPr>
              <a:t> </a:t>
            </a:r>
            <a:r>
              <a:rPr lang="en-US" sz="2200" b="1" baseline="30000" dirty="0">
                <a:solidFill>
                  <a:srgbClr val="FA8607"/>
                </a:solidFill>
                <a:latin typeface="Corbel" panose="020B0503020204020204" pitchFamily="34" charset="0"/>
              </a:rPr>
              <a:t>[ASPLOS’22]</a:t>
            </a:r>
            <a:br>
              <a:rPr lang="en-US" sz="2200" dirty="0">
                <a:solidFill>
                  <a:srgbClr val="FA8607"/>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In-storage filtering </a:t>
            </a:r>
            <a:br>
              <a:rPr lang="en-US" dirty="0">
                <a:solidFill>
                  <a:schemeClr val="tx1">
                    <a:lumMod val="85000"/>
                    <a:lumOff val="15000"/>
                  </a:schemeClr>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for </a:t>
            </a:r>
            <a:r>
              <a:rPr lang="en-US" dirty="0">
                <a:solidFill>
                  <a:srgbClr val="FA8607"/>
                </a:solidFill>
                <a:latin typeface="Corbel" panose="020B0503020204020204" pitchFamily="34" charset="0"/>
              </a:rPr>
              <a:t>genomic</a:t>
            </a:r>
            <a:r>
              <a:rPr lang="en-US" dirty="0">
                <a:solidFill>
                  <a:schemeClr val="tx1">
                    <a:lumMod val="85000"/>
                    <a:lumOff val="15000"/>
                  </a:schemeClr>
                </a:solidFill>
                <a:latin typeface="Corbel" panose="020B0503020204020204" pitchFamily="34" charset="0"/>
              </a:rPr>
              <a:t> analysis </a:t>
            </a:r>
            <a:endParaRPr lang="en-US" sz="2200" dirty="0">
              <a:solidFill>
                <a:srgbClr val="7A62E7"/>
              </a:solidFill>
              <a:latin typeface="Corbel" panose="020B0503020204020204" pitchFamily="34" charset="0"/>
            </a:endParaRPr>
          </a:p>
        </p:txBody>
      </p:sp>
      <p:pic>
        <p:nvPicPr>
          <p:cNvPr id="18" name="Graphic 17" descr="Badge 1 with solid fill">
            <a:extLst>
              <a:ext uri="{FF2B5EF4-FFF2-40B4-BE49-F238E27FC236}">
                <a16:creationId xmlns:a16="http://schemas.microsoft.com/office/drawing/2014/main" id="{CFCDD6D9-4EF2-8EC6-0954-CE373A24C3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4098" y="2178309"/>
            <a:ext cx="479041" cy="479041"/>
          </a:xfrm>
          <a:prstGeom prst="rect">
            <a:avLst/>
          </a:prstGeom>
        </p:spPr>
      </p:pic>
      <p:sp>
        <p:nvSpPr>
          <p:cNvPr id="19" name="TextBox 18">
            <a:extLst>
              <a:ext uri="{FF2B5EF4-FFF2-40B4-BE49-F238E27FC236}">
                <a16:creationId xmlns:a16="http://schemas.microsoft.com/office/drawing/2014/main" id="{7E074D43-B93E-458F-70BD-9347FCD52981}"/>
              </a:ext>
            </a:extLst>
          </p:cNvPr>
          <p:cNvSpPr txBox="1"/>
          <p:nvPr/>
        </p:nvSpPr>
        <p:spPr>
          <a:xfrm>
            <a:off x="2715365" y="5287603"/>
            <a:ext cx="3948545" cy="984885"/>
          </a:xfrm>
          <a:prstGeom prst="rect">
            <a:avLst/>
          </a:prstGeom>
          <a:noFill/>
        </p:spPr>
        <p:txBody>
          <a:bodyPr wrap="square" rtlCol="0">
            <a:spAutoFit/>
          </a:bodyPr>
          <a:lstStyle/>
          <a:p>
            <a:pPr algn="ctr"/>
            <a:r>
              <a:rPr lang="en-US" sz="2200" b="1" dirty="0">
                <a:solidFill>
                  <a:schemeClr val="accent6"/>
                </a:solidFill>
              </a:rPr>
              <a:t>        SAGe </a:t>
            </a:r>
            <a:r>
              <a:rPr lang="en-US" sz="2200" b="1" baseline="30000" dirty="0">
                <a:solidFill>
                  <a:schemeClr val="accent6"/>
                </a:solidFill>
              </a:rPr>
              <a:t>[HPCA’26]</a:t>
            </a:r>
            <a:r>
              <a:rPr lang="en-US" sz="2200" baseline="30000" dirty="0">
                <a:solidFill>
                  <a:srgbClr val="E2247D"/>
                </a:solidFill>
              </a:rPr>
              <a:t> </a:t>
            </a:r>
            <a:br>
              <a:rPr lang="en-US" sz="2200" dirty="0">
                <a:solidFill>
                  <a:srgbClr val="E2247D"/>
                </a:solidFill>
              </a:rPr>
            </a:br>
            <a:r>
              <a:rPr lang="en-US" dirty="0">
                <a:solidFill>
                  <a:schemeClr val="tx1">
                    <a:lumMod val="85000"/>
                    <a:lumOff val="15000"/>
                  </a:schemeClr>
                </a:solidFill>
              </a:rPr>
              <a:t>Algorithm-architecture co-design</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1AD47"/>
                </a:solidFill>
              </a:rPr>
              <a:t>storing</a:t>
            </a:r>
            <a:r>
              <a:rPr lang="en-US" dirty="0">
                <a:solidFill>
                  <a:schemeClr val="tx1">
                    <a:lumMod val="85000"/>
                    <a:lumOff val="15000"/>
                  </a:schemeClr>
                </a:solidFill>
              </a:rPr>
              <a:t> and </a:t>
            </a:r>
            <a:r>
              <a:rPr lang="en-US" dirty="0">
                <a:solidFill>
                  <a:srgbClr val="71AD47"/>
                </a:solidFill>
              </a:rPr>
              <a:t>accessing</a:t>
            </a:r>
            <a:r>
              <a:rPr lang="en-US" dirty="0">
                <a:solidFill>
                  <a:schemeClr val="tx1">
                    <a:lumMod val="85000"/>
                    <a:lumOff val="15000"/>
                  </a:schemeClr>
                </a:solidFill>
              </a:rPr>
              <a:t> sequence data </a:t>
            </a:r>
            <a:endParaRPr lang="en-US" sz="2000" dirty="0">
              <a:solidFill>
                <a:srgbClr val="E2247C"/>
              </a:solidFill>
            </a:endParaRPr>
          </a:p>
        </p:txBody>
      </p:sp>
      <p:grpSp>
        <p:nvGrpSpPr>
          <p:cNvPr id="13" name="Group 12">
            <a:extLst>
              <a:ext uri="{FF2B5EF4-FFF2-40B4-BE49-F238E27FC236}">
                <a16:creationId xmlns:a16="http://schemas.microsoft.com/office/drawing/2014/main" id="{48FAC4B0-1667-A339-A035-424751751D45}"/>
              </a:ext>
            </a:extLst>
          </p:cNvPr>
          <p:cNvGrpSpPr/>
          <p:nvPr/>
        </p:nvGrpSpPr>
        <p:grpSpPr>
          <a:xfrm>
            <a:off x="302533" y="1288738"/>
            <a:ext cx="8538933" cy="923330"/>
            <a:chOff x="302533" y="1288738"/>
            <a:chExt cx="8538933" cy="923330"/>
          </a:xfrm>
        </p:grpSpPr>
        <p:sp>
          <p:nvSpPr>
            <p:cNvPr id="20" name="Rounded Rectangle 19">
              <a:extLst>
                <a:ext uri="{FF2B5EF4-FFF2-40B4-BE49-F238E27FC236}">
                  <a16:creationId xmlns:a16="http://schemas.microsoft.com/office/drawing/2014/main" id="{368A8C51-7BB9-06B1-B46F-35CE216D9BC7}"/>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21" name="TextBox 20">
              <a:extLst>
                <a:ext uri="{FF2B5EF4-FFF2-40B4-BE49-F238E27FC236}">
                  <a16:creationId xmlns:a16="http://schemas.microsoft.com/office/drawing/2014/main" id="{D64A99D1-8136-35B3-48F4-A496379FF520}"/>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grpSp>
      <p:grpSp>
        <p:nvGrpSpPr>
          <p:cNvPr id="25" name="Group 24">
            <a:extLst>
              <a:ext uri="{FF2B5EF4-FFF2-40B4-BE49-F238E27FC236}">
                <a16:creationId xmlns:a16="http://schemas.microsoft.com/office/drawing/2014/main" id="{6BD670D6-F9BA-E397-3B69-71A444DB558A}"/>
              </a:ext>
            </a:extLst>
          </p:cNvPr>
          <p:cNvGrpSpPr/>
          <p:nvPr/>
        </p:nvGrpSpPr>
        <p:grpSpPr>
          <a:xfrm>
            <a:off x="319124" y="4253957"/>
            <a:ext cx="8538932" cy="929957"/>
            <a:chOff x="302534" y="2296206"/>
            <a:chExt cx="8538932" cy="929957"/>
          </a:xfrm>
        </p:grpSpPr>
        <p:sp>
          <p:nvSpPr>
            <p:cNvPr id="26" name="Rounded Rectangle 25">
              <a:extLst>
                <a:ext uri="{FF2B5EF4-FFF2-40B4-BE49-F238E27FC236}">
                  <a16:creationId xmlns:a16="http://schemas.microsoft.com/office/drawing/2014/main" id="{300372F1-ABC7-A9A0-9D9C-47A9DA40F421}"/>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algn="ctr"/>
              <a:endParaRPr lang="en-GB" sz="2200" b="1" i="1" dirty="0">
                <a:solidFill>
                  <a:srgbClr val="1D99E9"/>
                </a:solidFill>
                <a:latin typeface="Corbel" panose="020B0503020204020204" pitchFamily="34" charset="0"/>
              </a:endParaRPr>
            </a:p>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b="1" i="1" dirty="0">
                  <a:solidFill>
                    <a:srgbClr val="629B3C"/>
                  </a:solidFill>
                  <a:latin typeface="Corbel" panose="020B0503020204020204" pitchFamily="34" charset="0"/>
                </a:rPr>
                <a:t>   </a:t>
              </a: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27" name="TextBox 26">
              <a:extLst>
                <a:ext uri="{FF2B5EF4-FFF2-40B4-BE49-F238E27FC236}">
                  <a16:creationId xmlns:a16="http://schemas.microsoft.com/office/drawing/2014/main" id="{DFBB470D-F6A0-0E7B-DB9E-815C92BB15DB}"/>
                </a:ext>
              </a:extLst>
            </p:cNvPr>
            <p:cNvSpPr txBox="1"/>
            <p:nvPr/>
          </p:nvSpPr>
          <p:spPr>
            <a:xfrm>
              <a:off x="350553" y="2296206"/>
              <a:ext cx="554812" cy="923330"/>
            </a:xfrm>
            <a:prstGeom prst="rect">
              <a:avLst/>
            </a:prstGeom>
            <a:noFill/>
          </p:spPr>
          <p:txBody>
            <a:bodyPr wrap="square" rtlCol="0">
              <a:spAutoFit/>
            </a:bodyPr>
            <a:lstStyle/>
            <a:p>
              <a:r>
                <a:rPr lang="en-CH" sz="5400" dirty="0">
                  <a:solidFill>
                    <a:srgbClr val="1658FF"/>
                  </a:solidFill>
                </a:rPr>
                <a:t>⓶</a:t>
              </a:r>
            </a:p>
          </p:txBody>
        </p:sp>
      </p:grpSp>
      <p:sp>
        <p:nvSpPr>
          <p:cNvPr id="4" name="Rectangle 3">
            <a:extLst>
              <a:ext uri="{FF2B5EF4-FFF2-40B4-BE49-F238E27FC236}">
                <a16:creationId xmlns:a16="http://schemas.microsoft.com/office/drawing/2014/main" id="{0E41F706-C720-753A-CC37-643068E27118}"/>
              </a:ext>
            </a:extLst>
          </p:cNvPr>
          <p:cNvSpPr/>
          <p:nvPr/>
        </p:nvSpPr>
        <p:spPr>
          <a:xfrm>
            <a:off x="1951123" y="5218082"/>
            <a:ext cx="4708858" cy="1182718"/>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2657681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Our Approach</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Designing customized </a:t>
            </a:r>
            <a:r>
              <a:rPr lang="en-GB" sz="2400" b="1" i="1" dirty="0">
                <a:solidFill>
                  <a:srgbClr val="1658FF"/>
                </a:solidFill>
              </a:rPr>
              <a:t>storage-centric systems </a:t>
            </a:r>
            <a:r>
              <a:rPr lang="en-GB" sz="2400" i="1" dirty="0"/>
              <a:t>that efficiently</a:t>
            </a:r>
          </a:p>
        </p:txBody>
      </p:sp>
      <p:sp>
        <p:nvSpPr>
          <p:cNvPr id="11" name="TextBox 10">
            <a:extLst>
              <a:ext uri="{FF2B5EF4-FFF2-40B4-BE49-F238E27FC236}">
                <a16:creationId xmlns:a16="http://schemas.microsoft.com/office/drawing/2014/main" id="{B74DD1CE-0342-B36F-6FF6-F1B9B3FD0AFB}"/>
              </a:ext>
            </a:extLst>
          </p:cNvPr>
          <p:cNvSpPr txBox="1"/>
          <p:nvPr/>
        </p:nvSpPr>
        <p:spPr>
          <a:xfrm>
            <a:off x="5551012" y="2200407"/>
            <a:ext cx="3470565" cy="984885"/>
          </a:xfrm>
          <a:prstGeom prst="rect">
            <a:avLst/>
          </a:prstGeom>
          <a:noFill/>
        </p:spPr>
        <p:txBody>
          <a:bodyPr wrap="square" rtlCol="0">
            <a:spAutoFit/>
          </a:bodyPr>
          <a:lstStyle/>
          <a:p>
            <a:pPr algn="ctr"/>
            <a:r>
              <a:rPr lang="en-US" sz="2200" b="1" dirty="0">
                <a:solidFill>
                  <a:srgbClr val="7A62E7"/>
                </a:solidFill>
              </a:rPr>
              <a:t>       MegIS </a:t>
            </a:r>
            <a:r>
              <a:rPr lang="en-US" sz="2200" b="1" baseline="30000" dirty="0">
                <a:solidFill>
                  <a:srgbClr val="7A62E7"/>
                </a:solidFill>
              </a:rPr>
              <a:t>[ISCA’24]</a:t>
            </a:r>
            <a:br>
              <a:rPr lang="en-US" sz="2200" dirty="0">
                <a:solidFill>
                  <a:srgbClr val="7A62E7"/>
                </a:solidFill>
              </a:rPr>
            </a:br>
            <a:r>
              <a:rPr lang="en-US" dirty="0">
                <a:solidFill>
                  <a:schemeClr val="tx1">
                    <a:lumMod val="85000"/>
                    <a:lumOff val="15000"/>
                  </a:schemeClr>
                </a:solidFill>
              </a:rPr>
              <a:t>Cooperative in-storage processing </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A62E7"/>
                </a:solidFill>
              </a:rPr>
              <a:t>metagenomic</a:t>
            </a:r>
            <a:r>
              <a:rPr lang="en-US" dirty="0">
                <a:solidFill>
                  <a:schemeClr val="tx1">
                    <a:lumMod val="85000"/>
                    <a:lumOff val="15000"/>
                  </a:schemeClr>
                </a:solidFill>
              </a:rPr>
              <a:t> analysis </a:t>
            </a:r>
            <a:endParaRPr lang="en-US" sz="2000" dirty="0">
              <a:solidFill>
                <a:srgbClr val="F59312"/>
              </a:solidFill>
            </a:endParaRPr>
          </a:p>
        </p:txBody>
      </p:sp>
      <p:sp>
        <p:nvSpPr>
          <p:cNvPr id="12" name="TextBox 11">
            <a:extLst>
              <a:ext uri="{FF2B5EF4-FFF2-40B4-BE49-F238E27FC236}">
                <a16:creationId xmlns:a16="http://schemas.microsoft.com/office/drawing/2014/main" id="{E828019F-26D2-AA9C-914B-4EF8F0E80BBE}"/>
              </a:ext>
            </a:extLst>
          </p:cNvPr>
          <p:cNvSpPr txBox="1"/>
          <p:nvPr/>
        </p:nvSpPr>
        <p:spPr>
          <a:xfrm>
            <a:off x="1707742" y="3191062"/>
            <a:ext cx="5456889" cy="984885"/>
          </a:xfrm>
          <a:prstGeom prst="rect">
            <a:avLst/>
          </a:prstGeom>
          <a:noFill/>
        </p:spPr>
        <p:txBody>
          <a:bodyPr wrap="square" rtlCol="0">
            <a:spAutoFit/>
          </a:bodyPr>
          <a:lstStyle/>
          <a:p>
            <a:pPr algn="ctr"/>
            <a:r>
              <a:rPr lang="en-US" sz="2200" b="1" dirty="0">
                <a:solidFill>
                  <a:srgbClr val="E2247D"/>
                </a:solidFill>
              </a:rPr>
              <a:t>     GRAINS </a:t>
            </a:r>
            <a:r>
              <a:rPr lang="en-US" sz="2200" b="1" baseline="30000" dirty="0">
                <a:solidFill>
                  <a:srgbClr val="E2247D"/>
                </a:solidFill>
              </a:rPr>
              <a:t>[ISCA’26]</a:t>
            </a:r>
            <a:br>
              <a:rPr lang="en-US" sz="2200" baseline="30000" dirty="0">
                <a:solidFill>
                  <a:schemeClr val="accent6"/>
                </a:solidFill>
              </a:rPr>
            </a:br>
            <a:r>
              <a:rPr lang="en-US" dirty="0">
                <a:solidFill>
                  <a:schemeClr val="tx1">
                    <a:lumMod val="85000"/>
                    <a:lumOff val="15000"/>
                  </a:schemeClr>
                </a:solidFill>
              </a:rPr>
              <a:t>Storage-aware algorithm-architecture co-design</a:t>
            </a:r>
            <a:br>
              <a:rPr lang="en-US" dirty="0">
                <a:solidFill>
                  <a:schemeClr val="tx1">
                    <a:lumMod val="85000"/>
                    <a:lumOff val="15000"/>
                  </a:schemeClr>
                </a:solidFill>
              </a:rPr>
            </a:br>
            <a:r>
              <a:rPr lang="en-US" dirty="0">
                <a:solidFill>
                  <a:schemeClr val="tx1">
                    <a:lumMod val="85000"/>
                    <a:lumOff val="15000"/>
                  </a:schemeClr>
                </a:solidFill>
              </a:rPr>
              <a:t> for </a:t>
            </a:r>
            <a:r>
              <a:rPr lang="en-US" dirty="0">
                <a:solidFill>
                  <a:srgbClr val="E2247C"/>
                </a:solidFill>
              </a:rPr>
              <a:t>graph-based</a:t>
            </a:r>
            <a:r>
              <a:rPr lang="en-US" dirty="0">
                <a:solidFill>
                  <a:schemeClr val="tx1">
                    <a:lumMod val="85000"/>
                    <a:lumOff val="15000"/>
                  </a:schemeClr>
                </a:solidFill>
              </a:rPr>
              <a:t> (meta)genomic analyses </a:t>
            </a:r>
            <a:endParaRPr lang="en-US" sz="2000" dirty="0">
              <a:solidFill>
                <a:srgbClr val="E2247C"/>
              </a:solidFill>
            </a:endParaRPr>
          </a:p>
        </p:txBody>
      </p:sp>
      <p:pic>
        <p:nvPicPr>
          <p:cNvPr id="14" name="Graphic 13" descr="Badge with solid fill">
            <a:extLst>
              <a:ext uri="{FF2B5EF4-FFF2-40B4-BE49-F238E27FC236}">
                <a16:creationId xmlns:a16="http://schemas.microsoft.com/office/drawing/2014/main" id="{56F328A7-9081-2278-DE84-592EECAC89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78948" y="2162166"/>
            <a:ext cx="479041" cy="479041"/>
          </a:xfrm>
          <a:prstGeom prst="rect">
            <a:avLst/>
          </a:prstGeom>
        </p:spPr>
      </p:pic>
      <p:pic>
        <p:nvPicPr>
          <p:cNvPr id="15" name="Graphic 14" descr="Badge 4 with solid fill">
            <a:extLst>
              <a:ext uri="{FF2B5EF4-FFF2-40B4-BE49-F238E27FC236}">
                <a16:creationId xmlns:a16="http://schemas.microsoft.com/office/drawing/2014/main" id="{EB0BEA2A-1D68-5DC4-DF7E-6BB1663330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89542" y="5235430"/>
            <a:ext cx="479041" cy="479041"/>
          </a:xfrm>
          <a:prstGeom prst="rect">
            <a:avLst/>
          </a:prstGeom>
        </p:spPr>
      </p:pic>
      <p:pic>
        <p:nvPicPr>
          <p:cNvPr id="16" name="Graphic 15" descr="Badge 3 with solid fill">
            <a:extLst>
              <a:ext uri="{FF2B5EF4-FFF2-40B4-BE49-F238E27FC236}">
                <a16:creationId xmlns:a16="http://schemas.microsoft.com/office/drawing/2014/main" id="{57427C11-5886-D0C2-862D-A3D657888F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9039" y="3153229"/>
            <a:ext cx="479042" cy="479042"/>
          </a:xfrm>
          <a:prstGeom prst="rect">
            <a:avLst/>
          </a:prstGeom>
        </p:spPr>
      </p:pic>
      <p:sp>
        <p:nvSpPr>
          <p:cNvPr id="17" name="TextBox 16">
            <a:extLst>
              <a:ext uri="{FF2B5EF4-FFF2-40B4-BE49-F238E27FC236}">
                <a16:creationId xmlns:a16="http://schemas.microsoft.com/office/drawing/2014/main" id="{8D0C5065-C3DF-5145-3982-6856E72456E1}"/>
              </a:ext>
            </a:extLst>
          </p:cNvPr>
          <p:cNvSpPr txBox="1"/>
          <p:nvPr/>
        </p:nvSpPr>
        <p:spPr>
          <a:xfrm>
            <a:off x="225831" y="2205016"/>
            <a:ext cx="3203106" cy="984885"/>
          </a:xfrm>
          <a:prstGeom prst="rect">
            <a:avLst/>
          </a:prstGeom>
          <a:noFill/>
        </p:spPr>
        <p:txBody>
          <a:bodyPr wrap="square" rtlCol="0">
            <a:spAutoFit/>
          </a:bodyPr>
          <a:lstStyle/>
          <a:p>
            <a:pPr algn="ctr"/>
            <a:r>
              <a:rPr lang="en-US" sz="2200" b="1" dirty="0">
                <a:solidFill>
                  <a:srgbClr val="FA8607"/>
                </a:solidFill>
                <a:latin typeface="Corbel" panose="020B0503020204020204" pitchFamily="34" charset="0"/>
              </a:rPr>
              <a:t>     </a:t>
            </a:r>
            <a:r>
              <a:rPr lang="en-US" sz="2200" b="1" dirty="0" err="1">
                <a:solidFill>
                  <a:srgbClr val="FA8607"/>
                </a:solidFill>
                <a:latin typeface="Corbel" panose="020B0503020204020204" pitchFamily="34" charset="0"/>
              </a:rPr>
              <a:t>GenStore</a:t>
            </a:r>
            <a:r>
              <a:rPr lang="en-US" sz="2200" b="1" dirty="0">
                <a:solidFill>
                  <a:srgbClr val="FA8607"/>
                </a:solidFill>
                <a:latin typeface="Corbel" panose="020B0503020204020204" pitchFamily="34" charset="0"/>
              </a:rPr>
              <a:t> </a:t>
            </a:r>
            <a:r>
              <a:rPr lang="en-US" sz="2200" b="1" baseline="30000" dirty="0">
                <a:solidFill>
                  <a:srgbClr val="FA8607"/>
                </a:solidFill>
                <a:latin typeface="Corbel" panose="020B0503020204020204" pitchFamily="34" charset="0"/>
              </a:rPr>
              <a:t>[ASPLOS’22]</a:t>
            </a:r>
            <a:br>
              <a:rPr lang="en-US" sz="2200" dirty="0">
                <a:solidFill>
                  <a:srgbClr val="FA8607"/>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In-storage filtering </a:t>
            </a:r>
            <a:br>
              <a:rPr lang="en-US" dirty="0">
                <a:solidFill>
                  <a:schemeClr val="tx1">
                    <a:lumMod val="85000"/>
                    <a:lumOff val="15000"/>
                  </a:schemeClr>
                </a:solidFill>
                <a:latin typeface="Corbel" panose="020B0503020204020204" pitchFamily="34" charset="0"/>
              </a:rPr>
            </a:br>
            <a:r>
              <a:rPr lang="en-US" dirty="0">
                <a:solidFill>
                  <a:schemeClr val="tx1">
                    <a:lumMod val="85000"/>
                    <a:lumOff val="15000"/>
                  </a:schemeClr>
                </a:solidFill>
                <a:latin typeface="Corbel" panose="020B0503020204020204" pitchFamily="34" charset="0"/>
              </a:rPr>
              <a:t>for </a:t>
            </a:r>
            <a:r>
              <a:rPr lang="en-US" dirty="0">
                <a:solidFill>
                  <a:srgbClr val="FA8607"/>
                </a:solidFill>
                <a:latin typeface="Corbel" panose="020B0503020204020204" pitchFamily="34" charset="0"/>
              </a:rPr>
              <a:t>genomic</a:t>
            </a:r>
            <a:r>
              <a:rPr lang="en-US" dirty="0">
                <a:solidFill>
                  <a:schemeClr val="tx1">
                    <a:lumMod val="85000"/>
                    <a:lumOff val="15000"/>
                  </a:schemeClr>
                </a:solidFill>
                <a:latin typeface="Corbel" panose="020B0503020204020204" pitchFamily="34" charset="0"/>
              </a:rPr>
              <a:t> analysis </a:t>
            </a:r>
            <a:endParaRPr lang="en-US" sz="2200" dirty="0">
              <a:solidFill>
                <a:srgbClr val="7A62E7"/>
              </a:solidFill>
              <a:latin typeface="Corbel" panose="020B0503020204020204" pitchFamily="34" charset="0"/>
            </a:endParaRPr>
          </a:p>
        </p:txBody>
      </p:sp>
      <p:pic>
        <p:nvPicPr>
          <p:cNvPr id="18" name="Graphic 17" descr="Badge 1 with solid fill">
            <a:extLst>
              <a:ext uri="{FF2B5EF4-FFF2-40B4-BE49-F238E27FC236}">
                <a16:creationId xmlns:a16="http://schemas.microsoft.com/office/drawing/2014/main" id="{CFCDD6D9-4EF2-8EC6-0954-CE373A24C3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4098" y="2178309"/>
            <a:ext cx="479041" cy="479041"/>
          </a:xfrm>
          <a:prstGeom prst="rect">
            <a:avLst/>
          </a:prstGeom>
        </p:spPr>
      </p:pic>
      <p:sp>
        <p:nvSpPr>
          <p:cNvPr id="19" name="TextBox 18">
            <a:extLst>
              <a:ext uri="{FF2B5EF4-FFF2-40B4-BE49-F238E27FC236}">
                <a16:creationId xmlns:a16="http://schemas.microsoft.com/office/drawing/2014/main" id="{7E074D43-B93E-458F-70BD-9347FCD52981}"/>
              </a:ext>
            </a:extLst>
          </p:cNvPr>
          <p:cNvSpPr txBox="1"/>
          <p:nvPr/>
        </p:nvSpPr>
        <p:spPr>
          <a:xfrm>
            <a:off x="2715365" y="5287603"/>
            <a:ext cx="3948545" cy="984885"/>
          </a:xfrm>
          <a:prstGeom prst="rect">
            <a:avLst/>
          </a:prstGeom>
          <a:noFill/>
        </p:spPr>
        <p:txBody>
          <a:bodyPr wrap="square" rtlCol="0">
            <a:spAutoFit/>
          </a:bodyPr>
          <a:lstStyle/>
          <a:p>
            <a:pPr algn="ctr"/>
            <a:r>
              <a:rPr lang="en-US" sz="2200" b="1" dirty="0">
                <a:solidFill>
                  <a:schemeClr val="accent6"/>
                </a:solidFill>
              </a:rPr>
              <a:t>        SAGe </a:t>
            </a:r>
            <a:r>
              <a:rPr lang="en-US" sz="2200" b="1" baseline="30000" dirty="0">
                <a:solidFill>
                  <a:schemeClr val="accent6"/>
                </a:solidFill>
              </a:rPr>
              <a:t>[HPCA’26]</a:t>
            </a:r>
            <a:r>
              <a:rPr lang="en-US" sz="2200" baseline="30000" dirty="0">
                <a:solidFill>
                  <a:srgbClr val="E2247D"/>
                </a:solidFill>
              </a:rPr>
              <a:t> </a:t>
            </a:r>
            <a:br>
              <a:rPr lang="en-US" sz="2200" dirty="0">
                <a:solidFill>
                  <a:srgbClr val="E2247D"/>
                </a:solidFill>
              </a:rPr>
            </a:br>
            <a:r>
              <a:rPr lang="en-US" dirty="0">
                <a:solidFill>
                  <a:schemeClr val="tx1">
                    <a:lumMod val="85000"/>
                    <a:lumOff val="15000"/>
                  </a:schemeClr>
                </a:solidFill>
              </a:rPr>
              <a:t>Algorithm-architecture co-design</a:t>
            </a:r>
            <a:br>
              <a:rPr lang="en-US" dirty="0">
                <a:solidFill>
                  <a:schemeClr val="tx1">
                    <a:lumMod val="85000"/>
                    <a:lumOff val="15000"/>
                  </a:schemeClr>
                </a:solidFill>
              </a:rPr>
            </a:br>
            <a:r>
              <a:rPr lang="en-US" dirty="0">
                <a:solidFill>
                  <a:schemeClr val="tx1">
                    <a:lumMod val="85000"/>
                    <a:lumOff val="15000"/>
                  </a:schemeClr>
                </a:solidFill>
              </a:rPr>
              <a:t>for </a:t>
            </a:r>
            <a:r>
              <a:rPr lang="en-US" dirty="0">
                <a:solidFill>
                  <a:srgbClr val="71AD47"/>
                </a:solidFill>
              </a:rPr>
              <a:t>storing</a:t>
            </a:r>
            <a:r>
              <a:rPr lang="en-US" dirty="0">
                <a:solidFill>
                  <a:schemeClr val="tx1">
                    <a:lumMod val="85000"/>
                    <a:lumOff val="15000"/>
                  </a:schemeClr>
                </a:solidFill>
              </a:rPr>
              <a:t> and </a:t>
            </a:r>
            <a:r>
              <a:rPr lang="en-US" dirty="0">
                <a:solidFill>
                  <a:srgbClr val="71AD47"/>
                </a:solidFill>
              </a:rPr>
              <a:t>accessing</a:t>
            </a:r>
            <a:r>
              <a:rPr lang="en-US" dirty="0">
                <a:solidFill>
                  <a:schemeClr val="tx1">
                    <a:lumMod val="85000"/>
                    <a:lumOff val="15000"/>
                  </a:schemeClr>
                </a:solidFill>
              </a:rPr>
              <a:t> sequence data </a:t>
            </a:r>
            <a:endParaRPr lang="en-US" sz="2000" dirty="0">
              <a:solidFill>
                <a:srgbClr val="E2247C"/>
              </a:solidFill>
            </a:endParaRPr>
          </a:p>
        </p:txBody>
      </p:sp>
      <p:grpSp>
        <p:nvGrpSpPr>
          <p:cNvPr id="13" name="Group 12">
            <a:extLst>
              <a:ext uri="{FF2B5EF4-FFF2-40B4-BE49-F238E27FC236}">
                <a16:creationId xmlns:a16="http://schemas.microsoft.com/office/drawing/2014/main" id="{48FAC4B0-1667-A339-A035-424751751D45}"/>
              </a:ext>
            </a:extLst>
          </p:cNvPr>
          <p:cNvGrpSpPr/>
          <p:nvPr/>
        </p:nvGrpSpPr>
        <p:grpSpPr>
          <a:xfrm>
            <a:off x="302533" y="1288738"/>
            <a:ext cx="8538933" cy="923330"/>
            <a:chOff x="302533" y="1288738"/>
            <a:chExt cx="8538933" cy="923330"/>
          </a:xfrm>
        </p:grpSpPr>
        <p:sp>
          <p:nvSpPr>
            <p:cNvPr id="20" name="Rounded Rectangle 19">
              <a:extLst>
                <a:ext uri="{FF2B5EF4-FFF2-40B4-BE49-F238E27FC236}">
                  <a16:creationId xmlns:a16="http://schemas.microsoft.com/office/drawing/2014/main" id="{368A8C51-7BB9-06B1-B46F-35CE216D9BC7}"/>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21" name="TextBox 20">
              <a:extLst>
                <a:ext uri="{FF2B5EF4-FFF2-40B4-BE49-F238E27FC236}">
                  <a16:creationId xmlns:a16="http://schemas.microsoft.com/office/drawing/2014/main" id="{D64A99D1-8136-35B3-48F4-A496379FF520}"/>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grpSp>
      <p:grpSp>
        <p:nvGrpSpPr>
          <p:cNvPr id="25" name="Group 24">
            <a:extLst>
              <a:ext uri="{FF2B5EF4-FFF2-40B4-BE49-F238E27FC236}">
                <a16:creationId xmlns:a16="http://schemas.microsoft.com/office/drawing/2014/main" id="{6BD670D6-F9BA-E397-3B69-71A444DB558A}"/>
              </a:ext>
            </a:extLst>
          </p:cNvPr>
          <p:cNvGrpSpPr/>
          <p:nvPr/>
        </p:nvGrpSpPr>
        <p:grpSpPr>
          <a:xfrm>
            <a:off x="319124" y="4253957"/>
            <a:ext cx="8538932" cy="929957"/>
            <a:chOff x="302534" y="2296206"/>
            <a:chExt cx="8538932" cy="929957"/>
          </a:xfrm>
        </p:grpSpPr>
        <p:sp>
          <p:nvSpPr>
            <p:cNvPr id="26" name="Rounded Rectangle 25">
              <a:extLst>
                <a:ext uri="{FF2B5EF4-FFF2-40B4-BE49-F238E27FC236}">
                  <a16:creationId xmlns:a16="http://schemas.microsoft.com/office/drawing/2014/main" id="{300372F1-ABC7-A9A0-9D9C-47A9DA40F421}"/>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algn="ctr"/>
              <a:endParaRPr lang="en-GB" sz="2200" b="1" i="1" dirty="0">
                <a:solidFill>
                  <a:srgbClr val="1D99E9"/>
                </a:solidFill>
                <a:latin typeface="Corbel" panose="020B0503020204020204" pitchFamily="34" charset="0"/>
              </a:endParaRPr>
            </a:p>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b="1" i="1" dirty="0">
                  <a:solidFill>
                    <a:srgbClr val="629B3C"/>
                  </a:solidFill>
                  <a:latin typeface="Corbel" panose="020B0503020204020204" pitchFamily="34" charset="0"/>
                </a:rPr>
                <a:t>   </a:t>
              </a: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27" name="TextBox 26">
              <a:extLst>
                <a:ext uri="{FF2B5EF4-FFF2-40B4-BE49-F238E27FC236}">
                  <a16:creationId xmlns:a16="http://schemas.microsoft.com/office/drawing/2014/main" id="{DFBB470D-F6A0-0E7B-DB9E-815C92BB15DB}"/>
                </a:ext>
              </a:extLst>
            </p:cNvPr>
            <p:cNvSpPr txBox="1"/>
            <p:nvPr/>
          </p:nvSpPr>
          <p:spPr>
            <a:xfrm>
              <a:off x="350553" y="2296206"/>
              <a:ext cx="554812" cy="923330"/>
            </a:xfrm>
            <a:prstGeom prst="rect">
              <a:avLst/>
            </a:prstGeom>
            <a:noFill/>
          </p:spPr>
          <p:txBody>
            <a:bodyPr wrap="square" rtlCol="0">
              <a:spAutoFit/>
            </a:bodyPr>
            <a:lstStyle/>
            <a:p>
              <a:r>
                <a:rPr lang="en-CH" sz="5400" dirty="0">
                  <a:solidFill>
                    <a:srgbClr val="1658FF"/>
                  </a:solidFill>
                </a:rPr>
                <a:t>⓶</a:t>
              </a:r>
            </a:p>
          </p:txBody>
        </p:sp>
      </p:grpSp>
      <p:sp>
        <p:nvSpPr>
          <p:cNvPr id="4" name="Rectangle 3">
            <a:extLst>
              <a:ext uri="{FF2B5EF4-FFF2-40B4-BE49-F238E27FC236}">
                <a16:creationId xmlns:a16="http://schemas.microsoft.com/office/drawing/2014/main" id="{0E41F706-C720-753A-CC37-643068E27118}"/>
              </a:ext>
            </a:extLst>
          </p:cNvPr>
          <p:cNvSpPr/>
          <p:nvPr/>
        </p:nvSpPr>
        <p:spPr>
          <a:xfrm>
            <a:off x="1979369" y="3138172"/>
            <a:ext cx="4975516" cy="1031780"/>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ectangle 4">
            <a:extLst>
              <a:ext uri="{FF2B5EF4-FFF2-40B4-BE49-F238E27FC236}">
                <a16:creationId xmlns:a16="http://schemas.microsoft.com/office/drawing/2014/main" id="{6D0C03A6-0077-B195-0339-59F489A31F5C}"/>
              </a:ext>
            </a:extLst>
          </p:cNvPr>
          <p:cNvSpPr/>
          <p:nvPr/>
        </p:nvSpPr>
        <p:spPr>
          <a:xfrm>
            <a:off x="131882" y="2203855"/>
            <a:ext cx="3819876"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DEA6AB87-3276-D5A3-E9BA-B7B9C502B407}"/>
              </a:ext>
            </a:extLst>
          </p:cNvPr>
          <p:cNvSpPr/>
          <p:nvPr/>
        </p:nvSpPr>
        <p:spPr>
          <a:xfrm>
            <a:off x="5715065" y="2194940"/>
            <a:ext cx="3263423" cy="94323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5598592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31BDD0D-6B0B-179A-F539-8CD87BCFEE31}"/>
              </a:ext>
            </a:extLst>
          </p:cNvPr>
          <p:cNvSpPr/>
          <p:nvPr/>
        </p:nvSpPr>
        <p:spPr>
          <a:xfrm>
            <a:off x="443263" y="4248742"/>
            <a:ext cx="8102565" cy="1631162"/>
          </a:xfrm>
          <a:prstGeom prst="rect">
            <a:avLst/>
          </a:prstGeom>
          <a:solidFill>
            <a:srgbClr val="DEEBF7">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C9F72CB4-21D2-E939-4F8E-F84D176E5E94}"/>
              </a:ext>
            </a:extLst>
          </p:cNvPr>
          <p:cNvSpPr/>
          <p:nvPr/>
        </p:nvSpPr>
        <p:spPr>
          <a:xfrm>
            <a:off x="443275" y="2863160"/>
            <a:ext cx="8102553" cy="1393331"/>
          </a:xfrm>
          <a:prstGeom prst="rect">
            <a:avLst/>
          </a:prstGeom>
          <a:solidFill>
            <a:srgbClr val="DEE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1F16D8B-FB4E-C367-651D-A8B315F8F7A6}"/>
              </a:ext>
            </a:extLst>
          </p:cNvPr>
          <p:cNvSpPr/>
          <p:nvPr/>
        </p:nvSpPr>
        <p:spPr>
          <a:xfrm>
            <a:off x="443275" y="1659856"/>
            <a:ext cx="8102565" cy="1216634"/>
          </a:xfrm>
          <a:prstGeom prst="rect">
            <a:avLst/>
          </a:prstGeom>
          <a:solidFill>
            <a:srgbClr val="DEEBF7">
              <a:alpha val="5058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31D84FBB-A73E-456D-A4FD-ED81CB1725B0}"/>
              </a:ext>
            </a:extLst>
          </p:cNvPr>
          <p:cNvCxnSpPr>
            <a:cxnSpLocks/>
          </p:cNvCxnSpPr>
          <p:nvPr/>
        </p:nvCxnSpPr>
        <p:spPr>
          <a:xfrm>
            <a:off x="460028" y="5906589"/>
            <a:ext cx="8223943" cy="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8532AD84-3916-D804-ADC4-297EB09F1C22}"/>
              </a:ext>
            </a:extLst>
          </p:cNvPr>
          <p:cNvSpPr/>
          <p:nvPr/>
        </p:nvSpPr>
        <p:spPr>
          <a:xfrm>
            <a:off x="1058856" y="1902010"/>
            <a:ext cx="786627"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sp>
        <p:nvSpPr>
          <p:cNvPr id="11" name="Rounded Rectangle 10">
            <a:extLst>
              <a:ext uri="{FF2B5EF4-FFF2-40B4-BE49-F238E27FC236}">
                <a16:creationId xmlns:a16="http://schemas.microsoft.com/office/drawing/2014/main" id="{AF4B8305-854B-76D6-7854-7D5CEF4E5265}"/>
              </a:ext>
            </a:extLst>
          </p:cNvPr>
          <p:cNvSpPr/>
          <p:nvPr/>
        </p:nvSpPr>
        <p:spPr>
          <a:xfrm>
            <a:off x="1842534" y="2374121"/>
            <a:ext cx="2091685"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2" name="Rounded Rectangle 11">
            <a:extLst>
              <a:ext uri="{FF2B5EF4-FFF2-40B4-BE49-F238E27FC236}">
                <a16:creationId xmlns:a16="http://schemas.microsoft.com/office/drawing/2014/main" id="{4B7D59C7-2259-5F8F-3CBA-A039F7701866}"/>
              </a:ext>
            </a:extLst>
          </p:cNvPr>
          <p:cNvSpPr/>
          <p:nvPr/>
        </p:nvSpPr>
        <p:spPr>
          <a:xfrm>
            <a:off x="1863606" y="3756888"/>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45139709-AF72-F0F5-56CE-7D3E89322411}"/>
              </a:ext>
            </a:extLst>
          </p:cNvPr>
          <p:cNvSpPr/>
          <p:nvPr/>
        </p:nvSpPr>
        <p:spPr>
          <a:xfrm>
            <a:off x="3935909" y="2374121"/>
            <a:ext cx="2261193"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4" name="Rounded Rectangle 13">
            <a:extLst>
              <a:ext uri="{FF2B5EF4-FFF2-40B4-BE49-F238E27FC236}">
                <a16:creationId xmlns:a16="http://schemas.microsoft.com/office/drawing/2014/main" id="{DEFC9DBC-83B7-B290-7B3B-E5E5F85B1D3D}"/>
              </a:ext>
            </a:extLst>
          </p:cNvPr>
          <p:cNvSpPr/>
          <p:nvPr/>
        </p:nvSpPr>
        <p:spPr>
          <a:xfrm>
            <a:off x="6197102" y="2374121"/>
            <a:ext cx="2261193"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5" name="Rounded Rectangle 14">
            <a:extLst>
              <a:ext uri="{FF2B5EF4-FFF2-40B4-BE49-F238E27FC236}">
                <a16:creationId xmlns:a16="http://schemas.microsoft.com/office/drawing/2014/main" id="{ED9BED0D-5E94-26D3-9D4D-7C016C2320B2}"/>
              </a:ext>
            </a:extLst>
          </p:cNvPr>
          <p:cNvSpPr/>
          <p:nvPr/>
        </p:nvSpPr>
        <p:spPr>
          <a:xfrm>
            <a:off x="3426047" y="3733256"/>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F665687-8EA6-C30B-5DD4-B4B2943FEA0E}"/>
              </a:ext>
            </a:extLst>
          </p:cNvPr>
          <p:cNvSpPr txBox="1"/>
          <p:nvPr/>
        </p:nvSpPr>
        <p:spPr>
          <a:xfrm rot="16200000">
            <a:off x="182578" y="2147559"/>
            <a:ext cx="1154205"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Base.</a:t>
            </a:r>
          </a:p>
        </p:txBody>
      </p:sp>
      <p:sp>
        <p:nvSpPr>
          <p:cNvPr id="21" name="TextBox 20">
            <a:extLst>
              <a:ext uri="{FF2B5EF4-FFF2-40B4-BE49-F238E27FC236}">
                <a16:creationId xmlns:a16="http://schemas.microsoft.com/office/drawing/2014/main" id="{2894920B-7F42-3409-6675-DD89B4A35B4C}"/>
              </a:ext>
            </a:extLst>
          </p:cNvPr>
          <p:cNvSpPr txBox="1"/>
          <p:nvPr/>
        </p:nvSpPr>
        <p:spPr>
          <a:xfrm rot="16200000">
            <a:off x="-82664" y="4863390"/>
            <a:ext cx="1659026" cy="498598"/>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 Analysis</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 Ideal Prep.</a:t>
            </a:r>
          </a:p>
        </p:txBody>
      </p:sp>
      <p:cxnSp>
        <p:nvCxnSpPr>
          <p:cNvPr id="22" name="Straight Connector 21">
            <a:extLst>
              <a:ext uri="{FF2B5EF4-FFF2-40B4-BE49-F238E27FC236}">
                <a16:creationId xmlns:a16="http://schemas.microsoft.com/office/drawing/2014/main" id="{BB42CCE3-2D5E-A1F6-2757-C010F2908E88}"/>
              </a:ext>
            </a:extLst>
          </p:cNvPr>
          <p:cNvCxnSpPr>
            <a:cxnSpLocks/>
            <a:stCxn id="10" idx="3"/>
            <a:endCxn id="28" idx="1"/>
          </p:cNvCxnSpPr>
          <p:nvPr/>
        </p:nvCxnSpPr>
        <p:spPr>
          <a:xfrm>
            <a:off x="1845483" y="2055838"/>
            <a:ext cx="3564127" cy="7843"/>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093F293-FE02-5D5C-DE01-F01904D783E6}"/>
              </a:ext>
            </a:extLst>
          </p:cNvPr>
          <p:cNvCxnSpPr>
            <a:cxnSpLocks/>
            <a:stCxn id="12" idx="3"/>
            <a:endCxn id="15" idx="1"/>
          </p:cNvCxnSpPr>
          <p:nvPr/>
        </p:nvCxnSpPr>
        <p:spPr>
          <a:xfrm flipV="1">
            <a:off x="2002092" y="3886256"/>
            <a:ext cx="1423955" cy="23632"/>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24" name="Rounded Rectangle 23">
            <a:extLst>
              <a:ext uri="{FF2B5EF4-FFF2-40B4-BE49-F238E27FC236}">
                <a16:creationId xmlns:a16="http://schemas.microsoft.com/office/drawing/2014/main" id="{6A9F2743-4395-6C80-BC92-908D1C79E3F8}"/>
              </a:ext>
            </a:extLst>
          </p:cNvPr>
          <p:cNvSpPr/>
          <p:nvPr/>
        </p:nvSpPr>
        <p:spPr>
          <a:xfrm>
            <a:off x="2641667" y="3733162"/>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4D886D11-ED6D-9A6A-056F-2696F1309C53}"/>
              </a:ext>
            </a:extLst>
          </p:cNvPr>
          <p:cNvCxnSpPr>
            <a:cxnSpLocks/>
          </p:cNvCxnSpPr>
          <p:nvPr/>
        </p:nvCxnSpPr>
        <p:spPr>
          <a:xfrm>
            <a:off x="3564533" y="3956858"/>
            <a:ext cx="0" cy="1167253"/>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7354E9C-1C26-C9A6-11D6-271F8437F6E1}"/>
              </a:ext>
            </a:extLst>
          </p:cNvPr>
          <p:cNvCxnSpPr>
            <a:cxnSpLocks/>
          </p:cNvCxnSpPr>
          <p:nvPr/>
        </p:nvCxnSpPr>
        <p:spPr>
          <a:xfrm>
            <a:off x="8463882" y="2651493"/>
            <a:ext cx="0" cy="2789187"/>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87260663-28C9-5F48-0DE7-D909BA85CEBF}"/>
              </a:ext>
            </a:extLst>
          </p:cNvPr>
          <p:cNvSpPr/>
          <p:nvPr/>
        </p:nvSpPr>
        <p:spPr>
          <a:xfrm>
            <a:off x="3148317" y="1909853"/>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sp>
        <p:nvSpPr>
          <p:cNvPr id="28" name="Rounded Rectangle 27">
            <a:extLst>
              <a:ext uri="{FF2B5EF4-FFF2-40B4-BE49-F238E27FC236}">
                <a16:creationId xmlns:a16="http://schemas.microsoft.com/office/drawing/2014/main" id="{CC0BFB2D-D0EA-E89B-1F40-2912B58E7274}"/>
              </a:ext>
            </a:extLst>
          </p:cNvPr>
          <p:cNvSpPr/>
          <p:nvPr/>
        </p:nvSpPr>
        <p:spPr>
          <a:xfrm>
            <a:off x="5409610" y="1909853"/>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cxnSp>
        <p:nvCxnSpPr>
          <p:cNvPr id="45" name="Straight Connector 44">
            <a:extLst>
              <a:ext uri="{FF2B5EF4-FFF2-40B4-BE49-F238E27FC236}">
                <a16:creationId xmlns:a16="http://schemas.microsoft.com/office/drawing/2014/main" id="{38A8BE7A-D279-3464-257C-C71B3E39BBB5}"/>
              </a:ext>
            </a:extLst>
          </p:cNvPr>
          <p:cNvCxnSpPr>
            <a:cxnSpLocks/>
          </p:cNvCxnSpPr>
          <p:nvPr/>
        </p:nvCxnSpPr>
        <p:spPr>
          <a:xfrm flipV="1">
            <a:off x="1521456" y="4851421"/>
            <a:ext cx="0" cy="290558"/>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DA892515-ED57-C621-8EED-724A7E581580}"/>
              </a:ext>
            </a:extLst>
          </p:cNvPr>
          <p:cNvCxnSpPr>
            <a:cxnSpLocks/>
          </p:cNvCxnSpPr>
          <p:nvPr/>
        </p:nvCxnSpPr>
        <p:spPr>
          <a:xfrm>
            <a:off x="1550923" y="5058630"/>
            <a:ext cx="2013610" cy="0"/>
          </a:xfrm>
          <a:prstGeom prst="straightConnector1">
            <a:avLst/>
          </a:prstGeom>
          <a:ln w="28575">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B3309E3-9B68-C780-9B5A-84332248DFD8}"/>
              </a:ext>
            </a:extLst>
          </p:cNvPr>
          <p:cNvSpPr txBox="1"/>
          <p:nvPr/>
        </p:nvSpPr>
        <p:spPr>
          <a:xfrm>
            <a:off x="3542063" y="4339092"/>
            <a:ext cx="1988836" cy="784830"/>
          </a:xfrm>
          <a:prstGeom prst="rect">
            <a:avLst/>
          </a:prstGeom>
          <a:noFill/>
        </p:spPr>
        <p:txBody>
          <a:bodyPr wrap="square" lIns="0" tIns="0" rIns="0" bIns="0"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Lost Benefit</a:t>
            </a:r>
            <a:b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due to Data Prep. </a:t>
            </a:r>
            <a:b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Bottleneck </a:t>
            </a:r>
          </a:p>
        </p:txBody>
      </p:sp>
      <p:sp>
        <p:nvSpPr>
          <p:cNvPr id="48" name="TextBox 47">
            <a:extLst>
              <a:ext uri="{FF2B5EF4-FFF2-40B4-BE49-F238E27FC236}">
                <a16:creationId xmlns:a16="http://schemas.microsoft.com/office/drawing/2014/main" id="{F870483B-895A-EB70-3614-356BBAA06A30}"/>
              </a:ext>
            </a:extLst>
          </p:cNvPr>
          <p:cNvSpPr txBox="1"/>
          <p:nvPr/>
        </p:nvSpPr>
        <p:spPr>
          <a:xfrm>
            <a:off x="443262" y="5916020"/>
            <a:ext cx="822394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Timeline</a:t>
            </a:r>
            <a:b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(Not drawn to scale)</a:t>
            </a:r>
          </a:p>
        </p:txBody>
      </p:sp>
      <p:cxnSp>
        <p:nvCxnSpPr>
          <p:cNvPr id="60" name="Straight Connector 59">
            <a:extLst>
              <a:ext uri="{FF2B5EF4-FFF2-40B4-BE49-F238E27FC236}">
                <a16:creationId xmlns:a16="http://schemas.microsoft.com/office/drawing/2014/main" id="{75F3A150-B44A-73BB-28A0-3E2E812CF8AF}"/>
              </a:ext>
            </a:extLst>
          </p:cNvPr>
          <p:cNvCxnSpPr>
            <a:cxnSpLocks/>
          </p:cNvCxnSpPr>
          <p:nvPr/>
        </p:nvCxnSpPr>
        <p:spPr>
          <a:xfrm>
            <a:off x="1053462" y="1548953"/>
            <a:ext cx="0" cy="446342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865EBD04-E041-99DC-AC2B-190CE39F19F1}"/>
              </a:ext>
            </a:extLst>
          </p:cNvPr>
          <p:cNvSpPr txBox="1"/>
          <p:nvPr/>
        </p:nvSpPr>
        <p:spPr>
          <a:xfrm rot="16200000">
            <a:off x="-58196" y="3437303"/>
            <a:ext cx="1610091" cy="2492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 Analysis</a:t>
            </a:r>
          </a:p>
        </p:txBody>
      </p:sp>
      <p:sp>
        <p:nvSpPr>
          <p:cNvPr id="62" name="Rounded Rectangle 61">
            <a:extLst>
              <a:ext uri="{FF2B5EF4-FFF2-40B4-BE49-F238E27FC236}">
                <a16:creationId xmlns:a16="http://schemas.microsoft.com/office/drawing/2014/main" id="{B6BCC06F-9942-763C-7279-FE20157395A6}"/>
              </a:ext>
            </a:extLst>
          </p:cNvPr>
          <p:cNvSpPr/>
          <p:nvPr/>
        </p:nvSpPr>
        <p:spPr>
          <a:xfrm>
            <a:off x="1056569" y="3265376"/>
            <a:ext cx="786627"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ounded Rectangle 62">
            <a:extLst>
              <a:ext uri="{FF2B5EF4-FFF2-40B4-BE49-F238E27FC236}">
                <a16:creationId xmlns:a16="http://schemas.microsoft.com/office/drawing/2014/main" id="{67AFFF01-D154-1003-F5B9-5A9457E3B9B4}"/>
              </a:ext>
            </a:extLst>
          </p:cNvPr>
          <p:cNvSpPr/>
          <p:nvPr/>
        </p:nvSpPr>
        <p:spPr>
          <a:xfrm>
            <a:off x="1846382" y="3265376"/>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Rounded Rectangle 63">
            <a:extLst>
              <a:ext uri="{FF2B5EF4-FFF2-40B4-BE49-F238E27FC236}">
                <a16:creationId xmlns:a16="http://schemas.microsoft.com/office/drawing/2014/main" id="{A9FD4EA9-1B86-0C0B-9D35-12F4340F5F54}"/>
              </a:ext>
            </a:extLst>
          </p:cNvPr>
          <p:cNvSpPr/>
          <p:nvPr/>
        </p:nvSpPr>
        <p:spPr>
          <a:xfrm>
            <a:off x="2633874" y="3265376"/>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 name="Rounded Rectangle 80">
            <a:extLst>
              <a:ext uri="{FF2B5EF4-FFF2-40B4-BE49-F238E27FC236}">
                <a16:creationId xmlns:a16="http://schemas.microsoft.com/office/drawing/2014/main" id="{FC1836B1-4AA0-F033-A5A1-8D84EBFF9C75}"/>
              </a:ext>
            </a:extLst>
          </p:cNvPr>
          <p:cNvSpPr/>
          <p:nvPr/>
        </p:nvSpPr>
        <p:spPr>
          <a:xfrm>
            <a:off x="1105749"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 name="Rounded Rectangle 81">
            <a:extLst>
              <a:ext uri="{FF2B5EF4-FFF2-40B4-BE49-F238E27FC236}">
                <a16:creationId xmlns:a16="http://schemas.microsoft.com/office/drawing/2014/main" id="{402B49E7-90FB-87CC-D23B-315509297A31}"/>
              </a:ext>
            </a:extLst>
          </p:cNvPr>
          <p:cNvSpPr/>
          <p:nvPr/>
        </p:nvSpPr>
        <p:spPr>
          <a:xfrm>
            <a:off x="1243689"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ounded Rectangle 82">
            <a:extLst>
              <a:ext uri="{FF2B5EF4-FFF2-40B4-BE49-F238E27FC236}">
                <a16:creationId xmlns:a16="http://schemas.microsoft.com/office/drawing/2014/main" id="{5F3D54B3-7308-2BA0-B16F-42741A9E938C}"/>
              </a:ext>
            </a:extLst>
          </p:cNvPr>
          <p:cNvSpPr/>
          <p:nvPr/>
        </p:nvSpPr>
        <p:spPr>
          <a:xfrm>
            <a:off x="1382970"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Rounded Rectangle 83">
            <a:extLst>
              <a:ext uri="{FF2B5EF4-FFF2-40B4-BE49-F238E27FC236}">
                <a16:creationId xmlns:a16="http://schemas.microsoft.com/office/drawing/2014/main" id="{8BFA6B86-F606-30AF-7C81-475883B452D5}"/>
              </a:ext>
            </a:extLst>
          </p:cNvPr>
          <p:cNvSpPr/>
          <p:nvPr/>
        </p:nvSpPr>
        <p:spPr>
          <a:xfrm>
            <a:off x="1055066"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 name="Rounded Rectangle 84">
            <a:extLst>
              <a:ext uri="{FF2B5EF4-FFF2-40B4-BE49-F238E27FC236}">
                <a16:creationId xmlns:a16="http://schemas.microsoft.com/office/drawing/2014/main" id="{B39EA158-37AE-B917-D23D-C695DB8C0E32}"/>
              </a:ext>
            </a:extLst>
          </p:cNvPr>
          <p:cNvSpPr/>
          <p:nvPr/>
        </p:nvSpPr>
        <p:spPr>
          <a:xfrm>
            <a:off x="1186628"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 name="Rounded Rectangle 85">
            <a:extLst>
              <a:ext uri="{FF2B5EF4-FFF2-40B4-BE49-F238E27FC236}">
                <a16:creationId xmlns:a16="http://schemas.microsoft.com/office/drawing/2014/main" id="{51A4CCF8-64D3-CDF4-7FB8-5619E012423F}"/>
              </a:ext>
            </a:extLst>
          </p:cNvPr>
          <p:cNvSpPr/>
          <p:nvPr/>
        </p:nvSpPr>
        <p:spPr>
          <a:xfrm>
            <a:off x="1319793"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7" name="Straight Arrow Connector 86">
            <a:extLst>
              <a:ext uri="{FF2B5EF4-FFF2-40B4-BE49-F238E27FC236}">
                <a16:creationId xmlns:a16="http://schemas.microsoft.com/office/drawing/2014/main" id="{69774D14-B517-10F5-AE9A-8EEF2CBB3E84}"/>
              </a:ext>
            </a:extLst>
          </p:cNvPr>
          <p:cNvCxnSpPr>
            <a:cxnSpLocks/>
          </p:cNvCxnSpPr>
          <p:nvPr/>
        </p:nvCxnSpPr>
        <p:spPr>
          <a:xfrm flipH="1" flipV="1">
            <a:off x="1550946" y="5324532"/>
            <a:ext cx="6907349" cy="0"/>
          </a:xfrm>
          <a:prstGeom prst="straightConnector1">
            <a:avLst/>
          </a:prstGeom>
          <a:ln w="28575">
            <a:solidFill>
              <a:srgbClr val="629B3C"/>
            </a:solidFill>
            <a:tailEnd type="triangle" w="lg" len="med"/>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8446D16A-4507-EC93-2B59-6E3426B4B294}"/>
              </a:ext>
            </a:extLst>
          </p:cNvPr>
          <p:cNvSpPr txBox="1"/>
          <p:nvPr/>
        </p:nvSpPr>
        <p:spPr>
          <a:xfrm>
            <a:off x="6075603" y="4339092"/>
            <a:ext cx="2673362" cy="787139"/>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Potential Benefit </a:t>
            </a:r>
            <a:b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of Genome Analysis </a:t>
            </a:r>
            <a:b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Acceleration </a:t>
            </a:r>
          </a:p>
        </p:txBody>
      </p:sp>
      <p:sp>
        <p:nvSpPr>
          <p:cNvPr id="105" name="Rectangle 104">
            <a:extLst>
              <a:ext uri="{FF2B5EF4-FFF2-40B4-BE49-F238E27FC236}">
                <a16:creationId xmlns:a16="http://schemas.microsoft.com/office/drawing/2014/main" id="{E859BECF-0AF4-2AC0-EF2D-43597369EE4D}"/>
              </a:ext>
            </a:extLst>
          </p:cNvPr>
          <p:cNvSpPr/>
          <p:nvPr/>
        </p:nvSpPr>
        <p:spPr>
          <a:xfrm>
            <a:off x="460028" y="873242"/>
            <a:ext cx="7998267" cy="49685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6" name="Group 115">
            <a:extLst>
              <a:ext uri="{FF2B5EF4-FFF2-40B4-BE49-F238E27FC236}">
                <a16:creationId xmlns:a16="http://schemas.microsoft.com/office/drawing/2014/main" id="{46CCD319-1F3F-EE94-CD2A-A5D17AFB3151}"/>
              </a:ext>
            </a:extLst>
          </p:cNvPr>
          <p:cNvGrpSpPr/>
          <p:nvPr/>
        </p:nvGrpSpPr>
        <p:grpSpPr>
          <a:xfrm>
            <a:off x="2642312" y="980377"/>
            <a:ext cx="1880931" cy="366254"/>
            <a:chOff x="2010083" y="1005732"/>
            <a:chExt cx="1880931" cy="366254"/>
          </a:xfrm>
        </p:grpSpPr>
        <p:sp>
          <p:nvSpPr>
            <p:cNvPr id="106" name="Rounded Rectangle 105">
              <a:extLst>
                <a:ext uri="{FF2B5EF4-FFF2-40B4-BE49-F238E27FC236}">
                  <a16:creationId xmlns:a16="http://schemas.microsoft.com/office/drawing/2014/main" id="{23B7AB54-1331-8CFD-C923-3A6030E7BA1C}"/>
                </a:ext>
              </a:extLst>
            </p:cNvPr>
            <p:cNvSpPr/>
            <p:nvPr/>
          </p:nvSpPr>
          <p:spPr>
            <a:xfrm>
              <a:off x="2010083" y="1024566"/>
              <a:ext cx="144815" cy="136895"/>
            </a:xfrm>
            <a:prstGeom prst="roundRect">
              <a:avLst/>
            </a:prstGeom>
            <a:solidFill>
              <a:srgbClr val="F0C7FC"/>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7" name="TextBox 106">
              <a:extLst>
                <a:ext uri="{FF2B5EF4-FFF2-40B4-BE49-F238E27FC236}">
                  <a16:creationId xmlns:a16="http://schemas.microsoft.com/office/drawing/2014/main" id="{C66359A3-B85D-1C1B-175B-18699AA024AD}"/>
                </a:ext>
              </a:extLst>
            </p:cNvPr>
            <p:cNvSpPr txBox="1"/>
            <p:nvPr/>
          </p:nvSpPr>
          <p:spPr>
            <a:xfrm>
              <a:off x="2191649" y="1005732"/>
              <a:ext cx="169936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Baseline Analysis</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(446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5" name="Group 114">
            <a:extLst>
              <a:ext uri="{FF2B5EF4-FFF2-40B4-BE49-F238E27FC236}">
                <a16:creationId xmlns:a16="http://schemas.microsoft.com/office/drawing/2014/main" id="{32EA8E29-FF1A-FFA4-149E-3AF95A16A57B}"/>
              </a:ext>
            </a:extLst>
          </p:cNvPr>
          <p:cNvGrpSpPr/>
          <p:nvPr/>
        </p:nvGrpSpPr>
        <p:grpSpPr>
          <a:xfrm>
            <a:off x="4735699" y="980377"/>
            <a:ext cx="2113383" cy="366254"/>
            <a:chOff x="3721928" y="1005732"/>
            <a:chExt cx="2113383" cy="366254"/>
          </a:xfrm>
        </p:grpSpPr>
        <p:sp>
          <p:nvSpPr>
            <p:cNvPr id="108" name="Rounded Rectangle 107">
              <a:extLst>
                <a:ext uri="{FF2B5EF4-FFF2-40B4-BE49-F238E27FC236}">
                  <a16:creationId xmlns:a16="http://schemas.microsoft.com/office/drawing/2014/main" id="{8BA027BC-D48A-FFCE-49B1-9385E1602D42}"/>
                </a:ext>
              </a:extLst>
            </p:cNvPr>
            <p:cNvSpPr/>
            <p:nvPr/>
          </p:nvSpPr>
          <p:spPr>
            <a:xfrm>
              <a:off x="3721928" y="1024566"/>
              <a:ext cx="144815" cy="136895"/>
            </a:xfrm>
            <a:prstGeom prst="roundRect">
              <a:avLst/>
            </a:prstGeom>
            <a:solidFill>
              <a:srgbClr val="C577EB"/>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9" name="TextBox 108">
              <a:extLst>
                <a:ext uri="{FF2B5EF4-FFF2-40B4-BE49-F238E27FC236}">
                  <a16:creationId xmlns:a16="http://schemas.microsoft.com/office/drawing/2014/main" id="{45E5F5AC-FA0E-7100-BEB9-46436ED3F38D}"/>
                </a:ext>
              </a:extLst>
            </p:cNvPr>
            <p:cNvSpPr txBox="1"/>
            <p:nvPr/>
          </p:nvSpPr>
          <p:spPr>
            <a:xfrm>
              <a:off x="3911586" y="1005732"/>
              <a:ext cx="192372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Accelerated Analysis</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(69200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7" name="Group 116">
            <a:extLst>
              <a:ext uri="{FF2B5EF4-FFF2-40B4-BE49-F238E27FC236}">
                <a16:creationId xmlns:a16="http://schemas.microsoft.com/office/drawing/2014/main" id="{9DAA1BC0-16CE-7A27-5B94-D7EEB56DD200}"/>
              </a:ext>
            </a:extLst>
          </p:cNvPr>
          <p:cNvGrpSpPr/>
          <p:nvPr/>
        </p:nvGrpSpPr>
        <p:grpSpPr>
          <a:xfrm>
            <a:off x="540981" y="980377"/>
            <a:ext cx="1699221" cy="366254"/>
            <a:chOff x="540981" y="1005732"/>
            <a:chExt cx="1699221" cy="366254"/>
          </a:xfrm>
        </p:grpSpPr>
        <p:sp>
          <p:nvSpPr>
            <p:cNvPr id="110" name="Rounded Rectangle 109">
              <a:extLst>
                <a:ext uri="{FF2B5EF4-FFF2-40B4-BE49-F238E27FC236}">
                  <a16:creationId xmlns:a16="http://schemas.microsoft.com/office/drawing/2014/main" id="{B99B0347-8E4F-ED53-7269-860D673F47F0}"/>
                </a:ext>
              </a:extLst>
            </p:cNvPr>
            <p:cNvSpPr/>
            <p:nvPr/>
          </p:nvSpPr>
          <p:spPr>
            <a:xfrm>
              <a:off x="540981" y="1024566"/>
              <a:ext cx="144815" cy="136895"/>
            </a:xfrm>
            <a:prstGeom prst="roundRect">
              <a:avLst/>
            </a:prstGeom>
            <a:solidFill>
              <a:schemeClr val="accent4">
                <a:lumMod val="40000"/>
                <a:lumOff val="60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1" name="TextBox 110">
              <a:extLst>
                <a:ext uri="{FF2B5EF4-FFF2-40B4-BE49-F238E27FC236}">
                  <a16:creationId xmlns:a16="http://schemas.microsoft.com/office/drawing/2014/main" id="{D36799EE-BDD0-510E-FFF7-C4EE39D00FE2}"/>
                </a:ext>
              </a:extLst>
            </p:cNvPr>
            <p:cNvSpPr txBox="1"/>
            <p:nvPr/>
          </p:nvSpPr>
          <p:spPr>
            <a:xfrm>
              <a:off x="730492" y="1005732"/>
              <a:ext cx="1509710"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Baseline Prep.</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(2563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4" name="Group 113">
            <a:extLst>
              <a:ext uri="{FF2B5EF4-FFF2-40B4-BE49-F238E27FC236}">
                <a16:creationId xmlns:a16="http://schemas.microsoft.com/office/drawing/2014/main" id="{7739632D-F98D-7C46-1A1D-CA83B3685568}"/>
              </a:ext>
            </a:extLst>
          </p:cNvPr>
          <p:cNvGrpSpPr/>
          <p:nvPr/>
        </p:nvGrpSpPr>
        <p:grpSpPr>
          <a:xfrm>
            <a:off x="7033033" y="980377"/>
            <a:ext cx="1425262" cy="366254"/>
            <a:chOff x="5686419" y="1005732"/>
            <a:chExt cx="1425262" cy="366254"/>
          </a:xfrm>
        </p:grpSpPr>
        <p:sp>
          <p:nvSpPr>
            <p:cNvPr id="112" name="Rounded Rectangle 111">
              <a:extLst>
                <a:ext uri="{FF2B5EF4-FFF2-40B4-BE49-F238E27FC236}">
                  <a16:creationId xmlns:a16="http://schemas.microsoft.com/office/drawing/2014/main" id="{5769FD0A-1E02-C780-EFB5-88666C02E4AF}"/>
                </a:ext>
              </a:extLst>
            </p:cNvPr>
            <p:cNvSpPr/>
            <p:nvPr/>
          </p:nvSpPr>
          <p:spPr>
            <a:xfrm>
              <a:off x="5686419" y="1024566"/>
              <a:ext cx="144815" cy="136895"/>
            </a:xfrm>
            <a:prstGeom prst="roundRect">
              <a:avLst/>
            </a:prstGeom>
            <a:solidFill>
              <a:srgbClr val="DAA30D"/>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3" name="TextBox 112">
              <a:extLst>
                <a:ext uri="{FF2B5EF4-FFF2-40B4-BE49-F238E27FC236}">
                  <a16:creationId xmlns:a16="http://schemas.microsoft.com/office/drawing/2014/main" id="{F6409372-31C5-7B5C-6C7E-DFF4BF51E644}"/>
                </a:ext>
              </a:extLst>
            </p:cNvPr>
            <p:cNvSpPr txBox="1"/>
            <p:nvPr/>
          </p:nvSpPr>
          <p:spPr>
            <a:xfrm>
              <a:off x="5859746" y="1005732"/>
              <a:ext cx="125193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Ideal Prep.</a:t>
              </a:r>
              <a:b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(&gt; 69200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6" name="Title 1">
            <a:extLst>
              <a:ext uri="{FF2B5EF4-FFF2-40B4-BE49-F238E27FC236}">
                <a16:creationId xmlns:a16="http://schemas.microsoft.com/office/drawing/2014/main" id="{E5353F70-87B9-42BC-D37B-AAAD4C7411B0}"/>
              </a:ext>
            </a:extLst>
          </p:cNvPr>
          <p:cNvSpPr txBox="1">
            <a:spLocks/>
          </p:cNvSpPr>
          <p:nvPr/>
        </p:nvSpPr>
        <p:spPr>
          <a:xfrm>
            <a:off x="0" y="1"/>
            <a:ext cx="9144000" cy="782950"/>
          </a:xfrm>
          <a:prstGeom prst="rect">
            <a:avLst/>
          </a:prstGeom>
          <a:solidFill>
            <a:srgbClr val="FAF8F4"/>
          </a:solidFill>
        </p:spPr>
        <p:txBody>
          <a:bodyPr anchor="ctr"/>
          <a:lstStyle>
            <a:lvl1pPr algn="l" defTabSz="914400" rtl="0" eaLnBrk="1" latinLnBrk="0" hangingPunct="1">
              <a:lnSpc>
                <a:spcPct val="100000"/>
              </a:lnSpc>
              <a:spcBef>
                <a:spcPct val="0"/>
              </a:spcBef>
              <a:spcAft>
                <a:spcPts val="600"/>
              </a:spcAft>
              <a:buNone/>
              <a:defRPr sz="3600" b="1" kern="1200">
                <a:solidFill>
                  <a:srgbClr val="2E6F6A"/>
                </a:solidFill>
                <a:latin typeface="Corbel" panose="020B0503020204020204" pitchFamily="34"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CH" sz="3600" b="1" i="0" u="none" strike="noStrike" kern="1200" cap="none" spc="0" normalizeH="0" baseline="0" noProof="0" dirty="0">
                <a:ln>
                  <a:noFill/>
                </a:ln>
                <a:solidFill>
                  <a:srgbClr val="2E6F6A"/>
                </a:solidFill>
                <a:effectLst/>
                <a:uLnTx/>
                <a:uFillTx/>
                <a:latin typeface="Corbel" panose="020B0503020204020204" pitchFamily="34" charset="0"/>
                <a:ea typeface="+mj-ea"/>
                <a:cs typeface="+mj-cs"/>
              </a:rPr>
              <a:t>Recall: Effect of Data Preparation Bottleneck</a:t>
            </a:r>
          </a:p>
        </p:txBody>
      </p:sp>
      <p:grpSp>
        <p:nvGrpSpPr>
          <p:cNvPr id="2" name="Group 1">
            <a:extLst>
              <a:ext uri="{FF2B5EF4-FFF2-40B4-BE49-F238E27FC236}">
                <a16:creationId xmlns:a16="http://schemas.microsoft.com/office/drawing/2014/main" id="{66FCF7BD-F7C2-4A65-A26A-87C479AC7F39}"/>
              </a:ext>
            </a:extLst>
          </p:cNvPr>
          <p:cNvGrpSpPr/>
          <p:nvPr/>
        </p:nvGrpSpPr>
        <p:grpSpPr>
          <a:xfrm>
            <a:off x="1872893" y="6552384"/>
            <a:ext cx="6071596" cy="268284"/>
            <a:chOff x="2060011" y="6449365"/>
            <a:chExt cx="4267776" cy="268284"/>
          </a:xfrm>
        </p:grpSpPr>
        <p:sp>
          <p:nvSpPr>
            <p:cNvPr id="3" name="Arrow: Chevron 42">
              <a:extLst>
                <a:ext uri="{FF2B5EF4-FFF2-40B4-BE49-F238E27FC236}">
                  <a16:creationId xmlns:a16="http://schemas.microsoft.com/office/drawing/2014/main" id="{EA933B15-0C4E-7802-B54D-738A109436A1}"/>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4" name="Arrow: Chevron 43">
              <a:extLst>
                <a:ext uri="{FF2B5EF4-FFF2-40B4-BE49-F238E27FC236}">
                  <a16:creationId xmlns:a16="http://schemas.microsoft.com/office/drawing/2014/main" id="{46C7718D-42C4-BB68-56C4-9DBDBF92A1C8}"/>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5" name="Arrow: Chevron 45">
              <a:extLst>
                <a:ext uri="{FF2B5EF4-FFF2-40B4-BE49-F238E27FC236}">
                  <a16:creationId xmlns:a16="http://schemas.microsoft.com/office/drawing/2014/main" id="{DD6986BF-3E10-3512-1B97-04CD840AB0BC}"/>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8" name="Arrow: Chevron 46">
              <a:extLst>
                <a:ext uri="{FF2B5EF4-FFF2-40B4-BE49-F238E27FC236}">
                  <a16:creationId xmlns:a16="http://schemas.microsoft.com/office/drawing/2014/main" id="{0CC0F649-BFAB-7EC0-0E57-1646AC59A250}"/>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8739091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2109-D5BA-6535-838F-40AC1D88C7A6}"/>
              </a:ext>
            </a:extLst>
          </p:cNvPr>
          <p:cNvSpPr>
            <a:spLocks noGrp="1"/>
          </p:cNvSpPr>
          <p:nvPr>
            <p:ph type="title"/>
          </p:nvPr>
        </p:nvSpPr>
        <p:spPr/>
        <p:txBody>
          <a:bodyPr/>
          <a:lstStyle/>
          <a:p>
            <a:r>
              <a:rPr lang="en-CH" dirty="0"/>
              <a:t>Mitigating Data Preparation Bottleneck</a:t>
            </a:r>
          </a:p>
        </p:txBody>
      </p:sp>
      <p:sp>
        <p:nvSpPr>
          <p:cNvPr id="3" name="Content Placeholder 2">
            <a:extLst>
              <a:ext uri="{FF2B5EF4-FFF2-40B4-BE49-F238E27FC236}">
                <a16:creationId xmlns:a16="http://schemas.microsoft.com/office/drawing/2014/main" id="{06CA815B-4C78-3512-4DCE-0EC1D8336107}"/>
              </a:ext>
            </a:extLst>
          </p:cNvPr>
          <p:cNvSpPr>
            <a:spLocks noGrp="1"/>
          </p:cNvSpPr>
          <p:nvPr>
            <p:ph idx="1"/>
          </p:nvPr>
        </p:nvSpPr>
        <p:spPr>
          <a:xfrm>
            <a:off x="189560" y="871869"/>
            <a:ext cx="8798061" cy="794113"/>
          </a:xfrm>
        </p:spPr>
        <p:txBody>
          <a:bodyPr/>
          <a:lstStyle/>
          <a:p>
            <a:pPr marL="0" indent="0">
              <a:buNone/>
            </a:pPr>
            <a:r>
              <a:rPr lang="en-GB" sz="2400" dirty="0"/>
              <a:t>We need to effectively mitigate the data preparation bottleneck </a:t>
            </a:r>
            <a:br>
              <a:rPr lang="en-GB" sz="2400" dirty="0"/>
            </a:br>
            <a:r>
              <a:rPr lang="en-GB" sz="2400" dirty="0"/>
              <a:t>while meeting four key requirements: </a:t>
            </a:r>
            <a:endParaRPr lang="en-CH" sz="2000" dirty="0"/>
          </a:p>
        </p:txBody>
      </p:sp>
      <p:sp>
        <p:nvSpPr>
          <p:cNvPr id="7" name="Rectangle 6">
            <a:extLst>
              <a:ext uri="{FF2B5EF4-FFF2-40B4-BE49-F238E27FC236}">
                <a16:creationId xmlns:a16="http://schemas.microsoft.com/office/drawing/2014/main" id="{EAE7AD04-C621-FE36-5D93-C185C6DA5DB2}"/>
              </a:ext>
            </a:extLst>
          </p:cNvPr>
          <p:cNvSpPr/>
          <p:nvPr/>
        </p:nvSpPr>
        <p:spPr>
          <a:xfrm>
            <a:off x="1017" y="4664881"/>
            <a:ext cx="9144000" cy="753133"/>
          </a:xfrm>
          <a:prstGeom prst="rect">
            <a:avLst/>
          </a:prstGeom>
          <a:solidFill>
            <a:srgbClr val="FFF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Meeting all these requirements is challenging</a:t>
            </a:r>
          </a:p>
        </p:txBody>
      </p:sp>
      <p:grpSp>
        <p:nvGrpSpPr>
          <p:cNvPr id="8" name="Group 7">
            <a:extLst>
              <a:ext uri="{FF2B5EF4-FFF2-40B4-BE49-F238E27FC236}">
                <a16:creationId xmlns:a16="http://schemas.microsoft.com/office/drawing/2014/main" id="{D53EBE39-6213-F1C7-8A68-C1D75D28C24A}"/>
              </a:ext>
            </a:extLst>
          </p:cNvPr>
          <p:cNvGrpSpPr/>
          <p:nvPr/>
        </p:nvGrpSpPr>
        <p:grpSpPr>
          <a:xfrm>
            <a:off x="420136" y="1868997"/>
            <a:ext cx="4118980" cy="1100202"/>
            <a:chOff x="871870" y="1893591"/>
            <a:chExt cx="3423404" cy="1100202"/>
          </a:xfrm>
        </p:grpSpPr>
        <p:sp>
          <p:nvSpPr>
            <p:cNvPr id="19" name="Rounded Rectangle 18">
              <a:extLst>
                <a:ext uri="{FF2B5EF4-FFF2-40B4-BE49-F238E27FC236}">
                  <a16:creationId xmlns:a16="http://schemas.microsoft.com/office/drawing/2014/main" id="{131F431B-A091-B83F-0E4D-6503205D441E}"/>
                </a:ext>
              </a:extLst>
            </p:cNvPr>
            <p:cNvSpPr/>
            <p:nvPr/>
          </p:nvSpPr>
          <p:spPr>
            <a:xfrm>
              <a:off x="871870" y="1893591"/>
              <a:ext cx="3423404" cy="1100202"/>
            </a:xfrm>
            <a:prstGeom prst="roundRect">
              <a:avLst/>
            </a:prstGeom>
            <a:solidFill>
              <a:srgbClr val="8C3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High performance</a:t>
              </a:r>
            </a:p>
          </p:txBody>
        </p:sp>
        <p:pic>
          <p:nvPicPr>
            <p:cNvPr id="20" name="Graphic 19" descr="Gauge">
              <a:extLst>
                <a:ext uri="{FF2B5EF4-FFF2-40B4-BE49-F238E27FC236}">
                  <a16:creationId xmlns:a16="http://schemas.microsoft.com/office/drawing/2014/main" id="{712F6B3B-06EA-E4D4-EC2E-DE8A026B7C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4536" y="1987986"/>
              <a:ext cx="606610" cy="747817"/>
            </a:xfrm>
            <a:prstGeom prst="rect">
              <a:avLst/>
            </a:prstGeom>
          </p:spPr>
        </p:pic>
      </p:grpSp>
      <p:grpSp>
        <p:nvGrpSpPr>
          <p:cNvPr id="28" name="Group 27">
            <a:extLst>
              <a:ext uri="{FF2B5EF4-FFF2-40B4-BE49-F238E27FC236}">
                <a16:creationId xmlns:a16="http://schemas.microsoft.com/office/drawing/2014/main" id="{00D10B12-18D6-CEF0-7A91-FCEFF5035233}"/>
              </a:ext>
            </a:extLst>
          </p:cNvPr>
          <p:cNvGrpSpPr/>
          <p:nvPr/>
        </p:nvGrpSpPr>
        <p:grpSpPr>
          <a:xfrm>
            <a:off x="407962" y="3256858"/>
            <a:ext cx="4118980" cy="1092198"/>
            <a:chOff x="2342003" y="2737208"/>
            <a:chExt cx="4253662" cy="1092198"/>
          </a:xfrm>
        </p:grpSpPr>
        <p:sp>
          <p:nvSpPr>
            <p:cNvPr id="22" name="Rounded Rectangle 21">
              <a:extLst>
                <a:ext uri="{FF2B5EF4-FFF2-40B4-BE49-F238E27FC236}">
                  <a16:creationId xmlns:a16="http://schemas.microsoft.com/office/drawing/2014/main" id="{A85BCF03-8F2D-2C0E-3712-5675227CCC74}"/>
                </a:ext>
              </a:extLst>
            </p:cNvPr>
            <p:cNvSpPr/>
            <p:nvPr/>
          </p:nvSpPr>
          <p:spPr>
            <a:xfrm>
              <a:off x="2342003" y="2737208"/>
              <a:ext cx="4253662" cy="1092198"/>
            </a:xfrm>
            <a:prstGeom prst="roundRect">
              <a:avLst/>
            </a:prstGeom>
            <a:solidFill>
              <a:srgbClr val="F68D2E"/>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High compression ratio </a:t>
              </a:r>
              <a:endPar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pic>
          <p:nvPicPr>
            <p:cNvPr id="23" name="Picture 22">
              <a:extLst>
                <a:ext uri="{FF2B5EF4-FFF2-40B4-BE49-F238E27FC236}">
                  <a16:creationId xmlns:a16="http://schemas.microsoft.com/office/drawing/2014/main" id="{E2DD0EE1-01ED-79B0-EDED-EC42039ED2C7}"/>
                </a:ext>
              </a:extLst>
            </p:cNvPr>
            <p:cNvPicPr>
              <a:picLocks noChangeAspect="1"/>
            </p:cNvPicPr>
            <p:nvPr/>
          </p:nvPicPr>
          <p:blipFill>
            <a:blip r:embed="rId5">
              <a:alphaModFix/>
              <a:extLst>
                <a:ext uri="{BEBA8EAE-BF5A-486C-A8C5-ECC9F3942E4B}">
                  <a14:imgProps xmlns:a14="http://schemas.microsoft.com/office/drawing/2010/main">
                    <a14:imgLayer r:embed="rId6">
                      <a14:imgEffect>
                        <a14:artisticCrisscrossEtching/>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2481993" y="2938021"/>
              <a:ext cx="691443" cy="691443"/>
            </a:xfrm>
            <a:prstGeom prst="rect">
              <a:avLst/>
            </a:prstGeom>
            <a:solidFill>
              <a:srgbClr val="F78D2D"/>
            </a:solidFill>
          </p:spPr>
        </p:pic>
      </p:grpSp>
      <p:grpSp>
        <p:nvGrpSpPr>
          <p:cNvPr id="11" name="Group 10">
            <a:extLst>
              <a:ext uri="{FF2B5EF4-FFF2-40B4-BE49-F238E27FC236}">
                <a16:creationId xmlns:a16="http://schemas.microsoft.com/office/drawing/2014/main" id="{9949A426-B9FB-526C-9040-56AAC02EF97B}"/>
              </a:ext>
            </a:extLst>
          </p:cNvPr>
          <p:cNvGrpSpPr/>
          <p:nvPr/>
        </p:nvGrpSpPr>
        <p:grpSpPr>
          <a:xfrm>
            <a:off x="4861775" y="3256858"/>
            <a:ext cx="3874263" cy="1092198"/>
            <a:chOff x="4861775" y="3365143"/>
            <a:chExt cx="3874263" cy="1092198"/>
          </a:xfrm>
        </p:grpSpPr>
        <p:sp>
          <p:nvSpPr>
            <p:cNvPr id="24" name="Rounded Rectangle 23">
              <a:extLst>
                <a:ext uri="{FF2B5EF4-FFF2-40B4-BE49-F238E27FC236}">
                  <a16:creationId xmlns:a16="http://schemas.microsoft.com/office/drawing/2014/main" id="{5E5F0E50-6F2A-DE30-C13A-684A17497600}"/>
                </a:ext>
              </a:extLst>
            </p:cNvPr>
            <p:cNvSpPr/>
            <p:nvPr/>
          </p:nvSpPr>
          <p:spPr>
            <a:xfrm>
              <a:off x="4861775" y="3365143"/>
              <a:ext cx="3874263" cy="1092198"/>
            </a:xfrm>
            <a:prstGeom prst="roundRect">
              <a:avLst/>
            </a:prstGeom>
            <a:solidFill>
              <a:srgbClr val="0487E4"/>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Low overhead</a:t>
              </a:r>
              <a:endPar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pic>
          <p:nvPicPr>
            <p:cNvPr id="26" name="Picture 25">
              <a:extLst>
                <a:ext uri="{FF2B5EF4-FFF2-40B4-BE49-F238E27FC236}">
                  <a16:creationId xmlns:a16="http://schemas.microsoft.com/office/drawing/2014/main" id="{9E815116-B44E-2723-C87F-F2097646E62C}"/>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5702"/>
                      </a14:imgEffect>
                      <a14:imgEffect>
                        <a14:saturation sat="174000"/>
                      </a14:imgEffect>
                      <a14:imgEffect>
                        <a14:brightnessContrast bright="100000" contrast="64000"/>
                      </a14:imgEffect>
                    </a14:imgLayer>
                  </a14:imgProps>
                </a:ext>
                <a:ext uri="{28A0092B-C50C-407E-A947-70E740481C1C}">
                  <a14:useLocalDpi xmlns:a14="http://schemas.microsoft.com/office/drawing/2010/main" val="0"/>
                </a:ext>
              </a:extLst>
            </a:blip>
            <a:stretch>
              <a:fillRect/>
            </a:stretch>
          </p:blipFill>
          <p:spPr>
            <a:xfrm>
              <a:off x="4969843" y="3516313"/>
              <a:ext cx="783340" cy="808568"/>
            </a:xfrm>
            <a:prstGeom prst="rect">
              <a:avLst/>
            </a:prstGeom>
          </p:spPr>
        </p:pic>
      </p:grpSp>
      <p:grpSp>
        <p:nvGrpSpPr>
          <p:cNvPr id="9" name="Group 8">
            <a:extLst>
              <a:ext uri="{FF2B5EF4-FFF2-40B4-BE49-F238E27FC236}">
                <a16:creationId xmlns:a16="http://schemas.microsoft.com/office/drawing/2014/main" id="{719C0CD2-995D-8CFB-40A1-49317B0E1D42}"/>
              </a:ext>
            </a:extLst>
          </p:cNvPr>
          <p:cNvGrpSpPr/>
          <p:nvPr/>
        </p:nvGrpSpPr>
        <p:grpSpPr>
          <a:xfrm>
            <a:off x="4873949" y="1865518"/>
            <a:ext cx="3862089" cy="1100202"/>
            <a:chOff x="4873949" y="1865518"/>
            <a:chExt cx="3862089" cy="1100202"/>
          </a:xfrm>
        </p:grpSpPr>
        <p:sp>
          <p:nvSpPr>
            <p:cNvPr id="4" name="Rounded Rectangle 3">
              <a:extLst>
                <a:ext uri="{FF2B5EF4-FFF2-40B4-BE49-F238E27FC236}">
                  <a16:creationId xmlns:a16="http://schemas.microsoft.com/office/drawing/2014/main" id="{5DF92C5D-90A6-7B50-D830-DF00FCEE440F}"/>
                </a:ext>
              </a:extLst>
            </p:cNvPr>
            <p:cNvSpPr/>
            <p:nvPr/>
          </p:nvSpPr>
          <p:spPr>
            <a:xfrm>
              <a:off x="4873949" y="1865518"/>
              <a:ext cx="3862089" cy="1100202"/>
            </a:xfrm>
            <a:prstGeom prst="roundRect">
              <a:avLst/>
            </a:prstGeom>
            <a:solidFill>
              <a:srgbClr val="639C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High energy efficiency</a:t>
              </a:r>
            </a:p>
          </p:txBody>
        </p:sp>
        <p:pic>
          <p:nvPicPr>
            <p:cNvPr id="6" name="Graphic 5" descr="Renewable Energy with solid fill">
              <a:extLst>
                <a:ext uri="{FF2B5EF4-FFF2-40B4-BE49-F238E27FC236}">
                  <a16:creationId xmlns:a16="http://schemas.microsoft.com/office/drawing/2014/main" id="{8FBD1E16-0C35-99F3-71A4-5F8F2D20C6E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10045" y="2073464"/>
              <a:ext cx="691443" cy="691443"/>
            </a:xfrm>
            <a:prstGeom prst="rect">
              <a:avLst/>
            </a:prstGeom>
          </p:spPr>
        </p:pic>
      </p:grpSp>
      <p:sp>
        <p:nvSpPr>
          <p:cNvPr id="10" name="Rectangle 9">
            <a:extLst>
              <a:ext uri="{FF2B5EF4-FFF2-40B4-BE49-F238E27FC236}">
                <a16:creationId xmlns:a16="http://schemas.microsoft.com/office/drawing/2014/main" id="{5D5DCD36-EF27-6598-B640-D6D197F98B22}"/>
              </a:ext>
            </a:extLst>
          </p:cNvPr>
          <p:cNvSpPr/>
          <p:nvPr/>
        </p:nvSpPr>
        <p:spPr>
          <a:xfrm>
            <a:off x="16590" y="5369886"/>
            <a:ext cx="9144000" cy="918800"/>
          </a:xfrm>
          <a:prstGeom prst="rect">
            <a:avLst/>
          </a:prstGeom>
          <a:solidFill>
            <a:srgbClr val="FFF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Even more challenging in genome analysis systems used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a:t>
            </a: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hardware resource-constrained environments</a:t>
            </a:r>
            <a:endParaRPr kumimoji="0" lang="en-CH"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endParaRPr>
          </a:p>
        </p:txBody>
      </p:sp>
      <p:grpSp>
        <p:nvGrpSpPr>
          <p:cNvPr id="16" name="Group 15">
            <a:extLst>
              <a:ext uri="{FF2B5EF4-FFF2-40B4-BE49-F238E27FC236}">
                <a16:creationId xmlns:a16="http://schemas.microsoft.com/office/drawing/2014/main" id="{0EAE79D8-0187-A966-467B-4C6025BFEA63}"/>
              </a:ext>
            </a:extLst>
          </p:cNvPr>
          <p:cNvGrpSpPr/>
          <p:nvPr/>
        </p:nvGrpSpPr>
        <p:grpSpPr>
          <a:xfrm>
            <a:off x="1872893" y="6552384"/>
            <a:ext cx="6071596" cy="268284"/>
            <a:chOff x="2060011" y="6449365"/>
            <a:chExt cx="4267776" cy="268284"/>
          </a:xfrm>
        </p:grpSpPr>
        <p:sp>
          <p:nvSpPr>
            <p:cNvPr id="17" name="Arrow: Chevron 42">
              <a:extLst>
                <a:ext uri="{FF2B5EF4-FFF2-40B4-BE49-F238E27FC236}">
                  <a16:creationId xmlns:a16="http://schemas.microsoft.com/office/drawing/2014/main" id="{38CDB47D-D2DE-3D0E-E594-995BAA2338EC}"/>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8" name="Arrow: Chevron 43">
              <a:extLst>
                <a:ext uri="{FF2B5EF4-FFF2-40B4-BE49-F238E27FC236}">
                  <a16:creationId xmlns:a16="http://schemas.microsoft.com/office/drawing/2014/main" id="{BE8E9317-63AA-F38F-E76A-E6C49AE59A8E}"/>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21" name="Arrow: Chevron 45">
              <a:extLst>
                <a:ext uri="{FF2B5EF4-FFF2-40B4-BE49-F238E27FC236}">
                  <a16:creationId xmlns:a16="http://schemas.microsoft.com/office/drawing/2014/main" id="{E1FC1317-C722-107C-FC5D-7A9CD4E3CC59}"/>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25" name="Arrow: Chevron 46">
              <a:extLst>
                <a:ext uri="{FF2B5EF4-FFF2-40B4-BE49-F238E27FC236}">
                  <a16:creationId xmlns:a16="http://schemas.microsoft.com/office/drawing/2014/main" id="{8C897937-DFDE-980C-5DFB-1033837AD197}"/>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20262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Curved Connector 33">
            <a:extLst>
              <a:ext uri="{FF2B5EF4-FFF2-40B4-BE49-F238E27FC236}">
                <a16:creationId xmlns:a16="http://schemas.microsoft.com/office/drawing/2014/main" id="{B42E4D27-1E18-C6A8-A61C-2BAE4D3EBC4B}"/>
              </a:ext>
            </a:extLst>
          </p:cNvPr>
          <p:cNvCxnSpPr>
            <a:cxnSpLocks/>
          </p:cNvCxnSpPr>
          <p:nvPr/>
        </p:nvCxnSpPr>
        <p:spPr>
          <a:xfrm>
            <a:off x="2842519" y="4826029"/>
            <a:ext cx="4478145" cy="488264"/>
          </a:xfrm>
          <a:prstGeom prst="curvedConnector3">
            <a:avLst>
              <a:gd name="adj1" fmla="val 50000"/>
            </a:avLst>
          </a:prstGeom>
          <a:noFill/>
          <a:ln w="28575" cap="flat" cmpd="sng" algn="ctr">
            <a:solidFill>
              <a:srgbClr val="038083"/>
            </a:solidFill>
            <a:prstDash val="solid"/>
            <a:miter lim="800000"/>
            <a:headEnd type="triangle" w="lg" len="med"/>
            <a:tailEnd type="none"/>
          </a:ln>
          <a:effectLst/>
        </p:spPr>
      </p:cxnSp>
      <p:sp>
        <p:nvSpPr>
          <p:cNvPr id="28" name="Rounded Rectangle 27">
            <a:extLst>
              <a:ext uri="{FF2B5EF4-FFF2-40B4-BE49-F238E27FC236}">
                <a16:creationId xmlns:a16="http://schemas.microsoft.com/office/drawing/2014/main" id="{2B73A284-72A5-7685-E7E3-43016ABFE4E8}"/>
              </a:ext>
            </a:extLst>
          </p:cNvPr>
          <p:cNvSpPr/>
          <p:nvPr/>
        </p:nvSpPr>
        <p:spPr>
          <a:xfrm>
            <a:off x="331017" y="3421197"/>
            <a:ext cx="1323863" cy="2521381"/>
          </a:xfrm>
          <a:prstGeom prst="roundRect">
            <a:avLst>
              <a:gd name="adj" fmla="val 0"/>
            </a:avLst>
          </a:prstGeom>
          <a:solidFill>
            <a:srgbClr val="DACCF1"/>
          </a:solidFill>
          <a:ln w="28575" cap="flat" cmpd="sng" algn="ctr">
            <a:solidFill>
              <a:srgbClr val="8C3FCA"/>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Genome </a:t>
            </a:r>
            <a:b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System</a:t>
            </a:r>
          </a:p>
        </p:txBody>
      </p:sp>
      <p:sp>
        <p:nvSpPr>
          <p:cNvPr id="29" name="Rectangle 28">
            <a:extLst>
              <a:ext uri="{FF2B5EF4-FFF2-40B4-BE49-F238E27FC236}">
                <a16:creationId xmlns:a16="http://schemas.microsoft.com/office/drawing/2014/main" id="{44E1FBE7-782A-1AEB-6ED3-5CF719AFF5F1}"/>
              </a:ext>
            </a:extLst>
          </p:cNvPr>
          <p:cNvSpPr/>
          <p:nvPr/>
        </p:nvSpPr>
        <p:spPr>
          <a:xfrm>
            <a:off x="1654880" y="3625502"/>
            <a:ext cx="5497328" cy="369332"/>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Request Data with  </a:t>
            </a: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SAGe’s Interface Commands</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30" name="Straight Arrow Connector 29">
            <a:extLst>
              <a:ext uri="{FF2B5EF4-FFF2-40B4-BE49-F238E27FC236}">
                <a16:creationId xmlns:a16="http://schemas.microsoft.com/office/drawing/2014/main" id="{E0B5C73C-B736-C9B4-E5F7-97F69FFA8B84}"/>
              </a:ext>
            </a:extLst>
          </p:cNvPr>
          <p:cNvCxnSpPr>
            <a:cxnSpLocks/>
          </p:cNvCxnSpPr>
          <p:nvPr/>
        </p:nvCxnSpPr>
        <p:spPr>
          <a:xfrm>
            <a:off x="1657080" y="4018314"/>
            <a:ext cx="5663584" cy="0"/>
          </a:xfrm>
          <a:prstGeom prst="straightConnector1">
            <a:avLst/>
          </a:prstGeom>
          <a:noFill/>
          <a:ln w="12700" cap="flat" cmpd="sng" algn="ctr">
            <a:solidFill>
              <a:schemeClr val="tx1"/>
            </a:solidFill>
            <a:prstDash val="solid"/>
            <a:miter lim="800000"/>
            <a:tailEnd type="triangle" w="lg" len="med"/>
          </a:ln>
          <a:effectLst/>
        </p:spPr>
      </p:cxnSp>
      <p:sp>
        <p:nvSpPr>
          <p:cNvPr id="32" name="Rectangle 31">
            <a:extLst>
              <a:ext uri="{FF2B5EF4-FFF2-40B4-BE49-F238E27FC236}">
                <a16:creationId xmlns:a16="http://schemas.microsoft.com/office/drawing/2014/main" id="{5361E885-8781-54D1-D6B6-0D2FFA0BB6D4}"/>
              </a:ext>
            </a:extLst>
          </p:cNvPr>
          <p:cNvSpPr/>
          <p:nvPr/>
        </p:nvSpPr>
        <p:spPr>
          <a:xfrm>
            <a:off x="1683567" y="4965597"/>
            <a:ext cx="2218538" cy="923330"/>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Send </a:t>
            </a:r>
            <a:b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Prepared Data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in Desired Format</a:t>
            </a:r>
            <a:endParaRPr kumimoji="0" lang="ko-KR" altLang="en-US"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3" name="Right Arrow 32">
            <a:extLst>
              <a:ext uri="{FF2B5EF4-FFF2-40B4-BE49-F238E27FC236}">
                <a16:creationId xmlns:a16="http://schemas.microsoft.com/office/drawing/2014/main" id="{F9CA490F-AE58-E5B4-837C-4DD48F5E2780}"/>
              </a:ext>
            </a:extLst>
          </p:cNvPr>
          <p:cNvSpPr/>
          <p:nvPr/>
        </p:nvSpPr>
        <p:spPr>
          <a:xfrm rot="10800000">
            <a:off x="1645563" y="4425070"/>
            <a:ext cx="449738" cy="263368"/>
          </a:xfrm>
          <a:prstGeom prst="rightArrow">
            <a:avLst/>
          </a:prstGeom>
          <a:solidFill>
            <a:srgbClr val="00919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600" b="0" i="0" u="none" strike="noStrike" kern="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D819C3EC-C1EB-74D4-08D6-A70632073116}"/>
              </a:ext>
            </a:extLst>
          </p:cNvPr>
          <p:cNvSpPr/>
          <p:nvPr/>
        </p:nvSpPr>
        <p:spPr>
          <a:xfrm>
            <a:off x="3864661" y="5119083"/>
            <a:ext cx="2325827" cy="617861"/>
          </a:xfrm>
          <a:prstGeom prst="rect">
            <a:avLst/>
          </a:prstGeom>
          <a:noFill/>
        </p:spPr>
        <p:txBody>
          <a:bodyPr wrap="square" anchor="ctr">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Receive</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Compressed Data</a:t>
            </a:r>
            <a:endParaRPr kumimoji="0" lang="ko-KR" altLang="en-US" sz="2000" b="0"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pic>
        <p:nvPicPr>
          <p:cNvPr id="36" name="Graphic 35" descr="Database">
            <a:extLst>
              <a:ext uri="{FF2B5EF4-FFF2-40B4-BE49-F238E27FC236}">
                <a16:creationId xmlns:a16="http://schemas.microsoft.com/office/drawing/2014/main" id="{33272918-5194-8E57-03F1-ADD66CD03B9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66566" y="3585118"/>
            <a:ext cx="2359238" cy="2173210"/>
          </a:xfrm>
          <a:prstGeom prst="rect">
            <a:avLst/>
          </a:prstGeom>
        </p:spPr>
      </p:pic>
      <p:sp>
        <p:nvSpPr>
          <p:cNvPr id="37" name="TextBox 36">
            <a:extLst>
              <a:ext uri="{FF2B5EF4-FFF2-40B4-BE49-F238E27FC236}">
                <a16:creationId xmlns:a16="http://schemas.microsoft.com/office/drawing/2014/main" id="{972017A3-A5D0-9F92-6B05-4E0B5BBB19FF}"/>
              </a:ext>
            </a:extLst>
          </p:cNvPr>
          <p:cNvSpPr txBox="1"/>
          <p:nvPr/>
        </p:nvSpPr>
        <p:spPr>
          <a:xfrm>
            <a:off x="6659855" y="3159270"/>
            <a:ext cx="2675918"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SAGe-Compressed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Genomic Data</a:t>
            </a:r>
          </a:p>
        </p:txBody>
      </p:sp>
      <p:sp>
        <p:nvSpPr>
          <p:cNvPr id="38" name="TextBox 37">
            <a:extLst>
              <a:ext uri="{FF2B5EF4-FFF2-40B4-BE49-F238E27FC236}">
                <a16:creationId xmlns:a16="http://schemas.microsoft.com/office/drawing/2014/main" id="{2E58D100-C2EC-F629-FE98-63189361CB67}"/>
              </a:ext>
            </a:extLst>
          </p:cNvPr>
          <p:cNvSpPr txBox="1"/>
          <p:nvPr/>
        </p:nvSpPr>
        <p:spPr>
          <a:xfrm>
            <a:off x="6659855" y="5580031"/>
            <a:ext cx="2772659"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 Operate w/ SAGe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Data Layout</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9" name="Rectangle 38">
            <a:extLst>
              <a:ext uri="{FF2B5EF4-FFF2-40B4-BE49-F238E27FC236}">
                <a16:creationId xmlns:a16="http://schemas.microsoft.com/office/drawing/2014/main" id="{DAE595E1-C313-2C62-6DB9-11FDC874BE0C}"/>
              </a:ext>
            </a:extLst>
          </p:cNvPr>
          <p:cNvSpPr/>
          <p:nvPr/>
        </p:nvSpPr>
        <p:spPr>
          <a:xfrm>
            <a:off x="2812943" y="4179338"/>
            <a:ext cx="1959966" cy="615553"/>
          </a:xfrm>
          <a:prstGeom prst="rect">
            <a:avLst/>
          </a:prstGeom>
          <a:noFill/>
        </p:spPr>
        <p:txBody>
          <a:bodyPr wrap="square" anchor="ctr">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Decompress</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&amp; Reformat</a:t>
            </a:r>
            <a:endParaRPr kumimoji="0" lang="ko-KR" altLang="en-US" sz="20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1" name="Rounded Rectangle 50">
            <a:extLst>
              <a:ext uri="{FF2B5EF4-FFF2-40B4-BE49-F238E27FC236}">
                <a16:creationId xmlns:a16="http://schemas.microsoft.com/office/drawing/2014/main" id="{946EB59B-5075-D0C8-C641-48C79E59DC22}"/>
              </a:ext>
            </a:extLst>
          </p:cNvPr>
          <p:cNvSpPr/>
          <p:nvPr/>
        </p:nvSpPr>
        <p:spPr>
          <a:xfrm>
            <a:off x="1926721" y="4276904"/>
            <a:ext cx="886222" cy="574540"/>
          </a:xfrm>
          <a:prstGeom prst="roundRect">
            <a:avLst>
              <a:gd name="adj" fmla="val 0"/>
            </a:avLst>
          </a:prstGeom>
          <a:solidFill>
            <a:srgbClr val="E9F9E3"/>
          </a:solidFill>
          <a:ln w="28575" cap="flat" cmpd="sng" algn="ctr">
            <a:solidFill>
              <a:srgbClr val="7EA26B"/>
            </a:solidFill>
            <a:prstDash val="solid"/>
            <a:miter lim="800000"/>
          </a:ln>
          <a:effectLst/>
        </p:spPr>
        <p:txBody>
          <a:bodyPr lIns="0" tIns="0" rIns="0" bIns="0" rtlCol="0" anchor="ct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HW </a:t>
            </a:r>
          </a:p>
        </p:txBody>
      </p:sp>
      <p:sp>
        <p:nvSpPr>
          <p:cNvPr id="9" name="Title 18">
            <a:extLst>
              <a:ext uri="{FF2B5EF4-FFF2-40B4-BE49-F238E27FC236}">
                <a16:creationId xmlns:a16="http://schemas.microsoft.com/office/drawing/2014/main" id="{AA3DA3D7-78F9-24DF-8E70-C3334D8499BE}"/>
              </a:ext>
            </a:extLst>
          </p:cNvPr>
          <p:cNvSpPr>
            <a:spLocks noGrp="1"/>
          </p:cNvSpPr>
          <p:nvPr>
            <p:ph type="title"/>
          </p:nvPr>
        </p:nvSpPr>
        <p:spPr>
          <a:xfrm>
            <a:off x="0" y="263470"/>
            <a:ext cx="9144000" cy="1237672"/>
          </a:xfrm>
          <a:solidFill>
            <a:schemeClr val="bg1"/>
          </a:solidFill>
        </p:spPr>
        <p:txBody>
          <a:bodyPr/>
          <a:lstStyle/>
          <a:p>
            <a:r>
              <a:rPr lang="en-CH" dirty="0">
                <a:solidFill>
                  <a:schemeClr val="bg1"/>
                </a:solidFill>
              </a:rPr>
              <a:t>.</a:t>
            </a:r>
          </a:p>
        </p:txBody>
      </p:sp>
      <p:pic>
        <p:nvPicPr>
          <p:cNvPr id="2" name="Picture 1">
            <a:extLst>
              <a:ext uri="{FF2B5EF4-FFF2-40B4-BE49-F238E27FC236}">
                <a16:creationId xmlns:a16="http://schemas.microsoft.com/office/drawing/2014/main" id="{D836F682-10FB-2569-B485-8FD6A98A780F}"/>
              </a:ext>
            </a:extLst>
          </p:cNvPr>
          <p:cNvPicPr>
            <a:picLocks noChangeAspect="1"/>
          </p:cNvPicPr>
          <p:nvPr/>
        </p:nvPicPr>
        <p:blipFill rotWithShape="1">
          <a:blip r:embed="rId4">
            <a:extLst>
              <a:ext uri="{28A0092B-C50C-407E-A947-70E740481C1C}">
                <a14:useLocalDpi xmlns:a14="http://schemas.microsoft.com/office/drawing/2010/main" val="0"/>
              </a:ext>
            </a:extLst>
          </a:blip>
          <a:srcRect l="18919" t="12917" r="16535" b="22457"/>
          <a:stretch/>
        </p:blipFill>
        <p:spPr>
          <a:xfrm>
            <a:off x="3417803" y="24548"/>
            <a:ext cx="2524771" cy="1685254"/>
          </a:xfrm>
          <a:prstGeom prst="rect">
            <a:avLst/>
          </a:prstGeom>
        </p:spPr>
      </p:pic>
      <p:sp>
        <p:nvSpPr>
          <p:cNvPr id="8" name="Content Placeholder 2">
            <a:extLst>
              <a:ext uri="{FF2B5EF4-FFF2-40B4-BE49-F238E27FC236}">
                <a16:creationId xmlns:a16="http://schemas.microsoft.com/office/drawing/2014/main" id="{4AAFE8E2-362B-13FC-7584-C4E9DFBA5F2B}"/>
              </a:ext>
            </a:extLst>
          </p:cNvPr>
          <p:cNvSpPr>
            <a:spLocks noGrp="1"/>
          </p:cNvSpPr>
          <p:nvPr>
            <p:ph idx="1"/>
          </p:nvPr>
        </p:nvSpPr>
        <p:spPr>
          <a:xfrm>
            <a:off x="131581" y="1569571"/>
            <a:ext cx="8886020" cy="1685254"/>
          </a:xfrm>
        </p:spPr>
        <p:txBody>
          <a:bodyPr lIns="0" rIns="0"/>
          <a:lstStyle/>
          <a:p>
            <a:pPr marL="0" indent="0" algn="ctr">
              <a:lnSpc>
                <a:spcPct val="100000"/>
              </a:lnSpc>
              <a:spcAft>
                <a:spcPts val="1000"/>
              </a:spcAft>
              <a:buNone/>
            </a:pPr>
            <a:r>
              <a:rPr lang="en-GB" sz="2000" i="1" dirty="0"/>
              <a:t>An</a:t>
            </a:r>
            <a:r>
              <a:rPr lang="en-GB" sz="2000" b="1" i="1" dirty="0"/>
              <a:t> </a:t>
            </a:r>
            <a:r>
              <a:rPr lang="en-GB" sz="2000" i="1" dirty="0"/>
              <a:t>algorithm-architecture co-design for </a:t>
            </a:r>
            <a:r>
              <a:rPr lang="en-GB" sz="2000" i="1" dirty="0">
                <a:solidFill>
                  <a:srgbClr val="7DA26C"/>
                </a:solidFill>
              </a:rPr>
              <a:t>highly-compressed </a:t>
            </a:r>
            <a:r>
              <a:rPr lang="en-GB" sz="2000" b="1" i="1" u="sng" dirty="0">
                <a:solidFill>
                  <a:srgbClr val="7DA26C"/>
                </a:solidFill>
              </a:rPr>
              <a:t>s</a:t>
            </a:r>
            <a:r>
              <a:rPr lang="en-GB" sz="2000" i="1" dirty="0">
                <a:solidFill>
                  <a:srgbClr val="7DA26C"/>
                </a:solidFill>
              </a:rPr>
              <a:t>torage </a:t>
            </a:r>
            <a:br>
              <a:rPr lang="en-GB" sz="2000" i="1" dirty="0">
                <a:solidFill>
                  <a:srgbClr val="7DA26C"/>
                </a:solidFill>
              </a:rPr>
            </a:br>
            <a:r>
              <a:rPr lang="en-GB" sz="2000" i="1" dirty="0"/>
              <a:t>and</a:t>
            </a:r>
            <a:r>
              <a:rPr lang="en-GB" sz="2000" i="1" dirty="0">
                <a:solidFill>
                  <a:srgbClr val="7DA26C"/>
                </a:solidFill>
              </a:rPr>
              <a:t> high-performance </a:t>
            </a:r>
            <a:r>
              <a:rPr lang="en-GB" sz="2000" b="1" i="1" u="sng" dirty="0">
                <a:solidFill>
                  <a:srgbClr val="7DA26C"/>
                </a:solidFill>
              </a:rPr>
              <a:t>a</a:t>
            </a:r>
            <a:r>
              <a:rPr lang="en-GB" sz="2000" i="1" dirty="0">
                <a:solidFill>
                  <a:srgbClr val="7DA26C"/>
                </a:solidFill>
              </a:rPr>
              <a:t>ccess </a:t>
            </a:r>
            <a:r>
              <a:rPr lang="en-GB" sz="2000" i="1" dirty="0"/>
              <a:t>of large-scale </a:t>
            </a:r>
            <a:r>
              <a:rPr lang="en-GB" sz="2000" b="1" i="1" u="sng" dirty="0">
                <a:solidFill>
                  <a:srgbClr val="7DA26C"/>
                </a:solidFill>
              </a:rPr>
              <a:t>ge</a:t>
            </a:r>
            <a:r>
              <a:rPr lang="en-GB" sz="2000" i="1" dirty="0">
                <a:solidFill>
                  <a:srgbClr val="7DA26C"/>
                </a:solidFill>
              </a:rPr>
              <a:t>nomic sequence data</a:t>
            </a:r>
          </a:p>
          <a:p>
            <a:pPr>
              <a:lnSpc>
                <a:spcPct val="100000"/>
              </a:lnSpc>
            </a:pPr>
            <a:r>
              <a:rPr lang="en-GB" sz="1800" b="1" dirty="0">
                <a:solidFill>
                  <a:srgbClr val="0799CA"/>
                </a:solidFill>
              </a:rPr>
              <a:t>Key insight</a:t>
            </a:r>
            <a:r>
              <a:rPr lang="en-GB" sz="1800" dirty="0">
                <a:solidFill>
                  <a:srgbClr val="0799CA"/>
                </a:solidFill>
              </a:rPr>
              <a:t>: </a:t>
            </a:r>
            <a:r>
              <a:rPr lang="en-GB" sz="1800" dirty="0"/>
              <a:t>Information encoded in </a:t>
            </a:r>
            <a:r>
              <a:rPr lang="en-GB" sz="1800" dirty="0">
                <a:solidFill>
                  <a:srgbClr val="0799CA"/>
                </a:solidFill>
              </a:rPr>
              <a:t>genomic data follows specific properties</a:t>
            </a:r>
            <a:r>
              <a:rPr lang="en-GB" sz="1800" dirty="0"/>
              <a:t> </a:t>
            </a:r>
            <a:br>
              <a:rPr lang="en-GB" sz="1800" dirty="0"/>
            </a:br>
            <a:r>
              <a:rPr lang="en-GB" sz="1800" dirty="0"/>
              <a:t>We leverage these properties in our algorithm-architecture co-design</a:t>
            </a:r>
          </a:p>
        </p:txBody>
      </p:sp>
      <p:grpSp>
        <p:nvGrpSpPr>
          <p:cNvPr id="10" name="Group 9">
            <a:extLst>
              <a:ext uri="{FF2B5EF4-FFF2-40B4-BE49-F238E27FC236}">
                <a16:creationId xmlns:a16="http://schemas.microsoft.com/office/drawing/2014/main" id="{5EBBB801-C006-7515-4144-53B3F0CEE995}"/>
              </a:ext>
            </a:extLst>
          </p:cNvPr>
          <p:cNvGrpSpPr/>
          <p:nvPr/>
        </p:nvGrpSpPr>
        <p:grpSpPr>
          <a:xfrm>
            <a:off x="1872893" y="6552384"/>
            <a:ext cx="6071596" cy="268284"/>
            <a:chOff x="2060011" y="6449365"/>
            <a:chExt cx="4267776" cy="268284"/>
          </a:xfrm>
        </p:grpSpPr>
        <p:sp>
          <p:nvSpPr>
            <p:cNvPr id="11" name="Arrow: Chevron 42">
              <a:extLst>
                <a:ext uri="{FF2B5EF4-FFF2-40B4-BE49-F238E27FC236}">
                  <a16:creationId xmlns:a16="http://schemas.microsoft.com/office/drawing/2014/main" id="{8F1C1009-C7BF-DE20-F12D-46B8949D8B4D}"/>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2" name="Arrow: Chevron 43">
              <a:extLst>
                <a:ext uri="{FF2B5EF4-FFF2-40B4-BE49-F238E27FC236}">
                  <a16:creationId xmlns:a16="http://schemas.microsoft.com/office/drawing/2014/main" id="{3AFCA034-5585-B13B-F5E1-38F63A304003}"/>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3" name="Arrow: Chevron 45">
              <a:extLst>
                <a:ext uri="{FF2B5EF4-FFF2-40B4-BE49-F238E27FC236}">
                  <a16:creationId xmlns:a16="http://schemas.microsoft.com/office/drawing/2014/main" id="{0B1651BC-3070-BEC8-1E6F-750076F7C1F2}"/>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4" name="Arrow: Chevron 46">
              <a:extLst>
                <a:ext uri="{FF2B5EF4-FFF2-40B4-BE49-F238E27FC236}">
                  <a16:creationId xmlns:a16="http://schemas.microsoft.com/office/drawing/2014/main" id="{E6A7DDF4-C6EC-A22F-B7FA-0804521BD2E3}"/>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83210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par>
                                <p:cTn id="24" presetID="22" presetClass="entr" presetSubtype="8"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2" grpId="0"/>
      <p:bldP spid="33" grpId="0" animBg="1"/>
      <p:bldP spid="35" grpId="0"/>
      <p:bldP spid="37" grpId="0"/>
      <p:bldP spid="38" grpId="0"/>
      <p:bldP spid="39" grpId="0"/>
      <p:bldP spid="51" grpId="0" animBg="1"/>
      <p:bldP spid="8"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ounded Rectangle 136">
            <a:extLst>
              <a:ext uri="{FF2B5EF4-FFF2-40B4-BE49-F238E27FC236}">
                <a16:creationId xmlns:a16="http://schemas.microsoft.com/office/drawing/2014/main" id="{173DFB2C-6123-D7B6-93FB-1C7C25EB88AC}"/>
              </a:ext>
            </a:extLst>
          </p:cNvPr>
          <p:cNvSpPr/>
          <p:nvPr/>
        </p:nvSpPr>
        <p:spPr>
          <a:xfrm>
            <a:off x="4683973" y="1739365"/>
            <a:ext cx="4332813" cy="2115488"/>
          </a:xfrm>
          <a:prstGeom prst="roundRect">
            <a:avLst>
              <a:gd name="adj" fmla="val 4522"/>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ounded Rectangle 133">
            <a:extLst>
              <a:ext uri="{FF2B5EF4-FFF2-40B4-BE49-F238E27FC236}">
                <a16:creationId xmlns:a16="http://schemas.microsoft.com/office/drawing/2014/main" id="{7385D10B-E619-3790-0FBC-222E8296B712}"/>
              </a:ext>
            </a:extLst>
          </p:cNvPr>
          <p:cNvSpPr/>
          <p:nvPr/>
        </p:nvSpPr>
        <p:spPr>
          <a:xfrm>
            <a:off x="135597" y="1740844"/>
            <a:ext cx="4332813" cy="2115488"/>
          </a:xfrm>
          <a:prstGeom prst="roundRect">
            <a:avLst>
              <a:gd name="adj" fmla="val 4522"/>
            </a:avLst>
          </a:prstGeom>
          <a:solidFill>
            <a:srgbClr val="F9E7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B7CF8B-7D06-F063-4049-F823548F18CD}"/>
              </a:ext>
            </a:extLst>
          </p:cNvPr>
          <p:cNvSpPr>
            <a:spLocks noGrp="1"/>
          </p:cNvSpPr>
          <p:nvPr>
            <p:ph type="title"/>
          </p:nvPr>
        </p:nvSpPr>
        <p:spPr/>
        <p:txBody>
          <a:bodyPr/>
          <a:lstStyle/>
          <a:p>
            <a:r>
              <a:rPr lang="en-GB" dirty="0"/>
              <a:t>Case Studies of SAGe’s Hardware Integration</a:t>
            </a:r>
            <a:endParaRPr lang="en-CH" dirty="0"/>
          </a:p>
        </p:txBody>
      </p:sp>
      <p:sp>
        <p:nvSpPr>
          <p:cNvPr id="3" name="Content Placeholder 2">
            <a:extLst>
              <a:ext uri="{FF2B5EF4-FFF2-40B4-BE49-F238E27FC236}">
                <a16:creationId xmlns:a16="http://schemas.microsoft.com/office/drawing/2014/main" id="{72176588-2AC8-3114-C191-F6A6E52087A9}"/>
              </a:ext>
            </a:extLst>
          </p:cNvPr>
          <p:cNvSpPr>
            <a:spLocks noGrp="1"/>
          </p:cNvSpPr>
          <p:nvPr>
            <p:ph idx="1"/>
          </p:nvPr>
        </p:nvSpPr>
        <p:spPr>
          <a:xfrm>
            <a:off x="189560" y="791231"/>
            <a:ext cx="8798061" cy="914398"/>
          </a:xfrm>
        </p:spPr>
        <p:txBody>
          <a:bodyPr/>
          <a:lstStyle/>
          <a:p>
            <a:pPr marL="0" indent="0">
              <a:buNone/>
            </a:pPr>
            <a:r>
              <a:rPr lang="en-CH" sz="2400" dirty="0"/>
              <a:t>Due to its lightweight design, SAGe can seamlessly integrate with genome analysis systems </a:t>
            </a:r>
          </a:p>
        </p:txBody>
      </p:sp>
      <p:sp>
        <p:nvSpPr>
          <p:cNvPr id="59" name="직사각형 78">
            <a:extLst>
              <a:ext uri="{FF2B5EF4-FFF2-40B4-BE49-F238E27FC236}">
                <a16:creationId xmlns:a16="http://schemas.microsoft.com/office/drawing/2014/main" id="{40686238-9062-4367-8A1D-66159DBD6466}"/>
              </a:ext>
            </a:extLst>
          </p:cNvPr>
          <p:cNvSpPr/>
          <p:nvPr/>
        </p:nvSpPr>
        <p:spPr>
          <a:xfrm>
            <a:off x="4789219" y="2809675"/>
            <a:ext cx="1720786"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6" name="직사각형 78">
            <a:extLst>
              <a:ext uri="{FF2B5EF4-FFF2-40B4-BE49-F238E27FC236}">
                <a16:creationId xmlns:a16="http://schemas.microsoft.com/office/drawing/2014/main" id="{9EE70312-A05B-CA9B-EA1A-FAD75341E898}"/>
              </a:ext>
            </a:extLst>
          </p:cNvPr>
          <p:cNvSpPr/>
          <p:nvPr/>
        </p:nvSpPr>
        <p:spPr>
          <a:xfrm>
            <a:off x="5853821" y="2946368"/>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Rounded Rectangle 66">
            <a:extLst>
              <a:ext uri="{FF2B5EF4-FFF2-40B4-BE49-F238E27FC236}">
                <a16:creationId xmlns:a16="http://schemas.microsoft.com/office/drawing/2014/main" id="{96906DFC-C05D-65FD-2C60-5719EB850F95}"/>
              </a:ext>
            </a:extLst>
          </p:cNvPr>
          <p:cNvSpPr/>
          <p:nvPr/>
        </p:nvSpPr>
        <p:spPr>
          <a:xfrm>
            <a:off x="7297091" y="2816166"/>
            <a:ext cx="1618473" cy="85806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cxnSp>
        <p:nvCxnSpPr>
          <p:cNvPr id="73" name="Elbow Connector 72">
            <a:extLst>
              <a:ext uri="{FF2B5EF4-FFF2-40B4-BE49-F238E27FC236}">
                <a16:creationId xmlns:a16="http://schemas.microsoft.com/office/drawing/2014/main" id="{D44D4A7C-2A78-B4FC-063F-1CCA96A6C8B2}"/>
              </a:ext>
            </a:extLst>
          </p:cNvPr>
          <p:cNvCxnSpPr>
            <a:cxnSpLocks/>
            <a:endCxn id="66" idx="3"/>
          </p:cNvCxnSpPr>
          <p:nvPr/>
        </p:nvCxnSpPr>
        <p:spPr>
          <a:xfrm rot="5400000">
            <a:off x="6318383" y="2810234"/>
            <a:ext cx="626774" cy="243530"/>
          </a:xfrm>
          <a:prstGeom prst="bentConnector2">
            <a:avLst/>
          </a:prstGeom>
          <a:noFill/>
          <a:ln w="38100" cap="flat" cmpd="sng" algn="ctr">
            <a:solidFill>
              <a:srgbClr val="DF836C"/>
            </a:solidFill>
            <a:prstDash val="solid"/>
            <a:miter lim="800000"/>
            <a:headEnd type="triangle" w="lg" len="med"/>
            <a:tailEnd type="triangle" w="lg" len="med"/>
          </a:ln>
          <a:effectLst/>
        </p:spPr>
      </p:cxnSp>
      <p:cxnSp>
        <p:nvCxnSpPr>
          <p:cNvPr id="74" name="Elbow Connector 73">
            <a:extLst>
              <a:ext uri="{FF2B5EF4-FFF2-40B4-BE49-F238E27FC236}">
                <a16:creationId xmlns:a16="http://schemas.microsoft.com/office/drawing/2014/main" id="{91DA0A03-4AE0-16A2-B322-2EA369139F4D}"/>
              </a:ext>
            </a:extLst>
          </p:cNvPr>
          <p:cNvCxnSpPr>
            <a:cxnSpLocks/>
            <a:endCxn id="67" idx="1"/>
          </p:cNvCxnSpPr>
          <p:nvPr/>
        </p:nvCxnSpPr>
        <p:spPr>
          <a:xfrm rot="16200000" flipH="1">
            <a:off x="6858894" y="2807001"/>
            <a:ext cx="632864" cy="243530"/>
          </a:xfrm>
          <a:prstGeom prst="bentConnector2">
            <a:avLst/>
          </a:prstGeom>
          <a:noFill/>
          <a:ln w="38100" cap="flat" cmpd="sng" algn="ctr">
            <a:solidFill>
              <a:srgbClr val="DF836C"/>
            </a:solidFill>
            <a:prstDash val="solid"/>
            <a:miter lim="800000"/>
            <a:headEnd type="triangle" w="lg" len="med"/>
            <a:tailEnd type="triangle" w="lg" len="med"/>
          </a:ln>
          <a:effectLst/>
        </p:spPr>
      </p:cxnSp>
      <p:sp>
        <p:nvSpPr>
          <p:cNvPr id="116" name="직사각형 78">
            <a:extLst>
              <a:ext uri="{FF2B5EF4-FFF2-40B4-BE49-F238E27FC236}">
                <a16:creationId xmlns:a16="http://schemas.microsoft.com/office/drawing/2014/main" id="{FEB5AD9F-47F8-AB1C-22D5-9BFA29FA463E}"/>
              </a:ext>
            </a:extLst>
          </p:cNvPr>
          <p:cNvSpPr/>
          <p:nvPr/>
        </p:nvSpPr>
        <p:spPr>
          <a:xfrm>
            <a:off x="234566" y="2809825"/>
            <a:ext cx="1454628"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18" name="Rounded Rectangle 117">
            <a:extLst>
              <a:ext uri="{FF2B5EF4-FFF2-40B4-BE49-F238E27FC236}">
                <a16:creationId xmlns:a16="http://schemas.microsoft.com/office/drawing/2014/main" id="{029975BB-18CB-D50C-4E2A-FFF128C8A6B7}"/>
              </a:ext>
            </a:extLst>
          </p:cNvPr>
          <p:cNvSpPr/>
          <p:nvPr/>
        </p:nvSpPr>
        <p:spPr>
          <a:xfrm>
            <a:off x="2947334" y="2816316"/>
            <a:ext cx="1413577" cy="85806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sp>
        <p:nvSpPr>
          <p:cNvPr id="119" name="Rounded Rectangle 118">
            <a:extLst>
              <a:ext uri="{FF2B5EF4-FFF2-40B4-BE49-F238E27FC236}">
                <a16:creationId xmlns:a16="http://schemas.microsoft.com/office/drawing/2014/main" id="{F1972B7A-1B82-DF13-EB56-70B38183C554}"/>
              </a:ext>
            </a:extLst>
          </p:cNvPr>
          <p:cNvSpPr/>
          <p:nvPr/>
        </p:nvSpPr>
        <p:spPr>
          <a:xfrm>
            <a:off x="234566" y="1875123"/>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22" name="TextBox 121">
            <a:extLst>
              <a:ext uri="{FF2B5EF4-FFF2-40B4-BE49-F238E27FC236}">
                <a16:creationId xmlns:a16="http://schemas.microsoft.com/office/drawing/2014/main" id="{6C43ADE1-1560-E1A9-0A2F-4F7205A57F7D}"/>
              </a:ext>
            </a:extLst>
          </p:cNvPr>
          <p:cNvSpPr txBox="1"/>
          <p:nvPr/>
        </p:nvSpPr>
        <p:spPr>
          <a:xfrm>
            <a:off x="234566" y="2056972"/>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cxnSp>
        <p:nvCxnSpPr>
          <p:cNvPr id="123" name="Elbow Connector 122">
            <a:extLst>
              <a:ext uri="{FF2B5EF4-FFF2-40B4-BE49-F238E27FC236}">
                <a16:creationId xmlns:a16="http://schemas.microsoft.com/office/drawing/2014/main" id="{4D67AE18-656E-D824-5749-D54D65130A12}"/>
              </a:ext>
            </a:extLst>
          </p:cNvPr>
          <p:cNvCxnSpPr>
            <a:cxnSpLocks/>
            <a:endCxn id="116" idx="3"/>
          </p:cNvCxnSpPr>
          <p:nvPr/>
        </p:nvCxnSpPr>
        <p:spPr>
          <a:xfrm rot="5400000">
            <a:off x="1477614" y="2836984"/>
            <a:ext cx="616700" cy="193539"/>
          </a:xfrm>
          <a:prstGeom prst="bentConnector2">
            <a:avLst/>
          </a:prstGeom>
          <a:noFill/>
          <a:ln w="38100" cap="flat" cmpd="sng" algn="ctr">
            <a:solidFill>
              <a:srgbClr val="DF836C"/>
            </a:solidFill>
            <a:prstDash val="solid"/>
            <a:miter lim="800000"/>
            <a:headEnd type="triangle" w="lg" len="med"/>
            <a:tailEnd type="triangle" w="lg" len="med"/>
          </a:ln>
          <a:effectLst/>
        </p:spPr>
      </p:cxnSp>
      <p:cxnSp>
        <p:nvCxnSpPr>
          <p:cNvPr id="124" name="Elbow Connector 123">
            <a:extLst>
              <a:ext uri="{FF2B5EF4-FFF2-40B4-BE49-F238E27FC236}">
                <a16:creationId xmlns:a16="http://schemas.microsoft.com/office/drawing/2014/main" id="{B24513B7-3BCA-4B85-C4A0-B05F215AF20C}"/>
              </a:ext>
            </a:extLst>
          </p:cNvPr>
          <p:cNvCxnSpPr>
            <a:cxnSpLocks/>
            <a:endCxn id="118" idx="1"/>
          </p:cNvCxnSpPr>
          <p:nvPr/>
        </p:nvCxnSpPr>
        <p:spPr>
          <a:xfrm rot="16200000" flipH="1">
            <a:off x="2532512" y="2830525"/>
            <a:ext cx="636107" cy="193538"/>
          </a:xfrm>
          <a:prstGeom prst="bentConnector2">
            <a:avLst/>
          </a:prstGeom>
          <a:noFill/>
          <a:ln w="38100" cap="flat" cmpd="sng" algn="ctr">
            <a:solidFill>
              <a:srgbClr val="DF836C"/>
            </a:solidFill>
            <a:prstDash val="solid"/>
            <a:miter lim="800000"/>
            <a:headEnd type="triangle" w="lg" len="med"/>
            <a:tailEnd type="triangle" w="lg" len="med"/>
          </a:ln>
          <a:effectLst/>
        </p:spPr>
      </p:cxnSp>
      <p:sp>
        <p:nvSpPr>
          <p:cNvPr id="125" name="직사각형 78">
            <a:extLst>
              <a:ext uri="{FF2B5EF4-FFF2-40B4-BE49-F238E27FC236}">
                <a16:creationId xmlns:a16="http://schemas.microsoft.com/office/drawing/2014/main" id="{D3635BE7-8173-9263-9571-1FAE31BB28FD}"/>
              </a:ext>
            </a:extLst>
          </p:cNvPr>
          <p:cNvSpPr/>
          <p:nvPr/>
        </p:nvSpPr>
        <p:spPr>
          <a:xfrm>
            <a:off x="1971773" y="3194265"/>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31" name="Straight Arrow Connector 130">
            <a:extLst>
              <a:ext uri="{FF2B5EF4-FFF2-40B4-BE49-F238E27FC236}">
                <a16:creationId xmlns:a16="http://schemas.microsoft.com/office/drawing/2014/main" id="{A77A72EE-F05A-1B00-D39E-6E8CAF572186}"/>
              </a:ext>
            </a:extLst>
          </p:cNvPr>
          <p:cNvCxnSpPr>
            <a:cxnSpLocks/>
            <a:stCxn id="119" idx="2"/>
            <a:endCxn id="125" idx="0"/>
          </p:cNvCxnSpPr>
          <p:nvPr/>
        </p:nvCxnSpPr>
        <p:spPr>
          <a:xfrm flipH="1">
            <a:off x="2299865" y="2626846"/>
            <a:ext cx="1377" cy="567419"/>
          </a:xfrm>
          <a:prstGeom prst="straightConnector1">
            <a:avLst/>
          </a:prstGeom>
          <a:ln w="38100">
            <a:solidFill>
              <a:srgbClr val="DF836C"/>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6CB86537-8E0B-D5B5-A27C-7842CBA4D052}"/>
              </a:ext>
            </a:extLst>
          </p:cNvPr>
          <p:cNvSpPr/>
          <p:nvPr/>
        </p:nvSpPr>
        <p:spPr>
          <a:xfrm>
            <a:off x="4778042" y="1872575"/>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TextBox 6">
            <a:extLst>
              <a:ext uri="{FF2B5EF4-FFF2-40B4-BE49-F238E27FC236}">
                <a16:creationId xmlns:a16="http://schemas.microsoft.com/office/drawing/2014/main" id="{BE523BBC-0396-1912-69B5-E1FCA5B8F351}"/>
              </a:ext>
            </a:extLst>
          </p:cNvPr>
          <p:cNvSpPr txBox="1"/>
          <p:nvPr/>
        </p:nvSpPr>
        <p:spPr>
          <a:xfrm>
            <a:off x="4778042" y="2054424"/>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sp>
        <p:nvSpPr>
          <p:cNvPr id="4" name="Rounded Rectangle 3">
            <a:extLst>
              <a:ext uri="{FF2B5EF4-FFF2-40B4-BE49-F238E27FC236}">
                <a16:creationId xmlns:a16="http://schemas.microsoft.com/office/drawing/2014/main" id="{D77DBF28-0ABA-859A-EE8E-9843FC73666F}"/>
              </a:ext>
            </a:extLst>
          </p:cNvPr>
          <p:cNvSpPr/>
          <p:nvPr/>
        </p:nvSpPr>
        <p:spPr>
          <a:xfrm>
            <a:off x="2343643" y="4003540"/>
            <a:ext cx="4332813" cy="2419266"/>
          </a:xfrm>
          <a:prstGeom prst="roundRect">
            <a:avLst>
              <a:gd name="adj" fmla="val 4522"/>
            </a:avLst>
          </a:prstGeom>
          <a:solidFill>
            <a:srgbClr val="EFD3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517858D6-8F0F-C791-4B16-EB8CE3229137}"/>
              </a:ext>
            </a:extLst>
          </p:cNvPr>
          <p:cNvSpPr/>
          <p:nvPr/>
        </p:nvSpPr>
        <p:spPr>
          <a:xfrm>
            <a:off x="3339731" y="5027678"/>
            <a:ext cx="2299076" cy="128857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SSD</a:t>
            </a:r>
          </a:p>
        </p:txBody>
      </p:sp>
      <p:sp>
        <p:nvSpPr>
          <p:cNvPr id="12" name="Rounded Rectangle 11">
            <a:extLst>
              <a:ext uri="{FF2B5EF4-FFF2-40B4-BE49-F238E27FC236}">
                <a16:creationId xmlns:a16="http://schemas.microsoft.com/office/drawing/2014/main" id="{BBF0EBA3-E8E4-D350-99CB-904E6BC11275}"/>
              </a:ext>
            </a:extLst>
          </p:cNvPr>
          <p:cNvSpPr/>
          <p:nvPr/>
        </p:nvSpPr>
        <p:spPr>
          <a:xfrm>
            <a:off x="2443373" y="4114173"/>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3" name="TextBox 12">
            <a:extLst>
              <a:ext uri="{FF2B5EF4-FFF2-40B4-BE49-F238E27FC236}">
                <a16:creationId xmlns:a16="http://schemas.microsoft.com/office/drawing/2014/main" id="{4FE44D73-1B11-B03F-1A18-949A0E0CD28D}"/>
              </a:ext>
            </a:extLst>
          </p:cNvPr>
          <p:cNvSpPr txBox="1"/>
          <p:nvPr/>
        </p:nvSpPr>
        <p:spPr>
          <a:xfrm>
            <a:off x="2446877" y="4296022"/>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sp>
        <p:nvSpPr>
          <p:cNvPr id="17" name="직사각형 78">
            <a:extLst>
              <a:ext uri="{FF2B5EF4-FFF2-40B4-BE49-F238E27FC236}">
                <a16:creationId xmlns:a16="http://schemas.microsoft.com/office/drawing/2014/main" id="{0FF37CE2-E348-99A1-8A9E-CF4B552BAE8A}"/>
              </a:ext>
            </a:extLst>
          </p:cNvPr>
          <p:cNvSpPr/>
          <p:nvPr/>
        </p:nvSpPr>
        <p:spPr>
          <a:xfrm>
            <a:off x="3628876" y="5319645"/>
            <a:ext cx="1720786"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8" name="직사각형 78">
            <a:extLst>
              <a:ext uri="{FF2B5EF4-FFF2-40B4-BE49-F238E27FC236}">
                <a16:creationId xmlns:a16="http://schemas.microsoft.com/office/drawing/2014/main" id="{F988CA77-4C93-947D-6F0B-55EC55D40667}"/>
              </a:ext>
            </a:extLst>
          </p:cNvPr>
          <p:cNvSpPr/>
          <p:nvPr/>
        </p:nvSpPr>
        <p:spPr>
          <a:xfrm>
            <a:off x="4685360" y="5456338"/>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9" name="Elbow Connector 18">
            <a:extLst>
              <a:ext uri="{FF2B5EF4-FFF2-40B4-BE49-F238E27FC236}">
                <a16:creationId xmlns:a16="http://schemas.microsoft.com/office/drawing/2014/main" id="{420B61FE-54A2-A794-58FC-954D2C742F82}"/>
              </a:ext>
            </a:extLst>
          </p:cNvPr>
          <p:cNvCxnSpPr>
            <a:cxnSpLocks/>
          </p:cNvCxnSpPr>
          <p:nvPr/>
        </p:nvCxnSpPr>
        <p:spPr>
          <a:xfrm rot="5400000">
            <a:off x="5436435" y="5072321"/>
            <a:ext cx="626774" cy="243530"/>
          </a:xfrm>
          <a:prstGeom prst="bentConnector2">
            <a:avLst/>
          </a:prstGeom>
          <a:noFill/>
          <a:ln w="38100" cap="flat" cmpd="sng" algn="ctr">
            <a:solidFill>
              <a:srgbClr val="DF836C"/>
            </a:solidFill>
            <a:prstDash val="solid"/>
            <a:miter lim="800000"/>
            <a:headEnd type="triangle" w="lg" len="med"/>
            <a:tailEnd type="triangle" w="lg" len="med"/>
          </a:ln>
          <a:effectLst/>
        </p:spPr>
      </p:cxnSp>
      <p:grpSp>
        <p:nvGrpSpPr>
          <p:cNvPr id="5" name="Group 4">
            <a:extLst>
              <a:ext uri="{FF2B5EF4-FFF2-40B4-BE49-F238E27FC236}">
                <a16:creationId xmlns:a16="http://schemas.microsoft.com/office/drawing/2014/main" id="{6B0A6A72-095F-5F47-4159-686C195739C2}"/>
              </a:ext>
            </a:extLst>
          </p:cNvPr>
          <p:cNvGrpSpPr/>
          <p:nvPr/>
        </p:nvGrpSpPr>
        <p:grpSpPr>
          <a:xfrm>
            <a:off x="1872893" y="6552384"/>
            <a:ext cx="6071596" cy="268284"/>
            <a:chOff x="2060011" y="6449365"/>
            <a:chExt cx="4267776" cy="268284"/>
          </a:xfrm>
        </p:grpSpPr>
        <p:sp>
          <p:nvSpPr>
            <p:cNvPr id="8" name="Arrow: Chevron 42">
              <a:extLst>
                <a:ext uri="{FF2B5EF4-FFF2-40B4-BE49-F238E27FC236}">
                  <a16:creationId xmlns:a16="http://schemas.microsoft.com/office/drawing/2014/main" id="{72B8EE0A-CE97-0A4B-A22C-AF476011550D}"/>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0" name="Arrow: Chevron 43">
              <a:extLst>
                <a:ext uri="{FF2B5EF4-FFF2-40B4-BE49-F238E27FC236}">
                  <a16:creationId xmlns:a16="http://schemas.microsoft.com/office/drawing/2014/main" id="{EDE6DDFD-6E9B-4024-A7DF-003849E70EF7}"/>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1" name="Arrow: Chevron 45">
              <a:extLst>
                <a:ext uri="{FF2B5EF4-FFF2-40B4-BE49-F238E27FC236}">
                  <a16:creationId xmlns:a16="http://schemas.microsoft.com/office/drawing/2014/main" id="{94AAE478-8715-3448-A576-699336EB1498}"/>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4" name="Arrow: Chevron 46">
              <a:extLst>
                <a:ext uri="{FF2B5EF4-FFF2-40B4-BE49-F238E27FC236}">
                  <a16:creationId xmlns:a16="http://schemas.microsoft.com/office/drawing/2014/main" id="{B1A069B7-7391-0E38-63FA-B939D6B3275E}"/>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96962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34" grpId="0" animBg="1"/>
      <p:bldP spid="59" grpId="0" animBg="1"/>
      <p:bldP spid="66" grpId="0" animBg="1"/>
      <p:bldP spid="67" grpId="0" animBg="1"/>
      <p:bldP spid="116" grpId="0" animBg="1"/>
      <p:bldP spid="118" grpId="0" animBg="1"/>
      <p:bldP spid="119" grpId="0" animBg="1"/>
      <p:bldP spid="122" grpId="0"/>
      <p:bldP spid="125" grpId="0" animBg="1"/>
      <p:bldP spid="6" grpId="0" animBg="1"/>
      <p:bldP spid="7" grpId="0"/>
      <p:bldP spid="4" grpId="0" animBg="1"/>
      <p:bldP spid="9" grpId="0" animBg="1"/>
      <p:bldP spid="12" grpId="0" animBg="1"/>
      <p:bldP spid="13" grpId="0"/>
      <p:bldP spid="17" grpId="0" animBg="1"/>
      <p:bldP spid="1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7408-D0C7-D44C-8CA9-2CF126EB228E}"/>
              </a:ext>
            </a:extLst>
          </p:cNvPr>
          <p:cNvSpPr>
            <a:spLocks noGrp="1"/>
          </p:cNvSpPr>
          <p:nvPr>
            <p:ph type="title"/>
          </p:nvPr>
        </p:nvSpPr>
        <p:spPr>
          <a:solidFill>
            <a:srgbClr val="FAF8F4"/>
          </a:solidFill>
        </p:spPr>
        <p:txBody>
          <a:bodyPr/>
          <a:lstStyle/>
          <a:p>
            <a:r>
              <a:rPr lang="en-CH" dirty="0"/>
              <a:t>Evaluation Methodology Overview (I)</a:t>
            </a:r>
          </a:p>
        </p:txBody>
      </p:sp>
      <p:sp>
        <p:nvSpPr>
          <p:cNvPr id="7" name="Content Placeholder 2">
            <a:extLst>
              <a:ext uri="{FF2B5EF4-FFF2-40B4-BE49-F238E27FC236}">
                <a16:creationId xmlns:a16="http://schemas.microsoft.com/office/drawing/2014/main" id="{B45A1BAF-3F59-C7D4-80C5-72E9D16D10EB}"/>
              </a:ext>
            </a:extLst>
          </p:cNvPr>
          <p:cNvSpPr txBox="1">
            <a:spLocks/>
          </p:cNvSpPr>
          <p:nvPr/>
        </p:nvSpPr>
        <p:spPr>
          <a:xfrm>
            <a:off x="119922" y="782953"/>
            <a:ext cx="8867700" cy="61862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sysClr val="windowText" lastClr="000000"/>
              </a:buClr>
              <a:buSzTx/>
              <a:buFont typeface="Arial" panose="020B0604020202020204" pitchFamily="34" charset="0"/>
              <a:buNone/>
              <a:tabLst/>
              <a:defRPr/>
            </a:pPr>
            <a:r>
              <a:rPr kumimoji="0" lang="en-GB"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Performance, Energy, and Power Analysis</a:t>
            </a:r>
          </a:p>
          <a:p>
            <a:pPr marL="0" marR="0" lvl="0" indent="0" algn="l" defTabSz="914400" rtl="0" eaLnBrk="1" fontAlgn="auto" latinLnBrk="0" hangingPunct="1">
              <a:lnSpc>
                <a:spcPct val="100000"/>
              </a:lnSpc>
              <a:spcBef>
                <a:spcPts val="1000"/>
              </a:spcBef>
              <a:spcAft>
                <a:spcPts val="0"/>
              </a:spcAft>
              <a:buClr>
                <a:sysClr val="windowText" lastClr="000000"/>
              </a:buClr>
              <a:buSzTx/>
              <a:buFont typeface="Arial" panose="020B0604020202020204" pitchFamily="34" charset="0"/>
              <a:buNone/>
              <a:tabLst/>
              <a:defRPr/>
            </a:pPr>
            <a:endPar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100000"/>
              </a:lnSpc>
              <a:spcBef>
                <a:spcPts val="1000"/>
              </a:spcBef>
              <a:spcAft>
                <a:spcPts val="0"/>
              </a:spcAft>
              <a:buClr>
                <a:sysClr val="windowText" lastClr="000000"/>
              </a:buClr>
              <a:buSzTx/>
              <a:buFont typeface="Arial" panose="020B0604020202020204" pitchFamily="34" charset="0"/>
              <a:buChar char="•"/>
              <a:tabLst/>
              <a:defRPr/>
            </a:pPr>
            <a:endParaRPr kumimoji="0" lang="en-CH" sz="2800" b="0" i="0"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endParaRPr>
          </a:p>
        </p:txBody>
      </p:sp>
      <p:sp>
        <p:nvSpPr>
          <p:cNvPr id="11" name="Content Placeholder 2">
            <a:extLst>
              <a:ext uri="{FF2B5EF4-FFF2-40B4-BE49-F238E27FC236}">
                <a16:creationId xmlns:a16="http://schemas.microsoft.com/office/drawing/2014/main" id="{378C9886-BD06-2122-7BE9-7B4FB7E98E4F}"/>
              </a:ext>
            </a:extLst>
          </p:cNvPr>
          <p:cNvSpPr txBox="1">
            <a:spLocks/>
          </p:cNvSpPr>
          <p:nvPr/>
        </p:nvSpPr>
        <p:spPr>
          <a:xfrm>
            <a:off x="138150" y="3476748"/>
            <a:ext cx="8867700" cy="2771342"/>
          </a:xfrm>
          <a:prstGeom prst="rect">
            <a:avLst/>
          </a:prstGeom>
        </p:spPr>
        <p:txBody>
          <a:bodyPr rIns="0"/>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500"/>
              </a:spcAft>
              <a:buClr>
                <a:prstClr val="black"/>
              </a:buClr>
              <a:buSzTx/>
              <a:buFont typeface="Arial" panose="020B0604020202020204" pitchFamily="34" charset="0"/>
              <a:buNone/>
              <a:tabLst/>
              <a:defRPr/>
            </a:pPr>
            <a:r>
              <a:rPr kumimoji="0" lang="en-GB" sz="2400" b="1" i="0" u="none" strike="noStrike" kern="1200" cap="none" spc="0" normalizeH="0" baseline="0" noProof="0" dirty="0">
                <a:ln>
                  <a:noFill/>
                </a:ln>
                <a:solidFill>
                  <a:srgbClr val="C812BD"/>
                </a:solidFill>
                <a:effectLst/>
                <a:uLnTx/>
                <a:uFillTx/>
                <a:latin typeface="Corbel" panose="020B0503020204020204" pitchFamily="34" charset="0"/>
                <a:ea typeface="+mn-ea"/>
                <a:cs typeface="+mn-cs"/>
              </a:rPr>
              <a:t>Datasets: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ead</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sets (RS) </a:t>
            </a:r>
          </a:p>
          <a:p>
            <a:pPr marL="187200" marR="0" lvl="0" indent="-187200" algn="l" defTabSz="914400" rtl="0" eaLnBrk="1" fontAlgn="auto" latinLnBrk="0" hangingPunct="1">
              <a:lnSpc>
                <a:spcPct val="110000"/>
              </a:lnSpc>
              <a:spcBef>
                <a:spcPts val="0"/>
              </a:spcBef>
              <a:spcAft>
                <a:spcPts val="500"/>
              </a:spcAft>
              <a:buClr>
                <a:prstClr val="black"/>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From a variety of species (i.e., </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H. sapiens</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T. cacao</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 acuminata </a:t>
            </a:r>
            <a:r>
              <a:rPr kumimoji="0" lang="en-GB" sz="2000" b="0" i="1"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malaccensis</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187200" marR="0" lvl="0" indent="-187200" algn="l" defTabSz="914400" rtl="0" eaLnBrk="1" fontAlgn="auto" latinLnBrk="0" hangingPunct="1">
              <a:lnSpc>
                <a:spcPct val="110000"/>
              </a:lnSpc>
              <a:spcBef>
                <a:spcPts val="0"/>
              </a:spcBef>
              <a:spcAft>
                <a:spcPts val="500"/>
              </a:spcAft>
              <a:buClr>
                <a:prstClr val="black"/>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Sequenced with different sequencing technologies (i.e., Illumina and Oxford Nanopore Technologies)</a:t>
            </a:r>
            <a:b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endPar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l" defTabSz="914400" rtl="0" eaLnBrk="1" fontAlgn="auto" latinLnBrk="0" hangingPunct="1">
              <a:lnSpc>
                <a:spcPct val="110000"/>
              </a:lnSpc>
              <a:spcBef>
                <a:spcPts val="0"/>
              </a:spcBef>
              <a:spcAft>
                <a:spcPts val="500"/>
              </a:spcAft>
              <a:buClr>
                <a:prstClr val="black"/>
              </a:buClr>
              <a:buSzTx/>
              <a:buFont typeface="Arial" panose="020B0604020202020204" pitchFamily="34" charset="0"/>
              <a:buNone/>
              <a:tabLst/>
              <a:defRPr/>
            </a:pPr>
            <a:r>
              <a:rPr kumimoji="0" lang="en-GB" sz="2400" b="1" i="0" u="none" strike="noStrike" kern="1200" cap="none" spc="0" normalizeH="0" baseline="0" noProof="0" dirty="0">
                <a:ln>
                  <a:noFill/>
                </a:ln>
                <a:solidFill>
                  <a:srgbClr val="FF8021"/>
                </a:solidFill>
                <a:effectLst/>
                <a:uLnTx/>
                <a:uFillTx/>
                <a:latin typeface="Corbel" panose="020B0503020204020204" pitchFamily="34" charset="0"/>
                <a:ea typeface="+mn-ea"/>
                <a:cs typeface="+mn-cs"/>
              </a:rPr>
              <a:t>End-to-end performance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 a genome analysis application, which includes both </a:t>
            </a: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data preparation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a:t>
            </a: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genome analysis</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a:p>
            <a:pPr marL="187200" marR="0" lvl="0" indent="-187200" algn="l" defTabSz="914400" rtl="0" eaLnBrk="1" fontAlgn="auto" latinLnBrk="0" hangingPunct="1">
              <a:lnSpc>
                <a:spcPct val="110000"/>
              </a:lnSpc>
              <a:spcBef>
                <a:spcPts val="0"/>
              </a:spcBef>
              <a:spcAft>
                <a:spcPts val="500"/>
              </a:spcAft>
              <a:buClr>
                <a:prstClr val="black"/>
              </a:buClr>
              <a:buSzTx/>
              <a:buFont typeface="Arial" panose="020B0604020202020204" pitchFamily="34" charset="0"/>
              <a:buChar char="•"/>
              <a:tabLst/>
              <a:defRPr/>
            </a:pPr>
            <a:endParaRPr kumimoji="0" lang="en-GB" sz="18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 name="Rounded Rectangle 7">
            <a:extLst>
              <a:ext uri="{FF2B5EF4-FFF2-40B4-BE49-F238E27FC236}">
                <a16:creationId xmlns:a16="http://schemas.microsoft.com/office/drawing/2014/main" id="{6519E3E5-72AA-BE20-AC76-267CA27C5A69}"/>
              </a:ext>
            </a:extLst>
          </p:cNvPr>
          <p:cNvSpPr/>
          <p:nvPr/>
        </p:nvSpPr>
        <p:spPr>
          <a:xfrm>
            <a:off x="198240" y="1398158"/>
            <a:ext cx="5719767" cy="1919595"/>
          </a:xfrm>
          <a:prstGeom prst="roundRect">
            <a:avLst>
              <a:gd name="adj" fmla="val 5305"/>
            </a:avLst>
          </a:prstGeom>
          <a:solidFill>
            <a:srgbClr val="4472C4">
              <a:lumMod val="20000"/>
              <a:lumOff val="80000"/>
            </a:srgbClr>
          </a:solidFill>
          <a:ln w="25400" cap="flat" cmpd="sng" algn="ctr">
            <a:noFill/>
            <a:prstDash val="solid"/>
            <a:miter lim="800000"/>
          </a:ln>
          <a:effectLst/>
        </p:spPr>
        <p:txBody>
          <a:bodyPr lIns="0" rIns="0" rtlCol="0" anchor="t"/>
          <a:lstStyle/>
          <a:p>
            <a:pPr marL="0" marR="0" lvl="0" indent="0" algn="ctr" defTabSz="914400" rtl="0" eaLnBrk="1" fontAlgn="auto" latinLnBrk="0" hangingPunct="1">
              <a:lnSpc>
                <a:spcPct val="100000"/>
              </a:lnSpc>
              <a:spcBef>
                <a:spcPts val="0"/>
              </a:spcBef>
              <a:spcAft>
                <a:spcPts val="1500"/>
              </a:spcAft>
              <a:buClrTx/>
              <a:buSzTx/>
              <a:buFontTx/>
              <a:buNone/>
              <a:tabLst/>
              <a:defRPr/>
            </a:pPr>
            <a:r>
              <a:rPr kumimoji="0" lang="en-GB" sz="2000" b="1" i="0" u="none" strike="noStrike" kern="0" cap="none" spc="0" normalizeH="0" baseline="0" noProof="0" dirty="0">
                <a:ln>
                  <a:noFill/>
                </a:ln>
                <a:solidFill>
                  <a:srgbClr val="7F93E4"/>
                </a:solidFill>
                <a:effectLst/>
                <a:uLnTx/>
                <a:uFillTx/>
                <a:latin typeface="Corbel" panose="020B0503020204020204" pitchFamily="34" charset="0"/>
                <a:ea typeface="+mn-ea"/>
                <a:cs typeface="+mn-cs"/>
              </a:rPr>
              <a:t>Hardware Components</a:t>
            </a:r>
          </a:p>
          <a:p>
            <a:pPr marL="180000" marR="0" lvl="0" indent="-180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Synthesized Verilog model for the hardware units</a:t>
            </a:r>
          </a:p>
          <a:p>
            <a:pPr marL="180000" marR="0" lvl="0" indent="-180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800" b="0" i="0" u="none" strike="noStrike" kern="0" cap="none" spc="0" normalizeH="0" baseline="0" noProof="0" dirty="0" err="1">
                <a:ln>
                  <a:noFill/>
                </a:ln>
                <a:solidFill>
                  <a:prstClr val="black"/>
                </a:solidFill>
                <a:effectLst/>
                <a:uLnTx/>
                <a:uFillTx/>
                <a:latin typeface="Corbel" panose="020B0503020204020204" pitchFamily="34" charset="0"/>
                <a:ea typeface="+mn-ea"/>
                <a:cs typeface="+mn-cs"/>
              </a:rPr>
              <a:t>MQSim</a:t>
            </a: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1800" b="0" i="1" u="none" strike="noStrike" kern="0" cap="none" spc="0" normalizeH="0" baseline="0" noProof="0" dirty="0">
                <a:ln>
                  <a:noFill/>
                </a:ln>
                <a:solidFill>
                  <a:srgbClr val="A5A5A5">
                    <a:lumMod val="75000"/>
                  </a:srgbClr>
                </a:solidFill>
                <a:effectLst/>
                <a:uLnTx/>
                <a:uFillTx/>
                <a:latin typeface="Corbel" panose="020B0503020204020204" pitchFamily="34" charset="0"/>
                <a:ea typeface="+mn-ea"/>
                <a:cs typeface="+mn-cs"/>
              </a:rPr>
              <a:t>[</a:t>
            </a:r>
            <a:r>
              <a:rPr kumimoji="0" lang="en-GB" sz="1800" b="0" i="1" u="none" strike="noStrike" kern="0" cap="none" spc="0" normalizeH="0" baseline="0" noProof="0" dirty="0" err="1">
                <a:ln>
                  <a:noFill/>
                </a:ln>
                <a:solidFill>
                  <a:srgbClr val="A5A5A5">
                    <a:lumMod val="75000"/>
                  </a:srgbClr>
                </a:solidFill>
                <a:effectLst/>
                <a:uLnTx/>
                <a:uFillTx/>
                <a:latin typeface="Corbel" panose="020B0503020204020204" pitchFamily="34" charset="0"/>
                <a:ea typeface="+mn-ea"/>
                <a:cs typeface="+mn-cs"/>
              </a:rPr>
              <a:t>Tavakkol</a:t>
            </a:r>
            <a:r>
              <a:rPr kumimoji="0" lang="en-GB" sz="1800" b="0" i="1" u="none" strike="noStrike" kern="0" cap="none" spc="0" normalizeH="0" baseline="0" noProof="0" dirty="0">
                <a:ln>
                  <a:noFill/>
                </a:ln>
                <a:solidFill>
                  <a:srgbClr val="A5A5A5">
                    <a:lumMod val="75000"/>
                  </a:srgbClr>
                </a:solidFill>
                <a:effectLst/>
                <a:uLnTx/>
                <a:uFillTx/>
                <a:latin typeface="Corbel" panose="020B0503020204020204" pitchFamily="34" charset="0"/>
                <a:ea typeface="+mn-ea"/>
                <a:cs typeface="+mn-cs"/>
              </a:rPr>
              <a:t>+, FAST’18] </a:t>
            </a: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for SSD’s internal operations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800" b="0" i="0" u="none" strike="noStrike" kern="0" cap="none" spc="0" normalizeH="0" baseline="0" noProof="0" dirty="0" err="1">
                <a:ln>
                  <a:noFill/>
                </a:ln>
                <a:solidFill>
                  <a:prstClr val="black"/>
                </a:solidFill>
                <a:effectLst/>
                <a:uLnTx/>
                <a:uFillTx/>
                <a:latin typeface="Corbel" panose="020B0503020204020204" pitchFamily="34" charset="0"/>
                <a:ea typeface="+mn-ea"/>
                <a:cs typeface="+mn-cs"/>
              </a:rPr>
              <a:t>Ramulator</a:t>
            </a:r>
            <a:r>
              <a:rPr kumimoji="0" lang="en-GB" sz="1800" b="0" i="0" u="none" strike="noStrike" kern="0" cap="none" spc="0" normalizeH="0" baseline="0" noProof="0" dirty="0">
                <a:ln>
                  <a:noFill/>
                </a:ln>
                <a:solidFill>
                  <a:prstClr val="white"/>
                </a:solidFill>
                <a:effectLst/>
                <a:uLnTx/>
                <a:uFillTx/>
                <a:latin typeface="Corbel" panose="020B0503020204020204" pitchFamily="34" charset="0"/>
                <a:ea typeface="+mn-ea"/>
                <a:cs typeface="+mn-cs"/>
              </a:rPr>
              <a:t> </a:t>
            </a:r>
            <a:r>
              <a:rPr kumimoji="0" lang="en-GB" sz="1800" b="0" i="1" u="none" strike="noStrike" kern="0" cap="none" spc="0" normalizeH="0" baseline="0" noProof="0" dirty="0">
                <a:ln>
                  <a:noFill/>
                </a:ln>
                <a:solidFill>
                  <a:srgbClr val="A5A5A5">
                    <a:lumMod val="75000"/>
                  </a:srgbClr>
                </a:solidFill>
                <a:effectLst/>
                <a:uLnTx/>
                <a:uFillTx/>
                <a:latin typeface="Corbel" panose="020B0503020204020204" pitchFamily="34" charset="0"/>
                <a:ea typeface="+mn-ea"/>
                <a:cs typeface="+mn-cs"/>
              </a:rPr>
              <a:t>[Kim+, CAL’15] </a:t>
            </a: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for SSD’s internal DRAM</a:t>
            </a:r>
          </a:p>
        </p:txBody>
      </p:sp>
      <p:sp>
        <p:nvSpPr>
          <p:cNvPr id="9" name="Rounded Rectangle 8">
            <a:extLst>
              <a:ext uri="{FF2B5EF4-FFF2-40B4-BE49-F238E27FC236}">
                <a16:creationId xmlns:a16="http://schemas.microsoft.com/office/drawing/2014/main" id="{1B92A397-3229-5C85-FFE0-9F54AFF821E8}"/>
              </a:ext>
            </a:extLst>
          </p:cNvPr>
          <p:cNvSpPr/>
          <p:nvPr/>
        </p:nvSpPr>
        <p:spPr>
          <a:xfrm>
            <a:off x="6037929" y="1398157"/>
            <a:ext cx="2871636" cy="1919595"/>
          </a:xfrm>
          <a:prstGeom prst="roundRect">
            <a:avLst>
              <a:gd name="adj" fmla="val 7738"/>
            </a:avLst>
          </a:prstGeom>
          <a:solidFill>
            <a:srgbClr val="4472C4">
              <a:lumMod val="20000"/>
              <a:lumOff val="80000"/>
            </a:srgbClr>
          </a:solidFill>
          <a:ln w="25400" cap="flat" cmpd="sng" algn="ctr">
            <a:noFill/>
            <a:prstDash val="solid"/>
            <a:miter lim="800000"/>
          </a:ln>
          <a:effectLst/>
        </p:spPr>
        <p:txBody>
          <a:bodyPr lIns="0" tIns="108000" rIns="0" rtlCol="0" anchor="ctr"/>
          <a:lstStyle/>
          <a:p>
            <a:pPr marL="0" marR="0" lvl="0" indent="0" algn="ctr" defTabSz="914400" rtl="0" eaLnBrk="1" fontAlgn="auto" latinLnBrk="0" hangingPunct="1">
              <a:lnSpc>
                <a:spcPct val="100000"/>
              </a:lnSpc>
              <a:spcBef>
                <a:spcPts val="0"/>
              </a:spcBef>
              <a:spcAft>
                <a:spcPts val="1500"/>
              </a:spcAft>
              <a:buClrTx/>
              <a:buSzTx/>
              <a:buFontTx/>
              <a:buNone/>
              <a:tabLst/>
              <a:defRPr/>
            </a:pPr>
            <a:r>
              <a:rPr kumimoji="0" lang="en-GB" sz="2000" b="1" i="0" u="none" strike="noStrike" kern="0" cap="none" spc="0" normalizeH="0" baseline="0" noProof="0" dirty="0">
                <a:ln>
                  <a:noFill/>
                </a:ln>
                <a:solidFill>
                  <a:srgbClr val="7F93E4"/>
                </a:solidFill>
                <a:effectLst/>
                <a:uLnTx/>
                <a:uFillTx/>
                <a:latin typeface="Corbel" panose="020B0503020204020204" pitchFamily="34" charset="0"/>
                <a:ea typeface="+mn-ea"/>
                <a:cs typeface="+mn-cs"/>
              </a:rPr>
              <a:t>Software Components</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Measure on a real system: </a:t>
            </a:r>
          </a:p>
          <a:p>
            <a:pPr marL="180000" marR="0" lvl="0" indent="-180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AMD® EPYC® host CPU with </a:t>
            </a:r>
            <a:r>
              <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rPr>
              <a:t>128</a:t>
            </a: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 physical cores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rPr>
              <a:t>1.5</a:t>
            </a: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 TB host DRAM </a:t>
            </a:r>
          </a:p>
        </p:txBody>
      </p:sp>
      <p:grpSp>
        <p:nvGrpSpPr>
          <p:cNvPr id="3" name="Group 2">
            <a:extLst>
              <a:ext uri="{FF2B5EF4-FFF2-40B4-BE49-F238E27FC236}">
                <a16:creationId xmlns:a16="http://schemas.microsoft.com/office/drawing/2014/main" id="{7B9F5BB3-4CFE-5AD5-59BC-1247CB6024DD}"/>
              </a:ext>
            </a:extLst>
          </p:cNvPr>
          <p:cNvGrpSpPr/>
          <p:nvPr/>
        </p:nvGrpSpPr>
        <p:grpSpPr>
          <a:xfrm>
            <a:off x="1872893" y="6552384"/>
            <a:ext cx="6071596" cy="268284"/>
            <a:chOff x="2060011" y="6449365"/>
            <a:chExt cx="4267776" cy="268284"/>
          </a:xfrm>
        </p:grpSpPr>
        <p:sp>
          <p:nvSpPr>
            <p:cNvPr id="4" name="Arrow: Chevron 42">
              <a:extLst>
                <a:ext uri="{FF2B5EF4-FFF2-40B4-BE49-F238E27FC236}">
                  <a16:creationId xmlns:a16="http://schemas.microsoft.com/office/drawing/2014/main" id="{60F54E2B-B8CC-853F-EA89-C20C49A689B5}"/>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5" name="Arrow: Chevron 43">
              <a:extLst>
                <a:ext uri="{FF2B5EF4-FFF2-40B4-BE49-F238E27FC236}">
                  <a16:creationId xmlns:a16="http://schemas.microsoft.com/office/drawing/2014/main" id="{B41698D4-DBFB-878B-ADCC-75211624B1DA}"/>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6" name="Arrow: Chevron 45">
              <a:extLst>
                <a:ext uri="{FF2B5EF4-FFF2-40B4-BE49-F238E27FC236}">
                  <a16:creationId xmlns:a16="http://schemas.microsoft.com/office/drawing/2014/main" id="{D78F616E-99D7-FDAC-35B6-B797459258C8}"/>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0" name="Arrow: Chevron 46">
              <a:extLst>
                <a:ext uri="{FF2B5EF4-FFF2-40B4-BE49-F238E27FC236}">
                  <a16:creationId xmlns:a16="http://schemas.microsoft.com/office/drawing/2014/main" id="{0E648AD8-D3E9-BD14-35A0-653BDACB2835}"/>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59453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1" grpId="0" build="p" bldLvl="2"/>
      <p:bldP spid="8" grpId="0" animBg="1"/>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ounded Rectangle 136">
            <a:extLst>
              <a:ext uri="{FF2B5EF4-FFF2-40B4-BE49-F238E27FC236}">
                <a16:creationId xmlns:a16="http://schemas.microsoft.com/office/drawing/2014/main" id="{173DFB2C-6123-D7B6-93FB-1C7C25EB88AC}"/>
              </a:ext>
            </a:extLst>
          </p:cNvPr>
          <p:cNvSpPr/>
          <p:nvPr/>
        </p:nvSpPr>
        <p:spPr>
          <a:xfrm>
            <a:off x="4683973" y="1739365"/>
            <a:ext cx="4332813" cy="2115488"/>
          </a:xfrm>
          <a:prstGeom prst="roundRect">
            <a:avLst>
              <a:gd name="adj" fmla="val 4522"/>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ounded Rectangle 133">
            <a:extLst>
              <a:ext uri="{FF2B5EF4-FFF2-40B4-BE49-F238E27FC236}">
                <a16:creationId xmlns:a16="http://schemas.microsoft.com/office/drawing/2014/main" id="{7385D10B-E619-3790-0FBC-222E8296B712}"/>
              </a:ext>
            </a:extLst>
          </p:cNvPr>
          <p:cNvSpPr/>
          <p:nvPr/>
        </p:nvSpPr>
        <p:spPr>
          <a:xfrm>
            <a:off x="135597" y="1740844"/>
            <a:ext cx="4332813" cy="2115488"/>
          </a:xfrm>
          <a:prstGeom prst="roundRect">
            <a:avLst>
              <a:gd name="adj" fmla="val 4522"/>
            </a:avLst>
          </a:prstGeom>
          <a:solidFill>
            <a:srgbClr val="F9E7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B7CF8B-7D06-F063-4049-F823548F18CD}"/>
              </a:ext>
            </a:extLst>
          </p:cNvPr>
          <p:cNvSpPr>
            <a:spLocks noGrp="1"/>
          </p:cNvSpPr>
          <p:nvPr>
            <p:ph type="title"/>
          </p:nvPr>
        </p:nvSpPr>
        <p:spPr/>
        <p:txBody>
          <a:bodyPr/>
          <a:lstStyle/>
          <a:p>
            <a:r>
              <a:rPr lang="en-GB" sz="3000" dirty="0"/>
              <a:t>Recall: Case Studies of SAGe’s Hardware Integration</a:t>
            </a:r>
            <a:endParaRPr lang="en-CH" sz="3000" dirty="0"/>
          </a:p>
        </p:txBody>
      </p:sp>
      <p:sp>
        <p:nvSpPr>
          <p:cNvPr id="3" name="Content Placeholder 2">
            <a:extLst>
              <a:ext uri="{FF2B5EF4-FFF2-40B4-BE49-F238E27FC236}">
                <a16:creationId xmlns:a16="http://schemas.microsoft.com/office/drawing/2014/main" id="{72176588-2AC8-3114-C191-F6A6E52087A9}"/>
              </a:ext>
            </a:extLst>
          </p:cNvPr>
          <p:cNvSpPr>
            <a:spLocks noGrp="1"/>
          </p:cNvSpPr>
          <p:nvPr>
            <p:ph idx="1"/>
          </p:nvPr>
        </p:nvSpPr>
        <p:spPr>
          <a:xfrm>
            <a:off x="189560" y="791231"/>
            <a:ext cx="8798061" cy="914398"/>
          </a:xfrm>
        </p:spPr>
        <p:txBody>
          <a:bodyPr/>
          <a:lstStyle/>
          <a:p>
            <a:pPr marL="0" indent="0">
              <a:buNone/>
            </a:pPr>
            <a:r>
              <a:rPr lang="en-CH" sz="2400" dirty="0"/>
              <a:t>Due to its lightweight design, SAGe can seamlessly integrate with genome analysis systems </a:t>
            </a:r>
          </a:p>
        </p:txBody>
      </p:sp>
      <p:sp>
        <p:nvSpPr>
          <p:cNvPr id="59" name="직사각형 78">
            <a:extLst>
              <a:ext uri="{FF2B5EF4-FFF2-40B4-BE49-F238E27FC236}">
                <a16:creationId xmlns:a16="http://schemas.microsoft.com/office/drawing/2014/main" id="{40686238-9062-4367-8A1D-66159DBD6466}"/>
              </a:ext>
            </a:extLst>
          </p:cNvPr>
          <p:cNvSpPr/>
          <p:nvPr/>
        </p:nvSpPr>
        <p:spPr>
          <a:xfrm>
            <a:off x="4789219" y="2809675"/>
            <a:ext cx="1720786"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6" name="직사각형 78">
            <a:extLst>
              <a:ext uri="{FF2B5EF4-FFF2-40B4-BE49-F238E27FC236}">
                <a16:creationId xmlns:a16="http://schemas.microsoft.com/office/drawing/2014/main" id="{9EE70312-A05B-CA9B-EA1A-FAD75341E898}"/>
              </a:ext>
            </a:extLst>
          </p:cNvPr>
          <p:cNvSpPr/>
          <p:nvPr/>
        </p:nvSpPr>
        <p:spPr>
          <a:xfrm>
            <a:off x="5853821" y="2946368"/>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Rounded Rectangle 66">
            <a:extLst>
              <a:ext uri="{FF2B5EF4-FFF2-40B4-BE49-F238E27FC236}">
                <a16:creationId xmlns:a16="http://schemas.microsoft.com/office/drawing/2014/main" id="{96906DFC-C05D-65FD-2C60-5719EB850F95}"/>
              </a:ext>
            </a:extLst>
          </p:cNvPr>
          <p:cNvSpPr/>
          <p:nvPr/>
        </p:nvSpPr>
        <p:spPr>
          <a:xfrm>
            <a:off x="7297091" y="2816166"/>
            <a:ext cx="1618473" cy="85806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cxnSp>
        <p:nvCxnSpPr>
          <p:cNvPr id="73" name="Elbow Connector 72">
            <a:extLst>
              <a:ext uri="{FF2B5EF4-FFF2-40B4-BE49-F238E27FC236}">
                <a16:creationId xmlns:a16="http://schemas.microsoft.com/office/drawing/2014/main" id="{D44D4A7C-2A78-B4FC-063F-1CCA96A6C8B2}"/>
              </a:ext>
            </a:extLst>
          </p:cNvPr>
          <p:cNvCxnSpPr>
            <a:cxnSpLocks/>
            <a:endCxn id="66" idx="3"/>
          </p:cNvCxnSpPr>
          <p:nvPr/>
        </p:nvCxnSpPr>
        <p:spPr>
          <a:xfrm rot="5400000">
            <a:off x="6318383" y="2810234"/>
            <a:ext cx="626774" cy="243530"/>
          </a:xfrm>
          <a:prstGeom prst="bentConnector2">
            <a:avLst/>
          </a:prstGeom>
          <a:noFill/>
          <a:ln w="38100" cap="flat" cmpd="sng" algn="ctr">
            <a:solidFill>
              <a:srgbClr val="DF836C"/>
            </a:solidFill>
            <a:prstDash val="solid"/>
            <a:miter lim="800000"/>
            <a:headEnd type="triangle" w="lg" len="med"/>
            <a:tailEnd type="triangle" w="lg" len="med"/>
          </a:ln>
          <a:effectLst/>
        </p:spPr>
      </p:cxnSp>
      <p:cxnSp>
        <p:nvCxnSpPr>
          <p:cNvPr id="74" name="Elbow Connector 73">
            <a:extLst>
              <a:ext uri="{FF2B5EF4-FFF2-40B4-BE49-F238E27FC236}">
                <a16:creationId xmlns:a16="http://schemas.microsoft.com/office/drawing/2014/main" id="{91DA0A03-4AE0-16A2-B322-2EA369139F4D}"/>
              </a:ext>
            </a:extLst>
          </p:cNvPr>
          <p:cNvCxnSpPr>
            <a:cxnSpLocks/>
            <a:endCxn id="67" idx="1"/>
          </p:cNvCxnSpPr>
          <p:nvPr/>
        </p:nvCxnSpPr>
        <p:spPr>
          <a:xfrm rot="16200000" flipH="1">
            <a:off x="6858894" y="2807001"/>
            <a:ext cx="632864" cy="243530"/>
          </a:xfrm>
          <a:prstGeom prst="bentConnector2">
            <a:avLst/>
          </a:prstGeom>
          <a:noFill/>
          <a:ln w="38100" cap="flat" cmpd="sng" algn="ctr">
            <a:solidFill>
              <a:srgbClr val="DF836C"/>
            </a:solidFill>
            <a:prstDash val="solid"/>
            <a:miter lim="800000"/>
            <a:headEnd type="triangle" w="lg" len="med"/>
            <a:tailEnd type="triangle" w="lg" len="med"/>
          </a:ln>
          <a:effectLst/>
        </p:spPr>
      </p:cxnSp>
      <p:sp>
        <p:nvSpPr>
          <p:cNvPr id="116" name="직사각형 78">
            <a:extLst>
              <a:ext uri="{FF2B5EF4-FFF2-40B4-BE49-F238E27FC236}">
                <a16:creationId xmlns:a16="http://schemas.microsoft.com/office/drawing/2014/main" id="{FEB5AD9F-47F8-AB1C-22D5-9BFA29FA463E}"/>
              </a:ext>
            </a:extLst>
          </p:cNvPr>
          <p:cNvSpPr/>
          <p:nvPr/>
        </p:nvSpPr>
        <p:spPr>
          <a:xfrm>
            <a:off x="234566" y="2809825"/>
            <a:ext cx="1454628"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18" name="Rounded Rectangle 117">
            <a:extLst>
              <a:ext uri="{FF2B5EF4-FFF2-40B4-BE49-F238E27FC236}">
                <a16:creationId xmlns:a16="http://schemas.microsoft.com/office/drawing/2014/main" id="{029975BB-18CB-D50C-4E2A-FFF128C8A6B7}"/>
              </a:ext>
            </a:extLst>
          </p:cNvPr>
          <p:cNvSpPr/>
          <p:nvPr/>
        </p:nvSpPr>
        <p:spPr>
          <a:xfrm>
            <a:off x="2947334" y="2816316"/>
            <a:ext cx="1413577" cy="85806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sp>
        <p:nvSpPr>
          <p:cNvPr id="119" name="Rounded Rectangle 118">
            <a:extLst>
              <a:ext uri="{FF2B5EF4-FFF2-40B4-BE49-F238E27FC236}">
                <a16:creationId xmlns:a16="http://schemas.microsoft.com/office/drawing/2014/main" id="{F1972B7A-1B82-DF13-EB56-70B38183C554}"/>
              </a:ext>
            </a:extLst>
          </p:cNvPr>
          <p:cNvSpPr/>
          <p:nvPr/>
        </p:nvSpPr>
        <p:spPr>
          <a:xfrm>
            <a:off x="234566" y="1875123"/>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22" name="TextBox 121">
            <a:extLst>
              <a:ext uri="{FF2B5EF4-FFF2-40B4-BE49-F238E27FC236}">
                <a16:creationId xmlns:a16="http://schemas.microsoft.com/office/drawing/2014/main" id="{6C43ADE1-1560-E1A9-0A2F-4F7205A57F7D}"/>
              </a:ext>
            </a:extLst>
          </p:cNvPr>
          <p:cNvSpPr txBox="1"/>
          <p:nvPr/>
        </p:nvSpPr>
        <p:spPr>
          <a:xfrm>
            <a:off x="234566" y="2056972"/>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cxnSp>
        <p:nvCxnSpPr>
          <p:cNvPr id="123" name="Elbow Connector 122">
            <a:extLst>
              <a:ext uri="{FF2B5EF4-FFF2-40B4-BE49-F238E27FC236}">
                <a16:creationId xmlns:a16="http://schemas.microsoft.com/office/drawing/2014/main" id="{4D67AE18-656E-D824-5749-D54D65130A12}"/>
              </a:ext>
            </a:extLst>
          </p:cNvPr>
          <p:cNvCxnSpPr>
            <a:cxnSpLocks/>
            <a:endCxn id="116" idx="3"/>
          </p:cNvCxnSpPr>
          <p:nvPr/>
        </p:nvCxnSpPr>
        <p:spPr>
          <a:xfrm rot="5400000">
            <a:off x="1477614" y="2836984"/>
            <a:ext cx="616700" cy="193539"/>
          </a:xfrm>
          <a:prstGeom prst="bentConnector2">
            <a:avLst/>
          </a:prstGeom>
          <a:noFill/>
          <a:ln w="38100" cap="flat" cmpd="sng" algn="ctr">
            <a:solidFill>
              <a:srgbClr val="DF836C"/>
            </a:solidFill>
            <a:prstDash val="solid"/>
            <a:miter lim="800000"/>
            <a:headEnd type="triangle" w="lg" len="med"/>
            <a:tailEnd type="triangle" w="lg" len="med"/>
          </a:ln>
          <a:effectLst/>
        </p:spPr>
      </p:cxnSp>
      <p:cxnSp>
        <p:nvCxnSpPr>
          <p:cNvPr id="124" name="Elbow Connector 123">
            <a:extLst>
              <a:ext uri="{FF2B5EF4-FFF2-40B4-BE49-F238E27FC236}">
                <a16:creationId xmlns:a16="http://schemas.microsoft.com/office/drawing/2014/main" id="{B24513B7-3BCA-4B85-C4A0-B05F215AF20C}"/>
              </a:ext>
            </a:extLst>
          </p:cNvPr>
          <p:cNvCxnSpPr>
            <a:cxnSpLocks/>
            <a:endCxn id="118" idx="1"/>
          </p:cNvCxnSpPr>
          <p:nvPr/>
        </p:nvCxnSpPr>
        <p:spPr>
          <a:xfrm rot="16200000" flipH="1">
            <a:off x="2532512" y="2830525"/>
            <a:ext cx="636107" cy="193538"/>
          </a:xfrm>
          <a:prstGeom prst="bentConnector2">
            <a:avLst/>
          </a:prstGeom>
          <a:noFill/>
          <a:ln w="38100" cap="flat" cmpd="sng" algn="ctr">
            <a:solidFill>
              <a:srgbClr val="DF836C"/>
            </a:solidFill>
            <a:prstDash val="solid"/>
            <a:miter lim="800000"/>
            <a:headEnd type="triangle" w="lg" len="med"/>
            <a:tailEnd type="triangle" w="lg" len="med"/>
          </a:ln>
          <a:effectLst/>
        </p:spPr>
      </p:cxnSp>
      <p:sp>
        <p:nvSpPr>
          <p:cNvPr id="125" name="직사각형 78">
            <a:extLst>
              <a:ext uri="{FF2B5EF4-FFF2-40B4-BE49-F238E27FC236}">
                <a16:creationId xmlns:a16="http://schemas.microsoft.com/office/drawing/2014/main" id="{D3635BE7-8173-9263-9571-1FAE31BB28FD}"/>
              </a:ext>
            </a:extLst>
          </p:cNvPr>
          <p:cNvSpPr/>
          <p:nvPr/>
        </p:nvSpPr>
        <p:spPr>
          <a:xfrm>
            <a:off x="1971773" y="3194265"/>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31" name="Straight Arrow Connector 130">
            <a:extLst>
              <a:ext uri="{FF2B5EF4-FFF2-40B4-BE49-F238E27FC236}">
                <a16:creationId xmlns:a16="http://schemas.microsoft.com/office/drawing/2014/main" id="{A77A72EE-F05A-1B00-D39E-6E8CAF572186}"/>
              </a:ext>
            </a:extLst>
          </p:cNvPr>
          <p:cNvCxnSpPr>
            <a:cxnSpLocks/>
            <a:stCxn id="119" idx="2"/>
            <a:endCxn id="125" idx="0"/>
          </p:cNvCxnSpPr>
          <p:nvPr/>
        </p:nvCxnSpPr>
        <p:spPr>
          <a:xfrm flipH="1">
            <a:off x="2299865" y="2626846"/>
            <a:ext cx="1377" cy="567419"/>
          </a:xfrm>
          <a:prstGeom prst="straightConnector1">
            <a:avLst/>
          </a:prstGeom>
          <a:ln w="38100">
            <a:solidFill>
              <a:srgbClr val="DF836C"/>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6CB86537-8E0B-D5B5-A27C-7842CBA4D052}"/>
              </a:ext>
            </a:extLst>
          </p:cNvPr>
          <p:cNvSpPr/>
          <p:nvPr/>
        </p:nvSpPr>
        <p:spPr>
          <a:xfrm>
            <a:off x="4778042" y="1872575"/>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TextBox 6">
            <a:extLst>
              <a:ext uri="{FF2B5EF4-FFF2-40B4-BE49-F238E27FC236}">
                <a16:creationId xmlns:a16="http://schemas.microsoft.com/office/drawing/2014/main" id="{BE523BBC-0396-1912-69B5-E1FCA5B8F351}"/>
              </a:ext>
            </a:extLst>
          </p:cNvPr>
          <p:cNvSpPr txBox="1"/>
          <p:nvPr/>
        </p:nvSpPr>
        <p:spPr>
          <a:xfrm>
            <a:off x="4778042" y="2054424"/>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sp>
        <p:nvSpPr>
          <p:cNvPr id="4" name="Rounded Rectangle 3">
            <a:extLst>
              <a:ext uri="{FF2B5EF4-FFF2-40B4-BE49-F238E27FC236}">
                <a16:creationId xmlns:a16="http://schemas.microsoft.com/office/drawing/2014/main" id="{D77DBF28-0ABA-859A-EE8E-9843FC73666F}"/>
              </a:ext>
            </a:extLst>
          </p:cNvPr>
          <p:cNvSpPr/>
          <p:nvPr/>
        </p:nvSpPr>
        <p:spPr>
          <a:xfrm>
            <a:off x="2343643" y="4016240"/>
            <a:ext cx="4332813" cy="2419266"/>
          </a:xfrm>
          <a:prstGeom prst="roundRect">
            <a:avLst>
              <a:gd name="adj" fmla="val 4522"/>
            </a:avLst>
          </a:prstGeom>
          <a:solidFill>
            <a:srgbClr val="EFD3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517858D6-8F0F-C791-4B16-EB8CE3229137}"/>
              </a:ext>
            </a:extLst>
          </p:cNvPr>
          <p:cNvSpPr/>
          <p:nvPr/>
        </p:nvSpPr>
        <p:spPr>
          <a:xfrm>
            <a:off x="3339731" y="5040378"/>
            <a:ext cx="2299076" cy="128857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SSD</a:t>
            </a:r>
          </a:p>
        </p:txBody>
      </p:sp>
      <p:sp>
        <p:nvSpPr>
          <p:cNvPr id="12" name="Rounded Rectangle 11">
            <a:extLst>
              <a:ext uri="{FF2B5EF4-FFF2-40B4-BE49-F238E27FC236}">
                <a16:creationId xmlns:a16="http://schemas.microsoft.com/office/drawing/2014/main" id="{BBF0EBA3-E8E4-D350-99CB-904E6BC11275}"/>
              </a:ext>
            </a:extLst>
          </p:cNvPr>
          <p:cNvSpPr/>
          <p:nvPr/>
        </p:nvSpPr>
        <p:spPr>
          <a:xfrm>
            <a:off x="2443373" y="4126873"/>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3" name="TextBox 12">
            <a:extLst>
              <a:ext uri="{FF2B5EF4-FFF2-40B4-BE49-F238E27FC236}">
                <a16:creationId xmlns:a16="http://schemas.microsoft.com/office/drawing/2014/main" id="{4FE44D73-1B11-B03F-1A18-949A0E0CD28D}"/>
              </a:ext>
            </a:extLst>
          </p:cNvPr>
          <p:cNvSpPr txBox="1"/>
          <p:nvPr/>
        </p:nvSpPr>
        <p:spPr>
          <a:xfrm>
            <a:off x="2446877" y="4308722"/>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sp>
        <p:nvSpPr>
          <p:cNvPr id="17" name="직사각형 78">
            <a:extLst>
              <a:ext uri="{FF2B5EF4-FFF2-40B4-BE49-F238E27FC236}">
                <a16:creationId xmlns:a16="http://schemas.microsoft.com/office/drawing/2014/main" id="{0FF37CE2-E348-99A1-8A9E-CF4B552BAE8A}"/>
              </a:ext>
            </a:extLst>
          </p:cNvPr>
          <p:cNvSpPr/>
          <p:nvPr/>
        </p:nvSpPr>
        <p:spPr>
          <a:xfrm>
            <a:off x="3628876" y="5332345"/>
            <a:ext cx="1720786"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8" name="직사각형 78">
            <a:extLst>
              <a:ext uri="{FF2B5EF4-FFF2-40B4-BE49-F238E27FC236}">
                <a16:creationId xmlns:a16="http://schemas.microsoft.com/office/drawing/2014/main" id="{F988CA77-4C93-947D-6F0B-55EC55D40667}"/>
              </a:ext>
            </a:extLst>
          </p:cNvPr>
          <p:cNvSpPr/>
          <p:nvPr/>
        </p:nvSpPr>
        <p:spPr>
          <a:xfrm>
            <a:off x="4685360" y="5469038"/>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9" name="Elbow Connector 18">
            <a:extLst>
              <a:ext uri="{FF2B5EF4-FFF2-40B4-BE49-F238E27FC236}">
                <a16:creationId xmlns:a16="http://schemas.microsoft.com/office/drawing/2014/main" id="{420B61FE-54A2-A794-58FC-954D2C742F82}"/>
              </a:ext>
            </a:extLst>
          </p:cNvPr>
          <p:cNvCxnSpPr>
            <a:cxnSpLocks/>
          </p:cNvCxnSpPr>
          <p:nvPr/>
        </p:nvCxnSpPr>
        <p:spPr>
          <a:xfrm rot="5400000">
            <a:off x="5436435" y="5085021"/>
            <a:ext cx="626774" cy="243530"/>
          </a:xfrm>
          <a:prstGeom prst="bentConnector2">
            <a:avLst/>
          </a:prstGeom>
          <a:noFill/>
          <a:ln w="38100" cap="flat" cmpd="sng" algn="ctr">
            <a:solidFill>
              <a:srgbClr val="DF836C"/>
            </a:solidFill>
            <a:prstDash val="solid"/>
            <a:miter lim="800000"/>
            <a:headEnd type="triangle" w="lg" len="med"/>
            <a:tailEnd type="triangle" w="lg" len="med"/>
          </a:ln>
          <a:effectLst/>
        </p:spPr>
      </p:cxnSp>
      <p:sp>
        <p:nvSpPr>
          <p:cNvPr id="5" name="Rectangle 4">
            <a:extLst>
              <a:ext uri="{FF2B5EF4-FFF2-40B4-BE49-F238E27FC236}">
                <a16:creationId xmlns:a16="http://schemas.microsoft.com/office/drawing/2014/main" id="{4FDD3D5B-B87E-AA03-4C6F-14A47F9EA966}"/>
              </a:ext>
            </a:extLst>
          </p:cNvPr>
          <p:cNvSpPr/>
          <p:nvPr/>
        </p:nvSpPr>
        <p:spPr>
          <a:xfrm>
            <a:off x="4572000" y="1519881"/>
            <a:ext cx="4572000" cy="2334972"/>
          </a:xfrm>
          <a:prstGeom prst="rect">
            <a:avLst/>
          </a:prstGeom>
          <a:solidFill>
            <a:srgbClr val="FFFFFF">
              <a:alpha val="9137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C25F41BE-40B0-9D1F-BFB3-424DEDB0216B}"/>
              </a:ext>
            </a:extLst>
          </p:cNvPr>
          <p:cNvGrpSpPr/>
          <p:nvPr/>
        </p:nvGrpSpPr>
        <p:grpSpPr>
          <a:xfrm>
            <a:off x="1872893" y="6552384"/>
            <a:ext cx="6071596" cy="268284"/>
            <a:chOff x="2060011" y="6449365"/>
            <a:chExt cx="4267776" cy="268284"/>
          </a:xfrm>
        </p:grpSpPr>
        <p:sp>
          <p:nvSpPr>
            <p:cNvPr id="10" name="Arrow: Chevron 42">
              <a:extLst>
                <a:ext uri="{FF2B5EF4-FFF2-40B4-BE49-F238E27FC236}">
                  <a16:creationId xmlns:a16="http://schemas.microsoft.com/office/drawing/2014/main" id="{A1603751-AC66-8FCF-849A-C63D7FA79374}"/>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1" name="Arrow: Chevron 43">
              <a:extLst>
                <a:ext uri="{FF2B5EF4-FFF2-40B4-BE49-F238E27FC236}">
                  <a16:creationId xmlns:a16="http://schemas.microsoft.com/office/drawing/2014/main" id="{95E1AB96-CCC4-7DD8-949C-810A8F2100A8}"/>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4" name="Arrow: Chevron 45">
              <a:extLst>
                <a:ext uri="{FF2B5EF4-FFF2-40B4-BE49-F238E27FC236}">
                  <a16:creationId xmlns:a16="http://schemas.microsoft.com/office/drawing/2014/main" id="{EF3DD122-9F88-99BB-F55D-2BA67E28EA4F}"/>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5" name="Arrow: Chevron 46">
              <a:extLst>
                <a:ext uri="{FF2B5EF4-FFF2-40B4-BE49-F238E27FC236}">
                  <a16:creationId xmlns:a16="http://schemas.microsoft.com/office/drawing/2014/main" id="{C6546D75-F938-67DB-D9D4-BF7C88B36FE9}"/>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73557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A27A0-D029-5B41-8CAB-F26E6D7D2AA6}"/>
              </a:ext>
            </a:extLst>
          </p:cNvPr>
          <p:cNvSpPr>
            <a:spLocks noGrp="1"/>
          </p:cNvSpPr>
          <p:nvPr>
            <p:ph type="title"/>
          </p:nvPr>
        </p:nvSpPr>
        <p:spPr/>
        <p:txBody>
          <a:bodyPr/>
          <a:lstStyle/>
          <a:p>
            <a:r>
              <a:rPr lang="en-CH" dirty="0"/>
              <a:t>Evaluation Methodology Overview (II)</a:t>
            </a:r>
          </a:p>
        </p:txBody>
      </p:sp>
      <p:sp>
        <p:nvSpPr>
          <p:cNvPr id="3" name="Content Placeholder 2">
            <a:extLst>
              <a:ext uri="{FF2B5EF4-FFF2-40B4-BE49-F238E27FC236}">
                <a16:creationId xmlns:a16="http://schemas.microsoft.com/office/drawing/2014/main" id="{27B67650-DAE4-7DAF-1CCF-1D5D1E2FE202}"/>
              </a:ext>
            </a:extLst>
          </p:cNvPr>
          <p:cNvSpPr txBox="1">
            <a:spLocks/>
          </p:cNvSpPr>
          <p:nvPr/>
        </p:nvSpPr>
        <p:spPr>
          <a:xfrm>
            <a:off x="82395" y="916496"/>
            <a:ext cx="8961244" cy="2620990"/>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r>
              <a:rPr kumimoji="0" lang="en-GB" sz="2000" b="1" i="0" u="none" strike="noStrike" kern="1200" cap="none" spc="0" normalizeH="0" baseline="0" noProof="0" dirty="0">
                <a:ln>
                  <a:noFill/>
                </a:ln>
                <a:solidFill>
                  <a:srgbClr val="8C3EC9"/>
                </a:solidFill>
                <a:effectLst/>
                <a:uLnTx/>
                <a:uFillTx/>
                <a:latin typeface="Corbel" panose="020B0503020204020204" pitchFamily="34" charset="0"/>
                <a:ea typeface="+mn-ea"/>
                <a:cs typeface="+mn-cs"/>
              </a:rPr>
              <a:t>Genome Analysis</a:t>
            </a:r>
            <a:endPar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 state-of-the-art hardware accelerator (GEM </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[Chen+, TPDS’23]</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for read mapping</a:t>
            </a:r>
            <a:b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endPar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100000"/>
              </a:lnSpc>
              <a:spcBef>
                <a:spcPts val="0"/>
              </a:spcBef>
              <a:spcAft>
                <a:spcPts val="500"/>
              </a:spcAft>
              <a:buClr>
                <a:prstClr val="black"/>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Near-data processing </a:t>
            </a:r>
            <a:r>
              <a:rPr lang="en-GB" sz="2000" dirty="0">
                <a:solidFill>
                  <a:prstClr val="black"/>
                </a:solidFill>
              </a:rPr>
              <a:t>(</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NDP) baseline:</a:t>
            </a:r>
            <a:r>
              <a:rPr kumimoji="0" lang="en-GB" sz="2000" b="0" i="0" u="none" strike="noStrike" kern="1200" cap="none" spc="0" normalizeH="0" noProof="0" dirty="0">
                <a:ln>
                  <a:noFill/>
                </a:ln>
                <a:solidFill>
                  <a:prstClr val="black"/>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GenStore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[Mansouri </a:t>
            </a:r>
            <a:r>
              <a:rPr kumimoji="0" lang="en-GB" sz="1600" b="0" i="1" u="none" strike="noStrike" kern="1200" cap="none" spc="0" normalizeH="0" baseline="0" noProof="0" dirty="0" err="1">
                <a:ln>
                  <a:noFill/>
                </a:ln>
                <a:solidFill>
                  <a:prstClr val="white">
                    <a:lumMod val="65000"/>
                  </a:prstClr>
                </a:solidFill>
                <a:effectLst/>
                <a:uLnTx/>
                <a:uFillTx/>
                <a:latin typeface="Corbel" panose="020B0503020204020204" pitchFamily="34" charset="0"/>
                <a:ea typeface="+mn-ea"/>
                <a:cs typeface="+mn-cs"/>
              </a:rPr>
              <a:t>Ghiasi</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ASPLOS’22]</a:t>
            </a:r>
            <a:endParaRPr kumimoji="0" lang="en-GB"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311150" marR="0" lvl="1" indent="-187200" algn="l" defTabSz="914400" rtl="0" eaLnBrk="1" fontAlgn="auto" latinLnBrk="0" hangingPunct="1">
              <a:lnSpc>
                <a:spcPct val="100000"/>
              </a:lnSpc>
              <a:spcBef>
                <a:spcPts val="0"/>
              </a:spcBef>
              <a:spcAft>
                <a:spcPts val="500"/>
              </a:spcAft>
              <a:buClr>
                <a:prstClr val="black"/>
              </a:buClr>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sym typeface="Wingdings" pitchFamily="2" charset="2"/>
              </a:rPr>
              <a:t>Alleviates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 burden of moving and analyzing a large amount of low-reuse data</a:t>
            </a:r>
          </a:p>
          <a:p>
            <a:pPr marL="311150" marR="0" lvl="1" indent="-187200" algn="l" defTabSz="914400" rtl="0" eaLnBrk="1" fontAlgn="auto" latinLnBrk="0" hangingPunct="1">
              <a:lnSpc>
                <a:spcPct val="100000"/>
              </a:lnSpc>
              <a:spcBef>
                <a:spcPts val="0"/>
              </a:spcBef>
              <a:spcAft>
                <a:spcPts val="1000"/>
              </a:spcAft>
              <a:buClr>
                <a:prstClr val="black"/>
              </a:buClr>
              <a:buSzTx/>
              <a:buFont typeface="Cambria" panose="02040503050406030204" pitchFamily="18" charset="0"/>
              <a:buChar char="-"/>
              <a:tabLst/>
              <a:defRPr/>
            </a:pPr>
            <a:r>
              <a:rPr kumimoji="0" lang="en-GB" sz="20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Implemented in the resource-constrained environment of the SSD</a:t>
            </a:r>
          </a:p>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Char char="•"/>
              <a:tabLst/>
              <a:defRPr/>
            </a:pPr>
            <a:endPar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5" name="Rounded Rectangle 24">
            <a:extLst>
              <a:ext uri="{FF2B5EF4-FFF2-40B4-BE49-F238E27FC236}">
                <a16:creationId xmlns:a16="http://schemas.microsoft.com/office/drawing/2014/main" id="{A7298429-D39F-89FE-3495-2F4BF9E161A9}"/>
              </a:ext>
            </a:extLst>
          </p:cNvPr>
          <p:cNvSpPr/>
          <p:nvPr/>
        </p:nvSpPr>
        <p:spPr>
          <a:xfrm>
            <a:off x="287074" y="3882695"/>
            <a:ext cx="8569851" cy="2345546"/>
          </a:xfrm>
          <a:prstGeom prst="roundRect">
            <a:avLst>
              <a:gd name="adj" fmla="val 0"/>
            </a:avLst>
          </a:prstGeom>
          <a:solidFill>
            <a:schemeClr val="bg1">
              <a:lumMod val="75000"/>
            </a:schemeClr>
          </a:solidFill>
          <a:ln w="15875" cap="flat" cmpd="sng" algn="ctr">
            <a:solidFill>
              <a:sysClr val="windowText" lastClr="000000"/>
            </a:solidFill>
            <a:prstDash val="solid"/>
            <a:miter lim="800000"/>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6" name="Rectangle 25">
            <a:extLst>
              <a:ext uri="{FF2B5EF4-FFF2-40B4-BE49-F238E27FC236}">
                <a16:creationId xmlns:a16="http://schemas.microsoft.com/office/drawing/2014/main" id="{E2B7DB50-20AD-C695-9418-CDD00DBCD94B}"/>
              </a:ext>
            </a:extLst>
          </p:cNvPr>
          <p:cNvSpPr/>
          <p:nvPr/>
        </p:nvSpPr>
        <p:spPr bwMode="auto">
          <a:xfrm>
            <a:off x="2027072" y="4419537"/>
            <a:ext cx="6745599" cy="1704795"/>
          </a:xfrm>
          <a:prstGeom prst="rect">
            <a:avLst/>
          </a:prstGeom>
          <a:solidFill>
            <a:schemeClr val="bg1">
              <a:lumMod val="95000"/>
            </a:schemeClr>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5689108C-9B41-3AA7-5263-A133887D4C6E}"/>
              </a:ext>
            </a:extLst>
          </p:cNvPr>
          <p:cNvSpPr txBox="1"/>
          <p:nvPr/>
        </p:nvSpPr>
        <p:spPr>
          <a:xfrm>
            <a:off x="2037940" y="4443171"/>
            <a:ext cx="672772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SSD </a:t>
            </a:r>
            <a:b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Controller</a:t>
            </a:r>
          </a:p>
        </p:txBody>
      </p:sp>
      <p:sp>
        <p:nvSpPr>
          <p:cNvPr id="28" name="Rectangle 27">
            <a:extLst>
              <a:ext uri="{FF2B5EF4-FFF2-40B4-BE49-F238E27FC236}">
                <a16:creationId xmlns:a16="http://schemas.microsoft.com/office/drawing/2014/main" id="{29CAD34C-B9E3-BF7A-790D-7CED3A97BA46}"/>
              </a:ext>
            </a:extLst>
          </p:cNvPr>
          <p:cNvSpPr/>
          <p:nvPr/>
        </p:nvSpPr>
        <p:spPr bwMode="auto">
          <a:xfrm>
            <a:off x="403395" y="3991758"/>
            <a:ext cx="1518224" cy="2132574"/>
          </a:xfrm>
          <a:prstGeom prst="rect">
            <a:avLst/>
          </a:prstGeom>
          <a:solidFill>
            <a:schemeClr val="bg1">
              <a:lumMod val="95000"/>
            </a:schemeClr>
          </a:solidFill>
          <a:ln w="15875" cap="flat" cmpd="sng" algn="ctr">
            <a:solidFill>
              <a:sysClr val="windowText" lastClr="000000"/>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SSD’s </a:t>
            </a:r>
          </a:p>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Internal</a:t>
            </a:r>
          </a:p>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DRAM</a:t>
            </a:r>
            <a:endParaRPr kumimoji="0" lang="en-CH" sz="24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30" name="직사각형 363">
            <a:extLst>
              <a:ext uri="{FF2B5EF4-FFF2-40B4-BE49-F238E27FC236}">
                <a16:creationId xmlns:a16="http://schemas.microsoft.com/office/drawing/2014/main" id="{362EEDE0-7143-6596-8DC6-A6C5EF216A37}"/>
              </a:ext>
            </a:extLst>
          </p:cNvPr>
          <p:cNvSpPr/>
          <p:nvPr/>
        </p:nvSpPr>
        <p:spPr>
          <a:xfrm>
            <a:off x="4716968" y="5577538"/>
            <a:ext cx="1358508" cy="323260"/>
          </a:xfrm>
          <a:prstGeom prst="rect">
            <a:avLst/>
          </a:prstGeom>
          <a:noFill/>
          <a:ln w="12700" cap="flat" cmpd="sng" algn="ctr">
            <a:no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31" name="Straight Connector 30">
            <a:extLst>
              <a:ext uri="{FF2B5EF4-FFF2-40B4-BE49-F238E27FC236}">
                <a16:creationId xmlns:a16="http://schemas.microsoft.com/office/drawing/2014/main" id="{CDB93EB4-3BBF-2BD5-BBCF-42A5E49A975F}"/>
              </a:ext>
            </a:extLst>
          </p:cNvPr>
          <p:cNvCxnSpPr>
            <a:cxnSpLocks/>
            <a:stCxn id="33" idx="0"/>
            <a:endCxn id="34" idx="0"/>
          </p:cNvCxnSpPr>
          <p:nvPr/>
        </p:nvCxnSpPr>
        <p:spPr>
          <a:xfrm>
            <a:off x="7390352" y="3951061"/>
            <a:ext cx="7006" cy="1472073"/>
          </a:xfrm>
          <a:prstGeom prst="line">
            <a:avLst/>
          </a:prstGeom>
          <a:noFill/>
          <a:ln w="50800" cap="flat" cmpd="sng" algn="ctr">
            <a:solidFill>
              <a:sysClr val="windowText" lastClr="000000"/>
            </a:solidFill>
            <a:prstDash val="solid"/>
            <a:miter lim="800000"/>
          </a:ln>
          <a:effectLst/>
        </p:spPr>
      </p:cxnSp>
      <p:sp>
        <p:nvSpPr>
          <p:cNvPr id="32" name="직사각형 78">
            <a:extLst>
              <a:ext uri="{FF2B5EF4-FFF2-40B4-BE49-F238E27FC236}">
                <a16:creationId xmlns:a16="http://schemas.microsoft.com/office/drawing/2014/main" id="{D664A2A5-E6C4-94BB-6CE2-7F5A92D6D15C}"/>
              </a:ext>
            </a:extLst>
          </p:cNvPr>
          <p:cNvSpPr/>
          <p:nvPr/>
        </p:nvSpPr>
        <p:spPr>
          <a:xfrm>
            <a:off x="6360105" y="4479126"/>
            <a:ext cx="2074502" cy="356157"/>
          </a:xfrm>
          <a:prstGeom prst="rect">
            <a:avLst/>
          </a:prstGeom>
          <a:solidFill>
            <a:schemeClr val="bg1">
              <a:lumMod val="8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 Cntrl.</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3" name="직사각형 78">
            <a:extLst>
              <a:ext uri="{FF2B5EF4-FFF2-40B4-BE49-F238E27FC236}">
                <a16:creationId xmlns:a16="http://schemas.microsoft.com/office/drawing/2014/main" id="{BFB2FB67-945D-C1B9-957A-A9871225A746}"/>
              </a:ext>
            </a:extLst>
          </p:cNvPr>
          <p:cNvSpPr/>
          <p:nvPr/>
        </p:nvSpPr>
        <p:spPr>
          <a:xfrm>
            <a:off x="6353101" y="3951061"/>
            <a:ext cx="2074501" cy="400110"/>
          </a:xfrm>
          <a:prstGeom prst="rect">
            <a:avLst/>
          </a:prstGeom>
          <a:solidFill>
            <a:schemeClr val="bg1">
              <a:lumMod val="85000"/>
            </a:schemeClr>
          </a:solidFill>
          <a:ln w="15875" cap="flat" cmpd="sng" algn="ctr">
            <a:solidFill>
              <a:sysClr val="windowText" lastClr="000000"/>
            </a:solidFill>
            <a:prstDash val="solid"/>
            <a:miter lim="800000"/>
          </a:ln>
          <a:effectLst/>
        </p:spPr>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Channel#N-1</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4" name="직사각형 78">
            <a:extLst>
              <a:ext uri="{FF2B5EF4-FFF2-40B4-BE49-F238E27FC236}">
                <a16:creationId xmlns:a16="http://schemas.microsoft.com/office/drawing/2014/main" id="{E96DF54F-FC8C-35FE-7E4B-DB72A4EAE906}"/>
              </a:ext>
            </a:extLst>
          </p:cNvPr>
          <p:cNvSpPr/>
          <p:nvPr/>
        </p:nvSpPr>
        <p:spPr>
          <a:xfrm>
            <a:off x="6075476" y="5423134"/>
            <a:ext cx="2643763" cy="557757"/>
          </a:xfrm>
          <a:prstGeom prst="rect">
            <a:avLst/>
          </a:prstGeom>
          <a:solidFill>
            <a:srgbClr val="FA8607"/>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Analysis 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7" name="TextBox 36">
            <a:extLst>
              <a:ext uri="{FF2B5EF4-FFF2-40B4-BE49-F238E27FC236}">
                <a16:creationId xmlns:a16="http://schemas.microsoft.com/office/drawing/2014/main" id="{102A8285-A4F0-7085-6A99-111C6E7054FE}"/>
              </a:ext>
            </a:extLst>
          </p:cNvPr>
          <p:cNvSpPr txBox="1"/>
          <p:nvPr/>
        </p:nvSpPr>
        <p:spPr>
          <a:xfrm>
            <a:off x="4422752" y="3834050"/>
            <a:ext cx="192334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cxnSp>
        <p:nvCxnSpPr>
          <p:cNvPr id="38" name="Straight Connector 37">
            <a:extLst>
              <a:ext uri="{FF2B5EF4-FFF2-40B4-BE49-F238E27FC236}">
                <a16:creationId xmlns:a16="http://schemas.microsoft.com/office/drawing/2014/main" id="{D1DA4D7A-6679-4FF7-A909-0819DD8B6909}"/>
              </a:ext>
            </a:extLst>
          </p:cNvPr>
          <p:cNvCxnSpPr>
            <a:cxnSpLocks/>
            <a:stCxn id="40" idx="0"/>
            <a:endCxn id="41" idx="0"/>
          </p:cNvCxnSpPr>
          <p:nvPr/>
        </p:nvCxnSpPr>
        <p:spPr>
          <a:xfrm>
            <a:off x="3393835" y="3959226"/>
            <a:ext cx="7006" cy="1472073"/>
          </a:xfrm>
          <a:prstGeom prst="line">
            <a:avLst/>
          </a:prstGeom>
          <a:noFill/>
          <a:ln w="50800" cap="flat" cmpd="sng" algn="ctr">
            <a:solidFill>
              <a:sysClr val="windowText" lastClr="000000"/>
            </a:solidFill>
            <a:prstDash val="solid"/>
            <a:miter lim="800000"/>
          </a:ln>
          <a:effectLst/>
        </p:spPr>
      </p:cxnSp>
      <p:sp>
        <p:nvSpPr>
          <p:cNvPr id="39" name="직사각형 78">
            <a:extLst>
              <a:ext uri="{FF2B5EF4-FFF2-40B4-BE49-F238E27FC236}">
                <a16:creationId xmlns:a16="http://schemas.microsoft.com/office/drawing/2014/main" id="{61D7B5C5-FB5C-2CD0-A943-DD70E81438D8}"/>
              </a:ext>
            </a:extLst>
          </p:cNvPr>
          <p:cNvSpPr/>
          <p:nvPr/>
        </p:nvSpPr>
        <p:spPr>
          <a:xfrm>
            <a:off x="2363588" y="4487291"/>
            <a:ext cx="2074502" cy="356157"/>
          </a:xfrm>
          <a:prstGeom prst="rect">
            <a:avLst/>
          </a:prstGeom>
          <a:solidFill>
            <a:schemeClr val="bg1">
              <a:lumMod val="8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 Cntrl.</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0" name="직사각형 78">
            <a:extLst>
              <a:ext uri="{FF2B5EF4-FFF2-40B4-BE49-F238E27FC236}">
                <a16:creationId xmlns:a16="http://schemas.microsoft.com/office/drawing/2014/main" id="{7C235409-ECE0-E0BB-0D10-868DFDE3CD72}"/>
              </a:ext>
            </a:extLst>
          </p:cNvPr>
          <p:cNvSpPr/>
          <p:nvPr/>
        </p:nvSpPr>
        <p:spPr>
          <a:xfrm>
            <a:off x="2356584" y="3959226"/>
            <a:ext cx="2074501" cy="400110"/>
          </a:xfrm>
          <a:prstGeom prst="rect">
            <a:avLst/>
          </a:prstGeom>
          <a:solidFill>
            <a:schemeClr val="bg1">
              <a:lumMod val="85000"/>
            </a:schemeClr>
          </a:solidFill>
          <a:ln w="15875" cap="flat" cmpd="sng" algn="ctr">
            <a:solidFill>
              <a:sysClr val="windowText" lastClr="000000"/>
            </a:solidFill>
            <a:prstDash val="solid"/>
            <a:miter lim="800000"/>
          </a:ln>
          <a:effectLst/>
        </p:spPr>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Channel#0</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1" name="직사각형 78">
            <a:extLst>
              <a:ext uri="{FF2B5EF4-FFF2-40B4-BE49-F238E27FC236}">
                <a16:creationId xmlns:a16="http://schemas.microsoft.com/office/drawing/2014/main" id="{2539369E-636E-C2E3-F6AA-D406960DB4DB}"/>
              </a:ext>
            </a:extLst>
          </p:cNvPr>
          <p:cNvSpPr/>
          <p:nvPr/>
        </p:nvSpPr>
        <p:spPr>
          <a:xfrm>
            <a:off x="2078959" y="5431299"/>
            <a:ext cx="2643763" cy="557757"/>
          </a:xfrm>
          <a:prstGeom prst="rect">
            <a:avLst/>
          </a:prstGeom>
          <a:solidFill>
            <a:srgbClr val="FA8607"/>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Analysis 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nvGrpSpPr>
          <p:cNvPr id="4" name="Group 3">
            <a:extLst>
              <a:ext uri="{FF2B5EF4-FFF2-40B4-BE49-F238E27FC236}">
                <a16:creationId xmlns:a16="http://schemas.microsoft.com/office/drawing/2014/main" id="{49BBB669-8D89-8DB9-17E2-893CECB1D7AD}"/>
              </a:ext>
            </a:extLst>
          </p:cNvPr>
          <p:cNvGrpSpPr/>
          <p:nvPr/>
        </p:nvGrpSpPr>
        <p:grpSpPr>
          <a:xfrm>
            <a:off x="1872893" y="6552384"/>
            <a:ext cx="6071596" cy="268284"/>
            <a:chOff x="2060011" y="6449365"/>
            <a:chExt cx="4267776" cy="268284"/>
          </a:xfrm>
        </p:grpSpPr>
        <p:sp>
          <p:nvSpPr>
            <p:cNvPr id="5" name="Arrow: Chevron 42">
              <a:extLst>
                <a:ext uri="{FF2B5EF4-FFF2-40B4-BE49-F238E27FC236}">
                  <a16:creationId xmlns:a16="http://schemas.microsoft.com/office/drawing/2014/main" id="{E5E7D9EF-0F85-286D-58D7-A7FE21B1F4BA}"/>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6" name="Arrow: Chevron 43">
              <a:extLst>
                <a:ext uri="{FF2B5EF4-FFF2-40B4-BE49-F238E27FC236}">
                  <a16:creationId xmlns:a16="http://schemas.microsoft.com/office/drawing/2014/main" id="{CB98B7BE-56B9-BF19-A756-C761F3F5D0C4}"/>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7" name="Arrow: Chevron 45">
              <a:extLst>
                <a:ext uri="{FF2B5EF4-FFF2-40B4-BE49-F238E27FC236}">
                  <a16:creationId xmlns:a16="http://schemas.microsoft.com/office/drawing/2014/main" id="{56AE54ED-2068-0BAB-3F8F-5B2AB658EAE2}"/>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8" name="Arrow: Chevron 46">
              <a:extLst>
                <a:ext uri="{FF2B5EF4-FFF2-40B4-BE49-F238E27FC236}">
                  <a16:creationId xmlns:a16="http://schemas.microsoft.com/office/drawing/2014/main" id="{C97BB607-68E6-0C2A-83E9-27CF49F31E8D}"/>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79848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25" grpId="0" animBg="1"/>
      <p:bldP spid="26" grpId="0" animBg="1"/>
      <p:bldP spid="27" grpId="0"/>
      <p:bldP spid="28" grpId="0" animBg="1"/>
      <p:bldP spid="30" grpId="0"/>
      <p:bldP spid="32" grpId="0" animBg="1"/>
      <p:bldP spid="33" grpId="0" animBg="1"/>
      <p:bldP spid="34" grpId="0" animBg="1"/>
      <p:bldP spid="37" grpId="0"/>
      <p:bldP spid="39" grpId="0" animBg="1"/>
      <p:bldP spid="40" grpId="0" animBg="1"/>
      <p:bldP spid="4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A27A0-D029-5B41-8CAB-F26E6D7D2AA6}"/>
              </a:ext>
            </a:extLst>
          </p:cNvPr>
          <p:cNvSpPr>
            <a:spLocks noGrp="1"/>
          </p:cNvSpPr>
          <p:nvPr>
            <p:ph type="title"/>
          </p:nvPr>
        </p:nvSpPr>
        <p:spPr/>
        <p:txBody>
          <a:bodyPr/>
          <a:lstStyle/>
          <a:p>
            <a:r>
              <a:rPr lang="en-CH" dirty="0"/>
              <a:t>Evaluation Methodology Overview (II)</a:t>
            </a:r>
          </a:p>
        </p:txBody>
      </p:sp>
      <p:sp>
        <p:nvSpPr>
          <p:cNvPr id="3" name="Content Placeholder 2">
            <a:extLst>
              <a:ext uri="{FF2B5EF4-FFF2-40B4-BE49-F238E27FC236}">
                <a16:creationId xmlns:a16="http://schemas.microsoft.com/office/drawing/2014/main" id="{27B67650-DAE4-7DAF-1CCF-1D5D1E2FE202}"/>
              </a:ext>
            </a:extLst>
          </p:cNvPr>
          <p:cNvSpPr txBox="1">
            <a:spLocks/>
          </p:cNvSpPr>
          <p:nvPr/>
        </p:nvSpPr>
        <p:spPr>
          <a:xfrm>
            <a:off x="82395" y="808010"/>
            <a:ext cx="8961244" cy="3344890"/>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None/>
              <a:tabLst/>
              <a:defRPr/>
            </a:pPr>
            <a:r>
              <a:rPr kumimoji="0" lang="en-GB" sz="2000" b="1" i="0" u="none" strike="noStrike" kern="1200" cap="none" spc="0" normalizeH="0" baseline="0" noProof="0" dirty="0">
                <a:ln>
                  <a:noFill/>
                </a:ln>
                <a:solidFill>
                  <a:srgbClr val="B38606"/>
                </a:solidFill>
                <a:effectLst/>
                <a:uLnTx/>
                <a:uFillTx/>
                <a:latin typeface="Corbel" panose="020B0503020204020204" pitchFamily="34" charset="0"/>
                <a:ea typeface="+mn-ea"/>
                <a:cs typeface="+mn-cs"/>
              </a:rPr>
              <a:t>Data Preparation</a:t>
            </a: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err="1">
                <a:ln>
                  <a:noFill/>
                </a:ln>
                <a:solidFill>
                  <a:srgbClr val="D6A206"/>
                </a:solidFill>
                <a:effectLst/>
                <a:uLnTx/>
                <a:uFillTx/>
                <a:latin typeface="Corbel" panose="020B0503020204020204" pitchFamily="34" charset="0"/>
                <a:ea typeface="+mn-ea"/>
                <a:cs typeface="+mn-cs"/>
              </a:rPr>
              <a:t>pigz</a:t>
            </a: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Commonly-used general-purpose software (</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[Adler, JPL’15]</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a:t>
            </a:r>
            <a:endParaRPr kumimoji="0" lang="en-GB" sz="16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(N)</a:t>
            </a:r>
            <a:r>
              <a:rPr kumimoji="0" lang="en-GB" sz="2000" b="1" i="0" u="none" strike="noStrike" kern="1200" cap="none" spc="0" normalizeH="0" baseline="0" noProof="0" dirty="0" err="1">
                <a:ln>
                  <a:noFill/>
                </a:ln>
                <a:solidFill>
                  <a:srgbClr val="D6A206"/>
                </a:solidFill>
                <a:effectLst/>
                <a:uLnTx/>
                <a:uFillTx/>
                <a:latin typeface="Corbel" panose="020B0503020204020204" pitchFamily="34" charset="0"/>
                <a:ea typeface="+mn-ea"/>
                <a:cs typeface="+mn-cs"/>
              </a:rPr>
              <a:t>Spr</a:t>
            </a: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Genomics-specific software for short (Spring</a:t>
            </a:r>
            <a:r>
              <a:rPr kumimoji="0" lang="en-GB" sz="20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a:t>
            </a:r>
            <a:r>
              <a:rPr kumimoji="0" lang="en-GB" sz="1600" b="0" i="1" u="none" strike="noStrike" kern="1200" cap="none" spc="0" normalizeH="0" baseline="0" noProof="0" dirty="0" err="1">
                <a:ln>
                  <a:noFill/>
                </a:ln>
                <a:solidFill>
                  <a:prstClr val="white">
                    <a:lumMod val="65000"/>
                  </a:prstClr>
                </a:solidFill>
                <a:effectLst/>
                <a:uLnTx/>
                <a:uFillTx/>
                <a:latin typeface="Corbel" panose="020B0503020204020204" pitchFamily="34" charset="0"/>
                <a:ea typeface="+mn-ea"/>
                <a:cs typeface="+mn-cs"/>
              </a:rPr>
              <a:t>Chandak</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Bioinformatics’18]</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GB" sz="20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long reads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NanoSpring</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[Meng+, Scientific Reports’23]</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endParaRPr kumimoji="0" lang="en-GB" sz="20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(N)</a:t>
            </a:r>
            <a:r>
              <a:rPr kumimoji="0" lang="en-GB" sz="2000" b="1" i="0" u="none" strike="noStrike" kern="1200" cap="none" spc="0" normalizeH="0" baseline="0" noProof="0" dirty="0" err="1">
                <a:ln>
                  <a:noFill/>
                </a:ln>
                <a:solidFill>
                  <a:srgbClr val="D6A206"/>
                </a:solidFill>
                <a:effectLst/>
                <a:uLnTx/>
                <a:uFillTx/>
                <a:latin typeface="Corbel" panose="020B0503020204020204" pitchFamily="34" charset="0"/>
                <a:ea typeface="+mn-ea"/>
                <a:cs typeface="+mn-cs"/>
              </a:rPr>
              <a:t>SprAcc</a:t>
            </a: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(N)Spring hardware-accelerated</a:t>
            </a: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alibri" panose="020F0502020204030204"/>
                <a:ea typeface="+mn-ea"/>
                <a:cs typeface="+mn-cs"/>
              </a:rPr>
              <a:t>0</a:t>
            </a: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TimeDec:</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 </a:t>
            </a:r>
            <a:r>
              <a:rPr kumimoji="0" lang="en-GB" sz="2000" b="0" i="0" u="none" strike="noStrike" kern="1200" cap="none" spc="0" normalizeH="0" baseline="0" noProof="0" dirty="0">
                <a:ln>
                  <a:noFill/>
                </a:ln>
                <a:solidFill>
                  <a:srgbClr val="5DCEAF">
                    <a:lumMod val="75000"/>
                  </a:srgbClr>
                </a:solidFill>
                <a:effectLst/>
                <a:uLnTx/>
                <a:uFillTx/>
                <a:latin typeface="Corbel" panose="020B0503020204020204" pitchFamily="34" charset="0"/>
                <a:ea typeface="+mn-ea"/>
                <a:cs typeface="+mn-cs"/>
              </a:rPr>
              <a:t>idealized </a:t>
            </a:r>
            <a:r>
              <a:rPr kumimoji="0" lang="en-GB" sz="2000" b="0" i="0" u="none" strike="noStrike" kern="1200" cap="none" spc="0" normalizeH="0" baseline="0" noProof="0" dirty="0">
                <a:ln>
                  <a:noFill/>
                </a:ln>
                <a:solidFill>
                  <a:srgbClr val="34AC8B"/>
                </a:solidFill>
                <a:effectLst/>
                <a:uLnTx/>
                <a:uFillTx/>
                <a:latin typeface="Corbel" panose="020B0503020204020204" pitchFamily="34" charset="0"/>
                <a:ea typeface="+mn-ea"/>
                <a:cs typeface="+mn-cs"/>
              </a:rPr>
              <a:t>decompressor</a:t>
            </a:r>
            <a:r>
              <a:rPr kumimoji="0" lang="en-GB" sz="2000" b="0" i="0" u="none" strike="noStrike" kern="1200" cap="none" spc="0" normalizeH="0" baseline="0" noProof="0" dirty="0">
                <a:ln>
                  <a:noFill/>
                </a:ln>
                <a:solidFill>
                  <a:srgbClr val="5DCEAF">
                    <a:lumMod val="75000"/>
                  </a:srgbClr>
                </a:solidFill>
                <a:effectLst/>
                <a:uLnTx/>
                <a:uFillTx/>
                <a:latin typeface="Corbel" panose="020B0503020204020204" pitchFamily="34" charset="0"/>
                <a:ea typeface="+mn-ea"/>
                <a:cs typeface="+mn-cs"/>
              </a:rPr>
              <a:t> (with </a:t>
            </a:r>
            <a:r>
              <a:rPr kumimoji="0" lang="en-GB" sz="2000" b="0" i="1" u="none" strike="noStrike" kern="1200" cap="none" spc="0" normalizeH="0" baseline="0" noProof="0" dirty="0">
                <a:ln>
                  <a:noFill/>
                </a:ln>
                <a:solidFill>
                  <a:srgbClr val="5DCEAF">
                    <a:lumMod val="75000"/>
                  </a:srgbClr>
                </a:solidFill>
                <a:effectLst/>
                <a:uLnTx/>
                <a:uFillTx/>
                <a:latin typeface="Corbel" panose="020B0503020204020204" pitchFamily="34" charset="0"/>
                <a:ea typeface="+mn-ea"/>
                <a:cs typeface="+mn-cs"/>
              </a:rPr>
              <a:t>zero</a:t>
            </a:r>
            <a:r>
              <a:rPr kumimoji="0" lang="en-GB" sz="2000" b="0" i="0" u="none" strike="noStrike" kern="1200" cap="none" spc="0" normalizeH="0" baseline="0" noProof="0" dirty="0">
                <a:ln>
                  <a:noFill/>
                </a:ln>
                <a:solidFill>
                  <a:srgbClr val="5DCEAF">
                    <a:lumMod val="75000"/>
                  </a:srgbClr>
                </a:solidFill>
                <a:effectLst/>
                <a:uLnTx/>
                <a:uFillTx/>
                <a:latin typeface="Corbel" panose="020B0503020204020204" pitchFamily="34" charset="0"/>
                <a:ea typeface="+mn-ea"/>
                <a:cs typeface="+mn-cs"/>
              </a:rPr>
              <a:t> decompression time)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GB" sz="2000" b="0" i="0" u="none" strike="noStrike" kern="1200" cap="none" spc="0" normalizeH="0" baseline="0" noProof="0" dirty="0">
                <a:ln>
                  <a:noFill/>
                </a:ln>
                <a:solidFill>
                  <a:srgbClr val="5DCEAF">
                    <a:lumMod val="75000"/>
                  </a:srgbClr>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but </a:t>
            </a:r>
            <a:r>
              <a:rPr kumimoji="0" lang="en-GB" sz="20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inefficient for integration in resource-constrained environments</a:t>
            </a: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SAGe: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SAGe implemented as a standalone accelerator for data preparation</a:t>
            </a:r>
            <a:endPar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err="1">
                <a:ln>
                  <a:noFill/>
                </a:ln>
                <a:solidFill>
                  <a:srgbClr val="D6A206"/>
                </a:solidFill>
                <a:effectLst/>
                <a:uLnTx/>
                <a:uFillTx/>
                <a:latin typeface="Corbel" panose="020B0503020204020204" pitchFamily="34" charset="0"/>
                <a:ea typeface="+mn-ea"/>
                <a:cs typeface="+mn-cs"/>
              </a:rPr>
              <a:t>SAGe</a:t>
            </a:r>
            <a:r>
              <a:rPr kumimoji="0" lang="en-GB" sz="2000" b="1" i="0" u="none" strike="noStrike" kern="1200" cap="none" spc="0" normalizeH="0" baseline="-25000" noProof="0" dirty="0" err="1">
                <a:ln>
                  <a:noFill/>
                </a:ln>
                <a:solidFill>
                  <a:srgbClr val="D6A206"/>
                </a:solidFill>
                <a:effectLst/>
                <a:uLnTx/>
                <a:uFillTx/>
                <a:latin typeface="Corbel" panose="020B0503020204020204" pitchFamily="34" charset="0"/>
                <a:ea typeface="+mn-ea"/>
                <a:cs typeface="+mn-cs"/>
              </a:rPr>
              <a:t>SSD</a:t>
            </a: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SAGe inside the SSD, for integration with the NDP analysis system</a:t>
            </a: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endPar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ounded Rectangle 4">
            <a:extLst>
              <a:ext uri="{FF2B5EF4-FFF2-40B4-BE49-F238E27FC236}">
                <a16:creationId xmlns:a16="http://schemas.microsoft.com/office/drawing/2014/main" id="{56E86ADF-B7F0-E2D3-00D1-10423E72DA35}"/>
              </a:ext>
            </a:extLst>
          </p:cNvPr>
          <p:cNvSpPr/>
          <p:nvPr/>
        </p:nvSpPr>
        <p:spPr>
          <a:xfrm>
            <a:off x="287074" y="3882695"/>
            <a:ext cx="8569851" cy="2345546"/>
          </a:xfrm>
          <a:prstGeom prst="roundRect">
            <a:avLst>
              <a:gd name="adj" fmla="val 0"/>
            </a:avLst>
          </a:prstGeom>
          <a:solidFill>
            <a:schemeClr val="bg1">
              <a:lumMod val="75000"/>
            </a:schemeClr>
          </a:solidFill>
          <a:ln w="15875" cap="flat" cmpd="sng" algn="ctr">
            <a:solidFill>
              <a:sysClr val="windowText" lastClr="000000"/>
            </a:solidFill>
            <a:prstDash val="solid"/>
            <a:miter lim="800000"/>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 name="Rectangle 5">
            <a:extLst>
              <a:ext uri="{FF2B5EF4-FFF2-40B4-BE49-F238E27FC236}">
                <a16:creationId xmlns:a16="http://schemas.microsoft.com/office/drawing/2014/main" id="{E97EA87A-13E3-3AD0-AB26-D1F1E17A85A5}"/>
              </a:ext>
            </a:extLst>
          </p:cNvPr>
          <p:cNvSpPr/>
          <p:nvPr/>
        </p:nvSpPr>
        <p:spPr bwMode="auto">
          <a:xfrm>
            <a:off x="2027072" y="4419537"/>
            <a:ext cx="6745599" cy="1704795"/>
          </a:xfrm>
          <a:prstGeom prst="rect">
            <a:avLst/>
          </a:prstGeom>
          <a:solidFill>
            <a:schemeClr val="bg1">
              <a:lumMod val="95000"/>
            </a:schemeClr>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101A3CB0-F0DA-6575-0341-7D9CF992752D}"/>
              </a:ext>
            </a:extLst>
          </p:cNvPr>
          <p:cNvSpPr txBox="1"/>
          <p:nvPr/>
        </p:nvSpPr>
        <p:spPr>
          <a:xfrm>
            <a:off x="2037940" y="4443171"/>
            <a:ext cx="672772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SSD </a:t>
            </a:r>
            <a:b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Controller</a:t>
            </a:r>
          </a:p>
        </p:txBody>
      </p:sp>
      <p:sp>
        <p:nvSpPr>
          <p:cNvPr id="8" name="Rectangle 7">
            <a:extLst>
              <a:ext uri="{FF2B5EF4-FFF2-40B4-BE49-F238E27FC236}">
                <a16:creationId xmlns:a16="http://schemas.microsoft.com/office/drawing/2014/main" id="{6732BB90-8777-2DA6-2301-E42CF4B6F3E7}"/>
              </a:ext>
            </a:extLst>
          </p:cNvPr>
          <p:cNvSpPr/>
          <p:nvPr/>
        </p:nvSpPr>
        <p:spPr bwMode="auto">
          <a:xfrm>
            <a:off x="403395" y="3991758"/>
            <a:ext cx="1518224" cy="2132574"/>
          </a:xfrm>
          <a:prstGeom prst="rect">
            <a:avLst/>
          </a:prstGeom>
          <a:solidFill>
            <a:schemeClr val="bg1">
              <a:lumMod val="95000"/>
            </a:schemeClr>
          </a:solidFill>
          <a:ln w="15875" cap="flat" cmpd="sng" algn="ctr">
            <a:solidFill>
              <a:sysClr val="windowText" lastClr="000000"/>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SSD’s </a:t>
            </a:r>
          </a:p>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Internal</a:t>
            </a:r>
          </a:p>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DRAM</a:t>
            </a:r>
            <a:endParaRPr kumimoji="0" lang="en-CH" sz="24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BEA7FAEA-F941-5A75-A74D-2DBFF69A6F69}"/>
              </a:ext>
            </a:extLst>
          </p:cNvPr>
          <p:cNvSpPr/>
          <p:nvPr/>
        </p:nvSpPr>
        <p:spPr>
          <a:xfrm>
            <a:off x="501363" y="5055307"/>
            <a:ext cx="1322288" cy="925584"/>
          </a:xfrm>
          <a:prstGeom prst="rect">
            <a:avLst/>
          </a:prstGeom>
          <a:solidFill>
            <a:srgbClr val="BDCFB4"/>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 </a:t>
            </a:r>
            <a:b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Metadata</a:t>
            </a:r>
          </a:p>
        </p:txBody>
      </p:sp>
      <p:sp>
        <p:nvSpPr>
          <p:cNvPr id="10" name="직사각형 363">
            <a:extLst>
              <a:ext uri="{FF2B5EF4-FFF2-40B4-BE49-F238E27FC236}">
                <a16:creationId xmlns:a16="http://schemas.microsoft.com/office/drawing/2014/main" id="{9780893B-AAFC-2614-A6A4-448052E9056D}"/>
              </a:ext>
            </a:extLst>
          </p:cNvPr>
          <p:cNvSpPr/>
          <p:nvPr/>
        </p:nvSpPr>
        <p:spPr>
          <a:xfrm>
            <a:off x="4716968" y="5577538"/>
            <a:ext cx="1358508" cy="323260"/>
          </a:xfrm>
          <a:prstGeom prst="rect">
            <a:avLst/>
          </a:prstGeom>
          <a:noFill/>
          <a:ln w="12700" cap="flat" cmpd="sng" algn="ctr">
            <a:no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1" name="Straight Connector 10">
            <a:extLst>
              <a:ext uri="{FF2B5EF4-FFF2-40B4-BE49-F238E27FC236}">
                <a16:creationId xmlns:a16="http://schemas.microsoft.com/office/drawing/2014/main" id="{6182C96D-F286-903A-6D3A-2BC27C6009FC}"/>
              </a:ext>
            </a:extLst>
          </p:cNvPr>
          <p:cNvCxnSpPr>
            <a:cxnSpLocks/>
            <a:stCxn id="13" idx="0"/>
            <a:endCxn id="14" idx="0"/>
          </p:cNvCxnSpPr>
          <p:nvPr/>
        </p:nvCxnSpPr>
        <p:spPr>
          <a:xfrm>
            <a:off x="7390352" y="3951061"/>
            <a:ext cx="7006" cy="1472073"/>
          </a:xfrm>
          <a:prstGeom prst="line">
            <a:avLst/>
          </a:prstGeom>
          <a:noFill/>
          <a:ln w="50800" cap="flat" cmpd="sng" algn="ctr">
            <a:solidFill>
              <a:sysClr val="windowText" lastClr="000000"/>
            </a:solidFill>
            <a:prstDash val="solid"/>
            <a:miter lim="800000"/>
          </a:ln>
          <a:effectLst/>
        </p:spPr>
      </p:cxnSp>
      <p:sp>
        <p:nvSpPr>
          <p:cNvPr id="12" name="직사각형 78">
            <a:extLst>
              <a:ext uri="{FF2B5EF4-FFF2-40B4-BE49-F238E27FC236}">
                <a16:creationId xmlns:a16="http://schemas.microsoft.com/office/drawing/2014/main" id="{86DD9795-5A59-C628-43DC-C9E15C165B8D}"/>
              </a:ext>
            </a:extLst>
          </p:cNvPr>
          <p:cNvSpPr/>
          <p:nvPr/>
        </p:nvSpPr>
        <p:spPr>
          <a:xfrm>
            <a:off x="6360105" y="4479126"/>
            <a:ext cx="2074502" cy="356157"/>
          </a:xfrm>
          <a:prstGeom prst="rect">
            <a:avLst/>
          </a:prstGeom>
          <a:solidFill>
            <a:schemeClr val="bg1">
              <a:lumMod val="8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 Cntrl.</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3" name="직사각형 78">
            <a:extLst>
              <a:ext uri="{FF2B5EF4-FFF2-40B4-BE49-F238E27FC236}">
                <a16:creationId xmlns:a16="http://schemas.microsoft.com/office/drawing/2014/main" id="{14FB0DD6-675C-EB92-9470-A333C5F66A03}"/>
              </a:ext>
            </a:extLst>
          </p:cNvPr>
          <p:cNvSpPr/>
          <p:nvPr/>
        </p:nvSpPr>
        <p:spPr>
          <a:xfrm>
            <a:off x="6353101" y="3951061"/>
            <a:ext cx="2074501" cy="400110"/>
          </a:xfrm>
          <a:prstGeom prst="rect">
            <a:avLst/>
          </a:prstGeom>
          <a:solidFill>
            <a:schemeClr val="bg1">
              <a:lumMod val="85000"/>
            </a:schemeClr>
          </a:solidFill>
          <a:ln w="15875" cap="flat" cmpd="sng" algn="ctr">
            <a:solidFill>
              <a:sysClr val="windowText" lastClr="000000"/>
            </a:solidFill>
            <a:prstDash val="solid"/>
            <a:miter lim="800000"/>
          </a:ln>
          <a:effectLst/>
        </p:spPr>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Channel#N-1</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4" name="직사각형 78">
            <a:extLst>
              <a:ext uri="{FF2B5EF4-FFF2-40B4-BE49-F238E27FC236}">
                <a16:creationId xmlns:a16="http://schemas.microsoft.com/office/drawing/2014/main" id="{DEC4930C-9C75-93A6-78BC-F099E21EF277}"/>
              </a:ext>
            </a:extLst>
          </p:cNvPr>
          <p:cNvSpPr/>
          <p:nvPr/>
        </p:nvSpPr>
        <p:spPr>
          <a:xfrm>
            <a:off x="6075476" y="5423134"/>
            <a:ext cx="2643763" cy="557757"/>
          </a:xfrm>
          <a:prstGeom prst="rect">
            <a:avLst/>
          </a:prstGeom>
          <a:solidFill>
            <a:srgbClr val="FA8607"/>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Analysis 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5" name="직사각형 78">
            <a:extLst>
              <a:ext uri="{FF2B5EF4-FFF2-40B4-BE49-F238E27FC236}">
                <a16:creationId xmlns:a16="http://schemas.microsoft.com/office/drawing/2014/main" id="{D47669AE-8E1A-76CE-72DE-478C3C81ED00}"/>
              </a:ext>
            </a:extLst>
          </p:cNvPr>
          <p:cNvSpPr/>
          <p:nvPr/>
        </p:nvSpPr>
        <p:spPr>
          <a:xfrm>
            <a:off x="6621221" y="5047142"/>
            <a:ext cx="1552271" cy="375225"/>
          </a:xfrm>
          <a:prstGeom prst="rect">
            <a:avLst/>
          </a:prstGeom>
          <a:solidFill>
            <a:srgbClr val="BDCFB4"/>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6" name="Rounded Rectangle 15">
            <a:extLst>
              <a:ext uri="{FF2B5EF4-FFF2-40B4-BE49-F238E27FC236}">
                <a16:creationId xmlns:a16="http://schemas.microsoft.com/office/drawing/2014/main" id="{3D888213-FD28-96FD-4A9A-CF423E6E00E7}"/>
              </a:ext>
            </a:extLst>
          </p:cNvPr>
          <p:cNvSpPr/>
          <p:nvPr/>
        </p:nvSpPr>
        <p:spPr>
          <a:xfrm>
            <a:off x="6621221" y="4903650"/>
            <a:ext cx="1552271" cy="257382"/>
          </a:xfrm>
          <a:prstGeom prst="roundRect">
            <a:avLst>
              <a:gd name="adj" fmla="val 0"/>
            </a:avLst>
          </a:prstGeom>
          <a:solidFill>
            <a:srgbClr val="70AD47">
              <a:lumMod val="20000"/>
              <a:lumOff val="80000"/>
            </a:srgbClr>
          </a:solidFill>
          <a:ln w="12700" cap="flat" cmpd="sng" algn="ctr">
            <a:solidFill>
              <a:srgbClr val="4472C4">
                <a:shade val="15000"/>
              </a:srgbClr>
            </a:solidFill>
            <a:prstDash val="solid"/>
            <a:miter lim="800000"/>
          </a:ln>
          <a:effectLst/>
        </p:spPr>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Double-Reg.</a:t>
            </a:r>
          </a:p>
        </p:txBody>
      </p:sp>
      <p:sp>
        <p:nvSpPr>
          <p:cNvPr id="17" name="TextBox 16">
            <a:extLst>
              <a:ext uri="{FF2B5EF4-FFF2-40B4-BE49-F238E27FC236}">
                <a16:creationId xmlns:a16="http://schemas.microsoft.com/office/drawing/2014/main" id="{AD7B2464-D0F6-5CF5-C7F3-E245F61CB5B3}"/>
              </a:ext>
            </a:extLst>
          </p:cNvPr>
          <p:cNvSpPr txBox="1"/>
          <p:nvPr/>
        </p:nvSpPr>
        <p:spPr>
          <a:xfrm>
            <a:off x="4422752" y="3834050"/>
            <a:ext cx="192334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cxnSp>
        <p:nvCxnSpPr>
          <p:cNvPr id="18" name="Straight Connector 17">
            <a:extLst>
              <a:ext uri="{FF2B5EF4-FFF2-40B4-BE49-F238E27FC236}">
                <a16:creationId xmlns:a16="http://schemas.microsoft.com/office/drawing/2014/main" id="{24B80C5B-AF39-8BBB-0281-5BF795CDA401}"/>
              </a:ext>
            </a:extLst>
          </p:cNvPr>
          <p:cNvCxnSpPr>
            <a:cxnSpLocks/>
            <a:stCxn id="20" idx="0"/>
            <a:endCxn id="21" idx="0"/>
          </p:cNvCxnSpPr>
          <p:nvPr/>
        </p:nvCxnSpPr>
        <p:spPr>
          <a:xfrm>
            <a:off x="3393835" y="3959226"/>
            <a:ext cx="7006" cy="1472073"/>
          </a:xfrm>
          <a:prstGeom prst="line">
            <a:avLst/>
          </a:prstGeom>
          <a:noFill/>
          <a:ln w="50800" cap="flat" cmpd="sng" algn="ctr">
            <a:solidFill>
              <a:sysClr val="windowText" lastClr="000000"/>
            </a:solidFill>
            <a:prstDash val="solid"/>
            <a:miter lim="800000"/>
          </a:ln>
          <a:effectLst/>
        </p:spPr>
      </p:cxnSp>
      <p:sp>
        <p:nvSpPr>
          <p:cNvPr id="19" name="직사각형 78">
            <a:extLst>
              <a:ext uri="{FF2B5EF4-FFF2-40B4-BE49-F238E27FC236}">
                <a16:creationId xmlns:a16="http://schemas.microsoft.com/office/drawing/2014/main" id="{7CE18B10-1F2D-AC81-5D57-66E1DEA8D752}"/>
              </a:ext>
            </a:extLst>
          </p:cNvPr>
          <p:cNvSpPr/>
          <p:nvPr/>
        </p:nvSpPr>
        <p:spPr>
          <a:xfrm>
            <a:off x="2363588" y="4487291"/>
            <a:ext cx="2074502" cy="356157"/>
          </a:xfrm>
          <a:prstGeom prst="rect">
            <a:avLst/>
          </a:prstGeom>
          <a:solidFill>
            <a:schemeClr val="bg1">
              <a:lumMod val="8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 Cntrl.</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0" name="직사각형 78">
            <a:extLst>
              <a:ext uri="{FF2B5EF4-FFF2-40B4-BE49-F238E27FC236}">
                <a16:creationId xmlns:a16="http://schemas.microsoft.com/office/drawing/2014/main" id="{63630A65-C243-12F1-F44D-50C9322A9A8E}"/>
              </a:ext>
            </a:extLst>
          </p:cNvPr>
          <p:cNvSpPr/>
          <p:nvPr/>
        </p:nvSpPr>
        <p:spPr>
          <a:xfrm>
            <a:off x="2356584" y="3959226"/>
            <a:ext cx="2074501" cy="400110"/>
          </a:xfrm>
          <a:prstGeom prst="rect">
            <a:avLst/>
          </a:prstGeom>
          <a:solidFill>
            <a:schemeClr val="bg1">
              <a:lumMod val="85000"/>
            </a:schemeClr>
          </a:solidFill>
          <a:ln w="15875" cap="flat" cmpd="sng" algn="ctr">
            <a:solidFill>
              <a:sysClr val="windowText" lastClr="000000"/>
            </a:solidFill>
            <a:prstDash val="solid"/>
            <a:miter lim="800000"/>
          </a:ln>
          <a:effectLst/>
        </p:spPr>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Channel#0</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1" name="직사각형 78">
            <a:extLst>
              <a:ext uri="{FF2B5EF4-FFF2-40B4-BE49-F238E27FC236}">
                <a16:creationId xmlns:a16="http://schemas.microsoft.com/office/drawing/2014/main" id="{9C591C9A-AA18-3500-DA95-AB89B47C8B06}"/>
              </a:ext>
            </a:extLst>
          </p:cNvPr>
          <p:cNvSpPr/>
          <p:nvPr/>
        </p:nvSpPr>
        <p:spPr>
          <a:xfrm>
            <a:off x="2078959" y="5431299"/>
            <a:ext cx="2643763" cy="557757"/>
          </a:xfrm>
          <a:prstGeom prst="rect">
            <a:avLst/>
          </a:prstGeom>
          <a:solidFill>
            <a:srgbClr val="FA8607"/>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Analysis 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2" name="직사각형 78">
            <a:extLst>
              <a:ext uri="{FF2B5EF4-FFF2-40B4-BE49-F238E27FC236}">
                <a16:creationId xmlns:a16="http://schemas.microsoft.com/office/drawing/2014/main" id="{C66A1C0B-90C0-BB31-372E-BFA77FD806D3}"/>
              </a:ext>
            </a:extLst>
          </p:cNvPr>
          <p:cNvSpPr/>
          <p:nvPr/>
        </p:nvSpPr>
        <p:spPr>
          <a:xfrm>
            <a:off x="2624704" y="5055307"/>
            <a:ext cx="1552271" cy="375225"/>
          </a:xfrm>
          <a:prstGeom prst="rect">
            <a:avLst/>
          </a:prstGeom>
          <a:solidFill>
            <a:srgbClr val="BDCFB4"/>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3" name="Rounded Rectangle 22">
            <a:extLst>
              <a:ext uri="{FF2B5EF4-FFF2-40B4-BE49-F238E27FC236}">
                <a16:creationId xmlns:a16="http://schemas.microsoft.com/office/drawing/2014/main" id="{E24197DA-83B3-1B31-A8D5-A29BF157BCA4}"/>
              </a:ext>
            </a:extLst>
          </p:cNvPr>
          <p:cNvSpPr/>
          <p:nvPr/>
        </p:nvSpPr>
        <p:spPr>
          <a:xfrm>
            <a:off x="2624704" y="4911815"/>
            <a:ext cx="1552271" cy="257382"/>
          </a:xfrm>
          <a:prstGeom prst="roundRect">
            <a:avLst>
              <a:gd name="adj" fmla="val 0"/>
            </a:avLst>
          </a:prstGeom>
          <a:solidFill>
            <a:srgbClr val="70AD47">
              <a:lumMod val="20000"/>
              <a:lumOff val="80000"/>
            </a:srgbClr>
          </a:solidFill>
          <a:ln w="12700" cap="flat" cmpd="sng" algn="ctr">
            <a:solidFill>
              <a:srgbClr val="4472C4">
                <a:shade val="15000"/>
              </a:srgbClr>
            </a:solidFill>
            <a:prstDash val="solid"/>
            <a:miter lim="800000"/>
          </a:ln>
          <a:effectLst/>
        </p:spPr>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Double-Reg.</a:t>
            </a:r>
          </a:p>
        </p:txBody>
      </p:sp>
      <p:grpSp>
        <p:nvGrpSpPr>
          <p:cNvPr id="4" name="Group 3">
            <a:extLst>
              <a:ext uri="{FF2B5EF4-FFF2-40B4-BE49-F238E27FC236}">
                <a16:creationId xmlns:a16="http://schemas.microsoft.com/office/drawing/2014/main" id="{B35FC18B-2BCC-D3AA-57B0-99E15A595C4F}"/>
              </a:ext>
            </a:extLst>
          </p:cNvPr>
          <p:cNvGrpSpPr/>
          <p:nvPr/>
        </p:nvGrpSpPr>
        <p:grpSpPr>
          <a:xfrm>
            <a:off x="1872893" y="6552384"/>
            <a:ext cx="6071596" cy="268284"/>
            <a:chOff x="2060011" y="6449365"/>
            <a:chExt cx="4267776" cy="268284"/>
          </a:xfrm>
        </p:grpSpPr>
        <p:sp>
          <p:nvSpPr>
            <p:cNvPr id="24" name="Arrow: Chevron 42">
              <a:extLst>
                <a:ext uri="{FF2B5EF4-FFF2-40B4-BE49-F238E27FC236}">
                  <a16:creationId xmlns:a16="http://schemas.microsoft.com/office/drawing/2014/main" id="{88763C46-B7E4-BEA6-5314-EB1413919EDD}"/>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25" name="Arrow: Chevron 43">
              <a:extLst>
                <a:ext uri="{FF2B5EF4-FFF2-40B4-BE49-F238E27FC236}">
                  <a16:creationId xmlns:a16="http://schemas.microsoft.com/office/drawing/2014/main" id="{C7B20D23-C772-17C7-80CF-A4FD55A6ED93}"/>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26" name="Arrow: Chevron 45">
              <a:extLst>
                <a:ext uri="{FF2B5EF4-FFF2-40B4-BE49-F238E27FC236}">
                  <a16:creationId xmlns:a16="http://schemas.microsoft.com/office/drawing/2014/main" id="{3A9F07E0-6719-2431-6D67-6ED5821158BD}"/>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27" name="Arrow: Chevron 46">
              <a:extLst>
                <a:ext uri="{FF2B5EF4-FFF2-40B4-BE49-F238E27FC236}">
                  <a16:creationId xmlns:a16="http://schemas.microsoft.com/office/drawing/2014/main" id="{24A522F3-7D78-DA75-E739-AE2E32461F90}"/>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18937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animBg="1"/>
      <p:bldP spid="6" grpId="0" animBg="1"/>
      <p:bldP spid="7" grpId="0"/>
      <p:bldP spid="8" grpId="0" animBg="1"/>
      <p:bldP spid="9" grpId="0" animBg="1"/>
      <p:bldP spid="10" grpId="0"/>
      <p:bldP spid="12" grpId="0" animBg="1"/>
      <p:bldP spid="13" grpId="0" animBg="1"/>
      <p:bldP spid="14" grpId="0" animBg="1"/>
      <p:bldP spid="15" grpId="0" animBg="1"/>
      <p:bldP spid="16" grpId="0" animBg="1"/>
      <p:bldP spid="17" grpId="0"/>
      <p:bldP spid="19" grpId="0" animBg="1"/>
      <p:bldP spid="20" grpId="0" animBg="1"/>
      <p:bldP spid="21" grpId="0" animBg="1"/>
      <p:bldP spid="22" grpId="0" animBg="1"/>
      <p:bldP spid="2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56BE925-12B5-D939-6575-64FDE0329208}"/>
              </a:ext>
            </a:extLst>
          </p:cNvPr>
          <p:cNvSpPr/>
          <p:nvPr/>
        </p:nvSpPr>
        <p:spPr>
          <a:xfrm>
            <a:off x="7463004" y="1417794"/>
            <a:ext cx="1322739" cy="2007998"/>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9C7E38-262E-E66C-A001-1ED90BBE85AB}"/>
              </a:ext>
            </a:extLst>
          </p:cNvPr>
          <p:cNvSpPr>
            <a:spLocks noGrp="1"/>
          </p:cNvSpPr>
          <p:nvPr>
            <p:ph type="title"/>
          </p:nvPr>
        </p:nvSpPr>
        <p:spPr/>
        <p:txBody>
          <a:bodyPr/>
          <a:lstStyle/>
          <a:p>
            <a:r>
              <a:rPr lang="en-CH" dirty="0"/>
              <a:t>Speedup</a:t>
            </a:r>
          </a:p>
        </p:txBody>
      </p:sp>
      <p:graphicFrame>
        <p:nvGraphicFramePr>
          <p:cNvPr id="4" name="Chart 3">
            <a:extLst>
              <a:ext uri="{FF2B5EF4-FFF2-40B4-BE49-F238E27FC236}">
                <a16:creationId xmlns:a16="http://schemas.microsoft.com/office/drawing/2014/main" id="{9F651300-A4D5-CFBE-0C75-6A0AB191014C}"/>
              </a:ext>
            </a:extLst>
          </p:cNvPr>
          <p:cNvGraphicFramePr>
            <a:graphicFrameLocks/>
          </p:cNvGraphicFramePr>
          <p:nvPr/>
        </p:nvGraphicFramePr>
        <p:xfrm>
          <a:off x="396855" y="782951"/>
          <a:ext cx="8530571" cy="3139069"/>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EFFBBB35-9C50-7615-0473-5FA1EFFEA90B}"/>
              </a:ext>
            </a:extLst>
          </p:cNvPr>
          <p:cNvGrpSpPr/>
          <p:nvPr/>
        </p:nvGrpSpPr>
        <p:grpSpPr>
          <a:xfrm>
            <a:off x="4132611" y="1417794"/>
            <a:ext cx="307777" cy="792515"/>
            <a:chOff x="5473431" y="4740994"/>
            <a:chExt cx="307777" cy="792515"/>
          </a:xfrm>
        </p:grpSpPr>
        <p:cxnSp>
          <p:nvCxnSpPr>
            <p:cNvPr id="6" name="Straight Arrow Connector 5">
              <a:extLst>
                <a:ext uri="{FF2B5EF4-FFF2-40B4-BE49-F238E27FC236}">
                  <a16:creationId xmlns:a16="http://schemas.microsoft.com/office/drawing/2014/main" id="{378B4ABA-7D9F-4C1D-A99B-0B79F5899FD3}"/>
                </a:ext>
              </a:extLst>
            </p:cNvPr>
            <p:cNvCxnSpPr>
              <a:cxnSpLocks/>
            </p:cNvCxnSpPr>
            <p:nvPr/>
          </p:nvCxnSpPr>
          <p:spPr>
            <a:xfrm flipV="1">
              <a:off x="5627319" y="4740994"/>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B02FD8B-E48E-3BA8-5F04-32FD2FA26784}"/>
                </a:ext>
              </a:extLst>
            </p:cNvPr>
            <p:cNvSpPr txBox="1"/>
            <p:nvPr/>
          </p:nvSpPr>
          <p:spPr>
            <a:xfrm rot="16200000">
              <a:off x="5303123" y="5055423"/>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28.5</a:t>
              </a:r>
            </a:p>
          </p:txBody>
        </p:sp>
      </p:grpSp>
      <p:grpSp>
        <p:nvGrpSpPr>
          <p:cNvPr id="8" name="Group 7">
            <a:extLst>
              <a:ext uri="{FF2B5EF4-FFF2-40B4-BE49-F238E27FC236}">
                <a16:creationId xmlns:a16="http://schemas.microsoft.com/office/drawing/2014/main" id="{2DF39191-FB96-4822-8F8D-D3F4D697EC82}"/>
              </a:ext>
            </a:extLst>
          </p:cNvPr>
          <p:cNvGrpSpPr/>
          <p:nvPr/>
        </p:nvGrpSpPr>
        <p:grpSpPr>
          <a:xfrm>
            <a:off x="4502726" y="1417794"/>
            <a:ext cx="307777" cy="792515"/>
            <a:chOff x="5971577" y="4798956"/>
            <a:chExt cx="307777" cy="792515"/>
          </a:xfrm>
        </p:grpSpPr>
        <p:cxnSp>
          <p:nvCxnSpPr>
            <p:cNvPr id="9" name="Straight Arrow Connector 8">
              <a:extLst>
                <a:ext uri="{FF2B5EF4-FFF2-40B4-BE49-F238E27FC236}">
                  <a16:creationId xmlns:a16="http://schemas.microsoft.com/office/drawing/2014/main" id="{3AC8B4AC-E2EC-4B59-3D93-F3D5A6993B06}"/>
                </a:ext>
              </a:extLst>
            </p:cNvPr>
            <p:cNvCxnSpPr>
              <a:cxnSpLocks/>
            </p:cNvCxnSpPr>
            <p:nvPr/>
          </p:nvCxnSpPr>
          <p:spPr>
            <a:xfrm flipV="1">
              <a:off x="6125465" y="4798956"/>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7CA9EE9-821F-D79A-2888-0B374ABD0628}"/>
                </a:ext>
              </a:extLst>
            </p:cNvPr>
            <p:cNvSpPr txBox="1"/>
            <p:nvPr/>
          </p:nvSpPr>
          <p:spPr>
            <a:xfrm rot="16200000">
              <a:off x="5801269" y="5113385"/>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51.9</a:t>
              </a:r>
            </a:p>
          </p:txBody>
        </p:sp>
      </p:grpSp>
      <p:grpSp>
        <p:nvGrpSpPr>
          <p:cNvPr id="11" name="Group 10">
            <a:extLst>
              <a:ext uri="{FF2B5EF4-FFF2-40B4-BE49-F238E27FC236}">
                <a16:creationId xmlns:a16="http://schemas.microsoft.com/office/drawing/2014/main" id="{4A697B87-64E0-4413-129B-77759BF0CA48}"/>
              </a:ext>
            </a:extLst>
          </p:cNvPr>
          <p:cNvGrpSpPr/>
          <p:nvPr/>
        </p:nvGrpSpPr>
        <p:grpSpPr>
          <a:xfrm>
            <a:off x="4317669" y="1406643"/>
            <a:ext cx="307777" cy="792515"/>
            <a:chOff x="5473431" y="4740994"/>
            <a:chExt cx="307777" cy="792515"/>
          </a:xfrm>
        </p:grpSpPr>
        <p:cxnSp>
          <p:nvCxnSpPr>
            <p:cNvPr id="12" name="Straight Arrow Connector 11">
              <a:extLst>
                <a:ext uri="{FF2B5EF4-FFF2-40B4-BE49-F238E27FC236}">
                  <a16:creationId xmlns:a16="http://schemas.microsoft.com/office/drawing/2014/main" id="{9488241E-D759-E219-EFAA-8C1FEFCB16B1}"/>
                </a:ext>
              </a:extLst>
            </p:cNvPr>
            <p:cNvCxnSpPr>
              <a:cxnSpLocks/>
            </p:cNvCxnSpPr>
            <p:nvPr/>
          </p:nvCxnSpPr>
          <p:spPr>
            <a:xfrm flipV="1">
              <a:off x="5627319" y="4740994"/>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1FEB2D7-FBA4-14EE-A471-6B3E4F6AB727}"/>
                </a:ext>
              </a:extLst>
            </p:cNvPr>
            <p:cNvSpPr txBox="1"/>
            <p:nvPr/>
          </p:nvSpPr>
          <p:spPr>
            <a:xfrm rot="16200000">
              <a:off x="5303123" y="5055423"/>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28.5</a:t>
              </a:r>
            </a:p>
          </p:txBody>
        </p:sp>
      </p:grpSp>
      <p:sp>
        <p:nvSpPr>
          <p:cNvPr id="14" name="TextBox 13">
            <a:extLst>
              <a:ext uri="{FF2B5EF4-FFF2-40B4-BE49-F238E27FC236}">
                <a16:creationId xmlns:a16="http://schemas.microsoft.com/office/drawing/2014/main" id="{70D1F53C-9335-58F7-E281-B61CEC6CFD34}"/>
              </a:ext>
            </a:extLst>
          </p:cNvPr>
          <p:cNvSpPr txBox="1"/>
          <p:nvPr/>
        </p:nvSpPr>
        <p:spPr>
          <a:xfrm rot="16200000">
            <a:off x="-656547" y="2225976"/>
            <a:ext cx="200799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Speedup</a:t>
            </a:r>
          </a:p>
        </p:txBody>
      </p:sp>
      <p:grpSp>
        <p:nvGrpSpPr>
          <p:cNvPr id="15" name="Group 14">
            <a:extLst>
              <a:ext uri="{FF2B5EF4-FFF2-40B4-BE49-F238E27FC236}">
                <a16:creationId xmlns:a16="http://schemas.microsoft.com/office/drawing/2014/main" id="{56DE5435-8828-7B6E-067E-551F0044CEAB}"/>
              </a:ext>
            </a:extLst>
          </p:cNvPr>
          <p:cNvGrpSpPr/>
          <p:nvPr/>
        </p:nvGrpSpPr>
        <p:grpSpPr>
          <a:xfrm>
            <a:off x="7124060" y="1411912"/>
            <a:ext cx="307777" cy="792515"/>
            <a:chOff x="5473431" y="4740994"/>
            <a:chExt cx="307777" cy="792515"/>
          </a:xfrm>
        </p:grpSpPr>
        <p:cxnSp>
          <p:nvCxnSpPr>
            <p:cNvPr id="16" name="Straight Arrow Connector 15">
              <a:extLst>
                <a:ext uri="{FF2B5EF4-FFF2-40B4-BE49-F238E27FC236}">
                  <a16:creationId xmlns:a16="http://schemas.microsoft.com/office/drawing/2014/main" id="{FEB91821-E3AE-08A3-3249-C62FD6A131AA}"/>
                </a:ext>
              </a:extLst>
            </p:cNvPr>
            <p:cNvCxnSpPr>
              <a:cxnSpLocks/>
            </p:cNvCxnSpPr>
            <p:nvPr/>
          </p:nvCxnSpPr>
          <p:spPr>
            <a:xfrm flipV="1">
              <a:off x="5627319" y="4740994"/>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CD040F5-1A03-A6A6-B9FB-2D29421A5373}"/>
                </a:ext>
              </a:extLst>
            </p:cNvPr>
            <p:cNvSpPr txBox="1"/>
            <p:nvPr/>
          </p:nvSpPr>
          <p:spPr>
            <a:xfrm rot="16200000">
              <a:off x="5303123" y="5055423"/>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15.0</a:t>
              </a:r>
            </a:p>
          </p:txBody>
        </p:sp>
      </p:grpSp>
      <p:cxnSp>
        <p:nvCxnSpPr>
          <p:cNvPr id="31" name="Straight Connector 30">
            <a:extLst>
              <a:ext uri="{FF2B5EF4-FFF2-40B4-BE49-F238E27FC236}">
                <a16:creationId xmlns:a16="http://schemas.microsoft.com/office/drawing/2014/main" id="{08676F03-2688-09BE-8412-DB76977ACC26}"/>
              </a:ext>
            </a:extLst>
          </p:cNvPr>
          <p:cNvCxnSpPr>
            <a:cxnSpLocks/>
          </p:cNvCxnSpPr>
          <p:nvPr/>
        </p:nvCxnSpPr>
        <p:spPr>
          <a:xfrm>
            <a:off x="7460015" y="1429724"/>
            <a:ext cx="2989" cy="1930841"/>
          </a:xfrm>
          <a:prstGeom prst="line">
            <a:avLst/>
          </a:prstGeom>
          <a:noFill/>
          <a:ln w="15875" cap="flat" cmpd="sng" algn="ctr">
            <a:solidFill>
              <a:sysClr val="windowText" lastClr="000000"/>
            </a:solidFill>
            <a:prstDash val="sysDash"/>
            <a:miter lim="800000"/>
          </a:ln>
          <a:effectLst/>
        </p:spPr>
      </p:cxnSp>
      <p:grpSp>
        <p:nvGrpSpPr>
          <p:cNvPr id="61" name="Group 60">
            <a:extLst>
              <a:ext uri="{FF2B5EF4-FFF2-40B4-BE49-F238E27FC236}">
                <a16:creationId xmlns:a16="http://schemas.microsoft.com/office/drawing/2014/main" id="{CF1803F5-49AE-C863-01DD-DC76EAFFD791}"/>
              </a:ext>
            </a:extLst>
          </p:cNvPr>
          <p:cNvGrpSpPr/>
          <p:nvPr/>
        </p:nvGrpSpPr>
        <p:grpSpPr>
          <a:xfrm>
            <a:off x="7490793" y="2210309"/>
            <a:ext cx="672823" cy="1150256"/>
            <a:chOff x="7490793" y="2210309"/>
            <a:chExt cx="672823" cy="1150256"/>
          </a:xfrm>
        </p:grpSpPr>
        <p:cxnSp>
          <p:nvCxnSpPr>
            <p:cNvPr id="26" name="Straight Arrow Connector 25">
              <a:extLst>
                <a:ext uri="{FF2B5EF4-FFF2-40B4-BE49-F238E27FC236}">
                  <a16:creationId xmlns:a16="http://schemas.microsoft.com/office/drawing/2014/main" id="{68B60A9D-E8E2-A41C-5C84-F36A2E45A66B}"/>
                </a:ext>
              </a:extLst>
            </p:cNvPr>
            <p:cNvCxnSpPr>
              <a:cxnSpLocks/>
            </p:cNvCxnSpPr>
            <p:nvPr/>
          </p:nvCxnSpPr>
          <p:spPr>
            <a:xfrm>
              <a:off x="7848653" y="2764504"/>
              <a:ext cx="0" cy="488142"/>
            </a:xfrm>
            <a:prstGeom prst="straightConnector1">
              <a:avLst/>
            </a:prstGeom>
            <a:noFill/>
            <a:ln w="15875" cap="flat" cmpd="sng" algn="ctr">
              <a:solidFill>
                <a:srgbClr val="ED7D31"/>
              </a:solidFill>
              <a:prstDash val="solid"/>
              <a:miter lim="800000"/>
              <a:headEnd type="triangle" w="lg" len="med"/>
              <a:tailEnd type="triangle" w="lg" len="med"/>
            </a:ln>
            <a:effectLst/>
          </p:spPr>
        </p:cxnSp>
        <p:sp>
          <p:nvSpPr>
            <p:cNvPr id="27" name="TextBox 26">
              <a:extLst>
                <a:ext uri="{FF2B5EF4-FFF2-40B4-BE49-F238E27FC236}">
                  <a16:creationId xmlns:a16="http://schemas.microsoft.com/office/drawing/2014/main" id="{E79BACFD-A8CB-E8F3-73D9-2916C5E4C6BC}"/>
                </a:ext>
              </a:extLst>
            </p:cNvPr>
            <p:cNvSpPr txBox="1"/>
            <p:nvPr/>
          </p:nvSpPr>
          <p:spPr>
            <a:xfrm rot="16200000">
              <a:off x="7574646" y="2343038"/>
              <a:ext cx="485432"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ED7D31"/>
                  </a:solidFill>
                  <a:effectLst/>
                  <a:uLnTx/>
                  <a:uFillTx/>
                  <a:latin typeface="Calibri" panose="020F0502020204030204"/>
                  <a:ea typeface="+mn-ea"/>
                  <a:cs typeface="+mn-cs"/>
                </a:rPr>
                <a:t>3.9x</a:t>
              </a:r>
              <a:endParaRPr kumimoji="0" lang="en-CH" sz="1400" b="1" i="0" u="none" strike="noStrike" kern="0" cap="none" spc="0" normalizeH="0" baseline="0" noProof="0" dirty="0">
                <a:ln>
                  <a:noFill/>
                </a:ln>
                <a:solidFill>
                  <a:srgbClr val="ED7D31"/>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DF04F4A2-D922-D855-7FD9-04F93E1046FB}"/>
                </a:ext>
              </a:extLst>
            </p:cNvPr>
            <p:cNvCxnSpPr>
              <a:cxnSpLocks/>
            </p:cNvCxnSpPr>
            <p:nvPr/>
          </p:nvCxnSpPr>
          <p:spPr>
            <a:xfrm>
              <a:off x="7558957" y="2764504"/>
              <a:ext cx="604659" cy="0"/>
            </a:xfrm>
            <a:prstGeom prst="line">
              <a:avLst/>
            </a:prstGeom>
            <a:noFill/>
            <a:ln w="15875" cap="flat" cmpd="sng" algn="ctr">
              <a:solidFill>
                <a:srgbClr val="E7E6E6">
                  <a:lumMod val="50000"/>
                </a:srgbClr>
              </a:solidFill>
              <a:prstDash val="sysDash"/>
              <a:miter lim="800000"/>
            </a:ln>
            <a:effectLst/>
          </p:spPr>
        </p:cxnSp>
        <p:cxnSp>
          <p:nvCxnSpPr>
            <p:cNvPr id="29" name="Straight Arrow Connector 28">
              <a:extLst>
                <a:ext uri="{FF2B5EF4-FFF2-40B4-BE49-F238E27FC236}">
                  <a16:creationId xmlns:a16="http://schemas.microsoft.com/office/drawing/2014/main" id="{E34E9676-0EF4-7583-2D12-EC898368FB32}"/>
                </a:ext>
              </a:extLst>
            </p:cNvPr>
            <p:cNvCxnSpPr>
              <a:cxnSpLocks/>
            </p:cNvCxnSpPr>
            <p:nvPr/>
          </p:nvCxnSpPr>
          <p:spPr>
            <a:xfrm>
              <a:off x="8043008" y="2764504"/>
              <a:ext cx="0" cy="419846"/>
            </a:xfrm>
            <a:prstGeom prst="straightConnector1">
              <a:avLst/>
            </a:prstGeom>
            <a:noFill/>
            <a:ln w="15875" cap="flat" cmpd="sng" algn="ctr">
              <a:solidFill>
                <a:srgbClr val="ED7D31"/>
              </a:solidFill>
              <a:prstDash val="solid"/>
              <a:miter lim="800000"/>
              <a:headEnd type="triangle" w="lg" len="med"/>
              <a:tailEnd type="triangle" w="lg" len="med"/>
            </a:ln>
            <a:effectLst/>
          </p:spPr>
        </p:cxnSp>
        <p:sp>
          <p:nvSpPr>
            <p:cNvPr id="30" name="TextBox 29">
              <a:extLst>
                <a:ext uri="{FF2B5EF4-FFF2-40B4-BE49-F238E27FC236}">
                  <a16:creationId xmlns:a16="http://schemas.microsoft.com/office/drawing/2014/main" id="{2C253CC3-3455-F11D-FEFE-1EBAA75E03F0}"/>
                </a:ext>
              </a:extLst>
            </p:cNvPr>
            <p:cNvSpPr txBox="1"/>
            <p:nvPr/>
          </p:nvSpPr>
          <p:spPr>
            <a:xfrm rot="16200000">
              <a:off x="7783723" y="2336476"/>
              <a:ext cx="498556"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ED7D31"/>
                  </a:solidFill>
                  <a:effectLst/>
                  <a:uLnTx/>
                  <a:uFillTx/>
                  <a:latin typeface="Calibri" panose="020F0502020204030204"/>
                  <a:ea typeface="+mn-ea"/>
                  <a:cs typeface="+mn-cs"/>
                </a:rPr>
                <a:t>3.0x</a:t>
              </a:r>
              <a:endParaRPr kumimoji="0" lang="en-CH" sz="1400" b="1" i="0" u="none" strike="noStrike" kern="0" cap="none" spc="0" normalizeH="0" baseline="0" noProof="0" dirty="0">
                <a:ln>
                  <a:noFill/>
                </a:ln>
                <a:solidFill>
                  <a:srgbClr val="ED7D31"/>
                </a:solidFill>
                <a:effectLst/>
                <a:uLnTx/>
                <a:uFillTx/>
                <a:latin typeface="Calibri" panose="020F0502020204030204"/>
                <a:ea typeface="+mn-ea"/>
                <a:cs typeface="+mn-cs"/>
              </a:endParaRPr>
            </a:p>
          </p:txBody>
        </p:sp>
        <p:cxnSp>
          <p:nvCxnSpPr>
            <p:cNvPr id="45" name="Straight Arrow Connector 44">
              <a:extLst>
                <a:ext uri="{FF2B5EF4-FFF2-40B4-BE49-F238E27FC236}">
                  <a16:creationId xmlns:a16="http://schemas.microsoft.com/office/drawing/2014/main" id="{31F97CFF-F11C-B8AF-1E94-7C924FA8F967}"/>
                </a:ext>
              </a:extLst>
            </p:cNvPr>
            <p:cNvCxnSpPr>
              <a:cxnSpLocks/>
            </p:cNvCxnSpPr>
            <p:nvPr/>
          </p:nvCxnSpPr>
          <p:spPr>
            <a:xfrm>
              <a:off x="7655365" y="2764504"/>
              <a:ext cx="0" cy="596061"/>
            </a:xfrm>
            <a:prstGeom prst="straightConnector1">
              <a:avLst/>
            </a:prstGeom>
            <a:noFill/>
            <a:ln w="15875" cap="flat" cmpd="sng" algn="ctr">
              <a:solidFill>
                <a:srgbClr val="C812BD"/>
              </a:solidFill>
              <a:prstDash val="solid"/>
              <a:miter lim="800000"/>
              <a:headEnd type="triangle" w="lg" len="med"/>
              <a:tailEnd type="triangle" w="lg" len="med"/>
            </a:ln>
            <a:effectLst/>
          </p:spPr>
        </p:cxnSp>
        <p:sp>
          <p:nvSpPr>
            <p:cNvPr id="51" name="TextBox 50">
              <a:extLst>
                <a:ext uri="{FF2B5EF4-FFF2-40B4-BE49-F238E27FC236}">
                  <a16:creationId xmlns:a16="http://schemas.microsoft.com/office/drawing/2014/main" id="{1FC61F66-A0F4-1B40-4088-86ABD6E47FCD}"/>
                </a:ext>
              </a:extLst>
            </p:cNvPr>
            <p:cNvSpPr txBox="1"/>
            <p:nvPr/>
          </p:nvSpPr>
          <p:spPr>
            <a:xfrm rot="16200000">
              <a:off x="7371188" y="2343038"/>
              <a:ext cx="485432"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C812BD"/>
                  </a:solidFill>
                  <a:effectLst/>
                  <a:uLnTx/>
                  <a:uFillTx/>
                  <a:latin typeface="Calibri" panose="020F0502020204030204"/>
                  <a:ea typeface="+mn-ea"/>
                  <a:cs typeface="+mn-cs"/>
                </a:rPr>
                <a:t>12.3x</a:t>
              </a:r>
              <a:endParaRPr kumimoji="0" lang="en-CH" sz="1400" b="1" i="0" u="none" strike="noStrike" kern="0" cap="none" spc="0" normalizeH="0" baseline="0" noProof="0" dirty="0">
                <a:ln>
                  <a:noFill/>
                </a:ln>
                <a:solidFill>
                  <a:srgbClr val="C812BD"/>
                </a:solidFill>
                <a:effectLst/>
                <a:uLnTx/>
                <a:uFillTx/>
                <a:latin typeface="Calibri" panose="020F0502020204030204"/>
                <a:ea typeface="+mn-ea"/>
                <a:cs typeface="+mn-cs"/>
              </a:endParaRPr>
            </a:p>
          </p:txBody>
        </p:sp>
      </p:grpSp>
      <p:cxnSp>
        <p:nvCxnSpPr>
          <p:cNvPr id="52" name="Straight Arrow Connector 51">
            <a:extLst>
              <a:ext uri="{FF2B5EF4-FFF2-40B4-BE49-F238E27FC236}">
                <a16:creationId xmlns:a16="http://schemas.microsoft.com/office/drawing/2014/main" id="{A7916EB4-B116-39E8-38E3-ECCE1D0F59DE}"/>
              </a:ext>
            </a:extLst>
          </p:cNvPr>
          <p:cNvCxnSpPr>
            <a:cxnSpLocks/>
          </p:cNvCxnSpPr>
          <p:nvPr/>
        </p:nvCxnSpPr>
        <p:spPr>
          <a:xfrm>
            <a:off x="8411677" y="1685645"/>
            <a:ext cx="0" cy="1050825"/>
          </a:xfrm>
          <a:prstGeom prst="straightConnector1">
            <a:avLst/>
          </a:prstGeom>
          <a:noFill/>
          <a:ln w="15875" cap="flat" cmpd="sng" algn="ctr">
            <a:solidFill>
              <a:srgbClr val="2F9A7E"/>
            </a:solidFill>
            <a:prstDash val="solid"/>
            <a:miter lim="800000"/>
            <a:headEnd type="triangle" w="lg" len="med"/>
            <a:tailEnd type="triangle" w="lg" len="med"/>
          </a:ln>
          <a:effectLst/>
        </p:spPr>
      </p:cxnSp>
      <p:cxnSp>
        <p:nvCxnSpPr>
          <p:cNvPr id="54" name="Straight Connector 53">
            <a:extLst>
              <a:ext uri="{FF2B5EF4-FFF2-40B4-BE49-F238E27FC236}">
                <a16:creationId xmlns:a16="http://schemas.microsoft.com/office/drawing/2014/main" id="{E4D762CF-C717-6785-7F46-31E27D80D780}"/>
              </a:ext>
            </a:extLst>
          </p:cNvPr>
          <p:cNvCxnSpPr>
            <a:cxnSpLocks/>
          </p:cNvCxnSpPr>
          <p:nvPr/>
        </p:nvCxnSpPr>
        <p:spPr>
          <a:xfrm>
            <a:off x="7909889" y="1685645"/>
            <a:ext cx="604659" cy="0"/>
          </a:xfrm>
          <a:prstGeom prst="line">
            <a:avLst/>
          </a:prstGeom>
          <a:noFill/>
          <a:ln w="15875" cap="flat" cmpd="sng" algn="ctr">
            <a:solidFill>
              <a:srgbClr val="E7E6E6">
                <a:lumMod val="50000"/>
              </a:srgbClr>
            </a:solidFill>
            <a:prstDash val="sysDash"/>
            <a:miter lim="800000"/>
          </a:ln>
          <a:effectLst/>
        </p:spPr>
      </p:cxnSp>
      <p:sp>
        <p:nvSpPr>
          <p:cNvPr id="55" name="TextBox 54">
            <a:extLst>
              <a:ext uri="{FF2B5EF4-FFF2-40B4-BE49-F238E27FC236}">
                <a16:creationId xmlns:a16="http://schemas.microsoft.com/office/drawing/2014/main" id="{558E6B84-3C05-165C-2A96-BB5CDA8D8525}"/>
              </a:ext>
            </a:extLst>
          </p:cNvPr>
          <p:cNvSpPr txBox="1"/>
          <p:nvPr/>
        </p:nvSpPr>
        <p:spPr>
          <a:xfrm rot="16200000">
            <a:off x="8005719" y="1912936"/>
            <a:ext cx="485434" cy="246221"/>
          </a:xfrm>
          <a:prstGeom prst="rect">
            <a:avLst/>
          </a:prstGeom>
          <a:solidFill>
            <a:srgbClr val="E7E6E6"/>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2F9A7E"/>
                </a:solidFill>
                <a:effectLst/>
                <a:uLnTx/>
                <a:uFillTx/>
                <a:latin typeface="Calibri" panose="020F0502020204030204"/>
                <a:ea typeface="+mn-ea"/>
                <a:cs typeface="+mn-cs"/>
              </a:rPr>
              <a:t>2.6x</a:t>
            </a:r>
            <a:endParaRPr kumimoji="0" lang="en-CH" sz="1400" b="1" i="0" u="none" strike="noStrike" kern="0" cap="none" spc="0" normalizeH="0" baseline="0" noProof="0" dirty="0">
              <a:ln>
                <a:noFill/>
              </a:ln>
              <a:solidFill>
                <a:srgbClr val="2F9A7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76D4DDF2-D2F0-C1D1-9D72-B0F92A404C52}"/>
              </a:ext>
            </a:extLst>
          </p:cNvPr>
          <p:cNvSpPr/>
          <p:nvPr/>
        </p:nvSpPr>
        <p:spPr>
          <a:xfrm>
            <a:off x="-8356" y="3965185"/>
            <a:ext cx="9144000" cy="723599"/>
          </a:xfrm>
          <a:prstGeom prst="rect">
            <a:avLst/>
          </a:prstGeom>
          <a:solidFill>
            <a:srgbClr val="FFC000">
              <a:lumMod val="20000"/>
              <a:lumOff val="80000"/>
            </a:srgbClr>
          </a:solidFill>
          <a:ln w="12700" cap="flat" cmpd="sng" algn="ctr">
            <a:noFill/>
            <a:prstDash val="solid"/>
            <a:miter lim="800000"/>
          </a:ln>
          <a:effectLst/>
        </p:spPr>
        <p:txBody>
          <a:bodyPr tIns="72000" bIns="0" rtlCol="0" anchor="ctr"/>
          <a:lstStyle/>
          <a:p>
            <a:pPr marL="0" marR="0" lvl="0" indent="0" algn="ctr" defTabSz="914400" rtl="0" eaLnBrk="1" fontAlgn="auto" latinLnBrk="0" hangingPunct="1">
              <a:lnSpc>
                <a:spcPct val="50000"/>
              </a:lnSpc>
              <a:spcBef>
                <a:spcPts val="0"/>
              </a:spcBef>
              <a:spcAft>
                <a:spcPts val="100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 provides significant speedup over both </a:t>
            </a:r>
          </a:p>
          <a:p>
            <a:pPr marL="0" marR="0" lvl="0" indent="0" algn="ctr" defTabSz="914400" rtl="0" eaLnBrk="1" fontAlgn="auto" latinLnBrk="0" hangingPunct="1">
              <a:lnSpc>
                <a:spcPct val="50000"/>
              </a:lnSpc>
              <a:spcBef>
                <a:spcPts val="0"/>
              </a:spcBef>
              <a:spcAft>
                <a:spcPts val="1000"/>
              </a:spcAft>
              <a:buClrTx/>
              <a:buSzTx/>
              <a:buFontTx/>
              <a:buNone/>
              <a:tabLst/>
              <a:defRPr/>
            </a:pPr>
            <a:r>
              <a:rPr kumimoji="0" lang="en-GB" sz="2000" b="1" i="0" u="none" strike="noStrike" kern="0" cap="none" spc="0" normalizeH="0" baseline="0" noProof="0" dirty="0">
                <a:ln>
                  <a:noFill/>
                </a:ln>
                <a:solidFill>
                  <a:srgbClr val="C812BD"/>
                </a:solidFill>
                <a:effectLst/>
                <a:uLnTx/>
                <a:uFillTx/>
                <a:latin typeface="Corbel" panose="020B0503020204020204" pitchFamily="34" charset="0"/>
                <a:ea typeface="+mn-ea"/>
                <a:cs typeface="+mn-cs"/>
              </a:rPr>
              <a:t>general-purpose</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000" b="1" i="0" u="none" strike="noStrike" kern="0" cap="none" spc="0" normalizeH="0" baseline="0" noProof="0" dirty="0">
                <a:ln>
                  <a:noFill/>
                </a:ln>
                <a:solidFill>
                  <a:srgbClr val="ED7D31"/>
                </a:solidFill>
                <a:effectLst/>
                <a:uLnTx/>
                <a:uFillTx/>
                <a:latin typeface="Corbel" panose="020B0503020204020204" pitchFamily="34" charset="0"/>
                <a:ea typeface="+mn-ea"/>
                <a:cs typeface="+mn-cs"/>
              </a:rPr>
              <a:t>genomics-specific</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baselines</a:t>
            </a:r>
          </a:p>
        </p:txBody>
      </p:sp>
      <p:sp>
        <p:nvSpPr>
          <p:cNvPr id="59" name="Rectangle 58">
            <a:extLst>
              <a:ext uri="{FF2B5EF4-FFF2-40B4-BE49-F238E27FC236}">
                <a16:creationId xmlns:a16="http://schemas.microsoft.com/office/drawing/2014/main" id="{1D35757B-40CC-321A-774F-9A8FA6E41637}"/>
              </a:ext>
            </a:extLst>
          </p:cNvPr>
          <p:cNvSpPr/>
          <p:nvPr/>
        </p:nvSpPr>
        <p:spPr>
          <a:xfrm>
            <a:off x="267" y="4912995"/>
            <a:ext cx="9144000" cy="487077"/>
          </a:xfrm>
          <a:prstGeom prst="rect">
            <a:avLst/>
          </a:prstGeom>
          <a:solidFill>
            <a:srgbClr val="FFC000">
              <a:lumMod val="20000"/>
              <a:lumOff val="80000"/>
            </a:srgbClr>
          </a:solidFill>
          <a:ln w="12700" cap="flat" cmpd="sng" algn="ctr">
            <a:noFill/>
            <a:prstDash val="solid"/>
            <a:miter lim="800000"/>
          </a:ln>
          <a:effectLst/>
        </p:spPr>
        <p:txBody>
          <a:bodyPr tIns="0" bIns="0" rtlCol="0" anchor="ctr"/>
          <a:lstStyle/>
          <a:p>
            <a:pPr marL="0" marR="0" lvl="0" indent="0" algn="ctr" defTabSz="914400" rtl="0" eaLnBrk="1" fontAlgn="auto" latinLnBrk="0" hangingPunct="1">
              <a:lnSpc>
                <a:spcPct val="85000"/>
              </a:lnSpc>
              <a:spcBef>
                <a:spcPts val="0"/>
              </a:spcBef>
              <a:spcAft>
                <a:spcPts val="100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 achieves the same speedup as </a:t>
            </a:r>
            <a:r>
              <a:rPr kumimoji="0" lang="en-GB" sz="2000" b="1" i="0" u="none" strike="noStrike" kern="0" cap="none" spc="0" normalizeH="0" baseline="0" noProof="0" dirty="0">
                <a:ln>
                  <a:noFill/>
                </a:ln>
                <a:solidFill>
                  <a:prstClr val="black"/>
                </a:solidFill>
                <a:effectLst/>
                <a:uLnTx/>
                <a:uFillTx/>
                <a:latin typeface="Calibri" panose="020F0502020204030204"/>
                <a:ea typeface="+mn-ea"/>
                <a:cs typeface="+mn-cs"/>
              </a:rPr>
              <a:t>0</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TimeDec</a:t>
            </a:r>
          </a:p>
        </p:txBody>
      </p:sp>
      <p:sp>
        <p:nvSpPr>
          <p:cNvPr id="60" name="Rectangle 59">
            <a:extLst>
              <a:ext uri="{FF2B5EF4-FFF2-40B4-BE49-F238E27FC236}">
                <a16:creationId xmlns:a16="http://schemas.microsoft.com/office/drawing/2014/main" id="{F84A0E47-46C4-0688-3BCF-964ADF341186}"/>
              </a:ext>
            </a:extLst>
          </p:cNvPr>
          <p:cNvSpPr/>
          <p:nvPr/>
        </p:nvSpPr>
        <p:spPr>
          <a:xfrm>
            <a:off x="-8356" y="5624282"/>
            <a:ext cx="9144000" cy="723599"/>
          </a:xfrm>
          <a:prstGeom prst="rect">
            <a:avLst/>
          </a:prstGeom>
          <a:solidFill>
            <a:srgbClr val="FFC000">
              <a:lumMod val="20000"/>
              <a:lumOff val="80000"/>
            </a:srgbClr>
          </a:solidFill>
          <a:ln w="12700" cap="flat" cmpd="sng" algn="ctr">
            <a:noFill/>
            <a:prstDash val="solid"/>
            <a:miter lim="800000"/>
          </a:ln>
          <a:effectLst/>
        </p:spPr>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t>By efficiently integrating </a:t>
            </a:r>
            <a:r>
              <a:rPr kumimoji="0" lang="en-GB" sz="2000" b="1" i="0" u="none" strike="noStrike" kern="0" cap="none" spc="0" normalizeH="0" baseline="0" noProof="0" dirty="0" err="1">
                <a:ln>
                  <a:noFill/>
                </a:ln>
                <a:solidFill>
                  <a:srgbClr val="2F9A7E"/>
                </a:solidFill>
                <a:effectLst/>
                <a:uLnTx/>
                <a:uFillTx/>
                <a:latin typeface="Corbel" panose="020B0503020204020204" pitchFamily="34" charset="0"/>
                <a:ea typeface="+mn-ea"/>
                <a:cs typeface="+mn-cs"/>
              </a:rPr>
              <a:t>SAGe</a:t>
            </a:r>
            <a:r>
              <a:rPr kumimoji="0" lang="en-GB" sz="2000" b="1" i="0" u="none" strike="noStrike" kern="0" cap="none" spc="0" normalizeH="0" baseline="-25000" noProof="0" dirty="0" err="1">
                <a:ln>
                  <a:noFill/>
                </a:ln>
                <a:solidFill>
                  <a:srgbClr val="2F9A7E"/>
                </a:solidFill>
                <a:effectLst/>
                <a:uLnTx/>
                <a:uFillTx/>
                <a:latin typeface="Corbel" panose="020B0503020204020204" pitchFamily="34" charset="0"/>
                <a:ea typeface="+mn-ea"/>
                <a:cs typeface="+mn-cs"/>
              </a:rPr>
              <a:t>SSD</a:t>
            </a:r>
            <a: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t> with NDP </a:t>
            </a:r>
            <a:b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br>
            <a:r>
              <a:rPr kumimoji="0" lang="en-GB" sz="2000" b="1" i="0" u="none" strike="noStrike" kern="0" cap="none" spc="0" normalizeH="0" baseline="0" noProof="0" dirty="0" err="1">
                <a:ln>
                  <a:noFill/>
                </a:ln>
                <a:solidFill>
                  <a:srgbClr val="2F9A7E"/>
                </a:solidFill>
                <a:effectLst/>
                <a:uLnTx/>
                <a:uFillTx/>
                <a:latin typeface="Corbel" panose="020B0503020204020204" pitchFamily="34" charset="0"/>
                <a:ea typeface="+mn-ea"/>
                <a:cs typeface="+mn-cs"/>
              </a:rPr>
              <a:t>SAGe</a:t>
            </a:r>
            <a:r>
              <a:rPr kumimoji="0" lang="en-GB" sz="2000" b="1" i="0" u="none" strike="noStrike" kern="0" cap="none" spc="0" normalizeH="0" baseline="-25000" noProof="0" dirty="0" err="1">
                <a:ln>
                  <a:noFill/>
                </a:ln>
                <a:solidFill>
                  <a:srgbClr val="2F9A7E"/>
                </a:solidFill>
                <a:effectLst/>
                <a:uLnTx/>
                <a:uFillTx/>
                <a:latin typeface="Corbel" panose="020B0503020204020204" pitchFamily="34" charset="0"/>
                <a:ea typeface="+mn-ea"/>
                <a:cs typeface="+mn-cs"/>
              </a:rPr>
              <a:t>SSD</a:t>
            </a:r>
            <a:r>
              <a:rPr kumimoji="0" lang="en-GB" sz="2000" b="1" i="0" u="none" strike="noStrike" kern="0" cap="none" spc="0" normalizeH="0" baseline="0" noProof="0" dirty="0" err="1">
                <a:ln>
                  <a:noFill/>
                </a:ln>
                <a:solidFill>
                  <a:srgbClr val="2F9A7E"/>
                </a:solidFill>
                <a:effectLst/>
                <a:uLnTx/>
                <a:uFillTx/>
                <a:latin typeface="Corbel" panose="020B0503020204020204" pitchFamily="34" charset="0"/>
                <a:ea typeface="+mn-ea"/>
                <a:cs typeface="+mn-cs"/>
              </a:rPr>
              <a:t>+NDP</a:t>
            </a:r>
            <a: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t> leads to large speedups</a:t>
            </a:r>
          </a:p>
        </p:txBody>
      </p:sp>
      <p:sp>
        <p:nvSpPr>
          <p:cNvPr id="3" name="TextBox 2">
            <a:extLst>
              <a:ext uri="{FF2B5EF4-FFF2-40B4-BE49-F238E27FC236}">
                <a16:creationId xmlns:a16="http://schemas.microsoft.com/office/drawing/2014/main" id="{402AFDAF-C406-492C-503D-F4592D587714}"/>
              </a:ext>
            </a:extLst>
          </p:cNvPr>
          <p:cNvSpPr txBox="1"/>
          <p:nvPr/>
        </p:nvSpPr>
        <p:spPr>
          <a:xfrm>
            <a:off x="7172212" y="987723"/>
            <a:ext cx="1483069" cy="276999"/>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SAGe</a:t>
            </a:r>
            <a:r>
              <a:rPr kumimoji="0" lang="en-CH" sz="1800" b="1" i="0" u="none" strike="noStrike" kern="1200" cap="none" spc="0" normalizeH="0" baseline="-25000" noProof="0" dirty="0">
                <a:ln>
                  <a:noFill/>
                </a:ln>
                <a:solidFill>
                  <a:prstClr val="black"/>
                </a:solidFill>
                <a:effectLst/>
                <a:uLnTx/>
                <a:uFillTx/>
                <a:latin typeface="Calibri" panose="020F0502020204030204"/>
                <a:ea typeface="+mn-ea"/>
                <a:cs typeface="+mn-cs"/>
              </a:rPr>
              <a:t>SSD</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+NDP</a:t>
            </a:r>
            <a:endParaRPr kumimoji="0" lang="en-CH"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15A1FDEC-D624-806F-96DE-52086B2095F0}"/>
              </a:ext>
            </a:extLst>
          </p:cNvPr>
          <p:cNvGrpSpPr/>
          <p:nvPr/>
        </p:nvGrpSpPr>
        <p:grpSpPr>
          <a:xfrm>
            <a:off x="1872893" y="6552384"/>
            <a:ext cx="6071596" cy="268284"/>
            <a:chOff x="2060011" y="6449365"/>
            <a:chExt cx="4267776" cy="268284"/>
          </a:xfrm>
        </p:grpSpPr>
        <p:sp>
          <p:nvSpPr>
            <p:cNvPr id="19" name="Arrow: Chevron 42">
              <a:extLst>
                <a:ext uri="{FF2B5EF4-FFF2-40B4-BE49-F238E27FC236}">
                  <a16:creationId xmlns:a16="http://schemas.microsoft.com/office/drawing/2014/main" id="{FD7EE2FD-8B3B-8E61-70F0-DDA3E8081C8D}"/>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20" name="Arrow: Chevron 43">
              <a:extLst>
                <a:ext uri="{FF2B5EF4-FFF2-40B4-BE49-F238E27FC236}">
                  <a16:creationId xmlns:a16="http://schemas.microsoft.com/office/drawing/2014/main" id="{D443B877-8DBC-6A95-3445-A9D8CEE55F74}"/>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21" name="Arrow: Chevron 45">
              <a:extLst>
                <a:ext uri="{FF2B5EF4-FFF2-40B4-BE49-F238E27FC236}">
                  <a16:creationId xmlns:a16="http://schemas.microsoft.com/office/drawing/2014/main" id="{66E37A83-2D5A-5F02-2E64-57EA4923F1C7}"/>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22" name="Arrow: Chevron 46">
              <a:extLst>
                <a:ext uri="{FF2B5EF4-FFF2-40B4-BE49-F238E27FC236}">
                  <a16:creationId xmlns:a16="http://schemas.microsoft.com/office/drawing/2014/main" id="{B9924DC1-18F4-AEB3-1749-E9F13398BB5A}"/>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155501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chart seriesIdx="0" categoryIdx="-4" bldStep="series"/>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chart seriesIdx="1" categoryIdx="-4" bldStep="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chart seriesIdx="2" categoryIdx="-4" bldStep="series"/>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graphicEl>
                                              <a:chart seriesIdx="3" categoryIdx="-4" bldStep="series"/>
                                            </p:graphic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graphicEl>
                                              <a:chart seriesIdx="4" categoryIdx="-4" bldStep="series"/>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graphicEl>
                                              <a:chart seriesIdx="5" categoryIdx="-4" bldStep="series"/>
                                            </p:graphic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Graphic spid="4" grpId="0" uiExpand="1">
        <p:bldSub>
          <a:bldChart bld="series"/>
        </p:bldSub>
      </p:bldGraphic>
      <p:bldP spid="14" grpId="0"/>
      <p:bldP spid="55" grpId="0" animBg="1"/>
      <p:bldP spid="57" grpId="0" animBg="1"/>
      <p:bldP spid="59" grpId="0" animBg="1"/>
      <p:bldP spid="60" grpId="0" animBg="1"/>
      <p:bldP spid="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0342F84-54AA-DF5E-1D56-9C7BFE343DEB}"/>
              </a:ext>
            </a:extLst>
          </p:cNvPr>
          <p:cNvSpPr/>
          <p:nvPr/>
        </p:nvSpPr>
        <p:spPr>
          <a:xfrm>
            <a:off x="6676908" y="1772779"/>
            <a:ext cx="1027630" cy="2296173"/>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3E70375-F21B-2A1D-32C3-1A66136C3863}"/>
              </a:ext>
            </a:extLst>
          </p:cNvPr>
          <p:cNvSpPr>
            <a:spLocks noGrp="1"/>
          </p:cNvSpPr>
          <p:nvPr>
            <p:ph type="title"/>
          </p:nvPr>
        </p:nvSpPr>
        <p:spPr>
          <a:solidFill>
            <a:srgbClr val="FBF8F4"/>
          </a:solidFill>
        </p:spPr>
        <p:txBody>
          <a:bodyPr/>
          <a:lstStyle/>
          <a:p>
            <a:r>
              <a:rPr kumimoji="0" lang="en-CH" sz="3600" b="1" i="0" u="none" strike="noStrike" kern="1200" cap="none" spc="0" normalizeH="0" baseline="0" noProof="0" dirty="0">
                <a:ln>
                  <a:noFill/>
                </a:ln>
                <a:solidFill>
                  <a:srgbClr val="2C6F6A"/>
                </a:solidFill>
                <a:effectLst/>
                <a:uLnTx/>
                <a:uFillTx/>
                <a:latin typeface="Corbel" panose="020B0503020204020204" pitchFamily="34" charset="0"/>
                <a:ea typeface="+mj-ea"/>
                <a:cs typeface="+mj-cs"/>
              </a:rPr>
              <a:t>Reduction in Energy Consumption</a:t>
            </a:r>
            <a:endParaRPr lang="en-CH" dirty="0">
              <a:solidFill>
                <a:srgbClr val="2C6F6A"/>
              </a:solidFill>
            </a:endParaRPr>
          </a:p>
        </p:txBody>
      </p:sp>
      <p:sp>
        <p:nvSpPr>
          <p:cNvPr id="3" name="Content Placeholder 2">
            <a:extLst>
              <a:ext uri="{FF2B5EF4-FFF2-40B4-BE49-F238E27FC236}">
                <a16:creationId xmlns:a16="http://schemas.microsoft.com/office/drawing/2014/main" id="{C8B09E60-9431-FA13-9F8C-190BA83E8523}"/>
              </a:ext>
            </a:extLst>
          </p:cNvPr>
          <p:cNvSpPr>
            <a:spLocks noGrp="1"/>
          </p:cNvSpPr>
          <p:nvPr>
            <p:ph idx="1"/>
          </p:nvPr>
        </p:nvSpPr>
        <p:spPr>
          <a:xfrm>
            <a:off x="156380" y="874930"/>
            <a:ext cx="8831242" cy="608732"/>
          </a:xfrm>
        </p:spPr>
        <p:txBody>
          <a:bodyPr/>
          <a:lstStyle/>
          <a:p>
            <a:pPr marL="123950" lvl="1" indent="0">
              <a:buNone/>
            </a:pPr>
            <a:r>
              <a:rPr lang="en-GB" sz="2000" dirty="0"/>
              <a:t>Normalized to (N)</a:t>
            </a:r>
            <a:r>
              <a:rPr lang="en-GB" sz="2000" dirty="0" err="1"/>
              <a:t>SprAcc</a:t>
            </a:r>
            <a:r>
              <a:rPr lang="en-GB" sz="2000" dirty="0"/>
              <a:t> (higher is better)</a:t>
            </a:r>
            <a:endParaRPr lang="en-CH" sz="2000" dirty="0"/>
          </a:p>
        </p:txBody>
      </p:sp>
      <p:graphicFrame>
        <p:nvGraphicFramePr>
          <p:cNvPr id="4" name="Chart 3">
            <a:extLst>
              <a:ext uri="{FF2B5EF4-FFF2-40B4-BE49-F238E27FC236}">
                <a16:creationId xmlns:a16="http://schemas.microsoft.com/office/drawing/2014/main" id="{012F609E-A827-202F-6E13-D65290396970}"/>
              </a:ext>
            </a:extLst>
          </p:cNvPr>
          <p:cNvGraphicFramePr>
            <a:graphicFrameLocks/>
          </p:cNvGraphicFramePr>
          <p:nvPr/>
        </p:nvGraphicFramePr>
        <p:xfrm>
          <a:off x="724671" y="1409723"/>
          <a:ext cx="8181870" cy="316029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84C1B28A-A455-39A4-3B38-50C745679C2F}"/>
              </a:ext>
            </a:extLst>
          </p:cNvPr>
          <p:cNvSpPr txBox="1"/>
          <p:nvPr/>
        </p:nvSpPr>
        <p:spPr>
          <a:xfrm rot="16200000">
            <a:off x="-798513" y="2702799"/>
            <a:ext cx="265496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Energy</a:t>
            </a:r>
            <a:b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Reductuion</a:t>
            </a:r>
          </a:p>
        </p:txBody>
      </p:sp>
      <p:sp>
        <p:nvSpPr>
          <p:cNvPr id="6" name="Rectangle 5">
            <a:extLst>
              <a:ext uri="{FF2B5EF4-FFF2-40B4-BE49-F238E27FC236}">
                <a16:creationId xmlns:a16="http://schemas.microsoft.com/office/drawing/2014/main" id="{1F4CE749-EC68-FB12-80C0-E35C3F063512}"/>
              </a:ext>
            </a:extLst>
          </p:cNvPr>
          <p:cNvSpPr/>
          <p:nvPr/>
        </p:nvSpPr>
        <p:spPr>
          <a:xfrm>
            <a:off x="0" y="4846575"/>
            <a:ext cx="9144000" cy="1163336"/>
          </a:xfrm>
          <a:prstGeom prst="rect">
            <a:avLst/>
          </a:prstGeom>
          <a:solidFill>
            <a:srgbClr val="FFC000">
              <a:lumMod val="20000"/>
              <a:lumOff val="80000"/>
            </a:srgbClr>
          </a:solidFill>
          <a:ln w="12700" cap="flat" cmpd="sng" algn="ctr">
            <a:noFill/>
            <a:prstDash val="solid"/>
            <a:miter lim="800000"/>
          </a:ln>
          <a:effectLst/>
        </p:spPr>
        <p:txBody>
          <a:bodyPr tIns="0" bIns="0" rtlCol="0" anchor="ctr"/>
          <a:lstStyle/>
          <a:p>
            <a:pPr marL="0" marR="0" lvl="0" indent="0" algn="ctr" defTabSz="914400" rtl="0" eaLnBrk="1" fontAlgn="auto" latinLnBrk="0" hangingPunct="1">
              <a:lnSpc>
                <a:spcPct val="70000"/>
              </a:lnSpc>
              <a:spcBef>
                <a:spcPts val="0"/>
              </a:spcBef>
              <a:spcAft>
                <a:spcPts val="100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 provides significant energy reduction over both </a:t>
            </a:r>
          </a:p>
          <a:p>
            <a:pPr marL="0" marR="0" lvl="0" indent="0" algn="ctr" defTabSz="914400" rtl="0" eaLnBrk="1" fontAlgn="auto" latinLnBrk="0" hangingPunct="1">
              <a:lnSpc>
                <a:spcPct val="70000"/>
              </a:lnSpc>
              <a:spcBef>
                <a:spcPts val="0"/>
              </a:spcBef>
              <a:spcAft>
                <a:spcPts val="1000"/>
              </a:spcAft>
              <a:buClrTx/>
              <a:buSzTx/>
              <a:buFontTx/>
              <a:buNone/>
              <a:tabLst/>
              <a:defRPr/>
            </a:pPr>
            <a:r>
              <a:rPr kumimoji="0" lang="en-GB" sz="2000" b="1" i="0" u="none" strike="noStrike" kern="0" cap="none" spc="0" normalizeH="0" baseline="0" noProof="0" dirty="0">
                <a:ln>
                  <a:noFill/>
                </a:ln>
                <a:solidFill>
                  <a:srgbClr val="C812BD"/>
                </a:solidFill>
                <a:effectLst/>
                <a:uLnTx/>
                <a:uFillTx/>
                <a:latin typeface="Corbel" panose="020B0503020204020204" pitchFamily="34" charset="0"/>
                <a:ea typeface="+mn-ea"/>
                <a:cs typeface="+mn-cs"/>
              </a:rPr>
              <a:t>general-purpose</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000" b="1" i="0" u="none" strike="noStrike" kern="0" cap="none" spc="0" normalizeH="0" baseline="0" noProof="0" dirty="0">
                <a:ln>
                  <a:noFill/>
                </a:ln>
                <a:solidFill>
                  <a:srgbClr val="ED7D31"/>
                </a:solidFill>
                <a:effectLst/>
                <a:uLnTx/>
                <a:uFillTx/>
                <a:latin typeface="Corbel" panose="020B0503020204020204" pitchFamily="34" charset="0"/>
                <a:ea typeface="+mn-ea"/>
                <a:cs typeface="+mn-cs"/>
              </a:rPr>
              <a:t>genomics-specific</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baselines</a:t>
            </a:r>
          </a:p>
        </p:txBody>
      </p:sp>
      <p:cxnSp>
        <p:nvCxnSpPr>
          <p:cNvPr id="8" name="Straight Connector 7">
            <a:extLst>
              <a:ext uri="{FF2B5EF4-FFF2-40B4-BE49-F238E27FC236}">
                <a16:creationId xmlns:a16="http://schemas.microsoft.com/office/drawing/2014/main" id="{30ED9086-4A3D-91E2-15B0-7C904ABC6621}"/>
              </a:ext>
            </a:extLst>
          </p:cNvPr>
          <p:cNvCxnSpPr>
            <a:cxnSpLocks/>
          </p:cNvCxnSpPr>
          <p:nvPr/>
        </p:nvCxnSpPr>
        <p:spPr>
          <a:xfrm>
            <a:off x="6659631" y="1772779"/>
            <a:ext cx="2989" cy="2296173"/>
          </a:xfrm>
          <a:prstGeom prst="line">
            <a:avLst/>
          </a:prstGeom>
          <a:noFill/>
          <a:ln w="15875" cap="flat" cmpd="sng" algn="ctr">
            <a:solidFill>
              <a:sysClr val="windowText" lastClr="000000"/>
            </a:solidFill>
            <a:prstDash val="sysDash"/>
            <a:miter lim="800000"/>
          </a:ln>
          <a:effectLst/>
        </p:spPr>
      </p:cxnSp>
      <p:grpSp>
        <p:nvGrpSpPr>
          <p:cNvPr id="19" name="Group 18">
            <a:extLst>
              <a:ext uri="{FF2B5EF4-FFF2-40B4-BE49-F238E27FC236}">
                <a16:creationId xmlns:a16="http://schemas.microsoft.com/office/drawing/2014/main" id="{D1558D46-5BD0-E527-A022-8B29D8FFA724}"/>
              </a:ext>
            </a:extLst>
          </p:cNvPr>
          <p:cNvGrpSpPr/>
          <p:nvPr/>
        </p:nvGrpSpPr>
        <p:grpSpPr>
          <a:xfrm>
            <a:off x="6802702" y="1872791"/>
            <a:ext cx="664605" cy="1753249"/>
            <a:chOff x="6883782" y="2275826"/>
            <a:chExt cx="664605" cy="1753249"/>
          </a:xfrm>
        </p:grpSpPr>
        <p:cxnSp>
          <p:nvCxnSpPr>
            <p:cNvPr id="10" name="Straight Arrow Connector 9">
              <a:extLst>
                <a:ext uri="{FF2B5EF4-FFF2-40B4-BE49-F238E27FC236}">
                  <a16:creationId xmlns:a16="http://schemas.microsoft.com/office/drawing/2014/main" id="{AEC31DAF-2702-CA43-015A-AF0E6C1DBCB0}"/>
                </a:ext>
              </a:extLst>
            </p:cNvPr>
            <p:cNvCxnSpPr>
              <a:cxnSpLocks/>
            </p:cNvCxnSpPr>
            <p:nvPr/>
          </p:nvCxnSpPr>
          <p:spPr>
            <a:xfrm>
              <a:off x="7277155" y="2832939"/>
              <a:ext cx="0" cy="953249"/>
            </a:xfrm>
            <a:prstGeom prst="straightConnector1">
              <a:avLst/>
            </a:prstGeom>
            <a:noFill/>
            <a:ln w="15875" cap="flat" cmpd="sng" algn="ctr">
              <a:solidFill>
                <a:srgbClr val="ED7D31"/>
              </a:solidFill>
              <a:prstDash val="solid"/>
              <a:miter lim="800000"/>
              <a:headEnd type="triangle" w="lg" len="med"/>
              <a:tailEnd type="triangle" w="lg" len="med"/>
            </a:ln>
            <a:effectLst>
              <a:glow rad="12700">
                <a:schemeClr val="bg1">
                  <a:alpha val="86544"/>
                </a:schemeClr>
              </a:glow>
            </a:effectLst>
          </p:spPr>
        </p:cxnSp>
        <p:cxnSp>
          <p:nvCxnSpPr>
            <p:cNvPr id="11" name="Straight Arrow Connector 10">
              <a:extLst>
                <a:ext uri="{FF2B5EF4-FFF2-40B4-BE49-F238E27FC236}">
                  <a16:creationId xmlns:a16="http://schemas.microsoft.com/office/drawing/2014/main" id="{F2930ECA-D1ED-8C1A-8438-E1432824ED35}"/>
                </a:ext>
              </a:extLst>
            </p:cNvPr>
            <p:cNvCxnSpPr>
              <a:cxnSpLocks/>
            </p:cNvCxnSpPr>
            <p:nvPr/>
          </p:nvCxnSpPr>
          <p:spPr>
            <a:xfrm>
              <a:off x="7012429" y="2832939"/>
              <a:ext cx="0" cy="1196136"/>
            </a:xfrm>
            <a:prstGeom prst="straightConnector1">
              <a:avLst/>
            </a:prstGeom>
            <a:noFill/>
            <a:ln w="15875" cap="flat" cmpd="sng" algn="ctr">
              <a:solidFill>
                <a:srgbClr val="C812BD"/>
              </a:solidFill>
              <a:prstDash val="solid"/>
              <a:miter lim="800000"/>
              <a:headEnd type="triangle" w="lg" len="med"/>
              <a:tailEnd type="triangle" w="lg" len="med"/>
            </a:ln>
            <a:effectLst>
              <a:glow rad="12700">
                <a:schemeClr val="bg1">
                  <a:alpha val="86544"/>
                </a:schemeClr>
              </a:glow>
            </a:effectLst>
          </p:spPr>
        </p:cxnSp>
        <p:cxnSp>
          <p:nvCxnSpPr>
            <p:cNvPr id="16" name="Straight Connector 15">
              <a:extLst>
                <a:ext uri="{FF2B5EF4-FFF2-40B4-BE49-F238E27FC236}">
                  <a16:creationId xmlns:a16="http://schemas.microsoft.com/office/drawing/2014/main" id="{11537F64-C8F8-3F77-F318-42A6B82809EB}"/>
                </a:ext>
              </a:extLst>
            </p:cNvPr>
            <p:cNvCxnSpPr>
              <a:cxnSpLocks/>
            </p:cNvCxnSpPr>
            <p:nvPr/>
          </p:nvCxnSpPr>
          <p:spPr>
            <a:xfrm>
              <a:off x="6943728" y="2845358"/>
              <a:ext cx="604659" cy="0"/>
            </a:xfrm>
            <a:prstGeom prst="line">
              <a:avLst/>
            </a:prstGeom>
            <a:noFill/>
            <a:ln w="15875" cap="flat" cmpd="sng" algn="ctr">
              <a:solidFill>
                <a:srgbClr val="E7E6E6">
                  <a:lumMod val="50000"/>
                </a:srgbClr>
              </a:solidFill>
              <a:prstDash val="sysDash"/>
              <a:miter lim="800000"/>
            </a:ln>
            <a:effectLst/>
          </p:spPr>
        </p:cxnSp>
        <p:sp>
          <p:nvSpPr>
            <p:cNvPr id="17" name="TextBox 16">
              <a:extLst>
                <a:ext uri="{FF2B5EF4-FFF2-40B4-BE49-F238E27FC236}">
                  <a16:creationId xmlns:a16="http://schemas.microsoft.com/office/drawing/2014/main" id="{D91FF624-9001-E9E1-915E-A97B6E256D51}"/>
                </a:ext>
              </a:extLst>
            </p:cNvPr>
            <p:cNvSpPr txBox="1"/>
            <p:nvPr/>
          </p:nvSpPr>
          <p:spPr>
            <a:xfrm rot="16200000">
              <a:off x="7022525" y="2401993"/>
              <a:ext cx="498556"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ED7D31"/>
                  </a:solidFill>
                  <a:effectLst/>
                  <a:uLnTx/>
                  <a:uFillTx/>
                  <a:latin typeface="Calibri" panose="020F0502020204030204"/>
                  <a:ea typeface="+mn-ea"/>
                  <a:cs typeface="+mn-cs"/>
                </a:rPr>
                <a:t>16.9x</a:t>
              </a:r>
              <a:endParaRPr kumimoji="0" lang="en-CH" sz="1400" b="1" i="0" u="none" strike="noStrike" kern="0" cap="none" spc="0" normalizeH="0" baseline="0" noProof="0" dirty="0">
                <a:ln>
                  <a:noFill/>
                </a:ln>
                <a:solidFill>
                  <a:srgbClr val="ED7D31"/>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69AB2CDB-98BA-7489-9D40-126617042E9E}"/>
                </a:ext>
              </a:extLst>
            </p:cNvPr>
            <p:cNvSpPr txBox="1"/>
            <p:nvPr/>
          </p:nvSpPr>
          <p:spPr>
            <a:xfrm rot="16200000">
              <a:off x="6764177" y="2400641"/>
              <a:ext cx="485432"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C812BD"/>
                  </a:solidFill>
                  <a:effectLst/>
                  <a:uLnTx/>
                  <a:uFillTx/>
                  <a:latin typeface="Calibri" panose="020F0502020204030204"/>
                  <a:ea typeface="+mn-ea"/>
                  <a:cs typeface="+mn-cs"/>
                </a:rPr>
                <a:t>34.0x</a:t>
              </a:r>
              <a:endParaRPr kumimoji="0" lang="en-CH" sz="1400" b="1" i="0" u="none" strike="noStrike" kern="0" cap="none" spc="0" normalizeH="0" baseline="0" noProof="0" dirty="0">
                <a:ln>
                  <a:noFill/>
                </a:ln>
                <a:solidFill>
                  <a:srgbClr val="C812BD"/>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56556855-5E41-7062-9B04-972FD1F6EEBB}"/>
              </a:ext>
            </a:extLst>
          </p:cNvPr>
          <p:cNvGrpSpPr/>
          <p:nvPr/>
        </p:nvGrpSpPr>
        <p:grpSpPr>
          <a:xfrm>
            <a:off x="1872893" y="6552384"/>
            <a:ext cx="6071596" cy="268284"/>
            <a:chOff x="2060011" y="6449365"/>
            <a:chExt cx="4267776" cy="268284"/>
          </a:xfrm>
        </p:grpSpPr>
        <p:sp>
          <p:nvSpPr>
            <p:cNvPr id="12" name="Arrow: Chevron 42">
              <a:extLst>
                <a:ext uri="{FF2B5EF4-FFF2-40B4-BE49-F238E27FC236}">
                  <a16:creationId xmlns:a16="http://schemas.microsoft.com/office/drawing/2014/main" id="{BBDD33BD-A928-56E1-AA64-0F04433E2917}"/>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3" name="Arrow: Chevron 43">
              <a:extLst>
                <a:ext uri="{FF2B5EF4-FFF2-40B4-BE49-F238E27FC236}">
                  <a16:creationId xmlns:a16="http://schemas.microsoft.com/office/drawing/2014/main" id="{70566E2D-48BE-9100-A711-1C6B7EA6722C}"/>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4" name="Arrow: Chevron 45">
              <a:extLst>
                <a:ext uri="{FF2B5EF4-FFF2-40B4-BE49-F238E27FC236}">
                  <a16:creationId xmlns:a16="http://schemas.microsoft.com/office/drawing/2014/main" id="{A6CE1D28-1A30-C25F-DE1D-44E8C9EA41CA}"/>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5" name="Arrow: Chevron 46">
              <a:extLst>
                <a:ext uri="{FF2B5EF4-FFF2-40B4-BE49-F238E27FC236}">
                  <a16:creationId xmlns:a16="http://schemas.microsoft.com/office/drawing/2014/main" id="{D5D44DBA-9929-2E84-219D-B02A531056BF}"/>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
        <p:nvSpPr>
          <p:cNvPr id="20" name="TextBox 19">
            <a:extLst>
              <a:ext uri="{FF2B5EF4-FFF2-40B4-BE49-F238E27FC236}">
                <a16:creationId xmlns:a16="http://schemas.microsoft.com/office/drawing/2014/main" id="{59F24B66-85C9-1048-61D8-E89FAC861DBC}"/>
              </a:ext>
            </a:extLst>
          </p:cNvPr>
          <p:cNvSpPr txBox="1"/>
          <p:nvPr/>
        </p:nvSpPr>
        <p:spPr>
          <a:xfrm>
            <a:off x="8089666" y="3503159"/>
            <a:ext cx="584777" cy="369332"/>
          </a:xfrm>
          <a:prstGeom prst="rect">
            <a:avLst/>
          </a:prstGeom>
          <a:solidFill>
            <a:schemeClr val="bg1"/>
          </a:solidFill>
        </p:spPr>
        <p:txBody>
          <a:bodyPr wrap="square" lIns="36000" rIns="0" rtlCol="0">
            <a:spAutoFit/>
          </a:bodyPr>
          <a:lstStyle/>
          <a:p>
            <a:r>
              <a:rPr lang="en-CH" b="1" dirty="0"/>
              <a:t>SAGe</a:t>
            </a:r>
          </a:p>
        </p:txBody>
      </p:sp>
    </p:spTree>
    <p:extLst>
      <p:ext uri="{BB962C8B-B14F-4D97-AF65-F5344CB8AC3E}">
        <p14:creationId xmlns:p14="http://schemas.microsoft.com/office/powerpoint/2010/main" val="22016290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77151-4E06-459C-4C70-8C93408EDBA1}"/>
              </a:ext>
            </a:extLst>
          </p:cNvPr>
          <p:cNvSpPr>
            <a:spLocks noGrp="1"/>
          </p:cNvSpPr>
          <p:nvPr>
            <p:ph type="title"/>
          </p:nvPr>
        </p:nvSpPr>
        <p:spPr/>
        <p:txBody>
          <a:bodyPr/>
          <a:lstStyle/>
          <a:p>
            <a:r>
              <a:rPr lang="en-CH" dirty="0"/>
              <a:t>Compression Ratio</a:t>
            </a:r>
          </a:p>
        </p:txBody>
      </p:sp>
      <p:sp>
        <p:nvSpPr>
          <p:cNvPr id="5" name="Rectangle 4">
            <a:extLst>
              <a:ext uri="{FF2B5EF4-FFF2-40B4-BE49-F238E27FC236}">
                <a16:creationId xmlns:a16="http://schemas.microsoft.com/office/drawing/2014/main" id="{5B778F16-BE04-1604-7148-7980813F301E}"/>
              </a:ext>
            </a:extLst>
          </p:cNvPr>
          <p:cNvSpPr/>
          <p:nvPr/>
        </p:nvSpPr>
        <p:spPr>
          <a:xfrm>
            <a:off x="0" y="1838192"/>
            <a:ext cx="9144000" cy="1078067"/>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marL="0" marR="0" lvl="0" indent="0" algn="ctr" defTabSz="914400" rtl="0" eaLnBrk="1" fontAlgn="auto" latinLnBrk="0" hangingPunct="1">
              <a:spcBef>
                <a:spcPts val="0"/>
              </a:spcBef>
              <a:spcAft>
                <a:spcPts val="0"/>
              </a:spcAft>
              <a:buClrTx/>
              <a:buSzTx/>
              <a:buFontTx/>
              <a:buNone/>
              <a:tabLst/>
              <a:defRPr/>
            </a:pPr>
            <a:r>
              <a:rPr kumimoji="0" lang="en-GB" sz="2400" b="1" i="0" u="none" strike="noStrike" kern="0" cap="none" spc="0" normalizeH="0" baseline="0" noProof="0" dirty="0">
                <a:ln>
                  <a:noFill/>
                </a:ln>
                <a:solidFill>
                  <a:srgbClr val="629B3C"/>
                </a:solidFill>
                <a:effectLst/>
                <a:uLnTx/>
                <a:uFillTx/>
                <a:latin typeface="Calibri" panose="020F0502020204030204"/>
                <a:ea typeface="+mn-ea"/>
                <a:cs typeface="+mn-cs"/>
              </a:rPr>
              <a:t>2.9</a:t>
            </a:r>
            <a:r>
              <a:rPr kumimoji="0" lang="en-GB" sz="2400" b="1" i="0" u="none" strike="noStrike" kern="0" cap="none" spc="0" normalizeH="0" baseline="0" noProof="0" dirty="0">
                <a:ln>
                  <a:noFill/>
                </a:ln>
                <a:solidFill>
                  <a:srgbClr val="629B3C"/>
                </a:solidFill>
                <a:effectLst/>
                <a:uLnTx/>
                <a:uFillTx/>
                <a:latin typeface="Corbel" panose="020B0503020204020204" pitchFamily="34" charset="0"/>
                <a:ea typeface="+mn-ea"/>
                <a:cs typeface="+mn-cs"/>
              </a:rPr>
              <a:t>× better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average compression ratio than </a:t>
            </a:r>
            <a:br>
              <a:rPr lang="en-GB" sz="2400" b="1" kern="0" dirty="0">
                <a:solidFill>
                  <a:prstClr val="black"/>
                </a:solidFill>
                <a:latin typeface="Corbel" panose="020B0503020204020204" pitchFamily="34" charset="0"/>
              </a:rPr>
            </a:br>
            <a:r>
              <a:rPr kumimoji="0" lang="en-GB" sz="2400" b="1" i="0" u="none" strike="noStrike" kern="0" cap="none" spc="0" normalizeH="0" baseline="0" noProof="0" dirty="0">
                <a:ln>
                  <a:noFill/>
                </a:ln>
                <a:solidFill>
                  <a:srgbClr val="C812BD"/>
                </a:solidFill>
                <a:effectLst/>
                <a:uLnTx/>
                <a:uFillTx/>
                <a:latin typeface="Corbel" panose="020B0503020204020204" pitchFamily="34" charset="0"/>
                <a:ea typeface="+mn-ea"/>
                <a:cs typeface="+mn-cs"/>
              </a:rPr>
              <a:t>general-purpose</a:t>
            </a:r>
            <a:r>
              <a:rPr kumimoji="0" lang="en-GB" sz="2400" b="1" i="0" u="none" strike="noStrike" kern="0" cap="none" spc="0" normalizeH="0" baseline="0" noProof="0" dirty="0">
                <a:ln>
                  <a:noFill/>
                </a:ln>
                <a:solidFill>
                  <a:srgbClr val="629B3C"/>
                </a:solidFill>
                <a:effectLst/>
                <a:uLnTx/>
                <a:uFillTx/>
                <a:latin typeface="Corbel" panose="020B0503020204020204" pitchFamily="34" charset="0"/>
                <a:ea typeface="+mn-ea"/>
                <a:cs typeface="+mn-cs"/>
              </a:rPr>
              <a:t>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baseline</a:t>
            </a:r>
            <a:endParaRPr kumimoji="0" lang="en-GB" sz="1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 name="Rectangle 2">
            <a:extLst>
              <a:ext uri="{FF2B5EF4-FFF2-40B4-BE49-F238E27FC236}">
                <a16:creationId xmlns:a16="http://schemas.microsoft.com/office/drawing/2014/main" id="{E0935CBA-ED7C-00AC-69E0-64E361ED2841}"/>
              </a:ext>
            </a:extLst>
          </p:cNvPr>
          <p:cNvSpPr/>
          <p:nvPr/>
        </p:nvSpPr>
        <p:spPr>
          <a:xfrm>
            <a:off x="0" y="3971500"/>
            <a:ext cx="9144000" cy="1405943"/>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kern="0" dirty="0">
                <a:solidFill>
                  <a:srgbClr val="629B3C"/>
                </a:solidFill>
                <a:latin typeface="Corbel" panose="020B0503020204020204" pitchFamily="34" charset="0"/>
              </a:rPr>
              <a:t>C</a:t>
            </a:r>
            <a:r>
              <a:rPr kumimoji="0" lang="en-GB" sz="2400" b="1" i="0" u="none" strike="noStrike" kern="0" cap="none" spc="0" normalizeH="0" baseline="0" noProof="0" dirty="0" err="1">
                <a:ln>
                  <a:noFill/>
                </a:ln>
                <a:solidFill>
                  <a:srgbClr val="629B3C"/>
                </a:solidFill>
                <a:effectLst/>
                <a:uLnTx/>
                <a:uFillTx/>
                <a:latin typeface="Corbel" panose="020B0503020204020204" pitchFamily="34" charset="0"/>
                <a:ea typeface="+mn-ea"/>
                <a:cs typeface="+mn-cs"/>
              </a:rPr>
              <a:t>omparable</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compression ratio to </a:t>
            </a:r>
            <a:b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0" u="none" strike="noStrike" kern="0" cap="none" spc="0" normalizeH="0" baseline="0" noProof="0" dirty="0">
                <a:ln>
                  <a:noFill/>
                </a:ln>
                <a:solidFill>
                  <a:srgbClr val="ED7D30"/>
                </a:solidFill>
                <a:effectLst/>
                <a:uLnTx/>
                <a:uFillTx/>
                <a:latin typeface="Corbel" panose="020B0503020204020204" pitchFamily="34" charset="0"/>
                <a:ea typeface="+mn-ea"/>
                <a:cs typeface="+mn-cs"/>
              </a:rPr>
              <a:t>genomics-specific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baseline </a:t>
            </a:r>
            <a:b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1" u="none" strike="noStrike" kern="0" cap="none" spc="0" normalizeH="0" baseline="0" noProof="0" dirty="0">
                <a:ln>
                  <a:noFill/>
                </a:ln>
                <a:solidFill>
                  <a:prstClr val="black"/>
                </a:solidFill>
                <a:effectLst/>
                <a:uLnTx/>
                <a:uFillTx/>
                <a:latin typeface="Corbel" panose="020B0503020204020204" pitchFamily="34" charset="0"/>
                <a:ea typeface="+mn-ea"/>
                <a:cs typeface="+mn-cs"/>
              </a:rPr>
              <a:t>(with a modest </a:t>
            </a:r>
            <a:r>
              <a:rPr kumimoji="0" lang="en-GB" sz="2400" b="1" i="1" u="none" strike="noStrike" kern="0" cap="none" spc="0" normalizeH="0" baseline="0" noProof="0" dirty="0">
                <a:ln>
                  <a:noFill/>
                </a:ln>
                <a:solidFill>
                  <a:prstClr val="black"/>
                </a:solidFill>
                <a:effectLst/>
                <a:uLnTx/>
                <a:uFillTx/>
                <a:latin typeface="Calibri" panose="020F0502020204030204"/>
                <a:ea typeface="+mn-ea"/>
                <a:cs typeface="+mn-cs"/>
              </a:rPr>
              <a:t>4.6</a:t>
            </a:r>
            <a:r>
              <a:rPr kumimoji="0" lang="en-GB" sz="2400" b="1" i="1" u="none" strike="noStrike" kern="0" cap="none" spc="0" normalizeH="0" baseline="0" noProof="0" dirty="0">
                <a:ln>
                  <a:noFill/>
                </a:ln>
                <a:solidFill>
                  <a:prstClr val="black"/>
                </a:solidFill>
                <a:effectLst/>
                <a:uLnTx/>
                <a:uFillTx/>
                <a:latin typeface="Corbel" panose="020B0503020204020204" pitchFamily="34" charset="0"/>
                <a:ea typeface="+mn-ea"/>
                <a:cs typeface="+mn-cs"/>
              </a:rPr>
              <a:t>% average reduction)</a:t>
            </a:r>
          </a:p>
        </p:txBody>
      </p:sp>
      <p:grpSp>
        <p:nvGrpSpPr>
          <p:cNvPr id="9" name="Group 8">
            <a:extLst>
              <a:ext uri="{FF2B5EF4-FFF2-40B4-BE49-F238E27FC236}">
                <a16:creationId xmlns:a16="http://schemas.microsoft.com/office/drawing/2014/main" id="{8580DDE1-C52F-6939-E911-C837DB9FF984}"/>
              </a:ext>
            </a:extLst>
          </p:cNvPr>
          <p:cNvGrpSpPr/>
          <p:nvPr/>
        </p:nvGrpSpPr>
        <p:grpSpPr>
          <a:xfrm>
            <a:off x="1872893" y="6552384"/>
            <a:ext cx="6071596" cy="268284"/>
            <a:chOff x="2060011" y="6449365"/>
            <a:chExt cx="4267776" cy="268284"/>
          </a:xfrm>
        </p:grpSpPr>
        <p:sp>
          <p:nvSpPr>
            <p:cNvPr id="10" name="Arrow: Chevron 42">
              <a:extLst>
                <a:ext uri="{FF2B5EF4-FFF2-40B4-BE49-F238E27FC236}">
                  <a16:creationId xmlns:a16="http://schemas.microsoft.com/office/drawing/2014/main" id="{00F44CBD-196E-20C8-648E-5FF2D95232DD}"/>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11" name="Arrow: Chevron 43">
              <a:extLst>
                <a:ext uri="{FF2B5EF4-FFF2-40B4-BE49-F238E27FC236}">
                  <a16:creationId xmlns:a16="http://schemas.microsoft.com/office/drawing/2014/main" id="{17E183E8-CE4D-BF78-4F8E-A182E42DDA64}"/>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12" name="Arrow: Chevron 45">
              <a:extLst>
                <a:ext uri="{FF2B5EF4-FFF2-40B4-BE49-F238E27FC236}">
                  <a16:creationId xmlns:a16="http://schemas.microsoft.com/office/drawing/2014/main" id="{59511F6D-62C7-636D-610D-464EE481219E}"/>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3" name="Arrow: Chevron 46">
              <a:extLst>
                <a:ext uri="{FF2B5EF4-FFF2-40B4-BE49-F238E27FC236}">
                  <a16:creationId xmlns:a16="http://schemas.microsoft.com/office/drawing/2014/main" id="{B6D7325E-AE17-4062-62CE-865F8A5BF9A5}"/>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243402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2F0B-17AA-4B4A-B19A-F926192A5BB4}"/>
              </a:ext>
            </a:extLst>
          </p:cNvPr>
          <p:cNvSpPr>
            <a:spLocks noGrp="1"/>
          </p:cNvSpPr>
          <p:nvPr>
            <p:ph type="title"/>
          </p:nvPr>
        </p:nvSpPr>
        <p:spPr/>
        <p:txBody>
          <a:bodyPr/>
          <a:lstStyle/>
          <a:p>
            <a:r>
              <a:rPr lang="en-CH" dirty="0"/>
              <a:t>Area and Power</a:t>
            </a:r>
          </a:p>
        </p:txBody>
      </p:sp>
      <p:sp>
        <p:nvSpPr>
          <p:cNvPr id="3" name="Content Placeholder 2">
            <a:extLst>
              <a:ext uri="{FF2B5EF4-FFF2-40B4-BE49-F238E27FC236}">
                <a16:creationId xmlns:a16="http://schemas.microsoft.com/office/drawing/2014/main" id="{0D200586-A889-A3F3-C9B3-D08CDD4F0428}"/>
              </a:ext>
            </a:extLst>
          </p:cNvPr>
          <p:cNvSpPr>
            <a:spLocks noGrp="1"/>
          </p:cNvSpPr>
          <p:nvPr>
            <p:ph idx="1"/>
          </p:nvPr>
        </p:nvSpPr>
        <p:spPr/>
        <p:txBody>
          <a:bodyPr/>
          <a:lstStyle/>
          <a:p>
            <a:pPr>
              <a:spcAft>
                <a:spcPts val="2000"/>
              </a:spcAft>
            </a:pPr>
            <a:r>
              <a:rPr lang="en-GB" sz="2400" dirty="0"/>
              <a:t>Based on </a:t>
            </a:r>
            <a:r>
              <a:rPr lang="en-GB" sz="2400" b="1" dirty="0">
                <a:solidFill>
                  <a:srgbClr val="1982C3"/>
                </a:solidFill>
              </a:rPr>
              <a:t>Synthesis</a:t>
            </a:r>
            <a:r>
              <a:rPr lang="en-GB" sz="2400" dirty="0"/>
              <a:t> of </a:t>
            </a:r>
            <a:r>
              <a:rPr lang="en-GB" sz="2400" b="1" dirty="0">
                <a:solidFill>
                  <a:srgbClr val="1982C3"/>
                </a:solidFill>
              </a:rPr>
              <a:t>SAGe’s</a:t>
            </a:r>
            <a:r>
              <a:rPr lang="en-GB" sz="2400" b="1" dirty="0">
                <a:solidFill>
                  <a:schemeClr val="accent5"/>
                </a:solidFill>
              </a:rPr>
              <a:t> </a:t>
            </a:r>
            <a:r>
              <a:rPr lang="en-GB" sz="2400" b="1" dirty="0">
                <a:solidFill>
                  <a:srgbClr val="1A82C4"/>
                </a:solidFill>
              </a:rPr>
              <a:t>hardware units</a:t>
            </a:r>
            <a:r>
              <a:rPr lang="en-GB" sz="2400" dirty="0">
                <a:solidFill>
                  <a:srgbClr val="1A82C4"/>
                </a:solidFill>
              </a:rPr>
              <a:t> </a:t>
            </a:r>
            <a:r>
              <a:rPr lang="en-GB" sz="2400" dirty="0"/>
              <a:t>using the Synopsys Design Compiler @ 22nm technology node</a:t>
            </a:r>
          </a:p>
          <a:p>
            <a:pPr marL="0" indent="0">
              <a:spcAft>
                <a:spcPts val="2000"/>
              </a:spcAft>
              <a:buNone/>
            </a:pPr>
            <a:endParaRPr lang="en-GB" dirty="0"/>
          </a:p>
        </p:txBody>
      </p:sp>
      <p:graphicFrame>
        <p:nvGraphicFramePr>
          <p:cNvPr id="6" name="Table 5">
            <a:extLst>
              <a:ext uri="{FF2B5EF4-FFF2-40B4-BE49-F238E27FC236}">
                <a16:creationId xmlns:a16="http://schemas.microsoft.com/office/drawing/2014/main" id="{5DBC68F8-371D-D81B-6B31-E09C281DD947}"/>
              </a:ext>
            </a:extLst>
          </p:cNvPr>
          <p:cNvGraphicFramePr>
            <a:graphicFrameLocks noGrp="1"/>
          </p:cNvGraphicFramePr>
          <p:nvPr/>
        </p:nvGraphicFramePr>
        <p:xfrm>
          <a:off x="489397" y="2138418"/>
          <a:ext cx="8165206" cy="2260145"/>
        </p:xfrm>
        <a:graphic>
          <a:graphicData uri="http://schemas.openxmlformats.org/drawingml/2006/table">
            <a:tbl>
              <a:tblPr/>
              <a:tblGrid>
                <a:gridCol w="2859110">
                  <a:extLst>
                    <a:ext uri="{9D8B030D-6E8A-4147-A177-3AD203B41FA5}">
                      <a16:colId xmlns:a16="http://schemas.microsoft.com/office/drawing/2014/main" val="123597305"/>
                    </a:ext>
                  </a:extLst>
                </a:gridCol>
                <a:gridCol w="2009104">
                  <a:extLst>
                    <a:ext uri="{9D8B030D-6E8A-4147-A177-3AD203B41FA5}">
                      <a16:colId xmlns:a16="http://schemas.microsoft.com/office/drawing/2014/main" val="3494495105"/>
                    </a:ext>
                  </a:extLst>
                </a:gridCol>
                <a:gridCol w="1777285">
                  <a:extLst>
                    <a:ext uri="{9D8B030D-6E8A-4147-A177-3AD203B41FA5}">
                      <a16:colId xmlns:a16="http://schemas.microsoft.com/office/drawing/2014/main" val="2405678777"/>
                    </a:ext>
                  </a:extLst>
                </a:gridCol>
                <a:gridCol w="1519707">
                  <a:extLst>
                    <a:ext uri="{9D8B030D-6E8A-4147-A177-3AD203B41FA5}">
                      <a16:colId xmlns:a16="http://schemas.microsoft.com/office/drawing/2014/main" val="4092833312"/>
                    </a:ext>
                  </a:extLst>
                </a:gridCol>
              </a:tblGrid>
              <a:tr h="48425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solidFill>
                            <a:schemeClr val="bg1"/>
                          </a:solidFill>
                          <a:effectLst/>
                          <a:latin typeface="Corbel" panose="020B0503020204020204" pitchFamily="34" charset="0"/>
                        </a:rPr>
                        <a:t>Logic unit</a:t>
                      </a:r>
                      <a:endParaRPr lang="en-GB" sz="2000" b="1" i="0" u="none" strike="noStrike" dirty="0">
                        <a:solidFill>
                          <a:schemeClr val="bg1"/>
                        </a:solidFill>
                        <a:effectLst/>
                        <a:latin typeface="Corbel" panose="020B0503020204020204" pitchFamily="34" charset="0"/>
                      </a:endParaRPr>
                    </a:p>
                  </a:txBody>
                  <a:tcPr marL="9525" marR="9525" marT="9525" marB="0" anchor="ctr">
                    <a:lnL w="19050" cap="flat" cmpd="sng" algn="ctr">
                      <a:solidFill>
                        <a:sysClr val="windowText" lastClr="000000"/>
                      </a:solidFill>
                      <a:prstDash val="solid"/>
                      <a:round/>
                      <a:headEnd type="none" w="med" len="med"/>
                      <a:tailEnd type="none" w="med" len="med"/>
                    </a:lnL>
                    <a:lnR w="12700" cmpd="sng">
                      <a:solidFill>
                        <a:sysClr val="window" lastClr="FFFFFF"/>
                      </a:solidFill>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solidFill>
                            <a:schemeClr val="bg1"/>
                          </a:solidFill>
                          <a:effectLst/>
                          <a:latin typeface="Corbel" panose="020B0503020204020204" pitchFamily="34" charset="0"/>
                        </a:rPr>
                        <a:t># of instances</a:t>
                      </a:r>
                      <a:endParaRPr lang="en-GB" sz="2000" b="1" i="0" u="none" strike="noStrike" dirty="0">
                        <a:solidFill>
                          <a:schemeClr val="bg1"/>
                        </a:solidFill>
                        <a:effectLst/>
                        <a:latin typeface="Corbel" panose="020B0503020204020204" pitchFamily="34" charset="0"/>
                      </a:endParaRPr>
                    </a:p>
                  </a:txBody>
                  <a:tcPr marL="9525" marR="9525" marT="9525" marB="0" anchor="ctr">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solidFill>
                            <a:schemeClr val="bg1"/>
                          </a:solidFill>
                          <a:effectLst/>
                          <a:latin typeface="Corbel" panose="020B0503020204020204" pitchFamily="34" charset="0"/>
                        </a:rPr>
                        <a:t>Area [mm</a:t>
                      </a:r>
                      <a:r>
                        <a:rPr lang="en-GB" sz="2000" b="1" u="none" strike="noStrike" baseline="30000" dirty="0">
                          <a:solidFill>
                            <a:schemeClr val="bg1"/>
                          </a:solidFill>
                          <a:effectLst/>
                          <a:latin typeface="Corbel" panose="020B0503020204020204" pitchFamily="34" charset="0"/>
                        </a:rPr>
                        <a:t>2</a:t>
                      </a:r>
                      <a:r>
                        <a:rPr lang="en-GB" sz="2000" b="1" u="none" strike="noStrike" dirty="0">
                          <a:solidFill>
                            <a:schemeClr val="bg1"/>
                          </a:solidFill>
                          <a:effectLst/>
                          <a:latin typeface="Corbel" panose="020B0503020204020204" pitchFamily="34" charset="0"/>
                        </a:rPr>
                        <a:t>]</a:t>
                      </a:r>
                      <a:endParaRPr lang="en-GB" sz="2000" b="1" i="0" u="none" strike="noStrike" dirty="0">
                        <a:solidFill>
                          <a:schemeClr val="bg1"/>
                        </a:solidFill>
                        <a:effectLst/>
                        <a:latin typeface="Corbel" panose="020B0503020204020204" pitchFamily="34" charset="0"/>
                      </a:endParaRPr>
                    </a:p>
                  </a:txBody>
                  <a:tcPr marL="9525" marR="9525" marT="9525" marB="0" anchor="ctr">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solidFill>
                            <a:schemeClr val="bg1"/>
                          </a:solidFill>
                          <a:effectLst/>
                          <a:latin typeface="Corbel" panose="020B0503020204020204" pitchFamily="34" charset="0"/>
                        </a:rPr>
                        <a:t>Power [</a:t>
                      </a:r>
                      <a:r>
                        <a:rPr lang="en-GB" sz="2000" b="1" u="none" strike="noStrike" dirty="0" err="1">
                          <a:solidFill>
                            <a:schemeClr val="bg1"/>
                          </a:solidFill>
                          <a:effectLst/>
                          <a:latin typeface="Corbel" panose="020B0503020204020204" pitchFamily="34" charset="0"/>
                        </a:rPr>
                        <a:t>mW</a:t>
                      </a:r>
                      <a:r>
                        <a:rPr lang="en-GB" sz="2000" b="1" u="none" strike="noStrike" dirty="0">
                          <a:solidFill>
                            <a:schemeClr val="bg1"/>
                          </a:solidFill>
                          <a:effectLst/>
                          <a:latin typeface="Corbel" panose="020B0503020204020204" pitchFamily="34" charset="0"/>
                        </a:rPr>
                        <a:t>]</a:t>
                      </a:r>
                      <a:endParaRPr lang="en-GB" sz="2000" b="1" i="0" u="none" strike="noStrike" dirty="0">
                        <a:solidFill>
                          <a:schemeClr val="bg1"/>
                        </a:solidFill>
                        <a:effectLst/>
                        <a:latin typeface="Corbel" panose="020B0503020204020204" pitchFamily="34" charset="0"/>
                      </a:endParaRPr>
                    </a:p>
                  </a:txBody>
                  <a:tcPr marL="9525" marR="9525" marT="9525" marB="0" anchor="ctr">
                    <a:lnL w="12700" cmpd="sng">
                      <a:solidFill>
                        <a:sysClr val="window" lastClr="FFFFFF"/>
                      </a:solidFill>
                    </a:lnL>
                    <a:lnR w="19050" cap="flat" cmpd="sng" algn="ctr">
                      <a:solidFill>
                        <a:sysClr val="windowText" lastClr="000000"/>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extLst>
                  <a:ext uri="{0D108BD9-81ED-4DB2-BD59-A6C34878D82A}">
                    <a16:rowId xmlns:a16="http://schemas.microsoft.com/office/drawing/2014/main" val="3262479441"/>
                  </a:ext>
                </a:extLst>
              </a:tr>
              <a:tr h="3224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Comparator</a:t>
                      </a:r>
                      <a:endParaRPr lang="en-GB" sz="20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ysClr val="windowText" lastClr="000000"/>
                      </a:solidFill>
                      <a:prstDash val="solid"/>
                      <a:round/>
                      <a:headEnd type="none" w="med" len="med"/>
                      <a:tailEnd type="none" w="med" len="med"/>
                    </a:lnL>
                    <a:lnR w="12700" cmpd="sng">
                      <a:solidFill>
                        <a:sysClr val="window" lastClr="FFFFFF"/>
                      </a:solidFill>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1 per channel</a:t>
                      </a:r>
                      <a:endParaRPr lang="en-GB" sz="2000" b="0" i="0" u="none" strike="noStrike" dirty="0">
                        <a:solidFill>
                          <a:srgbClr val="000000"/>
                        </a:solidFill>
                        <a:effectLst/>
                        <a:latin typeface="Corbel" panose="020B0503020204020204" pitchFamily="34" charset="0"/>
                      </a:endParaRPr>
                    </a:p>
                  </a:txBody>
                  <a:tcPr marL="9525" marR="9525" marT="9525" marB="0" anchor="b">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0.000045</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0.014</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9050" cap="flat" cmpd="sng" algn="ctr">
                      <a:solidFill>
                        <a:sysClr val="windowText" lastClr="000000"/>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1555883855"/>
                  </a:ext>
                </a:extLst>
              </a:tr>
              <a:tr h="3224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Read Construction Unit</a:t>
                      </a:r>
                      <a:endParaRPr lang="en-GB" sz="20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1 per channel</a:t>
                      </a:r>
                      <a:endParaRPr lang="en-GB" sz="2000" b="0" i="0" u="none" strike="noStrike" dirty="0">
                        <a:solidFill>
                          <a:srgbClr val="000000"/>
                        </a:solidFill>
                        <a:effectLst/>
                        <a:latin typeface="Corbel" panose="020B0503020204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0.000017</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0.023</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905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3565792525"/>
                  </a:ext>
                </a:extLst>
              </a:tr>
              <a:tr h="3224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Double Registers</a:t>
                      </a:r>
                      <a:endParaRPr lang="en-GB" sz="20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1 per channel</a:t>
                      </a:r>
                      <a:endParaRPr lang="en-GB" sz="2000" b="0" i="0" u="none" strike="noStrike" dirty="0">
                        <a:solidFill>
                          <a:srgbClr val="000000"/>
                        </a:solidFill>
                        <a:effectLst/>
                        <a:latin typeface="Corbel" panose="020B0503020204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0.00020</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0.035</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905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1721199651"/>
                  </a:ext>
                </a:extLst>
              </a:tr>
              <a:tr h="3224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Control Unit</a:t>
                      </a:r>
                      <a:endParaRPr lang="en-GB" sz="20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1 per channel</a:t>
                      </a:r>
                      <a:endParaRPr lang="en-GB" sz="2000" b="0" i="0" u="none" strike="noStrike" dirty="0">
                        <a:solidFill>
                          <a:srgbClr val="000000"/>
                        </a:solidFill>
                        <a:effectLst/>
                        <a:latin typeface="Corbel" panose="020B0503020204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0.000029</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0.025</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905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3311369179"/>
                  </a:ext>
                </a:extLst>
              </a:tr>
              <a:tr h="48614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i="1" u="none" strike="noStrike" dirty="0">
                          <a:effectLst/>
                          <a:latin typeface="Corbel" panose="020B0503020204020204" pitchFamily="34" charset="0"/>
                        </a:rPr>
                        <a:t>Total for an 8-channel SSD</a:t>
                      </a:r>
                      <a:endParaRPr lang="en-GB" sz="2000" b="0" i="1" u="none" strike="noStrike" dirty="0">
                        <a:solidFill>
                          <a:srgbClr val="000000"/>
                        </a:solidFill>
                        <a:effectLst/>
                        <a:latin typeface="Corbel" panose="020B0503020204020204" pitchFamily="34" charset="0"/>
                      </a:endParaRPr>
                    </a:p>
                  </a:txBody>
                  <a:tcPr marL="9525" marR="9525" marT="19050" marB="19050" anchor="ctr">
                    <a:lnL w="1905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Corbel" panose="020B0503020204020204" pitchFamily="34" charset="0"/>
                        </a:rPr>
                        <a:t>-</a:t>
                      </a:r>
                      <a:endParaRPr lang="en-CH" sz="2000" b="0" i="0" u="none" strike="noStrike" dirty="0">
                        <a:solidFill>
                          <a:srgbClr val="000000"/>
                        </a:solidFill>
                        <a:effectLst/>
                        <a:latin typeface="Corbel" panose="020B0503020204020204" pitchFamily="34" charset="0"/>
                      </a:endParaRPr>
                    </a:p>
                  </a:txBody>
                  <a:tcPr marL="9525" marR="9525" marT="19050" marB="190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0.002</a:t>
                      </a:r>
                      <a:endParaRPr lang="en-CH" sz="2000" b="0" i="0" u="none" strike="noStrike" dirty="0">
                        <a:solidFill>
                          <a:srgbClr val="000000"/>
                        </a:solidFill>
                        <a:effectLst/>
                        <a:latin typeface="+mn-lt"/>
                      </a:endParaRP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b="0" i="0" u="none" strike="noStrike" dirty="0">
                          <a:solidFill>
                            <a:srgbClr val="000000"/>
                          </a:solidFill>
                          <a:effectLst/>
                          <a:latin typeface="+mn-lt"/>
                        </a:rPr>
                        <a:t>0.77</a:t>
                      </a:r>
                    </a:p>
                  </a:txBody>
                  <a:tcPr marL="9525" marR="9525" marT="9525" marB="0" anchor="ctr">
                    <a:lnL w="12700" cap="flat" cmpd="sng" algn="ctr">
                      <a:solidFill>
                        <a:sysClr val="window" lastClr="FFFFFF"/>
                      </a:solidFill>
                      <a:prstDash val="solid"/>
                      <a:round/>
                      <a:headEnd type="none" w="med" len="med"/>
                      <a:tailEnd type="none" w="med" len="med"/>
                    </a:lnL>
                    <a:lnR w="19050" cap="flat" cmpd="sng" algn="ctr">
                      <a:solidFill>
                        <a:sysClr val="windowText" lastClr="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424767596"/>
                  </a:ext>
                </a:extLst>
              </a:tr>
            </a:tbl>
          </a:graphicData>
        </a:graphic>
      </p:graphicFrame>
      <p:sp>
        <p:nvSpPr>
          <p:cNvPr id="9" name="Rectangle 8">
            <a:extLst>
              <a:ext uri="{FF2B5EF4-FFF2-40B4-BE49-F238E27FC236}">
                <a16:creationId xmlns:a16="http://schemas.microsoft.com/office/drawing/2014/main" id="{707DE883-DCFF-4221-7BAB-96D8CCE18096}"/>
              </a:ext>
            </a:extLst>
          </p:cNvPr>
          <p:cNvSpPr/>
          <p:nvPr/>
        </p:nvSpPr>
        <p:spPr>
          <a:xfrm>
            <a:off x="0" y="4930346"/>
            <a:ext cx="9144000" cy="1064558"/>
          </a:xfrm>
          <a:prstGeom prst="rect">
            <a:avLst/>
          </a:prstGeom>
          <a:solidFill>
            <a:srgbClr val="FFC000">
              <a:lumMod val="20000"/>
              <a:lumOff val="80000"/>
            </a:srgbClr>
          </a:solidFill>
          <a:ln w="12700" cap="flat" cmpd="sng" algn="ctr">
            <a:noFill/>
            <a:prstDash val="solid"/>
            <a:miter lim="800000"/>
          </a:ln>
          <a:effectLst/>
        </p:spPr>
        <p:txBody>
          <a:bodyPr tIns="0" bIns="108000"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SAGe’s hardware units consume small area and power </a:t>
            </a:r>
          </a:p>
        </p:txBody>
      </p:sp>
      <p:sp>
        <p:nvSpPr>
          <p:cNvPr id="10" name="Rounded Rectangle 9">
            <a:extLst>
              <a:ext uri="{FF2B5EF4-FFF2-40B4-BE49-F238E27FC236}">
                <a16:creationId xmlns:a16="http://schemas.microsoft.com/office/drawing/2014/main" id="{C3F7B796-F71D-B24A-E781-03F3B5F8D847}"/>
              </a:ext>
            </a:extLst>
          </p:cNvPr>
          <p:cNvSpPr/>
          <p:nvPr/>
        </p:nvSpPr>
        <p:spPr>
          <a:xfrm flipV="1">
            <a:off x="297313" y="3899009"/>
            <a:ext cx="8549374" cy="502277"/>
          </a:xfrm>
          <a:prstGeom prst="roundRect">
            <a:avLst/>
          </a:prstGeom>
          <a:noFill/>
          <a:ln w="3810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FC15D971-74A8-957A-51FA-45FA8FF02430}"/>
              </a:ext>
            </a:extLst>
          </p:cNvPr>
          <p:cNvGrpSpPr/>
          <p:nvPr/>
        </p:nvGrpSpPr>
        <p:grpSpPr>
          <a:xfrm>
            <a:off x="1872893" y="6552384"/>
            <a:ext cx="6071596" cy="268284"/>
            <a:chOff x="2060011" y="6449365"/>
            <a:chExt cx="4267776" cy="268284"/>
          </a:xfrm>
        </p:grpSpPr>
        <p:sp>
          <p:nvSpPr>
            <p:cNvPr id="5" name="Arrow: Chevron 42">
              <a:extLst>
                <a:ext uri="{FF2B5EF4-FFF2-40B4-BE49-F238E27FC236}">
                  <a16:creationId xmlns:a16="http://schemas.microsoft.com/office/drawing/2014/main" id="{C106713F-D5C5-2450-F254-CDFFF1770B74}"/>
                </a:ext>
              </a:extLst>
            </p:cNvPr>
            <p:cNvSpPr/>
            <p:nvPr/>
          </p:nvSpPr>
          <p:spPr>
            <a:xfrm>
              <a:off x="2060011"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err="1">
                  <a:solidFill>
                    <a:schemeClr val="tx1"/>
                  </a:solidFill>
                  <a:latin typeface="Avenir Next" panose="020B0503020202020204" pitchFamily="34" charset="0"/>
                  <a:ea typeface="Verdana" panose="020B0604030504040204" pitchFamily="34" charset="0"/>
                  <a:cs typeface="Quire Sans" panose="020B0502040400020003" pitchFamily="34" charset="0"/>
                </a:rPr>
                <a:t>GenStore</a:t>
              </a:r>
              <a:endPar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endParaRPr>
            </a:p>
          </p:txBody>
        </p:sp>
        <p:sp>
          <p:nvSpPr>
            <p:cNvPr id="7" name="Arrow: Chevron 43">
              <a:extLst>
                <a:ext uri="{FF2B5EF4-FFF2-40B4-BE49-F238E27FC236}">
                  <a16:creationId xmlns:a16="http://schemas.microsoft.com/office/drawing/2014/main" id="{6B56EE94-9A13-0CEC-4EA2-3AF8F7B680FC}"/>
                </a:ext>
              </a:extLst>
            </p:cNvPr>
            <p:cNvSpPr/>
            <p:nvPr/>
          </p:nvSpPr>
          <p:spPr>
            <a:xfrm>
              <a:off x="3089287"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MegIS</a:t>
              </a:r>
            </a:p>
          </p:txBody>
        </p:sp>
        <p:sp>
          <p:nvSpPr>
            <p:cNvPr id="8" name="Arrow: Chevron 45">
              <a:extLst>
                <a:ext uri="{FF2B5EF4-FFF2-40B4-BE49-F238E27FC236}">
                  <a16:creationId xmlns:a16="http://schemas.microsoft.com/office/drawing/2014/main" id="{827CCE81-EE96-D28C-1B41-7F080BAB2FFE}"/>
                </a:ext>
              </a:extLst>
            </p:cNvPr>
            <p:cNvSpPr/>
            <p:nvPr/>
          </p:nvSpPr>
          <p:spPr>
            <a:xfrm>
              <a:off x="4118563" y="6449365"/>
              <a:ext cx="1179948" cy="268284"/>
            </a:xfrm>
            <a:prstGeom prst="chevron">
              <a:avLst/>
            </a:prstGeom>
            <a:solidFill>
              <a:srgbClr val="E8E6E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tx1"/>
                  </a:solidFill>
                  <a:latin typeface="Avenir Next" panose="020B0503020202020204" pitchFamily="34" charset="0"/>
                  <a:ea typeface="Verdana" panose="020B0604030504040204" pitchFamily="34" charset="0"/>
                  <a:cs typeface="Quire Sans" panose="020B0502040400020003" pitchFamily="34" charset="0"/>
                </a:rPr>
                <a:t>GRAINS</a:t>
              </a:r>
            </a:p>
          </p:txBody>
        </p:sp>
        <p:sp>
          <p:nvSpPr>
            <p:cNvPr id="11" name="Arrow: Chevron 46">
              <a:extLst>
                <a:ext uri="{FF2B5EF4-FFF2-40B4-BE49-F238E27FC236}">
                  <a16:creationId xmlns:a16="http://schemas.microsoft.com/office/drawing/2014/main" id="{C9F6E610-6893-2E21-CEF0-7F32BEB19167}"/>
                </a:ext>
              </a:extLst>
            </p:cNvPr>
            <p:cNvSpPr/>
            <p:nvPr/>
          </p:nvSpPr>
          <p:spPr>
            <a:xfrm>
              <a:off x="5147839" y="6449365"/>
              <a:ext cx="1179948" cy="268284"/>
            </a:xfrm>
            <a:prstGeom prst="chevron">
              <a:avLst/>
            </a:prstGeom>
            <a:solidFill>
              <a:srgbClr val="A6A6A6"/>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Avenir Next" panose="020B0503020202020204" pitchFamily="34" charset="0"/>
                  <a:ea typeface="Verdana" panose="020B0604030504040204" pitchFamily="34" charset="0"/>
                  <a:cs typeface="Quire Sans" panose="020B0502040400020003" pitchFamily="34" charset="0"/>
                </a:rPr>
                <a:t>SAGe</a:t>
              </a:r>
            </a:p>
          </p:txBody>
        </p:sp>
      </p:grpSp>
    </p:spTree>
    <p:extLst>
      <p:ext uri="{BB962C8B-B14F-4D97-AF65-F5344CB8AC3E}">
        <p14:creationId xmlns:p14="http://schemas.microsoft.com/office/powerpoint/2010/main" val="31171576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Our Approach</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Designing customized </a:t>
            </a:r>
            <a:r>
              <a:rPr lang="en-GB" sz="2400" b="1" i="1" dirty="0">
                <a:solidFill>
                  <a:srgbClr val="1658FF"/>
                </a:solidFill>
              </a:rPr>
              <a:t>storage-centric systems </a:t>
            </a:r>
            <a:r>
              <a:rPr lang="en-GB" sz="2400" i="1" dirty="0"/>
              <a:t>that efficiently</a:t>
            </a:r>
          </a:p>
        </p:txBody>
      </p:sp>
      <p:sp>
        <p:nvSpPr>
          <p:cNvPr id="11" name="TextBox 10">
            <a:extLst>
              <a:ext uri="{FF2B5EF4-FFF2-40B4-BE49-F238E27FC236}">
                <a16:creationId xmlns:a16="http://schemas.microsoft.com/office/drawing/2014/main" id="{B74DD1CE-0342-B36F-6FF6-F1B9B3FD0AFB}"/>
              </a:ext>
            </a:extLst>
          </p:cNvPr>
          <p:cNvSpPr txBox="1"/>
          <p:nvPr/>
        </p:nvSpPr>
        <p:spPr>
          <a:xfrm>
            <a:off x="5551012" y="2200407"/>
            <a:ext cx="3470565"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A62E7"/>
                </a:solidFill>
                <a:effectLst/>
                <a:uLnTx/>
                <a:uFillTx/>
                <a:latin typeface="Calibri" panose="020F0502020204030204"/>
                <a:ea typeface="+mn-ea"/>
                <a:cs typeface="+mn-cs"/>
              </a:rPr>
              <a:t>       MegIS </a:t>
            </a:r>
            <a:r>
              <a:rPr kumimoji="0" lang="en-US" sz="2200" b="1" i="0" u="none" strike="noStrike" kern="1200" cap="none" spc="0" normalizeH="0" baseline="30000" noProof="0" dirty="0">
                <a:ln>
                  <a:noFill/>
                </a:ln>
                <a:solidFill>
                  <a:srgbClr val="7A62E7"/>
                </a:solidFill>
                <a:effectLst/>
                <a:uLnTx/>
                <a:uFillTx/>
                <a:latin typeface="Calibri" panose="020F0502020204030204"/>
                <a:ea typeface="+mn-ea"/>
                <a:cs typeface="+mn-cs"/>
              </a:rPr>
              <a:t>[ISCA’24]</a:t>
            </a:r>
            <a:br>
              <a:rPr kumimoji="0" lang="en-US" sz="2200" b="0" i="0" u="none" strike="noStrike" kern="1200" cap="none" spc="0" normalizeH="0" baseline="0" noProof="0" dirty="0">
                <a:ln>
                  <a:noFill/>
                </a:ln>
                <a:solidFill>
                  <a:srgbClr val="7A62E7"/>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Cooperative in-storage processing </a:t>
            </a:r>
            <a:b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for </a:t>
            </a:r>
            <a:r>
              <a:rPr kumimoji="0" lang="en-US" sz="1800" b="0" i="0" u="none" strike="noStrike" kern="1200" cap="none" spc="0" normalizeH="0" baseline="0" noProof="0" dirty="0">
                <a:ln>
                  <a:noFill/>
                </a:ln>
                <a:solidFill>
                  <a:srgbClr val="7A62E7"/>
                </a:solidFill>
                <a:effectLst/>
                <a:uLnTx/>
                <a:uFillTx/>
                <a:latin typeface="Calibri" panose="020F0502020204030204"/>
                <a:ea typeface="+mn-ea"/>
                <a:cs typeface="+mn-cs"/>
              </a:rPr>
              <a:t>metagenomic</a:t>
            </a:r>
            <a: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 analysis </a:t>
            </a:r>
            <a:endParaRPr kumimoji="0" lang="en-US" sz="2000" b="0" i="0" u="none" strike="noStrike" kern="1200" cap="none" spc="0" normalizeH="0" baseline="0" noProof="0" dirty="0">
              <a:ln>
                <a:noFill/>
              </a:ln>
              <a:solidFill>
                <a:srgbClr val="F59312"/>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E828019F-26D2-AA9C-914B-4EF8F0E80BBE}"/>
              </a:ext>
            </a:extLst>
          </p:cNvPr>
          <p:cNvSpPr txBox="1"/>
          <p:nvPr/>
        </p:nvSpPr>
        <p:spPr>
          <a:xfrm>
            <a:off x="1707742" y="3191062"/>
            <a:ext cx="5456889"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2247D"/>
                </a:solidFill>
                <a:effectLst/>
                <a:uLnTx/>
                <a:uFillTx/>
                <a:latin typeface="Calibri" panose="020F0502020204030204"/>
                <a:ea typeface="+mn-ea"/>
                <a:cs typeface="+mn-cs"/>
              </a:rPr>
              <a:t>     GRAINS </a:t>
            </a:r>
            <a:r>
              <a:rPr kumimoji="0" lang="en-US" sz="2200" b="1" i="0" u="none" strike="noStrike" kern="1200" cap="none" spc="0" normalizeH="0" baseline="30000" noProof="0" dirty="0">
                <a:ln>
                  <a:noFill/>
                </a:ln>
                <a:solidFill>
                  <a:srgbClr val="E2247D"/>
                </a:solidFill>
                <a:effectLst/>
                <a:uLnTx/>
                <a:uFillTx/>
                <a:latin typeface="Calibri" panose="020F0502020204030204"/>
                <a:ea typeface="+mn-ea"/>
                <a:cs typeface="+mn-cs"/>
              </a:rPr>
              <a:t>[ISCA’26]</a:t>
            </a:r>
            <a:br>
              <a:rPr kumimoji="0" lang="en-US" sz="2200" b="0" i="0" u="none" strike="noStrike" kern="1200" cap="none" spc="0" normalizeH="0" baseline="30000" noProof="0" dirty="0">
                <a:ln>
                  <a:noFill/>
                </a:ln>
                <a:solidFill>
                  <a:srgbClr val="70AD47"/>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Storage-aware algorithm-architecture co-design</a:t>
            </a:r>
            <a:b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 for </a:t>
            </a:r>
            <a:r>
              <a:rPr kumimoji="0" lang="en-US" sz="1800" b="0" i="0" u="none" strike="noStrike" kern="1200" cap="none" spc="0" normalizeH="0" baseline="0" noProof="0" dirty="0">
                <a:ln>
                  <a:noFill/>
                </a:ln>
                <a:solidFill>
                  <a:srgbClr val="E2247C"/>
                </a:solidFill>
                <a:effectLst/>
                <a:uLnTx/>
                <a:uFillTx/>
                <a:latin typeface="Calibri" panose="020F0502020204030204"/>
                <a:ea typeface="+mn-ea"/>
                <a:cs typeface="+mn-cs"/>
              </a:rPr>
              <a:t>graph-based</a:t>
            </a:r>
            <a: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 (meta)genomic analyses </a:t>
            </a:r>
            <a:endParaRPr kumimoji="0" lang="en-US" sz="2000" b="0" i="0" u="none" strike="noStrike" kern="1200" cap="none" spc="0" normalizeH="0" baseline="0" noProof="0" dirty="0">
              <a:ln>
                <a:noFill/>
              </a:ln>
              <a:solidFill>
                <a:srgbClr val="E2247C"/>
              </a:solidFill>
              <a:effectLst/>
              <a:uLnTx/>
              <a:uFillTx/>
              <a:latin typeface="Calibri" panose="020F0502020204030204"/>
              <a:ea typeface="+mn-ea"/>
              <a:cs typeface="+mn-cs"/>
            </a:endParaRPr>
          </a:p>
        </p:txBody>
      </p:sp>
      <p:pic>
        <p:nvPicPr>
          <p:cNvPr id="14" name="Graphic 13" descr="Badge with solid fill">
            <a:extLst>
              <a:ext uri="{FF2B5EF4-FFF2-40B4-BE49-F238E27FC236}">
                <a16:creationId xmlns:a16="http://schemas.microsoft.com/office/drawing/2014/main" id="{56F328A7-9081-2278-DE84-592EECAC89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78948" y="2162166"/>
            <a:ext cx="479041" cy="479041"/>
          </a:xfrm>
          <a:prstGeom prst="rect">
            <a:avLst/>
          </a:prstGeom>
        </p:spPr>
      </p:pic>
      <p:pic>
        <p:nvPicPr>
          <p:cNvPr id="15" name="Graphic 14" descr="Badge 4 with solid fill">
            <a:extLst>
              <a:ext uri="{FF2B5EF4-FFF2-40B4-BE49-F238E27FC236}">
                <a16:creationId xmlns:a16="http://schemas.microsoft.com/office/drawing/2014/main" id="{EB0BEA2A-1D68-5DC4-DF7E-6BB1663330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89542" y="5235430"/>
            <a:ext cx="479041" cy="479041"/>
          </a:xfrm>
          <a:prstGeom prst="rect">
            <a:avLst/>
          </a:prstGeom>
        </p:spPr>
      </p:pic>
      <p:pic>
        <p:nvPicPr>
          <p:cNvPr id="16" name="Graphic 15" descr="Badge 3 with solid fill">
            <a:extLst>
              <a:ext uri="{FF2B5EF4-FFF2-40B4-BE49-F238E27FC236}">
                <a16:creationId xmlns:a16="http://schemas.microsoft.com/office/drawing/2014/main" id="{57427C11-5886-D0C2-862D-A3D657888F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9039" y="3153229"/>
            <a:ext cx="479042" cy="479042"/>
          </a:xfrm>
          <a:prstGeom prst="rect">
            <a:avLst/>
          </a:prstGeom>
        </p:spPr>
      </p:pic>
      <p:sp>
        <p:nvSpPr>
          <p:cNvPr id="17" name="TextBox 16">
            <a:extLst>
              <a:ext uri="{FF2B5EF4-FFF2-40B4-BE49-F238E27FC236}">
                <a16:creationId xmlns:a16="http://schemas.microsoft.com/office/drawing/2014/main" id="{8D0C5065-C3DF-5145-3982-6856E72456E1}"/>
              </a:ext>
            </a:extLst>
          </p:cNvPr>
          <p:cNvSpPr txBox="1"/>
          <p:nvPr/>
        </p:nvSpPr>
        <p:spPr>
          <a:xfrm>
            <a:off x="225831" y="2205016"/>
            <a:ext cx="3203106"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A8607"/>
                </a:solidFill>
                <a:effectLst/>
                <a:uLnTx/>
                <a:uFillTx/>
                <a:latin typeface="Corbel" panose="020B0503020204020204" pitchFamily="34" charset="0"/>
                <a:ea typeface="+mn-ea"/>
                <a:cs typeface="+mn-cs"/>
              </a:rPr>
              <a:t>     </a:t>
            </a:r>
            <a:r>
              <a:rPr kumimoji="0" lang="en-US" sz="2200" b="1" i="0" u="none" strike="noStrike" kern="1200" cap="none" spc="0" normalizeH="0" baseline="0" noProof="0" dirty="0" err="1">
                <a:ln>
                  <a:noFill/>
                </a:ln>
                <a:solidFill>
                  <a:srgbClr val="FA8607"/>
                </a:solidFill>
                <a:effectLst/>
                <a:uLnTx/>
                <a:uFillTx/>
                <a:latin typeface="Corbel" panose="020B0503020204020204" pitchFamily="34" charset="0"/>
                <a:ea typeface="+mn-ea"/>
                <a:cs typeface="+mn-cs"/>
              </a:rPr>
              <a:t>GenStore</a:t>
            </a:r>
            <a:r>
              <a:rPr kumimoji="0" lang="en-US" sz="2200" b="1" i="0" u="none" strike="noStrike" kern="1200" cap="none" spc="0" normalizeH="0" baseline="0" noProof="0" dirty="0">
                <a:ln>
                  <a:noFill/>
                </a:ln>
                <a:solidFill>
                  <a:srgbClr val="FA8607"/>
                </a:solidFill>
                <a:effectLst/>
                <a:uLnTx/>
                <a:uFillTx/>
                <a:latin typeface="Corbel" panose="020B0503020204020204" pitchFamily="34" charset="0"/>
                <a:ea typeface="+mn-ea"/>
                <a:cs typeface="+mn-cs"/>
              </a:rPr>
              <a:t> </a:t>
            </a:r>
            <a:r>
              <a:rPr kumimoji="0" lang="en-US" sz="2200" b="1" i="0" u="none" strike="noStrike" kern="1200" cap="none" spc="0" normalizeH="0" baseline="30000" noProof="0" dirty="0">
                <a:ln>
                  <a:noFill/>
                </a:ln>
                <a:solidFill>
                  <a:srgbClr val="FA8607"/>
                </a:solidFill>
                <a:effectLst/>
                <a:uLnTx/>
                <a:uFillTx/>
                <a:latin typeface="Corbel" panose="020B0503020204020204" pitchFamily="34" charset="0"/>
                <a:ea typeface="+mn-ea"/>
                <a:cs typeface="+mn-cs"/>
              </a:rPr>
              <a:t>[ASPLOS’22]</a:t>
            </a:r>
            <a:br>
              <a:rPr kumimoji="0" lang="en-US" sz="2200" b="0" i="0" u="none" strike="noStrike" kern="1200" cap="none" spc="0" normalizeH="0" baseline="0" noProof="0" dirty="0">
                <a:ln>
                  <a:noFill/>
                </a:ln>
                <a:solidFill>
                  <a:srgbClr val="FA8607"/>
                </a:solidFill>
                <a:effectLst/>
                <a:uLnTx/>
                <a:uFillTx/>
                <a:latin typeface="Corbel" panose="020B0503020204020204" pitchFamily="34" charset="0"/>
                <a:ea typeface="+mn-ea"/>
                <a:cs typeface="+mn-cs"/>
              </a:rPr>
            </a:br>
            <a:r>
              <a:rPr kumimoji="0" lang="en-US" sz="18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mn-ea"/>
                <a:cs typeface="+mn-cs"/>
              </a:rPr>
              <a:t>In-storage filtering </a:t>
            </a:r>
            <a:br>
              <a:rPr kumimoji="0" lang="en-US" sz="18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mn-ea"/>
                <a:cs typeface="+mn-cs"/>
              </a:rPr>
            </a:br>
            <a:r>
              <a:rPr kumimoji="0" lang="en-US" sz="18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mn-ea"/>
                <a:cs typeface="+mn-cs"/>
              </a:rPr>
              <a:t>for </a:t>
            </a:r>
            <a:r>
              <a:rPr kumimoji="0" lang="en-US" sz="1800" b="0" i="0" u="none" strike="noStrike" kern="1200" cap="none" spc="0" normalizeH="0" baseline="0" noProof="0" dirty="0">
                <a:ln>
                  <a:noFill/>
                </a:ln>
                <a:solidFill>
                  <a:srgbClr val="FA8607"/>
                </a:solidFill>
                <a:effectLst/>
                <a:uLnTx/>
                <a:uFillTx/>
                <a:latin typeface="Corbel" panose="020B0503020204020204" pitchFamily="34" charset="0"/>
                <a:ea typeface="+mn-ea"/>
                <a:cs typeface="+mn-cs"/>
              </a:rPr>
              <a:t>genomic</a:t>
            </a:r>
            <a:r>
              <a:rPr kumimoji="0" lang="en-US" sz="18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mn-ea"/>
                <a:cs typeface="+mn-cs"/>
              </a:rPr>
              <a:t> analysis </a:t>
            </a:r>
            <a:endParaRPr kumimoji="0" lang="en-US" sz="2200" b="0" i="0" u="none" strike="noStrike" kern="1200" cap="none" spc="0" normalizeH="0" baseline="0" noProof="0" dirty="0">
              <a:ln>
                <a:noFill/>
              </a:ln>
              <a:solidFill>
                <a:srgbClr val="7A62E7"/>
              </a:solidFill>
              <a:effectLst/>
              <a:uLnTx/>
              <a:uFillTx/>
              <a:latin typeface="Corbel" panose="020B0503020204020204" pitchFamily="34" charset="0"/>
              <a:ea typeface="+mn-ea"/>
              <a:cs typeface="+mn-cs"/>
            </a:endParaRPr>
          </a:p>
        </p:txBody>
      </p:sp>
      <p:pic>
        <p:nvPicPr>
          <p:cNvPr id="18" name="Graphic 17" descr="Badge 1 with solid fill">
            <a:extLst>
              <a:ext uri="{FF2B5EF4-FFF2-40B4-BE49-F238E27FC236}">
                <a16:creationId xmlns:a16="http://schemas.microsoft.com/office/drawing/2014/main" id="{CFCDD6D9-4EF2-8EC6-0954-CE373A24C3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4098" y="2178309"/>
            <a:ext cx="479041" cy="479041"/>
          </a:xfrm>
          <a:prstGeom prst="rect">
            <a:avLst/>
          </a:prstGeom>
        </p:spPr>
      </p:pic>
      <p:sp>
        <p:nvSpPr>
          <p:cNvPr id="19" name="TextBox 18">
            <a:extLst>
              <a:ext uri="{FF2B5EF4-FFF2-40B4-BE49-F238E27FC236}">
                <a16:creationId xmlns:a16="http://schemas.microsoft.com/office/drawing/2014/main" id="{7E074D43-B93E-458F-70BD-9347FCD52981}"/>
              </a:ext>
            </a:extLst>
          </p:cNvPr>
          <p:cNvSpPr txBox="1"/>
          <p:nvPr/>
        </p:nvSpPr>
        <p:spPr>
          <a:xfrm>
            <a:off x="2715365" y="5287603"/>
            <a:ext cx="3948545"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a:ea typeface="+mn-ea"/>
                <a:cs typeface="+mn-cs"/>
              </a:rPr>
              <a:t>        SAGe </a:t>
            </a:r>
            <a:r>
              <a:rPr kumimoji="0" lang="en-US" sz="2200" b="1" i="0" u="none" strike="noStrike" kern="1200" cap="none" spc="0" normalizeH="0" baseline="30000" noProof="0" dirty="0">
                <a:ln>
                  <a:noFill/>
                </a:ln>
                <a:solidFill>
                  <a:srgbClr val="70AD47"/>
                </a:solidFill>
                <a:effectLst/>
                <a:uLnTx/>
                <a:uFillTx/>
                <a:latin typeface="Calibri" panose="020F0502020204030204"/>
                <a:ea typeface="+mn-ea"/>
                <a:cs typeface="+mn-cs"/>
              </a:rPr>
              <a:t>[HPCA’26]</a:t>
            </a:r>
            <a:r>
              <a:rPr kumimoji="0" lang="en-US" sz="2200" b="0" i="0" u="none" strike="noStrike" kern="1200" cap="none" spc="0" normalizeH="0" baseline="30000" noProof="0" dirty="0">
                <a:ln>
                  <a:noFill/>
                </a:ln>
                <a:solidFill>
                  <a:srgbClr val="E2247D"/>
                </a:solidFill>
                <a:effectLst/>
                <a:uLnTx/>
                <a:uFillTx/>
                <a:latin typeface="Calibri" panose="020F0502020204030204"/>
                <a:ea typeface="+mn-ea"/>
                <a:cs typeface="+mn-cs"/>
              </a:rPr>
              <a:t> </a:t>
            </a:r>
            <a:br>
              <a:rPr kumimoji="0" lang="en-US" sz="2200" b="0" i="0" u="none" strike="noStrike" kern="1200" cap="none" spc="0" normalizeH="0" baseline="0" noProof="0" dirty="0">
                <a:ln>
                  <a:noFill/>
                </a:ln>
                <a:solidFill>
                  <a:srgbClr val="E2247D"/>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Algorithm-architecture co-design</a:t>
            </a:r>
            <a:b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for </a:t>
            </a:r>
            <a:r>
              <a:rPr kumimoji="0" lang="en-US" sz="1800" b="0" i="0" u="none" strike="noStrike" kern="1200" cap="none" spc="0" normalizeH="0" baseline="0" noProof="0" dirty="0">
                <a:ln>
                  <a:noFill/>
                </a:ln>
                <a:solidFill>
                  <a:srgbClr val="71AD47"/>
                </a:solidFill>
                <a:effectLst/>
                <a:uLnTx/>
                <a:uFillTx/>
                <a:latin typeface="Calibri" panose="020F0502020204030204"/>
                <a:ea typeface="+mn-ea"/>
                <a:cs typeface="+mn-cs"/>
              </a:rPr>
              <a:t>storing</a:t>
            </a:r>
            <a: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 and </a:t>
            </a:r>
            <a:r>
              <a:rPr kumimoji="0" lang="en-US" sz="1800" b="0" i="0" u="none" strike="noStrike" kern="1200" cap="none" spc="0" normalizeH="0" baseline="0" noProof="0" dirty="0">
                <a:ln>
                  <a:noFill/>
                </a:ln>
                <a:solidFill>
                  <a:srgbClr val="71AD47"/>
                </a:solidFill>
                <a:effectLst/>
                <a:uLnTx/>
                <a:uFillTx/>
                <a:latin typeface="Calibri" panose="020F0502020204030204"/>
                <a:ea typeface="+mn-ea"/>
                <a:cs typeface="+mn-cs"/>
              </a:rPr>
              <a:t>accessing</a:t>
            </a:r>
            <a:r>
              <a:rPr kumimoji="0" 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 sequence data </a:t>
            </a:r>
            <a:endParaRPr kumimoji="0" lang="en-US" sz="2000" b="0" i="0" u="none" strike="noStrike" kern="1200" cap="none" spc="0" normalizeH="0" baseline="0" noProof="0" dirty="0">
              <a:ln>
                <a:noFill/>
              </a:ln>
              <a:solidFill>
                <a:srgbClr val="E2247C"/>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48FAC4B0-1667-A339-A035-424751751D45}"/>
              </a:ext>
            </a:extLst>
          </p:cNvPr>
          <p:cNvGrpSpPr/>
          <p:nvPr/>
        </p:nvGrpSpPr>
        <p:grpSpPr>
          <a:xfrm>
            <a:off x="302533" y="1288738"/>
            <a:ext cx="8538933" cy="923330"/>
            <a:chOff x="302533" y="1288738"/>
            <a:chExt cx="8538933" cy="923330"/>
          </a:xfrm>
        </p:grpSpPr>
        <p:sp>
          <p:nvSpPr>
            <p:cNvPr id="20" name="Rounded Rectangle 19">
              <a:extLst>
                <a:ext uri="{FF2B5EF4-FFF2-40B4-BE49-F238E27FC236}">
                  <a16:creationId xmlns:a16="http://schemas.microsoft.com/office/drawing/2014/main" id="{368A8C51-7BB9-06B1-B46F-35CE216D9BC7}"/>
                </a:ext>
              </a:extLst>
            </p:cNvPr>
            <p:cNvSpPr/>
            <p:nvPr/>
          </p:nvSpPr>
          <p:spPr>
            <a:xfrm>
              <a:off x="302533" y="1364278"/>
              <a:ext cx="8538933" cy="78295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1" u="none" strike="noStrike" kern="1200" cap="none" spc="0" normalizeH="0" baseline="0" noProof="0" dirty="0">
                  <a:ln>
                    <a:noFill/>
                  </a:ln>
                  <a:solidFill>
                    <a:srgbClr val="1658FF"/>
                  </a:solidFill>
                  <a:effectLst/>
                  <a:uLnTx/>
                  <a:uFillTx/>
                  <a:latin typeface="Corbel" panose="020B0503020204020204" pitchFamily="34" charset="0"/>
                  <a:ea typeface="+mn-ea"/>
                  <a:cs typeface="+mn-cs"/>
                </a:rPr>
                <a:t>           </a:t>
              </a:r>
              <a:r>
                <a:rPr kumimoji="0" lang="en-GB" sz="2200" b="1" i="1" u="none" strike="noStrike" kern="1200" cap="none" spc="0" normalizeH="0" baseline="0" noProof="0" dirty="0" err="1">
                  <a:ln>
                    <a:noFill/>
                  </a:ln>
                  <a:solidFill>
                    <a:srgbClr val="1658FF"/>
                  </a:solidFill>
                  <a:effectLst/>
                  <a:uLnTx/>
                  <a:uFillTx/>
                  <a:latin typeface="Corbel" panose="020B0503020204020204" pitchFamily="34" charset="0"/>
                  <a:ea typeface="+mn-ea"/>
                  <a:cs typeface="+mn-cs"/>
                </a:rPr>
                <a:t>analyze</a:t>
              </a:r>
              <a:r>
                <a:rPr kumimoji="0" lang="en-GB" sz="22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genomic and metagenomic data </a:t>
              </a:r>
              <a:r>
                <a:rPr kumimoji="0" lang="en-GB" sz="2200" b="1" i="1" u="none" strike="noStrike" kern="1200" cap="none" spc="0" normalizeH="0" baseline="0" noProof="0" dirty="0">
                  <a:ln>
                    <a:noFill/>
                  </a:ln>
                  <a:solidFill>
                    <a:srgbClr val="1658FF"/>
                  </a:solidFill>
                  <a:effectLst/>
                  <a:uLnTx/>
                  <a:uFillTx/>
                  <a:latin typeface="Corbel" panose="020B0503020204020204" pitchFamily="34" charset="0"/>
                  <a:ea typeface="+mn-ea"/>
                  <a:cs typeface="+mn-cs"/>
                </a:rPr>
                <a:t>inside the storage system</a:t>
              </a:r>
            </a:p>
          </p:txBody>
        </p:sp>
        <p:sp>
          <p:nvSpPr>
            <p:cNvPr id="21" name="TextBox 20">
              <a:extLst>
                <a:ext uri="{FF2B5EF4-FFF2-40B4-BE49-F238E27FC236}">
                  <a16:creationId xmlns:a16="http://schemas.microsoft.com/office/drawing/2014/main" id="{D64A99D1-8136-35B3-48F4-A496379FF520}"/>
                </a:ext>
              </a:extLst>
            </p:cNvPr>
            <p:cNvSpPr txBox="1"/>
            <p:nvPr/>
          </p:nvSpPr>
          <p:spPr>
            <a:xfrm>
              <a:off x="350553" y="1288738"/>
              <a:ext cx="55481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5400" b="0" i="0" u="none" strike="noStrike" kern="1200" cap="none" spc="0" normalizeH="0" baseline="0" noProof="0" dirty="0">
                  <a:ln>
                    <a:noFill/>
                  </a:ln>
                  <a:solidFill>
                    <a:srgbClr val="1658FF"/>
                  </a:solidFill>
                  <a:effectLst/>
                  <a:uLnTx/>
                  <a:uFillTx/>
                  <a:latin typeface="Calibri" panose="020F0502020204030204"/>
                  <a:ea typeface="+mn-ea"/>
                  <a:cs typeface="+mn-cs"/>
                </a:rPr>
                <a:t>⓵</a:t>
              </a:r>
            </a:p>
          </p:txBody>
        </p:sp>
      </p:grpSp>
      <p:grpSp>
        <p:nvGrpSpPr>
          <p:cNvPr id="25" name="Group 24">
            <a:extLst>
              <a:ext uri="{FF2B5EF4-FFF2-40B4-BE49-F238E27FC236}">
                <a16:creationId xmlns:a16="http://schemas.microsoft.com/office/drawing/2014/main" id="{6BD670D6-F9BA-E397-3B69-71A444DB558A}"/>
              </a:ext>
            </a:extLst>
          </p:cNvPr>
          <p:cNvGrpSpPr/>
          <p:nvPr/>
        </p:nvGrpSpPr>
        <p:grpSpPr>
          <a:xfrm>
            <a:off x="319124" y="4253957"/>
            <a:ext cx="8538932" cy="929957"/>
            <a:chOff x="302534" y="2296206"/>
            <a:chExt cx="8538932" cy="929957"/>
          </a:xfrm>
        </p:grpSpPr>
        <p:sp>
          <p:nvSpPr>
            <p:cNvPr id="26" name="Rounded Rectangle 25">
              <a:extLst>
                <a:ext uri="{FF2B5EF4-FFF2-40B4-BE49-F238E27FC236}">
                  <a16:creationId xmlns:a16="http://schemas.microsoft.com/office/drawing/2014/main" id="{300372F1-ABC7-A9A0-9D9C-47A9DA40F421}"/>
                </a:ext>
              </a:extLst>
            </p:cNvPr>
            <p:cNvSpPr/>
            <p:nvPr/>
          </p:nvSpPr>
          <p:spPr>
            <a:xfrm>
              <a:off x="302534" y="2315890"/>
              <a:ext cx="8538932" cy="910273"/>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200" b="1" i="1" u="none" strike="noStrike" kern="1200" cap="none" spc="0" normalizeH="0" baseline="0" noProof="0" dirty="0">
                <a:ln>
                  <a:noFill/>
                </a:ln>
                <a:solidFill>
                  <a:srgbClr val="1D99E9"/>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enable </a:t>
              </a:r>
              <a:r>
                <a:rPr kumimoji="0" lang="en-GB" sz="2200" b="1" i="1" u="none" strike="noStrike" kern="1200" cap="none" spc="0" normalizeH="0" baseline="0" noProof="0" dirty="0">
                  <a:ln>
                    <a:noFill/>
                  </a:ln>
                  <a:solidFill>
                    <a:srgbClr val="1658FF"/>
                  </a:solidFill>
                  <a:effectLst/>
                  <a:uLnTx/>
                  <a:uFillTx/>
                  <a:latin typeface="Corbel" panose="020B0503020204020204" pitchFamily="34" charset="0"/>
                  <a:ea typeface="+mn-ea"/>
                  <a:cs typeface="+mn-cs"/>
                </a:rPr>
                <a:t>highly-compressed storage</a:t>
              </a:r>
              <a:r>
                <a:rPr kumimoji="0" lang="en-GB" sz="2200" b="1" i="1" u="none" strike="noStrike" kern="1200" cap="none" spc="0" normalizeH="0" baseline="0" noProof="0" dirty="0">
                  <a:ln>
                    <a:noFill/>
                  </a:ln>
                  <a:solidFill>
                    <a:srgbClr val="7A62E7"/>
                  </a:solidFill>
                  <a:effectLst/>
                  <a:uLnTx/>
                  <a:uFillTx/>
                  <a:latin typeface="Corbel" panose="020B0503020204020204" pitchFamily="34" charset="0"/>
                  <a:ea typeface="+mn-ea"/>
                  <a:cs typeface="+mn-cs"/>
                </a:rPr>
                <a:t> </a:t>
              </a:r>
              <a:r>
                <a:rPr kumimoji="0" lang="en-GB" sz="22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a:t>
              </a:r>
              <a:r>
                <a:rPr kumimoji="0" lang="en-GB" sz="2200" b="1" i="1" u="none" strike="noStrike" kern="1200" cap="none" spc="0" normalizeH="0" baseline="0" noProof="0" dirty="0">
                  <a:ln>
                    <a:noFill/>
                  </a:ln>
                  <a:solidFill>
                    <a:srgbClr val="1658FF"/>
                  </a:solidFill>
                  <a:effectLst/>
                  <a:uLnTx/>
                  <a:uFillTx/>
                  <a:latin typeface="Corbel" panose="020B0503020204020204" pitchFamily="34" charset="0"/>
                  <a:ea typeface="+mn-ea"/>
                  <a:cs typeface="+mn-cs"/>
                </a:rPr>
                <a:t>high-performance access </a:t>
              </a:r>
              <a:br>
                <a:rPr kumimoji="0" lang="en-GB" sz="22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br>
              <a:r>
                <a:rPr kumimoji="0" lang="en-GB" sz="22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r>
                <a:rPr kumimoji="0" lang="en-GB" sz="22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 large-scale sequence data</a:t>
              </a:r>
              <a:endParaRPr kumimoji="0" lang="en-GB" sz="2200" b="0" i="1" u="none" strike="noStrike" kern="1200" cap="none" spc="0" normalizeH="0" baseline="0" noProof="0" dirty="0">
                <a:ln>
                  <a:noFill/>
                </a:ln>
                <a:solidFill>
                  <a:srgbClr val="1D99E9"/>
                </a:solidFill>
                <a:effectLst/>
                <a:uLnTx/>
                <a:uFillTx/>
                <a:latin typeface="Corbel" panose="020B0503020204020204" pitchFamily="34" charset="0"/>
                <a:ea typeface="+mn-ea"/>
                <a:cs typeface="+mn-cs"/>
              </a:endParaRPr>
            </a:p>
            <a:p>
              <a:pPr marL="457200" marR="0" lvl="0" indent="-457200" algn="ctr" defTabSz="914400" rtl="0" eaLnBrk="1" fontAlgn="auto" latinLnBrk="0" hangingPunct="1">
                <a:lnSpc>
                  <a:spcPct val="100000"/>
                </a:lnSpc>
                <a:spcBef>
                  <a:spcPts val="0"/>
                </a:spcBef>
                <a:spcAft>
                  <a:spcPts val="0"/>
                </a:spcAft>
                <a:buClrTx/>
                <a:buSzTx/>
                <a:buFont typeface="+mj-lt"/>
                <a:buAutoNum type="arabicParenR"/>
                <a:tabLst/>
                <a:defRPr/>
              </a:pPr>
              <a:endParaRPr kumimoji="0" lang="en-GB" sz="2200" b="1" i="1" u="none" strike="noStrike" kern="1200" cap="none" spc="0" normalizeH="0" baseline="0" noProof="0" dirty="0">
                <a:ln>
                  <a:noFill/>
                </a:ln>
                <a:solidFill>
                  <a:srgbClr val="1D99E9"/>
                </a:solidFill>
                <a:effectLst/>
                <a:uLnTx/>
                <a:uFillTx/>
                <a:latin typeface="Corbel" panose="020B0503020204020204" pitchFamily="34" charset="0"/>
                <a:ea typeface="+mn-ea"/>
                <a:cs typeface="+mn-cs"/>
              </a:endParaRPr>
            </a:p>
          </p:txBody>
        </p:sp>
        <p:sp>
          <p:nvSpPr>
            <p:cNvPr id="27" name="TextBox 26">
              <a:extLst>
                <a:ext uri="{FF2B5EF4-FFF2-40B4-BE49-F238E27FC236}">
                  <a16:creationId xmlns:a16="http://schemas.microsoft.com/office/drawing/2014/main" id="{DFBB470D-F6A0-0E7B-DB9E-815C92BB15DB}"/>
                </a:ext>
              </a:extLst>
            </p:cNvPr>
            <p:cNvSpPr txBox="1"/>
            <p:nvPr/>
          </p:nvSpPr>
          <p:spPr>
            <a:xfrm>
              <a:off x="350553" y="2296206"/>
              <a:ext cx="55481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5400" b="0" i="0" u="none" strike="noStrike" kern="1200" cap="none" spc="0" normalizeH="0" baseline="0" noProof="0" dirty="0">
                  <a:ln>
                    <a:noFill/>
                  </a:ln>
                  <a:solidFill>
                    <a:srgbClr val="1658FF"/>
                  </a:solidFill>
                  <a:effectLst/>
                  <a:uLnTx/>
                  <a:uFillTx/>
                  <a:latin typeface="Calibri" panose="020F0502020204030204"/>
                  <a:ea typeface="+mn-ea"/>
                  <a:cs typeface="+mn-cs"/>
                </a:rPr>
                <a:t>⓶</a:t>
              </a:r>
            </a:p>
          </p:txBody>
        </p:sp>
      </p:grpSp>
    </p:spTree>
    <p:extLst>
      <p:ext uri="{BB962C8B-B14F-4D97-AF65-F5344CB8AC3E}">
        <p14:creationId xmlns:p14="http://schemas.microsoft.com/office/powerpoint/2010/main" val="8728487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EF266D56-E565-2CC9-9C43-02FA65D4464E}"/>
              </a:ext>
            </a:extLst>
          </p:cNvPr>
          <p:cNvGrpSpPr/>
          <p:nvPr/>
        </p:nvGrpSpPr>
        <p:grpSpPr>
          <a:xfrm>
            <a:off x="302533" y="1288738"/>
            <a:ext cx="8538933" cy="1502470"/>
            <a:chOff x="302533" y="1288738"/>
            <a:chExt cx="8538933" cy="1502470"/>
          </a:xfrm>
        </p:grpSpPr>
        <p:sp>
          <p:nvSpPr>
            <p:cNvPr id="20" name="Rounded Rectangle 19">
              <a:extLst>
                <a:ext uri="{FF2B5EF4-FFF2-40B4-BE49-F238E27FC236}">
                  <a16:creationId xmlns:a16="http://schemas.microsoft.com/office/drawing/2014/main" id="{628EC759-8E70-786D-3B88-E9F70C1A3527}"/>
                </a:ext>
              </a:extLst>
            </p:cNvPr>
            <p:cNvSpPr/>
            <p:nvPr/>
          </p:nvSpPr>
          <p:spPr>
            <a:xfrm>
              <a:off x="302533" y="1364278"/>
              <a:ext cx="8538933" cy="1426930"/>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180000" bIns="0" rtlCol="0" anchor="t"/>
            <a:lstStyle/>
            <a:p>
              <a:pPr algn="ctr">
                <a:lnSpc>
                  <a:spcPct val="100000"/>
                </a:lnSpc>
              </a:pPr>
              <a:r>
                <a:rPr lang="en-GB" sz="2200" b="1" i="1" dirty="0">
                  <a:solidFill>
                    <a:srgbClr val="1658FF"/>
                  </a:solidFill>
                  <a:latin typeface="Corbel" panose="020B0503020204020204" pitchFamily="34" charset="0"/>
                </a:rPr>
                <a:t>           </a:t>
              </a:r>
              <a:r>
                <a:rPr lang="en-GB" sz="2200" b="1" i="1" dirty="0" err="1">
                  <a:solidFill>
                    <a:srgbClr val="1658FF"/>
                  </a:solidFill>
                  <a:latin typeface="Corbel" panose="020B0503020204020204" pitchFamily="34" charset="0"/>
                </a:rPr>
                <a:t>analyze</a:t>
              </a:r>
              <a:r>
                <a:rPr lang="en-GB" sz="2200" i="1" dirty="0">
                  <a:solidFill>
                    <a:schemeClr val="tx1"/>
                  </a:solidFill>
                  <a:latin typeface="Corbel" panose="020B0503020204020204" pitchFamily="34" charset="0"/>
                </a:rPr>
                <a:t> genomic and metagenomic data </a:t>
              </a:r>
              <a:r>
                <a:rPr lang="en-GB" sz="2200" b="1" i="1" dirty="0">
                  <a:solidFill>
                    <a:srgbClr val="1658FF"/>
                  </a:solidFill>
                  <a:latin typeface="Corbel" panose="020B0503020204020204" pitchFamily="34" charset="0"/>
                </a:rPr>
                <a:t>inside the storage system</a:t>
              </a:r>
            </a:p>
          </p:txBody>
        </p:sp>
        <p:sp>
          <p:nvSpPr>
            <p:cNvPr id="21" name="TextBox 20">
              <a:extLst>
                <a:ext uri="{FF2B5EF4-FFF2-40B4-BE49-F238E27FC236}">
                  <a16:creationId xmlns:a16="http://schemas.microsoft.com/office/drawing/2014/main" id="{57F31F5F-343A-B844-5BF7-FF0CD762A241}"/>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grpSp>
      <p:sp>
        <p:nvSpPr>
          <p:cNvPr id="2" name="Title 1">
            <a:extLst>
              <a:ext uri="{FF2B5EF4-FFF2-40B4-BE49-F238E27FC236}">
                <a16:creationId xmlns:a16="http://schemas.microsoft.com/office/drawing/2014/main" id="{EFEB966B-06CB-EB9B-FB73-F9B6E604CF15}"/>
              </a:ext>
            </a:extLst>
          </p:cNvPr>
          <p:cNvSpPr>
            <a:spLocks noGrp="1"/>
          </p:cNvSpPr>
          <p:nvPr>
            <p:ph type="title"/>
          </p:nvPr>
        </p:nvSpPr>
        <p:spPr/>
        <p:txBody>
          <a:bodyPr/>
          <a:lstStyle/>
          <a:p>
            <a:r>
              <a:rPr lang="en-CH" dirty="0"/>
              <a:t>Conclusion</a:t>
            </a:r>
          </a:p>
        </p:txBody>
      </p:sp>
      <p:sp>
        <p:nvSpPr>
          <p:cNvPr id="3" name="Content Placeholder 2">
            <a:extLst>
              <a:ext uri="{FF2B5EF4-FFF2-40B4-BE49-F238E27FC236}">
                <a16:creationId xmlns:a16="http://schemas.microsoft.com/office/drawing/2014/main" id="{F1843FD5-B68E-E92A-FDC8-905B9EDED5F6}"/>
              </a:ext>
            </a:extLst>
          </p:cNvPr>
          <p:cNvSpPr>
            <a:spLocks noGrp="1"/>
          </p:cNvSpPr>
          <p:nvPr>
            <p:ph idx="1"/>
          </p:nvPr>
        </p:nvSpPr>
        <p:spPr>
          <a:xfrm>
            <a:off x="189560" y="844950"/>
            <a:ext cx="8798061" cy="782950"/>
          </a:xfrm>
        </p:spPr>
        <p:txBody>
          <a:bodyPr/>
          <a:lstStyle/>
          <a:p>
            <a:pPr marL="0" indent="0" algn="ctr">
              <a:buNone/>
            </a:pPr>
            <a:r>
              <a:rPr lang="en-GB" sz="2400" i="1" dirty="0"/>
              <a:t>By designing customized </a:t>
            </a:r>
            <a:r>
              <a:rPr lang="en-GB" sz="2400" b="1" i="1" dirty="0">
                <a:solidFill>
                  <a:srgbClr val="1658FF"/>
                </a:solidFill>
              </a:rPr>
              <a:t>storage-centric systems </a:t>
            </a:r>
            <a:r>
              <a:rPr lang="en-GB" sz="2400" i="1" dirty="0"/>
              <a:t>that efficiently</a:t>
            </a:r>
          </a:p>
        </p:txBody>
      </p:sp>
      <p:sp>
        <p:nvSpPr>
          <p:cNvPr id="5" name="Rounded Rectangle 4">
            <a:extLst>
              <a:ext uri="{FF2B5EF4-FFF2-40B4-BE49-F238E27FC236}">
                <a16:creationId xmlns:a16="http://schemas.microsoft.com/office/drawing/2014/main" id="{3682366A-6D61-0D72-C4F9-84183B86C9AA}"/>
              </a:ext>
            </a:extLst>
          </p:cNvPr>
          <p:cNvSpPr/>
          <p:nvPr/>
        </p:nvSpPr>
        <p:spPr>
          <a:xfrm>
            <a:off x="302534" y="2995452"/>
            <a:ext cx="8538932" cy="1391342"/>
          </a:xfrm>
          <a:prstGeom prst="roundRect">
            <a:avLst>
              <a:gd name="adj" fmla="val 9678"/>
            </a:avLst>
          </a:prstGeom>
          <a:solidFill>
            <a:srgbClr val="C5D7FD">
              <a:alpha val="5333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90000" bIns="0" rtlCol="0" anchor="t"/>
          <a:lstStyle/>
          <a:p>
            <a:pPr algn="ctr"/>
            <a:r>
              <a:rPr lang="en-GB" sz="2200" i="1" dirty="0">
                <a:solidFill>
                  <a:schemeClr val="tx1"/>
                </a:solidFill>
                <a:latin typeface="Corbel" panose="020B0503020204020204" pitchFamily="34" charset="0"/>
              </a:rPr>
              <a:t>        enable </a:t>
            </a:r>
            <a:r>
              <a:rPr lang="en-GB" sz="2200" b="1" i="1" dirty="0">
                <a:solidFill>
                  <a:srgbClr val="1658FF"/>
                </a:solidFill>
                <a:latin typeface="Corbel" panose="020B0503020204020204" pitchFamily="34" charset="0"/>
              </a:rPr>
              <a:t>highly-compressed storage</a:t>
            </a:r>
            <a:r>
              <a:rPr lang="en-GB" sz="2200" b="1" i="1" dirty="0">
                <a:solidFill>
                  <a:srgbClr val="7A62E7"/>
                </a:solidFill>
                <a:latin typeface="Corbel" panose="020B0503020204020204" pitchFamily="34" charset="0"/>
              </a:rPr>
              <a:t> </a:t>
            </a:r>
            <a:r>
              <a:rPr lang="en-GB" sz="2200" i="1" dirty="0">
                <a:solidFill>
                  <a:schemeClr val="tx1"/>
                </a:solidFill>
                <a:latin typeface="Corbel" panose="020B0503020204020204" pitchFamily="34" charset="0"/>
              </a:rPr>
              <a:t>and </a:t>
            </a:r>
            <a:r>
              <a:rPr lang="en-GB" sz="2200" b="1" i="1" dirty="0">
                <a:solidFill>
                  <a:srgbClr val="1658FF"/>
                </a:solidFill>
                <a:latin typeface="Corbel" panose="020B0503020204020204" pitchFamily="34" charset="0"/>
              </a:rPr>
              <a:t>high-performance access </a:t>
            </a:r>
            <a:br>
              <a:rPr lang="en-GB" sz="2200" b="1" i="1" dirty="0">
                <a:solidFill>
                  <a:srgbClr val="629B3C"/>
                </a:solidFill>
                <a:latin typeface="Corbel" panose="020B0503020204020204" pitchFamily="34" charset="0"/>
              </a:rPr>
            </a:br>
            <a:r>
              <a:rPr lang="en-GB" sz="2200" i="1" dirty="0">
                <a:solidFill>
                  <a:schemeClr val="tx1"/>
                </a:solidFill>
                <a:latin typeface="Corbel" panose="020B0503020204020204" pitchFamily="34" charset="0"/>
              </a:rPr>
              <a:t>of large-scale sequence data</a:t>
            </a:r>
            <a:endParaRPr lang="en-GB" sz="2200" i="1" dirty="0">
              <a:solidFill>
                <a:srgbClr val="1D99E9"/>
              </a:solidFill>
              <a:latin typeface="Corbel" panose="020B0503020204020204" pitchFamily="34" charset="0"/>
            </a:endParaRPr>
          </a:p>
          <a:p>
            <a:pPr marL="457200" indent="-457200" algn="ctr">
              <a:lnSpc>
                <a:spcPct val="100000"/>
              </a:lnSpc>
              <a:buFont typeface="+mj-lt"/>
              <a:buAutoNum type="arabicParenR"/>
            </a:pPr>
            <a:endParaRPr lang="en-GB" sz="2200" b="1" i="1" dirty="0">
              <a:solidFill>
                <a:srgbClr val="1D99E9"/>
              </a:solidFill>
              <a:latin typeface="Corbel" panose="020B0503020204020204" pitchFamily="34" charset="0"/>
            </a:endParaRPr>
          </a:p>
        </p:txBody>
      </p:sp>
      <p:sp>
        <p:nvSpPr>
          <p:cNvPr id="7" name="Triangle 6">
            <a:extLst>
              <a:ext uri="{FF2B5EF4-FFF2-40B4-BE49-F238E27FC236}">
                <a16:creationId xmlns:a16="http://schemas.microsoft.com/office/drawing/2014/main" id="{AFB133E2-D29C-1108-ACFF-40E25DF13915}"/>
              </a:ext>
            </a:extLst>
          </p:cNvPr>
          <p:cNvSpPr/>
          <p:nvPr/>
        </p:nvSpPr>
        <p:spPr>
          <a:xfrm rot="10800000">
            <a:off x="4433101" y="4574438"/>
            <a:ext cx="554811" cy="291434"/>
          </a:xfrm>
          <a:prstGeom prst="triangle">
            <a:avLst/>
          </a:prstGeom>
          <a:solidFill>
            <a:srgbClr val="1048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Rounded Rectangle 9">
            <a:extLst>
              <a:ext uri="{FF2B5EF4-FFF2-40B4-BE49-F238E27FC236}">
                <a16:creationId xmlns:a16="http://schemas.microsoft.com/office/drawing/2014/main" id="{54383D8B-EFFB-7DE5-5694-70BE5913D6D7}"/>
              </a:ext>
            </a:extLst>
          </p:cNvPr>
          <p:cNvSpPr/>
          <p:nvPr/>
        </p:nvSpPr>
        <p:spPr>
          <a:xfrm>
            <a:off x="302533" y="5070117"/>
            <a:ext cx="8538932" cy="910273"/>
          </a:xfrm>
          <a:prstGeom prst="roundRect">
            <a:avLst>
              <a:gd name="adj" fmla="val 9678"/>
            </a:avLst>
          </a:prstGeom>
          <a:solidFill>
            <a:srgbClr val="F5E6CC">
              <a:alpha val="5372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algn="ctr">
              <a:lnSpc>
                <a:spcPct val="100000"/>
              </a:lnSpc>
            </a:pPr>
            <a:r>
              <a:rPr lang="en-GB" sz="2400" b="1" i="1" dirty="0">
                <a:solidFill>
                  <a:srgbClr val="B8541A"/>
                </a:solidFill>
                <a:latin typeface="Corbel" panose="020B0503020204020204" pitchFamily="34" charset="0"/>
              </a:rPr>
              <a:t>we can alleviate the overheads of </a:t>
            </a:r>
            <a:br>
              <a:rPr lang="en-GB" sz="2400" b="1" i="1" dirty="0">
                <a:solidFill>
                  <a:srgbClr val="B8541A"/>
                </a:solidFill>
                <a:latin typeface="Corbel" panose="020B0503020204020204" pitchFamily="34" charset="0"/>
              </a:rPr>
            </a:br>
            <a:endParaRPr lang="en-GB" sz="2400" b="1" i="1" dirty="0">
              <a:solidFill>
                <a:srgbClr val="B8541A"/>
              </a:solidFill>
              <a:latin typeface="Corbel" panose="020B0503020204020204" pitchFamily="34" charset="0"/>
            </a:endParaRPr>
          </a:p>
        </p:txBody>
      </p:sp>
      <p:sp>
        <p:nvSpPr>
          <p:cNvPr id="12" name="TextBox 11">
            <a:extLst>
              <a:ext uri="{FF2B5EF4-FFF2-40B4-BE49-F238E27FC236}">
                <a16:creationId xmlns:a16="http://schemas.microsoft.com/office/drawing/2014/main" id="{95C67C76-E51C-0D98-1961-75A13D78DC00}"/>
              </a:ext>
            </a:extLst>
          </p:cNvPr>
          <p:cNvSpPr txBox="1"/>
          <p:nvPr/>
        </p:nvSpPr>
        <p:spPr>
          <a:xfrm>
            <a:off x="3254199" y="5508470"/>
            <a:ext cx="2912617" cy="400110"/>
          </a:xfrm>
          <a:prstGeom prst="rect">
            <a:avLst/>
          </a:prstGeom>
          <a:noFill/>
        </p:spPr>
        <p:txBody>
          <a:bodyPr wrap="square" rtlCol="0">
            <a:spAutoFit/>
          </a:bodyPr>
          <a:lstStyle/>
          <a:p>
            <a:pPr algn="ctr"/>
            <a:r>
              <a:rPr lang="en-GB" sz="2000" i="1" dirty="0">
                <a:solidFill>
                  <a:srgbClr val="B8541A"/>
                </a:solidFill>
                <a:latin typeface="Corbel" panose="020B0503020204020204" pitchFamily="34" charset="0"/>
              </a:rPr>
              <a:t>computation</a:t>
            </a:r>
            <a:endParaRPr lang="en-CH" sz="2000" i="1" dirty="0">
              <a:solidFill>
                <a:srgbClr val="B8541A"/>
              </a:solidFill>
              <a:latin typeface="Corbel" panose="020B0503020204020204" pitchFamily="34" charset="0"/>
            </a:endParaRPr>
          </a:p>
        </p:txBody>
      </p:sp>
      <p:sp>
        <p:nvSpPr>
          <p:cNvPr id="13" name="TextBox 12">
            <a:extLst>
              <a:ext uri="{FF2B5EF4-FFF2-40B4-BE49-F238E27FC236}">
                <a16:creationId xmlns:a16="http://schemas.microsoft.com/office/drawing/2014/main" id="{275D38A4-0CDE-637A-A03E-8A39B262BD44}"/>
              </a:ext>
            </a:extLst>
          </p:cNvPr>
          <p:cNvSpPr txBox="1"/>
          <p:nvPr/>
        </p:nvSpPr>
        <p:spPr>
          <a:xfrm>
            <a:off x="302533" y="5525253"/>
            <a:ext cx="1965381" cy="400110"/>
          </a:xfrm>
          <a:prstGeom prst="rect">
            <a:avLst/>
          </a:prstGeom>
          <a:noFill/>
        </p:spPr>
        <p:txBody>
          <a:bodyPr wrap="square" rtlCol="0">
            <a:spAutoFit/>
          </a:bodyPr>
          <a:lstStyle/>
          <a:p>
            <a:pPr algn="ctr"/>
            <a:r>
              <a:rPr lang="en-CH" sz="2000" i="1" dirty="0">
                <a:solidFill>
                  <a:srgbClr val="B8541A"/>
                </a:solidFill>
                <a:latin typeface="Corbel" panose="020B0503020204020204" pitchFamily="34" charset="0"/>
              </a:rPr>
              <a:t>data movement</a:t>
            </a:r>
          </a:p>
        </p:txBody>
      </p:sp>
      <p:sp>
        <p:nvSpPr>
          <p:cNvPr id="14" name="TextBox 13">
            <a:extLst>
              <a:ext uri="{FF2B5EF4-FFF2-40B4-BE49-F238E27FC236}">
                <a16:creationId xmlns:a16="http://schemas.microsoft.com/office/drawing/2014/main" id="{554321A8-75E0-0C41-350C-1EBFBF9E5CD5}"/>
              </a:ext>
            </a:extLst>
          </p:cNvPr>
          <p:cNvSpPr txBox="1"/>
          <p:nvPr/>
        </p:nvSpPr>
        <p:spPr>
          <a:xfrm>
            <a:off x="6552107" y="5469799"/>
            <a:ext cx="2006399" cy="400110"/>
          </a:xfrm>
          <a:prstGeom prst="rect">
            <a:avLst/>
          </a:prstGeom>
          <a:noFill/>
        </p:spPr>
        <p:txBody>
          <a:bodyPr wrap="square" rtlCol="0">
            <a:spAutoFit/>
          </a:bodyPr>
          <a:lstStyle/>
          <a:p>
            <a:pPr algn="ctr"/>
            <a:r>
              <a:rPr lang="en-GB" sz="2000" i="1" dirty="0">
                <a:solidFill>
                  <a:srgbClr val="B8541A"/>
                </a:solidFill>
                <a:latin typeface="Corbel" panose="020B0503020204020204" pitchFamily="34" charset="0"/>
              </a:rPr>
              <a:t>data preparation</a:t>
            </a:r>
            <a:endParaRPr lang="en-CH" sz="2000" i="1" dirty="0">
              <a:solidFill>
                <a:srgbClr val="B8541A"/>
              </a:solidFill>
              <a:latin typeface="Corbel" panose="020B0503020204020204" pitchFamily="34" charset="0"/>
            </a:endParaRPr>
          </a:p>
        </p:txBody>
      </p:sp>
      <p:pic>
        <p:nvPicPr>
          <p:cNvPr id="27" name="Graphic 26" descr="Badge 4 with solid fill">
            <a:extLst>
              <a:ext uri="{FF2B5EF4-FFF2-40B4-BE49-F238E27FC236}">
                <a16:creationId xmlns:a16="http://schemas.microsoft.com/office/drawing/2014/main" id="{3E76AD41-1A5C-FEFA-D193-E23FD3D21B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97087" y="3783783"/>
            <a:ext cx="479041" cy="479041"/>
          </a:xfrm>
          <a:prstGeom prst="rect">
            <a:avLst/>
          </a:prstGeom>
        </p:spPr>
      </p:pic>
      <p:sp>
        <p:nvSpPr>
          <p:cNvPr id="28" name="TextBox 27">
            <a:extLst>
              <a:ext uri="{FF2B5EF4-FFF2-40B4-BE49-F238E27FC236}">
                <a16:creationId xmlns:a16="http://schemas.microsoft.com/office/drawing/2014/main" id="{8FD88C54-752F-D19A-1CFE-2405F7209B3B}"/>
              </a:ext>
            </a:extLst>
          </p:cNvPr>
          <p:cNvSpPr txBox="1"/>
          <p:nvPr/>
        </p:nvSpPr>
        <p:spPr>
          <a:xfrm>
            <a:off x="4313950" y="3802449"/>
            <a:ext cx="983056"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rgbClr val="70AD47"/>
                </a:solidFill>
                <a:effectLst/>
                <a:uLnTx/>
                <a:uFillTx/>
              </a:rPr>
              <a:t>SAGe</a:t>
            </a:r>
            <a:r>
              <a:rPr kumimoji="0" lang="en-US" sz="2200" b="0" i="0" u="none" strike="noStrike" kern="0" cap="none" spc="0" normalizeH="0" baseline="0" noProof="0" dirty="0">
                <a:ln>
                  <a:noFill/>
                </a:ln>
                <a:solidFill>
                  <a:srgbClr val="E2247D"/>
                </a:solidFill>
                <a:effectLst/>
                <a:uLnTx/>
                <a:uFillTx/>
              </a:rPr>
              <a:t> </a:t>
            </a:r>
            <a:endParaRPr kumimoji="0" lang="en-US" sz="2000" b="0" i="0" u="none" strike="noStrike" kern="0" cap="none" spc="0" normalizeH="0" baseline="0" noProof="0" dirty="0">
              <a:ln>
                <a:noFill/>
              </a:ln>
              <a:solidFill>
                <a:srgbClr val="E2247C"/>
              </a:solidFill>
              <a:effectLst/>
              <a:uLnTx/>
              <a:uFillTx/>
            </a:endParaRPr>
          </a:p>
        </p:txBody>
      </p:sp>
      <p:grpSp>
        <p:nvGrpSpPr>
          <p:cNvPr id="8" name="Group 7">
            <a:extLst>
              <a:ext uri="{FF2B5EF4-FFF2-40B4-BE49-F238E27FC236}">
                <a16:creationId xmlns:a16="http://schemas.microsoft.com/office/drawing/2014/main" id="{D4BA7E59-C975-0703-1E87-5559F8665AB9}"/>
              </a:ext>
            </a:extLst>
          </p:cNvPr>
          <p:cNvGrpSpPr/>
          <p:nvPr/>
        </p:nvGrpSpPr>
        <p:grpSpPr>
          <a:xfrm>
            <a:off x="4087768" y="2217970"/>
            <a:ext cx="1322635" cy="479041"/>
            <a:chOff x="3726271" y="2011906"/>
            <a:chExt cx="1322635" cy="479041"/>
          </a:xfrm>
        </p:grpSpPr>
        <p:sp>
          <p:nvSpPr>
            <p:cNvPr id="29" name="TextBox 28">
              <a:extLst>
                <a:ext uri="{FF2B5EF4-FFF2-40B4-BE49-F238E27FC236}">
                  <a16:creationId xmlns:a16="http://schemas.microsoft.com/office/drawing/2014/main" id="{D6191FAB-DDF5-D9A1-1553-6B9CA63B6F70}"/>
                </a:ext>
              </a:extLst>
            </p:cNvPr>
            <p:cNvSpPr txBox="1"/>
            <p:nvPr/>
          </p:nvSpPr>
          <p:spPr>
            <a:xfrm>
              <a:off x="4135337" y="2035983"/>
              <a:ext cx="91356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A62E7"/>
                  </a:solidFill>
                  <a:effectLst/>
                  <a:uLnTx/>
                  <a:uFillTx/>
                  <a:latin typeface="Calibri" panose="020F0502020204030204"/>
                  <a:ea typeface="+mn-ea"/>
                  <a:cs typeface="+mn-cs"/>
                </a:rPr>
                <a:t>MegIS</a:t>
              </a:r>
              <a:endParaRPr kumimoji="0" lang="en-US" sz="2000" b="0" i="0" u="none" strike="noStrike" kern="1200" cap="none" spc="0" normalizeH="0" baseline="0" noProof="0" dirty="0">
                <a:ln>
                  <a:noFill/>
                </a:ln>
                <a:solidFill>
                  <a:srgbClr val="F59312"/>
                </a:solidFill>
                <a:effectLst/>
                <a:uLnTx/>
                <a:uFillTx/>
                <a:latin typeface="Calibri" panose="020F0502020204030204"/>
                <a:ea typeface="+mn-ea"/>
                <a:cs typeface="+mn-cs"/>
              </a:endParaRPr>
            </a:p>
          </p:txBody>
        </p:sp>
        <p:pic>
          <p:nvPicPr>
            <p:cNvPr id="31" name="Graphic 30" descr="Badge with solid fill">
              <a:extLst>
                <a:ext uri="{FF2B5EF4-FFF2-40B4-BE49-F238E27FC236}">
                  <a16:creationId xmlns:a16="http://schemas.microsoft.com/office/drawing/2014/main" id="{9A4DACEC-6973-064F-307D-AD0284C6FB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26271" y="2011906"/>
              <a:ext cx="479041" cy="479041"/>
            </a:xfrm>
            <a:prstGeom prst="rect">
              <a:avLst/>
            </a:prstGeom>
          </p:spPr>
        </p:pic>
      </p:grpSp>
      <p:grpSp>
        <p:nvGrpSpPr>
          <p:cNvPr id="9" name="Group 8">
            <a:extLst>
              <a:ext uri="{FF2B5EF4-FFF2-40B4-BE49-F238E27FC236}">
                <a16:creationId xmlns:a16="http://schemas.microsoft.com/office/drawing/2014/main" id="{B4D66E07-874D-9F39-8235-7C10D1D954F2}"/>
              </a:ext>
            </a:extLst>
          </p:cNvPr>
          <p:cNvGrpSpPr/>
          <p:nvPr/>
        </p:nvGrpSpPr>
        <p:grpSpPr>
          <a:xfrm>
            <a:off x="7236716" y="2217969"/>
            <a:ext cx="1556054" cy="479042"/>
            <a:chOff x="7107926" y="2011905"/>
            <a:chExt cx="1556054" cy="479042"/>
          </a:xfrm>
        </p:grpSpPr>
        <p:sp>
          <p:nvSpPr>
            <p:cNvPr id="30" name="TextBox 29">
              <a:extLst>
                <a:ext uri="{FF2B5EF4-FFF2-40B4-BE49-F238E27FC236}">
                  <a16:creationId xmlns:a16="http://schemas.microsoft.com/office/drawing/2014/main" id="{B8F5AB0B-A1E5-1527-40B6-0714D58BAAD6}"/>
                </a:ext>
              </a:extLst>
            </p:cNvPr>
            <p:cNvSpPr txBox="1"/>
            <p:nvPr/>
          </p:nvSpPr>
          <p:spPr>
            <a:xfrm>
              <a:off x="7447847" y="2035983"/>
              <a:ext cx="121613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2247D"/>
                  </a:solidFill>
                  <a:effectLst/>
                  <a:uLnTx/>
                  <a:uFillTx/>
                  <a:latin typeface="Calibri" panose="020F0502020204030204"/>
                  <a:ea typeface="+mn-ea"/>
                  <a:cs typeface="+mn-cs"/>
                </a:rPr>
                <a:t>GRAINS</a:t>
              </a:r>
              <a:endParaRPr kumimoji="0" lang="en-US" sz="2000" b="0" i="0" u="none" strike="noStrike" kern="1200" cap="none" spc="0" normalizeH="0" baseline="0" noProof="0" dirty="0">
                <a:ln>
                  <a:noFill/>
                </a:ln>
                <a:solidFill>
                  <a:srgbClr val="E2247C"/>
                </a:solidFill>
                <a:effectLst/>
                <a:uLnTx/>
                <a:uFillTx/>
                <a:latin typeface="Calibri" panose="020F0502020204030204"/>
                <a:ea typeface="+mn-ea"/>
                <a:cs typeface="+mn-cs"/>
              </a:endParaRPr>
            </a:p>
          </p:txBody>
        </p:sp>
        <p:pic>
          <p:nvPicPr>
            <p:cNvPr id="32" name="Graphic 31" descr="Badge 3 with solid fill">
              <a:extLst>
                <a:ext uri="{FF2B5EF4-FFF2-40B4-BE49-F238E27FC236}">
                  <a16:creationId xmlns:a16="http://schemas.microsoft.com/office/drawing/2014/main" id="{A46CABDA-A96D-5222-D25B-DAAA16A9EA7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07926" y="2011905"/>
              <a:ext cx="479042" cy="479042"/>
            </a:xfrm>
            <a:prstGeom prst="rect">
              <a:avLst/>
            </a:prstGeom>
          </p:spPr>
        </p:pic>
      </p:grpSp>
      <p:grpSp>
        <p:nvGrpSpPr>
          <p:cNvPr id="6" name="Group 5">
            <a:extLst>
              <a:ext uri="{FF2B5EF4-FFF2-40B4-BE49-F238E27FC236}">
                <a16:creationId xmlns:a16="http://schemas.microsoft.com/office/drawing/2014/main" id="{52471D95-A5B8-A9B1-231F-68C15CED7521}"/>
              </a:ext>
            </a:extLst>
          </p:cNvPr>
          <p:cNvGrpSpPr/>
          <p:nvPr/>
        </p:nvGrpSpPr>
        <p:grpSpPr>
          <a:xfrm>
            <a:off x="490347" y="2217970"/>
            <a:ext cx="1771109" cy="479041"/>
            <a:chOff x="683532" y="2011906"/>
            <a:chExt cx="1771109" cy="479041"/>
          </a:xfrm>
        </p:grpSpPr>
        <p:sp>
          <p:nvSpPr>
            <p:cNvPr id="33" name="TextBox 32">
              <a:extLst>
                <a:ext uri="{FF2B5EF4-FFF2-40B4-BE49-F238E27FC236}">
                  <a16:creationId xmlns:a16="http://schemas.microsoft.com/office/drawing/2014/main" id="{2089DD95-D15F-5F55-66FD-D6E5CA4B01A0}"/>
                </a:ext>
              </a:extLst>
            </p:cNvPr>
            <p:cNvSpPr txBox="1"/>
            <p:nvPr/>
          </p:nvSpPr>
          <p:spPr>
            <a:xfrm>
              <a:off x="1088086" y="2035983"/>
              <a:ext cx="136655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srgbClr val="FA8607"/>
                  </a:solidFill>
                  <a:effectLst/>
                  <a:uLnTx/>
                  <a:uFillTx/>
                  <a:latin typeface="Corbel" panose="020B0503020204020204" pitchFamily="34" charset="0"/>
                  <a:ea typeface="+mn-ea"/>
                  <a:cs typeface="+mn-cs"/>
                </a:rPr>
                <a:t>GenStore</a:t>
              </a:r>
              <a:endParaRPr kumimoji="0" lang="en-US" sz="2200" b="0" i="0" u="none" strike="noStrike" kern="1200" cap="none" spc="0" normalizeH="0" baseline="0" noProof="0" dirty="0">
                <a:ln>
                  <a:noFill/>
                </a:ln>
                <a:solidFill>
                  <a:srgbClr val="7A62E7"/>
                </a:solidFill>
                <a:effectLst/>
                <a:uLnTx/>
                <a:uFillTx/>
                <a:latin typeface="Corbel" panose="020B0503020204020204" pitchFamily="34" charset="0"/>
                <a:ea typeface="+mn-ea"/>
                <a:cs typeface="+mn-cs"/>
              </a:endParaRPr>
            </a:p>
          </p:txBody>
        </p:sp>
        <p:pic>
          <p:nvPicPr>
            <p:cNvPr id="34" name="Graphic 33" descr="Badge 1 with solid fill">
              <a:extLst>
                <a:ext uri="{FF2B5EF4-FFF2-40B4-BE49-F238E27FC236}">
                  <a16:creationId xmlns:a16="http://schemas.microsoft.com/office/drawing/2014/main" id="{50DFB9A8-B9A6-F4DA-357B-BB253B7CA28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3532" y="2011906"/>
              <a:ext cx="479041" cy="479041"/>
            </a:xfrm>
            <a:prstGeom prst="rect">
              <a:avLst/>
            </a:prstGeom>
          </p:spPr>
        </p:pic>
      </p:grpSp>
      <p:sp>
        <p:nvSpPr>
          <p:cNvPr id="18" name="TextBox 17">
            <a:extLst>
              <a:ext uri="{FF2B5EF4-FFF2-40B4-BE49-F238E27FC236}">
                <a16:creationId xmlns:a16="http://schemas.microsoft.com/office/drawing/2014/main" id="{D483650D-1FE9-A656-7027-C39899A5B6A5}"/>
              </a:ext>
            </a:extLst>
          </p:cNvPr>
          <p:cNvSpPr txBox="1"/>
          <p:nvPr/>
        </p:nvSpPr>
        <p:spPr>
          <a:xfrm>
            <a:off x="350553" y="1288738"/>
            <a:ext cx="554812" cy="923330"/>
          </a:xfrm>
          <a:prstGeom prst="rect">
            <a:avLst/>
          </a:prstGeom>
          <a:noFill/>
        </p:spPr>
        <p:txBody>
          <a:bodyPr wrap="square" rtlCol="0">
            <a:spAutoFit/>
          </a:bodyPr>
          <a:lstStyle/>
          <a:p>
            <a:r>
              <a:rPr lang="en-CH" sz="5400" dirty="0">
                <a:solidFill>
                  <a:srgbClr val="1658FF"/>
                </a:solidFill>
              </a:rPr>
              <a:t>⓵</a:t>
            </a:r>
          </a:p>
        </p:txBody>
      </p:sp>
      <p:sp>
        <p:nvSpPr>
          <p:cNvPr id="22" name="TextBox 21">
            <a:extLst>
              <a:ext uri="{FF2B5EF4-FFF2-40B4-BE49-F238E27FC236}">
                <a16:creationId xmlns:a16="http://schemas.microsoft.com/office/drawing/2014/main" id="{B9B68AA5-9D3C-D495-92B6-75B3B54F25A4}"/>
              </a:ext>
            </a:extLst>
          </p:cNvPr>
          <p:cNvSpPr txBox="1"/>
          <p:nvPr/>
        </p:nvSpPr>
        <p:spPr>
          <a:xfrm>
            <a:off x="350553" y="2895391"/>
            <a:ext cx="554812" cy="923330"/>
          </a:xfrm>
          <a:prstGeom prst="rect">
            <a:avLst/>
          </a:prstGeom>
          <a:noFill/>
        </p:spPr>
        <p:txBody>
          <a:bodyPr wrap="square" rtlCol="0">
            <a:spAutoFit/>
          </a:bodyPr>
          <a:lstStyle/>
          <a:p>
            <a:r>
              <a:rPr lang="en-CH" sz="5400" dirty="0">
                <a:solidFill>
                  <a:srgbClr val="1658FF"/>
                </a:solidFill>
              </a:rPr>
              <a:t>⓶</a:t>
            </a:r>
          </a:p>
        </p:txBody>
      </p:sp>
    </p:spTree>
    <p:extLst>
      <p:ext uri="{BB962C8B-B14F-4D97-AF65-F5344CB8AC3E}">
        <p14:creationId xmlns:p14="http://schemas.microsoft.com/office/powerpoint/2010/main" val="41801647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3FB77-69D0-C5A2-9E22-7B7D9ED686D7}"/>
              </a:ext>
            </a:extLst>
          </p:cNvPr>
          <p:cNvSpPr>
            <a:spLocks noGrp="1"/>
          </p:cNvSpPr>
          <p:nvPr>
            <p:ph type="title"/>
          </p:nvPr>
        </p:nvSpPr>
        <p:spPr/>
        <p:txBody>
          <a:bodyPr/>
          <a:lstStyle/>
          <a:p>
            <a:r>
              <a:rPr lang="en-CH" dirty="0"/>
              <a:t>Putting It All Together</a:t>
            </a:r>
          </a:p>
        </p:txBody>
      </p:sp>
      <p:sp>
        <p:nvSpPr>
          <p:cNvPr id="3" name="Oval 2">
            <a:extLst>
              <a:ext uri="{FF2B5EF4-FFF2-40B4-BE49-F238E27FC236}">
                <a16:creationId xmlns:a16="http://schemas.microsoft.com/office/drawing/2014/main" id="{45DB89B2-8DDC-AE73-00C3-058A74A4E3E6}"/>
              </a:ext>
            </a:extLst>
          </p:cNvPr>
          <p:cNvSpPr>
            <a:spLocks/>
          </p:cNvSpPr>
          <p:nvPr/>
        </p:nvSpPr>
        <p:spPr bwMode="auto">
          <a:xfrm>
            <a:off x="100660" y="2311411"/>
            <a:ext cx="4270444" cy="2309989"/>
          </a:xfrm>
          <a:prstGeom prst="ellipse">
            <a:avLst/>
          </a:prstGeom>
          <a:solidFill>
            <a:schemeClr val="accent6">
              <a:lumMod val="20000"/>
              <a:lumOff val="80000"/>
              <a:alpha val="20000"/>
            </a:schemeClr>
          </a:solidFill>
          <a:ln w="38100" cap="flat" cmpd="sng" algn="ctr">
            <a:solidFill>
              <a:srgbClr val="54823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90000"/>
              </a:lnSpc>
              <a:spcBef>
                <a:spcPct val="20000"/>
              </a:spcBef>
              <a:spcAft>
                <a:spcPct val="0"/>
              </a:spcAft>
              <a:buClr>
                <a:srgbClr val="005CB8"/>
              </a:buClr>
            </a:pPr>
            <a:endParaRPr lang="en-US" sz="2000" i="1">
              <a:solidFill>
                <a:srgbClr val="000000"/>
              </a:solidFill>
              <a:latin typeface="Verdana" pitchFamily="34" charset="0"/>
              <a:ea typeface="ＭＳ Ｐゴシック" pitchFamily="50" charset="-128"/>
            </a:endParaRPr>
          </a:p>
        </p:txBody>
      </p:sp>
      <p:sp>
        <p:nvSpPr>
          <p:cNvPr id="4" name="Oval 3">
            <a:extLst>
              <a:ext uri="{FF2B5EF4-FFF2-40B4-BE49-F238E27FC236}">
                <a16:creationId xmlns:a16="http://schemas.microsoft.com/office/drawing/2014/main" id="{656AF6CF-B532-1C08-9073-98545A1D9638}"/>
              </a:ext>
            </a:extLst>
          </p:cNvPr>
          <p:cNvSpPr>
            <a:spLocks/>
          </p:cNvSpPr>
          <p:nvPr/>
        </p:nvSpPr>
        <p:spPr bwMode="auto">
          <a:xfrm>
            <a:off x="4747600" y="2311411"/>
            <a:ext cx="4270444" cy="2309989"/>
          </a:xfrm>
          <a:prstGeom prst="ellipse">
            <a:avLst/>
          </a:prstGeom>
          <a:solidFill>
            <a:srgbClr val="9437FF">
              <a:alpha val="14510"/>
            </a:srgbClr>
          </a:solidFill>
          <a:ln w="38100" cap="flat" cmpd="sng" algn="ctr">
            <a:solidFill>
              <a:srgbClr val="8F4AE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90000"/>
              </a:lnSpc>
              <a:spcBef>
                <a:spcPct val="20000"/>
              </a:spcBef>
              <a:spcAft>
                <a:spcPct val="0"/>
              </a:spcAft>
              <a:buClr>
                <a:srgbClr val="005CB8"/>
              </a:buClr>
            </a:pPr>
            <a:endParaRPr lang="en-US" sz="2000" i="1">
              <a:solidFill>
                <a:srgbClr val="000000"/>
              </a:solidFill>
              <a:latin typeface="Verdana" pitchFamily="34" charset="0"/>
              <a:ea typeface="ＭＳ Ｐゴシック" pitchFamily="50" charset="-128"/>
            </a:endParaRPr>
          </a:p>
        </p:txBody>
      </p:sp>
      <p:sp>
        <p:nvSpPr>
          <p:cNvPr id="5" name="Oval 4">
            <a:extLst>
              <a:ext uri="{FF2B5EF4-FFF2-40B4-BE49-F238E27FC236}">
                <a16:creationId xmlns:a16="http://schemas.microsoft.com/office/drawing/2014/main" id="{35E745CE-C840-14FA-0579-8E52FC6C19A1}"/>
              </a:ext>
            </a:extLst>
          </p:cNvPr>
          <p:cNvSpPr>
            <a:spLocks/>
          </p:cNvSpPr>
          <p:nvPr/>
        </p:nvSpPr>
        <p:spPr bwMode="auto">
          <a:xfrm>
            <a:off x="2344180" y="1253254"/>
            <a:ext cx="4270444" cy="2168880"/>
          </a:xfrm>
          <a:prstGeom prst="ellipse">
            <a:avLst/>
          </a:prstGeom>
          <a:solidFill>
            <a:srgbClr val="FF0000">
              <a:alpha val="7059"/>
            </a:srgbClr>
          </a:solid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lnSpc>
                <a:spcPct val="90000"/>
              </a:lnSpc>
              <a:spcBef>
                <a:spcPct val="20000"/>
              </a:spcBef>
              <a:spcAft>
                <a:spcPct val="0"/>
              </a:spcAft>
              <a:buClr>
                <a:srgbClr val="005CB8"/>
              </a:buClr>
            </a:pPr>
            <a:endParaRPr lang="en-US" sz="2000" i="1">
              <a:solidFill>
                <a:srgbClr val="C00000"/>
              </a:solidFill>
              <a:latin typeface="Verdana" pitchFamily="34" charset="0"/>
              <a:ea typeface="ＭＳ Ｐゴシック" pitchFamily="50" charset="-128"/>
            </a:endParaRPr>
          </a:p>
        </p:txBody>
      </p:sp>
      <p:pic>
        <p:nvPicPr>
          <p:cNvPr id="6" name="Graphic 5" descr="Gauge">
            <a:extLst>
              <a:ext uri="{FF2B5EF4-FFF2-40B4-BE49-F238E27FC236}">
                <a16:creationId xmlns:a16="http://schemas.microsoft.com/office/drawing/2014/main" id="{16DDB1BA-0389-5B37-318E-91A73A3A9A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27316" y="1175111"/>
            <a:ext cx="865376" cy="865376"/>
          </a:xfrm>
          <a:prstGeom prst="rect">
            <a:avLst/>
          </a:prstGeom>
        </p:spPr>
      </p:pic>
      <p:sp>
        <p:nvSpPr>
          <p:cNvPr id="7" name="Title 1">
            <a:extLst>
              <a:ext uri="{FF2B5EF4-FFF2-40B4-BE49-F238E27FC236}">
                <a16:creationId xmlns:a16="http://schemas.microsoft.com/office/drawing/2014/main" id="{ACBFDD2F-1771-ACB3-1AB6-AF36D41A25D5}"/>
              </a:ext>
            </a:extLst>
          </p:cNvPr>
          <p:cNvSpPr txBox="1">
            <a:spLocks/>
          </p:cNvSpPr>
          <p:nvPr/>
        </p:nvSpPr>
        <p:spPr>
          <a:xfrm>
            <a:off x="2356880" y="1878461"/>
            <a:ext cx="4270444" cy="843290"/>
          </a:xfrm>
          <a:prstGeom prst="rect">
            <a:avLst/>
          </a:prstGeom>
        </p:spPr>
        <p:txBody>
          <a:bodyPr anchor="t"/>
          <a:lstStyle>
            <a:lvl1pPr algn="l" defTabSz="914400" rtl="0" eaLnBrk="1" latinLnBrk="0" hangingPunct="1">
              <a:lnSpc>
                <a:spcPct val="100000"/>
              </a:lnSpc>
              <a:spcBef>
                <a:spcPct val="0"/>
              </a:spcBef>
              <a:spcAft>
                <a:spcPts val="600"/>
              </a:spcAft>
              <a:buNone/>
              <a:defRPr sz="3600" b="1" kern="1200">
                <a:solidFill>
                  <a:srgbClr val="0062A0"/>
                </a:solidFill>
                <a:latin typeface="Corbel" panose="020B0503020204020204" pitchFamily="34" charset="0"/>
                <a:ea typeface="+mj-ea"/>
                <a:cs typeface="+mj-cs"/>
              </a:defRPr>
            </a:lvl1pPr>
          </a:lstStyle>
          <a:p>
            <a:pPr algn="ctr">
              <a:lnSpc>
                <a:spcPct val="150000"/>
              </a:lnSpc>
            </a:pPr>
            <a:r>
              <a:rPr lang="en-CH" sz="2400" dirty="0">
                <a:solidFill>
                  <a:srgbClr val="C00000"/>
                </a:solidFill>
              </a:rPr>
              <a:t>Performance</a:t>
            </a:r>
          </a:p>
        </p:txBody>
      </p:sp>
      <p:pic>
        <p:nvPicPr>
          <p:cNvPr id="8" name="Graphic 7" descr="Renewable Energy with solid fill">
            <a:extLst>
              <a:ext uri="{FF2B5EF4-FFF2-40B4-BE49-F238E27FC236}">
                <a16:creationId xmlns:a16="http://schemas.microsoft.com/office/drawing/2014/main" id="{9B8C540C-7951-3E91-9A4C-EDFF6BB770D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4228" y="2463221"/>
            <a:ext cx="1025230" cy="1025230"/>
          </a:xfrm>
          <a:prstGeom prst="rect">
            <a:avLst/>
          </a:prstGeom>
        </p:spPr>
      </p:pic>
      <p:sp>
        <p:nvSpPr>
          <p:cNvPr id="9" name="Title 1">
            <a:extLst>
              <a:ext uri="{FF2B5EF4-FFF2-40B4-BE49-F238E27FC236}">
                <a16:creationId xmlns:a16="http://schemas.microsoft.com/office/drawing/2014/main" id="{E01EAEE2-46A2-BBC9-A34A-9FD9CD052C7C}"/>
              </a:ext>
            </a:extLst>
          </p:cNvPr>
          <p:cNvSpPr txBox="1">
            <a:spLocks/>
          </p:cNvSpPr>
          <p:nvPr/>
        </p:nvSpPr>
        <p:spPr>
          <a:xfrm>
            <a:off x="-167436" y="3374992"/>
            <a:ext cx="3442915" cy="843290"/>
          </a:xfrm>
          <a:prstGeom prst="rect">
            <a:avLst/>
          </a:prstGeom>
        </p:spPr>
        <p:txBody>
          <a:bodyPr anchor="t"/>
          <a:lstStyle>
            <a:lvl1pPr algn="l" defTabSz="914400" rtl="0" eaLnBrk="1" latinLnBrk="0" hangingPunct="1">
              <a:lnSpc>
                <a:spcPct val="100000"/>
              </a:lnSpc>
              <a:spcBef>
                <a:spcPct val="0"/>
              </a:spcBef>
              <a:spcAft>
                <a:spcPts val="600"/>
              </a:spcAft>
              <a:buNone/>
              <a:defRPr sz="3600" b="1" kern="1200">
                <a:solidFill>
                  <a:srgbClr val="0062A0"/>
                </a:solidFill>
                <a:latin typeface="Corbel" panose="020B0503020204020204" pitchFamily="34" charset="0"/>
                <a:ea typeface="+mj-ea"/>
                <a:cs typeface="+mj-cs"/>
              </a:defRPr>
            </a:lvl1pPr>
          </a:lstStyle>
          <a:p>
            <a:pPr algn="ctr"/>
            <a:r>
              <a:rPr lang="en-CH" sz="2400" dirty="0">
                <a:solidFill>
                  <a:srgbClr val="548235"/>
                </a:solidFill>
              </a:rPr>
              <a:t>Energy </a:t>
            </a:r>
            <a:br>
              <a:rPr lang="en-CH" sz="2400" dirty="0">
                <a:solidFill>
                  <a:srgbClr val="548235"/>
                </a:solidFill>
              </a:rPr>
            </a:br>
            <a:r>
              <a:rPr lang="en-CH" sz="2400" dirty="0">
                <a:solidFill>
                  <a:srgbClr val="548235"/>
                </a:solidFill>
              </a:rPr>
              <a:t>Efficiency</a:t>
            </a:r>
          </a:p>
        </p:txBody>
      </p:sp>
      <p:grpSp>
        <p:nvGrpSpPr>
          <p:cNvPr id="10" name="Group 9">
            <a:extLst>
              <a:ext uri="{FF2B5EF4-FFF2-40B4-BE49-F238E27FC236}">
                <a16:creationId xmlns:a16="http://schemas.microsoft.com/office/drawing/2014/main" id="{6B961F89-ECF7-7E80-4FC1-8FCAC52824BC}"/>
              </a:ext>
            </a:extLst>
          </p:cNvPr>
          <p:cNvGrpSpPr/>
          <p:nvPr/>
        </p:nvGrpSpPr>
        <p:grpSpPr>
          <a:xfrm>
            <a:off x="6943640" y="2616918"/>
            <a:ext cx="734253" cy="717837"/>
            <a:chOff x="1096939" y="4159253"/>
            <a:chExt cx="762855" cy="762855"/>
          </a:xfrm>
          <a:solidFill>
            <a:srgbClr val="8F4AE9"/>
          </a:solidFill>
        </p:grpSpPr>
        <p:pic>
          <p:nvPicPr>
            <p:cNvPr id="11" name="Graphic 10" descr="Dollar with solid fill">
              <a:extLst>
                <a:ext uri="{FF2B5EF4-FFF2-40B4-BE49-F238E27FC236}">
                  <a16:creationId xmlns:a16="http://schemas.microsoft.com/office/drawing/2014/main" id="{D01C6E1E-B3ED-26E9-3A00-F9E9D846DD2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9817" y="4180100"/>
              <a:ext cx="721163" cy="721163"/>
            </a:xfrm>
            <a:prstGeom prst="rect">
              <a:avLst/>
            </a:prstGeom>
          </p:spPr>
        </p:pic>
        <p:sp>
          <p:nvSpPr>
            <p:cNvPr id="12" name="&quot;No&quot; Symbol 11">
              <a:extLst>
                <a:ext uri="{FF2B5EF4-FFF2-40B4-BE49-F238E27FC236}">
                  <a16:creationId xmlns:a16="http://schemas.microsoft.com/office/drawing/2014/main" id="{00EF17E1-9971-26AF-4476-98E17F073861}"/>
                </a:ext>
              </a:extLst>
            </p:cNvPr>
            <p:cNvSpPr/>
            <p:nvPr/>
          </p:nvSpPr>
          <p:spPr>
            <a:xfrm>
              <a:off x="1096939" y="4159253"/>
              <a:ext cx="762855" cy="762855"/>
            </a:xfrm>
            <a:prstGeom prst="noSmoking">
              <a:avLst>
                <a:gd name="adj" fmla="val 8744"/>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4">
                    <a:lumMod val="75000"/>
                  </a:schemeClr>
                </a:solidFill>
              </a:endParaRPr>
            </a:p>
          </p:txBody>
        </p:sp>
      </p:grpSp>
      <p:sp>
        <p:nvSpPr>
          <p:cNvPr id="13" name="Title 1">
            <a:extLst>
              <a:ext uri="{FF2B5EF4-FFF2-40B4-BE49-F238E27FC236}">
                <a16:creationId xmlns:a16="http://schemas.microsoft.com/office/drawing/2014/main" id="{5632460C-7E1E-A7B4-C1F9-6772A01B9FD0}"/>
              </a:ext>
            </a:extLst>
          </p:cNvPr>
          <p:cNvSpPr txBox="1">
            <a:spLocks/>
          </p:cNvSpPr>
          <p:nvPr/>
        </p:nvSpPr>
        <p:spPr>
          <a:xfrm>
            <a:off x="5890301" y="3374992"/>
            <a:ext cx="2948970" cy="843290"/>
          </a:xfrm>
          <a:prstGeom prst="rect">
            <a:avLst/>
          </a:prstGeom>
        </p:spPr>
        <p:txBody>
          <a:bodyPr anchor="t"/>
          <a:lstStyle>
            <a:lvl1pPr algn="l" defTabSz="914400" rtl="0" eaLnBrk="1" latinLnBrk="0" hangingPunct="1">
              <a:lnSpc>
                <a:spcPct val="100000"/>
              </a:lnSpc>
              <a:spcBef>
                <a:spcPct val="0"/>
              </a:spcBef>
              <a:spcAft>
                <a:spcPts val="600"/>
              </a:spcAft>
              <a:buNone/>
              <a:defRPr sz="3600" b="1" kern="1200">
                <a:solidFill>
                  <a:srgbClr val="0062A0"/>
                </a:solidFill>
                <a:latin typeface="Corbel" panose="020B0503020204020204" pitchFamily="34" charset="0"/>
                <a:ea typeface="+mj-ea"/>
                <a:cs typeface="+mj-cs"/>
              </a:defRPr>
            </a:lvl1pPr>
          </a:lstStyle>
          <a:p>
            <a:pPr algn="ctr"/>
            <a:r>
              <a:rPr lang="en-CH" sz="2400" dirty="0">
                <a:solidFill>
                  <a:srgbClr val="8F4AE9"/>
                </a:solidFill>
              </a:rPr>
              <a:t>Cost </a:t>
            </a:r>
            <a:br>
              <a:rPr lang="en-CH" sz="2400" dirty="0">
                <a:solidFill>
                  <a:srgbClr val="8F4AE9"/>
                </a:solidFill>
              </a:rPr>
            </a:br>
            <a:r>
              <a:rPr lang="en-CH" sz="2400" dirty="0">
                <a:solidFill>
                  <a:srgbClr val="8F4AE9"/>
                </a:solidFill>
              </a:rPr>
              <a:t>Effectiveness</a:t>
            </a:r>
          </a:p>
        </p:txBody>
      </p:sp>
      <p:sp>
        <p:nvSpPr>
          <p:cNvPr id="18" name="Title 1">
            <a:extLst>
              <a:ext uri="{FF2B5EF4-FFF2-40B4-BE49-F238E27FC236}">
                <a16:creationId xmlns:a16="http://schemas.microsoft.com/office/drawing/2014/main" id="{50740B39-EC9D-0EA0-FB0D-8411C4B578EE}"/>
              </a:ext>
            </a:extLst>
          </p:cNvPr>
          <p:cNvSpPr txBox="1">
            <a:spLocks/>
          </p:cNvSpPr>
          <p:nvPr/>
        </p:nvSpPr>
        <p:spPr>
          <a:xfrm>
            <a:off x="1" y="5118569"/>
            <a:ext cx="9144000" cy="843290"/>
          </a:xfrm>
          <a:prstGeom prst="rect">
            <a:avLst/>
          </a:prstGeom>
        </p:spPr>
        <p:txBody>
          <a:bodyPr anchor="t"/>
          <a:lstStyle>
            <a:lvl1pPr algn="l" defTabSz="914400" rtl="0" eaLnBrk="1" latinLnBrk="0" hangingPunct="1">
              <a:lnSpc>
                <a:spcPct val="100000"/>
              </a:lnSpc>
              <a:spcBef>
                <a:spcPct val="0"/>
              </a:spcBef>
              <a:spcAft>
                <a:spcPts val="600"/>
              </a:spcAft>
              <a:buNone/>
              <a:defRPr sz="3600" b="1" kern="1200">
                <a:solidFill>
                  <a:srgbClr val="0062A0"/>
                </a:solidFill>
                <a:latin typeface="Corbel" panose="020B0503020204020204" pitchFamily="34" charset="0"/>
                <a:ea typeface="+mj-ea"/>
                <a:cs typeface="+mj-cs"/>
              </a:defRPr>
            </a:lvl1pPr>
          </a:lstStyle>
          <a:p>
            <a:pPr algn="ctr"/>
            <a:r>
              <a:rPr lang="en-CH" sz="2800" i="1" dirty="0">
                <a:solidFill>
                  <a:srgbClr val="1658FF"/>
                </a:solidFill>
              </a:rPr>
              <a:t>Make accurate (meta)genomic analysis </a:t>
            </a:r>
            <a:br>
              <a:rPr lang="en-CH" sz="2800" i="1" dirty="0">
                <a:solidFill>
                  <a:srgbClr val="1658FF"/>
                </a:solidFill>
              </a:rPr>
            </a:br>
            <a:r>
              <a:rPr lang="en-CH" sz="2800" i="1" dirty="0">
                <a:solidFill>
                  <a:srgbClr val="1658FF"/>
                </a:solidFill>
              </a:rPr>
              <a:t>more accessible for wider adoption</a:t>
            </a:r>
          </a:p>
        </p:txBody>
      </p:sp>
      <p:sp>
        <p:nvSpPr>
          <p:cNvPr id="19" name="Rounded Rectangle 18">
            <a:extLst>
              <a:ext uri="{FF2B5EF4-FFF2-40B4-BE49-F238E27FC236}">
                <a16:creationId xmlns:a16="http://schemas.microsoft.com/office/drawing/2014/main" id="{CFD80407-44A0-BAA1-8DB8-FB55D9319C50}"/>
              </a:ext>
            </a:extLst>
          </p:cNvPr>
          <p:cNvSpPr/>
          <p:nvPr/>
        </p:nvSpPr>
        <p:spPr>
          <a:xfrm>
            <a:off x="2854054" y="2820802"/>
            <a:ext cx="3250695" cy="1440000"/>
          </a:xfrm>
          <a:prstGeom prst="roundRect">
            <a:avLst>
              <a:gd name="adj" fmla="val 9956"/>
            </a:avLst>
          </a:prstGeom>
          <a:solidFill>
            <a:srgbClr val="06436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b="1" dirty="0">
                <a:latin typeface="Corbel" panose="020B0503020204020204" pitchFamily="34" charset="0"/>
              </a:rPr>
              <a:t>Storage-Centric </a:t>
            </a:r>
            <a:br>
              <a:rPr lang="en-CH" sz="2800" b="1" dirty="0">
                <a:latin typeface="Corbel" panose="020B0503020204020204" pitchFamily="34" charset="0"/>
              </a:rPr>
            </a:br>
            <a:r>
              <a:rPr lang="en-CH" sz="2800" b="1" dirty="0">
                <a:latin typeface="Corbel" panose="020B0503020204020204" pitchFamily="34" charset="0"/>
              </a:rPr>
              <a:t>Systems </a:t>
            </a:r>
            <a:r>
              <a:rPr lang="en-GB" sz="2800" b="1" dirty="0">
                <a:latin typeface="Corbel" panose="020B0503020204020204" pitchFamily="34" charset="0"/>
              </a:rPr>
              <a:t>for (Meta)Genomics</a:t>
            </a:r>
            <a:endParaRPr lang="en-CH" sz="2800" b="1" dirty="0">
              <a:latin typeface="Corbel" panose="020B0503020204020204" pitchFamily="34" charset="0"/>
            </a:endParaRPr>
          </a:p>
        </p:txBody>
      </p:sp>
    </p:spTree>
    <p:extLst>
      <p:ext uri="{BB962C8B-B14F-4D97-AF65-F5344CB8AC3E}">
        <p14:creationId xmlns:p14="http://schemas.microsoft.com/office/powerpoint/2010/main" val="1039978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p:bldP spid="9" grpId="0"/>
      <p:bldP spid="13" grpId="0"/>
      <p:bldP spid="1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20FC07-3CA5-A8A5-08B6-9FF39CBC64C4}"/>
              </a:ext>
            </a:extLst>
          </p:cNvPr>
          <p:cNvSpPr>
            <a:spLocks noGrp="1"/>
          </p:cNvSpPr>
          <p:nvPr>
            <p:ph type="title"/>
          </p:nvPr>
        </p:nvSpPr>
        <p:spPr/>
        <p:txBody>
          <a:bodyPr/>
          <a:lstStyle/>
          <a:p>
            <a:r>
              <a:rPr lang="en-US" dirty="0"/>
              <a:t>Future Directions</a:t>
            </a:r>
          </a:p>
        </p:txBody>
      </p:sp>
      <p:sp>
        <p:nvSpPr>
          <p:cNvPr id="2" name="Content Placeholder 2">
            <a:extLst>
              <a:ext uri="{FF2B5EF4-FFF2-40B4-BE49-F238E27FC236}">
                <a16:creationId xmlns:a16="http://schemas.microsoft.com/office/drawing/2014/main" id="{B4BECCB4-708E-D306-375C-631ED59C8A7E}"/>
              </a:ext>
            </a:extLst>
          </p:cNvPr>
          <p:cNvSpPr>
            <a:spLocks noGrp="1"/>
          </p:cNvSpPr>
          <p:nvPr>
            <p:ph idx="1"/>
          </p:nvPr>
        </p:nvSpPr>
        <p:spPr>
          <a:xfrm>
            <a:off x="526942" y="852408"/>
            <a:ext cx="8584663" cy="5491555"/>
          </a:xfrm>
        </p:spPr>
        <p:txBody>
          <a:bodyPr/>
          <a:lstStyle/>
          <a:p>
            <a:pPr marL="0" indent="0">
              <a:buNone/>
            </a:pPr>
            <a:r>
              <a:rPr lang="en-CH" sz="2200" b="1" dirty="0">
                <a:solidFill>
                  <a:srgbClr val="FA8607"/>
                </a:solidFill>
              </a:rPr>
              <a:t>Advancing the capabilities of storage-centric computing for health and life sciences</a:t>
            </a:r>
          </a:p>
          <a:p>
            <a:pPr lvl="1"/>
            <a:r>
              <a:rPr lang="en-CH" sz="2000" dirty="0"/>
              <a:t>Extending the capabilities of the proposed designs for (meta)genomics</a:t>
            </a:r>
          </a:p>
          <a:p>
            <a:pPr lvl="1"/>
            <a:r>
              <a:rPr lang="en-CH" sz="2000" dirty="0"/>
              <a:t>Expanding to new areas: Transcriptomics, single-cell analysis</a:t>
            </a:r>
          </a:p>
          <a:p>
            <a:pPr lvl="1">
              <a:buClr>
                <a:schemeClr val="tx1"/>
              </a:buClr>
            </a:pPr>
            <a:r>
              <a:rPr lang="en-CH" sz="2000" dirty="0"/>
              <a:t>Updating large-scale databases</a:t>
            </a:r>
          </a:p>
          <a:p>
            <a:pPr lvl="1"/>
            <a:endParaRPr lang="en-CH" sz="2000" dirty="0"/>
          </a:p>
          <a:p>
            <a:pPr marL="0" indent="0">
              <a:buNone/>
            </a:pPr>
            <a:r>
              <a:rPr lang="en-GB" sz="2200" b="1" dirty="0">
                <a:solidFill>
                  <a:schemeClr val="accent6"/>
                </a:solidFill>
              </a:rPr>
              <a:t>Highly compressed</a:t>
            </a:r>
            <a:r>
              <a:rPr lang="en-CH" sz="2200" b="1" dirty="0">
                <a:solidFill>
                  <a:schemeClr val="accent6"/>
                </a:solidFill>
              </a:rPr>
              <a:t> storage and fast access of other biological data</a:t>
            </a:r>
          </a:p>
          <a:p>
            <a:pPr lvl="1"/>
            <a:r>
              <a:rPr lang="en-CH" sz="2000" dirty="0"/>
              <a:t>Raw genomic signals</a:t>
            </a:r>
          </a:p>
          <a:p>
            <a:pPr lvl="1"/>
            <a:r>
              <a:rPr lang="en-CH" sz="2000" dirty="0"/>
              <a:t>Transcriptomics, single-cell data</a:t>
            </a:r>
          </a:p>
          <a:p>
            <a:pPr lvl="1"/>
            <a:endParaRPr lang="en-CH" sz="2000" dirty="0"/>
          </a:p>
          <a:p>
            <a:pPr marL="0" indent="0">
              <a:buNone/>
            </a:pPr>
            <a:r>
              <a:rPr lang="en-CH" sz="2200" b="1" dirty="0">
                <a:solidFill>
                  <a:srgbClr val="1658FF"/>
                </a:solidFill>
              </a:rPr>
              <a:t>Alleviating </a:t>
            </a:r>
            <a:r>
              <a:rPr lang="en-GB" sz="2200" b="1" dirty="0">
                <a:solidFill>
                  <a:srgbClr val="1658FF"/>
                </a:solidFill>
              </a:rPr>
              <a:t>the adoption</a:t>
            </a:r>
            <a:r>
              <a:rPr lang="en-CH" sz="2200" b="1" dirty="0">
                <a:solidFill>
                  <a:srgbClr val="1658FF"/>
                </a:solidFill>
              </a:rPr>
              <a:t> challenges of storage-centric designs</a:t>
            </a:r>
          </a:p>
          <a:p>
            <a:pPr lvl="1"/>
            <a:r>
              <a:rPr lang="en-CH" sz="2000" dirty="0"/>
              <a:t>Privacy</a:t>
            </a:r>
          </a:p>
          <a:p>
            <a:pPr lvl="1"/>
            <a:r>
              <a:rPr lang="en-CH" sz="2000" dirty="0"/>
              <a:t>Applicability vs. cost tradeoffs</a:t>
            </a:r>
          </a:p>
          <a:p>
            <a:pPr lvl="1"/>
            <a:endParaRPr lang="en-CH" sz="2000" dirty="0"/>
          </a:p>
          <a:p>
            <a:pPr marL="0" indent="0">
              <a:buNone/>
            </a:pPr>
            <a:r>
              <a:rPr lang="en-CH" sz="2200" b="1" dirty="0">
                <a:solidFill>
                  <a:srgbClr val="E2247D"/>
                </a:solidFill>
              </a:rPr>
              <a:t>Facilitating portable (meta)genomics with storage-centric designs</a:t>
            </a:r>
            <a:endParaRPr lang="en-CH" sz="2000" dirty="0">
              <a:solidFill>
                <a:srgbClr val="E2247D"/>
              </a:solidFill>
            </a:endParaRPr>
          </a:p>
          <a:p>
            <a:endParaRPr lang="en-CH" sz="2400" dirty="0"/>
          </a:p>
          <a:p>
            <a:endParaRPr lang="en-CH" sz="2400" dirty="0"/>
          </a:p>
        </p:txBody>
      </p:sp>
      <p:sp>
        <p:nvSpPr>
          <p:cNvPr id="7" name="TextBox 6">
            <a:extLst>
              <a:ext uri="{FF2B5EF4-FFF2-40B4-BE49-F238E27FC236}">
                <a16:creationId xmlns:a16="http://schemas.microsoft.com/office/drawing/2014/main" id="{7F14A6D5-1A72-A70B-48A3-F1E54F665BEE}"/>
              </a:ext>
            </a:extLst>
          </p:cNvPr>
          <p:cNvSpPr txBox="1"/>
          <p:nvPr/>
        </p:nvSpPr>
        <p:spPr>
          <a:xfrm>
            <a:off x="116953" y="782951"/>
            <a:ext cx="51142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A8607"/>
                </a:solidFill>
                <a:effectLst/>
                <a:uLnTx/>
                <a:uFillTx/>
                <a:latin typeface="Avenir Next" panose="020B0503020202020204" pitchFamily="34" charset="0"/>
                <a:ea typeface="+mn-ea"/>
                <a:cs typeface="Gill Sans MT"/>
              </a:rPr>
              <a:t>1</a:t>
            </a:r>
          </a:p>
        </p:txBody>
      </p:sp>
      <p:sp>
        <p:nvSpPr>
          <p:cNvPr id="8" name="TextBox 7">
            <a:extLst>
              <a:ext uri="{FF2B5EF4-FFF2-40B4-BE49-F238E27FC236}">
                <a16:creationId xmlns:a16="http://schemas.microsoft.com/office/drawing/2014/main" id="{B8586A3D-5C22-A02A-3FB2-30FCFC724CCC}"/>
              </a:ext>
            </a:extLst>
          </p:cNvPr>
          <p:cNvSpPr txBox="1"/>
          <p:nvPr/>
        </p:nvSpPr>
        <p:spPr>
          <a:xfrm>
            <a:off x="116953" y="2763020"/>
            <a:ext cx="51142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dirty="0">
                <a:solidFill>
                  <a:schemeClr val="accent6"/>
                </a:solidFill>
                <a:latin typeface="Avenir Next" panose="020B0503020202020204" pitchFamily="34" charset="0"/>
                <a:cs typeface="Gill Sans MT"/>
              </a:rPr>
              <a:t>2</a:t>
            </a:r>
            <a:endParaRPr kumimoji="0" lang="en-US" sz="4400" b="1" i="0" u="none" strike="noStrike" kern="1200" cap="none" spc="0" normalizeH="0" baseline="0" noProof="0" dirty="0">
              <a:ln>
                <a:noFill/>
              </a:ln>
              <a:solidFill>
                <a:schemeClr val="accent6"/>
              </a:solidFill>
              <a:effectLst/>
              <a:uLnTx/>
              <a:uFillTx/>
              <a:latin typeface="Avenir Next" panose="020B0503020202020204" pitchFamily="34" charset="0"/>
              <a:ea typeface="+mn-ea"/>
              <a:cs typeface="Gill Sans MT"/>
            </a:endParaRPr>
          </a:p>
        </p:txBody>
      </p:sp>
      <p:sp>
        <p:nvSpPr>
          <p:cNvPr id="9" name="TextBox 8">
            <a:extLst>
              <a:ext uri="{FF2B5EF4-FFF2-40B4-BE49-F238E27FC236}">
                <a16:creationId xmlns:a16="http://schemas.microsoft.com/office/drawing/2014/main" id="{78953A22-9152-0D92-6225-9F4367D0E872}"/>
              </a:ext>
            </a:extLst>
          </p:cNvPr>
          <p:cNvSpPr txBox="1"/>
          <p:nvPr/>
        </p:nvSpPr>
        <p:spPr>
          <a:xfrm>
            <a:off x="116953" y="4168770"/>
            <a:ext cx="51142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dirty="0">
                <a:solidFill>
                  <a:srgbClr val="1658FF"/>
                </a:solidFill>
                <a:latin typeface="Avenir Next" panose="020B0503020202020204" pitchFamily="34" charset="0"/>
                <a:cs typeface="Gill Sans MT"/>
              </a:rPr>
              <a:t>3</a:t>
            </a:r>
            <a:endParaRPr kumimoji="0" lang="en-US" sz="4400" b="1" i="0" u="none" strike="noStrike" kern="1200" cap="none" spc="0" normalizeH="0" baseline="0" noProof="0" dirty="0">
              <a:ln>
                <a:noFill/>
              </a:ln>
              <a:solidFill>
                <a:srgbClr val="1658FF"/>
              </a:solidFill>
              <a:effectLst/>
              <a:uLnTx/>
              <a:uFillTx/>
              <a:latin typeface="Avenir Next" panose="020B0503020202020204" pitchFamily="34" charset="0"/>
              <a:ea typeface="+mn-ea"/>
              <a:cs typeface="Gill Sans MT"/>
            </a:endParaRPr>
          </a:p>
        </p:txBody>
      </p:sp>
      <p:sp>
        <p:nvSpPr>
          <p:cNvPr id="10" name="TextBox 9">
            <a:extLst>
              <a:ext uri="{FF2B5EF4-FFF2-40B4-BE49-F238E27FC236}">
                <a16:creationId xmlns:a16="http://schemas.microsoft.com/office/drawing/2014/main" id="{7AFE655C-0A71-C92B-5608-36519D4E84B8}"/>
              </a:ext>
            </a:extLst>
          </p:cNvPr>
          <p:cNvSpPr txBox="1"/>
          <p:nvPr/>
        </p:nvSpPr>
        <p:spPr>
          <a:xfrm>
            <a:off x="116953" y="5589875"/>
            <a:ext cx="51142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dirty="0">
                <a:solidFill>
                  <a:srgbClr val="E2247D"/>
                </a:solidFill>
                <a:latin typeface="Avenir Next" panose="020B0503020202020204" pitchFamily="34" charset="0"/>
                <a:cs typeface="Gill Sans MT"/>
              </a:rPr>
              <a:t>4</a:t>
            </a:r>
            <a:endParaRPr kumimoji="0" lang="en-US" sz="4400" b="1" i="0" u="none" strike="noStrike" kern="1200" cap="none" spc="0" normalizeH="0" baseline="0" noProof="0" dirty="0">
              <a:ln>
                <a:noFill/>
              </a:ln>
              <a:solidFill>
                <a:srgbClr val="E2247D"/>
              </a:solidFill>
              <a:effectLst/>
              <a:uLnTx/>
              <a:uFillTx/>
              <a:latin typeface="Avenir Next" panose="020B0503020202020204" pitchFamily="34" charset="0"/>
              <a:ea typeface="+mn-ea"/>
              <a:cs typeface="Gill Sans MT"/>
            </a:endParaRPr>
          </a:p>
        </p:txBody>
      </p:sp>
    </p:spTree>
    <p:extLst>
      <p:ext uri="{BB962C8B-B14F-4D97-AF65-F5344CB8AC3E}">
        <p14:creationId xmlns:p14="http://schemas.microsoft.com/office/powerpoint/2010/main" val="2930171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p:bldP spid="8" grpId="0"/>
      <p:bldP spid="9" grpId="0"/>
      <p:bldP spid="1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CEE48F3-2900-7C73-6F1B-EF9CCE919ACB}"/>
              </a:ext>
            </a:extLst>
          </p:cNvPr>
          <p:cNvSpPr>
            <a:spLocks noGrp="1"/>
          </p:cNvSpPr>
          <p:nvPr>
            <p:ph type="title"/>
          </p:nvPr>
        </p:nvSpPr>
        <p:spPr/>
        <p:txBody>
          <a:bodyPr/>
          <a:lstStyle/>
          <a:p>
            <a:r>
              <a:rPr lang="en-US" dirty="0"/>
              <a:t>My Involvements During PhD</a:t>
            </a:r>
          </a:p>
        </p:txBody>
      </p:sp>
      <p:sp>
        <p:nvSpPr>
          <p:cNvPr id="48" name="Rounded Rectangle 47">
            <a:extLst>
              <a:ext uri="{FF2B5EF4-FFF2-40B4-BE49-F238E27FC236}">
                <a16:creationId xmlns:a16="http://schemas.microsoft.com/office/drawing/2014/main" id="{04C75F42-BD6A-7838-D16B-B8DC443B0EA4}"/>
              </a:ext>
            </a:extLst>
          </p:cNvPr>
          <p:cNvSpPr/>
          <p:nvPr/>
        </p:nvSpPr>
        <p:spPr>
          <a:xfrm>
            <a:off x="0" y="5176014"/>
            <a:ext cx="9143997" cy="814478"/>
          </a:xfrm>
          <a:prstGeom prst="roundRect">
            <a:avLst>
              <a:gd name="adj" fmla="val 0"/>
            </a:avLst>
          </a:prstGeom>
          <a:solidFill>
            <a:sysClr val="window" lastClr="FFFFFF"/>
          </a:solidFill>
          <a:ln w="9525"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orbel" panose="020B0503020204020204" pitchFamily="34" charset="0"/>
            </a:endParaRPr>
          </a:p>
        </p:txBody>
      </p:sp>
      <p:sp>
        <p:nvSpPr>
          <p:cNvPr id="49" name="Rounded Rectangle 48">
            <a:extLst>
              <a:ext uri="{FF2B5EF4-FFF2-40B4-BE49-F238E27FC236}">
                <a16:creationId xmlns:a16="http://schemas.microsoft.com/office/drawing/2014/main" id="{4ACCFEFB-851E-A3FF-8800-6DD78878058E}"/>
              </a:ext>
            </a:extLst>
          </p:cNvPr>
          <p:cNvSpPr/>
          <p:nvPr/>
        </p:nvSpPr>
        <p:spPr>
          <a:xfrm>
            <a:off x="0" y="4578224"/>
            <a:ext cx="9143997" cy="702289"/>
          </a:xfrm>
          <a:prstGeom prst="roundRect">
            <a:avLst>
              <a:gd name="adj" fmla="val 0"/>
            </a:avLst>
          </a:prstGeom>
          <a:solidFill>
            <a:schemeClr val="accent1">
              <a:lumMod val="20000"/>
              <a:lumOff val="80000"/>
            </a:schemeClr>
          </a:solidFill>
          <a:ln w="9525"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orbel" panose="020B0503020204020204" pitchFamily="34" charset="0"/>
            </a:endParaRPr>
          </a:p>
        </p:txBody>
      </p:sp>
      <p:sp>
        <p:nvSpPr>
          <p:cNvPr id="50" name="Rounded Rectangle 49">
            <a:extLst>
              <a:ext uri="{FF2B5EF4-FFF2-40B4-BE49-F238E27FC236}">
                <a16:creationId xmlns:a16="http://schemas.microsoft.com/office/drawing/2014/main" id="{D1992500-C866-7697-9365-DA78C315C83D}"/>
              </a:ext>
            </a:extLst>
          </p:cNvPr>
          <p:cNvSpPr/>
          <p:nvPr/>
        </p:nvSpPr>
        <p:spPr>
          <a:xfrm>
            <a:off x="0" y="3558960"/>
            <a:ext cx="9143997" cy="814478"/>
          </a:xfrm>
          <a:prstGeom prst="roundRect">
            <a:avLst>
              <a:gd name="adj" fmla="val 0"/>
            </a:avLst>
          </a:prstGeom>
          <a:solidFill>
            <a:sysClr val="window" lastClr="FFFFFF"/>
          </a:solidFill>
          <a:ln w="9525"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orbel" panose="020B0503020204020204" pitchFamily="34" charset="0"/>
            </a:endParaRPr>
          </a:p>
        </p:txBody>
      </p:sp>
      <p:sp>
        <p:nvSpPr>
          <p:cNvPr id="51" name="Rounded Rectangle 50">
            <a:extLst>
              <a:ext uri="{FF2B5EF4-FFF2-40B4-BE49-F238E27FC236}">
                <a16:creationId xmlns:a16="http://schemas.microsoft.com/office/drawing/2014/main" id="{3A98F804-E138-B8F6-C93E-BED2C5F0C290}"/>
              </a:ext>
            </a:extLst>
          </p:cNvPr>
          <p:cNvSpPr/>
          <p:nvPr/>
        </p:nvSpPr>
        <p:spPr>
          <a:xfrm>
            <a:off x="0" y="2750369"/>
            <a:ext cx="9143997" cy="723223"/>
          </a:xfrm>
          <a:prstGeom prst="roundRect">
            <a:avLst>
              <a:gd name="adj" fmla="val 0"/>
            </a:avLst>
          </a:prstGeom>
          <a:solidFill>
            <a:schemeClr val="accent1">
              <a:lumMod val="20000"/>
              <a:lumOff val="80000"/>
            </a:schemeClr>
          </a:solidFill>
          <a:ln w="9525"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orbel" panose="020B0503020204020204" pitchFamily="34" charset="0"/>
            </a:endParaRPr>
          </a:p>
        </p:txBody>
      </p:sp>
      <p:sp>
        <p:nvSpPr>
          <p:cNvPr id="52" name="Rounded Rectangle 51">
            <a:extLst>
              <a:ext uri="{FF2B5EF4-FFF2-40B4-BE49-F238E27FC236}">
                <a16:creationId xmlns:a16="http://schemas.microsoft.com/office/drawing/2014/main" id="{E5F058BA-1310-9F33-5C1B-D90ACE5E41EE}"/>
              </a:ext>
            </a:extLst>
          </p:cNvPr>
          <p:cNvSpPr/>
          <p:nvPr/>
        </p:nvSpPr>
        <p:spPr>
          <a:xfrm>
            <a:off x="0" y="1939670"/>
            <a:ext cx="9143997" cy="814478"/>
          </a:xfrm>
          <a:prstGeom prst="roundRect">
            <a:avLst>
              <a:gd name="adj" fmla="val 0"/>
            </a:avLst>
          </a:prstGeom>
          <a:solidFill>
            <a:sysClr val="window" lastClr="FFFFFF"/>
          </a:solidFill>
          <a:ln w="9525"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orbel" panose="020B0503020204020204" pitchFamily="34" charset="0"/>
            </a:endParaRPr>
          </a:p>
        </p:txBody>
      </p:sp>
      <p:sp>
        <p:nvSpPr>
          <p:cNvPr id="53" name="Rounded Rectangle 52">
            <a:extLst>
              <a:ext uri="{FF2B5EF4-FFF2-40B4-BE49-F238E27FC236}">
                <a16:creationId xmlns:a16="http://schemas.microsoft.com/office/drawing/2014/main" id="{69313BA2-034E-097A-4B25-02EB10F685DC}"/>
              </a:ext>
            </a:extLst>
          </p:cNvPr>
          <p:cNvSpPr/>
          <p:nvPr/>
        </p:nvSpPr>
        <p:spPr>
          <a:xfrm>
            <a:off x="0" y="874682"/>
            <a:ext cx="9143997" cy="1003258"/>
          </a:xfrm>
          <a:prstGeom prst="roundRect">
            <a:avLst>
              <a:gd name="adj" fmla="val 0"/>
            </a:avLst>
          </a:prstGeom>
          <a:solidFill>
            <a:srgbClr val="E4F3DB"/>
          </a:solidFill>
          <a:ln w="9525"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orbel" panose="020B0503020204020204" pitchFamily="34" charset="0"/>
            </a:endParaRPr>
          </a:p>
        </p:txBody>
      </p:sp>
      <p:cxnSp>
        <p:nvCxnSpPr>
          <p:cNvPr id="54" name="Straight Arrow Connector 53">
            <a:extLst>
              <a:ext uri="{FF2B5EF4-FFF2-40B4-BE49-F238E27FC236}">
                <a16:creationId xmlns:a16="http://schemas.microsoft.com/office/drawing/2014/main" id="{25F1CD5A-107B-50D4-6A6D-403CDBE4E285}"/>
              </a:ext>
            </a:extLst>
          </p:cNvPr>
          <p:cNvCxnSpPr>
            <a:cxnSpLocks/>
          </p:cNvCxnSpPr>
          <p:nvPr/>
        </p:nvCxnSpPr>
        <p:spPr>
          <a:xfrm>
            <a:off x="1838260" y="5990492"/>
            <a:ext cx="6778202" cy="0"/>
          </a:xfrm>
          <a:prstGeom prst="straightConnector1">
            <a:avLst/>
          </a:prstGeom>
          <a:noFill/>
          <a:ln w="28575" cap="flat" cmpd="sng" algn="ctr">
            <a:solidFill>
              <a:srgbClr val="156082"/>
            </a:solidFill>
            <a:prstDash val="solid"/>
            <a:miter lim="800000"/>
            <a:tailEnd type="triangle"/>
          </a:ln>
          <a:effectLst/>
        </p:spPr>
      </p:cxnSp>
      <p:cxnSp>
        <p:nvCxnSpPr>
          <p:cNvPr id="55" name="Straight Connector 54">
            <a:extLst>
              <a:ext uri="{FF2B5EF4-FFF2-40B4-BE49-F238E27FC236}">
                <a16:creationId xmlns:a16="http://schemas.microsoft.com/office/drawing/2014/main" id="{1774F41C-EBAA-B74C-AB50-F52C6B4D096B}"/>
              </a:ext>
            </a:extLst>
          </p:cNvPr>
          <p:cNvCxnSpPr>
            <a:cxnSpLocks/>
          </p:cNvCxnSpPr>
          <p:nvPr/>
        </p:nvCxnSpPr>
        <p:spPr>
          <a:xfrm>
            <a:off x="1942390" y="5853607"/>
            <a:ext cx="0" cy="293077"/>
          </a:xfrm>
          <a:prstGeom prst="line">
            <a:avLst/>
          </a:prstGeom>
          <a:noFill/>
          <a:ln w="28575" cap="flat" cmpd="sng" algn="ctr">
            <a:solidFill>
              <a:srgbClr val="156082"/>
            </a:solidFill>
            <a:prstDash val="solid"/>
            <a:miter lim="800000"/>
          </a:ln>
          <a:effectLst/>
        </p:spPr>
      </p:cxnSp>
      <p:sp>
        <p:nvSpPr>
          <p:cNvPr id="56" name="TextBox 55">
            <a:extLst>
              <a:ext uri="{FF2B5EF4-FFF2-40B4-BE49-F238E27FC236}">
                <a16:creationId xmlns:a16="http://schemas.microsoft.com/office/drawing/2014/main" id="{853769DE-1E62-2CEC-0C37-F033C010FD2E}"/>
              </a:ext>
            </a:extLst>
          </p:cNvPr>
          <p:cNvSpPr txBox="1"/>
          <p:nvPr/>
        </p:nvSpPr>
        <p:spPr>
          <a:xfrm rot="16200000">
            <a:off x="1604046" y="6211315"/>
            <a:ext cx="645690" cy="369332"/>
          </a:xfrm>
          <a:prstGeom prst="rect">
            <a:avLst/>
          </a:prstGeom>
          <a:noFill/>
        </p:spPr>
        <p:txBody>
          <a:bodyPr wrap="none" rtlCol="0">
            <a:spAutoFit/>
          </a:bodyPr>
          <a:lstStyle/>
          <a:p>
            <a:r>
              <a:rPr lang="en-US" dirty="0">
                <a:solidFill>
                  <a:prstClr val="black"/>
                </a:solidFill>
                <a:latin typeface="Corbel" panose="020B0503020204020204" pitchFamily="34" charset="0"/>
              </a:rPr>
              <a:t>2020</a:t>
            </a:r>
          </a:p>
        </p:txBody>
      </p:sp>
      <p:cxnSp>
        <p:nvCxnSpPr>
          <p:cNvPr id="61" name="Straight Connector 60">
            <a:extLst>
              <a:ext uri="{FF2B5EF4-FFF2-40B4-BE49-F238E27FC236}">
                <a16:creationId xmlns:a16="http://schemas.microsoft.com/office/drawing/2014/main" id="{D73705F8-ABD9-8528-7908-C915702F21E6}"/>
              </a:ext>
            </a:extLst>
          </p:cNvPr>
          <p:cNvCxnSpPr>
            <a:cxnSpLocks/>
          </p:cNvCxnSpPr>
          <p:nvPr/>
        </p:nvCxnSpPr>
        <p:spPr>
          <a:xfrm>
            <a:off x="2954767" y="5853607"/>
            <a:ext cx="0" cy="293077"/>
          </a:xfrm>
          <a:prstGeom prst="line">
            <a:avLst/>
          </a:prstGeom>
          <a:noFill/>
          <a:ln w="28575" cap="flat" cmpd="sng" algn="ctr">
            <a:solidFill>
              <a:srgbClr val="156082"/>
            </a:solidFill>
            <a:prstDash val="solid"/>
            <a:miter lim="800000"/>
          </a:ln>
          <a:effectLst/>
        </p:spPr>
      </p:cxnSp>
      <p:cxnSp>
        <p:nvCxnSpPr>
          <p:cNvPr id="63" name="Straight Connector 62">
            <a:extLst>
              <a:ext uri="{FF2B5EF4-FFF2-40B4-BE49-F238E27FC236}">
                <a16:creationId xmlns:a16="http://schemas.microsoft.com/office/drawing/2014/main" id="{2F73FC85-A02D-9DC5-3828-09B4C4326E31}"/>
              </a:ext>
            </a:extLst>
          </p:cNvPr>
          <p:cNvCxnSpPr>
            <a:cxnSpLocks/>
          </p:cNvCxnSpPr>
          <p:nvPr/>
        </p:nvCxnSpPr>
        <p:spPr>
          <a:xfrm>
            <a:off x="3967144" y="5853607"/>
            <a:ext cx="0" cy="293077"/>
          </a:xfrm>
          <a:prstGeom prst="line">
            <a:avLst/>
          </a:prstGeom>
          <a:noFill/>
          <a:ln w="28575" cap="flat" cmpd="sng" algn="ctr">
            <a:solidFill>
              <a:srgbClr val="156082"/>
            </a:solidFill>
            <a:prstDash val="solid"/>
            <a:miter lim="800000"/>
          </a:ln>
          <a:effectLst/>
        </p:spPr>
      </p:cxnSp>
      <p:cxnSp>
        <p:nvCxnSpPr>
          <p:cNvPr id="65" name="Straight Connector 64">
            <a:extLst>
              <a:ext uri="{FF2B5EF4-FFF2-40B4-BE49-F238E27FC236}">
                <a16:creationId xmlns:a16="http://schemas.microsoft.com/office/drawing/2014/main" id="{13DF1A51-8B0A-5245-C86F-E09E0EEAA48D}"/>
              </a:ext>
            </a:extLst>
          </p:cNvPr>
          <p:cNvCxnSpPr>
            <a:cxnSpLocks/>
          </p:cNvCxnSpPr>
          <p:nvPr/>
        </p:nvCxnSpPr>
        <p:spPr>
          <a:xfrm>
            <a:off x="4979521" y="5853607"/>
            <a:ext cx="0" cy="293077"/>
          </a:xfrm>
          <a:prstGeom prst="line">
            <a:avLst/>
          </a:prstGeom>
          <a:noFill/>
          <a:ln w="28575" cap="flat" cmpd="sng" algn="ctr">
            <a:solidFill>
              <a:srgbClr val="156082"/>
            </a:solidFill>
            <a:prstDash val="solid"/>
            <a:miter lim="800000"/>
          </a:ln>
          <a:effectLst/>
        </p:spPr>
      </p:cxnSp>
      <p:cxnSp>
        <p:nvCxnSpPr>
          <p:cNvPr id="67" name="Straight Connector 66">
            <a:extLst>
              <a:ext uri="{FF2B5EF4-FFF2-40B4-BE49-F238E27FC236}">
                <a16:creationId xmlns:a16="http://schemas.microsoft.com/office/drawing/2014/main" id="{52EBB475-ED14-E4A3-F353-8E49203F69B0}"/>
              </a:ext>
            </a:extLst>
          </p:cNvPr>
          <p:cNvCxnSpPr>
            <a:cxnSpLocks/>
          </p:cNvCxnSpPr>
          <p:nvPr/>
        </p:nvCxnSpPr>
        <p:spPr>
          <a:xfrm>
            <a:off x="7004275" y="5853607"/>
            <a:ext cx="0" cy="293077"/>
          </a:xfrm>
          <a:prstGeom prst="line">
            <a:avLst/>
          </a:prstGeom>
          <a:noFill/>
          <a:ln w="28575" cap="flat" cmpd="sng" algn="ctr">
            <a:solidFill>
              <a:srgbClr val="156082"/>
            </a:solidFill>
            <a:prstDash val="solid"/>
            <a:miter lim="800000"/>
          </a:ln>
          <a:effectLst/>
        </p:spPr>
      </p:cxnSp>
      <p:cxnSp>
        <p:nvCxnSpPr>
          <p:cNvPr id="69" name="Straight Connector 68">
            <a:extLst>
              <a:ext uri="{FF2B5EF4-FFF2-40B4-BE49-F238E27FC236}">
                <a16:creationId xmlns:a16="http://schemas.microsoft.com/office/drawing/2014/main" id="{F6F2220D-E8EC-BF98-04FF-493CDBCAD59A}"/>
              </a:ext>
            </a:extLst>
          </p:cNvPr>
          <p:cNvCxnSpPr>
            <a:cxnSpLocks/>
          </p:cNvCxnSpPr>
          <p:nvPr/>
        </p:nvCxnSpPr>
        <p:spPr>
          <a:xfrm>
            <a:off x="1838260" y="946122"/>
            <a:ext cx="0" cy="5051349"/>
          </a:xfrm>
          <a:prstGeom prst="line">
            <a:avLst/>
          </a:prstGeom>
          <a:noFill/>
          <a:ln w="28575" cap="flat" cmpd="sng" algn="ctr">
            <a:solidFill>
              <a:srgbClr val="156082"/>
            </a:solidFill>
            <a:prstDash val="solid"/>
            <a:miter lim="800000"/>
            <a:tailEnd type="none"/>
          </a:ln>
          <a:effectLst/>
        </p:spPr>
      </p:cxnSp>
      <p:sp>
        <p:nvSpPr>
          <p:cNvPr id="70" name="TextBox 69">
            <a:extLst>
              <a:ext uri="{FF2B5EF4-FFF2-40B4-BE49-F238E27FC236}">
                <a16:creationId xmlns:a16="http://schemas.microsoft.com/office/drawing/2014/main" id="{85220215-E1E3-3CA3-9529-72AAFE32BEA5}"/>
              </a:ext>
            </a:extLst>
          </p:cNvPr>
          <p:cNvSpPr txBox="1"/>
          <p:nvPr/>
        </p:nvSpPr>
        <p:spPr>
          <a:xfrm>
            <a:off x="771888" y="1090583"/>
            <a:ext cx="1062086" cy="523220"/>
          </a:xfrm>
          <a:prstGeom prst="rect">
            <a:avLst/>
          </a:prstGeom>
          <a:noFill/>
        </p:spPr>
        <p:txBody>
          <a:bodyPr wrap="none" rtlCol="0">
            <a:spAutoFit/>
          </a:bodyPr>
          <a:lstStyle/>
          <a:p>
            <a:pPr algn="r"/>
            <a:r>
              <a:rPr lang="en-US" sz="1400" i="1" dirty="0">
                <a:solidFill>
                  <a:prstClr val="black"/>
                </a:solidFill>
                <a:latin typeface="Corbel" panose="020B0503020204020204" pitchFamily="34" charset="0"/>
              </a:rPr>
              <a:t>Thesis </a:t>
            </a:r>
          </a:p>
          <a:p>
            <a:pPr algn="r"/>
            <a:r>
              <a:rPr lang="en-US" sz="1400" i="1" dirty="0">
                <a:solidFill>
                  <a:prstClr val="black"/>
                </a:solidFill>
                <a:latin typeface="Corbel" panose="020B0503020204020204" pitchFamily="34" charset="0"/>
              </a:rPr>
              <a:t>Publications</a:t>
            </a:r>
          </a:p>
        </p:txBody>
      </p:sp>
      <p:sp>
        <p:nvSpPr>
          <p:cNvPr id="75" name="TextBox 74">
            <a:extLst>
              <a:ext uri="{FF2B5EF4-FFF2-40B4-BE49-F238E27FC236}">
                <a16:creationId xmlns:a16="http://schemas.microsoft.com/office/drawing/2014/main" id="{D27E21C6-B307-9C73-FE0E-1D6F8F1F7C6E}"/>
              </a:ext>
            </a:extLst>
          </p:cNvPr>
          <p:cNvSpPr txBox="1"/>
          <p:nvPr/>
        </p:nvSpPr>
        <p:spPr>
          <a:xfrm>
            <a:off x="-79893" y="2050652"/>
            <a:ext cx="1913867" cy="523220"/>
          </a:xfrm>
          <a:prstGeom prst="rect">
            <a:avLst/>
          </a:prstGeom>
          <a:noFill/>
        </p:spPr>
        <p:txBody>
          <a:bodyPr wrap="square" rtlCol="0">
            <a:spAutoFit/>
          </a:bodyPr>
          <a:lstStyle/>
          <a:p>
            <a:pPr algn="r"/>
            <a:r>
              <a:rPr lang="en-US" sz="1400" i="1" dirty="0">
                <a:solidFill>
                  <a:prstClr val="black"/>
                </a:solidFill>
                <a:latin typeface="Corbel" panose="020B0503020204020204" pitchFamily="34" charset="0"/>
              </a:rPr>
              <a:t>Other Storage-Centric</a:t>
            </a:r>
            <a:br>
              <a:rPr lang="en-US" sz="1400" i="1" dirty="0">
                <a:solidFill>
                  <a:prstClr val="black"/>
                </a:solidFill>
                <a:latin typeface="Corbel" panose="020B0503020204020204" pitchFamily="34" charset="0"/>
              </a:rPr>
            </a:br>
            <a:r>
              <a:rPr lang="en-US" sz="1400" i="1" dirty="0">
                <a:solidFill>
                  <a:prstClr val="black"/>
                </a:solidFill>
                <a:latin typeface="Corbel" panose="020B0503020204020204" pitchFamily="34" charset="0"/>
              </a:rPr>
              <a:t>Computing Works</a:t>
            </a:r>
          </a:p>
        </p:txBody>
      </p:sp>
      <p:sp>
        <p:nvSpPr>
          <p:cNvPr id="78" name="TextBox 77">
            <a:extLst>
              <a:ext uri="{FF2B5EF4-FFF2-40B4-BE49-F238E27FC236}">
                <a16:creationId xmlns:a16="http://schemas.microsoft.com/office/drawing/2014/main" id="{CDC4B0E6-518A-DEA8-1E65-1F3794E72143}"/>
              </a:ext>
            </a:extLst>
          </p:cNvPr>
          <p:cNvSpPr txBox="1"/>
          <p:nvPr/>
        </p:nvSpPr>
        <p:spPr>
          <a:xfrm>
            <a:off x="486913" y="2862982"/>
            <a:ext cx="1342611" cy="523220"/>
          </a:xfrm>
          <a:prstGeom prst="rect">
            <a:avLst/>
          </a:prstGeom>
          <a:noFill/>
        </p:spPr>
        <p:txBody>
          <a:bodyPr wrap="none" rtlCol="0">
            <a:spAutoFit/>
          </a:bodyPr>
          <a:lstStyle/>
          <a:p>
            <a:pPr algn="r"/>
            <a:r>
              <a:rPr lang="en-US" sz="1400" i="1" dirty="0">
                <a:solidFill>
                  <a:prstClr val="black"/>
                </a:solidFill>
                <a:latin typeface="Corbel" panose="020B0503020204020204" pitchFamily="34" charset="0"/>
              </a:rPr>
              <a:t>Memory-Centric</a:t>
            </a:r>
            <a:br>
              <a:rPr lang="en-US" sz="1400" i="1" dirty="0">
                <a:solidFill>
                  <a:prstClr val="black"/>
                </a:solidFill>
                <a:latin typeface="Corbel" panose="020B0503020204020204" pitchFamily="34" charset="0"/>
              </a:rPr>
            </a:br>
            <a:r>
              <a:rPr lang="en-US" sz="1400" i="1" dirty="0">
                <a:solidFill>
                  <a:prstClr val="black"/>
                </a:solidFill>
                <a:latin typeface="Corbel" panose="020B0503020204020204" pitchFamily="34" charset="0"/>
              </a:rPr>
              <a:t>Computing</a:t>
            </a:r>
          </a:p>
        </p:txBody>
      </p:sp>
      <p:sp>
        <p:nvSpPr>
          <p:cNvPr id="81" name="TextBox 80">
            <a:extLst>
              <a:ext uri="{FF2B5EF4-FFF2-40B4-BE49-F238E27FC236}">
                <a16:creationId xmlns:a16="http://schemas.microsoft.com/office/drawing/2014/main" id="{B80A6883-7784-D1FF-C8F5-F12F13BE1DD3}"/>
              </a:ext>
            </a:extLst>
          </p:cNvPr>
          <p:cNvSpPr txBox="1"/>
          <p:nvPr/>
        </p:nvSpPr>
        <p:spPr>
          <a:xfrm>
            <a:off x="566037" y="3677443"/>
            <a:ext cx="1263487" cy="523220"/>
          </a:xfrm>
          <a:prstGeom prst="rect">
            <a:avLst/>
          </a:prstGeom>
          <a:noFill/>
        </p:spPr>
        <p:txBody>
          <a:bodyPr wrap="none" rtlCol="0">
            <a:spAutoFit/>
          </a:bodyPr>
          <a:lstStyle/>
          <a:p>
            <a:pPr algn="r"/>
            <a:r>
              <a:rPr lang="en-US" sz="1400" i="1" dirty="0">
                <a:solidFill>
                  <a:prstClr val="black"/>
                </a:solidFill>
                <a:latin typeface="Corbel" panose="020B0503020204020204" pitchFamily="34" charset="0"/>
              </a:rPr>
              <a:t>Bioinformatics </a:t>
            </a:r>
            <a:br>
              <a:rPr lang="en-US" sz="1400" i="1" dirty="0">
                <a:solidFill>
                  <a:prstClr val="black"/>
                </a:solidFill>
                <a:latin typeface="Corbel" panose="020B0503020204020204" pitchFamily="34" charset="0"/>
              </a:rPr>
            </a:br>
            <a:r>
              <a:rPr lang="en-US" sz="1400" i="1" dirty="0">
                <a:solidFill>
                  <a:prstClr val="black"/>
                </a:solidFill>
                <a:latin typeface="Corbel" panose="020B0503020204020204" pitchFamily="34" charset="0"/>
              </a:rPr>
              <a:t>Algorithms</a:t>
            </a:r>
          </a:p>
        </p:txBody>
      </p:sp>
      <p:sp>
        <p:nvSpPr>
          <p:cNvPr id="84" name="TextBox 83">
            <a:extLst>
              <a:ext uri="{FF2B5EF4-FFF2-40B4-BE49-F238E27FC236}">
                <a16:creationId xmlns:a16="http://schemas.microsoft.com/office/drawing/2014/main" id="{0B671592-7BEF-C1E8-FAB6-5A58E6F321FF}"/>
              </a:ext>
            </a:extLst>
          </p:cNvPr>
          <p:cNvSpPr txBox="1"/>
          <p:nvPr/>
        </p:nvSpPr>
        <p:spPr>
          <a:xfrm>
            <a:off x="-137502" y="4590534"/>
            <a:ext cx="1967026" cy="523220"/>
          </a:xfrm>
          <a:prstGeom prst="rect">
            <a:avLst/>
          </a:prstGeom>
          <a:noFill/>
        </p:spPr>
        <p:txBody>
          <a:bodyPr wrap="square" rtlCol="0">
            <a:spAutoFit/>
          </a:bodyPr>
          <a:lstStyle/>
          <a:p>
            <a:pPr algn="r"/>
            <a:r>
              <a:rPr lang="en-US" sz="1400" i="1" dirty="0">
                <a:solidFill>
                  <a:prstClr val="black"/>
                </a:solidFill>
                <a:latin typeface="Corbel" panose="020B0503020204020204" pitchFamily="34" charset="0"/>
              </a:rPr>
              <a:t>Algorithm-Architecture</a:t>
            </a:r>
            <a:br>
              <a:rPr lang="en-US" sz="1400" i="1" dirty="0">
                <a:solidFill>
                  <a:prstClr val="black"/>
                </a:solidFill>
                <a:latin typeface="Corbel" panose="020B0503020204020204" pitchFamily="34" charset="0"/>
              </a:rPr>
            </a:br>
            <a:r>
              <a:rPr lang="en-US" sz="1400" i="1" dirty="0">
                <a:solidFill>
                  <a:prstClr val="black"/>
                </a:solidFill>
                <a:latin typeface="Corbel" panose="020B0503020204020204" pitchFamily="34" charset="0"/>
              </a:rPr>
              <a:t>Co-design</a:t>
            </a:r>
          </a:p>
        </p:txBody>
      </p:sp>
      <p:sp>
        <p:nvSpPr>
          <p:cNvPr id="87" name="TextBox 86">
            <a:extLst>
              <a:ext uri="{FF2B5EF4-FFF2-40B4-BE49-F238E27FC236}">
                <a16:creationId xmlns:a16="http://schemas.microsoft.com/office/drawing/2014/main" id="{EA432E4D-417C-E6AF-D4A6-E6C6B4F92A91}"/>
              </a:ext>
            </a:extLst>
          </p:cNvPr>
          <p:cNvSpPr txBox="1"/>
          <p:nvPr/>
        </p:nvSpPr>
        <p:spPr>
          <a:xfrm>
            <a:off x="236098" y="5382429"/>
            <a:ext cx="1577675" cy="523220"/>
          </a:xfrm>
          <a:prstGeom prst="rect">
            <a:avLst/>
          </a:prstGeom>
          <a:noFill/>
        </p:spPr>
        <p:txBody>
          <a:bodyPr wrap="none" rtlCol="0">
            <a:spAutoFit/>
          </a:bodyPr>
          <a:lstStyle/>
          <a:p>
            <a:pPr algn="r"/>
            <a:r>
              <a:rPr lang="en-US" sz="1400" i="1" dirty="0">
                <a:solidFill>
                  <a:prstClr val="black"/>
                </a:solidFill>
                <a:latin typeface="Corbel" panose="020B0503020204020204" pitchFamily="34" charset="0"/>
              </a:rPr>
              <a:t>Improving Storage </a:t>
            </a:r>
            <a:br>
              <a:rPr lang="en-US" sz="1400" i="1" dirty="0">
                <a:solidFill>
                  <a:prstClr val="black"/>
                </a:solidFill>
                <a:latin typeface="Corbel" panose="020B0503020204020204" pitchFamily="34" charset="0"/>
              </a:rPr>
            </a:br>
            <a:r>
              <a:rPr lang="en-US" sz="1400" i="1" dirty="0">
                <a:solidFill>
                  <a:prstClr val="black"/>
                </a:solidFill>
                <a:latin typeface="Corbel" panose="020B0503020204020204" pitchFamily="34" charset="0"/>
              </a:rPr>
              <a:t>&amp; Memory Systems</a:t>
            </a:r>
          </a:p>
        </p:txBody>
      </p:sp>
      <p:cxnSp>
        <p:nvCxnSpPr>
          <p:cNvPr id="92" name="Straight Connector 91">
            <a:extLst>
              <a:ext uri="{FF2B5EF4-FFF2-40B4-BE49-F238E27FC236}">
                <a16:creationId xmlns:a16="http://schemas.microsoft.com/office/drawing/2014/main" id="{B7BBD61E-DB79-BFD3-2352-5B2DD1D4CC67}"/>
              </a:ext>
            </a:extLst>
          </p:cNvPr>
          <p:cNvCxnSpPr>
            <a:cxnSpLocks/>
          </p:cNvCxnSpPr>
          <p:nvPr/>
        </p:nvCxnSpPr>
        <p:spPr>
          <a:xfrm>
            <a:off x="5991898" y="5853607"/>
            <a:ext cx="0" cy="293077"/>
          </a:xfrm>
          <a:prstGeom prst="line">
            <a:avLst/>
          </a:prstGeom>
          <a:noFill/>
          <a:ln w="28575" cap="flat" cmpd="sng" algn="ctr">
            <a:solidFill>
              <a:srgbClr val="156082"/>
            </a:solidFill>
            <a:prstDash val="solid"/>
            <a:miter lim="800000"/>
          </a:ln>
          <a:effectLst/>
        </p:spPr>
      </p:cxnSp>
      <p:sp>
        <p:nvSpPr>
          <p:cNvPr id="95" name="TextBox 94">
            <a:extLst>
              <a:ext uri="{FF2B5EF4-FFF2-40B4-BE49-F238E27FC236}">
                <a16:creationId xmlns:a16="http://schemas.microsoft.com/office/drawing/2014/main" id="{6DCEDF4E-4131-9893-5FC1-0711A55B9D65}"/>
              </a:ext>
            </a:extLst>
          </p:cNvPr>
          <p:cNvSpPr txBox="1"/>
          <p:nvPr/>
        </p:nvSpPr>
        <p:spPr>
          <a:xfrm rot="16200000">
            <a:off x="2622265" y="6209071"/>
            <a:ext cx="635751" cy="369332"/>
          </a:xfrm>
          <a:prstGeom prst="rect">
            <a:avLst/>
          </a:prstGeom>
          <a:noFill/>
        </p:spPr>
        <p:txBody>
          <a:bodyPr wrap="none" rtlCol="0">
            <a:spAutoFit/>
          </a:bodyPr>
          <a:lstStyle/>
          <a:p>
            <a:r>
              <a:rPr lang="en-US" dirty="0">
                <a:solidFill>
                  <a:prstClr val="black"/>
                </a:solidFill>
                <a:latin typeface="Corbel" panose="020B0503020204020204" pitchFamily="34" charset="0"/>
              </a:rPr>
              <a:t>2021</a:t>
            </a:r>
          </a:p>
        </p:txBody>
      </p:sp>
      <p:sp>
        <p:nvSpPr>
          <p:cNvPr id="96" name="TextBox 95">
            <a:extLst>
              <a:ext uri="{FF2B5EF4-FFF2-40B4-BE49-F238E27FC236}">
                <a16:creationId xmlns:a16="http://schemas.microsoft.com/office/drawing/2014/main" id="{E4BFB3DC-FA54-72EB-A597-3D7E385D2F1F}"/>
              </a:ext>
            </a:extLst>
          </p:cNvPr>
          <p:cNvSpPr txBox="1"/>
          <p:nvPr/>
        </p:nvSpPr>
        <p:spPr>
          <a:xfrm rot="16200000">
            <a:off x="3633367" y="6211219"/>
            <a:ext cx="640047" cy="369332"/>
          </a:xfrm>
          <a:prstGeom prst="rect">
            <a:avLst/>
          </a:prstGeom>
          <a:noFill/>
        </p:spPr>
        <p:txBody>
          <a:bodyPr wrap="none" rtlCol="0">
            <a:spAutoFit/>
          </a:bodyPr>
          <a:lstStyle/>
          <a:p>
            <a:r>
              <a:rPr lang="en-US" dirty="0">
                <a:solidFill>
                  <a:prstClr val="black"/>
                </a:solidFill>
                <a:latin typeface="Corbel" panose="020B0503020204020204" pitchFamily="34" charset="0"/>
              </a:rPr>
              <a:t>2022</a:t>
            </a:r>
          </a:p>
        </p:txBody>
      </p:sp>
      <p:sp>
        <p:nvSpPr>
          <p:cNvPr id="97" name="TextBox 96">
            <a:extLst>
              <a:ext uri="{FF2B5EF4-FFF2-40B4-BE49-F238E27FC236}">
                <a16:creationId xmlns:a16="http://schemas.microsoft.com/office/drawing/2014/main" id="{CE1F9318-A454-AE37-10FD-ACA60967183B}"/>
              </a:ext>
            </a:extLst>
          </p:cNvPr>
          <p:cNvSpPr txBox="1"/>
          <p:nvPr/>
        </p:nvSpPr>
        <p:spPr>
          <a:xfrm rot="16200000">
            <a:off x="4652132" y="6205705"/>
            <a:ext cx="629018" cy="369332"/>
          </a:xfrm>
          <a:prstGeom prst="rect">
            <a:avLst/>
          </a:prstGeom>
          <a:noFill/>
        </p:spPr>
        <p:txBody>
          <a:bodyPr wrap="none" rtlCol="0">
            <a:spAutoFit/>
          </a:bodyPr>
          <a:lstStyle/>
          <a:p>
            <a:r>
              <a:rPr lang="en-US" dirty="0">
                <a:solidFill>
                  <a:prstClr val="black"/>
                </a:solidFill>
                <a:latin typeface="Corbel" panose="020B0503020204020204" pitchFamily="34" charset="0"/>
              </a:rPr>
              <a:t>2023</a:t>
            </a:r>
          </a:p>
        </p:txBody>
      </p:sp>
      <p:sp>
        <p:nvSpPr>
          <p:cNvPr id="98" name="TextBox 97">
            <a:extLst>
              <a:ext uri="{FF2B5EF4-FFF2-40B4-BE49-F238E27FC236}">
                <a16:creationId xmlns:a16="http://schemas.microsoft.com/office/drawing/2014/main" id="{800B974B-7AB9-C64D-1BB4-854F7027F6A7}"/>
              </a:ext>
            </a:extLst>
          </p:cNvPr>
          <p:cNvSpPr txBox="1"/>
          <p:nvPr/>
        </p:nvSpPr>
        <p:spPr>
          <a:xfrm rot="16200000">
            <a:off x="5654802" y="6216285"/>
            <a:ext cx="650178" cy="369332"/>
          </a:xfrm>
          <a:prstGeom prst="rect">
            <a:avLst/>
          </a:prstGeom>
          <a:noFill/>
        </p:spPr>
        <p:txBody>
          <a:bodyPr wrap="none" rtlCol="0">
            <a:spAutoFit/>
          </a:bodyPr>
          <a:lstStyle/>
          <a:p>
            <a:r>
              <a:rPr lang="en-US" dirty="0">
                <a:solidFill>
                  <a:prstClr val="black"/>
                </a:solidFill>
                <a:latin typeface="Corbel" panose="020B0503020204020204" pitchFamily="34" charset="0"/>
              </a:rPr>
              <a:t>2024</a:t>
            </a:r>
          </a:p>
        </p:txBody>
      </p:sp>
      <p:sp>
        <p:nvSpPr>
          <p:cNvPr id="99" name="TextBox 98">
            <a:extLst>
              <a:ext uri="{FF2B5EF4-FFF2-40B4-BE49-F238E27FC236}">
                <a16:creationId xmlns:a16="http://schemas.microsoft.com/office/drawing/2014/main" id="{02BF9BDD-64F4-A6F1-8F18-B08455566A4B}"/>
              </a:ext>
            </a:extLst>
          </p:cNvPr>
          <p:cNvSpPr txBox="1"/>
          <p:nvPr/>
        </p:nvSpPr>
        <p:spPr>
          <a:xfrm rot="16200000">
            <a:off x="6675426" y="6208911"/>
            <a:ext cx="635430" cy="369332"/>
          </a:xfrm>
          <a:prstGeom prst="rect">
            <a:avLst/>
          </a:prstGeom>
          <a:noFill/>
        </p:spPr>
        <p:txBody>
          <a:bodyPr wrap="none" rtlCol="0">
            <a:spAutoFit/>
          </a:bodyPr>
          <a:lstStyle/>
          <a:p>
            <a:r>
              <a:rPr lang="en-US" dirty="0">
                <a:solidFill>
                  <a:prstClr val="black"/>
                </a:solidFill>
                <a:latin typeface="Corbel" panose="020B0503020204020204" pitchFamily="34" charset="0"/>
              </a:rPr>
              <a:t>2025</a:t>
            </a:r>
          </a:p>
        </p:txBody>
      </p:sp>
      <p:cxnSp>
        <p:nvCxnSpPr>
          <p:cNvPr id="100" name="Straight Connector 99">
            <a:extLst>
              <a:ext uri="{FF2B5EF4-FFF2-40B4-BE49-F238E27FC236}">
                <a16:creationId xmlns:a16="http://schemas.microsoft.com/office/drawing/2014/main" id="{807ACFCB-4E1B-C431-667C-32FCE90CDCCA}"/>
              </a:ext>
            </a:extLst>
          </p:cNvPr>
          <p:cNvCxnSpPr>
            <a:cxnSpLocks/>
          </p:cNvCxnSpPr>
          <p:nvPr/>
        </p:nvCxnSpPr>
        <p:spPr>
          <a:xfrm>
            <a:off x="8016654" y="5852603"/>
            <a:ext cx="0" cy="293077"/>
          </a:xfrm>
          <a:prstGeom prst="line">
            <a:avLst/>
          </a:prstGeom>
          <a:noFill/>
          <a:ln w="28575" cap="flat" cmpd="sng" algn="ctr">
            <a:solidFill>
              <a:srgbClr val="156082"/>
            </a:solidFill>
            <a:prstDash val="solid"/>
            <a:miter lim="800000"/>
          </a:ln>
          <a:effectLst/>
        </p:spPr>
      </p:cxnSp>
      <p:sp>
        <p:nvSpPr>
          <p:cNvPr id="101" name="TextBox 100">
            <a:extLst>
              <a:ext uri="{FF2B5EF4-FFF2-40B4-BE49-F238E27FC236}">
                <a16:creationId xmlns:a16="http://schemas.microsoft.com/office/drawing/2014/main" id="{FB3369B7-B973-35AB-BECF-1D51FBB867AE}"/>
              </a:ext>
            </a:extLst>
          </p:cNvPr>
          <p:cNvSpPr txBox="1"/>
          <p:nvPr/>
        </p:nvSpPr>
        <p:spPr>
          <a:xfrm rot="16200000">
            <a:off x="7679697" y="6217888"/>
            <a:ext cx="653384" cy="369332"/>
          </a:xfrm>
          <a:prstGeom prst="rect">
            <a:avLst/>
          </a:prstGeom>
          <a:noFill/>
        </p:spPr>
        <p:txBody>
          <a:bodyPr wrap="none" rtlCol="0">
            <a:spAutoFit/>
          </a:bodyPr>
          <a:lstStyle/>
          <a:p>
            <a:r>
              <a:rPr lang="en-US" dirty="0">
                <a:solidFill>
                  <a:prstClr val="black"/>
                </a:solidFill>
                <a:latin typeface="Corbel" panose="020B0503020204020204" pitchFamily="34" charset="0"/>
              </a:rPr>
              <a:t>2026</a:t>
            </a:r>
          </a:p>
        </p:txBody>
      </p:sp>
      <p:sp>
        <p:nvSpPr>
          <p:cNvPr id="102" name="TextBox 101">
            <a:extLst>
              <a:ext uri="{FF2B5EF4-FFF2-40B4-BE49-F238E27FC236}">
                <a16:creationId xmlns:a16="http://schemas.microsoft.com/office/drawing/2014/main" id="{C59FE1ED-DC47-C89E-680A-F1EE77F1289F}"/>
              </a:ext>
            </a:extLst>
          </p:cNvPr>
          <p:cNvSpPr txBox="1"/>
          <p:nvPr/>
        </p:nvSpPr>
        <p:spPr>
          <a:xfrm>
            <a:off x="4023583" y="1133641"/>
            <a:ext cx="907281" cy="430887"/>
          </a:xfrm>
          <a:prstGeom prst="rect">
            <a:avLst/>
          </a:prstGeom>
          <a:solidFill>
            <a:schemeClr val="accent4">
              <a:lumMod val="40000"/>
              <a:lumOff val="60000"/>
            </a:schemeClr>
          </a:solidFill>
        </p:spPr>
        <p:txBody>
          <a:bodyPr wrap="square" lIns="0" tIns="0" rIns="0" bIns="0" rtlCol="0">
            <a:spAutoFit/>
          </a:bodyPr>
          <a:lstStyle/>
          <a:p>
            <a:pPr algn="ctr"/>
            <a:r>
              <a:rPr lang="en-CH" sz="1400" dirty="0">
                <a:latin typeface="Corbel" panose="020B0503020204020204" pitchFamily="34" charset="0"/>
              </a:rPr>
              <a:t>NMG+</a:t>
            </a:r>
            <a:br>
              <a:rPr lang="en-CH" sz="1400" dirty="0">
                <a:latin typeface="Corbel" panose="020B0503020204020204" pitchFamily="34" charset="0"/>
              </a:rPr>
            </a:br>
            <a:r>
              <a:rPr lang="en-CH" sz="1400" dirty="0">
                <a:latin typeface="Corbel" panose="020B0503020204020204" pitchFamily="34" charset="0"/>
              </a:rPr>
              <a:t>ASPLOS</a:t>
            </a:r>
          </a:p>
        </p:txBody>
      </p:sp>
      <p:sp>
        <p:nvSpPr>
          <p:cNvPr id="113" name="TextBox 112">
            <a:extLst>
              <a:ext uri="{FF2B5EF4-FFF2-40B4-BE49-F238E27FC236}">
                <a16:creationId xmlns:a16="http://schemas.microsoft.com/office/drawing/2014/main" id="{77BF0153-C6CB-CAB0-3B86-7C6EE117D52C}"/>
              </a:ext>
            </a:extLst>
          </p:cNvPr>
          <p:cNvSpPr txBox="1"/>
          <p:nvPr/>
        </p:nvSpPr>
        <p:spPr>
          <a:xfrm>
            <a:off x="8189207" y="914754"/>
            <a:ext cx="853193" cy="430887"/>
          </a:xfrm>
          <a:prstGeom prst="rect">
            <a:avLst/>
          </a:prstGeom>
          <a:solidFill>
            <a:schemeClr val="accent4">
              <a:lumMod val="40000"/>
              <a:lumOff val="60000"/>
            </a:schemeClr>
          </a:solidFill>
        </p:spPr>
        <p:txBody>
          <a:bodyPr wrap="square" tIns="0" bIns="0" rtlCol="0">
            <a:spAutoFit/>
          </a:bodyPr>
          <a:lstStyle/>
          <a:p>
            <a:pPr algn="ctr"/>
            <a:r>
              <a:rPr lang="en-CH" sz="1400" dirty="0">
                <a:latin typeface="Corbel" panose="020B0503020204020204" pitchFamily="34" charset="0"/>
              </a:rPr>
              <a:t>NMG+</a:t>
            </a:r>
            <a:br>
              <a:rPr lang="en-CH" sz="1400" dirty="0">
                <a:latin typeface="Corbel" panose="020B0503020204020204" pitchFamily="34" charset="0"/>
              </a:rPr>
            </a:br>
            <a:r>
              <a:rPr lang="en-CH" sz="1400" dirty="0">
                <a:latin typeface="Corbel" panose="020B0503020204020204" pitchFamily="34" charset="0"/>
              </a:rPr>
              <a:t>HPCA</a:t>
            </a:r>
          </a:p>
        </p:txBody>
      </p:sp>
      <p:sp>
        <p:nvSpPr>
          <p:cNvPr id="114" name="TextBox 113">
            <a:extLst>
              <a:ext uri="{FF2B5EF4-FFF2-40B4-BE49-F238E27FC236}">
                <a16:creationId xmlns:a16="http://schemas.microsoft.com/office/drawing/2014/main" id="{8795EEE6-D40F-2CCE-1344-3A29528C7950}"/>
              </a:ext>
            </a:extLst>
          </p:cNvPr>
          <p:cNvSpPr txBox="1"/>
          <p:nvPr/>
        </p:nvSpPr>
        <p:spPr>
          <a:xfrm>
            <a:off x="8189207" y="1406649"/>
            <a:ext cx="853193" cy="430887"/>
          </a:xfrm>
          <a:prstGeom prst="rect">
            <a:avLst/>
          </a:prstGeom>
          <a:solidFill>
            <a:schemeClr val="accent4">
              <a:lumMod val="40000"/>
              <a:lumOff val="60000"/>
            </a:schemeClr>
          </a:solidFill>
        </p:spPr>
        <p:txBody>
          <a:bodyPr wrap="square" lIns="0" tIns="0" rIns="0" bIns="0" rtlCol="0">
            <a:spAutoFit/>
          </a:bodyPr>
          <a:lstStyle/>
          <a:p>
            <a:pPr algn="ctr"/>
            <a:r>
              <a:rPr lang="en-CH" sz="1400" dirty="0">
                <a:latin typeface="Corbel" panose="020B0503020204020204" pitchFamily="34" charset="0"/>
              </a:rPr>
              <a:t>NMG+</a:t>
            </a:r>
            <a:br>
              <a:rPr lang="en-CH" sz="1400" dirty="0">
                <a:latin typeface="Corbel" panose="020B0503020204020204" pitchFamily="34" charset="0"/>
              </a:rPr>
            </a:br>
            <a:r>
              <a:rPr lang="en-CH" sz="1400" dirty="0">
                <a:latin typeface="Corbel" panose="020B0503020204020204" pitchFamily="34" charset="0"/>
              </a:rPr>
              <a:t>ISCA</a:t>
            </a:r>
          </a:p>
        </p:txBody>
      </p:sp>
      <p:sp>
        <p:nvSpPr>
          <p:cNvPr id="117" name="TextBox 116">
            <a:extLst>
              <a:ext uri="{FF2B5EF4-FFF2-40B4-BE49-F238E27FC236}">
                <a16:creationId xmlns:a16="http://schemas.microsoft.com/office/drawing/2014/main" id="{12FA0DD0-C099-437D-81E7-28401738BC13}"/>
              </a:ext>
            </a:extLst>
          </p:cNvPr>
          <p:cNvSpPr txBox="1"/>
          <p:nvPr/>
        </p:nvSpPr>
        <p:spPr>
          <a:xfrm>
            <a:off x="6036760" y="1133641"/>
            <a:ext cx="912552" cy="430887"/>
          </a:xfrm>
          <a:prstGeom prst="rect">
            <a:avLst/>
          </a:prstGeom>
          <a:solidFill>
            <a:schemeClr val="accent4">
              <a:lumMod val="40000"/>
              <a:lumOff val="60000"/>
            </a:schemeClr>
          </a:solidFill>
        </p:spPr>
        <p:txBody>
          <a:bodyPr wrap="square" tIns="0" bIns="0" rtlCol="0">
            <a:spAutoFit/>
          </a:bodyPr>
          <a:lstStyle/>
          <a:p>
            <a:pPr algn="ctr"/>
            <a:r>
              <a:rPr lang="en-CH" sz="1400" dirty="0">
                <a:latin typeface="Corbel" panose="020B0503020204020204" pitchFamily="34" charset="0"/>
              </a:rPr>
              <a:t>NMG+</a:t>
            </a:r>
            <a:br>
              <a:rPr lang="en-CH" sz="1400" dirty="0">
                <a:latin typeface="Corbel" panose="020B0503020204020204" pitchFamily="34" charset="0"/>
              </a:rPr>
            </a:br>
            <a:r>
              <a:rPr lang="en-CH" sz="1400" dirty="0">
                <a:latin typeface="Corbel" panose="020B0503020204020204" pitchFamily="34" charset="0"/>
              </a:rPr>
              <a:t>ISCA</a:t>
            </a:r>
          </a:p>
        </p:txBody>
      </p:sp>
      <p:sp>
        <p:nvSpPr>
          <p:cNvPr id="118" name="TextBox 117">
            <a:extLst>
              <a:ext uri="{FF2B5EF4-FFF2-40B4-BE49-F238E27FC236}">
                <a16:creationId xmlns:a16="http://schemas.microsoft.com/office/drawing/2014/main" id="{FA5E342A-EA03-1C59-18D4-B0272EF43735}"/>
              </a:ext>
            </a:extLst>
          </p:cNvPr>
          <p:cNvSpPr txBox="1"/>
          <p:nvPr/>
        </p:nvSpPr>
        <p:spPr>
          <a:xfrm>
            <a:off x="4016757" y="2890379"/>
            <a:ext cx="907281" cy="430887"/>
          </a:xfrm>
          <a:prstGeom prst="rect">
            <a:avLst/>
          </a:prstGeom>
          <a:solidFill>
            <a:schemeClr val="accent4">
              <a:lumMod val="40000"/>
              <a:lumOff val="60000"/>
            </a:schemeClr>
          </a:solidFill>
        </p:spPr>
        <p:txBody>
          <a:bodyPr wrap="square" lIns="0" tIns="0" rIns="0" bIns="0" rtlCol="0">
            <a:spAutoFit/>
          </a:bodyPr>
          <a:lstStyle/>
          <a:p>
            <a:pPr algn="ctr"/>
            <a:r>
              <a:rPr lang="en-CH" sz="1400" dirty="0">
                <a:latin typeface="Corbel" panose="020B0503020204020204" pitchFamily="34" charset="0"/>
              </a:rPr>
              <a:t>NMG+</a:t>
            </a:r>
            <a:br>
              <a:rPr lang="en-CH" sz="1400" dirty="0">
                <a:latin typeface="Corbel" panose="020B0503020204020204" pitchFamily="34" charset="0"/>
              </a:rPr>
            </a:br>
            <a:r>
              <a:rPr lang="en-CH" sz="1400" dirty="0">
                <a:latin typeface="Corbel" panose="020B0503020204020204" pitchFamily="34" charset="0"/>
              </a:rPr>
              <a:t>IEEE TETC</a:t>
            </a:r>
          </a:p>
        </p:txBody>
      </p:sp>
      <p:sp>
        <p:nvSpPr>
          <p:cNvPr id="119" name="TextBox 118">
            <a:extLst>
              <a:ext uri="{FF2B5EF4-FFF2-40B4-BE49-F238E27FC236}">
                <a16:creationId xmlns:a16="http://schemas.microsoft.com/office/drawing/2014/main" id="{BCE35CC1-13F4-B7FC-3EA5-370BBD6AA5EE}"/>
              </a:ext>
            </a:extLst>
          </p:cNvPr>
          <p:cNvSpPr txBox="1"/>
          <p:nvPr/>
        </p:nvSpPr>
        <p:spPr>
          <a:xfrm>
            <a:off x="8191055" y="2890379"/>
            <a:ext cx="891610" cy="430887"/>
          </a:xfrm>
          <a:prstGeom prst="rect">
            <a:avLst/>
          </a:prstGeom>
          <a:solidFill>
            <a:schemeClr val="accent4">
              <a:lumMod val="40000"/>
              <a:lumOff val="60000"/>
            </a:schemeClr>
          </a:solidFill>
        </p:spPr>
        <p:txBody>
          <a:bodyPr wrap="square" lIns="0" tIns="0" rIns="0" bIns="0" rtlCol="0">
            <a:spAutoFit/>
          </a:bodyPr>
          <a:lstStyle/>
          <a:p>
            <a:pPr algn="ctr"/>
            <a:r>
              <a:rPr lang="en-CH" sz="1400" dirty="0">
                <a:latin typeface="Corbel" panose="020B0503020204020204" pitchFamily="34" charset="0"/>
              </a:rPr>
              <a:t>NMG+</a:t>
            </a:r>
            <a:br>
              <a:rPr lang="en-CH" sz="1400" dirty="0">
                <a:latin typeface="Corbel" panose="020B0503020204020204" pitchFamily="34" charset="0"/>
              </a:rPr>
            </a:br>
            <a:r>
              <a:rPr lang="en-CH" sz="1400" dirty="0">
                <a:latin typeface="Corbel" panose="020B0503020204020204" pitchFamily="34" charset="0"/>
              </a:rPr>
              <a:t>ACM TACO</a:t>
            </a:r>
          </a:p>
        </p:txBody>
      </p:sp>
      <p:sp>
        <p:nvSpPr>
          <p:cNvPr id="120" name="TextBox 119">
            <a:extLst>
              <a:ext uri="{FF2B5EF4-FFF2-40B4-BE49-F238E27FC236}">
                <a16:creationId xmlns:a16="http://schemas.microsoft.com/office/drawing/2014/main" id="{2F10F9E2-DEA6-9FED-7B57-AED03F2C7CDC}"/>
              </a:ext>
            </a:extLst>
          </p:cNvPr>
          <p:cNvSpPr txBox="1"/>
          <p:nvPr/>
        </p:nvSpPr>
        <p:spPr>
          <a:xfrm>
            <a:off x="7497582" y="39390"/>
            <a:ext cx="1555755" cy="646331"/>
          </a:xfrm>
          <a:prstGeom prst="rect">
            <a:avLst/>
          </a:prstGeom>
          <a:solidFill>
            <a:schemeClr val="accent4">
              <a:lumMod val="40000"/>
              <a:lumOff val="60000"/>
            </a:schemeClr>
          </a:solidFill>
        </p:spPr>
        <p:txBody>
          <a:bodyPr wrap="square" rtlCol="0">
            <a:spAutoFit/>
          </a:bodyPr>
          <a:lstStyle/>
          <a:p>
            <a:pPr algn="ctr"/>
            <a:r>
              <a:rPr lang="en-CH" dirty="0">
                <a:latin typeface="Corbel" panose="020B0503020204020204" pitchFamily="34" charset="0"/>
              </a:rPr>
              <a:t>First author publications</a:t>
            </a:r>
          </a:p>
        </p:txBody>
      </p:sp>
      <p:sp>
        <p:nvSpPr>
          <p:cNvPr id="121" name="TextBox 120">
            <a:extLst>
              <a:ext uri="{FF2B5EF4-FFF2-40B4-BE49-F238E27FC236}">
                <a16:creationId xmlns:a16="http://schemas.microsoft.com/office/drawing/2014/main" id="{1F4D6E31-AC71-390A-FA07-882020BC05B2}"/>
              </a:ext>
            </a:extLst>
          </p:cNvPr>
          <p:cNvSpPr txBox="1"/>
          <p:nvPr/>
        </p:nvSpPr>
        <p:spPr>
          <a:xfrm>
            <a:off x="6033420" y="2890379"/>
            <a:ext cx="907281" cy="430887"/>
          </a:xfrm>
          <a:prstGeom prst="rect">
            <a:avLst/>
          </a:prstGeom>
          <a:solidFill>
            <a:schemeClr val="accent4">
              <a:lumMod val="40000"/>
              <a:lumOff val="60000"/>
            </a:schemeClr>
          </a:solidFill>
        </p:spPr>
        <p:txBody>
          <a:bodyPr wrap="square" lIns="0" tIns="0" rIns="0" bIns="0" rtlCol="0">
            <a:spAutoFit/>
          </a:bodyPr>
          <a:lstStyle/>
          <a:p>
            <a:pPr algn="ctr"/>
            <a:r>
              <a:rPr lang="en-CH" sz="1400" dirty="0">
                <a:latin typeface="Corbel" panose="020B0503020204020204" pitchFamily="34" charset="0"/>
              </a:rPr>
              <a:t>NMG+</a:t>
            </a:r>
            <a:br>
              <a:rPr lang="en-CH" sz="1400" dirty="0">
                <a:latin typeface="Corbel" panose="020B0503020204020204" pitchFamily="34" charset="0"/>
              </a:rPr>
            </a:br>
            <a:r>
              <a:rPr lang="en-CH" sz="1400" dirty="0">
                <a:latin typeface="Corbel" panose="020B0503020204020204" pitchFamily="34" charset="0"/>
              </a:rPr>
              <a:t>PACT SRC</a:t>
            </a:r>
          </a:p>
        </p:txBody>
      </p:sp>
      <p:sp>
        <p:nvSpPr>
          <p:cNvPr id="122" name="TextBox 121">
            <a:extLst>
              <a:ext uri="{FF2B5EF4-FFF2-40B4-BE49-F238E27FC236}">
                <a16:creationId xmlns:a16="http://schemas.microsoft.com/office/drawing/2014/main" id="{918A91DE-B02E-C994-03A5-629963C8DF01}"/>
              </a:ext>
            </a:extLst>
          </p:cNvPr>
          <p:cNvSpPr txBox="1"/>
          <p:nvPr/>
        </p:nvSpPr>
        <p:spPr>
          <a:xfrm>
            <a:off x="3001070" y="2890379"/>
            <a:ext cx="907281" cy="430887"/>
          </a:xfrm>
          <a:prstGeom prst="rect">
            <a:avLst/>
          </a:prstGeom>
          <a:noFill/>
        </p:spPr>
        <p:txBody>
          <a:bodyPr wrap="square" lIns="0" tIns="0" rIns="0" bIns="0" rtlCol="0">
            <a:spAutoFit/>
          </a:bodyPr>
          <a:lstStyle/>
          <a:p>
            <a:pPr algn="ctr"/>
            <a:r>
              <a:rPr lang="en-CH" sz="1400" dirty="0">
                <a:latin typeface="Corbel" panose="020B0503020204020204" pitchFamily="34" charset="0"/>
              </a:rPr>
              <a:t>Oliveira+</a:t>
            </a:r>
            <a:br>
              <a:rPr lang="en-CH" sz="1400" dirty="0">
                <a:latin typeface="Corbel" panose="020B0503020204020204" pitchFamily="34" charset="0"/>
              </a:rPr>
            </a:br>
            <a:r>
              <a:rPr lang="en-CH" sz="1400" dirty="0">
                <a:latin typeface="Corbel" panose="020B0503020204020204" pitchFamily="34" charset="0"/>
              </a:rPr>
              <a:t>ASPLOS</a:t>
            </a:r>
          </a:p>
        </p:txBody>
      </p:sp>
      <p:sp>
        <p:nvSpPr>
          <p:cNvPr id="123" name="TextBox 122">
            <a:extLst>
              <a:ext uri="{FF2B5EF4-FFF2-40B4-BE49-F238E27FC236}">
                <a16:creationId xmlns:a16="http://schemas.microsoft.com/office/drawing/2014/main" id="{9D612093-2D99-47A8-775B-66628009B92A}"/>
              </a:ext>
            </a:extLst>
          </p:cNvPr>
          <p:cNvSpPr txBox="1"/>
          <p:nvPr/>
        </p:nvSpPr>
        <p:spPr>
          <a:xfrm>
            <a:off x="6995467" y="1953419"/>
            <a:ext cx="1133357" cy="348942"/>
          </a:xfrm>
          <a:prstGeom prst="rect">
            <a:avLst/>
          </a:prstGeom>
          <a:noFill/>
        </p:spPr>
        <p:txBody>
          <a:bodyPr wrap="square" lIns="0" tIns="0" rIns="0" bIns="0" rtlCol="0">
            <a:spAutoFit/>
          </a:bodyPr>
          <a:lstStyle/>
          <a:p>
            <a:pPr algn="ctr">
              <a:lnSpc>
                <a:spcPct val="80000"/>
              </a:lnSpc>
            </a:pPr>
            <a:r>
              <a:rPr lang="en-CH" sz="1400" dirty="0">
                <a:latin typeface="Corbel" panose="020B0503020204020204" pitchFamily="34" charset="0"/>
              </a:rPr>
              <a:t>Chen+</a:t>
            </a:r>
            <a:br>
              <a:rPr lang="en-CH" sz="1400" dirty="0">
                <a:latin typeface="Corbel" panose="020B0503020204020204" pitchFamily="34" charset="0"/>
              </a:rPr>
            </a:br>
            <a:r>
              <a:rPr lang="en-CH" sz="1400" dirty="0">
                <a:latin typeface="Corbel" panose="020B0503020204020204" pitchFamily="34" charset="0"/>
              </a:rPr>
              <a:t>ISCA</a:t>
            </a:r>
          </a:p>
        </p:txBody>
      </p:sp>
      <p:sp>
        <p:nvSpPr>
          <p:cNvPr id="124" name="TextBox 123">
            <a:extLst>
              <a:ext uri="{FF2B5EF4-FFF2-40B4-BE49-F238E27FC236}">
                <a16:creationId xmlns:a16="http://schemas.microsoft.com/office/drawing/2014/main" id="{76CD2463-640F-B16D-6EEE-5A13A3B880B5}"/>
              </a:ext>
            </a:extLst>
          </p:cNvPr>
          <p:cNvSpPr txBox="1"/>
          <p:nvPr/>
        </p:nvSpPr>
        <p:spPr>
          <a:xfrm>
            <a:off x="8128827" y="2112551"/>
            <a:ext cx="937736" cy="430887"/>
          </a:xfrm>
          <a:prstGeom prst="rect">
            <a:avLst/>
          </a:prstGeom>
          <a:noFill/>
        </p:spPr>
        <p:txBody>
          <a:bodyPr wrap="square" lIns="0" tIns="0" rIns="0" bIns="0" rtlCol="0">
            <a:spAutoFit/>
          </a:bodyPr>
          <a:lstStyle/>
          <a:p>
            <a:pPr algn="ctr"/>
            <a:r>
              <a:rPr lang="en-CH" sz="1400" dirty="0">
                <a:latin typeface="Corbel" panose="020B0503020204020204" pitchFamily="34" charset="0"/>
              </a:rPr>
              <a:t>Nadig+</a:t>
            </a:r>
            <a:br>
              <a:rPr lang="en-CH" sz="1400" dirty="0">
                <a:latin typeface="Corbel" panose="020B0503020204020204" pitchFamily="34" charset="0"/>
              </a:rPr>
            </a:br>
            <a:r>
              <a:rPr lang="en-CH" sz="1400" dirty="0">
                <a:latin typeface="Corbel" panose="020B0503020204020204" pitchFamily="34" charset="0"/>
              </a:rPr>
              <a:t>HPCA</a:t>
            </a:r>
          </a:p>
        </p:txBody>
      </p:sp>
      <p:sp>
        <p:nvSpPr>
          <p:cNvPr id="125" name="TextBox 124">
            <a:extLst>
              <a:ext uri="{FF2B5EF4-FFF2-40B4-BE49-F238E27FC236}">
                <a16:creationId xmlns:a16="http://schemas.microsoft.com/office/drawing/2014/main" id="{60BDAE27-4850-ECBB-7AC5-28E476FE9FBF}"/>
              </a:ext>
            </a:extLst>
          </p:cNvPr>
          <p:cNvSpPr txBox="1"/>
          <p:nvPr/>
        </p:nvSpPr>
        <p:spPr>
          <a:xfrm>
            <a:off x="7020093" y="2375209"/>
            <a:ext cx="1108725" cy="348942"/>
          </a:xfrm>
          <a:prstGeom prst="rect">
            <a:avLst/>
          </a:prstGeom>
          <a:noFill/>
        </p:spPr>
        <p:txBody>
          <a:bodyPr wrap="square" lIns="0" tIns="0" rIns="0" bIns="0" rtlCol="0">
            <a:spAutoFit/>
          </a:bodyPr>
          <a:lstStyle/>
          <a:p>
            <a:pPr algn="ctr">
              <a:lnSpc>
                <a:spcPct val="80000"/>
              </a:lnSpc>
            </a:pPr>
            <a:r>
              <a:rPr lang="en-CH" sz="1400" dirty="0">
                <a:latin typeface="Corbel" panose="020B0503020204020204" pitchFamily="34" charset="0"/>
              </a:rPr>
              <a:t>Soysal+</a:t>
            </a:r>
            <a:br>
              <a:rPr lang="en-CH" sz="1400" dirty="0">
                <a:latin typeface="Corbel" panose="020B0503020204020204" pitchFamily="34" charset="0"/>
              </a:rPr>
            </a:br>
            <a:r>
              <a:rPr lang="en-CH" sz="1400" dirty="0">
                <a:latin typeface="Corbel" panose="020B0503020204020204" pitchFamily="34" charset="0"/>
              </a:rPr>
              <a:t>ICS</a:t>
            </a:r>
          </a:p>
        </p:txBody>
      </p:sp>
      <p:sp>
        <p:nvSpPr>
          <p:cNvPr id="126" name="TextBox 125">
            <a:extLst>
              <a:ext uri="{FF2B5EF4-FFF2-40B4-BE49-F238E27FC236}">
                <a16:creationId xmlns:a16="http://schemas.microsoft.com/office/drawing/2014/main" id="{1865679E-BC7B-E4E3-BD4F-0E40F1190002}"/>
              </a:ext>
            </a:extLst>
          </p:cNvPr>
          <p:cNvSpPr txBox="1"/>
          <p:nvPr/>
        </p:nvSpPr>
        <p:spPr>
          <a:xfrm>
            <a:off x="1933081" y="5332291"/>
            <a:ext cx="993994" cy="430887"/>
          </a:xfrm>
          <a:prstGeom prst="rect">
            <a:avLst/>
          </a:prstGeom>
          <a:noFill/>
        </p:spPr>
        <p:txBody>
          <a:bodyPr wrap="square" lIns="0" tIns="0" rIns="0" bIns="0" rtlCol="0">
            <a:spAutoFit/>
          </a:bodyPr>
          <a:lstStyle/>
          <a:p>
            <a:pPr algn="ctr"/>
            <a:r>
              <a:rPr lang="en-CH" sz="1400" dirty="0">
                <a:latin typeface="Corbel" panose="020B0503020204020204" pitchFamily="34" charset="0"/>
              </a:rPr>
              <a:t>Wang+</a:t>
            </a:r>
            <a:br>
              <a:rPr lang="en-CH" sz="1400" dirty="0">
                <a:latin typeface="Corbel" panose="020B0503020204020204" pitchFamily="34" charset="0"/>
              </a:rPr>
            </a:br>
            <a:r>
              <a:rPr lang="en-CH" sz="1400" dirty="0">
                <a:latin typeface="Corbel" panose="020B0503020204020204" pitchFamily="34" charset="0"/>
              </a:rPr>
              <a:t>MICRO</a:t>
            </a:r>
          </a:p>
        </p:txBody>
      </p:sp>
      <p:sp>
        <p:nvSpPr>
          <p:cNvPr id="127" name="TextBox 126">
            <a:extLst>
              <a:ext uri="{FF2B5EF4-FFF2-40B4-BE49-F238E27FC236}">
                <a16:creationId xmlns:a16="http://schemas.microsoft.com/office/drawing/2014/main" id="{04F64C27-295E-AA22-DBF2-B285CCEC4A53}"/>
              </a:ext>
            </a:extLst>
          </p:cNvPr>
          <p:cNvSpPr txBox="1"/>
          <p:nvPr/>
        </p:nvSpPr>
        <p:spPr>
          <a:xfrm>
            <a:off x="2983310" y="5332291"/>
            <a:ext cx="987782" cy="430887"/>
          </a:xfrm>
          <a:prstGeom prst="rect">
            <a:avLst/>
          </a:prstGeom>
          <a:noFill/>
        </p:spPr>
        <p:txBody>
          <a:bodyPr wrap="square" lIns="0" tIns="0" rIns="0" bIns="0" rtlCol="0">
            <a:spAutoFit/>
          </a:bodyPr>
          <a:lstStyle/>
          <a:p>
            <a:pPr algn="ctr"/>
            <a:r>
              <a:rPr lang="en-CH" sz="1400" dirty="0">
                <a:latin typeface="Corbel" panose="020B0503020204020204" pitchFamily="34" charset="0"/>
              </a:rPr>
              <a:t>Orosa+</a:t>
            </a:r>
          </a:p>
          <a:p>
            <a:pPr algn="ctr"/>
            <a:r>
              <a:rPr lang="en-CH" sz="1400" dirty="0">
                <a:latin typeface="Corbel" panose="020B0503020204020204" pitchFamily="34" charset="0"/>
              </a:rPr>
              <a:t>ISCA</a:t>
            </a:r>
          </a:p>
        </p:txBody>
      </p:sp>
      <p:sp>
        <p:nvSpPr>
          <p:cNvPr id="128" name="TextBox 127">
            <a:extLst>
              <a:ext uri="{FF2B5EF4-FFF2-40B4-BE49-F238E27FC236}">
                <a16:creationId xmlns:a16="http://schemas.microsoft.com/office/drawing/2014/main" id="{8B7D546D-B623-28C7-C000-2B1ABCB7C4B2}"/>
              </a:ext>
            </a:extLst>
          </p:cNvPr>
          <p:cNvSpPr txBox="1"/>
          <p:nvPr/>
        </p:nvSpPr>
        <p:spPr>
          <a:xfrm>
            <a:off x="6933538" y="2845174"/>
            <a:ext cx="1222241" cy="521297"/>
          </a:xfrm>
          <a:prstGeom prst="rect">
            <a:avLst/>
          </a:prstGeom>
          <a:noFill/>
        </p:spPr>
        <p:txBody>
          <a:bodyPr wrap="square" lIns="0" tIns="0" rIns="0" bIns="0" rtlCol="0">
            <a:spAutoFit/>
          </a:bodyPr>
          <a:lstStyle/>
          <a:p>
            <a:pPr algn="ctr">
              <a:lnSpc>
                <a:spcPct val="80000"/>
              </a:lnSpc>
            </a:pPr>
            <a:r>
              <a:rPr lang="en-CH" sz="1400" dirty="0">
                <a:latin typeface="Corbel" panose="020B0503020204020204" pitchFamily="34" charset="0"/>
              </a:rPr>
              <a:t>Bostanci,</a:t>
            </a:r>
            <a:br>
              <a:rPr lang="en-CH" sz="1400" dirty="0">
                <a:latin typeface="Corbel" panose="020B0503020204020204" pitchFamily="34" charset="0"/>
              </a:rPr>
            </a:br>
            <a:r>
              <a:rPr lang="en-GB" sz="1400" dirty="0" err="1">
                <a:latin typeface="Corbel" panose="020B0503020204020204" pitchFamily="34" charset="0"/>
              </a:rPr>
              <a:t>Kanellopoulos</a:t>
            </a:r>
            <a:r>
              <a:rPr lang="en-GB" sz="1400" dirty="0">
                <a:latin typeface="Corbel" panose="020B0503020204020204" pitchFamily="34" charset="0"/>
              </a:rPr>
              <a:t>+</a:t>
            </a:r>
            <a:br>
              <a:rPr lang="en-CH" sz="1600" dirty="0">
                <a:latin typeface="Corbel" panose="020B0503020204020204" pitchFamily="34" charset="0"/>
              </a:rPr>
            </a:br>
            <a:r>
              <a:rPr lang="en-CH" sz="1400" dirty="0">
                <a:latin typeface="Corbel" panose="020B0503020204020204" pitchFamily="34" charset="0"/>
              </a:rPr>
              <a:t>DSN</a:t>
            </a:r>
            <a:endParaRPr lang="en-CH" sz="1600" dirty="0">
              <a:latin typeface="Corbel" panose="020B0503020204020204" pitchFamily="34" charset="0"/>
            </a:endParaRPr>
          </a:p>
        </p:txBody>
      </p:sp>
      <p:sp>
        <p:nvSpPr>
          <p:cNvPr id="129" name="TextBox 128">
            <a:extLst>
              <a:ext uri="{FF2B5EF4-FFF2-40B4-BE49-F238E27FC236}">
                <a16:creationId xmlns:a16="http://schemas.microsoft.com/office/drawing/2014/main" id="{B06E01C7-950D-FBA1-ECA9-B55FA9058EF1}"/>
              </a:ext>
            </a:extLst>
          </p:cNvPr>
          <p:cNvSpPr txBox="1"/>
          <p:nvPr/>
        </p:nvSpPr>
        <p:spPr>
          <a:xfrm>
            <a:off x="4972411" y="5319164"/>
            <a:ext cx="1025149" cy="646331"/>
          </a:xfrm>
          <a:prstGeom prst="rect">
            <a:avLst/>
          </a:prstGeom>
          <a:noFill/>
        </p:spPr>
        <p:txBody>
          <a:bodyPr wrap="square" lIns="0" tIns="0" rIns="0" bIns="0" rtlCol="0">
            <a:spAutoFit/>
          </a:bodyPr>
          <a:lstStyle/>
          <a:p>
            <a:pPr algn="ctr"/>
            <a:r>
              <a:rPr lang="en-CH" sz="1400" dirty="0">
                <a:latin typeface="Corbel" panose="020B0503020204020204" pitchFamily="34" charset="0"/>
              </a:rPr>
              <a:t>Nadig,</a:t>
            </a:r>
            <a:br>
              <a:rPr lang="en-CH" sz="1400" dirty="0">
                <a:latin typeface="Corbel" panose="020B0503020204020204" pitchFamily="34" charset="0"/>
              </a:rPr>
            </a:br>
            <a:r>
              <a:rPr lang="en-CH" sz="1400" dirty="0">
                <a:latin typeface="Corbel" panose="020B0503020204020204" pitchFamily="34" charset="0"/>
              </a:rPr>
              <a:t>Sadrosadati+</a:t>
            </a:r>
          </a:p>
          <a:p>
            <a:pPr algn="ctr"/>
            <a:r>
              <a:rPr lang="en-CH" sz="1400" dirty="0">
                <a:latin typeface="Corbel" panose="020B0503020204020204" pitchFamily="34" charset="0"/>
              </a:rPr>
              <a:t>ISCA</a:t>
            </a:r>
          </a:p>
        </p:txBody>
      </p:sp>
      <p:sp>
        <p:nvSpPr>
          <p:cNvPr id="130" name="TextBox 129">
            <a:extLst>
              <a:ext uri="{FF2B5EF4-FFF2-40B4-BE49-F238E27FC236}">
                <a16:creationId xmlns:a16="http://schemas.microsoft.com/office/drawing/2014/main" id="{4154E291-ACB8-BA41-2D52-1E1719AABB2D}"/>
              </a:ext>
            </a:extLst>
          </p:cNvPr>
          <p:cNvSpPr txBox="1"/>
          <p:nvPr/>
        </p:nvSpPr>
        <p:spPr>
          <a:xfrm>
            <a:off x="4992564" y="3514013"/>
            <a:ext cx="907281" cy="282963"/>
          </a:xfrm>
          <a:prstGeom prst="rect">
            <a:avLst/>
          </a:prstGeom>
          <a:noFill/>
        </p:spPr>
        <p:txBody>
          <a:bodyPr wrap="square" lIns="0" tIns="0" rIns="0" bIns="0" rtlCol="0">
            <a:spAutoFit/>
          </a:bodyPr>
          <a:lstStyle/>
          <a:p>
            <a:pPr algn="ctr">
              <a:lnSpc>
                <a:spcPct val="75000"/>
              </a:lnSpc>
            </a:pPr>
            <a:r>
              <a:rPr lang="en-CH" sz="1200" dirty="0">
                <a:latin typeface="Corbel" panose="020B0503020204020204" pitchFamily="34" charset="0"/>
              </a:rPr>
              <a:t>Cavlak+</a:t>
            </a:r>
          </a:p>
          <a:p>
            <a:pPr algn="ctr">
              <a:lnSpc>
                <a:spcPct val="75000"/>
              </a:lnSpc>
            </a:pPr>
            <a:r>
              <a:rPr lang="en-CH" sz="1200" dirty="0">
                <a:latin typeface="Corbel" panose="020B0503020204020204" pitchFamily="34" charset="0"/>
              </a:rPr>
              <a:t>APBC</a:t>
            </a:r>
          </a:p>
        </p:txBody>
      </p:sp>
      <p:sp>
        <p:nvSpPr>
          <p:cNvPr id="131" name="TextBox 130">
            <a:extLst>
              <a:ext uri="{FF2B5EF4-FFF2-40B4-BE49-F238E27FC236}">
                <a16:creationId xmlns:a16="http://schemas.microsoft.com/office/drawing/2014/main" id="{9CF35EC5-A219-A506-0236-62E1FC6DDBCB}"/>
              </a:ext>
            </a:extLst>
          </p:cNvPr>
          <p:cNvSpPr txBox="1"/>
          <p:nvPr/>
        </p:nvSpPr>
        <p:spPr>
          <a:xfrm>
            <a:off x="5010153" y="3871529"/>
            <a:ext cx="907281" cy="282963"/>
          </a:xfrm>
          <a:prstGeom prst="rect">
            <a:avLst/>
          </a:prstGeom>
          <a:noFill/>
        </p:spPr>
        <p:txBody>
          <a:bodyPr wrap="square" lIns="0" tIns="0" rIns="0" bIns="0" rtlCol="0">
            <a:spAutoFit/>
          </a:bodyPr>
          <a:lstStyle/>
          <a:p>
            <a:pPr algn="ctr">
              <a:lnSpc>
                <a:spcPct val="75000"/>
              </a:lnSpc>
            </a:pPr>
            <a:r>
              <a:rPr lang="en-CH" sz="1200" dirty="0">
                <a:latin typeface="Corbel" panose="020B0503020204020204" pitchFamily="34" charset="0"/>
              </a:rPr>
              <a:t>Firtina+</a:t>
            </a:r>
          </a:p>
          <a:p>
            <a:pPr algn="ctr">
              <a:lnSpc>
                <a:spcPct val="75000"/>
              </a:lnSpc>
            </a:pPr>
            <a:r>
              <a:rPr lang="en-CH" sz="1200" dirty="0">
                <a:latin typeface="Corbel" panose="020B0503020204020204" pitchFamily="34" charset="0"/>
              </a:rPr>
              <a:t>NARGAB</a:t>
            </a:r>
          </a:p>
        </p:txBody>
      </p:sp>
      <p:sp>
        <p:nvSpPr>
          <p:cNvPr id="132" name="TextBox 131">
            <a:extLst>
              <a:ext uri="{FF2B5EF4-FFF2-40B4-BE49-F238E27FC236}">
                <a16:creationId xmlns:a16="http://schemas.microsoft.com/office/drawing/2014/main" id="{2C642297-AA1A-9C81-53F2-5ABA52DB91C3}"/>
              </a:ext>
            </a:extLst>
          </p:cNvPr>
          <p:cNvSpPr txBox="1"/>
          <p:nvPr/>
        </p:nvSpPr>
        <p:spPr>
          <a:xfrm>
            <a:off x="5022466" y="4266048"/>
            <a:ext cx="907281" cy="282963"/>
          </a:xfrm>
          <a:prstGeom prst="rect">
            <a:avLst/>
          </a:prstGeom>
          <a:noFill/>
        </p:spPr>
        <p:txBody>
          <a:bodyPr wrap="square" lIns="0" tIns="0" rIns="0" bIns="0" rtlCol="0">
            <a:spAutoFit/>
          </a:bodyPr>
          <a:lstStyle/>
          <a:p>
            <a:pPr algn="ctr">
              <a:lnSpc>
                <a:spcPct val="75000"/>
              </a:lnSpc>
            </a:pPr>
            <a:r>
              <a:rPr lang="en-CH" sz="1200" dirty="0">
                <a:latin typeface="Corbel" panose="020B0503020204020204" pitchFamily="34" charset="0"/>
              </a:rPr>
              <a:t>Firtina+</a:t>
            </a:r>
          </a:p>
          <a:p>
            <a:pPr algn="ctr">
              <a:lnSpc>
                <a:spcPct val="75000"/>
              </a:lnSpc>
            </a:pPr>
            <a:r>
              <a:rPr lang="en-CH" sz="1200" dirty="0">
                <a:latin typeface="Corbel" panose="020B0503020204020204" pitchFamily="34" charset="0"/>
              </a:rPr>
              <a:t>ISMB</a:t>
            </a:r>
          </a:p>
        </p:txBody>
      </p:sp>
      <p:sp>
        <p:nvSpPr>
          <p:cNvPr id="133" name="TextBox 132">
            <a:extLst>
              <a:ext uri="{FF2B5EF4-FFF2-40B4-BE49-F238E27FC236}">
                <a16:creationId xmlns:a16="http://schemas.microsoft.com/office/drawing/2014/main" id="{DD87F27F-745F-7508-1F69-49DE84843607}"/>
              </a:ext>
            </a:extLst>
          </p:cNvPr>
          <p:cNvSpPr txBox="1"/>
          <p:nvPr/>
        </p:nvSpPr>
        <p:spPr>
          <a:xfrm>
            <a:off x="6025960" y="3610477"/>
            <a:ext cx="948138" cy="330090"/>
          </a:xfrm>
          <a:prstGeom prst="rect">
            <a:avLst/>
          </a:prstGeom>
          <a:noFill/>
        </p:spPr>
        <p:txBody>
          <a:bodyPr wrap="square" lIns="0" tIns="0" rIns="0" bIns="0" rtlCol="0">
            <a:spAutoFit/>
          </a:bodyPr>
          <a:lstStyle/>
          <a:p>
            <a:pPr algn="ctr">
              <a:lnSpc>
                <a:spcPct val="75000"/>
              </a:lnSpc>
            </a:pPr>
            <a:r>
              <a:rPr lang="en-CH" sz="1400" dirty="0">
                <a:latin typeface="Corbel" panose="020B0503020204020204" pitchFamily="34" charset="0"/>
              </a:rPr>
              <a:t>Mustafa+</a:t>
            </a:r>
          </a:p>
          <a:p>
            <a:pPr algn="ctr">
              <a:lnSpc>
                <a:spcPct val="75000"/>
              </a:lnSpc>
            </a:pPr>
            <a:r>
              <a:rPr lang="en-CH" sz="1400" dirty="0">
                <a:latin typeface="Corbel" panose="020B0503020204020204" pitchFamily="34" charset="0"/>
              </a:rPr>
              <a:t>ISMB</a:t>
            </a:r>
          </a:p>
        </p:txBody>
      </p:sp>
      <p:sp>
        <p:nvSpPr>
          <p:cNvPr id="134" name="TextBox 133">
            <a:extLst>
              <a:ext uri="{FF2B5EF4-FFF2-40B4-BE49-F238E27FC236}">
                <a16:creationId xmlns:a16="http://schemas.microsoft.com/office/drawing/2014/main" id="{E747D339-B1B7-0313-E8C1-B298E9D1306A}"/>
              </a:ext>
            </a:extLst>
          </p:cNvPr>
          <p:cNvSpPr txBox="1"/>
          <p:nvPr/>
        </p:nvSpPr>
        <p:spPr>
          <a:xfrm>
            <a:off x="7008369" y="3763747"/>
            <a:ext cx="1099089" cy="491673"/>
          </a:xfrm>
          <a:prstGeom prst="rect">
            <a:avLst/>
          </a:prstGeom>
          <a:noFill/>
        </p:spPr>
        <p:txBody>
          <a:bodyPr wrap="square" lIns="0" tIns="0" rIns="0" bIns="0" rtlCol="0">
            <a:spAutoFit/>
          </a:bodyPr>
          <a:lstStyle/>
          <a:p>
            <a:pPr algn="ctr">
              <a:lnSpc>
                <a:spcPct val="75000"/>
              </a:lnSpc>
            </a:pPr>
            <a:r>
              <a:rPr lang="en-CH" sz="1400" dirty="0">
                <a:latin typeface="Corbel" panose="020B0503020204020204" pitchFamily="34" charset="0"/>
              </a:rPr>
              <a:t>Liu+</a:t>
            </a:r>
          </a:p>
          <a:p>
            <a:pPr algn="ctr">
              <a:lnSpc>
                <a:spcPct val="75000"/>
              </a:lnSpc>
            </a:pPr>
            <a:r>
              <a:rPr lang="en-CH" sz="1400" dirty="0">
                <a:latin typeface="Corbel" panose="020B0503020204020204" pitchFamily="34" charset="0"/>
              </a:rPr>
              <a:t>Nature</a:t>
            </a:r>
            <a:br>
              <a:rPr lang="en-CH" sz="1400" dirty="0">
                <a:latin typeface="Corbel" panose="020B0503020204020204" pitchFamily="34" charset="0"/>
              </a:rPr>
            </a:br>
            <a:r>
              <a:rPr lang="en-CH" sz="1400" dirty="0">
                <a:latin typeface="Corbel" panose="020B0503020204020204" pitchFamily="34" charset="0"/>
              </a:rPr>
              <a:t>Reviews</a:t>
            </a:r>
          </a:p>
        </p:txBody>
      </p:sp>
      <p:sp>
        <p:nvSpPr>
          <p:cNvPr id="135" name="TextBox 134">
            <a:extLst>
              <a:ext uri="{FF2B5EF4-FFF2-40B4-BE49-F238E27FC236}">
                <a16:creationId xmlns:a16="http://schemas.microsoft.com/office/drawing/2014/main" id="{44920F1B-E104-D9CB-CBCF-EED4144F5F73}"/>
              </a:ext>
            </a:extLst>
          </p:cNvPr>
          <p:cNvSpPr txBox="1"/>
          <p:nvPr/>
        </p:nvSpPr>
        <p:spPr>
          <a:xfrm>
            <a:off x="8107461" y="3716028"/>
            <a:ext cx="1036535" cy="330090"/>
          </a:xfrm>
          <a:prstGeom prst="rect">
            <a:avLst/>
          </a:prstGeom>
          <a:noFill/>
        </p:spPr>
        <p:txBody>
          <a:bodyPr wrap="square" lIns="0" tIns="0" rIns="0" bIns="0" rtlCol="0">
            <a:spAutoFit/>
          </a:bodyPr>
          <a:lstStyle/>
          <a:p>
            <a:pPr algn="ctr">
              <a:lnSpc>
                <a:spcPct val="75000"/>
              </a:lnSpc>
            </a:pPr>
            <a:r>
              <a:rPr lang="en-CH" sz="1400" dirty="0">
                <a:latin typeface="Corbel" panose="020B0503020204020204" pitchFamily="34" charset="0"/>
              </a:rPr>
              <a:t>Sharma+</a:t>
            </a:r>
          </a:p>
          <a:p>
            <a:pPr algn="ctr">
              <a:lnSpc>
                <a:spcPct val="75000"/>
              </a:lnSpc>
            </a:pPr>
            <a:r>
              <a:rPr lang="en-CH" sz="1400" dirty="0">
                <a:latin typeface="Corbel" panose="020B0503020204020204" pitchFamily="34" charset="0"/>
              </a:rPr>
              <a:t>Under Sub.</a:t>
            </a:r>
          </a:p>
        </p:txBody>
      </p:sp>
      <p:sp>
        <p:nvSpPr>
          <p:cNvPr id="136" name="TextBox 135">
            <a:extLst>
              <a:ext uri="{FF2B5EF4-FFF2-40B4-BE49-F238E27FC236}">
                <a16:creationId xmlns:a16="http://schemas.microsoft.com/office/drawing/2014/main" id="{00596E80-92F3-4E0B-F4FF-4EF0A0614F0C}"/>
              </a:ext>
            </a:extLst>
          </p:cNvPr>
          <p:cNvSpPr txBox="1"/>
          <p:nvPr/>
        </p:nvSpPr>
        <p:spPr>
          <a:xfrm>
            <a:off x="4964204" y="4705272"/>
            <a:ext cx="1090625" cy="430887"/>
          </a:xfrm>
          <a:prstGeom prst="rect">
            <a:avLst/>
          </a:prstGeom>
          <a:noFill/>
        </p:spPr>
        <p:txBody>
          <a:bodyPr wrap="square" lIns="0" tIns="0" rIns="0" bIns="0" rtlCol="0">
            <a:spAutoFit/>
          </a:bodyPr>
          <a:lstStyle/>
          <a:p>
            <a:pPr algn="ctr"/>
            <a:r>
              <a:rPr lang="en-CH" sz="1400" dirty="0">
                <a:latin typeface="Corbel" panose="020B0503020204020204" pitchFamily="34" charset="0"/>
              </a:rPr>
              <a:t>Lindegger+</a:t>
            </a:r>
          </a:p>
          <a:p>
            <a:pPr algn="ctr"/>
            <a:r>
              <a:rPr lang="en-CH" sz="1400" dirty="0">
                <a:latin typeface="Corbel" panose="020B0503020204020204" pitchFamily="34" charset="0"/>
              </a:rPr>
              <a:t>Bioinformatics</a:t>
            </a:r>
          </a:p>
        </p:txBody>
      </p:sp>
      <p:sp>
        <p:nvSpPr>
          <p:cNvPr id="137" name="TextBox 136">
            <a:extLst>
              <a:ext uri="{FF2B5EF4-FFF2-40B4-BE49-F238E27FC236}">
                <a16:creationId xmlns:a16="http://schemas.microsoft.com/office/drawing/2014/main" id="{EBA9D0BD-8D44-7B54-1274-B7264A94CC1A}"/>
              </a:ext>
            </a:extLst>
          </p:cNvPr>
          <p:cNvSpPr txBox="1"/>
          <p:nvPr/>
        </p:nvSpPr>
        <p:spPr>
          <a:xfrm>
            <a:off x="4015289" y="4705272"/>
            <a:ext cx="907281" cy="430887"/>
          </a:xfrm>
          <a:prstGeom prst="rect">
            <a:avLst/>
          </a:prstGeom>
          <a:noFill/>
        </p:spPr>
        <p:txBody>
          <a:bodyPr wrap="square" lIns="0" tIns="0" rIns="0" bIns="0" rtlCol="0">
            <a:spAutoFit/>
          </a:bodyPr>
          <a:lstStyle/>
          <a:p>
            <a:pPr algn="ctr"/>
            <a:r>
              <a:rPr lang="en-CH" sz="1400" dirty="0">
                <a:latin typeface="Corbel" panose="020B0503020204020204" pitchFamily="34" charset="0"/>
              </a:rPr>
              <a:t>Cali+</a:t>
            </a:r>
          </a:p>
          <a:p>
            <a:pPr algn="ctr"/>
            <a:r>
              <a:rPr lang="en-CH" sz="1400" dirty="0">
                <a:latin typeface="Corbel" panose="020B0503020204020204" pitchFamily="34" charset="0"/>
              </a:rPr>
              <a:t>ISCA</a:t>
            </a:r>
          </a:p>
        </p:txBody>
      </p:sp>
      <p:sp>
        <p:nvSpPr>
          <p:cNvPr id="138" name="TextBox 137">
            <a:extLst>
              <a:ext uri="{FF2B5EF4-FFF2-40B4-BE49-F238E27FC236}">
                <a16:creationId xmlns:a16="http://schemas.microsoft.com/office/drawing/2014/main" id="{085BCBF1-4840-204B-C40F-32C0A073BC7F}"/>
              </a:ext>
            </a:extLst>
          </p:cNvPr>
          <p:cNvSpPr txBox="1"/>
          <p:nvPr/>
        </p:nvSpPr>
        <p:spPr>
          <a:xfrm>
            <a:off x="6039871" y="4145353"/>
            <a:ext cx="907281" cy="330090"/>
          </a:xfrm>
          <a:prstGeom prst="rect">
            <a:avLst/>
          </a:prstGeom>
          <a:noFill/>
        </p:spPr>
        <p:txBody>
          <a:bodyPr wrap="square" lIns="0" tIns="0" rIns="0" bIns="0" rtlCol="0">
            <a:spAutoFit/>
          </a:bodyPr>
          <a:lstStyle/>
          <a:p>
            <a:pPr algn="ctr">
              <a:lnSpc>
                <a:spcPct val="75000"/>
              </a:lnSpc>
            </a:pPr>
            <a:r>
              <a:rPr lang="en-CH" sz="1400" dirty="0">
                <a:latin typeface="Corbel" panose="020B0503020204020204" pitchFamily="34" charset="0"/>
              </a:rPr>
              <a:t>Lindegger+</a:t>
            </a:r>
          </a:p>
          <a:p>
            <a:pPr algn="ctr">
              <a:lnSpc>
                <a:spcPct val="75000"/>
              </a:lnSpc>
            </a:pPr>
            <a:r>
              <a:rPr lang="en-CH" sz="1400" dirty="0">
                <a:latin typeface="Corbel" panose="020B0503020204020204" pitchFamily="34" charset="0"/>
              </a:rPr>
              <a:t>IEEE Access</a:t>
            </a:r>
          </a:p>
        </p:txBody>
      </p:sp>
      <p:sp>
        <p:nvSpPr>
          <p:cNvPr id="139" name="TextBox 138">
            <a:extLst>
              <a:ext uri="{FF2B5EF4-FFF2-40B4-BE49-F238E27FC236}">
                <a16:creationId xmlns:a16="http://schemas.microsoft.com/office/drawing/2014/main" id="{97A9E086-1490-E985-205B-AA2BE9DCA74D}"/>
              </a:ext>
            </a:extLst>
          </p:cNvPr>
          <p:cNvSpPr txBox="1"/>
          <p:nvPr/>
        </p:nvSpPr>
        <p:spPr>
          <a:xfrm>
            <a:off x="7016836" y="4705272"/>
            <a:ext cx="1090626" cy="430887"/>
          </a:xfrm>
          <a:prstGeom prst="rect">
            <a:avLst/>
          </a:prstGeom>
          <a:noFill/>
        </p:spPr>
        <p:txBody>
          <a:bodyPr wrap="square" lIns="0" tIns="0" rIns="0" bIns="0" rtlCol="0">
            <a:spAutoFit/>
          </a:bodyPr>
          <a:lstStyle/>
          <a:p>
            <a:pPr algn="ctr"/>
            <a:r>
              <a:rPr lang="en-CH" sz="1400" dirty="0">
                <a:latin typeface="Corbel" panose="020B0503020204020204" pitchFamily="34" charset="0"/>
              </a:rPr>
              <a:t>Liang+</a:t>
            </a:r>
          </a:p>
          <a:p>
            <a:pPr algn="ctr"/>
            <a:r>
              <a:rPr lang="en-CH" sz="1400" dirty="0">
                <a:latin typeface="Corbel" panose="020B0503020204020204" pitchFamily="34" charset="0"/>
              </a:rPr>
              <a:t>HPCA</a:t>
            </a:r>
          </a:p>
        </p:txBody>
      </p:sp>
      <p:sp>
        <p:nvSpPr>
          <p:cNvPr id="140" name="TextBox 139">
            <a:extLst>
              <a:ext uri="{FF2B5EF4-FFF2-40B4-BE49-F238E27FC236}">
                <a16:creationId xmlns:a16="http://schemas.microsoft.com/office/drawing/2014/main" id="{485048D9-92A2-E4D9-67BC-19A47B22EA40}"/>
              </a:ext>
            </a:extLst>
          </p:cNvPr>
          <p:cNvSpPr txBox="1"/>
          <p:nvPr/>
        </p:nvSpPr>
        <p:spPr>
          <a:xfrm>
            <a:off x="8158843" y="4705272"/>
            <a:ext cx="907281" cy="430887"/>
          </a:xfrm>
          <a:prstGeom prst="rect">
            <a:avLst/>
          </a:prstGeom>
          <a:noFill/>
        </p:spPr>
        <p:txBody>
          <a:bodyPr wrap="square" lIns="0" tIns="0" rIns="0" bIns="0" rtlCol="0">
            <a:spAutoFit/>
          </a:bodyPr>
          <a:lstStyle/>
          <a:p>
            <a:pPr algn="ctr"/>
            <a:r>
              <a:rPr lang="en-CH" sz="1400" dirty="0">
                <a:latin typeface="Corbel" panose="020B0503020204020204" pitchFamily="34" charset="0"/>
              </a:rPr>
              <a:t>Eudine+</a:t>
            </a:r>
          </a:p>
          <a:p>
            <a:pPr algn="ctr"/>
            <a:r>
              <a:rPr lang="en-CH" sz="1400" dirty="0">
                <a:latin typeface="Corbel" panose="020B0503020204020204" pitchFamily="34" charset="0"/>
              </a:rPr>
              <a:t>HPCA</a:t>
            </a:r>
          </a:p>
        </p:txBody>
      </p:sp>
    </p:spTree>
    <p:extLst>
      <p:ext uri="{BB962C8B-B14F-4D97-AF65-F5344CB8AC3E}">
        <p14:creationId xmlns:p14="http://schemas.microsoft.com/office/powerpoint/2010/main" val="32227461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03941C-6E29-0135-EB64-D57B2AE97A68}"/>
              </a:ext>
            </a:extLst>
          </p:cNvPr>
          <p:cNvSpPr>
            <a:spLocks noGrp="1"/>
          </p:cNvSpPr>
          <p:nvPr>
            <p:ph idx="1"/>
          </p:nvPr>
        </p:nvSpPr>
        <p:spPr>
          <a:xfrm>
            <a:off x="189557" y="923614"/>
            <a:ext cx="8798061" cy="5377521"/>
          </a:xfrm>
        </p:spPr>
        <p:txBody>
          <a:bodyPr/>
          <a:lstStyle/>
          <a:p>
            <a:pPr>
              <a:lnSpc>
                <a:spcPct val="100000"/>
              </a:lnSpc>
              <a:spcAft>
                <a:spcPts val="800"/>
              </a:spcAft>
            </a:pPr>
            <a:r>
              <a:rPr lang="en-US" sz="1800" b="1" dirty="0"/>
              <a:t>Advisor: </a:t>
            </a:r>
            <a:r>
              <a:rPr lang="en-US" sz="1800" dirty="0" err="1"/>
              <a:t>Onur</a:t>
            </a:r>
            <a:r>
              <a:rPr lang="en-US" sz="1800" dirty="0"/>
              <a:t> Mutlu</a:t>
            </a:r>
          </a:p>
          <a:p>
            <a:pPr>
              <a:lnSpc>
                <a:spcPct val="100000"/>
              </a:lnSpc>
              <a:spcAft>
                <a:spcPts val="800"/>
              </a:spcAft>
            </a:pPr>
            <a:r>
              <a:rPr lang="en-US" sz="1800" b="1" dirty="0"/>
              <a:t>Committee members: </a:t>
            </a:r>
            <a:r>
              <a:rPr lang="en-US" sz="1800" dirty="0"/>
              <a:t>Can </a:t>
            </a:r>
            <a:r>
              <a:rPr lang="en-US" sz="1800" dirty="0" err="1"/>
              <a:t>Alkan</a:t>
            </a:r>
            <a:r>
              <a:rPr lang="en-US" sz="1800" dirty="0"/>
              <a:t>, </a:t>
            </a:r>
            <a:r>
              <a:rPr lang="en-US" sz="1800" dirty="0" err="1"/>
              <a:t>Reetuparna</a:t>
            </a:r>
            <a:r>
              <a:rPr lang="en-US" sz="1800" dirty="0"/>
              <a:t> Das, Wen-</a:t>
            </a:r>
            <a:r>
              <a:rPr lang="en-US" sz="1800" dirty="0" err="1"/>
              <a:t>mei</a:t>
            </a:r>
            <a:r>
              <a:rPr lang="en-US" sz="1800" dirty="0"/>
              <a:t> </a:t>
            </a:r>
            <a:r>
              <a:rPr lang="en-US" sz="1800" dirty="0" err="1"/>
              <a:t>Hwu</a:t>
            </a:r>
            <a:r>
              <a:rPr lang="en-US" sz="1800" dirty="0"/>
              <a:t>, </a:t>
            </a:r>
            <a:r>
              <a:rPr lang="en-US" sz="1800" dirty="0" err="1"/>
              <a:t>Jangwoo</a:t>
            </a:r>
            <a:r>
              <a:rPr lang="en-US" sz="1800" dirty="0"/>
              <a:t> Kim, </a:t>
            </a:r>
            <a:r>
              <a:rPr lang="en-US" sz="1800" dirty="0" err="1"/>
              <a:t>Yatish</a:t>
            </a:r>
            <a:r>
              <a:rPr lang="en-US" sz="1800" dirty="0"/>
              <a:t> </a:t>
            </a:r>
            <a:r>
              <a:rPr lang="en-US" sz="1800" dirty="0" err="1"/>
              <a:t>Turakhia</a:t>
            </a:r>
            <a:endParaRPr lang="en-US" sz="1800" dirty="0"/>
          </a:p>
          <a:p>
            <a:pPr>
              <a:lnSpc>
                <a:spcPct val="100000"/>
              </a:lnSpc>
              <a:spcAft>
                <a:spcPts val="800"/>
              </a:spcAft>
            </a:pPr>
            <a:r>
              <a:rPr lang="en-US" sz="1800" b="1" dirty="0"/>
              <a:t>Chair: </a:t>
            </a:r>
            <a:r>
              <a:rPr lang="en-US" sz="1800" dirty="0" err="1"/>
              <a:t>Morteza</a:t>
            </a:r>
            <a:r>
              <a:rPr lang="en-US" sz="1800" dirty="0"/>
              <a:t> </a:t>
            </a:r>
            <a:r>
              <a:rPr lang="en-US" sz="1800" dirty="0" err="1"/>
              <a:t>Aramesh</a:t>
            </a:r>
            <a:endParaRPr lang="en-US" sz="1800" dirty="0"/>
          </a:p>
          <a:p>
            <a:pPr>
              <a:lnSpc>
                <a:spcPct val="100000"/>
              </a:lnSpc>
              <a:spcAft>
                <a:spcPts val="800"/>
              </a:spcAft>
            </a:pPr>
            <a:r>
              <a:rPr lang="en-US" sz="1800" b="1" dirty="0"/>
              <a:t>Mentors: </a:t>
            </a:r>
            <a:r>
              <a:rPr lang="en-US" sz="1800" dirty="0" err="1"/>
              <a:t>Jisung</a:t>
            </a:r>
            <a:r>
              <a:rPr lang="en-US" sz="1800" dirty="0"/>
              <a:t> Park, Mohammad </a:t>
            </a:r>
            <a:r>
              <a:rPr lang="en-US" sz="1800" dirty="0" err="1"/>
              <a:t>Sadrosadati</a:t>
            </a:r>
            <a:r>
              <a:rPr lang="en-US" sz="1800" dirty="0"/>
              <a:t>, Nandita Vijaykumar, Juan Gómez-Luna </a:t>
            </a:r>
          </a:p>
          <a:p>
            <a:pPr>
              <a:lnSpc>
                <a:spcPct val="100000"/>
              </a:lnSpc>
              <a:spcAft>
                <a:spcPts val="800"/>
              </a:spcAft>
            </a:pPr>
            <a:r>
              <a:rPr lang="en-US" sz="1800" b="1" dirty="0"/>
              <a:t>Mentees: </a:t>
            </a:r>
            <a:r>
              <a:rPr lang="en-US" sz="1800" dirty="0" err="1"/>
              <a:t>Talu</a:t>
            </a:r>
            <a:r>
              <a:rPr lang="en-US" sz="1800" dirty="0"/>
              <a:t>, Marc, Timur, Eirini, </a:t>
            </a:r>
            <a:r>
              <a:rPr lang="en-US" sz="1800" dirty="0" err="1"/>
              <a:t>Akmuhammet</a:t>
            </a:r>
            <a:endParaRPr lang="en-US" sz="1800" dirty="0"/>
          </a:p>
          <a:p>
            <a:pPr>
              <a:lnSpc>
                <a:spcPct val="100000"/>
              </a:lnSpc>
              <a:spcAft>
                <a:spcPts val="800"/>
              </a:spcAft>
            </a:pPr>
            <a:r>
              <a:rPr lang="en-US" sz="1800" b="1" dirty="0"/>
              <a:t>All SAFARI group members </a:t>
            </a:r>
            <a:r>
              <a:rPr lang="en-US" sz="1800" dirty="0"/>
              <a:t>(especially Konstantinos Sr., Rahul, Konstantina, Geraldo, </a:t>
            </a:r>
            <a:r>
              <a:rPr lang="en-US" sz="1800" dirty="0" err="1"/>
              <a:t>Giray</a:t>
            </a:r>
            <a:r>
              <a:rPr lang="en-US" sz="1800" dirty="0"/>
              <a:t>, Can, </a:t>
            </a:r>
            <a:r>
              <a:rPr lang="en-US" sz="1800" dirty="0" err="1"/>
              <a:t>Damla</a:t>
            </a:r>
            <a:r>
              <a:rPr lang="en-US" sz="1800" dirty="0"/>
              <a:t>, Rakesh, </a:t>
            </a:r>
            <a:r>
              <a:rPr lang="en-US" sz="1800" dirty="0" err="1"/>
              <a:t>Jeremie</a:t>
            </a:r>
            <a:r>
              <a:rPr lang="en-US" sz="1800" dirty="0"/>
              <a:t>, </a:t>
            </a:r>
            <a:r>
              <a:rPr lang="en-US" sz="1800" dirty="0" err="1"/>
              <a:t>Nisa</a:t>
            </a:r>
            <a:r>
              <a:rPr lang="en-US" sz="1800" dirty="0"/>
              <a:t>, </a:t>
            </a:r>
            <a:r>
              <a:rPr lang="en-US" sz="1800" dirty="0" err="1"/>
              <a:t>Ataberk</a:t>
            </a:r>
            <a:r>
              <a:rPr lang="en-US" sz="1800" dirty="0"/>
              <a:t>, Lois, </a:t>
            </a:r>
            <a:r>
              <a:rPr lang="en-US" sz="1800" dirty="0" err="1"/>
              <a:t>Yaohua</a:t>
            </a:r>
            <a:r>
              <a:rPr lang="en-US" sz="1800" dirty="0"/>
              <a:t>, </a:t>
            </a:r>
            <a:r>
              <a:rPr lang="en-US" sz="1800" dirty="0" err="1"/>
              <a:t>Haiyu</a:t>
            </a:r>
            <a:r>
              <a:rPr lang="en-US" sz="1800" dirty="0"/>
              <a:t>, Christina)</a:t>
            </a:r>
          </a:p>
          <a:p>
            <a:pPr>
              <a:lnSpc>
                <a:spcPct val="100000"/>
              </a:lnSpc>
              <a:spcAft>
                <a:spcPts val="800"/>
              </a:spcAft>
            </a:pPr>
            <a:r>
              <a:rPr lang="en-US" sz="1800" b="1" dirty="0"/>
              <a:t>Industrial partners &amp; sponsors</a:t>
            </a:r>
          </a:p>
          <a:p>
            <a:pPr>
              <a:lnSpc>
                <a:spcPct val="100000"/>
              </a:lnSpc>
              <a:spcAft>
                <a:spcPts val="800"/>
              </a:spcAft>
            </a:pPr>
            <a:r>
              <a:rPr lang="en-US" sz="1800" b="1" dirty="0"/>
              <a:t>Friends </a:t>
            </a:r>
            <a:r>
              <a:rPr lang="en-US" sz="1800" dirty="0"/>
              <a:t>(especially </a:t>
            </a:r>
            <a:r>
              <a:rPr lang="en-US" sz="1800" dirty="0" err="1"/>
              <a:t>Mehrasa</a:t>
            </a:r>
            <a:r>
              <a:rPr lang="en-US" sz="1800" dirty="0"/>
              <a:t>, Yasmin, Hashem, Julia, Vesna, Pascal)</a:t>
            </a:r>
          </a:p>
          <a:p>
            <a:pPr>
              <a:lnSpc>
                <a:spcPct val="100000"/>
              </a:lnSpc>
              <a:spcAft>
                <a:spcPts val="800"/>
              </a:spcAft>
            </a:pPr>
            <a:r>
              <a:rPr lang="en-US" sz="1800" b="1" dirty="0"/>
              <a:t>Family: </a:t>
            </a:r>
            <a:r>
              <a:rPr lang="en-US" sz="1800" dirty="0"/>
              <a:t>Harun, </a:t>
            </a:r>
            <a:r>
              <a:rPr lang="en-US" sz="1800" dirty="0" err="1"/>
              <a:t>Mehrangiz</a:t>
            </a:r>
            <a:r>
              <a:rPr lang="en-US" sz="1800" dirty="0"/>
              <a:t>, Amir, Ali, </a:t>
            </a:r>
            <a:r>
              <a:rPr lang="en-US" sz="1800" dirty="0" err="1"/>
              <a:t>Tuncel</a:t>
            </a:r>
            <a:r>
              <a:rPr lang="en-US" sz="1800" dirty="0"/>
              <a:t>, </a:t>
            </a:r>
            <a:r>
              <a:rPr lang="en-US" sz="1800" dirty="0" err="1"/>
              <a:t>Niyazi</a:t>
            </a:r>
            <a:r>
              <a:rPr lang="en-US" sz="1800" dirty="0"/>
              <a:t>, </a:t>
            </a:r>
            <a:r>
              <a:rPr lang="en-US" sz="1800" dirty="0" err="1"/>
              <a:t>Hazal</a:t>
            </a:r>
            <a:r>
              <a:rPr lang="en-US" sz="1800" dirty="0"/>
              <a:t>, aunts, uncles, and cousins</a:t>
            </a:r>
            <a:br>
              <a:rPr lang="en-US" sz="1800" dirty="0"/>
            </a:br>
            <a:r>
              <a:rPr lang="en-US" sz="1800" i="1" dirty="0"/>
              <a:t>and in the loving memory of </a:t>
            </a:r>
            <a:r>
              <a:rPr lang="en-US" sz="1800" i="1" dirty="0" err="1"/>
              <a:t>Khaleh</a:t>
            </a:r>
            <a:r>
              <a:rPr lang="en-US" sz="1800" i="1" dirty="0"/>
              <a:t> Golshan and my grandmother, </a:t>
            </a:r>
            <a:r>
              <a:rPr lang="en-US" sz="1800" i="1" dirty="0" err="1"/>
              <a:t>Narges</a:t>
            </a:r>
            <a:r>
              <a:rPr lang="en-US" sz="1800" i="1" dirty="0"/>
              <a:t> </a:t>
            </a:r>
          </a:p>
        </p:txBody>
      </p:sp>
      <p:sp>
        <p:nvSpPr>
          <p:cNvPr id="4" name="Title 3">
            <a:extLst>
              <a:ext uri="{FF2B5EF4-FFF2-40B4-BE49-F238E27FC236}">
                <a16:creationId xmlns:a16="http://schemas.microsoft.com/office/drawing/2014/main" id="{7875A419-5902-8FD9-83E4-AF50E5D2BC8A}"/>
              </a:ext>
            </a:extLst>
          </p:cNvPr>
          <p:cNvSpPr>
            <a:spLocks noGrp="1"/>
          </p:cNvSpPr>
          <p:nvPr>
            <p:ph type="title"/>
          </p:nvPr>
        </p:nvSpPr>
        <p:spPr/>
        <p:txBody>
          <a:bodyPr/>
          <a:lstStyle/>
          <a:p>
            <a:r>
              <a:rPr lang="en-US" dirty="0"/>
              <a:t>Acknowledgments</a:t>
            </a:r>
          </a:p>
        </p:txBody>
      </p:sp>
    </p:spTree>
    <p:extLst>
      <p:ext uri="{BB962C8B-B14F-4D97-AF65-F5344CB8AC3E}">
        <p14:creationId xmlns:p14="http://schemas.microsoft.com/office/powerpoint/2010/main" val="4759935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309" y="260767"/>
            <a:ext cx="8527691" cy="1554909"/>
          </a:xfrm>
        </p:spPr>
        <p:txBody>
          <a:bodyPr anchor="t">
            <a:noAutofit/>
          </a:bodyPr>
          <a:lstStyle/>
          <a:p>
            <a:pPr algn="l">
              <a:spcBef>
                <a:spcPts val="1200"/>
              </a:spcBef>
            </a:pPr>
            <a:r>
              <a:rPr lang="en-US" sz="3600" b="1" dirty="0">
                <a:solidFill>
                  <a:srgbClr val="2E6F6A"/>
                </a:solidFill>
                <a:latin typeface="Corbel" panose="020B0503020204020204" pitchFamily="34" charset="0"/>
                <a:ea typeface="Cambria" panose="02040503050406030204" pitchFamily="18" charset="0"/>
              </a:rPr>
              <a:t>Storage-Centric System Designs for Enabling Fast, Efficient, and Low-Cost Genomic and Metagenomic Analyses</a:t>
            </a:r>
            <a:endParaRPr lang="en-US" sz="2400" dirty="0">
              <a:solidFill>
                <a:srgbClr val="2E6F6A"/>
              </a:solidFill>
              <a:latin typeface="Corbel" panose="020B0503020204020204" pitchFamily="34" charset="0"/>
              <a:ea typeface="Cambria" panose="02040503050406030204" pitchFamily="18" charset="0"/>
            </a:endParaRPr>
          </a:p>
        </p:txBody>
      </p:sp>
      <p:sp>
        <p:nvSpPr>
          <p:cNvPr id="3" name="Subtitle 2"/>
          <p:cNvSpPr>
            <a:spLocks noGrp="1"/>
          </p:cNvSpPr>
          <p:nvPr>
            <p:ph type="subTitle" idx="1"/>
          </p:nvPr>
        </p:nvSpPr>
        <p:spPr>
          <a:xfrm>
            <a:off x="616309" y="1951211"/>
            <a:ext cx="4783410" cy="1199437"/>
          </a:xfrm>
        </p:spPr>
        <p:txBody>
          <a:bodyPr>
            <a:normAutofit/>
          </a:bodyPr>
          <a:lstStyle/>
          <a:p>
            <a:pPr lvl="0" algn="l">
              <a:lnSpc>
                <a:spcPct val="100000"/>
              </a:lnSpc>
              <a:spcBef>
                <a:spcPts val="0"/>
              </a:spcBef>
            </a:pPr>
            <a:r>
              <a:rPr lang="en-US" sz="2800" b="1" dirty="0">
                <a:solidFill>
                  <a:prstClr val="black"/>
                </a:solidFill>
                <a:latin typeface="Corbel" panose="020B0503020204020204" pitchFamily="34" charset="0"/>
              </a:rPr>
              <a:t>Nika Mansourighiasi</a:t>
            </a:r>
          </a:p>
          <a:p>
            <a:pPr lvl="0" algn="l">
              <a:lnSpc>
                <a:spcPct val="100000"/>
              </a:lnSpc>
              <a:spcBef>
                <a:spcPts val="0"/>
              </a:spcBef>
            </a:pPr>
            <a:r>
              <a:rPr lang="en-US" sz="2000" dirty="0">
                <a:solidFill>
                  <a:prstClr val="black">
                    <a:lumMod val="50000"/>
                    <a:lumOff val="50000"/>
                  </a:prstClr>
                </a:solidFill>
                <a:latin typeface="Corbel" panose="020B0503020204020204" pitchFamily="34" charset="0"/>
              </a:rPr>
              <a:t>Doctoral Examination</a:t>
            </a:r>
          </a:p>
          <a:p>
            <a:pPr lvl="0" algn="l">
              <a:lnSpc>
                <a:spcPct val="100000"/>
              </a:lnSpc>
              <a:spcBef>
                <a:spcPts val="0"/>
              </a:spcBef>
            </a:pPr>
            <a:r>
              <a:rPr lang="en-US" sz="2000" dirty="0">
                <a:solidFill>
                  <a:prstClr val="black">
                    <a:lumMod val="50000"/>
                    <a:lumOff val="50000"/>
                  </a:prstClr>
                </a:solidFill>
              </a:rPr>
              <a:t>3</a:t>
            </a:r>
            <a:r>
              <a:rPr lang="en-US" sz="2000" dirty="0">
                <a:solidFill>
                  <a:prstClr val="black">
                    <a:lumMod val="50000"/>
                    <a:lumOff val="50000"/>
                  </a:prstClr>
                </a:solidFill>
                <a:latin typeface="+mn-lt"/>
              </a:rPr>
              <a:t>1.03.2026</a:t>
            </a:r>
          </a:p>
        </p:txBody>
      </p:sp>
      <p:sp>
        <p:nvSpPr>
          <p:cNvPr id="9" name="Subtitle 2">
            <a:extLst>
              <a:ext uri="{FF2B5EF4-FFF2-40B4-BE49-F238E27FC236}">
                <a16:creationId xmlns:a16="http://schemas.microsoft.com/office/drawing/2014/main" id="{2ED90441-37AD-4B49-A91C-1B7A5249A139}"/>
              </a:ext>
            </a:extLst>
          </p:cNvPr>
          <p:cNvSpPr txBox="1">
            <a:spLocks/>
          </p:cNvSpPr>
          <p:nvPr/>
        </p:nvSpPr>
        <p:spPr>
          <a:xfrm>
            <a:off x="616308" y="3286183"/>
            <a:ext cx="7277625" cy="2941016"/>
          </a:xfrm>
          <a:prstGeom prst="rect">
            <a:avLst/>
          </a:prstGeom>
        </p:spPr>
        <p:txBody>
          <a:bodyPr vert="horz" lIns="91440" tIns="45720" rIns="91440" bIns="45720" rtlCol="0">
            <a:normAutofit/>
          </a:bodyPr>
          <a:lstStyle>
            <a:lvl1pPr marL="0" indent="0" algn="ctr" defTabSz="685766" rtl="0" eaLnBrk="1" latinLnBrk="0" hangingPunct="1">
              <a:lnSpc>
                <a:spcPct val="90000"/>
              </a:lnSpc>
              <a:spcBef>
                <a:spcPts val="750"/>
              </a:spcBef>
              <a:buFont typeface="Arial" panose="020B0604020202020204" pitchFamily="34" charset="0"/>
              <a:buNone/>
              <a:defRPr sz="1800" kern="1200">
                <a:solidFill>
                  <a:schemeClr val="tx1"/>
                </a:solidFill>
                <a:latin typeface="Trebuchet MS" panose="020B0603020202020204" pitchFamily="34" charset="0"/>
                <a:ea typeface="Verdana" panose="020B0604030504040204" pitchFamily="34" charset="0"/>
                <a:cs typeface="Segoe UI" panose="020B0502040204020203" pitchFamily="34" charset="0"/>
              </a:defRPr>
            </a:lvl1pPr>
            <a:lvl2pPr marL="342884" indent="0" algn="ctr" defTabSz="685766" rtl="0" eaLnBrk="1" latinLnBrk="0" hangingPunct="1">
              <a:lnSpc>
                <a:spcPct val="90000"/>
              </a:lnSpc>
              <a:spcBef>
                <a:spcPts val="375"/>
              </a:spcBef>
              <a:buFont typeface="Arial" panose="020B0604020202020204" pitchFamily="34" charset="0"/>
              <a:buNone/>
              <a:defRPr sz="1500" kern="1200">
                <a:solidFill>
                  <a:schemeClr val="tx1"/>
                </a:solidFill>
                <a:latin typeface="Trebuchet MS" panose="020B0603020202020204" pitchFamily="34" charset="0"/>
                <a:ea typeface="Verdana" panose="020B0604030504040204" pitchFamily="34" charset="0"/>
                <a:cs typeface="Segoe UI" panose="020B0502040204020203" pitchFamily="34" charset="0"/>
              </a:defRPr>
            </a:lvl2pPr>
            <a:lvl3pPr marL="685766" indent="0" algn="ctr" defTabSz="685766" rtl="0" eaLnBrk="1" latinLnBrk="0" hangingPunct="1">
              <a:lnSpc>
                <a:spcPct val="90000"/>
              </a:lnSpc>
              <a:spcBef>
                <a:spcPts val="375"/>
              </a:spcBef>
              <a:buFont typeface="Arial" panose="020B0604020202020204" pitchFamily="34" charset="0"/>
              <a:buNone/>
              <a:defRPr sz="1350" kern="1200">
                <a:solidFill>
                  <a:schemeClr val="tx1"/>
                </a:solidFill>
                <a:latin typeface="Trebuchet MS" panose="020B0603020202020204" pitchFamily="34" charset="0"/>
                <a:ea typeface="Verdana" panose="020B0604030504040204" pitchFamily="34" charset="0"/>
                <a:cs typeface="Segoe UI" panose="020B0502040204020203" pitchFamily="34" charset="0"/>
              </a:defRPr>
            </a:lvl3pPr>
            <a:lvl4pPr marL="1028649"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Trebuchet MS" panose="020B0603020202020204" pitchFamily="34" charset="0"/>
                <a:ea typeface="Verdana" panose="020B0604030504040204" pitchFamily="34" charset="0"/>
                <a:cs typeface="Segoe UI" panose="020B0502040204020203" pitchFamily="34" charset="0"/>
              </a:defRPr>
            </a:lvl4pPr>
            <a:lvl5pPr marL="1371532"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Trebuchet MS" panose="020B0603020202020204" pitchFamily="34" charset="0"/>
                <a:ea typeface="Verdana" panose="020B0604030504040204" pitchFamily="34" charset="0"/>
                <a:cs typeface="Segoe UI" panose="020B0502040204020203" pitchFamily="34" charset="0"/>
              </a:defRPr>
            </a:lvl5pPr>
            <a:lvl6pPr marL="1714415"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297"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180"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064" indent="0" algn="ctr" defTabSz="685766"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0"/>
              </a:spcBef>
            </a:pPr>
            <a:r>
              <a:rPr lang="en-US" sz="2000" b="1" dirty="0">
                <a:solidFill>
                  <a:schemeClr val="accent1">
                    <a:lumMod val="75000"/>
                  </a:schemeClr>
                </a:solidFill>
                <a:latin typeface="Corbel" panose="020B0503020204020204" pitchFamily="34" charset="0"/>
                <a:cs typeface="Quire Sans" panose="020B0502040400020003" pitchFamily="34" charset="0"/>
              </a:rPr>
              <a:t>Advisor: </a:t>
            </a:r>
          </a:p>
          <a:p>
            <a:pPr algn="l">
              <a:spcBef>
                <a:spcPts val="0"/>
              </a:spcBef>
            </a:pPr>
            <a:r>
              <a:rPr lang="en-US" dirty="0">
                <a:latin typeface="Corbel" panose="020B0503020204020204" pitchFamily="34" charset="0"/>
                <a:cs typeface="Quire Sans" panose="020B0502040400020003" pitchFamily="34" charset="0"/>
              </a:rPr>
              <a:t>Onur Mutlu (ETH Zurich)</a:t>
            </a:r>
            <a:br>
              <a:rPr lang="en-US" dirty="0">
                <a:latin typeface="Corbel" panose="020B0503020204020204" pitchFamily="34" charset="0"/>
                <a:cs typeface="Quire Sans" panose="020B0502040400020003" pitchFamily="34" charset="0"/>
              </a:rPr>
            </a:br>
            <a:endParaRPr lang="en-US" dirty="0">
              <a:latin typeface="Corbel" panose="020B0503020204020204" pitchFamily="34" charset="0"/>
              <a:cs typeface="Quire Sans" panose="020B0502040400020003" pitchFamily="34" charset="0"/>
            </a:endParaRPr>
          </a:p>
          <a:p>
            <a:pPr algn="l">
              <a:lnSpc>
                <a:spcPct val="110000"/>
              </a:lnSpc>
              <a:spcBef>
                <a:spcPts val="0"/>
              </a:spcBef>
            </a:pPr>
            <a:r>
              <a:rPr lang="en-US" sz="2000" b="1" dirty="0">
                <a:solidFill>
                  <a:schemeClr val="accent1">
                    <a:lumMod val="75000"/>
                  </a:schemeClr>
                </a:solidFill>
                <a:latin typeface="Corbel" panose="020B0503020204020204" pitchFamily="34" charset="0"/>
                <a:cs typeface="Quire Sans" panose="020B0502040400020003" pitchFamily="34" charset="0"/>
              </a:rPr>
              <a:t>Co-Examiners:</a:t>
            </a:r>
          </a:p>
          <a:p>
            <a:pPr algn="l">
              <a:lnSpc>
                <a:spcPct val="110000"/>
              </a:lnSpc>
              <a:spcBef>
                <a:spcPts val="0"/>
              </a:spcBef>
            </a:pPr>
            <a:r>
              <a:rPr lang="en-US" dirty="0">
                <a:latin typeface="Corbel" panose="020B0503020204020204" pitchFamily="34" charset="0"/>
                <a:cs typeface="Quire Sans" panose="020B0502040400020003" pitchFamily="34" charset="0"/>
              </a:rPr>
              <a:t>Can </a:t>
            </a:r>
            <a:r>
              <a:rPr lang="en-US" dirty="0" err="1">
                <a:latin typeface="Corbel" panose="020B0503020204020204" pitchFamily="34" charset="0"/>
                <a:cs typeface="Quire Sans" panose="020B0502040400020003" pitchFamily="34" charset="0"/>
              </a:rPr>
              <a:t>Alkan</a:t>
            </a:r>
            <a:r>
              <a:rPr lang="en-US" dirty="0">
                <a:latin typeface="Corbel" panose="020B0503020204020204" pitchFamily="34" charset="0"/>
                <a:cs typeface="Quire Sans" panose="020B0502040400020003" pitchFamily="34" charset="0"/>
              </a:rPr>
              <a:t> (</a:t>
            </a:r>
            <a:r>
              <a:rPr lang="en-US" dirty="0" err="1">
                <a:latin typeface="Corbel" panose="020B0503020204020204" pitchFamily="34" charset="0"/>
                <a:cs typeface="Quire Sans" panose="020B0502040400020003" pitchFamily="34" charset="0"/>
              </a:rPr>
              <a:t>Bilkent</a:t>
            </a:r>
            <a:r>
              <a:rPr lang="en-US" dirty="0">
                <a:latin typeface="Corbel" panose="020B0503020204020204" pitchFamily="34" charset="0"/>
                <a:cs typeface="Quire Sans" panose="020B0502040400020003" pitchFamily="34" charset="0"/>
              </a:rPr>
              <a:t> University)</a:t>
            </a:r>
          </a:p>
          <a:p>
            <a:pPr algn="l">
              <a:lnSpc>
                <a:spcPct val="110000"/>
              </a:lnSpc>
              <a:spcBef>
                <a:spcPts val="0"/>
              </a:spcBef>
            </a:pPr>
            <a:r>
              <a:rPr lang="en-US" dirty="0" err="1">
                <a:latin typeface="Corbel" panose="020B0503020204020204" pitchFamily="34" charset="0"/>
                <a:cs typeface="Quire Sans" panose="020B0502040400020003" pitchFamily="34" charset="0"/>
              </a:rPr>
              <a:t>Reetuparna</a:t>
            </a:r>
            <a:r>
              <a:rPr lang="en-US" dirty="0">
                <a:latin typeface="Corbel" panose="020B0503020204020204" pitchFamily="34" charset="0"/>
                <a:cs typeface="Quire Sans" panose="020B0502040400020003" pitchFamily="34" charset="0"/>
              </a:rPr>
              <a:t> Das (University of Michigan)</a:t>
            </a:r>
          </a:p>
          <a:p>
            <a:pPr algn="l">
              <a:lnSpc>
                <a:spcPct val="110000"/>
              </a:lnSpc>
              <a:spcBef>
                <a:spcPts val="0"/>
              </a:spcBef>
            </a:pPr>
            <a:r>
              <a:rPr lang="en-US" dirty="0">
                <a:latin typeface="Corbel" panose="020B0503020204020204" pitchFamily="34" charset="0"/>
                <a:cs typeface="Quire Sans" panose="020B0502040400020003" pitchFamily="34" charset="0"/>
              </a:rPr>
              <a:t>Wen-</a:t>
            </a:r>
            <a:r>
              <a:rPr lang="en-US" dirty="0" err="1">
                <a:latin typeface="Corbel" panose="020B0503020204020204" pitchFamily="34" charset="0"/>
                <a:cs typeface="Quire Sans" panose="020B0502040400020003" pitchFamily="34" charset="0"/>
              </a:rPr>
              <a:t>mei</a:t>
            </a:r>
            <a:r>
              <a:rPr lang="en-US" dirty="0">
                <a:latin typeface="Corbel" panose="020B0503020204020204" pitchFamily="34" charset="0"/>
                <a:cs typeface="Quire Sans" panose="020B0502040400020003" pitchFamily="34" charset="0"/>
              </a:rPr>
              <a:t> </a:t>
            </a:r>
            <a:r>
              <a:rPr lang="en-US" dirty="0" err="1">
                <a:latin typeface="Corbel" panose="020B0503020204020204" pitchFamily="34" charset="0"/>
                <a:cs typeface="Quire Sans" panose="020B0502040400020003" pitchFamily="34" charset="0"/>
              </a:rPr>
              <a:t>Hwu</a:t>
            </a:r>
            <a:r>
              <a:rPr lang="en-US" dirty="0">
                <a:latin typeface="Corbel" panose="020B0503020204020204" pitchFamily="34" charset="0"/>
                <a:cs typeface="Quire Sans" panose="020B0502040400020003" pitchFamily="34" charset="0"/>
              </a:rPr>
              <a:t> (NVIDIA &amp; University of Illinois Urbana-Champaign)</a:t>
            </a:r>
          </a:p>
          <a:p>
            <a:pPr algn="l">
              <a:lnSpc>
                <a:spcPct val="110000"/>
              </a:lnSpc>
              <a:spcBef>
                <a:spcPts val="0"/>
              </a:spcBef>
            </a:pPr>
            <a:r>
              <a:rPr lang="en-US" dirty="0" err="1">
                <a:latin typeface="Corbel" panose="020B0503020204020204" pitchFamily="34" charset="0"/>
                <a:cs typeface="Quire Sans" panose="020B0502040400020003" pitchFamily="34" charset="0"/>
              </a:rPr>
              <a:t>Jangwoo</a:t>
            </a:r>
            <a:r>
              <a:rPr lang="en-US" dirty="0">
                <a:latin typeface="Corbel" panose="020B0503020204020204" pitchFamily="34" charset="0"/>
                <a:cs typeface="Quire Sans" panose="020B0502040400020003" pitchFamily="34" charset="0"/>
              </a:rPr>
              <a:t> Kim (Seoul National University &amp; </a:t>
            </a:r>
            <a:r>
              <a:rPr lang="en-US" dirty="0" err="1">
                <a:latin typeface="Corbel" panose="020B0503020204020204" pitchFamily="34" charset="0"/>
                <a:cs typeface="Quire Sans" panose="020B0502040400020003" pitchFamily="34" charset="0"/>
              </a:rPr>
              <a:t>MangoBoost</a:t>
            </a:r>
            <a:r>
              <a:rPr lang="en-US" dirty="0">
                <a:latin typeface="Corbel" panose="020B0503020204020204" pitchFamily="34" charset="0"/>
                <a:cs typeface="Quire Sans" panose="020B0502040400020003" pitchFamily="34" charset="0"/>
              </a:rPr>
              <a:t>)</a:t>
            </a:r>
          </a:p>
          <a:p>
            <a:pPr algn="l">
              <a:lnSpc>
                <a:spcPct val="110000"/>
              </a:lnSpc>
              <a:spcBef>
                <a:spcPts val="0"/>
              </a:spcBef>
            </a:pPr>
            <a:r>
              <a:rPr lang="en-US" dirty="0" err="1">
                <a:latin typeface="Corbel" panose="020B0503020204020204" pitchFamily="34" charset="0"/>
                <a:cs typeface="Quire Sans" panose="020B0502040400020003" pitchFamily="34" charset="0"/>
              </a:rPr>
              <a:t>Yatish</a:t>
            </a:r>
            <a:r>
              <a:rPr lang="en-US" dirty="0">
                <a:latin typeface="Corbel" panose="020B0503020204020204" pitchFamily="34" charset="0"/>
                <a:cs typeface="Quire Sans" panose="020B0502040400020003" pitchFamily="34" charset="0"/>
              </a:rPr>
              <a:t> </a:t>
            </a:r>
            <a:r>
              <a:rPr lang="en-US" dirty="0" err="1">
                <a:latin typeface="Corbel" panose="020B0503020204020204" pitchFamily="34" charset="0"/>
                <a:cs typeface="Quire Sans" panose="020B0502040400020003" pitchFamily="34" charset="0"/>
              </a:rPr>
              <a:t>Turakhia</a:t>
            </a:r>
            <a:r>
              <a:rPr lang="en-US" dirty="0">
                <a:latin typeface="Corbel" panose="020B0503020204020204" pitchFamily="34" charset="0"/>
                <a:cs typeface="Quire Sans" panose="020B0502040400020003" pitchFamily="34" charset="0"/>
              </a:rPr>
              <a:t> (University of California San Diego)</a:t>
            </a:r>
          </a:p>
        </p:txBody>
      </p:sp>
      <p:pic>
        <p:nvPicPr>
          <p:cNvPr id="10" name="Picture 4">
            <a:extLst>
              <a:ext uri="{FF2B5EF4-FFF2-40B4-BE49-F238E27FC236}">
                <a16:creationId xmlns:a16="http://schemas.microsoft.com/office/drawing/2014/main" id="{F333957F-F1D9-4DD3-8DE1-238F11115EE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89983" y="6227199"/>
            <a:ext cx="2309902" cy="384583"/>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a:extLst>
              <a:ext uri="{FF2B5EF4-FFF2-40B4-BE49-F238E27FC236}">
                <a16:creationId xmlns:a16="http://schemas.microsoft.com/office/drawing/2014/main" id="{C7731885-DF02-499B-B161-7BC4E63744D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6310" y="6212649"/>
            <a:ext cx="1999072" cy="384584"/>
          </a:xfrm>
          <a:prstGeom prst="rect">
            <a:avLst/>
          </a:prstGeom>
        </p:spPr>
      </p:pic>
      <p:sp>
        <p:nvSpPr>
          <p:cNvPr id="4" name="Rectangle 3">
            <a:extLst>
              <a:ext uri="{FF2B5EF4-FFF2-40B4-BE49-F238E27FC236}">
                <a16:creationId xmlns:a16="http://schemas.microsoft.com/office/drawing/2014/main" id="{5A502116-BEC1-25A8-C96C-3D710DF9737D}"/>
              </a:ext>
            </a:extLst>
          </p:cNvPr>
          <p:cNvSpPr/>
          <p:nvPr/>
        </p:nvSpPr>
        <p:spPr>
          <a:xfrm>
            <a:off x="146050" y="6607243"/>
            <a:ext cx="923067" cy="212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2A3A32A-F771-4CAB-9454-70A4AC664343}"/>
              </a:ext>
            </a:extLst>
          </p:cNvPr>
          <p:cNvSpPr/>
          <p:nvPr/>
        </p:nvSpPr>
        <p:spPr>
          <a:xfrm>
            <a:off x="0" y="0"/>
            <a:ext cx="292100" cy="6858000"/>
          </a:xfrm>
          <a:prstGeom prst="rect">
            <a:avLst/>
          </a:prstGeom>
          <a:solidFill>
            <a:srgbClr val="2E6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46695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193E7-868E-DA2B-04F4-6E4B15678470}"/>
              </a:ext>
            </a:extLst>
          </p:cNvPr>
          <p:cNvSpPr>
            <a:spLocks noGrp="1"/>
          </p:cNvSpPr>
          <p:nvPr>
            <p:ph type="title"/>
          </p:nvPr>
        </p:nvSpPr>
        <p:spPr/>
        <p:txBody>
          <a:bodyPr/>
          <a:lstStyle/>
          <a:p>
            <a:pPr algn="ctr"/>
            <a:r>
              <a:rPr lang="en-CH" dirty="0"/>
              <a:t>Discussion</a:t>
            </a:r>
          </a:p>
        </p:txBody>
      </p:sp>
      <p:sp>
        <p:nvSpPr>
          <p:cNvPr id="4" name="Rounded Rectangle 3">
            <a:hlinkClick r:id="rId3" action="ppaction://hlinksldjump"/>
            <a:extLst>
              <a:ext uri="{FF2B5EF4-FFF2-40B4-BE49-F238E27FC236}">
                <a16:creationId xmlns:a16="http://schemas.microsoft.com/office/drawing/2014/main" id="{CBE0986B-D608-FEC8-8FE8-A1359A2A54A1}"/>
              </a:ext>
            </a:extLst>
          </p:cNvPr>
          <p:cNvSpPr/>
          <p:nvPr/>
        </p:nvSpPr>
        <p:spPr>
          <a:xfrm>
            <a:off x="436585" y="2020221"/>
            <a:ext cx="3725333" cy="1049866"/>
          </a:xfrm>
          <a:prstGeom prst="roundRect">
            <a:avLst/>
          </a:prstGeom>
          <a:solidFill>
            <a:srgbClr val="FB8607"/>
          </a:solidFill>
          <a:ln w="285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bg1"/>
                </a:solidFill>
                <a:latin typeface="Corbel" panose="020B0503020204020204" pitchFamily="34" charset="0"/>
              </a:rPr>
              <a:t>GenStore</a:t>
            </a:r>
          </a:p>
        </p:txBody>
      </p:sp>
      <p:sp>
        <p:nvSpPr>
          <p:cNvPr id="7" name="Rounded Rectangle 6">
            <a:hlinkClick r:id="rId4" action="ppaction://hlinksldjump"/>
            <a:extLst>
              <a:ext uri="{FF2B5EF4-FFF2-40B4-BE49-F238E27FC236}">
                <a16:creationId xmlns:a16="http://schemas.microsoft.com/office/drawing/2014/main" id="{B9C86B48-02D8-DC12-F82D-492FBF8EE528}"/>
              </a:ext>
            </a:extLst>
          </p:cNvPr>
          <p:cNvSpPr/>
          <p:nvPr/>
        </p:nvSpPr>
        <p:spPr>
          <a:xfrm>
            <a:off x="5059390" y="3959087"/>
            <a:ext cx="3725333" cy="1049866"/>
          </a:xfrm>
          <a:prstGeom prst="roundRect">
            <a:avLst/>
          </a:prstGeom>
          <a:solidFill>
            <a:srgbClr val="6FAD49"/>
          </a:solidFill>
          <a:ln w="285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bg1"/>
                </a:solidFill>
                <a:latin typeface="Corbel" panose="020B0503020204020204" pitchFamily="34" charset="0"/>
              </a:rPr>
              <a:t>SAGe</a:t>
            </a:r>
          </a:p>
        </p:txBody>
      </p:sp>
      <p:sp>
        <p:nvSpPr>
          <p:cNvPr id="8" name="Rounded Rectangle 7">
            <a:hlinkClick r:id="rId5" action="ppaction://hlinksldjump"/>
            <a:extLst>
              <a:ext uri="{FF2B5EF4-FFF2-40B4-BE49-F238E27FC236}">
                <a16:creationId xmlns:a16="http://schemas.microsoft.com/office/drawing/2014/main" id="{4D5D50A9-6E39-FE3B-C328-5134DA0EAE10}"/>
              </a:ext>
            </a:extLst>
          </p:cNvPr>
          <p:cNvSpPr/>
          <p:nvPr/>
        </p:nvSpPr>
        <p:spPr>
          <a:xfrm>
            <a:off x="436585" y="3959087"/>
            <a:ext cx="3725333" cy="1049866"/>
          </a:xfrm>
          <a:prstGeom prst="roundRect">
            <a:avLst/>
          </a:prstGeom>
          <a:solidFill>
            <a:srgbClr val="E2247C"/>
          </a:solidFill>
          <a:ln w="285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bg1"/>
                </a:solidFill>
                <a:latin typeface="Corbel" panose="020B0503020204020204" pitchFamily="34" charset="0"/>
              </a:rPr>
              <a:t>GRAINS</a:t>
            </a:r>
          </a:p>
        </p:txBody>
      </p:sp>
      <p:sp>
        <p:nvSpPr>
          <p:cNvPr id="9" name="Rounded Rectangle 8">
            <a:hlinkClick r:id="rId6" action="ppaction://hlinksldjump"/>
            <a:extLst>
              <a:ext uri="{FF2B5EF4-FFF2-40B4-BE49-F238E27FC236}">
                <a16:creationId xmlns:a16="http://schemas.microsoft.com/office/drawing/2014/main" id="{1CC2186C-6AF0-EDB5-866D-E2638B805AF9}"/>
              </a:ext>
            </a:extLst>
          </p:cNvPr>
          <p:cNvSpPr/>
          <p:nvPr/>
        </p:nvSpPr>
        <p:spPr>
          <a:xfrm>
            <a:off x="5008586" y="2011539"/>
            <a:ext cx="3725333" cy="1049866"/>
          </a:xfrm>
          <a:prstGeom prst="roundRect">
            <a:avLst/>
          </a:prstGeom>
          <a:solidFill>
            <a:srgbClr val="7A62E7"/>
          </a:solidFill>
          <a:ln w="285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bg1"/>
                </a:solidFill>
                <a:latin typeface="Corbel" panose="020B0503020204020204" pitchFamily="34" charset="0"/>
              </a:rPr>
              <a:t>MegIS</a:t>
            </a:r>
          </a:p>
        </p:txBody>
      </p:sp>
    </p:spTree>
    <p:extLst>
      <p:ext uri="{BB962C8B-B14F-4D97-AF65-F5344CB8AC3E}">
        <p14:creationId xmlns:p14="http://schemas.microsoft.com/office/powerpoint/2010/main" val="13964382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7C8D-532B-A580-3C5B-42A0C6A64AE1}"/>
              </a:ext>
            </a:extLst>
          </p:cNvPr>
          <p:cNvSpPr>
            <a:spLocks noGrp="1"/>
          </p:cNvSpPr>
          <p:nvPr>
            <p:ph type="title"/>
          </p:nvPr>
        </p:nvSpPr>
        <p:spPr/>
        <p:txBody>
          <a:bodyPr/>
          <a:lstStyle/>
          <a:p>
            <a:r>
              <a:rPr lang="en-CH" dirty="0"/>
              <a:t>Putting It All Together</a:t>
            </a:r>
          </a:p>
        </p:txBody>
      </p:sp>
      <p:sp>
        <p:nvSpPr>
          <p:cNvPr id="3" name="Content Placeholder 2">
            <a:extLst>
              <a:ext uri="{FF2B5EF4-FFF2-40B4-BE49-F238E27FC236}">
                <a16:creationId xmlns:a16="http://schemas.microsoft.com/office/drawing/2014/main" id="{62D4B3E2-8FE8-0B04-2251-F574376DF560}"/>
              </a:ext>
            </a:extLst>
          </p:cNvPr>
          <p:cNvSpPr>
            <a:spLocks noGrp="1"/>
          </p:cNvSpPr>
          <p:nvPr>
            <p:ph idx="1"/>
          </p:nvPr>
        </p:nvSpPr>
        <p:spPr>
          <a:xfrm>
            <a:off x="189560" y="900752"/>
            <a:ext cx="8798061" cy="5505203"/>
          </a:xfrm>
        </p:spPr>
        <p:txBody>
          <a:bodyPr/>
          <a:lstStyle/>
          <a:p>
            <a:pPr>
              <a:lnSpc>
                <a:spcPct val="100000"/>
              </a:lnSpc>
            </a:pPr>
            <a:r>
              <a:rPr lang="en-GB" sz="2400" b="1" dirty="0"/>
              <a:t>Motivation for combining the proposed designs into a unified system</a:t>
            </a:r>
          </a:p>
          <a:p>
            <a:pPr lvl="1">
              <a:lnSpc>
                <a:spcPct val="100000"/>
              </a:lnSpc>
            </a:pPr>
            <a:r>
              <a:rPr lang="en-GB" sz="2000" dirty="0"/>
              <a:t>Storage-centric computing on compressed data</a:t>
            </a:r>
          </a:p>
          <a:p>
            <a:pPr lvl="1">
              <a:lnSpc>
                <a:spcPct val="100000"/>
              </a:lnSpc>
            </a:pPr>
            <a:r>
              <a:rPr lang="en-GB" sz="2000" dirty="0"/>
              <a:t>Facilitating wider adoption</a:t>
            </a:r>
          </a:p>
          <a:p>
            <a:pPr lvl="1">
              <a:lnSpc>
                <a:spcPct val="100000"/>
              </a:lnSpc>
            </a:pPr>
            <a:endParaRPr lang="en-GB" sz="2000" dirty="0"/>
          </a:p>
          <a:p>
            <a:pPr>
              <a:lnSpc>
                <a:spcPct val="100000"/>
              </a:lnSpc>
            </a:pPr>
            <a:r>
              <a:rPr lang="en-GB" sz="2400" b="1" dirty="0"/>
              <a:t>Design of the unified system</a:t>
            </a:r>
          </a:p>
          <a:p>
            <a:pPr lvl="1">
              <a:lnSpc>
                <a:spcPct val="100000"/>
              </a:lnSpc>
            </a:pPr>
            <a:r>
              <a:rPr lang="en-GB" sz="2000" dirty="0"/>
              <a:t>Hardware units</a:t>
            </a:r>
          </a:p>
          <a:p>
            <a:pPr lvl="2">
              <a:lnSpc>
                <a:spcPct val="100000"/>
              </a:lnSpc>
            </a:pPr>
            <a:r>
              <a:rPr lang="en-GB" sz="2000" dirty="0"/>
              <a:t>Only 6% of the four ARM cores on an SSD controller</a:t>
            </a:r>
          </a:p>
          <a:p>
            <a:pPr lvl="1">
              <a:lnSpc>
                <a:spcPct val="100000"/>
              </a:lnSpc>
            </a:pPr>
            <a:r>
              <a:rPr lang="en-GB" sz="2000" dirty="0"/>
              <a:t>FTL</a:t>
            </a:r>
          </a:p>
          <a:p>
            <a:pPr lvl="1">
              <a:lnSpc>
                <a:spcPct val="100000"/>
              </a:lnSpc>
            </a:pPr>
            <a:r>
              <a:rPr lang="en-GB" sz="2000" dirty="0"/>
              <a:t>Interface commands</a:t>
            </a:r>
          </a:p>
          <a:p>
            <a:pPr lvl="2">
              <a:lnSpc>
                <a:spcPct val="100000"/>
              </a:lnSpc>
            </a:pPr>
            <a:r>
              <a:rPr lang="en-GB" sz="2000" dirty="0"/>
              <a:t>A single command initiates storage-centric acceleration, with a parameter selecting the specific mode (</a:t>
            </a:r>
            <a:r>
              <a:rPr lang="en-GB" sz="2000" dirty="0" err="1"/>
              <a:t>GenStore</a:t>
            </a:r>
            <a:r>
              <a:rPr lang="en-GB" sz="2000" dirty="0"/>
              <a:t>, MegIS, GRAINS, or SAGe)</a:t>
            </a:r>
          </a:p>
          <a:p>
            <a:pPr lvl="2">
              <a:lnSpc>
                <a:spcPct val="100000"/>
              </a:lnSpc>
            </a:pPr>
            <a:r>
              <a:rPr lang="en-GB" sz="2000" dirty="0"/>
              <a:t>Each acceleration design retains its own interface commands</a:t>
            </a:r>
          </a:p>
        </p:txBody>
      </p:sp>
      <p:pic>
        <p:nvPicPr>
          <p:cNvPr id="4" name="Graphic 3" descr="Home">
            <a:hlinkClick r:id="rId2" action="ppaction://hlinksldjump"/>
            <a:extLst>
              <a:ext uri="{FF2B5EF4-FFF2-40B4-BE49-F238E27FC236}">
                <a16:creationId xmlns:a16="http://schemas.microsoft.com/office/drawing/2014/main" id="{3FE379BB-4ECB-51AC-D458-6DEFA9D0B0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24819946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56BE925-12B5-D939-6575-64FDE0329208}"/>
              </a:ext>
            </a:extLst>
          </p:cNvPr>
          <p:cNvSpPr/>
          <p:nvPr/>
        </p:nvSpPr>
        <p:spPr>
          <a:xfrm>
            <a:off x="7463004" y="1417794"/>
            <a:ext cx="1322739" cy="2007998"/>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9C7E38-262E-E66C-A001-1ED90BBE85AB}"/>
              </a:ext>
            </a:extLst>
          </p:cNvPr>
          <p:cNvSpPr>
            <a:spLocks noGrp="1"/>
          </p:cNvSpPr>
          <p:nvPr>
            <p:ph type="title"/>
          </p:nvPr>
        </p:nvSpPr>
        <p:spPr/>
        <p:txBody>
          <a:bodyPr/>
          <a:lstStyle/>
          <a:p>
            <a:r>
              <a:rPr lang="en-CH" dirty="0"/>
              <a:t>Putting It All Together: SAGe + GenStore</a:t>
            </a:r>
          </a:p>
        </p:txBody>
      </p:sp>
      <p:graphicFrame>
        <p:nvGraphicFramePr>
          <p:cNvPr id="4" name="Chart 3">
            <a:extLst>
              <a:ext uri="{FF2B5EF4-FFF2-40B4-BE49-F238E27FC236}">
                <a16:creationId xmlns:a16="http://schemas.microsoft.com/office/drawing/2014/main" id="{9F651300-A4D5-CFBE-0C75-6A0AB191014C}"/>
              </a:ext>
            </a:extLst>
          </p:cNvPr>
          <p:cNvGraphicFramePr>
            <a:graphicFrameLocks/>
          </p:cNvGraphicFramePr>
          <p:nvPr/>
        </p:nvGraphicFramePr>
        <p:xfrm>
          <a:off x="396855" y="782951"/>
          <a:ext cx="8530571" cy="3139069"/>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EFFBBB35-9C50-7615-0473-5FA1EFFEA90B}"/>
              </a:ext>
            </a:extLst>
          </p:cNvPr>
          <p:cNvGrpSpPr/>
          <p:nvPr/>
        </p:nvGrpSpPr>
        <p:grpSpPr>
          <a:xfrm>
            <a:off x="4132611" y="1417794"/>
            <a:ext cx="307777" cy="792515"/>
            <a:chOff x="5473431" y="4740994"/>
            <a:chExt cx="307777" cy="792515"/>
          </a:xfrm>
        </p:grpSpPr>
        <p:cxnSp>
          <p:nvCxnSpPr>
            <p:cNvPr id="6" name="Straight Arrow Connector 5">
              <a:extLst>
                <a:ext uri="{FF2B5EF4-FFF2-40B4-BE49-F238E27FC236}">
                  <a16:creationId xmlns:a16="http://schemas.microsoft.com/office/drawing/2014/main" id="{378B4ABA-7D9F-4C1D-A99B-0B79F5899FD3}"/>
                </a:ext>
              </a:extLst>
            </p:cNvPr>
            <p:cNvCxnSpPr>
              <a:cxnSpLocks/>
            </p:cNvCxnSpPr>
            <p:nvPr/>
          </p:nvCxnSpPr>
          <p:spPr>
            <a:xfrm flipV="1">
              <a:off x="5627319" y="4740994"/>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B02FD8B-E48E-3BA8-5F04-32FD2FA26784}"/>
                </a:ext>
              </a:extLst>
            </p:cNvPr>
            <p:cNvSpPr txBox="1"/>
            <p:nvPr/>
          </p:nvSpPr>
          <p:spPr>
            <a:xfrm rot="16200000">
              <a:off x="5303123" y="5055423"/>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28.5</a:t>
              </a:r>
            </a:p>
          </p:txBody>
        </p:sp>
      </p:grpSp>
      <p:grpSp>
        <p:nvGrpSpPr>
          <p:cNvPr id="8" name="Group 7">
            <a:extLst>
              <a:ext uri="{FF2B5EF4-FFF2-40B4-BE49-F238E27FC236}">
                <a16:creationId xmlns:a16="http://schemas.microsoft.com/office/drawing/2014/main" id="{2DF39191-FB96-4822-8F8D-D3F4D697EC82}"/>
              </a:ext>
            </a:extLst>
          </p:cNvPr>
          <p:cNvGrpSpPr/>
          <p:nvPr/>
        </p:nvGrpSpPr>
        <p:grpSpPr>
          <a:xfrm>
            <a:off x="4502726" y="1417794"/>
            <a:ext cx="307777" cy="792515"/>
            <a:chOff x="5971577" y="4798956"/>
            <a:chExt cx="307777" cy="792515"/>
          </a:xfrm>
        </p:grpSpPr>
        <p:cxnSp>
          <p:nvCxnSpPr>
            <p:cNvPr id="9" name="Straight Arrow Connector 8">
              <a:extLst>
                <a:ext uri="{FF2B5EF4-FFF2-40B4-BE49-F238E27FC236}">
                  <a16:creationId xmlns:a16="http://schemas.microsoft.com/office/drawing/2014/main" id="{3AC8B4AC-E2EC-4B59-3D93-F3D5A6993B06}"/>
                </a:ext>
              </a:extLst>
            </p:cNvPr>
            <p:cNvCxnSpPr>
              <a:cxnSpLocks/>
            </p:cNvCxnSpPr>
            <p:nvPr/>
          </p:nvCxnSpPr>
          <p:spPr>
            <a:xfrm flipV="1">
              <a:off x="6125465" y="4798956"/>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7CA9EE9-821F-D79A-2888-0B374ABD0628}"/>
                </a:ext>
              </a:extLst>
            </p:cNvPr>
            <p:cNvSpPr txBox="1"/>
            <p:nvPr/>
          </p:nvSpPr>
          <p:spPr>
            <a:xfrm rot="16200000">
              <a:off x="5801269" y="5113385"/>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51.9</a:t>
              </a:r>
            </a:p>
          </p:txBody>
        </p:sp>
      </p:grpSp>
      <p:grpSp>
        <p:nvGrpSpPr>
          <p:cNvPr id="11" name="Group 10">
            <a:extLst>
              <a:ext uri="{FF2B5EF4-FFF2-40B4-BE49-F238E27FC236}">
                <a16:creationId xmlns:a16="http://schemas.microsoft.com/office/drawing/2014/main" id="{4A697B87-64E0-4413-129B-77759BF0CA48}"/>
              </a:ext>
            </a:extLst>
          </p:cNvPr>
          <p:cNvGrpSpPr/>
          <p:nvPr/>
        </p:nvGrpSpPr>
        <p:grpSpPr>
          <a:xfrm>
            <a:off x="4317669" y="1406643"/>
            <a:ext cx="307777" cy="792515"/>
            <a:chOff x="5473431" y="4740994"/>
            <a:chExt cx="307777" cy="792515"/>
          </a:xfrm>
        </p:grpSpPr>
        <p:cxnSp>
          <p:nvCxnSpPr>
            <p:cNvPr id="12" name="Straight Arrow Connector 11">
              <a:extLst>
                <a:ext uri="{FF2B5EF4-FFF2-40B4-BE49-F238E27FC236}">
                  <a16:creationId xmlns:a16="http://schemas.microsoft.com/office/drawing/2014/main" id="{9488241E-D759-E219-EFAA-8C1FEFCB16B1}"/>
                </a:ext>
              </a:extLst>
            </p:cNvPr>
            <p:cNvCxnSpPr>
              <a:cxnSpLocks/>
            </p:cNvCxnSpPr>
            <p:nvPr/>
          </p:nvCxnSpPr>
          <p:spPr>
            <a:xfrm flipV="1">
              <a:off x="5627319" y="4740994"/>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1FEB2D7-FBA4-14EE-A471-6B3E4F6AB727}"/>
                </a:ext>
              </a:extLst>
            </p:cNvPr>
            <p:cNvSpPr txBox="1"/>
            <p:nvPr/>
          </p:nvSpPr>
          <p:spPr>
            <a:xfrm rot="16200000">
              <a:off x="5303123" y="5055423"/>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28.5</a:t>
              </a:r>
            </a:p>
          </p:txBody>
        </p:sp>
      </p:grpSp>
      <p:sp>
        <p:nvSpPr>
          <p:cNvPr id="14" name="TextBox 13">
            <a:extLst>
              <a:ext uri="{FF2B5EF4-FFF2-40B4-BE49-F238E27FC236}">
                <a16:creationId xmlns:a16="http://schemas.microsoft.com/office/drawing/2014/main" id="{70D1F53C-9335-58F7-E281-B61CEC6CFD34}"/>
              </a:ext>
            </a:extLst>
          </p:cNvPr>
          <p:cNvSpPr txBox="1"/>
          <p:nvPr/>
        </p:nvSpPr>
        <p:spPr>
          <a:xfrm rot="16200000">
            <a:off x="-656547" y="2225976"/>
            <a:ext cx="200799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Speedup</a:t>
            </a:r>
          </a:p>
        </p:txBody>
      </p:sp>
      <p:grpSp>
        <p:nvGrpSpPr>
          <p:cNvPr id="15" name="Group 14">
            <a:extLst>
              <a:ext uri="{FF2B5EF4-FFF2-40B4-BE49-F238E27FC236}">
                <a16:creationId xmlns:a16="http://schemas.microsoft.com/office/drawing/2014/main" id="{56DE5435-8828-7B6E-067E-551F0044CEAB}"/>
              </a:ext>
            </a:extLst>
          </p:cNvPr>
          <p:cNvGrpSpPr/>
          <p:nvPr/>
        </p:nvGrpSpPr>
        <p:grpSpPr>
          <a:xfrm>
            <a:off x="7124060" y="1411912"/>
            <a:ext cx="307777" cy="792515"/>
            <a:chOff x="5473431" y="4740994"/>
            <a:chExt cx="307777" cy="792515"/>
          </a:xfrm>
        </p:grpSpPr>
        <p:cxnSp>
          <p:nvCxnSpPr>
            <p:cNvPr id="16" name="Straight Arrow Connector 15">
              <a:extLst>
                <a:ext uri="{FF2B5EF4-FFF2-40B4-BE49-F238E27FC236}">
                  <a16:creationId xmlns:a16="http://schemas.microsoft.com/office/drawing/2014/main" id="{FEB91821-E3AE-08A3-3249-C62FD6A131AA}"/>
                </a:ext>
              </a:extLst>
            </p:cNvPr>
            <p:cNvCxnSpPr>
              <a:cxnSpLocks/>
            </p:cNvCxnSpPr>
            <p:nvPr/>
          </p:nvCxnSpPr>
          <p:spPr>
            <a:xfrm flipV="1">
              <a:off x="5627319" y="4740994"/>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CD040F5-1A03-A6A6-B9FB-2D29421A5373}"/>
                </a:ext>
              </a:extLst>
            </p:cNvPr>
            <p:cNvSpPr txBox="1"/>
            <p:nvPr/>
          </p:nvSpPr>
          <p:spPr>
            <a:xfrm rot="16200000">
              <a:off x="5303123" y="5055423"/>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15.0</a:t>
              </a:r>
            </a:p>
          </p:txBody>
        </p:sp>
      </p:grpSp>
      <p:cxnSp>
        <p:nvCxnSpPr>
          <p:cNvPr id="31" name="Straight Connector 30">
            <a:extLst>
              <a:ext uri="{FF2B5EF4-FFF2-40B4-BE49-F238E27FC236}">
                <a16:creationId xmlns:a16="http://schemas.microsoft.com/office/drawing/2014/main" id="{08676F03-2688-09BE-8412-DB76977ACC26}"/>
              </a:ext>
            </a:extLst>
          </p:cNvPr>
          <p:cNvCxnSpPr>
            <a:cxnSpLocks/>
          </p:cNvCxnSpPr>
          <p:nvPr/>
        </p:nvCxnSpPr>
        <p:spPr>
          <a:xfrm>
            <a:off x="7460015" y="1429724"/>
            <a:ext cx="2989" cy="1930841"/>
          </a:xfrm>
          <a:prstGeom prst="line">
            <a:avLst/>
          </a:prstGeom>
          <a:noFill/>
          <a:ln w="15875" cap="flat" cmpd="sng" algn="ctr">
            <a:solidFill>
              <a:sysClr val="windowText" lastClr="000000"/>
            </a:solidFill>
            <a:prstDash val="sysDash"/>
            <a:miter lim="800000"/>
          </a:ln>
          <a:effectLst/>
        </p:spPr>
      </p:cxnSp>
      <p:grpSp>
        <p:nvGrpSpPr>
          <p:cNvPr id="61" name="Group 60">
            <a:extLst>
              <a:ext uri="{FF2B5EF4-FFF2-40B4-BE49-F238E27FC236}">
                <a16:creationId xmlns:a16="http://schemas.microsoft.com/office/drawing/2014/main" id="{CF1803F5-49AE-C863-01DD-DC76EAFFD791}"/>
              </a:ext>
            </a:extLst>
          </p:cNvPr>
          <p:cNvGrpSpPr/>
          <p:nvPr/>
        </p:nvGrpSpPr>
        <p:grpSpPr>
          <a:xfrm>
            <a:off x="7490793" y="2210309"/>
            <a:ext cx="672823" cy="1150256"/>
            <a:chOff x="7490793" y="2210309"/>
            <a:chExt cx="672823" cy="1150256"/>
          </a:xfrm>
        </p:grpSpPr>
        <p:cxnSp>
          <p:nvCxnSpPr>
            <p:cNvPr id="26" name="Straight Arrow Connector 25">
              <a:extLst>
                <a:ext uri="{FF2B5EF4-FFF2-40B4-BE49-F238E27FC236}">
                  <a16:creationId xmlns:a16="http://schemas.microsoft.com/office/drawing/2014/main" id="{68B60A9D-E8E2-A41C-5C84-F36A2E45A66B}"/>
                </a:ext>
              </a:extLst>
            </p:cNvPr>
            <p:cNvCxnSpPr>
              <a:cxnSpLocks/>
            </p:cNvCxnSpPr>
            <p:nvPr/>
          </p:nvCxnSpPr>
          <p:spPr>
            <a:xfrm>
              <a:off x="7848653" y="2764504"/>
              <a:ext cx="0" cy="488142"/>
            </a:xfrm>
            <a:prstGeom prst="straightConnector1">
              <a:avLst/>
            </a:prstGeom>
            <a:noFill/>
            <a:ln w="15875" cap="flat" cmpd="sng" algn="ctr">
              <a:solidFill>
                <a:srgbClr val="ED7D31"/>
              </a:solidFill>
              <a:prstDash val="solid"/>
              <a:miter lim="800000"/>
              <a:headEnd type="triangle" w="lg" len="med"/>
              <a:tailEnd type="triangle" w="lg" len="med"/>
            </a:ln>
            <a:effectLst/>
          </p:spPr>
        </p:cxnSp>
        <p:sp>
          <p:nvSpPr>
            <p:cNvPr id="27" name="TextBox 26">
              <a:extLst>
                <a:ext uri="{FF2B5EF4-FFF2-40B4-BE49-F238E27FC236}">
                  <a16:creationId xmlns:a16="http://schemas.microsoft.com/office/drawing/2014/main" id="{E79BACFD-A8CB-E8F3-73D9-2916C5E4C6BC}"/>
                </a:ext>
              </a:extLst>
            </p:cNvPr>
            <p:cNvSpPr txBox="1"/>
            <p:nvPr/>
          </p:nvSpPr>
          <p:spPr>
            <a:xfrm rot="16200000">
              <a:off x="7574646" y="2343038"/>
              <a:ext cx="485432"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ED7D31"/>
                  </a:solidFill>
                  <a:effectLst/>
                  <a:uLnTx/>
                  <a:uFillTx/>
                  <a:latin typeface="Calibri" panose="020F0502020204030204"/>
                  <a:ea typeface="+mn-ea"/>
                  <a:cs typeface="+mn-cs"/>
                </a:rPr>
                <a:t>3.9x</a:t>
              </a:r>
              <a:endParaRPr kumimoji="0" lang="en-CH" sz="1400" b="1" i="0" u="none" strike="noStrike" kern="0" cap="none" spc="0" normalizeH="0" baseline="0" noProof="0" dirty="0">
                <a:ln>
                  <a:noFill/>
                </a:ln>
                <a:solidFill>
                  <a:srgbClr val="ED7D31"/>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DF04F4A2-D922-D855-7FD9-04F93E1046FB}"/>
                </a:ext>
              </a:extLst>
            </p:cNvPr>
            <p:cNvCxnSpPr>
              <a:cxnSpLocks/>
            </p:cNvCxnSpPr>
            <p:nvPr/>
          </p:nvCxnSpPr>
          <p:spPr>
            <a:xfrm>
              <a:off x="7558957" y="2764504"/>
              <a:ext cx="604659" cy="0"/>
            </a:xfrm>
            <a:prstGeom prst="line">
              <a:avLst/>
            </a:prstGeom>
            <a:noFill/>
            <a:ln w="15875" cap="flat" cmpd="sng" algn="ctr">
              <a:solidFill>
                <a:srgbClr val="E7E6E6">
                  <a:lumMod val="50000"/>
                </a:srgbClr>
              </a:solidFill>
              <a:prstDash val="sysDash"/>
              <a:miter lim="800000"/>
            </a:ln>
            <a:effectLst/>
          </p:spPr>
        </p:cxnSp>
        <p:cxnSp>
          <p:nvCxnSpPr>
            <p:cNvPr id="29" name="Straight Arrow Connector 28">
              <a:extLst>
                <a:ext uri="{FF2B5EF4-FFF2-40B4-BE49-F238E27FC236}">
                  <a16:creationId xmlns:a16="http://schemas.microsoft.com/office/drawing/2014/main" id="{E34E9676-0EF4-7583-2D12-EC898368FB32}"/>
                </a:ext>
              </a:extLst>
            </p:cNvPr>
            <p:cNvCxnSpPr>
              <a:cxnSpLocks/>
            </p:cNvCxnSpPr>
            <p:nvPr/>
          </p:nvCxnSpPr>
          <p:spPr>
            <a:xfrm>
              <a:off x="8043008" y="2764504"/>
              <a:ext cx="0" cy="419846"/>
            </a:xfrm>
            <a:prstGeom prst="straightConnector1">
              <a:avLst/>
            </a:prstGeom>
            <a:noFill/>
            <a:ln w="15875" cap="flat" cmpd="sng" algn="ctr">
              <a:solidFill>
                <a:srgbClr val="ED7D31"/>
              </a:solidFill>
              <a:prstDash val="solid"/>
              <a:miter lim="800000"/>
              <a:headEnd type="triangle" w="lg" len="med"/>
              <a:tailEnd type="triangle" w="lg" len="med"/>
            </a:ln>
            <a:effectLst/>
          </p:spPr>
        </p:cxnSp>
        <p:sp>
          <p:nvSpPr>
            <p:cNvPr id="30" name="TextBox 29">
              <a:extLst>
                <a:ext uri="{FF2B5EF4-FFF2-40B4-BE49-F238E27FC236}">
                  <a16:creationId xmlns:a16="http://schemas.microsoft.com/office/drawing/2014/main" id="{2C253CC3-3455-F11D-FEFE-1EBAA75E03F0}"/>
                </a:ext>
              </a:extLst>
            </p:cNvPr>
            <p:cNvSpPr txBox="1"/>
            <p:nvPr/>
          </p:nvSpPr>
          <p:spPr>
            <a:xfrm rot="16200000">
              <a:off x="7783723" y="2336476"/>
              <a:ext cx="498556"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ED7D31"/>
                  </a:solidFill>
                  <a:effectLst/>
                  <a:uLnTx/>
                  <a:uFillTx/>
                  <a:latin typeface="Calibri" panose="020F0502020204030204"/>
                  <a:ea typeface="+mn-ea"/>
                  <a:cs typeface="+mn-cs"/>
                </a:rPr>
                <a:t>3.0x</a:t>
              </a:r>
              <a:endParaRPr kumimoji="0" lang="en-CH" sz="1400" b="1" i="0" u="none" strike="noStrike" kern="0" cap="none" spc="0" normalizeH="0" baseline="0" noProof="0" dirty="0">
                <a:ln>
                  <a:noFill/>
                </a:ln>
                <a:solidFill>
                  <a:srgbClr val="ED7D31"/>
                </a:solidFill>
                <a:effectLst/>
                <a:uLnTx/>
                <a:uFillTx/>
                <a:latin typeface="Calibri" panose="020F0502020204030204"/>
                <a:ea typeface="+mn-ea"/>
                <a:cs typeface="+mn-cs"/>
              </a:endParaRPr>
            </a:p>
          </p:txBody>
        </p:sp>
        <p:cxnSp>
          <p:nvCxnSpPr>
            <p:cNvPr id="45" name="Straight Arrow Connector 44">
              <a:extLst>
                <a:ext uri="{FF2B5EF4-FFF2-40B4-BE49-F238E27FC236}">
                  <a16:creationId xmlns:a16="http://schemas.microsoft.com/office/drawing/2014/main" id="{31F97CFF-F11C-B8AF-1E94-7C924FA8F967}"/>
                </a:ext>
              </a:extLst>
            </p:cNvPr>
            <p:cNvCxnSpPr>
              <a:cxnSpLocks/>
            </p:cNvCxnSpPr>
            <p:nvPr/>
          </p:nvCxnSpPr>
          <p:spPr>
            <a:xfrm>
              <a:off x="7655365" y="2764504"/>
              <a:ext cx="0" cy="596061"/>
            </a:xfrm>
            <a:prstGeom prst="straightConnector1">
              <a:avLst/>
            </a:prstGeom>
            <a:noFill/>
            <a:ln w="15875" cap="flat" cmpd="sng" algn="ctr">
              <a:solidFill>
                <a:srgbClr val="C812BD"/>
              </a:solidFill>
              <a:prstDash val="solid"/>
              <a:miter lim="800000"/>
              <a:headEnd type="triangle" w="lg" len="med"/>
              <a:tailEnd type="triangle" w="lg" len="med"/>
            </a:ln>
            <a:effectLst/>
          </p:spPr>
        </p:cxnSp>
        <p:sp>
          <p:nvSpPr>
            <p:cNvPr id="51" name="TextBox 50">
              <a:extLst>
                <a:ext uri="{FF2B5EF4-FFF2-40B4-BE49-F238E27FC236}">
                  <a16:creationId xmlns:a16="http://schemas.microsoft.com/office/drawing/2014/main" id="{1FC61F66-A0F4-1B40-4088-86ABD6E47FCD}"/>
                </a:ext>
              </a:extLst>
            </p:cNvPr>
            <p:cNvSpPr txBox="1"/>
            <p:nvPr/>
          </p:nvSpPr>
          <p:spPr>
            <a:xfrm rot="16200000">
              <a:off x="7371188" y="2343038"/>
              <a:ext cx="485432"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C812BD"/>
                  </a:solidFill>
                  <a:effectLst/>
                  <a:uLnTx/>
                  <a:uFillTx/>
                  <a:latin typeface="Calibri" panose="020F0502020204030204"/>
                  <a:ea typeface="+mn-ea"/>
                  <a:cs typeface="+mn-cs"/>
                </a:rPr>
                <a:t>12.3x</a:t>
              </a:r>
              <a:endParaRPr kumimoji="0" lang="en-CH" sz="1400" b="1" i="0" u="none" strike="noStrike" kern="0" cap="none" spc="0" normalizeH="0" baseline="0" noProof="0" dirty="0">
                <a:ln>
                  <a:noFill/>
                </a:ln>
                <a:solidFill>
                  <a:srgbClr val="C812BD"/>
                </a:solidFill>
                <a:effectLst/>
                <a:uLnTx/>
                <a:uFillTx/>
                <a:latin typeface="Calibri" panose="020F0502020204030204"/>
                <a:ea typeface="+mn-ea"/>
                <a:cs typeface="+mn-cs"/>
              </a:endParaRPr>
            </a:p>
          </p:txBody>
        </p:sp>
      </p:grpSp>
      <p:cxnSp>
        <p:nvCxnSpPr>
          <p:cNvPr id="52" name="Straight Arrow Connector 51">
            <a:extLst>
              <a:ext uri="{FF2B5EF4-FFF2-40B4-BE49-F238E27FC236}">
                <a16:creationId xmlns:a16="http://schemas.microsoft.com/office/drawing/2014/main" id="{A7916EB4-B116-39E8-38E3-ECCE1D0F59DE}"/>
              </a:ext>
            </a:extLst>
          </p:cNvPr>
          <p:cNvCxnSpPr>
            <a:cxnSpLocks/>
          </p:cNvCxnSpPr>
          <p:nvPr/>
        </p:nvCxnSpPr>
        <p:spPr>
          <a:xfrm>
            <a:off x="8411677" y="1685645"/>
            <a:ext cx="0" cy="1050825"/>
          </a:xfrm>
          <a:prstGeom prst="straightConnector1">
            <a:avLst/>
          </a:prstGeom>
          <a:noFill/>
          <a:ln w="15875" cap="flat" cmpd="sng" algn="ctr">
            <a:solidFill>
              <a:srgbClr val="2F9A7E"/>
            </a:solidFill>
            <a:prstDash val="solid"/>
            <a:miter lim="800000"/>
            <a:headEnd type="triangle" w="lg" len="med"/>
            <a:tailEnd type="triangle" w="lg" len="med"/>
          </a:ln>
          <a:effectLst/>
        </p:spPr>
      </p:cxnSp>
      <p:cxnSp>
        <p:nvCxnSpPr>
          <p:cNvPr id="54" name="Straight Connector 53">
            <a:extLst>
              <a:ext uri="{FF2B5EF4-FFF2-40B4-BE49-F238E27FC236}">
                <a16:creationId xmlns:a16="http://schemas.microsoft.com/office/drawing/2014/main" id="{E4D762CF-C717-6785-7F46-31E27D80D780}"/>
              </a:ext>
            </a:extLst>
          </p:cNvPr>
          <p:cNvCxnSpPr>
            <a:cxnSpLocks/>
          </p:cNvCxnSpPr>
          <p:nvPr/>
        </p:nvCxnSpPr>
        <p:spPr>
          <a:xfrm>
            <a:off x="7909889" y="1685645"/>
            <a:ext cx="604659" cy="0"/>
          </a:xfrm>
          <a:prstGeom prst="line">
            <a:avLst/>
          </a:prstGeom>
          <a:noFill/>
          <a:ln w="15875" cap="flat" cmpd="sng" algn="ctr">
            <a:solidFill>
              <a:srgbClr val="E7E6E6">
                <a:lumMod val="50000"/>
              </a:srgbClr>
            </a:solidFill>
            <a:prstDash val="sysDash"/>
            <a:miter lim="800000"/>
          </a:ln>
          <a:effectLst/>
        </p:spPr>
      </p:cxnSp>
      <p:sp>
        <p:nvSpPr>
          <p:cNvPr id="55" name="TextBox 54">
            <a:extLst>
              <a:ext uri="{FF2B5EF4-FFF2-40B4-BE49-F238E27FC236}">
                <a16:creationId xmlns:a16="http://schemas.microsoft.com/office/drawing/2014/main" id="{558E6B84-3C05-165C-2A96-BB5CDA8D8525}"/>
              </a:ext>
            </a:extLst>
          </p:cNvPr>
          <p:cNvSpPr txBox="1"/>
          <p:nvPr/>
        </p:nvSpPr>
        <p:spPr>
          <a:xfrm rot="16200000">
            <a:off x="8005719" y="1912936"/>
            <a:ext cx="485434" cy="246221"/>
          </a:xfrm>
          <a:prstGeom prst="rect">
            <a:avLst/>
          </a:prstGeom>
          <a:solidFill>
            <a:srgbClr val="E7E6E6"/>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2F9A7E"/>
                </a:solidFill>
                <a:effectLst/>
                <a:uLnTx/>
                <a:uFillTx/>
                <a:latin typeface="Calibri" panose="020F0502020204030204"/>
                <a:ea typeface="+mn-ea"/>
                <a:cs typeface="+mn-cs"/>
              </a:rPr>
              <a:t>2.6x</a:t>
            </a:r>
            <a:endParaRPr kumimoji="0" lang="en-CH" sz="1400" b="1" i="0" u="none" strike="noStrike" kern="0" cap="none" spc="0" normalizeH="0" baseline="0" noProof="0" dirty="0">
              <a:ln>
                <a:noFill/>
              </a:ln>
              <a:solidFill>
                <a:srgbClr val="2F9A7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76D4DDF2-D2F0-C1D1-9D72-B0F92A404C52}"/>
              </a:ext>
            </a:extLst>
          </p:cNvPr>
          <p:cNvSpPr/>
          <p:nvPr/>
        </p:nvSpPr>
        <p:spPr>
          <a:xfrm>
            <a:off x="-8356" y="3965185"/>
            <a:ext cx="9144000" cy="723599"/>
          </a:xfrm>
          <a:prstGeom prst="rect">
            <a:avLst/>
          </a:prstGeom>
          <a:solidFill>
            <a:srgbClr val="FFC000">
              <a:lumMod val="20000"/>
              <a:lumOff val="80000"/>
            </a:srgbClr>
          </a:solidFill>
          <a:ln w="12700" cap="flat" cmpd="sng" algn="ctr">
            <a:noFill/>
            <a:prstDash val="solid"/>
            <a:miter lim="800000"/>
          </a:ln>
          <a:effectLst/>
        </p:spPr>
        <p:txBody>
          <a:bodyPr tIns="72000" bIns="0" rtlCol="0" anchor="ctr"/>
          <a:lstStyle/>
          <a:p>
            <a:pPr marL="0" marR="0" lvl="0" indent="0" algn="ctr" defTabSz="914400" rtl="0" eaLnBrk="1" fontAlgn="auto" latinLnBrk="0" hangingPunct="1">
              <a:lnSpc>
                <a:spcPct val="50000"/>
              </a:lnSpc>
              <a:spcBef>
                <a:spcPts val="0"/>
              </a:spcBef>
              <a:spcAft>
                <a:spcPts val="100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 provides significant speedup over both </a:t>
            </a:r>
          </a:p>
          <a:p>
            <a:pPr marL="0" marR="0" lvl="0" indent="0" algn="ctr" defTabSz="914400" rtl="0" eaLnBrk="1" fontAlgn="auto" latinLnBrk="0" hangingPunct="1">
              <a:lnSpc>
                <a:spcPct val="50000"/>
              </a:lnSpc>
              <a:spcBef>
                <a:spcPts val="0"/>
              </a:spcBef>
              <a:spcAft>
                <a:spcPts val="1000"/>
              </a:spcAft>
              <a:buClrTx/>
              <a:buSzTx/>
              <a:buFontTx/>
              <a:buNone/>
              <a:tabLst/>
              <a:defRPr/>
            </a:pPr>
            <a:r>
              <a:rPr kumimoji="0" lang="en-GB" sz="2000" b="1" i="0" u="none" strike="noStrike" kern="0" cap="none" spc="0" normalizeH="0" baseline="0" noProof="0" dirty="0">
                <a:ln>
                  <a:noFill/>
                </a:ln>
                <a:solidFill>
                  <a:srgbClr val="C812BD"/>
                </a:solidFill>
                <a:effectLst/>
                <a:uLnTx/>
                <a:uFillTx/>
                <a:latin typeface="Corbel" panose="020B0503020204020204" pitchFamily="34" charset="0"/>
                <a:ea typeface="+mn-ea"/>
                <a:cs typeface="+mn-cs"/>
              </a:rPr>
              <a:t>general-purpose</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000" b="1" i="0" u="none" strike="noStrike" kern="0" cap="none" spc="0" normalizeH="0" baseline="0" noProof="0" dirty="0">
                <a:ln>
                  <a:noFill/>
                </a:ln>
                <a:solidFill>
                  <a:srgbClr val="ED7D31"/>
                </a:solidFill>
                <a:effectLst/>
                <a:uLnTx/>
                <a:uFillTx/>
                <a:latin typeface="Corbel" panose="020B0503020204020204" pitchFamily="34" charset="0"/>
                <a:ea typeface="+mn-ea"/>
                <a:cs typeface="+mn-cs"/>
              </a:rPr>
              <a:t>genomics-specific</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baselines</a:t>
            </a:r>
          </a:p>
        </p:txBody>
      </p:sp>
      <p:sp>
        <p:nvSpPr>
          <p:cNvPr id="59" name="Rectangle 58">
            <a:extLst>
              <a:ext uri="{FF2B5EF4-FFF2-40B4-BE49-F238E27FC236}">
                <a16:creationId xmlns:a16="http://schemas.microsoft.com/office/drawing/2014/main" id="{1D35757B-40CC-321A-774F-9A8FA6E41637}"/>
              </a:ext>
            </a:extLst>
          </p:cNvPr>
          <p:cNvSpPr/>
          <p:nvPr/>
        </p:nvSpPr>
        <p:spPr>
          <a:xfrm>
            <a:off x="267" y="4912995"/>
            <a:ext cx="9144000" cy="487077"/>
          </a:xfrm>
          <a:prstGeom prst="rect">
            <a:avLst/>
          </a:prstGeom>
          <a:solidFill>
            <a:srgbClr val="FFC000">
              <a:lumMod val="20000"/>
              <a:lumOff val="80000"/>
            </a:srgbClr>
          </a:solidFill>
          <a:ln w="12700" cap="flat" cmpd="sng" algn="ctr">
            <a:noFill/>
            <a:prstDash val="solid"/>
            <a:miter lim="800000"/>
          </a:ln>
          <a:effectLst/>
        </p:spPr>
        <p:txBody>
          <a:bodyPr tIns="0" bIns="0" rtlCol="0" anchor="ctr"/>
          <a:lstStyle/>
          <a:p>
            <a:pPr marL="0" marR="0" lvl="0" indent="0" algn="ctr" defTabSz="914400" rtl="0" eaLnBrk="1" fontAlgn="auto" latinLnBrk="0" hangingPunct="1">
              <a:lnSpc>
                <a:spcPct val="85000"/>
              </a:lnSpc>
              <a:spcBef>
                <a:spcPts val="0"/>
              </a:spcBef>
              <a:spcAft>
                <a:spcPts val="100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 achieves the same speedup as </a:t>
            </a:r>
            <a:r>
              <a:rPr kumimoji="0" lang="en-GB" sz="2000" b="1" i="0" u="none" strike="noStrike" kern="0" cap="none" spc="0" normalizeH="0" baseline="0" noProof="0" dirty="0">
                <a:ln>
                  <a:noFill/>
                </a:ln>
                <a:solidFill>
                  <a:prstClr val="black"/>
                </a:solidFill>
                <a:effectLst/>
                <a:uLnTx/>
                <a:uFillTx/>
                <a:latin typeface="Calibri" panose="020F0502020204030204"/>
                <a:ea typeface="+mn-ea"/>
                <a:cs typeface="+mn-cs"/>
              </a:rPr>
              <a:t>0</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TimeDec</a:t>
            </a:r>
          </a:p>
        </p:txBody>
      </p:sp>
      <p:sp>
        <p:nvSpPr>
          <p:cNvPr id="60" name="Rectangle 59">
            <a:extLst>
              <a:ext uri="{FF2B5EF4-FFF2-40B4-BE49-F238E27FC236}">
                <a16:creationId xmlns:a16="http://schemas.microsoft.com/office/drawing/2014/main" id="{F84A0E47-46C4-0688-3BCF-964ADF341186}"/>
              </a:ext>
            </a:extLst>
          </p:cNvPr>
          <p:cNvSpPr/>
          <p:nvPr/>
        </p:nvSpPr>
        <p:spPr>
          <a:xfrm>
            <a:off x="-8356" y="5624282"/>
            <a:ext cx="9144000" cy="723599"/>
          </a:xfrm>
          <a:prstGeom prst="rect">
            <a:avLst/>
          </a:prstGeom>
          <a:solidFill>
            <a:srgbClr val="FFC000">
              <a:lumMod val="20000"/>
              <a:lumOff val="80000"/>
            </a:srgbClr>
          </a:solidFill>
          <a:ln w="12700" cap="flat" cmpd="sng" algn="ctr">
            <a:noFill/>
            <a:prstDash val="solid"/>
            <a:miter lim="800000"/>
          </a:ln>
          <a:effectLst/>
        </p:spPr>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t>By efficiently integrating </a:t>
            </a:r>
            <a:r>
              <a:rPr kumimoji="0" lang="en-GB" sz="2000" b="1" i="0" u="none" strike="noStrike" kern="0" cap="none" spc="0" normalizeH="0" baseline="0" noProof="0" dirty="0" err="1">
                <a:ln>
                  <a:noFill/>
                </a:ln>
                <a:solidFill>
                  <a:srgbClr val="2F9A7E"/>
                </a:solidFill>
                <a:effectLst/>
                <a:uLnTx/>
                <a:uFillTx/>
                <a:latin typeface="Corbel" panose="020B0503020204020204" pitchFamily="34" charset="0"/>
                <a:ea typeface="+mn-ea"/>
                <a:cs typeface="+mn-cs"/>
              </a:rPr>
              <a:t>SAGe</a:t>
            </a:r>
            <a:r>
              <a:rPr kumimoji="0" lang="en-GB" sz="2000" b="1" i="0" u="none" strike="noStrike" kern="0" cap="none" spc="0" normalizeH="0" baseline="-25000" noProof="0" dirty="0" err="1">
                <a:ln>
                  <a:noFill/>
                </a:ln>
                <a:solidFill>
                  <a:srgbClr val="2F9A7E"/>
                </a:solidFill>
                <a:effectLst/>
                <a:uLnTx/>
                <a:uFillTx/>
                <a:latin typeface="Corbel" panose="020B0503020204020204" pitchFamily="34" charset="0"/>
                <a:ea typeface="+mn-ea"/>
                <a:cs typeface="+mn-cs"/>
              </a:rPr>
              <a:t>SSD</a:t>
            </a:r>
            <a: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t> with NDP </a:t>
            </a:r>
            <a:b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br>
            <a:r>
              <a:rPr kumimoji="0" lang="en-GB" sz="2000" b="1" i="0" u="none" strike="noStrike" kern="0" cap="none" spc="0" normalizeH="0" baseline="0" noProof="0" dirty="0" err="1">
                <a:ln>
                  <a:noFill/>
                </a:ln>
                <a:solidFill>
                  <a:srgbClr val="2F9A7E"/>
                </a:solidFill>
                <a:effectLst/>
                <a:uLnTx/>
                <a:uFillTx/>
                <a:latin typeface="Corbel" panose="020B0503020204020204" pitchFamily="34" charset="0"/>
                <a:ea typeface="+mn-ea"/>
                <a:cs typeface="+mn-cs"/>
              </a:rPr>
              <a:t>SAGe</a:t>
            </a:r>
            <a:r>
              <a:rPr kumimoji="0" lang="en-GB" sz="2000" b="1" i="0" u="none" strike="noStrike" kern="0" cap="none" spc="0" normalizeH="0" baseline="-25000" noProof="0" dirty="0" err="1">
                <a:ln>
                  <a:noFill/>
                </a:ln>
                <a:solidFill>
                  <a:srgbClr val="2F9A7E"/>
                </a:solidFill>
                <a:effectLst/>
                <a:uLnTx/>
                <a:uFillTx/>
                <a:latin typeface="Corbel" panose="020B0503020204020204" pitchFamily="34" charset="0"/>
                <a:ea typeface="+mn-ea"/>
                <a:cs typeface="+mn-cs"/>
              </a:rPr>
              <a:t>SSD</a:t>
            </a:r>
            <a:r>
              <a:rPr kumimoji="0" lang="en-GB" sz="2000" b="1" i="0" u="none" strike="noStrike" kern="0" cap="none" spc="0" normalizeH="0" baseline="0" noProof="0" dirty="0" err="1">
                <a:ln>
                  <a:noFill/>
                </a:ln>
                <a:solidFill>
                  <a:srgbClr val="2F9A7E"/>
                </a:solidFill>
                <a:effectLst/>
                <a:uLnTx/>
                <a:uFillTx/>
                <a:latin typeface="Corbel" panose="020B0503020204020204" pitchFamily="34" charset="0"/>
                <a:ea typeface="+mn-ea"/>
                <a:cs typeface="+mn-cs"/>
              </a:rPr>
              <a:t>+NDP</a:t>
            </a:r>
            <a: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t> leads to large speedups</a:t>
            </a:r>
          </a:p>
        </p:txBody>
      </p:sp>
      <p:sp>
        <p:nvSpPr>
          <p:cNvPr id="3" name="TextBox 2">
            <a:extLst>
              <a:ext uri="{FF2B5EF4-FFF2-40B4-BE49-F238E27FC236}">
                <a16:creationId xmlns:a16="http://schemas.microsoft.com/office/drawing/2014/main" id="{402AFDAF-C406-492C-503D-F4592D587714}"/>
              </a:ext>
            </a:extLst>
          </p:cNvPr>
          <p:cNvSpPr txBox="1"/>
          <p:nvPr/>
        </p:nvSpPr>
        <p:spPr>
          <a:xfrm>
            <a:off x="7172212" y="987723"/>
            <a:ext cx="1483069" cy="276999"/>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SAGe</a:t>
            </a:r>
            <a:r>
              <a:rPr kumimoji="0" lang="en-CH" sz="1800" b="1" i="0" u="none" strike="noStrike" kern="1200" cap="none" spc="0" normalizeH="0" baseline="-25000" noProof="0" dirty="0">
                <a:ln>
                  <a:noFill/>
                </a:ln>
                <a:solidFill>
                  <a:prstClr val="black"/>
                </a:solidFill>
                <a:effectLst/>
                <a:uLnTx/>
                <a:uFillTx/>
                <a:latin typeface="Calibri" panose="020F0502020204030204"/>
                <a:ea typeface="+mn-ea"/>
                <a:cs typeface="+mn-cs"/>
              </a:rPr>
              <a:t>SSD</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+NDP</a:t>
            </a:r>
            <a:endParaRPr kumimoji="0" lang="en-CH"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pic>
        <p:nvPicPr>
          <p:cNvPr id="23" name="Graphic 22" descr="Home">
            <a:hlinkClick r:id="rId4" action="ppaction://hlinksldjump"/>
            <a:extLst>
              <a:ext uri="{FF2B5EF4-FFF2-40B4-BE49-F238E27FC236}">
                <a16:creationId xmlns:a16="http://schemas.microsoft.com/office/drawing/2014/main" id="{86E6360B-14CD-A3DC-8FA5-C2CD08879B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34380915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7C8D-532B-A580-3C5B-42A0C6A64AE1}"/>
              </a:ext>
            </a:extLst>
          </p:cNvPr>
          <p:cNvSpPr>
            <a:spLocks noGrp="1"/>
          </p:cNvSpPr>
          <p:nvPr>
            <p:ph type="title"/>
          </p:nvPr>
        </p:nvSpPr>
        <p:spPr/>
        <p:txBody>
          <a:bodyPr/>
          <a:lstStyle/>
          <a:p>
            <a:r>
              <a:rPr lang="en-CH" dirty="0"/>
              <a:t>Putting It All Together: SAGe + MegIS</a:t>
            </a:r>
          </a:p>
        </p:txBody>
      </p:sp>
      <p:pic>
        <p:nvPicPr>
          <p:cNvPr id="4" name="Graphic 3" descr="Home">
            <a:hlinkClick r:id="rId2" action="ppaction://hlinksldjump"/>
            <a:extLst>
              <a:ext uri="{FF2B5EF4-FFF2-40B4-BE49-F238E27FC236}">
                <a16:creationId xmlns:a16="http://schemas.microsoft.com/office/drawing/2014/main" id="{89ED9E2E-8EEE-3136-0477-1FC9FE06C2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05233" y="50282"/>
            <a:ext cx="682388" cy="682388"/>
          </a:xfrm>
          <a:prstGeom prst="rect">
            <a:avLst/>
          </a:prstGeom>
        </p:spPr>
      </p:pic>
      <p:graphicFrame>
        <p:nvGraphicFramePr>
          <p:cNvPr id="5" name="Chart 4">
            <a:extLst>
              <a:ext uri="{FF2B5EF4-FFF2-40B4-BE49-F238E27FC236}">
                <a16:creationId xmlns:a16="http://schemas.microsoft.com/office/drawing/2014/main" id="{96E699F3-03D1-EF55-689A-3210FAE59353}"/>
              </a:ext>
            </a:extLst>
          </p:cNvPr>
          <p:cNvGraphicFramePr>
            <a:graphicFrameLocks/>
          </p:cNvGraphicFramePr>
          <p:nvPr>
            <p:extLst>
              <p:ext uri="{D42A27DB-BD31-4B8C-83A1-F6EECF244321}">
                <p14:modId xmlns:p14="http://schemas.microsoft.com/office/powerpoint/2010/main" val="214828813"/>
              </p:ext>
            </p:extLst>
          </p:nvPr>
        </p:nvGraphicFramePr>
        <p:xfrm>
          <a:off x="1060174" y="1513665"/>
          <a:ext cx="7527235" cy="3830670"/>
        </p:xfrm>
        <a:graphic>
          <a:graphicData uri="http://schemas.openxmlformats.org/drawingml/2006/chart">
            <c:chart xmlns:c="http://schemas.openxmlformats.org/drawingml/2006/chart" xmlns:r="http://schemas.openxmlformats.org/officeDocument/2006/relationships" r:id="rId5"/>
          </a:graphicData>
        </a:graphic>
      </p:graphicFrame>
      <p:sp>
        <p:nvSpPr>
          <p:cNvPr id="6" name="Content Placeholder 2">
            <a:extLst>
              <a:ext uri="{FF2B5EF4-FFF2-40B4-BE49-F238E27FC236}">
                <a16:creationId xmlns:a16="http://schemas.microsoft.com/office/drawing/2014/main" id="{35E54BB7-55B9-FBCD-CDBE-D73C96C69906}"/>
              </a:ext>
            </a:extLst>
          </p:cNvPr>
          <p:cNvSpPr>
            <a:spLocks noGrp="1"/>
          </p:cNvSpPr>
          <p:nvPr>
            <p:ph idx="1"/>
          </p:nvPr>
        </p:nvSpPr>
        <p:spPr>
          <a:xfrm>
            <a:off x="189560" y="900752"/>
            <a:ext cx="8798061" cy="782951"/>
          </a:xfrm>
        </p:spPr>
        <p:txBody>
          <a:bodyPr/>
          <a:lstStyle/>
          <a:p>
            <a:pPr marL="0" indent="0">
              <a:lnSpc>
                <a:spcPct val="100000"/>
              </a:lnSpc>
              <a:buNone/>
            </a:pPr>
            <a:r>
              <a:rPr lang="en-GB" sz="2400" b="1" dirty="0"/>
              <a:t>Speedup Normalized to </a:t>
            </a:r>
            <a:r>
              <a:rPr lang="en-GB" sz="2400" b="1" dirty="0" err="1"/>
              <a:t>P-Opt+pigz</a:t>
            </a:r>
            <a:endParaRPr lang="en-GB" sz="2000" dirty="0"/>
          </a:p>
        </p:txBody>
      </p:sp>
      <p:sp>
        <p:nvSpPr>
          <p:cNvPr id="7" name="TextBox 6">
            <a:extLst>
              <a:ext uri="{FF2B5EF4-FFF2-40B4-BE49-F238E27FC236}">
                <a16:creationId xmlns:a16="http://schemas.microsoft.com/office/drawing/2014/main" id="{C9915D90-1335-70BB-3265-A65C44839FE0}"/>
              </a:ext>
            </a:extLst>
          </p:cNvPr>
          <p:cNvSpPr txBox="1"/>
          <p:nvPr/>
        </p:nvSpPr>
        <p:spPr>
          <a:xfrm rot="16200000">
            <a:off x="-259283" y="3576035"/>
            <a:ext cx="216010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rPr>
              <a:t>Speedup</a:t>
            </a:r>
          </a:p>
        </p:txBody>
      </p:sp>
      <p:cxnSp>
        <p:nvCxnSpPr>
          <p:cNvPr id="9" name="Straight Connector 8">
            <a:extLst>
              <a:ext uri="{FF2B5EF4-FFF2-40B4-BE49-F238E27FC236}">
                <a16:creationId xmlns:a16="http://schemas.microsoft.com/office/drawing/2014/main" id="{A421A92D-F151-0066-CCD2-E10C06FE20AD}"/>
              </a:ext>
            </a:extLst>
          </p:cNvPr>
          <p:cNvCxnSpPr/>
          <p:nvPr/>
        </p:nvCxnSpPr>
        <p:spPr>
          <a:xfrm>
            <a:off x="1444487" y="4337169"/>
            <a:ext cx="6860746" cy="0"/>
          </a:xfrm>
          <a:prstGeom prst="line">
            <a:avLst/>
          </a:prstGeom>
          <a:ln w="19050">
            <a:solidFill>
              <a:srgbClr val="C00000"/>
            </a:solidFill>
            <a:prstDash val="sysDash"/>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270241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65EEC-AB52-9D7F-62BD-CAE50642097A}"/>
              </a:ext>
            </a:extLst>
          </p:cNvPr>
          <p:cNvSpPr>
            <a:spLocks noGrp="1"/>
          </p:cNvSpPr>
          <p:nvPr>
            <p:ph type="title"/>
          </p:nvPr>
        </p:nvSpPr>
        <p:spPr/>
        <p:txBody>
          <a:bodyPr/>
          <a:lstStyle/>
          <a:p>
            <a:r>
              <a:rPr lang="en-CH" dirty="0"/>
              <a:t>Putting It All Together: SAGe + GRAINS</a:t>
            </a:r>
          </a:p>
        </p:txBody>
      </p:sp>
      <p:pic>
        <p:nvPicPr>
          <p:cNvPr id="4" name="Graphic 3" descr="Home">
            <a:hlinkClick r:id="rId2" action="ppaction://hlinksldjump"/>
            <a:extLst>
              <a:ext uri="{FF2B5EF4-FFF2-40B4-BE49-F238E27FC236}">
                <a16:creationId xmlns:a16="http://schemas.microsoft.com/office/drawing/2014/main" id="{4F630362-D2E9-8B2D-851F-39CF372BCC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05233" y="50282"/>
            <a:ext cx="682388" cy="682388"/>
          </a:xfrm>
          <a:prstGeom prst="rect">
            <a:avLst/>
          </a:prstGeom>
        </p:spPr>
      </p:pic>
      <p:sp>
        <p:nvSpPr>
          <p:cNvPr id="5" name="Content Placeholder 2">
            <a:extLst>
              <a:ext uri="{FF2B5EF4-FFF2-40B4-BE49-F238E27FC236}">
                <a16:creationId xmlns:a16="http://schemas.microsoft.com/office/drawing/2014/main" id="{747391A9-A499-F312-C338-7FD071B24EE2}"/>
              </a:ext>
            </a:extLst>
          </p:cNvPr>
          <p:cNvSpPr>
            <a:spLocks noGrp="1"/>
          </p:cNvSpPr>
          <p:nvPr>
            <p:ph idx="1"/>
          </p:nvPr>
        </p:nvSpPr>
        <p:spPr>
          <a:xfrm>
            <a:off x="189560" y="900752"/>
            <a:ext cx="8798061" cy="782951"/>
          </a:xfrm>
        </p:spPr>
        <p:txBody>
          <a:bodyPr/>
          <a:lstStyle/>
          <a:p>
            <a:pPr marL="0" indent="0">
              <a:lnSpc>
                <a:spcPct val="100000"/>
              </a:lnSpc>
              <a:buNone/>
            </a:pPr>
            <a:r>
              <a:rPr lang="en-GB" sz="2400" b="1" dirty="0"/>
              <a:t>Speedup Normalized to </a:t>
            </a:r>
            <a:r>
              <a:rPr lang="en-GB" sz="2400" b="1" dirty="0" err="1"/>
              <a:t>FG+pigz</a:t>
            </a:r>
            <a:endParaRPr lang="en-GB" sz="2000" dirty="0"/>
          </a:p>
        </p:txBody>
      </p:sp>
      <p:graphicFrame>
        <p:nvGraphicFramePr>
          <p:cNvPr id="6" name="Chart 5">
            <a:extLst>
              <a:ext uri="{FF2B5EF4-FFF2-40B4-BE49-F238E27FC236}">
                <a16:creationId xmlns:a16="http://schemas.microsoft.com/office/drawing/2014/main" id="{88444405-5014-3D2A-A7CD-CC4F83979D97}"/>
              </a:ext>
            </a:extLst>
          </p:cNvPr>
          <p:cNvGraphicFramePr>
            <a:graphicFrameLocks/>
          </p:cNvGraphicFramePr>
          <p:nvPr>
            <p:extLst>
              <p:ext uri="{D42A27DB-BD31-4B8C-83A1-F6EECF244321}">
                <p14:modId xmlns:p14="http://schemas.microsoft.com/office/powerpoint/2010/main" val="2891678636"/>
              </p:ext>
            </p:extLst>
          </p:nvPr>
        </p:nvGraphicFramePr>
        <p:xfrm>
          <a:off x="965679" y="1431235"/>
          <a:ext cx="7581973" cy="4850295"/>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a:extLst>
              <a:ext uri="{FF2B5EF4-FFF2-40B4-BE49-F238E27FC236}">
                <a16:creationId xmlns:a16="http://schemas.microsoft.com/office/drawing/2014/main" id="{B822A46E-98B1-5570-7AB8-A5CBB037FBB4}"/>
              </a:ext>
            </a:extLst>
          </p:cNvPr>
          <p:cNvSpPr txBox="1"/>
          <p:nvPr/>
        </p:nvSpPr>
        <p:spPr>
          <a:xfrm rot="16200000">
            <a:off x="-752924" y="3708162"/>
            <a:ext cx="306787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rPr>
              <a:t>Speedup</a:t>
            </a:r>
          </a:p>
        </p:txBody>
      </p:sp>
      <p:cxnSp>
        <p:nvCxnSpPr>
          <p:cNvPr id="9" name="Straight Connector 8">
            <a:extLst>
              <a:ext uri="{FF2B5EF4-FFF2-40B4-BE49-F238E27FC236}">
                <a16:creationId xmlns:a16="http://schemas.microsoft.com/office/drawing/2014/main" id="{CF1CE649-5EF8-B2CD-76F5-F7F125F77CBF}"/>
              </a:ext>
            </a:extLst>
          </p:cNvPr>
          <p:cNvCxnSpPr/>
          <p:nvPr/>
        </p:nvCxnSpPr>
        <p:spPr>
          <a:xfrm>
            <a:off x="1444487" y="4797288"/>
            <a:ext cx="6860746" cy="0"/>
          </a:xfrm>
          <a:prstGeom prst="line">
            <a:avLst/>
          </a:prstGeom>
          <a:ln w="19050">
            <a:solidFill>
              <a:srgbClr val="C00000"/>
            </a:solidFill>
            <a:prstDash val="sysDash"/>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818463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76C9D-93A5-31B7-285B-C74FBBFBCE69}"/>
              </a:ext>
            </a:extLst>
          </p:cNvPr>
          <p:cNvSpPr>
            <a:spLocks noGrp="1"/>
          </p:cNvSpPr>
          <p:nvPr>
            <p:ph type="title"/>
          </p:nvPr>
        </p:nvSpPr>
        <p:spPr/>
        <p:txBody>
          <a:bodyPr/>
          <a:lstStyle/>
          <a:p>
            <a:r>
              <a:rPr lang="en-CH" dirty="0"/>
              <a:t>Compression Ratio for Metagenomic Data</a:t>
            </a:r>
          </a:p>
        </p:txBody>
      </p:sp>
      <p:graphicFrame>
        <p:nvGraphicFramePr>
          <p:cNvPr id="7" name="Table 6">
            <a:extLst>
              <a:ext uri="{FF2B5EF4-FFF2-40B4-BE49-F238E27FC236}">
                <a16:creationId xmlns:a16="http://schemas.microsoft.com/office/drawing/2014/main" id="{E7EFC233-4C2E-1F91-100E-B772333C963D}"/>
              </a:ext>
            </a:extLst>
          </p:cNvPr>
          <p:cNvGraphicFramePr>
            <a:graphicFrameLocks noGrp="1"/>
          </p:cNvGraphicFramePr>
          <p:nvPr/>
        </p:nvGraphicFramePr>
        <p:xfrm>
          <a:off x="1232452" y="1096616"/>
          <a:ext cx="6679096" cy="2332384"/>
        </p:xfrm>
        <a:graphic>
          <a:graphicData uri="http://schemas.openxmlformats.org/drawingml/2006/table">
            <a:tbl>
              <a:tblPr>
                <a:tableStyleId>{F5AB1C69-6EDB-4FF4-983F-18BD219EF322}</a:tableStyleId>
              </a:tblPr>
              <a:tblGrid>
                <a:gridCol w="1669774">
                  <a:extLst>
                    <a:ext uri="{9D8B030D-6E8A-4147-A177-3AD203B41FA5}">
                      <a16:colId xmlns:a16="http://schemas.microsoft.com/office/drawing/2014/main" val="1533447119"/>
                    </a:ext>
                  </a:extLst>
                </a:gridCol>
                <a:gridCol w="1669774">
                  <a:extLst>
                    <a:ext uri="{9D8B030D-6E8A-4147-A177-3AD203B41FA5}">
                      <a16:colId xmlns:a16="http://schemas.microsoft.com/office/drawing/2014/main" val="51305300"/>
                    </a:ext>
                  </a:extLst>
                </a:gridCol>
                <a:gridCol w="1669774">
                  <a:extLst>
                    <a:ext uri="{9D8B030D-6E8A-4147-A177-3AD203B41FA5}">
                      <a16:colId xmlns:a16="http://schemas.microsoft.com/office/drawing/2014/main" val="3400982507"/>
                    </a:ext>
                  </a:extLst>
                </a:gridCol>
                <a:gridCol w="1669774">
                  <a:extLst>
                    <a:ext uri="{9D8B030D-6E8A-4147-A177-3AD203B41FA5}">
                      <a16:colId xmlns:a16="http://schemas.microsoft.com/office/drawing/2014/main" val="2376460199"/>
                    </a:ext>
                  </a:extLst>
                </a:gridCol>
              </a:tblGrid>
              <a:tr h="583096">
                <a:tc>
                  <a:txBody>
                    <a:bodyPr/>
                    <a:lstStyle/>
                    <a:p>
                      <a:pPr algn="ctr" fontAlgn="b"/>
                      <a:r>
                        <a:rPr lang="en-CH" sz="1800" b="1" i="0" u="none" strike="noStrike" dirty="0">
                          <a:solidFill>
                            <a:schemeClr val="bg1"/>
                          </a:solidFill>
                          <a:effectLst/>
                          <a:latin typeface="Arial" panose="020B0604020202020204" pitchFamily="34" charset="0"/>
                        </a:rPr>
                        <a:t>Read Set</a:t>
                      </a:r>
                    </a:p>
                  </a:txBody>
                  <a:tcPr marL="9525" marR="9525" marT="19050" marB="1905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538234"/>
                    </a:solidFill>
                  </a:tcPr>
                </a:tc>
                <a:tc>
                  <a:txBody>
                    <a:bodyPr/>
                    <a:lstStyle/>
                    <a:p>
                      <a:pPr algn="ctr" fontAlgn="b"/>
                      <a:r>
                        <a:rPr lang="en-GB" sz="1800" b="1" u="none" strike="noStrike" dirty="0" err="1">
                          <a:solidFill>
                            <a:schemeClr val="bg1"/>
                          </a:solidFill>
                          <a:effectLst/>
                        </a:rPr>
                        <a:t>pigz</a:t>
                      </a:r>
                      <a:endParaRPr lang="en-GB" sz="1800" b="1" i="0" u="none" strike="noStrike" dirty="0">
                        <a:solidFill>
                          <a:schemeClr val="bg1"/>
                        </a:solidFill>
                        <a:effectLst/>
                        <a:latin typeface="Arial" panose="020B0604020202020204" pitchFamily="34" charset="0"/>
                      </a:endParaRPr>
                    </a:p>
                  </a:txBody>
                  <a:tcPr marL="9525" marR="9525" marT="19050" marB="19050" anchor="ctr">
                    <a:lnT w="12700" cap="flat" cmpd="sng" algn="ctr">
                      <a:solidFill>
                        <a:schemeClr val="tx1"/>
                      </a:solidFill>
                      <a:prstDash val="solid"/>
                      <a:round/>
                      <a:headEnd type="none" w="med" len="med"/>
                      <a:tailEnd type="none" w="med" len="med"/>
                    </a:lnT>
                    <a:solidFill>
                      <a:srgbClr val="538234"/>
                    </a:solidFill>
                  </a:tcPr>
                </a:tc>
                <a:tc>
                  <a:txBody>
                    <a:bodyPr/>
                    <a:lstStyle/>
                    <a:p>
                      <a:pPr algn="ctr" fontAlgn="b"/>
                      <a:r>
                        <a:rPr lang="en-GB" sz="1800" b="1" u="none" strike="noStrike" dirty="0">
                          <a:solidFill>
                            <a:schemeClr val="bg1"/>
                          </a:solidFill>
                          <a:effectLst/>
                        </a:rPr>
                        <a:t>(N)</a:t>
                      </a:r>
                      <a:r>
                        <a:rPr lang="en-GB" sz="1800" b="1" u="none" strike="noStrike" dirty="0" err="1">
                          <a:solidFill>
                            <a:schemeClr val="bg1"/>
                          </a:solidFill>
                          <a:effectLst/>
                        </a:rPr>
                        <a:t>Spr</a:t>
                      </a:r>
                      <a:endParaRPr lang="en-GB" sz="1800" b="1" i="0" u="none" strike="noStrike" dirty="0">
                        <a:solidFill>
                          <a:schemeClr val="bg1"/>
                        </a:solidFill>
                        <a:effectLst/>
                        <a:latin typeface="Arial" panose="020B0604020202020204" pitchFamily="34" charset="0"/>
                      </a:endParaRPr>
                    </a:p>
                  </a:txBody>
                  <a:tcPr marL="9525" marR="9525" marT="19050" marB="19050" anchor="ctr">
                    <a:lnT w="12700" cap="flat" cmpd="sng" algn="ctr">
                      <a:solidFill>
                        <a:schemeClr val="tx1"/>
                      </a:solidFill>
                      <a:prstDash val="solid"/>
                      <a:round/>
                      <a:headEnd type="none" w="med" len="med"/>
                      <a:tailEnd type="none" w="med" len="med"/>
                    </a:lnT>
                    <a:solidFill>
                      <a:srgbClr val="538234"/>
                    </a:solidFill>
                  </a:tcPr>
                </a:tc>
                <a:tc>
                  <a:txBody>
                    <a:bodyPr/>
                    <a:lstStyle/>
                    <a:p>
                      <a:pPr algn="ctr" fontAlgn="b"/>
                      <a:r>
                        <a:rPr lang="en-GB" sz="1800" b="1" u="none" strike="noStrike" dirty="0">
                          <a:solidFill>
                            <a:schemeClr val="bg1"/>
                          </a:solidFill>
                          <a:effectLst/>
                        </a:rPr>
                        <a:t>SAGe</a:t>
                      </a:r>
                      <a:endParaRPr lang="en-GB" sz="1800" b="1" i="0" u="none" strike="noStrike" dirty="0">
                        <a:solidFill>
                          <a:schemeClr val="bg1"/>
                        </a:solidFill>
                        <a:effectLst/>
                        <a:latin typeface="Arial" panose="020B0604020202020204" pitchFamily="34" charset="0"/>
                      </a:endParaRPr>
                    </a:p>
                  </a:txBody>
                  <a:tcPr marL="9525" marR="9525" marT="19050" marB="1905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538234"/>
                    </a:solidFill>
                  </a:tcPr>
                </a:tc>
                <a:extLst>
                  <a:ext uri="{0D108BD9-81ED-4DB2-BD59-A6C34878D82A}">
                    <a16:rowId xmlns:a16="http://schemas.microsoft.com/office/drawing/2014/main" val="2060952155"/>
                  </a:ext>
                </a:extLst>
              </a:tr>
              <a:tr h="583096">
                <a:tc>
                  <a:txBody>
                    <a:bodyPr/>
                    <a:lstStyle/>
                    <a:p>
                      <a:pPr algn="ctr" fontAlgn="b"/>
                      <a:r>
                        <a:rPr lang="en-GB" sz="1800" b="1" u="none" strike="noStrike" dirty="0">
                          <a:effectLst/>
                        </a:rPr>
                        <a:t>CAMI-L</a:t>
                      </a:r>
                      <a:endParaRPr lang="en-GB" sz="1800" b="1" i="0" u="none" strike="noStrike" dirty="0">
                        <a:solidFill>
                          <a:srgbClr val="000000"/>
                        </a:solidFill>
                        <a:effectLst/>
                        <a:latin typeface="Arial" panose="020B0604020202020204" pitchFamily="34" charset="0"/>
                      </a:endParaRPr>
                    </a:p>
                  </a:txBody>
                  <a:tcPr marL="9525" marR="9525" marT="19050" marB="19050" anchor="ctr">
                    <a:lnL w="12700" cap="flat" cmpd="sng" algn="ctr">
                      <a:solidFill>
                        <a:schemeClr val="tx1"/>
                      </a:solidFill>
                      <a:prstDash val="solid"/>
                      <a:round/>
                      <a:headEnd type="none" w="med" len="med"/>
                      <a:tailEnd type="none" w="med" len="med"/>
                    </a:lnL>
                    <a:solidFill>
                      <a:srgbClr val="A9C099"/>
                    </a:solidFill>
                  </a:tcPr>
                </a:tc>
                <a:tc>
                  <a:txBody>
                    <a:bodyPr/>
                    <a:lstStyle/>
                    <a:p>
                      <a:pPr algn="ctr" fontAlgn="b"/>
                      <a:r>
                        <a:rPr lang="en-CH" sz="1800" u="none" strike="noStrike">
                          <a:effectLst/>
                        </a:rPr>
                        <a:t>3.53</a:t>
                      </a:r>
                      <a:endParaRPr lang="en-CH" sz="1800" b="0" i="0" u="none" strike="noStrike">
                        <a:solidFill>
                          <a:srgbClr val="000000"/>
                        </a:solidFill>
                        <a:effectLst/>
                        <a:latin typeface="Arial" panose="020B0604020202020204" pitchFamily="34" charset="0"/>
                      </a:endParaRPr>
                    </a:p>
                  </a:txBody>
                  <a:tcPr marL="9525" marR="9525" marT="19050" marB="19050" anchor="ctr">
                    <a:solidFill>
                      <a:srgbClr val="E8EFE9"/>
                    </a:solidFill>
                  </a:tcPr>
                </a:tc>
                <a:tc>
                  <a:txBody>
                    <a:bodyPr/>
                    <a:lstStyle/>
                    <a:p>
                      <a:pPr algn="ctr" fontAlgn="b"/>
                      <a:r>
                        <a:rPr lang="en-CH" sz="1800" u="none" strike="noStrike">
                          <a:effectLst/>
                        </a:rPr>
                        <a:t>21.54</a:t>
                      </a:r>
                      <a:endParaRPr lang="en-CH" sz="1800" b="0" i="0" u="none" strike="noStrike">
                        <a:solidFill>
                          <a:srgbClr val="000000"/>
                        </a:solidFill>
                        <a:effectLst/>
                        <a:latin typeface="Arial" panose="020B0604020202020204" pitchFamily="34" charset="0"/>
                      </a:endParaRPr>
                    </a:p>
                  </a:txBody>
                  <a:tcPr marL="9525" marR="9525" marT="19050" marB="19050" anchor="ctr">
                    <a:solidFill>
                      <a:srgbClr val="E8EFE9"/>
                    </a:solidFill>
                  </a:tcPr>
                </a:tc>
                <a:tc>
                  <a:txBody>
                    <a:bodyPr/>
                    <a:lstStyle/>
                    <a:p>
                      <a:pPr algn="ctr" fontAlgn="b"/>
                      <a:r>
                        <a:rPr lang="en-CH" sz="1800" u="none" strike="noStrike" dirty="0">
                          <a:effectLst/>
                        </a:rPr>
                        <a:t>32.53</a:t>
                      </a:r>
                      <a:endParaRPr lang="en-CH" sz="1800" b="0" i="0" u="none" strike="noStrike" dirty="0">
                        <a:solidFill>
                          <a:srgbClr val="000000"/>
                        </a:solidFill>
                        <a:effectLst/>
                        <a:latin typeface="Arial" panose="020B0604020202020204" pitchFamily="34" charset="0"/>
                      </a:endParaRPr>
                    </a:p>
                  </a:txBody>
                  <a:tcPr marL="9525" marR="9525" marT="19050" marB="19050" anchor="ctr">
                    <a:lnR w="12700" cap="flat" cmpd="sng" algn="ctr">
                      <a:solidFill>
                        <a:schemeClr val="tx1"/>
                      </a:solidFill>
                      <a:prstDash val="solid"/>
                      <a:round/>
                      <a:headEnd type="none" w="med" len="med"/>
                      <a:tailEnd type="none" w="med" len="med"/>
                    </a:lnR>
                    <a:solidFill>
                      <a:srgbClr val="E8EFE9"/>
                    </a:solidFill>
                  </a:tcPr>
                </a:tc>
                <a:extLst>
                  <a:ext uri="{0D108BD9-81ED-4DB2-BD59-A6C34878D82A}">
                    <a16:rowId xmlns:a16="http://schemas.microsoft.com/office/drawing/2014/main" val="2354850023"/>
                  </a:ext>
                </a:extLst>
              </a:tr>
              <a:tr h="583096">
                <a:tc>
                  <a:txBody>
                    <a:bodyPr/>
                    <a:lstStyle/>
                    <a:p>
                      <a:pPr algn="ctr" fontAlgn="b"/>
                      <a:r>
                        <a:rPr lang="en-GB" sz="1800" b="1" u="none" strike="noStrike" dirty="0">
                          <a:effectLst/>
                        </a:rPr>
                        <a:t>CAMI-M</a:t>
                      </a:r>
                      <a:endParaRPr lang="en-GB" sz="1800" b="1" i="0" u="none" strike="noStrike" dirty="0">
                        <a:solidFill>
                          <a:srgbClr val="000000"/>
                        </a:solidFill>
                        <a:effectLst/>
                        <a:latin typeface="Arial" panose="020B0604020202020204" pitchFamily="34" charset="0"/>
                      </a:endParaRPr>
                    </a:p>
                  </a:txBody>
                  <a:tcPr marL="9525" marR="9525" marT="19050" marB="19050" anchor="ctr">
                    <a:lnL w="12700" cap="flat" cmpd="sng" algn="ctr">
                      <a:solidFill>
                        <a:schemeClr val="tx1"/>
                      </a:solidFill>
                      <a:prstDash val="solid"/>
                      <a:round/>
                      <a:headEnd type="none" w="med" len="med"/>
                      <a:tailEnd type="none" w="med" len="med"/>
                    </a:lnL>
                    <a:solidFill>
                      <a:srgbClr val="A9C099"/>
                    </a:solidFill>
                  </a:tcPr>
                </a:tc>
                <a:tc>
                  <a:txBody>
                    <a:bodyPr/>
                    <a:lstStyle/>
                    <a:p>
                      <a:pPr algn="ctr" fontAlgn="b"/>
                      <a:r>
                        <a:rPr lang="en-CH" sz="1800" u="none" strike="noStrike">
                          <a:effectLst/>
                        </a:rPr>
                        <a:t>3.59</a:t>
                      </a:r>
                      <a:endParaRPr lang="en-CH" sz="1800" b="0" i="0" u="none" strike="noStrike">
                        <a:solidFill>
                          <a:srgbClr val="000000"/>
                        </a:solidFill>
                        <a:effectLst/>
                        <a:latin typeface="Arial" panose="020B0604020202020204" pitchFamily="34" charset="0"/>
                      </a:endParaRPr>
                    </a:p>
                  </a:txBody>
                  <a:tcPr marL="9525" marR="9525" marT="19050" marB="19050" anchor="ctr">
                    <a:solidFill>
                      <a:srgbClr val="E8EFE9"/>
                    </a:solidFill>
                  </a:tcPr>
                </a:tc>
                <a:tc>
                  <a:txBody>
                    <a:bodyPr/>
                    <a:lstStyle/>
                    <a:p>
                      <a:pPr algn="ctr" fontAlgn="b"/>
                      <a:r>
                        <a:rPr lang="en-CH" sz="1800" u="none" strike="noStrike">
                          <a:effectLst/>
                        </a:rPr>
                        <a:t>17.65</a:t>
                      </a:r>
                      <a:endParaRPr lang="en-CH" sz="1800" b="0" i="0" u="none" strike="noStrike">
                        <a:solidFill>
                          <a:srgbClr val="000000"/>
                        </a:solidFill>
                        <a:effectLst/>
                        <a:latin typeface="Arial" panose="020B0604020202020204" pitchFamily="34" charset="0"/>
                      </a:endParaRPr>
                    </a:p>
                  </a:txBody>
                  <a:tcPr marL="9525" marR="9525" marT="19050" marB="19050" anchor="ctr">
                    <a:solidFill>
                      <a:srgbClr val="E8EFE9"/>
                    </a:solidFill>
                  </a:tcPr>
                </a:tc>
                <a:tc>
                  <a:txBody>
                    <a:bodyPr/>
                    <a:lstStyle/>
                    <a:p>
                      <a:pPr algn="ctr" fontAlgn="b"/>
                      <a:r>
                        <a:rPr lang="en-CH" sz="1800" u="none" strike="noStrike">
                          <a:effectLst/>
                        </a:rPr>
                        <a:t>26.20</a:t>
                      </a:r>
                      <a:endParaRPr lang="en-CH" sz="1800" b="0" i="0" u="none" strike="noStrike">
                        <a:solidFill>
                          <a:srgbClr val="000000"/>
                        </a:solidFill>
                        <a:effectLst/>
                        <a:latin typeface="Arial" panose="020B0604020202020204" pitchFamily="34" charset="0"/>
                      </a:endParaRPr>
                    </a:p>
                  </a:txBody>
                  <a:tcPr marL="9525" marR="9525" marT="19050" marB="19050" anchor="ctr">
                    <a:lnR w="12700" cap="flat" cmpd="sng" algn="ctr">
                      <a:solidFill>
                        <a:schemeClr val="tx1"/>
                      </a:solidFill>
                      <a:prstDash val="solid"/>
                      <a:round/>
                      <a:headEnd type="none" w="med" len="med"/>
                      <a:tailEnd type="none" w="med" len="med"/>
                    </a:lnR>
                    <a:solidFill>
                      <a:srgbClr val="E8EFE9"/>
                    </a:solidFill>
                  </a:tcPr>
                </a:tc>
                <a:extLst>
                  <a:ext uri="{0D108BD9-81ED-4DB2-BD59-A6C34878D82A}">
                    <a16:rowId xmlns:a16="http://schemas.microsoft.com/office/drawing/2014/main" val="1211102634"/>
                  </a:ext>
                </a:extLst>
              </a:tr>
              <a:tr h="583096">
                <a:tc>
                  <a:txBody>
                    <a:bodyPr/>
                    <a:lstStyle/>
                    <a:p>
                      <a:pPr algn="ctr" fontAlgn="b"/>
                      <a:r>
                        <a:rPr lang="en-GB" sz="1800" b="1" u="none" strike="noStrike" dirty="0">
                          <a:effectLst/>
                        </a:rPr>
                        <a:t>CAMI-H</a:t>
                      </a:r>
                      <a:endParaRPr lang="en-GB" sz="1800" b="1" i="0" u="none" strike="noStrike" dirty="0">
                        <a:solidFill>
                          <a:srgbClr val="000000"/>
                        </a:solidFill>
                        <a:effectLst/>
                        <a:latin typeface="Arial" panose="020B0604020202020204" pitchFamily="34" charset="0"/>
                      </a:endParaRPr>
                    </a:p>
                  </a:txBody>
                  <a:tcPr marL="9525" marR="9525" marT="19050" marB="1905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A9C099"/>
                    </a:solidFill>
                  </a:tcPr>
                </a:tc>
                <a:tc>
                  <a:txBody>
                    <a:bodyPr/>
                    <a:lstStyle/>
                    <a:p>
                      <a:pPr algn="ctr" fontAlgn="b"/>
                      <a:r>
                        <a:rPr lang="en-CH" sz="1800" u="none" strike="noStrike">
                          <a:effectLst/>
                        </a:rPr>
                        <a:t>3.54</a:t>
                      </a:r>
                      <a:endParaRPr lang="en-CH" sz="1800" b="0" i="0" u="none" strike="noStrike">
                        <a:solidFill>
                          <a:srgbClr val="000000"/>
                        </a:solidFill>
                        <a:effectLst/>
                        <a:latin typeface="Arial" panose="020B0604020202020204" pitchFamily="34" charset="0"/>
                      </a:endParaRPr>
                    </a:p>
                  </a:txBody>
                  <a:tcPr marL="9525" marR="9525" marT="19050" marB="19050" anchor="ctr">
                    <a:lnB w="12700" cap="flat" cmpd="sng" algn="ctr">
                      <a:solidFill>
                        <a:schemeClr val="tx1"/>
                      </a:solidFill>
                      <a:prstDash val="solid"/>
                      <a:round/>
                      <a:headEnd type="none" w="med" len="med"/>
                      <a:tailEnd type="none" w="med" len="med"/>
                    </a:lnB>
                    <a:solidFill>
                      <a:srgbClr val="E8EFE9"/>
                    </a:solidFill>
                  </a:tcPr>
                </a:tc>
                <a:tc>
                  <a:txBody>
                    <a:bodyPr/>
                    <a:lstStyle/>
                    <a:p>
                      <a:pPr algn="ctr" fontAlgn="b"/>
                      <a:r>
                        <a:rPr lang="en-CH" sz="1800" u="none" strike="noStrike">
                          <a:effectLst/>
                        </a:rPr>
                        <a:t>7.35</a:t>
                      </a:r>
                      <a:endParaRPr lang="en-CH" sz="1800" b="0" i="0" u="none" strike="noStrike">
                        <a:solidFill>
                          <a:srgbClr val="000000"/>
                        </a:solidFill>
                        <a:effectLst/>
                        <a:latin typeface="Arial" panose="020B0604020202020204" pitchFamily="34" charset="0"/>
                      </a:endParaRPr>
                    </a:p>
                  </a:txBody>
                  <a:tcPr marL="9525" marR="9525" marT="19050" marB="19050" anchor="ctr">
                    <a:lnB w="12700" cap="flat" cmpd="sng" algn="ctr">
                      <a:solidFill>
                        <a:schemeClr val="tx1"/>
                      </a:solidFill>
                      <a:prstDash val="solid"/>
                      <a:round/>
                      <a:headEnd type="none" w="med" len="med"/>
                      <a:tailEnd type="none" w="med" len="med"/>
                    </a:lnB>
                    <a:solidFill>
                      <a:srgbClr val="E8EFE9"/>
                    </a:solidFill>
                  </a:tcPr>
                </a:tc>
                <a:tc>
                  <a:txBody>
                    <a:bodyPr/>
                    <a:lstStyle/>
                    <a:p>
                      <a:pPr algn="ctr" fontAlgn="b"/>
                      <a:r>
                        <a:rPr lang="en-CH" sz="1800" u="none" strike="noStrike" dirty="0">
                          <a:effectLst/>
                        </a:rPr>
                        <a:t>9.53</a:t>
                      </a:r>
                      <a:endParaRPr lang="en-CH" sz="1800" b="0" i="0" u="none" strike="noStrike" dirty="0">
                        <a:solidFill>
                          <a:srgbClr val="000000"/>
                        </a:solidFill>
                        <a:effectLst/>
                        <a:latin typeface="Arial" panose="020B0604020202020204" pitchFamily="34" charset="0"/>
                      </a:endParaRPr>
                    </a:p>
                  </a:txBody>
                  <a:tcPr marL="9525" marR="9525" marT="19050" marB="1905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8EFE9"/>
                    </a:solidFill>
                  </a:tcPr>
                </a:tc>
                <a:extLst>
                  <a:ext uri="{0D108BD9-81ED-4DB2-BD59-A6C34878D82A}">
                    <a16:rowId xmlns:a16="http://schemas.microsoft.com/office/drawing/2014/main" val="1280599894"/>
                  </a:ext>
                </a:extLst>
              </a:tr>
            </a:tbl>
          </a:graphicData>
        </a:graphic>
      </p:graphicFrame>
      <p:sp>
        <p:nvSpPr>
          <p:cNvPr id="9" name="Rectangle 8">
            <a:extLst>
              <a:ext uri="{FF2B5EF4-FFF2-40B4-BE49-F238E27FC236}">
                <a16:creationId xmlns:a16="http://schemas.microsoft.com/office/drawing/2014/main" id="{4C918A39-D337-F67D-CDA6-17B11A8F362D}"/>
              </a:ext>
            </a:extLst>
          </p:cNvPr>
          <p:cNvSpPr/>
          <p:nvPr/>
        </p:nvSpPr>
        <p:spPr>
          <a:xfrm>
            <a:off x="0" y="4039967"/>
            <a:ext cx="9144000" cy="782951"/>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629B3C"/>
                </a:solidFill>
                <a:effectLst/>
                <a:uLnTx/>
                <a:uFillTx/>
                <a:latin typeface="Calibri" panose="020F0502020204030204"/>
                <a:ea typeface="+mn-ea"/>
                <a:cs typeface="+mn-cs"/>
              </a:rPr>
              <a:t>Better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average compression ratio than </a:t>
            </a:r>
            <a:r>
              <a:rPr kumimoji="0" lang="en-GB" sz="2400" b="1" i="0" u="none" strike="noStrike" kern="0" cap="none" spc="0" normalizeH="0" baseline="0" noProof="0" dirty="0">
                <a:ln>
                  <a:noFill/>
                </a:ln>
                <a:solidFill>
                  <a:srgbClr val="629B3C"/>
                </a:solidFill>
                <a:effectLst/>
                <a:uLnTx/>
                <a:uFillTx/>
                <a:latin typeface="Corbel" panose="020B0503020204020204" pitchFamily="34" charset="0"/>
                <a:ea typeface="+mn-ea"/>
                <a:cs typeface="+mn-cs"/>
              </a:rPr>
              <a:t>general-purpose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baseline</a:t>
            </a:r>
            <a:endParaRPr kumimoji="0" lang="en-GB" sz="1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0" name="Rectangle 9">
            <a:extLst>
              <a:ext uri="{FF2B5EF4-FFF2-40B4-BE49-F238E27FC236}">
                <a16:creationId xmlns:a16="http://schemas.microsoft.com/office/drawing/2014/main" id="{3D574609-A35B-2D85-19E6-4ECDFC501E0D}"/>
              </a:ext>
            </a:extLst>
          </p:cNvPr>
          <p:cNvSpPr/>
          <p:nvPr/>
        </p:nvSpPr>
        <p:spPr>
          <a:xfrm>
            <a:off x="0" y="5104005"/>
            <a:ext cx="9144000" cy="657379"/>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kern="0" dirty="0">
                <a:solidFill>
                  <a:srgbClr val="629B3C"/>
                </a:solidFill>
                <a:latin typeface="Corbel" panose="020B0503020204020204" pitchFamily="34" charset="0"/>
              </a:rPr>
              <a:t>C</a:t>
            </a:r>
            <a:r>
              <a:rPr kumimoji="0" lang="en-GB" sz="2400" b="1" i="0" u="none" strike="noStrike" kern="0" cap="none" spc="0" normalizeH="0" baseline="0" noProof="0" dirty="0" err="1">
                <a:ln>
                  <a:noFill/>
                </a:ln>
                <a:solidFill>
                  <a:srgbClr val="629B3C"/>
                </a:solidFill>
                <a:effectLst/>
                <a:uLnTx/>
                <a:uFillTx/>
                <a:latin typeface="Corbel" panose="020B0503020204020204" pitchFamily="34" charset="0"/>
                <a:ea typeface="+mn-ea"/>
                <a:cs typeface="+mn-cs"/>
              </a:rPr>
              <a:t>omparable</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compression ratio to </a:t>
            </a:r>
            <a:r>
              <a:rPr kumimoji="0" lang="en-GB" sz="2400" b="1" i="0" u="none" strike="noStrike" kern="0" cap="none" spc="0" normalizeH="0" baseline="0" noProof="0" dirty="0">
                <a:ln>
                  <a:noFill/>
                </a:ln>
                <a:solidFill>
                  <a:srgbClr val="629B3C"/>
                </a:solidFill>
                <a:effectLst/>
                <a:uLnTx/>
                <a:uFillTx/>
                <a:latin typeface="Corbel" panose="020B0503020204020204" pitchFamily="34" charset="0"/>
                <a:ea typeface="+mn-ea"/>
                <a:cs typeface="+mn-cs"/>
              </a:rPr>
              <a:t>genomics-specific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baseline </a:t>
            </a:r>
            <a:endParaRPr kumimoji="0" lang="en-GB" sz="2400" b="1" i="1"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60651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10" grpId="0" uiExpand="1" build="p"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3D49E-A1E5-83A7-5996-70A00C40E684}"/>
              </a:ext>
            </a:extLst>
          </p:cNvPr>
          <p:cNvSpPr>
            <a:spLocks noGrp="1"/>
          </p:cNvSpPr>
          <p:nvPr>
            <p:ph type="title"/>
          </p:nvPr>
        </p:nvSpPr>
        <p:spPr/>
        <p:txBody>
          <a:bodyPr/>
          <a:lstStyle/>
          <a:p>
            <a:r>
              <a:rPr lang="en-CH" dirty="0"/>
              <a:t>Benefits Outside the SSD</a:t>
            </a:r>
          </a:p>
        </p:txBody>
      </p:sp>
      <p:sp>
        <p:nvSpPr>
          <p:cNvPr id="3" name="Content Placeholder 2">
            <a:extLst>
              <a:ext uri="{FF2B5EF4-FFF2-40B4-BE49-F238E27FC236}">
                <a16:creationId xmlns:a16="http://schemas.microsoft.com/office/drawing/2014/main" id="{C4D0618B-5963-9DC8-E960-24E38115788B}"/>
              </a:ext>
            </a:extLst>
          </p:cNvPr>
          <p:cNvSpPr>
            <a:spLocks noGrp="1"/>
          </p:cNvSpPr>
          <p:nvPr>
            <p:ph idx="1"/>
          </p:nvPr>
        </p:nvSpPr>
        <p:spPr>
          <a:xfrm>
            <a:off x="172969" y="834305"/>
            <a:ext cx="8798061" cy="5505203"/>
          </a:xfrm>
        </p:spPr>
        <p:txBody>
          <a:bodyPr/>
          <a:lstStyle/>
          <a:p>
            <a:pPr>
              <a:lnSpc>
                <a:spcPct val="100000"/>
              </a:lnSpc>
              <a:spcAft>
                <a:spcPts val="400"/>
              </a:spcAft>
            </a:pPr>
            <a:r>
              <a:rPr lang="en-GB" sz="2400" b="1" dirty="0"/>
              <a:t>Key benefits of storage-centric designs outside storage</a:t>
            </a:r>
          </a:p>
          <a:p>
            <a:pPr lvl="1">
              <a:lnSpc>
                <a:spcPct val="100000"/>
              </a:lnSpc>
              <a:spcAft>
                <a:spcPts val="400"/>
              </a:spcAft>
            </a:pPr>
            <a:r>
              <a:rPr lang="en-GB" sz="2000" dirty="0"/>
              <a:t>Alleviating the burden of moving and analyzing low-reuse data</a:t>
            </a:r>
          </a:p>
          <a:p>
            <a:pPr lvl="1">
              <a:lnSpc>
                <a:spcPct val="100000"/>
              </a:lnSpc>
              <a:spcAft>
                <a:spcPts val="400"/>
              </a:spcAft>
            </a:pPr>
            <a:r>
              <a:rPr lang="en-GB" sz="2000" dirty="0"/>
              <a:t>More storage-friendly execution pipelines: Efficient access patterns, and fewer random accesses</a:t>
            </a:r>
          </a:p>
          <a:p>
            <a:pPr lvl="2">
              <a:lnSpc>
                <a:spcPct val="100000"/>
              </a:lnSpc>
              <a:spcAft>
                <a:spcPts val="400"/>
              </a:spcAft>
            </a:pPr>
            <a:r>
              <a:rPr lang="en-GB" sz="2000" dirty="0"/>
              <a:t>Efficient use of the available I/O bandwidth</a:t>
            </a:r>
          </a:p>
          <a:p>
            <a:pPr lvl="2">
              <a:lnSpc>
                <a:spcPct val="100000"/>
              </a:lnSpc>
              <a:spcAft>
                <a:spcPts val="400"/>
              </a:spcAft>
            </a:pPr>
            <a:r>
              <a:rPr lang="en-GB" sz="2000" dirty="0"/>
              <a:t>Less reliance on large DRAM capacity</a:t>
            </a:r>
            <a:br>
              <a:rPr lang="en-GB" sz="2000" dirty="0"/>
            </a:br>
            <a:endParaRPr lang="en-GB" sz="2000" dirty="0"/>
          </a:p>
          <a:p>
            <a:pPr>
              <a:lnSpc>
                <a:spcPct val="100000"/>
              </a:lnSpc>
              <a:spcAft>
                <a:spcPts val="400"/>
              </a:spcAft>
            </a:pPr>
            <a:r>
              <a:rPr lang="en-GB" sz="2400" b="1" dirty="0"/>
              <a:t>However, there are more benefits from analysis inside the storage </a:t>
            </a:r>
          </a:p>
          <a:p>
            <a:pPr lvl="1">
              <a:lnSpc>
                <a:spcPct val="100000"/>
              </a:lnSpc>
              <a:spcAft>
                <a:spcPts val="400"/>
              </a:spcAft>
            </a:pPr>
            <a:r>
              <a:rPr lang="en-GB" sz="2000" dirty="0"/>
              <a:t>Higher IFP/ISP bandwidth</a:t>
            </a:r>
          </a:p>
          <a:p>
            <a:pPr lvl="1">
              <a:lnSpc>
                <a:spcPct val="100000"/>
              </a:lnSpc>
              <a:spcAft>
                <a:spcPts val="400"/>
              </a:spcAft>
            </a:pPr>
            <a:r>
              <a:rPr lang="en-GB" sz="2000" dirty="0"/>
              <a:t>Avoid moving low-reuse data</a:t>
            </a:r>
          </a:p>
          <a:p>
            <a:pPr lvl="1">
              <a:lnSpc>
                <a:spcPct val="100000"/>
              </a:lnSpc>
              <a:spcAft>
                <a:spcPts val="400"/>
              </a:spcAft>
            </a:pPr>
            <a:r>
              <a:rPr lang="en-GB" sz="2000" dirty="0"/>
              <a:t>Does not rely on wider/more external interfaces</a:t>
            </a:r>
          </a:p>
          <a:p>
            <a:pPr marL="0" indent="0">
              <a:lnSpc>
                <a:spcPct val="100000"/>
              </a:lnSpc>
              <a:spcAft>
                <a:spcPts val="400"/>
              </a:spcAft>
              <a:buNone/>
            </a:pPr>
            <a:endParaRPr lang="en-CH" sz="2400" dirty="0"/>
          </a:p>
        </p:txBody>
      </p:sp>
      <p:pic>
        <p:nvPicPr>
          <p:cNvPr id="4" name="Graphic 3" descr="Home">
            <a:hlinkClick r:id="rId2" action="ppaction://hlinksldjump"/>
            <a:extLst>
              <a:ext uri="{FF2B5EF4-FFF2-40B4-BE49-F238E27FC236}">
                <a16:creationId xmlns:a16="http://schemas.microsoft.com/office/drawing/2014/main" id="{F828718D-7F80-D8E7-1A1B-D0D59D589F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39792393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DBCF5-3D94-064C-AC65-94CF2A09B47F}"/>
              </a:ext>
            </a:extLst>
          </p:cNvPr>
          <p:cNvSpPr>
            <a:spLocks noGrp="1"/>
          </p:cNvSpPr>
          <p:nvPr>
            <p:ph type="title"/>
          </p:nvPr>
        </p:nvSpPr>
        <p:spPr/>
        <p:txBody>
          <a:bodyPr/>
          <a:lstStyle/>
          <a:p>
            <a:r>
              <a:rPr lang="en-CH" dirty="0"/>
              <a:t>Benefits Outside the SSD: MegIS</a:t>
            </a:r>
          </a:p>
        </p:txBody>
      </p:sp>
      <p:pic>
        <p:nvPicPr>
          <p:cNvPr id="5" name="Content Placeholder 4">
            <a:extLst>
              <a:ext uri="{FF2B5EF4-FFF2-40B4-BE49-F238E27FC236}">
                <a16:creationId xmlns:a16="http://schemas.microsoft.com/office/drawing/2014/main" id="{70B77E85-8AE7-624A-B843-B352CC3DF5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2308844"/>
            <a:ext cx="8797925" cy="2816574"/>
          </a:xfrm>
        </p:spPr>
      </p:pic>
      <p:pic>
        <p:nvPicPr>
          <p:cNvPr id="3" name="Graphic 2" descr="Home">
            <a:hlinkClick r:id="rId3" action="ppaction://hlinksldjump"/>
            <a:extLst>
              <a:ext uri="{FF2B5EF4-FFF2-40B4-BE49-F238E27FC236}">
                <a16:creationId xmlns:a16="http://schemas.microsoft.com/office/drawing/2014/main" id="{EB09413C-CDED-26F6-699F-75C6BE57716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35079822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28CCB-EBB1-95EB-9B7A-B8424B8A23F7}"/>
              </a:ext>
            </a:extLst>
          </p:cNvPr>
          <p:cNvSpPr>
            <a:spLocks noGrp="1"/>
          </p:cNvSpPr>
          <p:nvPr>
            <p:ph type="title"/>
          </p:nvPr>
        </p:nvSpPr>
        <p:spPr/>
        <p:txBody>
          <a:bodyPr/>
          <a:lstStyle/>
          <a:p>
            <a:r>
              <a:rPr lang="en-CH" dirty="0"/>
              <a:t>Benefits Outside the SSD: GRAINS</a:t>
            </a:r>
          </a:p>
        </p:txBody>
      </p:sp>
      <p:pic>
        <p:nvPicPr>
          <p:cNvPr id="26" name="Picture 25">
            <a:extLst>
              <a:ext uri="{FF2B5EF4-FFF2-40B4-BE49-F238E27FC236}">
                <a16:creationId xmlns:a16="http://schemas.microsoft.com/office/drawing/2014/main" id="{F40D4D17-5E69-D6BB-D0DB-1131410FFE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430" y="2352431"/>
            <a:ext cx="8013140" cy="2153137"/>
          </a:xfrm>
          <a:prstGeom prst="rect">
            <a:avLst/>
          </a:prstGeom>
        </p:spPr>
      </p:pic>
      <p:pic>
        <p:nvPicPr>
          <p:cNvPr id="27" name="Graphic 26" descr="Home">
            <a:hlinkClick r:id="rId3" action="ppaction://hlinksldjump"/>
            <a:extLst>
              <a:ext uri="{FF2B5EF4-FFF2-40B4-BE49-F238E27FC236}">
                <a16:creationId xmlns:a16="http://schemas.microsoft.com/office/drawing/2014/main" id="{1B4EFA42-47F9-52AC-9E2B-26A61D17C6F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34986652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83E70-8BEE-2A49-80B6-AA99093BFDF9}"/>
              </a:ext>
            </a:extLst>
          </p:cNvPr>
          <p:cNvSpPr>
            <a:spLocks noGrp="1"/>
          </p:cNvSpPr>
          <p:nvPr>
            <p:ph type="title"/>
          </p:nvPr>
        </p:nvSpPr>
        <p:spPr/>
        <p:txBody>
          <a:bodyPr/>
          <a:lstStyle/>
          <a:p>
            <a:r>
              <a:rPr lang="en-CH" dirty="0"/>
              <a:t>Benefits Outside the SSD: GenStore-EM</a:t>
            </a:r>
          </a:p>
        </p:txBody>
      </p:sp>
      <p:graphicFrame>
        <p:nvGraphicFramePr>
          <p:cNvPr id="4" name="Chart 3">
            <a:extLst>
              <a:ext uri="{FF2B5EF4-FFF2-40B4-BE49-F238E27FC236}">
                <a16:creationId xmlns:a16="http://schemas.microsoft.com/office/drawing/2014/main" id="{3CDFA79B-B862-D243-A17A-C6455C158103}"/>
              </a:ext>
            </a:extLst>
          </p:cNvPr>
          <p:cNvGraphicFramePr>
            <a:graphicFrameLocks/>
          </p:cNvGraphicFramePr>
          <p:nvPr>
            <p:extLst>
              <p:ext uri="{D42A27DB-BD31-4B8C-83A1-F6EECF244321}">
                <p14:modId xmlns:p14="http://schemas.microsoft.com/office/powerpoint/2010/main" val="1617539559"/>
              </p:ext>
            </p:extLst>
          </p:nvPr>
        </p:nvGraphicFramePr>
        <p:xfrm>
          <a:off x="1187891" y="2363432"/>
          <a:ext cx="3506939" cy="26271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908B8146-36CD-4245-B710-D800E8AE2DE5}"/>
              </a:ext>
            </a:extLst>
          </p:cNvPr>
          <p:cNvGraphicFramePr>
            <a:graphicFrameLocks/>
          </p:cNvGraphicFramePr>
          <p:nvPr>
            <p:extLst>
              <p:ext uri="{D42A27DB-BD31-4B8C-83A1-F6EECF244321}">
                <p14:modId xmlns:p14="http://schemas.microsoft.com/office/powerpoint/2010/main" val="4016856025"/>
              </p:ext>
            </p:extLst>
          </p:nvPr>
        </p:nvGraphicFramePr>
        <p:xfrm>
          <a:off x="4744766" y="2256636"/>
          <a:ext cx="3643747"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B29B2C76-E3C0-DD46-8D81-B1FFEDC28641}"/>
              </a:ext>
            </a:extLst>
          </p:cNvPr>
          <p:cNvSpPr txBox="1"/>
          <p:nvPr/>
        </p:nvSpPr>
        <p:spPr>
          <a:xfrm rot="16200000">
            <a:off x="89099" y="3077800"/>
            <a:ext cx="186574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Exec. time [sec]</a:t>
            </a:r>
          </a:p>
        </p:txBody>
      </p:sp>
      <p:sp>
        <p:nvSpPr>
          <p:cNvPr id="7" name="TextBox 6">
            <a:extLst>
              <a:ext uri="{FF2B5EF4-FFF2-40B4-BE49-F238E27FC236}">
                <a16:creationId xmlns:a16="http://schemas.microsoft.com/office/drawing/2014/main" id="{3EF42E59-469E-D84E-A306-9718A0A79B48}"/>
              </a:ext>
            </a:extLst>
          </p:cNvPr>
          <p:cNvSpPr txBox="1"/>
          <p:nvPr/>
        </p:nvSpPr>
        <p:spPr>
          <a:xfrm>
            <a:off x="5069798" y="2392330"/>
            <a:ext cx="44334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44</a:t>
            </a:r>
          </a:p>
        </p:txBody>
      </p:sp>
      <p:sp>
        <p:nvSpPr>
          <p:cNvPr id="8" name="TextBox 7">
            <a:extLst>
              <a:ext uri="{FF2B5EF4-FFF2-40B4-BE49-F238E27FC236}">
                <a16:creationId xmlns:a16="http://schemas.microsoft.com/office/drawing/2014/main" id="{CEE1109C-6F6B-5B48-A342-CB19614FC89B}"/>
              </a:ext>
            </a:extLst>
          </p:cNvPr>
          <p:cNvSpPr txBox="1"/>
          <p:nvPr/>
        </p:nvSpPr>
        <p:spPr>
          <a:xfrm>
            <a:off x="5335054" y="2392330"/>
            <a:ext cx="61075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108</a:t>
            </a:r>
          </a:p>
        </p:txBody>
      </p:sp>
      <p:sp>
        <p:nvSpPr>
          <p:cNvPr id="9" name="TextBox 8">
            <a:extLst>
              <a:ext uri="{FF2B5EF4-FFF2-40B4-BE49-F238E27FC236}">
                <a16:creationId xmlns:a16="http://schemas.microsoft.com/office/drawing/2014/main" id="{013706CE-4761-134A-AAED-50281DE52EA4}"/>
              </a:ext>
            </a:extLst>
          </p:cNvPr>
          <p:cNvSpPr txBox="1"/>
          <p:nvPr/>
        </p:nvSpPr>
        <p:spPr>
          <a:xfrm>
            <a:off x="6329343" y="2392333"/>
            <a:ext cx="61075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a:t>
            </a:r>
          </a:p>
        </p:txBody>
      </p:sp>
      <p:cxnSp>
        <p:nvCxnSpPr>
          <p:cNvPr id="10" name="Straight Connector 9">
            <a:extLst>
              <a:ext uri="{FF2B5EF4-FFF2-40B4-BE49-F238E27FC236}">
                <a16:creationId xmlns:a16="http://schemas.microsoft.com/office/drawing/2014/main" id="{32A39BB1-0584-E245-942E-49331026ED5F}"/>
              </a:ext>
            </a:extLst>
          </p:cNvPr>
          <p:cNvCxnSpPr>
            <a:cxnSpLocks/>
          </p:cNvCxnSpPr>
          <p:nvPr/>
        </p:nvCxnSpPr>
        <p:spPr>
          <a:xfrm>
            <a:off x="2663142" y="2670542"/>
            <a:ext cx="0" cy="83185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D8D8E6C-D0AB-854B-ACC8-3DF994A6209F}"/>
              </a:ext>
            </a:extLst>
          </p:cNvPr>
          <p:cNvCxnSpPr>
            <a:cxnSpLocks/>
          </p:cNvCxnSpPr>
          <p:nvPr/>
        </p:nvCxnSpPr>
        <p:spPr>
          <a:xfrm>
            <a:off x="3648634" y="2670542"/>
            <a:ext cx="0" cy="83185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0B3A7CA-769D-F040-85F7-A19AAD1754CD}"/>
              </a:ext>
            </a:extLst>
          </p:cNvPr>
          <p:cNvCxnSpPr>
            <a:cxnSpLocks/>
          </p:cNvCxnSpPr>
          <p:nvPr/>
        </p:nvCxnSpPr>
        <p:spPr>
          <a:xfrm>
            <a:off x="6126705" y="2670542"/>
            <a:ext cx="0" cy="83185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4B9169C-5FCF-844B-8A6B-5FAA8CDCA425}"/>
              </a:ext>
            </a:extLst>
          </p:cNvPr>
          <p:cNvCxnSpPr>
            <a:cxnSpLocks/>
          </p:cNvCxnSpPr>
          <p:nvPr/>
        </p:nvCxnSpPr>
        <p:spPr>
          <a:xfrm>
            <a:off x="7125079" y="2670542"/>
            <a:ext cx="0" cy="83185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F264722-7D24-354A-81A1-31DCC28DEBB2}"/>
              </a:ext>
            </a:extLst>
          </p:cNvPr>
          <p:cNvCxnSpPr>
            <a:cxnSpLocks/>
          </p:cNvCxnSpPr>
          <p:nvPr/>
        </p:nvCxnSpPr>
        <p:spPr>
          <a:xfrm flipV="1">
            <a:off x="5300547" y="2639965"/>
            <a:ext cx="0" cy="162029"/>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134FD66-E42B-6640-A7D3-0482CC7751D6}"/>
              </a:ext>
            </a:extLst>
          </p:cNvPr>
          <p:cNvCxnSpPr>
            <a:cxnSpLocks/>
          </p:cNvCxnSpPr>
          <p:nvPr/>
        </p:nvCxnSpPr>
        <p:spPr>
          <a:xfrm flipV="1">
            <a:off x="5632386" y="2639965"/>
            <a:ext cx="0" cy="162029"/>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842C91A-759E-6A4C-9B76-B9A16C2CBC2E}"/>
              </a:ext>
            </a:extLst>
          </p:cNvPr>
          <p:cNvCxnSpPr>
            <a:cxnSpLocks/>
          </p:cNvCxnSpPr>
          <p:nvPr/>
        </p:nvCxnSpPr>
        <p:spPr>
          <a:xfrm flipV="1">
            <a:off x="6635277" y="2639965"/>
            <a:ext cx="0" cy="162029"/>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E40D062-EFE6-2349-8537-D3CBAC7725B9}"/>
              </a:ext>
            </a:extLst>
          </p:cNvPr>
          <p:cNvSpPr txBox="1"/>
          <p:nvPr/>
        </p:nvSpPr>
        <p:spPr>
          <a:xfrm>
            <a:off x="1629897" y="1895427"/>
            <a:ext cx="3048000" cy="369332"/>
          </a:xfrm>
          <a:prstGeom prst="rect">
            <a:avLst/>
          </a:prstGeom>
          <a:noFill/>
        </p:spPr>
        <p:txBody>
          <a:bodyPr wrap="square" rtlCol="0">
            <a:spAutoFit/>
          </a:bodyPr>
          <a:lstStyle/>
          <a:p>
            <a:r>
              <a:rPr lang="en-CH" b="1" dirty="0">
                <a:solidFill>
                  <a:schemeClr val="accent2"/>
                </a:solidFill>
                <a:latin typeface="Corbel" panose="020B0503020204020204" pitchFamily="34" charset="0"/>
              </a:rPr>
              <a:t>With the Software Mapper</a:t>
            </a:r>
          </a:p>
        </p:txBody>
      </p:sp>
      <p:sp>
        <p:nvSpPr>
          <p:cNvPr id="19" name="TextBox 18">
            <a:extLst>
              <a:ext uri="{FF2B5EF4-FFF2-40B4-BE49-F238E27FC236}">
                <a16:creationId xmlns:a16="http://schemas.microsoft.com/office/drawing/2014/main" id="{9B271828-9460-7472-B969-D7667CF73E92}"/>
              </a:ext>
            </a:extLst>
          </p:cNvPr>
          <p:cNvSpPr txBox="1"/>
          <p:nvPr/>
        </p:nvSpPr>
        <p:spPr>
          <a:xfrm>
            <a:off x="5110719" y="1913527"/>
            <a:ext cx="3048000" cy="369332"/>
          </a:xfrm>
          <a:prstGeom prst="rect">
            <a:avLst/>
          </a:prstGeom>
          <a:noFill/>
        </p:spPr>
        <p:txBody>
          <a:bodyPr wrap="square" rtlCol="0">
            <a:spAutoFit/>
          </a:bodyPr>
          <a:lstStyle/>
          <a:p>
            <a:r>
              <a:rPr lang="en-CH" b="1" dirty="0">
                <a:solidFill>
                  <a:srgbClr val="7030A0"/>
                </a:solidFill>
                <a:latin typeface="Corbel" panose="020B0503020204020204" pitchFamily="34" charset="0"/>
              </a:rPr>
              <a:t>With the Hardware Mapper</a:t>
            </a:r>
          </a:p>
        </p:txBody>
      </p:sp>
      <p:pic>
        <p:nvPicPr>
          <p:cNvPr id="20" name="Graphic 19" descr="Home">
            <a:hlinkClick r:id="rId5" action="ppaction://hlinksldjump"/>
            <a:extLst>
              <a:ext uri="{FF2B5EF4-FFF2-40B4-BE49-F238E27FC236}">
                <a16:creationId xmlns:a16="http://schemas.microsoft.com/office/drawing/2014/main" id="{37477EF5-81D7-5169-5934-66719B3C3F7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20506388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4800-4806-984D-8FF7-4A16CDC4E3CE}"/>
              </a:ext>
            </a:extLst>
          </p:cNvPr>
          <p:cNvSpPr>
            <a:spLocks noGrp="1"/>
          </p:cNvSpPr>
          <p:nvPr>
            <p:ph type="title"/>
          </p:nvPr>
        </p:nvSpPr>
        <p:spPr/>
        <p:txBody>
          <a:bodyPr/>
          <a:lstStyle/>
          <a:p>
            <a:r>
              <a:rPr lang="en-CH" dirty="0"/>
              <a:t>Benefits Outside the SSD: GenStore-NM</a:t>
            </a:r>
          </a:p>
        </p:txBody>
      </p:sp>
      <p:graphicFrame>
        <p:nvGraphicFramePr>
          <p:cNvPr id="4" name="Chart 3">
            <a:extLst>
              <a:ext uri="{FF2B5EF4-FFF2-40B4-BE49-F238E27FC236}">
                <a16:creationId xmlns:a16="http://schemas.microsoft.com/office/drawing/2014/main" id="{E0D51DFB-30D6-4D47-A5B2-5E0641527AC2}"/>
              </a:ext>
            </a:extLst>
          </p:cNvPr>
          <p:cNvGraphicFramePr>
            <a:graphicFrameLocks/>
          </p:cNvGraphicFramePr>
          <p:nvPr>
            <p:extLst>
              <p:ext uri="{D42A27DB-BD31-4B8C-83A1-F6EECF244321}">
                <p14:modId xmlns:p14="http://schemas.microsoft.com/office/powerpoint/2010/main" val="3813378211"/>
              </p:ext>
            </p:extLst>
          </p:nvPr>
        </p:nvGraphicFramePr>
        <p:xfrm>
          <a:off x="1192891" y="2290293"/>
          <a:ext cx="3747600" cy="189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BFE5A25F-B2F8-E441-A8E4-242F3DDCCA47}"/>
              </a:ext>
            </a:extLst>
          </p:cNvPr>
          <p:cNvGraphicFramePr>
            <a:graphicFrameLocks/>
          </p:cNvGraphicFramePr>
          <p:nvPr>
            <p:extLst>
              <p:ext uri="{D42A27DB-BD31-4B8C-83A1-F6EECF244321}">
                <p14:modId xmlns:p14="http://schemas.microsoft.com/office/powerpoint/2010/main" val="3116869430"/>
              </p:ext>
            </p:extLst>
          </p:nvPr>
        </p:nvGraphicFramePr>
        <p:xfrm>
          <a:off x="4319324" y="2282299"/>
          <a:ext cx="3761199" cy="2005963"/>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Straight Connector 5">
            <a:extLst>
              <a:ext uri="{FF2B5EF4-FFF2-40B4-BE49-F238E27FC236}">
                <a16:creationId xmlns:a16="http://schemas.microsoft.com/office/drawing/2014/main" id="{7626C54B-9BCB-2342-9C5C-4E80C9C14913}"/>
              </a:ext>
            </a:extLst>
          </p:cNvPr>
          <p:cNvCxnSpPr>
            <a:cxnSpLocks/>
          </p:cNvCxnSpPr>
          <p:nvPr/>
        </p:nvCxnSpPr>
        <p:spPr>
          <a:xfrm>
            <a:off x="2744751" y="2433301"/>
            <a:ext cx="0" cy="9050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6DB48E4-1A17-FC4A-95D0-136670CDA7B8}"/>
              </a:ext>
            </a:extLst>
          </p:cNvPr>
          <p:cNvCxnSpPr>
            <a:cxnSpLocks/>
          </p:cNvCxnSpPr>
          <p:nvPr/>
        </p:nvCxnSpPr>
        <p:spPr>
          <a:xfrm>
            <a:off x="3762282" y="2433304"/>
            <a:ext cx="0" cy="9050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B500310-2B0E-774B-BADC-8F10EBAC3731}"/>
              </a:ext>
            </a:extLst>
          </p:cNvPr>
          <p:cNvCxnSpPr>
            <a:cxnSpLocks/>
          </p:cNvCxnSpPr>
          <p:nvPr/>
        </p:nvCxnSpPr>
        <p:spPr>
          <a:xfrm>
            <a:off x="5886608" y="2433301"/>
            <a:ext cx="0" cy="9050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953A42-1F6C-914D-ADF9-3359B6D2F25E}"/>
              </a:ext>
            </a:extLst>
          </p:cNvPr>
          <p:cNvCxnSpPr>
            <a:cxnSpLocks/>
          </p:cNvCxnSpPr>
          <p:nvPr/>
        </p:nvCxnSpPr>
        <p:spPr>
          <a:xfrm>
            <a:off x="6899074" y="2433301"/>
            <a:ext cx="0" cy="9050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5D83257-B6AC-8074-5BB2-3192267B2ACA}"/>
              </a:ext>
            </a:extLst>
          </p:cNvPr>
          <p:cNvSpPr txBox="1"/>
          <p:nvPr/>
        </p:nvSpPr>
        <p:spPr>
          <a:xfrm>
            <a:off x="1800459" y="1943196"/>
            <a:ext cx="3048000" cy="369332"/>
          </a:xfrm>
          <a:prstGeom prst="rect">
            <a:avLst/>
          </a:prstGeom>
          <a:noFill/>
        </p:spPr>
        <p:txBody>
          <a:bodyPr wrap="square" rtlCol="0">
            <a:spAutoFit/>
          </a:bodyPr>
          <a:lstStyle/>
          <a:p>
            <a:r>
              <a:rPr lang="en-CH" b="1" dirty="0">
                <a:solidFill>
                  <a:schemeClr val="accent2"/>
                </a:solidFill>
                <a:latin typeface="Corbel" panose="020B0503020204020204" pitchFamily="34" charset="0"/>
              </a:rPr>
              <a:t>With the Software Mapper</a:t>
            </a:r>
          </a:p>
        </p:txBody>
      </p:sp>
      <p:sp>
        <p:nvSpPr>
          <p:cNvPr id="12" name="TextBox 11">
            <a:extLst>
              <a:ext uri="{FF2B5EF4-FFF2-40B4-BE49-F238E27FC236}">
                <a16:creationId xmlns:a16="http://schemas.microsoft.com/office/drawing/2014/main" id="{0A9AC529-91DE-CF31-4697-4E31A9DED4E8}"/>
              </a:ext>
            </a:extLst>
          </p:cNvPr>
          <p:cNvSpPr txBox="1"/>
          <p:nvPr/>
        </p:nvSpPr>
        <p:spPr>
          <a:xfrm>
            <a:off x="4940491" y="1943196"/>
            <a:ext cx="3048000" cy="369332"/>
          </a:xfrm>
          <a:prstGeom prst="rect">
            <a:avLst/>
          </a:prstGeom>
          <a:noFill/>
        </p:spPr>
        <p:txBody>
          <a:bodyPr wrap="square" rtlCol="0">
            <a:spAutoFit/>
          </a:bodyPr>
          <a:lstStyle/>
          <a:p>
            <a:r>
              <a:rPr lang="en-CH" b="1" dirty="0">
                <a:solidFill>
                  <a:srgbClr val="7030A0"/>
                </a:solidFill>
                <a:latin typeface="Corbel" panose="020B0503020204020204" pitchFamily="34" charset="0"/>
              </a:rPr>
              <a:t>With the Hardware Mapper</a:t>
            </a:r>
          </a:p>
        </p:txBody>
      </p:sp>
      <p:sp>
        <p:nvSpPr>
          <p:cNvPr id="3" name="TextBox 2">
            <a:extLst>
              <a:ext uri="{FF2B5EF4-FFF2-40B4-BE49-F238E27FC236}">
                <a16:creationId xmlns:a16="http://schemas.microsoft.com/office/drawing/2014/main" id="{90225CB9-E1FC-745B-BE54-6F90CBACE697}"/>
              </a:ext>
            </a:extLst>
          </p:cNvPr>
          <p:cNvSpPr txBox="1"/>
          <p:nvPr/>
        </p:nvSpPr>
        <p:spPr>
          <a:xfrm rot="16200000">
            <a:off x="189543" y="2757131"/>
            <a:ext cx="186574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Exec. time [sec]</a:t>
            </a:r>
          </a:p>
        </p:txBody>
      </p:sp>
      <p:pic>
        <p:nvPicPr>
          <p:cNvPr id="13" name="Graphic 12" descr="Home">
            <a:hlinkClick r:id="rId5" action="ppaction://hlinksldjump"/>
            <a:extLst>
              <a:ext uri="{FF2B5EF4-FFF2-40B4-BE49-F238E27FC236}">
                <a16:creationId xmlns:a16="http://schemas.microsoft.com/office/drawing/2014/main" id="{C24E93C6-1B25-D22A-D257-2A0C5472682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8339147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037241"/>
          </a:xfrm>
          <a:prstGeom prst="rect">
            <a:avLst/>
          </a:prstGeom>
          <a:solidFill>
            <a:srgbClr val="06436E"/>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489723"/>
            <a:ext cx="9144000" cy="2151395"/>
          </a:xfrm>
          <a:prstGeom prst="rect">
            <a:avLst/>
          </a:prstGeom>
          <a:solidFill>
            <a:srgbClr val="06436E"/>
          </a:solidFill>
        </p:spPr>
        <p:txBody>
          <a:bodyPr anchor="ctr">
            <a:noAutofit/>
          </a:bodyPr>
          <a:lstStyle/>
          <a:p>
            <a:pPr algn="ctr">
              <a:lnSpc>
                <a:spcPct val="100000"/>
              </a:lnSpc>
              <a:spcAft>
                <a:spcPts val="400"/>
              </a:spcAft>
            </a:pPr>
            <a:r>
              <a:rPr lang="en-US" sz="3600" b="1" dirty="0" err="1">
                <a:solidFill>
                  <a:srgbClr val="F5D8B0"/>
                </a:solidFill>
                <a:latin typeface="Corbel" panose="020B0503020204020204" pitchFamily="34" charset="0"/>
                <a:ea typeface="Verdana" panose="020B0604030504040204" pitchFamily="34" charset="0"/>
                <a:cs typeface="Verdana" panose="020B0604030504040204" pitchFamily="34" charset="0"/>
              </a:rPr>
              <a:t>GenStore</a:t>
            </a:r>
            <a:r>
              <a:rPr lang="en-US" sz="3600" b="1" dirty="0">
                <a:solidFill>
                  <a:srgbClr val="F5D8B0"/>
                </a:solidFill>
                <a:latin typeface="Corbel" panose="020B0503020204020204" pitchFamily="34" charset="0"/>
                <a:ea typeface="Verdana" panose="020B0604030504040204" pitchFamily="34" charset="0"/>
                <a:cs typeface="Verdana" panose="020B0604030504040204" pitchFamily="34" charset="0"/>
              </a:rPr>
              <a:t>:</a:t>
            </a:r>
            <a:r>
              <a:rPr lang="en-US" sz="3600" b="1" dirty="0">
                <a:solidFill>
                  <a:srgbClr val="FFFFFF"/>
                </a:solidFill>
                <a:latin typeface="Corbel" panose="020B0503020204020204" pitchFamily="34" charset="0"/>
                <a:ea typeface="Verdana" panose="020B0604030504040204" pitchFamily="34" charset="0"/>
                <a:cs typeface="Verdana" panose="020B0604030504040204" pitchFamily="34" charset="0"/>
              </a:rPr>
              <a:t> </a:t>
            </a:r>
            <a:b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A High-Performance In-Storage Processing System</a:t>
            </a:r>
            <a:b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for Genome Sequence Analysis</a:t>
            </a:r>
            <a:endParaRPr lang="en-US" sz="3100" dirty="0">
              <a:solidFill>
                <a:schemeClr val="accent4">
                  <a:lumMod val="20000"/>
                  <a:lumOff val="80000"/>
                </a:schemeClr>
              </a:solidFill>
              <a:latin typeface="Corbel" panose="020B0503020204020204" pitchFamily="34" charset="0"/>
              <a:ea typeface="Verdana" panose="020B0604030504040204" pitchFamily="34" charset="0"/>
              <a:cs typeface="Verdana" panose="020B0604030504040204" pitchFamily="34" charset="0"/>
            </a:endParaRPr>
          </a:p>
        </p:txBody>
      </p:sp>
      <p:sp>
        <p:nvSpPr>
          <p:cNvPr id="103" name="Subtitle 2"/>
          <p:cNvSpPr>
            <a:spLocks noGrp="1"/>
          </p:cNvSpPr>
          <p:nvPr>
            <p:ph type="subTitle" idx="4294967295"/>
          </p:nvPr>
        </p:nvSpPr>
        <p:spPr>
          <a:xfrm>
            <a:off x="0" y="3170386"/>
            <a:ext cx="9144000" cy="1705872"/>
          </a:xfrm>
          <a:prstGeom prst="rect">
            <a:avLst/>
          </a:prstGeom>
        </p:spPr>
        <p:txBody>
          <a:bodyPr anchor="ctr">
            <a:noAutofit/>
          </a:bodyPr>
          <a:lstStyle/>
          <a:p>
            <a:pPr marL="0" indent="0" algn="ctr">
              <a:lnSpc>
                <a:spcPct val="100000"/>
              </a:lnSpc>
              <a:spcBef>
                <a:spcPts val="500"/>
              </a:spcBef>
              <a:buNone/>
            </a:pPr>
            <a:r>
              <a:rPr lang="en-GB" sz="2000" b="1" u="sng" dirty="0">
                <a:latin typeface="Corbel" panose="020B0503020204020204" pitchFamily="34" charset="0"/>
                <a:ea typeface="Verdana" panose="020B0604030504040204" pitchFamily="34" charset="0"/>
                <a:cs typeface="Verdana" panose="020B0604030504040204" pitchFamily="34" charset="0"/>
              </a:rPr>
              <a:t>Nika Mansouri </a:t>
            </a:r>
            <a:r>
              <a:rPr lang="en-GB" sz="2000" b="1" u="sng" dirty="0" err="1">
                <a:latin typeface="Corbel" panose="020B0503020204020204" pitchFamily="34" charset="0"/>
                <a:ea typeface="Verdana" panose="020B0604030504040204" pitchFamily="34" charset="0"/>
                <a:cs typeface="Verdana" panose="020B0604030504040204" pitchFamily="34" charset="0"/>
              </a:rPr>
              <a:t>Ghiasi</a:t>
            </a:r>
            <a:r>
              <a:rPr lang="en-GB" sz="2000" b="1"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Jisung</a:t>
            </a:r>
            <a:r>
              <a:rPr lang="en-GB" sz="2000" dirty="0">
                <a:latin typeface="Corbel" panose="020B0503020204020204" pitchFamily="34" charset="0"/>
                <a:ea typeface="Verdana" panose="020B0604030504040204" pitchFamily="34" charset="0"/>
                <a:cs typeface="Verdana" panose="020B0604030504040204" pitchFamily="34" charset="0"/>
              </a:rPr>
              <a:t> Park, Harun Mustafa, </a:t>
            </a:r>
            <a:r>
              <a:rPr lang="en-GB" sz="2000" dirty="0" err="1">
                <a:latin typeface="Corbel" panose="020B0503020204020204" pitchFamily="34" charset="0"/>
                <a:ea typeface="Verdana" panose="020B0604030504040204" pitchFamily="34" charset="0"/>
                <a:cs typeface="Verdana" panose="020B0604030504040204" pitchFamily="34" charset="0"/>
              </a:rPr>
              <a:t>Jeremie</a:t>
            </a:r>
            <a:r>
              <a:rPr lang="en-GB" sz="2000" dirty="0">
                <a:latin typeface="Corbel" panose="020B0503020204020204" pitchFamily="34" charset="0"/>
                <a:ea typeface="Verdana" panose="020B0604030504040204" pitchFamily="34" charset="0"/>
                <a:cs typeface="Verdana" panose="020B0604030504040204" pitchFamily="34" charset="0"/>
              </a:rPr>
              <a:t> Kim, </a:t>
            </a:r>
            <a:r>
              <a:rPr lang="en-GB" sz="2000" dirty="0" err="1">
                <a:latin typeface="Corbel" panose="020B0503020204020204" pitchFamily="34" charset="0"/>
                <a:ea typeface="Verdana" panose="020B0604030504040204" pitchFamily="34" charset="0"/>
                <a:cs typeface="Verdana" panose="020B0604030504040204" pitchFamily="34" charset="0"/>
              </a:rPr>
              <a:t>Ataberk</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Olgun</a:t>
            </a:r>
            <a:r>
              <a:rPr lang="en-GB" sz="2000" dirty="0">
                <a:latin typeface="Corbel" panose="020B0503020204020204" pitchFamily="34" charset="0"/>
                <a:ea typeface="Verdana" panose="020B0604030504040204" pitchFamily="34" charset="0"/>
                <a:cs typeface="Verdana" panose="020B0604030504040204" pitchFamily="34" charset="0"/>
              </a:rPr>
              <a:t>, </a:t>
            </a:r>
          </a:p>
          <a:p>
            <a:pPr marL="0" indent="0" algn="ctr">
              <a:lnSpc>
                <a:spcPct val="100000"/>
              </a:lnSpc>
              <a:spcBef>
                <a:spcPts val="500"/>
              </a:spcBef>
              <a:buNone/>
            </a:pPr>
            <a:r>
              <a:rPr lang="en-GB" sz="2000" dirty="0" err="1">
                <a:latin typeface="Corbel" panose="020B0503020204020204" pitchFamily="34" charset="0"/>
                <a:ea typeface="Verdana" panose="020B0604030504040204" pitchFamily="34" charset="0"/>
                <a:cs typeface="Verdana" panose="020B0604030504040204" pitchFamily="34" charset="0"/>
              </a:rPr>
              <a:t>Arvid</a:t>
            </a:r>
            <a:r>
              <a:rPr lang="en-GB" sz="2000" dirty="0">
                <a:latin typeface="Corbel" panose="020B0503020204020204" pitchFamily="34" charset="0"/>
                <a:ea typeface="Verdana" panose="020B0604030504040204" pitchFamily="34" charset="0"/>
                <a:cs typeface="Verdana" panose="020B0604030504040204" pitchFamily="34" charset="0"/>
              </a:rPr>
              <a:t> Gollwitzer, </a:t>
            </a:r>
            <a:r>
              <a:rPr lang="en-GB" sz="2000" dirty="0" err="1">
                <a:latin typeface="Corbel" panose="020B0503020204020204" pitchFamily="34" charset="0"/>
                <a:ea typeface="Verdana" panose="020B0604030504040204" pitchFamily="34" charset="0"/>
                <a:cs typeface="Verdana" panose="020B0604030504040204" pitchFamily="34" charset="0"/>
              </a:rPr>
              <a:t>Damla</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Senol</a:t>
            </a:r>
            <a:r>
              <a:rPr lang="en-GB" sz="2000" dirty="0">
                <a:latin typeface="Corbel" panose="020B0503020204020204" pitchFamily="34" charset="0"/>
                <a:ea typeface="Verdana" panose="020B0604030504040204" pitchFamily="34" charset="0"/>
                <a:cs typeface="Verdana" panose="020B0604030504040204" pitchFamily="34" charset="0"/>
              </a:rPr>
              <a:t> Cali, Can </a:t>
            </a:r>
            <a:r>
              <a:rPr lang="en-GB" sz="2000" dirty="0" err="1">
                <a:latin typeface="Corbel" panose="020B0503020204020204" pitchFamily="34" charset="0"/>
                <a:ea typeface="Verdana" panose="020B0604030504040204" pitchFamily="34" charset="0"/>
                <a:cs typeface="Verdana" panose="020B0604030504040204" pitchFamily="34" charset="0"/>
              </a:rPr>
              <a:t>Firtina</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Haiyu</a:t>
            </a:r>
            <a:r>
              <a:rPr lang="en-GB" sz="2000" dirty="0">
                <a:latin typeface="Corbel" panose="020B0503020204020204" pitchFamily="34" charset="0"/>
                <a:ea typeface="Verdana" panose="020B0604030504040204" pitchFamily="34" charset="0"/>
                <a:cs typeface="Verdana" panose="020B0604030504040204" pitchFamily="34" charset="0"/>
              </a:rPr>
              <a:t> Mao, Nour </a:t>
            </a:r>
            <a:r>
              <a:rPr lang="en-GB" sz="2000" dirty="0" err="1">
                <a:latin typeface="Corbel" panose="020B0503020204020204" pitchFamily="34" charset="0"/>
                <a:ea typeface="Verdana" panose="020B0604030504040204" pitchFamily="34" charset="0"/>
                <a:cs typeface="Verdana" panose="020B0604030504040204" pitchFamily="34" charset="0"/>
              </a:rPr>
              <a:t>Almadhoun</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Alserr</a:t>
            </a:r>
            <a:r>
              <a:rPr lang="en-GB" sz="2000" dirty="0">
                <a:latin typeface="Corbel" panose="020B0503020204020204" pitchFamily="34" charset="0"/>
                <a:ea typeface="Verdana" panose="020B0604030504040204" pitchFamily="34" charset="0"/>
                <a:cs typeface="Verdana" panose="020B0604030504040204" pitchFamily="34" charset="0"/>
              </a:rPr>
              <a:t>, </a:t>
            </a:r>
          </a:p>
          <a:p>
            <a:pPr marL="0" indent="0" algn="ctr">
              <a:lnSpc>
                <a:spcPct val="100000"/>
              </a:lnSpc>
              <a:spcBef>
                <a:spcPts val="500"/>
              </a:spcBef>
              <a:buNone/>
            </a:pPr>
            <a:r>
              <a:rPr lang="en-GB" sz="2000" dirty="0" err="1">
                <a:latin typeface="Corbel" panose="020B0503020204020204" pitchFamily="34" charset="0"/>
                <a:ea typeface="Verdana" panose="020B0604030504040204" pitchFamily="34" charset="0"/>
                <a:cs typeface="Verdana" panose="020B0604030504040204" pitchFamily="34" charset="0"/>
              </a:rPr>
              <a:t>Rachata</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Ausavarungnirun</a:t>
            </a:r>
            <a:r>
              <a:rPr lang="en-GB" sz="2000" dirty="0">
                <a:latin typeface="Corbel" panose="020B0503020204020204" pitchFamily="34" charset="0"/>
                <a:ea typeface="Verdana" panose="020B0604030504040204" pitchFamily="34" charset="0"/>
                <a:cs typeface="Verdana" panose="020B0604030504040204" pitchFamily="34" charset="0"/>
              </a:rPr>
              <a:t>, Nandita Vijaykumar, Mohammed </a:t>
            </a:r>
            <a:r>
              <a:rPr lang="en-GB" sz="2000" dirty="0" err="1">
                <a:latin typeface="Corbel" panose="020B0503020204020204" pitchFamily="34" charset="0"/>
                <a:ea typeface="Verdana" panose="020B0604030504040204" pitchFamily="34" charset="0"/>
                <a:cs typeface="Verdana" panose="020B0604030504040204" pitchFamily="34" charset="0"/>
              </a:rPr>
              <a:t>Alser</a:t>
            </a:r>
            <a:r>
              <a:rPr lang="en-GB" sz="2000" dirty="0">
                <a:latin typeface="Corbel" panose="020B0503020204020204" pitchFamily="34" charset="0"/>
                <a:ea typeface="Verdana" panose="020B0604030504040204" pitchFamily="34" charset="0"/>
                <a:cs typeface="Verdana" panose="020B0604030504040204" pitchFamily="34" charset="0"/>
              </a:rPr>
              <a:t>, and </a:t>
            </a:r>
            <a:r>
              <a:rPr lang="en-GB" sz="2000" dirty="0" err="1">
                <a:latin typeface="Corbel" panose="020B0503020204020204" pitchFamily="34" charset="0"/>
                <a:ea typeface="Verdana" panose="020B0604030504040204" pitchFamily="34" charset="0"/>
                <a:cs typeface="Verdana" panose="020B0604030504040204" pitchFamily="34" charset="0"/>
              </a:rPr>
              <a:t>Onur</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Mutlu</a:t>
            </a:r>
            <a:endParaRPr lang="en-US" sz="2000" dirty="0">
              <a:latin typeface="Corbel" panose="020B050302020402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34853" y="5127220"/>
            <a:ext cx="1901305" cy="365775"/>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5963832"/>
            <a:ext cx="2350827" cy="404445"/>
          </a:xfrm>
          <a:prstGeom prst="rect">
            <a:avLst/>
          </a:prstGeom>
        </p:spPr>
      </p:pic>
      <p:pic>
        <p:nvPicPr>
          <p:cNvPr id="5" name="Picture 4">
            <a:extLst>
              <a:ext uri="{FF2B5EF4-FFF2-40B4-BE49-F238E27FC236}">
                <a16:creationId xmlns:a16="http://schemas.microsoft.com/office/drawing/2014/main" id="{41BBFCF3-2247-D74B-9369-235951C491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94583" y="5963832"/>
            <a:ext cx="2001528" cy="580153"/>
          </a:xfrm>
          <a:prstGeom prst="rect">
            <a:avLst/>
          </a:prstGeom>
        </p:spPr>
      </p:pic>
      <p:pic>
        <p:nvPicPr>
          <p:cNvPr id="8" name="Picture 7">
            <a:extLst>
              <a:ext uri="{FF2B5EF4-FFF2-40B4-BE49-F238E27FC236}">
                <a16:creationId xmlns:a16="http://schemas.microsoft.com/office/drawing/2014/main" id="{0B3C9907-610A-3A45-9508-0B963A79C0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11267" y="5761453"/>
            <a:ext cx="937146" cy="937146"/>
          </a:xfrm>
          <a:prstGeom prst="rect">
            <a:avLst/>
          </a:prstGeom>
        </p:spPr>
      </p:pic>
      <p:pic>
        <p:nvPicPr>
          <p:cNvPr id="11" name="Picture 10">
            <a:extLst>
              <a:ext uri="{FF2B5EF4-FFF2-40B4-BE49-F238E27FC236}">
                <a16:creationId xmlns:a16="http://schemas.microsoft.com/office/drawing/2014/main" id="{A9EEC7B1-8381-EF40-8DC2-D84639E89C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63569" y="5759178"/>
            <a:ext cx="2292824" cy="939421"/>
          </a:xfrm>
          <a:prstGeom prst="rect">
            <a:avLst/>
          </a:prstGeom>
        </p:spPr>
      </p:pic>
    </p:spTree>
    <p:extLst>
      <p:ext uri="{BB962C8B-B14F-4D97-AF65-F5344CB8AC3E}">
        <p14:creationId xmlns:p14="http://schemas.microsoft.com/office/powerpoint/2010/main" val="9965108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51EFE-7187-2080-178D-A83959496FAD}"/>
              </a:ext>
            </a:extLst>
          </p:cNvPr>
          <p:cNvSpPr>
            <a:spLocks noGrp="1"/>
          </p:cNvSpPr>
          <p:nvPr>
            <p:ph type="title"/>
          </p:nvPr>
        </p:nvSpPr>
        <p:spPr/>
        <p:txBody>
          <a:bodyPr/>
          <a:lstStyle/>
          <a:p>
            <a:r>
              <a:rPr lang="en-CH" dirty="0"/>
              <a:t>GenStore Discussion</a:t>
            </a:r>
          </a:p>
        </p:txBody>
      </p:sp>
      <p:sp>
        <p:nvSpPr>
          <p:cNvPr id="3" name="Content Placeholder 2">
            <a:extLst>
              <a:ext uri="{FF2B5EF4-FFF2-40B4-BE49-F238E27FC236}">
                <a16:creationId xmlns:a16="http://schemas.microsoft.com/office/drawing/2014/main" id="{48E38E00-2181-240F-3610-FB9BCE3D14D0}"/>
              </a:ext>
            </a:extLst>
          </p:cNvPr>
          <p:cNvSpPr>
            <a:spLocks noGrp="1"/>
          </p:cNvSpPr>
          <p:nvPr>
            <p:ph idx="1"/>
          </p:nvPr>
        </p:nvSpPr>
        <p:spPr>
          <a:xfrm>
            <a:off x="189560" y="914400"/>
            <a:ext cx="8798061" cy="5491555"/>
          </a:xfrm>
        </p:spPr>
        <p:txBody>
          <a:bodyPr/>
          <a:lstStyle/>
          <a:p>
            <a:r>
              <a:rPr lang="en-CH" dirty="0">
                <a:solidFill>
                  <a:srgbClr val="1658FF"/>
                </a:solidFill>
                <a:hlinkClick r:id="rId2" action="ppaction://hlinksldjump">
                  <a:extLst>
                    <a:ext uri="{A12FA001-AC4F-418D-AE19-62706E023703}">
                      <ahyp:hlinkClr xmlns:ahyp="http://schemas.microsoft.com/office/drawing/2018/hyperlinkcolor" val="tx"/>
                    </a:ext>
                  </a:extLst>
                </a:hlinkClick>
              </a:rPr>
              <a:t>Main presentation</a:t>
            </a:r>
            <a:endParaRPr lang="en-CH" dirty="0">
              <a:solidFill>
                <a:srgbClr val="1658FF"/>
              </a:solidFill>
              <a:hlinkClick r:id="rId3" action="ppaction://hlinksldjump">
                <a:extLst>
                  <a:ext uri="{A12FA001-AC4F-418D-AE19-62706E023703}">
                    <ahyp:hlinkClr xmlns:ahyp="http://schemas.microsoft.com/office/drawing/2018/hyperlinkcolor" val="tx"/>
                  </a:ext>
                </a:extLst>
              </a:hlinkClick>
            </a:endParaRPr>
          </a:p>
          <a:p>
            <a:r>
              <a:rPr lang="en-CH" dirty="0">
                <a:solidFill>
                  <a:srgbClr val="1658FF"/>
                </a:solidFill>
                <a:hlinkClick r:id="rId3" action="ppaction://hlinksldjump">
                  <a:extLst>
                    <a:ext uri="{A12FA001-AC4F-418D-AE19-62706E023703}">
                      <ahyp:hlinkClr xmlns:ahyp="http://schemas.microsoft.com/office/drawing/2018/hyperlinkcolor" val="tx"/>
                    </a:ext>
                  </a:extLst>
                </a:hlinkClick>
              </a:rPr>
              <a:t>Motivation details</a:t>
            </a:r>
            <a:endParaRPr lang="en-CH" dirty="0">
              <a:solidFill>
                <a:srgbClr val="1658FF"/>
              </a:solidFill>
            </a:endParaRPr>
          </a:p>
          <a:p>
            <a:r>
              <a:rPr lang="en-CH" dirty="0">
                <a:solidFill>
                  <a:srgbClr val="1658FF"/>
                </a:solidFill>
                <a:hlinkClick r:id="rId4" action="ppaction://hlinksldjump">
                  <a:extLst>
                    <a:ext uri="{A12FA001-AC4F-418D-AE19-62706E023703}">
                      <ahyp:hlinkClr xmlns:ahyp="http://schemas.microsoft.com/office/drawing/2018/hyperlinkcolor" val="tx"/>
                    </a:ext>
                  </a:extLst>
                </a:hlinkClick>
              </a:rPr>
              <a:t>Long read use cases</a:t>
            </a:r>
            <a:endParaRPr lang="en-CH" dirty="0">
              <a:solidFill>
                <a:srgbClr val="1658FF"/>
              </a:solidFill>
            </a:endParaRPr>
          </a:p>
          <a:p>
            <a:r>
              <a:rPr lang="en-CH" dirty="0">
                <a:solidFill>
                  <a:srgbClr val="1658FF"/>
                </a:solidFill>
                <a:hlinkClick r:id="rId5" action="ppaction://hlinksldjump">
                  <a:extLst>
                    <a:ext uri="{A12FA001-AC4F-418D-AE19-62706E023703}">
                      <ahyp:hlinkClr xmlns:ahyp="http://schemas.microsoft.com/office/drawing/2018/hyperlinkcolor" val="tx"/>
                    </a:ext>
                  </a:extLst>
                </a:hlinkClick>
              </a:rPr>
              <a:t>GenStore-NM detailed architecture</a:t>
            </a:r>
            <a:endParaRPr lang="en-CH" dirty="0">
              <a:solidFill>
                <a:srgbClr val="1658FF"/>
              </a:solidFill>
            </a:endParaRPr>
          </a:p>
          <a:p>
            <a:r>
              <a:rPr lang="en-CH" dirty="0">
                <a:solidFill>
                  <a:srgbClr val="1658FF"/>
                </a:solidFill>
                <a:hlinkClick r:id="rId6" action="ppaction://hlinksldjump">
                  <a:extLst>
                    <a:ext uri="{A12FA001-AC4F-418D-AE19-62706E023703}">
                      <ahyp:hlinkClr xmlns:ahyp="http://schemas.microsoft.com/office/drawing/2018/hyperlinkcolor" val="tx"/>
                    </a:ext>
                  </a:extLst>
                </a:hlinkClick>
              </a:rPr>
              <a:t>Detailed results</a:t>
            </a:r>
            <a:endParaRPr lang="en-CH" dirty="0">
              <a:solidFill>
                <a:srgbClr val="1658FF"/>
              </a:solidFill>
            </a:endParaRPr>
          </a:p>
          <a:p>
            <a:r>
              <a:rPr lang="en-CH" dirty="0">
                <a:solidFill>
                  <a:srgbClr val="1658FF"/>
                </a:solidFill>
                <a:hlinkClick r:id="rId7" action="ppaction://hlinksldjump">
                  <a:extLst>
                    <a:ext uri="{A12FA001-AC4F-418D-AE19-62706E023703}">
                      <ahyp:hlinkClr xmlns:ahyp="http://schemas.microsoft.com/office/drawing/2018/hyperlinkcolor" val="tx"/>
                    </a:ext>
                  </a:extLst>
                </a:hlinkClick>
              </a:rPr>
              <a:t>Effect of inputs</a:t>
            </a:r>
            <a:endParaRPr lang="en-CH" dirty="0">
              <a:solidFill>
                <a:srgbClr val="1658FF"/>
              </a:solidFill>
            </a:endParaRPr>
          </a:p>
          <a:p>
            <a:endParaRPr lang="en-CH" dirty="0"/>
          </a:p>
        </p:txBody>
      </p:sp>
      <p:pic>
        <p:nvPicPr>
          <p:cNvPr id="5" name="Graphic 4" descr="Home">
            <a:hlinkClick r:id="rId8" action="ppaction://hlinksldjump"/>
            <a:extLst>
              <a:ext uri="{FF2B5EF4-FFF2-40B4-BE49-F238E27FC236}">
                <a16:creationId xmlns:a16="http://schemas.microsoft.com/office/drawing/2014/main" id="{DFB9D4B6-716E-F16A-7EF4-0EC29B1B744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32626456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rbel" panose="020B0503020204020204" pitchFamily="34" charset="0"/>
              </a:rPr>
              <a:t>Genome Sequence Analysis</a:t>
            </a:r>
            <a:endParaRPr lang="en-US" b="1" dirty="0">
              <a:latin typeface="Corbel" panose="020B0503020204020204" pitchFamily="34" charset="0"/>
            </a:endParaRPr>
          </a:p>
        </p:txBody>
      </p:sp>
      <p:sp>
        <p:nvSpPr>
          <p:cNvPr id="3" name="Content Placeholder 2"/>
          <p:cNvSpPr>
            <a:spLocks noGrp="1"/>
          </p:cNvSpPr>
          <p:nvPr>
            <p:ph idx="1"/>
          </p:nvPr>
        </p:nvSpPr>
        <p:spPr>
          <a:xfrm>
            <a:off x="189559" y="863068"/>
            <a:ext cx="8874053" cy="2017090"/>
          </a:xfrm>
        </p:spPr>
        <p:txBody>
          <a:bodyPr lIns="91440" tIns="45720" rIns="91440" bIns="45720" anchor="t">
            <a:noAutofit/>
          </a:bodyPr>
          <a:lstStyle/>
          <a:p>
            <a:pPr>
              <a:lnSpc>
                <a:spcPct val="100000"/>
              </a:lnSpc>
              <a:spcBef>
                <a:spcPts val="400"/>
              </a:spcBef>
              <a:buClr>
                <a:schemeClr val="tx1"/>
              </a:buClr>
            </a:pPr>
            <a:r>
              <a:rPr lang="en-US" sz="2200" dirty="0">
                <a:solidFill>
                  <a:srgbClr val="00B050"/>
                </a:solidFill>
                <a:ea typeface="Segoe UI Symbol" panose="020B0502040204020203" pitchFamily="34" charset="0"/>
                <a:cs typeface="Segoe UI Historic" panose="020B0502040204020203" pitchFamily="34" charset="0"/>
              </a:rPr>
              <a:t>Genome sequence analysis</a:t>
            </a:r>
            <a:r>
              <a:rPr lang="en-US" sz="2200" dirty="0">
                <a:ea typeface="Segoe UI Symbol" panose="020B0502040204020203" pitchFamily="34" charset="0"/>
                <a:cs typeface="Segoe UI Historic" panose="020B0502040204020203" pitchFamily="34" charset="0"/>
              </a:rPr>
              <a:t> is critical for many applications</a:t>
            </a:r>
          </a:p>
          <a:p>
            <a:pPr marL="363538" lvl="1" indent="-185738">
              <a:lnSpc>
                <a:spcPct val="100000"/>
              </a:lnSpc>
              <a:spcBef>
                <a:spcPts val="400"/>
              </a:spcBef>
            </a:pPr>
            <a:r>
              <a:rPr lang="en-US" sz="2200" dirty="0">
                <a:ea typeface="Segoe UI Symbol" panose="020B0502040204020203" pitchFamily="34" charset="0"/>
                <a:cs typeface="Segoe UI Historic" panose="020B0502040204020203" pitchFamily="34" charset="0"/>
              </a:rPr>
              <a:t>Personalized medicine</a:t>
            </a:r>
          </a:p>
          <a:p>
            <a:pPr marL="363538" lvl="1" indent="-185738">
              <a:lnSpc>
                <a:spcPct val="100000"/>
              </a:lnSpc>
              <a:spcBef>
                <a:spcPts val="400"/>
              </a:spcBef>
            </a:pPr>
            <a:r>
              <a:rPr lang="en-US" sz="2200" dirty="0">
                <a:ea typeface="Segoe UI Symbol" panose="020B0502040204020203" pitchFamily="34" charset="0"/>
                <a:cs typeface="Segoe UI Historic" panose="020B0502040204020203" pitchFamily="34" charset="0"/>
              </a:rPr>
              <a:t>Outbreak tracing</a:t>
            </a:r>
          </a:p>
          <a:p>
            <a:pPr marL="363538" lvl="1" indent="-185738">
              <a:lnSpc>
                <a:spcPct val="100000"/>
              </a:lnSpc>
              <a:spcBef>
                <a:spcPts val="400"/>
              </a:spcBef>
            </a:pPr>
            <a:r>
              <a:rPr lang="en-US" sz="2200" dirty="0">
                <a:ea typeface="Segoe UI Symbol" panose="020B0502040204020203" pitchFamily="34" charset="0"/>
                <a:cs typeface="Segoe UI Historic" panose="020B0502040204020203" pitchFamily="34" charset="0"/>
              </a:rPr>
              <a:t>Evolutionary studies</a:t>
            </a:r>
          </a:p>
          <a:p>
            <a:pPr marL="363538" lvl="1" indent="-185738">
              <a:lnSpc>
                <a:spcPct val="100000"/>
              </a:lnSpc>
              <a:spcBef>
                <a:spcPts val="400"/>
              </a:spcBef>
            </a:pPr>
            <a:endParaRPr lang="en-US" sz="2200" dirty="0">
              <a:ea typeface="Segoe UI Symbol" panose="020B0502040204020203" pitchFamily="34" charset="0"/>
              <a:cs typeface="Segoe UI Historic" panose="020B0502040204020203" pitchFamily="34" charset="0"/>
            </a:endParaRPr>
          </a:p>
          <a:p>
            <a:pPr marL="0" indent="0">
              <a:lnSpc>
                <a:spcPct val="100000"/>
              </a:lnSpc>
              <a:spcBef>
                <a:spcPts val="400"/>
              </a:spcBef>
              <a:buNone/>
            </a:pPr>
            <a:endParaRPr lang="en-US" sz="2200" dirty="0">
              <a:ea typeface="Segoe UI Symbol" panose="020B0502040204020203" pitchFamily="34" charset="0"/>
              <a:cs typeface="Segoe UI Historic" panose="020B0502040204020203" pitchFamily="34" charset="0"/>
            </a:endParaRPr>
          </a:p>
        </p:txBody>
      </p:sp>
      <p:sp>
        <p:nvSpPr>
          <p:cNvPr id="10" name="Content Placeholder 2">
            <a:extLst>
              <a:ext uri="{FF2B5EF4-FFF2-40B4-BE49-F238E27FC236}">
                <a16:creationId xmlns:a16="http://schemas.microsoft.com/office/drawing/2014/main" id="{F815FE1A-BB38-2142-8A4D-60A48A5EF603}"/>
              </a:ext>
            </a:extLst>
          </p:cNvPr>
          <p:cNvSpPr txBox="1">
            <a:spLocks/>
          </p:cNvSpPr>
          <p:nvPr/>
        </p:nvSpPr>
        <p:spPr>
          <a:xfrm>
            <a:off x="189559" y="2760516"/>
            <a:ext cx="8874054" cy="595121"/>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3350" marR="0" lvl="0" indent="-1333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 Genome sequencing machines extract smaller fragments of the original DNA sequence, known as </a:t>
            </a: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Segoe UI Symbol" panose="020B0502040204020203" pitchFamily="34" charset="0"/>
                <a:cs typeface="Segoe UI Historic" panose="020B0502040204020203" pitchFamily="34" charset="0"/>
              </a:rPr>
              <a:t>reads</a:t>
            </a: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endParaRPr>
          </a:p>
        </p:txBody>
      </p:sp>
      <p:sp>
        <p:nvSpPr>
          <p:cNvPr id="11" name="Rectangle 10">
            <a:extLst>
              <a:ext uri="{FF2B5EF4-FFF2-40B4-BE49-F238E27FC236}">
                <a16:creationId xmlns:a16="http://schemas.microsoft.com/office/drawing/2014/main" id="{44FB9218-7DD0-5845-B052-E2FFA1804358}"/>
              </a:ext>
            </a:extLst>
          </p:cNvPr>
          <p:cNvSpPr/>
          <p:nvPr/>
        </p:nvSpPr>
        <p:spPr>
          <a:xfrm>
            <a:off x="570224" y="4809030"/>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12" name="Rectangle 11">
            <a:extLst>
              <a:ext uri="{FF2B5EF4-FFF2-40B4-BE49-F238E27FC236}">
                <a16:creationId xmlns:a16="http://schemas.microsoft.com/office/drawing/2014/main" id="{06B736E1-D666-6747-9664-54E019AB94D5}"/>
              </a:ext>
            </a:extLst>
          </p:cNvPr>
          <p:cNvSpPr/>
          <p:nvPr/>
        </p:nvSpPr>
        <p:spPr>
          <a:xfrm>
            <a:off x="570224" y="5063423"/>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3" name="Rectangle 12">
            <a:extLst>
              <a:ext uri="{FF2B5EF4-FFF2-40B4-BE49-F238E27FC236}">
                <a16:creationId xmlns:a16="http://schemas.microsoft.com/office/drawing/2014/main" id="{4242A33C-4BB8-3E43-A6CE-61C369794D9E}"/>
              </a:ext>
            </a:extLst>
          </p:cNvPr>
          <p:cNvSpPr/>
          <p:nvPr/>
        </p:nvSpPr>
        <p:spPr>
          <a:xfrm>
            <a:off x="570224" y="5572209"/>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4" name="Rectangle 13">
            <a:extLst>
              <a:ext uri="{FF2B5EF4-FFF2-40B4-BE49-F238E27FC236}">
                <a16:creationId xmlns:a16="http://schemas.microsoft.com/office/drawing/2014/main" id="{CFE13979-6503-E049-9F12-5FE9B5A36DD3}"/>
              </a:ext>
            </a:extLst>
          </p:cNvPr>
          <p:cNvSpPr/>
          <p:nvPr/>
        </p:nvSpPr>
        <p:spPr>
          <a:xfrm>
            <a:off x="570224" y="5317816"/>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2044BF05-2BAB-A648-B788-3BA86E3F8C8C}"/>
              </a:ext>
            </a:extLst>
          </p:cNvPr>
          <p:cNvSpPr/>
          <p:nvPr/>
        </p:nvSpPr>
        <p:spPr>
          <a:xfrm>
            <a:off x="451412" y="4676167"/>
            <a:ext cx="1740799" cy="12153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174E182B-DF51-EA4D-9F3F-0E7845682A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045" y="3605258"/>
            <a:ext cx="904357" cy="2141818"/>
          </a:xfrm>
          <a:prstGeom prst="rect">
            <a:avLst/>
          </a:prstGeom>
        </p:spPr>
      </p:pic>
      <p:sp>
        <p:nvSpPr>
          <p:cNvPr id="17" name="Rectangle 16">
            <a:extLst>
              <a:ext uri="{FF2B5EF4-FFF2-40B4-BE49-F238E27FC236}">
                <a16:creationId xmlns:a16="http://schemas.microsoft.com/office/drawing/2014/main" id="{E5524454-8CB9-E644-9409-4448FEB49E0C}"/>
              </a:ext>
            </a:extLst>
          </p:cNvPr>
          <p:cNvSpPr/>
          <p:nvPr/>
        </p:nvSpPr>
        <p:spPr>
          <a:xfrm>
            <a:off x="1151525" y="4228818"/>
            <a:ext cx="717518" cy="434916"/>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D3D92D60-0D12-1A41-8197-821B2A9ABC80}"/>
              </a:ext>
            </a:extLst>
          </p:cNvPr>
          <p:cNvSpPr/>
          <p:nvPr/>
        </p:nvSpPr>
        <p:spPr>
          <a:xfrm>
            <a:off x="1196264" y="4984763"/>
            <a:ext cx="177666" cy="97517"/>
          </a:xfrm>
          <a:prstGeom prst="rect">
            <a:avLst/>
          </a:prstGeom>
          <a:solidFill>
            <a:schemeClr val="accent5"/>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0A3B4989-5B4B-584A-93F5-ABDDBE3BBB01}"/>
              </a:ext>
            </a:extLst>
          </p:cNvPr>
          <p:cNvSpPr/>
          <p:nvPr/>
        </p:nvSpPr>
        <p:spPr>
          <a:xfrm>
            <a:off x="2448325" y="4984763"/>
            <a:ext cx="177666" cy="97517"/>
          </a:xfrm>
          <a:prstGeom prst="rect">
            <a:avLst/>
          </a:prstGeom>
          <a:solidFill>
            <a:schemeClr val="accent5"/>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AD306F1-20ED-E849-8967-E6CDB4C006FA}"/>
              </a:ext>
            </a:extLst>
          </p:cNvPr>
          <p:cNvSpPr/>
          <p:nvPr/>
        </p:nvSpPr>
        <p:spPr>
          <a:xfrm>
            <a:off x="1071764" y="4423877"/>
            <a:ext cx="825221" cy="580816"/>
          </a:xfrm>
          <a:prstGeom prst="rect">
            <a:avLst/>
          </a:prstGeom>
          <a:solidFill>
            <a:schemeClr val="accent1">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6FE3A6F-9729-8843-A18F-62E730626D30}"/>
              </a:ext>
            </a:extLst>
          </p:cNvPr>
          <p:cNvSpPr/>
          <p:nvPr/>
        </p:nvSpPr>
        <p:spPr>
          <a:xfrm>
            <a:off x="1821422" y="4005331"/>
            <a:ext cx="904357" cy="1000471"/>
          </a:xfrm>
          <a:prstGeom prst="rect">
            <a:avLst/>
          </a:prstGeom>
          <a:solidFill>
            <a:schemeClr val="accent1">
              <a:lumMod val="60000"/>
              <a:lumOff val="4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E937FC2-94C2-124F-BDB7-3DB51B150DA9}"/>
              </a:ext>
            </a:extLst>
          </p:cNvPr>
          <p:cNvSpPr/>
          <p:nvPr/>
        </p:nvSpPr>
        <p:spPr>
          <a:xfrm>
            <a:off x="1917974" y="4089227"/>
            <a:ext cx="717518" cy="355629"/>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D70E1AB-5CC3-EB41-B2D3-B7A38BC5A709}"/>
              </a:ext>
            </a:extLst>
          </p:cNvPr>
          <p:cNvCxnSpPr>
            <a:cxnSpLocks/>
            <a:stCxn id="18" idx="1"/>
            <a:endCxn id="18" idx="0"/>
          </p:cNvCxnSpPr>
          <p:nvPr/>
        </p:nvCxnSpPr>
        <p:spPr>
          <a:xfrm flipV="1">
            <a:off x="1917974" y="4089227"/>
            <a:ext cx="358759" cy="17781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D713C11-9BF9-F749-AC9F-C450F1124070}"/>
              </a:ext>
            </a:extLst>
          </p:cNvPr>
          <p:cNvCxnSpPr>
            <a:cxnSpLocks/>
          </p:cNvCxnSpPr>
          <p:nvPr/>
        </p:nvCxnSpPr>
        <p:spPr>
          <a:xfrm flipV="1">
            <a:off x="1896985" y="4109760"/>
            <a:ext cx="522122" cy="25439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039AAC5-B67B-064E-B4D8-190599F6AB21}"/>
              </a:ext>
            </a:extLst>
          </p:cNvPr>
          <p:cNvCxnSpPr>
            <a:cxnSpLocks/>
          </p:cNvCxnSpPr>
          <p:nvPr/>
        </p:nvCxnSpPr>
        <p:spPr>
          <a:xfrm>
            <a:off x="1821422" y="4540292"/>
            <a:ext cx="90435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F4556F1-DA3B-9547-962C-8D39B7B5A173}"/>
              </a:ext>
            </a:extLst>
          </p:cNvPr>
          <p:cNvCxnSpPr>
            <a:cxnSpLocks/>
          </p:cNvCxnSpPr>
          <p:nvPr/>
        </p:nvCxnSpPr>
        <p:spPr>
          <a:xfrm>
            <a:off x="2419107" y="4663734"/>
            <a:ext cx="0" cy="340959"/>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B5F906E-E108-6A47-8529-16104D4FF92B}"/>
              </a:ext>
            </a:extLst>
          </p:cNvPr>
          <p:cNvCxnSpPr>
            <a:cxnSpLocks/>
          </p:cNvCxnSpPr>
          <p:nvPr/>
        </p:nvCxnSpPr>
        <p:spPr>
          <a:xfrm>
            <a:off x="1821422" y="4676167"/>
            <a:ext cx="90435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30F551C3-8A96-B248-8672-E65E34BFAAB0}"/>
              </a:ext>
            </a:extLst>
          </p:cNvPr>
          <p:cNvSpPr/>
          <p:nvPr/>
        </p:nvSpPr>
        <p:spPr>
          <a:xfrm flipV="1">
            <a:off x="1906398" y="4596872"/>
            <a:ext cx="4629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97325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Tn>
                        </p:par>
                      </p:childTnLst>
                    </p:cTn>
                  </p:par>
                  <p:par>
                    <p:cTn id="15" fill="hold">
                      <p:stCondLst>
                        <p:cond delay="indefinite"/>
                      </p:stCondLst>
                      <p:childTnLst>
                        <p:par>
                          <p:cTn id="16" fill="hold">
                            <p:stCondLst>
                              <p:cond delay="0"/>
                            </p:stCondLst>
                          </p:cTn>
                        </p:par>
                      </p:childTnLst>
                    </p:cTn>
                  </p:par>
                  <p:par>
                    <p:cTn id="17" fill="hold">
                      <p:stCondLst>
                        <p:cond delay="indefinite"/>
                      </p:stCondLst>
                      <p:childTnLst>
                        <p:par>
                          <p:cTn id="18" fill="hold">
                            <p:stCondLst>
                              <p:cond delay="0"/>
                            </p:stCond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0" presetClass="path" presetSubtype="0" accel="50000" decel="50000" fill="hold" grpId="0" nodeType="clickEffect">
                                  <p:stCondLst>
                                    <p:cond delay="0"/>
                                  </p:stCondLst>
                                  <p:childTnLst>
                                    <p:animMotion origin="layout" path="M 3.05556E-6 -7.40741E-7 L 0.24444 -0.0787 " pathEditMode="relative" rAng="0" ptsTypes="AA">
                                      <p:cBhvr>
                                        <p:cTn id="52" dur="500" fill="hold"/>
                                        <p:tgtEl>
                                          <p:spTgt spid="11"/>
                                        </p:tgtEl>
                                        <p:attrNameLst>
                                          <p:attrName>ppt_x</p:attrName>
                                          <p:attrName>ppt_y</p:attrName>
                                        </p:attrNameLst>
                                      </p:cBhvr>
                                      <p:rCtr x="12222" y="-3935"/>
                                    </p:animMotion>
                                  </p:childTnLst>
                                </p:cTn>
                              </p:par>
                              <p:par>
                                <p:cTn id="53" presetID="0" presetClass="path" presetSubtype="0" accel="50000" decel="50000" fill="hold" grpId="0" nodeType="withEffect">
                                  <p:stCondLst>
                                    <p:cond delay="0"/>
                                  </p:stCondLst>
                                  <p:childTnLst>
                                    <p:animMotion origin="layout" path="M 0.0007 -0.00047 L 0.29862 -0.06829 " pathEditMode="relative" rAng="0" ptsTypes="AA">
                                      <p:cBhvr>
                                        <p:cTn id="54" dur="500" fill="hold"/>
                                        <p:tgtEl>
                                          <p:spTgt spid="12"/>
                                        </p:tgtEl>
                                        <p:attrNameLst>
                                          <p:attrName>ppt_x</p:attrName>
                                          <p:attrName>ppt_y</p:attrName>
                                        </p:attrNameLst>
                                      </p:cBhvr>
                                      <p:rCtr x="14896" y="-3403"/>
                                    </p:animMotion>
                                  </p:childTnLst>
                                </p:cTn>
                              </p:par>
                              <p:par>
                                <p:cTn id="55" presetID="0" presetClass="path" presetSubtype="0" accel="50000" decel="50000" fill="hold" grpId="0" nodeType="withEffect">
                                  <p:stCondLst>
                                    <p:cond delay="0"/>
                                  </p:stCondLst>
                                  <p:childTnLst>
                                    <p:animMotion origin="layout" path="M -0.03263 -0.07222 L 0.56337 -0.18935 " pathEditMode="relative" rAng="0" ptsTypes="AA">
                                      <p:cBhvr>
                                        <p:cTn id="56" dur="500" fill="hold"/>
                                        <p:tgtEl>
                                          <p:spTgt spid="14"/>
                                        </p:tgtEl>
                                        <p:attrNameLst>
                                          <p:attrName>ppt_x</p:attrName>
                                          <p:attrName>ppt_y</p:attrName>
                                        </p:attrNameLst>
                                      </p:cBhvr>
                                      <p:rCtr x="29792" y="-5856"/>
                                    </p:animMotion>
                                  </p:childTnLst>
                                </p:cTn>
                              </p:par>
                              <p:par>
                                <p:cTn id="57" presetID="0" presetClass="path" presetSubtype="0" accel="50000" decel="50000" fill="hold" grpId="0" nodeType="withEffect">
                                  <p:stCondLst>
                                    <p:cond delay="0"/>
                                  </p:stCondLst>
                                  <p:childTnLst>
                                    <p:animMotion origin="layout" path="M -4.44444E-6 -0.00023 L 0.5941 -0.15393 " pathEditMode="relative" rAng="0" ptsTypes="AA">
                                      <p:cBhvr>
                                        <p:cTn id="58" dur="500" fill="hold"/>
                                        <p:tgtEl>
                                          <p:spTgt spid="13"/>
                                        </p:tgtEl>
                                        <p:attrNameLst>
                                          <p:attrName>ppt_x</p:attrName>
                                          <p:attrName>ppt_y</p:attrName>
                                        </p:attrNameLst>
                                      </p:cBhvr>
                                      <p:rCtr x="29705" y="-7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uiExpand="1" build="p"/>
      <p:bldP spid="11" grpId="0" animBg="1"/>
      <p:bldP spid="12" grpId="0" animBg="1"/>
      <p:bldP spid="13" grpId="0" animBg="1"/>
      <p:bldP spid="14" grpId="0" animBg="1"/>
      <p:bldP spid="17" grpId="0" animBg="1"/>
      <p:bldP spid="36" grpId="0" animBg="1"/>
      <p:bldP spid="37" grpId="0" animBg="1"/>
      <p:bldP spid="16" grpId="0" animBg="1"/>
      <p:bldP spid="4" grpId="0" animBg="1"/>
      <p:bldP spid="18" grpId="0" animBg="1"/>
      <p:bldP spid="3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rbel" panose="020B0503020204020204" pitchFamily="34" charset="0"/>
              </a:rPr>
              <a:t>Genome Sequence Analysis</a:t>
            </a:r>
            <a:endParaRPr lang="en-US" b="1" dirty="0">
              <a:latin typeface="Corbel" panose="020B0503020204020204" pitchFamily="34" charset="0"/>
            </a:endParaRPr>
          </a:p>
        </p:txBody>
      </p:sp>
      <p:sp>
        <p:nvSpPr>
          <p:cNvPr id="3" name="Content Placeholder 2"/>
          <p:cNvSpPr>
            <a:spLocks noGrp="1"/>
          </p:cNvSpPr>
          <p:nvPr>
            <p:ph idx="1"/>
          </p:nvPr>
        </p:nvSpPr>
        <p:spPr>
          <a:xfrm>
            <a:off x="189559" y="863068"/>
            <a:ext cx="8874053" cy="391627"/>
          </a:xfrm>
        </p:spPr>
        <p:txBody>
          <a:bodyPr lIns="91440" tIns="45720" rIns="91440" bIns="45720" anchor="t">
            <a:noAutofit/>
          </a:bodyPr>
          <a:lstStyle/>
          <a:p>
            <a:pPr marL="185738" indent="-185738">
              <a:lnSpc>
                <a:spcPct val="100000"/>
              </a:lnSpc>
              <a:spcBef>
                <a:spcPts val="400"/>
              </a:spcBef>
              <a:buClr>
                <a:schemeClr val="tx1"/>
              </a:buClr>
            </a:pPr>
            <a:r>
              <a:rPr lang="en-US" sz="2200" b="1" dirty="0">
                <a:solidFill>
                  <a:srgbClr val="F49415"/>
                </a:solidFill>
                <a:ea typeface="Segoe UI Symbol" panose="020B0502040204020203" pitchFamily="34" charset="0"/>
                <a:cs typeface="Segoe UI Historic" panose="020B0502040204020203" pitchFamily="34" charset="0"/>
              </a:rPr>
              <a:t>Read mapping: </a:t>
            </a:r>
            <a:r>
              <a:rPr lang="en-US" sz="2200" dirty="0">
                <a:ea typeface="Segoe UI Symbol" panose="020B0502040204020203" pitchFamily="34" charset="0"/>
                <a:cs typeface="Segoe UI Historic" panose="020B0502040204020203" pitchFamily="34" charset="0"/>
              </a:rPr>
              <a:t>first key step in genome sequence analysis</a:t>
            </a:r>
          </a:p>
        </p:txBody>
      </p:sp>
      <p:sp>
        <p:nvSpPr>
          <p:cNvPr id="10" name="Rectangle 9">
            <a:extLst>
              <a:ext uri="{FF2B5EF4-FFF2-40B4-BE49-F238E27FC236}">
                <a16:creationId xmlns:a16="http://schemas.microsoft.com/office/drawing/2014/main" id="{EC586341-02EC-AC40-ADCE-03BE081109A9}"/>
              </a:ext>
            </a:extLst>
          </p:cNvPr>
          <p:cNvSpPr/>
          <p:nvPr/>
        </p:nvSpPr>
        <p:spPr>
          <a:xfrm>
            <a:off x="1461309" y="3089732"/>
            <a:ext cx="6292918" cy="278215"/>
          </a:xfrm>
          <a:prstGeom prst="rect">
            <a:avLst/>
          </a:prstGeom>
          <a:solidFill>
            <a:schemeClr val="accent6">
              <a:lumMod val="40000"/>
              <a:lumOff val="60000"/>
              <a:alpha val="41176"/>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
        <p:nvSpPr>
          <p:cNvPr id="11" name="Content Placeholder 2">
            <a:extLst>
              <a:ext uri="{FF2B5EF4-FFF2-40B4-BE49-F238E27FC236}">
                <a16:creationId xmlns:a16="http://schemas.microsoft.com/office/drawing/2014/main" id="{F9C91E8A-E172-C54D-BD10-CDEE469B4322}"/>
              </a:ext>
            </a:extLst>
          </p:cNvPr>
          <p:cNvSpPr txBox="1">
            <a:spLocks/>
          </p:cNvSpPr>
          <p:nvPr/>
        </p:nvSpPr>
        <p:spPr>
          <a:xfrm>
            <a:off x="189559" y="1329892"/>
            <a:ext cx="8874053" cy="391627"/>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marR="0" lvl="1" indent="-185738" algn="l" defTabSz="914400" rtl="0" eaLnBrk="1" fontAlgn="auto" latinLnBrk="0" hangingPunct="1">
              <a:lnSpc>
                <a:spcPct val="100000"/>
              </a:lnSpc>
              <a:spcBef>
                <a:spcPts val="400"/>
              </a:spcBef>
              <a:spcAft>
                <a:spcPts val="0"/>
              </a:spcAft>
              <a:buClrTx/>
              <a:buSzTx/>
              <a:buFont typeface="Cambria" panose="02040503050406030204" pitchFamily="18" charset="0"/>
              <a:buChar char="-"/>
              <a:tabLst/>
              <a:defRPr/>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Aligns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reads</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 to potential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matching</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locations</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 in the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reference genome</a:t>
            </a:r>
          </a:p>
        </p:txBody>
      </p:sp>
      <p:sp>
        <p:nvSpPr>
          <p:cNvPr id="16" name="TextBox 15">
            <a:extLst>
              <a:ext uri="{FF2B5EF4-FFF2-40B4-BE49-F238E27FC236}">
                <a16:creationId xmlns:a16="http://schemas.microsoft.com/office/drawing/2014/main" id="{CAA3C5A6-E87F-114E-BB3F-F8E69655CA9A}"/>
              </a:ext>
            </a:extLst>
          </p:cNvPr>
          <p:cNvSpPr txBox="1"/>
          <p:nvPr/>
        </p:nvSpPr>
        <p:spPr>
          <a:xfrm>
            <a:off x="3277565" y="2630105"/>
            <a:ext cx="327464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2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Reference Genome</a:t>
            </a:r>
          </a:p>
        </p:txBody>
      </p:sp>
      <p:sp>
        <p:nvSpPr>
          <p:cNvPr id="18" name="TextBox 17">
            <a:extLst>
              <a:ext uri="{FF2B5EF4-FFF2-40B4-BE49-F238E27FC236}">
                <a16:creationId xmlns:a16="http://schemas.microsoft.com/office/drawing/2014/main" id="{C89FAAB7-34B1-8945-8D1B-47772C2262F5}"/>
              </a:ext>
            </a:extLst>
          </p:cNvPr>
          <p:cNvSpPr txBox="1"/>
          <p:nvPr/>
        </p:nvSpPr>
        <p:spPr>
          <a:xfrm>
            <a:off x="1440240" y="3655504"/>
            <a:ext cx="161964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200" b="1" i="1" u="none" strike="noStrike" kern="1200" cap="none" spc="0" normalizeH="0" baseline="0" noProof="0" dirty="0">
                <a:ln>
                  <a:noFill/>
                </a:ln>
                <a:solidFill>
                  <a:srgbClr val="FF0000"/>
                </a:solidFill>
                <a:effectLst/>
                <a:uLnTx/>
                <a:uFillTx/>
                <a:latin typeface="Corbel" panose="020B0503020204020204" pitchFamily="34" charset="0"/>
                <a:ea typeface="+mn-ea"/>
                <a:cs typeface="+mn-cs"/>
              </a:rPr>
              <a:t>Differences</a:t>
            </a:r>
          </a:p>
        </p:txBody>
      </p:sp>
      <p:sp>
        <p:nvSpPr>
          <p:cNvPr id="21" name="TextBox 20">
            <a:extLst>
              <a:ext uri="{FF2B5EF4-FFF2-40B4-BE49-F238E27FC236}">
                <a16:creationId xmlns:a16="http://schemas.microsoft.com/office/drawing/2014/main" id="{95D6EAFD-8585-5E4A-8CFB-141B10EF7C60}"/>
              </a:ext>
            </a:extLst>
          </p:cNvPr>
          <p:cNvSpPr txBox="1"/>
          <p:nvPr/>
        </p:nvSpPr>
        <p:spPr>
          <a:xfrm>
            <a:off x="6008877" y="3655504"/>
            <a:ext cx="161964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200" b="1" i="1" u="none" strike="noStrike" kern="1200" cap="none" spc="0" normalizeH="0" baseline="0" noProof="0" dirty="0">
                <a:ln>
                  <a:noFill/>
                </a:ln>
                <a:solidFill>
                  <a:srgbClr val="FF0000"/>
                </a:solidFill>
                <a:effectLst/>
                <a:uLnTx/>
                <a:uFillTx/>
                <a:latin typeface="Corbel" panose="020B0503020204020204" pitchFamily="34" charset="0"/>
                <a:ea typeface="+mn-ea"/>
                <a:cs typeface="+mn-cs"/>
              </a:rPr>
              <a:t>Differences</a:t>
            </a:r>
          </a:p>
        </p:txBody>
      </p:sp>
      <p:sp>
        <p:nvSpPr>
          <p:cNvPr id="20" name="Content Placeholder 2">
            <a:extLst>
              <a:ext uri="{FF2B5EF4-FFF2-40B4-BE49-F238E27FC236}">
                <a16:creationId xmlns:a16="http://schemas.microsoft.com/office/drawing/2014/main" id="{BEC0A51E-72DD-C74D-9B42-794D75CD4991}"/>
              </a:ext>
            </a:extLst>
          </p:cNvPr>
          <p:cNvSpPr txBox="1">
            <a:spLocks/>
          </p:cNvSpPr>
          <p:nvPr/>
        </p:nvSpPr>
        <p:spPr>
          <a:xfrm>
            <a:off x="189559" y="1762301"/>
            <a:ext cx="8874053" cy="391627"/>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marR="0" lvl="1" indent="-185738" algn="l" defTabSz="914400" rtl="0" eaLnBrk="1" fontAlgn="auto" latinLnBrk="0" hangingPunct="1">
              <a:lnSpc>
                <a:spcPct val="100000"/>
              </a:lnSpc>
              <a:spcBef>
                <a:spcPts val="400"/>
              </a:spcBef>
              <a:spcAft>
                <a:spcPts val="0"/>
              </a:spcAft>
              <a:buClr>
                <a:prstClr val="black"/>
              </a:buClr>
              <a:buSzTx/>
              <a:buFont typeface="Cambria" panose="02040503050406030204" pitchFamily="18" charset="0"/>
              <a:buChar char="-"/>
              <a:tabLst/>
              <a:defRPr/>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For each matching location, the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alignment step</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 finds the degree of </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ea typeface="Segoe UI Symbol" panose="020B0502040204020203" pitchFamily="34" charset="0"/>
                <a:cs typeface="Segoe UI Historic" panose="020B0502040204020203" pitchFamily="34" charset="0"/>
              </a:rPr>
              <a:t>similarity (alignment score)</a:t>
            </a:r>
          </a:p>
        </p:txBody>
      </p:sp>
      <p:sp>
        <p:nvSpPr>
          <p:cNvPr id="31" name="Rectangle 30">
            <a:extLst>
              <a:ext uri="{FF2B5EF4-FFF2-40B4-BE49-F238E27FC236}">
                <a16:creationId xmlns:a16="http://schemas.microsoft.com/office/drawing/2014/main" id="{F29929E7-60DE-634C-943C-4F80ED3403BE}"/>
              </a:ext>
            </a:extLst>
          </p:cNvPr>
          <p:cNvSpPr/>
          <p:nvPr/>
        </p:nvSpPr>
        <p:spPr>
          <a:xfrm>
            <a:off x="2809631" y="4267041"/>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3" name="Rectangle 32">
            <a:extLst>
              <a:ext uri="{FF2B5EF4-FFF2-40B4-BE49-F238E27FC236}">
                <a16:creationId xmlns:a16="http://schemas.microsoft.com/office/drawing/2014/main" id="{0147F58F-34F3-EF41-BD09-B8BE8EEA9B36}"/>
              </a:ext>
            </a:extLst>
          </p:cNvPr>
          <p:cNvSpPr/>
          <p:nvPr/>
        </p:nvSpPr>
        <p:spPr>
          <a:xfrm>
            <a:off x="5999168" y="4517513"/>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4" name="Rectangle 33">
            <a:extLst>
              <a:ext uri="{FF2B5EF4-FFF2-40B4-BE49-F238E27FC236}">
                <a16:creationId xmlns:a16="http://schemas.microsoft.com/office/drawing/2014/main" id="{E649B350-8AC9-FC4B-9C6B-69F5E268C135}"/>
              </a:ext>
            </a:extLst>
          </p:cNvPr>
          <p:cNvSpPr/>
          <p:nvPr/>
        </p:nvSpPr>
        <p:spPr>
          <a:xfrm>
            <a:off x="5722850" y="4023090"/>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35" name="Rectangle 34">
            <a:extLst>
              <a:ext uri="{FF2B5EF4-FFF2-40B4-BE49-F238E27FC236}">
                <a16:creationId xmlns:a16="http://schemas.microsoft.com/office/drawing/2014/main" id="{54DCDC15-47DB-FD44-8C06-B694F378A9C6}"/>
              </a:ext>
            </a:extLst>
          </p:cNvPr>
          <p:cNvSpPr/>
          <p:nvPr/>
        </p:nvSpPr>
        <p:spPr>
          <a:xfrm>
            <a:off x="3304480" y="4596872"/>
            <a:ext cx="1503176" cy="196772"/>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6" name="TextBox 35">
            <a:extLst>
              <a:ext uri="{FF2B5EF4-FFF2-40B4-BE49-F238E27FC236}">
                <a16:creationId xmlns:a16="http://schemas.microsoft.com/office/drawing/2014/main" id="{7A0007B5-7D64-6E47-8292-027D8143A371}"/>
              </a:ext>
            </a:extLst>
          </p:cNvPr>
          <p:cNvSpPr txBox="1"/>
          <p:nvPr/>
        </p:nvSpPr>
        <p:spPr>
          <a:xfrm>
            <a:off x="189559" y="4238301"/>
            <a:ext cx="8684492" cy="1107996"/>
          </a:xfrm>
          <a:prstGeom prst="rect">
            <a:avLst/>
          </a:prstGeom>
          <a:noFill/>
        </p:spPr>
        <p:txBody>
          <a:bodyPr wrap="square">
            <a:spAutoFit/>
          </a:bodyPr>
          <a:lstStyle/>
          <a:p>
            <a:pPr marL="187200" marR="0" lvl="0" indent="-18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Calculating the alignment score requires </a:t>
            </a:r>
            <a:r>
              <a:rPr kumimoji="0" lang="en-GB" sz="2200" b="0" i="0" u="none" strike="noStrike" kern="1200" cap="none" spc="0" normalizeH="0" baseline="0" noProof="0" dirty="0">
                <a:ln>
                  <a:noFill/>
                </a:ln>
                <a:solidFill>
                  <a:srgbClr val="E90404"/>
                </a:solidFill>
                <a:effectLst/>
                <a:uLnTx/>
                <a:uFillTx/>
                <a:latin typeface="Corbel" panose="020B0503020204020204" pitchFamily="34" charset="0"/>
                <a:ea typeface="+mn-ea"/>
                <a:cs typeface="+mn-cs"/>
              </a:rPr>
              <a:t>computationally-expensive</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approximate string matching (ASM) </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account for </a:t>
            </a:r>
            <a:r>
              <a:rPr kumimoji="0" lang="en-GB" sz="2200" b="0" i="0" u="none" strike="noStrike" kern="1200" cap="none" spc="0" normalizeH="0" baseline="0" noProof="0" dirty="0">
                <a:ln>
                  <a:noFill/>
                </a:ln>
                <a:solidFill>
                  <a:srgbClr val="FF0000"/>
                </a:solidFill>
                <a:effectLst/>
                <a:uLnTx/>
                <a:uFillTx/>
                <a:latin typeface="Corbel" panose="020B0503020204020204" pitchFamily="34" charset="0"/>
                <a:ea typeface="+mn-ea"/>
                <a:cs typeface="+mn-cs"/>
              </a:rPr>
              <a:t>differences</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between reads and the reference genome due to:</a:t>
            </a:r>
          </a:p>
        </p:txBody>
      </p:sp>
      <p:sp>
        <p:nvSpPr>
          <p:cNvPr id="37" name="Content Placeholder 2">
            <a:extLst>
              <a:ext uri="{FF2B5EF4-FFF2-40B4-BE49-F238E27FC236}">
                <a16:creationId xmlns:a16="http://schemas.microsoft.com/office/drawing/2014/main" id="{C38572B4-3DF4-3E43-B479-36F90E4156EB}"/>
              </a:ext>
            </a:extLst>
          </p:cNvPr>
          <p:cNvSpPr txBox="1">
            <a:spLocks/>
          </p:cNvSpPr>
          <p:nvPr/>
        </p:nvSpPr>
        <p:spPr>
          <a:xfrm>
            <a:off x="192005" y="5358860"/>
            <a:ext cx="8871607" cy="391627"/>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marR="0" lvl="1" indent="-185738" algn="l" defTabSz="914400" rtl="0" eaLnBrk="1" fontAlgn="auto" latinLnBrk="0" hangingPunct="1">
              <a:lnSpc>
                <a:spcPct val="100000"/>
              </a:lnSpc>
              <a:spcBef>
                <a:spcPts val="400"/>
              </a:spcBef>
              <a:spcAft>
                <a:spcPts val="0"/>
              </a:spcAft>
              <a:buClrTx/>
              <a:buSzTx/>
              <a:buFont typeface="Cambria" panose="02040503050406030204" pitchFamily="18" charset="0"/>
              <a:buChar char="-"/>
              <a:tabLst/>
              <a:defRPr/>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Sequencing errors</a:t>
            </a:r>
          </a:p>
          <a:p>
            <a:pPr marL="363538" marR="0" lvl="1" indent="-185738" algn="l" defTabSz="914400" rtl="0" eaLnBrk="1" fontAlgn="auto" latinLnBrk="0" hangingPunct="1">
              <a:lnSpc>
                <a:spcPct val="100000"/>
              </a:lnSpc>
              <a:spcBef>
                <a:spcPts val="400"/>
              </a:spcBef>
              <a:spcAft>
                <a:spcPts val="0"/>
              </a:spcAft>
              <a:buClrTx/>
              <a:buSzTx/>
              <a:buFont typeface="Cambria" panose="02040503050406030204" pitchFamily="18" charset="0"/>
              <a:buChar char="-"/>
              <a:tabLst/>
              <a:defRPr/>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Genetic variation</a:t>
            </a:r>
          </a:p>
        </p:txBody>
      </p:sp>
      <p:sp>
        <p:nvSpPr>
          <p:cNvPr id="4" name="Oval 3">
            <a:extLst>
              <a:ext uri="{FF2B5EF4-FFF2-40B4-BE49-F238E27FC236}">
                <a16:creationId xmlns:a16="http://schemas.microsoft.com/office/drawing/2014/main" id="{378BFA01-8C57-0242-A02C-63C8B93FE6A8}"/>
              </a:ext>
            </a:extLst>
          </p:cNvPr>
          <p:cNvSpPr/>
          <p:nvPr/>
        </p:nvSpPr>
        <p:spPr>
          <a:xfrm>
            <a:off x="2250064" y="2814992"/>
            <a:ext cx="196770" cy="941910"/>
          </a:xfrm>
          <a:prstGeom prst="ellipse">
            <a:avLst/>
          </a:prstGeom>
          <a:noFill/>
          <a:ln w="28575">
            <a:solidFill>
              <a:srgbClr val="FF0000"/>
            </a:solidFill>
          </a:ln>
          <a:effectLst>
            <a:glow rad="63500">
              <a:srgbClr val="FF0000">
                <a:alpha val="37963"/>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9D3017B1-DF1C-C44E-B9E6-93256CBB68C4}"/>
              </a:ext>
            </a:extLst>
          </p:cNvPr>
          <p:cNvSpPr/>
          <p:nvPr/>
        </p:nvSpPr>
        <p:spPr>
          <a:xfrm>
            <a:off x="6920341" y="2820576"/>
            <a:ext cx="196770" cy="941910"/>
          </a:xfrm>
          <a:prstGeom prst="ellipse">
            <a:avLst/>
          </a:prstGeom>
          <a:noFill/>
          <a:ln w="28575">
            <a:solidFill>
              <a:srgbClr val="FF0000"/>
            </a:solidFill>
          </a:ln>
          <a:effectLst>
            <a:glow rad="63500">
              <a:srgbClr val="FF0000">
                <a:alpha val="37963"/>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4450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0" presetClass="path" presetSubtype="0" accel="50000" decel="50000" fill="hold" grpId="0" nodeType="withEffect">
                                  <p:stCondLst>
                                    <p:cond delay="0"/>
                                  </p:stCondLst>
                                  <p:childTnLst>
                                    <p:animMotion origin="layout" path="M 0.02118 -0.0051 L 0.03958 -0.10093 " pathEditMode="relative" rAng="0" ptsTypes="AA">
                                      <p:cBhvr>
                                        <p:cTn id="18" dur="500" fill="hold"/>
                                        <p:tgtEl>
                                          <p:spTgt spid="34"/>
                                        </p:tgtEl>
                                        <p:attrNameLst>
                                          <p:attrName>ppt_x</p:attrName>
                                          <p:attrName>ppt_y</p:attrName>
                                        </p:attrNameLst>
                                      </p:cBhvr>
                                      <p:rCtr x="920" y="-4792"/>
                                    </p:animMotion>
                                  </p:childTnLst>
                                </p:cTn>
                              </p:par>
                              <p:par>
                                <p:cTn id="19" presetID="0" presetClass="path" presetSubtype="0" accel="50000" decel="50000" fill="hold" grpId="0" nodeType="withEffect">
                                  <p:stCondLst>
                                    <p:cond delay="0"/>
                                  </p:stCondLst>
                                  <p:childTnLst>
                                    <p:animMotion origin="layout" path="M 0.01494 1.85185E-6 L -0.47725 -0.17315 " pathEditMode="relative" rAng="0" ptsTypes="AA">
                                      <p:cBhvr>
                                        <p:cTn id="20" dur="500" fill="hold"/>
                                        <p:tgtEl>
                                          <p:spTgt spid="33"/>
                                        </p:tgtEl>
                                        <p:attrNameLst>
                                          <p:attrName>ppt_x</p:attrName>
                                          <p:attrName>ppt_y</p:attrName>
                                        </p:attrNameLst>
                                      </p:cBhvr>
                                      <p:rCtr x="-24618" y="-8657"/>
                                    </p:animMotion>
                                  </p:childTnLst>
                                </p:cTn>
                              </p:par>
                              <p:par>
                                <p:cTn id="21" presetID="0" presetClass="path" presetSubtype="0" accel="50000" decel="50000" fill="hold" grpId="0" nodeType="withEffect">
                                  <p:stCondLst>
                                    <p:cond delay="0"/>
                                  </p:stCondLst>
                                  <p:childTnLst>
                                    <p:animMotion origin="layout" path="M 3.61111E-6 -2.22222E-6 L 0.14149 -0.18472 " pathEditMode="relative" rAng="0" ptsTypes="AA">
                                      <p:cBhvr>
                                        <p:cTn id="22" dur="500" fill="hold"/>
                                        <p:tgtEl>
                                          <p:spTgt spid="35"/>
                                        </p:tgtEl>
                                        <p:attrNameLst>
                                          <p:attrName>ppt_x</p:attrName>
                                          <p:attrName>ppt_y</p:attrName>
                                        </p:attrNameLst>
                                      </p:cBhvr>
                                      <p:rCtr x="7066" y="-9236"/>
                                    </p:animMotion>
                                  </p:childTnLst>
                                </p:cTn>
                              </p:par>
                              <p:par>
                                <p:cTn id="23" presetID="0" presetClass="path" presetSubtype="0" accel="50000" decel="50000" fill="hold" grpId="0" nodeType="withEffect">
                                  <p:stCondLst>
                                    <p:cond delay="0"/>
                                  </p:stCondLst>
                                  <p:childTnLst>
                                    <p:animMotion origin="layout" path="M 2.77778E-7 -4.07407E-6 L 0.0342 -0.13657 " pathEditMode="relative" rAng="0" ptsTypes="AA">
                                      <p:cBhvr>
                                        <p:cTn id="24" dur="500" fill="hold"/>
                                        <p:tgtEl>
                                          <p:spTgt spid="31"/>
                                        </p:tgtEl>
                                        <p:attrNameLst>
                                          <p:attrName>ppt_x</p:attrName>
                                          <p:attrName>ppt_y</p:attrName>
                                        </p:attrNameLst>
                                      </p:cBhvr>
                                      <p:rCtr x="1701" y="-6829"/>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6" presetClass="entr" presetSubtype="16"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circle(in)">
                                      <p:cBhvr>
                                        <p:cTn id="37" dur="1000"/>
                                        <p:tgtEl>
                                          <p:spTgt spid="4"/>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circle(in)">
                                      <p:cBhvr>
                                        <p:cTn id="40" dur="1000"/>
                                        <p:tgtEl>
                                          <p:spTgt spid="13"/>
                                        </p:tgtEl>
                                      </p:cBhvr>
                                    </p:animEffec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8" grpId="0"/>
      <p:bldP spid="21" grpId="0"/>
      <p:bldP spid="20" grpId="0"/>
      <p:bldP spid="31" grpId="0" animBg="1"/>
      <p:bldP spid="33" grpId="0" animBg="1"/>
      <p:bldP spid="34" grpId="0" animBg="1"/>
      <p:bldP spid="35" grpId="0" animBg="1"/>
      <p:bldP spid="36" grpId="0"/>
      <p:bldP spid="37" grpId="0"/>
      <p:bldP spid="4" grpId="0" animBg="1"/>
      <p:bldP spid="13"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253339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Challenges</a:t>
            </a:r>
          </a:p>
        </p:txBody>
      </p:sp>
      <p:sp>
        <p:nvSpPr>
          <p:cNvPr id="30" name="Rectangle 29">
            <a:extLst>
              <a:ext uri="{FF2B5EF4-FFF2-40B4-BE49-F238E27FC236}">
                <a16:creationId xmlns:a16="http://schemas.microsoft.com/office/drawing/2014/main" id="{0E86A3CC-72C5-294F-A8F7-440249F03B31}"/>
              </a:ext>
            </a:extLst>
          </p:cNvPr>
          <p:cNvSpPr/>
          <p:nvPr/>
        </p:nvSpPr>
        <p:spPr>
          <a:xfrm>
            <a:off x="-1" y="4332370"/>
            <a:ext cx="9143999" cy="77046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mapping workloads can exhibit different </a:t>
            </a:r>
            <a:r>
              <a:rPr kumimoji="0" lang="en-GB"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behavior</a:t>
            </a:r>
            <a:endParaRPr kumimoji="0" lang="en-CH" sz="28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endParaRP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There are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limited hardware resources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the storage system</a:t>
            </a: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ounded Rectangle 24">
            <a:extLst>
              <a:ext uri="{FF2B5EF4-FFF2-40B4-BE49-F238E27FC236}">
                <a16:creationId xmlns:a16="http://schemas.microsoft.com/office/drawing/2014/main" id="{BEAC5AFD-345B-384E-9B87-97AE4026E27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118384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uiExpand="1" animBg="1"/>
      <p:bldP spid="31"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243582"/>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Corbel" panose="020B0503020204020204" pitchFamily="34" charset="0"/>
                <a:ea typeface="+mn-ea"/>
                <a:cs typeface="+mn-cs"/>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65586" y="866164"/>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Background</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77500" lnSpcReduction="2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65586" y="196051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Motivation and Goal</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054874"/>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GenStore</a:t>
            </a:r>
            <a:endPar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34" name="Rectangle 33">
            <a:extLst>
              <a:ext uri="{FF2B5EF4-FFF2-40B4-BE49-F238E27FC236}">
                <a16:creationId xmlns:a16="http://schemas.microsoft.com/office/drawing/2014/main" id="{8C4C16E8-8CAC-EE46-8433-92ACFE20B5B5}"/>
              </a:ext>
            </a:extLst>
          </p:cNvPr>
          <p:cNvSpPr/>
          <p:nvPr/>
        </p:nvSpPr>
        <p:spPr>
          <a:xfrm>
            <a:off x="282176" y="414922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Evaluation</a:t>
            </a:r>
          </a:p>
        </p:txBody>
      </p:sp>
      <p:sp>
        <p:nvSpPr>
          <p:cNvPr id="14" name="Title 1">
            <a:extLst>
              <a:ext uri="{FF2B5EF4-FFF2-40B4-BE49-F238E27FC236}">
                <a16:creationId xmlns:a16="http://schemas.microsoft.com/office/drawing/2014/main" id="{4213E2A9-4038-194A-AF39-FFE08078F4BA}"/>
              </a:ext>
            </a:extLst>
          </p:cNvPr>
          <p:cNvSpPr>
            <a:spLocks noGrp="1"/>
          </p:cNvSpPr>
          <p:nvPr>
            <p:ph type="title"/>
          </p:nvPr>
        </p:nvSpPr>
        <p:spPr>
          <a:xfrm>
            <a:off x="189560" y="95697"/>
            <a:ext cx="8798061" cy="770467"/>
          </a:xfrm>
        </p:spPr>
        <p:txBody>
          <a:bodyPr/>
          <a:lstStyle/>
          <a:p>
            <a:r>
              <a:rPr lang="en-US" dirty="0">
                <a:latin typeface="Corbel" panose="020B0503020204020204" pitchFamily="34" charset="0"/>
              </a:rPr>
              <a:t>Outline</a:t>
            </a:r>
            <a:endParaRPr lang="en-US" b="1" dirty="0">
              <a:latin typeface="Corbel" panose="020B0503020204020204" pitchFamily="34" charset="0"/>
            </a:endParaRPr>
          </a:p>
        </p:txBody>
      </p:sp>
    </p:spTree>
    <p:extLst>
      <p:ext uri="{BB962C8B-B14F-4D97-AF65-F5344CB8AC3E}">
        <p14:creationId xmlns:p14="http://schemas.microsoft.com/office/powerpoint/2010/main" val="18768050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39DD96BE-0B07-BB4A-979A-88DC493DE65D}"/>
              </a:ext>
            </a:extLst>
          </p:cNvPr>
          <p:cNvGraphicFramePr>
            <a:graphicFrameLocks noGrp="1"/>
          </p:cNvGraphicFramePr>
          <p:nvPr/>
        </p:nvGraphicFramePr>
        <p:xfrm>
          <a:off x="4183864" y="1962408"/>
          <a:ext cx="2424776" cy="1463040"/>
        </p:xfrm>
        <a:graphic>
          <a:graphicData uri="http://schemas.openxmlformats.org/drawingml/2006/table">
            <a:tbl>
              <a:tblPr firstRow="1" bandRow="1">
                <a:tableStyleId>{5940675A-B579-460E-94D1-54222C63F5DA}</a:tableStyleId>
              </a:tblPr>
              <a:tblGrid>
                <a:gridCol w="606194">
                  <a:extLst>
                    <a:ext uri="{9D8B030D-6E8A-4147-A177-3AD203B41FA5}">
                      <a16:colId xmlns:a16="http://schemas.microsoft.com/office/drawing/2014/main" val="1702563712"/>
                    </a:ext>
                  </a:extLst>
                </a:gridCol>
                <a:gridCol w="606194">
                  <a:extLst>
                    <a:ext uri="{9D8B030D-6E8A-4147-A177-3AD203B41FA5}">
                      <a16:colId xmlns:a16="http://schemas.microsoft.com/office/drawing/2014/main" val="3579326249"/>
                    </a:ext>
                  </a:extLst>
                </a:gridCol>
                <a:gridCol w="606194">
                  <a:extLst>
                    <a:ext uri="{9D8B030D-6E8A-4147-A177-3AD203B41FA5}">
                      <a16:colId xmlns:a16="http://schemas.microsoft.com/office/drawing/2014/main" val="2838019027"/>
                    </a:ext>
                  </a:extLst>
                </a:gridCol>
                <a:gridCol w="606194">
                  <a:extLst>
                    <a:ext uri="{9D8B030D-6E8A-4147-A177-3AD203B41FA5}">
                      <a16:colId xmlns:a16="http://schemas.microsoft.com/office/drawing/2014/main" val="4255235251"/>
                    </a:ext>
                  </a:extLst>
                </a:gridCol>
              </a:tblGrid>
              <a:tr h="197636">
                <a:tc>
                  <a:txBody>
                    <a:bodyPr/>
                    <a:lstStyle/>
                    <a:p>
                      <a:pPr algn="ctr"/>
                      <a:r>
                        <a:rPr lang="en-CH" sz="1600" b="1" dirty="0">
                          <a:solidFill>
                            <a:schemeClr val="accent1"/>
                          </a:solidFill>
                          <a:latin typeface="Corbel" panose="020B0503020204020204" pitchFamily="34" charset="0"/>
                        </a:rPr>
                        <a:t>G</a:t>
                      </a:r>
                      <a:r>
                        <a:rPr lang="en-CH" sz="1600" b="1" dirty="0">
                          <a:solidFill>
                            <a:schemeClr val="accent2"/>
                          </a:solidFill>
                          <a:latin typeface="Corbel" panose="020B0503020204020204" pitchFamily="34" charset="0"/>
                        </a:rPr>
                        <a:t>CC</a:t>
                      </a:r>
                      <a:endParaRPr lang="en-CH" sz="1600" dirty="0">
                        <a:latin typeface="Corbel" panose="020B0503020204020204" pitchFamily="34" charset="0"/>
                      </a:endParaRPr>
                    </a:p>
                  </a:txBody>
                  <a:tcPr marL="0" marR="0" marT="0" marB="0">
                    <a:solidFill>
                      <a:schemeClr val="bg1"/>
                    </a:solidFill>
                  </a:tcPr>
                </a:tc>
                <a:tc>
                  <a:txBody>
                    <a:bodyPr/>
                    <a:lstStyle/>
                    <a:p>
                      <a:pPr algn="ctr"/>
                      <a:r>
                        <a:rPr lang="en-CH" sz="1600" dirty="0">
                          <a:latin typeface="Corbel" panose="020B0503020204020204" pitchFamily="34" charset="0"/>
                        </a:rPr>
                        <a:t>7</a:t>
                      </a:r>
                    </a:p>
                  </a:txBody>
                  <a:tcPr marL="0" marR="0" marT="0" marB="0">
                    <a:solidFill>
                      <a:schemeClr val="bg1"/>
                    </a:solidFill>
                  </a:tcPr>
                </a:tc>
                <a:tc rowSpan="2" gridSpan="2">
                  <a:txBody>
                    <a:bodyPr/>
                    <a:lstStyle/>
                    <a:p>
                      <a:pPr algn="ctr"/>
                      <a:endParaRPr lang="en-CH" sz="1600" dirty="0">
                        <a:latin typeface="Corbel" panose="020B0503020204020204" pitchFamily="34" charset="0"/>
                      </a:endParaRPr>
                    </a:p>
                  </a:txBody>
                  <a:tcPr marL="0" marR="0" marT="0" marB="0">
                    <a:lnT w="12700" cmpd="sng">
                      <a:noFill/>
                    </a:lnT>
                    <a:lnB w="12700" cmpd="sng">
                      <a:noFill/>
                    </a:lnB>
                    <a:solidFill>
                      <a:schemeClr val="bg1"/>
                    </a:solidFill>
                  </a:tcPr>
                </a:tc>
                <a:tc rowSpan="2" hMerge="1">
                  <a:txBody>
                    <a:bodyPr/>
                    <a:lstStyle/>
                    <a:p>
                      <a:pPr algn="ctr"/>
                      <a:endParaRPr lang="en-CH" dirty="0"/>
                    </a:p>
                  </a:txBody>
                  <a:tcPr marL="0" marR="0" marT="0" marB="0"/>
                </a:tc>
                <a:extLst>
                  <a:ext uri="{0D108BD9-81ED-4DB2-BD59-A6C34878D82A}">
                    <a16:rowId xmlns:a16="http://schemas.microsoft.com/office/drawing/2014/main" val="998391519"/>
                  </a:ext>
                </a:extLst>
              </a:tr>
              <a:tr h="197636">
                <a:tc>
                  <a:txBody>
                    <a:bodyPr/>
                    <a:lstStyle/>
                    <a:p>
                      <a:pPr algn="ctr"/>
                      <a:r>
                        <a:rPr lang="en-CH" sz="1600" b="1" dirty="0">
                          <a:solidFill>
                            <a:schemeClr val="accent2"/>
                          </a:solidFill>
                          <a:latin typeface="Corbel" panose="020B0503020204020204" pitchFamily="34" charset="0"/>
                        </a:rPr>
                        <a:t>CCC</a:t>
                      </a:r>
                      <a:endParaRPr lang="en-CH" sz="1600" dirty="0">
                        <a:latin typeface="Corbel" panose="020B0503020204020204" pitchFamily="34" charset="0"/>
                      </a:endParaRPr>
                    </a:p>
                  </a:txBody>
                  <a:tcPr marL="0" marR="0" marT="0" marB="0">
                    <a:solidFill>
                      <a:schemeClr val="bg1"/>
                    </a:solidFill>
                  </a:tcPr>
                </a:tc>
                <a:tc>
                  <a:txBody>
                    <a:bodyPr/>
                    <a:lstStyle/>
                    <a:p>
                      <a:pPr algn="ctr"/>
                      <a:r>
                        <a:rPr lang="en-CH" sz="1600" dirty="0">
                          <a:latin typeface="Corbel" panose="020B0503020204020204" pitchFamily="34" charset="0"/>
                        </a:rPr>
                        <a:t>8</a:t>
                      </a:r>
                    </a:p>
                  </a:txBody>
                  <a:tcPr marL="0" marR="0" marT="0" marB="0">
                    <a:solidFill>
                      <a:schemeClr val="bg1"/>
                    </a:solidFill>
                  </a:tcPr>
                </a:tc>
                <a:tc gridSpan="2" vMerge="1">
                  <a:txBody>
                    <a:bodyPr/>
                    <a:lstStyle/>
                    <a:p>
                      <a:pPr algn="ctr"/>
                      <a:endParaRPr lang="en-CH"/>
                    </a:p>
                  </a:txBody>
                  <a:tcPr marL="0" marR="0" marT="0" marB="0">
                    <a:lnT w="12700" cmpd="sng">
                      <a:noFill/>
                    </a:lnT>
                  </a:tcPr>
                </a:tc>
                <a:tc hMerge="1" vMerge="1">
                  <a:txBody>
                    <a:bodyPr/>
                    <a:lstStyle/>
                    <a:p>
                      <a:pPr algn="ctr"/>
                      <a:endParaRPr lang="en-CH"/>
                    </a:p>
                  </a:txBody>
                  <a:tcPr marL="0" marR="0" marT="0" marB="0"/>
                </a:tc>
                <a:extLst>
                  <a:ext uri="{0D108BD9-81ED-4DB2-BD59-A6C34878D82A}">
                    <a16:rowId xmlns:a16="http://schemas.microsoft.com/office/drawing/2014/main" val="814032990"/>
                  </a:ext>
                </a:extLst>
              </a:tr>
              <a:tr h="197636">
                <a:tc>
                  <a:txBody>
                    <a:bodyPr/>
                    <a:lstStyle/>
                    <a:p>
                      <a:pPr algn="ctr"/>
                      <a:r>
                        <a:rPr lang="en-CH" sz="1600" b="1" dirty="0">
                          <a:solidFill>
                            <a:schemeClr val="accent2"/>
                          </a:solidFill>
                          <a:latin typeface="Corbel" panose="020B0503020204020204" pitchFamily="34" charset="0"/>
                        </a:rPr>
                        <a:t>C</a:t>
                      </a:r>
                      <a:r>
                        <a:rPr lang="en-CH" sz="1600" b="1" dirty="0">
                          <a:solidFill>
                            <a:srgbClr val="863DBE"/>
                          </a:solidFill>
                          <a:latin typeface="Corbel" panose="020B0503020204020204" pitchFamily="34" charset="0"/>
                        </a:rPr>
                        <a:t>AA</a:t>
                      </a:r>
                      <a:endParaRPr lang="en-CH" sz="1600" dirty="0">
                        <a:latin typeface="Corbel" panose="020B0503020204020204" pitchFamily="34" charset="0"/>
                      </a:endParaRPr>
                    </a:p>
                  </a:txBody>
                  <a:tcPr marL="0" marR="0" marT="0" marB="0">
                    <a:solidFill>
                      <a:schemeClr val="bg1"/>
                    </a:solidFill>
                  </a:tcPr>
                </a:tc>
                <a:tc>
                  <a:txBody>
                    <a:bodyPr/>
                    <a:lstStyle/>
                    <a:p>
                      <a:pPr algn="ctr"/>
                      <a:r>
                        <a:rPr lang="en-CH" sz="1600" dirty="0">
                          <a:latin typeface="Corbel" panose="020B0503020204020204" pitchFamily="34" charset="0"/>
                        </a:rPr>
                        <a:t>1</a:t>
                      </a:r>
                    </a:p>
                  </a:txBody>
                  <a:tcPr marL="0" marR="0" marT="0" marB="0">
                    <a:solidFill>
                      <a:schemeClr val="bg1"/>
                    </a:solidFill>
                  </a:tcPr>
                </a:tc>
                <a:tc gridSpan="2">
                  <a:txBody>
                    <a:bodyPr/>
                    <a:lstStyle/>
                    <a:p>
                      <a:pPr algn="ctr"/>
                      <a:endParaRPr lang="en-CH" sz="1600" dirty="0">
                        <a:latin typeface="Corbel" panose="020B0503020204020204" pitchFamily="34" charset="0"/>
                      </a:endParaRPr>
                    </a:p>
                  </a:txBody>
                  <a:tcPr marL="0" marR="0" marT="0" marB="0">
                    <a:lnT w="12700" cmpd="sng">
                      <a:noFill/>
                    </a:lnT>
                    <a:solidFill>
                      <a:schemeClr val="bg1"/>
                    </a:solidFill>
                  </a:tcPr>
                </a:tc>
                <a:tc hMerge="1">
                  <a:txBody>
                    <a:bodyPr/>
                    <a:lstStyle/>
                    <a:p>
                      <a:pPr algn="ctr"/>
                      <a:endParaRPr lang="en-CH" dirty="0"/>
                    </a:p>
                  </a:txBody>
                  <a:tcPr marL="0" marR="0" marT="0" marB="0"/>
                </a:tc>
                <a:extLst>
                  <a:ext uri="{0D108BD9-81ED-4DB2-BD59-A6C34878D82A}">
                    <a16:rowId xmlns:a16="http://schemas.microsoft.com/office/drawing/2014/main" val="2578426224"/>
                  </a:ext>
                </a:extLst>
              </a:tr>
              <a:tr h="197636">
                <a:tc>
                  <a:txBody>
                    <a:bodyPr/>
                    <a:lstStyle/>
                    <a:p>
                      <a:pPr algn="ctr"/>
                      <a:r>
                        <a:rPr lang="en-CH" sz="1600" b="1" dirty="0">
                          <a:solidFill>
                            <a:srgbClr val="863DBE"/>
                          </a:solidFill>
                          <a:latin typeface="Corbel" panose="020B0503020204020204" pitchFamily="34" charset="0"/>
                        </a:rPr>
                        <a:t>AAA</a:t>
                      </a:r>
                      <a:endParaRPr lang="en-CH" sz="1600" dirty="0">
                        <a:latin typeface="Corbel" panose="020B0503020204020204" pitchFamily="34" charset="0"/>
                      </a:endParaRPr>
                    </a:p>
                  </a:txBody>
                  <a:tcPr marL="0" marR="0" marT="0" marB="0">
                    <a:solidFill>
                      <a:schemeClr val="bg1"/>
                    </a:solidFill>
                  </a:tcPr>
                </a:tc>
                <a:tc>
                  <a:txBody>
                    <a:bodyPr/>
                    <a:lstStyle/>
                    <a:p>
                      <a:pPr algn="ctr"/>
                      <a:r>
                        <a:rPr lang="en-CH" sz="1600" dirty="0">
                          <a:latin typeface="Corbel" panose="020B0503020204020204" pitchFamily="34" charset="0"/>
                        </a:rPr>
                        <a:t>31</a:t>
                      </a:r>
                    </a:p>
                  </a:txBody>
                  <a:tcPr marL="0" marR="0" marT="0" marB="0">
                    <a:solidFill>
                      <a:schemeClr val="bg1"/>
                    </a:solidFill>
                  </a:tcPr>
                </a:tc>
                <a:tc>
                  <a:txBody>
                    <a:bodyPr/>
                    <a:lstStyle/>
                    <a:p>
                      <a:pPr algn="ctr"/>
                      <a:r>
                        <a:rPr lang="en-CH" sz="1600" dirty="0">
                          <a:latin typeface="Corbel" panose="020B0503020204020204" pitchFamily="34" charset="0"/>
                        </a:rPr>
                        <a:t>101</a:t>
                      </a:r>
                    </a:p>
                  </a:txBody>
                  <a:tcPr marL="0" marR="0" marT="0" marB="0">
                    <a:solidFill>
                      <a:schemeClr val="bg1"/>
                    </a:solidFill>
                  </a:tcPr>
                </a:tc>
                <a:tc>
                  <a:txBody>
                    <a:bodyPr/>
                    <a:lstStyle/>
                    <a:p>
                      <a:pPr algn="ctr"/>
                      <a:endParaRPr lang="en-CH" sz="1600" dirty="0">
                        <a:latin typeface="Corbel" panose="020B0503020204020204" pitchFamily="34" charset="0"/>
                      </a:endParaRPr>
                    </a:p>
                  </a:txBody>
                  <a:tcPr marL="0" marR="0" marT="0" marB="0">
                    <a:lnT w="12700" cmpd="sng">
                      <a:noFill/>
                    </a:lnT>
                    <a:solidFill>
                      <a:schemeClr val="bg1"/>
                    </a:solidFill>
                  </a:tcPr>
                </a:tc>
                <a:extLst>
                  <a:ext uri="{0D108BD9-81ED-4DB2-BD59-A6C34878D82A}">
                    <a16:rowId xmlns:a16="http://schemas.microsoft.com/office/drawing/2014/main" val="794836401"/>
                  </a:ext>
                </a:extLst>
              </a:tr>
              <a:tr h="1976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sz="1600" b="1" dirty="0">
                          <a:solidFill>
                            <a:schemeClr val="accent2"/>
                          </a:solidFill>
                          <a:latin typeface="Corbel" panose="020B0503020204020204" pitchFamily="34" charset="0"/>
                        </a:rPr>
                        <a:t>CC</a:t>
                      </a:r>
                      <a:r>
                        <a:rPr lang="en-CH" sz="1600" b="1" dirty="0">
                          <a:solidFill>
                            <a:srgbClr val="863DBE"/>
                          </a:solidFill>
                          <a:latin typeface="Corbel" panose="020B0503020204020204" pitchFamily="34" charset="0"/>
                        </a:rPr>
                        <a:t>A</a:t>
                      </a:r>
                      <a:endParaRPr lang="en-CH" sz="1600" dirty="0">
                        <a:latin typeface="Corbel" panose="020B0503020204020204" pitchFamily="34" charset="0"/>
                      </a:endParaRPr>
                    </a:p>
                  </a:txBody>
                  <a:tcPr marL="0" marR="0" marT="0" marB="0">
                    <a:solidFill>
                      <a:schemeClr val="bg1"/>
                    </a:solidFill>
                  </a:tcPr>
                </a:tc>
                <a:tc>
                  <a:txBody>
                    <a:bodyPr/>
                    <a:lstStyle/>
                    <a:p>
                      <a:pPr algn="ctr"/>
                      <a:r>
                        <a:rPr lang="en-CH" sz="1600" dirty="0">
                          <a:latin typeface="Corbel" panose="020B0503020204020204" pitchFamily="34" charset="0"/>
                        </a:rPr>
                        <a:t>25</a:t>
                      </a:r>
                    </a:p>
                  </a:txBody>
                  <a:tcPr marL="0" marR="0" marT="0" marB="0">
                    <a:solidFill>
                      <a:schemeClr val="bg1"/>
                    </a:solidFill>
                  </a:tcPr>
                </a:tc>
                <a:tc>
                  <a:txBody>
                    <a:bodyPr/>
                    <a:lstStyle/>
                    <a:p>
                      <a:pPr algn="ctr"/>
                      <a:r>
                        <a:rPr lang="en-CH" sz="1600" dirty="0">
                          <a:latin typeface="Corbel" panose="020B0503020204020204" pitchFamily="34" charset="0"/>
                        </a:rPr>
                        <a:t>230</a:t>
                      </a:r>
                    </a:p>
                  </a:txBody>
                  <a:tcPr marL="0" marR="0" marT="0" marB="0">
                    <a:solidFill>
                      <a:schemeClr val="bg1"/>
                    </a:solidFill>
                  </a:tcPr>
                </a:tc>
                <a:tc>
                  <a:txBody>
                    <a:bodyPr/>
                    <a:lstStyle/>
                    <a:p>
                      <a:pPr algn="ctr"/>
                      <a:r>
                        <a:rPr lang="en-CH" sz="1600" dirty="0">
                          <a:latin typeface="Corbel" panose="020B0503020204020204" pitchFamily="34" charset="0"/>
                        </a:rPr>
                        <a:t>400</a:t>
                      </a:r>
                    </a:p>
                  </a:txBody>
                  <a:tcPr marL="0" marR="0" marT="0" marB="0">
                    <a:solidFill>
                      <a:schemeClr val="bg1"/>
                    </a:solidFill>
                  </a:tcPr>
                </a:tc>
                <a:extLst>
                  <a:ext uri="{0D108BD9-81ED-4DB2-BD59-A6C34878D82A}">
                    <a16:rowId xmlns:a16="http://schemas.microsoft.com/office/drawing/2014/main" val="3153623914"/>
                  </a:ext>
                </a:extLst>
              </a:tr>
              <a:tr h="1976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sz="1600" dirty="0">
                          <a:latin typeface="Corbel" panose="020B0503020204020204" pitchFamily="34" charset="0"/>
                        </a:rPr>
                        <a:t>…</a:t>
                      </a:r>
                    </a:p>
                  </a:txBody>
                  <a:tcPr marL="0" marR="0" marT="0" marB="0">
                    <a:solidFill>
                      <a:schemeClr val="bg1"/>
                    </a:solidFill>
                  </a:tcPr>
                </a:tc>
                <a:tc>
                  <a:txBody>
                    <a:bodyPr/>
                    <a:lstStyle/>
                    <a:p>
                      <a:pPr algn="ctr"/>
                      <a:r>
                        <a:rPr lang="en-CH" sz="1600" dirty="0">
                          <a:latin typeface="Corbel" panose="020B0503020204020204" pitchFamily="34" charset="0"/>
                        </a:rPr>
                        <a:t>…</a:t>
                      </a:r>
                    </a:p>
                  </a:txBody>
                  <a:tcPr marL="0" marR="0" marT="0" marB="0">
                    <a:solidFill>
                      <a:schemeClr val="bg1"/>
                    </a:solidFill>
                  </a:tcPr>
                </a:tc>
                <a:tc>
                  <a:txBody>
                    <a:bodyPr/>
                    <a:lstStyle/>
                    <a:p>
                      <a:pPr algn="ctr"/>
                      <a:r>
                        <a:rPr lang="en-CH" sz="1600" dirty="0">
                          <a:latin typeface="Corbel" panose="020B0503020204020204" pitchFamily="34" charset="0"/>
                        </a:rPr>
                        <a:t>…</a:t>
                      </a:r>
                    </a:p>
                  </a:txBody>
                  <a:tcPr marL="0" marR="0" marT="0" marB="0">
                    <a:solidFill>
                      <a:schemeClr val="bg1"/>
                    </a:solidFill>
                  </a:tcPr>
                </a:tc>
                <a:tc>
                  <a:txBody>
                    <a:bodyPr/>
                    <a:lstStyle/>
                    <a:p>
                      <a:pPr algn="ctr"/>
                      <a:r>
                        <a:rPr lang="en-CH" sz="1600" dirty="0">
                          <a:latin typeface="Corbel" panose="020B0503020204020204" pitchFamily="34" charset="0"/>
                        </a:rPr>
                        <a:t>…</a:t>
                      </a:r>
                    </a:p>
                  </a:txBody>
                  <a:tcPr marL="0" marR="0" marT="0" marB="0">
                    <a:solidFill>
                      <a:schemeClr val="bg1"/>
                    </a:solidFill>
                  </a:tcPr>
                </a:tc>
                <a:extLst>
                  <a:ext uri="{0D108BD9-81ED-4DB2-BD59-A6C34878D82A}">
                    <a16:rowId xmlns:a16="http://schemas.microsoft.com/office/drawing/2014/main" val="3538254811"/>
                  </a:ext>
                </a:extLst>
              </a:tr>
            </a:tbl>
          </a:graphicData>
        </a:graphic>
      </p:graphicFrame>
      <p:sp>
        <p:nvSpPr>
          <p:cNvPr id="2" name="Title 1">
            <a:extLst>
              <a:ext uri="{FF2B5EF4-FFF2-40B4-BE49-F238E27FC236}">
                <a16:creationId xmlns:a16="http://schemas.microsoft.com/office/drawing/2014/main" id="{DF2A7DFE-127E-8540-A655-7E27FE1CD04A}"/>
              </a:ext>
            </a:extLst>
          </p:cNvPr>
          <p:cNvSpPr>
            <a:spLocks noGrp="1"/>
          </p:cNvSpPr>
          <p:nvPr>
            <p:ph type="title"/>
          </p:nvPr>
        </p:nvSpPr>
        <p:spPr/>
        <p:txBody>
          <a:bodyPr/>
          <a:lstStyle/>
          <a:p>
            <a:r>
              <a:rPr lang="en-CH" dirty="0"/>
              <a:t>Read Mapping Process</a:t>
            </a:r>
          </a:p>
        </p:txBody>
      </p:sp>
      <p:sp>
        <p:nvSpPr>
          <p:cNvPr id="5" name="Rectangle 4">
            <a:extLst>
              <a:ext uri="{FF2B5EF4-FFF2-40B4-BE49-F238E27FC236}">
                <a16:creationId xmlns:a16="http://schemas.microsoft.com/office/drawing/2014/main" id="{6ACCD888-39C6-FD4F-BF2D-300957D79C86}"/>
              </a:ext>
            </a:extLst>
          </p:cNvPr>
          <p:cNvSpPr/>
          <p:nvPr/>
        </p:nvSpPr>
        <p:spPr>
          <a:xfrm>
            <a:off x="1675735" y="1075332"/>
            <a:ext cx="6277060" cy="208345"/>
          </a:xfrm>
          <a:prstGeom prst="rect">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
        <p:nvSpPr>
          <p:cNvPr id="6" name="TextBox 5">
            <a:extLst>
              <a:ext uri="{FF2B5EF4-FFF2-40B4-BE49-F238E27FC236}">
                <a16:creationId xmlns:a16="http://schemas.microsoft.com/office/drawing/2014/main" id="{1C5F1F2C-44F8-A047-83C5-9F01BAE30569}"/>
              </a:ext>
            </a:extLst>
          </p:cNvPr>
          <p:cNvSpPr txBox="1"/>
          <p:nvPr/>
        </p:nvSpPr>
        <p:spPr>
          <a:xfrm>
            <a:off x="67753" y="922571"/>
            <a:ext cx="23648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Reference</a:t>
            </a:r>
          </a:p>
        </p:txBody>
      </p:sp>
      <p:sp>
        <p:nvSpPr>
          <p:cNvPr id="11" name="Rectangle 10">
            <a:extLst>
              <a:ext uri="{FF2B5EF4-FFF2-40B4-BE49-F238E27FC236}">
                <a16:creationId xmlns:a16="http://schemas.microsoft.com/office/drawing/2014/main" id="{B3849A51-DE1B-434A-89C2-497599B8208D}"/>
              </a:ext>
            </a:extLst>
          </p:cNvPr>
          <p:cNvSpPr/>
          <p:nvPr/>
        </p:nvSpPr>
        <p:spPr>
          <a:xfrm>
            <a:off x="5417748" y="1892008"/>
            <a:ext cx="1331090" cy="779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0FC9294A-9728-8A41-880A-03EF9CB36856}"/>
              </a:ext>
            </a:extLst>
          </p:cNvPr>
          <p:cNvSpPr/>
          <p:nvPr/>
        </p:nvSpPr>
        <p:spPr>
          <a:xfrm>
            <a:off x="6021180" y="1887060"/>
            <a:ext cx="843406" cy="1037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1A0E623-28E6-2148-8A8D-1E1AE6550DA5}"/>
              </a:ext>
            </a:extLst>
          </p:cNvPr>
          <p:cNvSpPr txBox="1"/>
          <p:nvPr/>
        </p:nvSpPr>
        <p:spPr>
          <a:xfrm>
            <a:off x="4875709" y="281888"/>
            <a:ext cx="31700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&gt; 3 billion characters</a:t>
            </a:r>
          </a:p>
        </p:txBody>
      </p:sp>
      <p:sp>
        <p:nvSpPr>
          <p:cNvPr id="30" name="TextBox 29">
            <a:extLst>
              <a:ext uri="{FF2B5EF4-FFF2-40B4-BE49-F238E27FC236}">
                <a16:creationId xmlns:a16="http://schemas.microsoft.com/office/drawing/2014/main" id="{EB662D66-1749-0640-BF2C-B690261A3428}"/>
              </a:ext>
            </a:extLst>
          </p:cNvPr>
          <p:cNvSpPr txBox="1"/>
          <p:nvPr/>
        </p:nvSpPr>
        <p:spPr>
          <a:xfrm>
            <a:off x="4068784" y="3367934"/>
            <a:ext cx="236489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Index</a:t>
            </a:r>
          </a:p>
        </p:txBody>
      </p:sp>
      <p:sp>
        <p:nvSpPr>
          <p:cNvPr id="9" name="TextBox 8">
            <a:extLst>
              <a:ext uri="{FF2B5EF4-FFF2-40B4-BE49-F238E27FC236}">
                <a16:creationId xmlns:a16="http://schemas.microsoft.com/office/drawing/2014/main" id="{9BDF776C-43D9-2545-98D5-F688DF0413A3}"/>
              </a:ext>
            </a:extLst>
          </p:cNvPr>
          <p:cNvSpPr txBox="1"/>
          <p:nvPr/>
        </p:nvSpPr>
        <p:spPr>
          <a:xfrm>
            <a:off x="3952044" y="1410278"/>
            <a:ext cx="105784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K-mer</a:t>
            </a:r>
            <a:endParaRPr kumimoji="0" lang="en-CH" sz="18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5EC4BAF4-E589-304E-92BF-CBACDBA5C9FD}"/>
              </a:ext>
            </a:extLst>
          </p:cNvPr>
          <p:cNvSpPr txBox="1"/>
          <p:nvPr/>
        </p:nvSpPr>
        <p:spPr>
          <a:xfrm>
            <a:off x="4791945" y="1412516"/>
            <a:ext cx="181669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Locations</a:t>
            </a:r>
            <a:endParaRPr kumimoji="0" lang="en-CH" sz="18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endParaRPr>
          </a:p>
        </p:txBody>
      </p:sp>
      <p:sp>
        <p:nvSpPr>
          <p:cNvPr id="10" name="Left Brace 9">
            <a:extLst>
              <a:ext uri="{FF2B5EF4-FFF2-40B4-BE49-F238E27FC236}">
                <a16:creationId xmlns:a16="http://schemas.microsoft.com/office/drawing/2014/main" id="{D613E846-C617-374C-971A-C214279B6264}"/>
              </a:ext>
            </a:extLst>
          </p:cNvPr>
          <p:cNvSpPr/>
          <p:nvPr/>
        </p:nvSpPr>
        <p:spPr>
          <a:xfrm rot="5400000">
            <a:off x="5675221" y="868727"/>
            <a:ext cx="192164" cy="1955068"/>
          </a:xfrm>
          <a:prstGeom prst="leftBrac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C000">
                  <a:lumMod val="50000"/>
                </a:srgbClr>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5048CB44-3598-AD4C-B489-5DD912AFCC30}"/>
              </a:ext>
            </a:extLst>
          </p:cNvPr>
          <p:cNvSpPr/>
          <p:nvPr/>
        </p:nvSpPr>
        <p:spPr>
          <a:xfrm>
            <a:off x="1678724" y="2023347"/>
            <a:ext cx="1514650"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3" name="TextBox 32">
            <a:extLst>
              <a:ext uri="{FF2B5EF4-FFF2-40B4-BE49-F238E27FC236}">
                <a16:creationId xmlns:a16="http://schemas.microsoft.com/office/drawing/2014/main" id="{B7014F65-9580-DB4E-80CC-455B283D6696}"/>
              </a:ext>
            </a:extLst>
          </p:cNvPr>
          <p:cNvSpPr txBox="1"/>
          <p:nvPr/>
        </p:nvSpPr>
        <p:spPr>
          <a:xfrm>
            <a:off x="67753" y="1904000"/>
            <a:ext cx="89133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Read</a:t>
            </a:r>
          </a:p>
        </p:txBody>
      </p:sp>
      <p:sp>
        <p:nvSpPr>
          <p:cNvPr id="34" name="Rectangle 33">
            <a:extLst>
              <a:ext uri="{FF2B5EF4-FFF2-40B4-BE49-F238E27FC236}">
                <a16:creationId xmlns:a16="http://schemas.microsoft.com/office/drawing/2014/main" id="{AC3BA169-04FA-134F-AA9C-5C06ECF02A8E}"/>
              </a:ext>
            </a:extLst>
          </p:cNvPr>
          <p:cNvSpPr/>
          <p:nvPr/>
        </p:nvSpPr>
        <p:spPr>
          <a:xfrm>
            <a:off x="1672221" y="2392641"/>
            <a:ext cx="479533"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5" name="Rectangle 34">
            <a:extLst>
              <a:ext uri="{FF2B5EF4-FFF2-40B4-BE49-F238E27FC236}">
                <a16:creationId xmlns:a16="http://schemas.microsoft.com/office/drawing/2014/main" id="{77C5BF41-1E91-EF42-9C41-0FD261D54108}"/>
              </a:ext>
            </a:extLst>
          </p:cNvPr>
          <p:cNvSpPr/>
          <p:nvPr/>
        </p:nvSpPr>
        <p:spPr>
          <a:xfrm>
            <a:off x="1802842" y="2658858"/>
            <a:ext cx="479533"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6" name="TextBox 35">
            <a:extLst>
              <a:ext uri="{FF2B5EF4-FFF2-40B4-BE49-F238E27FC236}">
                <a16:creationId xmlns:a16="http://schemas.microsoft.com/office/drawing/2014/main" id="{24677794-397D-A741-BE16-45CC657602DC}"/>
              </a:ext>
            </a:extLst>
          </p:cNvPr>
          <p:cNvSpPr txBox="1"/>
          <p:nvPr/>
        </p:nvSpPr>
        <p:spPr>
          <a:xfrm>
            <a:off x="2189779" y="2744532"/>
            <a:ext cx="47953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
        <p:nvSpPr>
          <p:cNvPr id="37" name="Left Brace 36">
            <a:extLst>
              <a:ext uri="{FF2B5EF4-FFF2-40B4-BE49-F238E27FC236}">
                <a16:creationId xmlns:a16="http://schemas.microsoft.com/office/drawing/2014/main" id="{A844DEFC-FCFA-444E-B545-322E79142A80}"/>
              </a:ext>
            </a:extLst>
          </p:cNvPr>
          <p:cNvSpPr/>
          <p:nvPr/>
        </p:nvSpPr>
        <p:spPr>
          <a:xfrm>
            <a:off x="1319073" y="2392641"/>
            <a:ext cx="254643" cy="721223"/>
          </a:xfrm>
          <a:prstGeom prst="leftBrac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2E22F7E8-6179-404C-8718-CC895A6DBE30}"/>
              </a:ext>
            </a:extLst>
          </p:cNvPr>
          <p:cNvSpPr txBox="1"/>
          <p:nvPr/>
        </p:nvSpPr>
        <p:spPr>
          <a:xfrm>
            <a:off x="72256" y="2513699"/>
            <a:ext cx="11453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K-mers</a:t>
            </a:r>
          </a:p>
        </p:txBody>
      </p:sp>
      <p:sp>
        <p:nvSpPr>
          <p:cNvPr id="41" name="Rectangle 40">
            <a:extLst>
              <a:ext uri="{FF2B5EF4-FFF2-40B4-BE49-F238E27FC236}">
                <a16:creationId xmlns:a16="http://schemas.microsoft.com/office/drawing/2014/main" id="{91E193BA-E2ED-B841-A40D-E3CC08536D90}"/>
              </a:ext>
            </a:extLst>
          </p:cNvPr>
          <p:cNvSpPr/>
          <p:nvPr/>
        </p:nvSpPr>
        <p:spPr>
          <a:xfrm>
            <a:off x="2120542" y="3827094"/>
            <a:ext cx="7023458" cy="698905"/>
          </a:xfrm>
          <a:prstGeom prst="rect">
            <a:avLst/>
          </a:prstGeom>
          <a:solidFill>
            <a:srgbClr val="DEEBF7">
              <a:alpha val="78824"/>
            </a:srgbClr>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Determine </a:t>
            </a:r>
            <a:r>
              <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potential matching locations (seeds)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the reference genome </a:t>
            </a:r>
            <a:endPar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44" name="Rectangle 43">
            <a:extLst>
              <a:ext uri="{FF2B5EF4-FFF2-40B4-BE49-F238E27FC236}">
                <a16:creationId xmlns:a16="http://schemas.microsoft.com/office/drawing/2014/main" id="{3D00029F-B882-0048-ACDE-CBFFA87A26F7}"/>
              </a:ext>
            </a:extLst>
          </p:cNvPr>
          <p:cNvSpPr/>
          <p:nvPr/>
        </p:nvSpPr>
        <p:spPr>
          <a:xfrm>
            <a:off x="2586247" y="953101"/>
            <a:ext cx="1454387" cy="369332"/>
          </a:xfrm>
          <a:prstGeom prst="rect">
            <a:avLst/>
          </a:prstGeom>
          <a:noFill/>
          <a:ln w="3175">
            <a:solidFill>
              <a:srgbClr val="1982C3"/>
            </a:solidFill>
          </a:ln>
          <a:effectLst>
            <a:glow rad="63500">
              <a:srgbClr val="1982C3">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B66FCDF7-3F7A-B24E-B0E6-B15D51502C6A}"/>
              </a:ext>
            </a:extLst>
          </p:cNvPr>
          <p:cNvSpPr/>
          <p:nvPr/>
        </p:nvSpPr>
        <p:spPr>
          <a:xfrm>
            <a:off x="4764422" y="949730"/>
            <a:ext cx="413961" cy="369332"/>
          </a:xfrm>
          <a:prstGeom prst="rect">
            <a:avLst/>
          </a:prstGeom>
          <a:noFill/>
          <a:ln w="3175">
            <a:solidFill>
              <a:srgbClr val="1982C3"/>
            </a:solidFill>
          </a:ln>
          <a:effectLst>
            <a:glow rad="63500">
              <a:srgbClr val="1982C3">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85D3E0F8-84FA-B744-A307-FC9F2779DF43}"/>
              </a:ext>
            </a:extLst>
          </p:cNvPr>
          <p:cNvSpPr/>
          <p:nvPr/>
        </p:nvSpPr>
        <p:spPr>
          <a:xfrm>
            <a:off x="5512709" y="949730"/>
            <a:ext cx="413961" cy="369332"/>
          </a:xfrm>
          <a:prstGeom prst="rect">
            <a:avLst/>
          </a:prstGeom>
          <a:noFill/>
          <a:ln w="3175">
            <a:solidFill>
              <a:srgbClr val="1982C3"/>
            </a:solidFill>
          </a:ln>
          <a:effectLst>
            <a:glow rad="63500">
              <a:srgbClr val="1982C3">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90E556D5-F6C4-6C40-A318-29B28A3205C4}"/>
              </a:ext>
            </a:extLst>
          </p:cNvPr>
          <p:cNvSpPr/>
          <p:nvPr/>
        </p:nvSpPr>
        <p:spPr>
          <a:xfrm>
            <a:off x="1849667" y="961286"/>
            <a:ext cx="413961" cy="369332"/>
          </a:xfrm>
          <a:prstGeom prst="rect">
            <a:avLst/>
          </a:prstGeom>
          <a:noFill/>
          <a:ln w="3175">
            <a:solidFill>
              <a:srgbClr val="1982C3"/>
            </a:solidFill>
          </a:ln>
          <a:effectLst>
            <a:glow rad="63500">
              <a:srgbClr val="1982C3">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016CE3D1-13FA-6242-804C-7AC83775A455}"/>
              </a:ext>
            </a:extLst>
          </p:cNvPr>
          <p:cNvSpPr/>
          <p:nvPr/>
        </p:nvSpPr>
        <p:spPr>
          <a:xfrm>
            <a:off x="2120542" y="4623086"/>
            <a:ext cx="7023458" cy="757513"/>
          </a:xfrm>
          <a:prstGeom prst="rect">
            <a:avLst/>
          </a:prstGeom>
          <a:solidFill>
            <a:srgbClr val="DEEBF7">
              <a:alpha val="78824"/>
            </a:srgbClr>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Prune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some seeds in the reference genome</a:t>
            </a:r>
            <a:endParaRPr kumimoji="0" lang="en-CH"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51" name="Cross 50">
            <a:extLst>
              <a:ext uri="{FF2B5EF4-FFF2-40B4-BE49-F238E27FC236}">
                <a16:creationId xmlns:a16="http://schemas.microsoft.com/office/drawing/2014/main" id="{F77A09C1-E949-5C4C-AFBD-0A00BD9D9A82}"/>
              </a:ext>
            </a:extLst>
          </p:cNvPr>
          <p:cNvSpPr/>
          <p:nvPr/>
        </p:nvSpPr>
        <p:spPr>
          <a:xfrm rot="2683010">
            <a:off x="4615642" y="745639"/>
            <a:ext cx="712659" cy="725996"/>
          </a:xfrm>
          <a:prstGeom prst="plus">
            <a:avLst>
              <a:gd name="adj" fmla="val 43665"/>
            </a:avLst>
          </a:prstGeom>
          <a:solidFill>
            <a:srgbClr val="E90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54" name="Cross 53">
            <a:extLst>
              <a:ext uri="{FF2B5EF4-FFF2-40B4-BE49-F238E27FC236}">
                <a16:creationId xmlns:a16="http://schemas.microsoft.com/office/drawing/2014/main" id="{8C42D252-071D-F04F-AB43-EB377CB0F03E}"/>
              </a:ext>
            </a:extLst>
          </p:cNvPr>
          <p:cNvSpPr/>
          <p:nvPr/>
        </p:nvSpPr>
        <p:spPr>
          <a:xfrm rot="2683010">
            <a:off x="5380386" y="747901"/>
            <a:ext cx="712659" cy="725996"/>
          </a:xfrm>
          <a:prstGeom prst="plus">
            <a:avLst>
              <a:gd name="adj" fmla="val 43665"/>
            </a:avLst>
          </a:prstGeom>
          <a:solidFill>
            <a:srgbClr val="E90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55" name="Cross 54">
            <a:extLst>
              <a:ext uri="{FF2B5EF4-FFF2-40B4-BE49-F238E27FC236}">
                <a16:creationId xmlns:a16="http://schemas.microsoft.com/office/drawing/2014/main" id="{E5FE27F8-58EF-3F4E-A02F-AB79F6429862}"/>
              </a:ext>
            </a:extLst>
          </p:cNvPr>
          <p:cNvSpPr/>
          <p:nvPr/>
        </p:nvSpPr>
        <p:spPr>
          <a:xfrm rot="2683010">
            <a:off x="1692179" y="714253"/>
            <a:ext cx="712659" cy="725996"/>
          </a:xfrm>
          <a:prstGeom prst="plus">
            <a:avLst>
              <a:gd name="adj" fmla="val 43665"/>
            </a:avLst>
          </a:prstGeom>
          <a:solidFill>
            <a:srgbClr val="E90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2FE90D29-43AC-9F46-BF45-115ECE177293}"/>
              </a:ext>
            </a:extLst>
          </p:cNvPr>
          <p:cNvSpPr/>
          <p:nvPr/>
        </p:nvSpPr>
        <p:spPr>
          <a:xfrm>
            <a:off x="2120542" y="5485890"/>
            <a:ext cx="7023458" cy="757513"/>
          </a:xfrm>
          <a:prstGeom prst="rect">
            <a:avLst/>
          </a:prstGeom>
          <a:solidFill>
            <a:srgbClr val="DEEBF7">
              <a:alpha val="78824"/>
            </a:srgbClr>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Determine the </a:t>
            </a:r>
            <a:r>
              <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 differences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between the read and the reference genome</a:t>
            </a:r>
            <a:endParaRPr kumimoji="0" lang="en-CH" sz="2400" b="0"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p:txBody>
      </p:sp>
      <p:sp>
        <p:nvSpPr>
          <p:cNvPr id="57" name="Rectangle 56">
            <a:extLst>
              <a:ext uri="{FF2B5EF4-FFF2-40B4-BE49-F238E27FC236}">
                <a16:creationId xmlns:a16="http://schemas.microsoft.com/office/drawing/2014/main" id="{88C9B647-ED06-8E49-B366-33969DCC874A}"/>
              </a:ext>
            </a:extLst>
          </p:cNvPr>
          <p:cNvSpPr/>
          <p:nvPr/>
        </p:nvSpPr>
        <p:spPr>
          <a:xfrm>
            <a:off x="0" y="3827094"/>
            <a:ext cx="2120544" cy="698905"/>
          </a:xfrm>
          <a:prstGeom prst="rect">
            <a:avLst/>
          </a:prstGeom>
          <a:solidFill>
            <a:srgbClr val="1982C3"/>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Seeding</a:t>
            </a:r>
          </a:p>
        </p:txBody>
      </p:sp>
      <p:sp>
        <p:nvSpPr>
          <p:cNvPr id="58" name="Rectangle 57">
            <a:extLst>
              <a:ext uri="{FF2B5EF4-FFF2-40B4-BE49-F238E27FC236}">
                <a16:creationId xmlns:a16="http://schemas.microsoft.com/office/drawing/2014/main" id="{E28C7649-5040-2A45-8361-F4AA83EB954C}"/>
              </a:ext>
            </a:extLst>
          </p:cNvPr>
          <p:cNvSpPr/>
          <p:nvPr/>
        </p:nvSpPr>
        <p:spPr>
          <a:xfrm>
            <a:off x="-1" y="4623087"/>
            <a:ext cx="2120544" cy="754642"/>
          </a:xfrm>
          <a:prstGeom prst="rect">
            <a:avLst/>
          </a:prstGeom>
          <a:solidFill>
            <a:srgbClr val="1982C3"/>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Seed Filtering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3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(e.g., Chaining)</a:t>
            </a:r>
            <a:endParaRPr kumimoji="0" lang="en-CH" sz="23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1CD9E493-46FB-784E-A1BE-BCC44EED962A}"/>
              </a:ext>
            </a:extLst>
          </p:cNvPr>
          <p:cNvSpPr/>
          <p:nvPr/>
        </p:nvSpPr>
        <p:spPr>
          <a:xfrm>
            <a:off x="-2" y="5485890"/>
            <a:ext cx="2120544" cy="754642"/>
          </a:xfrm>
          <a:prstGeom prst="rect">
            <a:avLst/>
          </a:prstGeom>
          <a:solidFill>
            <a:srgbClr val="1982C3"/>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Alignment</a:t>
            </a:r>
          </a:p>
        </p:txBody>
      </p:sp>
      <p:cxnSp>
        <p:nvCxnSpPr>
          <p:cNvPr id="80" name="Straight Arrow Connector 79">
            <a:extLst>
              <a:ext uri="{FF2B5EF4-FFF2-40B4-BE49-F238E27FC236}">
                <a16:creationId xmlns:a16="http://schemas.microsoft.com/office/drawing/2014/main" id="{C4E65266-4F83-474A-A8F1-F10F807A6670}"/>
              </a:ext>
            </a:extLst>
          </p:cNvPr>
          <p:cNvCxnSpPr>
            <a:cxnSpLocks/>
          </p:cNvCxnSpPr>
          <p:nvPr/>
        </p:nvCxnSpPr>
        <p:spPr>
          <a:xfrm flipV="1">
            <a:off x="1778000" y="1283677"/>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3" name="Straight Arrow Connector 82">
            <a:extLst>
              <a:ext uri="{FF2B5EF4-FFF2-40B4-BE49-F238E27FC236}">
                <a16:creationId xmlns:a16="http://schemas.microsoft.com/office/drawing/2014/main" id="{2EC14728-0600-8546-B963-9A33BED06EA4}"/>
              </a:ext>
            </a:extLst>
          </p:cNvPr>
          <p:cNvCxnSpPr>
            <a:cxnSpLocks/>
          </p:cNvCxnSpPr>
          <p:nvPr/>
        </p:nvCxnSpPr>
        <p:spPr>
          <a:xfrm flipV="1">
            <a:off x="1892770" y="1286583"/>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4" name="Straight Arrow Connector 83">
            <a:extLst>
              <a:ext uri="{FF2B5EF4-FFF2-40B4-BE49-F238E27FC236}">
                <a16:creationId xmlns:a16="http://schemas.microsoft.com/office/drawing/2014/main" id="{521228F6-E976-4F4D-9796-76302B6F785B}"/>
              </a:ext>
            </a:extLst>
          </p:cNvPr>
          <p:cNvCxnSpPr>
            <a:cxnSpLocks/>
          </p:cNvCxnSpPr>
          <p:nvPr/>
        </p:nvCxnSpPr>
        <p:spPr>
          <a:xfrm flipV="1">
            <a:off x="2005774" y="1287574"/>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5" name="Straight Arrow Connector 84">
            <a:extLst>
              <a:ext uri="{FF2B5EF4-FFF2-40B4-BE49-F238E27FC236}">
                <a16:creationId xmlns:a16="http://schemas.microsoft.com/office/drawing/2014/main" id="{70CBDD92-A6E6-4448-831D-8628D257B1EB}"/>
              </a:ext>
            </a:extLst>
          </p:cNvPr>
          <p:cNvCxnSpPr>
            <a:cxnSpLocks/>
          </p:cNvCxnSpPr>
          <p:nvPr/>
        </p:nvCxnSpPr>
        <p:spPr>
          <a:xfrm flipV="1">
            <a:off x="2120544" y="1290480"/>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6" name="Straight Arrow Connector 85">
            <a:extLst>
              <a:ext uri="{FF2B5EF4-FFF2-40B4-BE49-F238E27FC236}">
                <a16:creationId xmlns:a16="http://schemas.microsoft.com/office/drawing/2014/main" id="{E8596E05-19DF-AB46-AF0B-21B650EFA339}"/>
              </a:ext>
            </a:extLst>
          </p:cNvPr>
          <p:cNvCxnSpPr>
            <a:cxnSpLocks/>
          </p:cNvCxnSpPr>
          <p:nvPr/>
        </p:nvCxnSpPr>
        <p:spPr>
          <a:xfrm flipV="1">
            <a:off x="2247749" y="1273968"/>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7" name="Straight Arrow Connector 86">
            <a:extLst>
              <a:ext uri="{FF2B5EF4-FFF2-40B4-BE49-F238E27FC236}">
                <a16:creationId xmlns:a16="http://schemas.microsoft.com/office/drawing/2014/main" id="{E333FA82-66B8-A048-9D44-B8FD08654345}"/>
              </a:ext>
            </a:extLst>
          </p:cNvPr>
          <p:cNvCxnSpPr>
            <a:cxnSpLocks/>
          </p:cNvCxnSpPr>
          <p:nvPr/>
        </p:nvCxnSpPr>
        <p:spPr>
          <a:xfrm flipV="1">
            <a:off x="2362519" y="1276874"/>
            <a:ext cx="891313" cy="739670"/>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88" name="Straight Arrow Connector 87">
            <a:extLst>
              <a:ext uri="{FF2B5EF4-FFF2-40B4-BE49-F238E27FC236}">
                <a16:creationId xmlns:a16="http://schemas.microsoft.com/office/drawing/2014/main" id="{02EDE266-705F-5E4A-A2F8-18536F22D0B6}"/>
              </a:ext>
            </a:extLst>
          </p:cNvPr>
          <p:cNvCxnSpPr>
            <a:cxnSpLocks/>
          </p:cNvCxnSpPr>
          <p:nvPr/>
        </p:nvCxnSpPr>
        <p:spPr>
          <a:xfrm flipV="1">
            <a:off x="2475523" y="1277865"/>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89" name="Straight Arrow Connector 88">
            <a:extLst>
              <a:ext uri="{FF2B5EF4-FFF2-40B4-BE49-F238E27FC236}">
                <a16:creationId xmlns:a16="http://schemas.microsoft.com/office/drawing/2014/main" id="{2B4A7872-DF0F-F147-ABF8-2F931AD9B9C4}"/>
              </a:ext>
            </a:extLst>
          </p:cNvPr>
          <p:cNvCxnSpPr>
            <a:cxnSpLocks/>
          </p:cNvCxnSpPr>
          <p:nvPr/>
        </p:nvCxnSpPr>
        <p:spPr>
          <a:xfrm flipV="1">
            <a:off x="2590293" y="1280771"/>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90" name="Straight Arrow Connector 89">
            <a:extLst>
              <a:ext uri="{FF2B5EF4-FFF2-40B4-BE49-F238E27FC236}">
                <a16:creationId xmlns:a16="http://schemas.microsoft.com/office/drawing/2014/main" id="{D8002641-8075-0E4E-A38F-1697EE4D937C}"/>
              </a:ext>
            </a:extLst>
          </p:cNvPr>
          <p:cNvCxnSpPr>
            <a:cxnSpLocks/>
          </p:cNvCxnSpPr>
          <p:nvPr/>
        </p:nvCxnSpPr>
        <p:spPr>
          <a:xfrm flipV="1">
            <a:off x="2751310" y="1276874"/>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91" name="Straight Arrow Connector 90">
            <a:extLst>
              <a:ext uri="{FF2B5EF4-FFF2-40B4-BE49-F238E27FC236}">
                <a16:creationId xmlns:a16="http://schemas.microsoft.com/office/drawing/2014/main" id="{C4F1C6F2-C82A-1746-8906-61D055E56F36}"/>
              </a:ext>
            </a:extLst>
          </p:cNvPr>
          <p:cNvCxnSpPr>
            <a:cxnSpLocks/>
          </p:cNvCxnSpPr>
          <p:nvPr/>
        </p:nvCxnSpPr>
        <p:spPr>
          <a:xfrm flipV="1">
            <a:off x="2866080" y="1279780"/>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92" name="Straight Arrow Connector 91">
            <a:extLst>
              <a:ext uri="{FF2B5EF4-FFF2-40B4-BE49-F238E27FC236}">
                <a16:creationId xmlns:a16="http://schemas.microsoft.com/office/drawing/2014/main" id="{799F3633-F2CF-4C42-A061-7688FEF51952}"/>
              </a:ext>
            </a:extLst>
          </p:cNvPr>
          <p:cNvCxnSpPr>
            <a:cxnSpLocks/>
          </p:cNvCxnSpPr>
          <p:nvPr/>
        </p:nvCxnSpPr>
        <p:spPr>
          <a:xfrm flipV="1">
            <a:off x="2979084" y="1280771"/>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cxnSp>
        <p:nvCxnSpPr>
          <p:cNvPr id="93" name="Straight Arrow Connector 92">
            <a:extLst>
              <a:ext uri="{FF2B5EF4-FFF2-40B4-BE49-F238E27FC236}">
                <a16:creationId xmlns:a16="http://schemas.microsoft.com/office/drawing/2014/main" id="{53FDA9C3-BBC2-5344-A350-A1D19D62FEF3}"/>
              </a:ext>
            </a:extLst>
          </p:cNvPr>
          <p:cNvCxnSpPr>
            <a:cxnSpLocks/>
          </p:cNvCxnSpPr>
          <p:nvPr/>
        </p:nvCxnSpPr>
        <p:spPr>
          <a:xfrm flipV="1">
            <a:off x="3093854" y="1283677"/>
            <a:ext cx="891313" cy="739670"/>
          </a:xfrm>
          <a:prstGeom prst="straightConnector1">
            <a:avLst/>
          </a:prstGeom>
          <a:ln w="12700">
            <a:solidFill>
              <a:srgbClr val="22AE9B"/>
            </a:solidFill>
            <a:tailEnd type="triangle"/>
          </a:ln>
        </p:spPr>
        <p:style>
          <a:lnRef idx="1">
            <a:schemeClr val="dk1"/>
          </a:lnRef>
          <a:fillRef idx="0">
            <a:schemeClr val="dk1"/>
          </a:fillRef>
          <a:effectRef idx="0">
            <a:schemeClr val="dk1"/>
          </a:effectRef>
          <a:fontRef idx="minor">
            <a:schemeClr val="tx1"/>
          </a:fontRef>
        </p:style>
      </p:cxnSp>
      <p:grpSp>
        <p:nvGrpSpPr>
          <p:cNvPr id="114" name="Group 113">
            <a:extLst>
              <a:ext uri="{FF2B5EF4-FFF2-40B4-BE49-F238E27FC236}">
                <a16:creationId xmlns:a16="http://schemas.microsoft.com/office/drawing/2014/main" id="{A7F1855D-0EFA-8940-9D7C-19E3D1AC059D}"/>
              </a:ext>
            </a:extLst>
          </p:cNvPr>
          <p:cNvGrpSpPr/>
          <p:nvPr/>
        </p:nvGrpSpPr>
        <p:grpSpPr>
          <a:xfrm>
            <a:off x="2005774" y="305776"/>
            <a:ext cx="6769799" cy="647325"/>
            <a:chOff x="2005774" y="305776"/>
            <a:chExt cx="6769799" cy="647325"/>
          </a:xfrm>
        </p:grpSpPr>
        <p:cxnSp>
          <p:nvCxnSpPr>
            <p:cNvPr id="95" name="Straight Connector 94">
              <a:extLst>
                <a:ext uri="{FF2B5EF4-FFF2-40B4-BE49-F238E27FC236}">
                  <a16:creationId xmlns:a16="http://schemas.microsoft.com/office/drawing/2014/main" id="{9C4219AC-3C47-4646-9B1B-5916AE26B3AE}"/>
                </a:ext>
              </a:extLst>
            </p:cNvPr>
            <p:cNvCxnSpPr>
              <a:cxnSpLocks/>
            </p:cNvCxnSpPr>
            <p:nvPr/>
          </p:nvCxnSpPr>
          <p:spPr>
            <a:xfrm flipV="1">
              <a:off x="2005774" y="568592"/>
              <a:ext cx="5283668" cy="353979"/>
            </a:xfrm>
            <a:prstGeom prst="line">
              <a:avLst/>
            </a:prstGeom>
            <a:ln w="19050">
              <a:solidFill>
                <a:srgbClr val="1982C3"/>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9B3113B-A7C1-F542-998C-7DBA398201D3}"/>
                </a:ext>
              </a:extLst>
            </p:cNvPr>
            <p:cNvCxnSpPr>
              <a:cxnSpLocks/>
              <a:stCxn id="44" idx="0"/>
            </p:cNvCxnSpPr>
            <p:nvPr/>
          </p:nvCxnSpPr>
          <p:spPr>
            <a:xfrm flipV="1">
              <a:off x="3313441" y="568592"/>
              <a:ext cx="3976001" cy="384509"/>
            </a:xfrm>
            <a:prstGeom prst="line">
              <a:avLst/>
            </a:prstGeom>
            <a:ln w="19050">
              <a:solidFill>
                <a:srgbClr val="1982C3"/>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9BFC0E0-A6D1-C945-B173-7437A9AF95E3}"/>
                </a:ext>
              </a:extLst>
            </p:cNvPr>
            <p:cNvCxnSpPr>
              <a:cxnSpLocks/>
              <a:stCxn id="45" idx="0"/>
            </p:cNvCxnSpPr>
            <p:nvPr/>
          </p:nvCxnSpPr>
          <p:spPr>
            <a:xfrm flipV="1">
              <a:off x="4971403" y="568592"/>
              <a:ext cx="2318039" cy="381138"/>
            </a:xfrm>
            <a:prstGeom prst="line">
              <a:avLst/>
            </a:prstGeom>
            <a:ln w="19050">
              <a:solidFill>
                <a:srgbClr val="1982C3"/>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6BF416-E78A-6F43-A1A9-187AE0254C1D}"/>
                </a:ext>
              </a:extLst>
            </p:cNvPr>
            <p:cNvCxnSpPr>
              <a:cxnSpLocks/>
              <a:stCxn id="46" idx="0"/>
            </p:cNvCxnSpPr>
            <p:nvPr/>
          </p:nvCxnSpPr>
          <p:spPr>
            <a:xfrm flipV="1">
              <a:off x="5719690" y="568592"/>
              <a:ext cx="1569752" cy="381138"/>
            </a:xfrm>
            <a:prstGeom prst="line">
              <a:avLst/>
            </a:prstGeom>
            <a:ln w="19050">
              <a:solidFill>
                <a:srgbClr val="1982C3"/>
              </a:solidFill>
            </a:ln>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21736A26-6310-4041-9834-0F35DFD07F07}"/>
                </a:ext>
              </a:extLst>
            </p:cNvPr>
            <p:cNvSpPr txBox="1"/>
            <p:nvPr/>
          </p:nvSpPr>
          <p:spPr>
            <a:xfrm>
              <a:off x="7257698" y="305776"/>
              <a:ext cx="151787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Seeds</a:t>
              </a:r>
            </a:p>
          </p:txBody>
        </p:sp>
      </p:grpSp>
      <p:cxnSp>
        <p:nvCxnSpPr>
          <p:cNvPr id="52" name="Straight Arrow Connector 51">
            <a:extLst>
              <a:ext uri="{FF2B5EF4-FFF2-40B4-BE49-F238E27FC236}">
                <a16:creationId xmlns:a16="http://schemas.microsoft.com/office/drawing/2014/main" id="{F24D2D85-9CDC-2A49-8321-1EF03CBC6D63}"/>
              </a:ext>
            </a:extLst>
          </p:cNvPr>
          <p:cNvCxnSpPr>
            <a:cxnSpLocks/>
          </p:cNvCxnSpPr>
          <p:nvPr/>
        </p:nvCxnSpPr>
        <p:spPr>
          <a:xfrm>
            <a:off x="2005774" y="1410278"/>
            <a:ext cx="3004112" cy="1190708"/>
          </a:xfrm>
          <a:prstGeom prst="straightConnector1">
            <a:avLst/>
          </a:prstGeom>
          <a:ln w="38100">
            <a:solidFill>
              <a:schemeClr val="accent4">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Rounded Rectangle 52">
            <a:extLst>
              <a:ext uri="{FF2B5EF4-FFF2-40B4-BE49-F238E27FC236}">
                <a16:creationId xmlns:a16="http://schemas.microsoft.com/office/drawing/2014/main" id="{7870DD51-64F9-2249-AD6A-A5C87712F3F6}"/>
              </a:ext>
            </a:extLst>
          </p:cNvPr>
          <p:cNvSpPr/>
          <p:nvPr/>
        </p:nvSpPr>
        <p:spPr>
          <a:xfrm>
            <a:off x="1849469" y="949730"/>
            <a:ext cx="398280" cy="460548"/>
          </a:xfrm>
          <a:prstGeom prst="roundRect">
            <a:avLst/>
          </a:prstGeom>
          <a:noFill/>
          <a:ln w="28575">
            <a:solidFill>
              <a:schemeClr val="accent4">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Rounded Rectangle 59">
            <a:extLst>
              <a:ext uri="{FF2B5EF4-FFF2-40B4-BE49-F238E27FC236}">
                <a16:creationId xmlns:a16="http://schemas.microsoft.com/office/drawing/2014/main" id="{37A1BB6B-9ADF-0E4C-AB78-12136DAE2D77}"/>
              </a:ext>
            </a:extLst>
          </p:cNvPr>
          <p:cNvSpPr/>
          <p:nvPr/>
        </p:nvSpPr>
        <p:spPr>
          <a:xfrm>
            <a:off x="2572129" y="957380"/>
            <a:ext cx="413961" cy="460548"/>
          </a:xfrm>
          <a:prstGeom prst="roundRect">
            <a:avLst/>
          </a:prstGeom>
          <a:noFill/>
          <a:ln w="28575">
            <a:solidFill>
              <a:schemeClr val="accent4">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1" name="Straight Arrow Connector 60">
            <a:extLst>
              <a:ext uri="{FF2B5EF4-FFF2-40B4-BE49-F238E27FC236}">
                <a16:creationId xmlns:a16="http://schemas.microsoft.com/office/drawing/2014/main" id="{BE748F91-7C89-4347-BAF6-07A29CD02944}"/>
              </a:ext>
            </a:extLst>
          </p:cNvPr>
          <p:cNvCxnSpPr>
            <a:cxnSpLocks/>
            <a:stCxn id="60" idx="2"/>
          </p:cNvCxnSpPr>
          <p:nvPr/>
        </p:nvCxnSpPr>
        <p:spPr>
          <a:xfrm>
            <a:off x="2779110" y="1417928"/>
            <a:ext cx="2222668" cy="721223"/>
          </a:xfrm>
          <a:prstGeom prst="straightConnector1">
            <a:avLst/>
          </a:prstGeom>
          <a:ln w="38100">
            <a:solidFill>
              <a:schemeClr val="accent4">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FE90931-72BA-454E-8E21-19710B8B9596}"/>
              </a:ext>
            </a:extLst>
          </p:cNvPr>
          <p:cNvCxnSpPr/>
          <p:nvPr/>
        </p:nvCxnSpPr>
        <p:spPr>
          <a:xfrm>
            <a:off x="7908925" y="1075332"/>
            <a:ext cx="742950" cy="0"/>
          </a:xfrm>
          <a:prstGeom prst="line">
            <a:avLst/>
          </a:prstGeom>
          <a:ln w="19050">
            <a:gradFill flip="none" rotWithShape="1">
              <a:gsLst>
                <a:gs pos="0">
                  <a:schemeClr val="tx1"/>
                </a:gs>
                <a:gs pos="0">
                  <a:schemeClr val="tx1"/>
                </a:gs>
                <a:gs pos="0">
                  <a:schemeClr val="tx1"/>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172A0AB-B533-6042-A89F-F4480868B31A}"/>
              </a:ext>
            </a:extLst>
          </p:cNvPr>
          <p:cNvCxnSpPr/>
          <p:nvPr/>
        </p:nvCxnSpPr>
        <p:spPr>
          <a:xfrm>
            <a:off x="7938463" y="1282953"/>
            <a:ext cx="742950" cy="0"/>
          </a:xfrm>
          <a:prstGeom prst="line">
            <a:avLst/>
          </a:prstGeom>
          <a:ln w="19050">
            <a:gradFill flip="none" rotWithShape="1">
              <a:gsLst>
                <a:gs pos="0">
                  <a:schemeClr val="tx1"/>
                </a:gs>
                <a:gs pos="0">
                  <a:schemeClr val="tx1"/>
                </a:gs>
                <a:gs pos="0">
                  <a:schemeClr val="tx1"/>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1807D9CC-1656-EC49-94BD-5FD85468E1FB}"/>
              </a:ext>
            </a:extLst>
          </p:cNvPr>
          <p:cNvSpPr/>
          <p:nvPr/>
        </p:nvSpPr>
        <p:spPr>
          <a:xfrm>
            <a:off x="7762783" y="1084856"/>
            <a:ext cx="934505" cy="192475"/>
          </a:xfrm>
          <a:prstGeom prst="rect">
            <a:avLst/>
          </a:prstGeom>
          <a:gradFill flip="none" rotWithShape="1">
            <a:gsLst>
              <a:gs pos="0">
                <a:schemeClr val="bg1"/>
              </a:gs>
              <a:gs pos="100000">
                <a:schemeClr val="accent6">
                  <a:lumMod val="20000"/>
                  <a:lumOff val="80000"/>
                </a:schemeClr>
              </a:gs>
              <a:gs pos="98000">
                <a:schemeClr val="accent6">
                  <a:lumMod val="20000"/>
                  <a:lumOff val="80000"/>
                </a:schemeClr>
              </a:gs>
              <a:gs pos="100000">
                <a:schemeClr val="accent6">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3" name="Left Brace 22">
            <a:extLst>
              <a:ext uri="{FF2B5EF4-FFF2-40B4-BE49-F238E27FC236}">
                <a16:creationId xmlns:a16="http://schemas.microsoft.com/office/drawing/2014/main" id="{1FF2677B-6EAB-024E-BDAC-A54D9013A310}"/>
              </a:ext>
            </a:extLst>
          </p:cNvPr>
          <p:cNvSpPr/>
          <p:nvPr/>
        </p:nvSpPr>
        <p:spPr>
          <a:xfrm rot="5400000">
            <a:off x="5162245" y="-2751637"/>
            <a:ext cx="303299" cy="7281093"/>
          </a:xfrm>
          <a:prstGeom prst="leftBrace">
            <a:avLst>
              <a:gd name="adj1" fmla="val 80462"/>
              <a:gd name="adj2" fmla="val 50000"/>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248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23"/>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22" presetClass="entr" presetSubtype="1" fill="hold" nodeType="with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up)">
                                      <p:cBhvr>
                                        <p:cTn id="39" dur="500"/>
                                        <p:tgtEl>
                                          <p:spTgt spid="52"/>
                                        </p:tgtEl>
                                      </p:cBhvr>
                                    </p:animEffect>
                                  </p:childTnLst>
                                </p:cTn>
                              </p:par>
                              <p:par>
                                <p:cTn id="40" presetID="22" presetClass="entr" presetSubtype="1"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wipe(up)">
                                      <p:cBhvr>
                                        <p:cTn id="42" dur="500"/>
                                        <p:tgtEl>
                                          <p:spTgt spid="61"/>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60"/>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53"/>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5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6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0" presetClass="path" presetSubtype="0" accel="50000" decel="50000" fill="hold" grpId="1" nodeType="clickEffect">
                                  <p:stCondLst>
                                    <p:cond delay="0"/>
                                  </p:stCondLst>
                                  <p:childTnLst>
                                    <p:animMotion origin="layout" path="M -0.00434 -0.00324 L 0.20191 -0.06158 " pathEditMode="relative" rAng="0" ptsTypes="AA">
                                      <p:cBhvr>
                                        <p:cTn id="74" dur="500" fill="hold"/>
                                        <p:tgtEl>
                                          <p:spTgt spid="34"/>
                                        </p:tgtEl>
                                        <p:attrNameLst>
                                          <p:attrName>ppt_x</p:attrName>
                                          <p:attrName>ppt_y</p:attrName>
                                        </p:attrNameLst>
                                      </p:cBhvr>
                                      <p:rCtr x="10312" y="-2917"/>
                                    </p:animMotion>
                                  </p:childTnLst>
                                </p:cTn>
                              </p:par>
                            </p:childTnLst>
                          </p:cTn>
                        </p:par>
                      </p:childTnLst>
                    </p:cTn>
                  </p:par>
                  <p:par>
                    <p:cTn id="75" fill="hold">
                      <p:stCondLst>
                        <p:cond delay="indefinite"/>
                      </p:stCondLst>
                      <p:childTnLst>
                        <p:par>
                          <p:cTn id="76" fill="hold">
                            <p:stCondLst>
                              <p:cond delay="0"/>
                            </p:stCondLst>
                            <p:childTnLst>
                              <p:par>
                                <p:cTn id="77" presetID="0" presetClass="path" presetSubtype="0" accel="50000" decel="50000" fill="hold" grpId="1" nodeType="clickEffect">
                                  <p:stCondLst>
                                    <p:cond delay="0"/>
                                  </p:stCondLst>
                                  <p:childTnLst>
                                    <p:animMotion origin="layout" path="M -2.77778E-7 -3.33333E-6 L 0.1875 -0.06319 " pathEditMode="relative" rAng="0" ptsTypes="AA">
                                      <p:cBhvr>
                                        <p:cTn id="78" dur="500" fill="hold"/>
                                        <p:tgtEl>
                                          <p:spTgt spid="35"/>
                                        </p:tgtEl>
                                        <p:attrNameLst>
                                          <p:attrName>ppt_x</p:attrName>
                                          <p:attrName>ppt_y</p:attrName>
                                        </p:attrNameLst>
                                      </p:cBhvr>
                                      <p:rCtr x="9375" y="-3171"/>
                                    </p:animMotion>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1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xit" presetSubtype="0" fill="hold" nodeType="withEffect">
                                  <p:stCondLst>
                                    <p:cond delay="0"/>
                                  </p:stCondLst>
                                  <p:childTnLst>
                                    <p:set>
                                      <p:cBhvr>
                                        <p:cTn id="98" dur="1" fill="hold">
                                          <p:stCondLst>
                                            <p:cond delay="0"/>
                                          </p:stCondLst>
                                        </p:cTn>
                                        <p:tgtEl>
                                          <p:spTgt spid="114"/>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55"/>
                                        </p:tgtEl>
                                        <p:attrNameLst>
                                          <p:attrName>style.visibility</p:attrName>
                                        </p:attrNameLst>
                                      </p:cBhvr>
                                      <p:to>
                                        <p:strVal val="visible"/>
                                      </p:to>
                                    </p:set>
                                    <p:anim calcmode="lin" valueType="num">
                                      <p:cBhvr>
                                        <p:cTn id="103" dur="500" fill="hold"/>
                                        <p:tgtEl>
                                          <p:spTgt spid="55"/>
                                        </p:tgtEl>
                                        <p:attrNameLst>
                                          <p:attrName>ppt_w</p:attrName>
                                        </p:attrNameLst>
                                      </p:cBhvr>
                                      <p:tavLst>
                                        <p:tav tm="0">
                                          <p:val>
                                            <p:fltVal val="0"/>
                                          </p:val>
                                        </p:tav>
                                        <p:tav tm="100000">
                                          <p:val>
                                            <p:strVal val="#ppt_w"/>
                                          </p:val>
                                        </p:tav>
                                      </p:tavLst>
                                    </p:anim>
                                    <p:anim calcmode="lin" valueType="num">
                                      <p:cBhvr>
                                        <p:cTn id="104" dur="500" fill="hold"/>
                                        <p:tgtEl>
                                          <p:spTgt spid="55"/>
                                        </p:tgtEl>
                                        <p:attrNameLst>
                                          <p:attrName>ppt_h</p:attrName>
                                        </p:attrNameLst>
                                      </p:cBhvr>
                                      <p:tavLst>
                                        <p:tav tm="0">
                                          <p:val>
                                            <p:fltVal val="0"/>
                                          </p:val>
                                        </p:tav>
                                        <p:tav tm="100000">
                                          <p:val>
                                            <p:strVal val="#ppt_h"/>
                                          </p:val>
                                        </p:tav>
                                      </p:tavLst>
                                    </p:anim>
                                    <p:animEffect transition="in" filter="fade">
                                      <p:cBhvr>
                                        <p:cTn id="105" dur="500"/>
                                        <p:tgtEl>
                                          <p:spTgt spid="55"/>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51"/>
                                        </p:tgtEl>
                                        <p:attrNameLst>
                                          <p:attrName>style.visibility</p:attrName>
                                        </p:attrNameLst>
                                      </p:cBhvr>
                                      <p:to>
                                        <p:strVal val="visible"/>
                                      </p:to>
                                    </p:set>
                                    <p:anim calcmode="lin" valueType="num">
                                      <p:cBhvr>
                                        <p:cTn id="108" dur="500" fill="hold"/>
                                        <p:tgtEl>
                                          <p:spTgt spid="51"/>
                                        </p:tgtEl>
                                        <p:attrNameLst>
                                          <p:attrName>ppt_w</p:attrName>
                                        </p:attrNameLst>
                                      </p:cBhvr>
                                      <p:tavLst>
                                        <p:tav tm="0">
                                          <p:val>
                                            <p:fltVal val="0"/>
                                          </p:val>
                                        </p:tav>
                                        <p:tav tm="100000">
                                          <p:val>
                                            <p:strVal val="#ppt_w"/>
                                          </p:val>
                                        </p:tav>
                                      </p:tavLst>
                                    </p:anim>
                                    <p:anim calcmode="lin" valueType="num">
                                      <p:cBhvr>
                                        <p:cTn id="109" dur="500" fill="hold"/>
                                        <p:tgtEl>
                                          <p:spTgt spid="51"/>
                                        </p:tgtEl>
                                        <p:attrNameLst>
                                          <p:attrName>ppt_h</p:attrName>
                                        </p:attrNameLst>
                                      </p:cBhvr>
                                      <p:tavLst>
                                        <p:tav tm="0">
                                          <p:val>
                                            <p:fltVal val="0"/>
                                          </p:val>
                                        </p:tav>
                                        <p:tav tm="100000">
                                          <p:val>
                                            <p:strVal val="#ppt_h"/>
                                          </p:val>
                                        </p:tav>
                                      </p:tavLst>
                                    </p:anim>
                                    <p:animEffect transition="in" filter="fade">
                                      <p:cBhvr>
                                        <p:cTn id="110" dur="500"/>
                                        <p:tgtEl>
                                          <p:spTgt spid="51"/>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 calcmode="lin" valueType="num">
                                      <p:cBhvr>
                                        <p:cTn id="113" dur="500" fill="hold"/>
                                        <p:tgtEl>
                                          <p:spTgt spid="54"/>
                                        </p:tgtEl>
                                        <p:attrNameLst>
                                          <p:attrName>ppt_w</p:attrName>
                                        </p:attrNameLst>
                                      </p:cBhvr>
                                      <p:tavLst>
                                        <p:tav tm="0">
                                          <p:val>
                                            <p:fltVal val="0"/>
                                          </p:val>
                                        </p:tav>
                                        <p:tav tm="100000">
                                          <p:val>
                                            <p:strVal val="#ppt_w"/>
                                          </p:val>
                                        </p:tav>
                                      </p:tavLst>
                                    </p:anim>
                                    <p:anim calcmode="lin" valueType="num">
                                      <p:cBhvr>
                                        <p:cTn id="114" dur="500" fill="hold"/>
                                        <p:tgtEl>
                                          <p:spTgt spid="54"/>
                                        </p:tgtEl>
                                        <p:attrNameLst>
                                          <p:attrName>ppt_h</p:attrName>
                                        </p:attrNameLst>
                                      </p:cBhvr>
                                      <p:tavLst>
                                        <p:tav tm="0">
                                          <p:val>
                                            <p:fltVal val="0"/>
                                          </p:val>
                                        </p:tav>
                                        <p:tav tm="100000">
                                          <p:val>
                                            <p:strVal val="#ppt_h"/>
                                          </p:val>
                                        </p:tav>
                                      </p:tavLst>
                                    </p:anim>
                                    <p:animEffect transition="in" filter="fade">
                                      <p:cBhvr>
                                        <p:cTn id="115" dur="500"/>
                                        <p:tgtEl>
                                          <p:spTgt spid="54"/>
                                        </p:tgtEl>
                                      </p:cBhvr>
                                    </p:animEffec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grpId="0" nodeType="clickEffect">
                                  <p:stCondLst>
                                    <p:cond delay="0"/>
                                  </p:stCondLst>
                                  <p:childTnLst>
                                    <p:set>
                                      <p:cBhvr>
                                        <p:cTn id="119" dur="1" fill="hold">
                                          <p:stCondLst>
                                            <p:cond delay="0"/>
                                          </p:stCondLst>
                                        </p:cTn>
                                        <p:tgtEl>
                                          <p:spTgt spid="56"/>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59"/>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presetID="18" presetClass="entr" presetSubtype="9" fill="hold" nodeType="clickEffect">
                                  <p:stCondLst>
                                    <p:cond delay="0"/>
                                  </p:stCondLst>
                                  <p:childTnLst>
                                    <p:set>
                                      <p:cBhvr>
                                        <p:cTn id="125" dur="1" fill="hold">
                                          <p:stCondLst>
                                            <p:cond delay="0"/>
                                          </p:stCondLst>
                                        </p:cTn>
                                        <p:tgtEl>
                                          <p:spTgt spid="80"/>
                                        </p:tgtEl>
                                        <p:attrNameLst>
                                          <p:attrName>style.visibility</p:attrName>
                                        </p:attrNameLst>
                                      </p:cBhvr>
                                      <p:to>
                                        <p:strVal val="visible"/>
                                      </p:to>
                                    </p:set>
                                    <p:animEffect transition="in" filter="strips(upLeft)">
                                      <p:cBhvr>
                                        <p:cTn id="126" dur="2000"/>
                                        <p:tgtEl>
                                          <p:spTgt spid="80"/>
                                        </p:tgtEl>
                                      </p:cBhvr>
                                    </p:animEffect>
                                  </p:childTnLst>
                                </p:cTn>
                              </p:par>
                              <p:par>
                                <p:cTn id="127" presetID="18" presetClass="entr" presetSubtype="9" fill="hold" nodeType="with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strips(upLeft)">
                                      <p:cBhvr>
                                        <p:cTn id="129" dur="2000"/>
                                        <p:tgtEl>
                                          <p:spTgt spid="83"/>
                                        </p:tgtEl>
                                      </p:cBhvr>
                                    </p:animEffect>
                                  </p:childTnLst>
                                </p:cTn>
                              </p:par>
                              <p:par>
                                <p:cTn id="130" presetID="18" presetClass="entr" presetSubtype="9" fill="hold" nodeType="withEffect">
                                  <p:stCondLst>
                                    <p:cond delay="0"/>
                                  </p:stCondLst>
                                  <p:childTnLst>
                                    <p:set>
                                      <p:cBhvr>
                                        <p:cTn id="131" dur="1" fill="hold">
                                          <p:stCondLst>
                                            <p:cond delay="0"/>
                                          </p:stCondLst>
                                        </p:cTn>
                                        <p:tgtEl>
                                          <p:spTgt spid="84"/>
                                        </p:tgtEl>
                                        <p:attrNameLst>
                                          <p:attrName>style.visibility</p:attrName>
                                        </p:attrNameLst>
                                      </p:cBhvr>
                                      <p:to>
                                        <p:strVal val="visible"/>
                                      </p:to>
                                    </p:set>
                                    <p:animEffect transition="in" filter="strips(upLeft)">
                                      <p:cBhvr>
                                        <p:cTn id="132" dur="2000"/>
                                        <p:tgtEl>
                                          <p:spTgt spid="84"/>
                                        </p:tgtEl>
                                      </p:cBhvr>
                                    </p:animEffect>
                                  </p:childTnLst>
                                </p:cTn>
                              </p:par>
                              <p:par>
                                <p:cTn id="133" presetID="18" presetClass="entr" presetSubtype="9" fill="hold" nodeType="withEffect">
                                  <p:stCondLst>
                                    <p:cond delay="0"/>
                                  </p:stCondLst>
                                  <p:childTnLst>
                                    <p:set>
                                      <p:cBhvr>
                                        <p:cTn id="134" dur="1" fill="hold">
                                          <p:stCondLst>
                                            <p:cond delay="0"/>
                                          </p:stCondLst>
                                        </p:cTn>
                                        <p:tgtEl>
                                          <p:spTgt spid="85"/>
                                        </p:tgtEl>
                                        <p:attrNameLst>
                                          <p:attrName>style.visibility</p:attrName>
                                        </p:attrNameLst>
                                      </p:cBhvr>
                                      <p:to>
                                        <p:strVal val="visible"/>
                                      </p:to>
                                    </p:set>
                                    <p:animEffect transition="in" filter="strips(upLeft)">
                                      <p:cBhvr>
                                        <p:cTn id="135" dur="2000"/>
                                        <p:tgtEl>
                                          <p:spTgt spid="85"/>
                                        </p:tgtEl>
                                      </p:cBhvr>
                                    </p:animEffect>
                                  </p:childTnLst>
                                </p:cTn>
                              </p:par>
                              <p:par>
                                <p:cTn id="136" presetID="18" presetClass="entr" presetSubtype="9" fill="hold" nodeType="withEffect">
                                  <p:stCondLst>
                                    <p:cond delay="0"/>
                                  </p:stCondLst>
                                  <p:childTnLst>
                                    <p:set>
                                      <p:cBhvr>
                                        <p:cTn id="137" dur="1" fill="hold">
                                          <p:stCondLst>
                                            <p:cond delay="0"/>
                                          </p:stCondLst>
                                        </p:cTn>
                                        <p:tgtEl>
                                          <p:spTgt spid="86"/>
                                        </p:tgtEl>
                                        <p:attrNameLst>
                                          <p:attrName>style.visibility</p:attrName>
                                        </p:attrNameLst>
                                      </p:cBhvr>
                                      <p:to>
                                        <p:strVal val="visible"/>
                                      </p:to>
                                    </p:set>
                                    <p:animEffect transition="in" filter="strips(upLeft)">
                                      <p:cBhvr>
                                        <p:cTn id="138" dur="2000"/>
                                        <p:tgtEl>
                                          <p:spTgt spid="86"/>
                                        </p:tgtEl>
                                      </p:cBhvr>
                                    </p:animEffect>
                                  </p:childTnLst>
                                </p:cTn>
                              </p:par>
                              <p:par>
                                <p:cTn id="139" presetID="18" presetClass="entr" presetSubtype="9" fill="hold" nodeType="withEffect">
                                  <p:stCondLst>
                                    <p:cond delay="0"/>
                                  </p:stCondLst>
                                  <p:childTnLst>
                                    <p:set>
                                      <p:cBhvr>
                                        <p:cTn id="140" dur="1" fill="hold">
                                          <p:stCondLst>
                                            <p:cond delay="0"/>
                                          </p:stCondLst>
                                        </p:cTn>
                                        <p:tgtEl>
                                          <p:spTgt spid="87"/>
                                        </p:tgtEl>
                                        <p:attrNameLst>
                                          <p:attrName>style.visibility</p:attrName>
                                        </p:attrNameLst>
                                      </p:cBhvr>
                                      <p:to>
                                        <p:strVal val="visible"/>
                                      </p:to>
                                    </p:set>
                                    <p:animEffect transition="in" filter="strips(upLeft)">
                                      <p:cBhvr>
                                        <p:cTn id="141" dur="2000"/>
                                        <p:tgtEl>
                                          <p:spTgt spid="87"/>
                                        </p:tgtEl>
                                      </p:cBhvr>
                                    </p:animEffect>
                                  </p:childTnLst>
                                </p:cTn>
                              </p:par>
                              <p:par>
                                <p:cTn id="142" presetID="18" presetClass="entr" presetSubtype="9" fill="hold" nodeType="withEffect">
                                  <p:stCondLst>
                                    <p:cond delay="0"/>
                                  </p:stCondLst>
                                  <p:childTnLst>
                                    <p:set>
                                      <p:cBhvr>
                                        <p:cTn id="143" dur="1" fill="hold">
                                          <p:stCondLst>
                                            <p:cond delay="0"/>
                                          </p:stCondLst>
                                        </p:cTn>
                                        <p:tgtEl>
                                          <p:spTgt spid="88"/>
                                        </p:tgtEl>
                                        <p:attrNameLst>
                                          <p:attrName>style.visibility</p:attrName>
                                        </p:attrNameLst>
                                      </p:cBhvr>
                                      <p:to>
                                        <p:strVal val="visible"/>
                                      </p:to>
                                    </p:set>
                                    <p:animEffect transition="in" filter="strips(upLeft)">
                                      <p:cBhvr>
                                        <p:cTn id="144" dur="2000"/>
                                        <p:tgtEl>
                                          <p:spTgt spid="88"/>
                                        </p:tgtEl>
                                      </p:cBhvr>
                                    </p:animEffect>
                                  </p:childTnLst>
                                </p:cTn>
                              </p:par>
                              <p:par>
                                <p:cTn id="145" presetID="18" presetClass="entr" presetSubtype="9" fill="hold" nodeType="withEffect">
                                  <p:stCondLst>
                                    <p:cond delay="0"/>
                                  </p:stCondLst>
                                  <p:childTnLst>
                                    <p:set>
                                      <p:cBhvr>
                                        <p:cTn id="146" dur="1" fill="hold">
                                          <p:stCondLst>
                                            <p:cond delay="0"/>
                                          </p:stCondLst>
                                        </p:cTn>
                                        <p:tgtEl>
                                          <p:spTgt spid="89"/>
                                        </p:tgtEl>
                                        <p:attrNameLst>
                                          <p:attrName>style.visibility</p:attrName>
                                        </p:attrNameLst>
                                      </p:cBhvr>
                                      <p:to>
                                        <p:strVal val="visible"/>
                                      </p:to>
                                    </p:set>
                                    <p:animEffect transition="in" filter="strips(upLeft)">
                                      <p:cBhvr>
                                        <p:cTn id="147" dur="2000"/>
                                        <p:tgtEl>
                                          <p:spTgt spid="89"/>
                                        </p:tgtEl>
                                      </p:cBhvr>
                                    </p:animEffect>
                                  </p:childTnLst>
                                </p:cTn>
                              </p:par>
                              <p:par>
                                <p:cTn id="148" presetID="18" presetClass="entr" presetSubtype="9" fill="hold" nodeType="withEffect">
                                  <p:stCondLst>
                                    <p:cond delay="0"/>
                                  </p:stCondLst>
                                  <p:childTnLst>
                                    <p:set>
                                      <p:cBhvr>
                                        <p:cTn id="149" dur="1" fill="hold">
                                          <p:stCondLst>
                                            <p:cond delay="0"/>
                                          </p:stCondLst>
                                        </p:cTn>
                                        <p:tgtEl>
                                          <p:spTgt spid="90"/>
                                        </p:tgtEl>
                                        <p:attrNameLst>
                                          <p:attrName>style.visibility</p:attrName>
                                        </p:attrNameLst>
                                      </p:cBhvr>
                                      <p:to>
                                        <p:strVal val="visible"/>
                                      </p:to>
                                    </p:set>
                                    <p:animEffect transition="in" filter="strips(upLeft)">
                                      <p:cBhvr>
                                        <p:cTn id="150" dur="2000"/>
                                        <p:tgtEl>
                                          <p:spTgt spid="90"/>
                                        </p:tgtEl>
                                      </p:cBhvr>
                                    </p:animEffect>
                                  </p:childTnLst>
                                </p:cTn>
                              </p:par>
                              <p:par>
                                <p:cTn id="151" presetID="18" presetClass="entr" presetSubtype="9" fill="hold" nodeType="withEffect">
                                  <p:stCondLst>
                                    <p:cond delay="0"/>
                                  </p:stCondLst>
                                  <p:childTnLst>
                                    <p:set>
                                      <p:cBhvr>
                                        <p:cTn id="152" dur="1" fill="hold">
                                          <p:stCondLst>
                                            <p:cond delay="0"/>
                                          </p:stCondLst>
                                        </p:cTn>
                                        <p:tgtEl>
                                          <p:spTgt spid="91"/>
                                        </p:tgtEl>
                                        <p:attrNameLst>
                                          <p:attrName>style.visibility</p:attrName>
                                        </p:attrNameLst>
                                      </p:cBhvr>
                                      <p:to>
                                        <p:strVal val="visible"/>
                                      </p:to>
                                    </p:set>
                                    <p:animEffect transition="in" filter="strips(upLeft)">
                                      <p:cBhvr>
                                        <p:cTn id="153" dur="2000"/>
                                        <p:tgtEl>
                                          <p:spTgt spid="91"/>
                                        </p:tgtEl>
                                      </p:cBhvr>
                                    </p:animEffect>
                                  </p:childTnLst>
                                </p:cTn>
                              </p:par>
                              <p:par>
                                <p:cTn id="154" presetID="18" presetClass="entr" presetSubtype="9" fill="hold" nodeType="withEffect">
                                  <p:stCondLst>
                                    <p:cond delay="0"/>
                                  </p:stCondLst>
                                  <p:childTnLst>
                                    <p:set>
                                      <p:cBhvr>
                                        <p:cTn id="155" dur="1" fill="hold">
                                          <p:stCondLst>
                                            <p:cond delay="0"/>
                                          </p:stCondLst>
                                        </p:cTn>
                                        <p:tgtEl>
                                          <p:spTgt spid="92"/>
                                        </p:tgtEl>
                                        <p:attrNameLst>
                                          <p:attrName>style.visibility</p:attrName>
                                        </p:attrNameLst>
                                      </p:cBhvr>
                                      <p:to>
                                        <p:strVal val="visible"/>
                                      </p:to>
                                    </p:set>
                                    <p:animEffect transition="in" filter="strips(upLeft)">
                                      <p:cBhvr>
                                        <p:cTn id="156" dur="2000"/>
                                        <p:tgtEl>
                                          <p:spTgt spid="92"/>
                                        </p:tgtEl>
                                      </p:cBhvr>
                                    </p:animEffect>
                                  </p:childTnLst>
                                </p:cTn>
                              </p:par>
                              <p:par>
                                <p:cTn id="157" presetID="18" presetClass="entr" presetSubtype="9" fill="hold" nodeType="withEffect">
                                  <p:stCondLst>
                                    <p:cond delay="0"/>
                                  </p:stCondLst>
                                  <p:childTnLst>
                                    <p:set>
                                      <p:cBhvr>
                                        <p:cTn id="158" dur="1" fill="hold">
                                          <p:stCondLst>
                                            <p:cond delay="0"/>
                                          </p:stCondLst>
                                        </p:cTn>
                                        <p:tgtEl>
                                          <p:spTgt spid="93"/>
                                        </p:tgtEl>
                                        <p:attrNameLst>
                                          <p:attrName>style.visibility</p:attrName>
                                        </p:attrNameLst>
                                      </p:cBhvr>
                                      <p:to>
                                        <p:strVal val="visible"/>
                                      </p:to>
                                    </p:set>
                                    <p:animEffect transition="in" filter="strips(upLeft)">
                                      <p:cBhvr>
                                        <p:cTn id="159" dur="20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3" grpId="0"/>
      <p:bldP spid="3" grpId="1"/>
      <p:bldP spid="30" grpId="0"/>
      <p:bldP spid="9" grpId="0"/>
      <p:bldP spid="31" grpId="0"/>
      <p:bldP spid="10" grpId="0" animBg="1"/>
      <p:bldP spid="34" grpId="0" animBg="1"/>
      <p:bldP spid="34" grpId="1" animBg="1"/>
      <p:bldP spid="35" grpId="0" animBg="1"/>
      <p:bldP spid="35" grpId="1" animBg="1"/>
      <p:bldP spid="36" grpId="0"/>
      <p:bldP spid="37" grpId="0" animBg="1"/>
      <p:bldP spid="38" grpId="0"/>
      <p:bldP spid="41" grpId="0" animBg="1"/>
      <p:bldP spid="44" grpId="0" animBg="1"/>
      <p:bldP spid="45" grpId="0" animBg="1"/>
      <p:bldP spid="46" grpId="0" animBg="1"/>
      <p:bldP spid="47" grpId="0" animBg="1"/>
      <p:bldP spid="48" grpId="0" animBg="1"/>
      <p:bldP spid="51" grpId="0" animBg="1"/>
      <p:bldP spid="54" grpId="0" animBg="1"/>
      <p:bldP spid="55" grpId="0" animBg="1"/>
      <p:bldP spid="56" grpId="0" animBg="1"/>
      <p:bldP spid="57" grpId="0" animBg="1"/>
      <p:bldP spid="58" grpId="0" animBg="1"/>
      <p:bldP spid="59" grpId="0" animBg="1"/>
      <p:bldP spid="53" grpId="0" animBg="1"/>
      <p:bldP spid="53" grpId="1" animBg="1"/>
      <p:bldP spid="60" grpId="0" animBg="1"/>
      <p:bldP spid="60" grpId="1" animBg="1"/>
      <p:bldP spid="23" grpId="0" animBg="1"/>
      <p:bldP spid="23" grpId="1"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243582"/>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Corbel" panose="020B0503020204020204" pitchFamily="34" charset="0"/>
                <a:ea typeface="+mn-ea"/>
                <a:cs typeface="+mn-cs"/>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65586" y="866164"/>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Background</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77500" lnSpcReduction="2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65586" y="1960519"/>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Motivation and Goal</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054874"/>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GenStore</a:t>
            </a:r>
            <a:endPar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34" name="Rectangle 33">
            <a:extLst>
              <a:ext uri="{FF2B5EF4-FFF2-40B4-BE49-F238E27FC236}">
                <a16:creationId xmlns:a16="http://schemas.microsoft.com/office/drawing/2014/main" id="{8C4C16E8-8CAC-EE46-8433-92ACFE20B5B5}"/>
              </a:ext>
            </a:extLst>
          </p:cNvPr>
          <p:cNvSpPr/>
          <p:nvPr/>
        </p:nvSpPr>
        <p:spPr>
          <a:xfrm>
            <a:off x="282176" y="414922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Evaluation</a:t>
            </a:r>
          </a:p>
        </p:txBody>
      </p:sp>
      <p:sp>
        <p:nvSpPr>
          <p:cNvPr id="14" name="Title 1">
            <a:extLst>
              <a:ext uri="{FF2B5EF4-FFF2-40B4-BE49-F238E27FC236}">
                <a16:creationId xmlns:a16="http://schemas.microsoft.com/office/drawing/2014/main" id="{4213E2A9-4038-194A-AF39-FFE08078F4BA}"/>
              </a:ext>
            </a:extLst>
          </p:cNvPr>
          <p:cNvSpPr>
            <a:spLocks noGrp="1"/>
          </p:cNvSpPr>
          <p:nvPr>
            <p:ph type="title"/>
          </p:nvPr>
        </p:nvSpPr>
        <p:spPr>
          <a:xfrm>
            <a:off x="189560" y="95697"/>
            <a:ext cx="8798061" cy="770467"/>
          </a:xfrm>
        </p:spPr>
        <p:txBody>
          <a:bodyPr/>
          <a:lstStyle/>
          <a:p>
            <a:r>
              <a:rPr lang="en-US" dirty="0">
                <a:latin typeface="Corbel" panose="020B0503020204020204" pitchFamily="34" charset="0"/>
              </a:rPr>
              <a:t>Outline</a:t>
            </a:r>
            <a:endParaRPr lang="en-US" b="1" dirty="0">
              <a:latin typeface="Corbel" panose="020B0503020204020204" pitchFamily="34" charset="0"/>
            </a:endParaRPr>
          </a:p>
        </p:txBody>
      </p:sp>
    </p:spTree>
    <p:extLst>
      <p:ext uri="{BB962C8B-B14F-4D97-AF65-F5344CB8AC3E}">
        <p14:creationId xmlns:p14="http://schemas.microsoft.com/office/powerpoint/2010/main" val="518615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C506E-5483-E645-8E06-B3AE6F995316}"/>
              </a:ext>
            </a:extLst>
          </p:cNvPr>
          <p:cNvSpPr>
            <a:spLocks noGrp="1"/>
          </p:cNvSpPr>
          <p:nvPr>
            <p:ph type="title"/>
          </p:nvPr>
        </p:nvSpPr>
        <p:spPr/>
        <p:txBody>
          <a:bodyPr/>
          <a:lstStyle/>
          <a:p>
            <a:r>
              <a:rPr lang="en-CH" dirty="0"/>
              <a:t>Motivation</a:t>
            </a:r>
          </a:p>
        </p:txBody>
      </p:sp>
      <p:sp>
        <p:nvSpPr>
          <p:cNvPr id="3" name="Content Placeholder 2">
            <a:extLst>
              <a:ext uri="{FF2B5EF4-FFF2-40B4-BE49-F238E27FC236}">
                <a16:creationId xmlns:a16="http://schemas.microsoft.com/office/drawing/2014/main" id="{470A7BEB-67FC-8543-AD0D-41045DBBDBC1}"/>
              </a:ext>
            </a:extLst>
          </p:cNvPr>
          <p:cNvSpPr>
            <a:spLocks noGrp="1"/>
          </p:cNvSpPr>
          <p:nvPr>
            <p:ph idx="1"/>
          </p:nvPr>
        </p:nvSpPr>
        <p:spPr/>
        <p:txBody>
          <a:bodyPr/>
          <a:lstStyle/>
          <a:p>
            <a:r>
              <a:rPr lang="en-CH" dirty="0"/>
              <a:t>Case study on a real-world genomic read dataset </a:t>
            </a:r>
          </a:p>
          <a:p>
            <a:pPr lvl="1"/>
            <a:r>
              <a:rPr lang="en-CH" dirty="0"/>
              <a:t>Various read mapping systems</a:t>
            </a:r>
          </a:p>
          <a:p>
            <a:pPr lvl="1"/>
            <a:r>
              <a:rPr lang="en-CH" dirty="0"/>
              <a:t>Various state-of-the-art SSD configurations</a:t>
            </a:r>
          </a:p>
        </p:txBody>
      </p:sp>
      <p:sp>
        <p:nvSpPr>
          <p:cNvPr id="4" name="Rectangle 3">
            <a:extLst>
              <a:ext uri="{FF2B5EF4-FFF2-40B4-BE49-F238E27FC236}">
                <a16:creationId xmlns:a16="http://schemas.microsoft.com/office/drawing/2014/main" id="{18E81D5D-D184-8743-A3AC-8A9DCAC04300}"/>
              </a:ext>
            </a:extLst>
          </p:cNvPr>
          <p:cNvSpPr/>
          <p:nvPr/>
        </p:nvSpPr>
        <p:spPr>
          <a:xfrm>
            <a:off x="0" y="2934929"/>
            <a:ext cx="9144000" cy="197628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10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 ideal in-storage filter significantly improves performance by</a:t>
            </a:r>
          </a:p>
          <a:p>
            <a:pPr marL="457200" marR="0" lvl="0" indent="-457200" algn="ctr" defTabSz="914400" rtl="0" eaLnBrk="1" fontAlgn="auto" latinLnBrk="0" hangingPunct="1">
              <a:lnSpc>
                <a:spcPct val="150000"/>
              </a:lnSpc>
              <a:spcBef>
                <a:spcPts val="0"/>
              </a:spcBef>
              <a:spcAft>
                <a:spcPts val="500"/>
              </a:spcAft>
              <a:buClrTx/>
              <a:buSzTx/>
              <a:buFontTx/>
              <a:buAutoNum type="arabicParenR"/>
              <a:tabLst/>
              <a:defRPr/>
            </a:pPr>
            <a:r>
              <a:rPr kumimoji="0" lang="en-GB" sz="22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reducing the computation overhead</a:t>
            </a:r>
          </a:p>
          <a:p>
            <a:pPr marL="457200" marR="0" lvl="0" indent="-457200" algn="ctr" defTabSz="914400" rtl="0" eaLnBrk="1" fontAlgn="auto" latinLnBrk="0" hangingPunct="1">
              <a:lnSpc>
                <a:spcPct val="150000"/>
              </a:lnSpc>
              <a:spcBef>
                <a:spcPts val="0"/>
              </a:spcBef>
              <a:spcAft>
                <a:spcPts val="500"/>
              </a:spcAft>
              <a:buClrTx/>
              <a:buSzTx/>
              <a:buFontTx/>
              <a:buAutoNum type="arabicParenR"/>
              <a:tabLst/>
              <a:defRPr/>
            </a:pPr>
            <a:r>
              <a:rPr kumimoji="0" lang="en-GB" sz="22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reducing the data movement overhead</a:t>
            </a:r>
            <a:endParaRPr kumimoji="0" lang="en-CH" sz="22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16280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C506E-5483-E645-8E06-B3AE6F995316}"/>
              </a:ext>
            </a:extLst>
          </p:cNvPr>
          <p:cNvSpPr>
            <a:spLocks noGrp="1"/>
          </p:cNvSpPr>
          <p:nvPr>
            <p:ph type="title"/>
          </p:nvPr>
        </p:nvSpPr>
        <p:spPr/>
        <p:txBody>
          <a:bodyPr/>
          <a:lstStyle/>
          <a:p>
            <a:r>
              <a:rPr lang="en-CH" dirty="0"/>
              <a:t>Motivation</a:t>
            </a:r>
          </a:p>
        </p:txBody>
      </p:sp>
      <p:sp>
        <p:nvSpPr>
          <p:cNvPr id="3" name="Content Placeholder 2">
            <a:extLst>
              <a:ext uri="{FF2B5EF4-FFF2-40B4-BE49-F238E27FC236}">
                <a16:creationId xmlns:a16="http://schemas.microsoft.com/office/drawing/2014/main" id="{470A7BEB-67FC-8543-AD0D-41045DBBDBC1}"/>
              </a:ext>
            </a:extLst>
          </p:cNvPr>
          <p:cNvSpPr>
            <a:spLocks noGrp="1"/>
          </p:cNvSpPr>
          <p:nvPr>
            <p:ph idx="1"/>
          </p:nvPr>
        </p:nvSpPr>
        <p:spPr/>
        <p:txBody>
          <a:bodyPr/>
          <a:lstStyle/>
          <a:p>
            <a:r>
              <a:rPr lang="en-CH" dirty="0"/>
              <a:t>Case study on a real-world genomic read dataset </a:t>
            </a:r>
          </a:p>
          <a:p>
            <a:pPr lvl="1"/>
            <a:r>
              <a:rPr lang="en-CH" dirty="0"/>
              <a:t>Various read mapping systems</a:t>
            </a:r>
          </a:p>
          <a:p>
            <a:pPr lvl="1"/>
            <a:r>
              <a:rPr lang="en-CH" dirty="0"/>
              <a:t>Various state-of-the-art SSD configurations</a:t>
            </a:r>
          </a:p>
        </p:txBody>
      </p:sp>
      <p:sp>
        <p:nvSpPr>
          <p:cNvPr id="5" name="Rectangle 4">
            <a:extLst>
              <a:ext uri="{FF2B5EF4-FFF2-40B4-BE49-F238E27FC236}">
                <a16:creationId xmlns:a16="http://schemas.microsoft.com/office/drawing/2014/main" id="{D0DEE0E0-0E39-2B4A-B797-26F8EB737195}"/>
              </a:ext>
            </a:extLst>
          </p:cNvPr>
          <p:cNvSpPr/>
          <p:nvPr/>
        </p:nvSpPr>
        <p:spPr>
          <a:xfrm>
            <a:off x="0" y="2440280"/>
            <a:ext cx="9144000" cy="197744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10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Filtering outside SSD provides lower performance benefit since it </a:t>
            </a:r>
          </a:p>
          <a:p>
            <a:pPr marL="457200" marR="0" lvl="0" indent="-457200" algn="ctr" defTabSz="914400" rtl="0" eaLnBrk="1" fontAlgn="auto" latinLnBrk="0" hangingPunct="1">
              <a:lnSpc>
                <a:spcPct val="150000"/>
              </a:lnSpc>
              <a:spcBef>
                <a:spcPts val="0"/>
              </a:spcBef>
              <a:spcAft>
                <a:spcPts val="500"/>
              </a:spcAft>
              <a:buClrTx/>
              <a:buSzTx/>
              <a:buFontTx/>
              <a:buAutoNum type="arabicParenR"/>
              <a:tabLst/>
              <a:defRPr/>
            </a:pPr>
            <a:r>
              <a:rPr kumimoji="0" lang="en-GB" sz="22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does not reduce the data movement overhead</a:t>
            </a:r>
          </a:p>
          <a:p>
            <a:pPr marL="0" marR="0" lvl="0" indent="0" algn="ctr" defTabSz="914400" rtl="0" eaLnBrk="1" fontAlgn="auto" latinLnBrk="0" hangingPunct="1">
              <a:lnSpc>
                <a:spcPct val="150000"/>
              </a:lnSpc>
              <a:spcBef>
                <a:spcPts val="0"/>
              </a:spcBef>
              <a:spcAft>
                <a:spcPts val="500"/>
              </a:spcAft>
              <a:buClrTx/>
              <a:buSzTx/>
              <a:buFontTx/>
              <a:buNone/>
              <a:tabLst/>
              <a:defRPr/>
            </a:pPr>
            <a:r>
              <a:rPr kumimoji="0" lang="en-GB" sz="22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2) must compete with read mapping for system resources</a:t>
            </a:r>
          </a:p>
        </p:txBody>
      </p:sp>
      <p:sp>
        <p:nvSpPr>
          <p:cNvPr id="6" name="Rectangle 5">
            <a:extLst>
              <a:ext uri="{FF2B5EF4-FFF2-40B4-BE49-F238E27FC236}">
                <a16:creationId xmlns:a16="http://schemas.microsoft.com/office/drawing/2014/main" id="{8FCE3123-DBB8-D044-B8D2-0DADB91CC094}"/>
              </a:ext>
            </a:extLst>
          </p:cNvPr>
          <p:cNvSpPr/>
          <p:nvPr/>
        </p:nvSpPr>
        <p:spPr>
          <a:xfrm>
            <a:off x="0" y="4737550"/>
            <a:ext cx="9144000" cy="114225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10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 HW accelerator reduces the computation bottleneck,</a:t>
            </a:r>
          </a:p>
          <a:p>
            <a:pPr marL="0" marR="0" lvl="0" indent="0" algn="ctr" defTabSz="914400" rtl="0" eaLnBrk="1" fontAlgn="auto" latinLnBrk="0" hangingPunct="1">
              <a:lnSpc>
                <a:spcPct val="90000"/>
              </a:lnSpc>
              <a:spcBef>
                <a:spcPts val="0"/>
              </a:spcBef>
              <a:spcAft>
                <a:spcPts val="100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which makes I/O a larger bottleneck in the system</a:t>
            </a:r>
            <a:endParaRPr kumimoji="0" lang="en-GB" sz="22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846891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6" grpId="0" uiExpand="1" bldLvl="2"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7C3EE-5993-A644-AF23-74B2FA298629}"/>
              </a:ext>
            </a:extLst>
          </p:cNvPr>
          <p:cNvSpPr>
            <a:spLocks noGrp="1"/>
          </p:cNvSpPr>
          <p:nvPr>
            <p:ph type="title"/>
          </p:nvPr>
        </p:nvSpPr>
        <p:spPr/>
        <p:txBody>
          <a:bodyPr/>
          <a:lstStyle/>
          <a:p>
            <a:r>
              <a:rPr lang="en-CH" dirty="0"/>
              <a:t>Our Goal</a:t>
            </a:r>
          </a:p>
        </p:txBody>
      </p:sp>
      <p:sp>
        <p:nvSpPr>
          <p:cNvPr id="3" name="Content Placeholder 2">
            <a:extLst>
              <a:ext uri="{FF2B5EF4-FFF2-40B4-BE49-F238E27FC236}">
                <a16:creationId xmlns:a16="http://schemas.microsoft.com/office/drawing/2014/main" id="{9D648FEE-0E94-5446-8E5D-F7DDEEAE3B22}"/>
              </a:ext>
            </a:extLst>
          </p:cNvPr>
          <p:cNvSpPr>
            <a:spLocks noGrp="1"/>
          </p:cNvSpPr>
          <p:nvPr>
            <p:ph idx="1"/>
          </p:nvPr>
        </p:nvSpPr>
        <p:spPr>
          <a:xfrm>
            <a:off x="189560" y="2169525"/>
            <a:ext cx="8987622" cy="564618"/>
          </a:xfrm>
        </p:spPr>
        <p:txBody>
          <a:bodyPr/>
          <a:lstStyle/>
          <a:p>
            <a:pPr marL="0" indent="0">
              <a:spcAft>
                <a:spcPts val="1000"/>
              </a:spcAft>
              <a:buNone/>
            </a:pPr>
            <a:r>
              <a:rPr lang="en-GB" b="1" dirty="0">
                <a:solidFill>
                  <a:schemeClr val="accent6">
                    <a:lumMod val="75000"/>
                  </a:schemeClr>
                </a:solidFill>
              </a:rPr>
              <a:t>Design Objectives:</a:t>
            </a:r>
          </a:p>
        </p:txBody>
      </p:sp>
      <p:sp>
        <p:nvSpPr>
          <p:cNvPr id="4" name="TextBox 3">
            <a:extLst>
              <a:ext uri="{FF2B5EF4-FFF2-40B4-BE49-F238E27FC236}">
                <a16:creationId xmlns:a16="http://schemas.microsoft.com/office/drawing/2014/main" id="{0E8A11E9-FEE2-8D47-8228-4D4CCFE34A7C}"/>
              </a:ext>
            </a:extLst>
          </p:cNvPr>
          <p:cNvSpPr txBox="1"/>
          <p:nvPr/>
        </p:nvSpPr>
        <p:spPr>
          <a:xfrm>
            <a:off x="366963" y="808196"/>
            <a:ext cx="8410073" cy="1026423"/>
          </a:xfrm>
          <a:prstGeom prst="roundRect">
            <a:avLst>
              <a:gd name="adj" fmla="val 4777"/>
            </a:avLst>
          </a:prstGeom>
          <a:solidFill>
            <a:schemeClr val="accent6">
              <a:lumMod val="20000"/>
              <a:lumOff val="80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GB" sz="2800" b="0" i="1" u="none" strike="noStrike" kern="1200" cap="none" spc="0" normalizeH="0" baseline="0" noProof="0" dirty="0">
                <a:ln>
                  <a:noFill/>
                </a:ln>
                <a:solidFill>
                  <a:prstClr val="black"/>
                </a:solidFill>
                <a:effectLst/>
                <a:uLnTx/>
                <a:uFillTx/>
                <a:latin typeface="Calibri" panose="020F0502020204030204"/>
                <a:ea typeface="+mn-ea"/>
                <a:cs typeface="+mn-cs"/>
              </a:rPr>
              <a:t>Design an in-storage filter for genome sequence analysis in a cost-effective manner</a:t>
            </a:r>
            <a:endParaRPr kumimoji="0" lang="en-US" sz="2800" b="0" i="1" u="none" strike="noStrike" kern="1200" cap="none" spc="0" normalizeH="0" baseline="0" noProof="0" dirty="0">
              <a:ln>
                <a:noFill/>
              </a:ln>
              <a:solidFill>
                <a:srgbClr val="0070C0"/>
              </a:solidFill>
              <a:effectLst/>
              <a:uLnTx/>
              <a:uFillTx/>
              <a:latin typeface="Corbel" panose="020B050302020402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71CBB022-B9A6-A04B-8C65-6771E22B4491}"/>
              </a:ext>
            </a:extLst>
          </p:cNvPr>
          <p:cNvGrpSpPr/>
          <p:nvPr/>
        </p:nvGrpSpPr>
        <p:grpSpPr>
          <a:xfrm>
            <a:off x="189560" y="2674473"/>
            <a:ext cx="8587476" cy="1158663"/>
            <a:chOff x="-85727" y="1376565"/>
            <a:chExt cx="7880466" cy="1158663"/>
          </a:xfrm>
        </p:grpSpPr>
        <p:sp>
          <p:nvSpPr>
            <p:cNvPr id="8" name="Rectangle 7">
              <a:extLst>
                <a:ext uri="{FF2B5EF4-FFF2-40B4-BE49-F238E27FC236}">
                  <a16:creationId xmlns:a16="http://schemas.microsoft.com/office/drawing/2014/main" id="{2CFC1EE5-FA8E-9341-B502-4644E06BF605}"/>
                </a:ext>
              </a:extLst>
            </p:cNvPr>
            <p:cNvSpPr/>
            <p:nvPr/>
          </p:nvSpPr>
          <p:spPr>
            <a:xfrm>
              <a:off x="85723" y="1562020"/>
              <a:ext cx="7709016" cy="9732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Provide high in-storage filtering performance to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overlap the filtering with the read mapping</a:t>
              </a:r>
              <a:r>
                <a:rPr kumimoji="0" lang="en-US" sz="2400" b="0" i="0" u="none" strike="noStrike" kern="1200" cap="none" spc="0" normalizeH="0" baseline="0" noProof="0" dirty="0">
                  <a:ln>
                    <a:noFill/>
                  </a:ln>
                  <a:solidFill>
                    <a:srgbClr val="009FFF"/>
                  </a:solidFill>
                  <a:effectLst/>
                  <a:uLnTx/>
                  <a:uFillTx/>
                  <a:latin typeface="Corbel" panose="020B0503020204020204" pitchFamily="34" charset="0"/>
                  <a:ea typeface="+mn-ea"/>
                  <a:cs typeface="+mn-cs"/>
                </a:rPr>
                <a:t>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 unfiltered data</a:t>
              </a:r>
            </a:p>
          </p:txBody>
        </p:sp>
        <p:sp>
          <p:nvSpPr>
            <p:cNvPr id="9" name="Rectangle: Rounded Corners 8">
              <a:extLst>
                <a:ext uri="{FF2B5EF4-FFF2-40B4-BE49-F238E27FC236}">
                  <a16:creationId xmlns:a16="http://schemas.microsoft.com/office/drawing/2014/main" id="{1F9D59A2-40D7-C447-BC25-0A460FB0805B}"/>
                </a:ext>
              </a:extLst>
            </p:cNvPr>
            <p:cNvSpPr/>
            <p:nvPr/>
          </p:nvSpPr>
          <p:spPr>
            <a:xfrm>
              <a:off x="-85727" y="1376565"/>
              <a:ext cx="7709018" cy="420774"/>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Performance</a:t>
              </a:r>
              <a:endParaRPr kumimoji="0" lang="en-US" sz="28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grpSp>
      <p:grpSp>
        <p:nvGrpSpPr>
          <p:cNvPr id="10" name="Group 9">
            <a:extLst>
              <a:ext uri="{FF2B5EF4-FFF2-40B4-BE49-F238E27FC236}">
                <a16:creationId xmlns:a16="http://schemas.microsoft.com/office/drawing/2014/main" id="{5AFD98D0-7CD2-7D48-A3C6-C72824CF7F95}"/>
              </a:ext>
            </a:extLst>
          </p:cNvPr>
          <p:cNvGrpSpPr/>
          <p:nvPr/>
        </p:nvGrpSpPr>
        <p:grpSpPr>
          <a:xfrm>
            <a:off x="189560" y="4094359"/>
            <a:ext cx="8587476" cy="1150790"/>
            <a:chOff x="-85727" y="1312470"/>
            <a:chExt cx="7880466" cy="1150790"/>
          </a:xfrm>
        </p:grpSpPr>
        <p:sp>
          <p:nvSpPr>
            <p:cNvPr id="11" name="Rectangle 10">
              <a:extLst>
                <a:ext uri="{FF2B5EF4-FFF2-40B4-BE49-F238E27FC236}">
                  <a16:creationId xmlns:a16="http://schemas.microsoft.com/office/drawing/2014/main" id="{CC7DE7AB-922E-CF48-B932-40701021ED4B}"/>
                </a:ext>
              </a:extLst>
            </p:cNvPr>
            <p:cNvSpPr/>
            <p:nvPr/>
          </p:nvSpPr>
          <p:spPr>
            <a:xfrm>
              <a:off x="85723" y="1495520"/>
              <a:ext cx="7709016" cy="967740"/>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Support reads with 1) different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properties</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2) different degrees of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genetic variation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the compared genomes</a:t>
              </a:r>
            </a:p>
          </p:txBody>
        </p:sp>
        <p:sp>
          <p:nvSpPr>
            <p:cNvPr id="12" name="Rectangle: Rounded Corners 8">
              <a:extLst>
                <a:ext uri="{FF2B5EF4-FFF2-40B4-BE49-F238E27FC236}">
                  <a16:creationId xmlns:a16="http://schemas.microsoft.com/office/drawing/2014/main" id="{4025E8AE-01C6-4A42-8BB8-0B6DADC43140}"/>
                </a:ext>
              </a:extLst>
            </p:cNvPr>
            <p:cNvSpPr/>
            <p:nvPr/>
          </p:nvSpPr>
          <p:spPr>
            <a:xfrm>
              <a:off x="-85727" y="1312470"/>
              <a:ext cx="7709018" cy="420774"/>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Applicability</a:t>
              </a:r>
              <a:endParaRPr kumimoji="0" lang="en-US" sz="28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grpSp>
      <p:grpSp>
        <p:nvGrpSpPr>
          <p:cNvPr id="13" name="Group 12">
            <a:extLst>
              <a:ext uri="{FF2B5EF4-FFF2-40B4-BE49-F238E27FC236}">
                <a16:creationId xmlns:a16="http://schemas.microsoft.com/office/drawing/2014/main" id="{7625437D-17DA-5B4B-AF12-6B182A97ED90}"/>
              </a:ext>
            </a:extLst>
          </p:cNvPr>
          <p:cNvGrpSpPr/>
          <p:nvPr/>
        </p:nvGrpSpPr>
        <p:grpSpPr>
          <a:xfrm>
            <a:off x="189560" y="5506372"/>
            <a:ext cx="8587476" cy="822775"/>
            <a:chOff x="-85727" y="1257621"/>
            <a:chExt cx="7880466" cy="822775"/>
          </a:xfrm>
        </p:grpSpPr>
        <p:sp>
          <p:nvSpPr>
            <p:cNvPr id="14" name="Rectangle 13">
              <a:extLst>
                <a:ext uri="{FF2B5EF4-FFF2-40B4-BE49-F238E27FC236}">
                  <a16:creationId xmlns:a16="http://schemas.microsoft.com/office/drawing/2014/main" id="{3A109C0C-7DBA-7E4B-B19E-BAAFE98E52F4}"/>
                </a:ext>
              </a:extLst>
            </p:cNvPr>
            <p:cNvSpPr/>
            <p:nvPr/>
          </p:nvSpPr>
          <p:spPr>
            <a:xfrm>
              <a:off x="85723" y="1345893"/>
              <a:ext cx="7709016" cy="734503"/>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l" defTabSz="914400" rtl="0" eaLnBrk="1" fontAlgn="auto" latinLnBrk="0" hangingPunct="1">
                <a:lnSpc>
                  <a:spcPct val="100000"/>
                </a:lnSpc>
                <a:spcBef>
                  <a:spcPts val="0"/>
                </a:spcBef>
                <a:spcAft>
                  <a:spcPts val="20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require significant hardware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overhead</a:t>
              </a:r>
            </a:p>
          </p:txBody>
        </p:sp>
        <p:sp>
          <p:nvSpPr>
            <p:cNvPr id="15" name="Rectangle: Rounded Corners 8">
              <a:extLst>
                <a:ext uri="{FF2B5EF4-FFF2-40B4-BE49-F238E27FC236}">
                  <a16:creationId xmlns:a16="http://schemas.microsoft.com/office/drawing/2014/main" id="{352F7DAE-7493-F348-86F1-DF7E07C48484}"/>
                </a:ext>
              </a:extLst>
            </p:cNvPr>
            <p:cNvSpPr/>
            <p:nvPr/>
          </p:nvSpPr>
          <p:spPr>
            <a:xfrm>
              <a:off x="-85727" y="1257621"/>
              <a:ext cx="7709018" cy="420774"/>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Low-cost</a:t>
              </a:r>
              <a:endParaRPr kumimoji="0" lang="en-US" sz="28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grpSp>
    </p:spTree>
    <p:extLst>
      <p:ext uri="{BB962C8B-B14F-4D97-AF65-F5344CB8AC3E}">
        <p14:creationId xmlns:p14="http://schemas.microsoft.com/office/powerpoint/2010/main" val="315536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243582"/>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Corbel" panose="020B0503020204020204" pitchFamily="34" charset="0"/>
                <a:ea typeface="+mn-ea"/>
                <a:cs typeface="+mn-cs"/>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65586" y="866164"/>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Background</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77500" lnSpcReduction="2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65586" y="196051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Motivation and Goal</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054874"/>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GenStore</a:t>
            </a:r>
            <a:endPar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34" name="Rectangle 33">
            <a:extLst>
              <a:ext uri="{FF2B5EF4-FFF2-40B4-BE49-F238E27FC236}">
                <a16:creationId xmlns:a16="http://schemas.microsoft.com/office/drawing/2014/main" id="{8C4C16E8-8CAC-EE46-8433-92ACFE20B5B5}"/>
              </a:ext>
            </a:extLst>
          </p:cNvPr>
          <p:cNvSpPr/>
          <p:nvPr/>
        </p:nvSpPr>
        <p:spPr>
          <a:xfrm>
            <a:off x="282176" y="414922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Evaluation</a:t>
            </a:r>
          </a:p>
        </p:txBody>
      </p:sp>
      <p:sp>
        <p:nvSpPr>
          <p:cNvPr id="14" name="Title 1">
            <a:extLst>
              <a:ext uri="{FF2B5EF4-FFF2-40B4-BE49-F238E27FC236}">
                <a16:creationId xmlns:a16="http://schemas.microsoft.com/office/drawing/2014/main" id="{4213E2A9-4038-194A-AF39-FFE08078F4BA}"/>
              </a:ext>
            </a:extLst>
          </p:cNvPr>
          <p:cNvSpPr>
            <a:spLocks noGrp="1"/>
          </p:cNvSpPr>
          <p:nvPr>
            <p:ph type="title"/>
          </p:nvPr>
        </p:nvSpPr>
        <p:spPr>
          <a:xfrm>
            <a:off x="189560" y="95697"/>
            <a:ext cx="8798061" cy="770467"/>
          </a:xfrm>
        </p:spPr>
        <p:txBody>
          <a:bodyPr/>
          <a:lstStyle/>
          <a:p>
            <a:r>
              <a:rPr lang="en-US" dirty="0">
                <a:latin typeface="Corbel" panose="020B0503020204020204" pitchFamily="34" charset="0"/>
              </a:rPr>
              <a:t>Outline</a:t>
            </a:r>
            <a:endParaRPr lang="en-US" b="1" dirty="0">
              <a:latin typeface="Corbel" panose="020B0503020204020204" pitchFamily="34" charset="0"/>
            </a:endParaRPr>
          </a:p>
        </p:txBody>
      </p:sp>
    </p:spTree>
    <p:extLst>
      <p:ext uri="{BB962C8B-B14F-4D97-AF65-F5344CB8AC3E}">
        <p14:creationId xmlns:p14="http://schemas.microsoft.com/office/powerpoint/2010/main" val="4582801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7A55D90-A30F-6843-AF17-DF532F64C21E}"/>
              </a:ext>
            </a:extLst>
          </p:cNvPr>
          <p:cNvSpPr/>
          <p:nvPr/>
        </p:nvSpPr>
        <p:spPr>
          <a:xfrm>
            <a:off x="4544265" y="3720326"/>
            <a:ext cx="45719" cy="60126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BE98A31-6773-DA4E-BF09-CC8C70AC928B}"/>
              </a:ext>
            </a:extLst>
          </p:cNvPr>
          <p:cNvSpPr>
            <a:spLocks noGrp="1"/>
          </p:cNvSpPr>
          <p:nvPr>
            <p:ph type="title"/>
          </p:nvPr>
        </p:nvSpPr>
        <p:spPr/>
        <p:txBody>
          <a:bodyPr/>
          <a:lstStyle/>
          <a:p>
            <a:r>
              <a:rPr lang="en-CH" dirty="0"/>
              <a:t>GenStore</a:t>
            </a:r>
          </a:p>
        </p:txBody>
      </p:sp>
      <p:sp>
        <p:nvSpPr>
          <p:cNvPr id="130" name="Rounded Rectangle 129">
            <a:extLst>
              <a:ext uri="{FF2B5EF4-FFF2-40B4-BE49-F238E27FC236}">
                <a16:creationId xmlns:a16="http://schemas.microsoft.com/office/drawing/2014/main" id="{BA716545-6B7B-674E-88BE-9F37A528D99A}"/>
              </a:ext>
            </a:extLst>
          </p:cNvPr>
          <p:cNvSpPr/>
          <p:nvPr/>
        </p:nvSpPr>
        <p:spPr>
          <a:xfrm>
            <a:off x="1047136" y="4291768"/>
            <a:ext cx="6916994" cy="2101506"/>
          </a:xfrm>
          <a:prstGeom prst="roundRect">
            <a:avLst>
              <a:gd name="adj" fmla="val 6954"/>
            </a:avLst>
          </a:prstGeom>
          <a:solidFill>
            <a:schemeClr val="bg1">
              <a:lumMod val="9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31" name="Straight Connector 130">
            <a:extLst>
              <a:ext uri="{FF2B5EF4-FFF2-40B4-BE49-F238E27FC236}">
                <a16:creationId xmlns:a16="http://schemas.microsoft.com/office/drawing/2014/main" id="{D83E48F5-E0FE-2D46-BA63-2B647FB8E7E9}"/>
              </a:ext>
            </a:extLst>
          </p:cNvPr>
          <p:cNvCxnSpPr>
            <a:cxnSpLocks/>
          </p:cNvCxnSpPr>
          <p:nvPr/>
        </p:nvCxnSpPr>
        <p:spPr>
          <a:xfrm flipH="1">
            <a:off x="5982739" y="4708624"/>
            <a:ext cx="23670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32" name="Rounded Rectangle 131">
            <a:extLst>
              <a:ext uri="{FF2B5EF4-FFF2-40B4-BE49-F238E27FC236}">
                <a16:creationId xmlns:a16="http://schemas.microsoft.com/office/drawing/2014/main" id="{3FAB5062-72EF-ED4D-B329-14B3A1057736}"/>
              </a:ext>
            </a:extLst>
          </p:cNvPr>
          <p:cNvSpPr/>
          <p:nvPr/>
        </p:nvSpPr>
        <p:spPr bwMode="auto">
          <a:xfrm>
            <a:off x="3066681" y="4375211"/>
            <a:ext cx="2932802" cy="1929574"/>
          </a:xfrm>
          <a:prstGeom prst="roundRect">
            <a:avLst>
              <a:gd name="adj" fmla="val 0"/>
            </a:avLst>
          </a:prstGeom>
          <a:solidFill>
            <a:srgbClr val="E9F9E4"/>
          </a:solidFill>
          <a:ln w="15875" cap="flat" cmpd="sng" algn="ctr">
            <a:solidFill>
              <a:schemeClr val="tx1"/>
            </a:solidFill>
            <a:prstDash val="solid"/>
            <a:round/>
            <a:headEnd type="none" w="med" len="med"/>
            <a:tailEnd type="none" w="med" len="med"/>
          </a:ln>
          <a:effectLst/>
        </p:spPr>
        <p:txBody>
          <a:bodyPr vert="horz" wrap="square" lIns="91440" tIns="36000" rIns="91440" bIns="36000" numCol="1" rtlCol="0"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SSD Controller</a:t>
            </a:r>
          </a:p>
        </p:txBody>
      </p:sp>
      <p:grpSp>
        <p:nvGrpSpPr>
          <p:cNvPr id="133" name="Group 132">
            <a:extLst>
              <a:ext uri="{FF2B5EF4-FFF2-40B4-BE49-F238E27FC236}">
                <a16:creationId xmlns:a16="http://schemas.microsoft.com/office/drawing/2014/main" id="{9C22FFB0-21B2-FD4C-AA38-17DF3AF62EA2}"/>
              </a:ext>
            </a:extLst>
          </p:cNvPr>
          <p:cNvGrpSpPr/>
          <p:nvPr/>
        </p:nvGrpSpPr>
        <p:grpSpPr>
          <a:xfrm>
            <a:off x="5108013" y="4653955"/>
            <a:ext cx="757152" cy="682568"/>
            <a:chOff x="10752096" y="4076481"/>
            <a:chExt cx="757152" cy="682568"/>
          </a:xfrm>
        </p:grpSpPr>
        <p:sp>
          <p:nvSpPr>
            <p:cNvPr id="134" name="Rectangle 133">
              <a:extLst>
                <a:ext uri="{FF2B5EF4-FFF2-40B4-BE49-F238E27FC236}">
                  <a16:creationId xmlns:a16="http://schemas.microsoft.com/office/drawing/2014/main" id="{30B01296-2EE5-F34E-9054-A75C185A5219}"/>
                </a:ext>
              </a:extLst>
            </p:cNvPr>
            <p:cNvSpPr/>
            <p:nvPr/>
          </p:nvSpPr>
          <p:spPr bwMode="auto">
            <a:xfrm>
              <a:off x="10752096" y="4076481"/>
              <a:ext cx="651966" cy="559346"/>
            </a:xfrm>
            <a:prstGeom prst="rect">
              <a:avLst/>
            </a:prstGeom>
            <a:solidFill>
              <a:schemeClr val="accent6">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Core</a:t>
              </a:r>
            </a:p>
          </p:txBody>
        </p:sp>
        <p:sp>
          <p:nvSpPr>
            <p:cNvPr id="135" name="Rectangle 134">
              <a:extLst>
                <a:ext uri="{FF2B5EF4-FFF2-40B4-BE49-F238E27FC236}">
                  <a16:creationId xmlns:a16="http://schemas.microsoft.com/office/drawing/2014/main" id="{9C922A28-6D6B-C744-BD7B-314054C2CA17}"/>
                </a:ext>
              </a:extLst>
            </p:cNvPr>
            <p:cNvSpPr/>
            <p:nvPr/>
          </p:nvSpPr>
          <p:spPr bwMode="auto">
            <a:xfrm>
              <a:off x="10804689" y="4138092"/>
              <a:ext cx="651966" cy="559346"/>
            </a:xfrm>
            <a:prstGeom prst="rect">
              <a:avLst/>
            </a:prstGeom>
            <a:solidFill>
              <a:schemeClr val="accent6">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Core</a:t>
              </a:r>
            </a:p>
          </p:txBody>
        </p:sp>
        <p:sp>
          <p:nvSpPr>
            <p:cNvPr id="136" name="Rectangle 135">
              <a:extLst>
                <a:ext uri="{FF2B5EF4-FFF2-40B4-BE49-F238E27FC236}">
                  <a16:creationId xmlns:a16="http://schemas.microsoft.com/office/drawing/2014/main" id="{A72AD538-7314-9941-AF9B-590AFBADC79D}"/>
                </a:ext>
              </a:extLst>
            </p:cNvPr>
            <p:cNvSpPr/>
            <p:nvPr/>
          </p:nvSpPr>
          <p:spPr bwMode="auto">
            <a:xfrm>
              <a:off x="10857282" y="4199703"/>
              <a:ext cx="651966" cy="559346"/>
            </a:xfrm>
            <a:prstGeom prst="rect">
              <a:avLst/>
            </a:prstGeom>
            <a:solidFill>
              <a:schemeClr val="accent6">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Core</a:t>
              </a:r>
            </a:p>
          </p:txBody>
        </p:sp>
      </p:grpSp>
      <p:sp>
        <p:nvSpPr>
          <p:cNvPr id="139" name="Rectangle 138">
            <a:extLst>
              <a:ext uri="{FF2B5EF4-FFF2-40B4-BE49-F238E27FC236}">
                <a16:creationId xmlns:a16="http://schemas.microsoft.com/office/drawing/2014/main" id="{550CAAA1-8F7A-3C41-9680-FB7461FD7914}"/>
              </a:ext>
            </a:extLst>
          </p:cNvPr>
          <p:cNvSpPr/>
          <p:nvPr/>
        </p:nvSpPr>
        <p:spPr bwMode="auto">
          <a:xfrm>
            <a:off x="6193266" y="4388458"/>
            <a:ext cx="1374442" cy="1916327"/>
          </a:xfrm>
          <a:prstGeom prst="rect">
            <a:avLst/>
          </a:prstGeom>
          <a:solidFill>
            <a:schemeClr val="accent2">
              <a:lumMod val="20000"/>
              <a:lumOff val="80000"/>
            </a:schemeClr>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I</a:t>
            </a: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n-SSD DRAM</a:t>
            </a:r>
          </a:p>
        </p:txBody>
      </p:sp>
      <p:sp>
        <p:nvSpPr>
          <p:cNvPr id="140" name="Rounded Rectangle 139">
            <a:extLst>
              <a:ext uri="{FF2B5EF4-FFF2-40B4-BE49-F238E27FC236}">
                <a16:creationId xmlns:a16="http://schemas.microsoft.com/office/drawing/2014/main" id="{6B8CE80D-C246-8E46-B35E-C62A766DE30E}"/>
              </a:ext>
            </a:extLst>
          </p:cNvPr>
          <p:cNvSpPr/>
          <p:nvPr/>
        </p:nvSpPr>
        <p:spPr>
          <a:xfrm>
            <a:off x="6248740" y="4656831"/>
            <a:ext cx="1274619" cy="638034"/>
          </a:xfrm>
          <a:prstGeom prst="roundRect">
            <a:avLst>
              <a:gd name="adj" fmla="val 9944"/>
            </a:avLst>
          </a:prstGeom>
          <a:solidFill>
            <a:schemeClr val="accent4">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L2P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Mappings</a:t>
            </a:r>
          </a:p>
        </p:txBody>
      </p:sp>
      <p:cxnSp>
        <p:nvCxnSpPr>
          <p:cNvPr id="141" name="Elbow Connector 140">
            <a:extLst>
              <a:ext uri="{FF2B5EF4-FFF2-40B4-BE49-F238E27FC236}">
                <a16:creationId xmlns:a16="http://schemas.microsoft.com/office/drawing/2014/main" id="{07D06B4C-49E7-9A47-954A-B533AD05B48E}"/>
              </a:ext>
            </a:extLst>
          </p:cNvPr>
          <p:cNvCxnSpPr>
            <a:cxnSpLocks/>
            <a:stCxn id="161" idx="0"/>
          </p:cNvCxnSpPr>
          <p:nvPr/>
        </p:nvCxnSpPr>
        <p:spPr>
          <a:xfrm rot="5400000" flipH="1" flipV="1">
            <a:off x="2667797" y="3546156"/>
            <a:ext cx="110660" cy="203125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Elbow Connector 141">
            <a:extLst>
              <a:ext uri="{FF2B5EF4-FFF2-40B4-BE49-F238E27FC236}">
                <a16:creationId xmlns:a16="http://schemas.microsoft.com/office/drawing/2014/main" id="{1F23783C-1E6F-2148-949B-28DCD639617A}"/>
              </a:ext>
            </a:extLst>
          </p:cNvPr>
          <p:cNvCxnSpPr>
            <a:cxnSpLocks/>
            <a:stCxn id="160" idx="0"/>
          </p:cNvCxnSpPr>
          <p:nvPr/>
        </p:nvCxnSpPr>
        <p:spPr>
          <a:xfrm rot="5400000" flipH="1" flipV="1">
            <a:off x="2841652" y="4345780"/>
            <a:ext cx="110660" cy="4320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3" name="Rectangle 142">
            <a:extLst>
              <a:ext uri="{FF2B5EF4-FFF2-40B4-BE49-F238E27FC236}">
                <a16:creationId xmlns:a16="http://schemas.microsoft.com/office/drawing/2014/main" id="{E12AEC04-78C9-424B-9A2B-51F97DF95BF6}"/>
              </a:ext>
            </a:extLst>
          </p:cNvPr>
          <p:cNvSpPr/>
          <p:nvPr/>
        </p:nvSpPr>
        <p:spPr bwMode="auto">
          <a:xfrm>
            <a:off x="3120724" y="4436527"/>
            <a:ext cx="723180" cy="540967"/>
          </a:xfrm>
          <a:prstGeom prst="rect">
            <a:avLst/>
          </a:prstGeom>
          <a:solidFill>
            <a:schemeClr val="accent6">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Flash</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Ctrl.#1</a:t>
            </a:r>
          </a:p>
        </p:txBody>
      </p:sp>
      <p:cxnSp>
        <p:nvCxnSpPr>
          <p:cNvPr id="144" name="Elbow Connector 143">
            <a:extLst>
              <a:ext uri="{FF2B5EF4-FFF2-40B4-BE49-F238E27FC236}">
                <a16:creationId xmlns:a16="http://schemas.microsoft.com/office/drawing/2014/main" id="{A080DD9F-FBE9-2842-A168-BE1F0FB731C0}"/>
              </a:ext>
            </a:extLst>
          </p:cNvPr>
          <p:cNvCxnSpPr>
            <a:cxnSpLocks/>
            <a:stCxn id="166" idx="0"/>
          </p:cNvCxnSpPr>
          <p:nvPr/>
        </p:nvCxnSpPr>
        <p:spPr>
          <a:xfrm rot="5400000" flipH="1" flipV="1">
            <a:off x="2659633" y="4535342"/>
            <a:ext cx="110660" cy="203125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Elbow Connector 144">
            <a:extLst>
              <a:ext uri="{FF2B5EF4-FFF2-40B4-BE49-F238E27FC236}">
                <a16:creationId xmlns:a16="http://schemas.microsoft.com/office/drawing/2014/main" id="{EB641D23-33DF-DD45-98CF-4B2D7999D77D}"/>
              </a:ext>
            </a:extLst>
          </p:cNvPr>
          <p:cNvCxnSpPr>
            <a:cxnSpLocks/>
            <a:stCxn id="165" idx="0"/>
          </p:cNvCxnSpPr>
          <p:nvPr/>
        </p:nvCxnSpPr>
        <p:spPr>
          <a:xfrm rot="5400000" flipH="1" flipV="1">
            <a:off x="2841652" y="5334966"/>
            <a:ext cx="110660" cy="4320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Rectangle 145">
            <a:extLst>
              <a:ext uri="{FF2B5EF4-FFF2-40B4-BE49-F238E27FC236}">
                <a16:creationId xmlns:a16="http://schemas.microsoft.com/office/drawing/2014/main" id="{302F4DA2-BCF8-9A48-BCD9-0BA70DF15A64}"/>
              </a:ext>
            </a:extLst>
          </p:cNvPr>
          <p:cNvSpPr/>
          <p:nvPr/>
        </p:nvSpPr>
        <p:spPr bwMode="auto">
          <a:xfrm>
            <a:off x="3120724" y="5400545"/>
            <a:ext cx="723180" cy="540967"/>
          </a:xfrm>
          <a:prstGeom prst="rect">
            <a:avLst/>
          </a:prstGeom>
          <a:solidFill>
            <a:schemeClr val="accent6">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Flash</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Ctrl.#N</a:t>
            </a:r>
          </a:p>
        </p:txBody>
      </p:sp>
      <p:sp>
        <p:nvSpPr>
          <p:cNvPr id="148" name="직사각형 363">
            <a:extLst>
              <a:ext uri="{FF2B5EF4-FFF2-40B4-BE49-F238E27FC236}">
                <a16:creationId xmlns:a16="http://schemas.microsoft.com/office/drawing/2014/main" id="{B4BDF15D-8D25-104F-AE63-C4DBE8928063}"/>
              </a:ext>
            </a:extLst>
          </p:cNvPr>
          <p:cNvSpPr/>
          <p:nvPr/>
        </p:nvSpPr>
        <p:spPr>
          <a:xfrm rot="5400000">
            <a:off x="3252980" y="5033631"/>
            <a:ext cx="305537" cy="216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endParaRPr>
          </a:p>
        </p:txBody>
      </p:sp>
      <p:sp>
        <p:nvSpPr>
          <p:cNvPr id="160" name="Rectangle 159">
            <a:extLst>
              <a:ext uri="{FF2B5EF4-FFF2-40B4-BE49-F238E27FC236}">
                <a16:creationId xmlns:a16="http://schemas.microsoft.com/office/drawing/2014/main" id="{CE64289B-EB9B-6D47-B64C-9E0580EB2FAE}"/>
              </a:ext>
            </a:extLst>
          </p:cNvPr>
          <p:cNvSpPr/>
          <p:nvPr/>
        </p:nvSpPr>
        <p:spPr bwMode="auto">
          <a:xfrm>
            <a:off x="2347056" y="4617113"/>
            <a:ext cx="667845" cy="551841"/>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NAND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Die#4</a:t>
            </a:r>
          </a:p>
        </p:txBody>
      </p:sp>
      <p:sp>
        <p:nvSpPr>
          <p:cNvPr id="161" name="Rectangle 160">
            <a:extLst>
              <a:ext uri="{FF2B5EF4-FFF2-40B4-BE49-F238E27FC236}">
                <a16:creationId xmlns:a16="http://schemas.microsoft.com/office/drawing/2014/main" id="{0DBB906D-E4D7-1C41-AE6B-C1481B80D262}"/>
              </a:ext>
            </a:extLst>
          </p:cNvPr>
          <p:cNvSpPr/>
          <p:nvPr/>
        </p:nvSpPr>
        <p:spPr bwMode="auto">
          <a:xfrm>
            <a:off x="1373577" y="4617113"/>
            <a:ext cx="667845" cy="551841"/>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NAND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Die#1</a:t>
            </a:r>
          </a:p>
        </p:txBody>
      </p:sp>
      <p:sp>
        <p:nvSpPr>
          <p:cNvPr id="162" name="직사각형 363">
            <a:extLst>
              <a:ext uri="{FF2B5EF4-FFF2-40B4-BE49-F238E27FC236}">
                <a16:creationId xmlns:a16="http://schemas.microsoft.com/office/drawing/2014/main" id="{308A9F7D-E526-FA48-9420-6DB86474B9A3}"/>
              </a:ext>
            </a:extLst>
          </p:cNvPr>
          <p:cNvSpPr/>
          <p:nvPr/>
        </p:nvSpPr>
        <p:spPr>
          <a:xfrm>
            <a:off x="2040997" y="4809233"/>
            <a:ext cx="305537" cy="216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endParaRPr>
          </a:p>
        </p:txBody>
      </p:sp>
      <p:sp>
        <p:nvSpPr>
          <p:cNvPr id="165" name="Rectangle 164">
            <a:extLst>
              <a:ext uri="{FF2B5EF4-FFF2-40B4-BE49-F238E27FC236}">
                <a16:creationId xmlns:a16="http://schemas.microsoft.com/office/drawing/2014/main" id="{9A6C7469-4034-2047-8AE1-A134E59CF669}"/>
              </a:ext>
            </a:extLst>
          </p:cNvPr>
          <p:cNvSpPr/>
          <p:nvPr/>
        </p:nvSpPr>
        <p:spPr bwMode="auto">
          <a:xfrm>
            <a:off x="2347056" y="5606299"/>
            <a:ext cx="667845" cy="551841"/>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NAND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Die#4</a:t>
            </a:r>
          </a:p>
        </p:txBody>
      </p:sp>
      <p:sp>
        <p:nvSpPr>
          <p:cNvPr id="166" name="Rectangle 165">
            <a:extLst>
              <a:ext uri="{FF2B5EF4-FFF2-40B4-BE49-F238E27FC236}">
                <a16:creationId xmlns:a16="http://schemas.microsoft.com/office/drawing/2014/main" id="{372BC88E-4037-C64C-8988-CCAADD3A7F9C}"/>
              </a:ext>
            </a:extLst>
          </p:cNvPr>
          <p:cNvSpPr/>
          <p:nvPr/>
        </p:nvSpPr>
        <p:spPr bwMode="auto">
          <a:xfrm>
            <a:off x="1365413" y="5606299"/>
            <a:ext cx="667845" cy="551841"/>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NAND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Die#1</a:t>
            </a:r>
          </a:p>
        </p:txBody>
      </p:sp>
      <p:sp>
        <p:nvSpPr>
          <p:cNvPr id="167" name="직사각형 363">
            <a:extLst>
              <a:ext uri="{FF2B5EF4-FFF2-40B4-BE49-F238E27FC236}">
                <a16:creationId xmlns:a16="http://schemas.microsoft.com/office/drawing/2014/main" id="{08986F32-0494-5C4F-81F7-43D29601CACA}"/>
              </a:ext>
            </a:extLst>
          </p:cNvPr>
          <p:cNvSpPr/>
          <p:nvPr/>
        </p:nvSpPr>
        <p:spPr>
          <a:xfrm>
            <a:off x="2040997" y="5777347"/>
            <a:ext cx="305537" cy="216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endParaRPr>
          </a:p>
        </p:txBody>
      </p:sp>
      <p:sp>
        <p:nvSpPr>
          <p:cNvPr id="178" name="Rounded Rectangle 177">
            <a:extLst>
              <a:ext uri="{FF2B5EF4-FFF2-40B4-BE49-F238E27FC236}">
                <a16:creationId xmlns:a16="http://schemas.microsoft.com/office/drawing/2014/main" id="{823B947D-A2DA-7E4F-A040-C4231925158A}"/>
              </a:ext>
            </a:extLst>
          </p:cNvPr>
          <p:cNvSpPr/>
          <p:nvPr/>
        </p:nvSpPr>
        <p:spPr>
          <a:xfrm>
            <a:off x="2752302" y="3418989"/>
            <a:ext cx="3534327" cy="302571"/>
          </a:xfrm>
          <a:prstGeom prst="roundRect">
            <a:avLst>
              <a:gd name="adj" fmla="val 30799"/>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Host System</a:t>
            </a:r>
          </a:p>
        </p:txBody>
      </p:sp>
      <p:sp>
        <p:nvSpPr>
          <p:cNvPr id="52" name="Rounded Rectangle 51">
            <a:extLst>
              <a:ext uri="{FF2B5EF4-FFF2-40B4-BE49-F238E27FC236}">
                <a16:creationId xmlns:a16="http://schemas.microsoft.com/office/drawing/2014/main" id="{F1E5A34E-4ED5-AB4D-822F-84C411E61671}"/>
              </a:ext>
            </a:extLst>
          </p:cNvPr>
          <p:cNvSpPr/>
          <p:nvPr/>
        </p:nvSpPr>
        <p:spPr>
          <a:xfrm>
            <a:off x="4981322" y="4464238"/>
            <a:ext cx="948293" cy="453460"/>
          </a:xfrm>
          <a:prstGeom prst="roundRect">
            <a:avLst>
              <a:gd name="adj" fmla="val 9944"/>
            </a:avLst>
          </a:prstGeom>
          <a:solidFill>
            <a:schemeClr val="accent4">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FTL</a:t>
            </a:r>
          </a:p>
        </p:txBody>
      </p:sp>
      <p:sp>
        <p:nvSpPr>
          <p:cNvPr id="53" name="Rectangle 52">
            <a:extLst>
              <a:ext uri="{FF2B5EF4-FFF2-40B4-BE49-F238E27FC236}">
                <a16:creationId xmlns:a16="http://schemas.microsoft.com/office/drawing/2014/main" id="{C256931D-8BFC-EC4E-8D51-8BAF0560FBA8}"/>
              </a:ext>
            </a:extLst>
          </p:cNvPr>
          <p:cNvSpPr/>
          <p:nvPr/>
        </p:nvSpPr>
        <p:spPr bwMode="auto">
          <a:xfrm>
            <a:off x="5089771" y="5400543"/>
            <a:ext cx="812503" cy="540967"/>
          </a:xfrm>
          <a:prstGeom prst="rect">
            <a:avLst/>
          </a:prstGeom>
          <a:solidFill>
            <a:srgbClr val="BAE5F5"/>
          </a:solidFill>
          <a:ln w="19050" cap="flat" cmpd="sng" algn="ctr">
            <a:solidFill>
              <a:srgbClr val="1982C3"/>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ACC</a:t>
            </a:r>
          </a:p>
        </p:txBody>
      </p:sp>
      <p:sp>
        <p:nvSpPr>
          <p:cNvPr id="54" name="Rectangle 53">
            <a:extLst>
              <a:ext uri="{FF2B5EF4-FFF2-40B4-BE49-F238E27FC236}">
                <a16:creationId xmlns:a16="http://schemas.microsoft.com/office/drawing/2014/main" id="{229DF49F-887A-924C-A0EF-CA98B8F10E91}"/>
              </a:ext>
            </a:extLst>
          </p:cNvPr>
          <p:cNvSpPr/>
          <p:nvPr/>
        </p:nvSpPr>
        <p:spPr bwMode="auto">
          <a:xfrm>
            <a:off x="3920709" y="4436527"/>
            <a:ext cx="752544" cy="540967"/>
          </a:xfrm>
          <a:prstGeom prst="rect">
            <a:avLst/>
          </a:prstGeom>
          <a:solidFill>
            <a:srgbClr val="BAE5F5"/>
          </a:solidFill>
          <a:ln w="19050" cap="flat" cmpd="sng" algn="ctr">
            <a:solidFill>
              <a:srgbClr val="1982C3"/>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ACC</a:t>
            </a:r>
          </a:p>
        </p:txBody>
      </p:sp>
      <p:sp>
        <p:nvSpPr>
          <p:cNvPr id="55" name="Rectangle 54">
            <a:extLst>
              <a:ext uri="{FF2B5EF4-FFF2-40B4-BE49-F238E27FC236}">
                <a16:creationId xmlns:a16="http://schemas.microsoft.com/office/drawing/2014/main" id="{EE366EB1-3ED8-174F-9545-5F5FC586E043}"/>
              </a:ext>
            </a:extLst>
          </p:cNvPr>
          <p:cNvSpPr/>
          <p:nvPr/>
        </p:nvSpPr>
        <p:spPr bwMode="auto">
          <a:xfrm>
            <a:off x="3920709" y="5400544"/>
            <a:ext cx="752544" cy="540967"/>
          </a:xfrm>
          <a:prstGeom prst="rect">
            <a:avLst/>
          </a:prstGeom>
          <a:solidFill>
            <a:srgbClr val="BAE5F5"/>
          </a:solidFill>
          <a:ln w="19050" cap="flat" cmpd="sng" algn="ctr">
            <a:solidFill>
              <a:srgbClr val="1982C3"/>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ACC</a:t>
            </a:r>
          </a:p>
        </p:txBody>
      </p:sp>
      <p:sp>
        <p:nvSpPr>
          <p:cNvPr id="56" name="Rounded Rectangle 55">
            <a:extLst>
              <a:ext uri="{FF2B5EF4-FFF2-40B4-BE49-F238E27FC236}">
                <a16:creationId xmlns:a16="http://schemas.microsoft.com/office/drawing/2014/main" id="{7135A139-ED18-1640-A5D8-F41D6940FCC8}"/>
              </a:ext>
            </a:extLst>
          </p:cNvPr>
          <p:cNvSpPr/>
          <p:nvPr/>
        </p:nvSpPr>
        <p:spPr>
          <a:xfrm>
            <a:off x="6248740" y="5388400"/>
            <a:ext cx="1274619" cy="638034"/>
          </a:xfrm>
          <a:prstGeom prst="roundRect">
            <a:avLst>
              <a:gd name="adj" fmla="val 9944"/>
            </a:avLst>
          </a:prstGeom>
          <a:solidFill>
            <a:srgbClr val="BAE5F5"/>
          </a:solidFill>
          <a:ln w="1905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GenStore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Metadata  </a:t>
            </a:r>
          </a:p>
        </p:txBody>
      </p:sp>
      <p:sp>
        <p:nvSpPr>
          <p:cNvPr id="57" name="Rounded Rectangle 56">
            <a:extLst>
              <a:ext uri="{FF2B5EF4-FFF2-40B4-BE49-F238E27FC236}">
                <a16:creationId xmlns:a16="http://schemas.microsoft.com/office/drawing/2014/main" id="{746E2371-B898-2D4D-B665-832A7DA710CB}"/>
              </a:ext>
            </a:extLst>
          </p:cNvPr>
          <p:cNvSpPr/>
          <p:nvPr/>
        </p:nvSpPr>
        <p:spPr>
          <a:xfrm>
            <a:off x="4960001" y="4419455"/>
            <a:ext cx="977645" cy="583858"/>
          </a:xfrm>
          <a:prstGeom prst="roundRect">
            <a:avLst>
              <a:gd name="adj" fmla="val 16632"/>
            </a:avLst>
          </a:prstGeom>
          <a:solidFill>
            <a:srgbClr val="BAE5F5"/>
          </a:solidFill>
          <a:ln w="1905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GenStore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FTL</a:t>
            </a:r>
          </a:p>
        </p:txBody>
      </p:sp>
      <p:sp>
        <p:nvSpPr>
          <p:cNvPr id="12" name="Right Arrow 11">
            <a:extLst>
              <a:ext uri="{FF2B5EF4-FFF2-40B4-BE49-F238E27FC236}">
                <a16:creationId xmlns:a16="http://schemas.microsoft.com/office/drawing/2014/main" id="{30D84DD8-85AF-8549-A50C-B4F3B2A078F1}"/>
              </a:ext>
            </a:extLst>
          </p:cNvPr>
          <p:cNvSpPr/>
          <p:nvPr/>
        </p:nvSpPr>
        <p:spPr>
          <a:xfrm rot="16200000">
            <a:off x="4279490" y="3776632"/>
            <a:ext cx="580099" cy="467486"/>
          </a:xfrm>
          <a:prstGeom prst="rightArrow">
            <a:avLst/>
          </a:prstGeom>
          <a:solidFill>
            <a:srgbClr val="1982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5DB76091-15B2-984C-9D40-41624FFF2AD8}"/>
              </a:ext>
            </a:extLst>
          </p:cNvPr>
          <p:cNvSpPr/>
          <p:nvPr/>
        </p:nvSpPr>
        <p:spPr bwMode="auto">
          <a:xfrm>
            <a:off x="4885532" y="3802009"/>
            <a:ext cx="3078598" cy="385960"/>
          </a:xfrm>
          <a:prstGeom prst="rect">
            <a:avLst/>
          </a:prstGeom>
          <a:no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1982C3"/>
                </a:solidFill>
                <a:effectLst/>
                <a:uLnTx/>
                <a:uFillTx/>
                <a:latin typeface="Cambria" panose="02040503050406030204" pitchFamily="18" charset="0"/>
                <a:ea typeface="+mn-ea"/>
                <a:cs typeface="Arial" panose="020B0604020202020204" pitchFamily="34" charset="0"/>
              </a:rPr>
              <a:t>Reads that need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1982C3"/>
                </a:solidFill>
                <a:effectLst/>
                <a:uLnTx/>
                <a:uFillTx/>
                <a:latin typeface="Cambria" panose="02040503050406030204" pitchFamily="18" charset="0"/>
                <a:ea typeface="+mn-ea"/>
                <a:cs typeface="Arial" panose="020B0604020202020204" pitchFamily="34" charset="0"/>
              </a:rPr>
              <a:t>substantial processing</a:t>
            </a:r>
          </a:p>
        </p:txBody>
      </p:sp>
      <p:sp>
        <p:nvSpPr>
          <p:cNvPr id="65" name="Content Placeholder 2">
            <a:extLst>
              <a:ext uri="{FF2B5EF4-FFF2-40B4-BE49-F238E27FC236}">
                <a16:creationId xmlns:a16="http://schemas.microsoft.com/office/drawing/2014/main" id="{CF8748EF-DAA0-A047-9A60-18BE750087F3}"/>
              </a:ext>
            </a:extLst>
          </p:cNvPr>
          <p:cNvSpPr txBox="1">
            <a:spLocks/>
          </p:cNvSpPr>
          <p:nvPr/>
        </p:nvSpPr>
        <p:spPr>
          <a:xfrm>
            <a:off x="189560" y="955166"/>
            <a:ext cx="8764880" cy="2585763"/>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7200" marR="0" lvl="0" indent="-187200" algn="l" defTabSz="914400" rtl="0" eaLnBrk="1" fontAlgn="auto" latinLnBrk="0" hangingPunct="1">
              <a:lnSpc>
                <a:spcPct val="100000"/>
              </a:lnSpc>
              <a:spcBef>
                <a:spcPts val="1000"/>
              </a:spcBef>
              <a:spcAft>
                <a:spcPts val="2000"/>
              </a:spcAft>
              <a:buClr>
                <a:prstClr val="black"/>
              </a:buClr>
              <a:buSzTx/>
              <a:buFont typeface="Arial" panose="020B0604020202020204" pitchFamily="34" charset="0"/>
              <a:buChar char="•"/>
              <a:tabLst/>
              <a:defRPr/>
            </a:pPr>
            <a:r>
              <a:rPr kumimoji="0" lang="en-GB"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Key idea: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 reads that do not require alignment </a:t>
            </a:r>
            <a:r>
              <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inside the storage</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system</a:t>
            </a:r>
            <a:endPar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Challenges</a:t>
            </a:r>
          </a:p>
          <a:p>
            <a:pPr marL="311150" marR="0" lvl="1" indent="-187200" algn="l" defTabSz="914400" rtl="0" eaLnBrk="1" fontAlgn="auto" latinLnBrk="0" hangingPunct="1">
              <a:lnSpc>
                <a:spcPct val="100000"/>
              </a:lnSpc>
              <a:spcBef>
                <a:spcPts val="0"/>
              </a:spcBef>
              <a:spcAft>
                <a:spcPts val="0"/>
              </a:spcAft>
              <a:buClr>
                <a:prstClr val="black"/>
              </a:buClr>
              <a:buSzTx/>
              <a:buFont typeface="Cambria" panose="02040503050406030204" pitchFamily="18" charset="0"/>
              <a:buChar char="-"/>
              <a:tabLst/>
              <a:defRPr/>
            </a:pPr>
            <a:r>
              <a:rPr kumimoji="0" lang="en-GB" sz="24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Different </a:t>
            </a:r>
            <a:r>
              <a:rPr kumimoji="0" lang="en-GB" sz="2400" b="0" i="0" u="none" strike="noStrike" kern="1200" cap="none" spc="0" normalizeH="0" baseline="0" noProof="0" dirty="0" err="1">
                <a:ln>
                  <a:noFill/>
                </a:ln>
                <a:solidFill>
                  <a:srgbClr val="C00000"/>
                </a:solidFill>
                <a:effectLst/>
                <a:uLnTx/>
                <a:uFillTx/>
                <a:latin typeface="Corbel" panose="020B0503020204020204" pitchFamily="34" charset="0"/>
                <a:ea typeface="+mn-ea"/>
                <a:cs typeface="+mn-cs"/>
              </a:rPr>
              <a:t>behavior</a:t>
            </a:r>
            <a:r>
              <a:rPr kumimoji="0" lang="en-GB" sz="24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across read mapping workloads</a:t>
            </a:r>
          </a:p>
          <a:p>
            <a:pPr marL="311150" marR="0" lvl="1" indent="-187200" algn="l" defTabSz="914400" rtl="0" eaLnBrk="1" fontAlgn="auto" latinLnBrk="0" hangingPunct="1">
              <a:lnSpc>
                <a:spcPct val="100000"/>
              </a:lnSpc>
              <a:spcBef>
                <a:spcPts val="0"/>
              </a:spcBef>
              <a:spcAft>
                <a:spcPts val="0"/>
              </a:spcAft>
              <a:buClr>
                <a:prstClr val="black"/>
              </a:buClr>
              <a:buSzTx/>
              <a:buFont typeface="Cambria" panose="02040503050406030204" pitchFamily="18" charset="0"/>
              <a:buChar char="-"/>
              <a:tabLst/>
              <a:defRPr/>
            </a:pPr>
            <a:r>
              <a:rPr kumimoji="0" lang="en-GB" sz="24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Limited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hardware resources in the SSD</a:t>
            </a:r>
          </a:p>
        </p:txBody>
      </p:sp>
    </p:spTree>
    <p:extLst>
      <p:ext uri="{BB962C8B-B14F-4D97-AF65-F5344CB8AC3E}">
        <p14:creationId xmlns:p14="http://schemas.microsoft.com/office/powerpoint/2010/main" val="82052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5">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12" grpId="0" animBg="1"/>
      <p:bldP spid="61" grpId="0"/>
      <p:bldP spid="65" grpId="0" uiExpand="1" build="p" bldLvl="2"/>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C25B7-DEF6-5F4A-B988-8E68367812C2}"/>
              </a:ext>
            </a:extLst>
          </p:cNvPr>
          <p:cNvSpPr>
            <a:spLocks noGrp="1"/>
          </p:cNvSpPr>
          <p:nvPr>
            <p:ph type="title"/>
          </p:nvPr>
        </p:nvSpPr>
        <p:spPr/>
        <p:txBody>
          <a:bodyPr/>
          <a:lstStyle/>
          <a:p>
            <a:r>
              <a:rPr lang="en-CH" sz="3200" dirty="0"/>
              <a:t>Filtering Opportunities</a:t>
            </a:r>
          </a:p>
        </p:txBody>
      </p:sp>
      <p:sp>
        <p:nvSpPr>
          <p:cNvPr id="4" name="Content Placeholder 2">
            <a:extLst>
              <a:ext uri="{FF2B5EF4-FFF2-40B4-BE49-F238E27FC236}">
                <a16:creationId xmlns:a16="http://schemas.microsoft.com/office/drawing/2014/main" id="{4B0BFFBE-1EC2-3C4A-A597-09FB446C42A9}"/>
              </a:ext>
            </a:extLst>
          </p:cNvPr>
          <p:cNvSpPr>
            <a:spLocks noGrp="1"/>
          </p:cNvSpPr>
          <p:nvPr>
            <p:ph idx="1"/>
          </p:nvPr>
        </p:nvSpPr>
        <p:spPr>
          <a:xfrm>
            <a:off x="189559" y="978194"/>
            <a:ext cx="8874053" cy="5377521"/>
          </a:xfrm>
        </p:spPr>
        <p:txBody>
          <a:bodyPr/>
          <a:lstStyle/>
          <a:p>
            <a:pPr>
              <a:spcAft>
                <a:spcPts val="800"/>
              </a:spcAft>
            </a:pPr>
            <a:r>
              <a:rPr lang="en-GB" dirty="0"/>
              <a:t>Sequencing machines produce one of two kinds of reads </a:t>
            </a:r>
          </a:p>
          <a:p>
            <a:pPr lvl="1">
              <a:spcAft>
                <a:spcPts val="800"/>
              </a:spcAft>
            </a:pPr>
            <a:r>
              <a:rPr lang="en-GB" sz="2200" b="1" dirty="0"/>
              <a:t>Short reads: </a:t>
            </a:r>
            <a:r>
              <a:rPr lang="en-GB" sz="2200" dirty="0">
                <a:solidFill>
                  <a:srgbClr val="629B3C"/>
                </a:solidFill>
              </a:rPr>
              <a:t>highly accurate </a:t>
            </a:r>
            <a:r>
              <a:rPr lang="en-GB" sz="2200" dirty="0"/>
              <a:t>and short</a:t>
            </a:r>
          </a:p>
          <a:p>
            <a:pPr lvl="1">
              <a:spcAft>
                <a:spcPts val="800"/>
              </a:spcAft>
            </a:pPr>
            <a:r>
              <a:rPr lang="en-GB" sz="2200" b="1" dirty="0"/>
              <a:t>Long reads: </a:t>
            </a:r>
            <a:r>
              <a:rPr lang="en-GB" sz="2200" dirty="0">
                <a:solidFill>
                  <a:srgbClr val="C00000"/>
                </a:solidFill>
              </a:rPr>
              <a:t>less accurate </a:t>
            </a:r>
            <a:r>
              <a:rPr lang="en-GB" sz="2200" dirty="0"/>
              <a:t>and long</a:t>
            </a:r>
            <a:endParaRPr lang="en-GB" dirty="0"/>
          </a:p>
          <a:p>
            <a:pPr marL="0" indent="0">
              <a:buNone/>
            </a:pPr>
            <a:endParaRPr lang="en-CH" dirty="0"/>
          </a:p>
        </p:txBody>
      </p:sp>
      <p:sp>
        <p:nvSpPr>
          <p:cNvPr id="7" name="Rectangle 6">
            <a:extLst>
              <a:ext uri="{FF2B5EF4-FFF2-40B4-BE49-F238E27FC236}">
                <a16:creationId xmlns:a16="http://schemas.microsoft.com/office/drawing/2014/main" id="{3A9F7777-01A8-8344-94F4-F86EC7C6EDAB}"/>
              </a:ext>
            </a:extLst>
          </p:cNvPr>
          <p:cNvSpPr/>
          <p:nvPr/>
        </p:nvSpPr>
        <p:spPr>
          <a:xfrm>
            <a:off x="481684" y="5225849"/>
            <a:ext cx="8400644" cy="9732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High</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sequencing error rates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(long reads)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or</a:t>
            </a:r>
          </a:p>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High</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genetic variation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(short or long reads)</a:t>
            </a:r>
          </a:p>
        </p:txBody>
      </p:sp>
      <p:sp>
        <p:nvSpPr>
          <p:cNvPr id="8" name="Rectangle: Rounded Corners 8">
            <a:extLst>
              <a:ext uri="{FF2B5EF4-FFF2-40B4-BE49-F238E27FC236}">
                <a16:creationId xmlns:a16="http://schemas.microsoft.com/office/drawing/2014/main" id="{5326CE5E-62C4-314D-908A-4A31F336E2CC}"/>
              </a:ext>
            </a:extLst>
          </p:cNvPr>
          <p:cNvSpPr/>
          <p:nvPr/>
        </p:nvSpPr>
        <p:spPr>
          <a:xfrm>
            <a:off x="189558" y="4634434"/>
            <a:ext cx="8505940" cy="736581"/>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 reads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Do not have potential matching locations, so they skip alignment</a:t>
            </a:r>
          </a:p>
        </p:txBody>
      </p:sp>
      <p:sp>
        <p:nvSpPr>
          <p:cNvPr id="10" name="Rectangle 9">
            <a:extLst>
              <a:ext uri="{FF2B5EF4-FFF2-40B4-BE49-F238E27FC236}">
                <a16:creationId xmlns:a16="http://schemas.microsoft.com/office/drawing/2014/main" id="{18010D33-781C-AF49-A244-03E794B46FDE}"/>
              </a:ext>
            </a:extLst>
          </p:cNvPr>
          <p:cNvSpPr/>
          <p:nvPr/>
        </p:nvSpPr>
        <p:spPr>
          <a:xfrm>
            <a:off x="481684" y="3196627"/>
            <a:ext cx="8400644" cy="13151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sequencing error rates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(short reads)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combined with</a:t>
            </a:r>
          </a:p>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genetic variation</a:t>
            </a:r>
          </a:p>
        </p:txBody>
      </p:sp>
      <p:sp>
        <p:nvSpPr>
          <p:cNvPr id="11" name="Rectangle: Rounded Corners 8">
            <a:extLst>
              <a:ext uri="{FF2B5EF4-FFF2-40B4-BE49-F238E27FC236}">
                <a16:creationId xmlns:a16="http://schemas.microsoft.com/office/drawing/2014/main" id="{84B784F0-7BDE-204A-BF08-2F32008075E0}"/>
              </a:ext>
            </a:extLst>
          </p:cNvPr>
          <p:cNvSpPr/>
          <p:nvPr/>
        </p:nvSpPr>
        <p:spPr>
          <a:xfrm>
            <a:off x="189558" y="2921018"/>
            <a:ext cx="8505940" cy="736581"/>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 reads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Do not need expensive approximate string matching during alignment</a:t>
            </a:r>
          </a:p>
        </p:txBody>
      </p:sp>
      <p:sp>
        <p:nvSpPr>
          <p:cNvPr id="12" name="Content Placeholder 2">
            <a:extLst>
              <a:ext uri="{FF2B5EF4-FFF2-40B4-BE49-F238E27FC236}">
                <a16:creationId xmlns:a16="http://schemas.microsoft.com/office/drawing/2014/main" id="{B37B142F-6429-E54A-8CD8-652E6474BDF5}"/>
              </a:ext>
            </a:extLst>
          </p:cNvPr>
          <p:cNvSpPr txBox="1">
            <a:spLocks/>
          </p:cNvSpPr>
          <p:nvPr/>
        </p:nvSpPr>
        <p:spPr>
          <a:xfrm>
            <a:off x="189560" y="2378349"/>
            <a:ext cx="8987622" cy="564618"/>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1000"/>
              </a:spcAft>
              <a:buClr>
                <a:prstClr val="black"/>
              </a:buClr>
              <a:buSzTx/>
              <a:buFont typeface="Arial" panose="020B0604020202020204" pitchFamily="34" charset="0"/>
              <a:buNone/>
              <a:tabLst/>
              <a:defRPr/>
            </a:pPr>
            <a:r>
              <a:rPr kumimoji="0" lang="en-GB"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Reads that do not require the expensive alignment step:</a:t>
            </a:r>
          </a:p>
        </p:txBody>
      </p:sp>
    </p:spTree>
    <p:extLst>
      <p:ext uri="{BB962C8B-B14F-4D97-AF65-F5344CB8AC3E}">
        <p14:creationId xmlns:p14="http://schemas.microsoft.com/office/powerpoint/2010/main" val="144479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bg/>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bg/>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P spid="7" grpId="0" build="p" animBg="1"/>
      <p:bldP spid="8" grpId="0" animBg="1"/>
      <p:bldP spid="10" grpId="0" build="p" animBg="1"/>
      <p:bldP spid="11" grpId="0" animBg="1"/>
      <p:bldP spid="12"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70EC-E641-4549-A00B-2879D9110069}"/>
              </a:ext>
            </a:extLst>
          </p:cNvPr>
          <p:cNvSpPr>
            <a:spLocks noGrp="1"/>
          </p:cNvSpPr>
          <p:nvPr>
            <p:ph type="title"/>
          </p:nvPr>
        </p:nvSpPr>
        <p:spPr/>
        <p:txBody>
          <a:bodyPr/>
          <a:lstStyle/>
          <a:p>
            <a:r>
              <a:rPr lang="en-CH" dirty="0"/>
              <a:t>GenStore</a:t>
            </a:r>
          </a:p>
        </p:txBody>
      </p:sp>
      <p:sp>
        <p:nvSpPr>
          <p:cNvPr id="3" name="Content Placeholder 2">
            <a:extLst>
              <a:ext uri="{FF2B5EF4-FFF2-40B4-BE49-F238E27FC236}">
                <a16:creationId xmlns:a16="http://schemas.microsoft.com/office/drawing/2014/main" id="{BF4A6C8E-3BC8-BB46-8783-21D3D816B591}"/>
              </a:ext>
            </a:extLst>
          </p:cNvPr>
          <p:cNvSpPr>
            <a:spLocks noGrp="1"/>
          </p:cNvSpPr>
          <p:nvPr>
            <p:ph idx="1"/>
          </p:nvPr>
        </p:nvSpPr>
        <p:spPr/>
        <p:txBody>
          <a:bodyPr/>
          <a:lstStyle/>
          <a:p>
            <a:endParaRPr lang="en-CH"/>
          </a:p>
        </p:txBody>
      </p:sp>
      <p:sp>
        <p:nvSpPr>
          <p:cNvPr id="4" name="TextBox 3">
            <a:extLst>
              <a:ext uri="{FF2B5EF4-FFF2-40B4-BE49-F238E27FC236}">
                <a16:creationId xmlns:a16="http://schemas.microsoft.com/office/drawing/2014/main" id="{FE69A509-2940-AF40-9D93-40CDBCF4F9D6}"/>
              </a:ext>
            </a:extLst>
          </p:cNvPr>
          <p:cNvSpPr txBox="1"/>
          <p:nvPr/>
        </p:nvSpPr>
        <p:spPr>
          <a:xfrm>
            <a:off x="364765" y="1611241"/>
            <a:ext cx="8410073" cy="1539923"/>
          </a:xfrm>
          <a:prstGeom prst="roundRect">
            <a:avLst>
              <a:gd name="adj" fmla="val 4777"/>
            </a:avLst>
          </a:prstGeom>
          <a:solidFill>
            <a:srgbClr val="FFF2CC"/>
          </a:solidFill>
          <a:ln w="57150">
            <a:solidFill>
              <a:srgbClr val="1982C3"/>
            </a:solid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GenStore</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
            </a: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EM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fo</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 </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E</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xactly-</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atching Reads</a:t>
            </a:r>
          </a:p>
        </p:txBody>
      </p:sp>
      <p:sp>
        <p:nvSpPr>
          <p:cNvPr id="5" name="TextBox 4">
            <a:extLst>
              <a:ext uri="{FF2B5EF4-FFF2-40B4-BE49-F238E27FC236}">
                <a16:creationId xmlns:a16="http://schemas.microsoft.com/office/drawing/2014/main" id="{E7A91EC6-06D7-EA40-9695-C5559CDEFE9C}"/>
              </a:ext>
            </a:extLst>
          </p:cNvPr>
          <p:cNvSpPr txBox="1"/>
          <p:nvPr/>
        </p:nvSpPr>
        <p:spPr>
          <a:xfrm>
            <a:off x="364764" y="3706836"/>
            <a:ext cx="8410073" cy="1539923"/>
          </a:xfrm>
          <a:prstGeom prst="roundRect">
            <a:avLst>
              <a:gd name="adj" fmla="val 4777"/>
            </a:avLst>
          </a:prstGeom>
          <a:solidFill>
            <a:srgbClr val="FFF2CC"/>
          </a:solidFill>
          <a:ln w="57150">
            <a:solidFill>
              <a:srgbClr val="1982C3"/>
            </a:solid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GenStore</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
            </a: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NM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fo</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 </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N</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on-</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atching Reads</a:t>
            </a:r>
          </a:p>
        </p:txBody>
      </p:sp>
    </p:spTree>
    <p:extLst>
      <p:ext uri="{BB962C8B-B14F-4D97-AF65-F5344CB8AC3E}">
        <p14:creationId xmlns:p14="http://schemas.microsoft.com/office/powerpoint/2010/main" val="201448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70EC-E641-4549-A00B-2879D9110069}"/>
              </a:ext>
            </a:extLst>
          </p:cNvPr>
          <p:cNvSpPr>
            <a:spLocks noGrp="1"/>
          </p:cNvSpPr>
          <p:nvPr>
            <p:ph type="title"/>
          </p:nvPr>
        </p:nvSpPr>
        <p:spPr/>
        <p:txBody>
          <a:bodyPr/>
          <a:lstStyle/>
          <a:p>
            <a:r>
              <a:rPr lang="en-CH" dirty="0"/>
              <a:t>GenStore</a:t>
            </a:r>
          </a:p>
        </p:txBody>
      </p:sp>
      <p:sp>
        <p:nvSpPr>
          <p:cNvPr id="3" name="Content Placeholder 2">
            <a:extLst>
              <a:ext uri="{FF2B5EF4-FFF2-40B4-BE49-F238E27FC236}">
                <a16:creationId xmlns:a16="http://schemas.microsoft.com/office/drawing/2014/main" id="{BF4A6C8E-3BC8-BB46-8783-21D3D816B591}"/>
              </a:ext>
            </a:extLst>
          </p:cNvPr>
          <p:cNvSpPr>
            <a:spLocks noGrp="1"/>
          </p:cNvSpPr>
          <p:nvPr>
            <p:ph idx="1"/>
          </p:nvPr>
        </p:nvSpPr>
        <p:spPr/>
        <p:txBody>
          <a:bodyPr/>
          <a:lstStyle/>
          <a:p>
            <a:endParaRPr lang="en-CH"/>
          </a:p>
        </p:txBody>
      </p:sp>
      <p:sp>
        <p:nvSpPr>
          <p:cNvPr id="4" name="TextBox 3">
            <a:extLst>
              <a:ext uri="{FF2B5EF4-FFF2-40B4-BE49-F238E27FC236}">
                <a16:creationId xmlns:a16="http://schemas.microsoft.com/office/drawing/2014/main" id="{FE69A509-2940-AF40-9D93-40CDBCF4F9D6}"/>
              </a:ext>
            </a:extLst>
          </p:cNvPr>
          <p:cNvSpPr txBox="1"/>
          <p:nvPr/>
        </p:nvSpPr>
        <p:spPr>
          <a:xfrm>
            <a:off x="364765" y="1611241"/>
            <a:ext cx="8410073" cy="1539923"/>
          </a:xfrm>
          <a:prstGeom prst="roundRect">
            <a:avLst>
              <a:gd name="adj" fmla="val 4777"/>
            </a:avLst>
          </a:prstGeom>
          <a:solidFill>
            <a:srgbClr val="FFF2CC"/>
          </a:solidFill>
          <a:ln w="57150">
            <a:solidFill>
              <a:srgbClr val="1982C3"/>
            </a:solid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GenStore</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
            </a: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EM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fo</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 </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E</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xactly-</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atching Reads</a:t>
            </a:r>
          </a:p>
        </p:txBody>
      </p:sp>
      <p:sp>
        <p:nvSpPr>
          <p:cNvPr id="5" name="TextBox 4">
            <a:extLst>
              <a:ext uri="{FF2B5EF4-FFF2-40B4-BE49-F238E27FC236}">
                <a16:creationId xmlns:a16="http://schemas.microsoft.com/office/drawing/2014/main" id="{E7A91EC6-06D7-EA40-9695-C5559CDEFE9C}"/>
              </a:ext>
            </a:extLst>
          </p:cNvPr>
          <p:cNvSpPr txBox="1"/>
          <p:nvPr/>
        </p:nvSpPr>
        <p:spPr>
          <a:xfrm>
            <a:off x="364764" y="3706836"/>
            <a:ext cx="8410073" cy="1539923"/>
          </a:xfrm>
          <a:prstGeom prst="roundRect">
            <a:avLst>
              <a:gd name="adj" fmla="val 4777"/>
            </a:avLst>
          </a:prstGeom>
          <a:solidFill>
            <a:srgbClr val="FFF2CC"/>
          </a:solidFill>
          <a:ln w="57150">
            <a:solidFill>
              <a:srgbClr val="1982C3"/>
            </a:solid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GenStore</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
            </a: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NM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fo</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 </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N</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on-</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atching Reads</a:t>
            </a:r>
          </a:p>
        </p:txBody>
      </p:sp>
      <p:sp>
        <p:nvSpPr>
          <p:cNvPr id="6" name="TextBox 5">
            <a:extLst>
              <a:ext uri="{FF2B5EF4-FFF2-40B4-BE49-F238E27FC236}">
                <a16:creationId xmlns:a16="http://schemas.microsoft.com/office/drawing/2014/main" id="{9DA41287-7F16-9440-81D5-BD6E65D16F12}"/>
              </a:ext>
            </a:extLst>
          </p:cNvPr>
          <p:cNvSpPr txBox="1"/>
          <p:nvPr/>
        </p:nvSpPr>
        <p:spPr>
          <a:xfrm>
            <a:off x="364763" y="3706835"/>
            <a:ext cx="8410073" cy="1539923"/>
          </a:xfrm>
          <a:prstGeom prst="roundRect">
            <a:avLst>
              <a:gd name="adj" fmla="val 4777"/>
            </a:avLst>
          </a:prstGeom>
          <a:solidFill>
            <a:srgbClr val="FFFFFF">
              <a:alpha val="80392"/>
            </a:srgbClr>
          </a:solidFill>
          <a:ln w="57150">
            <a:solidFill>
              <a:srgbClr val="FFFFFF">
                <a:alpha val="76863"/>
              </a:srgbClr>
            </a:solid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endParaRPr kumimoji="0" lang="en-US"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12749842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8704-6BA8-9941-A69E-BC2CFEB19F48}"/>
              </a:ext>
            </a:extLst>
          </p:cNvPr>
          <p:cNvSpPr>
            <a:spLocks noGrp="1"/>
          </p:cNvSpPr>
          <p:nvPr>
            <p:ph type="title"/>
          </p:nvPr>
        </p:nvSpPr>
        <p:spPr/>
        <p:txBody>
          <a:bodyPr/>
          <a:lstStyle/>
          <a:p>
            <a:r>
              <a:rPr lang="en-CH" dirty="0"/>
              <a:t>GenStore-EM </a:t>
            </a:r>
          </a:p>
        </p:txBody>
      </p:sp>
      <p:sp>
        <p:nvSpPr>
          <p:cNvPr id="3" name="Content Placeholder 2">
            <a:extLst>
              <a:ext uri="{FF2B5EF4-FFF2-40B4-BE49-F238E27FC236}">
                <a16:creationId xmlns:a16="http://schemas.microsoft.com/office/drawing/2014/main" id="{B58F98CF-A703-BA47-B67E-4E979A73BD6C}"/>
              </a:ext>
            </a:extLst>
          </p:cNvPr>
          <p:cNvSpPr>
            <a:spLocks noGrp="1"/>
          </p:cNvSpPr>
          <p:nvPr>
            <p:ph idx="1"/>
          </p:nvPr>
        </p:nvSpPr>
        <p:spPr/>
        <p:txBody>
          <a:bodyPr/>
          <a:lstStyle/>
          <a:p>
            <a:pPr>
              <a:spcAft>
                <a:spcPts val="1000"/>
              </a:spcAft>
            </a:pPr>
            <a:r>
              <a:rPr lang="en-GB" dirty="0"/>
              <a:t>Efficient in-storage filter for reads with at least one </a:t>
            </a:r>
            <a:r>
              <a:rPr lang="en-GB" dirty="0">
                <a:solidFill>
                  <a:srgbClr val="1982C3"/>
                </a:solidFill>
              </a:rPr>
              <a:t>exact match </a:t>
            </a:r>
            <a:r>
              <a:rPr lang="en-GB" dirty="0"/>
              <a:t>in the reference genome</a:t>
            </a:r>
          </a:p>
          <a:p>
            <a:pPr>
              <a:spcAft>
                <a:spcPts val="1000"/>
              </a:spcAft>
            </a:pPr>
            <a:r>
              <a:rPr lang="en-GB" dirty="0"/>
              <a:t>Uses </a:t>
            </a:r>
            <a:r>
              <a:rPr lang="en-GB" dirty="0">
                <a:solidFill>
                  <a:srgbClr val="629B3C"/>
                </a:solidFill>
              </a:rPr>
              <a:t>simple operations</a:t>
            </a:r>
            <a:r>
              <a:rPr lang="en-GB" dirty="0"/>
              <a:t>, without requiring alignment</a:t>
            </a:r>
            <a:endParaRPr lang="en-CH" dirty="0"/>
          </a:p>
          <a:p>
            <a:pPr>
              <a:spcAft>
                <a:spcPts val="1000"/>
              </a:spcAft>
            </a:pPr>
            <a:r>
              <a:rPr lang="en-CH" b="1" dirty="0">
                <a:solidFill>
                  <a:srgbClr val="C00000"/>
                </a:solidFill>
              </a:rPr>
              <a:t>Challenge: </a:t>
            </a:r>
            <a:r>
              <a:rPr lang="en-GB" dirty="0"/>
              <a:t>large number of</a:t>
            </a:r>
            <a:r>
              <a:rPr lang="en-GB" dirty="0">
                <a:solidFill>
                  <a:schemeClr val="accent2"/>
                </a:solidFill>
              </a:rPr>
              <a:t> </a:t>
            </a:r>
            <a:r>
              <a:rPr lang="en-GB" dirty="0">
                <a:solidFill>
                  <a:srgbClr val="C00000"/>
                </a:solidFill>
              </a:rPr>
              <a:t>random accesses per read </a:t>
            </a:r>
            <a:r>
              <a:rPr lang="en-GB" dirty="0"/>
              <a:t>to the reference genome and its index</a:t>
            </a:r>
          </a:p>
          <a:p>
            <a:pPr marL="123950" lvl="1" indent="0">
              <a:spcAft>
                <a:spcPts val="1000"/>
              </a:spcAft>
              <a:buClr>
                <a:schemeClr val="tx1"/>
              </a:buClr>
              <a:buNone/>
            </a:pPr>
            <a:endParaRPr lang="en-GB" sz="2800" dirty="0"/>
          </a:p>
          <a:p>
            <a:endParaRPr lang="en-CH" dirty="0"/>
          </a:p>
        </p:txBody>
      </p:sp>
      <p:sp>
        <p:nvSpPr>
          <p:cNvPr id="7" name="Rectangle 6">
            <a:extLst>
              <a:ext uri="{FF2B5EF4-FFF2-40B4-BE49-F238E27FC236}">
                <a16:creationId xmlns:a16="http://schemas.microsoft.com/office/drawing/2014/main" id="{DCCB4544-DD11-B14D-B58C-805A99D2CD56}"/>
              </a:ext>
            </a:extLst>
          </p:cNvPr>
          <p:cNvSpPr/>
          <p:nvPr/>
        </p:nvSpPr>
        <p:spPr>
          <a:xfrm>
            <a:off x="16590" y="3753573"/>
            <a:ext cx="9144000" cy="90147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Expensive random accesses </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flash chips</a:t>
            </a:r>
          </a:p>
        </p:txBody>
      </p:sp>
      <p:sp>
        <p:nvSpPr>
          <p:cNvPr id="8" name="Rectangle 7">
            <a:extLst>
              <a:ext uri="{FF2B5EF4-FFF2-40B4-BE49-F238E27FC236}">
                <a16:creationId xmlns:a16="http://schemas.microsoft.com/office/drawing/2014/main" id="{612011CC-2D23-264C-A778-32D14758C717}"/>
              </a:ext>
            </a:extLst>
          </p:cNvPr>
          <p:cNvSpPr/>
          <p:nvPr/>
        </p:nvSpPr>
        <p:spPr>
          <a:xfrm>
            <a:off x="0" y="4978334"/>
            <a:ext cx="9144000" cy="90147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Limited DRAM capacity </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inside the SSD</a:t>
            </a:r>
          </a:p>
        </p:txBody>
      </p:sp>
    </p:spTree>
    <p:extLst>
      <p:ext uri="{BB962C8B-B14F-4D97-AF65-F5344CB8AC3E}">
        <p14:creationId xmlns:p14="http://schemas.microsoft.com/office/powerpoint/2010/main" val="295363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7" grpId="0" animBg="1"/>
      <p:bldP spid="8"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8557-494D-FE44-A6BE-FDDFBB412B6D}"/>
              </a:ext>
            </a:extLst>
          </p:cNvPr>
          <p:cNvSpPr>
            <a:spLocks noGrp="1"/>
          </p:cNvSpPr>
          <p:nvPr>
            <p:ph type="title"/>
          </p:nvPr>
        </p:nvSpPr>
        <p:spPr/>
        <p:txBody>
          <a:bodyPr/>
          <a:lstStyle/>
          <a:p>
            <a:r>
              <a:rPr lang="en-CH" dirty="0"/>
              <a:t>GenStore-EM: Data Structures</a:t>
            </a:r>
          </a:p>
        </p:txBody>
      </p:sp>
      <p:sp>
        <p:nvSpPr>
          <p:cNvPr id="10" name="Rectangle 9">
            <a:extLst>
              <a:ext uri="{FF2B5EF4-FFF2-40B4-BE49-F238E27FC236}">
                <a16:creationId xmlns:a16="http://schemas.microsoft.com/office/drawing/2014/main" id="{776C38F5-FA18-8E4D-B9DA-02D83B42B8CB}"/>
              </a:ext>
            </a:extLst>
          </p:cNvPr>
          <p:cNvSpPr/>
          <p:nvPr/>
        </p:nvSpPr>
        <p:spPr>
          <a:xfrm>
            <a:off x="4627983" y="2177889"/>
            <a:ext cx="1514650"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1" name="TextBox 10">
            <a:extLst>
              <a:ext uri="{FF2B5EF4-FFF2-40B4-BE49-F238E27FC236}">
                <a16:creationId xmlns:a16="http://schemas.microsoft.com/office/drawing/2014/main" id="{91E55370-A75F-5E4F-B3B4-441291352D51}"/>
              </a:ext>
            </a:extLst>
          </p:cNvPr>
          <p:cNvSpPr txBox="1"/>
          <p:nvPr/>
        </p:nvSpPr>
        <p:spPr>
          <a:xfrm>
            <a:off x="2986071" y="2058542"/>
            <a:ext cx="89133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Read</a:t>
            </a:r>
          </a:p>
        </p:txBody>
      </p:sp>
      <p:sp>
        <p:nvSpPr>
          <p:cNvPr id="12" name="Rectangle 11">
            <a:extLst>
              <a:ext uri="{FF2B5EF4-FFF2-40B4-BE49-F238E27FC236}">
                <a16:creationId xmlns:a16="http://schemas.microsoft.com/office/drawing/2014/main" id="{83A477FA-BC07-8546-9AE8-55E41E6395BD}"/>
              </a:ext>
            </a:extLst>
          </p:cNvPr>
          <p:cNvSpPr/>
          <p:nvPr/>
        </p:nvSpPr>
        <p:spPr>
          <a:xfrm>
            <a:off x="4621480" y="2547183"/>
            <a:ext cx="479533"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3" name="Rectangle 12">
            <a:extLst>
              <a:ext uri="{FF2B5EF4-FFF2-40B4-BE49-F238E27FC236}">
                <a16:creationId xmlns:a16="http://schemas.microsoft.com/office/drawing/2014/main" id="{7AA7AFEF-05B7-2849-AFD2-5D7ECB7BF4FD}"/>
              </a:ext>
            </a:extLst>
          </p:cNvPr>
          <p:cNvSpPr/>
          <p:nvPr/>
        </p:nvSpPr>
        <p:spPr>
          <a:xfrm>
            <a:off x="4752101" y="2813400"/>
            <a:ext cx="479533"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AA3DD6FC-4472-314E-BBAB-666CB0DA22F0}"/>
              </a:ext>
            </a:extLst>
          </p:cNvPr>
          <p:cNvSpPr txBox="1"/>
          <p:nvPr/>
        </p:nvSpPr>
        <p:spPr>
          <a:xfrm>
            <a:off x="5139038" y="2899074"/>
            <a:ext cx="47953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
        <p:nvSpPr>
          <p:cNvPr id="15" name="Left Brace 14">
            <a:extLst>
              <a:ext uri="{FF2B5EF4-FFF2-40B4-BE49-F238E27FC236}">
                <a16:creationId xmlns:a16="http://schemas.microsoft.com/office/drawing/2014/main" id="{79C2AEA5-EFF5-1B44-8150-837DC179978E}"/>
              </a:ext>
            </a:extLst>
          </p:cNvPr>
          <p:cNvSpPr/>
          <p:nvPr/>
        </p:nvSpPr>
        <p:spPr>
          <a:xfrm>
            <a:off x="4268332" y="2547183"/>
            <a:ext cx="254643" cy="721223"/>
          </a:xfrm>
          <a:prstGeom prst="leftBrac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DEE723F6-771F-A940-A336-2D6E3B6781D1}"/>
              </a:ext>
            </a:extLst>
          </p:cNvPr>
          <p:cNvSpPr txBox="1"/>
          <p:nvPr/>
        </p:nvSpPr>
        <p:spPr>
          <a:xfrm>
            <a:off x="2990574" y="2668241"/>
            <a:ext cx="11453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K-mers</a:t>
            </a:r>
          </a:p>
        </p:txBody>
      </p:sp>
      <p:sp>
        <p:nvSpPr>
          <p:cNvPr id="18" name="TextBox 17">
            <a:extLst>
              <a:ext uri="{FF2B5EF4-FFF2-40B4-BE49-F238E27FC236}">
                <a16:creationId xmlns:a16="http://schemas.microsoft.com/office/drawing/2014/main" id="{39915396-D738-1E4B-B13D-88995F53492A}"/>
              </a:ext>
            </a:extLst>
          </p:cNvPr>
          <p:cNvSpPr txBox="1"/>
          <p:nvPr/>
        </p:nvSpPr>
        <p:spPr>
          <a:xfrm>
            <a:off x="2596536" y="2045902"/>
            <a:ext cx="181772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K-mer</a:t>
            </a:r>
          </a:p>
        </p:txBody>
      </p:sp>
      <p:sp>
        <p:nvSpPr>
          <p:cNvPr id="19" name="Content Placeholder 2">
            <a:extLst>
              <a:ext uri="{FF2B5EF4-FFF2-40B4-BE49-F238E27FC236}">
                <a16:creationId xmlns:a16="http://schemas.microsoft.com/office/drawing/2014/main" id="{BE61BB75-A4B4-E54D-B3C5-F36C1948A7F2}"/>
              </a:ext>
            </a:extLst>
          </p:cNvPr>
          <p:cNvSpPr>
            <a:spLocks noGrp="1"/>
          </p:cNvSpPr>
          <p:nvPr>
            <p:ph idx="1"/>
          </p:nvPr>
        </p:nvSpPr>
        <p:spPr>
          <a:xfrm>
            <a:off x="189559" y="978194"/>
            <a:ext cx="8874053" cy="1054613"/>
          </a:xfrm>
        </p:spPr>
        <p:txBody>
          <a:bodyPr/>
          <a:lstStyle/>
          <a:p>
            <a:pPr>
              <a:lnSpc>
                <a:spcPct val="110000"/>
              </a:lnSpc>
            </a:pPr>
            <a:r>
              <a:rPr lang="en-GB" b="1" dirty="0">
                <a:solidFill>
                  <a:srgbClr val="1982C3"/>
                </a:solidFill>
              </a:rPr>
              <a:t>Read-sized k-</a:t>
            </a:r>
            <a:r>
              <a:rPr lang="en-GB" b="1" dirty="0" err="1">
                <a:solidFill>
                  <a:srgbClr val="1982C3"/>
                </a:solidFill>
              </a:rPr>
              <a:t>mers</a:t>
            </a:r>
            <a:r>
              <a:rPr lang="en-GB" b="1" dirty="0">
                <a:solidFill>
                  <a:srgbClr val="1982C3"/>
                </a:solidFill>
              </a:rPr>
              <a:t>: </a:t>
            </a:r>
            <a:r>
              <a:rPr lang="en-GB" dirty="0"/>
              <a:t>to reduce the </a:t>
            </a:r>
            <a:r>
              <a:rPr lang="en-GB" dirty="0">
                <a:solidFill>
                  <a:srgbClr val="1982C3"/>
                </a:solidFill>
              </a:rPr>
              <a:t>number of accesses </a:t>
            </a:r>
            <a:r>
              <a:rPr lang="en-GB" dirty="0"/>
              <a:t>per each read</a:t>
            </a:r>
          </a:p>
        </p:txBody>
      </p:sp>
      <p:sp>
        <p:nvSpPr>
          <p:cNvPr id="21" name="Rectangle 20">
            <a:extLst>
              <a:ext uri="{FF2B5EF4-FFF2-40B4-BE49-F238E27FC236}">
                <a16:creationId xmlns:a16="http://schemas.microsoft.com/office/drawing/2014/main" id="{472FAB1A-45CC-F246-B128-EAACA4C086CE}"/>
              </a:ext>
            </a:extLst>
          </p:cNvPr>
          <p:cNvSpPr/>
          <p:nvPr/>
        </p:nvSpPr>
        <p:spPr>
          <a:xfrm>
            <a:off x="1265529" y="2926168"/>
            <a:ext cx="500329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Only one index lookup per read</a:t>
            </a:r>
          </a:p>
        </p:txBody>
      </p:sp>
      <p:sp>
        <p:nvSpPr>
          <p:cNvPr id="22" name="Content Placeholder 2">
            <a:extLst>
              <a:ext uri="{FF2B5EF4-FFF2-40B4-BE49-F238E27FC236}">
                <a16:creationId xmlns:a16="http://schemas.microsoft.com/office/drawing/2014/main" id="{5036073E-5B57-3B46-80FF-919823985E98}"/>
              </a:ext>
            </a:extLst>
          </p:cNvPr>
          <p:cNvSpPr txBox="1">
            <a:spLocks/>
          </p:cNvSpPr>
          <p:nvPr/>
        </p:nvSpPr>
        <p:spPr>
          <a:xfrm>
            <a:off x="190956" y="3849821"/>
            <a:ext cx="8874053" cy="1054613"/>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7200" marR="0" lvl="0" indent="-187200" algn="l" defTabSz="914400" rtl="0" eaLnBrk="1" fontAlgn="auto" latinLnBrk="0" hangingPunct="1">
              <a:lnSpc>
                <a:spcPct val="110000"/>
              </a:lnSpc>
              <a:spcBef>
                <a:spcPts val="1000"/>
              </a:spcBef>
              <a:spcAft>
                <a:spcPts val="0"/>
              </a:spcAft>
              <a:buClr>
                <a:prstClr val="black"/>
              </a:buClr>
              <a:buSzTx/>
              <a:buFont typeface="Arial" panose="020B0604020202020204" pitchFamily="34" charset="0"/>
              <a:buChar char="•"/>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Sorted read-sized k-</a:t>
            </a:r>
            <a:r>
              <a:rPr kumimoji="0" lang="en-GB" sz="2800" b="1" i="0" u="none" strike="noStrike" kern="1200" cap="none" spc="0" normalizeH="0" baseline="0" noProof="0" dirty="0" err="1">
                <a:ln>
                  <a:noFill/>
                </a:ln>
                <a:solidFill>
                  <a:srgbClr val="1982C3"/>
                </a:solidFill>
                <a:effectLst/>
                <a:uLnTx/>
                <a:uFillTx/>
                <a:latin typeface="Corbel" panose="020B0503020204020204" pitchFamily="34" charset="0"/>
                <a:ea typeface="+mn-ea"/>
                <a:cs typeface="+mn-cs"/>
              </a:rPr>
              <a:t>mers</a:t>
            </a: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a:t>
            </a:r>
            <a:r>
              <a:rPr kumimoji="0" lang="en-GB"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avoid </a:t>
            </a:r>
            <a:r>
              <a:rPr kumimoji="0" lang="en-GB" sz="28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random accesses </a:t>
            </a:r>
            <a:r>
              <a:rPr kumimoji="0" lang="en-GB"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the index</a:t>
            </a:r>
          </a:p>
        </p:txBody>
      </p:sp>
      <p:sp>
        <p:nvSpPr>
          <p:cNvPr id="24" name="Rectangle 23">
            <a:extLst>
              <a:ext uri="{FF2B5EF4-FFF2-40B4-BE49-F238E27FC236}">
                <a16:creationId xmlns:a16="http://schemas.microsoft.com/office/drawing/2014/main" id="{0D2C5AE9-BCB1-E048-8C60-6DE66E59F929}"/>
              </a:ext>
            </a:extLst>
          </p:cNvPr>
          <p:cNvSpPr/>
          <p:nvPr/>
        </p:nvSpPr>
        <p:spPr>
          <a:xfrm>
            <a:off x="1265529" y="5377785"/>
            <a:ext cx="7108036"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Sequential scan of the read set and the index</a:t>
            </a:r>
          </a:p>
        </p:txBody>
      </p:sp>
      <p:sp>
        <p:nvSpPr>
          <p:cNvPr id="17" name="TextBox 16">
            <a:extLst>
              <a:ext uri="{FF2B5EF4-FFF2-40B4-BE49-F238E27FC236}">
                <a16:creationId xmlns:a16="http://schemas.microsoft.com/office/drawing/2014/main" id="{E0AACC39-319E-844D-A243-B35250324946}"/>
              </a:ext>
            </a:extLst>
          </p:cNvPr>
          <p:cNvSpPr txBox="1"/>
          <p:nvPr/>
        </p:nvSpPr>
        <p:spPr>
          <a:xfrm>
            <a:off x="352478" y="5085397"/>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5DD1D791-8180-1B44-8BE2-7BFB5F7E6AE7}"/>
              </a:ext>
            </a:extLst>
          </p:cNvPr>
          <p:cNvSpPr txBox="1"/>
          <p:nvPr/>
        </p:nvSpPr>
        <p:spPr>
          <a:xfrm>
            <a:off x="352477" y="2591152"/>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71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16"/>
                                        </p:tgtEl>
                                      </p:cBhvr>
                                    </p:animEffect>
                                    <p:set>
                                      <p:cBhvr>
                                        <p:cTn id="10" dur="1" fill="hold">
                                          <p:stCondLst>
                                            <p:cond delay="499"/>
                                          </p:stCondLst>
                                        </p:cTn>
                                        <p:tgtEl>
                                          <p:spTgt spid="16"/>
                                        </p:tgtEl>
                                        <p:attrNameLst>
                                          <p:attrName>style.visibility</p:attrName>
                                        </p:attrNameLst>
                                      </p:cBhvr>
                                      <p:to>
                                        <p:strVal val="hidden"/>
                                      </p:to>
                                    </p:set>
                                  </p:childTnLst>
                                </p:cTn>
                              </p:par>
                              <p:par>
                                <p:cTn id="11" presetID="9" presetClass="exit" presetSubtype="0" fill="hold" grpId="0" nodeType="withEffect">
                                  <p:stCondLst>
                                    <p:cond delay="0"/>
                                  </p:stCondLst>
                                  <p:childTnLst>
                                    <p:animEffect transition="out" filter="dissolv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9" presetClass="exit" presetSubtype="0" fill="hold" grpId="0" nodeType="withEffect">
                                  <p:stCondLst>
                                    <p:cond delay="0"/>
                                  </p:stCondLst>
                                  <p:childTnLst>
                                    <p:animEffect transition="out" filter="dissolv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9" presetClass="exit" presetSubtype="0" fill="hold" grpId="0" nodeType="withEffect">
                                  <p:stCondLst>
                                    <p:cond delay="0"/>
                                  </p:stCondLst>
                                  <p:childTnLst>
                                    <p:animEffect transition="out" filter="dissolv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par>
                                <p:cTn id="20" presetID="9" presetClass="exit" presetSubtype="0" fill="hold" grpId="0" nodeType="withEffect">
                                  <p:stCondLst>
                                    <p:cond delay="0"/>
                                  </p:stCondLst>
                                  <p:childTnLst>
                                    <p:animEffect transition="out" filter="dissolv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p:bldP spid="15" grpId="0" animBg="1"/>
      <p:bldP spid="16" grpId="0"/>
      <p:bldP spid="18" grpId="0"/>
      <p:bldP spid="21" grpId="0"/>
      <p:bldP spid="22" grpId="0" build="p" bldLvl="2"/>
      <p:bldP spid="24" grpId="0"/>
      <p:bldP spid="17" grpId="0"/>
      <p:bldP spid="25"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BE57C-B0E2-6249-8C9B-39D13685B855}"/>
              </a:ext>
            </a:extLst>
          </p:cNvPr>
          <p:cNvSpPr>
            <a:spLocks noGrp="1"/>
          </p:cNvSpPr>
          <p:nvPr>
            <p:ph type="title"/>
          </p:nvPr>
        </p:nvSpPr>
        <p:spPr/>
        <p:txBody>
          <a:bodyPr/>
          <a:lstStyle/>
          <a:p>
            <a:r>
              <a:rPr lang="en-CH" dirty="0"/>
              <a:t>GenStore-EM: Data Structures</a:t>
            </a:r>
          </a:p>
        </p:txBody>
      </p:sp>
      <p:grpSp>
        <p:nvGrpSpPr>
          <p:cNvPr id="34" name="Group 33">
            <a:extLst>
              <a:ext uri="{FF2B5EF4-FFF2-40B4-BE49-F238E27FC236}">
                <a16:creationId xmlns:a16="http://schemas.microsoft.com/office/drawing/2014/main" id="{BE5F15C6-A6F3-A049-B3FF-78ADAF6330AE}"/>
              </a:ext>
            </a:extLst>
          </p:cNvPr>
          <p:cNvGrpSpPr/>
          <p:nvPr/>
        </p:nvGrpSpPr>
        <p:grpSpPr>
          <a:xfrm>
            <a:off x="3810249" y="3677889"/>
            <a:ext cx="1068562" cy="267072"/>
            <a:chOff x="4756740" y="5147198"/>
            <a:chExt cx="613621" cy="227256"/>
          </a:xfrm>
          <a:noFill/>
        </p:grpSpPr>
        <p:sp>
          <p:nvSpPr>
            <p:cNvPr id="35" name="Rectangle 34">
              <a:extLst>
                <a:ext uri="{FF2B5EF4-FFF2-40B4-BE49-F238E27FC236}">
                  <a16:creationId xmlns:a16="http://schemas.microsoft.com/office/drawing/2014/main" id="{3B65EF6D-8C17-6C40-B4C0-76FDC0C30EA1}"/>
                </a:ext>
              </a:extLst>
            </p:cNvPr>
            <p:cNvSpPr/>
            <p:nvPr/>
          </p:nvSpPr>
          <p:spPr>
            <a:xfrm>
              <a:off x="4756740" y="5147198"/>
              <a:ext cx="256694" cy="2272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86F5F2A-DA85-724E-BEB2-6E0CE1073059}"/>
                </a:ext>
              </a:extLst>
            </p:cNvPr>
            <p:cNvSpPr/>
            <p:nvPr/>
          </p:nvSpPr>
          <p:spPr>
            <a:xfrm>
              <a:off x="5113667" y="5147198"/>
              <a:ext cx="256694" cy="2272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aphicFrame>
        <p:nvGraphicFramePr>
          <p:cNvPr id="37" name="Table 4">
            <a:extLst>
              <a:ext uri="{FF2B5EF4-FFF2-40B4-BE49-F238E27FC236}">
                <a16:creationId xmlns:a16="http://schemas.microsoft.com/office/drawing/2014/main" id="{4933D8C8-E13E-B845-941C-7F40C461017D}"/>
              </a:ext>
            </a:extLst>
          </p:cNvPr>
          <p:cNvGraphicFramePr>
            <a:graphicFrameLocks noGrp="1"/>
          </p:cNvGraphicFramePr>
          <p:nvPr/>
        </p:nvGraphicFramePr>
        <p:xfrm>
          <a:off x="5156525" y="1922428"/>
          <a:ext cx="3206204" cy="2133600"/>
        </p:xfrm>
        <a:graphic>
          <a:graphicData uri="http://schemas.openxmlformats.org/drawingml/2006/table">
            <a:tbl>
              <a:tblPr firstRow="1" bandRow="1">
                <a:tableStyleId>{5940675A-B579-460E-94D1-54222C63F5DA}</a:tableStyleId>
              </a:tblPr>
              <a:tblGrid>
                <a:gridCol w="2197312">
                  <a:extLst>
                    <a:ext uri="{9D8B030D-6E8A-4147-A177-3AD203B41FA5}">
                      <a16:colId xmlns:a16="http://schemas.microsoft.com/office/drawing/2014/main" val="2329783177"/>
                    </a:ext>
                  </a:extLst>
                </a:gridCol>
                <a:gridCol w="1008892">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K-mer</a:t>
                      </a:r>
                    </a:p>
                  </a:txBody>
                  <a:tcPr marL="0" marR="0" marT="0" marB="0" anchor="ctr">
                    <a:solidFill>
                      <a:srgbClr val="FBE5D6"/>
                    </a:solidFill>
                  </a:tcPr>
                </a:tc>
                <a:tc>
                  <a:txBody>
                    <a:bodyPr/>
                    <a:lstStyle/>
                    <a:p>
                      <a:pPr algn="ctr"/>
                      <a:r>
                        <a:rPr lang="en-CH" sz="2800" b="1" dirty="0">
                          <a:latin typeface="Corbel" panose="020B0503020204020204" pitchFamily="34" charset="0"/>
                        </a:rPr>
                        <a:t>Loc.</a:t>
                      </a:r>
                    </a:p>
                  </a:txBody>
                  <a:tcPr marL="0" marR="0" marT="0" marB="0" anchor="ctr">
                    <a:solidFill>
                      <a:schemeClr val="accent2">
                        <a:lumMod val="20000"/>
                        <a:lumOff val="80000"/>
                      </a:schemeClr>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tc>
                  <a:txBody>
                    <a:bodyPr/>
                    <a:lstStyle/>
                    <a:p>
                      <a:pPr algn="ctr"/>
                      <a:r>
                        <a:rPr lang="en-CH" sz="2800" b="0" i="0" dirty="0">
                          <a:solidFill>
                            <a:schemeClr val="tx1"/>
                          </a:solidFill>
                          <a:latin typeface="Cambria" panose="02040503050406030204" pitchFamily="18" charset="0"/>
                        </a:rPr>
                        <a:t>1, 8, …</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AAC</a:t>
                      </a:r>
                    </a:p>
                  </a:txBody>
                  <a:tcPr marL="0" marR="0" marT="0" marB="0" anchor="ctr">
                    <a:solidFill>
                      <a:schemeClr val="bg1"/>
                    </a:solidFill>
                  </a:tcPr>
                </a:tc>
                <a:tc>
                  <a:txBody>
                    <a:bodyPr/>
                    <a:lstStyle/>
                    <a:p>
                      <a:pPr algn="ctr"/>
                      <a:r>
                        <a:rPr lang="en-CH" sz="2800" dirty="0">
                          <a:latin typeface="Cambria" panose="02040503050406030204" pitchFamily="18" charset="0"/>
                        </a:rPr>
                        <a:t>51</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AAT</a:t>
                      </a:r>
                    </a:p>
                  </a:txBody>
                  <a:tcPr marL="0" marR="0" marT="0" marB="0" anchor="ctr">
                    <a:solidFill>
                      <a:schemeClr val="bg1"/>
                    </a:solidFill>
                  </a:tcPr>
                </a:tc>
                <a:tc>
                  <a:txBody>
                    <a:bodyPr/>
                    <a:lstStyle/>
                    <a:p>
                      <a:pPr algn="ctr"/>
                      <a:r>
                        <a:rPr lang="en-CH" sz="2800" dirty="0">
                          <a:latin typeface="Cambria" panose="02040503050406030204" pitchFamily="18" charset="0"/>
                        </a:rPr>
                        <a:t>23, 37</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ambria" panose="02040503050406030204" pitchFamily="18" charset="0"/>
                        </a:rPr>
                        <a:t>…</a:t>
                      </a:r>
                    </a:p>
                  </a:txBody>
                  <a:tcPr marL="0" marR="0" marT="0" marB="0" anchor="ctr">
                    <a:solidFill>
                      <a:schemeClr val="bg1"/>
                    </a:solidFill>
                  </a:tcPr>
                </a:tc>
                <a:extLst>
                  <a:ext uri="{0D108BD9-81ED-4DB2-BD59-A6C34878D82A}">
                    <a16:rowId xmlns:a16="http://schemas.microsoft.com/office/drawing/2014/main" val="878528398"/>
                  </a:ext>
                </a:extLst>
              </a:tr>
            </a:tbl>
          </a:graphicData>
        </a:graphic>
      </p:graphicFrame>
      <p:sp>
        <p:nvSpPr>
          <p:cNvPr id="41" name="TextBox 40">
            <a:extLst>
              <a:ext uri="{FF2B5EF4-FFF2-40B4-BE49-F238E27FC236}">
                <a16:creationId xmlns:a16="http://schemas.microsoft.com/office/drawing/2014/main" id="{6ADC4CFB-29B8-2F4A-84C6-D1FE214F4789}"/>
              </a:ext>
            </a:extLst>
          </p:cNvPr>
          <p:cNvSpPr txBox="1"/>
          <p:nvPr/>
        </p:nvSpPr>
        <p:spPr>
          <a:xfrm>
            <a:off x="578263" y="1187721"/>
            <a:ext cx="3134245"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Read Table</a:t>
            </a:r>
          </a:p>
        </p:txBody>
      </p:sp>
      <p:graphicFrame>
        <p:nvGraphicFramePr>
          <p:cNvPr id="42" name="Table 4">
            <a:extLst>
              <a:ext uri="{FF2B5EF4-FFF2-40B4-BE49-F238E27FC236}">
                <a16:creationId xmlns:a16="http://schemas.microsoft.com/office/drawing/2014/main" id="{92E130B7-C4AE-2B4F-B4A8-195F5D268C50}"/>
              </a:ext>
            </a:extLst>
          </p:cNvPr>
          <p:cNvGraphicFramePr>
            <a:graphicFrameLocks noGrp="1"/>
          </p:cNvGraphicFramePr>
          <p:nvPr/>
        </p:nvGraphicFramePr>
        <p:xfrm>
          <a:off x="688033" y="1922428"/>
          <a:ext cx="3134246" cy="2133600"/>
        </p:xfrm>
        <a:graphic>
          <a:graphicData uri="http://schemas.openxmlformats.org/drawingml/2006/table">
            <a:tbl>
              <a:tblPr firstRow="1" bandRow="1">
                <a:tableStyleId>{5940675A-B579-460E-94D1-54222C63F5DA}</a:tableStyleId>
              </a:tblPr>
              <a:tblGrid>
                <a:gridCol w="857432">
                  <a:extLst>
                    <a:ext uri="{9D8B030D-6E8A-4147-A177-3AD203B41FA5}">
                      <a16:colId xmlns:a16="http://schemas.microsoft.com/office/drawing/2014/main" val="2329783177"/>
                    </a:ext>
                  </a:extLst>
                </a:gridCol>
                <a:gridCol w="2276814">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ID</a:t>
                      </a:r>
                    </a:p>
                  </a:txBody>
                  <a:tcPr marL="0" marR="0" marT="0" marB="0" anchor="ctr">
                    <a:solidFill>
                      <a:srgbClr val="F4DDEA"/>
                    </a:solidFill>
                  </a:tcPr>
                </a:tc>
                <a:tc>
                  <a:txBody>
                    <a:bodyPr/>
                    <a:lstStyle/>
                    <a:p>
                      <a:pPr algn="ctr"/>
                      <a:r>
                        <a:rPr lang="en-CH" sz="2800" b="1" dirty="0">
                          <a:latin typeface="Corbel" panose="020B0503020204020204" pitchFamily="34" charset="0"/>
                        </a:rPr>
                        <a:t>Read</a:t>
                      </a:r>
                    </a:p>
                  </a:txBody>
                  <a:tcPr marL="0" marR="0" marT="0" marB="0" anchor="ctr">
                    <a:solidFill>
                      <a:srgbClr val="F4DDEA"/>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ambria" panose="02040503050406030204" pitchFamily="18" charset="0"/>
                          <a:cs typeface="Courier New" panose="02070309020205020404" pitchFamily="49" charset="0"/>
                        </a:rPr>
                        <a:t>873</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dirty="0">
                          <a:latin typeface="Cambria" panose="02040503050406030204" pitchFamily="18" charset="0"/>
                          <a:cs typeface="Courier New" panose="02070309020205020404" pitchFamily="49" charset="0"/>
                        </a:rPr>
                        <a:t>232</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AAG</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dirty="0">
                          <a:latin typeface="Cambria" panose="02040503050406030204" pitchFamily="18" charset="0"/>
                          <a:cs typeface="Courier New" panose="02070309020205020404" pitchFamily="49" charset="0"/>
                        </a:rPr>
                        <a:t>17</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ACT</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ambria" panose="02040503050406030204" pitchFamily="18"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extLst>
                  <a:ext uri="{0D108BD9-81ED-4DB2-BD59-A6C34878D82A}">
                    <a16:rowId xmlns:a16="http://schemas.microsoft.com/office/drawing/2014/main" val="3418646466"/>
                  </a:ext>
                </a:extLst>
              </a:tr>
            </a:tbl>
          </a:graphicData>
        </a:graphic>
      </p:graphicFrame>
      <p:sp>
        <p:nvSpPr>
          <p:cNvPr id="43" name="Rectangle 42">
            <a:extLst>
              <a:ext uri="{FF2B5EF4-FFF2-40B4-BE49-F238E27FC236}">
                <a16:creationId xmlns:a16="http://schemas.microsoft.com/office/drawing/2014/main" id="{F9101679-879D-104A-B0EC-B513AB42B0FD}"/>
              </a:ext>
            </a:extLst>
          </p:cNvPr>
          <p:cNvSpPr/>
          <p:nvPr/>
        </p:nvSpPr>
        <p:spPr>
          <a:xfrm>
            <a:off x="3364762" y="2234725"/>
            <a:ext cx="447010" cy="267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6ACBF877-75EF-9043-A5EC-D2FB62D32C98}"/>
              </a:ext>
            </a:extLst>
          </p:cNvPr>
          <p:cNvSpPr txBox="1"/>
          <p:nvPr/>
        </p:nvSpPr>
        <p:spPr>
          <a:xfrm>
            <a:off x="5163361" y="1188648"/>
            <a:ext cx="3268821"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K-mer Index</a:t>
            </a:r>
          </a:p>
        </p:txBody>
      </p:sp>
      <p:sp>
        <p:nvSpPr>
          <p:cNvPr id="45" name="Rectangle 44">
            <a:extLst>
              <a:ext uri="{FF2B5EF4-FFF2-40B4-BE49-F238E27FC236}">
                <a16:creationId xmlns:a16="http://schemas.microsoft.com/office/drawing/2014/main" id="{4CBCC492-E761-944A-B12F-2F97B50D224E}"/>
              </a:ext>
            </a:extLst>
          </p:cNvPr>
          <p:cNvSpPr/>
          <p:nvPr/>
        </p:nvSpPr>
        <p:spPr>
          <a:xfrm>
            <a:off x="4709515" y="2252245"/>
            <a:ext cx="447010" cy="267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own Arrow 3">
            <a:extLst>
              <a:ext uri="{FF2B5EF4-FFF2-40B4-BE49-F238E27FC236}">
                <a16:creationId xmlns:a16="http://schemas.microsoft.com/office/drawing/2014/main" id="{0B7A4AF0-327B-E548-8F6C-18CF9D9F1092}"/>
              </a:ext>
            </a:extLst>
          </p:cNvPr>
          <p:cNvSpPr/>
          <p:nvPr/>
        </p:nvSpPr>
        <p:spPr>
          <a:xfrm>
            <a:off x="3929560" y="1938557"/>
            <a:ext cx="1088108" cy="2117471"/>
          </a:xfrm>
          <a:prstGeom prst="down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Sorted</a:t>
            </a:r>
          </a:p>
        </p:txBody>
      </p:sp>
      <p:sp>
        <p:nvSpPr>
          <p:cNvPr id="6" name="Rectangle 5">
            <a:extLst>
              <a:ext uri="{FF2B5EF4-FFF2-40B4-BE49-F238E27FC236}">
                <a16:creationId xmlns:a16="http://schemas.microsoft.com/office/drawing/2014/main" id="{5AABBDAC-2F2A-B14D-A9A2-DAFBFCF99C4A}"/>
              </a:ext>
            </a:extLst>
          </p:cNvPr>
          <p:cNvSpPr/>
          <p:nvPr/>
        </p:nvSpPr>
        <p:spPr>
          <a:xfrm>
            <a:off x="761356" y="1978419"/>
            <a:ext cx="669157" cy="365569"/>
          </a:xfrm>
          <a:prstGeom prst="rect">
            <a:avLst/>
          </a:prstGeom>
          <a:solidFill>
            <a:srgbClr val="F4D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2361E73-0DC6-B842-81AF-EFBD5D2A835B}"/>
              </a:ext>
            </a:extLst>
          </p:cNvPr>
          <p:cNvSpPr/>
          <p:nvPr/>
        </p:nvSpPr>
        <p:spPr>
          <a:xfrm>
            <a:off x="732336" y="2382951"/>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B7D1C4C1-E092-4040-9BC2-725404A293FA}"/>
              </a:ext>
            </a:extLst>
          </p:cNvPr>
          <p:cNvSpPr/>
          <p:nvPr/>
        </p:nvSpPr>
        <p:spPr>
          <a:xfrm>
            <a:off x="732336" y="2819814"/>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54A42A5-792F-6140-8122-5E638DC6C589}"/>
              </a:ext>
            </a:extLst>
          </p:cNvPr>
          <p:cNvSpPr/>
          <p:nvPr/>
        </p:nvSpPr>
        <p:spPr>
          <a:xfrm>
            <a:off x="781271" y="3220344"/>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2D993F3E-1730-C541-B3B5-0CDDAFDF4B65}"/>
              </a:ext>
            </a:extLst>
          </p:cNvPr>
          <p:cNvSpPr/>
          <p:nvPr/>
        </p:nvSpPr>
        <p:spPr>
          <a:xfrm>
            <a:off x="732336" y="3661209"/>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9541576-B30D-6E4F-BEE7-9A22146C21E8}"/>
              </a:ext>
            </a:extLst>
          </p:cNvPr>
          <p:cNvSpPr/>
          <p:nvPr/>
        </p:nvSpPr>
        <p:spPr>
          <a:xfrm>
            <a:off x="7380878" y="1964266"/>
            <a:ext cx="945936" cy="365569"/>
          </a:xfrm>
          <a:prstGeom prst="rect">
            <a:avLst/>
          </a:prstGeom>
          <a:solidFill>
            <a:srgbClr val="FB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2B2BE08-B407-794D-8A53-F2818C8223EB}"/>
              </a:ext>
            </a:extLst>
          </p:cNvPr>
          <p:cNvSpPr/>
          <p:nvPr/>
        </p:nvSpPr>
        <p:spPr>
          <a:xfrm>
            <a:off x="7367639" y="2382951"/>
            <a:ext cx="95592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242B0DB2-D015-564D-ADCF-26B7DD28E8AB}"/>
              </a:ext>
            </a:extLst>
          </p:cNvPr>
          <p:cNvSpPr/>
          <p:nvPr/>
        </p:nvSpPr>
        <p:spPr>
          <a:xfrm>
            <a:off x="7380878" y="2806443"/>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73E7C68-C02E-E342-B4B2-D2CD29BAE42C}"/>
              </a:ext>
            </a:extLst>
          </p:cNvPr>
          <p:cNvSpPr/>
          <p:nvPr/>
        </p:nvSpPr>
        <p:spPr>
          <a:xfrm>
            <a:off x="7377629" y="3247524"/>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3F9A134-4C5D-A84C-807F-39303D398448}"/>
              </a:ext>
            </a:extLst>
          </p:cNvPr>
          <p:cNvSpPr/>
          <p:nvPr/>
        </p:nvSpPr>
        <p:spPr>
          <a:xfrm>
            <a:off x="7377629" y="3651725"/>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ounded Rectangle 6">
            <a:extLst>
              <a:ext uri="{FF2B5EF4-FFF2-40B4-BE49-F238E27FC236}">
                <a16:creationId xmlns:a16="http://schemas.microsoft.com/office/drawing/2014/main" id="{36FED0CB-E2B4-784D-9FC5-DD169C7CED1A}"/>
              </a:ext>
            </a:extLst>
          </p:cNvPr>
          <p:cNvSpPr/>
          <p:nvPr/>
        </p:nvSpPr>
        <p:spPr>
          <a:xfrm>
            <a:off x="5163361" y="4131540"/>
            <a:ext cx="2214268" cy="90416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Read-sized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K-mers</a:t>
            </a:r>
          </a:p>
        </p:txBody>
      </p:sp>
      <p:sp>
        <p:nvSpPr>
          <p:cNvPr id="8" name="TextBox 7">
            <a:extLst>
              <a:ext uri="{FF2B5EF4-FFF2-40B4-BE49-F238E27FC236}">
                <a16:creationId xmlns:a16="http://schemas.microsoft.com/office/drawing/2014/main" id="{F63DD33D-51BD-B943-AF24-BFB038279798}"/>
              </a:ext>
            </a:extLst>
          </p:cNvPr>
          <p:cNvSpPr txBox="1"/>
          <p:nvPr/>
        </p:nvSpPr>
        <p:spPr>
          <a:xfrm>
            <a:off x="1584101" y="1887041"/>
            <a:ext cx="220039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a:t>
            </a:r>
          </a:p>
        </p:txBody>
      </p:sp>
      <p:sp>
        <p:nvSpPr>
          <p:cNvPr id="32" name="TextBox 31">
            <a:extLst>
              <a:ext uri="{FF2B5EF4-FFF2-40B4-BE49-F238E27FC236}">
                <a16:creationId xmlns:a16="http://schemas.microsoft.com/office/drawing/2014/main" id="{D2F957BE-AEFC-944B-85E6-6B589E6AB5D9}"/>
              </a:ext>
            </a:extLst>
          </p:cNvPr>
          <p:cNvSpPr txBox="1"/>
          <p:nvPr/>
        </p:nvSpPr>
        <p:spPr>
          <a:xfrm>
            <a:off x="1520489" y="2301332"/>
            <a:ext cx="232754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AAAAAAAAAA</a:t>
            </a:r>
          </a:p>
        </p:txBody>
      </p:sp>
    </p:spTree>
    <p:extLst>
      <p:ext uri="{BB962C8B-B14F-4D97-AF65-F5344CB8AC3E}">
        <p14:creationId xmlns:p14="http://schemas.microsoft.com/office/powerpoint/2010/main" val="215149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ntr" presetSubtype="0" fill="hold" grpId="0" nodeType="withEffect" nodePh="1">
                                  <p:stCondLst>
                                    <p:cond delay="0"/>
                                  </p:stCondLst>
                                  <p:endCondLst>
                                    <p:cond evt="begin" delay="0">
                                      <p:tn val="23"/>
                                    </p:cond>
                                  </p:end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up)">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44" grpId="0"/>
      <p:bldP spid="4" grpId="0" animBg="1"/>
      <p:bldP spid="6" grpId="0" animBg="1"/>
      <p:bldP spid="6" grpId="1" animBg="1"/>
      <p:bldP spid="17" grpId="0" animBg="1"/>
      <p:bldP spid="18" grpId="0" animBg="1"/>
      <p:bldP spid="19" grpId="0" animBg="1"/>
      <p:bldP spid="20" grpId="0" animBg="1"/>
      <p:bldP spid="21" grpId="0" animBg="1"/>
      <p:bldP spid="21" grpId="1" animBg="1"/>
      <p:bldP spid="22" grpId="0" animBg="1"/>
      <p:bldP spid="23" grpId="0" animBg="1"/>
      <p:bldP spid="24" grpId="0" animBg="1"/>
      <p:bldP spid="25" grpId="0" animBg="1"/>
      <p:bldP spid="7"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BE57C-B0E2-6249-8C9B-39D13685B855}"/>
              </a:ext>
            </a:extLst>
          </p:cNvPr>
          <p:cNvSpPr>
            <a:spLocks noGrp="1"/>
          </p:cNvSpPr>
          <p:nvPr>
            <p:ph type="title"/>
          </p:nvPr>
        </p:nvSpPr>
        <p:spPr/>
        <p:txBody>
          <a:bodyPr/>
          <a:lstStyle/>
          <a:p>
            <a:r>
              <a:rPr lang="en-CH" dirty="0"/>
              <a:t>GenStore-EM: Finding a Match</a:t>
            </a:r>
          </a:p>
        </p:txBody>
      </p:sp>
      <p:grpSp>
        <p:nvGrpSpPr>
          <p:cNvPr id="34" name="Group 33">
            <a:extLst>
              <a:ext uri="{FF2B5EF4-FFF2-40B4-BE49-F238E27FC236}">
                <a16:creationId xmlns:a16="http://schemas.microsoft.com/office/drawing/2014/main" id="{BE5F15C6-A6F3-A049-B3FF-78ADAF6330AE}"/>
              </a:ext>
            </a:extLst>
          </p:cNvPr>
          <p:cNvGrpSpPr/>
          <p:nvPr/>
        </p:nvGrpSpPr>
        <p:grpSpPr>
          <a:xfrm>
            <a:off x="3810249" y="3677889"/>
            <a:ext cx="1068562" cy="267072"/>
            <a:chOff x="4756740" y="5147198"/>
            <a:chExt cx="613621" cy="227256"/>
          </a:xfrm>
          <a:noFill/>
        </p:grpSpPr>
        <p:sp>
          <p:nvSpPr>
            <p:cNvPr id="35" name="Rectangle 34">
              <a:extLst>
                <a:ext uri="{FF2B5EF4-FFF2-40B4-BE49-F238E27FC236}">
                  <a16:creationId xmlns:a16="http://schemas.microsoft.com/office/drawing/2014/main" id="{3B65EF6D-8C17-6C40-B4C0-76FDC0C30EA1}"/>
                </a:ext>
              </a:extLst>
            </p:cNvPr>
            <p:cNvSpPr/>
            <p:nvPr/>
          </p:nvSpPr>
          <p:spPr>
            <a:xfrm>
              <a:off x="4756740" y="5147198"/>
              <a:ext cx="256694" cy="2272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86F5F2A-DA85-724E-BEB2-6E0CE1073059}"/>
                </a:ext>
              </a:extLst>
            </p:cNvPr>
            <p:cNvSpPr/>
            <p:nvPr/>
          </p:nvSpPr>
          <p:spPr>
            <a:xfrm>
              <a:off x="5113667" y="5147198"/>
              <a:ext cx="256694" cy="2272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aphicFrame>
        <p:nvGraphicFramePr>
          <p:cNvPr id="37" name="Table 4">
            <a:extLst>
              <a:ext uri="{FF2B5EF4-FFF2-40B4-BE49-F238E27FC236}">
                <a16:creationId xmlns:a16="http://schemas.microsoft.com/office/drawing/2014/main" id="{4933D8C8-E13E-B845-941C-7F40C461017D}"/>
              </a:ext>
            </a:extLst>
          </p:cNvPr>
          <p:cNvGraphicFramePr>
            <a:graphicFrameLocks noGrp="1"/>
          </p:cNvGraphicFramePr>
          <p:nvPr/>
        </p:nvGraphicFramePr>
        <p:xfrm>
          <a:off x="5156525" y="1922428"/>
          <a:ext cx="3206204" cy="2133600"/>
        </p:xfrm>
        <a:graphic>
          <a:graphicData uri="http://schemas.openxmlformats.org/drawingml/2006/table">
            <a:tbl>
              <a:tblPr firstRow="1" bandRow="1">
                <a:tableStyleId>{5940675A-B579-460E-94D1-54222C63F5DA}</a:tableStyleId>
              </a:tblPr>
              <a:tblGrid>
                <a:gridCol w="2197312">
                  <a:extLst>
                    <a:ext uri="{9D8B030D-6E8A-4147-A177-3AD203B41FA5}">
                      <a16:colId xmlns:a16="http://schemas.microsoft.com/office/drawing/2014/main" val="2329783177"/>
                    </a:ext>
                  </a:extLst>
                </a:gridCol>
                <a:gridCol w="1008892">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K-mer</a:t>
                      </a:r>
                    </a:p>
                  </a:txBody>
                  <a:tcPr marL="0" marR="0" marT="0" marB="0" anchor="ctr">
                    <a:solidFill>
                      <a:srgbClr val="FBE5D6"/>
                    </a:solidFill>
                  </a:tcPr>
                </a:tc>
                <a:tc>
                  <a:txBody>
                    <a:bodyPr/>
                    <a:lstStyle/>
                    <a:p>
                      <a:pPr algn="ctr"/>
                      <a:r>
                        <a:rPr lang="en-CH" sz="2800" b="1" dirty="0">
                          <a:latin typeface="Corbel" panose="020B0503020204020204" pitchFamily="34" charset="0"/>
                        </a:rPr>
                        <a:t>Loc.</a:t>
                      </a:r>
                    </a:p>
                  </a:txBody>
                  <a:tcPr marL="0" marR="0" marT="0" marB="0" anchor="ctr">
                    <a:solidFill>
                      <a:schemeClr val="accent2">
                        <a:lumMod val="20000"/>
                        <a:lumOff val="80000"/>
                      </a:schemeClr>
                    </a:solidFill>
                  </a:tcPr>
                </a:tc>
                <a:extLst>
                  <a:ext uri="{0D108BD9-81ED-4DB2-BD59-A6C34878D82A}">
                    <a16:rowId xmlns:a16="http://schemas.microsoft.com/office/drawing/2014/main" val="2222198407"/>
                  </a:ext>
                </a:extLst>
              </a:tr>
              <a:tr h="340291">
                <a:tc>
                  <a:txBody>
                    <a:bodyPr/>
                    <a:lstStyle/>
                    <a:p>
                      <a:pPr algn="ctr"/>
                      <a:r>
                        <a:rPr lang="en-CH" sz="2800" b="0" i="0" dirty="0">
                          <a:solidFill>
                            <a:srgbClr val="1982C3"/>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tc>
                  <a:txBody>
                    <a:bodyPr/>
                    <a:lstStyle/>
                    <a:p>
                      <a:pPr algn="ctr"/>
                      <a:r>
                        <a:rPr lang="en-CH" sz="2800" b="0" i="0" dirty="0">
                          <a:solidFill>
                            <a:schemeClr val="tx1"/>
                          </a:solidFill>
                          <a:latin typeface="Cambria" panose="02040503050406030204" pitchFamily="18" charset="0"/>
                        </a:rPr>
                        <a:t>1, 8, …</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AAC</a:t>
                      </a:r>
                    </a:p>
                  </a:txBody>
                  <a:tcPr marL="0" marR="0" marT="0" marB="0" anchor="ctr">
                    <a:solidFill>
                      <a:schemeClr val="bg1"/>
                    </a:solidFill>
                  </a:tcPr>
                </a:tc>
                <a:tc>
                  <a:txBody>
                    <a:bodyPr/>
                    <a:lstStyle/>
                    <a:p>
                      <a:pPr algn="ctr"/>
                      <a:r>
                        <a:rPr lang="en-CH" sz="2800" dirty="0">
                          <a:latin typeface="Cambria" panose="02040503050406030204" pitchFamily="18" charset="0"/>
                        </a:rPr>
                        <a:t>51</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AAT</a:t>
                      </a:r>
                    </a:p>
                  </a:txBody>
                  <a:tcPr marL="0" marR="0" marT="0" marB="0" anchor="ctr">
                    <a:solidFill>
                      <a:schemeClr val="bg1"/>
                    </a:solidFill>
                  </a:tcPr>
                </a:tc>
                <a:tc>
                  <a:txBody>
                    <a:bodyPr/>
                    <a:lstStyle/>
                    <a:p>
                      <a:pPr algn="ctr"/>
                      <a:r>
                        <a:rPr lang="en-CH" sz="2800" dirty="0">
                          <a:latin typeface="Cambria" panose="02040503050406030204" pitchFamily="18" charset="0"/>
                        </a:rPr>
                        <a:t>23, 37</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ambria" panose="02040503050406030204" pitchFamily="18" charset="0"/>
                        </a:rPr>
                        <a:t>…</a:t>
                      </a:r>
                    </a:p>
                  </a:txBody>
                  <a:tcPr marL="0" marR="0" marT="0" marB="0" anchor="ctr">
                    <a:solidFill>
                      <a:schemeClr val="bg1"/>
                    </a:solidFill>
                  </a:tcPr>
                </a:tc>
                <a:extLst>
                  <a:ext uri="{0D108BD9-81ED-4DB2-BD59-A6C34878D82A}">
                    <a16:rowId xmlns:a16="http://schemas.microsoft.com/office/drawing/2014/main" val="878528398"/>
                  </a:ext>
                </a:extLst>
              </a:tr>
            </a:tbl>
          </a:graphicData>
        </a:graphic>
      </p:graphicFrame>
      <p:sp>
        <p:nvSpPr>
          <p:cNvPr id="41" name="TextBox 40">
            <a:extLst>
              <a:ext uri="{FF2B5EF4-FFF2-40B4-BE49-F238E27FC236}">
                <a16:creationId xmlns:a16="http://schemas.microsoft.com/office/drawing/2014/main" id="{6ADC4CFB-29B8-2F4A-84C6-D1FE214F4789}"/>
              </a:ext>
            </a:extLst>
          </p:cNvPr>
          <p:cNvSpPr txBox="1"/>
          <p:nvPr/>
        </p:nvSpPr>
        <p:spPr>
          <a:xfrm>
            <a:off x="578263" y="1187721"/>
            <a:ext cx="3134245"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Read Table</a:t>
            </a:r>
          </a:p>
        </p:txBody>
      </p:sp>
      <p:graphicFrame>
        <p:nvGraphicFramePr>
          <p:cNvPr id="42" name="Table 4">
            <a:extLst>
              <a:ext uri="{FF2B5EF4-FFF2-40B4-BE49-F238E27FC236}">
                <a16:creationId xmlns:a16="http://schemas.microsoft.com/office/drawing/2014/main" id="{92E130B7-C4AE-2B4F-B4A8-195F5D268C50}"/>
              </a:ext>
            </a:extLst>
          </p:cNvPr>
          <p:cNvGraphicFramePr>
            <a:graphicFrameLocks noGrp="1"/>
          </p:cNvGraphicFramePr>
          <p:nvPr/>
        </p:nvGraphicFramePr>
        <p:xfrm>
          <a:off x="688033" y="1922428"/>
          <a:ext cx="3134246" cy="2133600"/>
        </p:xfrm>
        <a:graphic>
          <a:graphicData uri="http://schemas.openxmlformats.org/drawingml/2006/table">
            <a:tbl>
              <a:tblPr firstRow="1" bandRow="1">
                <a:tableStyleId>{5940675A-B579-460E-94D1-54222C63F5DA}</a:tableStyleId>
              </a:tblPr>
              <a:tblGrid>
                <a:gridCol w="857432">
                  <a:extLst>
                    <a:ext uri="{9D8B030D-6E8A-4147-A177-3AD203B41FA5}">
                      <a16:colId xmlns:a16="http://schemas.microsoft.com/office/drawing/2014/main" val="2329783177"/>
                    </a:ext>
                  </a:extLst>
                </a:gridCol>
                <a:gridCol w="2276814">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ID</a:t>
                      </a:r>
                    </a:p>
                  </a:txBody>
                  <a:tcPr marL="0" marR="0" marT="0" marB="0" anchor="ctr">
                    <a:solidFill>
                      <a:srgbClr val="F4DDEA"/>
                    </a:solidFill>
                  </a:tcPr>
                </a:tc>
                <a:tc>
                  <a:txBody>
                    <a:bodyPr/>
                    <a:lstStyle/>
                    <a:p>
                      <a:pPr algn="ctr"/>
                      <a:r>
                        <a:rPr lang="en-CH" sz="2800" b="1" dirty="0">
                          <a:latin typeface="Corbel" panose="020B0503020204020204" pitchFamily="34" charset="0"/>
                        </a:rPr>
                        <a:t>Read</a:t>
                      </a:r>
                    </a:p>
                  </a:txBody>
                  <a:tcPr marL="0" marR="0" marT="0" marB="0" anchor="ctr">
                    <a:solidFill>
                      <a:srgbClr val="F4DDEA"/>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ambria" panose="02040503050406030204" pitchFamily="18" charset="0"/>
                          <a:cs typeface="Courier New" panose="02070309020205020404" pitchFamily="49" charset="0"/>
                        </a:rPr>
                        <a:t>873</a:t>
                      </a:r>
                    </a:p>
                  </a:txBody>
                  <a:tcPr marL="0" marR="0" marT="0" marB="0" anchor="ctr">
                    <a:solidFill>
                      <a:schemeClr val="bg1"/>
                    </a:solidFill>
                  </a:tcPr>
                </a:tc>
                <a:tc>
                  <a:txBody>
                    <a:bodyPr/>
                    <a:lstStyle/>
                    <a:p>
                      <a:pPr algn="ctr"/>
                      <a:r>
                        <a:rPr lang="en-CH" sz="2800" b="0" i="0" dirty="0">
                          <a:solidFill>
                            <a:srgbClr val="1982C3"/>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dirty="0">
                          <a:latin typeface="Cambria" panose="02040503050406030204" pitchFamily="18" charset="0"/>
                          <a:cs typeface="Courier New" panose="02070309020205020404" pitchFamily="49" charset="0"/>
                        </a:rPr>
                        <a:t>232</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AAG</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dirty="0">
                          <a:latin typeface="Cambria" panose="02040503050406030204" pitchFamily="18" charset="0"/>
                          <a:cs typeface="Courier New" panose="02070309020205020404" pitchFamily="49" charset="0"/>
                        </a:rPr>
                        <a:t>17</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ACT</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ambria" panose="02040503050406030204" pitchFamily="18"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extLst>
                  <a:ext uri="{0D108BD9-81ED-4DB2-BD59-A6C34878D82A}">
                    <a16:rowId xmlns:a16="http://schemas.microsoft.com/office/drawing/2014/main" val="3418646466"/>
                  </a:ext>
                </a:extLst>
              </a:tr>
            </a:tbl>
          </a:graphicData>
        </a:graphic>
      </p:graphicFrame>
      <p:sp>
        <p:nvSpPr>
          <p:cNvPr id="43" name="Rectangle 42">
            <a:extLst>
              <a:ext uri="{FF2B5EF4-FFF2-40B4-BE49-F238E27FC236}">
                <a16:creationId xmlns:a16="http://schemas.microsoft.com/office/drawing/2014/main" id="{F9101679-879D-104A-B0EC-B513AB42B0FD}"/>
              </a:ext>
            </a:extLst>
          </p:cNvPr>
          <p:cNvSpPr/>
          <p:nvPr/>
        </p:nvSpPr>
        <p:spPr>
          <a:xfrm>
            <a:off x="3364762" y="2234725"/>
            <a:ext cx="447010" cy="267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6ACBF877-75EF-9043-A5EC-D2FB62D32C98}"/>
              </a:ext>
            </a:extLst>
          </p:cNvPr>
          <p:cNvSpPr txBox="1"/>
          <p:nvPr/>
        </p:nvSpPr>
        <p:spPr>
          <a:xfrm>
            <a:off x="5163361" y="1188648"/>
            <a:ext cx="3268821"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K-mer Index</a:t>
            </a:r>
          </a:p>
        </p:txBody>
      </p:sp>
      <p:sp>
        <p:nvSpPr>
          <p:cNvPr id="45" name="Rectangle 44">
            <a:extLst>
              <a:ext uri="{FF2B5EF4-FFF2-40B4-BE49-F238E27FC236}">
                <a16:creationId xmlns:a16="http://schemas.microsoft.com/office/drawing/2014/main" id="{4CBCC492-E761-944A-B12F-2F97B50D224E}"/>
              </a:ext>
            </a:extLst>
          </p:cNvPr>
          <p:cNvSpPr/>
          <p:nvPr/>
        </p:nvSpPr>
        <p:spPr>
          <a:xfrm>
            <a:off x="4709515" y="2252245"/>
            <a:ext cx="447010" cy="267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AABBDAC-2F2A-B14D-A9A2-DAFBFCF99C4A}"/>
              </a:ext>
            </a:extLst>
          </p:cNvPr>
          <p:cNvSpPr/>
          <p:nvPr/>
        </p:nvSpPr>
        <p:spPr>
          <a:xfrm>
            <a:off x="761356" y="1978419"/>
            <a:ext cx="669157" cy="365569"/>
          </a:xfrm>
          <a:prstGeom prst="rect">
            <a:avLst/>
          </a:prstGeom>
          <a:solidFill>
            <a:srgbClr val="F4D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2361E73-0DC6-B842-81AF-EFBD5D2A835B}"/>
              </a:ext>
            </a:extLst>
          </p:cNvPr>
          <p:cNvSpPr/>
          <p:nvPr/>
        </p:nvSpPr>
        <p:spPr>
          <a:xfrm>
            <a:off x="732336" y="2382951"/>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B7D1C4C1-E092-4040-9BC2-725404A293FA}"/>
              </a:ext>
            </a:extLst>
          </p:cNvPr>
          <p:cNvSpPr/>
          <p:nvPr/>
        </p:nvSpPr>
        <p:spPr>
          <a:xfrm>
            <a:off x="732336" y="2819814"/>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54A42A5-792F-6140-8122-5E638DC6C589}"/>
              </a:ext>
            </a:extLst>
          </p:cNvPr>
          <p:cNvSpPr/>
          <p:nvPr/>
        </p:nvSpPr>
        <p:spPr>
          <a:xfrm>
            <a:off x="781271" y="3220344"/>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2D993F3E-1730-C541-B3B5-0CDDAFDF4B65}"/>
              </a:ext>
            </a:extLst>
          </p:cNvPr>
          <p:cNvSpPr/>
          <p:nvPr/>
        </p:nvSpPr>
        <p:spPr>
          <a:xfrm>
            <a:off x="732336" y="3661209"/>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9541576-B30D-6E4F-BEE7-9A22146C21E8}"/>
              </a:ext>
            </a:extLst>
          </p:cNvPr>
          <p:cNvSpPr/>
          <p:nvPr/>
        </p:nvSpPr>
        <p:spPr>
          <a:xfrm>
            <a:off x="7380878" y="1964266"/>
            <a:ext cx="945936" cy="365569"/>
          </a:xfrm>
          <a:prstGeom prst="rect">
            <a:avLst/>
          </a:prstGeom>
          <a:solidFill>
            <a:srgbClr val="FB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2B2BE08-B407-794D-8A53-F2818C8223EB}"/>
              </a:ext>
            </a:extLst>
          </p:cNvPr>
          <p:cNvSpPr/>
          <p:nvPr/>
        </p:nvSpPr>
        <p:spPr>
          <a:xfrm>
            <a:off x="7367639" y="2382951"/>
            <a:ext cx="95592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242B0DB2-D015-564D-ADCF-26B7DD28E8AB}"/>
              </a:ext>
            </a:extLst>
          </p:cNvPr>
          <p:cNvSpPr/>
          <p:nvPr/>
        </p:nvSpPr>
        <p:spPr>
          <a:xfrm>
            <a:off x="7380878" y="2806443"/>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73E7C68-C02E-E342-B4B2-D2CD29BAE42C}"/>
              </a:ext>
            </a:extLst>
          </p:cNvPr>
          <p:cNvSpPr/>
          <p:nvPr/>
        </p:nvSpPr>
        <p:spPr>
          <a:xfrm>
            <a:off x="7377629" y="3247524"/>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3F9A134-4C5D-A84C-807F-39303D398448}"/>
              </a:ext>
            </a:extLst>
          </p:cNvPr>
          <p:cNvSpPr/>
          <p:nvPr/>
        </p:nvSpPr>
        <p:spPr>
          <a:xfrm>
            <a:off x="7377629" y="3651725"/>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0C41422C-4B48-BD44-B8C0-09CA1D6D7093}"/>
              </a:ext>
            </a:extLst>
          </p:cNvPr>
          <p:cNvSpPr/>
          <p:nvPr/>
        </p:nvSpPr>
        <p:spPr>
          <a:xfrm>
            <a:off x="3443934" y="4369402"/>
            <a:ext cx="2200677" cy="380170"/>
          </a:xfrm>
          <a:prstGeom prst="roundRect">
            <a:avLst>
              <a:gd name="adj" fmla="val 0"/>
            </a:avLst>
          </a:prstGeom>
          <a:solidFill>
            <a:schemeClr val="accent6">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Comparator</a:t>
            </a:r>
          </a:p>
        </p:txBody>
      </p:sp>
      <p:sp>
        <p:nvSpPr>
          <p:cNvPr id="28" name="TextBox 27">
            <a:extLst>
              <a:ext uri="{FF2B5EF4-FFF2-40B4-BE49-F238E27FC236}">
                <a16:creationId xmlns:a16="http://schemas.microsoft.com/office/drawing/2014/main" id="{98D64B45-C741-4242-BA91-9B2D5E81E502}"/>
              </a:ext>
            </a:extLst>
          </p:cNvPr>
          <p:cNvSpPr txBox="1"/>
          <p:nvPr/>
        </p:nvSpPr>
        <p:spPr>
          <a:xfrm>
            <a:off x="3301460" y="5153576"/>
            <a:ext cx="24856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 K-mer</a:t>
            </a:r>
          </a:p>
        </p:txBody>
      </p:sp>
      <p:cxnSp>
        <p:nvCxnSpPr>
          <p:cNvPr id="29" name="Elbow Connector 28">
            <a:extLst>
              <a:ext uri="{FF2B5EF4-FFF2-40B4-BE49-F238E27FC236}">
                <a16:creationId xmlns:a16="http://schemas.microsoft.com/office/drawing/2014/main" id="{A6DCCF86-52BD-B54A-8694-9AD26D02AB39}"/>
              </a:ext>
            </a:extLst>
          </p:cNvPr>
          <p:cNvCxnSpPr>
            <a:cxnSpLocks/>
          </p:cNvCxnSpPr>
          <p:nvPr/>
        </p:nvCxnSpPr>
        <p:spPr>
          <a:xfrm rot="16200000" flipH="1">
            <a:off x="3182924" y="3219129"/>
            <a:ext cx="1803207" cy="503525"/>
          </a:xfrm>
          <a:prstGeom prst="bentConnector3">
            <a:avLst>
              <a:gd name="adj1" fmla="val 1631"/>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Elbow Connector 29">
            <a:extLst>
              <a:ext uri="{FF2B5EF4-FFF2-40B4-BE49-F238E27FC236}">
                <a16:creationId xmlns:a16="http://schemas.microsoft.com/office/drawing/2014/main" id="{C5A5FACB-00F1-C54C-B647-F5E265E86AF4}"/>
              </a:ext>
            </a:extLst>
          </p:cNvPr>
          <p:cNvCxnSpPr>
            <a:cxnSpLocks/>
          </p:cNvCxnSpPr>
          <p:nvPr/>
        </p:nvCxnSpPr>
        <p:spPr>
          <a:xfrm rot="5400000">
            <a:off x="3995638" y="3202926"/>
            <a:ext cx="1792678" cy="528493"/>
          </a:xfrm>
          <a:prstGeom prst="bentConnector3">
            <a:avLst>
              <a:gd name="adj1" fmla="val 1347"/>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E92DD2F-CAAB-6040-84E3-49C6F1C60C09}"/>
              </a:ext>
            </a:extLst>
          </p:cNvPr>
          <p:cNvCxnSpPr>
            <a:cxnSpLocks/>
            <a:stCxn id="27" idx="2"/>
            <a:endCxn id="28" idx="0"/>
          </p:cNvCxnSpPr>
          <p:nvPr/>
        </p:nvCxnSpPr>
        <p:spPr>
          <a:xfrm flipH="1">
            <a:off x="4544272" y="4749572"/>
            <a:ext cx="1" cy="404004"/>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75AB42C8-42F5-C241-88C6-3D2475BC831D}"/>
              </a:ext>
            </a:extLst>
          </p:cNvPr>
          <p:cNvSpPr/>
          <p:nvPr/>
        </p:nvSpPr>
        <p:spPr>
          <a:xfrm>
            <a:off x="6405188" y="4101905"/>
            <a:ext cx="954107"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FE6200"/>
                </a:solidFill>
                <a:effectLst/>
                <a:uLnTx/>
                <a:uFillTx/>
                <a:latin typeface="Corbel" panose="020B0503020204020204" pitchFamily="34" charset="0"/>
                <a:ea typeface="+mn-ea"/>
                <a:cs typeface="+mn-cs"/>
              </a:rPr>
              <a:t>Next</a:t>
            </a:r>
          </a:p>
        </p:txBody>
      </p:sp>
      <p:cxnSp>
        <p:nvCxnSpPr>
          <p:cNvPr id="38" name="Elbow Connector 37">
            <a:extLst>
              <a:ext uri="{FF2B5EF4-FFF2-40B4-BE49-F238E27FC236}">
                <a16:creationId xmlns:a16="http://schemas.microsoft.com/office/drawing/2014/main" id="{9022D3D9-A2AA-244E-9A1F-EA7BCBD02DB2}"/>
              </a:ext>
            </a:extLst>
          </p:cNvPr>
          <p:cNvCxnSpPr>
            <a:cxnSpLocks/>
          </p:cNvCxnSpPr>
          <p:nvPr/>
        </p:nvCxnSpPr>
        <p:spPr>
          <a:xfrm rot="10800000">
            <a:off x="2798725" y="4107546"/>
            <a:ext cx="653180" cy="572950"/>
          </a:xfrm>
          <a:prstGeom prst="bentConnector2">
            <a:avLst/>
          </a:prstGeom>
          <a:ln w="28575">
            <a:solidFill>
              <a:srgbClr val="FE62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9" name="Elbow Connector 38">
            <a:extLst>
              <a:ext uri="{FF2B5EF4-FFF2-40B4-BE49-F238E27FC236}">
                <a16:creationId xmlns:a16="http://schemas.microsoft.com/office/drawing/2014/main" id="{CED4ED1E-CE79-9E4D-B362-7D4EA15C2E54}"/>
              </a:ext>
            </a:extLst>
          </p:cNvPr>
          <p:cNvCxnSpPr>
            <a:cxnSpLocks/>
          </p:cNvCxnSpPr>
          <p:nvPr/>
        </p:nvCxnSpPr>
        <p:spPr>
          <a:xfrm flipV="1">
            <a:off x="5631675" y="4107546"/>
            <a:ext cx="654220" cy="572950"/>
          </a:xfrm>
          <a:prstGeom prst="bentConnector2">
            <a:avLst/>
          </a:prstGeom>
          <a:ln w="28575">
            <a:solidFill>
              <a:srgbClr val="FE6200"/>
            </a:solidFill>
            <a:tailEnd type="triangle" w="lg" len="lg"/>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0AADF98C-3216-024F-A632-A4C0249241A6}"/>
              </a:ext>
            </a:extLst>
          </p:cNvPr>
          <p:cNvSpPr/>
          <p:nvPr/>
        </p:nvSpPr>
        <p:spPr>
          <a:xfrm>
            <a:off x="2083497" y="5767111"/>
            <a:ext cx="5088465"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Exact match </a:t>
            </a:r>
            <a:r>
              <a:rPr kumimoji="0" lang="en-CH"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sym typeface="Wingdings" pitchFamily="2" charset="2"/>
              </a:rPr>
              <a:t> </a:t>
            </a:r>
            <a:r>
              <a:rPr kumimoji="0" lang="en-CH"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Filter the read</a:t>
            </a:r>
          </a:p>
        </p:txBody>
      </p:sp>
      <p:sp>
        <p:nvSpPr>
          <p:cNvPr id="46" name="Rectangle 45">
            <a:extLst>
              <a:ext uri="{FF2B5EF4-FFF2-40B4-BE49-F238E27FC236}">
                <a16:creationId xmlns:a16="http://schemas.microsoft.com/office/drawing/2014/main" id="{9D76517E-F57A-C94D-AC25-379D872F3D99}"/>
              </a:ext>
            </a:extLst>
          </p:cNvPr>
          <p:cNvSpPr/>
          <p:nvPr/>
        </p:nvSpPr>
        <p:spPr>
          <a:xfrm>
            <a:off x="1764687" y="4101901"/>
            <a:ext cx="954107"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FE6200"/>
                </a:solidFill>
                <a:effectLst/>
                <a:uLnTx/>
                <a:uFillTx/>
                <a:latin typeface="Corbel" panose="020B0503020204020204" pitchFamily="34" charset="0"/>
                <a:ea typeface="+mn-ea"/>
                <a:cs typeface="+mn-cs"/>
              </a:rPr>
              <a:t>Next</a:t>
            </a:r>
          </a:p>
        </p:txBody>
      </p:sp>
    </p:spTree>
    <p:extLst>
      <p:ext uri="{BB962C8B-B14F-4D97-AF65-F5344CB8AC3E}">
        <p14:creationId xmlns:p14="http://schemas.microsoft.com/office/powerpoint/2010/main" val="118791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up)">
                                      <p:cBhvr>
                                        <p:cTn id="11" dur="500"/>
                                        <p:tgtEl>
                                          <p:spTgt spid="30"/>
                                        </p:tgtEl>
                                      </p:cBhvr>
                                    </p:animEffect>
                                  </p:childTnLst>
                                </p:cTn>
                              </p:par>
                              <p:par>
                                <p:cTn id="12" presetID="22" presetClass="entr" presetSubtype="1" fill="hold"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up)">
                                      <p:cBhvr>
                                        <p:cTn id="14" dur="500"/>
                                        <p:tgtEl>
                                          <p:spTgt spid="29"/>
                                        </p:tgtEl>
                                      </p:cBhvr>
                                    </p:animEffect>
                                  </p:childTnLst>
                                </p:cTn>
                              </p:par>
                              <p:par>
                                <p:cTn id="15" presetID="22" presetClass="entr" presetSubtype="1"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500"/>
                                        <p:tgtEl>
                                          <p:spTgt spid="31"/>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par>
                                <p:cTn id="29" presetID="22" presetClass="entr" presetSubtype="4"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500"/>
                                        <p:tgtEl>
                                          <p:spTgt spid="39"/>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32" grpId="0"/>
      <p:bldP spid="40" grpId="0"/>
      <p:bldP spid="46"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BE57C-B0E2-6249-8C9B-39D13685B855}"/>
              </a:ext>
            </a:extLst>
          </p:cNvPr>
          <p:cNvSpPr>
            <a:spLocks noGrp="1"/>
          </p:cNvSpPr>
          <p:nvPr>
            <p:ph type="title"/>
          </p:nvPr>
        </p:nvSpPr>
        <p:spPr/>
        <p:txBody>
          <a:bodyPr/>
          <a:lstStyle/>
          <a:p>
            <a:r>
              <a:rPr lang="en-CH" dirty="0"/>
              <a:t>GenStore-EM: Not Finding a Match</a:t>
            </a:r>
          </a:p>
        </p:txBody>
      </p:sp>
      <p:grpSp>
        <p:nvGrpSpPr>
          <p:cNvPr id="34" name="Group 33">
            <a:extLst>
              <a:ext uri="{FF2B5EF4-FFF2-40B4-BE49-F238E27FC236}">
                <a16:creationId xmlns:a16="http://schemas.microsoft.com/office/drawing/2014/main" id="{BE5F15C6-A6F3-A049-B3FF-78ADAF6330AE}"/>
              </a:ext>
            </a:extLst>
          </p:cNvPr>
          <p:cNvGrpSpPr/>
          <p:nvPr/>
        </p:nvGrpSpPr>
        <p:grpSpPr>
          <a:xfrm>
            <a:off x="3810249" y="3677889"/>
            <a:ext cx="1068562" cy="267072"/>
            <a:chOff x="4756740" y="5147198"/>
            <a:chExt cx="613621" cy="227256"/>
          </a:xfrm>
          <a:noFill/>
        </p:grpSpPr>
        <p:sp>
          <p:nvSpPr>
            <p:cNvPr id="35" name="Rectangle 34">
              <a:extLst>
                <a:ext uri="{FF2B5EF4-FFF2-40B4-BE49-F238E27FC236}">
                  <a16:creationId xmlns:a16="http://schemas.microsoft.com/office/drawing/2014/main" id="{3B65EF6D-8C17-6C40-B4C0-76FDC0C30EA1}"/>
                </a:ext>
              </a:extLst>
            </p:cNvPr>
            <p:cNvSpPr/>
            <p:nvPr/>
          </p:nvSpPr>
          <p:spPr>
            <a:xfrm>
              <a:off x="4756740" y="5147198"/>
              <a:ext cx="256694" cy="2272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86F5F2A-DA85-724E-BEB2-6E0CE1073059}"/>
                </a:ext>
              </a:extLst>
            </p:cNvPr>
            <p:cNvSpPr/>
            <p:nvPr/>
          </p:nvSpPr>
          <p:spPr>
            <a:xfrm>
              <a:off x="5113667" y="5147198"/>
              <a:ext cx="256694" cy="2272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aphicFrame>
        <p:nvGraphicFramePr>
          <p:cNvPr id="37" name="Table 4">
            <a:extLst>
              <a:ext uri="{FF2B5EF4-FFF2-40B4-BE49-F238E27FC236}">
                <a16:creationId xmlns:a16="http://schemas.microsoft.com/office/drawing/2014/main" id="{4933D8C8-E13E-B845-941C-7F40C461017D}"/>
              </a:ext>
            </a:extLst>
          </p:cNvPr>
          <p:cNvGraphicFramePr>
            <a:graphicFrameLocks noGrp="1"/>
          </p:cNvGraphicFramePr>
          <p:nvPr/>
        </p:nvGraphicFramePr>
        <p:xfrm>
          <a:off x="5156525" y="1922428"/>
          <a:ext cx="3206204" cy="2133600"/>
        </p:xfrm>
        <a:graphic>
          <a:graphicData uri="http://schemas.openxmlformats.org/drawingml/2006/table">
            <a:tbl>
              <a:tblPr firstRow="1" bandRow="1">
                <a:tableStyleId>{5940675A-B579-460E-94D1-54222C63F5DA}</a:tableStyleId>
              </a:tblPr>
              <a:tblGrid>
                <a:gridCol w="2197312">
                  <a:extLst>
                    <a:ext uri="{9D8B030D-6E8A-4147-A177-3AD203B41FA5}">
                      <a16:colId xmlns:a16="http://schemas.microsoft.com/office/drawing/2014/main" val="2329783177"/>
                    </a:ext>
                  </a:extLst>
                </a:gridCol>
                <a:gridCol w="1008892">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K-mer</a:t>
                      </a:r>
                    </a:p>
                  </a:txBody>
                  <a:tcPr marL="0" marR="0" marT="0" marB="0" anchor="ctr">
                    <a:solidFill>
                      <a:srgbClr val="FBE5D6"/>
                    </a:solidFill>
                  </a:tcPr>
                </a:tc>
                <a:tc>
                  <a:txBody>
                    <a:bodyPr/>
                    <a:lstStyle/>
                    <a:p>
                      <a:pPr algn="ctr"/>
                      <a:r>
                        <a:rPr lang="en-CH" sz="2800" b="1" dirty="0">
                          <a:latin typeface="Corbel" panose="020B0503020204020204" pitchFamily="34" charset="0"/>
                        </a:rPr>
                        <a:t>Loc.</a:t>
                      </a:r>
                    </a:p>
                  </a:txBody>
                  <a:tcPr marL="0" marR="0" marT="0" marB="0" anchor="ctr">
                    <a:solidFill>
                      <a:schemeClr val="accent2">
                        <a:lumMod val="20000"/>
                        <a:lumOff val="80000"/>
                      </a:schemeClr>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tc>
                  <a:txBody>
                    <a:bodyPr/>
                    <a:lstStyle/>
                    <a:p>
                      <a:pPr algn="ctr"/>
                      <a:r>
                        <a:rPr lang="en-CH" sz="2800" b="0" i="0" dirty="0">
                          <a:solidFill>
                            <a:schemeClr val="tx1"/>
                          </a:solidFill>
                          <a:latin typeface="Cambria" panose="02040503050406030204" pitchFamily="18" charset="0"/>
                        </a:rPr>
                        <a:t>1, 8, …</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b="0" i="0" dirty="0">
                          <a:solidFill>
                            <a:srgbClr val="1982C3"/>
                          </a:solidFill>
                          <a:latin typeface="Courier New" panose="02070309020205020404" pitchFamily="49" charset="0"/>
                          <a:cs typeface="Courier New" panose="02070309020205020404" pitchFamily="49" charset="0"/>
                        </a:rPr>
                        <a:t>AAAAAAA</a:t>
                      </a:r>
                      <a:r>
                        <a:rPr lang="en-CH" sz="2800" dirty="0">
                          <a:solidFill>
                            <a:srgbClr val="1982C3"/>
                          </a:solidFill>
                          <a:latin typeface="Courier New" panose="02070309020205020404" pitchFamily="49" charset="0"/>
                          <a:cs typeface="Courier New" panose="02070309020205020404" pitchFamily="49" charset="0"/>
                        </a:rPr>
                        <a:t>AAC</a:t>
                      </a:r>
                    </a:p>
                  </a:txBody>
                  <a:tcPr marL="0" marR="0" marT="0" marB="0" anchor="ctr">
                    <a:solidFill>
                      <a:schemeClr val="bg1"/>
                    </a:solidFill>
                  </a:tcPr>
                </a:tc>
                <a:tc>
                  <a:txBody>
                    <a:bodyPr/>
                    <a:lstStyle/>
                    <a:p>
                      <a:pPr algn="ctr"/>
                      <a:r>
                        <a:rPr lang="en-CH" sz="2800" dirty="0">
                          <a:latin typeface="Cambria" panose="02040503050406030204" pitchFamily="18" charset="0"/>
                        </a:rPr>
                        <a:t>51</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AAT</a:t>
                      </a:r>
                    </a:p>
                  </a:txBody>
                  <a:tcPr marL="0" marR="0" marT="0" marB="0" anchor="ctr">
                    <a:solidFill>
                      <a:schemeClr val="bg1"/>
                    </a:solidFill>
                  </a:tcPr>
                </a:tc>
                <a:tc>
                  <a:txBody>
                    <a:bodyPr/>
                    <a:lstStyle/>
                    <a:p>
                      <a:pPr algn="ctr"/>
                      <a:r>
                        <a:rPr lang="en-CH" sz="2800" dirty="0">
                          <a:latin typeface="Cambria" panose="02040503050406030204" pitchFamily="18" charset="0"/>
                        </a:rPr>
                        <a:t>23, 37</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ambria" panose="02040503050406030204" pitchFamily="18" charset="0"/>
                        </a:rPr>
                        <a:t>…</a:t>
                      </a:r>
                    </a:p>
                  </a:txBody>
                  <a:tcPr marL="0" marR="0" marT="0" marB="0" anchor="ctr">
                    <a:solidFill>
                      <a:schemeClr val="bg1"/>
                    </a:solidFill>
                  </a:tcPr>
                </a:tc>
                <a:extLst>
                  <a:ext uri="{0D108BD9-81ED-4DB2-BD59-A6C34878D82A}">
                    <a16:rowId xmlns:a16="http://schemas.microsoft.com/office/drawing/2014/main" val="878528398"/>
                  </a:ext>
                </a:extLst>
              </a:tr>
            </a:tbl>
          </a:graphicData>
        </a:graphic>
      </p:graphicFrame>
      <p:sp>
        <p:nvSpPr>
          <p:cNvPr id="41" name="TextBox 40">
            <a:extLst>
              <a:ext uri="{FF2B5EF4-FFF2-40B4-BE49-F238E27FC236}">
                <a16:creationId xmlns:a16="http://schemas.microsoft.com/office/drawing/2014/main" id="{6ADC4CFB-29B8-2F4A-84C6-D1FE214F4789}"/>
              </a:ext>
            </a:extLst>
          </p:cNvPr>
          <p:cNvSpPr txBox="1"/>
          <p:nvPr/>
        </p:nvSpPr>
        <p:spPr>
          <a:xfrm>
            <a:off x="578263" y="1187721"/>
            <a:ext cx="3134245"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Read Table</a:t>
            </a:r>
          </a:p>
        </p:txBody>
      </p:sp>
      <p:graphicFrame>
        <p:nvGraphicFramePr>
          <p:cNvPr id="42" name="Table 4">
            <a:extLst>
              <a:ext uri="{FF2B5EF4-FFF2-40B4-BE49-F238E27FC236}">
                <a16:creationId xmlns:a16="http://schemas.microsoft.com/office/drawing/2014/main" id="{92E130B7-C4AE-2B4F-B4A8-195F5D268C50}"/>
              </a:ext>
            </a:extLst>
          </p:cNvPr>
          <p:cNvGraphicFramePr>
            <a:graphicFrameLocks noGrp="1"/>
          </p:cNvGraphicFramePr>
          <p:nvPr/>
        </p:nvGraphicFramePr>
        <p:xfrm>
          <a:off x="688033" y="1922428"/>
          <a:ext cx="3134246" cy="2133600"/>
        </p:xfrm>
        <a:graphic>
          <a:graphicData uri="http://schemas.openxmlformats.org/drawingml/2006/table">
            <a:tbl>
              <a:tblPr firstRow="1" bandRow="1">
                <a:tableStyleId>{5940675A-B579-460E-94D1-54222C63F5DA}</a:tableStyleId>
              </a:tblPr>
              <a:tblGrid>
                <a:gridCol w="857432">
                  <a:extLst>
                    <a:ext uri="{9D8B030D-6E8A-4147-A177-3AD203B41FA5}">
                      <a16:colId xmlns:a16="http://schemas.microsoft.com/office/drawing/2014/main" val="2329783177"/>
                    </a:ext>
                  </a:extLst>
                </a:gridCol>
                <a:gridCol w="2276814">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ID</a:t>
                      </a:r>
                    </a:p>
                  </a:txBody>
                  <a:tcPr marL="0" marR="0" marT="0" marB="0" anchor="ctr">
                    <a:solidFill>
                      <a:srgbClr val="F4DDEA"/>
                    </a:solidFill>
                  </a:tcPr>
                </a:tc>
                <a:tc>
                  <a:txBody>
                    <a:bodyPr/>
                    <a:lstStyle/>
                    <a:p>
                      <a:pPr algn="ctr"/>
                      <a:r>
                        <a:rPr lang="en-CH" sz="2800" b="1" dirty="0">
                          <a:latin typeface="Corbel" panose="020B0503020204020204" pitchFamily="34" charset="0"/>
                        </a:rPr>
                        <a:t>Read</a:t>
                      </a:r>
                    </a:p>
                  </a:txBody>
                  <a:tcPr marL="0" marR="0" marT="0" marB="0" anchor="ctr">
                    <a:solidFill>
                      <a:srgbClr val="F4DDEA"/>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ambria" panose="02040503050406030204" pitchFamily="18" charset="0"/>
                          <a:cs typeface="Courier New" panose="02070309020205020404" pitchFamily="49" charset="0"/>
                        </a:rPr>
                        <a:t>873</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dirty="0">
                          <a:latin typeface="Cambria" panose="02040503050406030204" pitchFamily="18" charset="0"/>
                          <a:cs typeface="Courier New" panose="02070309020205020404" pitchFamily="49" charset="0"/>
                        </a:rPr>
                        <a:t>232</a:t>
                      </a:r>
                    </a:p>
                  </a:txBody>
                  <a:tcPr marL="0" marR="0" marT="0" marB="0" anchor="ctr">
                    <a:solidFill>
                      <a:schemeClr val="bg1"/>
                    </a:solidFill>
                  </a:tcPr>
                </a:tc>
                <a:tc>
                  <a:txBody>
                    <a:bodyPr/>
                    <a:lstStyle/>
                    <a:p>
                      <a:pPr algn="ctr"/>
                      <a:r>
                        <a:rPr lang="en-CH" sz="2800" b="0" i="0" dirty="0">
                          <a:solidFill>
                            <a:srgbClr val="1982C3"/>
                          </a:solidFill>
                          <a:latin typeface="Courier New" panose="02070309020205020404" pitchFamily="49" charset="0"/>
                          <a:cs typeface="Courier New" panose="02070309020205020404" pitchFamily="49" charset="0"/>
                        </a:rPr>
                        <a:t>AAAAAAA</a:t>
                      </a:r>
                      <a:r>
                        <a:rPr lang="en-CH" sz="2800" dirty="0">
                          <a:solidFill>
                            <a:srgbClr val="1982C3"/>
                          </a:solidFill>
                          <a:latin typeface="Courier New" panose="02070309020205020404" pitchFamily="49" charset="0"/>
                          <a:cs typeface="Courier New" panose="02070309020205020404" pitchFamily="49" charset="0"/>
                        </a:rPr>
                        <a:t>AAG</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dirty="0">
                          <a:latin typeface="Cambria" panose="02040503050406030204" pitchFamily="18" charset="0"/>
                          <a:cs typeface="Courier New" panose="02070309020205020404" pitchFamily="49" charset="0"/>
                        </a:rPr>
                        <a:t>17</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ACT</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ambria" panose="02040503050406030204" pitchFamily="18"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extLst>
                  <a:ext uri="{0D108BD9-81ED-4DB2-BD59-A6C34878D82A}">
                    <a16:rowId xmlns:a16="http://schemas.microsoft.com/office/drawing/2014/main" val="3418646466"/>
                  </a:ext>
                </a:extLst>
              </a:tr>
            </a:tbl>
          </a:graphicData>
        </a:graphic>
      </p:graphicFrame>
      <p:sp>
        <p:nvSpPr>
          <p:cNvPr id="43" name="Rectangle 42">
            <a:extLst>
              <a:ext uri="{FF2B5EF4-FFF2-40B4-BE49-F238E27FC236}">
                <a16:creationId xmlns:a16="http://schemas.microsoft.com/office/drawing/2014/main" id="{F9101679-879D-104A-B0EC-B513AB42B0FD}"/>
              </a:ext>
            </a:extLst>
          </p:cNvPr>
          <p:cNvSpPr/>
          <p:nvPr/>
        </p:nvSpPr>
        <p:spPr>
          <a:xfrm>
            <a:off x="3364762" y="2234725"/>
            <a:ext cx="447010" cy="267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6ACBF877-75EF-9043-A5EC-D2FB62D32C98}"/>
              </a:ext>
            </a:extLst>
          </p:cNvPr>
          <p:cNvSpPr txBox="1"/>
          <p:nvPr/>
        </p:nvSpPr>
        <p:spPr>
          <a:xfrm>
            <a:off x="5163361" y="1188648"/>
            <a:ext cx="3268821"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K-mer Index</a:t>
            </a:r>
          </a:p>
        </p:txBody>
      </p:sp>
      <p:sp>
        <p:nvSpPr>
          <p:cNvPr id="45" name="Rectangle 44">
            <a:extLst>
              <a:ext uri="{FF2B5EF4-FFF2-40B4-BE49-F238E27FC236}">
                <a16:creationId xmlns:a16="http://schemas.microsoft.com/office/drawing/2014/main" id="{4CBCC492-E761-944A-B12F-2F97B50D224E}"/>
              </a:ext>
            </a:extLst>
          </p:cNvPr>
          <p:cNvSpPr/>
          <p:nvPr/>
        </p:nvSpPr>
        <p:spPr>
          <a:xfrm>
            <a:off x="4709515" y="2252245"/>
            <a:ext cx="447010" cy="267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AABBDAC-2F2A-B14D-A9A2-DAFBFCF99C4A}"/>
              </a:ext>
            </a:extLst>
          </p:cNvPr>
          <p:cNvSpPr/>
          <p:nvPr/>
        </p:nvSpPr>
        <p:spPr>
          <a:xfrm>
            <a:off x="761356" y="1978419"/>
            <a:ext cx="669157" cy="365569"/>
          </a:xfrm>
          <a:prstGeom prst="rect">
            <a:avLst/>
          </a:prstGeom>
          <a:solidFill>
            <a:srgbClr val="F4D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2361E73-0DC6-B842-81AF-EFBD5D2A835B}"/>
              </a:ext>
            </a:extLst>
          </p:cNvPr>
          <p:cNvSpPr/>
          <p:nvPr/>
        </p:nvSpPr>
        <p:spPr>
          <a:xfrm>
            <a:off x="732336" y="2382951"/>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B7D1C4C1-E092-4040-9BC2-725404A293FA}"/>
              </a:ext>
            </a:extLst>
          </p:cNvPr>
          <p:cNvSpPr/>
          <p:nvPr/>
        </p:nvSpPr>
        <p:spPr>
          <a:xfrm>
            <a:off x="732336" y="2819814"/>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54A42A5-792F-6140-8122-5E638DC6C589}"/>
              </a:ext>
            </a:extLst>
          </p:cNvPr>
          <p:cNvSpPr/>
          <p:nvPr/>
        </p:nvSpPr>
        <p:spPr>
          <a:xfrm>
            <a:off x="781271" y="3220344"/>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2D993F3E-1730-C541-B3B5-0CDDAFDF4B65}"/>
              </a:ext>
            </a:extLst>
          </p:cNvPr>
          <p:cNvSpPr/>
          <p:nvPr/>
        </p:nvSpPr>
        <p:spPr>
          <a:xfrm>
            <a:off x="732336" y="3661209"/>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9541576-B30D-6E4F-BEE7-9A22146C21E8}"/>
              </a:ext>
            </a:extLst>
          </p:cNvPr>
          <p:cNvSpPr/>
          <p:nvPr/>
        </p:nvSpPr>
        <p:spPr>
          <a:xfrm>
            <a:off x="7380878" y="1964266"/>
            <a:ext cx="945936" cy="365569"/>
          </a:xfrm>
          <a:prstGeom prst="rect">
            <a:avLst/>
          </a:prstGeom>
          <a:solidFill>
            <a:srgbClr val="FB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2B2BE08-B407-794D-8A53-F2818C8223EB}"/>
              </a:ext>
            </a:extLst>
          </p:cNvPr>
          <p:cNvSpPr/>
          <p:nvPr/>
        </p:nvSpPr>
        <p:spPr>
          <a:xfrm>
            <a:off x="7367639" y="2382951"/>
            <a:ext cx="95592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242B0DB2-D015-564D-ADCF-26B7DD28E8AB}"/>
              </a:ext>
            </a:extLst>
          </p:cNvPr>
          <p:cNvSpPr/>
          <p:nvPr/>
        </p:nvSpPr>
        <p:spPr>
          <a:xfrm>
            <a:off x="7380878" y="2806443"/>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73E7C68-C02E-E342-B4B2-D2CD29BAE42C}"/>
              </a:ext>
            </a:extLst>
          </p:cNvPr>
          <p:cNvSpPr/>
          <p:nvPr/>
        </p:nvSpPr>
        <p:spPr>
          <a:xfrm>
            <a:off x="7377629" y="3247524"/>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3F9A134-4C5D-A84C-807F-39303D398448}"/>
              </a:ext>
            </a:extLst>
          </p:cNvPr>
          <p:cNvSpPr/>
          <p:nvPr/>
        </p:nvSpPr>
        <p:spPr>
          <a:xfrm>
            <a:off x="7377629" y="3651725"/>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8" name="Elbow Connector 47">
            <a:extLst>
              <a:ext uri="{FF2B5EF4-FFF2-40B4-BE49-F238E27FC236}">
                <a16:creationId xmlns:a16="http://schemas.microsoft.com/office/drawing/2014/main" id="{DA8AAD95-586C-354A-A972-6AAD55CF945E}"/>
              </a:ext>
            </a:extLst>
          </p:cNvPr>
          <p:cNvCxnSpPr>
            <a:cxnSpLocks/>
          </p:cNvCxnSpPr>
          <p:nvPr/>
        </p:nvCxnSpPr>
        <p:spPr>
          <a:xfrm>
            <a:off x="3822278" y="3027868"/>
            <a:ext cx="514012" cy="1331749"/>
          </a:xfrm>
          <a:prstGeom prst="bentConnector2">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9" name="Elbow Connector 48">
            <a:extLst>
              <a:ext uri="{FF2B5EF4-FFF2-40B4-BE49-F238E27FC236}">
                <a16:creationId xmlns:a16="http://schemas.microsoft.com/office/drawing/2014/main" id="{06E9B6BC-460B-5241-BA24-76FCB07CAF89}"/>
              </a:ext>
            </a:extLst>
          </p:cNvPr>
          <p:cNvCxnSpPr>
            <a:cxnSpLocks/>
          </p:cNvCxnSpPr>
          <p:nvPr/>
        </p:nvCxnSpPr>
        <p:spPr>
          <a:xfrm rot="10800000" flipV="1">
            <a:off x="4627731" y="3027868"/>
            <a:ext cx="528794" cy="1322766"/>
          </a:xfrm>
          <a:prstGeom prst="bentConnector2">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068E716F-2CB0-EF42-B4FE-FA2F7FFC745B}"/>
              </a:ext>
            </a:extLst>
          </p:cNvPr>
          <p:cNvSpPr/>
          <p:nvPr/>
        </p:nvSpPr>
        <p:spPr>
          <a:xfrm>
            <a:off x="6405188" y="4089027"/>
            <a:ext cx="954107"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FE6200"/>
                </a:solidFill>
                <a:effectLst/>
                <a:uLnTx/>
                <a:uFillTx/>
                <a:latin typeface="Corbel" panose="020B0503020204020204" pitchFamily="34" charset="0"/>
                <a:ea typeface="+mn-ea"/>
                <a:cs typeface="+mn-cs"/>
              </a:rPr>
              <a:t>Next</a:t>
            </a:r>
          </a:p>
        </p:txBody>
      </p:sp>
      <p:cxnSp>
        <p:nvCxnSpPr>
          <p:cNvPr id="52" name="Elbow Connector 51">
            <a:extLst>
              <a:ext uri="{FF2B5EF4-FFF2-40B4-BE49-F238E27FC236}">
                <a16:creationId xmlns:a16="http://schemas.microsoft.com/office/drawing/2014/main" id="{86AF067A-1936-954A-9007-6E67EB5B00E6}"/>
              </a:ext>
            </a:extLst>
          </p:cNvPr>
          <p:cNvCxnSpPr>
            <a:cxnSpLocks/>
          </p:cNvCxnSpPr>
          <p:nvPr/>
        </p:nvCxnSpPr>
        <p:spPr>
          <a:xfrm flipV="1">
            <a:off x="5631675" y="4094668"/>
            <a:ext cx="654220" cy="572950"/>
          </a:xfrm>
          <a:prstGeom prst="bentConnector2">
            <a:avLst/>
          </a:prstGeom>
          <a:ln w="28575">
            <a:solidFill>
              <a:srgbClr val="FE6200"/>
            </a:solidFill>
            <a:tailEnd type="triangle" w="lg" len="lg"/>
          </a:ln>
        </p:spPr>
        <p:style>
          <a:lnRef idx="1">
            <a:schemeClr val="accent1"/>
          </a:lnRef>
          <a:fillRef idx="0">
            <a:schemeClr val="accent1"/>
          </a:fillRef>
          <a:effectRef idx="0">
            <a:schemeClr val="accent1"/>
          </a:effectRef>
          <a:fontRef idx="minor">
            <a:schemeClr val="tx1"/>
          </a:fontRef>
        </p:style>
      </p:cxnSp>
      <p:sp>
        <p:nvSpPr>
          <p:cNvPr id="54" name="Rounded Rectangle 53">
            <a:extLst>
              <a:ext uri="{FF2B5EF4-FFF2-40B4-BE49-F238E27FC236}">
                <a16:creationId xmlns:a16="http://schemas.microsoft.com/office/drawing/2014/main" id="{CCF5CB75-2211-0F47-B259-5953B989247B}"/>
              </a:ext>
            </a:extLst>
          </p:cNvPr>
          <p:cNvSpPr/>
          <p:nvPr/>
        </p:nvSpPr>
        <p:spPr>
          <a:xfrm>
            <a:off x="3443934" y="4369402"/>
            <a:ext cx="2200677" cy="380170"/>
          </a:xfrm>
          <a:prstGeom prst="roundRect">
            <a:avLst>
              <a:gd name="adj" fmla="val 0"/>
            </a:avLst>
          </a:prstGeom>
          <a:solidFill>
            <a:schemeClr val="accent6">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Comparator</a:t>
            </a:r>
          </a:p>
        </p:txBody>
      </p:sp>
      <p:sp>
        <p:nvSpPr>
          <p:cNvPr id="55" name="TextBox 54">
            <a:extLst>
              <a:ext uri="{FF2B5EF4-FFF2-40B4-BE49-F238E27FC236}">
                <a16:creationId xmlns:a16="http://schemas.microsoft.com/office/drawing/2014/main" id="{26B114A5-B1A3-D345-ACAE-5E4729F81C6E}"/>
              </a:ext>
            </a:extLst>
          </p:cNvPr>
          <p:cNvSpPr txBox="1"/>
          <p:nvPr/>
        </p:nvSpPr>
        <p:spPr>
          <a:xfrm>
            <a:off x="3301460" y="5153576"/>
            <a:ext cx="24856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&gt; K-mer</a:t>
            </a:r>
          </a:p>
        </p:txBody>
      </p:sp>
      <p:cxnSp>
        <p:nvCxnSpPr>
          <p:cNvPr id="56" name="Straight Arrow Connector 55">
            <a:extLst>
              <a:ext uri="{FF2B5EF4-FFF2-40B4-BE49-F238E27FC236}">
                <a16:creationId xmlns:a16="http://schemas.microsoft.com/office/drawing/2014/main" id="{AF0AF3C8-9E8C-384F-816D-4149732CA742}"/>
              </a:ext>
            </a:extLst>
          </p:cNvPr>
          <p:cNvCxnSpPr>
            <a:cxnSpLocks/>
            <a:stCxn id="54" idx="2"/>
            <a:endCxn id="55" idx="0"/>
          </p:cNvCxnSpPr>
          <p:nvPr/>
        </p:nvCxnSpPr>
        <p:spPr>
          <a:xfrm flipH="1">
            <a:off x="4544272" y="4749572"/>
            <a:ext cx="1" cy="404004"/>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781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500"/>
                                        <p:tgtEl>
                                          <p:spTgt spid="49"/>
                                        </p:tgtEl>
                                      </p:cBhvr>
                                    </p:animEffect>
                                  </p:childTnLst>
                                </p:cTn>
                              </p:par>
                              <p:par>
                                <p:cTn id="8" presetID="22" presetClass="entr" presetSubtype="1"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up)">
                                      <p:cBhvr>
                                        <p:cTn id="10" dur="500"/>
                                        <p:tgtEl>
                                          <p:spTgt spid="48"/>
                                        </p:tgtEl>
                                      </p:cBhvr>
                                    </p:animEffect>
                                  </p:childTnLst>
                                </p:cTn>
                              </p:par>
                              <p:par>
                                <p:cTn id="11" presetID="22" presetClass="entr" presetSubtype="1"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up)">
                                      <p:cBhvr>
                                        <p:cTn id="13" dur="500"/>
                                        <p:tgtEl>
                                          <p:spTgt spid="56"/>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down)">
                                      <p:cBhvr>
                                        <p:cTn id="20" dur="500"/>
                                        <p:tgtEl>
                                          <p:spTgt spid="52"/>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Elbow Connector 39">
            <a:extLst>
              <a:ext uri="{FF2B5EF4-FFF2-40B4-BE49-F238E27FC236}">
                <a16:creationId xmlns:a16="http://schemas.microsoft.com/office/drawing/2014/main" id="{9DB1EE00-48AC-E54E-8FFD-8A31568DA5B8}"/>
              </a:ext>
            </a:extLst>
          </p:cNvPr>
          <p:cNvCxnSpPr>
            <a:cxnSpLocks/>
          </p:cNvCxnSpPr>
          <p:nvPr/>
        </p:nvCxnSpPr>
        <p:spPr>
          <a:xfrm rot="10800000">
            <a:off x="2798725" y="4107546"/>
            <a:ext cx="653180" cy="572950"/>
          </a:xfrm>
          <a:prstGeom prst="bentConnector2">
            <a:avLst/>
          </a:prstGeom>
          <a:ln w="28575">
            <a:solidFill>
              <a:srgbClr val="FE6200"/>
            </a:solidFill>
            <a:tailEnd type="triangle" w="lg" len="lg"/>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B4D05ADE-712F-504B-889A-7F8A0B92BF06}"/>
              </a:ext>
            </a:extLst>
          </p:cNvPr>
          <p:cNvSpPr/>
          <p:nvPr/>
        </p:nvSpPr>
        <p:spPr>
          <a:xfrm>
            <a:off x="1764687" y="4101901"/>
            <a:ext cx="954107"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FE6200"/>
                </a:solidFill>
                <a:effectLst/>
                <a:uLnTx/>
                <a:uFillTx/>
                <a:latin typeface="Corbel" panose="020B0503020204020204" pitchFamily="34" charset="0"/>
                <a:ea typeface="+mn-ea"/>
                <a:cs typeface="+mn-cs"/>
              </a:rPr>
              <a:t>Next</a:t>
            </a:r>
          </a:p>
        </p:txBody>
      </p:sp>
      <p:sp>
        <p:nvSpPr>
          <p:cNvPr id="2" name="Title 1">
            <a:extLst>
              <a:ext uri="{FF2B5EF4-FFF2-40B4-BE49-F238E27FC236}">
                <a16:creationId xmlns:a16="http://schemas.microsoft.com/office/drawing/2014/main" id="{F23BE57C-B0E2-6249-8C9B-39D13685B855}"/>
              </a:ext>
            </a:extLst>
          </p:cNvPr>
          <p:cNvSpPr>
            <a:spLocks noGrp="1"/>
          </p:cNvSpPr>
          <p:nvPr>
            <p:ph type="title"/>
          </p:nvPr>
        </p:nvSpPr>
        <p:spPr/>
        <p:txBody>
          <a:bodyPr/>
          <a:lstStyle/>
          <a:p>
            <a:r>
              <a:rPr lang="en-CH" dirty="0"/>
              <a:t>GenStore-EM: Not Finding a Match</a:t>
            </a:r>
          </a:p>
        </p:txBody>
      </p:sp>
      <p:grpSp>
        <p:nvGrpSpPr>
          <p:cNvPr id="34" name="Group 33">
            <a:extLst>
              <a:ext uri="{FF2B5EF4-FFF2-40B4-BE49-F238E27FC236}">
                <a16:creationId xmlns:a16="http://schemas.microsoft.com/office/drawing/2014/main" id="{BE5F15C6-A6F3-A049-B3FF-78ADAF6330AE}"/>
              </a:ext>
            </a:extLst>
          </p:cNvPr>
          <p:cNvGrpSpPr/>
          <p:nvPr/>
        </p:nvGrpSpPr>
        <p:grpSpPr>
          <a:xfrm>
            <a:off x="3810249" y="3677889"/>
            <a:ext cx="1068562" cy="267072"/>
            <a:chOff x="4756740" y="5147198"/>
            <a:chExt cx="613621" cy="227256"/>
          </a:xfrm>
          <a:noFill/>
        </p:grpSpPr>
        <p:sp>
          <p:nvSpPr>
            <p:cNvPr id="35" name="Rectangle 34">
              <a:extLst>
                <a:ext uri="{FF2B5EF4-FFF2-40B4-BE49-F238E27FC236}">
                  <a16:creationId xmlns:a16="http://schemas.microsoft.com/office/drawing/2014/main" id="{3B65EF6D-8C17-6C40-B4C0-76FDC0C30EA1}"/>
                </a:ext>
              </a:extLst>
            </p:cNvPr>
            <p:cNvSpPr/>
            <p:nvPr/>
          </p:nvSpPr>
          <p:spPr>
            <a:xfrm>
              <a:off x="4756740" y="5147198"/>
              <a:ext cx="256694" cy="2272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86F5F2A-DA85-724E-BEB2-6E0CE1073059}"/>
                </a:ext>
              </a:extLst>
            </p:cNvPr>
            <p:cNvSpPr/>
            <p:nvPr/>
          </p:nvSpPr>
          <p:spPr>
            <a:xfrm>
              <a:off x="5113667" y="5147198"/>
              <a:ext cx="256694" cy="2272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aphicFrame>
        <p:nvGraphicFramePr>
          <p:cNvPr id="37" name="Table 4">
            <a:extLst>
              <a:ext uri="{FF2B5EF4-FFF2-40B4-BE49-F238E27FC236}">
                <a16:creationId xmlns:a16="http://schemas.microsoft.com/office/drawing/2014/main" id="{4933D8C8-E13E-B845-941C-7F40C461017D}"/>
              </a:ext>
            </a:extLst>
          </p:cNvPr>
          <p:cNvGraphicFramePr>
            <a:graphicFrameLocks noGrp="1"/>
          </p:cNvGraphicFramePr>
          <p:nvPr/>
        </p:nvGraphicFramePr>
        <p:xfrm>
          <a:off x="5156525" y="1922428"/>
          <a:ext cx="3206204" cy="2133600"/>
        </p:xfrm>
        <a:graphic>
          <a:graphicData uri="http://schemas.openxmlformats.org/drawingml/2006/table">
            <a:tbl>
              <a:tblPr firstRow="1" bandRow="1">
                <a:tableStyleId>{5940675A-B579-460E-94D1-54222C63F5DA}</a:tableStyleId>
              </a:tblPr>
              <a:tblGrid>
                <a:gridCol w="2197312">
                  <a:extLst>
                    <a:ext uri="{9D8B030D-6E8A-4147-A177-3AD203B41FA5}">
                      <a16:colId xmlns:a16="http://schemas.microsoft.com/office/drawing/2014/main" val="2329783177"/>
                    </a:ext>
                  </a:extLst>
                </a:gridCol>
                <a:gridCol w="1008892">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K-mer</a:t>
                      </a:r>
                    </a:p>
                  </a:txBody>
                  <a:tcPr marL="0" marR="0" marT="0" marB="0" anchor="ctr">
                    <a:solidFill>
                      <a:srgbClr val="FBE5D6"/>
                    </a:solidFill>
                  </a:tcPr>
                </a:tc>
                <a:tc>
                  <a:txBody>
                    <a:bodyPr/>
                    <a:lstStyle/>
                    <a:p>
                      <a:pPr algn="ctr"/>
                      <a:r>
                        <a:rPr lang="en-CH" sz="2800" b="1" dirty="0">
                          <a:latin typeface="Corbel" panose="020B0503020204020204" pitchFamily="34" charset="0"/>
                        </a:rPr>
                        <a:t>Loc.</a:t>
                      </a:r>
                    </a:p>
                  </a:txBody>
                  <a:tcPr marL="0" marR="0" marT="0" marB="0" anchor="ctr">
                    <a:solidFill>
                      <a:schemeClr val="accent2">
                        <a:lumMod val="20000"/>
                        <a:lumOff val="80000"/>
                      </a:schemeClr>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tc>
                  <a:txBody>
                    <a:bodyPr/>
                    <a:lstStyle/>
                    <a:p>
                      <a:pPr algn="ctr"/>
                      <a:r>
                        <a:rPr lang="en-CH" sz="2800" b="0" i="0" dirty="0">
                          <a:solidFill>
                            <a:schemeClr val="tx1"/>
                          </a:solidFill>
                          <a:latin typeface="Cambria" panose="02040503050406030204" pitchFamily="18" charset="0"/>
                        </a:rPr>
                        <a:t>1, 8, …</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solidFill>
                            <a:schemeClr val="tx1"/>
                          </a:solidFill>
                          <a:latin typeface="Courier New" panose="02070309020205020404" pitchFamily="49" charset="0"/>
                          <a:cs typeface="Courier New" panose="02070309020205020404" pitchFamily="49" charset="0"/>
                        </a:rPr>
                        <a:t>AAC</a:t>
                      </a:r>
                    </a:p>
                  </a:txBody>
                  <a:tcPr marL="0" marR="0" marT="0" marB="0" anchor="ctr">
                    <a:solidFill>
                      <a:schemeClr val="bg1"/>
                    </a:solidFill>
                  </a:tcPr>
                </a:tc>
                <a:tc>
                  <a:txBody>
                    <a:bodyPr/>
                    <a:lstStyle/>
                    <a:p>
                      <a:pPr algn="ctr"/>
                      <a:r>
                        <a:rPr lang="en-CH" sz="2800" dirty="0">
                          <a:latin typeface="Cambria" panose="02040503050406030204" pitchFamily="18" charset="0"/>
                        </a:rPr>
                        <a:t>51</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b="0" i="0" dirty="0">
                          <a:solidFill>
                            <a:srgbClr val="1982C3"/>
                          </a:solidFill>
                          <a:latin typeface="Courier New" panose="02070309020205020404" pitchFamily="49" charset="0"/>
                          <a:cs typeface="Courier New" panose="02070309020205020404" pitchFamily="49" charset="0"/>
                        </a:rPr>
                        <a:t>AAAAAAA</a:t>
                      </a:r>
                      <a:r>
                        <a:rPr lang="en-CH" sz="2800" dirty="0">
                          <a:solidFill>
                            <a:srgbClr val="1982C3"/>
                          </a:solidFill>
                          <a:latin typeface="Courier New" panose="02070309020205020404" pitchFamily="49" charset="0"/>
                          <a:cs typeface="Courier New" panose="02070309020205020404" pitchFamily="49" charset="0"/>
                        </a:rPr>
                        <a:t>AAT</a:t>
                      </a:r>
                    </a:p>
                  </a:txBody>
                  <a:tcPr marL="0" marR="0" marT="0" marB="0" anchor="ctr">
                    <a:solidFill>
                      <a:schemeClr val="bg1"/>
                    </a:solidFill>
                  </a:tcPr>
                </a:tc>
                <a:tc>
                  <a:txBody>
                    <a:bodyPr/>
                    <a:lstStyle/>
                    <a:p>
                      <a:pPr algn="ctr"/>
                      <a:r>
                        <a:rPr lang="en-CH" sz="2800" dirty="0">
                          <a:latin typeface="Cambria" panose="02040503050406030204" pitchFamily="18" charset="0"/>
                        </a:rPr>
                        <a:t>23, 37</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ambria" panose="02040503050406030204" pitchFamily="18" charset="0"/>
                        </a:rPr>
                        <a:t>…</a:t>
                      </a:r>
                    </a:p>
                  </a:txBody>
                  <a:tcPr marL="0" marR="0" marT="0" marB="0" anchor="ctr">
                    <a:solidFill>
                      <a:schemeClr val="bg1"/>
                    </a:solidFill>
                  </a:tcPr>
                </a:tc>
                <a:extLst>
                  <a:ext uri="{0D108BD9-81ED-4DB2-BD59-A6C34878D82A}">
                    <a16:rowId xmlns:a16="http://schemas.microsoft.com/office/drawing/2014/main" val="878528398"/>
                  </a:ext>
                </a:extLst>
              </a:tr>
            </a:tbl>
          </a:graphicData>
        </a:graphic>
      </p:graphicFrame>
      <p:sp>
        <p:nvSpPr>
          <p:cNvPr id="41" name="TextBox 40">
            <a:extLst>
              <a:ext uri="{FF2B5EF4-FFF2-40B4-BE49-F238E27FC236}">
                <a16:creationId xmlns:a16="http://schemas.microsoft.com/office/drawing/2014/main" id="{6ADC4CFB-29B8-2F4A-84C6-D1FE214F4789}"/>
              </a:ext>
            </a:extLst>
          </p:cNvPr>
          <p:cNvSpPr txBox="1"/>
          <p:nvPr/>
        </p:nvSpPr>
        <p:spPr>
          <a:xfrm>
            <a:off x="578263" y="1187721"/>
            <a:ext cx="3134245"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Read Table</a:t>
            </a:r>
          </a:p>
        </p:txBody>
      </p:sp>
      <p:graphicFrame>
        <p:nvGraphicFramePr>
          <p:cNvPr id="42" name="Table 4">
            <a:extLst>
              <a:ext uri="{FF2B5EF4-FFF2-40B4-BE49-F238E27FC236}">
                <a16:creationId xmlns:a16="http://schemas.microsoft.com/office/drawing/2014/main" id="{92E130B7-C4AE-2B4F-B4A8-195F5D268C50}"/>
              </a:ext>
            </a:extLst>
          </p:cNvPr>
          <p:cNvGraphicFramePr>
            <a:graphicFrameLocks noGrp="1"/>
          </p:cNvGraphicFramePr>
          <p:nvPr/>
        </p:nvGraphicFramePr>
        <p:xfrm>
          <a:off x="688033" y="1922428"/>
          <a:ext cx="3134246" cy="2133600"/>
        </p:xfrm>
        <a:graphic>
          <a:graphicData uri="http://schemas.openxmlformats.org/drawingml/2006/table">
            <a:tbl>
              <a:tblPr firstRow="1" bandRow="1">
                <a:tableStyleId>{5940675A-B579-460E-94D1-54222C63F5DA}</a:tableStyleId>
              </a:tblPr>
              <a:tblGrid>
                <a:gridCol w="857432">
                  <a:extLst>
                    <a:ext uri="{9D8B030D-6E8A-4147-A177-3AD203B41FA5}">
                      <a16:colId xmlns:a16="http://schemas.microsoft.com/office/drawing/2014/main" val="2329783177"/>
                    </a:ext>
                  </a:extLst>
                </a:gridCol>
                <a:gridCol w="2276814">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ID</a:t>
                      </a:r>
                    </a:p>
                  </a:txBody>
                  <a:tcPr marL="0" marR="0" marT="0" marB="0" anchor="ctr">
                    <a:solidFill>
                      <a:srgbClr val="F4DDEA"/>
                    </a:solidFill>
                  </a:tcPr>
                </a:tc>
                <a:tc>
                  <a:txBody>
                    <a:bodyPr/>
                    <a:lstStyle/>
                    <a:p>
                      <a:pPr algn="ctr"/>
                      <a:r>
                        <a:rPr lang="en-CH" sz="2800" b="1" dirty="0">
                          <a:latin typeface="Corbel" panose="020B0503020204020204" pitchFamily="34" charset="0"/>
                        </a:rPr>
                        <a:t>Read</a:t>
                      </a:r>
                    </a:p>
                  </a:txBody>
                  <a:tcPr marL="0" marR="0" marT="0" marB="0" anchor="ctr">
                    <a:solidFill>
                      <a:srgbClr val="F4DDEA"/>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ambria" panose="02040503050406030204" pitchFamily="18" charset="0"/>
                          <a:cs typeface="Courier New" panose="02070309020205020404" pitchFamily="49" charset="0"/>
                        </a:rPr>
                        <a:t>873</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dirty="0">
                          <a:latin typeface="Cambria" panose="02040503050406030204" pitchFamily="18" charset="0"/>
                          <a:cs typeface="Courier New" panose="02070309020205020404" pitchFamily="49" charset="0"/>
                        </a:rPr>
                        <a:t>232</a:t>
                      </a:r>
                    </a:p>
                  </a:txBody>
                  <a:tcPr marL="0" marR="0" marT="0" marB="0" anchor="ctr">
                    <a:solidFill>
                      <a:schemeClr val="bg1"/>
                    </a:solidFill>
                  </a:tcPr>
                </a:tc>
                <a:tc>
                  <a:txBody>
                    <a:bodyPr/>
                    <a:lstStyle/>
                    <a:p>
                      <a:pPr algn="ctr"/>
                      <a:r>
                        <a:rPr lang="en-CH" sz="2800" b="0" i="0" dirty="0">
                          <a:solidFill>
                            <a:srgbClr val="1982C3"/>
                          </a:solidFill>
                          <a:latin typeface="Courier New" panose="02070309020205020404" pitchFamily="49" charset="0"/>
                          <a:cs typeface="Courier New" panose="02070309020205020404" pitchFamily="49" charset="0"/>
                        </a:rPr>
                        <a:t>AAAAAAA</a:t>
                      </a:r>
                      <a:r>
                        <a:rPr lang="en-CH" sz="2800" dirty="0">
                          <a:solidFill>
                            <a:srgbClr val="1982C3"/>
                          </a:solidFill>
                          <a:latin typeface="Courier New" panose="02070309020205020404" pitchFamily="49" charset="0"/>
                          <a:cs typeface="Courier New" panose="02070309020205020404" pitchFamily="49" charset="0"/>
                        </a:rPr>
                        <a:t>AAG</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dirty="0">
                          <a:latin typeface="Cambria" panose="02040503050406030204" pitchFamily="18" charset="0"/>
                          <a:cs typeface="Courier New" panose="02070309020205020404" pitchFamily="49" charset="0"/>
                        </a:rPr>
                        <a:t>17</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ACT</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ambria" panose="02040503050406030204" pitchFamily="18"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extLst>
                  <a:ext uri="{0D108BD9-81ED-4DB2-BD59-A6C34878D82A}">
                    <a16:rowId xmlns:a16="http://schemas.microsoft.com/office/drawing/2014/main" val="3418646466"/>
                  </a:ext>
                </a:extLst>
              </a:tr>
            </a:tbl>
          </a:graphicData>
        </a:graphic>
      </p:graphicFrame>
      <p:sp>
        <p:nvSpPr>
          <p:cNvPr id="43" name="Rectangle 42">
            <a:extLst>
              <a:ext uri="{FF2B5EF4-FFF2-40B4-BE49-F238E27FC236}">
                <a16:creationId xmlns:a16="http://schemas.microsoft.com/office/drawing/2014/main" id="{F9101679-879D-104A-B0EC-B513AB42B0FD}"/>
              </a:ext>
            </a:extLst>
          </p:cNvPr>
          <p:cNvSpPr/>
          <p:nvPr/>
        </p:nvSpPr>
        <p:spPr>
          <a:xfrm>
            <a:off x="3364762" y="2234725"/>
            <a:ext cx="447010" cy="267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6ACBF877-75EF-9043-A5EC-D2FB62D32C98}"/>
              </a:ext>
            </a:extLst>
          </p:cNvPr>
          <p:cNvSpPr txBox="1"/>
          <p:nvPr/>
        </p:nvSpPr>
        <p:spPr>
          <a:xfrm>
            <a:off x="5163361" y="1188648"/>
            <a:ext cx="3268821"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K-mer Index</a:t>
            </a:r>
          </a:p>
        </p:txBody>
      </p:sp>
      <p:sp>
        <p:nvSpPr>
          <p:cNvPr id="45" name="Rectangle 44">
            <a:extLst>
              <a:ext uri="{FF2B5EF4-FFF2-40B4-BE49-F238E27FC236}">
                <a16:creationId xmlns:a16="http://schemas.microsoft.com/office/drawing/2014/main" id="{4CBCC492-E761-944A-B12F-2F97B50D224E}"/>
              </a:ext>
            </a:extLst>
          </p:cNvPr>
          <p:cNvSpPr/>
          <p:nvPr/>
        </p:nvSpPr>
        <p:spPr>
          <a:xfrm>
            <a:off x="4709515" y="2252245"/>
            <a:ext cx="447010" cy="267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AABBDAC-2F2A-B14D-A9A2-DAFBFCF99C4A}"/>
              </a:ext>
            </a:extLst>
          </p:cNvPr>
          <p:cNvSpPr/>
          <p:nvPr/>
        </p:nvSpPr>
        <p:spPr>
          <a:xfrm>
            <a:off x="761356" y="1978419"/>
            <a:ext cx="669157" cy="365569"/>
          </a:xfrm>
          <a:prstGeom prst="rect">
            <a:avLst/>
          </a:prstGeom>
          <a:solidFill>
            <a:srgbClr val="F4D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2361E73-0DC6-B842-81AF-EFBD5D2A835B}"/>
              </a:ext>
            </a:extLst>
          </p:cNvPr>
          <p:cNvSpPr/>
          <p:nvPr/>
        </p:nvSpPr>
        <p:spPr>
          <a:xfrm>
            <a:off x="732336" y="2382951"/>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B7D1C4C1-E092-4040-9BC2-725404A293FA}"/>
              </a:ext>
            </a:extLst>
          </p:cNvPr>
          <p:cNvSpPr/>
          <p:nvPr/>
        </p:nvSpPr>
        <p:spPr>
          <a:xfrm>
            <a:off x="732336" y="2819814"/>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54A42A5-792F-6140-8122-5E638DC6C589}"/>
              </a:ext>
            </a:extLst>
          </p:cNvPr>
          <p:cNvSpPr/>
          <p:nvPr/>
        </p:nvSpPr>
        <p:spPr>
          <a:xfrm>
            <a:off x="781271" y="3220344"/>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2D993F3E-1730-C541-B3B5-0CDDAFDF4B65}"/>
              </a:ext>
            </a:extLst>
          </p:cNvPr>
          <p:cNvSpPr/>
          <p:nvPr/>
        </p:nvSpPr>
        <p:spPr>
          <a:xfrm>
            <a:off x="732336" y="3661209"/>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9541576-B30D-6E4F-BEE7-9A22146C21E8}"/>
              </a:ext>
            </a:extLst>
          </p:cNvPr>
          <p:cNvSpPr/>
          <p:nvPr/>
        </p:nvSpPr>
        <p:spPr>
          <a:xfrm>
            <a:off x="7380878" y="1964266"/>
            <a:ext cx="945936" cy="365569"/>
          </a:xfrm>
          <a:prstGeom prst="rect">
            <a:avLst/>
          </a:prstGeom>
          <a:solidFill>
            <a:srgbClr val="FB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2B2BE08-B407-794D-8A53-F2818C8223EB}"/>
              </a:ext>
            </a:extLst>
          </p:cNvPr>
          <p:cNvSpPr/>
          <p:nvPr/>
        </p:nvSpPr>
        <p:spPr>
          <a:xfrm>
            <a:off x="7367639" y="2382951"/>
            <a:ext cx="95592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242B0DB2-D015-564D-ADCF-26B7DD28E8AB}"/>
              </a:ext>
            </a:extLst>
          </p:cNvPr>
          <p:cNvSpPr/>
          <p:nvPr/>
        </p:nvSpPr>
        <p:spPr>
          <a:xfrm>
            <a:off x="7380878" y="2806443"/>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73E7C68-C02E-E342-B4B2-D2CD29BAE42C}"/>
              </a:ext>
            </a:extLst>
          </p:cNvPr>
          <p:cNvSpPr/>
          <p:nvPr/>
        </p:nvSpPr>
        <p:spPr>
          <a:xfrm>
            <a:off x="7377629" y="3247524"/>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3F9A134-4C5D-A84C-807F-39303D398448}"/>
              </a:ext>
            </a:extLst>
          </p:cNvPr>
          <p:cNvSpPr/>
          <p:nvPr/>
        </p:nvSpPr>
        <p:spPr>
          <a:xfrm>
            <a:off x="7377629" y="3651725"/>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8" name="Elbow Connector 47">
            <a:extLst>
              <a:ext uri="{FF2B5EF4-FFF2-40B4-BE49-F238E27FC236}">
                <a16:creationId xmlns:a16="http://schemas.microsoft.com/office/drawing/2014/main" id="{DA8AAD95-586C-354A-A972-6AAD55CF945E}"/>
              </a:ext>
            </a:extLst>
          </p:cNvPr>
          <p:cNvCxnSpPr>
            <a:cxnSpLocks/>
          </p:cNvCxnSpPr>
          <p:nvPr/>
        </p:nvCxnSpPr>
        <p:spPr>
          <a:xfrm>
            <a:off x="3822278" y="3027868"/>
            <a:ext cx="514012" cy="1331749"/>
          </a:xfrm>
          <a:prstGeom prst="bentConnector2">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9" name="Elbow Connector 48">
            <a:extLst>
              <a:ext uri="{FF2B5EF4-FFF2-40B4-BE49-F238E27FC236}">
                <a16:creationId xmlns:a16="http://schemas.microsoft.com/office/drawing/2014/main" id="{06E9B6BC-460B-5241-BA24-76FCB07CAF89}"/>
              </a:ext>
            </a:extLst>
          </p:cNvPr>
          <p:cNvCxnSpPr>
            <a:cxnSpLocks/>
          </p:cNvCxnSpPr>
          <p:nvPr/>
        </p:nvCxnSpPr>
        <p:spPr>
          <a:xfrm rot="5400000">
            <a:off x="4431311" y="3625420"/>
            <a:ext cx="921634" cy="528794"/>
          </a:xfrm>
          <a:prstGeom prst="bentConnector3">
            <a:avLst>
              <a:gd name="adj1" fmla="val 1091"/>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sp>
        <p:nvSpPr>
          <p:cNvPr id="54" name="Rounded Rectangle 53">
            <a:extLst>
              <a:ext uri="{FF2B5EF4-FFF2-40B4-BE49-F238E27FC236}">
                <a16:creationId xmlns:a16="http://schemas.microsoft.com/office/drawing/2014/main" id="{CCF5CB75-2211-0F47-B259-5953B989247B}"/>
              </a:ext>
            </a:extLst>
          </p:cNvPr>
          <p:cNvSpPr/>
          <p:nvPr/>
        </p:nvSpPr>
        <p:spPr>
          <a:xfrm>
            <a:off x="3443934" y="4369402"/>
            <a:ext cx="2200677" cy="380170"/>
          </a:xfrm>
          <a:prstGeom prst="roundRect">
            <a:avLst>
              <a:gd name="adj" fmla="val 0"/>
            </a:avLst>
          </a:prstGeom>
          <a:solidFill>
            <a:schemeClr val="accent6">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Comparator</a:t>
            </a:r>
          </a:p>
        </p:txBody>
      </p:sp>
      <p:sp>
        <p:nvSpPr>
          <p:cNvPr id="55" name="TextBox 54">
            <a:extLst>
              <a:ext uri="{FF2B5EF4-FFF2-40B4-BE49-F238E27FC236}">
                <a16:creationId xmlns:a16="http://schemas.microsoft.com/office/drawing/2014/main" id="{26B114A5-B1A3-D345-ACAE-5E4729F81C6E}"/>
              </a:ext>
            </a:extLst>
          </p:cNvPr>
          <p:cNvSpPr txBox="1"/>
          <p:nvPr/>
        </p:nvSpPr>
        <p:spPr>
          <a:xfrm>
            <a:off x="3301460" y="5153576"/>
            <a:ext cx="24856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&lt; K-mer</a:t>
            </a:r>
          </a:p>
        </p:txBody>
      </p:sp>
      <p:cxnSp>
        <p:nvCxnSpPr>
          <p:cNvPr id="56" name="Straight Arrow Connector 55">
            <a:extLst>
              <a:ext uri="{FF2B5EF4-FFF2-40B4-BE49-F238E27FC236}">
                <a16:creationId xmlns:a16="http://schemas.microsoft.com/office/drawing/2014/main" id="{AF0AF3C8-9E8C-384F-816D-4149732CA742}"/>
              </a:ext>
            </a:extLst>
          </p:cNvPr>
          <p:cNvCxnSpPr>
            <a:cxnSpLocks/>
            <a:stCxn id="54" idx="2"/>
            <a:endCxn id="55" idx="0"/>
          </p:cNvCxnSpPr>
          <p:nvPr/>
        </p:nvCxnSpPr>
        <p:spPr>
          <a:xfrm flipH="1">
            <a:off x="4544272" y="4749572"/>
            <a:ext cx="1" cy="404004"/>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78942A1-E84E-CD4C-8C5A-F2BCCF008578}"/>
              </a:ext>
            </a:extLst>
          </p:cNvPr>
          <p:cNvSpPr/>
          <p:nvPr/>
        </p:nvSpPr>
        <p:spPr>
          <a:xfrm>
            <a:off x="1080799" y="5764003"/>
            <a:ext cx="6982402"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Not an exact match </a:t>
            </a: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sym typeface="Wingdings" pitchFamily="2" charset="2"/>
              </a:rPr>
              <a:t> </a:t>
            </a: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Send to read mapper</a:t>
            </a:r>
          </a:p>
        </p:txBody>
      </p:sp>
    </p:spTree>
    <p:extLst>
      <p:ext uri="{BB962C8B-B14F-4D97-AF65-F5344CB8AC3E}">
        <p14:creationId xmlns:p14="http://schemas.microsoft.com/office/powerpoint/2010/main" val="408615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500"/>
                                        <p:tgtEl>
                                          <p:spTgt spid="49"/>
                                        </p:tgtEl>
                                      </p:cBhvr>
                                    </p:animEffect>
                                  </p:childTnLst>
                                </p:cTn>
                              </p:par>
                              <p:par>
                                <p:cTn id="8" presetID="22" presetClass="entr" presetSubtype="1" fill="hold"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wipe(up)">
                                      <p:cBhvr>
                                        <p:cTn id="10" dur="500"/>
                                        <p:tgtEl>
                                          <p:spTgt spid="56"/>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down)">
                                      <p:cBhvr>
                                        <p:cTn id="21" dur="500"/>
                                        <p:tgtEl>
                                          <p:spTgt spid="40"/>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5" grpId="0"/>
      <p:bldP spid="31"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Elbow Connector 39">
            <a:extLst>
              <a:ext uri="{FF2B5EF4-FFF2-40B4-BE49-F238E27FC236}">
                <a16:creationId xmlns:a16="http://schemas.microsoft.com/office/drawing/2014/main" id="{9DB1EE00-48AC-E54E-8FFD-8A31568DA5B8}"/>
              </a:ext>
            </a:extLst>
          </p:cNvPr>
          <p:cNvCxnSpPr>
            <a:cxnSpLocks/>
          </p:cNvCxnSpPr>
          <p:nvPr/>
        </p:nvCxnSpPr>
        <p:spPr>
          <a:xfrm rot="10800000">
            <a:off x="2798725" y="4107546"/>
            <a:ext cx="653180" cy="572950"/>
          </a:xfrm>
          <a:prstGeom prst="bentConnector2">
            <a:avLst/>
          </a:prstGeom>
          <a:ln w="28575">
            <a:solidFill>
              <a:srgbClr val="FE6200"/>
            </a:solidFill>
            <a:tailEnd type="triangle" w="lg" len="lg"/>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B4D05ADE-712F-504B-889A-7F8A0B92BF06}"/>
              </a:ext>
            </a:extLst>
          </p:cNvPr>
          <p:cNvSpPr/>
          <p:nvPr/>
        </p:nvSpPr>
        <p:spPr>
          <a:xfrm>
            <a:off x="1764687" y="4101901"/>
            <a:ext cx="954107"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FE6200"/>
                </a:solidFill>
                <a:effectLst/>
                <a:uLnTx/>
                <a:uFillTx/>
                <a:latin typeface="Corbel" panose="020B0503020204020204" pitchFamily="34" charset="0"/>
                <a:ea typeface="+mn-ea"/>
                <a:cs typeface="+mn-cs"/>
              </a:rPr>
              <a:t>Next</a:t>
            </a:r>
          </a:p>
        </p:txBody>
      </p:sp>
      <p:sp>
        <p:nvSpPr>
          <p:cNvPr id="2" name="Title 1">
            <a:extLst>
              <a:ext uri="{FF2B5EF4-FFF2-40B4-BE49-F238E27FC236}">
                <a16:creationId xmlns:a16="http://schemas.microsoft.com/office/drawing/2014/main" id="{F23BE57C-B0E2-6249-8C9B-39D13685B855}"/>
              </a:ext>
            </a:extLst>
          </p:cNvPr>
          <p:cNvSpPr>
            <a:spLocks noGrp="1"/>
          </p:cNvSpPr>
          <p:nvPr>
            <p:ph type="title"/>
          </p:nvPr>
        </p:nvSpPr>
        <p:spPr/>
        <p:txBody>
          <a:bodyPr/>
          <a:lstStyle/>
          <a:p>
            <a:r>
              <a:rPr lang="en-CH" dirty="0"/>
              <a:t>GenStore-EM: Not Finding a Match</a:t>
            </a:r>
          </a:p>
        </p:txBody>
      </p:sp>
      <p:grpSp>
        <p:nvGrpSpPr>
          <p:cNvPr id="34" name="Group 33">
            <a:extLst>
              <a:ext uri="{FF2B5EF4-FFF2-40B4-BE49-F238E27FC236}">
                <a16:creationId xmlns:a16="http://schemas.microsoft.com/office/drawing/2014/main" id="{BE5F15C6-A6F3-A049-B3FF-78ADAF6330AE}"/>
              </a:ext>
            </a:extLst>
          </p:cNvPr>
          <p:cNvGrpSpPr/>
          <p:nvPr/>
        </p:nvGrpSpPr>
        <p:grpSpPr>
          <a:xfrm>
            <a:off x="3810249" y="3677889"/>
            <a:ext cx="1068562" cy="267072"/>
            <a:chOff x="4756740" y="5147198"/>
            <a:chExt cx="613621" cy="227256"/>
          </a:xfrm>
          <a:noFill/>
        </p:grpSpPr>
        <p:sp>
          <p:nvSpPr>
            <p:cNvPr id="35" name="Rectangle 34">
              <a:extLst>
                <a:ext uri="{FF2B5EF4-FFF2-40B4-BE49-F238E27FC236}">
                  <a16:creationId xmlns:a16="http://schemas.microsoft.com/office/drawing/2014/main" id="{3B65EF6D-8C17-6C40-B4C0-76FDC0C30EA1}"/>
                </a:ext>
              </a:extLst>
            </p:cNvPr>
            <p:cNvSpPr/>
            <p:nvPr/>
          </p:nvSpPr>
          <p:spPr>
            <a:xfrm>
              <a:off x="4756740" y="5147198"/>
              <a:ext cx="256694" cy="2272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86F5F2A-DA85-724E-BEB2-6E0CE1073059}"/>
                </a:ext>
              </a:extLst>
            </p:cNvPr>
            <p:cNvSpPr/>
            <p:nvPr/>
          </p:nvSpPr>
          <p:spPr>
            <a:xfrm>
              <a:off x="5113667" y="5147198"/>
              <a:ext cx="256694" cy="2272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aphicFrame>
        <p:nvGraphicFramePr>
          <p:cNvPr id="37" name="Table 4">
            <a:extLst>
              <a:ext uri="{FF2B5EF4-FFF2-40B4-BE49-F238E27FC236}">
                <a16:creationId xmlns:a16="http://schemas.microsoft.com/office/drawing/2014/main" id="{4933D8C8-E13E-B845-941C-7F40C461017D}"/>
              </a:ext>
            </a:extLst>
          </p:cNvPr>
          <p:cNvGraphicFramePr>
            <a:graphicFrameLocks noGrp="1"/>
          </p:cNvGraphicFramePr>
          <p:nvPr/>
        </p:nvGraphicFramePr>
        <p:xfrm>
          <a:off x="5156525" y="1922428"/>
          <a:ext cx="3206204" cy="2133600"/>
        </p:xfrm>
        <a:graphic>
          <a:graphicData uri="http://schemas.openxmlformats.org/drawingml/2006/table">
            <a:tbl>
              <a:tblPr firstRow="1" bandRow="1">
                <a:tableStyleId>{5940675A-B579-460E-94D1-54222C63F5DA}</a:tableStyleId>
              </a:tblPr>
              <a:tblGrid>
                <a:gridCol w="2197312">
                  <a:extLst>
                    <a:ext uri="{9D8B030D-6E8A-4147-A177-3AD203B41FA5}">
                      <a16:colId xmlns:a16="http://schemas.microsoft.com/office/drawing/2014/main" val="2329783177"/>
                    </a:ext>
                  </a:extLst>
                </a:gridCol>
                <a:gridCol w="1008892">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K-mer</a:t>
                      </a:r>
                    </a:p>
                  </a:txBody>
                  <a:tcPr marL="0" marR="0" marT="0" marB="0" anchor="ctr">
                    <a:solidFill>
                      <a:srgbClr val="FBE5D6"/>
                    </a:solidFill>
                  </a:tcPr>
                </a:tc>
                <a:tc>
                  <a:txBody>
                    <a:bodyPr/>
                    <a:lstStyle/>
                    <a:p>
                      <a:pPr algn="ctr"/>
                      <a:r>
                        <a:rPr lang="en-CH" sz="2800" b="1" dirty="0">
                          <a:latin typeface="Corbel" panose="020B0503020204020204" pitchFamily="34" charset="0"/>
                        </a:rPr>
                        <a:t>Loc.</a:t>
                      </a:r>
                    </a:p>
                  </a:txBody>
                  <a:tcPr marL="0" marR="0" marT="0" marB="0" anchor="ctr">
                    <a:solidFill>
                      <a:schemeClr val="accent2">
                        <a:lumMod val="20000"/>
                        <a:lumOff val="80000"/>
                      </a:schemeClr>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tc>
                  <a:txBody>
                    <a:bodyPr/>
                    <a:lstStyle/>
                    <a:p>
                      <a:pPr algn="ctr"/>
                      <a:r>
                        <a:rPr lang="en-CH" sz="2800" b="0" i="0" dirty="0">
                          <a:solidFill>
                            <a:schemeClr val="tx1"/>
                          </a:solidFill>
                          <a:latin typeface="Cambria" panose="02040503050406030204" pitchFamily="18" charset="0"/>
                        </a:rPr>
                        <a:t>1, 8, …</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solidFill>
                            <a:schemeClr val="tx1"/>
                          </a:solidFill>
                          <a:latin typeface="Courier New" panose="02070309020205020404" pitchFamily="49" charset="0"/>
                          <a:cs typeface="Courier New" panose="02070309020205020404" pitchFamily="49" charset="0"/>
                        </a:rPr>
                        <a:t>AAC</a:t>
                      </a:r>
                    </a:p>
                  </a:txBody>
                  <a:tcPr marL="0" marR="0" marT="0" marB="0" anchor="ctr">
                    <a:solidFill>
                      <a:schemeClr val="bg1"/>
                    </a:solidFill>
                  </a:tcPr>
                </a:tc>
                <a:tc>
                  <a:txBody>
                    <a:bodyPr/>
                    <a:lstStyle/>
                    <a:p>
                      <a:pPr algn="ctr"/>
                      <a:r>
                        <a:rPr lang="en-CH" sz="2800" dirty="0">
                          <a:latin typeface="Cambria" panose="02040503050406030204" pitchFamily="18" charset="0"/>
                        </a:rPr>
                        <a:t>51</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b="0" i="0" dirty="0">
                          <a:solidFill>
                            <a:srgbClr val="1982C3"/>
                          </a:solidFill>
                          <a:latin typeface="Courier New" panose="02070309020205020404" pitchFamily="49" charset="0"/>
                          <a:cs typeface="Courier New" panose="02070309020205020404" pitchFamily="49" charset="0"/>
                        </a:rPr>
                        <a:t>AAAAAAA</a:t>
                      </a:r>
                      <a:r>
                        <a:rPr lang="en-CH" sz="2800" dirty="0">
                          <a:solidFill>
                            <a:srgbClr val="1982C3"/>
                          </a:solidFill>
                          <a:latin typeface="Courier New" panose="02070309020205020404" pitchFamily="49" charset="0"/>
                          <a:cs typeface="Courier New" panose="02070309020205020404" pitchFamily="49" charset="0"/>
                        </a:rPr>
                        <a:t>AAT</a:t>
                      </a:r>
                    </a:p>
                  </a:txBody>
                  <a:tcPr marL="0" marR="0" marT="0" marB="0" anchor="ctr">
                    <a:solidFill>
                      <a:schemeClr val="bg1"/>
                    </a:solidFill>
                  </a:tcPr>
                </a:tc>
                <a:tc>
                  <a:txBody>
                    <a:bodyPr/>
                    <a:lstStyle/>
                    <a:p>
                      <a:pPr algn="ctr"/>
                      <a:r>
                        <a:rPr lang="en-CH" sz="2800" dirty="0">
                          <a:latin typeface="Cambria" panose="02040503050406030204" pitchFamily="18" charset="0"/>
                        </a:rPr>
                        <a:t>23, 37</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ambria" panose="02040503050406030204" pitchFamily="18" charset="0"/>
                        </a:rPr>
                        <a:t>…</a:t>
                      </a:r>
                    </a:p>
                  </a:txBody>
                  <a:tcPr marL="0" marR="0" marT="0" marB="0" anchor="ctr">
                    <a:solidFill>
                      <a:schemeClr val="bg1"/>
                    </a:solidFill>
                  </a:tcPr>
                </a:tc>
                <a:extLst>
                  <a:ext uri="{0D108BD9-81ED-4DB2-BD59-A6C34878D82A}">
                    <a16:rowId xmlns:a16="http://schemas.microsoft.com/office/drawing/2014/main" val="878528398"/>
                  </a:ext>
                </a:extLst>
              </a:tr>
            </a:tbl>
          </a:graphicData>
        </a:graphic>
      </p:graphicFrame>
      <p:sp>
        <p:nvSpPr>
          <p:cNvPr id="41" name="TextBox 40">
            <a:extLst>
              <a:ext uri="{FF2B5EF4-FFF2-40B4-BE49-F238E27FC236}">
                <a16:creationId xmlns:a16="http://schemas.microsoft.com/office/drawing/2014/main" id="{6ADC4CFB-29B8-2F4A-84C6-D1FE214F4789}"/>
              </a:ext>
            </a:extLst>
          </p:cNvPr>
          <p:cNvSpPr txBox="1"/>
          <p:nvPr/>
        </p:nvSpPr>
        <p:spPr>
          <a:xfrm>
            <a:off x="578263" y="1187721"/>
            <a:ext cx="3134245"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Read Table</a:t>
            </a:r>
          </a:p>
        </p:txBody>
      </p:sp>
      <p:graphicFrame>
        <p:nvGraphicFramePr>
          <p:cNvPr id="42" name="Table 4">
            <a:extLst>
              <a:ext uri="{FF2B5EF4-FFF2-40B4-BE49-F238E27FC236}">
                <a16:creationId xmlns:a16="http://schemas.microsoft.com/office/drawing/2014/main" id="{92E130B7-C4AE-2B4F-B4A8-195F5D268C50}"/>
              </a:ext>
            </a:extLst>
          </p:cNvPr>
          <p:cNvGraphicFramePr>
            <a:graphicFrameLocks noGrp="1"/>
          </p:cNvGraphicFramePr>
          <p:nvPr/>
        </p:nvGraphicFramePr>
        <p:xfrm>
          <a:off x="688033" y="1922428"/>
          <a:ext cx="3134246" cy="2133600"/>
        </p:xfrm>
        <a:graphic>
          <a:graphicData uri="http://schemas.openxmlformats.org/drawingml/2006/table">
            <a:tbl>
              <a:tblPr firstRow="1" bandRow="1">
                <a:tableStyleId>{5940675A-B579-460E-94D1-54222C63F5DA}</a:tableStyleId>
              </a:tblPr>
              <a:tblGrid>
                <a:gridCol w="857432">
                  <a:extLst>
                    <a:ext uri="{9D8B030D-6E8A-4147-A177-3AD203B41FA5}">
                      <a16:colId xmlns:a16="http://schemas.microsoft.com/office/drawing/2014/main" val="2329783177"/>
                    </a:ext>
                  </a:extLst>
                </a:gridCol>
                <a:gridCol w="2276814">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ID</a:t>
                      </a:r>
                    </a:p>
                  </a:txBody>
                  <a:tcPr marL="0" marR="0" marT="0" marB="0" anchor="ctr">
                    <a:solidFill>
                      <a:srgbClr val="F4DDEA"/>
                    </a:solidFill>
                  </a:tcPr>
                </a:tc>
                <a:tc>
                  <a:txBody>
                    <a:bodyPr/>
                    <a:lstStyle/>
                    <a:p>
                      <a:pPr algn="ctr"/>
                      <a:r>
                        <a:rPr lang="en-CH" sz="2800" b="1" dirty="0">
                          <a:latin typeface="Corbel" panose="020B0503020204020204" pitchFamily="34" charset="0"/>
                        </a:rPr>
                        <a:t>Read</a:t>
                      </a:r>
                    </a:p>
                  </a:txBody>
                  <a:tcPr marL="0" marR="0" marT="0" marB="0" anchor="ctr">
                    <a:solidFill>
                      <a:srgbClr val="F4DDEA"/>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ambria" panose="02040503050406030204" pitchFamily="18" charset="0"/>
                          <a:cs typeface="Courier New" panose="02070309020205020404" pitchFamily="49" charset="0"/>
                        </a:rPr>
                        <a:t>873</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dirty="0">
                          <a:latin typeface="Cambria" panose="02040503050406030204" pitchFamily="18" charset="0"/>
                          <a:cs typeface="Courier New" panose="02070309020205020404" pitchFamily="49" charset="0"/>
                        </a:rPr>
                        <a:t>232</a:t>
                      </a:r>
                    </a:p>
                  </a:txBody>
                  <a:tcPr marL="0" marR="0" marT="0" marB="0" anchor="ctr">
                    <a:solidFill>
                      <a:schemeClr val="bg1"/>
                    </a:solidFill>
                  </a:tcPr>
                </a:tc>
                <a:tc>
                  <a:txBody>
                    <a:bodyPr/>
                    <a:lstStyle/>
                    <a:p>
                      <a:pPr algn="ctr"/>
                      <a:r>
                        <a:rPr lang="en-CH" sz="2800" b="0" i="0" dirty="0">
                          <a:solidFill>
                            <a:srgbClr val="1982C3"/>
                          </a:solidFill>
                          <a:latin typeface="Courier New" panose="02070309020205020404" pitchFamily="49" charset="0"/>
                          <a:cs typeface="Courier New" panose="02070309020205020404" pitchFamily="49" charset="0"/>
                        </a:rPr>
                        <a:t>AAAAAAA</a:t>
                      </a:r>
                      <a:r>
                        <a:rPr lang="en-CH" sz="2800" dirty="0">
                          <a:solidFill>
                            <a:srgbClr val="1982C3"/>
                          </a:solidFill>
                          <a:latin typeface="Courier New" panose="02070309020205020404" pitchFamily="49" charset="0"/>
                          <a:cs typeface="Courier New" panose="02070309020205020404" pitchFamily="49" charset="0"/>
                        </a:rPr>
                        <a:t>AAG</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dirty="0">
                          <a:latin typeface="Cambria" panose="02040503050406030204" pitchFamily="18" charset="0"/>
                          <a:cs typeface="Courier New" panose="02070309020205020404" pitchFamily="49" charset="0"/>
                        </a:rPr>
                        <a:t>17</a:t>
                      </a:r>
                    </a:p>
                  </a:txBody>
                  <a:tcPr marL="0" marR="0" marT="0" marB="0" anchor="ctr">
                    <a:solidFill>
                      <a:schemeClr val="bg1"/>
                    </a:solidFill>
                  </a:tcPr>
                </a:tc>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ACT</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ambria" panose="02040503050406030204" pitchFamily="18"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extLst>
                  <a:ext uri="{0D108BD9-81ED-4DB2-BD59-A6C34878D82A}">
                    <a16:rowId xmlns:a16="http://schemas.microsoft.com/office/drawing/2014/main" val="3418646466"/>
                  </a:ext>
                </a:extLst>
              </a:tr>
            </a:tbl>
          </a:graphicData>
        </a:graphic>
      </p:graphicFrame>
      <p:sp>
        <p:nvSpPr>
          <p:cNvPr id="43" name="Rectangle 42">
            <a:extLst>
              <a:ext uri="{FF2B5EF4-FFF2-40B4-BE49-F238E27FC236}">
                <a16:creationId xmlns:a16="http://schemas.microsoft.com/office/drawing/2014/main" id="{F9101679-879D-104A-B0EC-B513AB42B0FD}"/>
              </a:ext>
            </a:extLst>
          </p:cNvPr>
          <p:cNvSpPr/>
          <p:nvPr/>
        </p:nvSpPr>
        <p:spPr>
          <a:xfrm>
            <a:off x="3364762" y="2234725"/>
            <a:ext cx="447010" cy="267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6ACBF877-75EF-9043-A5EC-D2FB62D32C98}"/>
              </a:ext>
            </a:extLst>
          </p:cNvPr>
          <p:cNvSpPr txBox="1"/>
          <p:nvPr/>
        </p:nvSpPr>
        <p:spPr>
          <a:xfrm>
            <a:off x="5163361" y="1188648"/>
            <a:ext cx="3268821"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K-mer Index</a:t>
            </a:r>
          </a:p>
        </p:txBody>
      </p:sp>
      <p:sp>
        <p:nvSpPr>
          <p:cNvPr id="45" name="Rectangle 44">
            <a:extLst>
              <a:ext uri="{FF2B5EF4-FFF2-40B4-BE49-F238E27FC236}">
                <a16:creationId xmlns:a16="http://schemas.microsoft.com/office/drawing/2014/main" id="{4CBCC492-E761-944A-B12F-2F97B50D224E}"/>
              </a:ext>
            </a:extLst>
          </p:cNvPr>
          <p:cNvSpPr/>
          <p:nvPr/>
        </p:nvSpPr>
        <p:spPr>
          <a:xfrm>
            <a:off x="4709515" y="2252245"/>
            <a:ext cx="447010" cy="267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AABBDAC-2F2A-B14D-A9A2-DAFBFCF99C4A}"/>
              </a:ext>
            </a:extLst>
          </p:cNvPr>
          <p:cNvSpPr/>
          <p:nvPr/>
        </p:nvSpPr>
        <p:spPr>
          <a:xfrm>
            <a:off x="761356" y="1978419"/>
            <a:ext cx="669157" cy="365569"/>
          </a:xfrm>
          <a:prstGeom prst="rect">
            <a:avLst/>
          </a:prstGeom>
          <a:solidFill>
            <a:srgbClr val="F4D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2361E73-0DC6-B842-81AF-EFBD5D2A835B}"/>
              </a:ext>
            </a:extLst>
          </p:cNvPr>
          <p:cNvSpPr/>
          <p:nvPr/>
        </p:nvSpPr>
        <p:spPr>
          <a:xfrm>
            <a:off x="732336" y="2382951"/>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B7D1C4C1-E092-4040-9BC2-725404A293FA}"/>
              </a:ext>
            </a:extLst>
          </p:cNvPr>
          <p:cNvSpPr/>
          <p:nvPr/>
        </p:nvSpPr>
        <p:spPr>
          <a:xfrm>
            <a:off x="732336" y="2819814"/>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54A42A5-792F-6140-8122-5E638DC6C589}"/>
              </a:ext>
            </a:extLst>
          </p:cNvPr>
          <p:cNvSpPr/>
          <p:nvPr/>
        </p:nvSpPr>
        <p:spPr>
          <a:xfrm>
            <a:off x="781271" y="3220344"/>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2D993F3E-1730-C541-B3B5-0CDDAFDF4B65}"/>
              </a:ext>
            </a:extLst>
          </p:cNvPr>
          <p:cNvSpPr/>
          <p:nvPr/>
        </p:nvSpPr>
        <p:spPr>
          <a:xfrm>
            <a:off x="732336" y="3661209"/>
            <a:ext cx="66915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9541576-B30D-6E4F-BEE7-9A22146C21E8}"/>
              </a:ext>
            </a:extLst>
          </p:cNvPr>
          <p:cNvSpPr/>
          <p:nvPr/>
        </p:nvSpPr>
        <p:spPr>
          <a:xfrm>
            <a:off x="7380878" y="1964266"/>
            <a:ext cx="945936" cy="365569"/>
          </a:xfrm>
          <a:prstGeom prst="rect">
            <a:avLst/>
          </a:prstGeom>
          <a:solidFill>
            <a:srgbClr val="FB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2B2BE08-B407-794D-8A53-F2818C8223EB}"/>
              </a:ext>
            </a:extLst>
          </p:cNvPr>
          <p:cNvSpPr/>
          <p:nvPr/>
        </p:nvSpPr>
        <p:spPr>
          <a:xfrm>
            <a:off x="7367639" y="2382951"/>
            <a:ext cx="95592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242B0DB2-D015-564D-ADCF-26B7DD28E8AB}"/>
              </a:ext>
            </a:extLst>
          </p:cNvPr>
          <p:cNvSpPr/>
          <p:nvPr/>
        </p:nvSpPr>
        <p:spPr>
          <a:xfrm>
            <a:off x="7380878" y="2806443"/>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73E7C68-C02E-E342-B4B2-D2CD29BAE42C}"/>
              </a:ext>
            </a:extLst>
          </p:cNvPr>
          <p:cNvSpPr/>
          <p:nvPr/>
        </p:nvSpPr>
        <p:spPr>
          <a:xfrm>
            <a:off x="7377629" y="3247524"/>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3F9A134-4C5D-A84C-807F-39303D398448}"/>
              </a:ext>
            </a:extLst>
          </p:cNvPr>
          <p:cNvSpPr/>
          <p:nvPr/>
        </p:nvSpPr>
        <p:spPr>
          <a:xfrm>
            <a:off x="7377629" y="3651725"/>
            <a:ext cx="945936"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8" name="Elbow Connector 47">
            <a:extLst>
              <a:ext uri="{FF2B5EF4-FFF2-40B4-BE49-F238E27FC236}">
                <a16:creationId xmlns:a16="http://schemas.microsoft.com/office/drawing/2014/main" id="{DA8AAD95-586C-354A-A972-6AAD55CF945E}"/>
              </a:ext>
            </a:extLst>
          </p:cNvPr>
          <p:cNvCxnSpPr>
            <a:cxnSpLocks/>
          </p:cNvCxnSpPr>
          <p:nvPr/>
        </p:nvCxnSpPr>
        <p:spPr>
          <a:xfrm>
            <a:off x="3822278" y="3027868"/>
            <a:ext cx="514012" cy="1331749"/>
          </a:xfrm>
          <a:prstGeom prst="bentConnector2">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9" name="Elbow Connector 48">
            <a:extLst>
              <a:ext uri="{FF2B5EF4-FFF2-40B4-BE49-F238E27FC236}">
                <a16:creationId xmlns:a16="http://schemas.microsoft.com/office/drawing/2014/main" id="{06E9B6BC-460B-5241-BA24-76FCB07CAF89}"/>
              </a:ext>
            </a:extLst>
          </p:cNvPr>
          <p:cNvCxnSpPr>
            <a:cxnSpLocks/>
          </p:cNvCxnSpPr>
          <p:nvPr/>
        </p:nvCxnSpPr>
        <p:spPr>
          <a:xfrm rot="5400000">
            <a:off x="4431311" y="3625420"/>
            <a:ext cx="921634" cy="528794"/>
          </a:xfrm>
          <a:prstGeom prst="bentConnector3">
            <a:avLst>
              <a:gd name="adj1" fmla="val 1091"/>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sp>
        <p:nvSpPr>
          <p:cNvPr id="54" name="Rounded Rectangle 53">
            <a:extLst>
              <a:ext uri="{FF2B5EF4-FFF2-40B4-BE49-F238E27FC236}">
                <a16:creationId xmlns:a16="http://schemas.microsoft.com/office/drawing/2014/main" id="{CCF5CB75-2211-0F47-B259-5953B989247B}"/>
              </a:ext>
            </a:extLst>
          </p:cNvPr>
          <p:cNvSpPr/>
          <p:nvPr/>
        </p:nvSpPr>
        <p:spPr>
          <a:xfrm>
            <a:off x="3443934" y="4369402"/>
            <a:ext cx="2200677" cy="380170"/>
          </a:xfrm>
          <a:prstGeom prst="roundRect">
            <a:avLst>
              <a:gd name="adj" fmla="val 0"/>
            </a:avLst>
          </a:prstGeom>
          <a:solidFill>
            <a:schemeClr val="accent6">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Comparator</a:t>
            </a:r>
          </a:p>
        </p:txBody>
      </p:sp>
      <p:sp>
        <p:nvSpPr>
          <p:cNvPr id="55" name="TextBox 54">
            <a:extLst>
              <a:ext uri="{FF2B5EF4-FFF2-40B4-BE49-F238E27FC236}">
                <a16:creationId xmlns:a16="http://schemas.microsoft.com/office/drawing/2014/main" id="{26B114A5-B1A3-D345-ACAE-5E4729F81C6E}"/>
              </a:ext>
            </a:extLst>
          </p:cNvPr>
          <p:cNvSpPr txBox="1"/>
          <p:nvPr/>
        </p:nvSpPr>
        <p:spPr>
          <a:xfrm>
            <a:off x="3301460" y="5153576"/>
            <a:ext cx="24856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&lt; K-mer</a:t>
            </a:r>
          </a:p>
        </p:txBody>
      </p:sp>
      <p:cxnSp>
        <p:nvCxnSpPr>
          <p:cNvPr id="56" name="Straight Arrow Connector 55">
            <a:extLst>
              <a:ext uri="{FF2B5EF4-FFF2-40B4-BE49-F238E27FC236}">
                <a16:creationId xmlns:a16="http://schemas.microsoft.com/office/drawing/2014/main" id="{AF0AF3C8-9E8C-384F-816D-4149732CA742}"/>
              </a:ext>
            </a:extLst>
          </p:cNvPr>
          <p:cNvCxnSpPr>
            <a:cxnSpLocks/>
            <a:stCxn id="54" idx="2"/>
            <a:endCxn id="55" idx="0"/>
          </p:cNvCxnSpPr>
          <p:nvPr/>
        </p:nvCxnSpPr>
        <p:spPr>
          <a:xfrm flipH="1">
            <a:off x="4544272" y="4749572"/>
            <a:ext cx="1" cy="404004"/>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78942A1-E84E-CD4C-8C5A-F2BCCF008578}"/>
              </a:ext>
            </a:extLst>
          </p:cNvPr>
          <p:cNvSpPr/>
          <p:nvPr/>
        </p:nvSpPr>
        <p:spPr>
          <a:xfrm>
            <a:off x="1080799" y="5764003"/>
            <a:ext cx="6982402"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Not an exact match </a:t>
            </a: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sym typeface="Wingdings" pitchFamily="2" charset="2"/>
              </a:rPr>
              <a:t> </a:t>
            </a: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Send to read mapper</a:t>
            </a:r>
          </a:p>
        </p:txBody>
      </p:sp>
      <p:sp>
        <p:nvSpPr>
          <p:cNvPr id="32" name="Rectangle 31">
            <a:extLst>
              <a:ext uri="{FF2B5EF4-FFF2-40B4-BE49-F238E27FC236}">
                <a16:creationId xmlns:a16="http://schemas.microsoft.com/office/drawing/2014/main" id="{DC4526E9-7395-1A41-86B6-87798895ECE7}"/>
              </a:ext>
            </a:extLst>
          </p:cNvPr>
          <p:cNvSpPr/>
          <p:nvPr/>
        </p:nvSpPr>
        <p:spPr>
          <a:xfrm>
            <a:off x="7727" y="913673"/>
            <a:ext cx="9143999" cy="5373550"/>
          </a:xfrm>
          <a:prstGeom prst="rect">
            <a:avLst/>
          </a:prstGeom>
          <a:solidFill>
            <a:srgbClr val="FFFFFF">
              <a:alpha val="9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629CA2E5-50B9-B143-B553-7457373E8A7C}"/>
              </a:ext>
            </a:extLst>
          </p:cNvPr>
          <p:cNvSpPr/>
          <p:nvPr/>
        </p:nvSpPr>
        <p:spPr>
          <a:xfrm>
            <a:off x="3182" y="2823311"/>
            <a:ext cx="9144000" cy="167654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Avoids random accesses</a:t>
            </a:r>
          </a:p>
          <a:p>
            <a:pPr marL="0" marR="0" lvl="0" indent="0" algn="ctr" defTabSz="914400" rtl="0" eaLnBrk="1" fontAlgn="auto" latinLnBrk="0" hangingPunct="1">
              <a:lnSpc>
                <a:spcPct val="150000"/>
              </a:lnSpc>
              <a:spcBef>
                <a:spcPts val="0"/>
              </a:spcBef>
              <a:spcAft>
                <a:spcPts val="2000"/>
              </a:spcAft>
              <a:buClrTx/>
              <a:buSzTx/>
              <a:buFontTx/>
              <a:buNone/>
              <a:tabLst/>
              <a:defRPr/>
            </a:pPr>
            <a:r>
              <a:rPr kumimoji="0" lang="en-GB" sz="32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Simple low-cost logic</a:t>
            </a:r>
          </a:p>
        </p:txBody>
      </p:sp>
      <p:sp>
        <p:nvSpPr>
          <p:cNvPr id="47" name="TextBox 46">
            <a:extLst>
              <a:ext uri="{FF2B5EF4-FFF2-40B4-BE49-F238E27FC236}">
                <a16:creationId xmlns:a16="http://schemas.microsoft.com/office/drawing/2014/main" id="{4332AB68-F5FC-A84B-97FA-5123383BC345}"/>
              </a:ext>
            </a:extLst>
          </p:cNvPr>
          <p:cNvSpPr txBox="1"/>
          <p:nvPr/>
        </p:nvSpPr>
        <p:spPr>
          <a:xfrm>
            <a:off x="1631877" y="3422712"/>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D4F029B8-C460-4A44-A51D-408E07BBB077}"/>
              </a:ext>
            </a:extLst>
          </p:cNvPr>
          <p:cNvSpPr txBox="1"/>
          <p:nvPr/>
        </p:nvSpPr>
        <p:spPr>
          <a:xfrm>
            <a:off x="1560239" y="2647153"/>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301003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2D692-3F05-2147-8CFA-88B36F7D0966}"/>
              </a:ext>
            </a:extLst>
          </p:cNvPr>
          <p:cNvSpPr>
            <a:spLocks noGrp="1"/>
          </p:cNvSpPr>
          <p:nvPr>
            <p:ph type="title"/>
          </p:nvPr>
        </p:nvSpPr>
        <p:spPr/>
        <p:txBody>
          <a:bodyPr/>
          <a:lstStyle/>
          <a:p>
            <a:r>
              <a:rPr lang="en-CH" dirty="0"/>
              <a:t>GenStore-EM: Optimization</a:t>
            </a:r>
          </a:p>
        </p:txBody>
      </p:sp>
      <p:sp>
        <p:nvSpPr>
          <p:cNvPr id="3" name="Content Placeholder 2">
            <a:extLst>
              <a:ext uri="{FF2B5EF4-FFF2-40B4-BE49-F238E27FC236}">
                <a16:creationId xmlns:a16="http://schemas.microsoft.com/office/drawing/2014/main" id="{3E86795E-10A8-4049-91E0-4F2A3E8FB932}"/>
              </a:ext>
            </a:extLst>
          </p:cNvPr>
          <p:cNvSpPr>
            <a:spLocks noGrp="1"/>
          </p:cNvSpPr>
          <p:nvPr>
            <p:ph idx="1"/>
          </p:nvPr>
        </p:nvSpPr>
        <p:spPr/>
        <p:txBody>
          <a:bodyPr/>
          <a:lstStyle/>
          <a:p>
            <a:pPr>
              <a:spcAft>
                <a:spcPts val="700"/>
              </a:spcAft>
            </a:pPr>
            <a:r>
              <a:rPr lang="en-CH" dirty="0"/>
              <a:t>Read-sized k-mer index takes up a </a:t>
            </a:r>
            <a:r>
              <a:rPr lang="en-CH" dirty="0">
                <a:solidFill>
                  <a:srgbClr val="C00000"/>
                </a:solidFill>
              </a:rPr>
              <a:t>large amount of space </a:t>
            </a:r>
            <a:r>
              <a:rPr lang="en-CH" dirty="0"/>
              <a:t>(126 GB for human index) due to the larger number of unique k-mers</a:t>
            </a:r>
          </a:p>
          <a:p>
            <a:pPr marL="0" indent="0">
              <a:buNone/>
            </a:pPr>
            <a:endParaRPr lang="en-CH" dirty="0"/>
          </a:p>
          <a:p>
            <a:pPr marL="123950" lvl="1" indent="0">
              <a:buNone/>
            </a:pPr>
            <a:endParaRPr lang="en-CH" dirty="0"/>
          </a:p>
          <a:p>
            <a:pPr lvl="1"/>
            <a:endParaRPr lang="en-CH" dirty="0"/>
          </a:p>
        </p:txBody>
      </p:sp>
      <p:graphicFrame>
        <p:nvGraphicFramePr>
          <p:cNvPr id="6" name="Table 4">
            <a:extLst>
              <a:ext uri="{FF2B5EF4-FFF2-40B4-BE49-F238E27FC236}">
                <a16:creationId xmlns:a16="http://schemas.microsoft.com/office/drawing/2014/main" id="{922A083C-26D4-4C48-8717-E3899603BBC2}"/>
              </a:ext>
            </a:extLst>
          </p:cNvPr>
          <p:cNvGraphicFramePr>
            <a:graphicFrameLocks noGrp="1"/>
          </p:cNvGraphicFramePr>
          <p:nvPr/>
        </p:nvGraphicFramePr>
        <p:xfrm>
          <a:off x="2773934" y="2710737"/>
          <a:ext cx="3206204" cy="2133600"/>
        </p:xfrm>
        <a:graphic>
          <a:graphicData uri="http://schemas.openxmlformats.org/drawingml/2006/table">
            <a:tbl>
              <a:tblPr firstRow="1" bandRow="1">
                <a:tableStyleId>{5940675A-B579-460E-94D1-54222C63F5DA}</a:tableStyleId>
              </a:tblPr>
              <a:tblGrid>
                <a:gridCol w="2197312">
                  <a:extLst>
                    <a:ext uri="{9D8B030D-6E8A-4147-A177-3AD203B41FA5}">
                      <a16:colId xmlns:a16="http://schemas.microsoft.com/office/drawing/2014/main" val="2329783177"/>
                    </a:ext>
                  </a:extLst>
                </a:gridCol>
                <a:gridCol w="1008892">
                  <a:extLst>
                    <a:ext uri="{9D8B030D-6E8A-4147-A177-3AD203B41FA5}">
                      <a16:colId xmlns:a16="http://schemas.microsoft.com/office/drawing/2014/main" val="231892753"/>
                    </a:ext>
                  </a:extLst>
                </a:gridCol>
              </a:tblGrid>
              <a:tr h="334655">
                <a:tc>
                  <a:txBody>
                    <a:bodyPr/>
                    <a:lstStyle/>
                    <a:p>
                      <a:pPr algn="ctr"/>
                      <a:r>
                        <a:rPr lang="en-CH" sz="2800" b="1" dirty="0">
                          <a:latin typeface="Corbel" panose="020B0503020204020204" pitchFamily="34" charset="0"/>
                        </a:rPr>
                        <a:t>K-mer</a:t>
                      </a:r>
                    </a:p>
                  </a:txBody>
                  <a:tcPr marL="0" marR="0" marT="0" marB="0" anchor="ctr">
                    <a:solidFill>
                      <a:srgbClr val="FBE5D6"/>
                    </a:solidFill>
                  </a:tcPr>
                </a:tc>
                <a:tc>
                  <a:txBody>
                    <a:bodyPr/>
                    <a:lstStyle/>
                    <a:p>
                      <a:pPr algn="ctr"/>
                      <a:r>
                        <a:rPr lang="en-CH" sz="2800" b="1" dirty="0">
                          <a:latin typeface="Corbel" panose="020B0503020204020204" pitchFamily="34" charset="0"/>
                        </a:rPr>
                        <a:t>Loc.</a:t>
                      </a:r>
                    </a:p>
                  </a:txBody>
                  <a:tcPr marL="0" marR="0" marT="0" marB="0" anchor="ctr">
                    <a:solidFill>
                      <a:schemeClr val="accent2">
                        <a:lumMod val="20000"/>
                        <a:lumOff val="80000"/>
                      </a:schemeClr>
                    </a:solidFill>
                  </a:tcPr>
                </a:tc>
                <a:extLst>
                  <a:ext uri="{0D108BD9-81ED-4DB2-BD59-A6C34878D82A}">
                    <a16:rowId xmlns:a16="http://schemas.microsoft.com/office/drawing/2014/main" val="222219840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AAAAAAAAAA</a:t>
                      </a:r>
                    </a:p>
                  </a:txBody>
                  <a:tcPr marL="0" marR="0" marT="0" marB="0" anchor="ctr">
                    <a:solidFill>
                      <a:schemeClr val="bg1"/>
                    </a:solidFill>
                  </a:tcPr>
                </a:tc>
                <a:tc>
                  <a:txBody>
                    <a:bodyPr/>
                    <a:lstStyle/>
                    <a:p>
                      <a:pPr algn="ctr"/>
                      <a:r>
                        <a:rPr lang="en-CH" sz="2800" b="0" i="0" dirty="0">
                          <a:solidFill>
                            <a:schemeClr val="tx1"/>
                          </a:solidFill>
                          <a:latin typeface="Cambria" panose="02040503050406030204" pitchFamily="18" charset="0"/>
                        </a:rPr>
                        <a:t>1, 8, …</a:t>
                      </a:r>
                    </a:p>
                  </a:txBody>
                  <a:tcPr marL="0" marR="0" marT="0" marB="0" anchor="ctr">
                    <a:solidFill>
                      <a:schemeClr val="bg1"/>
                    </a:solidFill>
                  </a:tcPr>
                </a:tc>
                <a:extLst>
                  <a:ext uri="{0D108BD9-81ED-4DB2-BD59-A6C34878D82A}">
                    <a16:rowId xmlns:a16="http://schemas.microsoft.com/office/drawing/2014/main" val="1526467351"/>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AAC</a:t>
                      </a:r>
                    </a:p>
                  </a:txBody>
                  <a:tcPr marL="0" marR="0" marT="0" marB="0" anchor="ctr">
                    <a:solidFill>
                      <a:schemeClr val="bg1"/>
                    </a:solidFill>
                  </a:tcPr>
                </a:tc>
                <a:tc>
                  <a:txBody>
                    <a:bodyPr/>
                    <a:lstStyle/>
                    <a:p>
                      <a:pPr algn="ctr"/>
                      <a:r>
                        <a:rPr lang="en-CH" sz="2800" dirty="0">
                          <a:latin typeface="Cambria" panose="02040503050406030204" pitchFamily="18" charset="0"/>
                        </a:rPr>
                        <a:t>51</a:t>
                      </a:r>
                    </a:p>
                  </a:txBody>
                  <a:tcPr marL="0" marR="0" marT="0" marB="0" anchor="ctr">
                    <a:solidFill>
                      <a:schemeClr val="bg1"/>
                    </a:solidFill>
                  </a:tcPr>
                </a:tc>
                <a:extLst>
                  <a:ext uri="{0D108BD9-81ED-4DB2-BD59-A6C34878D82A}">
                    <a16:rowId xmlns:a16="http://schemas.microsoft.com/office/drawing/2014/main" val="2594522337"/>
                  </a:ext>
                </a:extLst>
              </a:tr>
              <a:tr h="340291">
                <a:tc>
                  <a:txBody>
                    <a:bodyPr/>
                    <a:lstStyle/>
                    <a:p>
                      <a:pPr algn="ctr"/>
                      <a:r>
                        <a:rPr lang="en-CH" sz="2800" b="0" i="0" dirty="0">
                          <a:solidFill>
                            <a:schemeClr val="tx1"/>
                          </a:solidFill>
                          <a:latin typeface="Courier New" panose="02070309020205020404" pitchFamily="49" charset="0"/>
                          <a:cs typeface="Courier New" panose="02070309020205020404" pitchFamily="49" charset="0"/>
                        </a:rPr>
                        <a:t>AAAAAAA</a:t>
                      </a:r>
                      <a:r>
                        <a:rPr lang="en-CH" sz="2800" dirty="0">
                          <a:latin typeface="Courier New" panose="02070309020205020404" pitchFamily="49" charset="0"/>
                          <a:cs typeface="Courier New" panose="02070309020205020404" pitchFamily="49" charset="0"/>
                        </a:rPr>
                        <a:t>AAT</a:t>
                      </a:r>
                    </a:p>
                  </a:txBody>
                  <a:tcPr marL="0" marR="0" marT="0" marB="0" anchor="ctr">
                    <a:solidFill>
                      <a:schemeClr val="bg1"/>
                    </a:solidFill>
                  </a:tcPr>
                </a:tc>
                <a:tc>
                  <a:txBody>
                    <a:bodyPr/>
                    <a:lstStyle/>
                    <a:p>
                      <a:pPr algn="ctr"/>
                      <a:r>
                        <a:rPr lang="en-CH" sz="2800" dirty="0">
                          <a:latin typeface="Cambria" panose="02040503050406030204" pitchFamily="18" charset="0"/>
                        </a:rPr>
                        <a:t>23, 37</a:t>
                      </a:r>
                    </a:p>
                  </a:txBody>
                  <a:tcPr marL="0" marR="0" marT="0" marB="0" anchor="ctr">
                    <a:solidFill>
                      <a:schemeClr val="bg1"/>
                    </a:solidFill>
                  </a:tcPr>
                </a:tc>
                <a:extLst>
                  <a:ext uri="{0D108BD9-81ED-4DB2-BD59-A6C34878D82A}">
                    <a16:rowId xmlns:a16="http://schemas.microsoft.com/office/drawing/2014/main" val="1233684629"/>
                  </a:ext>
                </a:extLst>
              </a:tr>
              <a:tr h="340291">
                <a:tc>
                  <a:txBody>
                    <a:bodyPr/>
                    <a:lstStyle/>
                    <a:p>
                      <a:pPr algn="ctr"/>
                      <a:r>
                        <a:rPr lang="en-CH" sz="2800" dirty="0">
                          <a:latin typeface="Courier New" panose="02070309020205020404" pitchFamily="49" charset="0"/>
                          <a:cs typeface="Courier New" panose="02070309020205020404" pitchFamily="49" charset="0"/>
                        </a:rPr>
                        <a:t>…</a:t>
                      </a:r>
                    </a:p>
                  </a:txBody>
                  <a:tcPr marL="0" marR="0" marT="0" marB="0" anchor="ctr">
                    <a:solidFill>
                      <a:schemeClr val="bg1"/>
                    </a:solidFill>
                  </a:tcPr>
                </a:tc>
                <a:tc>
                  <a:txBody>
                    <a:bodyPr/>
                    <a:lstStyle/>
                    <a:p>
                      <a:pPr algn="ctr"/>
                      <a:r>
                        <a:rPr lang="en-CH" sz="2800" dirty="0">
                          <a:latin typeface="Cambria" panose="02040503050406030204" pitchFamily="18" charset="0"/>
                        </a:rPr>
                        <a:t>…</a:t>
                      </a:r>
                    </a:p>
                  </a:txBody>
                  <a:tcPr marL="0" marR="0" marT="0" marB="0" anchor="ctr">
                    <a:solidFill>
                      <a:schemeClr val="bg1"/>
                    </a:solidFill>
                  </a:tcPr>
                </a:tc>
                <a:extLst>
                  <a:ext uri="{0D108BD9-81ED-4DB2-BD59-A6C34878D82A}">
                    <a16:rowId xmlns:a16="http://schemas.microsoft.com/office/drawing/2014/main" val="878528398"/>
                  </a:ext>
                </a:extLst>
              </a:tr>
            </a:tbl>
          </a:graphicData>
        </a:graphic>
      </p:graphicFrame>
      <p:sp>
        <p:nvSpPr>
          <p:cNvPr id="7" name="TextBox 6">
            <a:extLst>
              <a:ext uri="{FF2B5EF4-FFF2-40B4-BE49-F238E27FC236}">
                <a16:creationId xmlns:a16="http://schemas.microsoft.com/office/drawing/2014/main" id="{029EF7F1-D1FB-3A49-B7E6-1E961AF40AE6}"/>
              </a:ext>
            </a:extLst>
          </p:cNvPr>
          <p:cNvSpPr txBox="1"/>
          <p:nvPr/>
        </p:nvSpPr>
        <p:spPr>
          <a:xfrm>
            <a:off x="2742625" y="2001572"/>
            <a:ext cx="3268821" cy="503590"/>
          </a:xfrm>
          <a:prstGeom prst="rect">
            <a:avLst/>
          </a:prstGeom>
          <a:noFill/>
        </p:spPr>
        <p:txBody>
          <a:bodyPr wrap="square" lIns="36000" tIns="36000" rIns="3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Sorted K-mer Index</a:t>
            </a:r>
          </a:p>
        </p:txBody>
      </p:sp>
      <p:grpSp>
        <p:nvGrpSpPr>
          <p:cNvPr id="4" name="Group 3">
            <a:extLst>
              <a:ext uri="{FF2B5EF4-FFF2-40B4-BE49-F238E27FC236}">
                <a16:creationId xmlns:a16="http://schemas.microsoft.com/office/drawing/2014/main" id="{A8FE3C01-E5A2-CC47-A049-13C0B74136EB}"/>
              </a:ext>
            </a:extLst>
          </p:cNvPr>
          <p:cNvGrpSpPr/>
          <p:nvPr/>
        </p:nvGrpSpPr>
        <p:grpSpPr>
          <a:xfrm>
            <a:off x="2780770" y="2757149"/>
            <a:ext cx="2175448" cy="2050328"/>
            <a:chOff x="2780770" y="2757149"/>
            <a:chExt cx="2175448" cy="2050328"/>
          </a:xfrm>
        </p:grpSpPr>
        <p:sp>
          <p:nvSpPr>
            <p:cNvPr id="10" name="Rectangle 9">
              <a:extLst>
                <a:ext uri="{FF2B5EF4-FFF2-40B4-BE49-F238E27FC236}">
                  <a16:creationId xmlns:a16="http://schemas.microsoft.com/office/drawing/2014/main" id="{03BA6948-D07C-504A-B07F-FE155D927D0C}"/>
                </a:ext>
              </a:extLst>
            </p:cNvPr>
            <p:cNvSpPr/>
            <p:nvPr/>
          </p:nvSpPr>
          <p:spPr>
            <a:xfrm>
              <a:off x="2780770" y="2757149"/>
              <a:ext cx="2164717" cy="365569"/>
            </a:xfrm>
            <a:prstGeom prst="rect">
              <a:avLst/>
            </a:prstGeom>
            <a:solidFill>
              <a:srgbClr val="FBE5D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Strong Hash Value</a:t>
              </a:r>
            </a:p>
          </p:txBody>
        </p:sp>
        <p:sp>
          <p:nvSpPr>
            <p:cNvPr id="11" name="Rectangle 10">
              <a:extLst>
                <a:ext uri="{FF2B5EF4-FFF2-40B4-BE49-F238E27FC236}">
                  <a16:creationId xmlns:a16="http://schemas.microsoft.com/office/drawing/2014/main" id="{56AAD22C-9038-3346-AF7D-ECAFCFDBC363}"/>
                </a:ext>
              </a:extLst>
            </p:cNvPr>
            <p:cNvSpPr/>
            <p:nvPr/>
          </p:nvSpPr>
          <p:spPr>
            <a:xfrm>
              <a:off x="2780770" y="3169130"/>
              <a:ext cx="216471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6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1</a:t>
              </a:r>
              <a:endParaRPr kumimoji="0" lang="en-CH" sz="2600" b="1" i="0" u="none" strike="noStrike" kern="1200" cap="none" spc="0" normalizeH="0" baseline="0" noProof="0" dirty="0">
                <a:ln>
                  <a:noFill/>
                </a:ln>
                <a:solidFill>
                  <a:srgbClr val="1982C3"/>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A822DB7B-97F5-5048-B10C-8B6AB2BDBB85}"/>
                </a:ext>
              </a:extLst>
            </p:cNvPr>
            <p:cNvSpPr/>
            <p:nvPr/>
          </p:nvSpPr>
          <p:spPr>
            <a:xfrm>
              <a:off x="2791501" y="3591989"/>
              <a:ext cx="216471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6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4</a:t>
              </a:r>
            </a:p>
          </p:txBody>
        </p:sp>
        <p:sp>
          <p:nvSpPr>
            <p:cNvPr id="13" name="Rectangle 12">
              <a:extLst>
                <a:ext uri="{FF2B5EF4-FFF2-40B4-BE49-F238E27FC236}">
                  <a16:creationId xmlns:a16="http://schemas.microsoft.com/office/drawing/2014/main" id="{F26BE170-626C-AB4B-B721-20BB67631DA7}"/>
                </a:ext>
              </a:extLst>
            </p:cNvPr>
            <p:cNvSpPr/>
            <p:nvPr/>
          </p:nvSpPr>
          <p:spPr>
            <a:xfrm>
              <a:off x="2791501" y="4030305"/>
              <a:ext cx="216471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6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7</a:t>
              </a:r>
            </a:p>
          </p:txBody>
        </p:sp>
        <p:sp>
          <p:nvSpPr>
            <p:cNvPr id="14" name="Rectangle 13">
              <a:extLst>
                <a:ext uri="{FF2B5EF4-FFF2-40B4-BE49-F238E27FC236}">
                  <a16:creationId xmlns:a16="http://schemas.microsoft.com/office/drawing/2014/main" id="{6C5F84F9-E072-2A48-B1B7-6BEF55941127}"/>
                </a:ext>
              </a:extLst>
            </p:cNvPr>
            <p:cNvSpPr/>
            <p:nvPr/>
          </p:nvSpPr>
          <p:spPr>
            <a:xfrm>
              <a:off x="2780770" y="4441908"/>
              <a:ext cx="2164717" cy="365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6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16</a:t>
              </a:r>
            </a:p>
          </p:txBody>
        </p:sp>
      </p:grpSp>
      <p:sp>
        <p:nvSpPr>
          <p:cNvPr id="15" name="Rectangle 14">
            <a:extLst>
              <a:ext uri="{FF2B5EF4-FFF2-40B4-BE49-F238E27FC236}">
                <a16:creationId xmlns:a16="http://schemas.microsoft.com/office/drawing/2014/main" id="{CEFD49F6-420F-BE4B-B2A4-067EABD8D216}"/>
              </a:ext>
            </a:extLst>
          </p:cNvPr>
          <p:cNvSpPr/>
          <p:nvPr/>
        </p:nvSpPr>
        <p:spPr>
          <a:xfrm>
            <a:off x="-2198" y="5118601"/>
            <a:ext cx="9144000" cy="106325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Using strong hash values instead of read-sized k-</a:t>
            </a:r>
            <a:r>
              <a:rPr kumimoji="0" lang="en-GB"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mers</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reduces the size of the index by 3.9x </a:t>
            </a:r>
          </a:p>
        </p:txBody>
      </p:sp>
    </p:spTree>
    <p:extLst>
      <p:ext uri="{BB962C8B-B14F-4D97-AF65-F5344CB8AC3E}">
        <p14:creationId xmlns:p14="http://schemas.microsoft.com/office/powerpoint/2010/main" val="104154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CD570-DD52-1C42-AE36-D4EAF8A6801E}"/>
              </a:ext>
            </a:extLst>
          </p:cNvPr>
          <p:cNvSpPr>
            <a:spLocks noGrp="1"/>
          </p:cNvSpPr>
          <p:nvPr>
            <p:ph type="title"/>
          </p:nvPr>
        </p:nvSpPr>
        <p:spPr/>
        <p:txBody>
          <a:bodyPr/>
          <a:lstStyle/>
          <a:p>
            <a:r>
              <a:rPr lang="en-CH" dirty="0"/>
              <a:t>GenStore-EM: Design</a:t>
            </a:r>
          </a:p>
        </p:txBody>
      </p:sp>
      <p:sp>
        <p:nvSpPr>
          <p:cNvPr id="4" name="Rounded Rectangle 1">
            <a:extLst>
              <a:ext uri="{FF2B5EF4-FFF2-40B4-BE49-F238E27FC236}">
                <a16:creationId xmlns:a16="http://schemas.microsoft.com/office/drawing/2014/main" id="{8CC950F5-D378-9E49-BA9A-DCAF3CA3AF96}"/>
              </a:ext>
            </a:extLst>
          </p:cNvPr>
          <p:cNvSpPr/>
          <p:nvPr/>
        </p:nvSpPr>
        <p:spPr>
          <a:xfrm>
            <a:off x="783927" y="1999730"/>
            <a:ext cx="7576145" cy="1554147"/>
          </a:xfrm>
          <a:prstGeom prst="roundRect">
            <a:avLst>
              <a:gd name="adj" fmla="val 6954"/>
            </a:avLst>
          </a:prstGeom>
          <a:solidFill>
            <a:srgbClr val="009FFF">
              <a:alpha val="9804"/>
            </a:srgb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0062A0"/>
                </a:solidFill>
                <a:effectLst/>
                <a:uLnTx/>
                <a:uFillTx/>
                <a:latin typeface="Corbel" panose="020B0503020204020204" pitchFamily="34" charset="0"/>
                <a:ea typeface="+mn-ea"/>
                <a:cs typeface="+mn-cs"/>
              </a:rPr>
              <a:t>GenStore-Enabled SSD</a:t>
            </a:r>
          </a:p>
        </p:txBody>
      </p:sp>
      <p:cxnSp>
        <p:nvCxnSpPr>
          <p:cNvPr id="5" name="Straight Connector 4">
            <a:extLst>
              <a:ext uri="{FF2B5EF4-FFF2-40B4-BE49-F238E27FC236}">
                <a16:creationId xmlns:a16="http://schemas.microsoft.com/office/drawing/2014/main" id="{1CFD8603-DB18-6C4E-8F5E-2DCB4CBB81CE}"/>
              </a:ext>
            </a:extLst>
          </p:cNvPr>
          <p:cNvCxnSpPr>
            <a:cxnSpLocks/>
          </p:cNvCxnSpPr>
          <p:nvPr/>
        </p:nvCxnSpPr>
        <p:spPr>
          <a:xfrm>
            <a:off x="2867842" y="2879951"/>
            <a:ext cx="496514"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ounded Rectangle 60">
            <a:extLst>
              <a:ext uri="{FF2B5EF4-FFF2-40B4-BE49-F238E27FC236}">
                <a16:creationId xmlns:a16="http://schemas.microsoft.com/office/drawing/2014/main" id="{B51B3BE6-A2E7-1349-9C33-AD8A6BF3FF7C}"/>
              </a:ext>
            </a:extLst>
          </p:cNvPr>
          <p:cNvSpPr/>
          <p:nvPr/>
        </p:nvSpPr>
        <p:spPr>
          <a:xfrm>
            <a:off x="2804836" y="1369324"/>
            <a:ext cx="3534327" cy="392316"/>
          </a:xfrm>
          <a:prstGeom prst="roundRect">
            <a:avLst>
              <a:gd name="adj" fmla="val 30799"/>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sp>
        <p:nvSpPr>
          <p:cNvPr id="7" name="Rounded Rectangle 151">
            <a:extLst>
              <a:ext uri="{FF2B5EF4-FFF2-40B4-BE49-F238E27FC236}">
                <a16:creationId xmlns:a16="http://schemas.microsoft.com/office/drawing/2014/main" id="{31E1395A-E51E-4243-8341-47BE8DE64388}"/>
              </a:ext>
            </a:extLst>
          </p:cNvPr>
          <p:cNvSpPr/>
          <p:nvPr/>
        </p:nvSpPr>
        <p:spPr>
          <a:xfrm>
            <a:off x="903990" y="3965548"/>
            <a:ext cx="7336019" cy="1785799"/>
          </a:xfrm>
          <a:prstGeom prst="roundRect">
            <a:avLst>
              <a:gd name="adj" fmla="val 0"/>
            </a:avLst>
          </a:prstGeom>
          <a:solidFill>
            <a:schemeClr val="bg2">
              <a:alpha val="63706"/>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8" name="Group 7">
            <a:extLst>
              <a:ext uri="{FF2B5EF4-FFF2-40B4-BE49-F238E27FC236}">
                <a16:creationId xmlns:a16="http://schemas.microsoft.com/office/drawing/2014/main" id="{98387074-80C6-9445-82D0-7A20A373505B}"/>
              </a:ext>
            </a:extLst>
          </p:cNvPr>
          <p:cNvGrpSpPr/>
          <p:nvPr/>
        </p:nvGrpSpPr>
        <p:grpSpPr>
          <a:xfrm>
            <a:off x="978511" y="4343441"/>
            <a:ext cx="2820230" cy="1314934"/>
            <a:chOff x="2686050" y="4148829"/>
            <a:chExt cx="2820230" cy="1314934"/>
          </a:xfrm>
        </p:grpSpPr>
        <p:sp>
          <p:nvSpPr>
            <p:cNvPr id="9" name="직사각형 78">
              <a:extLst>
                <a:ext uri="{FF2B5EF4-FFF2-40B4-BE49-F238E27FC236}">
                  <a16:creationId xmlns:a16="http://schemas.microsoft.com/office/drawing/2014/main" id="{AC221B24-D04B-6747-957E-06680D69305D}"/>
                </a:ext>
              </a:extLst>
            </p:cNvPr>
            <p:cNvSpPr/>
            <p:nvPr/>
          </p:nvSpPr>
          <p:spPr>
            <a:xfrm>
              <a:off x="2686050" y="4148829"/>
              <a:ext cx="1696057" cy="131493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Die#1</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 name="직사각형 79">
              <a:extLst>
                <a:ext uri="{FF2B5EF4-FFF2-40B4-BE49-F238E27FC236}">
                  <a16:creationId xmlns:a16="http://schemas.microsoft.com/office/drawing/2014/main" id="{8061B1E2-6570-F048-BAED-B62A2466FF79}"/>
                </a:ext>
              </a:extLst>
            </p:cNvPr>
            <p:cNvSpPr/>
            <p:nvPr/>
          </p:nvSpPr>
          <p:spPr>
            <a:xfrm>
              <a:off x="2720180" y="4195807"/>
              <a:ext cx="788096" cy="98776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Plane#1</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1" name="직사각형 352">
              <a:extLst>
                <a:ext uri="{FF2B5EF4-FFF2-40B4-BE49-F238E27FC236}">
                  <a16:creationId xmlns:a16="http://schemas.microsoft.com/office/drawing/2014/main" id="{D01E6D29-6F82-CC4A-94FD-1F9748B1F7D5}"/>
                </a:ext>
              </a:extLst>
            </p:cNvPr>
            <p:cNvSpPr/>
            <p:nvPr/>
          </p:nvSpPr>
          <p:spPr>
            <a:xfrm>
              <a:off x="2761664" y="4298013"/>
              <a:ext cx="705130"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2" name="직사각형 79">
              <a:extLst>
                <a:ext uri="{FF2B5EF4-FFF2-40B4-BE49-F238E27FC236}">
                  <a16:creationId xmlns:a16="http://schemas.microsoft.com/office/drawing/2014/main" id="{DA1DD13C-95C6-D44C-8E7E-50615B537B32}"/>
                </a:ext>
              </a:extLst>
            </p:cNvPr>
            <p:cNvSpPr/>
            <p:nvPr/>
          </p:nvSpPr>
          <p:spPr>
            <a:xfrm>
              <a:off x="3551634" y="4195807"/>
              <a:ext cx="788096" cy="98776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Plane#2</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3" name="직사각형 352">
              <a:extLst>
                <a:ext uri="{FF2B5EF4-FFF2-40B4-BE49-F238E27FC236}">
                  <a16:creationId xmlns:a16="http://schemas.microsoft.com/office/drawing/2014/main" id="{BFC0E4F4-3760-6647-9FCB-F2E58DBDFC48}"/>
                </a:ext>
              </a:extLst>
            </p:cNvPr>
            <p:cNvSpPr/>
            <p:nvPr/>
          </p:nvSpPr>
          <p:spPr>
            <a:xfrm>
              <a:off x="3593117" y="4298013"/>
              <a:ext cx="705130"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4" name="직사각형 352">
              <a:extLst>
                <a:ext uri="{FF2B5EF4-FFF2-40B4-BE49-F238E27FC236}">
                  <a16:creationId xmlns:a16="http://schemas.microsoft.com/office/drawing/2014/main" id="{92EA377F-8AA3-7244-AFE6-95131032BE94}"/>
                </a:ext>
              </a:extLst>
            </p:cNvPr>
            <p:cNvSpPr/>
            <p:nvPr/>
          </p:nvSpPr>
          <p:spPr>
            <a:xfrm>
              <a:off x="3593117" y="4692527"/>
              <a:ext cx="705130"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nvGrpSpPr>
            <p:cNvPr id="15" name="Group 14">
              <a:extLst>
                <a:ext uri="{FF2B5EF4-FFF2-40B4-BE49-F238E27FC236}">
                  <a16:creationId xmlns:a16="http://schemas.microsoft.com/office/drawing/2014/main" id="{1D047CA6-F8BF-054E-87AA-0BC15CAB9A70}"/>
                </a:ext>
              </a:extLst>
            </p:cNvPr>
            <p:cNvGrpSpPr/>
            <p:nvPr/>
          </p:nvGrpSpPr>
          <p:grpSpPr>
            <a:xfrm>
              <a:off x="4654000" y="4148829"/>
              <a:ext cx="852280" cy="1314934"/>
              <a:chOff x="4783207" y="4148829"/>
              <a:chExt cx="1696057" cy="1314934"/>
            </a:xfrm>
          </p:grpSpPr>
          <p:sp>
            <p:nvSpPr>
              <p:cNvPr id="17" name="직사각형 78">
                <a:extLst>
                  <a:ext uri="{FF2B5EF4-FFF2-40B4-BE49-F238E27FC236}">
                    <a16:creationId xmlns:a16="http://schemas.microsoft.com/office/drawing/2014/main" id="{976DD7D5-0FED-6944-AEA8-995EB2052DEA}"/>
                  </a:ext>
                </a:extLst>
              </p:cNvPr>
              <p:cNvSpPr/>
              <p:nvPr/>
            </p:nvSpPr>
            <p:spPr>
              <a:xfrm>
                <a:off x="4783207" y="4148829"/>
                <a:ext cx="1696057" cy="131493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Die#4</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8" name="직사각형 79">
                <a:extLst>
                  <a:ext uri="{FF2B5EF4-FFF2-40B4-BE49-F238E27FC236}">
                    <a16:creationId xmlns:a16="http://schemas.microsoft.com/office/drawing/2014/main" id="{5907D46E-ADE2-8C45-99EF-766E96B681C8}"/>
                  </a:ext>
                </a:extLst>
              </p:cNvPr>
              <p:cNvSpPr/>
              <p:nvPr/>
            </p:nvSpPr>
            <p:spPr>
              <a:xfrm>
                <a:off x="4853160" y="4195807"/>
                <a:ext cx="716452" cy="98776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P#1</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9" name="직사각형 352">
                <a:extLst>
                  <a:ext uri="{FF2B5EF4-FFF2-40B4-BE49-F238E27FC236}">
                    <a16:creationId xmlns:a16="http://schemas.microsoft.com/office/drawing/2014/main" id="{25793CB1-7077-E840-A34C-D90D3216E4DE}"/>
                  </a:ext>
                </a:extLst>
              </p:cNvPr>
              <p:cNvSpPr/>
              <p:nvPr/>
            </p:nvSpPr>
            <p:spPr>
              <a:xfrm>
                <a:off x="4946500" y="4298013"/>
                <a:ext cx="529774"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0" name="직사각형 79">
                <a:extLst>
                  <a:ext uri="{FF2B5EF4-FFF2-40B4-BE49-F238E27FC236}">
                    <a16:creationId xmlns:a16="http://schemas.microsoft.com/office/drawing/2014/main" id="{D2348870-135F-B647-A177-357B15D0BF0F}"/>
                  </a:ext>
                </a:extLst>
              </p:cNvPr>
              <p:cNvSpPr/>
              <p:nvPr/>
            </p:nvSpPr>
            <p:spPr>
              <a:xfrm>
                <a:off x="5684614" y="4195807"/>
                <a:ext cx="716452" cy="98776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P#2</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1" name="직사각형 352">
                <a:extLst>
                  <a:ext uri="{FF2B5EF4-FFF2-40B4-BE49-F238E27FC236}">
                    <a16:creationId xmlns:a16="http://schemas.microsoft.com/office/drawing/2014/main" id="{9942E8B2-781A-9C4F-94B1-67AF2B06089F}"/>
                  </a:ext>
                </a:extLst>
              </p:cNvPr>
              <p:cNvSpPr/>
              <p:nvPr/>
            </p:nvSpPr>
            <p:spPr>
              <a:xfrm>
                <a:off x="5777952" y="4298013"/>
                <a:ext cx="529774"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2" name="직사각형 352">
                <a:extLst>
                  <a:ext uri="{FF2B5EF4-FFF2-40B4-BE49-F238E27FC236}">
                    <a16:creationId xmlns:a16="http://schemas.microsoft.com/office/drawing/2014/main" id="{BC5907A3-A808-CD42-9413-71F12F9126D7}"/>
                  </a:ext>
                </a:extLst>
              </p:cNvPr>
              <p:cNvSpPr/>
              <p:nvPr/>
            </p:nvSpPr>
            <p:spPr>
              <a:xfrm>
                <a:off x="4946500" y="4692527"/>
                <a:ext cx="529774"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3" name="직사각형 352">
                <a:extLst>
                  <a:ext uri="{FF2B5EF4-FFF2-40B4-BE49-F238E27FC236}">
                    <a16:creationId xmlns:a16="http://schemas.microsoft.com/office/drawing/2014/main" id="{CD256BDB-9209-1443-9B49-ED7B52623889}"/>
                  </a:ext>
                </a:extLst>
              </p:cNvPr>
              <p:cNvSpPr/>
              <p:nvPr/>
            </p:nvSpPr>
            <p:spPr>
              <a:xfrm>
                <a:off x="5777952" y="4692527"/>
                <a:ext cx="529774"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sp>
          <p:nvSpPr>
            <p:cNvPr id="16" name="직사각형 363">
              <a:extLst>
                <a:ext uri="{FF2B5EF4-FFF2-40B4-BE49-F238E27FC236}">
                  <a16:creationId xmlns:a16="http://schemas.microsoft.com/office/drawing/2014/main" id="{66BF03D5-706D-4246-A420-F8C5E98E9AC0}"/>
                </a:ext>
              </a:extLst>
            </p:cNvPr>
            <p:cNvSpPr/>
            <p:nvPr/>
          </p:nvSpPr>
          <p:spPr>
            <a:xfrm>
              <a:off x="4371559" y="4589036"/>
              <a:ext cx="305537" cy="216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nvGrpSpPr>
          <p:cNvPr id="24" name="Group 23">
            <a:extLst>
              <a:ext uri="{FF2B5EF4-FFF2-40B4-BE49-F238E27FC236}">
                <a16:creationId xmlns:a16="http://schemas.microsoft.com/office/drawing/2014/main" id="{15B1A5E0-D5B0-FB4E-AEB7-E32F48E49934}"/>
              </a:ext>
            </a:extLst>
          </p:cNvPr>
          <p:cNvGrpSpPr/>
          <p:nvPr/>
        </p:nvGrpSpPr>
        <p:grpSpPr>
          <a:xfrm>
            <a:off x="3965790" y="4343441"/>
            <a:ext cx="1945584" cy="1314933"/>
            <a:chOff x="5669860" y="4148829"/>
            <a:chExt cx="1945584" cy="1314933"/>
          </a:xfrm>
        </p:grpSpPr>
        <p:grpSp>
          <p:nvGrpSpPr>
            <p:cNvPr id="25" name="Group 24">
              <a:extLst>
                <a:ext uri="{FF2B5EF4-FFF2-40B4-BE49-F238E27FC236}">
                  <a16:creationId xmlns:a16="http://schemas.microsoft.com/office/drawing/2014/main" id="{B983B6D2-F405-6245-9435-2CFE53DAAB14}"/>
                </a:ext>
              </a:extLst>
            </p:cNvPr>
            <p:cNvGrpSpPr/>
            <p:nvPr/>
          </p:nvGrpSpPr>
          <p:grpSpPr>
            <a:xfrm>
              <a:off x="5669860" y="4148829"/>
              <a:ext cx="852280" cy="1314933"/>
              <a:chOff x="4783207" y="4148829"/>
              <a:chExt cx="1696057" cy="1314933"/>
            </a:xfrm>
          </p:grpSpPr>
          <p:sp>
            <p:nvSpPr>
              <p:cNvPr id="35" name="직사각형 78">
                <a:extLst>
                  <a:ext uri="{FF2B5EF4-FFF2-40B4-BE49-F238E27FC236}">
                    <a16:creationId xmlns:a16="http://schemas.microsoft.com/office/drawing/2014/main" id="{19FF2990-D891-584D-8D11-72075741CB73}"/>
                  </a:ext>
                </a:extLst>
              </p:cNvPr>
              <p:cNvSpPr/>
              <p:nvPr/>
            </p:nvSpPr>
            <p:spPr>
              <a:xfrm>
                <a:off x="4783207" y="4148829"/>
                <a:ext cx="1696057" cy="1314933"/>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Die#1</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6" name="직사각형 79">
                <a:extLst>
                  <a:ext uri="{FF2B5EF4-FFF2-40B4-BE49-F238E27FC236}">
                    <a16:creationId xmlns:a16="http://schemas.microsoft.com/office/drawing/2014/main" id="{712E57B8-695A-7847-A201-0562D30C03A2}"/>
                  </a:ext>
                </a:extLst>
              </p:cNvPr>
              <p:cNvSpPr/>
              <p:nvPr/>
            </p:nvSpPr>
            <p:spPr>
              <a:xfrm>
                <a:off x="4853160" y="4195806"/>
                <a:ext cx="716452" cy="997725"/>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P#1</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7" name="직사각형 352">
                <a:extLst>
                  <a:ext uri="{FF2B5EF4-FFF2-40B4-BE49-F238E27FC236}">
                    <a16:creationId xmlns:a16="http://schemas.microsoft.com/office/drawing/2014/main" id="{622BAE22-A81D-7F49-9ACD-3DA0F3163CC1}"/>
                  </a:ext>
                </a:extLst>
              </p:cNvPr>
              <p:cNvSpPr/>
              <p:nvPr/>
            </p:nvSpPr>
            <p:spPr>
              <a:xfrm>
                <a:off x="4946500" y="4298013"/>
                <a:ext cx="529774"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8" name="직사각형 79">
                <a:extLst>
                  <a:ext uri="{FF2B5EF4-FFF2-40B4-BE49-F238E27FC236}">
                    <a16:creationId xmlns:a16="http://schemas.microsoft.com/office/drawing/2014/main" id="{500BCE64-423A-A740-BE41-7777E8EE4087}"/>
                  </a:ext>
                </a:extLst>
              </p:cNvPr>
              <p:cNvSpPr/>
              <p:nvPr/>
            </p:nvSpPr>
            <p:spPr>
              <a:xfrm>
                <a:off x="5684614" y="4195806"/>
                <a:ext cx="716452" cy="997725"/>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P#2</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9" name="직사각형 352">
                <a:extLst>
                  <a:ext uri="{FF2B5EF4-FFF2-40B4-BE49-F238E27FC236}">
                    <a16:creationId xmlns:a16="http://schemas.microsoft.com/office/drawing/2014/main" id="{B64075F5-367A-284F-8E36-5669D08F99F6}"/>
                  </a:ext>
                </a:extLst>
              </p:cNvPr>
              <p:cNvSpPr/>
              <p:nvPr/>
            </p:nvSpPr>
            <p:spPr>
              <a:xfrm>
                <a:off x="5777952" y="4298013"/>
                <a:ext cx="529774"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0" name="직사각형 352">
                <a:extLst>
                  <a:ext uri="{FF2B5EF4-FFF2-40B4-BE49-F238E27FC236}">
                    <a16:creationId xmlns:a16="http://schemas.microsoft.com/office/drawing/2014/main" id="{DF76ADA3-A244-A341-AD8A-3D00B2A8BC70}"/>
                  </a:ext>
                </a:extLst>
              </p:cNvPr>
              <p:cNvSpPr/>
              <p:nvPr/>
            </p:nvSpPr>
            <p:spPr>
              <a:xfrm>
                <a:off x="4946500" y="4692527"/>
                <a:ext cx="529774"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1" name="직사각형 352">
                <a:extLst>
                  <a:ext uri="{FF2B5EF4-FFF2-40B4-BE49-F238E27FC236}">
                    <a16:creationId xmlns:a16="http://schemas.microsoft.com/office/drawing/2014/main" id="{ABCF0395-730F-484E-9BBB-8E17B9ACDD37}"/>
                  </a:ext>
                </a:extLst>
              </p:cNvPr>
              <p:cNvSpPr/>
              <p:nvPr/>
            </p:nvSpPr>
            <p:spPr>
              <a:xfrm>
                <a:off x="5777952" y="4692527"/>
                <a:ext cx="529774"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nvGrpSpPr>
            <p:cNvPr id="26" name="Group 25">
              <a:extLst>
                <a:ext uri="{FF2B5EF4-FFF2-40B4-BE49-F238E27FC236}">
                  <a16:creationId xmlns:a16="http://schemas.microsoft.com/office/drawing/2014/main" id="{2AC5E41F-50C9-F745-84DA-AD4BB9364853}"/>
                </a:ext>
              </a:extLst>
            </p:cNvPr>
            <p:cNvGrpSpPr/>
            <p:nvPr/>
          </p:nvGrpSpPr>
          <p:grpSpPr>
            <a:xfrm>
              <a:off x="6763164" y="4148829"/>
              <a:ext cx="852280" cy="1314933"/>
              <a:chOff x="4783207" y="4148829"/>
              <a:chExt cx="1696057" cy="1314933"/>
            </a:xfrm>
          </p:grpSpPr>
          <p:sp>
            <p:nvSpPr>
              <p:cNvPr id="28" name="직사각형 78">
                <a:extLst>
                  <a:ext uri="{FF2B5EF4-FFF2-40B4-BE49-F238E27FC236}">
                    <a16:creationId xmlns:a16="http://schemas.microsoft.com/office/drawing/2014/main" id="{72E5F8C8-177C-C944-BB93-9EEFB5942EB9}"/>
                  </a:ext>
                </a:extLst>
              </p:cNvPr>
              <p:cNvSpPr/>
              <p:nvPr/>
            </p:nvSpPr>
            <p:spPr>
              <a:xfrm>
                <a:off x="4783207" y="4148829"/>
                <a:ext cx="1696057" cy="1314933"/>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Die#4</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9" name="직사각형 79">
                <a:extLst>
                  <a:ext uri="{FF2B5EF4-FFF2-40B4-BE49-F238E27FC236}">
                    <a16:creationId xmlns:a16="http://schemas.microsoft.com/office/drawing/2014/main" id="{6C30A438-E90B-7E4F-A087-1F15EC5ADDC2}"/>
                  </a:ext>
                </a:extLst>
              </p:cNvPr>
              <p:cNvSpPr/>
              <p:nvPr/>
            </p:nvSpPr>
            <p:spPr>
              <a:xfrm>
                <a:off x="4853160" y="4195806"/>
                <a:ext cx="716452" cy="997725"/>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P#1</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0" name="직사각형 352">
                <a:extLst>
                  <a:ext uri="{FF2B5EF4-FFF2-40B4-BE49-F238E27FC236}">
                    <a16:creationId xmlns:a16="http://schemas.microsoft.com/office/drawing/2014/main" id="{FDAC43F3-14C4-134D-9F47-89F8B07332B1}"/>
                  </a:ext>
                </a:extLst>
              </p:cNvPr>
              <p:cNvSpPr/>
              <p:nvPr/>
            </p:nvSpPr>
            <p:spPr>
              <a:xfrm>
                <a:off x="4946500" y="4298013"/>
                <a:ext cx="529774"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1" name="직사각형 79">
                <a:extLst>
                  <a:ext uri="{FF2B5EF4-FFF2-40B4-BE49-F238E27FC236}">
                    <a16:creationId xmlns:a16="http://schemas.microsoft.com/office/drawing/2014/main" id="{8126472F-71F8-3045-A372-74A6B5B6F779}"/>
                  </a:ext>
                </a:extLst>
              </p:cNvPr>
              <p:cNvSpPr/>
              <p:nvPr/>
            </p:nvSpPr>
            <p:spPr>
              <a:xfrm>
                <a:off x="5684614" y="4195806"/>
                <a:ext cx="716452" cy="997725"/>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P#2</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2" name="직사각형 352">
                <a:extLst>
                  <a:ext uri="{FF2B5EF4-FFF2-40B4-BE49-F238E27FC236}">
                    <a16:creationId xmlns:a16="http://schemas.microsoft.com/office/drawing/2014/main" id="{60B9029A-2CF1-1A44-A3E8-A9D80B53A111}"/>
                  </a:ext>
                </a:extLst>
              </p:cNvPr>
              <p:cNvSpPr/>
              <p:nvPr/>
            </p:nvSpPr>
            <p:spPr>
              <a:xfrm>
                <a:off x="5777952" y="4298013"/>
                <a:ext cx="529774"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3" name="직사각형 352">
                <a:extLst>
                  <a:ext uri="{FF2B5EF4-FFF2-40B4-BE49-F238E27FC236}">
                    <a16:creationId xmlns:a16="http://schemas.microsoft.com/office/drawing/2014/main" id="{4C965230-CDFE-4F4D-AB39-78843A8D031E}"/>
                  </a:ext>
                </a:extLst>
              </p:cNvPr>
              <p:cNvSpPr/>
              <p:nvPr/>
            </p:nvSpPr>
            <p:spPr>
              <a:xfrm>
                <a:off x="4946500" y="4692527"/>
                <a:ext cx="529774"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4" name="직사각형 352">
                <a:extLst>
                  <a:ext uri="{FF2B5EF4-FFF2-40B4-BE49-F238E27FC236}">
                    <a16:creationId xmlns:a16="http://schemas.microsoft.com/office/drawing/2014/main" id="{5366B777-3513-284F-B0CD-F532B4690BA2}"/>
                  </a:ext>
                </a:extLst>
              </p:cNvPr>
              <p:cNvSpPr/>
              <p:nvPr/>
            </p:nvSpPr>
            <p:spPr>
              <a:xfrm>
                <a:off x="5777952" y="4692527"/>
                <a:ext cx="529774"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sp>
          <p:nvSpPr>
            <p:cNvPr id="27" name="직사각형 363">
              <a:extLst>
                <a:ext uri="{FF2B5EF4-FFF2-40B4-BE49-F238E27FC236}">
                  <a16:creationId xmlns:a16="http://schemas.microsoft.com/office/drawing/2014/main" id="{632A40CD-940C-B442-A563-7501E0AF49D6}"/>
                </a:ext>
              </a:extLst>
            </p:cNvPr>
            <p:cNvSpPr/>
            <p:nvPr/>
          </p:nvSpPr>
          <p:spPr>
            <a:xfrm>
              <a:off x="6490971" y="4589036"/>
              <a:ext cx="305537" cy="216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nvGrpSpPr>
          <p:cNvPr id="42" name="Group 41">
            <a:extLst>
              <a:ext uri="{FF2B5EF4-FFF2-40B4-BE49-F238E27FC236}">
                <a16:creationId xmlns:a16="http://schemas.microsoft.com/office/drawing/2014/main" id="{1ABC1164-C652-F946-905C-6DC753482C43}"/>
              </a:ext>
            </a:extLst>
          </p:cNvPr>
          <p:cNvGrpSpPr/>
          <p:nvPr/>
        </p:nvGrpSpPr>
        <p:grpSpPr>
          <a:xfrm>
            <a:off x="5913430" y="4343442"/>
            <a:ext cx="2236946" cy="1314932"/>
            <a:chOff x="5378498" y="4148830"/>
            <a:chExt cx="2236946" cy="1314932"/>
          </a:xfrm>
        </p:grpSpPr>
        <p:grpSp>
          <p:nvGrpSpPr>
            <p:cNvPr id="43" name="Group 42">
              <a:extLst>
                <a:ext uri="{FF2B5EF4-FFF2-40B4-BE49-F238E27FC236}">
                  <a16:creationId xmlns:a16="http://schemas.microsoft.com/office/drawing/2014/main" id="{C2F459E8-DFEC-8549-AD47-45CE0A0233B8}"/>
                </a:ext>
              </a:extLst>
            </p:cNvPr>
            <p:cNvGrpSpPr/>
            <p:nvPr/>
          </p:nvGrpSpPr>
          <p:grpSpPr>
            <a:xfrm>
              <a:off x="5669860" y="4148830"/>
              <a:ext cx="852280" cy="1314932"/>
              <a:chOff x="4783207" y="4148830"/>
              <a:chExt cx="1696057" cy="1314932"/>
            </a:xfrm>
          </p:grpSpPr>
          <p:sp>
            <p:nvSpPr>
              <p:cNvPr id="54" name="직사각형 78">
                <a:extLst>
                  <a:ext uri="{FF2B5EF4-FFF2-40B4-BE49-F238E27FC236}">
                    <a16:creationId xmlns:a16="http://schemas.microsoft.com/office/drawing/2014/main" id="{5BBDEF9A-AF51-3A48-A4F2-C6554598F2D6}"/>
                  </a:ext>
                </a:extLst>
              </p:cNvPr>
              <p:cNvSpPr/>
              <p:nvPr/>
            </p:nvSpPr>
            <p:spPr>
              <a:xfrm>
                <a:off x="4783207" y="4148830"/>
                <a:ext cx="1696057" cy="1314932"/>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Die#1</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5" name="직사각형 79">
                <a:extLst>
                  <a:ext uri="{FF2B5EF4-FFF2-40B4-BE49-F238E27FC236}">
                    <a16:creationId xmlns:a16="http://schemas.microsoft.com/office/drawing/2014/main" id="{E402CA87-F41C-914C-A8B9-9E6B8C23665A}"/>
                  </a:ext>
                </a:extLst>
              </p:cNvPr>
              <p:cNvSpPr/>
              <p:nvPr/>
            </p:nvSpPr>
            <p:spPr>
              <a:xfrm>
                <a:off x="4853160" y="4195807"/>
                <a:ext cx="716452" cy="99772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P#1</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6" name="직사각형 352">
                <a:extLst>
                  <a:ext uri="{FF2B5EF4-FFF2-40B4-BE49-F238E27FC236}">
                    <a16:creationId xmlns:a16="http://schemas.microsoft.com/office/drawing/2014/main" id="{90675E61-7FD3-3C43-9808-C2BB57F9BFA3}"/>
                  </a:ext>
                </a:extLst>
              </p:cNvPr>
              <p:cNvSpPr/>
              <p:nvPr/>
            </p:nvSpPr>
            <p:spPr>
              <a:xfrm>
                <a:off x="4946500" y="4298013"/>
                <a:ext cx="529774"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7" name="직사각형 79">
                <a:extLst>
                  <a:ext uri="{FF2B5EF4-FFF2-40B4-BE49-F238E27FC236}">
                    <a16:creationId xmlns:a16="http://schemas.microsoft.com/office/drawing/2014/main" id="{04C8362B-4195-FB47-841B-27CD90C458D1}"/>
                  </a:ext>
                </a:extLst>
              </p:cNvPr>
              <p:cNvSpPr/>
              <p:nvPr/>
            </p:nvSpPr>
            <p:spPr>
              <a:xfrm>
                <a:off x="5684614" y="4195807"/>
                <a:ext cx="716452" cy="99772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P#2</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8" name="직사각형 352">
                <a:extLst>
                  <a:ext uri="{FF2B5EF4-FFF2-40B4-BE49-F238E27FC236}">
                    <a16:creationId xmlns:a16="http://schemas.microsoft.com/office/drawing/2014/main" id="{36580822-5167-DB47-9978-6538C09CBA62}"/>
                  </a:ext>
                </a:extLst>
              </p:cNvPr>
              <p:cNvSpPr/>
              <p:nvPr/>
            </p:nvSpPr>
            <p:spPr>
              <a:xfrm>
                <a:off x="5777952" y="4298013"/>
                <a:ext cx="529774"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9" name="직사각형 352">
                <a:extLst>
                  <a:ext uri="{FF2B5EF4-FFF2-40B4-BE49-F238E27FC236}">
                    <a16:creationId xmlns:a16="http://schemas.microsoft.com/office/drawing/2014/main" id="{F2FDA18C-647C-7245-B13A-4DE630B1DF3E}"/>
                  </a:ext>
                </a:extLst>
              </p:cNvPr>
              <p:cNvSpPr/>
              <p:nvPr/>
            </p:nvSpPr>
            <p:spPr>
              <a:xfrm>
                <a:off x="4946500" y="4692527"/>
                <a:ext cx="529774"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0" name="직사각형 352">
                <a:extLst>
                  <a:ext uri="{FF2B5EF4-FFF2-40B4-BE49-F238E27FC236}">
                    <a16:creationId xmlns:a16="http://schemas.microsoft.com/office/drawing/2014/main" id="{80EAE09F-C5C1-8E42-908A-CE53F295A4E1}"/>
                  </a:ext>
                </a:extLst>
              </p:cNvPr>
              <p:cNvSpPr/>
              <p:nvPr/>
            </p:nvSpPr>
            <p:spPr>
              <a:xfrm>
                <a:off x="5777952" y="4692527"/>
                <a:ext cx="529774"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nvGrpSpPr>
            <p:cNvPr id="44" name="Group 43">
              <a:extLst>
                <a:ext uri="{FF2B5EF4-FFF2-40B4-BE49-F238E27FC236}">
                  <a16:creationId xmlns:a16="http://schemas.microsoft.com/office/drawing/2014/main" id="{FBF912D3-1847-404C-B1D2-2A738340DA1F}"/>
                </a:ext>
              </a:extLst>
            </p:cNvPr>
            <p:cNvGrpSpPr/>
            <p:nvPr/>
          </p:nvGrpSpPr>
          <p:grpSpPr>
            <a:xfrm>
              <a:off x="6763164" y="4148830"/>
              <a:ext cx="852280" cy="1314932"/>
              <a:chOff x="4783207" y="4148830"/>
              <a:chExt cx="1696057" cy="1314932"/>
            </a:xfrm>
          </p:grpSpPr>
          <p:sp>
            <p:nvSpPr>
              <p:cNvPr id="47" name="직사각형 78">
                <a:extLst>
                  <a:ext uri="{FF2B5EF4-FFF2-40B4-BE49-F238E27FC236}">
                    <a16:creationId xmlns:a16="http://schemas.microsoft.com/office/drawing/2014/main" id="{B1C1A794-F90C-E44D-95A9-DD61CB4067D2}"/>
                  </a:ext>
                </a:extLst>
              </p:cNvPr>
              <p:cNvSpPr/>
              <p:nvPr/>
            </p:nvSpPr>
            <p:spPr>
              <a:xfrm>
                <a:off x="4783207" y="4148830"/>
                <a:ext cx="1696057" cy="1314932"/>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Die#4</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8" name="직사각형 79">
                <a:extLst>
                  <a:ext uri="{FF2B5EF4-FFF2-40B4-BE49-F238E27FC236}">
                    <a16:creationId xmlns:a16="http://schemas.microsoft.com/office/drawing/2014/main" id="{65B7FDB9-67D9-F241-8715-A232FCBAE6E2}"/>
                  </a:ext>
                </a:extLst>
              </p:cNvPr>
              <p:cNvSpPr/>
              <p:nvPr/>
            </p:nvSpPr>
            <p:spPr>
              <a:xfrm>
                <a:off x="4853160" y="4195807"/>
                <a:ext cx="716452" cy="99772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P#1</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9" name="직사각형 352">
                <a:extLst>
                  <a:ext uri="{FF2B5EF4-FFF2-40B4-BE49-F238E27FC236}">
                    <a16:creationId xmlns:a16="http://schemas.microsoft.com/office/drawing/2014/main" id="{89BD43F3-3A84-124E-87B8-4C7F342C8FC3}"/>
                  </a:ext>
                </a:extLst>
              </p:cNvPr>
              <p:cNvSpPr/>
              <p:nvPr/>
            </p:nvSpPr>
            <p:spPr>
              <a:xfrm>
                <a:off x="4946500" y="4298013"/>
                <a:ext cx="529774"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0" name="직사각형 79">
                <a:extLst>
                  <a:ext uri="{FF2B5EF4-FFF2-40B4-BE49-F238E27FC236}">
                    <a16:creationId xmlns:a16="http://schemas.microsoft.com/office/drawing/2014/main" id="{7DEA8A1F-B5E5-934B-9782-0623E2344A5E}"/>
                  </a:ext>
                </a:extLst>
              </p:cNvPr>
              <p:cNvSpPr/>
              <p:nvPr/>
            </p:nvSpPr>
            <p:spPr>
              <a:xfrm>
                <a:off x="5684614" y="4195807"/>
                <a:ext cx="716452" cy="99772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P#2</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1" name="직사각형 352">
                <a:extLst>
                  <a:ext uri="{FF2B5EF4-FFF2-40B4-BE49-F238E27FC236}">
                    <a16:creationId xmlns:a16="http://schemas.microsoft.com/office/drawing/2014/main" id="{F208B52F-4432-1847-B277-80D1B2CE166A}"/>
                  </a:ext>
                </a:extLst>
              </p:cNvPr>
              <p:cNvSpPr/>
              <p:nvPr/>
            </p:nvSpPr>
            <p:spPr>
              <a:xfrm>
                <a:off x="5777952" y="4298013"/>
                <a:ext cx="529774" cy="206971"/>
              </a:xfrm>
              <a:prstGeom prst="rect">
                <a:avLst/>
              </a:prstGeom>
              <a:solidFill>
                <a:srgbClr val="F3DDE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2" name="직사각형 352">
                <a:extLst>
                  <a:ext uri="{FF2B5EF4-FFF2-40B4-BE49-F238E27FC236}">
                    <a16:creationId xmlns:a16="http://schemas.microsoft.com/office/drawing/2014/main" id="{2E2B416D-2894-B149-B702-AAC5D8F0B25F}"/>
                  </a:ext>
                </a:extLst>
              </p:cNvPr>
              <p:cNvSpPr/>
              <p:nvPr/>
            </p:nvSpPr>
            <p:spPr>
              <a:xfrm>
                <a:off x="4946500" y="4692527"/>
                <a:ext cx="529774"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3" name="직사각형 352">
                <a:extLst>
                  <a:ext uri="{FF2B5EF4-FFF2-40B4-BE49-F238E27FC236}">
                    <a16:creationId xmlns:a16="http://schemas.microsoft.com/office/drawing/2014/main" id="{AF59DAFE-C219-104C-9522-D758B28957D6}"/>
                  </a:ext>
                </a:extLst>
              </p:cNvPr>
              <p:cNvSpPr/>
              <p:nvPr/>
            </p:nvSpPr>
            <p:spPr>
              <a:xfrm>
                <a:off x="5777952" y="4692527"/>
                <a:ext cx="529774"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sp>
          <p:nvSpPr>
            <p:cNvPr id="45" name="직사각형 363">
              <a:extLst>
                <a:ext uri="{FF2B5EF4-FFF2-40B4-BE49-F238E27FC236}">
                  <a16:creationId xmlns:a16="http://schemas.microsoft.com/office/drawing/2014/main" id="{F392B0BF-A3E4-F146-A3F0-D8FEAE0368C2}"/>
                </a:ext>
              </a:extLst>
            </p:cNvPr>
            <p:cNvSpPr/>
            <p:nvPr/>
          </p:nvSpPr>
          <p:spPr>
            <a:xfrm>
              <a:off x="6490971" y="4589036"/>
              <a:ext cx="305537" cy="216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6" name="직사각형 363">
              <a:extLst>
                <a:ext uri="{FF2B5EF4-FFF2-40B4-BE49-F238E27FC236}">
                  <a16:creationId xmlns:a16="http://schemas.microsoft.com/office/drawing/2014/main" id="{97952502-17F1-7843-AC90-DF6B0405CE8B}"/>
                </a:ext>
              </a:extLst>
            </p:cNvPr>
            <p:cNvSpPr/>
            <p:nvPr/>
          </p:nvSpPr>
          <p:spPr>
            <a:xfrm>
              <a:off x="5378498" y="4589036"/>
              <a:ext cx="305537" cy="216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cxnSp>
        <p:nvCxnSpPr>
          <p:cNvPr id="65" name="Elbow Connector 223">
            <a:extLst>
              <a:ext uri="{FF2B5EF4-FFF2-40B4-BE49-F238E27FC236}">
                <a16:creationId xmlns:a16="http://schemas.microsoft.com/office/drawing/2014/main" id="{26170AC3-0D41-244B-B09B-00252BADD399}"/>
              </a:ext>
            </a:extLst>
          </p:cNvPr>
          <p:cNvCxnSpPr>
            <a:cxnSpLocks/>
            <a:stCxn id="69" idx="2"/>
            <a:endCxn id="9" idx="0"/>
          </p:cNvCxnSpPr>
          <p:nvPr/>
        </p:nvCxnSpPr>
        <p:spPr>
          <a:xfrm rot="5400000">
            <a:off x="2544605" y="3515070"/>
            <a:ext cx="110306" cy="1546436"/>
          </a:xfrm>
          <a:prstGeom prst="bentConnector3">
            <a:avLst>
              <a:gd name="adj1" fmla="val 50000"/>
            </a:avLst>
          </a:prstGeom>
          <a:ln w="50800"/>
        </p:spPr>
        <p:style>
          <a:lnRef idx="1">
            <a:schemeClr val="dk1"/>
          </a:lnRef>
          <a:fillRef idx="0">
            <a:schemeClr val="dk1"/>
          </a:fillRef>
          <a:effectRef idx="0">
            <a:schemeClr val="dk1"/>
          </a:effectRef>
          <a:fontRef idx="minor">
            <a:schemeClr val="tx1"/>
          </a:fontRef>
        </p:style>
      </p:cxnSp>
      <p:cxnSp>
        <p:nvCxnSpPr>
          <p:cNvPr id="66" name="Elbow Connector 227">
            <a:extLst>
              <a:ext uri="{FF2B5EF4-FFF2-40B4-BE49-F238E27FC236}">
                <a16:creationId xmlns:a16="http://schemas.microsoft.com/office/drawing/2014/main" id="{BF15F591-1422-C645-91AC-4281A54C029F}"/>
              </a:ext>
            </a:extLst>
          </p:cNvPr>
          <p:cNvCxnSpPr>
            <a:cxnSpLocks/>
            <a:stCxn id="70" idx="2"/>
            <a:endCxn id="35" idx="0"/>
          </p:cNvCxnSpPr>
          <p:nvPr/>
        </p:nvCxnSpPr>
        <p:spPr>
          <a:xfrm rot="5400000">
            <a:off x="4609421" y="4015646"/>
            <a:ext cx="110305" cy="545285"/>
          </a:xfrm>
          <a:prstGeom prst="bentConnector3">
            <a:avLst>
              <a:gd name="adj1" fmla="val 50000"/>
            </a:avLst>
          </a:prstGeom>
          <a:ln w="50800"/>
        </p:spPr>
        <p:style>
          <a:lnRef idx="1">
            <a:schemeClr val="dk1"/>
          </a:lnRef>
          <a:fillRef idx="0">
            <a:schemeClr val="dk1"/>
          </a:fillRef>
          <a:effectRef idx="0">
            <a:schemeClr val="dk1"/>
          </a:effectRef>
          <a:fontRef idx="minor">
            <a:schemeClr val="tx1"/>
          </a:fontRef>
        </p:style>
      </p:cxnSp>
      <p:cxnSp>
        <p:nvCxnSpPr>
          <p:cNvPr id="67" name="Elbow Connector 228">
            <a:extLst>
              <a:ext uri="{FF2B5EF4-FFF2-40B4-BE49-F238E27FC236}">
                <a16:creationId xmlns:a16="http://schemas.microsoft.com/office/drawing/2014/main" id="{21957593-7089-254F-90BA-E85111D16E42}"/>
              </a:ext>
            </a:extLst>
          </p:cNvPr>
          <p:cNvCxnSpPr>
            <a:cxnSpLocks/>
            <a:stCxn id="70" idx="2"/>
            <a:endCxn id="28" idx="0"/>
          </p:cNvCxnSpPr>
          <p:nvPr/>
        </p:nvCxnSpPr>
        <p:spPr>
          <a:xfrm rot="16200000" flipH="1">
            <a:off x="5156072" y="4014278"/>
            <a:ext cx="110305" cy="548019"/>
          </a:xfrm>
          <a:prstGeom prst="bentConnector3">
            <a:avLst>
              <a:gd name="adj1" fmla="val 50000"/>
            </a:avLst>
          </a:prstGeom>
          <a:ln w="50800"/>
        </p:spPr>
        <p:style>
          <a:lnRef idx="1">
            <a:schemeClr val="dk1"/>
          </a:lnRef>
          <a:fillRef idx="0">
            <a:schemeClr val="dk1"/>
          </a:fillRef>
          <a:effectRef idx="0">
            <a:schemeClr val="dk1"/>
          </a:effectRef>
          <a:fontRef idx="minor">
            <a:schemeClr val="tx1"/>
          </a:fontRef>
        </p:style>
      </p:cxnSp>
      <p:cxnSp>
        <p:nvCxnSpPr>
          <p:cNvPr id="68" name="Elbow Connector 229">
            <a:extLst>
              <a:ext uri="{FF2B5EF4-FFF2-40B4-BE49-F238E27FC236}">
                <a16:creationId xmlns:a16="http://schemas.microsoft.com/office/drawing/2014/main" id="{74D19955-07DD-FB4B-A774-05DB26C2AE72}"/>
              </a:ext>
            </a:extLst>
          </p:cNvPr>
          <p:cNvCxnSpPr>
            <a:cxnSpLocks/>
            <a:endCxn id="47" idx="0"/>
          </p:cNvCxnSpPr>
          <p:nvPr/>
        </p:nvCxnSpPr>
        <p:spPr>
          <a:xfrm>
            <a:off x="6624619" y="4259788"/>
            <a:ext cx="1099617" cy="83654"/>
          </a:xfrm>
          <a:prstGeom prst="bentConnector2">
            <a:avLst/>
          </a:prstGeom>
          <a:ln w="50800"/>
        </p:spPr>
        <p:style>
          <a:lnRef idx="1">
            <a:schemeClr val="dk1"/>
          </a:lnRef>
          <a:fillRef idx="0">
            <a:schemeClr val="dk1"/>
          </a:fillRef>
          <a:effectRef idx="0">
            <a:schemeClr val="dk1"/>
          </a:effectRef>
          <a:fontRef idx="minor">
            <a:schemeClr val="tx1"/>
          </a:fontRef>
        </p:style>
      </p:cxnSp>
      <p:sp>
        <p:nvSpPr>
          <p:cNvPr id="69" name="TextBox 68">
            <a:extLst>
              <a:ext uri="{FF2B5EF4-FFF2-40B4-BE49-F238E27FC236}">
                <a16:creationId xmlns:a16="http://schemas.microsoft.com/office/drawing/2014/main" id="{D05185D3-60FF-8541-90E6-3853558E06B2}"/>
              </a:ext>
            </a:extLst>
          </p:cNvPr>
          <p:cNvSpPr txBox="1"/>
          <p:nvPr/>
        </p:nvSpPr>
        <p:spPr>
          <a:xfrm>
            <a:off x="2891273" y="3986914"/>
            <a:ext cx="963405" cy="246221"/>
          </a:xfrm>
          <a:prstGeom prst="rect">
            <a:avLst/>
          </a:prstGeom>
          <a:solidFill>
            <a:srgbClr val="E7E7E7"/>
          </a:solid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Channel#1</a:t>
            </a:r>
          </a:p>
        </p:txBody>
      </p:sp>
      <p:sp>
        <p:nvSpPr>
          <p:cNvPr id="70" name="TextBox 69">
            <a:extLst>
              <a:ext uri="{FF2B5EF4-FFF2-40B4-BE49-F238E27FC236}">
                <a16:creationId xmlns:a16="http://schemas.microsoft.com/office/drawing/2014/main" id="{95985E2D-DD06-E74B-ABDA-BF6E336E0FA7}"/>
              </a:ext>
            </a:extLst>
          </p:cNvPr>
          <p:cNvSpPr txBox="1"/>
          <p:nvPr/>
        </p:nvSpPr>
        <p:spPr>
          <a:xfrm>
            <a:off x="4454711" y="3986915"/>
            <a:ext cx="965008" cy="246221"/>
          </a:xfrm>
          <a:prstGeom prst="rect">
            <a:avLst/>
          </a:prstGeom>
          <a:solidFill>
            <a:srgbClr val="E7E7E7"/>
          </a:solid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Channel#2</a:t>
            </a:r>
          </a:p>
        </p:txBody>
      </p:sp>
      <p:cxnSp>
        <p:nvCxnSpPr>
          <p:cNvPr id="71" name="직선 연결선 337">
            <a:extLst>
              <a:ext uri="{FF2B5EF4-FFF2-40B4-BE49-F238E27FC236}">
                <a16:creationId xmlns:a16="http://schemas.microsoft.com/office/drawing/2014/main" id="{3D666AD9-95EF-8346-9D21-9803B867E41B}"/>
              </a:ext>
            </a:extLst>
          </p:cNvPr>
          <p:cNvCxnSpPr>
            <a:cxnSpLocks/>
          </p:cNvCxnSpPr>
          <p:nvPr/>
        </p:nvCxnSpPr>
        <p:spPr>
          <a:xfrm flipV="1">
            <a:off x="914516" y="3476120"/>
            <a:ext cx="73152" cy="489428"/>
          </a:xfrm>
          <a:prstGeom prst="line">
            <a:avLst/>
          </a:prstGeom>
          <a:ln w="1905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72" name="직선 연결선 337">
            <a:extLst>
              <a:ext uri="{FF2B5EF4-FFF2-40B4-BE49-F238E27FC236}">
                <a16:creationId xmlns:a16="http://schemas.microsoft.com/office/drawing/2014/main" id="{3707EBF3-AC2D-2245-B522-80B95A2F76FF}"/>
              </a:ext>
            </a:extLst>
          </p:cNvPr>
          <p:cNvCxnSpPr>
            <a:cxnSpLocks/>
          </p:cNvCxnSpPr>
          <p:nvPr/>
        </p:nvCxnSpPr>
        <p:spPr>
          <a:xfrm flipH="1" flipV="1">
            <a:off x="2864823" y="3474594"/>
            <a:ext cx="5347066" cy="488309"/>
          </a:xfrm>
          <a:prstGeom prst="line">
            <a:avLst/>
          </a:prstGeom>
          <a:ln w="1905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BCE7152F-FC0E-7641-9D35-48124FBC347D}"/>
              </a:ext>
            </a:extLst>
          </p:cNvPr>
          <p:cNvCxnSpPr>
            <a:cxnSpLocks/>
          </p:cNvCxnSpPr>
          <p:nvPr/>
        </p:nvCxnSpPr>
        <p:spPr>
          <a:xfrm rot="5400000">
            <a:off x="6453380" y="4175932"/>
            <a:ext cx="342477"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ECEA4B1D-7A04-0747-9322-705E2DB21200}"/>
              </a:ext>
            </a:extLst>
          </p:cNvPr>
          <p:cNvSpPr txBox="1"/>
          <p:nvPr/>
        </p:nvSpPr>
        <p:spPr>
          <a:xfrm>
            <a:off x="5727143" y="3986916"/>
            <a:ext cx="1005082" cy="246221"/>
          </a:xfrm>
          <a:prstGeom prst="rect">
            <a:avLst/>
          </a:prstGeom>
          <a:solidFill>
            <a:srgbClr val="E7E7E7"/>
          </a:solid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Channel#</a:t>
            </a:r>
            <a:r>
              <a:rPr kumimoji="0" lang="en-CH" sz="16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N</a:t>
            </a:r>
            <a:endPar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75" name="Straight Connector 74">
            <a:extLst>
              <a:ext uri="{FF2B5EF4-FFF2-40B4-BE49-F238E27FC236}">
                <a16:creationId xmlns:a16="http://schemas.microsoft.com/office/drawing/2014/main" id="{50341DC9-2F3C-374D-A455-6C58367F1A91}"/>
              </a:ext>
            </a:extLst>
          </p:cNvPr>
          <p:cNvCxnSpPr>
            <a:cxnSpLocks/>
          </p:cNvCxnSpPr>
          <p:nvPr/>
        </p:nvCxnSpPr>
        <p:spPr>
          <a:xfrm>
            <a:off x="5213589" y="2879951"/>
            <a:ext cx="496514"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직사각형 352">
            <a:extLst>
              <a:ext uri="{FF2B5EF4-FFF2-40B4-BE49-F238E27FC236}">
                <a16:creationId xmlns:a16="http://schemas.microsoft.com/office/drawing/2014/main" id="{7847095F-CFD1-7D45-B125-09BDBC13E014}"/>
              </a:ext>
            </a:extLst>
          </p:cNvPr>
          <p:cNvSpPr/>
          <p:nvPr/>
        </p:nvSpPr>
        <p:spPr>
          <a:xfrm>
            <a:off x="1053236" y="4884791"/>
            <a:ext cx="705130" cy="206971"/>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9" name="Rectangle 78">
            <a:extLst>
              <a:ext uri="{FF2B5EF4-FFF2-40B4-BE49-F238E27FC236}">
                <a16:creationId xmlns:a16="http://schemas.microsoft.com/office/drawing/2014/main" id="{CFFA3A73-1AC6-F14E-848B-25E567253C38}"/>
              </a:ext>
            </a:extLst>
          </p:cNvPr>
          <p:cNvSpPr/>
          <p:nvPr/>
        </p:nvSpPr>
        <p:spPr>
          <a:xfrm>
            <a:off x="4840946" y="1973453"/>
            <a:ext cx="22919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❷</a:t>
            </a:r>
            <a:r>
              <a:rPr kumimoji="0" lang="en-US" sz="1600" b="0"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 </a:t>
            </a:r>
            <a:r>
              <a:rPr kumimoji="0" lang="en-US" altLang="ko-KR" sz="1600" b="1" i="1" u="none" strike="noStrike" kern="1200" cap="none" spc="0" normalizeH="0" baseline="0" noProof="0" dirty="0">
                <a:ln>
                  <a:noFill/>
                </a:ln>
                <a:solidFill>
                  <a:srgbClr val="4472C4"/>
                </a:solidFill>
                <a:effectLst/>
                <a:uLnTx/>
                <a:uFillTx/>
                <a:latin typeface="Corbel" panose="020B0503020204020204" pitchFamily="34" charset="0"/>
                <a:ea typeface="맑은 고딕" panose="020B0503020000020004" pitchFamily="34" charset="-127"/>
                <a:cs typeface="Arial" panose="020B0604020202020204" pitchFamily="34" charset="0"/>
              </a:rPr>
              <a:t>Exact-match filtering</a:t>
            </a:r>
            <a:endParaRPr kumimoji="0" lang="ko-KR" altLang="en-US" sz="1600" b="0" i="0" u="none" strike="noStrike" kern="1200" cap="none" spc="0" normalizeH="0" baseline="0" noProof="0" dirty="0">
              <a:ln>
                <a:noFill/>
              </a:ln>
              <a:solidFill>
                <a:srgbClr val="4472C4"/>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80" name="Straight Connector 79">
            <a:extLst>
              <a:ext uri="{FF2B5EF4-FFF2-40B4-BE49-F238E27FC236}">
                <a16:creationId xmlns:a16="http://schemas.microsoft.com/office/drawing/2014/main" id="{FA4C22FF-4EBB-AD4E-B459-4B340A7DC320}"/>
              </a:ext>
            </a:extLst>
          </p:cNvPr>
          <p:cNvCxnSpPr>
            <a:cxnSpLocks/>
            <a:stCxn id="69" idx="2"/>
            <a:endCxn id="17" idx="0"/>
          </p:cNvCxnSpPr>
          <p:nvPr/>
        </p:nvCxnSpPr>
        <p:spPr>
          <a:xfrm flipH="1">
            <a:off x="3372601" y="4233135"/>
            <a:ext cx="375" cy="11030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직사각형 78">
            <a:extLst>
              <a:ext uri="{FF2B5EF4-FFF2-40B4-BE49-F238E27FC236}">
                <a16:creationId xmlns:a16="http://schemas.microsoft.com/office/drawing/2014/main" id="{F9AC4F1B-8865-E442-A84A-614552B719C2}"/>
              </a:ext>
            </a:extLst>
          </p:cNvPr>
          <p:cNvSpPr/>
          <p:nvPr/>
        </p:nvSpPr>
        <p:spPr>
          <a:xfrm>
            <a:off x="3344065" y="2334583"/>
            <a:ext cx="1869524" cy="1141536"/>
          </a:xfrm>
          <a:prstGeom prst="rect">
            <a:avLst/>
          </a:prstGeom>
          <a:solidFill>
            <a:srgbClr val="E2F0D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SSD Controller</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82" name="직사각형 78">
            <a:extLst>
              <a:ext uri="{FF2B5EF4-FFF2-40B4-BE49-F238E27FC236}">
                <a16:creationId xmlns:a16="http://schemas.microsoft.com/office/drawing/2014/main" id="{4A53DFC9-DDD6-1F48-94C9-A9C597FAE1E4}"/>
              </a:ext>
            </a:extLst>
          </p:cNvPr>
          <p:cNvSpPr/>
          <p:nvPr/>
        </p:nvSpPr>
        <p:spPr>
          <a:xfrm>
            <a:off x="998318" y="2334583"/>
            <a:ext cx="1869524" cy="1141536"/>
          </a:xfrm>
          <a:prstGeom prst="rect">
            <a:avLst/>
          </a:prstGeom>
          <a:solidFill>
            <a:schemeClr val="bg2"/>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3600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NAND Flash Array</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83" name="직사각형 352">
            <a:extLst>
              <a:ext uri="{FF2B5EF4-FFF2-40B4-BE49-F238E27FC236}">
                <a16:creationId xmlns:a16="http://schemas.microsoft.com/office/drawing/2014/main" id="{D1DCAB81-8ED5-5D40-A9B4-6E4021BD839A}"/>
              </a:ext>
            </a:extLst>
          </p:cNvPr>
          <p:cNvSpPr/>
          <p:nvPr/>
        </p:nvSpPr>
        <p:spPr>
          <a:xfrm>
            <a:off x="1049448" y="2398154"/>
            <a:ext cx="1757434" cy="361250"/>
          </a:xfrm>
          <a:prstGeom prst="rect">
            <a:avLst/>
          </a:prstGeom>
          <a:solidFill>
            <a:srgbClr val="F3DDE9"/>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SRTable</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84" name="직사각형 352">
            <a:extLst>
              <a:ext uri="{FF2B5EF4-FFF2-40B4-BE49-F238E27FC236}">
                <a16:creationId xmlns:a16="http://schemas.microsoft.com/office/drawing/2014/main" id="{B1075D44-DC29-6A48-9C60-4D0D463863C1}"/>
              </a:ext>
            </a:extLst>
          </p:cNvPr>
          <p:cNvSpPr/>
          <p:nvPr/>
        </p:nvSpPr>
        <p:spPr>
          <a:xfrm>
            <a:off x="1049448" y="2811047"/>
            <a:ext cx="1757434" cy="361250"/>
          </a:xfrm>
          <a:prstGeom prst="rect">
            <a:avLst/>
          </a:prstGeom>
          <a:solidFill>
            <a:schemeClr val="accent2">
              <a:lumMod val="40000"/>
              <a:lumOff val="6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SKIndex</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85" name="Right Arrow 270">
            <a:extLst>
              <a:ext uri="{FF2B5EF4-FFF2-40B4-BE49-F238E27FC236}">
                <a16:creationId xmlns:a16="http://schemas.microsoft.com/office/drawing/2014/main" id="{BC088011-8970-8C44-8B7C-9EAB2A342D54}"/>
              </a:ext>
            </a:extLst>
          </p:cNvPr>
          <p:cNvSpPr/>
          <p:nvPr/>
        </p:nvSpPr>
        <p:spPr>
          <a:xfrm>
            <a:off x="2867842" y="2863469"/>
            <a:ext cx="2842261" cy="191095"/>
          </a:xfrm>
          <a:prstGeom prst="rightArrow">
            <a:avLst>
              <a:gd name="adj1" fmla="val 23159"/>
              <a:gd name="adj2" fmla="val 101427"/>
            </a:avLst>
          </a:prstGeom>
          <a:solidFill>
            <a:schemeClr val="accent5"/>
          </a:solidFill>
          <a:ln>
            <a:solidFill>
              <a:srgbClr val="2038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86" name="Rectangle 85">
            <a:extLst>
              <a:ext uri="{FF2B5EF4-FFF2-40B4-BE49-F238E27FC236}">
                <a16:creationId xmlns:a16="http://schemas.microsoft.com/office/drawing/2014/main" id="{90DDFBD9-F9D9-3F48-8321-7C9CC1D850B4}"/>
              </a:ext>
            </a:extLst>
          </p:cNvPr>
          <p:cNvSpPr/>
          <p:nvPr/>
        </p:nvSpPr>
        <p:spPr>
          <a:xfrm>
            <a:off x="3260138" y="2945866"/>
            <a:ext cx="1949573" cy="369332"/>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❶</a:t>
            </a:r>
            <a:r>
              <a:rPr kumimoji="0" lang="en-US" sz="1600" b="0"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 </a:t>
            </a:r>
            <a:r>
              <a:rPr kumimoji="0" lang="en-US" altLang="ko-KR" sz="1600" b="1" i="1" u="none" strike="noStrike" kern="1200" cap="none" spc="0" normalizeH="0" baseline="0" noProof="0" dirty="0">
                <a:ln>
                  <a:noFill/>
                </a:ln>
                <a:solidFill>
                  <a:srgbClr val="4472C4"/>
                </a:solidFill>
                <a:effectLst/>
                <a:uLnTx/>
                <a:uFillTx/>
                <a:latin typeface="Corbel" panose="020B0503020204020204" pitchFamily="34" charset="0"/>
                <a:ea typeface="맑은 고딕" panose="020B0503020000020004" pitchFamily="34" charset="-127"/>
                <a:cs typeface="Arial" panose="020B0604020202020204" pitchFamily="34" charset="0"/>
              </a:rPr>
              <a:t>Sequential Reads</a:t>
            </a:r>
            <a:endParaRPr kumimoji="0" lang="ko-KR" altLang="en-US" sz="1600" b="0" i="0" u="none" strike="noStrike" kern="1200" cap="none" spc="0" normalizeH="0" baseline="0" noProof="0" dirty="0">
              <a:ln>
                <a:noFill/>
              </a:ln>
              <a:solidFill>
                <a:srgbClr val="4472C4"/>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87" name="Bent Arrow 255">
            <a:extLst>
              <a:ext uri="{FF2B5EF4-FFF2-40B4-BE49-F238E27FC236}">
                <a16:creationId xmlns:a16="http://schemas.microsoft.com/office/drawing/2014/main" id="{B7509111-8422-B04C-81D7-333DDC34B228}"/>
              </a:ext>
            </a:extLst>
          </p:cNvPr>
          <p:cNvSpPr/>
          <p:nvPr/>
        </p:nvSpPr>
        <p:spPr>
          <a:xfrm rot="16200000">
            <a:off x="4806131" y="1715648"/>
            <a:ext cx="1070885" cy="1162867"/>
          </a:xfrm>
          <a:prstGeom prst="bentArrow">
            <a:avLst>
              <a:gd name="adj1" fmla="val 4184"/>
              <a:gd name="adj2" fmla="val 9056"/>
              <a:gd name="adj3" fmla="val 17743"/>
              <a:gd name="adj4" fmla="val 10426"/>
            </a:avLst>
          </a:prstGeom>
          <a:solidFill>
            <a:schemeClr val="accent5"/>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88" name="직사각형 78">
            <a:extLst>
              <a:ext uri="{FF2B5EF4-FFF2-40B4-BE49-F238E27FC236}">
                <a16:creationId xmlns:a16="http://schemas.microsoft.com/office/drawing/2014/main" id="{21F01A9F-9F92-B540-A4E0-91B5C492F4B1}"/>
              </a:ext>
            </a:extLst>
          </p:cNvPr>
          <p:cNvSpPr/>
          <p:nvPr/>
        </p:nvSpPr>
        <p:spPr>
          <a:xfrm>
            <a:off x="5710103" y="2334583"/>
            <a:ext cx="2435577" cy="1141536"/>
          </a:xfrm>
          <a:prstGeom prst="rect">
            <a:avLst/>
          </a:prstGeom>
          <a:solidFill>
            <a:schemeClr val="accent4">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DRAM</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nvGrpSpPr>
          <p:cNvPr id="89" name="Group 88">
            <a:extLst>
              <a:ext uri="{FF2B5EF4-FFF2-40B4-BE49-F238E27FC236}">
                <a16:creationId xmlns:a16="http://schemas.microsoft.com/office/drawing/2014/main" id="{4CA32661-128F-B945-8584-056A17246543}"/>
              </a:ext>
            </a:extLst>
          </p:cNvPr>
          <p:cNvGrpSpPr/>
          <p:nvPr/>
        </p:nvGrpSpPr>
        <p:grpSpPr>
          <a:xfrm>
            <a:off x="5767210" y="2395176"/>
            <a:ext cx="845100" cy="394248"/>
            <a:chOff x="3278132" y="2354111"/>
            <a:chExt cx="1757434" cy="711290"/>
          </a:xfrm>
        </p:grpSpPr>
        <p:sp>
          <p:nvSpPr>
            <p:cNvPr id="90" name="직사각형 352">
              <a:extLst>
                <a:ext uri="{FF2B5EF4-FFF2-40B4-BE49-F238E27FC236}">
                  <a16:creationId xmlns:a16="http://schemas.microsoft.com/office/drawing/2014/main" id="{D13E2E68-3CD3-8146-B741-9A574B4504CD}"/>
                </a:ext>
              </a:extLst>
            </p:cNvPr>
            <p:cNvSpPr/>
            <p:nvPr/>
          </p:nvSpPr>
          <p:spPr>
            <a:xfrm>
              <a:off x="3278132" y="2354111"/>
              <a:ext cx="1757434" cy="361250"/>
            </a:xfrm>
            <a:prstGeom prst="rect">
              <a:avLst/>
            </a:prstGeom>
            <a:solidFill>
              <a:srgbClr val="F3DDE9"/>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Batch#</a:t>
              </a:r>
              <a:r>
                <a:rPr kumimoji="0" lang="en-US" altLang="ko-KR" sz="11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i-1</a:t>
              </a:r>
              <a:endParaRPr kumimoji="0" lang="ko-KR" altLang="en-US" sz="11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91" name="직사각형 352">
              <a:extLst>
                <a:ext uri="{FF2B5EF4-FFF2-40B4-BE49-F238E27FC236}">
                  <a16:creationId xmlns:a16="http://schemas.microsoft.com/office/drawing/2014/main" id="{002680BA-1256-824C-A528-E1FADF2CF4C1}"/>
                </a:ext>
              </a:extLst>
            </p:cNvPr>
            <p:cNvSpPr/>
            <p:nvPr/>
          </p:nvSpPr>
          <p:spPr>
            <a:xfrm>
              <a:off x="3278132" y="2704150"/>
              <a:ext cx="1757434" cy="361251"/>
            </a:xfrm>
            <a:prstGeom prst="rect">
              <a:avLst/>
            </a:prstGeom>
            <a:solidFill>
              <a:srgbClr val="F3DDE9"/>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Batch#</a:t>
              </a:r>
              <a:r>
                <a:rPr kumimoji="0" lang="en-US" altLang="ko-KR" sz="1100" b="1" i="1"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i</a:t>
              </a:r>
              <a:endParaRPr kumimoji="0" lang="ko-KR" altLang="en-US" sz="11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nvGrpSpPr>
          <p:cNvPr id="92" name="Group 91">
            <a:extLst>
              <a:ext uri="{FF2B5EF4-FFF2-40B4-BE49-F238E27FC236}">
                <a16:creationId xmlns:a16="http://schemas.microsoft.com/office/drawing/2014/main" id="{36F8C288-46A9-264F-8901-422AF5BD5494}"/>
              </a:ext>
            </a:extLst>
          </p:cNvPr>
          <p:cNvGrpSpPr/>
          <p:nvPr/>
        </p:nvGrpSpPr>
        <p:grpSpPr>
          <a:xfrm>
            <a:off x="5767210" y="2839460"/>
            <a:ext cx="845100" cy="394248"/>
            <a:chOff x="3278132" y="2354111"/>
            <a:chExt cx="1757434" cy="711290"/>
          </a:xfrm>
          <a:solidFill>
            <a:schemeClr val="accent2">
              <a:lumMod val="40000"/>
              <a:lumOff val="60000"/>
            </a:schemeClr>
          </a:solidFill>
        </p:grpSpPr>
        <p:sp>
          <p:nvSpPr>
            <p:cNvPr id="93" name="직사각형 352">
              <a:extLst>
                <a:ext uri="{FF2B5EF4-FFF2-40B4-BE49-F238E27FC236}">
                  <a16:creationId xmlns:a16="http://schemas.microsoft.com/office/drawing/2014/main" id="{E235BBC0-6D44-C148-AB3B-829BDD535411}"/>
                </a:ext>
              </a:extLst>
            </p:cNvPr>
            <p:cNvSpPr/>
            <p:nvPr/>
          </p:nvSpPr>
          <p:spPr>
            <a:xfrm>
              <a:off x="3278132" y="2354111"/>
              <a:ext cx="1757434" cy="361250"/>
            </a:xfrm>
            <a:prstGeom prst="rect">
              <a:avLst/>
            </a:prstGeom>
            <a:grp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Batch</a:t>
              </a:r>
              <a:r>
                <a:rPr kumimoji="0" lang="en-US" altLang="ko-KR" sz="11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#j-1</a:t>
              </a:r>
              <a:endParaRPr kumimoji="0" lang="ko-KR" altLang="en-US" sz="11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94" name="직사각형 352">
              <a:extLst>
                <a:ext uri="{FF2B5EF4-FFF2-40B4-BE49-F238E27FC236}">
                  <a16:creationId xmlns:a16="http://schemas.microsoft.com/office/drawing/2014/main" id="{54891FFA-A2F3-2945-B2CF-466024FBF6DA}"/>
                </a:ext>
              </a:extLst>
            </p:cNvPr>
            <p:cNvSpPr/>
            <p:nvPr/>
          </p:nvSpPr>
          <p:spPr>
            <a:xfrm>
              <a:off x="3278132" y="2704150"/>
              <a:ext cx="1757434" cy="361251"/>
            </a:xfrm>
            <a:prstGeom prst="rect">
              <a:avLst/>
            </a:prstGeom>
            <a:grp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Batch#</a:t>
              </a:r>
              <a:r>
                <a:rPr kumimoji="0" lang="en-US" altLang="ko-KR" sz="1100" b="1" i="1"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j</a:t>
              </a:r>
              <a:endParaRPr kumimoji="0" lang="ko-KR" altLang="en-US" sz="11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sp>
        <p:nvSpPr>
          <p:cNvPr id="95" name="직사각형 352">
            <a:extLst>
              <a:ext uri="{FF2B5EF4-FFF2-40B4-BE49-F238E27FC236}">
                <a16:creationId xmlns:a16="http://schemas.microsoft.com/office/drawing/2014/main" id="{DCCA9431-8A02-BC40-984D-C4E1F782D637}"/>
              </a:ext>
            </a:extLst>
          </p:cNvPr>
          <p:cNvSpPr/>
          <p:nvPr/>
        </p:nvSpPr>
        <p:spPr>
          <a:xfrm>
            <a:off x="3564817" y="2387597"/>
            <a:ext cx="1452425" cy="361250"/>
          </a:xfrm>
          <a:prstGeom prst="rect">
            <a:avLst/>
          </a:prstGeom>
          <a:solidFill>
            <a:schemeClr val="accent6">
              <a:lumMod val="60000"/>
              <a:lumOff val="4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Comparator</a:t>
            </a:r>
            <a:endParaRPr kumimoji="0" lang="ko-KR" altLang="en-US" sz="16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96" name="Right Brace 95">
            <a:extLst>
              <a:ext uri="{FF2B5EF4-FFF2-40B4-BE49-F238E27FC236}">
                <a16:creationId xmlns:a16="http://schemas.microsoft.com/office/drawing/2014/main" id="{8FE3CB1C-C225-6847-8004-E1E2E3013717}"/>
              </a:ext>
            </a:extLst>
          </p:cNvPr>
          <p:cNvSpPr/>
          <p:nvPr/>
        </p:nvSpPr>
        <p:spPr>
          <a:xfrm>
            <a:off x="6637780" y="2407634"/>
            <a:ext cx="103824" cy="369332"/>
          </a:xfrm>
          <a:prstGeom prst="rightBrace">
            <a:avLst>
              <a:gd name="adj1" fmla="val 39705"/>
              <a:gd name="adj2"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97" name="TextBox 96">
            <a:extLst>
              <a:ext uri="{FF2B5EF4-FFF2-40B4-BE49-F238E27FC236}">
                <a16:creationId xmlns:a16="http://schemas.microsoft.com/office/drawing/2014/main" id="{8326B701-96A4-AD4C-BB47-3BE57825166C}"/>
              </a:ext>
            </a:extLst>
          </p:cNvPr>
          <p:cNvSpPr txBox="1"/>
          <p:nvPr/>
        </p:nvSpPr>
        <p:spPr>
          <a:xfrm>
            <a:off x="6854042" y="2438412"/>
            <a:ext cx="1153842" cy="307777"/>
          </a:xfrm>
          <a:prstGeom prst="rect">
            <a:avLst/>
          </a:prstGeom>
          <a:solidFill>
            <a:schemeClr val="accent4">
              <a:lumMod val="20000"/>
              <a:lumOff val="80000"/>
            </a:schemeClr>
          </a:solidFill>
        </p:spPr>
        <p:txBody>
          <a:bodyPr wrap="non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SRTable Buffer</a:t>
            </a:r>
          </a:p>
        </p:txBody>
      </p:sp>
      <p:sp>
        <p:nvSpPr>
          <p:cNvPr id="98" name="Right Brace 97">
            <a:extLst>
              <a:ext uri="{FF2B5EF4-FFF2-40B4-BE49-F238E27FC236}">
                <a16:creationId xmlns:a16="http://schemas.microsoft.com/office/drawing/2014/main" id="{53BBD79F-5908-0542-9D99-FA78CBD4634E}"/>
              </a:ext>
            </a:extLst>
          </p:cNvPr>
          <p:cNvSpPr/>
          <p:nvPr/>
        </p:nvSpPr>
        <p:spPr>
          <a:xfrm>
            <a:off x="6637780" y="2855025"/>
            <a:ext cx="103824" cy="369332"/>
          </a:xfrm>
          <a:prstGeom prst="rightBrace">
            <a:avLst>
              <a:gd name="adj1" fmla="val 39705"/>
              <a:gd name="adj2"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AFB8572-1769-2049-AA7B-29960E0B976E}"/>
              </a:ext>
            </a:extLst>
          </p:cNvPr>
          <p:cNvSpPr txBox="1"/>
          <p:nvPr/>
        </p:nvSpPr>
        <p:spPr>
          <a:xfrm>
            <a:off x="6856413" y="2887284"/>
            <a:ext cx="1170192" cy="307777"/>
          </a:xfrm>
          <a:prstGeom prst="rect">
            <a:avLst/>
          </a:prstGeom>
          <a:solidFill>
            <a:schemeClr val="accent4">
              <a:lumMod val="20000"/>
              <a:lumOff val="80000"/>
            </a:schemeClr>
          </a:solidFill>
        </p:spPr>
        <p:txBody>
          <a:bodyPr wrap="non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SKIndex Buffer</a:t>
            </a:r>
          </a:p>
        </p:txBody>
      </p:sp>
      <p:sp>
        <p:nvSpPr>
          <p:cNvPr id="101" name="Rectangle 100">
            <a:extLst>
              <a:ext uri="{FF2B5EF4-FFF2-40B4-BE49-F238E27FC236}">
                <a16:creationId xmlns:a16="http://schemas.microsoft.com/office/drawing/2014/main" id="{1298EBDC-5AA9-B24C-B178-1AFA6EC23053}"/>
              </a:ext>
            </a:extLst>
          </p:cNvPr>
          <p:cNvSpPr/>
          <p:nvPr/>
        </p:nvSpPr>
        <p:spPr>
          <a:xfrm>
            <a:off x="-2733" y="5193429"/>
            <a:ext cx="9144000" cy="106325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Data is evenly distributed between channels, dies, and planes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a:t>
            </a:r>
            <a:r>
              <a:rPr kumimoji="0" lang="en-GB" sz="24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leverage the full internal bandwidth</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of the SSD</a:t>
            </a:r>
            <a:endPar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p:txBody>
      </p:sp>
      <p:sp>
        <p:nvSpPr>
          <p:cNvPr id="63" name="Rectangle 62">
            <a:extLst>
              <a:ext uri="{FF2B5EF4-FFF2-40B4-BE49-F238E27FC236}">
                <a16:creationId xmlns:a16="http://schemas.microsoft.com/office/drawing/2014/main" id="{07BCF19C-7D6C-3846-A552-F4F32ED3B5E8}"/>
              </a:ext>
            </a:extLst>
          </p:cNvPr>
          <p:cNvSpPr/>
          <p:nvPr/>
        </p:nvSpPr>
        <p:spPr>
          <a:xfrm>
            <a:off x="0" y="3602249"/>
            <a:ext cx="9170763" cy="1591179"/>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Rectangle 101">
            <a:extLst>
              <a:ext uri="{FF2B5EF4-FFF2-40B4-BE49-F238E27FC236}">
                <a16:creationId xmlns:a16="http://schemas.microsoft.com/office/drawing/2014/main" id="{030F0DC4-6A34-094B-9AB1-95F539D9AACF}"/>
              </a:ext>
            </a:extLst>
          </p:cNvPr>
          <p:cNvSpPr/>
          <p:nvPr/>
        </p:nvSpPr>
        <p:spPr>
          <a:xfrm>
            <a:off x="0" y="3915378"/>
            <a:ext cx="9144000" cy="116349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Steps 1 and 2 are </a:t>
            </a:r>
            <a:r>
              <a:rPr kumimoji="0" lang="en-GB" sz="24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pipelined</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During filtering, </a:t>
            </a:r>
            <a:r>
              <a:rPr kumimoji="0" lang="en-GB" sz="24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GenStore</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-EM sends the unfiltered reads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the host system.</a:t>
            </a:r>
            <a:endPar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53762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par>
                                <p:cTn id="14" presetID="22" presetClass="entr" presetSubtype="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par>
                                <p:cTn id="17" presetID="22" presetClass="entr" presetSubtype="1"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par>
                                <p:cTn id="20" presetID="22" presetClass="entr" presetSubtype="1"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par>
                                <p:cTn id="23" presetID="22" presetClass="entr" presetSubtype="1" fill="hold" nodeType="with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up)">
                                      <p:cBhvr>
                                        <p:cTn id="25" dur="500"/>
                                        <p:tgtEl>
                                          <p:spTgt spid="65"/>
                                        </p:tgtEl>
                                      </p:cBhvr>
                                    </p:animEffect>
                                  </p:childTnLst>
                                </p:cTn>
                              </p:par>
                              <p:par>
                                <p:cTn id="26" presetID="22" presetClass="entr" presetSubtype="1" fill="hold"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wipe(up)">
                                      <p:cBhvr>
                                        <p:cTn id="28" dur="500"/>
                                        <p:tgtEl>
                                          <p:spTgt spid="66"/>
                                        </p:tgtEl>
                                      </p:cBhvr>
                                    </p:animEffect>
                                  </p:childTnLst>
                                </p:cTn>
                              </p:par>
                              <p:par>
                                <p:cTn id="29" presetID="22" presetClass="entr" presetSubtype="1"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wipe(up)">
                                      <p:cBhvr>
                                        <p:cTn id="31" dur="500"/>
                                        <p:tgtEl>
                                          <p:spTgt spid="67"/>
                                        </p:tgtEl>
                                      </p:cBhvr>
                                    </p:animEffect>
                                  </p:childTnLst>
                                </p:cTn>
                              </p:par>
                              <p:par>
                                <p:cTn id="32" presetID="22" presetClass="entr" presetSubtype="1" fill="hold" nodeType="with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wipe(up)">
                                      <p:cBhvr>
                                        <p:cTn id="34" dur="500"/>
                                        <p:tgtEl>
                                          <p:spTgt spid="68"/>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ipe(up)">
                                      <p:cBhvr>
                                        <p:cTn id="37" dur="500"/>
                                        <p:tgtEl>
                                          <p:spTgt spid="69"/>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wipe(up)">
                                      <p:cBhvr>
                                        <p:cTn id="40" dur="500"/>
                                        <p:tgtEl>
                                          <p:spTgt spid="70"/>
                                        </p:tgtEl>
                                      </p:cBhvr>
                                    </p:animEffect>
                                  </p:childTnLst>
                                </p:cTn>
                              </p:par>
                              <p:par>
                                <p:cTn id="41" presetID="22" presetClass="entr" presetSubtype="1" fill="hold" nodeType="with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wipe(up)">
                                      <p:cBhvr>
                                        <p:cTn id="43" dur="500"/>
                                        <p:tgtEl>
                                          <p:spTgt spid="71"/>
                                        </p:tgtEl>
                                      </p:cBhvr>
                                    </p:animEffect>
                                  </p:childTnLst>
                                </p:cTn>
                              </p:par>
                              <p:par>
                                <p:cTn id="44" presetID="22" presetClass="entr" presetSubtype="1" fill="hold" nodeType="with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wipe(up)">
                                      <p:cBhvr>
                                        <p:cTn id="46" dur="500"/>
                                        <p:tgtEl>
                                          <p:spTgt spid="72"/>
                                        </p:tgtEl>
                                      </p:cBhvr>
                                    </p:animEffect>
                                  </p:childTnLst>
                                </p:cTn>
                              </p:par>
                              <p:par>
                                <p:cTn id="47" presetID="22" presetClass="entr" presetSubtype="1" fill="hold" nodeType="with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wipe(up)">
                                      <p:cBhvr>
                                        <p:cTn id="49" dur="500"/>
                                        <p:tgtEl>
                                          <p:spTgt spid="73"/>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up)">
                                      <p:cBhvr>
                                        <p:cTn id="52" dur="500"/>
                                        <p:tgtEl>
                                          <p:spTgt spid="7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wipe(up)">
                                      <p:cBhvr>
                                        <p:cTn id="55" dur="500"/>
                                        <p:tgtEl>
                                          <p:spTgt spid="76"/>
                                        </p:tgtEl>
                                      </p:cBhvr>
                                    </p:animEffect>
                                  </p:childTnLst>
                                </p:cTn>
                              </p:par>
                              <p:par>
                                <p:cTn id="56" presetID="22" presetClass="entr" presetSubtype="1" fill="hold"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wipe(up)">
                                      <p:cBhvr>
                                        <p:cTn id="58" dur="500"/>
                                        <p:tgtEl>
                                          <p:spTgt spid="8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wipe(left)">
                                      <p:cBhvr>
                                        <p:cTn id="71" dur="500"/>
                                        <p:tgtEl>
                                          <p:spTgt spid="85"/>
                                        </p:tgtEl>
                                      </p:cBhvr>
                                    </p:animEffect>
                                  </p:childTnLst>
                                </p:cTn>
                              </p:par>
                              <p:par>
                                <p:cTn id="72" presetID="1" presetClass="entr" presetSubtype="0" fill="hold" grpId="0" nodeType="withEffect">
                                  <p:stCondLst>
                                    <p:cond delay="0"/>
                                  </p:stCondLst>
                                  <p:childTnLst>
                                    <p:set>
                                      <p:cBhvr>
                                        <p:cTn id="73" dur="1" fill="hold">
                                          <p:stCondLst>
                                            <p:cond delay="0"/>
                                          </p:stCondLst>
                                        </p:cTn>
                                        <p:tgtEl>
                                          <p:spTgt spid="86"/>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89"/>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92"/>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98"/>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97"/>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99"/>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87"/>
                                        </p:tgtEl>
                                        <p:attrNameLst>
                                          <p:attrName>style.visibility</p:attrName>
                                        </p:attrNameLst>
                                      </p:cBhvr>
                                      <p:to>
                                        <p:strVal val="visible"/>
                                      </p:to>
                                    </p:set>
                                    <p:animEffect transition="in" filter="wipe(down)">
                                      <p:cBhvr>
                                        <p:cTn id="92" dur="500"/>
                                        <p:tgtEl>
                                          <p:spTgt spid="87"/>
                                        </p:tgtEl>
                                      </p:cBhvr>
                                    </p:animEffect>
                                  </p:childTnLst>
                                </p:cTn>
                              </p:par>
                              <p:par>
                                <p:cTn id="93" presetID="1" presetClass="entr" presetSubtype="0" fill="hold" grpId="0" nodeType="withEffect">
                                  <p:stCondLst>
                                    <p:cond delay="0"/>
                                  </p:stCondLst>
                                  <p:childTnLst>
                                    <p:set>
                                      <p:cBhvr>
                                        <p:cTn id="94" dur="1" fill="hold">
                                          <p:stCondLst>
                                            <p:cond delay="0"/>
                                          </p:stCondLst>
                                        </p:cTn>
                                        <p:tgtEl>
                                          <p:spTgt spid="79"/>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0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9" grpId="0" animBg="1"/>
      <p:bldP spid="70" grpId="0" animBg="1"/>
      <p:bldP spid="74" grpId="0" animBg="1"/>
      <p:bldP spid="76" grpId="0" animBg="1"/>
      <p:bldP spid="79" grpId="0"/>
      <p:bldP spid="83" grpId="0" animBg="1"/>
      <p:bldP spid="84" grpId="0" animBg="1"/>
      <p:bldP spid="85" grpId="0" animBg="1"/>
      <p:bldP spid="86" grpId="0"/>
      <p:bldP spid="87" grpId="0" animBg="1"/>
      <p:bldP spid="95" grpId="0" animBg="1"/>
      <p:bldP spid="96" grpId="0" animBg="1"/>
      <p:bldP spid="97" grpId="0" animBg="1"/>
      <p:bldP spid="98" grpId="0" animBg="1"/>
      <p:bldP spid="99" grpId="0" animBg="1"/>
      <p:bldP spid="101" grpId="0" animBg="1"/>
      <p:bldP spid="63" grpId="0" animBg="1"/>
      <p:bldP spid="102"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70EC-E641-4549-A00B-2879D9110069}"/>
              </a:ext>
            </a:extLst>
          </p:cNvPr>
          <p:cNvSpPr>
            <a:spLocks noGrp="1"/>
          </p:cNvSpPr>
          <p:nvPr>
            <p:ph type="title"/>
          </p:nvPr>
        </p:nvSpPr>
        <p:spPr/>
        <p:txBody>
          <a:bodyPr/>
          <a:lstStyle/>
          <a:p>
            <a:r>
              <a:rPr lang="en-CH" dirty="0"/>
              <a:t>GenStore</a:t>
            </a:r>
          </a:p>
        </p:txBody>
      </p:sp>
      <p:sp>
        <p:nvSpPr>
          <p:cNvPr id="3" name="Content Placeholder 2">
            <a:extLst>
              <a:ext uri="{FF2B5EF4-FFF2-40B4-BE49-F238E27FC236}">
                <a16:creationId xmlns:a16="http://schemas.microsoft.com/office/drawing/2014/main" id="{BF4A6C8E-3BC8-BB46-8783-21D3D816B591}"/>
              </a:ext>
            </a:extLst>
          </p:cNvPr>
          <p:cNvSpPr>
            <a:spLocks noGrp="1"/>
          </p:cNvSpPr>
          <p:nvPr>
            <p:ph idx="1"/>
          </p:nvPr>
        </p:nvSpPr>
        <p:spPr/>
        <p:txBody>
          <a:bodyPr/>
          <a:lstStyle/>
          <a:p>
            <a:endParaRPr lang="en-CH"/>
          </a:p>
        </p:txBody>
      </p:sp>
      <p:sp>
        <p:nvSpPr>
          <p:cNvPr id="4" name="TextBox 3">
            <a:extLst>
              <a:ext uri="{FF2B5EF4-FFF2-40B4-BE49-F238E27FC236}">
                <a16:creationId xmlns:a16="http://schemas.microsoft.com/office/drawing/2014/main" id="{FE69A509-2940-AF40-9D93-40CDBCF4F9D6}"/>
              </a:ext>
            </a:extLst>
          </p:cNvPr>
          <p:cNvSpPr txBox="1"/>
          <p:nvPr/>
        </p:nvSpPr>
        <p:spPr>
          <a:xfrm>
            <a:off x="364765" y="1611241"/>
            <a:ext cx="8410073" cy="1539923"/>
          </a:xfrm>
          <a:prstGeom prst="roundRect">
            <a:avLst>
              <a:gd name="adj" fmla="val 4777"/>
            </a:avLst>
          </a:prstGeom>
          <a:solidFill>
            <a:srgbClr val="FFF2CC"/>
          </a:solidFill>
          <a:ln w="57150">
            <a:solidFill>
              <a:srgbClr val="1982C3"/>
            </a:solid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GenStore</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
            </a: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EM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fo</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 </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E</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xactly-</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atching Reads</a:t>
            </a:r>
          </a:p>
        </p:txBody>
      </p:sp>
      <p:sp>
        <p:nvSpPr>
          <p:cNvPr id="5" name="TextBox 4">
            <a:extLst>
              <a:ext uri="{FF2B5EF4-FFF2-40B4-BE49-F238E27FC236}">
                <a16:creationId xmlns:a16="http://schemas.microsoft.com/office/drawing/2014/main" id="{E7A91EC6-06D7-EA40-9695-C5559CDEFE9C}"/>
              </a:ext>
            </a:extLst>
          </p:cNvPr>
          <p:cNvSpPr txBox="1"/>
          <p:nvPr/>
        </p:nvSpPr>
        <p:spPr>
          <a:xfrm>
            <a:off x="364764" y="3706836"/>
            <a:ext cx="8410073" cy="1539923"/>
          </a:xfrm>
          <a:prstGeom prst="roundRect">
            <a:avLst>
              <a:gd name="adj" fmla="val 4777"/>
            </a:avLst>
          </a:prstGeom>
          <a:solidFill>
            <a:srgbClr val="FFF2CC"/>
          </a:solidFill>
          <a:ln w="57150">
            <a:solidFill>
              <a:srgbClr val="1982C3"/>
            </a:solid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GenStore</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
            </a: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NM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Calibri" panose="020F0502020204030204" pitchFamily="34" charset="0"/>
              </a:rPr>
              <a:t>fo</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 </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N</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on-</a:t>
            </a:r>
            <a:r>
              <a:rPr kumimoji="0" lang="en-US" sz="2800" b="1" i="0" u="sng" strike="noStrike" kern="1200" cap="none" spc="0" normalizeH="0" baseline="0" noProof="0" dirty="0">
                <a:ln>
                  <a:noFill/>
                </a:ln>
                <a:solidFill>
                  <a:srgbClr val="1982C3"/>
                </a:solidFill>
                <a:effectLst/>
                <a:uLnTx/>
                <a:uFillTx/>
                <a:latin typeface="Corbel" panose="020B0503020204020204" pitchFamily="34" charset="0"/>
                <a:ea typeface="+mn-ea"/>
                <a:cs typeface="Calibri" panose="020F0502020204030204" pitchFamily="34" charset="0"/>
              </a:rPr>
              <a:t>M</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atching Reads</a:t>
            </a:r>
          </a:p>
        </p:txBody>
      </p:sp>
      <p:sp>
        <p:nvSpPr>
          <p:cNvPr id="6" name="TextBox 5">
            <a:extLst>
              <a:ext uri="{FF2B5EF4-FFF2-40B4-BE49-F238E27FC236}">
                <a16:creationId xmlns:a16="http://schemas.microsoft.com/office/drawing/2014/main" id="{9DA41287-7F16-9440-81D5-BD6E65D16F12}"/>
              </a:ext>
            </a:extLst>
          </p:cNvPr>
          <p:cNvSpPr txBox="1"/>
          <p:nvPr/>
        </p:nvSpPr>
        <p:spPr>
          <a:xfrm>
            <a:off x="364763" y="1611240"/>
            <a:ext cx="8410073" cy="1539923"/>
          </a:xfrm>
          <a:prstGeom prst="roundRect">
            <a:avLst>
              <a:gd name="adj" fmla="val 4777"/>
            </a:avLst>
          </a:prstGeom>
          <a:solidFill>
            <a:srgbClr val="FFFFFF">
              <a:alpha val="80392"/>
            </a:srgbClr>
          </a:solidFill>
          <a:ln w="57150">
            <a:solidFill>
              <a:srgbClr val="FFFFFF">
                <a:alpha val="76863"/>
              </a:srgbClr>
            </a:solid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endParaRPr kumimoji="0" lang="en-US"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33890328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1C79F-9098-C44A-81AB-A7B977F6F318}"/>
              </a:ext>
            </a:extLst>
          </p:cNvPr>
          <p:cNvSpPr>
            <a:spLocks noGrp="1"/>
          </p:cNvSpPr>
          <p:nvPr>
            <p:ph type="title"/>
          </p:nvPr>
        </p:nvSpPr>
        <p:spPr/>
        <p:txBody>
          <a:bodyPr/>
          <a:lstStyle/>
          <a:p>
            <a:r>
              <a:rPr lang="en-CH" dirty="0"/>
              <a:t>GenStore-NM</a:t>
            </a:r>
          </a:p>
        </p:txBody>
      </p:sp>
      <p:sp>
        <p:nvSpPr>
          <p:cNvPr id="3" name="Content Placeholder 2">
            <a:extLst>
              <a:ext uri="{FF2B5EF4-FFF2-40B4-BE49-F238E27FC236}">
                <a16:creationId xmlns:a16="http://schemas.microsoft.com/office/drawing/2014/main" id="{38151641-D079-AF4F-980D-45DF8954096E}"/>
              </a:ext>
            </a:extLst>
          </p:cNvPr>
          <p:cNvSpPr>
            <a:spLocks noGrp="1"/>
          </p:cNvSpPr>
          <p:nvPr>
            <p:ph idx="1"/>
          </p:nvPr>
        </p:nvSpPr>
        <p:spPr>
          <a:xfrm>
            <a:off x="189559" y="978195"/>
            <a:ext cx="8874053" cy="865554"/>
          </a:xfrm>
        </p:spPr>
        <p:txBody>
          <a:bodyPr/>
          <a:lstStyle/>
          <a:p>
            <a:pPr>
              <a:spcAft>
                <a:spcPts val="2000"/>
              </a:spcAft>
            </a:pPr>
            <a:r>
              <a:rPr lang="en-GB" sz="2400" dirty="0"/>
              <a:t>Efficient </a:t>
            </a:r>
            <a:r>
              <a:rPr lang="en-GB" sz="2400" dirty="0">
                <a:solidFill>
                  <a:srgbClr val="1982C3"/>
                </a:solidFill>
              </a:rPr>
              <a:t>chaining-based</a:t>
            </a:r>
            <a:r>
              <a:rPr lang="en-GB" sz="2400" dirty="0"/>
              <a:t> in-storage filter to prune most of the </a:t>
            </a:r>
            <a:r>
              <a:rPr lang="en-GB" sz="2400" dirty="0">
                <a:solidFill>
                  <a:srgbClr val="1982C3"/>
                </a:solidFill>
              </a:rPr>
              <a:t>non-matching</a:t>
            </a:r>
            <a:r>
              <a:rPr lang="en-GB" sz="2400" dirty="0"/>
              <a:t> reads</a:t>
            </a: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CBB534BB-F826-1849-B239-08D087CD8B2D}"/>
                  </a:ext>
                </a:extLst>
              </p:cNvPr>
              <p:cNvSpPr txBox="1">
                <a:spLocks/>
              </p:cNvSpPr>
              <p:nvPr/>
            </p:nvSpPr>
            <p:spPr>
              <a:xfrm>
                <a:off x="189559" y="4365347"/>
                <a:ext cx="8798062" cy="1990368"/>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7200" marR="0" lvl="0" indent="-187200" algn="l" defTabSz="914400" rtl="0" eaLnBrk="1" fontAlgn="auto" latinLnBrk="0" hangingPunct="1">
                  <a:lnSpc>
                    <a:spcPct val="90000"/>
                  </a:lnSpc>
                  <a:spcBef>
                    <a:spcPts val="1000"/>
                  </a:spcBef>
                  <a:spcAft>
                    <a:spcPts val="1000"/>
                  </a:spcAft>
                  <a:buClr>
                    <a:prstClr val="black"/>
                  </a:buClr>
                  <a:buSzTx/>
                  <a:buFont typeface="Arial" panose="020B0604020202020204" pitchFamily="34" charset="0"/>
                  <a:buChar char="•"/>
                  <a:tabLst/>
                  <a:defRPr/>
                </a:pPr>
                <a:r>
                  <a:rPr kumimoji="0" lang="en-CH"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Challenge: </a:t>
                </a: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how</a:t>
                </a:r>
                <a:r>
                  <a:rPr kumimoji="0" lang="en-CH"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perform chaining inside the SSD</a:t>
                </a:r>
              </a:p>
              <a:p>
                <a:pPr marL="311150" marR="0" lvl="1" indent="-187200" algn="l" defTabSz="914400" rtl="0" eaLnBrk="1" fontAlgn="auto" latinLnBrk="0" hangingPunct="1">
                  <a:lnSpc>
                    <a:spcPct val="90000"/>
                  </a:lnSpc>
                  <a:spcBef>
                    <a:spcPts val="0"/>
                  </a:spcBef>
                  <a:spcAft>
                    <a:spcPts val="1000"/>
                  </a:spcAft>
                  <a:buClrTx/>
                  <a:buSzTx/>
                  <a:buFont typeface="Cambria" panose="02040503050406030204" pitchFamily="18" charset="0"/>
                  <a:buChar char="-"/>
                  <a:tabLst/>
                  <a:defRPr/>
                </a:pPr>
                <a:r>
                  <a:rPr kumimoji="0" lang="en-GB" sz="19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For a read with </a:t>
                </a:r>
                <a:r>
                  <a:rPr kumimoji="0" lang="en-GB" sz="1900" b="0"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Seeds </a:t>
                </a:r>
                <a14:m>
                  <m:oMath xmlns:m="http://schemas.openxmlformats.org/officeDocument/2006/math">
                    <m:sSub>
                      <m:sSubPr>
                        <m:ctrlPr>
                          <a:rPr kumimoji="0" lang="en-GB" sz="1900" b="0" i="1" u="none" strike="noStrike" kern="1200" cap="none" spc="0" normalizeH="0" baseline="0" noProof="0" smtClean="0">
                            <a:ln>
                              <a:noFill/>
                            </a:ln>
                            <a:solidFill>
                              <a:srgbClr val="ED7D31"/>
                            </a:solidFill>
                            <a:effectLst/>
                            <a:uLnTx/>
                            <a:uFillTx/>
                            <a:latin typeface="Cambria Math" panose="02040503050406030204" pitchFamily="18" charset="0"/>
                            <a:ea typeface="+mn-ea"/>
                            <a:cs typeface="+mn-cs"/>
                          </a:rPr>
                        </m:ctrlPr>
                      </m:sSubPr>
                      <m:e>
                        <m:r>
                          <a:rPr kumimoji="0" lang="en-US" sz="1900" b="0" i="1" u="none" strike="noStrike" kern="1200" cap="none" spc="0" normalizeH="0" baseline="0" noProof="0" smtClean="0">
                            <a:ln>
                              <a:noFill/>
                            </a:ln>
                            <a:solidFill>
                              <a:srgbClr val="ED7D31"/>
                            </a:solidFill>
                            <a:effectLst/>
                            <a:uLnTx/>
                            <a:uFillTx/>
                            <a:latin typeface="Cambria Math" panose="02040503050406030204" pitchFamily="18" charset="0"/>
                            <a:ea typeface="+mn-ea"/>
                            <a:cs typeface="+mn-cs"/>
                          </a:rPr>
                          <m:t>𝑆</m:t>
                        </m:r>
                      </m:e>
                      <m:sub>
                        <m:r>
                          <a:rPr kumimoji="0" lang="en-US" sz="1900" b="0" i="1" u="none" strike="noStrike" kern="1200" cap="none" spc="0" normalizeH="0" baseline="0" noProof="0" smtClean="0">
                            <a:ln>
                              <a:noFill/>
                            </a:ln>
                            <a:solidFill>
                              <a:srgbClr val="ED7D31"/>
                            </a:solidFill>
                            <a:effectLst/>
                            <a:uLnTx/>
                            <a:uFillTx/>
                            <a:latin typeface="Cambria Math" panose="02040503050406030204" pitchFamily="18" charset="0"/>
                            <a:ea typeface="+mn-ea"/>
                            <a:cs typeface="+mn-cs"/>
                          </a:rPr>
                          <m:t>1</m:t>
                        </m:r>
                      </m:sub>
                    </m:sSub>
                  </m:oMath>
                </a14:m>
                <a:r>
                  <a:rPr kumimoji="0" lang="en-GB" sz="1900" b="0"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 to </a:t>
                </a:r>
                <a14:m>
                  <m:oMath xmlns:m="http://schemas.openxmlformats.org/officeDocument/2006/math">
                    <m:sSub>
                      <m:sSubPr>
                        <m:ctrlPr>
                          <a:rPr kumimoji="0" lang="en-GB" sz="1900" b="0" i="1" u="none" strike="noStrike" kern="1200" cap="none" spc="0" normalizeH="0" baseline="0" noProof="0">
                            <a:ln>
                              <a:noFill/>
                            </a:ln>
                            <a:solidFill>
                              <a:srgbClr val="ED7D31"/>
                            </a:solidFill>
                            <a:effectLst/>
                            <a:uLnTx/>
                            <a:uFillTx/>
                            <a:latin typeface="Cambria Math" panose="02040503050406030204" pitchFamily="18" charset="0"/>
                            <a:ea typeface="+mn-ea"/>
                            <a:cs typeface="+mn-cs"/>
                          </a:rPr>
                        </m:ctrlPr>
                      </m:sSubPr>
                      <m:e>
                        <m:r>
                          <a:rPr kumimoji="0" lang="en-US" sz="1900" b="0" i="1" u="none" strike="noStrike" kern="1200" cap="none" spc="0" normalizeH="0" baseline="0" noProof="0">
                            <a:ln>
                              <a:noFill/>
                            </a:ln>
                            <a:solidFill>
                              <a:srgbClr val="ED7D31"/>
                            </a:solidFill>
                            <a:effectLst/>
                            <a:uLnTx/>
                            <a:uFillTx/>
                            <a:latin typeface="Cambria Math" panose="02040503050406030204" pitchFamily="18" charset="0"/>
                            <a:ea typeface="+mn-ea"/>
                            <a:cs typeface="+mn-cs"/>
                          </a:rPr>
                          <m:t>𝑆</m:t>
                        </m:r>
                      </m:e>
                      <m:sub>
                        <m:r>
                          <a:rPr kumimoji="0" lang="en-US" sz="1900" b="0" i="1" u="none" strike="noStrike" kern="1200" cap="none" spc="0" normalizeH="0" baseline="0" noProof="0" smtClean="0">
                            <a:ln>
                              <a:noFill/>
                            </a:ln>
                            <a:solidFill>
                              <a:srgbClr val="ED7D31"/>
                            </a:solidFill>
                            <a:effectLst/>
                            <a:uLnTx/>
                            <a:uFillTx/>
                            <a:latin typeface="Cambria Math" panose="02040503050406030204" pitchFamily="18" charset="0"/>
                            <a:ea typeface="+mn-ea"/>
                            <a:cs typeface="+mn-cs"/>
                          </a:rPr>
                          <m:t>𝑁</m:t>
                        </m:r>
                      </m:sub>
                    </m:sSub>
                  </m:oMath>
                </a14:m>
                <a:r>
                  <a:rPr kumimoji="0" lang="en-GB" sz="19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the </a:t>
                </a:r>
                <a:r>
                  <a:rPr kumimoji="0" lang="en-GB" sz="1900" b="0"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chaining score for </a:t>
                </a:r>
                <a14:m>
                  <m:oMath xmlns:m="http://schemas.openxmlformats.org/officeDocument/2006/math">
                    <m:sSub>
                      <m:sSubPr>
                        <m:ctrlPr>
                          <a:rPr kumimoji="0" lang="en-GB" sz="1900" b="0" i="1" u="none" strike="noStrike" kern="1200" cap="none" spc="0" normalizeH="0" baseline="0" noProof="0">
                            <a:ln>
                              <a:noFill/>
                            </a:ln>
                            <a:solidFill>
                              <a:srgbClr val="ED7D31"/>
                            </a:solidFill>
                            <a:effectLst/>
                            <a:uLnTx/>
                            <a:uFillTx/>
                            <a:latin typeface="Cambria Math" panose="02040503050406030204" pitchFamily="18" charset="0"/>
                            <a:ea typeface="+mn-ea"/>
                            <a:cs typeface="+mn-cs"/>
                          </a:rPr>
                        </m:ctrlPr>
                      </m:sSubPr>
                      <m:e>
                        <m:r>
                          <a:rPr kumimoji="0" lang="en-US" sz="1900" b="0" i="1" u="none" strike="noStrike" kern="1200" cap="none" spc="0" normalizeH="0" baseline="0" noProof="0">
                            <a:ln>
                              <a:noFill/>
                            </a:ln>
                            <a:solidFill>
                              <a:srgbClr val="ED7D31"/>
                            </a:solidFill>
                            <a:effectLst/>
                            <a:uLnTx/>
                            <a:uFillTx/>
                            <a:latin typeface="Cambria Math" panose="02040503050406030204" pitchFamily="18" charset="0"/>
                            <a:ea typeface="+mn-ea"/>
                            <a:cs typeface="+mn-cs"/>
                          </a:rPr>
                          <m:t>𝑆</m:t>
                        </m:r>
                      </m:e>
                      <m:sub>
                        <m:r>
                          <a:rPr kumimoji="0" lang="en-US" sz="1900" b="0" i="1" u="none" strike="noStrike" kern="1200" cap="none" spc="0" normalizeH="0" baseline="0" noProof="0" smtClean="0">
                            <a:ln>
                              <a:noFill/>
                            </a:ln>
                            <a:solidFill>
                              <a:srgbClr val="ED7D31"/>
                            </a:solidFill>
                            <a:effectLst/>
                            <a:uLnTx/>
                            <a:uFillTx/>
                            <a:latin typeface="Cambria Math" panose="02040503050406030204" pitchFamily="18" charset="0"/>
                            <a:ea typeface="+mn-ea"/>
                            <a:cs typeface="+mn-cs"/>
                          </a:rPr>
                          <m:t>1</m:t>
                        </m:r>
                      </m:sub>
                    </m:sSub>
                    <m:sSub>
                      <m:sSubPr>
                        <m:ctrlPr>
                          <a:rPr kumimoji="0" lang="en-GB" sz="1900" b="0" i="1" u="none" strike="noStrike" kern="1200" cap="none" spc="0" normalizeH="0" baseline="0" noProof="0" smtClean="0">
                            <a:ln>
                              <a:noFill/>
                            </a:ln>
                            <a:solidFill>
                              <a:srgbClr val="ED7D31"/>
                            </a:solidFill>
                            <a:effectLst/>
                            <a:uLnTx/>
                            <a:uFillTx/>
                            <a:latin typeface="Cambria Math" panose="02040503050406030204" pitchFamily="18" charset="0"/>
                            <a:ea typeface="+mn-ea"/>
                            <a:cs typeface="+mn-cs"/>
                          </a:rPr>
                        </m:ctrlPr>
                      </m:sSubPr>
                      <m:e>
                        <m:r>
                          <a:rPr kumimoji="0" lang="en-US" sz="1900" b="0" i="1" u="none" strike="noStrike" kern="1200" cap="none" spc="0" normalizeH="0" baseline="0" noProof="0" smtClean="0">
                            <a:ln>
                              <a:noFill/>
                            </a:ln>
                            <a:solidFill>
                              <a:srgbClr val="ED7D31"/>
                            </a:solidFill>
                            <a:effectLst/>
                            <a:uLnTx/>
                            <a:uFillTx/>
                            <a:latin typeface="Cambria Math" panose="02040503050406030204" pitchFamily="18" charset="0"/>
                            <a:ea typeface="+mn-ea"/>
                            <a:cs typeface="+mn-cs"/>
                          </a:rPr>
                          <m:t>… </m:t>
                        </m:r>
                        <m:r>
                          <a:rPr kumimoji="0" lang="en-US" sz="1900" b="0" i="1" u="none" strike="noStrike" kern="1200" cap="none" spc="0" normalizeH="0" baseline="0" noProof="0">
                            <a:ln>
                              <a:noFill/>
                            </a:ln>
                            <a:solidFill>
                              <a:srgbClr val="ED7D31"/>
                            </a:solidFill>
                            <a:effectLst/>
                            <a:uLnTx/>
                            <a:uFillTx/>
                            <a:latin typeface="Cambria Math" panose="02040503050406030204" pitchFamily="18" charset="0"/>
                            <a:ea typeface="+mn-ea"/>
                            <a:cs typeface="+mn-cs"/>
                          </a:rPr>
                          <m:t>𝑆</m:t>
                        </m:r>
                      </m:e>
                      <m:sub>
                        <m:r>
                          <a:rPr kumimoji="0" lang="en-US" sz="1900" b="0" i="1" u="none" strike="noStrike" kern="1200" cap="none" spc="0" normalizeH="0" baseline="0" noProof="0" smtClean="0">
                            <a:ln>
                              <a:noFill/>
                            </a:ln>
                            <a:solidFill>
                              <a:srgbClr val="ED7D31"/>
                            </a:solidFill>
                            <a:effectLst/>
                            <a:uLnTx/>
                            <a:uFillTx/>
                            <a:latin typeface="Cambria Math" panose="02040503050406030204" pitchFamily="18" charset="0"/>
                            <a:ea typeface="+mn-ea"/>
                            <a:cs typeface="+mn-cs"/>
                          </a:rPr>
                          <m:t>𝑖</m:t>
                        </m:r>
                      </m:sub>
                    </m:sSub>
                  </m:oMath>
                </a14:m>
                <a:r>
                  <a:rPr kumimoji="0" lang="en-GB" sz="19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can be calculated as</a:t>
                </a:r>
              </a:p>
              <a:p>
                <a:pPr marL="0" marR="0" lvl="0" indent="0" algn="l" defTabSz="914400" rtl="0" eaLnBrk="1" fontAlgn="auto" latinLnBrk="0" hangingPunct="1">
                  <a:lnSpc>
                    <a:spcPct val="90000"/>
                  </a:lnSpc>
                  <a:spcBef>
                    <a:spcPts val="1000"/>
                  </a:spcBef>
                  <a:spcAft>
                    <a:spcPts val="2000"/>
                  </a:spcAft>
                  <a:buClr>
                    <a:prstClr val="black"/>
                  </a:buClr>
                  <a:buSzTx/>
                  <a:buFont typeface="Arial" panose="020B0604020202020204" pitchFamily="34" charset="0"/>
                  <a:buNone/>
                  <a:tabLst/>
                  <a:defRPr/>
                </a:pPr>
                <a14:m>
                  <m:oMathPara xmlns:m="http://schemas.openxmlformats.org/officeDocument/2006/math">
                    <m:oMathParaPr>
                      <m:jc m:val="center"/>
                    </m:oMathParaPr>
                    <m:oMath xmlns:m="http://schemas.openxmlformats.org/officeDocument/2006/math">
                      <m:func>
                        <m:funcPr>
                          <m:ctrlP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uncPr>
                        <m:fName>
                          <m:r>
                            <a:rPr kumimoji="0" lang="en-US" sz="1800" b="1"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𝐦𝐚𝐱</m:t>
                          </m:r>
                        </m:fName>
                        <m:e>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unc>
                            <m:funcPr>
                              <m:ctrlP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uncPr>
                            <m:fName>
                              <m:r>
                                <a:rPr kumimoji="0" lang="en-US" sz="1800" b="1"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𝐦𝐚𝐱</m:t>
                              </m:r>
                            </m:fName>
                            <m:e>
                              <m:d>
                                <m:dPr>
                                  <m:begChr m:val="{"/>
                                  <m:endChr m:val="}"/>
                                  <m:ctrlP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𝑺𝒄𝒐𝒓𝒆</m:t>
                                  </m:r>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d>
                                    <m:dPr>
                                      <m:begChr m:val="{"/>
                                      <m:endChr m:val="}"/>
                                      <m:ctrlP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sSub>
                                        <m:sSubPr>
                                          <m:ctrlP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𝑺</m:t>
                                          </m:r>
                                        </m:e>
                                        <m:sub>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𝒋</m:t>
                                          </m:r>
                                        </m:sub>
                                      </m:sSub>
                                    </m:e>
                                  </m:d>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𝑴𝒂𝒕𝒄𝒉</m:t>
                                  </m:r>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_</m:t>
                                  </m:r>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𝑺𝒄𝒐𝒓𝒆</m:t>
                                  </m:r>
                                  <m:d>
                                    <m:dPr>
                                      <m:ctrlP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sSub>
                                        <m:sSubPr>
                                          <m:ctrlP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𝑺</m:t>
                                          </m:r>
                                        </m:e>
                                        <m:sub>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𝒊</m:t>
                                          </m:r>
                                        </m:sub>
                                      </m:sSub>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 </m:t>
                                      </m:r>
                                      <m:sSub>
                                        <m:sSubPr>
                                          <m:ctrlP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𝑺</m:t>
                                          </m:r>
                                        </m:e>
                                        <m:sub>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𝒋</m:t>
                                          </m:r>
                                        </m:sub>
                                      </m:sSub>
                                    </m:e>
                                  </m:d>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𝑮𝒂𝒑</m:t>
                                  </m:r>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_</m:t>
                                  </m:r>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𝑷𝒆𝒏𝒂𝒍𝒕𝒚</m:t>
                                  </m:r>
                                  <m:r>
                                    <a:rPr kumimoji="0" lang="en-US" sz="1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𝑺</m:t>
                                      </m:r>
                                    </m:e>
                                    <m:sub>
                                      <m:r>
                                        <a:rPr kumimoji="0" lang="en-US" sz="1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𝒊</m:t>
                                      </m:r>
                                    </m:sub>
                                  </m:sSub>
                                  <m:r>
                                    <a:rPr kumimoji="0" lang="en-US" sz="1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 </m:t>
                                  </m:r>
                                  <m:sSub>
                                    <m:sSubPr>
                                      <m:ctrlPr>
                                        <a:rPr kumimoji="0" lang="en-US" sz="1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𝑺</m:t>
                                      </m:r>
                                    </m:e>
                                    <m:sub>
                                      <m:r>
                                        <a:rPr kumimoji="0" lang="en-US" sz="1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𝒋</m:t>
                                      </m:r>
                                    </m:sub>
                                  </m:sSub>
                                  <m:r>
                                    <a:rPr kumimoji="0" lang="en-US" sz="1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d>
                            </m:e>
                          </m:func>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𝒘</m:t>
                          </m:r>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func>
                    </m:oMath>
                  </m:oMathPara>
                </a14:m>
                <a:endPar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mc:Choice>
        <mc:Fallback xmlns="">
          <p:sp>
            <p:nvSpPr>
              <p:cNvPr id="10" name="Content Placeholder 2">
                <a:extLst>
                  <a:ext uri="{FF2B5EF4-FFF2-40B4-BE49-F238E27FC236}">
                    <a16:creationId xmlns:a16="http://schemas.microsoft.com/office/drawing/2014/main" id="{CBB534BB-F826-1849-B239-08D087CD8B2D}"/>
                  </a:ext>
                </a:extLst>
              </p:cNvPr>
              <p:cNvSpPr txBox="1">
                <a:spLocks noRot="1" noChangeAspect="1" noMove="1" noResize="1" noEditPoints="1" noAdjustHandles="1" noChangeArrowheads="1" noChangeShapeType="1" noTextEdit="1"/>
              </p:cNvSpPr>
              <p:nvPr/>
            </p:nvSpPr>
            <p:spPr>
              <a:xfrm>
                <a:off x="189559" y="4365347"/>
                <a:ext cx="8798062" cy="1990368"/>
              </a:xfrm>
              <a:prstGeom prst="rect">
                <a:avLst/>
              </a:prstGeom>
              <a:blipFill>
                <a:blip r:embed="rId3"/>
                <a:stretch>
                  <a:fillRect l="-865" t="-3797"/>
                </a:stretch>
              </a:blipFill>
            </p:spPr>
            <p:txBody>
              <a:bodyPr/>
              <a:lstStyle/>
              <a:p>
                <a:r>
                  <a:rPr lang="en-CH">
                    <a:noFill/>
                  </a:rPr>
                  <a:t> </a:t>
                </a:r>
              </a:p>
            </p:txBody>
          </p:sp>
        </mc:Fallback>
      </mc:AlternateContent>
      <p:sp>
        <p:nvSpPr>
          <p:cNvPr id="17" name="TextBox 16">
            <a:extLst>
              <a:ext uri="{FF2B5EF4-FFF2-40B4-BE49-F238E27FC236}">
                <a16:creationId xmlns:a16="http://schemas.microsoft.com/office/drawing/2014/main" id="{FC3726F7-1140-524F-B1BD-802D07B0E73A}"/>
              </a:ext>
            </a:extLst>
          </p:cNvPr>
          <p:cNvSpPr txBox="1"/>
          <p:nvPr/>
        </p:nvSpPr>
        <p:spPr>
          <a:xfrm>
            <a:off x="773515" y="5502852"/>
            <a:ext cx="149394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i</a:t>
            </a:r>
            <a:r>
              <a:rPr kumimoji="0" lang="en-GB" sz="16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&gt; j &gt; 1</a:t>
            </a:r>
            <a:endParaRPr kumimoji="0" lang="en-CH" sz="16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8" name="Rounded Rectangle 17">
            <a:extLst>
              <a:ext uri="{FF2B5EF4-FFF2-40B4-BE49-F238E27FC236}">
                <a16:creationId xmlns:a16="http://schemas.microsoft.com/office/drawing/2014/main" id="{C0734E91-2850-E74C-947A-A0A5CA53FA4E}"/>
              </a:ext>
            </a:extLst>
          </p:cNvPr>
          <p:cNvSpPr/>
          <p:nvPr/>
        </p:nvSpPr>
        <p:spPr>
          <a:xfrm>
            <a:off x="837518" y="5568551"/>
            <a:ext cx="1493949" cy="269876"/>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4C1BFA6-1621-8D44-BE5E-7DDF7425E59C}"/>
              </a:ext>
            </a:extLst>
          </p:cNvPr>
          <p:cNvSpPr/>
          <p:nvPr/>
        </p:nvSpPr>
        <p:spPr>
          <a:xfrm>
            <a:off x="0" y="4898085"/>
            <a:ext cx="9144000" cy="134093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Costly dynamic programming </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on many seeds in each read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Particularly </a:t>
            </a: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challenging for long reads </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with many seeds</a:t>
            </a:r>
          </a:p>
        </p:txBody>
      </p:sp>
      <p:grpSp>
        <p:nvGrpSpPr>
          <p:cNvPr id="15" name="Group 14">
            <a:extLst>
              <a:ext uri="{FF2B5EF4-FFF2-40B4-BE49-F238E27FC236}">
                <a16:creationId xmlns:a16="http://schemas.microsoft.com/office/drawing/2014/main" id="{676021B9-47CF-AC45-A350-CB80C0611D11}"/>
              </a:ext>
            </a:extLst>
          </p:cNvPr>
          <p:cNvGrpSpPr/>
          <p:nvPr/>
        </p:nvGrpSpPr>
        <p:grpSpPr>
          <a:xfrm>
            <a:off x="0" y="1766640"/>
            <a:ext cx="9144002" cy="2416309"/>
            <a:chOff x="0" y="1766640"/>
            <a:chExt cx="9144002" cy="2416309"/>
          </a:xfrm>
        </p:grpSpPr>
        <p:sp>
          <p:nvSpPr>
            <p:cNvPr id="20" name="Rectangle 19">
              <a:extLst>
                <a:ext uri="{FF2B5EF4-FFF2-40B4-BE49-F238E27FC236}">
                  <a16:creationId xmlns:a16="http://schemas.microsoft.com/office/drawing/2014/main" id="{5A84958C-D52C-6444-AD8C-4659C5AF2E16}"/>
                </a:ext>
              </a:extLst>
            </p:cNvPr>
            <p:cNvSpPr/>
            <p:nvPr/>
          </p:nvSpPr>
          <p:spPr>
            <a:xfrm>
              <a:off x="2120544" y="1766640"/>
              <a:ext cx="7023458" cy="698905"/>
            </a:xfrm>
            <a:prstGeom prst="rect">
              <a:avLst/>
            </a:prstGeom>
            <a:solidFill>
              <a:srgbClr val="DEEBF7">
                <a:alpha val="78824"/>
              </a:srgbClr>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Determine </a:t>
              </a:r>
              <a:r>
                <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potential matching locations (seeds)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the reference genome </a:t>
              </a:r>
              <a:endPar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1" name="Rectangle 20">
              <a:extLst>
                <a:ext uri="{FF2B5EF4-FFF2-40B4-BE49-F238E27FC236}">
                  <a16:creationId xmlns:a16="http://schemas.microsoft.com/office/drawing/2014/main" id="{AC77711B-1646-6145-B5E2-2C6EDA378A9E}"/>
                </a:ext>
              </a:extLst>
            </p:cNvPr>
            <p:cNvSpPr/>
            <p:nvPr/>
          </p:nvSpPr>
          <p:spPr>
            <a:xfrm>
              <a:off x="2120544" y="2562632"/>
              <a:ext cx="7023458" cy="757513"/>
            </a:xfrm>
            <a:prstGeom prst="rect">
              <a:avLst/>
            </a:prstGeom>
            <a:solidFill>
              <a:srgbClr val="DEEBF7">
                <a:alpha val="78824"/>
              </a:srgbClr>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Prune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some seeds in the reference genome</a:t>
              </a:r>
              <a:endParaRPr kumimoji="0" lang="en-CH"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2" name="Rectangle 21">
              <a:extLst>
                <a:ext uri="{FF2B5EF4-FFF2-40B4-BE49-F238E27FC236}">
                  <a16:creationId xmlns:a16="http://schemas.microsoft.com/office/drawing/2014/main" id="{7266EFC8-5BE5-4246-8977-1A65DAE42CCC}"/>
                </a:ext>
              </a:extLst>
            </p:cNvPr>
            <p:cNvSpPr/>
            <p:nvPr/>
          </p:nvSpPr>
          <p:spPr>
            <a:xfrm>
              <a:off x="2120544" y="3425436"/>
              <a:ext cx="7023458" cy="757513"/>
            </a:xfrm>
            <a:prstGeom prst="rect">
              <a:avLst/>
            </a:prstGeom>
            <a:solidFill>
              <a:srgbClr val="DEEBF7">
                <a:alpha val="78824"/>
              </a:srgbClr>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Determine the </a:t>
              </a:r>
              <a:r>
                <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 differences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between the read and the reference genome</a:t>
              </a:r>
              <a:endParaRPr kumimoji="0" lang="en-CH" sz="2400" b="0"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p:txBody>
        </p:sp>
        <p:sp>
          <p:nvSpPr>
            <p:cNvPr id="23" name="Rectangle 22">
              <a:extLst>
                <a:ext uri="{FF2B5EF4-FFF2-40B4-BE49-F238E27FC236}">
                  <a16:creationId xmlns:a16="http://schemas.microsoft.com/office/drawing/2014/main" id="{7C3E5181-8D2A-7944-AB0D-F17925AB8609}"/>
                </a:ext>
              </a:extLst>
            </p:cNvPr>
            <p:cNvSpPr/>
            <p:nvPr/>
          </p:nvSpPr>
          <p:spPr>
            <a:xfrm>
              <a:off x="2" y="1766640"/>
              <a:ext cx="2120544" cy="698905"/>
            </a:xfrm>
            <a:prstGeom prst="rect">
              <a:avLst/>
            </a:prstGeom>
            <a:solidFill>
              <a:srgbClr val="1982C3"/>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Seeding</a:t>
              </a:r>
            </a:p>
          </p:txBody>
        </p:sp>
        <p:sp>
          <p:nvSpPr>
            <p:cNvPr id="24" name="Rectangle 23">
              <a:extLst>
                <a:ext uri="{FF2B5EF4-FFF2-40B4-BE49-F238E27FC236}">
                  <a16:creationId xmlns:a16="http://schemas.microsoft.com/office/drawing/2014/main" id="{F7F6AC08-AD34-5145-A699-5ACDF22F73B0}"/>
                </a:ext>
              </a:extLst>
            </p:cNvPr>
            <p:cNvSpPr/>
            <p:nvPr/>
          </p:nvSpPr>
          <p:spPr>
            <a:xfrm>
              <a:off x="1" y="2562633"/>
              <a:ext cx="2120544" cy="754642"/>
            </a:xfrm>
            <a:prstGeom prst="rect">
              <a:avLst/>
            </a:prstGeom>
            <a:solidFill>
              <a:srgbClr val="1982C3"/>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Seed Filtering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3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(e.g., Chaining)</a:t>
              </a:r>
            </a:p>
          </p:txBody>
        </p:sp>
        <p:sp>
          <p:nvSpPr>
            <p:cNvPr id="25" name="Rectangle 24">
              <a:extLst>
                <a:ext uri="{FF2B5EF4-FFF2-40B4-BE49-F238E27FC236}">
                  <a16:creationId xmlns:a16="http://schemas.microsoft.com/office/drawing/2014/main" id="{3CCD5D9E-846E-F64F-B100-9663363C687B}"/>
                </a:ext>
              </a:extLst>
            </p:cNvPr>
            <p:cNvSpPr/>
            <p:nvPr/>
          </p:nvSpPr>
          <p:spPr>
            <a:xfrm>
              <a:off x="0" y="3425436"/>
              <a:ext cx="2120544" cy="754642"/>
            </a:xfrm>
            <a:prstGeom prst="rect">
              <a:avLst/>
            </a:prstGeom>
            <a:solidFill>
              <a:srgbClr val="1982C3"/>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Alignment</a:t>
              </a:r>
            </a:p>
          </p:txBody>
        </p:sp>
      </p:grpSp>
      <p:sp>
        <p:nvSpPr>
          <p:cNvPr id="16" name="Rectangle 15">
            <a:extLst>
              <a:ext uri="{FF2B5EF4-FFF2-40B4-BE49-F238E27FC236}">
                <a16:creationId xmlns:a16="http://schemas.microsoft.com/office/drawing/2014/main" id="{5CD70AA3-3BC8-6048-943E-198BB4972E0B}"/>
              </a:ext>
            </a:extLst>
          </p:cNvPr>
          <p:cNvSpPr/>
          <p:nvPr/>
        </p:nvSpPr>
        <p:spPr>
          <a:xfrm>
            <a:off x="-221226" y="1724574"/>
            <a:ext cx="9483213" cy="770467"/>
          </a:xfrm>
          <a:prstGeom prst="rect">
            <a:avLst/>
          </a:prstGeom>
          <a:solidFill>
            <a:srgbClr val="FFFFFF">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9D69C19-23CE-7445-AF20-B9C28B4FBDF6}"/>
              </a:ext>
            </a:extLst>
          </p:cNvPr>
          <p:cNvSpPr/>
          <p:nvPr/>
        </p:nvSpPr>
        <p:spPr>
          <a:xfrm>
            <a:off x="-115022" y="3381554"/>
            <a:ext cx="9483213" cy="837602"/>
          </a:xfrm>
          <a:prstGeom prst="rect">
            <a:avLst/>
          </a:prstGeom>
          <a:solidFill>
            <a:srgbClr val="FFFFFF">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2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bldLvl="2"/>
      <p:bldP spid="17" grpId="0"/>
      <p:bldP spid="18" grpId="0" animBg="1"/>
      <p:bldP spid="13"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7A7E-2EAE-5A4A-8B5A-A4ECBC8419AF}"/>
              </a:ext>
            </a:extLst>
          </p:cNvPr>
          <p:cNvSpPr>
            <a:spLocks noGrp="1"/>
          </p:cNvSpPr>
          <p:nvPr>
            <p:ph type="title"/>
          </p:nvPr>
        </p:nvSpPr>
        <p:spPr/>
        <p:txBody>
          <a:bodyPr/>
          <a:lstStyle/>
          <a:p>
            <a:r>
              <a:rPr lang="en-CH" dirty="0"/>
              <a:t>GenStore-NM: Mechanism</a:t>
            </a:r>
          </a:p>
        </p:txBody>
      </p:sp>
      <p:sp>
        <p:nvSpPr>
          <p:cNvPr id="3" name="Content Placeholder 2">
            <a:extLst>
              <a:ext uri="{FF2B5EF4-FFF2-40B4-BE49-F238E27FC236}">
                <a16:creationId xmlns:a16="http://schemas.microsoft.com/office/drawing/2014/main" id="{2F18BA66-15CA-114A-9E07-5AF0D58CAC93}"/>
              </a:ext>
            </a:extLst>
          </p:cNvPr>
          <p:cNvSpPr>
            <a:spLocks noGrp="1"/>
          </p:cNvSpPr>
          <p:nvPr>
            <p:ph idx="1"/>
          </p:nvPr>
        </p:nvSpPr>
        <p:spPr>
          <a:xfrm>
            <a:off x="1112828" y="5609147"/>
            <a:ext cx="7301829" cy="640513"/>
          </a:xfrm>
        </p:spPr>
        <p:txBody>
          <a:bodyPr/>
          <a:lstStyle/>
          <a:p>
            <a:pPr marL="123950" lvl="1" indent="0">
              <a:spcAft>
                <a:spcPts val="1000"/>
              </a:spcAft>
              <a:buNone/>
            </a:pPr>
            <a:r>
              <a:rPr lang="en-GB" sz="2800" b="1" dirty="0">
                <a:solidFill>
                  <a:srgbClr val="629B3C"/>
                </a:solidFill>
              </a:rPr>
              <a:t>Filters many non-aligning reads without costly hardware resources in the SSD</a:t>
            </a:r>
          </a:p>
          <a:p>
            <a:endParaRPr lang="en-CH" dirty="0"/>
          </a:p>
        </p:txBody>
      </p:sp>
      <p:sp>
        <p:nvSpPr>
          <p:cNvPr id="11" name="TextBox 10">
            <a:extLst>
              <a:ext uri="{FF2B5EF4-FFF2-40B4-BE49-F238E27FC236}">
                <a16:creationId xmlns:a16="http://schemas.microsoft.com/office/drawing/2014/main" id="{417B1D6F-EB24-2041-AAEB-A465310DCB2C}"/>
              </a:ext>
            </a:extLst>
          </p:cNvPr>
          <p:cNvSpPr txBox="1"/>
          <p:nvPr/>
        </p:nvSpPr>
        <p:spPr>
          <a:xfrm rot="16200000">
            <a:off x="1369872" y="3094242"/>
            <a:ext cx="144897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Probability</a:t>
            </a:r>
            <a:endPar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aphicFrame>
        <p:nvGraphicFramePr>
          <p:cNvPr id="12" name="Chart 11">
            <a:extLst>
              <a:ext uri="{FF2B5EF4-FFF2-40B4-BE49-F238E27FC236}">
                <a16:creationId xmlns:a16="http://schemas.microsoft.com/office/drawing/2014/main" id="{3870147C-1772-C54C-8CFA-E179F6FFDE70}"/>
              </a:ext>
            </a:extLst>
          </p:cNvPr>
          <p:cNvGraphicFramePr>
            <a:graphicFrameLocks/>
          </p:cNvGraphicFramePr>
          <p:nvPr/>
        </p:nvGraphicFramePr>
        <p:xfrm>
          <a:off x="2170228" y="2327428"/>
          <a:ext cx="6404863" cy="1927177"/>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EFAA57E9-F521-0D49-A10C-2F02D1086BB8}"/>
              </a:ext>
            </a:extLst>
          </p:cNvPr>
          <p:cNvSpPr txBox="1"/>
          <p:nvPr/>
        </p:nvSpPr>
        <p:spPr>
          <a:xfrm>
            <a:off x="3209371" y="4139107"/>
            <a:ext cx="3106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seeds per read</a:t>
            </a:r>
          </a:p>
        </p:txBody>
      </p:sp>
      <p:sp>
        <p:nvSpPr>
          <p:cNvPr id="14" name="Rectangle 13">
            <a:extLst>
              <a:ext uri="{FF2B5EF4-FFF2-40B4-BE49-F238E27FC236}">
                <a16:creationId xmlns:a16="http://schemas.microsoft.com/office/drawing/2014/main" id="{A8655441-7531-8842-B03F-490488168DFE}"/>
              </a:ext>
            </a:extLst>
          </p:cNvPr>
          <p:cNvSpPr/>
          <p:nvPr/>
        </p:nvSpPr>
        <p:spPr>
          <a:xfrm>
            <a:off x="4452880" y="2736942"/>
            <a:ext cx="2315095" cy="1033337"/>
          </a:xfrm>
          <a:prstGeom prst="rect">
            <a:avLst/>
          </a:prstGeom>
          <a:solidFill>
            <a:schemeClr val="accent6">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Connector 14">
            <a:extLst>
              <a:ext uri="{FF2B5EF4-FFF2-40B4-BE49-F238E27FC236}">
                <a16:creationId xmlns:a16="http://schemas.microsoft.com/office/drawing/2014/main" id="{39FFB149-0327-AE48-B4DA-E8F252A832E7}"/>
              </a:ext>
            </a:extLst>
          </p:cNvPr>
          <p:cNvCxnSpPr>
            <a:cxnSpLocks/>
          </p:cNvCxnSpPr>
          <p:nvPr/>
        </p:nvCxnSpPr>
        <p:spPr>
          <a:xfrm flipV="1">
            <a:off x="4452878" y="2736942"/>
            <a:ext cx="0" cy="1033337"/>
          </a:xfrm>
          <a:prstGeom prst="line">
            <a:avLst/>
          </a:prstGeom>
          <a:ln w="25400">
            <a:solidFill>
              <a:schemeClr val="accent6">
                <a:lumMod val="75000"/>
              </a:schemeClr>
            </a:solidFill>
            <a:prstDash val="sysDash"/>
            <a:tailEnd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51F076E-6D77-834F-89E8-24D9776CF5F1}"/>
              </a:ext>
            </a:extLst>
          </p:cNvPr>
          <p:cNvCxnSpPr>
            <a:cxnSpLocks/>
          </p:cNvCxnSpPr>
          <p:nvPr/>
        </p:nvCxnSpPr>
        <p:spPr>
          <a:xfrm>
            <a:off x="4464783" y="3266177"/>
            <a:ext cx="300019" cy="0"/>
          </a:xfrm>
          <a:prstGeom prst="straightConnector1">
            <a:avLst/>
          </a:prstGeom>
          <a:ln w="25400">
            <a:solidFill>
              <a:schemeClr val="accent6">
                <a:lumMod val="75000"/>
              </a:schemeClr>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F12D6CA-D35C-3645-ACA7-EDCE9C209EC9}"/>
              </a:ext>
            </a:extLst>
          </p:cNvPr>
          <p:cNvSpPr txBox="1"/>
          <p:nvPr/>
        </p:nvSpPr>
        <p:spPr>
          <a:xfrm>
            <a:off x="4679538" y="2940349"/>
            <a:ext cx="233358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High Alignment</a:t>
            </a:r>
            <a:br>
              <a:rPr kumimoji="0" lang="en-CH" sz="1600" b="1"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br>
            <a:r>
              <a:rPr kumimoji="0" lang="en-CH" sz="1600" b="1"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Probability </a:t>
            </a:r>
          </a:p>
        </p:txBody>
      </p:sp>
      <p:sp>
        <p:nvSpPr>
          <p:cNvPr id="18" name="TextBox 17">
            <a:extLst>
              <a:ext uri="{FF2B5EF4-FFF2-40B4-BE49-F238E27FC236}">
                <a16:creationId xmlns:a16="http://schemas.microsoft.com/office/drawing/2014/main" id="{2057EB10-E55D-004C-9FC7-8F62EB616492}"/>
              </a:ext>
            </a:extLst>
          </p:cNvPr>
          <p:cNvSpPr txBox="1"/>
          <p:nvPr/>
        </p:nvSpPr>
        <p:spPr>
          <a:xfrm rot="16200000">
            <a:off x="1104632" y="3094242"/>
            <a:ext cx="144897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Alignment</a:t>
            </a:r>
            <a:endPar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0" name="Rectangle 19">
            <a:extLst>
              <a:ext uri="{FF2B5EF4-FFF2-40B4-BE49-F238E27FC236}">
                <a16:creationId xmlns:a16="http://schemas.microsoft.com/office/drawing/2014/main" id="{4EFDDDCB-D26E-2547-B48F-77B92D78DC89}"/>
              </a:ext>
            </a:extLst>
          </p:cNvPr>
          <p:cNvSpPr/>
          <p:nvPr/>
        </p:nvSpPr>
        <p:spPr>
          <a:xfrm>
            <a:off x="0" y="4507775"/>
            <a:ext cx="9144000" cy="97860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Reads with a sufficiently large number of seeds</a:t>
            </a:r>
            <a:r>
              <a:rPr kumimoji="0" lang="en-GB" sz="2400" b="1" i="0" u="none" strike="noStrike" kern="1200" cap="none" spc="0" normalizeH="0" baseline="0" noProof="0" dirty="0">
                <a:ln>
                  <a:noFill/>
                </a:ln>
                <a:solidFill>
                  <a:srgbClr val="22AE9B"/>
                </a:solidFill>
                <a:effectLst/>
                <a:uLnTx/>
                <a:uFillTx/>
                <a:latin typeface="Corbel" panose="020B0503020204020204" pitchFamily="34" charset="0"/>
                <a:ea typeface="+mn-ea"/>
                <a:cs typeface="+mn-cs"/>
              </a:rPr>
              <a:t> </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are very </a:t>
            </a: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likely to align </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the reference genome</a:t>
            </a:r>
            <a:endParaRPr kumimoji="0" lang="en-GB" sz="2400" b="1" i="0" u="none" strike="noStrike" kern="1200" cap="none" spc="0" normalizeH="0" baseline="0" noProof="0" dirty="0">
              <a:ln>
                <a:noFill/>
              </a:ln>
              <a:solidFill>
                <a:srgbClr val="22AE9B"/>
              </a:solidFill>
              <a:effectLst/>
              <a:uLnTx/>
              <a:uFillTx/>
              <a:latin typeface="Corbel" panose="020B0503020204020204" pitchFamily="34" charset="0"/>
              <a:ea typeface="+mn-ea"/>
              <a:cs typeface="+mn-cs"/>
            </a:endParaRPr>
          </a:p>
        </p:txBody>
      </p:sp>
      <p:sp>
        <p:nvSpPr>
          <p:cNvPr id="19" name="Content Placeholder 2">
            <a:extLst>
              <a:ext uri="{FF2B5EF4-FFF2-40B4-BE49-F238E27FC236}">
                <a16:creationId xmlns:a16="http://schemas.microsoft.com/office/drawing/2014/main" id="{55ED481A-6146-5942-B083-BD1729EF8F57}"/>
              </a:ext>
            </a:extLst>
          </p:cNvPr>
          <p:cNvSpPr txBox="1">
            <a:spLocks/>
          </p:cNvSpPr>
          <p:nvPr/>
        </p:nvSpPr>
        <p:spPr>
          <a:xfrm>
            <a:off x="189559" y="1040656"/>
            <a:ext cx="8892841" cy="2266274"/>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7200" marR="0" lvl="0" indent="-187200" algn="l" defTabSz="914400" rtl="0" eaLnBrk="1" fontAlgn="auto" latinLnBrk="0" hangingPunct="1">
              <a:lnSpc>
                <a:spcPct val="90000"/>
              </a:lnSpc>
              <a:spcBef>
                <a:spcPts val="1000"/>
              </a:spcBef>
              <a:spcAft>
                <a:spcPts val="1000"/>
              </a:spcAft>
              <a:buClr>
                <a:prstClr val="black"/>
              </a:buClr>
              <a:buSzTx/>
              <a:buFont typeface="Arial" panose="020B0604020202020204" pitchFamily="34" charset="0"/>
              <a:buChar char="•"/>
              <a:tabLst/>
              <a:defRPr/>
            </a:pP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GenStore-NM uses a </a:t>
            </a:r>
            <a:r>
              <a:rPr kumimoji="0" lang="en-CH"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light-weight chaining </a:t>
            </a: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a:t>
            </a:r>
          </a:p>
          <a:p>
            <a:pPr marL="311150" marR="0" lvl="1" indent="-187200" algn="l" defTabSz="914400" rtl="0" eaLnBrk="1" fontAlgn="auto" latinLnBrk="0" hangingPunct="1">
              <a:lnSpc>
                <a:spcPct val="90000"/>
              </a:lnSpc>
              <a:spcBef>
                <a:spcPts val="500"/>
              </a:spcBef>
              <a:spcAft>
                <a:spcPts val="1000"/>
              </a:spcAft>
              <a:buClr>
                <a:prstClr val="black"/>
              </a:buClr>
              <a:buSzTx/>
              <a:buFont typeface="Cambria" panose="02040503050406030204" pitchFamily="18" charset="0"/>
              <a:buChar char="-"/>
              <a:tabLst/>
              <a:defRPr/>
            </a:pPr>
            <a:r>
              <a:rPr kumimoji="0" lang="en-GB" sz="21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Selectively</a:t>
            </a:r>
            <a:r>
              <a:rPr kumimoji="0" lang="en-GB" sz="21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performs chaining only on reads with a </a:t>
            </a:r>
            <a:r>
              <a:rPr kumimoji="0" lang="en-GB" sz="21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small number of seeds</a:t>
            </a:r>
          </a:p>
          <a:p>
            <a:pPr marL="311150" marR="0" lvl="1" indent="-187200" algn="l" defTabSz="914400" rtl="0" eaLnBrk="1" fontAlgn="auto" latinLnBrk="0" hangingPunct="1">
              <a:lnSpc>
                <a:spcPct val="90000"/>
              </a:lnSpc>
              <a:spcBef>
                <a:spcPts val="500"/>
              </a:spcBef>
              <a:spcAft>
                <a:spcPts val="1000"/>
              </a:spcAft>
              <a:buClrTx/>
              <a:buSzTx/>
              <a:buFont typeface="Cambria" panose="02040503050406030204" pitchFamily="18" charset="0"/>
              <a:buChar char="-"/>
              <a:tabLst/>
              <a:defRPr/>
            </a:pPr>
            <a:r>
              <a:rPr kumimoji="0" lang="en-GB" sz="21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Directly sends reads that require more </a:t>
            </a:r>
            <a:r>
              <a:rPr kumimoji="0" lang="en-GB" sz="21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complex chaining to the host </a:t>
            </a:r>
            <a:r>
              <a:rPr kumimoji="0" lang="en-GB" sz="21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p>
        </p:txBody>
      </p:sp>
      <p:sp>
        <p:nvSpPr>
          <p:cNvPr id="22" name="TextBox 21">
            <a:extLst>
              <a:ext uri="{FF2B5EF4-FFF2-40B4-BE49-F238E27FC236}">
                <a16:creationId xmlns:a16="http://schemas.microsoft.com/office/drawing/2014/main" id="{6DA9090F-D33A-1741-93AC-5B6E596E33AE}"/>
              </a:ext>
            </a:extLst>
          </p:cNvPr>
          <p:cNvSpPr txBox="1"/>
          <p:nvPr/>
        </p:nvSpPr>
        <p:spPr>
          <a:xfrm>
            <a:off x="308232" y="5375405"/>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690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par>
                                <p:cTn id="30" presetID="22" presetClass="entr" presetSubtype="8"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Graphic spid="12" grpId="0">
        <p:bldAsOne/>
      </p:bldGraphic>
      <p:bldP spid="13" grpId="0"/>
      <p:bldP spid="14" grpId="0" animBg="1"/>
      <p:bldP spid="17" grpId="0"/>
      <p:bldP spid="18" grpId="0"/>
      <p:bldP spid="20" grpId="0" animBg="1"/>
      <p:bldP spid="19" grpId="0" uiExpand="1" build="p" bldLvl="2"/>
      <p:bldP spid="22"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7A7E-2EAE-5A4A-8B5A-A4ECBC8419AF}"/>
              </a:ext>
            </a:extLst>
          </p:cNvPr>
          <p:cNvSpPr>
            <a:spLocks noGrp="1"/>
          </p:cNvSpPr>
          <p:nvPr>
            <p:ph type="title"/>
          </p:nvPr>
        </p:nvSpPr>
        <p:spPr/>
        <p:txBody>
          <a:bodyPr/>
          <a:lstStyle/>
          <a:p>
            <a:r>
              <a:rPr lang="en-CH" dirty="0"/>
              <a:t>GenStore-NM: Mechanism</a:t>
            </a:r>
          </a:p>
        </p:txBody>
      </p:sp>
      <p:sp>
        <p:nvSpPr>
          <p:cNvPr id="3" name="Content Placeholder 2">
            <a:extLst>
              <a:ext uri="{FF2B5EF4-FFF2-40B4-BE49-F238E27FC236}">
                <a16:creationId xmlns:a16="http://schemas.microsoft.com/office/drawing/2014/main" id="{2F18BA66-15CA-114A-9E07-5AF0D58CAC93}"/>
              </a:ext>
            </a:extLst>
          </p:cNvPr>
          <p:cNvSpPr>
            <a:spLocks noGrp="1"/>
          </p:cNvSpPr>
          <p:nvPr>
            <p:ph idx="1"/>
          </p:nvPr>
        </p:nvSpPr>
        <p:spPr>
          <a:xfrm>
            <a:off x="1112828" y="5609147"/>
            <a:ext cx="7301829" cy="640513"/>
          </a:xfrm>
        </p:spPr>
        <p:txBody>
          <a:bodyPr/>
          <a:lstStyle/>
          <a:p>
            <a:pPr marL="123950" lvl="1" indent="0">
              <a:spcAft>
                <a:spcPts val="1000"/>
              </a:spcAft>
              <a:buNone/>
            </a:pPr>
            <a:r>
              <a:rPr lang="en-GB" sz="2800" b="1" dirty="0">
                <a:solidFill>
                  <a:srgbClr val="629B3C"/>
                </a:solidFill>
              </a:rPr>
              <a:t>Can filter many non-aligning reads without costly hardware resources in the SSD</a:t>
            </a:r>
          </a:p>
          <a:p>
            <a:endParaRPr lang="en-CH" dirty="0"/>
          </a:p>
        </p:txBody>
      </p:sp>
      <p:sp>
        <p:nvSpPr>
          <p:cNvPr id="11" name="TextBox 10">
            <a:extLst>
              <a:ext uri="{FF2B5EF4-FFF2-40B4-BE49-F238E27FC236}">
                <a16:creationId xmlns:a16="http://schemas.microsoft.com/office/drawing/2014/main" id="{417B1D6F-EB24-2041-AAEB-A465310DCB2C}"/>
              </a:ext>
            </a:extLst>
          </p:cNvPr>
          <p:cNvSpPr txBox="1"/>
          <p:nvPr/>
        </p:nvSpPr>
        <p:spPr>
          <a:xfrm rot="16200000">
            <a:off x="1369872" y="3094242"/>
            <a:ext cx="144897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Probability</a:t>
            </a:r>
            <a:endPar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aphicFrame>
        <p:nvGraphicFramePr>
          <p:cNvPr id="12" name="Chart 11">
            <a:extLst>
              <a:ext uri="{FF2B5EF4-FFF2-40B4-BE49-F238E27FC236}">
                <a16:creationId xmlns:a16="http://schemas.microsoft.com/office/drawing/2014/main" id="{3870147C-1772-C54C-8CFA-E179F6FFDE70}"/>
              </a:ext>
            </a:extLst>
          </p:cNvPr>
          <p:cNvGraphicFramePr>
            <a:graphicFrameLocks/>
          </p:cNvGraphicFramePr>
          <p:nvPr/>
        </p:nvGraphicFramePr>
        <p:xfrm>
          <a:off x="2170228" y="2327428"/>
          <a:ext cx="6404863" cy="1927177"/>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EFAA57E9-F521-0D49-A10C-2F02D1086BB8}"/>
              </a:ext>
            </a:extLst>
          </p:cNvPr>
          <p:cNvSpPr txBox="1"/>
          <p:nvPr/>
        </p:nvSpPr>
        <p:spPr>
          <a:xfrm>
            <a:off x="3209371" y="4139107"/>
            <a:ext cx="3106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seeds per read</a:t>
            </a:r>
          </a:p>
        </p:txBody>
      </p:sp>
      <p:sp>
        <p:nvSpPr>
          <p:cNvPr id="14" name="Rectangle 13">
            <a:extLst>
              <a:ext uri="{FF2B5EF4-FFF2-40B4-BE49-F238E27FC236}">
                <a16:creationId xmlns:a16="http://schemas.microsoft.com/office/drawing/2014/main" id="{A8655441-7531-8842-B03F-490488168DFE}"/>
              </a:ext>
            </a:extLst>
          </p:cNvPr>
          <p:cNvSpPr/>
          <p:nvPr/>
        </p:nvSpPr>
        <p:spPr>
          <a:xfrm>
            <a:off x="4452880" y="2736942"/>
            <a:ext cx="2315095" cy="1033337"/>
          </a:xfrm>
          <a:prstGeom prst="rect">
            <a:avLst/>
          </a:prstGeom>
          <a:solidFill>
            <a:schemeClr val="accent6">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Connector 14">
            <a:extLst>
              <a:ext uri="{FF2B5EF4-FFF2-40B4-BE49-F238E27FC236}">
                <a16:creationId xmlns:a16="http://schemas.microsoft.com/office/drawing/2014/main" id="{39FFB149-0327-AE48-B4DA-E8F252A832E7}"/>
              </a:ext>
            </a:extLst>
          </p:cNvPr>
          <p:cNvCxnSpPr>
            <a:cxnSpLocks/>
          </p:cNvCxnSpPr>
          <p:nvPr/>
        </p:nvCxnSpPr>
        <p:spPr>
          <a:xfrm flipV="1">
            <a:off x="4452878" y="2736942"/>
            <a:ext cx="0" cy="1033337"/>
          </a:xfrm>
          <a:prstGeom prst="line">
            <a:avLst/>
          </a:prstGeom>
          <a:ln w="25400">
            <a:solidFill>
              <a:schemeClr val="accent6">
                <a:lumMod val="75000"/>
              </a:schemeClr>
            </a:solidFill>
            <a:prstDash val="sysDash"/>
            <a:tailEnd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51F076E-6D77-834F-89E8-24D9776CF5F1}"/>
              </a:ext>
            </a:extLst>
          </p:cNvPr>
          <p:cNvCxnSpPr>
            <a:cxnSpLocks/>
          </p:cNvCxnSpPr>
          <p:nvPr/>
        </p:nvCxnSpPr>
        <p:spPr>
          <a:xfrm>
            <a:off x="4464783" y="3266177"/>
            <a:ext cx="300019" cy="0"/>
          </a:xfrm>
          <a:prstGeom prst="straightConnector1">
            <a:avLst/>
          </a:prstGeom>
          <a:ln w="25400">
            <a:solidFill>
              <a:schemeClr val="accent6">
                <a:lumMod val="75000"/>
              </a:schemeClr>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F12D6CA-D35C-3645-ACA7-EDCE9C209EC9}"/>
              </a:ext>
            </a:extLst>
          </p:cNvPr>
          <p:cNvSpPr txBox="1"/>
          <p:nvPr/>
        </p:nvSpPr>
        <p:spPr>
          <a:xfrm>
            <a:off x="4679538" y="2940349"/>
            <a:ext cx="233358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High Alignment</a:t>
            </a:r>
            <a:br>
              <a:rPr kumimoji="0" lang="en-CH" sz="1600" b="1"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br>
            <a:r>
              <a:rPr kumimoji="0" lang="en-CH" sz="1600" b="1"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Probability </a:t>
            </a:r>
          </a:p>
        </p:txBody>
      </p:sp>
      <p:sp>
        <p:nvSpPr>
          <p:cNvPr id="18" name="TextBox 17">
            <a:extLst>
              <a:ext uri="{FF2B5EF4-FFF2-40B4-BE49-F238E27FC236}">
                <a16:creationId xmlns:a16="http://schemas.microsoft.com/office/drawing/2014/main" id="{2057EB10-E55D-004C-9FC7-8F62EB616492}"/>
              </a:ext>
            </a:extLst>
          </p:cNvPr>
          <p:cNvSpPr txBox="1"/>
          <p:nvPr/>
        </p:nvSpPr>
        <p:spPr>
          <a:xfrm rot="16200000">
            <a:off x="1104632" y="3094242"/>
            <a:ext cx="144897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Alignment</a:t>
            </a:r>
            <a:endPar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0" name="Rectangle 19">
            <a:extLst>
              <a:ext uri="{FF2B5EF4-FFF2-40B4-BE49-F238E27FC236}">
                <a16:creationId xmlns:a16="http://schemas.microsoft.com/office/drawing/2014/main" id="{4EFDDDCB-D26E-2547-B48F-77B92D78DC89}"/>
              </a:ext>
            </a:extLst>
          </p:cNvPr>
          <p:cNvSpPr/>
          <p:nvPr/>
        </p:nvSpPr>
        <p:spPr>
          <a:xfrm>
            <a:off x="0" y="4507775"/>
            <a:ext cx="9144000" cy="97860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Reads with a sufficiently large number of seeds</a:t>
            </a:r>
            <a:r>
              <a:rPr kumimoji="0" lang="en-GB" sz="2400" b="1" i="0" u="none" strike="noStrike" kern="1200" cap="none" spc="0" normalizeH="0" baseline="0" noProof="0" dirty="0">
                <a:ln>
                  <a:noFill/>
                </a:ln>
                <a:solidFill>
                  <a:srgbClr val="22AE9B"/>
                </a:solidFill>
                <a:effectLst/>
                <a:uLnTx/>
                <a:uFillTx/>
                <a:latin typeface="Corbel" panose="020B0503020204020204" pitchFamily="34" charset="0"/>
                <a:ea typeface="+mn-ea"/>
                <a:cs typeface="+mn-cs"/>
              </a:rPr>
              <a:t> </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are very </a:t>
            </a: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likely to align </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the reference genome</a:t>
            </a:r>
            <a:endParaRPr kumimoji="0" lang="en-GB" sz="2400" b="1" i="0" u="none" strike="noStrike" kern="1200" cap="none" spc="0" normalizeH="0" baseline="0" noProof="0" dirty="0">
              <a:ln>
                <a:noFill/>
              </a:ln>
              <a:solidFill>
                <a:srgbClr val="22AE9B"/>
              </a:solidFill>
              <a:effectLst/>
              <a:uLnTx/>
              <a:uFillTx/>
              <a:latin typeface="Corbel" panose="020B0503020204020204" pitchFamily="34" charset="0"/>
              <a:ea typeface="+mn-ea"/>
              <a:cs typeface="+mn-cs"/>
            </a:endParaRPr>
          </a:p>
        </p:txBody>
      </p:sp>
      <p:sp>
        <p:nvSpPr>
          <p:cNvPr id="19" name="Content Placeholder 2">
            <a:extLst>
              <a:ext uri="{FF2B5EF4-FFF2-40B4-BE49-F238E27FC236}">
                <a16:creationId xmlns:a16="http://schemas.microsoft.com/office/drawing/2014/main" id="{55ED481A-6146-5942-B083-BD1729EF8F57}"/>
              </a:ext>
            </a:extLst>
          </p:cNvPr>
          <p:cNvSpPr txBox="1">
            <a:spLocks/>
          </p:cNvSpPr>
          <p:nvPr/>
        </p:nvSpPr>
        <p:spPr>
          <a:xfrm>
            <a:off x="189559" y="1040656"/>
            <a:ext cx="8892841" cy="2266274"/>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7200" marR="0" lvl="0" indent="-187200" algn="l" defTabSz="914400" rtl="0" eaLnBrk="1" fontAlgn="auto" latinLnBrk="0" hangingPunct="1">
              <a:lnSpc>
                <a:spcPct val="90000"/>
              </a:lnSpc>
              <a:spcBef>
                <a:spcPts val="1000"/>
              </a:spcBef>
              <a:spcAft>
                <a:spcPts val="1000"/>
              </a:spcAft>
              <a:buClr>
                <a:prstClr val="black"/>
              </a:buClr>
              <a:buSzTx/>
              <a:buFont typeface="Arial" panose="020B0604020202020204" pitchFamily="34" charset="0"/>
              <a:buChar char="•"/>
              <a:tabLst/>
              <a:defRPr/>
            </a:pP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GenStore-NM uses a </a:t>
            </a:r>
            <a:r>
              <a:rPr kumimoji="0" lang="en-CH"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light-weight chaining </a:t>
            </a: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a:t>
            </a:r>
          </a:p>
          <a:p>
            <a:pPr marL="311150" marR="0" lvl="1" indent="-187200" algn="l" defTabSz="914400" rtl="0" eaLnBrk="1" fontAlgn="auto" latinLnBrk="0" hangingPunct="1">
              <a:lnSpc>
                <a:spcPct val="90000"/>
              </a:lnSpc>
              <a:spcBef>
                <a:spcPts val="500"/>
              </a:spcBef>
              <a:spcAft>
                <a:spcPts val="1000"/>
              </a:spcAft>
              <a:buClr>
                <a:prstClr val="black"/>
              </a:buClr>
              <a:buSzTx/>
              <a:buFont typeface="Cambria" panose="02040503050406030204" pitchFamily="18" charset="0"/>
              <a:buChar char="-"/>
              <a:tabLst/>
              <a:defRPr/>
            </a:pPr>
            <a:r>
              <a:rPr kumimoji="0" lang="en-GB" sz="21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Selectively</a:t>
            </a:r>
            <a:r>
              <a:rPr kumimoji="0" lang="en-GB" sz="21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performs chaining only on reads with a </a:t>
            </a:r>
            <a:r>
              <a:rPr kumimoji="0" lang="en-GB" sz="21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small number of seeds</a:t>
            </a:r>
          </a:p>
          <a:p>
            <a:pPr marL="311150" marR="0" lvl="1" indent="-187200" algn="l" defTabSz="914400" rtl="0" eaLnBrk="1" fontAlgn="auto" latinLnBrk="0" hangingPunct="1">
              <a:lnSpc>
                <a:spcPct val="90000"/>
              </a:lnSpc>
              <a:spcBef>
                <a:spcPts val="500"/>
              </a:spcBef>
              <a:spcAft>
                <a:spcPts val="1000"/>
              </a:spcAft>
              <a:buClrTx/>
              <a:buSzTx/>
              <a:buFont typeface="Cambria" panose="02040503050406030204" pitchFamily="18" charset="0"/>
              <a:buChar char="-"/>
              <a:tabLst/>
              <a:defRPr/>
            </a:pPr>
            <a:r>
              <a:rPr kumimoji="0" lang="en-GB" sz="21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Directly sends reads that require more </a:t>
            </a:r>
            <a:r>
              <a:rPr kumimoji="0" lang="en-GB" sz="21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complex chaining to the host </a:t>
            </a:r>
            <a:r>
              <a:rPr kumimoji="0" lang="en-GB" sz="21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p>
        </p:txBody>
      </p:sp>
      <p:pic>
        <p:nvPicPr>
          <p:cNvPr id="21" name="Graphic 20" descr="Tick">
            <a:extLst>
              <a:ext uri="{FF2B5EF4-FFF2-40B4-BE49-F238E27FC236}">
                <a16:creationId xmlns:a16="http://schemas.microsoft.com/office/drawing/2014/main" id="{506C5C21-F438-FB45-8008-6EC8FBB30B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7127" y="5584716"/>
            <a:ext cx="752783" cy="752783"/>
          </a:xfrm>
          <a:prstGeom prst="rect">
            <a:avLst/>
          </a:prstGeom>
        </p:spPr>
      </p:pic>
      <p:sp>
        <p:nvSpPr>
          <p:cNvPr id="22" name="Rectangle 21">
            <a:extLst>
              <a:ext uri="{FF2B5EF4-FFF2-40B4-BE49-F238E27FC236}">
                <a16:creationId xmlns:a16="http://schemas.microsoft.com/office/drawing/2014/main" id="{14FBA26A-6B5A-7142-A899-BD9706ED5272}"/>
              </a:ext>
            </a:extLst>
          </p:cNvPr>
          <p:cNvSpPr/>
          <p:nvPr/>
        </p:nvSpPr>
        <p:spPr>
          <a:xfrm>
            <a:off x="2302" y="5484006"/>
            <a:ext cx="9144000" cy="944573"/>
          </a:xfrm>
          <a:prstGeom prst="rect">
            <a:avLst/>
          </a:prstGeom>
          <a:solidFill>
            <a:srgbClr val="C3BFE3"/>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Details on </a:t>
            </a:r>
            <a:r>
              <a:rPr kumimoji="0" lang="en-GB" sz="24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GenStore</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-NM’s design are in the paper</a:t>
            </a:r>
            <a:endParaRPr kumimoji="0" lang="en-GB" sz="2400" b="1" i="0" u="none" strike="noStrike" kern="1200" cap="none" spc="0" normalizeH="0" baseline="0" noProof="0" dirty="0">
              <a:ln>
                <a:noFill/>
              </a:ln>
              <a:solidFill>
                <a:srgbClr val="22AE9B"/>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7948328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243582"/>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Corbel" panose="020B0503020204020204" pitchFamily="34" charset="0"/>
                <a:ea typeface="+mn-ea"/>
                <a:cs typeface="+mn-cs"/>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65586" y="866164"/>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Background</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77500" lnSpcReduction="2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65586" y="196051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Motivation and Goal</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054874"/>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GenStore</a:t>
            </a:r>
            <a:endPar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34" name="Rectangle 33">
            <a:extLst>
              <a:ext uri="{FF2B5EF4-FFF2-40B4-BE49-F238E27FC236}">
                <a16:creationId xmlns:a16="http://schemas.microsoft.com/office/drawing/2014/main" id="{8C4C16E8-8CAC-EE46-8433-92ACFE20B5B5}"/>
              </a:ext>
            </a:extLst>
          </p:cNvPr>
          <p:cNvSpPr/>
          <p:nvPr/>
        </p:nvSpPr>
        <p:spPr>
          <a:xfrm>
            <a:off x="282176" y="4149229"/>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Evaluation</a:t>
            </a:r>
          </a:p>
        </p:txBody>
      </p:sp>
      <p:sp>
        <p:nvSpPr>
          <p:cNvPr id="14" name="Title 1">
            <a:extLst>
              <a:ext uri="{FF2B5EF4-FFF2-40B4-BE49-F238E27FC236}">
                <a16:creationId xmlns:a16="http://schemas.microsoft.com/office/drawing/2014/main" id="{4213E2A9-4038-194A-AF39-FFE08078F4BA}"/>
              </a:ext>
            </a:extLst>
          </p:cNvPr>
          <p:cNvSpPr>
            <a:spLocks noGrp="1"/>
          </p:cNvSpPr>
          <p:nvPr>
            <p:ph type="title"/>
          </p:nvPr>
        </p:nvSpPr>
        <p:spPr>
          <a:xfrm>
            <a:off x="189560" y="95697"/>
            <a:ext cx="8798061" cy="770467"/>
          </a:xfrm>
        </p:spPr>
        <p:txBody>
          <a:bodyPr/>
          <a:lstStyle/>
          <a:p>
            <a:r>
              <a:rPr lang="en-US" dirty="0">
                <a:latin typeface="Corbel" panose="020B0503020204020204" pitchFamily="34" charset="0"/>
              </a:rPr>
              <a:t>Outline</a:t>
            </a:r>
            <a:endParaRPr lang="en-US" b="1" dirty="0">
              <a:latin typeface="Corbel" panose="020B0503020204020204" pitchFamily="34" charset="0"/>
            </a:endParaRPr>
          </a:p>
        </p:txBody>
      </p:sp>
    </p:spTree>
    <p:extLst>
      <p:ext uri="{BB962C8B-B14F-4D97-AF65-F5344CB8AC3E}">
        <p14:creationId xmlns:p14="http://schemas.microsoft.com/office/powerpoint/2010/main" val="362526849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56272-7027-4443-8E0A-FEF83B355E9B}"/>
              </a:ext>
            </a:extLst>
          </p:cNvPr>
          <p:cNvSpPr>
            <a:spLocks noGrp="1"/>
          </p:cNvSpPr>
          <p:nvPr>
            <p:ph type="title"/>
          </p:nvPr>
        </p:nvSpPr>
        <p:spPr/>
        <p:txBody>
          <a:bodyPr/>
          <a:lstStyle/>
          <a:p>
            <a:r>
              <a:rPr lang="en-CH" dirty="0"/>
              <a:t>Evaluation Methodology</a:t>
            </a:r>
          </a:p>
        </p:txBody>
      </p:sp>
      <p:sp>
        <p:nvSpPr>
          <p:cNvPr id="3" name="Content Placeholder 2">
            <a:extLst>
              <a:ext uri="{FF2B5EF4-FFF2-40B4-BE49-F238E27FC236}">
                <a16:creationId xmlns:a16="http://schemas.microsoft.com/office/drawing/2014/main" id="{386FE194-297D-F64B-87C3-5D0EC9401DF4}"/>
              </a:ext>
            </a:extLst>
          </p:cNvPr>
          <p:cNvSpPr>
            <a:spLocks noGrp="1"/>
          </p:cNvSpPr>
          <p:nvPr>
            <p:ph idx="1"/>
          </p:nvPr>
        </p:nvSpPr>
        <p:spPr/>
        <p:txBody>
          <a:bodyPr/>
          <a:lstStyle/>
          <a:p>
            <a:pPr marL="0" indent="0">
              <a:buNone/>
            </a:pPr>
            <a:r>
              <a:rPr lang="en-GB" b="1" dirty="0">
                <a:solidFill>
                  <a:schemeClr val="accent2"/>
                </a:solidFill>
              </a:rPr>
              <a:t>Read Mappers</a:t>
            </a:r>
          </a:p>
          <a:p>
            <a:pPr>
              <a:spcAft>
                <a:spcPts val="500"/>
              </a:spcAft>
            </a:pPr>
            <a:r>
              <a:rPr lang="en-GB" sz="2200" b="1" dirty="0">
                <a:solidFill>
                  <a:schemeClr val="accent2"/>
                </a:solidFill>
              </a:rPr>
              <a:t>Base: </a:t>
            </a:r>
            <a:r>
              <a:rPr lang="en-GB" sz="2200" dirty="0"/>
              <a:t>state-of-the-art software or hardware read mappers</a:t>
            </a:r>
          </a:p>
          <a:p>
            <a:pPr lvl="1">
              <a:spcAft>
                <a:spcPts val="500"/>
              </a:spcAft>
            </a:pPr>
            <a:r>
              <a:rPr lang="en-GB" sz="2000" dirty="0">
                <a:solidFill>
                  <a:schemeClr val="accent2"/>
                </a:solidFill>
              </a:rPr>
              <a:t>Minimap2 </a:t>
            </a:r>
            <a:r>
              <a:rPr lang="en-GB" sz="2000" dirty="0">
                <a:solidFill>
                  <a:schemeClr val="bg2">
                    <a:lumMod val="50000"/>
                  </a:schemeClr>
                </a:solidFill>
              </a:rPr>
              <a:t>[Bioinformatics’18]: </a:t>
            </a:r>
            <a:r>
              <a:rPr lang="en-GB" sz="2000" dirty="0"/>
              <a:t>software mapper for </a:t>
            </a:r>
            <a:r>
              <a:rPr lang="en-GB" sz="2000" dirty="0">
                <a:solidFill>
                  <a:schemeClr val="accent2"/>
                </a:solidFill>
              </a:rPr>
              <a:t>short and long reads</a:t>
            </a:r>
          </a:p>
          <a:p>
            <a:pPr lvl="1">
              <a:spcAft>
                <a:spcPts val="500"/>
              </a:spcAft>
            </a:pPr>
            <a:r>
              <a:rPr lang="en-GB" sz="2000" dirty="0" err="1">
                <a:solidFill>
                  <a:schemeClr val="accent2"/>
                </a:solidFill>
              </a:rPr>
              <a:t>GenCache</a:t>
            </a:r>
            <a:r>
              <a:rPr lang="en-GB" sz="2000" dirty="0">
                <a:solidFill>
                  <a:schemeClr val="accent2"/>
                </a:solidFill>
              </a:rPr>
              <a:t> </a:t>
            </a:r>
            <a:r>
              <a:rPr lang="en-GB" sz="2000" dirty="0">
                <a:solidFill>
                  <a:schemeClr val="bg2">
                    <a:lumMod val="50000"/>
                  </a:schemeClr>
                </a:solidFill>
              </a:rPr>
              <a:t>[MICRO’19]: </a:t>
            </a:r>
            <a:r>
              <a:rPr lang="en-GB" sz="2000" dirty="0"/>
              <a:t>hardware mapper for </a:t>
            </a:r>
            <a:r>
              <a:rPr lang="en-GB" sz="2000" dirty="0">
                <a:solidFill>
                  <a:schemeClr val="accent2"/>
                </a:solidFill>
              </a:rPr>
              <a:t>short reads</a:t>
            </a:r>
          </a:p>
          <a:p>
            <a:pPr lvl="1">
              <a:spcAft>
                <a:spcPts val="1000"/>
              </a:spcAft>
            </a:pPr>
            <a:r>
              <a:rPr lang="en-GB" sz="2000" dirty="0">
                <a:solidFill>
                  <a:schemeClr val="accent2"/>
                </a:solidFill>
              </a:rPr>
              <a:t>Darwin </a:t>
            </a:r>
            <a:r>
              <a:rPr lang="en-GB" sz="2000" dirty="0">
                <a:solidFill>
                  <a:schemeClr val="bg2">
                    <a:lumMod val="50000"/>
                  </a:schemeClr>
                </a:solidFill>
              </a:rPr>
              <a:t>[ASPLOS’18]: </a:t>
            </a:r>
            <a:r>
              <a:rPr lang="en-GB" sz="2000" dirty="0"/>
              <a:t>hardware mapper for </a:t>
            </a:r>
            <a:r>
              <a:rPr lang="en-GB" sz="2000" dirty="0">
                <a:solidFill>
                  <a:schemeClr val="accent2"/>
                </a:solidFill>
              </a:rPr>
              <a:t>long reads</a:t>
            </a:r>
          </a:p>
          <a:p>
            <a:pPr>
              <a:spcAft>
                <a:spcPts val="3000"/>
              </a:spcAft>
            </a:pPr>
            <a:r>
              <a:rPr lang="en-GB" sz="2200" b="1" dirty="0">
                <a:solidFill>
                  <a:schemeClr val="accent2"/>
                </a:solidFill>
              </a:rPr>
              <a:t>GS: </a:t>
            </a:r>
            <a:r>
              <a:rPr lang="en-GB" sz="2200" dirty="0"/>
              <a:t>Base integrated with </a:t>
            </a:r>
            <a:r>
              <a:rPr lang="en-GB" sz="2200" dirty="0" err="1"/>
              <a:t>GenStore</a:t>
            </a:r>
            <a:endParaRPr lang="en-GB" sz="2200" dirty="0"/>
          </a:p>
          <a:p>
            <a:pPr marL="0" indent="0">
              <a:buNone/>
            </a:pPr>
            <a:r>
              <a:rPr lang="en-GB" b="1" dirty="0">
                <a:solidFill>
                  <a:srgbClr val="7030A0"/>
                </a:solidFill>
              </a:rPr>
              <a:t>SSD Configurations</a:t>
            </a:r>
          </a:p>
          <a:p>
            <a:pPr>
              <a:spcAft>
                <a:spcPts val="1000"/>
              </a:spcAft>
            </a:pPr>
            <a:r>
              <a:rPr lang="en-GB" sz="2200" b="1" dirty="0">
                <a:solidFill>
                  <a:srgbClr val="7030A0"/>
                </a:solidFill>
              </a:rPr>
              <a:t>SSD-L: </a:t>
            </a:r>
            <a:r>
              <a:rPr lang="en-GB" sz="2200" dirty="0"/>
              <a:t>with </a:t>
            </a:r>
            <a:r>
              <a:rPr lang="en-GB" sz="2200" dirty="0">
                <a:solidFill>
                  <a:srgbClr val="7030A0"/>
                </a:solidFill>
              </a:rPr>
              <a:t>SATA3</a:t>
            </a:r>
            <a:r>
              <a:rPr lang="en-GB" sz="2200" dirty="0"/>
              <a:t> interface (</a:t>
            </a:r>
            <a:r>
              <a:rPr lang="en-GB" sz="2200" dirty="0">
                <a:solidFill>
                  <a:srgbClr val="7030A0"/>
                </a:solidFill>
              </a:rPr>
              <a:t>0.5 GB/s </a:t>
            </a:r>
            <a:r>
              <a:rPr lang="en-GB" sz="2200" dirty="0"/>
              <a:t>sequential read bandwidth)</a:t>
            </a:r>
          </a:p>
          <a:p>
            <a:pPr>
              <a:spcAft>
                <a:spcPts val="1000"/>
              </a:spcAft>
            </a:pPr>
            <a:r>
              <a:rPr lang="en-GB" sz="2200" b="1" dirty="0">
                <a:solidFill>
                  <a:srgbClr val="7030A0"/>
                </a:solidFill>
              </a:rPr>
              <a:t>SSD-M: </a:t>
            </a:r>
            <a:r>
              <a:rPr lang="en-GB" sz="2200" dirty="0"/>
              <a:t>with </a:t>
            </a:r>
            <a:r>
              <a:rPr lang="en-GB" sz="2200" dirty="0">
                <a:solidFill>
                  <a:srgbClr val="7030A0"/>
                </a:solidFill>
              </a:rPr>
              <a:t>PCIe Gen3 </a:t>
            </a:r>
            <a:r>
              <a:rPr lang="en-GB" sz="2200" dirty="0"/>
              <a:t>interface (</a:t>
            </a:r>
            <a:r>
              <a:rPr lang="en-GB" sz="2200" dirty="0">
                <a:solidFill>
                  <a:srgbClr val="7030A0"/>
                </a:solidFill>
              </a:rPr>
              <a:t>3.5 GB/s </a:t>
            </a:r>
            <a:r>
              <a:rPr lang="en-GB" sz="2200" dirty="0"/>
              <a:t>sequential read bandwidth)</a:t>
            </a:r>
          </a:p>
          <a:p>
            <a:pPr>
              <a:spcAft>
                <a:spcPts val="1000"/>
              </a:spcAft>
            </a:pPr>
            <a:r>
              <a:rPr lang="en-GB" sz="2200" b="1" dirty="0">
                <a:solidFill>
                  <a:srgbClr val="7030A0"/>
                </a:solidFill>
              </a:rPr>
              <a:t>SSD-H: </a:t>
            </a:r>
            <a:r>
              <a:rPr lang="en-GB" sz="2200" dirty="0"/>
              <a:t>with </a:t>
            </a:r>
            <a:r>
              <a:rPr lang="en-GB" sz="2200" dirty="0">
                <a:solidFill>
                  <a:srgbClr val="7030A0"/>
                </a:solidFill>
              </a:rPr>
              <a:t>PCIe Gen4 </a:t>
            </a:r>
            <a:r>
              <a:rPr lang="en-GB" sz="2200" dirty="0"/>
              <a:t>interface (</a:t>
            </a:r>
            <a:r>
              <a:rPr lang="en-GB" sz="2200" dirty="0">
                <a:solidFill>
                  <a:srgbClr val="7030A0"/>
                </a:solidFill>
              </a:rPr>
              <a:t>7 GB/s </a:t>
            </a:r>
            <a:r>
              <a:rPr lang="en-GB" sz="2200" dirty="0"/>
              <a:t>sequential read bandwidth)</a:t>
            </a:r>
          </a:p>
          <a:p>
            <a:pPr>
              <a:spcAft>
                <a:spcPts val="1000"/>
              </a:spcAft>
            </a:pPr>
            <a:endParaRPr lang="en-GB" sz="2200" dirty="0"/>
          </a:p>
          <a:p>
            <a:pPr>
              <a:spcAft>
                <a:spcPts val="1000"/>
              </a:spcAft>
            </a:pPr>
            <a:endParaRPr lang="en-GB" sz="2200" dirty="0"/>
          </a:p>
          <a:p>
            <a:pPr>
              <a:spcAft>
                <a:spcPts val="1000"/>
              </a:spcAft>
            </a:pPr>
            <a:endParaRPr lang="en-GB" sz="2200" dirty="0"/>
          </a:p>
          <a:p>
            <a:pPr>
              <a:spcAft>
                <a:spcPts val="1000"/>
              </a:spcAft>
            </a:pPr>
            <a:endParaRPr lang="en-CH" sz="2200" dirty="0"/>
          </a:p>
        </p:txBody>
      </p:sp>
    </p:spTree>
    <p:extLst>
      <p:ext uri="{BB962C8B-B14F-4D97-AF65-F5344CB8AC3E}">
        <p14:creationId xmlns:p14="http://schemas.microsoft.com/office/powerpoint/2010/main" val="304778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Content Placeholder 2">
            <a:extLst>
              <a:ext uri="{FF2B5EF4-FFF2-40B4-BE49-F238E27FC236}">
                <a16:creationId xmlns:a16="http://schemas.microsoft.com/office/drawing/2014/main" id="{0B136610-765A-3B49-B2B1-9D7AD87E8E81}"/>
              </a:ext>
            </a:extLst>
          </p:cNvPr>
          <p:cNvSpPr>
            <a:spLocks noGrp="1"/>
          </p:cNvSpPr>
          <p:nvPr>
            <p:ph idx="1"/>
          </p:nvPr>
        </p:nvSpPr>
        <p:spPr>
          <a:xfrm>
            <a:off x="189559" y="978194"/>
            <a:ext cx="8874053" cy="5377521"/>
          </a:xfrm>
        </p:spPr>
        <p:txBody>
          <a:bodyPr/>
          <a:lstStyle/>
          <a:p>
            <a:pPr marL="0" indent="0">
              <a:buNone/>
            </a:pPr>
            <a:r>
              <a:rPr lang="en-GB" sz="2400" dirty="0"/>
              <a:t>For a read set with </a:t>
            </a:r>
            <a:r>
              <a:rPr lang="en-GB" sz="2400" dirty="0">
                <a:solidFill>
                  <a:srgbClr val="1982C3"/>
                </a:solidFill>
                <a:latin typeface="+mn-lt"/>
              </a:rPr>
              <a:t>80</a:t>
            </a:r>
            <a:r>
              <a:rPr lang="en-GB" sz="2400" dirty="0">
                <a:solidFill>
                  <a:srgbClr val="1982C3"/>
                </a:solidFill>
              </a:rPr>
              <a:t>% exactly-matching reads</a:t>
            </a:r>
            <a:endParaRPr lang="en-CH" sz="2000" dirty="0">
              <a:solidFill>
                <a:srgbClr val="1982C3"/>
              </a:solidFill>
            </a:endParaRPr>
          </a:p>
        </p:txBody>
      </p:sp>
      <p:sp>
        <p:nvSpPr>
          <p:cNvPr id="2" name="Title 1">
            <a:extLst>
              <a:ext uri="{FF2B5EF4-FFF2-40B4-BE49-F238E27FC236}">
                <a16:creationId xmlns:a16="http://schemas.microsoft.com/office/drawing/2014/main" id="{5A273608-0446-FE48-A11D-2BE1133A8AD9}"/>
              </a:ext>
            </a:extLst>
          </p:cNvPr>
          <p:cNvSpPr>
            <a:spLocks noGrp="1"/>
          </p:cNvSpPr>
          <p:nvPr>
            <p:ph type="title"/>
          </p:nvPr>
        </p:nvSpPr>
        <p:spPr/>
        <p:txBody>
          <a:bodyPr/>
          <a:lstStyle/>
          <a:p>
            <a:r>
              <a:rPr lang="en-CH" dirty="0"/>
              <a:t>Performance – GenStore-EM</a:t>
            </a:r>
          </a:p>
        </p:txBody>
      </p:sp>
      <p:graphicFrame>
        <p:nvGraphicFramePr>
          <p:cNvPr id="4" name="Chart 3">
            <a:extLst>
              <a:ext uri="{FF2B5EF4-FFF2-40B4-BE49-F238E27FC236}">
                <a16:creationId xmlns:a16="http://schemas.microsoft.com/office/drawing/2014/main" id="{42657A27-A4FF-9C4C-B9DC-5508DB5B0164}"/>
              </a:ext>
            </a:extLst>
          </p:cNvPr>
          <p:cNvGraphicFramePr>
            <a:graphicFrameLocks/>
          </p:cNvGraphicFramePr>
          <p:nvPr/>
        </p:nvGraphicFramePr>
        <p:xfrm>
          <a:off x="578259" y="1587929"/>
          <a:ext cx="4010235" cy="309782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606729C1-5B9C-F745-BFB7-CD2FCEEFCB86}"/>
              </a:ext>
            </a:extLst>
          </p:cNvPr>
          <p:cNvSpPr txBox="1"/>
          <p:nvPr/>
        </p:nvSpPr>
        <p:spPr>
          <a:xfrm rot="16200000">
            <a:off x="-665910" y="2487748"/>
            <a:ext cx="20167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 time [sec]</a:t>
            </a:r>
          </a:p>
        </p:txBody>
      </p:sp>
      <p:cxnSp>
        <p:nvCxnSpPr>
          <p:cNvPr id="6" name="Straight Connector 5">
            <a:extLst>
              <a:ext uri="{FF2B5EF4-FFF2-40B4-BE49-F238E27FC236}">
                <a16:creationId xmlns:a16="http://schemas.microsoft.com/office/drawing/2014/main" id="{5A582C14-4165-E243-9C2D-63E6D3737F3A}"/>
              </a:ext>
            </a:extLst>
          </p:cNvPr>
          <p:cNvCxnSpPr>
            <a:cxnSpLocks/>
          </p:cNvCxnSpPr>
          <p:nvPr/>
        </p:nvCxnSpPr>
        <p:spPr>
          <a:xfrm>
            <a:off x="3405325" y="1950104"/>
            <a:ext cx="0" cy="11050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CA33ED0-1D4A-124A-BC4C-9635639D52F4}"/>
              </a:ext>
            </a:extLst>
          </p:cNvPr>
          <p:cNvCxnSpPr>
            <a:cxnSpLocks/>
          </p:cNvCxnSpPr>
          <p:nvPr/>
        </p:nvCxnSpPr>
        <p:spPr>
          <a:xfrm>
            <a:off x="2283988" y="1950103"/>
            <a:ext cx="0" cy="11050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4" name="Chart 43">
            <a:extLst>
              <a:ext uri="{FF2B5EF4-FFF2-40B4-BE49-F238E27FC236}">
                <a16:creationId xmlns:a16="http://schemas.microsoft.com/office/drawing/2014/main" id="{74BA6ACB-CCC4-494A-B6D3-5E8FE5AF1832}"/>
              </a:ext>
            </a:extLst>
          </p:cNvPr>
          <p:cNvGraphicFramePr>
            <a:graphicFrameLocks/>
          </p:cNvGraphicFramePr>
          <p:nvPr/>
        </p:nvGraphicFramePr>
        <p:xfrm>
          <a:off x="4741757" y="1748063"/>
          <a:ext cx="4572000" cy="2273368"/>
        </p:xfrm>
        <a:graphic>
          <a:graphicData uri="http://schemas.openxmlformats.org/drawingml/2006/chart">
            <c:chart xmlns:c="http://schemas.openxmlformats.org/drawingml/2006/chart" xmlns:r="http://schemas.openxmlformats.org/officeDocument/2006/relationships" r:id="rId4"/>
          </a:graphicData>
        </a:graphic>
      </p:graphicFrame>
      <p:sp>
        <p:nvSpPr>
          <p:cNvPr id="45" name="TextBox 44">
            <a:extLst>
              <a:ext uri="{FF2B5EF4-FFF2-40B4-BE49-F238E27FC236}">
                <a16:creationId xmlns:a16="http://schemas.microsoft.com/office/drawing/2014/main" id="{0456F795-D524-E441-B913-39E834D03CB9}"/>
              </a:ext>
            </a:extLst>
          </p:cNvPr>
          <p:cNvSpPr txBox="1"/>
          <p:nvPr/>
        </p:nvSpPr>
        <p:spPr>
          <a:xfrm>
            <a:off x="1524000" y="1369987"/>
            <a:ext cx="3048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With the Software Mapper</a:t>
            </a:r>
          </a:p>
        </p:txBody>
      </p:sp>
      <p:sp>
        <p:nvSpPr>
          <p:cNvPr id="47" name="TextBox 46">
            <a:extLst>
              <a:ext uri="{FF2B5EF4-FFF2-40B4-BE49-F238E27FC236}">
                <a16:creationId xmlns:a16="http://schemas.microsoft.com/office/drawing/2014/main" id="{A5006202-EA00-D041-AA3F-13A3B818011A}"/>
              </a:ext>
            </a:extLst>
          </p:cNvPr>
          <p:cNvSpPr txBox="1"/>
          <p:nvPr/>
        </p:nvSpPr>
        <p:spPr>
          <a:xfrm>
            <a:off x="5534235" y="1371300"/>
            <a:ext cx="3048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With the Hardware Mapper</a:t>
            </a:r>
          </a:p>
        </p:txBody>
      </p:sp>
      <p:sp>
        <p:nvSpPr>
          <p:cNvPr id="48" name="Rectangle 47">
            <a:extLst>
              <a:ext uri="{FF2B5EF4-FFF2-40B4-BE49-F238E27FC236}">
                <a16:creationId xmlns:a16="http://schemas.microsoft.com/office/drawing/2014/main" id="{4862E5FE-6613-F749-8EF4-FFE16E44EA5B}"/>
              </a:ext>
            </a:extLst>
          </p:cNvPr>
          <p:cNvSpPr/>
          <p:nvPr/>
        </p:nvSpPr>
        <p:spPr>
          <a:xfrm>
            <a:off x="0" y="4114571"/>
            <a:ext cx="9144000" cy="60434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29B3C"/>
                </a:solidFill>
                <a:effectLst/>
                <a:uLnTx/>
                <a:uFillTx/>
                <a:latin typeface="Calibri" panose="020F0502020204030204"/>
                <a:ea typeface="+mn-ea"/>
                <a:cs typeface="+mn-cs"/>
              </a:rPr>
              <a:t>2.1× - 2.5× </a:t>
            </a: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speedup </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compared to the software Base </a:t>
            </a:r>
          </a:p>
        </p:txBody>
      </p:sp>
      <p:sp>
        <p:nvSpPr>
          <p:cNvPr id="50" name="Rectangle 49">
            <a:extLst>
              <a:ext uri="{FF2B5EF4-FFF2-40B4-BE49-F238E27FC236}">
                <a16:creationId xmlns:a16="http://schemas.microsoft.com/office/drawing/2014/main" id="{6E96A8CC-8862-7243-999B-0C70774F9588}"/>
              </a:ext>
            </a:extLst>
          </p:cNvPr>
          <p:cNvSpPr/>
          <p:nvPr/>
        </p:nvSpPr>
        <p:spPr>
          <a:xfrm>
            <a:off x="3615" y="4974704"/>
            <a:ext cx="9144000" cy="604341"/>
          </a:xfrm>
          <a:prstGeom prst="rect">
            <a:avLst/>
          </a:prstGeom>
          <a:solidFill>
            <a:srgbClr val="E4D6FA"/>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29B3C"/>
                </a:solidFill>
                <a:effectLst/>
                <a:uLnTx/>
                <a:uFillTx/>
                <a:latin typeface="Calibri" panose="020F0502020204030204"/>
                <a:ea typeface="+mn-ea"/>
                <a:cs typeface="+mn-cs"/>
              </a:rPr>
              <a:t>1.5× – 3.3× </a:t>
            </a: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speedup </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compared to the hardware Base </a:t>
            </a:r>
          </a:p>
        </p:txBody>
      </p:sp>
      <p:sp>
        <p:nvSpPr>
          <p:cNvPr id="51" name="Rectangle 50">
            <a:extLst>
              <a:ext uri="{FF2B5EF4-FFF2-40B4-BE49-F238E27FC236}">
                <a16:creationId xmlns:a16="http://schemas.microsoft.com/office/drawing/2014/main" id="{F070DFF6-345A-DA4D-8DE8-A16AD6CE0ABA}"/>
              </a:ext>
            </a:extLst>
          </p:cNvPr>
          <p:cNvSpPr/>
          <p:nvPr/>
        </p:nvSpPr>
        <p:spPr>
          <a:xfrm>
            <a:off x="0" y="5822217"/>
            <a:ext cx="9144000" cy="60434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On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average </a:t>
            </a:r>
            <a:r>
              <a:rPr kumimoji="0" lang="en-GB" sz="2400" b="1" i="0" u="none" strike="noStrike" kern="1200" cap="none" spc="0" normalizeH="0" baseline="0" noProof="0" dirty="0">
                <a:ln>
                  <a:noFill/>
                </a:ln>
                <a:solidFill>
                  <a:srgbClr val="629B3C"/>
                </a:solidFill>
                <a:effectLst/>
                <a:uLnTx/>
                <a:uFillTx/>
                <a:latin typeface="Calibri" panose="020F0502020204030204"/>
                <a:ea typeface="+mn-ea"/>
                <a:cs typeface="+mn-cs"/>
              </a:rPr>
              <a:t>3.92× energy reduction</a:t>
            </a:r>
            <a:endPar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3" name="Straight Arrow Connector 52">
            <a:extLst>
              <a:ext uri="{FF2B5EF4-FFF2-40B4-BE49-F238E27FC236}">
                <a16:creationId xmlns:a16="http://schemas.microsoft.com/office/drawing/2014/main" id="{277AE8F3-7341-054F-888C-1C41A41498A9}"/>
              </a:ext>
            </a:extLst>
          </p:cNvPr>
          <p:cNvCxnSpPr/>
          <p:nvPr/>
        </p:nvCxnSpPr>
        <p:spPr>
          <a:xfrm flipV="1">
            <a:off x="5534235" y="1950103"/>
            <a:ext cx="0" cy="26506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A745F0C2-0D38-8642-B229-3DDC53924940}"/>
              </a:ext>
            </a:extLst>
          </p:cNvPr>
          <p:cNvSpPr txBox="1"/>
          <p:nvPr/>
        </p:nvSpPr>
        <p:spPr>
          <a:xfrm rot="16200000">
            <a:off x="5118496" y="2013196"/>
            <a:ext cx="85000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white"/>
                </a:solidFill>
                <a:effectLst/>
                <a:uLnTx/>
                <a:uFillTx/>
                <a:latin typeface="Calibri" panose="020F0502020204030204"/>
                <a:ea typeface="+mn-ea"/>
                <a:cs typeface="+mn-cs"/>
              </a:rPr>
              <a:t>29</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EBA1B48E-4C07-5248-81E9-45D570F1D2D1}"/>
              </a:ext>
            </a:extLst>
          </p:cNvPr>
          <p:cNvCxnSpPr>
            <a:cxnSpLocks/>
          </p:cNvCxnSpPr>
          <p:nvPr/>
        </p:nvCxnSpPr>
        <p:spPr>
          <a:xfrm>
            <a:off x="7540763" y="1950103"/>
            <a:ext cx="0" cy="11050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21FB98C-152E-1744-BD95-C44F4324FE4D}"/>
              </a:ext>
            </a:extLst>
          </p:cNvPr>
          <p:cNvCxnSpPr>
            <a:cxnSpLocks/>
          </p:cNvCxnSpPr>
          <p:nvPr/>
        </p:nvCxnSpPr>
        <p:spPr>
          <a:xfrm>
            <a:off x="6405138" y="1950102"/>
            <a:ext cx="0" cy="11050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C9C88C9-7438-8F40-95FA-3B77738270BD}"/>
              </a:ext>
            </a:extLst>
          </p:cNvPr>
          <p:cNvCxnSpPr>
            <a:cxnSpLocks/>
          </p:cNvCxnSpPr>
          <p:nvPr/>
        </p:nvCxnSpPr>
        <p:spPr>
          <a:xfrm flipV="1">
            <a:off x="1887797" y="2109021"/>
            <a:ext cx="0" cy="548454"/>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B5D63E2-2322-0B4F-BFC0-3DA8BC74B461}"/>
              </a:ext>
            </a:extLst>
          </p:cNvPr>
          <p:cNvCxnSpPr>
            <a:cxnSpLocks/>
          </p:cNvCxnSpPr>
          <p:nvPr/>
        </p:nvCxnSpPr>
        <p:spPr>
          <a:xfrm flipV="1">
            <a:off x="3013590" y="2190750"/>
            <a:ext cx="0" cy="439300"/>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C115193-3ACB-0A45-870C-1A44C4A9EA60}"/>
              </a:ext>
            </a:extLst>
          </p:cNvPr>
          <p:cNvCxnSpPr>
            <a:cxnSpLocks/>
          </p:cNvCxnSpPr>
          <p:nvPr/>
        </p:nvCxnSpPr>
        <p:spPr>
          <a:xfrm flipV="1">
            <a:off x="4139385" y="2190750"/>
            <a:ext cx="0" cy="439300"/>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B2B9347-DB41-F44E-85B5-733F9ECACD70}"/>
              </a:ext>
            </a:extLst>
          </p:cNvPr>
          <p:cNvCxnSpPr>
            <a:cxnSpLocks/>
          </p:cNvCxnSpPr>
          <p:nvPr/>
        </p:nvCxnSpPr>
        <p:spPr>
          <a:xfrm flipV="1">
            <a:off x="6031888" y="1825625"/>
            <a:ext cx="0" cy="269929"/>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CF6DBAE-33AC-D642-9DCE-C3EA94B57E1A}"/>
              </a:ext>
            </a:extLst>
          </p:cNvPr>
          <p:cNvCxnSpPr>
            <a:cxnSpLocks/>
          </p:cNvCxnSpPr>
          <p:nvPr/>
        </p:nvCxnSpPr>
        <p:spPr>
          <a:xfrm flipV="1">
            <a:off x="7178682" y="2352675"/>
            <a:ext cx="0" cy="392476"/>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107A0A6-C00A-2E46-A8E0-D03CD6106185}"/>
              </a:ext>
            </a:extLst>
          </p:cNvPr>
          <p:cNvCxnSpPr>
            <a:cxnSpLocks/>
          </p:cNvCxnSpPr>
          <p:nvPr/>
        </p:nvCxnSpPr>
        <p:spPr>
          <a:xfrm flipV="1">
            <a:off x="8305807" y="2546350"/>
            <a:ext cx="0" cy="208326"/>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4F3BE044-20B6-EC42-A30F-A2A30CB75E99}"/>
              </a:ext>
            </a:extLst>
          </p:cNvPr>
          <p:cNvGrpSpPr/>
          <p:nvPr/>
        </p:nvGrpSpPr>
        <p:grpSpPr>
          <a:xfrm>
            <a:off x="1931575" y="1948234"/>
            <a:ext cx="2607664" cy="806760"/>
            <a:chOff x="1931575" y="1948234"/>
            <a:chExt cx="2607664" cy="806760"/>
          </a:xfrm>
        </p:grpSpPr>
        <p:sp>
          <p:nvSpPr>
            <p:cNvPr id="20" name="TextBox 19">
              <a:extLst>
                <a:ext uri="{FF2B5EF4-FFF2-40B4-BE49-F238E27FC236}">
                  <a16:creationId xmlns:a16="http://schemas.microsoft.com/office/drawing/2014/main" id="{49EB790D-0B50-4841-9DF2-58A75256B6C8}"/>
                </a:ext>
              </a:extLst>
            </p:cNvPr>
            <p:cNvSpPr txBox="1"/>
            <p:nvPr/>
          </p:nvSpPr>
          <p:spPr>
            <a:xfrm rot="16200000">
              <a:off x="1740859" y="2164169"/>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2.5x</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985826FD-81C9-0C44-93AD-11C6CF0C0F54}"/>
                </a:ext>
              </a:extLst>
            </p:cNvPr>
            <p:cNvSpPr txBox="1"/>
            <p:nvPr/>
          </p:nvSpPr>
          <p:spPr>
            <a:xfrm rot="16200000">
              <a:off x="2866917" y="2140818"/>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2.1x</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394E25C6-5B7E-F14B-8A2F-F3BF20E72E47}"/>
                </a:ext>
              </a:extLst>
            </p:cNvPr>
            <p:cNvSpPr txBox="1"/>
            <p:nvPr/>
          </p:nvSpPr>
          <p:spPr>
            <a:xfrm rot="16200000">
              <a:off x="3948413" y="2138950"/>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2.1x</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grpSp>
      <p:sp>
        <p:nvSpPr>
          <p:cNvPr id="41" name="TextBox 40">
            <a:extLst>
              <a:ext uri="{FF2B5EF4-FFF2-40B4-BE49-F238E27FC236}">
                <a16:creationId xmlns:a16="http://schemas.microsoft.com/office/drawing/2014/main" id="{017BD68A-79A6-1E45-8B2F-9622611D21F5}"/>
              </a:ext>
            </a:extLst>
          </p:cNvPr>
          <p:cNvSpPr txBox="1"/>
          <p:nvPr/>
        </p:nvSpPr>
        <p:spPr>
          <a:xfrm rot="16200000">
            <a:off x="6003093" y="1745027"/>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highlight>
                  <a:srgbClr val="FFFFFF"/>
                </a:highlight>
                <a:uLnTx/>
                <a:uFillTx/>
                <a:latin typeface="Calibri" panose="020F0502020204030204"/>
                <a:ea typeface="+mn-ea"/>
                <a:cs typeface="+mn-cs"/>
              </a:rPr>
              <a:t>3.3x</a:t>
            </a:r>
            <a:endParaRPr kumimoji="0" lang="en-CH" sz="1800" b="1" i="0" u="none" strike="noStrike" kern="1200" cap="none" spc="0" normalizeH="0" baseline="0" noProof="0" dirty="0">
              <a:ln>
                <a:noFill/>
              </a:ln>
              <a:solidFill>
                <a:srgbClr val="70AD47">
                  <a:lumMod val="75000"/>
                </a:srgbClr>
              </a:solidFill>
              <a:effectLst/>
              <a:highlight>
                <a:srgbClr val="FFFFFF"/>
              </a:highligh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F67F2DB3-E8C5-0147-A64A-9FE9F1F0CDE6}"/>
              </a:ext>
            </a:extLst>
          </p:cNvPr>
          <p:cNvSpPr txBox="1"/>
          <p:nvPr/>
        </p:nvSpPr>
        <p:spPr>
          <a:xfrm rot="16200000">
            <a:off x="8123765" y="2274673"/>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1.5x</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32750DF2-9795-554F-9DCB-51834C2B1EB6}"/>
              </a:ext>
            </a:extLst>
          </p:cNvPr>
          <p:cNvSpPr txBox="1"/>
          <p:nvPr/>
        </p:nvSpPr>
        <p:spPr>
          <a:xfrm rot="16200000">
            <a:off x="6979466" y="2293921"/>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2.5x</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32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51" grpId="0" animBg="1"/>
      <p:bldP spid="41" grpId="0"/>
      <p:bldP spid="42" grpId="0"/>
      <p:bldP spid="43"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DE17AFA3-0FB1-B241-84E8-31ADBBF1B897}"/>
              </a:ext>
            </a:extLst>
          </p:cNvPr>
          <p:cNvSpPr>
            <a:spLocks noGrp="1"/>
          </p:cNvSpPr>
          <p:nvPr>
            <p:ph idx="1"/>
          </p:nvPr>
        </p:nvSpPr>
        <p:spPr>
          <a:xfrm>
            <a:off x="189559" y="978194"/>
            <a:ext cx="8874053" cy="5377521"/>
          </a:xfrm>
        </p:spPr>
        <p:txBody>
          <a:bodyPr/>
          <a:lstStyle/>
          <a:p>
            <a:pPr marL="0" indent="0">
              <a:buNone/>
            </a:pPr>
            <a:r>
              <a:rPr lang="en-GB" sz="2400" dirty="0"/>
              <a:t>For a read set with </a:t>
            </a:r>
            <a:r>
              <a:rPr lang="en-GB" sz="2400" dirty="0">
                <a:solidFill>
                  <a:srgbClr val="1982C3"/>
                </a:solidFill>
                <a:latin typeface="+mn-lt"/>
              </a:rPr>
              <a:t>99.7</a:t>
            </a:r>
            <a:r>
              <a:rPr lang="en-GB" sz="2400" dirty="0">
                <a:solidFill>
                  <a:srgbClr val="1982C3"/>
                </a:solidFill>
              </a:rPr>
              <a:t>% non-matching reads</a:t>
            </a:r>
            <a:endParaRPr lang="en-CH" sz="2000" dirty="0">
              <a:solidFill>
                <a:srgbClr val="1982C3"/>
              </a:solidFill>
            </a:endParaRPr>
          </a:p>
        </p:txBody>
      </p:sp>
      <p:sp>
        <p:nvSpPr>
          <p:cNvPr id="2" name="Title 1">
            <a:extLst>
              <a:ext uri="{FF2B5EF4-FFF2-40B4-BE49-F238E27FC236}">
                <a16:creationId xmlns:a16="http://schemas.microsoft.com/office/drawing/2014/main" id="{8552928A-7153-BA4F-A458-A62E08807FC6}"/>
              </a:ext>
            </a:extLst>
          </p:cNvPr>
          <p:cNvSpPr>
            <a:spLocks noGrp="1"/>
          </p:cNvSpPr>
          <p:nvPr>
            <p:ph type="title"/>
          </p:nvPr>
        </p:nvSpPr>
        <p:spPr/>
        <p:txBody>
          <a:bodyPr/>
          <a:lstStyle/>
          <a:p>
            <a:r>
              <a:rPr lang="en-CH" dirty="0"/>
              <a:t>Performance – GenStore-NM</a:t>
            </a:r>
          </a:p>
        </p:txBody>
      </p:sp>
      <p:graphicFrame>
        <p:nvGraphicFramePr>
          <p:cNvPr id="5" name="Chart 4">
            <a:extLst>
              <a:ext uri="{FF2B5EF4-FFF2-40B4-BE49-F238E27FC236}">
                <a16:creationId xmlns:a16="http://schemas.microsoft.com/office/drawing/2014/main" id="{3D70526E-0797-AD4E-9076-378394D5BAAE}"/>
              </a:ext>
            </a:extLst>
          </p:cNvPr>
          <p:cNvGraphicFramePr>
            <a:graphicFrameLocks/>
          </p:cNvGraphicFramePr>
          <p:nvPr/>
        </p:nvGraphicFramePr>
        <p:xfrm>
          <a:off x="4396769" y="1734161"/>
          <a:ext cx="4237188" cy="240845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335AA762-08E4-2746-B564-7BE2AB4B69D6}"/>
              </a:ext>
            </a:extLst>
          </p:cNvPr>
          <p:cNvSpPr txBox="1"/>
          <p:nvPr/>
        </p:nvSpPr>
        <p:spPr>
          <a:xfrm rot="16200000">
            <a:off x="-296416" y="2158823"/>
            <a:ext cx="186574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 time [sec]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Log scale</a:t>
            </a:r>
          </a:p>
        </p:txBody>
      </p:sp>
      <p:sp>
        <p:nvSpPr>
          <p:cNvPr id="13" name="TextBox 12">
            <a:extLst>
              <a:ext uri="{FF2B5EF4-FFF2-40B4-BE49-F238E27FC236}">
                <a16:creationId xmlns:a16="http://schemas.microsoft.com/office/drawing/2014/main" id="{D959C3FE-AC4E-2943-9BC5-0891440EE7F5}"/>
              </a:ext>
            </a:extLst>
          </p:cNvPr>
          <p:cNvSpPr txBox="1"/>
          <p:nvPr/>
        </p:nvSpPr>
        <p:spPr>
          <a:xfrm>
            <a:off x="1475693" y="1360674"/>
            <a:ext cx="3048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With the Software Mapper</a:t>
            </a:r>
          </a:p>
        </p:txBody>
      </p:sp>
      <p:sp>
        <p:nvSpPr>
          <p:cNvPr id="14" name="TextBox 13">
            <a:extLst>
              <a:ext uri="{FF2B5EF4-FFF2-40B4-BE49-F238E27FC236}">
                <a16:creationId xmlns:a16="http://schemas.microsoft.com/office/drawing/2014/main" id="{8AA63E24-5939-C843-8C85-4B0D6C4C23D3}"/>
              </a:ext>
            </a:extLst>
          </p:cNvPr>
          <p:cNvSpPr txBox="1"/>
          <p:nvPr/>
        </p:nvSpPr>
        <p:spPr>
          <a:xfrm>
            <a:off x="5267445" y="1354596"/>
            <a:ext cx="3048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With the Hardware Mapper</a:t>
            </a:r>
          </a:p>
        </p:txBody>
      </p:sp>
      <p:sp>
        <p:nvSpPr>
          <p:cNvPr id="28" name="Rectangle 27">
            <a:extLst>
              <a:ext uri="{FF2B5EF4-FFF2-40B4-BE49-F238E27FC236}">
                <a16:creationId xmlns:a16="http://schemas.microsoft.com/office/drawing/2014/main" id="{2CD1D509-EA15-7647-8A85-BA4AAC406309}"/>
              </a:ext>
            </a:extLst>
          </p:cNvPr>
          <p:cNvSpPr/>
          <p:nvPr/>
        </p:nvSpPr>
        <p:spPr>
          <a:xfrm>
            <a:off x="0" y="3985781"/>
            <a:ext cx="9144000" cy="60434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29B3C"/>
                </a:solidFill>
                <a:effectLst/>
                <a:uLnTx/>
                <a:uFillTx/>
                <a:latin typeface="Calibri" panose="020F0502020204030204"/>
                <a:ea typeface="+mn-ea"/>
                <a:cs typeface="+mn-cs"/>
              </a:rPr>
              <a:t>22.4× – 27.9× </a:t>
            </a: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speedup </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compared to the software Base </a:t>
            </a:r>
          </a:p>
        </p:txBody>
      </p:sp>
      <p:sp>
        <p:nvSpPr>
          <p:cNvPr id="29" name="Rectangle 28">
            <a:extLst>
              <a:ext uri="{FF2B5EF4-FFF2-40B4-BE49-F238E27FC236}">
                <a16:creationId xmlns:a16="http://schemas.microsoft.com/office/drawing/2014/main" id="{CB638873-45C1-E949-92B6-0AB9E40979AE}"/>
              </a:ext>
            </a:extLst>
          </p:cNvPr>
          <p:cNvSpPr/>
          <p:nvPr/>
        </p:nvSpPr>
        <p:spPr>
          <a:xfrm>
            <a:off x="16494" y="4845914"/>
            <a:ext cx="9144000" cy="604341"/>
          </a:xfrm>
          <a:prstGeom prst="rect">
            <a:avLst/>
          </a:prstGeom>
          <a:solidFill>
            <a:srgbClr val="E4D6FA"/>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29B3C"/>
                </a:solidFill>
                <a:effectLst/>
                <a:uLnTx/>
                <a:uFillTx/>
                <a:latin typeface="Calibri" panose="020F0502020204030204"/>
                <a:ea typeface="+mn-ea"/>
                <a:cs typeface="+mn-cs"/>
              </a:rPr>
              <a:t>6.8× – 19.2× </a:t>
            </a: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speedup </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compared to the hardware Base </a:t>
            </a:r>
          </a:p>
        </p:txBody>
      </p:sp>
      <p:sp>
        <p:nvSpPr>
          <p:cNvPr id="30" name="Rectangle 29">
            <a:extLst>
              <a:ext uri="{FF2B5EF4-FFF2-40B4-BE49-F238E27FC236}">
                <a16:creationId xmlns:a16="http://schemas.microsoft.com/office/drawing/2014/main" id="{A03A0AAE-23B9-754F-BA62-EC4F7CD8182A}"/>
              </a:ext>
            </a:extLst>
          </p:cNvPr>
          <p:cNvSpPr/>
          <p:nvPr/>
        </p:nvSpPr>
        <p:spPr>
          <a:xfrm>
            <a:off x="0" y="5693427"/>
            <a:ext cx="9144000" cy="60434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On average </a:t>
            </a:r>
            <a:r>
              <a:rPr kumimoji="0" lang="en-GB" sz="2400" b="1" i="0" u="none" strike="noStrike" kern="1200" cap="none" spc="0" normalizeH="0" baseline="0" noProof="0" dirty="0">
                <a:ln>
                  <a:noFill/>
                </a:ln>
                <a:solidFill>
                  <a:srgbClr val="629B3C"/>
                </a:solidFill>
                <a:effectLst/>
                <a:uLnTx/>
                <a:uFillTx/>
                <a:latin typeface="Calibri" panose="020F0502020204030204"/>
                <a:ea typeface="+mn-ea"/>
                <a:cs typeface="+mn-cs"/>
              </a:rPr>
              <a:t>27.2× energy reduction</a:t>
            </a:r>
            <a:endPar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33" name="Straight Connector 32">
            <a:extLst>
              <a:ext uri="{FF2B5EF4-FFF2-40B4-BE49-F238E27FC236}">
                <a16:creationId xmlns:a16="http://schemas.microsoft.com/office/drawing/2014/main" id="{4233827A-A5F3-B044-9350-C726B3D4A807}"/>
              </a:ext>
            </a:extLst>
          </p:cNvPr>
          <p:cNvCxnSpPr>
            <a:cxnSpLocks/>
          </p:cNvCxnSpPr>
          <p:nvPr/>
        </p:nvCxnSpPr>
        <p:spPr>
          <a:xfrm>
            <a:off x="6166682" y="1900817"/>
            <a:ext cx="0" cy="11114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7351DD-1105-C746-B6F9-82550025FE6E}"/>
              </a:ext>
            </a:extLst>
          </p:cNvPr>
          <p:cNvCxnSpPr>
            <a:cxnSpLocks/>
          </p:cNvCxnSpPr>
          <p:nvPr/>
        </p:nvCxnSpPr>
        <p:spPr>
          <a:xfrm>
            <a:off x="7302104" y="1899408"/>
            <a:ext cx="0" cy="11114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6" name="Chart 15">
            <a:extLst>
              <a:ext uri="{FF2B5EF4-FFF2-40B4-BE49-F238E27FC236}">
                <a16:creationId xmlns:a16="http://schemas.microsoft.com/office/drawing/2014/main" id="{21155979-0230-1747-8F72-F8F0D9A3C33A}"/>
              </a:ext>
            </a:extLst>
          </p:cNvPr>
          <p:cNvGraphicFramePr>
            <a:graphicFrameLocks/>
          </p:cNvGraphicFramePr>
          <p:nvPr/>
        </p:nvGraphicFramePr>
        <p:xfrm>
          <a:off x="782336" y="1777594"/>
          <a:ext cx="4166597" cy="2408453"/>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Straight Connector 16">
            <a:extLst>
              <a:ext uri="{FF2B5EF4-FFF2-40B4-BE49-F238E27FC236}">
                <a16:creationId xmlns:a16="http://schemas.microsoft.com/office/drawing/2014/main" id="{7060CF64-32C2-2040-B6EA-86BEF8386FB9}"/>
              </a:ext>
            </a:extLst>
          </p:cNvPr>
          <p:cNvCxnSpPr>
            <a:cxnSpLocks/>
          </p:cNvCxnSpPr>
          <p:nvPr/>
        </p:nvCxnSpPr>
        <p:spPr>
          <a:xfrm>
            <a:off x="2450188" y="1903635"/>
            <a:ext cx="0" cy="11114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708B0B2-4B9A-AB42-83D1-798FBED4D426}"/>
              </a:ext>
            </a:extLst>
          </p:cNvPr>
          <p:cNvCxnSpPr>
            <a:cxnSpLocks/>
          </p:cNvCxnSpPr>
          <p:nvPr/>
        </p:nvCxnSpPr>
        <p:spPr>
          <a:xfrm>
            <a:off x="3579438" y="1916514"/>
            <a:ext cx="0" cy="11114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8158D3B-48AD-0F49-BC95-994CE6735304}"/>
              </a:ext>
            </a:extLst>
          </p:cNvPr>
          <p:cNvCxnSpPr>
            <a:cxnSpLocks/>
          </p:cNvCxnSpPr>
          <p:nvPr/>
        </p:nvCxnSpPr>
        <p:spPr>
          <a:xfrm flipV="1">
            <a:off x="2041630" y="2070100"/>
            <a:ext cx="0" cy="515706"/>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4507DFA-AD06-F240-AB3F-9A61D2A2025B}"/>
              </a:ext>
            </a:extLst>
          </p:cNvPr>
          <p:cNvCxnSpPr>
            <a:cxnSpLocks/>
          </p:cNvCxnSpPr>
          <p:nvPr/>
        </p:nvCxnSpPr>
        <p:spPr>
          <a:xfrm flipV="1">
            <a:off x="3166502" y="2171700"/>
            <a:ext cx="0" cy="544281"/>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C4EA059-6AF4-654E-BE61-FD690C4394FD}"/>
              </a:ext>
            </a:extLst>
          </p:cNvPr>
          <p:cNvCxnSpPr>
            <a:cxnSpLocks/>
          </p:cNvCxnSpPr>
          <p:nvPr/>
        </p:nvCxnSpPr>
        <p:spPr>
          <a:xfrm flipV="1">
            <a:off x="4304791" y="2171700"/>
            <a:ext cx="0" cy="544281"/>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3E4B95A-6631-0E42-972D-E99017B8C944}"/>
              </a:ext>
            </a:extLst>
          </p:cNvPr>
          <p:cNvCxnSpPr>
            <a:cxnSpLocks/>
          </p:cNvCxnSpPr>
          <p:nvPr/>
        </p:nvCxnSpPr>
        <p:spPr>
          <a:xfrm flipV="1">
            <a:off x="5751873" y="2095500"/>
            <a:ext cx="0" cy="490306"/>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90A8FF0-034D-BA4F-B2D0-F0A97472B405}"/>
              </a:ext>
            </a:extLst>
          </p:cNvPr>
          <p:cNvCxnSpPr>
            <a:cxnSpLocks/>
          </p:cNvCxnSpPr>
          <p:nvPr/>
        </p:nvCxnSpPr>
        <p:spPr>
          <a:xfrm flipV="1">
            <a:off x="6911670" y="2393950"/>
            <a:ext cx="0" cy="322031"/>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29B08D9-C7B5-9B4E-BDFB-4D41C5BF43E3}"/>
              </a:ext>
            </a:extLst>
          </p:cNvPr>
          <p:cNvCxnSpPr>
            <a:cxnSpLocks/>
          </p:cNvCxnSpPr>
          <p:nvPr/>
        </p:nvCxnSpPr>
        <p:spPr>
          <a:xfrm flipV="1">
            <a:off x="8046784" y="2393950"/>
            <a:ext cx="0" cy="322031"/>
          </a:xfrm>
          <a:prstGeom prst="straightConnector1">
            <a:avLst/>
          </a:prstGeom>
          <a:ln w="1905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20F77EE4-C306-444C-895F-A928975144BF}"/>
              </a:ext>
            </a:extLst>
          </p:cNvPr>
          <p:cNvGrpSpPr/>
          <p:nvPr/>
        </p:nvGrpSpPr>
        <p:grpSpPr>
          <a:xfrm>
            <a:off x="2064307" y="1958705"/>
            <a:ext cx="2623900" cy="847064"/>
            <a:chOff x="1931575" y="1973453"/>
            <a:chExt cx="2623900" cy="847064"/>
          </a:xfrm>
        </p:grpSpPr>
        <p:sp>
          <p:nvSpPr>
            <p:cNvPr id="35" name="TextBox 34">
              <a:extLst>
                <a:ext uri="{FF2B5EF4-FFF2-40B4-BE49-F238E27FC236}">
                  <a16:creationId xmlns:a16="http://schemas.microsoft.com/office/drawing/2014/main" id="{AE7DC84B-C0B5-1344-8525-068F5678191F}"/>
                </a:ext>
              </a:extLst>
            </p:cNvPr>
            <p:cNvSpPr txBox="1"/>
            <p:nvPr/>
          </p:nvSpPr>
          <p:spPr>
            <a:xfrm rot="16200000">
              <a:off x="1740859" y="2164169"/>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22.4</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543B4FEC-7FDB-C047-96FA-2C8F34AC5DD2}"/>
                </a:ext>
              </a:extLst>
            </p:cNvPr>
            <p:cNvSpPr txBox="1"/>
            <p:nvPr/>
          </p:nvSpPr>
          <p:spPr>
            <a:xfrm rot="16200000">
              <a:off x="2943653" y="2249789"/>
              <a:ext cx="64679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29x</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E3A05CB4-85D0-E140-A41F-53F86345A865}"/>
                </a:ext>
              </a:extLst>
            </p:cNvPr>
            <p:cNvSpPr txBox="1"/>
            <p:nvPr/>
          </p:nvSpPr>
          <p:spPr>
            <a:xfrm rot="16200000">
              <a:off x="3964649" y="2229692"/>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27.9x</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grpSp>
      <p:grpSp>
        <p:nvGrpSpPr>
          <p:cNvPr id="38" name="Group 37">
            <a:extLst>
              <a:ext uri="{FF2B5EF4-FFF2-40B4-BE49-F238E27FC236}">
                <a16:creationId xmlns:a16="http://schemas.microsoft.com/office/drawing/2014/main" id="{C07D8457-952B-F044-B36B-26B17B7F5180}"/>
              </a:ext>
            </a:extLst>
          </p:cNvPr>
          <p:cNvGrpSpPr/>
          <p:nvPr/>
        </p:nvGrpSpPr>
        <p:grpSpPr>
          <a:xfrm>
            <a:off x="5766264" y="1899407"/>
            <a:ext cx="2681182" cy="946513"/>
            <a:chOff x="1946429" y="1928903"/>
            <a:chExt cx="2681182" cy="946513"/>
          </a:xfrm>
        </p:grpSpPr>
        <p:sp>
          <p:nvSpPr>
            <p:cNvPr id="39" name="TextBox 38">
              <a:extLst>
                <a:ext uri="{FF2B5EF4-FFF2-40B4-BE49-F238E27FC236}">
                  <a16:creationId xmlns:a16="http://schemas.microsoft.com/office/drawing/2014/main" id="{42BBD4A4-83B1-A645-B66D-E84213986655}"/>
                </a:ext>
              </a:extLst>
            </p:cNvPr>
            <p:cNvSpPr txBox="1"/>
            <p:nvPr/>
          </p:nvSpPr>
          <p:spPr>
            <a:xfrm rot="16200000">
              <a:off x="1755713" y="2119619"/>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19.2x</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E31713A5-3839-9A4D-9705-518D741B1E62}"/>
                </a:ext>
              </a:extLst>
            </p:cNvPr>
            <p:cNvSpPr txBox="1"/>
            <p:nvPr/>
          </p:nvSpPr>
          <p:spPr>
            <a:xfrm rot="16200000">
              <a:off x="2918529" y="2273280"/>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6.8x</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6ED08672-BFCD-2541-A4DB-69572870CA63}"/>
                </a:ext>
              </a:extLst>
            </p:cNvPr>
            <p:cNvSpPr txBox="1"/>
            <p:nvPr/>
          </p:nvSpPr>
          <p:spPr>
            <a:xfrm rot="16200000">
              <a:off x="4036785" y="2284591"/>
              <a:ext cx="7815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6.8x</a:t>
              </a:r>
              <a:endParaRPr kumimoji="0" lang="en-CH"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14997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6EE0-2BC6-D741-9315-7EE3AF8DBE05}"/>
              </a:ext>
            </a:extLst>
          </p:cNvPr>
          <p:cNvSpPr>
            <a:spLocks noGrp="1"/>
          </p:cNvSpPr>
          <p:nvPr>
            <p:ph type="title"/>
          </p:nvPr>
        </p:nvSpPr>
        <p:spPr/>
        <p:txBody>
          <a:bodyPr/>
          <a:lstStyle/>
          <a:p>
            <a:r>
              <a:rPr lang="en-CH" dirty="0"/>
              <a:t>Area and Power</a:t>
            </a:r>
          </a:p>
        </p:txBody>
      </p:sp>
      <p:sp>
        <p:nvSpPr>
          <p:cNvPr id="3" name="Content Placeholder 2">
            <a:extLst>
              <a:ext uri="{FF2B5EF4-FFF2-40B4-BE49-F238E27FC236}">
                <a16:creationId xmlns:a16="http://schemas.microsoft.com/office/drawing/2014/main" id="{71158F59-6BA8-4B42-8BF0-FC3E9FFC67D4}"/>
              </a:ext>
            </a:extLst>
          </p:cNvPr>
          <p:cNvSpPr>
            <a:spLocks noGrp="1"/>
          </p:cNvSpPr>
          <p:nvPr>
            <p:ph idx="1"/>
          </p:nvPr>
        </p:nvSpPr>
        <p:spPr/>
        <p:txBody>
          <a:bodyPr/>
          <a:lstStyle/>
          <a:p>
            <a:pPr>
              <a:spcAft>
                <a:spcPts val="2000"/>
              </a:spcAft>
            </a:pPr>
            <a:r>
              <a:rPr lang="en-GB" sz="2400" dirty="0"/>
              <a:t>Based on </a:t>
            </a:r>
            <a:r>
              <a:rPr lang="en-GB" sz="2400" b="1" dirty="0">
                <a:solidFill>
                  <a:srgbClr val="1982C3"/>
                </a:solidFill>
              </a:rPr>
              <a:t>Synthesis</a:t>
            </a:r>
            <a:r>
              <a:rPr lang="en-GB" sz="2400" dirty="0"/>
              <a:t> of </a:t>
            </a:r>
            <a:r>
              <a:rPr lang="en-GB" sz="2400" b="1" dirty="0" err="1">
                <a:solidFill>
                  <a:srgbClr val="1982C3"/>
                </a:solidFill>
              </a:rPr>
              <a:t>GenStore</a:t>
            </a:r>
            <a:r>
              <a:rPr lang="en-GB" sz="2400" b="1" dirty="0">
                <a:solidFill>
                  <a:schemeClr val="accent5"/>
                </a:solidFill>
              </a:rPr>
              <a:t> </a:t>
            </a:r>
            <a:r>
              <a:rPr lang="en-GB" sz="2400" dirty="0"/>
              <a:t>accelerators using the Synopsys Design Compiler @ 65nm technology node</a:t>
            </a:r>
          </a:p>
          <a:p>
            <a:pPr marL="0" indent="0">
              <a:spcAft>
                <a:spcPts val="2000"/>
              </a:spcAft>
              <a:buNone/>
            </a:pPr>
            <a:endParaRPr lang="en-GB" dirty="0"/>
          </a:p>
        </p:txBody>
      </p:sp>
      <p:graphicFrame>
        <p:nvGraphicFramePr>
          <p:cNvPr id="4" name="Table 3">
            <a:extLst>
              <a:ext uri="{FF2B5EF4-FFF2-40B4-BE49-F238E27FC236}">
                <a16:creationId xmlns:a16="http://schemas.microsoft.com/office/drawing/2014/main" id="{A3F6F1A7-5FED-B44B-9259-3774C96EE5E5}"/>
              </a:ext>
            </a:extLst>
          </p:cNvPr>
          <p:cNvGraphicFramePr>
            <a:graphicFrameLocks noGrp="1"/>
          </p:cNvGraphicFramePr>
          <p:nvPr/>
        </p:nvGraphicFramePr>
        <p:xfrm>
          <a:off x="487199" y="1795305"/>
          <a:ext cx="8165206" cy="3227456"/>
        </p:xfrm>
        <a:graphic>
          <a:graphicData uri="http://schemas.openxmlformats.org/drawingml/2006/table">
            <a:tbl>
              <a:tblPr>
                <a:tableStyleId>{5C22544A-7EE6-4342-B048-85BDC9FD1C3A}</a:tableStyleId>
              </a:tblPr>
              <a:tblGrid>
                <a:gridCol w="2859110">
                  <a:extLst>
                    <a:ext uri="{9D8B030D-6E8A-4147-A177-3AD203B41FA5}">
                      <a16:colId xmlns:a16="http://schemas.microsoft.com/office/drawing/2014/main" val="123597305"/>
                    </a:ext>
                  </a:extLst>
                </a:gridCol>
                <a:gridCol w="2009104">
                  <a:extLst>
                    <a:ext uri="{9D8B030D-6E8A-4147-A177-3AD203B41FA5}">
                      <a16:colId xmlns:a16="http://schemas.microsoft.com/office/drawing/2014/main" val="3494495105"/>
                    </a:ext>
                  </a:extLst>
                </a:gridCol>
                <a:gridCol w="1777285">
                  <a:extLst>
                    <a:ext uri="{9D8B030D-6E8A-4147-A177-3AD203B41FA5}">
                      <a16:colId xmlns:a16="http://schemas.microsoft.com/office/drawing/2014/main" val="2405678777"/>
                    </a:ext>
                  </a:extLst>
                </a:gridCol>
                <a:gridCol w="1519707">
                  <a:extLst>
                    <a:ext uri="{9D8B030D-6E8A-4147-A177-3AD203B41FA5}">
                      <a16:colId xmlns:a16="http://schemas.microsoft.com/office/drawing/2014/main" val="4092833312"/>
                    </a:ext>
                  </a:extLst>
                </a:gridCol>
              </a:tblGrid>
              <a:tr h="484256">
                <a:tc>
                  <a:txBody>
                    <a:bodyPr/>
                    <a:lstStyle/>
                    <a:p>
                      <a:pPr algn="ctr" fontAlgn="b"/>
                      <a:r>
                        <a:rPr lang="en-GB" sz="2000" b="1" u="none" strike="noStrike" dirty="0">
                          <a:solidFill>
                            <a:schemeClr val="bg1"/>
                          </a:solidFill>
                          <a:effectLst/>
                          <a:latin typeface="Corbel" panose="020B0503020204020204" pitchFamily="34" charset="0"/>
                        </a:rPr>
                        <a:t>Logic unit</a:t>
                      </a:r>
                      <a:endParaRPr lang="en-GB" sz="2000" b="1" i="0" u="none" strike="noStrike" dirty="0">
                        <a:solidFill>
                          <a:schemeClr val="bg1"/>
                        </a:solidFill>
                        <a:effectLst/>
                        <a:latin typeface="Corbel" panose="020B0503020204020204" pitchFamily="34" charset="0"/>
                      </a:endParaRPr>
                    </a:p>
                  </a:txBody>
                  <a:tcPr marL="9525" marR="9525" marT="9525" marB="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GB" sz="2000" b="1" u="none" strike="noStrike" dirty="0">
                          <a:solidFill>
                            <a:schemeClr val="bg1"/>
                          </a:solidFill>
                          <a:effectLst/>
                          <a:latin typeface="Corbel" panose="020B0503020204020204" pitchFamily="34" charset="0"/>
                        </a:rPr>
                        <a:t># of instances</a:t>
                      </a:r>
                      <a:endParaRPr lang="en-GB" sz="2000" b="1" i="0" u="none" strike="noStrike" dirty="0">
                        <a:solidFill>
                          <a:schemeClr val="bg1"/>
                        </a:solidFill>
                        <a:effectLst/>
                        <a:latin typeface="Corbel" panose="020B0503020204020204" pitchFamily="34" charset="0"/>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GB" sz="2000" b="1" u="none" strike="noStrike" dirty="0">
                          <a:solidFill>
                            <a:schemeClr val="bg1"/>
                          </a:solidFill>
                          <a:effectLst/>
                          <a:latin typeface="Corbel" panose="020B0503020204020204" pitchFamily="34" charset="0"/>
                        </a:rPr>
                        <a:t>Area [mm</a:t>
                      </a:r>
                      <a:r>
                        <a:rPr lang="en-GB" sz="2000" b="1" u="none" strike="noStrike" baseline="30000" dirty="0">
                          <a:solidFill>
                            <a:schemeClr val="bg1"/>
                          </a:solidFill>
                          <a:effectLst/>
                          <a:latin typeface="Corbel" panose="020B0503020204020204" pitchFamily="34" charset="0"/>
                        </a:rPr>
                        <a:t>2</a:t>
                      </a:r>
                      <a:r>
                        <a:rPr lang="en-GB" sz="2000" b="1" u="none" strike="noStrike" dirty="0">
                          <a:solidFill>
                            <a:schemeClr val="bg1"/>
                          </a:solidFill>
                          <a:effectLst/>
                          <a:latin typeface="Corbel" panose="020B0503020204020204" pitchFamily="34" charset="0"/>
                        </a:rPr>
                        <a:t>]</a:t>
                      </a:r>
                      <a:endParaRPr lang="en-GB" sz="2000" b="1" i="0" u="none" strike="noStrike" dirty="0">
                        <a:solidFill>
                          <a:schemeClr val="bg1"/>
                        </a:solidFill>
                        <a:effectLst/>
                        <a:latin typeface="Corbel" panose="020B0503020204020204" pitchFamily="34" charset="0"/>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GB" sz="2000" b="1" u="none" strike="noStrike" dirty="0">
                          <a:solidFill>
                            <a:schemeClr val="bg1"/>
                          </a:solidFill>
                          <a:effectLst/>
                          <a:latin typeface="Corbel" panose="020B0503020204020204" pitchFamily="34" charset="0"/>
                        </a:rPr>
                        <a:t>Power [</a:t>
                      </a:r>
                      <a:r>
                        <a:rPr lang="en-GB" sz="2000" b="1" u="none" strike="noStrike" dirty="0" err="1">
                          <a:solidFill>
                            <a:schemeClr val="bg1"/>
                          </a:solidFill>
                          <a:effectLst/>
                          <a:latin typeface="Corbel" panose="020B0503020204020204" pitchFamily="34" charset="0"/>
                        </a:rPr>
                        <a:t>mW</a:t>
                      </a:r>
                      <a:r>
                        <a:rPr lang="en-GB" sz="2000" b="1" u="none" strike="noStrike" dirty="0">
                          <a:solidFill>
                            <a:schemeClr val="bg1"/>
                          </a:solidFill>
                          <a:effectLst/>
                          <a:latin typeface="Corbel" panose="020B0503020204020204" pitchFamily="34" charset="0"/>
                        </a:rPr>
                        <a:t>]</a:t>
                      </a:r>
                      <a:endParaRPr lang="en-GB" sz="2000" b="1" i="0" u="none" strike="noStrike" dirty="0">
                        <a:solidFill>
                          <a:schemeClr val="bg1"/>
                        </a:solidFill>
                        <a:effectLst/>
                        <a:latin typeface="Corbel" panose="020B0503020204020204" pitchFamily="34" charset="0"/>
                      </a:endParaRPr>
                    </a:p>
                  </a:txBody>
                  <a:tcPr marL="9525" marR="9525" marT="9525" marB="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3262479441"/>
                  </a:ext>
                </a:extLst>
              </a:tr>
              <a:tr h="322437">
                <a:tc>
                  <a:txBody>
                    <a:bodyPr/>
                    <a:lstStyle/>
                    <a:p>
                      <a:pPr algn="ctr" fontAlgn="b"/>
                      <a:r>
                        <a:rPr lang="en-GB" sz="1600" u="none" strike="noStrike" dirty="0">
                          <a:effectLst/>
                          <a:latin typeface="Corbel" panose="020B0503020204020204" pitchFamily="34" charset="0"/>
                        </a:rPr>
                        <a:t>Comparator</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rgbClr val="92B192">
                        <a:alpha val="21176"/>
                      </a:srgbClr>
                    </a:solidFill>
                  </a:tcPr>
                </a:tc>
                <a:tc>
                  <a:txBody>
                    <a:bodyPr/>
                    <a:lstStyle/>
                    <a:p>
                      <a:pPr algn="ctr" fontAlgn="b"/>
                      <a:r>
                        <a:rPr lang="en-GB" sz="1600" u="none" strike="noStrike" dirty="0">
                          <a:effectLst/>
                          <a:latin typeface="Corbel" panose="020B0503020204020204" pitchFamily="34" charset="0"/>
                        </a:rPr>
                        <a:t>1 per SSD</a:t>
                      </a:r>
                      <a:endParaRPr lang="en-GB" sz="1600" b="0" i="0" u="none" strike="noStrike" dirty="0">
                        <a:solidFill>
                          <a:srgbClr val="000000"/>
                        </a:solidFill>
                        <a:effectLst/>
                        <a:latin typeface="Corbel" panose="020B0503020204020204" pitchFamily="34" charset="0"/>
                      </a:endParaRPr>
                    </a:p>
                  </a:txBody>
                  <a:tcPr marL="9525" marR="9525" marT="9525" marB="0" anchor="b">
                    <a:lnT w="19050" cap="flat" cmpd="sng" algn="ctr">
                      <a:solidFill>
                        <a:schemeClr val="tx1"/>
                      </a:solidFill>
                      <a:prstDash val="solid"/>
                      <a:round/>
                      <a:headEnd type="none" w="med" len="med"/>
                      <a:tailEnd type="none" w="med" len="med"/>
                    </a:lnT>
                    <a:solidFill>
                      <a:srgbClr val="92B192">
                        <a:alpha val="21176"/>
                      </a:srgbClr>
                    </a:solidFill>
                  </a:tcPr>
                </a:tc>
                <a:tc>
                  <a:txBody>
                    <a:bodyPr/>
                    <a:lstStyle/>
                    <a:p>
                      <a:pPr algn="ctr" fontAlgn="b"/>
                      <a:r>
                        <a:rPr lang="en-CH" sz="1600" u="none" strike="noStrike" dirty="0">
                          <a:effectLst/>
                          <a:latin typeface="Corbel" panose="020B0503020204020204" pitchFamily="34" charset="0"/>
                        </a:rPr>
                        <a:t>0.0007</a:t>
                      </a:r>
                      <a:endParaRPr lang="en-CH" sz="1600" b="0" i="0" u="none" strike="noStrike" dirty="0">
                        <a:solidFill>
                          <a:srgbClr val="000000"/>
                        </a:solidFill>
                        <a:effectLst/>
                        <a:latin typeface="Corbel" panose="020B0503020204020204" pitchFamily="34" charset="0"/>
                      </a:endParaRPr>
                    </a:p>
                  </a:txBody>
                  <a:tcPr marL="9525" marR="9525" marT="9525" marB="0" anchor="b">
                    <a:lnT w="19050" cap="flat" cmpd="sng" algn="ctr">
                      <a:solidFill>
                        <a:schemeClr val="tx1"/>
                      </a:solidFill>
                      <a:prstDash val="solid"/>
                      <a:round/>
                      <a:headEnd type="none" w="med" len="med"/>
                      <a:tailEnd type="none" w="med" len="med"/>
                    </a:lnT>
                    <a:solidFill>
                      <a:srgbClr val="92B192">
                        <a:alpha val="21176"/>
                      </a:srgbClr>
                    </a:solidFill>
                  </a:tcPr>
                </a:tc>
                <a:tc>
                  <a:txBody>
                    <a:bodyPr/>
                    <a:lstStyle/>
                    <a:p>
                      <a:pPr algn="ctr" fontAlgn="b"/>
                      <a:r>
                        <a:rPr lang="en-CH" sz="1600" u="none" strike="noStrike" dirty="0">
                          <a:effectLst/>
                          <a:latin typeface="Corbel" panose="020B0503020204020204" pitchFamily="34" charset="0"/>
                        </a:rPr>
                        <a:t>0.14</a:t>
                      </a:r>
                      <a:endParaRPr lang="en-CH" sz="1600" b="0" i="0" u="none" strike="noStrike" dirty="0">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rgbClr val="92B192">
                        <a:alpha val="21176"/>
                      </a:srgbClr>
                    </a:solidFill>
                  </a:tcPr>
                </a:tc>
                <a:extLst>
                  <a:ext uri="{0D108BD9-81ED-4DB2-BD59-A6C34878D82A}">
                    <a16:rowId xmlns:a16="http://schemas.microsoft.com/office/drawing/2014/main" val="1555883855"/>
                  </a:ext>
                </a:extLst>
              </a:tr>
              <a:tr h="322437">
                <a:tc>
                  <a:txBody>
                    <a:bodyPr/>
                    <a:lstStyle/>
                    <a:p>
                      <a:pPr algn="ctr" fontAlgn="b"/>
                      <a:r>
                        <a:rPr lang="en-GB" sz="1600" u="none" strike="noStrike" dirty="0">
                          <a:effectLst/>
                          <a:latin typeface="Corbel" panose="020B0503020204020204" pitchFamily="34" charset="0"/>
                        </a:rPr>
                        <a:t>K -</a:t>
                      </a:r>
                      <a:r>
                        <a:rPr lang="en-GB" sz="1600" u="none" strike="noStrike" dirty="0" err="1">
                          <a:effectLst/>
                          <a:latin typeface="Corbel" panose="020B0503020204020204" pitchFamily="34" charset="0"/>
                        </a:rPr>
                        <a:t>mer</a:t>
                      </a:r>
                      <a:r>
                        <a:rPr lang="en-GB" sz="1600" u="none" strike="noStrike" dirty="0">
                          <a:effectLst/>
                          <a:latin typeface="Corbel" panose="020B0503020204020204" pitchFamily="34" charset="0"/>
                        </a:rPr>
                        <a:t> Window</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solidFill>
                      <a:srgbClr val="92B192">
                        <a:alpha val="21176"/>
                      </a:srgbClr>
                    </a:solidFill>
                  </a:tcPr>
                </a:tc>
                <a:tc>
                  <a:txBody>
                    <a:bodyPr/>
                    <a:lstStyle/>
                    <a:p>
                      <a:pPr algn="ctr" fontAlgn="b"/>
                      <a:r>
                        <a:rPr lang="en-GB" sz="1600" u="none" strike="noStrike" dirty="0">
                          <a:effectLst/>
                          <a:latin typeface="Corbel" panose="020B0503020204020204" pitchFamily="34" charset="0"/>
                        </a:rPr>
                        <a:t>2 per channel</a:t>
                      </a:r>
                      <a:endParaRPr lang="en-GB"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0.0018</a:t>
                      </a:r>
                      <a:endParaRPr lang="en-CH"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0.27</a:t>
                      </a:r>
                      <a:endParaRPr lang="en-CH" sz="1600" b="0" i="0" u="none" strike="noStrike" dirty="0">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solidFill>
                      <a:srgbClr val="92B192">
                        <a:alpha val="21176"/>
                      </a:srgbClr>
                    </a:solidFill>
                  </a:tcPr>
                </a:tc>
                <a:extLst>
                  <a:ext uri="{0D108BD9-81ED-4DB2-BD59-A6C34878D82A}">
                    <a16:rowId xmlns:a16="http://schemas.microsoft.com/office/drawing/2014/main" val="3565792525"/>
                  </a:ext>
                </a:extLst>
              </a:tr>
              <a:tr h="322437">
                <a:tc>
                  <a:txBody>
                    <a:bodyPr/>
                    <a:lstStyle/>
                    <a:p>
                      <a:pPr algn="ctr" fontAlgn="b"/>
                      <a:r>
                        <a:rPr lang="en-GB" sz="1600" u="none" strike="noStrike" dirty="0">
                          <a:effectLst/>
                          <a:latin typeface="Corbel" panose="020B0503020204020204" pitchFamily="34" charset="0"/>
                        </a:rPr>
                        <a:t>Hash Accelerator</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solidFill>
                      <a:srgbClr val="92B192">
                        <a:alpha val="21176"/>
                      </a:srgbClr>
                    </a:solidFill>
                  </a:tcPr>
                </a:tc>
                <a:tc>
                  <a:txBody>
                    <a:bodyPr/>
                    <a:lstStyle/>
                    <a:p>
                      <a:pPr algn="ctr" fontAlgn="b"/>
                      <a:r>
                        <a:rPr lang="en-GB" sz="1600" u="none" strike="noStrike" dirty="0">
                          <a:effectLst/>
                          <a:latin typeface="Corbel" panose="020B0503020204020204" pitchFamily="34" charset="0"/>
                        </a:rPr>
                        <a:t>2 per SSD</a:t>
                      </a:r>
                      <a:endParaRPr lang="en-GB"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0.008</a:t>
                      </a:r>
                      <a:endParaRPr lang="en-CH"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a:effectLst/>
                          <a:latin typeface="Corbel" panose="020B0503020204020204" pitchFamily="34" charset="0"/>
                        </a:rPr>
                        <a:t>1.8</a:t>
                      </a:r>
                      <a:endParaRPr lang="en-CH" sz="1600" b="0" i="0" u="none" strike="noStrike">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solidFill>
                      <a:srgbClr val="92B192">
                        <a:alpha val="21176"/>
                      </a:srgbClr>
                    </a:solidFill>
                  </a:tcPr>
                </a:tc>
                <a:extLst>
                  <a:ext uri="{0D108BD9-81ED-4DB2-BD59-A6C34878D82A}">
                    <a16:rowId xmlns:a16="http://schemas.microsoft.com/office/drawing/2014/main" val="1721199651"/>
                  </a:ext>
                </a:extLst>
              </a:tr>
              <a:tr h="322437">
                <a:tc>
                  <a:txBody>
                    <a:bodyPr/>
                    <a:lstStyle/>
                    <a:p>
                      <a:pPr algn="ctr" fontAlgn="b"/>
                      <a:r>
                        <a:rPr lang="en-GB" sz="1600" u="none" strike="noStrike" dirty="0">
                          <a:effectLst/>
                          <a:latin typeface="Corbel" panose="020B0503020204020204" pitchFamily="34" charset="0"/>
                        </a:rPr>
                        <a:t>Location Buffer</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solidFill>
                      <a:srgbClr val="92B192">
                        <a:alpha val="21176"/>
                      </a:srgbClr>
                    </a:solidFill>
                  </a:tcPr>
                </a:tc>
                <a:tc>
                  <a:txBody>
                    <a:bodyPr/>
                    <a:lstStyle/>
                    <a:p>
                      <a:pPr algn="ctr" fontAlgn="b"/>
                      <a:r>
                        <a:rPr lang="en-GB" sz="1600" u="none" strike="noStrike" dirty="0">
                          <a:effectLst/>
                          <a:latin typeface="Corbel" panose="020B0503020204020204" pitchFamily="34" charset="0"/>
                        </a:rPr>
                        <a:t>1 per channel</a:t>
                      </a:r>
                      <a:endParaRPr lang="en-GB"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0.00725</a:t>
                      </a:r>
                      <a:endParaRPr lang="en-CH"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a:effectLst/>
                          <a:latin typeface="Corbel" panose="020B0503020204020204" pitchFamily="34" charset="0"/>
                        </a:rPr>
                        <a:t>0.37375</a:t>
                      </a:r>
                      <a:endParaRPr lang="en-CH" sz="1600" b="0" i="0" u="none" strike="noStrike">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solidFill>
                      <a:srgbClr val="92B192">
                        <a:alpha val="21176"/>
                      </a:srgbClr>
                    </a:solidFill>
                  </a:tcPr>
                </a:tc>
                <a:extLst>
                  <a:ext uri="{0D108BD9-81ED-4DB2-BD59-A6C34878D82A}">
                    <a16:rowId xmlns:a16="http://schemas.microsoft.com/office/drawing/2014/main" val="3311369179"/>
                  </a:ext>
                </a:extLst>
              </a:tr>
              <a:tr h="322437">
                <a:tc>
                  <a:txBody>
                    <a:bodyPr/>
                    <a:lstStyle/>
                    <a:p>
                      <a:pPr algn="ctr" fontAlgn="b"/>
                      <a:r>
                        <a:rPr lang="en-GB" sz="1600" u="none" strike="noStrike">
                          <a:effectLst/>
                          <a:latin typeface="Corbel" panose="020B0503020204020204" pitchFamily="34" charset="0"/>
                        </a:rPr>
                        <a:t>Chaining Buffer</a:t>
                      </a:r>
                      <a:endParaRPr lang="en-GB" sz="1600" b="0" i="0" u="none" strike="noStrike">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solidFill>
                      <a:srgbClr val="92B192">
                        <a:alpha val="21176"/>
                      </a:srgbClr>
                    </a:solidFill>
                  </a:tcPr>
                </a:tc>
                <a:tc>
                  <a:txBody>
                    <a:bodyPr/>
                    <a:lstStyle/>
                    <a:p>
                      <a:pPr algn="ctr" fontAlgn="b"/>
                      <a:r>
                        <a:rPr lang="en-GB" sz="1600" u="none" strike="noStrike" dirty="0">
                          <a:effectLst/>
                          <a:latin typeface="Corbel" panose="020B0503020204020204" pitchFamily="34" charset="0"/>
                        </a:rPr>
                        <a:t>1 per channel</a:t>
                      </a:r>
                      <a:endParaRPr lang="en-GB"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0.008</a:t>
                      </a:r>
                      <a:endParaRPr lang="en-CH"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a:effectLst/>
                          <a:latin typeface="Corbel" panose="020B0503020204020204" pitchFamily="34" charset="0"/>
                        </a:rPr>
                        <a:t>0.95</a:t>
                      </a:r>
                      <a:endParaRPr lang="en-CH" sz="1600" b="0" i="0" u="none" strike="noStrike">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solidFill>
                      <a:srgbClr val="92B192">
                        <a:alpha val="21176"/>
                      </a:srgbClr>
                    </a:solidFill>
                  </a:tcPr>
                </a:tc>
                <a:extLst>
                  <a:ext uri="{0D108BD9-81ED-4DB2-BD59-A6C34878D82A}">
                    <a16:rowId xmlns:a16="http://schemas.microsoft.com/office/drawing/2014/main" val="4066311056"/>
                  </a:ext>
                </a:extLst>
              </a:tr>
              <a:tr h="322437">
                <a:tc>
                  <a:txBody>
                    <a:bodyPr/>
                    <a:lstStyle/>
                    <a:p>
                      <a:pPr algn="ctr" fontAlgn="b"/>
                      <a:r>
                        <a:rPr lang="en-GB" sz="1600" u="none" strike="noStrike" dirty="0">
                          <a:effectLst/>
                          <a:latin typeface="Corbel" panose="020B0503020204020204" pitchFamily="34" charset="0"/>
                        </a:rPr>
                        <a:t>Chaining PE</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solidFill>
                      <a:srgbClr val="92B192">
                        <a:alpha val="21176"/>
                      </a:srgbClr>
                    </a:solidFill>
                  </a:tcPr>
                </a:tc>
                <a:tc>
                  <a:txBody>
                    <a:bodyPr/>
                    <a:lstStyle/>
                    <a:p>
                      <a:pPr algn="ctr" fontAlgn="b"/>
                      <a:r>
                        <a:rPr lang="en-GB" sz="1600" u="none" strike="noStrike" dirty="0">
                          <a:effectLst/>
                          <a:latin typeface="Corbel" panose="020B0503020204020204" pitchFamily="34" charset="0"/>
                        </a:rPr>
                        <a:t>1 per channel</a:t>
                      </a:r>
                      <a:endParaRPr lang="en-GB"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0.004</a:t>
                      </a:r>
                      <a:endParaRPr lang="en-CH" sz="1600" b="0" i="0" u="none" strike="noStrike" dirty="0">
                        <a:solidFill>
                          <a:srgbClr val="000000"/>
                        </a:solidFill>
                        <a:effectLst/>
                        <a:latin typeface="Corbel" panose="020B0503020204020204" pitchFamily="34" charset="0"/>
                      </a:endParaRPr>
                    </a:p>
                  </a:txBody>
                  <a:tcPr marL="9525" marR="9525" marT="9525" marB="0" anchor="b">
                    <a:solidFill>
                      <a:srgbClr val="92B192">
                        <a:alpha val="21176"/>
                      </a:srgbClr>
                    </a:solidFill>
                  </a:tcPr>
                </a:tc>
                <a:tc>
                  <a:txBody>
                    <a:bodyPr/>
                    <a:lstStyle/>
                    <a:p>
                      <a:pPr algn="ctr" fontAlgn="b"/>
                      <a:r>
                        <a:rPr lang="en-CH" sz="1600" u="none" strike="noStrike" dirty="0">
                          <a:effectLst/>
                          <a:latin typeface="Corbel" panose="020B0503020204020204" pitchFamily="34" charset="0"/>
                        </a:rPr>
                        <a:t>0.98</a:t>
                      </a:r>
                      <a:endParaRPr lang="en-CH" sz="1600" b="0" i="0" u="none" strike="noStrike" dirty="0">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solidFill>
                      <a:srgbClr val="92B192">
                        <a:alpha val="21176"/>
                      </a:srgbClr>
                    </a:solidFill>
                  </a:tcPr>
                </a:tc>
                <a:extLst>
                  <a:ext uri="{0D108BD9-81ED-4DB2-BD59-A6C34878D82A}">
                    <a16:rowId xmlns:a16="http://schemas.microsoft.com/office/drawing/2014/main" val="296113054"/>
                  </a:ext>
                </a:extLst>
              </a:tr>
              <a:tr h="322437">
                <a:tc>
                  <a:txBody>
                    <a:bodyPr/>
                    <a:lstStyle/>
                    <a:p>
                      <a:pPr algn="ctr" fontAlgn="b"/>
                      <a:r>
                        <a:rPr lang="en-GB" sz="1600" u="none" strike="noStrike" dirty="0">
                          <a:effectLst/>
                          <a:latin typeface="Corbel" panose="020B0503020204020204" pitchFamily="34" charset="0"/>
                        </a:rPr>
                        <a:t>Control</a:t>
                      </a:r>
                      <a:endParaRPr lang="en-GB" sz="16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GB" sz="1600" u="none" strike="noStrike" dirty="0">
                          <a:effectLst/>
                          <a:latin typeface="Corbel" panose="020B0503020204020204" pitchFamily="34" charset="0"/>
                        </a:rPr>
                        <a:t>1 per SSD</a:t>
                      </a:r>
                      <a:endParaRPr lang="en-GB" sz="1600" b="0" i="0" u="none" strike="noStrike" dirty="0">
                        <a:solidFill>
                          <a:srgbClr val="000000"/>
                        </a:solidFill>
                        <a:effectLst/>
                        <a:latin typeface="Corbel" panose="020B0503020204020204" pitchFamily="34" charset="0"/>
                      </a:endParaRPr>
                    </a:p>
                  </a:txBody>
                  <a:tcPr marL="9525" marR="9525" marT="9525" marB="0" anchor="b">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CH" sz="1600" u="none" strike="noStrike" dirty="0">
                          <a:effectLst/>
                          <a:latin typeface="Corbel" panose="020B0503020204020204" pitchFamily="34" charset="0"/>
                        </a:rPr>
                        <a:t>0.0002</a:t>
                      </a:r>
                      <a:endParaRPr lang="en-CH" sz="1600" b="0" i="0" u="none" strike="noStrike" dirty="0">
                        <a:solidFill>
                          <a:srgbClr val="000000"/>
                        </a:solidFill>
                        <a:effectLst/>
                        <a:latin typeface="Corbel" panose="020B0503020204020204" pitchFamily="34" charset="0"/>
                      </a:endParaRPr>
                    </a:p>
                  </a:txBody>
                  <a:tcPr marL="9525" marR="9525" marT="9525" marB="0" anchor="b">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CH" sz="1600" u="none" strike="noStrike" dirty="0">
                          <a:effectLst/>
                          <a:latin typeface="Corbel" panose="020B0503020204020204" pitchFamily="34" charset="0"/>
                        </a:rPr>
                        <a:t>0.11</a:t>
                      </a:r>
                      <a:endParaRPr lang="en-CH" sz="1600" b="0" i="0" u="none" strike="noStrike" dirty="0">
                        <a:solidFill>
                          <a:srgbClr val="000000"/>
                        </a:solidFill>
                        <a:effectLst/>
                        <a:latin typeface="Corbel" panose="020B0503020204020204" pitchFamily="34" charset="0"/>
                      </a:endParaRPr>
                    </a:p>
                  </a:txBody>
                  <a:tcPr marL="9525" marR="9525" marT="9525" marB="0" anchor="b">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rgbClr val="92B192">
                        <a:alpha val="21176"/>
                      </a:srgbClr>
                    </a:solidFill>
                  </a:tcPr>
                </a:tc>
                <a:extLst>
                  <a:ext uri="{0D108BD9-81ED-4DB2-BD59-A6C34878D82A}">
                    <a16:rowId xmlns:a16="http://schemas.microsoft.com/office/drawing/2014/main" val="3779071789"/>
                  </a:ext>
                </a:extLst>
              </a:tr>
              <a:tr h="486141">
                <a:tc>
                  <a:txBody>
                    <a:bodyPr/>
                    <a:lstStyle/>
                    <a:p>
                      <a:pPr algn="ctr" fontAlgn="b"/>
                      <a:r>
                        <a:rPr lang="en-GB" sz="2000" i="1" u="none" strike="noStrike" dirty="0">
                          <a:effectLst/>
                          <a:latin typeface="Corbel" panose="020B0503020204020204" pitchFamily="34" charset="0"/>
                        </a:rPr>
                        <a:t>Total for an 8-channel SSD</a:t>
                      </a:r>
                      <a:endParaRPr lang="en-GB" sz="2000" b="0" i="1" u="none" strike="noStrike" dirty="0">
                        <a:solidFill>
                          <a:srgbClr val="000000"/>
                        </a:solidFill>
                        <a:effectLst/>
                        <a:latin typeface="Corbel" panose="020B0503020204020204" pitchFamily="34" charset="0"/>
                      </a:endParaRPr>
                    </a:p>
                  </a:txBody>
                  <a:tcPr marL="9525" marR="9525" marT="19050" marB="1905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CH" sz="2000" u="none" strike="noStrike" dirty="0">
                          <a:effectLst/>
                          <a:latin typeface="Corbel" panose="020B0503020204020204" pitchFamily="34" charset="0"/>
                        </a:rPr>
                        <a:t>-</a:t>
                      </a:r>
                      <a:endParaRPr lang="en-CH" sz="2000" b="0" i="0" u="none" strike="noStrike" dirty="0">
                        <a:solidFill>
                          <a:srgbClr val="000000"/>
                        </a:solidFill>
                        <a:effectLst/>
                        <a:latin typeface="Corbel" panose="020B0503020204020204" pitchFamily="34" charset="0"/>
                      </a:endParaRPr>
                    </a:p>
                  </a:txBody>
                  <a:tcPr marL="9525" marR="9525" marT="19050" marB="1905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CH" sz="2000" u="none" strike="noStrike" dirty="0">
                          <a:effectLst/>
                          <a:latin typeface="Corbel" panose="020B0503020204020204" pitchFamily="34" charset="0"/>
                        </a:rPr>
                        <a:t>0.2</a:t>
                      </a:r>
                      <a:endParaRPr lang="en-CH" sz="2000" b="0" i="0" u="none" strike="noStrike" dirty="0">
                        <a:solidFill>
                          <a:srgbClr val="000000"/>
                        </a:solidFill>
                        <a:effectLst/>
                        <a:latin typeface="Corbel" panose="020B0503020204020204" pitchFamily="34" charset="0"/>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B192">
                        <a:alpha val="21176"/>
                      </a:srgbClr>
                    </a:solidFill>
                  </a:tcPr>
                </a:tc>
                <a:tc>
                  <a:txBody>
                    <a:bodyPr/>
                    <a:lstStyle/>
                    <a:p>
                      <a:pPr algn="ctr" fontAlgn="b"/>
                      <a:r>
                        <a:rPr lang="en-CH" sz="2000" u="none" strike="noStrike" dirty="0">
                          <a:effectLst/>
                          <a:latin typeface="Corbel" panose="020B0503020204020204" pitchFamily="34" charset="0"/>
                        </a:rPr>
                        <a:t>26.6</a:t>
                      </a:r>
                      <a:endParaRPr lang="en-CH" sz="2000" b="0" i="0" u="none" strike="noStrike" dirty="0">
                        <a:solidFill>
                          <a:srgbClr val="000000"/>
                        </a:solidFill>
                        <a:effectLst/>
                        <a:latin typeface="Corbel" panose="020B0503020204020204" pitchFamily="34" charset="0"/>
                      </a:endParaRPr>
                    </a:p>
                  </a:txBody>
                  <a:tcPr marL="9525" marR="9525" marT="9525" marB="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B192">
                        <a:alpha val="21176"/>
                      </a:srgbClr>
                    </a:solidFill>
                  </a:tcPr>
                </a:tc>
                <a:extLst>
                  <a:ext uri="{0D108BD9-81ED-4DB2-BD59-A6C34878D82A}">
                    <a16:rowId xmlns:a16="http://schemas.microsoft.com/office/drawing/2014/main" val="424767596"/>
                  </a:ext>
                </a:extLst>
              </a:tr>
            </a:tbl>
          </a:graphicData>
        </a:graphic>
      </p:graphicFrame>
      <p:sp>
        <p:nvSpPr>
          <p:cNvPr id="5" name="Rectangle 4">
            <a:extLst>
              <a:ext uri="{FF2B5EF4-FFF2-40B4-BE49-F238E27FC236}">
                <a16:creationId xmlns:a16="http://schemas.microsoft.com/office/drawing/2014/main" id="{C25D65EA-FAF3-5241-9CA8-1A716E33DEE9}"/>
              </a:ext>
            </a:extLst>
          </p:cNvPr>
          <p:cNvSpPr/>
          <p:nvPr/>
        </p:nvSpPr>
        <p:spPr>
          <a:xfrm>
            <a:off x="0" y="5161588"/>
            <a:ext cx="9144000" cy="123892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Only </a:t>
            </a: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0.006% of a 14nm Intel Processor</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less than </a:t>
            </a: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9.5% of the three ARM processors </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a SATA SSD controller</a:t>
            </a:r>
          </a:p>
        </p:txBody>
      </p:sp>
      <p:sp>
        <p:nvSpPr>
          <p:cNvPr id="6" name="Rounded Rectangle 5">
            <a:extLst>
              <a:ext uri="{FF2B5EF4-FFF2-40B4-BE49-F238E27FC236}">
                <a16:creationId xmlns:a16="http://schemas.microsoft.com/office/drawing/2014/main" id="{6E48CABB-A7C8-A243-A28F-58BDBAC90941}"/>
              </a:ext>
            </a:extLst>
          </p:cNvPr>
          <p:cNvSpPr/>
          <p:nvPr/>
        </p:nvSpPr>
        <p:spPr>
          <a:xfrm flipV="1">
            <a:off x="295115" y="4520484"/>
            <a:ext cx="8549374" cy="50227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18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F4A-7BCD-E441-BA12-1FDE12DC94E0}"/>
              </a:ext>
            </a:extLst>
          </p:cNvPr>
          <p:cNvSpPr>
            <a:spLocks noGrp="1"/>
          </p:cNvSpPr>
          <p:nvPr>
            <p:ph type="title"/>
          </p:nvPr>
        </p:nvSpPr>
        <p:spPr/>
        <p:txBody>
          <a:bodyPr/>
          <a:lstStyle/>
          <a:p>
            <a:r>
              <a:rPr lang="en-CH" dirty="0"/>
              <a:t>Other Results in the Paper</a:t>
            </a:r>
          </a:p>
        </p:txBody>
      </p:sp>
      <p:sp>
        <p:nvSpPr>
          <p:cNvPr id="3" name="Content Placeholder 2">
            <a:extLst>
              <a:ext uri="{FF2B5EF4-FFF2-40B4-BE49-F238E27FC236}">
                <a16:creationId xmlns:a16="http://schemas.microsoft.com/office/drawing/2014/main" id="{E7C58C58-646E-814E-B99E-38BD311BBC24}"/>
              </a:ext>
            </a:extLst>
          </p:cNvPr>
          <p:cNvSpPr>
            <a:spLocks noGrp="1"/>
          </p:cNvSpPr>
          <p:nvPr>
            <p:ph idx="1"/>
          </p:nvPr>
        </p:nvSpPr>
        <p:spPr/>
        <p:txBody>
          <a:bodyPr/>
          <a:lstStyle/>
          <a:p>
            <a:pPr>
              <a:spcBef>
                <a:spcPts val="500"/>
              </a:spcBef>
              <a:spcAft>
                <a:spcPts val="1000"/>
              </a:spcAft>
            </a:pPr>
            <a:r>
              <a:rPr lang="en-CH" dirty="0"/>
              <a:t>Effect of </a:t>
            </a:r>
            <a:r>
              <a:rPr lang="en-CH" dirty="0">
                <a:solidFill>
                  <a:srgbClr val="1982C3"/>
                </a:solidFill>
              </a:rPr>
              <a:t>read set features </a:t>
            </a:r>
            <a:r>
              <a:rPr lang="en-CH" dirty="0"/>
              <a:t>on performance</a:t>
            </a:r>
          </a:p>
          <a:p>
            <a:pPr lvl="1">
              <a:spcAft>
                <a:spcPts val="1000"/>
              </a:spcAft>
              <a:buClr>
                <a:schemeClr val="tx1"/>
              </a:buClr>
            </a:pPr>
            <a:r>
              <a:rPr lang="en-CH" dirty="0">
                <a:solidFill>
                  <a:srgbClr val="1982C3"/>
                </a:solidFill>
              </a:rPr>
              <a:t>Data size </a:t>
            </a:r>
            <a:r>
              <a:rPr lang="en-CH" dirty="0"/>
              <a:t>(up to 440 GB)</a:t>
            </a:r>
          </a:p>
          <a:p>
            <a:pPr lvl="1">
              <a:spcAft>
                <a:spcPts val="3000"/>
              </a:spcAft>
              <a:buClr>
                <a:schemeClr val="tx1"/>
              </a:buClr>
            </a:pPr>
            <a:r>
              <a:rPr lang="en-CH" dirty="0">
                <a:solidFill>
                  <a:srgbClr val="1982C3"/>
                </a:solidFill>
              </a:rPr>
              <a:t>Filter ratio</a:t>
            </a:r>
          </a:p>
          <a:p>
            <a:pPr>
              <a:spcBef>
                <a:spcPts val="500"/>
              </a:spcBef>
              <a:spcAft>
                <a:spcPts val="1000"/>
              </a:spcAft>
            </a:pPr>
            <a:r>
              <a:rPr lang="en-CH" dirty="0"/>
              <a:t>Performance benefit of an implementation of GenStore </a:t>
            </a:r>
            <a:r>
              <a:rPr lang="en-CH" dirty="0">
                <a:solidFill>
                  <a:schemeClr val="accent2"/>
                </a:solidFill>
              </a:rPr>
              <a:t>outside the SSD</a:t>
            </a:r>
          </a:p>
          <a:p>
            <a:pPr lvl="1">
              <a:spcAft>
                <a:spcPts val="1000"/>
              </a:spcAft>
            </a:pPr>
            <a:r>
              <a:rPr lang="en-CH" dirty="0"/>
              <a:t>In some cases, it provides performance benefits due more efficient </a:t>
            </a:r>
            <a:r>
              <a:rPr lang="en-CH" dirty="0">
                <a:solidFill>
                  <a:schemeClr val="accent2"/>
                </a:solidFill>
              </a:rPr>
              <a:t>streaming accesses </a:t>
            </a:r>
          </a:p>
          <a:p>
            <a:pPr lvl="1">
              <a:spcAft>
                <a:spcPts val="3000"/>
              </a:spcAft>
            </a:pPr>
            <a:r>
              <a:rPr lang="en-CH" dirty="0"/>
              <a:t>Provides </a:t>
            </a:r>
            <a:r>
              <a:rPr lang="en-CH" dirty="0">
                <a:solidFill>
                  <a:schemeClr val="accent2"/>
                </a:solidFill>
              </a:rPr>
              <a:t>significantly lower benefit </a:t>
            </a:r>
            <a:r>
              <a:rPr lang="en-CH" dirty="0"/>
              <a:t>compared to GenStore</a:t>
            </a:r>
          </a:p>
          <a:p>
            <a:pPr>
              <a:spcBef>
                <a:spcPts val="500"/>
              </a:spcBef>
              <a:spcAft>
                <a:spcPts val="1000"/>
              </a:spcAft>
            </a:pPr>
            <a:r>
              <a:rPr lang="en-CH" dirty="0"/>
              <a:t>More detailed characterization of non-matching reads across different </a:t>
            </a:r>
            <a:r>
              <a:rPr lang="en-CH" dirty="0">
                <a:solidFill>
                  <a:srgbClr val="8237B9"/>
                </a:solidFill>
              </a:rPr>
              <a:t>read mapping use cases and species</a:t>
            </a:r>
          </a:p>
        </p:txBody>
      </p:sp>
    </p:spTree>
    <p:extLst>
      <p:ext uri="{BB962C8B-B14F-4D97-AF65-F5344CB8AC3E}">
        <p14:creationId xmlns:p14="http://schemas.microsoft.com/office/powerpoint/2010/main" val="347325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35868" y="5243582"/>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Corbel" panose="020B0503020204020204" pitchFamily="34" charset="0"/>
                <a:ea typeface="+mn-ea"/>
                <a:cs typeface="+mn-cs"/>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65586" y="866164"/>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Background</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77500" lnSpcReduction="2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65586" y="196051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Motivation and Goal</a:t>
            </a:r>
          </a:p>
        </p:txBody>
      </p:sp>
      <p:sp>
        <p:nvSpPr>
          <p:cNvPr id="28" name="Rectangle 27">
            <a:extLst>
              <a:ext uri="{FF2B5EF4-FFF2-40B4-BE49-F238E27FC236}">
                <a16:creationId xmlns:a16="http://schemas.microsoft.com/office/drawing/2014/main" id="{66163B4B-BB3A-4F49-B060-4F2F9E78B480}"/>
              </a:ext>
            </a:extLst>
          </p:cNvPr>
          <p:cNvSpPr/>
          <p:nvPr/>
        </p:nvSpPr>
        <p:spPr>
          <a:xfrm>
            <a:off x="235868" y="3054874"/>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GenStore</a:t>
            </a:r>
            <a:endPar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34" name="Rectangle 33">
            <a:extLst>
              <a:ext uri="{FF2B5EF4-FFF2-40B4-BE49-F238E27FC236}">
                <a16:creationId xmlns:a16="http://schemas.microsoft.com/office/drawing/2014/main" id="{8C4C16E8-8CAC-EE46-8433-92ACFE20B5B5}"/>
              </a:ext>
            </a:extLst>
          </p:cNvPr>
          <p:cNvSpPr/>
          <p:nvPr/>
        </p:nvSpPr>
        <p:spPr>
          <a:xfrm>
            <a:off x="282176" y="414922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Evaluation</a:t>
            </a:r>
          </a:p>
        </p:txBody>
      </p:sp>
      <p:sp>
        <p:nvSpPr>
          <p:cNvPr id="14" name="Title 1">
            <a:extLst>
              <a:ext uri="{FF2B5EF4-FFF2-40B4-BE49-F238E27FC236}">
                <a16:creationId xmlns:a16="http://schemas.microsoft.com/office/drawing/2014/main" id="{4213E2A9-4038-194A-AF39-FFE08078F4BA}"/>
              </a:ext>
            </a:extLst>
          </p:cNvPr>
          <p:cNvSpPr>
            <a:spLocks noGrp="1"/>
          </p:cNvSpPr>
          <p:nvPr>
            <p:ph type="title"/>
          </p:nvPr>
        </p:nvSpPr>
        <p:spPr>
          <a:xfrm>
            <a:off x="189560" y="95697"/>
            <a:ext cx="8798061" cy="770467"/>
          </a:xfrm>
        </p:spPr>
        <p:txBody>
          <a:bodyPr/>
          <a:lstStyle/>
          <a:p>
            <a:r>
              <a:rPr lang="en-US" dirty="0">
                <a:latin typeface="Corbel" panose="020B0503020204020204" pitchFamily="34" charset="0"/>
              </a:rPr>
              <a:t>Outline</a:t>
            </a:r>
            <a:endParaRPr lang="en-US" b="1" dirty="0">
              <a:latin typeface="Corbel" panose="020B0503020204020204" pitchFamily="34" charset="0"/>
            </a:endParaRPr>
          </a:p>
        </p:txBody>
      </p:sp>
    </p:spTree>
    <p:extLst>
      <p:ext uri="{BB962C8B-B14F-4D97-AF65-F5344CB8AC3E}">
        <p14:creationId xmlns:p14="http://schemas.microsoft.com/office/powerpoint/2010/main" val="319530776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rbel" panose="020B0503020204020204" pitchFamily="34" charset="0"/>
              </a:rPr>
              <a:t>Conclusion</a:t>
            </a:r>
            <a:endParaRPr lang="en-US" b="1" dirty="0">
              <a:latin typeface="Corbel" panose="020B0503020204020204" pitchFamily="34" charset="0"/>
            </a:endParaRPr>
          </a:p>
        </p:txBody>
      </p:sp>
      <p:sp>
        <p:nvSpPr>
          <p:cNvPr id="3" name="Content Placeholder 2"/>
          <p:cNvSpPr>
            <a:spLocks noGrp="1"/>
          </p:cNvSpPr>
          <p:nvPr>
            <p:ph idx="1"/>
          </p:nvPr>
        </p:nvSpPr>
        <p:spPr>
          <a:xfrm>
            <a:off x="189559" y="767844"/>
            <a:ext cx="8874053" cy="5721856"/>
          </a:xfrm>
        </p:spPr>
        <p:txBody>
          <a:bodyPr lIns="91440" tIns="45720" rIns="91440" bIns="45720" anchor="t">
            <a:noAutofit/>
          </a:bodyPr>
          <a:lstStyle/>
          <a:p>
            <a:pPr marL="185738" indent="-185738">
              <a:lnSpc>
                <a:spcPct val="100000"/>
              </a:lnSpc>
              <a:spcBef>
                <a:spcPts val="400"/>
              </a:spcBef>
              <a:spcAft>
                <a:spcPts val="600"/>
              </a:spcAft>
            </a:pPr>
            <a:r>
              <a:rPr lang="en-US" sz="2000" dirty="0">
                <a:ea typeface="Segoe UI Symbol" panose="020B0502040204020203" pitchFamily="34" charset="0"/>
                <a:cs typeface="Segoe UI Historic" panose="020B0502040204020203" pitchFamily="34" charset="0"/>
              </a:rPr>
              <a:t>There has been significant effort into improving read mapping performance through efficient heuristics, hardware acceleration, accurate filters </a:t>
            </a:r>
          </a:p>
          <a:p>
            <a:pPr marL="185738" indent="-185738">
              <a:lnSpc>
                <a:spcPct val="100000"/>
              </a:lnSpc>
              <a:spcBef>
                <a:spcPts val="400"/>
              </a:spcBef>
              <a:spcAft>
                <a:spcPts val="600"/>
              </a:spcAft>
            </a:pPr>
            <a:r>
              <a:rPr lang="en-US" sz="2000" b="1" u="sng" dirty="0">
                <a:solidFill>
                  <a:srgbClr val="C00000"/>
                </a:solidFill>
                <a:ea typeface="Segoe UI Symbol" panose="020B0502040204020203" pitchFamily="34" charset="0"/>
                <a:cs typeface="Segoe UI Historic" panose="020B0502040204020203" pitchFamily="34" charset="0"/>
              </a:rPr>
              <a:t>Problem</a:t>
            </a:r>
            <a:r>
              <a:rPr lang="en-US" sz="2000" dirty="0">
                <a:solidFill>
                  <a:srgbClr val="C00000"/>
                </a:solidFill>
                <a:ea typeface="Segoe UI Symbol" panose="020B0502040204020203" pitchFamily="34" charset="0"/>
                <a:cs typeface="Segoe UI Historic" panose="020B0502040204020203" pitchFamily="34" charset="0"/>
              </a:rPr>
              <a:t>: while these approaches address the computation overhead, none of them alleviate the </a:t>
            </a:r>
            <a:r>
              <a:rPr lang="en-US" sz="2000" b="1" dirty="0">
                <a:solidFill>
                  <a:srgbClr val="C00000"/>
                </a:solidFill>
                <a:ea typeface="Segoe UI Symbol" panose="020B0502040204020203" pitchFamily="34" charset="0"/>
                <a:cs typeface="Segoe UI Historic" panose="020B0502040204020203" pitchFamily="34" charset="0"/>
              </a:rPr>
              <a:t>data movement overhead </a:t>
            </a:r>
            <a:r>
              <a:rPr lang="en-US" sz="2000" dirty="0">
                <a:solidFill>
                  <a:srgbClr val="C00000"/>
                </a:solidFill>
                <a:ea typeface="Segoe UI Symbol" panose="020B0502040204020203" pitchFamily="34" charset="0"/>
                <a:cs typeface="Segoe UI Historic" panose="020B0502040204020203" pitchFamily="34" charset="0"/>
              </a:rPr>
              <a:t>from storage</a:t>
            </a:r>
          </a:p>
          <a:p>
            <a:pPr marL="185738" indent="-185738">
              <a:lnSpc>
                <a:spcPct val="100000"/>
              </a:lnSpc>
              <a:spcBef>
                <a:spcPts val="400"/>
              </a:spcBef>
              <a:spcAft>
                <a:spcPts val="600"/>
              </a:spcAft>
            </a:pPr>
            <a:r>
              <a:rPr lang="en-US" sz="2000" b="1" u="sng" dirty="0">
                <a:solidFill>
                  <a:schemeClr val="accent4">
                    <a:lumMod val="50000"/>
                  </a:schemeClr>
                </a:solidFill>
                <a:ea typeface="Segoe UI Symbol" panose="020B0502040204020203" pitchFamily="34" charset="0"/>
                <a:cs typeface="Segoe UI Historic" panose="020B0502040204020203" pitchFamily="34" charset="0"/>
              </a:rPr>
              <a:t>Goal</a:t>
            </a:r>
            <a:r>
              <a:rPr lang="en-US" sz="2000" dirty="0">
                <a:solidFill>
                  <a:schemeClr val="accent4">
                    <a:lumMod val="50000"/>
                  </a:schemeClr>
                </a:solidFill>
                <a:ea typeface="Segoe UI Symbol" panose="020B0502040204020203" pitchFamily="34" charset="0"/>
                <a:cs typeface="Segoe UI Historic" panose="020B0502040204020203" pitchFamily="34" charset="0"/>
              </a:rPr>
              <a:t>: improve the performance of genome sequence analysis by effectively reducing unnecessary data movement from the storage system</a:t>
            </a:r>
          </a:p>
          <a:p>
            <a:pPr marL="185738" indent="-185738">
              <a:lnSpc>
                <a:spcPct val="100000"/>
              </a:lnSpc>
              <a:spcBef>
                <a:spcPts val="400"/>
              </a:spcBef>
              <a:spcAft>
                <a:spcPts val="600"/>
              </a:spcAft>
            </a:pPr>
            <a:r>
              <a:rPr lang="en-US" sz="2000" b="1" u="sng" dirty="0">
                <a:solidFill>
                  <a:schemeClr val="accent6">
                    <a:lumMod val="75000"/>
                  </a:schemeClr>
                </a:solidFill>
                <a:ea typeface="Segoe UI Symbol" panose="020B0502040204020203" pitchFamily="34" charset="0"/>
                <a:cs typeface="Segoe UI Historic" panose="020B0502040204020203" pitchFamily="34" charset="0"/>
              </a:rPr>
              <a:t>Idea</a:t>
            </a:r>
            <a:r>
              <a:rPr lang="en-US" sz="2000" b="1" dirty="0">
                <a:solidFill>
                  <a:schemeClr val="accent6">
                    <a:lumMod val="75000"/>
                  </a:schemeClr>
                </a:solidFill>
                <a:ea typeface="Segoe UI Symbol" panose="020B0502040204020203" pitchFamily="34" charset="0"/>
                <a:cs typeface="Segoe UI Historic" panose="020B0502040204020203" pitchFamily="34" charset="0"/>
              </a:rPr>
              <a:t>: </a:t>
            </a:r>
            <a:r>
              <a:rPr lang="en-US" sz="2000" dirty="0">
                <a:solidFill>
                  <a:schemeClr val="accent6">
                    <a:lumMod val="75000"/>
                  </a:schemeClr>
                </a:solidFill>
                <a:ea typeface="Segoe UI Symbol" panose="020B0502040204020203" pitchFamily="34" charset="0"/>
                <a:cs typeface="Segoe UI Historic" panose="020B0502040204020203" pitchFamily="34" charset="0"/>
              </a:rPr>
              <a:t>filter reads that </a:t>
            </a:r>
            <a:r>
              <a:rPr lang="en-US" sz="2000" b="1" dirty="0">
                <a:solidFill>
                  <a:schemeClr val="accent6">
                    <a:lumMod val="75000"/>
                  </a:schemeClr>
                </a:solidFill>
                <a:ea typeface="Segoe UI Symbol" panose="020B0502040204020203" pitchFamily="34" charset="0"/>
                <a:cs typeface="Segoe UI Historic" panose="020B0502040204020203" pitchFamily="34" charset="0"/>
              </a:rPr>
              <a:t>do not require the expensive alignment </a:t>
            </a:r>
            <a:r>
              <a:rPr lang="en-US" sz="2000" dirty="0">
                <a:solidFill>
                  <a:schemeClr val="accent6">
                    <a:lumMod val="75000"/>
                  </a:schemeClr>
                </a:solidFill>
                <a:ea typeface="Segoe UI Symbol" panose="020B0502040204020203" pitchFamily="34" charset="0"/>
                <a:cs typeface="Segoe UI Historic" panose="020B0502040204020203" pitchFamily="34" charset="0"/>
              </a:rPr>
              <a:t>computation </a:t>
            </a:r>
            <a:r>
              <a:rPr lang="en-US" sz="2000" b="1" dirty="0">
                <a:solidFill>
                  <a:schemeClr val="accent6">
                    <a:lumMod val="75000"/>
                  </a:schemeClr>
                </a:solidFill>
                <a:ea typeface="Segoe UI Symbol" panose="020B0502040204020203" pitchFamily="34" charset="0"/>
                <a:cs typeface="Segoe UI Historic" panose="020B0502040204020203" pitchFamily="34" charset="0"/>
              </a:rPr>
              <a:t>in the storage system</a:t>
            </a:r>
            <a:r>
              <a:rPr lang="en-US" sz="2000" dirty="0">
                <a:solidFill>
                  <a:schemeClr val="accent6">
                    <a:lumMod val="75000"/>
                  </a:schemeClr>
                </a:solidFill>
                <a:ea typeface="Segoe UI Symbol" panose="020B0502040204020203" pitchFamily="34" charset="0"/>
                <a:cs typeface="Segoe UI Historic" panose="020B0502040204020203" pitchFamily="34" charset="0"/>
              </a:rPr>
              <a:t> to fundamentally reduce the data movement overhead</a:t>
            </a:r>
          </a:p>
          <a:p>
            <a:pPr marL="185738" indent="-185738">
              <a:lnSpc>
                <a:spcPct val="100000"/>
              </a:lnSpc>
              <a:spcBef>
                <a:spcPts val="400"/>
              </a:spcBef>
            </a:pPr>
            <a:r>
              <a:rPr lang="en-US" sz="2000" b="1" u="sng" dirty="0">
                <a:solidFill>
                  <a:schemeClr val="accent2"/>
                </a:solidFill>
                <a:ea typeface="Segoe UI Symbol" panose="020B0502040204020203" pitchFamily="34" charset="0"/>
                <a:cs typeface="Segoe UI Historic" panose="020B0502040204020203" pitchFamily="34" charset="0"/>
              </a:rPr>
              <a:t>Challenges</a:t>
            </a:r>
            <a:r>
              <a:rPr lang="en-US" sz="2000" dirty="0">
                <a:solidFill>
                  <a:schemeClr val="accent2"/>
                </a:solidFill>
                <a:ea typeface="Segoe UI Symbol" panose="020B0502040204020203" pitchFamily="34" charset="0"/>
                <a:cs typeface="Segoe UI Historic" panose="020B0502040204020203" pitchFamily="34" charset="0"/>
              </a:rPr>
              <a:t>: </a:t>
            </a:r>
          </a:p>
          <a:p>
            <a:pPr marL="309688" lvl="1" indent="-185738">
              <a:lnSpc>
                <a:spcPct val="100000"/>
              </a:lnSpc>
              <a:spcBef>
                <a:spcPts val="400"/>
              </a:spcBef>
            </a:pPr>
            <a:r>
              <a:rPr lang="en-US" sz="2000" dirty="0">
                <a:solidFill>
                  <a:schemeClr val="accent2"/>
                </a:solidFill>
                <a:ea typeface="Segoe UI Symbol" panose="020B0502040204020203" pitchFamily="34" charset="0"/>
                <a:cs typeface="Segoe UI Historic" panose="020B0502040204020203" pitchFamily="34" charset="0"/>
              </a:rPr>
              <a:t>Read mapping workloads can exhibit </a:t>
            </a:r>
            <a:r>
              <a:rPr lang="en-US" sz="2000" b="1" dirty="0">
                <a:solidFill>
                  <a:schemeClr val="accent2"/>
                </a:solidFill>
                <a:ea typeface="Segoe UI Symbol" panose="020B0502040204020203" pitchFamily="34" charset="0"/>
                <a:cs typeface="Segoe UI Historic" panose="020B0502040204020203" pitchFamily="34" charset="0"/>
              </a:rPr>
              <a:t>different behavior</a:t>
            </a:r>
            <a:endParaRPr lang="en-US" sz="2000" dirty="0">
              <a:solidFill>
                <a:schemeClr val="accent2"/>
              </a:solidFill>
              <a:ea typeface="Segoe UI Symbol" panose="020B0502040204020203" pitchFamily="34" charset="0"/>
              <a:cs typeface="Segoe UI Historic" panose="020B0502040204020203" pitchFamily="34" charset="0"/>
            </a:endParaRPr>
          </a:p>
          <a:p>
            <a:pPr marL="309688" lvl="1" indent="-185738">
              <a:lnSpc>
                <a:spcPct val="100000"/>
              </a:lnSpc>
              <a:spcBef>
                <a:spcPts val="400"/>
              </a:spcBef>
            </a:pPr>
            <a:r>
              <a:rPr lang="en-US" sz="2000" dirty="0">
                <a:solidFill>
                  <a:schemeClr val="accent2"/>
                </a:solidFill>
                <a:ea typeface="Segoe UI Symbol" panose="020B0502040204020203" pitchFamily="34" charset="0"/>
                <a:cs typeface="Segoe UI Historic" panose="020B0502040204020203" pitchFamily="34" charset="0"/>
              </a:rPr>
              <a:t>There are </a:t>
            </a:r>
            <a:r>
              <a:rPr lang="en-US" sz="2000" b="1" dirty="0">
                <a:solidFill>
                  <a:schemeClr val="accent2"/>
                </a:solidFill>
                <a:ea typeface="Segoe UI Symbol" panose="020B0502040204020203" pitchFamily="34" charset="0"/>
                <a:cs typeface="Segoe UI Historic" panose="020B0502040204020203" pitchFamily="34" charset="0"/>
              </a:rPr>
              <a:t>limited available hardware resources </a:t>
            </a:r>
            <a:r>
              <a:rPr lang="en-US" sz="2000" dirty="0">
                <a:solidFill>
                  <a:schemeClr val="accent2"/>
                </a:solidFill>
                <a:ea typeface="Segoe UI Symbol" panose="020B0502040204020203" pitchFamily="34" charset="0"/>
                <a:cs typeface="Segoe UI Historic" panose="020B0502040204020203" pitchFamily="34" charset="0"/>
              </a:rPr>
              <a:t>in the storage system</a:t>
            </a:r>
          </a:p>
          <a:p>
            <a:pPr indent="-185738">
              <a:lnSpc>
                <a:spcPct val="100000"/>
              </a:lnSpc>
              <a:spcBef>
                <a:spcPts val="400"/>
              </a:spcBef>
              <a:spcAft>
                <a:spcPts val="600"/>
              </a:spcAft>
            </a:pPr>
            <a:r>
              <a:rPr lang="en-US" sz="2000" b="1" u="sng" dirty="0" err="1">
                <a:solidFill>
                  <a:srgbClr val="1982C3"/>
                </a:solidFill>
                <a:ea typeface="Segoe UI Symbol" panose="020B0502040204020203" pitchFamily="34" charset="0"/>
                <a:cs typeface="Segoe UI Historic" panose="020B0502040204020203" pitchFamily="34" charset="0"/>
              </a:rPr>
              <a:t>GenStore</a:t>
            </a:r>
            <a:r>
              <a:rPr lang="en-US" sz="2000" b="1" dirty="0">
                <a:solidFill>
                  <a:srgbClr val="1982C3"/>
                </a:solidFill>
                <a:ea typeface="Segoe UI Symbol" panose="020B0502040204020203" pitchFamily="34" charset="0"/>
                <a:cs typeface="Segoe UI Historic" panose="020B0502040204020203" pitchFamily="34" charset="0"/>
              </a:rPr>
              <a:t>:</a:t>
            </a:r>
            <a:r>
              <a:rPr lang="en-US" sz="2000" dirty="0">
                <a:solidFill>
                  <a:srgbClr val="1982C3"/>
                </a:solidFill>
                <a:ea typeface="Segoe UI Symbol" panose="020B0502040204020203" pitchFamily="34" charset="0"/>
                <a:cs typeface="Segoe UI Historic" panose="020B0502040204020203" pitchFamily="34" charset="0"/>
              </a:rPr>
              <a:t> the </a:t>
            </a:r>
            <a:r>
              <a:rPr lang="en-US" sz="2000" i="1" dirty="0">
                <a:solidFill>
                  <a:srgbClr val="1982C3"/>
                </a:solidFill>
                <a:ea typeface="Segoe UI Symbol" panose="020B0502040204020203" pitchFamily="34" charset="0"/>
                <a:cs typeface="Segoe UI Historic" panose="020B0502040204020203" pitchFamily="34" charset="0"/>
              </a:rPr>
              <a:t>first</a:t>
            </a:r>
            <a:r>
              <a:rPr lang="en-US" sz="2000" dirty="0">
                <a:solidFill>
                  <a:srgbClr val="1982C3"/>
                </a:solidFill>
                <a:ea typeface="Segoe UI Symbol" panose="020B0502040204020203" pitchFamily="34" charset="0"/>
                <a:cs typeface="Segoe UI Historic" panose="020B0502040204020203" pitchFamily="34" charset="0"/>
              </a:rPr>
              <a:t> in-storage processing system designed for genome sequence analysis to reduce both the computation and data movement overhead</a:t>
            </a:r>
          </a:p>
          <a:p>
            <a:pPr marL="185738" indent="-185738">
              <a:lnSpc>
                <a:spcPct val="100000"/>
              </a:lnSpc>
              <a:spcBef>
                <a:spcPts val="400"/>
              </a:spcBef>
              <a:spcAft>
                <a:spcPts val="600"/>
              </a:spcAft>
            </a:pPr>
            <a:r>
              <a:rPr lang="en-US" sz="2000" b="1" u="sng" dirty="0">
                <a:solidFill>
                  <a:srgbClr val="7030A0"/>
                </a:solidFill>
                <a:ea typeface="Segoe UI Symbol" panose="020B0502040204020203" pitchFamily="34" charset="0"/>
                <a:cs typeface="Segoe UI Historic" panose="020B0502040204020203" pitchFamily="34" charset="0"/>
              </a:rPr>
              <a:t>Key Results</a:t>
            </a:r>
            <a:r>
              <a:rPr lang="en-US" sz="2000" b="1" dirty="0">
                <a:solidFill>
                  <a:srgbClr val="7030A0"/>
                </a:solidFill>
                <a:ea typeface="Segoe UI Symbol" panose="020B0502040204020203" pitchFamily="34" charset="0"/>
                <a:cs typeface="Segoe UI Historic" panose="020B0502040204020203" pitchFamily="34" charset="0"/>
              </a:rPr>
              <a:t>: </a:t>
            </a:r>
            <a:r>
              <a:rPr lang="en-US" sz="2000" dirty="0" err="1">
                <a:solidFill>
                  <a:srgbClr val="7030A0"/>
                </a:solidFill>
                <a:ea typeface="Segoe UI Symbol" panose="020B0502040204020203" pitchFamily="34" charset="0"/>
                <a:cs typeface="Segoe UI Historic" panose="020B0502040204020203" pitchFamily="34" charset="0"/>
              </a:rPr>
              <a:t>GenStore</a:t>
            </a:r>
            <a:r>
              <a:rPr lang="en-US" sz="2000" dirty="0">
                <a:solidFill>
                  <a:srgbClr val="7030A0"/>
                </a:solidFill>
                <a:ea typeface="Segoe UI Symbol" panose="020B0502040204020203" pitchFamily="34" charset="0"/>
                <a:cs typeface="Segoe UI Historic" panose="020B0502040204020203" pitchFamily="34" charset="0"/>
              </a:rPr>
              <a:t> provides significant </a:t>
            </a:r>
            <a:r>
              <a:rPr lang="en-US" sz="2000" b="1" dirty="0">
                <a:solidFill>
                  <a:srgbClr val="7030A0"/>
                </a:solidFill>
                <a:ea typeface="Segoe UI Symbol" panose="020B0502040204020203" pitchFamily="34" charset="0"/>
                <a:cs typeface="Segoe UI Historic" panose="020B0502040204020203" pitchFamily="34" charset="0"/>
              </a:rPr>
              <a:t>speedup</a:t>
            </a:r>
            <a:r>
              <a:rPr lang="en-US" sz="2000" dirty="0">
                <a:solidFill>
                  <a:srgbClr val="7030A0"/>
                </a:solidFill>
                <a:ea typeface="Segoe UI Symbol" panose="020B0502040204020203" pitchFamily="34" charset="0"/>
                <a:cs typeface="Segoe UI Historic" panose="020B0502040204020203" pitchFamily="34" charset="0"/>
              </a:rPr>
              <a:t> </a:t>
            </a:r>
            <a:r>
              <a:rPr lang="en-US" sz="2000" b="1" dirty="0">
                <a:solidFill>
                  <a:srgbClr val="7030A0"/>
                </a:solidFill>
                <a:ea typeface="Segoe UI Symbol" panose="020B0502040204020203" pitchFamily="34" charset="0"/>
                <a:cs typeface="Segoe UI Historic" panose="020B0502040204020203" pitchFamily="34" charset="0"/>
              </a:rPr>
              <a:t>(1.4x - 33.6x) </a:t>
            </a:r>
            <a:r>
              <a:rPr lang="en-US" sz="2000" dirty="0">
                <a:solidFill>
                  <a:srgbClr val="7030A0"/>
                </a:solidFill>
                <a:ea typeface="Segoe UI Symbol" panose="020B0502040204020203" pitchFamily="34" charset="0"/>
                <a:cs typeface="Segoe UI Historic" panose="020B0502040204020203" pitchFamily="34" charset="0"/>
              </a:rPr>
              <a:t>and </a:t>
            </a:r>
            <a:r>
              <a:rPr lang="en-US" sz="2000" b="1" dirty="0">
                <a:solidFill>
                  <a:srgbClr val="7030A0"/>
                </a:solidFill>
                <a:ea typeface="Segoe UI Symbol" panose="020B0502040204020203" pitchFamily="34" charset="0"/>
                <a:cs typeface="Segoe UI Historic" panose="020B0502040204020203" pitchFamily="34" charset="0"/>
              </a:rPr>
              <a:t>energy reduction (3.9x – 29.2x) </a:t>
            </a:r>
            <a:r>
              <a:rPr lang="en-US" sz="2000" dirty="0">
                <a:solidFill>
                  <a:srgbClr val="7030A0"/>
                </a:solidFill>
                <a:ea typeface="Segoe UI Symbol" panose="020B0502040204020203" pitchFamily="34" charset="0"/>
                <a:cs typeface="Segoe UI Historic" panose="020B0502040204020203" pitchFamily="34" charset="0"/>
              </a:rPr>
              <a:t>at </a:t>
            </a:r>
            <a:r>
              <a:rPr lang="en-US" sz="2000" b="1" dirty="0">
                <a:solidFill>
                  <a:srgbClr val="7030A0"/>
                </a:solidFill>
                <a:ea typeface="Segoe UI Symbol" panose="020B0502040204020203" pitchFamily="34" charset="0"/>
                <a:cs typeface="Segoe UI Historic" panose="020B0502040204020203" pitchFamily="34" charset="0"/>
              </a:rPr>
              <a:t>low cost</a:t>
            </a:r>
          </a:p>
          <a:p>
            <a:pPr marL="185738" indent="-185738">
              <a:lnSpc>
                <a:spcPct val="100000"/>
              </a:lnSpc>
              <a:spcBef>
                <a:spcPts val="400"/>
              </a:spcBef>
              <a:spcAft>
                <a:spcPts val="600"/>
              </a:spcAft>
            </a:pPr>
            <a:endParaRPr lang="en-US" sz="2000" b="1" dirty="0">
              <a:solidFill>
                <a:srgbClr val="7030A0"/>
              </a:solidFill>
              <a:ea typeface="Segoe UI Symbol" panose="020B0502040204020203" pitchFamily="34" charset="0"/>
              <a:cs typeface="Segoe UI Historic" panose="020B0502040204020203" pitchFamily="34" charset="0"/>
            </a:endParaRPr>
          </a:p>
        </p:txBody>
      </p:sp>
    </p:spTree>
    <p:extLst>
      <p:ext uri="{BB962C8B-B14F-4D97-AF65-F5344CB8AC3E}">
        <p14:creationId xmlns:p14="http://schemas.microsoft.com/office/powerpoint/2010/main" val="418910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Tn>
                        </p:par>
                      </p:childTnLst>
                    </p:cTn>
                  </p:par>
                  <p:par>
                    <p:cTn id="37" fill="hold">
                      <p:stCondLst>
                        <p:cond delay="indefinite"/>
                      </p:stCondLst>
                      <p:childTnLst>
                        <p:par>
                          <p:cTn id="38" fill="hold">
                            <p:stCondLst>
                              <p:cond delay="0"/>
                            </p:stCondLst>
                          </p:cTn>
                        </p:par>
                      </p:childTnLst>
                    </p:cTn>
                  </p:par>
                  <p:par>
                    <p:cTn id="39" fill="hold">
                      <p:stCondLst>
                        <p:cond delay="indefinite"/>
                      </p:stCondLst>
                      <p:childTnLst>
                        <p:par>
                          <p:cTn id="40"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037241"/>
          </a:xfrm>
          <a:prstGeom prst="rect">
            <a:avLst/>
          </a:prstGeom>
          <a:solidFill>
            <a:srgbClr val="06436E"/>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489723"/>
            <a:ext cx="9144000" cy="2151395"/>
          </a:xfrm>
          <a:prstGeom prst="rect">
            <a:avLst/>
          </a:prstGeom>
          <a:solidFill>
            <a:srgbClr val="06436E"/>
          </a:solidFill>
        </p:spPr>
        <p:txBody>
          <a:bodyPr anchor="ctr">
            <a:noAutofit/>
          </a:bodyPr>
          <a:lstStyle/>
          <a:p>
            <a:pPr algn="ctr">
              <a:lnSpc>
                <a:spcPct val="100000"/>
              </a:lnSpc>
              <a:spcAft>
                <a:spcPts val="400"/>
              </a:spcAft>
            </a:pPr>
            <a:r>
              <a:rPr lang="en-US" sz="3600" b="1" dirty="0" err="1">
                <a:solidFill>
                  <a:srgbClr val="F5D8B0"/>
                </a:solidFill>
                <a:latin typeface="Corbel" panose="020B0503020204020204" pitchFamily="34" charset="0"/>
                <a:ea typeface="Verdana" panose="020B0604030504040204" pitchFamily="34" charset="0"/>
                <a:cs typeface="Verdana" panose="020B0604030504040204" pitchFamily="34" charset="0"/>
              </a:rPr>
              <a:t>GenStore</a:t>
            </a:r>
            <a:r>
              <a:rPr lang="en-US" sz="3600" b="1" dirty="0">
                <a:solidFill>
                  <a:srgbClr val="F5D8B0"/>
                </a:solidFill>
                <a:latin typeface="Corbel" panose="020B0503020204020204" pitchFamily="34" charset="0"/>
                <a:ea typeface="Verdana" panose="020B0604030504040204" pitchFamily="34" charset="0"/>
                <a:cs typeface="Verdana" panose="020B0604030504040204" pitchFamily="34" charset="0"/>
              </a:rPr>
              <a:t>:</a:t>
            </a:r>
            <a:r>
              <a:rPr lang="en-US" sz="3600" b="1" dirty="0">
                <a:solidFill>
                  <a:srgbClr val="FFFFFF"/>
                </a:solidFill>
                <a:latin typeface="Corbel" panose="020B0503020204020204" pitchFamily="34" charset="0"/>
                <a:ea typeface="Verdana" panose="020B0604030504040204" pitchFamily="34" charset="0"/>
                <a:cs typeface="Verdana" panose="020B0604030504040204" pitchFamily="34" charset="0"/>
              </a:rPr>
              <a:t> </a:t>
            </a:r>
            <a:b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A High-Performance In-Storage Processing System</a:t>
            </a:r>
            <a:b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for Genome Sequence Analysis</a:t>
            </a:r>
            <a:endParaRPr lang="en-US" sz="3100" dirty="0">
              <a:solidFill>
                <a:schemeClr val="accent4">
                  <a:lumMod val="20000"/>
                  <a:lumOff val="80000"/>
                </a:schemeClr>
              </a:solidFill>
              <a:latin typeface="Corbel" panose="020B0503020204020204" pitchFamily="34" charset="0"/>
              <a:ea typeface="Verdana" panose="020B0604030504040204" pitchFamily="34" charset="0"/>
              <a:cs typeface="Verdana" panose="020B0604030504040204" pitchFamily="34" charset="0"/>
            </a:endParaRPr>
          </a:p>
        </p:txBody>
      </p:sp>
      <p:sp>
        <p:nvSpPr>
          <p:cNvPr id="103" name="Subtitle 2"/>
          <p:cNvSpPr>
            <a:spLocks noGrp="1"/>
          </p:cNvSpPr>
          <p:nvPr>
            <p:ph type="subTitle" idx="4294967295"/>
          </p:nvPr>
        </p:nvSpPr>
        <p:spPr>
          <a:xfrm>
            <a:off x="0" y="3170386"/>
            <a:ext cx="9144000" cy="1705872"/>
          </a:xfrm>
          <a:prstGeom prst="rect">
            <a:avLst/>
          </a:prstGeom>
        </p:spPr>
        <p:txBody>
          <a:bodyPr anchor="ctr">
            <a:noAutofit/>
          </a:bodyPr>
          <a:lstStyle/>
          <a:p>
            <a:pPr marL="0" indent="0" algn="ctr">
              <a:lnSpc>
                <a:spcPct val="100000"/>
              </a:lnSpc>
              <a:spcBef>
                <a:spcPts val="500"/>
              </a:spcBef>
              <a:buNone/>
            </a:pPr>
            <a:r>
              <a:rPr lang="en-GB" sz="2000" b="1" u="sng" dirty="0">
                <a:latin typeface="Corbel" panose="020B0503020204020204" pitchFamily="34" charset="0"/>
                <a:ea typeface="Verdana" panose="020B0604030504040204" pitchFamily="34" charset="0"/>
                <a:cs typeface="Verdana" panose="020B0604030504040204" pitchFamily="34" charset="0"/>
              </a:rPr>
              <a:t>Nika Mansouri </a:t>
            </a:r>
            <a:r>
              <a:rPr lang="en-GB" sz="2000" b="1" u="sng" dirty="0" err="1">
                <a:latin typeface="Corbel" panose="020B0503020204020204" pitchFamily="34" charset="0"/>
                <a:ea typeface="Verdana" panose="020B0604030504040204" pitchFamily="34" charset="0"/>
                <a:cs typeface="Verdana" panose="020B0604030504040204" pitchFamily="34" charset="0"/>
              </a:rPr>
              <a:t>Ghiasi</a:t>
            </a:r>
            <a:r>
              <a:rPr lang="en-GB" sz="2000" b="1"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Jisung</a:t>
            </a:r>
            <a:r>
              <a:rPr lang="en-GB" sz="2000" dirty="0">
                <a:latin typeface="Corbel" panose="020B0503020204020204" pitchFamily="34" charset="0"/>
                <a:ea typeface="Verdana" panose="020B0604030504040204" pitchFamily="34" charset="0"/>
                <a:cs typeface="Verdana" panose="020B0604030504040204" pitchFamily="34" charset="0"/>
              </a:rPr>
              <a:t> Park, Harun Mustafa, </a:t>
            </a:r>
            <a:r>
              <a:rPr lang="en-GB" sz="2000" dirty="0" err="1">
                <a:latin typeface="Corbel" panose="020B0503020204020204" pitchFamily="34" charset="0"/>
                <a:ea typeface="Verdana" panose="020B0604030504040204" pitchFamily="34" charset="0"/>
                <a:cs typeface="Verdana" panose="020B0604030504040204" pitchFamily="34" charset="0"/>
              </a:rPr>
              <a:t>Jeremie</a:t>
            </a:r>
            <a:r>
              <a:rPr lang="en-GB" sz="2000" dirty="0">
                <a:latin typeface="Corbel" panose="020B0503020204020204" pitchFamily="34" charset="0"/>
                <a:ea typeface="Verdana" panose="020B0604030504040204" pitchFamily="34" charset="0"/>
                <a:cs typeface="Verdana" panose="020B0604030504040204" pitchFamily="34" charset="0"/>
              </a:rPr>
              <a:t> Kim, </a:t>
            </a:r>
            <a:r>
              <a:rPr lang="en-GB" sz="2000" dirty="0" err="1">
                <a:latin typeface="Corbel" panose="020B0503020204020204" pitchFamily="34" charset="0"/>
                <a:ea typeface="Verdana" panose="020B0604030504040204" pitchFamily="34" charset="0"/>
                <a:cs typeface="Verdana" panose="020B0604030504040204" pitchFamily="34" charset="0"/>
              </a:rPr>
              <a:t>Ataberk</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Olgun</a:t>
            </a:r>
            <a:r>
              <a:rPr lang="en-GB" sz="2000" dirty="0">
                <a:latin typeface="Corbel" panose="020B0503020204020204" pitchFamily="34" charset="0"/>
                <a:ea typeface="Verdana" panose="020B0604030504040204" pitchFamily="34" charset="0"/>
                <a:cs typeface="Verdana" panose="020B0604030504040204" pitchFamily="34" charset="0"/>
              </a:rPr>
              <a:t>, </a:t>
            </a:r>
          </a:p>
          <a:p>
            <a:pPr marL="0" indent="0" algn="ctr">
              <a:lnSpc>
                <a:spcPct val="100000"/>
              </a:lnSpc>
              <a:spcBef>
                <a:spcPts val="500"/>
              </a:spcBef>
              <a:buNone/>
            </a:pPr>
            <a:r>
              <a:rPr lang="en-GB" sz="2000" dirty="0" err="1">
                <a:latin typeface="Corbel" panose="020B0503020204020204" pitchFamily="34" charset="0"/>
                <a:ea typeface="Verdana" panose="020B0604030504040204" pitchFamily="34" charset="0"/>
                <a:cs typeface="Verdana" panose="020B0604030504040204" pitchFamily="34" charset="0"/>
              </a:rPr>
              <a:t>Arvid</a:t>
            </a:r>
            <a:r>
              <a:rPr lang="en-GB" sz="2000" dirty="0">
                <a:latin typeface="Corbel" panose="020B0503020204020204" pitchFamily="34" charset="0"/>
                <a:ea typeface="Verdana" panose="020B0604030504040204" pitchFamily="34" charset="0"/>
                <a:cs typeface="Verdana" panose="020B0604030504040204" pitchFamily="34" charset="0"/>
              </a:rPr>
              <a:t> Gollwitzer, </a:t>
            </a:r>
            <a:r>
              <a:rPr lang="en-GB" sz="2000" dirty="0" err="1">
                <a:latin typeface="Corbel" panose="020B0503020204020204" pitchFamily="34" charset="0"/>
                <a:ea typeface="Verdana" panose="020B0604030504040204" pitchFamily="34" charset="0"/>
                <a:cs typeface="Verdana" panose="020B0604030504040204" pitchFamily="34" charset="0"/>
              </a:rPr>
              <a:t>Damla</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Senol</a:t>
            </a:r>
            <a:r>
              <a:rPr lang="en-GB" sz="2000" dirty="0">
                <a:latin typeface="Corbel" panose="020B0503020204020204" pitchFamily="34" charset="0"/>
                <a:ea typeface="Verdana" panose="020B0604030504040204" pitchFamily="34" charset="0"/>
                <a:cs typeface="Verdana" panose="020B0604030504040204" pitchFamily="34" charset="0"/>
              </a:rPr>
              <a:t> Cali, Can </a:t>
            </a:r>
            <a:r>
              <a:rPr lang="en-GB" sz="2000" dirty="0" err="1">
                <a:latin typeface="Corbel" panose="020B0503020204020204" pitchFamily="34" charset="0"/>
                <a:ea typeface="Verdana" panose="020B0604030504040204" pitchFamily="34" charset="0"/>
                <a:cs typeface="Verdana" panose="020B0604030504040204" pitchFamily="34" charset="0"/>
              </a:rPr>
              <a:t>Firtina</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Haiyu</a:t>
            </a:r>
            <a:r>
              <a:rPr lang="en-GB" sz="2000" dirty="0">
                <a:latin typeface="Corbel" panose="020B0503020204020204" pitchFamily="34" charset="0"/>
                <a:ea typeface="Verdana" panose="020B0604030504040204" pitchFamily="34" charset="0"/>
                <a:cs typeface="Verdana" panose="020B0604030504040204" pitchFamily="34" charset="0"/>
              </a:rPr>
              <a:t> Mao, Nour </a:t>
            </a:r>
            <a:r>
              <a:rPr lang="en-GB" sz="2000" dirty="0" err="1">
                <a:latin typeface="Corbel" panose="020B0503020204020204" pitchFamily="34" charset="0"/>
                <a:ea typeface="Verdana" panose="020B0604030504040204" pitchFamily="34" charset="0"/>
                <a:cs typeface="Verdana" panose="020B0604030504040204" pitchFamily="34" charset="0"/>
              </a:rPr>
              <a:t>Almadhoun</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Alserr</a:t>
            </a:r>
            <a:r>
              <a:rPr lang="en-GB" sz="2000" dirty="0">
                <a:latin typeface="Corbel" panose="020B0503020204020204" pitchFamily="34" charset="0"/>
                <a:ea typeface="Verdana" panose="020B0604030504040204" pitchFamily="34" charset="0"/>
                <a:cs typeface="Verdana" panose="020B0604030504040204" pitchFamily="34" charset="0"/>
              </a:rPr>
              <a:t>, </a:t>
            </a:r>
          </a:p>
          <a:p>
            <a:pPr marL="0" indent="0" algn="ctr">
              <a:lnSpc>
                <a:spcPct val="100000"/>
              </a:lnSpc>
              <a:spcBef>
                <a:spcPts val="500"/>
              </a:spcBef>
              <a:buNone/>
            </a:pPr>
            <a:r>
              <a:rPr lang="en-GB" sz="2000" dirty="0" err="1">
                <a:latin typeface="Corbel" panose="020B0503020204020204" pitchFamily="34" charset="0"/>
                <a:ea typeface="Verdana" panose="020B0604030504040204" pitchFamily="34" charset="0"/>
                <a:cs typeface="Verdana" panose="020B0604030504040204" pitchFamily="34" charset="0"/>
              </a:rPr>
              <a:t>Rachata</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Ausavarungnirun</a:t>
            </a:r>
            <a:r>
              <a:rPr lang="en-GB" sz="2000" dirty="0">
                <a:latin typeface="Corbel" panose="020B0503020204020204" pitchFamily="34" charset="0"/>
                <a:ea typeface="Verdana" panose="020B0604030504040204" pitchFamily="34" charset="0"/>
                <a:cs typeface="Verdana" panose="020B0604030504040204" pitchFamily="34" charset="0"/>
              </a:rPr>
              <a:t>, Nandita Vijaykumar, Mohammed </a:t>
            </a:r>
            <a:r>
              <a:rPr lang="en-GB" sz="2000" dirty="0" err="1">
                <a:latin typeface="Corbel" panose="020B0503020204020204" pitchFamily="34" charset="0"/>
                <a:ea typeface="Verdana" panose="020B0604030504040204" pitchFamily="34" charset="0"/>
                <a:cs typeface="Verdana" panose="020B0604030504040204" pitchFamily="34" charset="0"/>
              </a:rPr>
              <a:t>Alser</a:t>
            </a:r>
            <a:r>
              <a:rPr lang="en-GB" sz="2000" dirty="0">
                <a:latin typeface="Corbel" panose="020B0503020204020204" pitchFamily="34" charset="0"/>
                <a:ea typeface="Verdana" panose="020B0604030504040204" pitchFamily="34" charset="0"/>
                <a:cs typeface="Verdana" panose="020B0604030504040204" pitchFamily="34" charset="0"/>
              </a:rPr>
              <a:t>, and </a:t>
            </a:r>
            <a:r>
              <a:rPr lang="en-GB" sz="2000" dirty="0" err="1">
                <a:latin typeface="Corbel" panose="020B0503020204020204" pitchFamily="34" charset="0"/>
                <a:ea typeface="Verdana" panose="020B0604030504040204" pitchFamily="34" charset="0"/>
                <a:cs typeface="Verdana" panose="020B0604030504040204" pitchFamily="34" charset="0"/>
              </a:rPr>
              <a:t>Onur</a:t>
            </a:r>
            <a:r>
              <a:rPr lang="en-GB" sz="2000" dirty="0">
                <a:latin typeface="Corbel" panose="020B0503020204020204" pitchFamily="34" charset="0"/>
                <a:ea typeface="Verdana" panose="020B0604030504040204" pitchFamily="34" charset="0"/>
                <a:cs typeface="Verdana" panose="020B0604030504040204" pitchFamily="34" charset="0"/>
              </a:rPr>
              <a:t> </a:t>
            </a:r>
            <a:r>
              <a:rPr lang="en-GB" sz="2000" dirty="0" err="1">
                <a:latin typeface="Corbel" panose="020B0503020204020204" pitchFamily="34" charset="0"/>
                <a:ea typeface="Verdana" panose="020B0604030504040204" pitchFamily="34" charset="0"/>
                <a:cs typeface="Verdana" panose="020B0604030504040204" pitchFamily="34" charset="0"/>
              </a:rPr>
              <a:t>Mutlu</a:t>
            </a:r>
            <a:endParaRPr lang="en-US" sz="2000" dirty="0">
              <a:latin typeface="Corbel" panose="020B050302020402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34853" y="5127220"/>
            <a:ext cx="1901305" cy="365775"/>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5963832"/>
            <a:ext cx="2350827" cy="404445"/>
          </a:xfrm>
          <a:prstGeom prst="rect">
            <a:avLst/>
          </a:prstGeom>
        </p:spPr>
      </p:pic>
      <p:pic>
        <p:nvPicPr>
          <p:cNvPr id="5" name="Picture 4">
            <a:extLst>
              <a:ext uri="{FF2B5EF4-FFF2-40B4-BE49-F238E27FC236}">
                <a16:creationId xmlns:a16="http://schemas.microsoft.com/office/drawing/2014/main" id="{41BBFCF3-2247-D74B-9369-235951C491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94583" y="5963832"/>
            <a:ext cx="2001528" cy="580153"/>
          </a:xfrm>
          <a:prstGeom prst="rect">
            <a:avLst/>
          </a:prstGeom>
        </p:spPr>
      </p:pic>
      <p:pic>
        <p:nvPicPr>
          <p:cNvPr id="8" name="Picture 7">
            <a:extLst>
              <a:ext uri="{FF2B5EF4-FFF2-40B4-BE49-F238E27FC236}">
                <a16:creationId xmlns:a16="http://schemas.microsoft.com/office/drawing/2014/main" id="{0B3C9907-610A-3A45-9508-0B963A79C0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11267" y="5761453"/>
            <a:ext cx="937146" cy="937146"/>
          </a:xfrm>
          <a:prstGeom prst="rect">
            <a:avLst/>
          </a:prstGeom>
        </p:spPr>
      </p:pic>
      <p:pic>
        <p:nvPicPr>
          <p:cNvPr id="11" name="Picture 10">
            <a:extLst>
              <a:ext uri="{FF2B5EF4-FFF2-40B4-BE49-F238E27FC236}">
                <a16:creationId xmlns:a16="http://schemas.microsoft.com/office/drawing/2014/main" id="{A9EEC7B1-8381-EF40-8DC2-D84639E89C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63569" y="5759178"/>
            <a:ext cx="2292824" cy="939421"/>
          </a:xfrm>
          <a:prstGeom prst="rect">
            <a:avLst/>
          </a:prstGeom>
        </p:spPr>
      </p:pic>
    </p:spTree>
    <p:extLst>
      <p:ext uri="{BB962C8B-B14F-4D97-AF65-F5344CB8AC3E}">
        <p14:creationId xmlns:p14="http://schemas.microsoft.com/office/powerpoint/2010/main" val="181090917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5505-C49C-A94B-A35E-F5BA929F5DED}"/>
              </a:ext>
            </a:extLst>
          </p:cNvPr>
          <p:cNvSpPr>
            <a:spLocks noGrp="1"/>
          </p:cNvSpPr>
          <p:nvPr>
            <p:ph type="title"/>
          </p:nvPr>
        </p:nvSpPr>
        <p:spPr/>
        <p:txBody>
          <a:bodyPr/>
          <a:lstStyle/>
          <a:p>
            <a:r>
              <a:rPr lang="en-CH" sz="3000" dirty="0"/>
              <a:t>End-to-End Workflow of Genome Sequence Analysis</a:t>
            </a:r>
          </a:p>
        </p:txBody>
      </p:sp>
      <p:sp>
        <p:nvSpPr>
          <p:cNvPr id="3" name="Content Placeholder 2">
            <a:extLst>
              <a:ext uri="{FF2B5EF4-FFF2-40B4-BE49-F238E27FC236}">
                <a16:creationId xmlns:a16="http://schemas.microsoft.com/office/drawing/2014/main" id="{213E4648-6339-EE43-9A2C-F58F0F860304}"/>
              </a:ext>
            </a:extLst>
          </p:cNvPr>
          <p:cNvSpPr>
            <a:spLocks noGrp="1"/>
          </p:cNvSpPr>
          <p:nvPr>
            <p:ph idx="1"/>
          </p:nvPr>
        </p:nvSpPr>
        <p:spPr/>
        <p:txBody>
          <a:bodyPr/>
          <a:lstStyle/>
          <a:p>
            <a:pPr>
              <a:spcAft>
                <a:spcPts val="500"/>
              </a:spcAft>
            </a:pPr>
            <a:r>
              <a:rPr lang="en-GB" sz="1600" dirty="0"/>
              <a:t>There are </a:t>
            </a:r>
            <a:r>
              <a:rPr lang="en-GB" sz="1600" dirty="0">
                <a:solidFill>
                  <a:srgbClr val="1982C3"/>
                </a:solidFill>
              </a:rPr>
              <a:t>three key initial steps </a:t>
            </a:r>
            <a:r>
              <a:rPr lang="en-GB" sz="1600" dirty="0"/>
              <a:t>in a standard genome sequencing and analysis workflow</a:t>
            </a:r>
          </a:p>
          <a:p>
            <a:pPr lvl="1">
              <a:spcAft>
                <a:spcPts val="500"/>
              </a:spcAft>
            </a:pPr>
            <a:r>
              <a:rPr lang="en-GB" sz="1400" dirty="0"/>
              <a:t>Collection, preparation, and sequencing of a DNA sample in the laboratory</a:t>
            </a:r>
          </a:p>
          <a:p>
            <a:pPr lvl="1">
              <a:spcAft>
                <a:spcPts val="500"/>
              </a:spcAft>
            </a:pPr>
            <a:r>
              <a:rPr lang="en-GB" sz="1400" dirty="0" err="1"/>
              <a:t>Basecalling</a:t>
            </a:r>
            <a:endParaRPr lang="en-GB" sz="1400" dirty="0"/>
          </a:p>
          <a:p>
            <a:pPr lvl="1">
              <a:spcAft>
                <a:spcPts val="2000"/>
              </a:spcAft>
            </a:pPr>
            <a:r>
              <a:rPr lang="en-GB" sz="1400" dirty="0"/>
              <a:t>Read mapping</a:t>
            </a:r>
          </a:p>
          <a:p>
            <a:pPr>
              <a:spcAft>
                <a:spcPts val="500"/>
              </a:spcAft>
            </a:pPr>
            <a:r>
              <a:rPr lang="en-GB" sz="1600" dirty="0"/>
              <a:t>Genomic read sets can be obtained by</a:t>
            </a:r>
          </a:p>
          <a:p>
            <a:pPr lvl="1">
              <a:spcAft>
                <a:spcPts val="500"/>
              </a:spcAft>
            </a:pPr>
            <a:r>
              <a:rPr lang="en-GB" sz="1400" dirty="0"/>
              <a:t>Sequencing a DNA sample and </a:t>
            </a:r>
            <a:r>
              <a:rPr lang="en-GB" sz="1400" dirty="0">
                <a:solidFill>
                  <a:srgbClr val="1982C3"/>
                </a:solidFill>
              </a:rPr>
              <a:t>storing the generated read set into the SSD of a sequencing machine</a:t>
            </a:r>
          </a:p>
          <a:p>
            <a:pPr lvl="1">
              <a:spcAft>
                <a:spcPts val="2000"/>
              </a:spcAft>
            </a:pPr>
            <a:r>
              <a:rPr lang="en-GB" sz="1400" dirty="0"/>
              <a:t>Downloading read sets from </a:t>
            </a:r>
            <a:r>
              <a:rPr lang="en-GB" sz="1400" dirty="0">
                <a:solidFill>
                  <a:srgbClr val="1982C3"/>
                </a:solidFill>
              </a:rPr>
              <a:t>publicly available repositories and storing them into an SSD</a:t>
            </a:r>
          </a:p>
          <a:p>
            <a:pPr>
              <a:spcAft>
                <a:spcPts val="500"/>
              </a:spcAft>
            </a:pPr>
            <a:r>
              <a:rPr lang="en-GB" sz="1600" dirty="0"/>
              <a:t>We focus on optimizing the performance of read mapping because sequencing and </a:t>
            </a:r>
            <a:r>
              <a:rPr lang="en-GB" sz="1600" dirty="0" err="1"/>
              <a:t>basecalling</a:t>
            </a:r>
            <a:r>
              <a:rPr lang="en-GB" sz="1600" dirty="0"/>
              <a:t> are performed only once per read set, whereas read mapping can be performed many times </a:t>
            </a:r>
          </a:p>
          <a:p>
            <a:pPr lvl="1">
              <a:spcAft>
                <a:spcPts val="500"/>
              </a:spcAft>
            </a:pPr>
            <a:r>
              <a:rPr lang="en-GB" sz="1400" dirty="0"/>
              <a:t>Analyzing the differences between a reads from an individual and </a:t>
            </a:r>
            <a:r>
              <a:rPr lang="en-GB" sz="1400" dirty="0">
                <a:solidFill>
                  <a:srgbClr val="1982C3"/>
                </a:solidFill>
              </a:rPr>
              <a:t>many reference genomes of other individuals</a:t>
            </a:r>
          </a:p>
          <a:p>
            <a:pPr lvl="1">
              <a:spcAft>
                <a:spcPts val="2000"/>
              </a:spcAft>
            </a:pPr>
            <a:r>
              <a:rPr lang="en-GB" sz="1400" dirty="0"/>
              <a:t>Repeating the read mapping step many times </a:t>
            </a:r>
            <a:r>
              <a:rPr lang="en-GB" sz="1400" dirty="0">
                <a:solidFill>
                  <a:srgbClr val="1982C3"/>
                </a:solidFill>
              </a:rPr>
              <a:t>to improve the outcome of read mapping</a:t>
            </a:r>
          </a:p>
          <a:p>
            <a:pPr>
              <a:spcAft>
                <a:spcPts val="500"/>
              </a:spcAft>
            </a:pPr>
            <a:r>
              <a:rPr lang="en-GB" sz="1600" dirty="0"/>
              <a:t>Improving read mapping performance is critical in almost all genomic analyses that use sequencing</a:t>
            </a:r>
          </a:p>
          <a:p>
            <a:pPr lvl="1">
              <a:spcAft>
                <a:spcPts val="500"/>
              </a:spcAft>
            </a:pPr>
            <a:r>
              <a:rPr lang="en-GB" sz="1400" dirty="0"/>
              <a:t>45% of the execution time when discovering </a:t>
            </a:r>
            <a:r>
              <a:rPr lang="en-GB" sz="1400" dirty="0">
                <a:solidFill>
                  <a:srgbClr val="1982C3"/>
                </a:solidFill>
              </a:rPr>
              <a:t>sequence variants in cancer genomics </a:t>
            </a:r>
            <a:r>
              <a:rPr lang="en-GB" sz="1400" dirty="0"/>
              <a:t>studies</a:t>
            </a:r>
          </a:p>
          <a:p>
            <a:pPr lvl="1">
              <a:spcAft>
                <a:spcPts val="500"/>
              </a:spcAft>
            </a:pPr>
            <a:r>
              <a:rPr lang="en-GB" sz="1400" dirty="0"/>
              <a:t>60% of the execution time when profiling the species composition of </a:t>
            </a:r>
            <a:r>
              <a:rPr lang="en-GB" sz="1400" dirty="0">
                <a:solidFill>
                  <a:srgbClr val="1982C3"/>
                </a:solidFill>
              </a:rPr>
              <a:t>a multi-species (i.e., metagenomic) read</a:t>
            </a:r>
            <a:endParaRPr lang="en-CH" sz="1400" dirty="0">
              <a:solidFill>
                <a:srgbClr val="1982C3"/>
              </a:solidFill>
            </a:endParaRPr>
          </a:p>
        </p:txBody>
      </p:sp>
    </p:spTree>
    <p:extLst>
      <p:ext uri="{BB962C8B-B14F-4D97-AF65-F5344CB8AC3E}">
        <p14:creationId xmlns:p14="http://schemas.microsoft.com/office/powerpoint/2010/main" val="193390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002D-4C89-5749-8147-49E1170B2CD0}"/>
              </a:ext>
            </a:extLst>
          </p:cNvPr>
          <p:cNvSpPr>
            <a:spLocks noGrp="1"/>
          </p:cNvSpPr>
          <p:nvPr>
            <p:ph type="title"/>
          </p:nvPr>
        </p:nvSpPr>
        <p:spPr/>
        <p:txBody>
          <a:bodyPr/>
          <a:lstStyle/>
          <a:p>
            <a:r>
              <a:rPr lang="en-CH" dirty="0"/>
              <a:t>Motivation</a:t>
            </a:r>
          </a:p>
        </p:txBody>
      </p:sp>
      <p:grpSp>
        <p:nvGrpSpPr>
          <p:cNvPr id="37" name="Group 36">
            <a:extLst>
              <a:ext uri="{FF2B5EF4-FFF2-40B4-BE49-F238E27FC236}">
                <a16:creationId xmlns:a16="http://schemas.microsoft.com/office/drawing/2014/main" id="{8536A859-EAEB-0243-B3E4-569E65556B20}"/>
              </a:ext>
            </a:extLst>
          </p:cNvPr>
          <p:cNvGrpSpPr/>
          <p:nvPr/>
        </p:nvGrpSpPr>
        <p:grpSpPr>
          <a:xfrm>
            <a:off x="2768209" y="1782670"/>
            <a:ext cx="4333180" cy="338554"/>
            <a:chOff x="3822125" y="1510641"/>
            <a:chExt cx="4333180" cy="338554"/>
          </a:xfrm>
        </p:grpSpPr>
        <p:sp>
          <p:nvSpPr>
            <p:cNvPr id="38" name="Rectangle 37">
              <a:extLst>
                <a:ext uri="{FF2B5EF4-FFF2-40B4-BE49-F238E27FC236}">
                  <a16:creationId xmlns:a16="http://schemas.microsoft.com/office/drawing/2014/main" id="{91E920E2-4CB7-5644-B4D9-0D4B27F8FF63}"/>
                </a:ext>
              </a:extLst>
            </p:cNvPr>
            <p:cNvSpPr/>
            <p:nvPr/>
          </p:nvSpPr>
          <p:spPr>
            <a:xfrm>
              <a:off x="3822125" y="1540019"/>
              <a:ext cx="4333180" cy="268859"/>
            </a:xfrm>
            <a:prstGeom prst="rect">
              <a:avLst/>
            </a:prstGeom>
            <a:solidFill>
              <a:sysClr val="window" lastClr="FFFFFF"/>
            </a:solidFill>
            <a:ln w="15875" cap="flat" cmpd="sng" algn="ctr">
              <a:noFill/>
              <a:prstDash val="solid"/>
              <a:miter lim="800000"/>
            </a:ln>
            <a:effectLst/>
          </p:spPr>
          <p:txBody>
            <a:bodyPr rtlCol="0" anchor="ctr"/>
            <a:lstStyle/>
            <a:p>
              <a:pPr marL="0" marR="0" lvl="0" indent="0" algn="ctr" defTabSz="914052"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9" name="Group 38">
              <a:extLst>
                <a:ext uri="{FF2B5EF4-FFF2-40B4-BE49-F238E27FC236}">
                  <a16:creationId xmlns:a16="http://schemas.microsoft.com/office/drawing/2014/main" id="{FF24BD5C-BCCC-5D47-986F-C4ACF33D49DC}"/>
                </a:ext>
              </a:extLst>
            </p:cNvPr>
            <p:cNvGrpSpPr/>
            <p:nvPr/>
          </p:nvGrpSpPr>
          <p:grpSpPr>
            <a:xfrm>
              <a:off x="4121852" y="1510641"/>
              <a:ext cx="962460" cy="338554"/>
              <a:chOff x="4497859" y="329914"/>
              <a:chExt cx="962460" cy="338554"/>
            </a:xfrm>
          </p:grpSpPr>
          <p:sp>
            <p:nvSpPr>
              <p:cNvPr id="49" name="Rectangle 48">
                <a:extLst>
                  <a:ext uri="{FF2B5EF4-FFF2-40B4-BE49-F238E27FC236}">
                    <a16:creationId xmlns:a16="http://schemas.microsoft.com/office/drawing/2014/main" id="{74E674B3-A5ED-8B4B-AE1F-C58CE35D6A78}"/>
                  </a:ext>
                </a:extLst>
              </p:cNvPr>
              <p:cNvSpPr/>
              <p:nvPr/>
            </p:nvSpPr>
            <p:spPr>
              <a:xfrm>
                <a:off x="4497859" y="412694"/>
                <a:ext cx="172995" cy="172995"/>
              </a:xfrm>
              <a:prstGeom prst="rect">
                <a:avLst/>
              </a:prstGeom>
              <a:solidFill>
                <a:srgbClr val="4472C4">
                  <a:lumMod val="75000"/>
                </a:srgbClr>
              </a:solidFill>
              <a:ln w="15875" cap="flat" cmpd="sng" algn="ctr">
                <a:solidFill>
                  <a:sysClr val="windowText" lastClr="000000"/>
                </a:solidFill>
                <a:prstDash val="solid"/>
                <a:miter lim="800000"/>
              </a:ln>
              <a:effectLst/>
            </p:spPr>
            <p:txBody>
              <a:bodyPr rtlCol="0" anchor="ctr"/>
              <a:lstStyle/>
              <a:p>
                <a:pPr marL="0" marR="0" lvl="0" indent="0" algn="ctr" defTabSz="914052"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ACCBC65D-6CE8-BE4A-9075-6A04FF1E7841}"/>
                  </a:ext>
                </a:extLst>
              </p:cNvPr>
              <p:cNvSpPr txBox="1"/>
              <p:nvPr/>
            </p:nvSpPr>
            <p:spPr>
              <a:xfrm>
                <a:off x="4658496" y="329914"/>
                <a:ext cx="801823" cy="338554"/>
              </a:xfrm>
              <a:prstGeom prst="rect">
                <a:avLst/>
              </a:prstGeom>
              <a:noFill/>
            </p:spPr>
            <p:txBody>
              <a:bodyPr wrap="non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SSD-L</a:t>
                </a:r>
              </a:p>
            </p:txBody>
          </p:sp>
        </p:grpSp>
        <p:grpSp>
          <p:nvGrpSpPr>
            <p:cNvPr id="40" name="Group 39">
              <a:extLst>
                <a:ext uri="{FF2B5EF4-FFF2-40B4-BE49-F238E27FC236}">
                  <a16:creationId xmlns:a16="http://schemas.microsoft.com/office/drawing/2014/main" id="{C27FF14F-A7AB-8D4C-BA8C-A0442104AAC0}"/>
                </a:ext>
              </a:extLst>
            </p:cNvPr>
            <p:cNvGrpSpPr/>
            <p:nvPr/>
          </p:nvGrpSpPr>
          <p:grpSpPr>
            <a:xfrm>
              <a:off x="5128034" y="1510641"/>
              <a:ext cx="962460" cy="338554"/>
              <a:chOff x="4497859" y="329914"/>
              <a:chExt cx="962460" cy="338554"/>
            </a:xfrm>
          </p:grpSpPr>
          <p:sp>
            <p:nvSpPr>
              <p:cNvPr id="47" name="Rectangle 46">
                <a:extLst>
                  <a:ext uri="{FF2B5EF4-FFF2-40B4-BE49-F238E27FC236}">
                    <a16:creationId xmlns:a16="http://schemas.microsoft.com/office/drawing/2014/main" id="{87F05418-051B-DE45-9ABA-62ACDD128A0B}"/>
                  </a:ext>
                </a:extLst>
              </p:cNvPr>
              <p:cNvSpPr/>
              <p:nvPr/>
            </p:nvSpPr>
            <p:spPr>
              <a:xfrm>
                <a:off x="4497859" y="412694"/>
                <a:ext cx="172995" cy="172995"/>
              </a:xfrm>
              <a:prstGeom prst="rect">
                <a:avLst/>
              </a:prstGeom>
              <a:solidFill>
                <a:srgbClr val="4472C4">
                  <a:lumMod val="60000"/>
                  <a:lumOff val="40000"/>
                </a:srgbClr>
              </a:solidFill>
              <a:ln w="15875" cap="flat" cmpd="sng" algn="ctr">
                <a:solidFill>
                  <a:sysClr val="windowText" lastClr="000000"/>
                </a:solidFill>
                <a:prstDash val="solid"/>
                <a:miter lim="800000"/>
              </a:ln>
              <a:effectLst/>
            </p:spPr>
            <p:txBody>
              <a:bodyPr rtlCol="0" anchor="ctr"/>
              <a:lstStyle/>
              <a:p>
                <a:pPr marL="0" marR="0" lvl="0" indent="0" algn="ctr" defTabSz="914052"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F90D310A-2FFE-434C-8691-BCABBB536ADB}"/>
                  </a:ext>
                </a:extLst>
              </p:cNvPr>
              <p:cNvSpPr txBox="1"/>
              <p:nvPr/>
            </p:nvSpPr>
            <p:spPr>
              <a:xfrm>
                <a:off x="4658496" y="329914"/>
                <a:ext cx="801823" cy="338554"/>
              </a:xfrm>
              <a:prstGeom prst="rect">
                <a:avLst/>
              </a:prstGeom>
              <a:noFill/>
            </p:spPr>
            <p:txBody>
              <a:bodyPr wrap="non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SSD-M</a:t>
                </a:r>
              </a:p>
            </p:txBody>
          </p:sp>
        </p:grpSp>
        <p:grpSp>
          <p:nvGrpSpPr>
            <p:cNvPr id="41" name="Group 40">
              <a:extLst>
                <a:ext uri="{FF2B5EF4-FFF2-40B4-BE49-F238E27FC236}">
                  <a16:creationId xmlns:a16="http://schemas.microsoft.com/office/drawing/2014/main" id="{DBE83BA6-2A8C-DC4B-924D-E54FBCD2D832}"/>
                </a:ext>
              </a:extLst>
            </p:cNvPr>
            <p:cNvGrpSpPr/>
            <p:nvPr/>
          </p:nvGrpSpPr>
          <p:grpSpPr>
            <a:xfrm>
              <a:off x="6134216" y="1510641"/>
              <a:ext cx="962460" cy="338554"/>
              <a:chOff x="4497859" y="329914"/>
              <a:chExt cx="962460" cy="338554"/>
            </a:xfrm>
          </p:grpSpPr>
          <p:sp>
            <p:nvSpPr>
              <p:cNvPr id="45" name="Rectangle 44">
                <a:extLst>
                  <a:ext uri="{FF2B5EF4-FFF2-40B4-BE49-F238E27FC236}">
                    <a16:creationId xmlns:a16="http://schemas.microsoft.com/office/drawing/2014/main" id="{C7A4A148-5E1C-154C-8D1D-F33065A20195}"/>
                  </a:ext>
                </a:extLst>
              </p:cNvPr>
              <p:cNvSpPr/>
              <p:nvPr/>
            </p:nvSpPr>
            <p:spPr>
              <a:xfrm>
                <a:off x="4497859" y="412694"/>
                <a:ext cx="172995" cy="172995"/>
              </a:xfrm>
              <a:prstGeom prst="rect">
                <a:avLst/>
              </a:prstGeom>
              <a:solidFill>
                <a:srgbClr val="4472C4">
                  <a:lumMod val="20000"/>
                  <a:lumOff val="80000"/>
                </a:srgbClr>
              </a:solidFill>
              <a:ln w="15875" cap="flat" cmpd="sng" algn="ctr">
                <a:solidFill>
                  <a:sysClr val="windowText" lastClr="000000"/>
                </a:solidFill>
                <a:prstDash val="solid"/>
                <a:miter lim="800000"/>
              </a:ln>
              <a:effectLst/>
            </p:spPr>
            <p:txBody>
              <a:bodyPr rtlCol="0" anchor="ctr"/>
              <a:lstStyle/>
              <a:p>
                <a:pPr marL="0" marR="0" lvl="0" indent="0" algn="ctr" defTabSz="914052"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F9C72EFC-64F7-4745-8665-7864A3EA99D0}"/>
                  </a:ext>
                </a:extLst>
              </p:cNvPr>
              <p:cNvSpPr txBox="1"/>
              <p:nvPr/>
            </p:nvSpPr>
            <p:spPr>
              <a:xfrm>
                <a:off x="4658496" y="329914"/>
                <a:ext cx="801823" cy="338554"/>
              </a:xfrm>
              <a:prstGeom prst="rect">
                <a:avLst/>
              </a:prstGeom>
              <a:noFill/>
            </p:spPr>
            <p:txBody>
              <a:bodyPr wrap="non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SSD-H</a:t>
                </a:r>
              </a:p>
            </p:txBody>
          </p:sp>
        </p:grpSp>
        <p:grpSp>
          <p:nvGrpSpPr>
            <p:cNvPr id="42" name="Group 41">
              <a:extLst>
                <a:ext uri="{FF2B5EF4-FFF2-40B4-BE49-F238E27FC236}">
                  <a16:creationId xmlns:a16="http://schemas.microsoft.com/office/drawing/2014/main" id="{22C0D397-D308-8A48-911E-C55A1D32850A}"/>
                </a:ext>
              </a:extLst>
            </p:cNvPr>
            <p:cNvGrpSpPr/>
            <p:nvPr/>
          </p:nvGrpSpPr>
          <p:grpSpPr>
            <a:xfrm>
              <a:off x="7140397" y="1510641"/>
              <a:ext cx="839030" cy="338554"/>
              <a:chOff x="4497859" y="329914"/>
              <a:chExt cx="839030" cy="338554"/>
            </a:xfrm>
          </p:grpSpPr>
          <p:sp>
            <p:nvSpPr>
              <p:cNvPr id="43" name="Rectangle 42">
                <a:extLst>
                  <a:ext uri="{FF2B5EF4-FFF2-40B4-BE49-F238E27FC236}">
                    <a16:creationId xmlns:a16="http://schemas.microsoft.com/office/drawing/2014/main" id="{748325C3-9423-E543-976B-ADC4E94DAC79}"/>
                  </a:ext>
                </a:extLst>
              </p:cNvPr>
              <p:cNvSpPr/>
              <p:nvPr/>
            </p:nvSpPr>
            <p:spPr>
              <a:xfrm>
                <a:off x="4497859" y="412694"/>
                <a:ext cx="172995" cy="172995"/>
              </a:xfrm>
              <a:prstGeom prst="rect">
                <a:avLst/>
              </a:prstGeom>
              <a:pattFill prst="wdUpDiag">
                <a:fgClr>
                  <a:srgbClr val="C00000"/>
                </a:fgClr>
                <a:bgClr>
                  <a:sysClr val="window" lastClr="FFFFFF"/>
                </a:bgClr>
              </a:pattFill>
              <a:ln w="15875" cap="flat" cmpd="sng" algn="ctr">
                <a:solidFill>
                  <a:sysClr val="windowText" lastClr="000000"/>
                </a:solidFill>
                <a:prstDash val="solid"/>
                <a:miter lim="800000"/>
              </a:ln>
              <a:effectLst/>
            </p:spPr>
            <p:txBody>
              <a:bodyPr rtlCol="0" anchor="ctr"/>
              <a:lstStyle/>
              <a:p>
                <a:pPr marL="0" marR="0" lvl="0" indent="0" algn="ctr" defTabSz="914052"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5EC8F1BC-5B0E-394C-AD78-2827C920E6CA}"/>
                  </a:ext>
                </a:extLst>
              </p:cNvPr>
              <p:cNvSpPr txBox="1"/>
              <p:nvPr/>
            </p:nvSpPr>
            <p:spPr>
              <a:xfrm>
                <a:off x="4658498" y="329914"/>
                <a:ext cx="678391" cy="338554"/>
              </a:xfrm>
              <a:prstGeom prst="rect">
                <a:avLst/>
              </a:prstGeom>
              <a:noFill/>
            </p:spPr>
            <p:txBody>
              <a:bodyPr wrap="non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DRAM</a:t>
                </a:r>
              </a:p>
            </p:txBody>
          </p:sp>
        </p:grpSp>
      </p:grpSp>
      <p:graphicFrame>
        <p:nvGraphicFramePr>
          <p:cNvPr id="51" name="Chart 50">
            <a:extLst>
              <a:ext uri="{FF2B5EF4-FFF2-40B4-BE49-F238E27FC236}">
                <a16:creationId xmlns:a16="http://schemas.microsoft.com/office/drawing/2014/main" id="{B45426B4-C869-534D-895D-34E20A4D03C7}"/>
              </a:ext>
            </a:extLst>
          </p:cNvPr>
          <p:cNvGraphicFramePr>
            <a:graphicFrameLocks/>
          </p:cNvGraphicFramePr>
          <p:nvPr/>
        </p:nvGraphicFramePr>
        <p:xfrm>
          <a:off x="1377407" y="1964046"/>
          <a:ext cx="6641433"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2" name="Chart 51">
            <a:extLst>
              <a:ext uri="{FF2B5EF4-FFF2-40B4-BE49-F238E27FC236}">
                <a16:creationId xmlns:a16="http://schemas.microsoft.com/office/drawing/2014/main" id="{D5907E50-E3AC-5641-B5E3-ED88E7D0E257}"/>
              </a:ext>
            </a:extLst>
          </p:cNvPr>
          <p:cNvGraphicFramePr>
            <a:graphicFrameLocks/>
          </p:cNvGraphicFramePr>
          <p:nvPr/>
        </p:nvGraphicFramePr>
        <p:xfrm>
          <a:off x="4997280" y="2203652"/>
          <a:ext cx="2816381" cy="1172857"/>
        </p:xfrm>
        <a:graphic>
          <a:graphicData uri="http://schemas.openxmlformats.org/drawingml/2006/chart">
            <c:chart xmlns:c="http://schemas.openxmlformats.org/drawingml/2006/chart" xmlns:r="http://schemas.openxmlformats.org/officeDocument/2006/relationships" r:id="rId3"/>
          </a:graphicData>
        </a:graphic>
      </p:graphicFrame>
      <p:sp>
        <p:nvSpPr>
          <p:cNvPr id="53" name="Rectangle 52">
            <a:extLst>
              <a:ext uri="{FF2B5EF4-FFF2-40B4-BE49-F238E27FC236}">
                <a16:creationId xmlns:a16="http://schemas.microsoft.com/office/drawing/2014/main" id="{4A291D2A-EB46-A946-94E3-C29D138A2C86}"/>
              </a:ext>
            </a:extLst>
          </p:cNvPr>
          <p:cNvSpPr/>
          <p:nvPr/>
        </p:nvSpPr>
        <p:spPr>
          <a:xfrm>
            <a:off x="5586111" y="4139001"/>
            <a:ext cx="2227553" cy="154004"/>
          </a:xfrm>
          <a:prstGeom prst="rect">
            <a:avLst/>
          </a:prstGeom>
          <a:solidFill>
            <a:srgbClr val="E7E6E6">
              <a:lumMod val="75000"/>
              <a:alpha val="30000"/>
            </a:srgbClr>
          </a:solidFill>
          <a:ln w="19050" cap="flat" cmpd="sng" algn="ctr">
            <a:solidFill>
              <a:sysClr val="windowText" lastClr="000000"/>
            </a:solidFill>
            <a:prstDash val="sysDash"/>
            <a:miter lim="800000"/>
          </a:ln>
          <a:effectLst/>
        </p:spPr>
        <p:txBody>
          <a:bodyPr rtlCol="0" anchor="ctr"/>
          <a:lstStyle/>
          <a:p>
            <a:pPr marL="0" marR="0" lvl="0" indent="0" algn="ctr" defTabSz="914052"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54" name="Straight Connector 53">
            <a:extLst>
              <a:ext uri="{FF2B5EF4-FFF2-40B4-BE49-F238E27FC236}">
                <a16:creationId xmlns:a16="http://schemas.microsoft.com/office/drawing/2014/main" id="{97C669C9-5B43-9D4A-957D-63B6D88D995D}"/>
              </a:ext>
            </a:extLst>
          </p:cNvPr>
          <p:cNvCxnSpPr>
            <a:cxnSpLocks/>
          </p:cNvCxnSpPr>
          <p:nvPr/>
        </p:nvCxnSpPr>
        <p:spPr>
          <a:xfrm>
            <a:off x="4997280" y="3376510"/>
            <a:ext cx="588828" cy="762493"/>
          </a:xfrm>
          <a:prstGeom prst="line">
            <a:avLst/>
          </a:prstGeom>
          <a:noFill/>
          <a:ln w="15875" cap="flat" cmpd="sng" algn="ctr">
            <a:solidFill>
              <a:sysClr val="windowText" lastClr="000000"/>
            </a:solidFill>
            <a:prstDash val="sysDash"/>
            <a:miter lim="800000"/>
          </a:ln>
          <a:effectLst/>
        </p:spPr>
      </p:cxnSp>
      <p:cxnSp>
        <p:nvCxnSpPr>
          <p:cNvPr id="55" name="Straight Connector 54">
            <a:extLst>
              <a:ext uri="{FF2B5EF4-FFF2-40B4-BE49-F238E27FC236}">
                <a16:creationId xmlns:a16="http://schemas.microsoft.com/office/drawing/2014/main" id="{3D3E9622-9DF6-C443-8F14-AB0ADD45D2F9}"/>
              </a:ext>
            </a:extLst>
          </p:cNvPr>
          <p:cNvCxnSpPr>
            <a:cxnSpLocks/>
          </p:cNvCxnSpPr>
          <p:nvPr/>
        </p:nvCxnSpPr>
        <p:spPr>
          <a:xfrm>
            <a:off x="7813660" y="3357606"/>
            <a:ext cx="0" cy="776752"/>
          </a:xfrm>
          <a:prstGeom prst="line">
            <a:avLst/>
          </a:prstGeom>
          <a:noFill/>
          <a:ln w="15875" cap="flat" cmpd="sng" algn="ctr">
            <a:solidFill>
              <a:sysClr val="windowText" lastClr="000000"/>
            </a:solidFill>
            <a:prstDash val="sysDash"/>
            <a:miter lim="800000"/>
          </a:ln>
          <a:effectLst/>
        </p:spPr>
      </p:cxnSp>
      <p:sp>
        <p:nvSpPr>
          <p:cNvPr id="56" name="TextBox 55">
            <a:extLst>
              <a:ext uri="{FF2B5EF4-FFF2-40B4-BE49-F238E27FC236}">
                <a16:creationId xmlns:a16="http://schemas.microsoft.com/office/drawing/2014/main" id="{4461F275-1789-0846-AF79-7EC2A40BB328}"/>
              </a:ext>
            </a:extLst>
          </p:cNvPr>
          <p:cNvSpPr txBox="1"/>
          <p:nvPr/>
        </p:nvSpPr>
        <p:spPr>
          <a:xfrm rot="16200000">
            <a:off x="5148341" y="3832223"/>
            <a:ext cx="437755" cy="338554"/>
          </a:xfrm>
          <a:prstGeom prst="rect">
            <a:avLst/>
          </a:prstGeom>
          <a:solidFill>
            <a:sysClr val="window" lastClr="FFFFFF"/>
          </a:solidFill>
        </p:spPr>
        <p:txBody>
          <a:bodyPr wrap="square" lIns="0" rIns="0" rtlCol="0" anchor="ctr">
            <a:spAutoFit/>
          </a:bodyPr>
          <a:lstStyle/>
          <a:p>
            <a:pPr marL="0" marR="0" lvl="0" indent="0" algn="ctr"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0" cap="none" spc="0" normalizeH="0" baseline="0" noProof="0" dirty="0">
                <a:ln>
                  <a:noFill/>
                </a:ln>
                <a:solidFill>
                  <a:prstClr val="black"/>
                </a:solidFill>
                <a:effectLst/>
                <a:uLnTx/>
                <a:uFillTx/>
                <a:latin typeface="Cambria" panose="02040503050406030204" pitchFamily="18" charset="0"/>
                <a:ea typeface="+mn-ea"/>
                <a:cs typeface="+mn-cs"/>
              </a:rPr>
              <a:t>N/A</a:t>
            </a:r>
          </a:p>
        </p:txBody>
      </p:sp>
      <p:sp>
        <p:nvSpPr>
          <p:cNvPr id="57" name="TextBox 56">
            <a:extLst>
              <a:ext uri="{FF2B5EF4-FFF2-40B4-BE49-F238E27FC236}">
                <a16:creationId xmlns:a16="http://schemas.microsoft.com/office/drawing/2014/main" id="{7F73E186-EC71-964B-8DCF-CFC87334E2F2}"/>
              </a:ext>
            </a:extLst>
          </p:cNvPr>
          <p:cNvSpPr txBox="1"/>
          <p:nvPr/>
        </p:nvSpPr>
        <p:spPr>
          <a:xfrm rot="16200000">
            <a:off x="5253139" y="2433535"/>
            <a:ext cx="620799" cy="338554"/>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24.8</a:t>
            </a:r>
          </a:p>
        </p:txBody>
      </p:sp>
      <p:cxnSp>
        <p:nvCxnSpPr>
          <p:cNvPr id="58" name="Straight Arrow Connector 57">
            <a:extLst>
              <a:ext uri="{FF2B5EF4-FFF2-40B4-BE49-F238E27FC236}">
                <a16:creationId xmlns:a16="http://schemas.microsoft.com/office/drawing/2014/main" id="{1B66C7B0-132B-684A-BCFC-72A606B4D287}"/>
              </a:ext>
            </a:extLst>
          </p:cNvPr>
          <p:cNvCxnSpPr>
            <a:cxnSpLocks/>
          </p:cNvCxnSpPr>
          <p:nvPr/>
        </p:nvCxnSpPr>
        <p:spPr>
          <a:xfrm flipV="1">
            <a:off x="5563534" y="2214708"/>
            <a:ext cx="0" cy="202833"/>
          </a:xfrm>
          <a:prstGeom prst="straightConnector1">
            <a:avLst/>
          </a:prstGeom>
          <a:noFill/>
          <a:ln w="15875" cap="flat" cmpd="sng" algn="ctr">
            <a:solidFill>
              <a:sysClr val="windowText" lastClr="000000"/>
            </a:solidFill>
            <a:prstDash val="solid"/>
            <a:miter lim="800000"/>
            <a:tailEnd type="triangle" w="lg" len="lg"/>
          </a:ln>
          <a:effectLst/>
        </p:spPr>
      </p:cxnSp>
      <p:sp>
        <p:nvSpPr>
          <p:cNvPr id="59" name="TextBox 58">
            <a:extLst>
              <a:ext uri="{FF2B5EF4-FFF2-40B4-BE49-F238E27FC236}">
                <a16:creationId xmlns:a16="http://schemas.microsoft.com/office/drawing/2014/main" id="{1AA0A1FF-019D-684D-8591-ABD6AD1CB7CD}"/>
              </a:ext>
            </a:extLst>
          </p:cNvPr>
          <p:cNvSpPr txBox="1"/>
          <p:nvPr/>
        </p:nvSpPr>
        <p:spPr>
          <a:xfrm rot="16200000">
            <a:off x="7058129" y="2692812"/>
            <a:ext cx="775509" cy="338554"/>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N/A</a:t>
            </a:r>
          </a:p>
        </p:txBody>
      </p:sp>
      <p:sp>
        <p:nvSpPr>
          <p:cNvPr id="60" name="TextBox 59">
            <a:extLst>
              <a:ext uri="{FF2B5EF4-FFF2-40B4-BE49-F238E27FC236}">
                <a16:creationId xmlns:a16="http://schemas.microsoft.com/office/drawing/2014/main" id="{CC277CE2-BD05-5640-B316-4B574146A64A}"/>
              </a:ext>
            </a:extLst>
          </p:cNvPr>
          <p:cNvSpPr txBox="1"/>
          <p:nvPr/>
        </p:nvSpPr>
        <p:spPr>
          <a:xfrm rot="16200000">
            <a:off x="5422164" y="2414643"/>
            <a:ext cx="775509" cy="338554"/>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3.54</a:t>
            </a:r>
          </a:p>
        </p:txBody>
      </p:sp>
      <p:sp>
        <p:nvSpPr>
          <p:cNvPr id="61" name="TextBox 60">
            <a:extLst>
              <a:ext uri="{FF2B5EF4-FFF2-40B4-BE49-F238E27FC236}">
                <a16:creationId xmlns:a16="http://schemas.microsoft.com/office/drawing/2014/main" id="{B6E2CA60-CCC7-BD49-AD56-B85B98949F7B}"/>
              </a:ext>
            </a:extLst>
          </p:cNvPr>
          <p:cNvSpPr txBox="1"/>
          <p:nvPr/>
        </p:nvSpPr>
        <p:spPr>
          <a:xfrm rot="16200000">
            <a:off x="5649657" y="2289508"/>
            <a:ext cx="775509" cy="338554"/>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2.01</a:t>
            </a:r>
          </a:p>
        </p:txBody>
      </p:sp>
      <p:sp>
        <p:nvSpPr>
          <p:cNvPr id="62" name="TextBox 61">
            <a:extLst>
              <a:ext uri="{FF2B5EF4-FFF2-40B4-BE49-F238E27FC236}">
                <a16:creationId xmlns:a16="http://schemas.microsoft.com/office/drawing/2014/main" id="{EE9B9645-61F6-3B44-8FCA-D7D5E49ABBB6}"/>
              </a:ext>
            </a:extLst>
          </p:cNvPr>
          <p:cNvSpPr txBox="1"/>
          <p:nvPr/>
        </p:nvSpPr>
        <p:spPr>
          <a:xfrm rot="16200000">
            <a:off x="5882441" y="2385764"/>
            <a:ext cx="775509" cy="338554"/>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1.64</a:t>
            </a:r>
          </a:p>
        </p:txBody>
      </p:sp>
      <p:sp>
        <p:nvSpPr>
          <p:cNvPr id="63" name="TextBox 62">
            <a:extLst>
              <a:ext uri="{FF2B5EF4-FFF2-40B4-BE49-F238E27FC236}">
                <a16:creationId xmlns:a16="http://schemas.microsoft.com/office/drawing/2014/main" id="{43DB210E-ACD1-1D47-BDA1-B722B1753981}"/>
              </a:ext>
            </a:extLst>
          </p:cNvPr>
          <p:cNvSpPr txBox="1"/>
          <p:nvPr/>
        </p:nvSpPr>
        <p:spPr>
          <a:xfrm rot="16200000">
            <a:off x="6572381" y="2433532"/>
            <a:ext cx="775509" cy="338554"/>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1.44</a:t>
            </a:r>
          </a:p>
        </p:txBody>
      </p:sp>
      <p:sp>
        <p:nvSpPr>
          <p:cNvPr id="64" name="TextBox 63">
            <a:extLst>
              <a:ext uri="{FF2B5EF4-FFF2-40B4-BE49-F238E27FC236}">
                <a16:creationId xmlns:a16="http://schemas.microsoft.com/office/drawing/2014/main" id="{0BA4B651-3464-204D-9740-4BABFE879216}"/>
              </a:ext>
            </a:extLst>
          </p:cNvPr>
          <p:cNvSpPr txBox="1"/>
          <p:nvPr/>
        </p:nvSpPr>
        <p:spPr>
          <a:xfrm rot="16200000">
            <a:off x="6805369" y="2566151"/>
            <a:ext cx="775509" cy="338554"/>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0.72</a:t>
            </a:r>
          </a:p>
        </p:txBody>
      </p:sp>
      <p:sp>
        <p:nvSpPr>
          <p:cNvPr id="65" name="TextBox 64">
            <a:extLst>
              <a:ext uri="{FF2B5EF4-FFF2-40B4-BE49-F238E27FC236}">
                <a16:creationId xmlns:a16="http://schemas.microsoft.com/office/drawing/2014/main" id="{3E952645-EA53-854C-84D0-6C89FA652EC6}"/>
              </a:ext>
            </a:extLst>
          </p:cNvPr>
          <p:cNvSpPr txBox="1"/>
          <p:nvPr/>
        </p:nvSpPr>
        <p:spPr>
          <a:xfrm rot="16200000">
            <a:off x="6416752" y="2433535"/>
            <a:ext cx="620799" cy="338554"/>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a:t>
            </a:r>
          </a:p>
        </p:txBody>
      </p:sp>
      <p:cxnSp>
        <p:nvCxnSpPr>
          <p:cNvPr id="66" name="Straight Arrow Connector 65">
            <a:extLst>
              <a:ext uri="{FF2B5EF4-FFF2-40B4-BE49-F238E27FC236}">
                <a16:creationId xmlns:a16="http://schemas.microsoft.com/office/drawing/2014/main" id="{2A8E8B22-0AB6-6847-817F-F914E6CC002F}"/>
              </a:ext>
            </a:extLst>
          </p:cNvPr>
          <p:cNvCxnSpPr>
            <a:cxnSpLocks/>
          </p:cNvCxnSpPr>
          <p:nvPr/>
        </p:nvCxnSpPr>
        <p:spPr>
          <a:xfrm flipV="1">
            <a:off x="6727148" y="2214708"/>
            <a:ext cx="0" cy="202833"/>
          </a:xfrm>
          <a:prstGeom prst="straightConnector1">
            <a:avLst/>
          </a:prstGeom>
          <a:noFill/>
          <a:ln w="15875" cap="flat" cmpd="sng" algn="ctr">
            <a:solidFill>
              <a:sysClr val="windowText" lastClr="000000"/>
            </a:solidFill>
            <a:prstDash val="solid"/>
            <a:miter lim="800000"/>
            <a:tailEnd type="triangle" w="lg" len="lg"/>
          </a:ln>
          <a:effectLst/>
        </p:spPr>
      </p:cxnSp>
      <p:sp>
        <p:nvSpPr>
          <p:cNvPr id="67" name="TextBox 66">
            <a:extLst>
              <a:ext uri="{FF2B5EF4-FFF2-40B4-BE49-F238E27FC236}">
                <a16:creationId xmlns:a16="http://schemas.microsoft.com/office/drawing/2014/main" id="{4FC8E51A-D8C1-3045-8F64-340363847255}"/>
              </a:ext>
            </a:extLst>
          </p:cNvPr>
          <p:cNvSpPr txBox="1"/>
          <p:nvPr/>
        </p:nvSpPr>
        <p:spPr>
          <a:xfrm rot="16200000">
            <a:off x="6944" y="3018362"/>
            <a:ext cx="2477959" cy="369332"/>
          </a:xfrm>
          <a:prstGeom prst="rect">
            <a:avLst/>
          </a:prstGeom>
          <a:noFill/>
        </p:spPr>
        <p:txBody>
          <a:bodyPr wrap="square" rtlCol="0">
            <a:spAutoFit/>
          </a:bodyPr>
          <a:lstStyle/>
          <a:p>
            <a:pPr marL="0" marR="0" lvl="0" indent="0" algn="ctr" defTabSz="914052"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Execution time [sec]</a:t>
            </a:r>
          </a:p>
        </p:txBody>
      </p:sp>
      <p:sp>
        <p:nvSpPr>
          <p:cNvPr id="68" name="Rectangle 67">
            <a:extLst>
              <a:ext uri="{FF2B5EF4-FFF2-40B4-BE49-F238E27FC236}">
                <a16:creationId xmlns:a16="http://schemas.microsoft.com/office/drawing/2014/main" id="{406B02CF-0088-694C-BB78-B0D38C653A93}"/>
              </a:ext>
            </a:extLst>
          </p:cNvPr>
          <p:cNvSpPr/>
          <p:nvPr/>
        </p:nvSpPr>
        <p:spPr>
          <a:xfrm>
            <a:off x="5490965" y="4369437"/>
            <a:ext cx="1163613" cy="26524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052"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alibri" panose="020F0502020204030204"/>
                <a:ea typeface="+mn-ea"/>
                <a:cs typeface="+mn-cs"/>
              </a:rPr>
              <a:t>ACC</a:t>
            </a:r>
          </a:p>
        </p:txBody>
      </p:sp>
      <p:sp>
        <p:nvSpPr>
          <p:cNvPr id="69" name="Rectangle 68">
            <a:extLst>
              <a:ext uri="{FF2B5EF4-FFF2-40B4-BE49-F238E27FC236}">
                <a16:creationId xmlns:a16="http://schemas.microsoft.com/office/drawing/2014/main" id="{6679585C-6E89-9E42-ABBD-9A510C1AAE33}"/>
              </a:ext>
            </a:extLst>
          </p:cNvPr>
          <p:cNvSpPr/>
          <p:nvPr/>
        </p:nvSpPr>
        <p:spPr>
          <a:xfrm>
            <a:off x="3228269" y="4373265"/>
            <a:ext cx="1163613" cy="26524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052"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alibri" panose="020F0502020204030204"/>
                <a:ea typeface="+mn-ea"/>
                <a:cs typeface="+mn-cs"/>
              </a:rPr>
              <a:t>SW-filter</a:t>
            </a:r>
          </a:p>
        </p:txBody>
      </p:sp>
    </p:spTree>
    <p:extLst>
      <p:ext uri="{BB962C8B-B14F-4D97-AF65-F5344CB8AC3E}">
        <p14:creationId xmlns:p14="http://schemas.microsoft.com/office/powerpoint/2010/main" val="379008974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30C76A6-69F8-EE4C-8916-A73F58E3019A}"/>
              </a:ext>
            </a:extLst>
          </p:cNvPr>
          <p:cNvSpPr txBox="1"/>
          <p:nvPr/>
        </p:nvSpPr>
        <p:spPr>
          <a:xfrm>
            <a:off x="171416" y="4426572"/>
            <a:ext cx="349017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2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State-of-the-art software read mapper, Minimap2</a:t>
            </a:r>
          </a:p>
        </p:txBody>
      </p:sp>
      <p:cxnSp>
        <p:nvCxnSpPr>
          <p:cNvPr id="15" name="Straight Connector 14">
            <a:extLst>
              <a:ext uri="{FF2B5EF4-FFF2-40B4-BE49-F238E27FC236}">
                <a16:creationId xmlns:a16="http://schemas.microsoft.com/office/drawing/2014/main" id="{2148BD11-9C99-064A-92A2-1AA5F52D2C5B}"/>
              </a:ext>
            </a:extLst>
          </p:cNvPr>
          <p:cNvCxnSpPr>
            <a:cxnSpLocks/>
            <a:stCxn id="9" idx="2"/>
            <a:endCxn id="13" idx="0"/>
          </p:cNvCxnSpPr>
          <p:nvPr/>
        </p:nvCxnSpPr>
        <p:spPr>
          <a:xfrm flipH="1">
            <a:off x="1916503" y="4083542"/>
            <a:ext cx="871773" cy="343030"/>
          </a:xfrm>
          <a:prstGeom prst="line">
            <a:avLst/>
          </a:prstGeom>
          <a:ln w="12700">
            <a:solidFill>
              <a:srgbClr val="C00000"/>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1D8925F-C116-9947-8DE1-F7AA93C410EA}"/>
              </a:ext>
            </a:extLst>
          </p:cNvPr>
          <p:cNvSpPr>
            <a:spLocks noGrp="1"/>
          </p:cNvSpPr>
          <p:nvPr>
            <p:ph type="title"/>
          </p:nvPr>
        </p:nvSpPr>
        <p:spPr/>
        <p:txBody>
          <a:bodyPr/>
          <a:lstStyle/>
          <a:p>
            <a:r>
              <a:rPr lang="en-CH" dirty="0"/>
              <a:t>Motivation</a:t>
            </a:r>
          </a:p>
        </p:txBody>
      </p:sp>
      <p:graphicFrame>
        <p:nvGraphicFramePr>
          <p:cNvPr id="5" name="Chart 4">
            <a:extLst>
              <a:ext uri="{FF2B5EF4-FFF2-40B4-BE49-F238E27FC236}">
                <a16:creationId xmlns:a16="http://schemas.microsoft.com/office/drawing/2014/main" id="{3A90A968-C9A1-5E41-AF84-9AB36ED61394}"/>
              </a:ext>
            </a:extLst>
          </p:cNvPr>
          <p:cNvGraphicFramePr>
            <a:graphicFrameLocks/>
          </p:cNvGraphicFramePr>
          <p:nvPr/>
        </p:nvGraphicFramePr>
        <p:xfrm>
          <a:off x="1327329" y="1593642"/>
          <a:ext cx="6489342" cy="250184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C0596B07-59D6-FD40-98B4-0D3730B08632}"/>
              </a:ext>
            </a:extLst>
          </p:cNvPr>
          <p:cNvSpPr txBox="1"/>
          <p:nvPr/>
        </p:nvSpPr>
        <p:spPr>
          <a:xfrm rot="16200000">
            <a:off x="-129497" y="2659896"/>
            <a:ext cx="2477959" cy="369332"/>
          </a:xfrm>
          <a:prstGeom prst="rect">
            <a:avLst/>
          </a:prstGeom>
          <a:noFill/>
        </p:spPr>
        <p:txBody>
          <a:bodyPr wrap="square" rtlCol="0">
            <a:spAutoFit/>
          </a:bodyPr>
          <a:lstStyle/>
          <a:p>
            <a:pPr marL="0" marR="0" lvl="0" indent="0" algn="ctr" defTabSz="914052"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 [sec]</a:t>
            </a:r>
          </a:p>
        </p:txBody>
      </p:sp>
      <p:sp>
        <p:nvSpPr>
          <p:cNvPr id="9" name="Rounded Rectangle 8">
            <a:extLst>
              <a:ext uri="{FF2B5EF4-FFF2-40B4-BE49-F238E27FC236}">
                <a16:creationId xmlns:a16="http://schemas.microsoft.com/office/drawing/2014/main" id="{CA26F3F6-5477-E74B-8353-51E5FE1470BF}"/>
              </a:ext>
            </a:extLst>
          </p:cNvPr>
          <p:cNvSpPr/>
          <p:nvPr/>
        </p:nvSpPr>
        <p:spPr>
          <a:xfrm>
            <a:off x="2356834" y="3786389"/>
            <a:ext cx="862884" cy="297153"/>
          </a:xfrm>
          <a:prstGeom prst="roundRect">
            <a:avLst/>
          </a:prstGeom>
          <a:noFill/>
          <a:ln w="19050">
            <a:solidFill>
              <a:srgbClr val="C00000"/>
            </a:solidFill>
            <a:prstDash val="sysDash"/>
            <a:tailE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2FE84A61-7E47-234B-A740-C84157B5321A}"/>
              </a:ext>
            </a:extLst>
          </p:cNvPr>
          <p:cNvSpPr/>
          <p:nvPr/>
        </p:nvSpPr>
        <p:spPr>
          <a:xfrm>
            <a:off x="3990303" y="3786388"/>
            <a:ext cx="1431701" cy="297153"/>
          </a:xfrm>
          <a:prstGeom prst="roundRect">
            <a:avLst/>
          </a:prstGeom>
          <a:noFill/>
          <a:ln w="190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78E9D663-CA76-3240-B67C-9084A97758BB}"/>
              </a:ext>
            </a:extLst>
          </p:cNvPr>
          <p:cNvSpPr/>
          <p:nvPr/>
        </p:nvSpPr>
        <p:spPr>
          <a:xfrm>
            <a:off x="6107200" y="3798329"/>
            <a:ext cx="1075790" cy="297153"/>
          </a:xfrm>
          <a:prstGeom prst="roundRect">
            <a:avLst/>
          </a:prstGeom>
          <a:noFill/>
          <a:ln w="19050">
            <a:solidFill>
              <a:srgbClr val="629B3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FBEA1FEE-C136-EB4B-BC79-B85F8D6C51AB}"/>
              </a:ext>
            </a:extLst>
          </p:cNvPr>
          <p:cNvCxnSpPr>
            <a:cxnSpLocks/>
            <a:stCxn id="10" idx="2"/>
          </p:cNvCxnSpPr>
          <p:nvPr/>
        </p:nvCxnSpPr>
        <p:spPr>
          <a:xfrm>
            <a:off x="4706154" y="4083541"/>
            <a:ext cx="0" cy="1324359"/>
          </a:xfrm>
          <a:prstGeom prst="line">
            <a:avLst/>
          </a:prstGeom>
          <a:ln w="12700">
            <a:solidFill>
              <a:srgbClr val="7030A0"/>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DAB9529-66D8-BE40-9EED-E9F73DCAB732}"/>
              </a:ext>
            </a:extLst>
          </p:cNvPr>
          <p:cNvSpPr txBox="1"/>
          <p:nvPr/>
        </p:nvSpPr>
        <p:spPr>
          <a:xfrm>
            <a:off x="1109482" y="5418224"/>
            <a:ext cx="710833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200" b="0"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Base integrated with a software filter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200" b="0"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that prunes </a:t>
            </a:r>
            <a:r>
              <a:rPr kumimoji="0" lang="en-CH" sz="22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80% </a:t>
            </a:r>
            <a:r>
              <a:rPr kumimoji="0" lang="en-CH" sz="2200" b="0"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of exactly-matching reads</a:t>
            </a:r>
          </a:p>
        </p:txBody>
      </p:sp>
      <p:cxnSp>
        <p:nvCxnSpPr>
          <p:cNvPr id="26" name="Straight Connector 25">
            <a:extLst>
              <a:ext uri="{FF2B5EF4-FFF2-40B4-BE49-F238E27FC236}">
                <a16:creationId xmlns:a16="http://schemas.microsoft.com/office/drawing/2014/main" id="{2552FE29-EB9C-6E4C-BA57-0E6C2C566371}"/>
              </a:ext>
            </a:extLst>
          </p:cNvPr>
          <p:cNvCxnSpPr>
            <a:cxnSpLocks/>
          </p:cNvCxnSpPr>
          <p:nvPr/>
        </p:nvCxnSpPr>
        <p:spPr>
          <a:xfrm>
            <a:off x="6645095" y="4095482"/>
            <a:ext cx="708742" cy="331090"/>
          </a:xfrm>
          <a:prstGeom prst="line">
            <a:avLst/>
          </a:prstGeom>
          <a:ln w="12700">
            <a:solidFill>
              <a:srgbClr val="629B3C"/>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504623AE-E2ED-3E49-B4BF-3BF931B5080F}"/>
              </a:ext>
            </a:extLst>
          </p:cNvPr>
          <p:cNvSpPr txBox="1"/>
          <p:nvPr/>
        </p:nvSpPr>
        <p:spPr>
          <a:xfrm>
            <a:off x="6155294" y="4392635"/>
            <a:ext cx="349017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200" b="0"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Base integrated with 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ideal in-storage filter</a:t>
            </a:r>
            <a:endParaRPr kumimoji="0" lang="en-CH" sz="2200" b="0"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p:txBody>
      </p:sp>
      <p:sp>
        <p:nvSpPr>
          <p:cNvPr id="30" name="TextBox 29">
            <a:extLst>
              <a:ext uri="{FF2B5EF4-FFF2-40B4-BE49-F238E27FC236}">
                <a16:creationId xmlns:a16="http://schemas.microsoft.com/office/drawing/2014/main" id="{39712F6B-3CEA-7645-A0ED-4B25ED29887F}"/>
              </a:ext>
            </a:extLst>
          </p:cNvPr>
          <p:cNvSpPr txBox="1"/>
          <p:nvPr/>
        </p:nvSpPr>
        <p:spPr>
          <a:xfrm rot="16200000">
            <a:off x="6664213" y="3154760"/>
            <a:ext cx="7220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N/A</a:t>
            </a:r>
          </a:p>
        </p:txBody>
      </p:sp>
      <p:sp>
        <p:nvSpPr>
          <p:cNvPr id="33" name="Rectangle 32">
            <a:extLst>
              <a:ext uri="{FF2B5EF4-FFF2-40B4-BE49-F238E27FC236}">
                <a16:creationId xmlns:a16="http://schemas.microsoft.com/office/drawing/2014/main" id="{0287E38E-5B0E-5B42-AFA3-19ED1B2BDDCA}"/>
              </a:ext>
            </a:extLst>
          </p:cNvPr>
          <p:cNvSpPr/>
          <p:nvPr/>
        </p:nvSpPr>
        <p:spPr>
          <a:xfrm>
            <a:off x="1916503" y="2139951"/>
            <a:ext cx="5566122" cy="1498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5" name="Straight Connector 34">
            <a:extLst>
              <a:ext uri="{FF2B5EF4-FFF2-40B4-BE49-F238E27FC236}">
                <a16:creationId xmlns:a16="http://schemas.microsoft.com/office/drawing/2014/main" id="{7FFE841D-5AB5-4F42-90B8-7DD117DA63E2}"/>
              </a:ext>
            </a:extLst>
          </p:cNvPr>
          <p:cNvCxnSpPr>
            <a:cxnSpLocks/>
          </p:cNvCxnSpPr>
          <p:nvPr/>
        </p:nvCxnSpPr>
        <p:spPr>
          <a:xfrm>
            <a:off x="1910746" y="2724150"/>
            <a:ext cx="5712943"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4893E85-5064-ED4E-86AC-1AC71B59E356}"/>
              </a:ext>
            </a:extLst>
          </p:cNvPr>
          <p:cNvCxnSpPr>
            <a:cxnSpLocks/>
          </p:cNvCxnSpPr>
          <p:nvPr/>
        </p:nvCxnSpPr>
        <p:spPr>
          <a:xfrm>
            <a:off x="1910746" y="2416175"/>
            <a:ext cx="5712943"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2B606D1-ED27-B64B-8FDB-7B555FFF224F}"/>
              </a:ext>
            </a:extLst>
          </p:cNvPr>
          <p:cNvCxnSpPr>
            <a:cxnSpLocks/>
          </p:cNvCxnSpPr>
          <p:nvPr/>
        </p:nvCxnSpPr>
        <p:spPr>
          <a:xfrm>
            <a:off x="1910746" y="3035300"/>
            <a:ext cx="5712943"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1637200-0FC1-E149-9270-30589E1491DB}"/>
              </a:ext>
            </a:extLst>
          </p:cNvPr>
          <p:cNvCxnSpPr>
            <a:cxnSpLocks/>
          </p:cNvCxnSpPr>
          <p:nvPr/>
        </p:nvCxnSpPr>
        <p:spPr>
          <a:xfrm>
            <a:off x="1910746" y="3343275"/>
            <a:ext cx="5712943"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251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P spid="9" grpId="0" animBg="1"/>
      <p:bldP spid="10" grpId="0" animBg="1"/>
      <p:bldP spid="12" grpId="0" animBg="1"/>
      <p:bldP spid="18" grpId="0"/>
      <p:bldP spid="28"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8925F-C116-9947-8DE1-F7AA93C410EA}"/>
              </a:ext>
            </a:extLst>
          </p:cNvPr>
          <p:cNvSpPr>
            <a:spLocks noGrp="1"/>
          </p:cNvSpPr>
          <p:nvPr>
            <p:ph type="title"/>
          </p:nvPr>
        </p:nvSpPr>
        <p:spPr/>
        <p:txBody>
          <a:bodyPr/>
          <a:lstStyle/>
          <a:p>
            <a:r>
              <a:rPr lang="en-CH" dirty="0"/>
              <a:t>Motivation</a:t>
            </a:r>
          </a:p>
        </p:txBody>
      </p:sp>
      <p:graphicFrame>
        <p:nvGraphicFramePr>
          <p:cNvPr id="5" name="Chart 4">
            <a:extLst>
              <a:ext uri="{FF2B5EF4-FFF2-40B4-BE49-F238E27FC236}">
                <a16:creationId xmlns:a16="http://schemas.microsoft.com/office/drawing/2014/main" id="{3A90A968-C9A1-5E41-AF84-9AB36ED61394}"/>
              </a:ext>
            </a:extLst>
          </p:cNvPr>
          <p:cNvGraphicFramePr>
            <a:graphicFrameLocks/>
          </p:cNvGraphicFramePr>
          <p:nvPr/>
        </p:nvGraphicFramePr>
        <p:xfrm>
          <a:off x="1327329" y="1593642"/>
          <a:ext cx="6489342" cy="250184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C0596B07-59D6-FD40-98B4-0D3730B08632}"/>
              </a:ext>
            </a:extLst>
          </p:cNvPr>
          <p:cNvSpPr txBox="1"/>
          <p:nvPr/>
        </p:nvSpPr>
        <p:spPr>
          <a:xfrm rot="16200000">
            <a:off x="-129497" y="2659896"/>
            <a:ext cx="2477959" cy="369332"/>
          </a:xfrm>
          <a:prstGeom prst="rect">
            <a:avLst/>
          </a:prstGeom>
          <a:noFill/>
        </p:spPr>
        <p:txBody>
          <a:bodyPr wrap="square" rtlCol="0">
            <a:spAutoFit/>
          </a:bodyPr>
          <a:lstStyle/>
          <a:p>
            <a:pPr marL="0" marR="0" lvl="0" indent="0" algn="ctr" defTabSz="914052"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 [sec]</a:t>
            </a:r>
          </a:p>
        </p:txBody>
      </p:sp>
      <p:cxnSp>
        <p:nvCxnSpPr>
          <p:cNvPr id="7" name="Straight Connector 6">
            <a:extLst>
              <a:ext uri="{FF2B5EF4-FFF2-40B4-BE49-F238E27FC236}">
                <a16:creationId xmlns:a16="http://schemas.microsoft.com/office/drawing/2014/main" id="{7CFEBA6A-CC56-E842-A476-8EF493238FCE}"/>
              </a:ext>
            </a:extLst>
          </p:cNvPr>
          <p:cNvCxnSpPr>
            <a:cxnSpLocks/>
          </p:cNvCxnSpPr>
          <p:nvPr/>
        </p:nvCxnSpPr>
        <p:spPr>
          <a:xfrm flipH="1" flipV="1">
            <a:off x="2690507" y="1453391"/>
            <a:ext cx="516335" cy="242431"/>
          </a:xfrm>
          <a:prstGeom prst="line">
            <a:avLst/>
          </a:prstGeom>
          <a:ln w="12700">
            <a:solidFill>
              <a:srgbClr val="C00000"/>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3C3B5F7E-079C-404B-8206-5DC1D89EAAC2}"/>
              </a:ext>
            </a:extLst>
          </p:cNvPr>
          <p:cNvSpPr/>
          <p:nvPr/>
        </p:nvSpPr>
        <p:spPr>
          <a:xfrm>
            <a:off x="2665927" y="1695821"/>
            <a:ext cx="1030309" cy="313283"/>
          </a:xfrm>
          <a:prstGeom prst="roundRect">
            <a:avLst/>
          </a:prstGeom>
          <a:noFill/>
          <a:ln w="19050">
            <a:solidFill>
              <a:srgbClr val="C00000"/>
            </a:solidFill>
            <a:prstDash val="sysDash"/>
            <a:tailE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389FAB81-B8C1-694F-B443-FBED1E185995}"/>
              </a:ext>
            </a:extLst>
          </p:cNvPr>
          <p:cNvSpPr/>
          <p:nvPr/>
        </p:nvSpPr>
        <p:spPr>
          <a:xfrm>
            <a:off x="4069118" y="1711951"/>
            <a:ext cx="1107587" cy="297153"/>
          </a:xfrm>
          <a:prstGeom prst="roundRect">
            <a:avLst/>
          </a:prstGeom>
          <a:noFill/>
          <a:ln w="190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DE686BA-4F29-BF4A-A79E-D1644DF8525A}"/>
              </a:ext>
            </a:extLst>
          </p:cNvPr>
          <p:cNvSpPr/>
          <p:nvPr/>
        </p:nvSpPr>
        <p:spPr>
          <a:xfrm>
            <a:off x="5569305" y="1711951"/>
            <a:ext cx="1075790" cy="297153"/>
          </a:xfrm>
          <a:prstGeom prst="roundRect">
            <a:avLst/>
          </a:prstGeom>
          <a:noFill/>
          <a:ln w="19050">
            <a:solidFill>
              <a:srgbClr val="629B3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E34ECD86-8FCA-2942-8CDC-9BD41D2001C6}"/>
              </a:ext>
            </a:extLst>
          </p:cNvPr>
          <p:cNvCxnSpPr>
            <a:cxnSpLocks/>
            <a:stCxn id="9" idx="0"/>
          </p:cNvCxnSpPr>
          <p:nvPr/>
        </p:nvCxnSpPr>
        <p:spPr>
          <a:xfrm flipH="1" flipV="1">
            <a:off x="4622911" y="952991"/>
            <a:ext cx="1" cy="758960"/>
          </a:xfrm>
          <a:prstGeom prst="line">
            <a:avLst/>
          </a:prstGeom>
          <a:ln w="12700">
            <a:solidFill>
              <a:srgbClr val="7030A0"/>
            </a:solidFill>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0217356-0AC8-6F46-9805-2A169D56E548}"/>
              </a:ext>
            </a:extLst>
          </p:cNvPr>
          <p:cNvCxnSpPr>
            <a:cxnSpLocks/>
          </p:cNvCxnSpPr>
          <p:nvPr/>
        </p:nvCxnSpPr>
        <p:spPr>
          <a:xfrm flipV="1">
            <a:off x="6107200" y="1453391"/>
            <a:ext cx="409510" cy="242431"/>
          </a:xfrm>
          <a:prstGeom prst="line">
            <a:avLst/>
          </a:prstGeom>
          <a:ln w="12700">
            <a:solidFill>
              <a:srgbClr val="629B3C"/>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5B011A2-989A-0F46-A4EE-43E23F16ACFA}"/>
              </a:ext>
            </a:extLst>
          </p:cNvPr>
          <p:cNvSpPr txBox="1"/>
          <p:nvPr/>
        </p:nvSpPr>
        <p:spPr>
          <a:xfrm>
            <a:off x="0" y="745504"/>
            <a:ext cx="302652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Low-end SSD with SATA3 interface (0.5 GB/s)</a:t>
            </a:r>
            <a:endParaRPr kumimoji="0" lang="en-CH" sz="20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endParaRPr>
          </a:p>
        </p:txBody>
      </p:sp>
      <p:sp>
        <p:nvSpPr>
          <p:cNvPr id="22" name="TextBox 21">
            <a:extLst>
              <a:ext uri="{FF2B5EF4-FFF2-40B4-BE49-F238E27FC236}">
                <a16:creationId xmlns:a16="http://schemas.microsoft.com/office/drawing/2014/main" id="{22D4B312-7A72-F949-B510-DDFAFBFB54E1}"/>
              </a:ext>
            </a:extLst>
          </p:cNvPr>
          <p:cNvSpPr txBox="1"/>
          <p:nvPr/>
        </p:nvSpPr>
        <p:spPr>
          <a:xfrm>
            <a:off x="2877824" y="196607"/>
            <a:ext cx="349017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High-end SSD with PCIe Gen4 interface (7 GB/s)</a:t>
            </a:r>
            <a:endParaRPr kumimoji="0" lang="en-CH" sz="2000" b="0" i="0" u="none" strike="noStrike" kern="1200" cap="none" spc="0" normalizeH="0" baseline="0" noProof="0" dirty="0">
              <a:ln>
                <a:noFill/>
              </a:ln>
              <a:solidFill>
                <a:srgbClr val="7030A0"/>
              </a:solidFill>
              <a:effectLst/>
              <a:uLnTx/>
              <a:uFillTx/>
              <a:latin typeface="Corbel" panose="020B0503020204020204" pitchFamily="34" charset="0"/>
              <a:ea typeface="+mn-ea"/>
              <a:cs typeface="+mn-cs"/>
            </a:endParaRPr>
          </a:p>
        </p:txBody>
      </p:sp>
      <p:sp>
        <p:nvSpPr>
          <p:cNvPr id="26" name="TextBox 25">
            <a:extLst>
              <a:ext uri="{FF2B5EF4-FFF2-40B4-BE49-F238E27FC236}">
                <a16:creationId xmlns:a16="http://schemas.microsoft.com/office/drawing/2014/main" id="{84271550-E80E-A44E-BFA6-CBF18A5D2335}"/>
              </a:ext>
            </a:extLst>
          </p:cNvPr>
          <p:cNvSpPr txBox="1"/>
          <p:nvPr/>
        </p:nvSpPr>
        <p:spPr>
          <a:xfrm>
            <a:off x="5923377" y="878661"/>
            <a:ext cx="349017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preloaded in DRAM,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with no I/O overhead</a:t>
            </a:r>
            <a:endParaRPr kumimoji="0" lang="en-CH" sz="2000" b="0"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p:txBody>
      </p:sp>
      <p:sp>
        <p:nvSpPr>
          <p:cNvPr id="29" name="TextBox 28">
            <a:extLst>
              <a:ext uri="{FF2B5EF4-FFF2-40B4-BE49-F238E27FC236}">
                <a16:creationId xmlns:a16="http://schemas.microsoft.com/office/drawing/2014/main" id="{EC070CDC-2B9A-DB42-A28B-5F50183D79D7}"/>
              </a:ext>
            </a:extLst>
          </p:cNvPr>
          <p:cNvSpPr txBox="1"/>
          <p:nvPr/>
        </p:nvSpPr>
        <p:spPr>
          <a:xfrm rot="16200000">
            <a:off x="6664213" y="3154760"/>
            <a:ext cx="7220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N/A</a:t>
            </a:r>
          </a:p>
        </p:txBody>
      </p:sp>
    </p:spTree>
    <p:extLst>
      <p:ext uri="{BB962C8B-B14F-4D97-AF65-F5344CB8AC3E}">
        <p14:creationId xmlns:p14="http://schemas.microsoft.com/office/powerpoint/2010/main" val="12724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chart seriesIdx="0" categoryIdx="-4" bldStep="series"/>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1" categoryIdx="-4" bldStep="series"/>
                                            </p:graphic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graphicEl>
                                              <a:chart seriesIdx="2" categoryIdx="-4" bldStep="series"/>
                                            </p:graphic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6" grpId="0"/>
      <p:bldP spid="8" grpId="0" animBg="1"/>
      <p:bldP spid="9" grpId="0" animBg="1"/>
      <p:bldP spid="10" grpId="0" animBg="1"/>
      <p:bldP spid="13" grpId="0"/>
      <p:bldP spid="22" grpId="0"/>
      <p:bldP spid="26" grpId="0"/>
      <p:bldP spid="29"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8925F-C116-9947-8DE1-F7AA93C410EA}"/>
              </a:ext>
            </a:extLst>
          </p:cNvPr>
          <p:cNvSpPr>
            <a:spLocks noGrp="1"/>
          </p:cNvSpPr>
          <p:nvPr>
            <p:ph type="title"/>
          </p:nvPr>
        </p:nvSpPr>
        <p:spPr/>
        <p:txBody>
          <a:bodyPr/>
          <a:lstStyle/>
          <a:p>
            <a:r>
              <a:rPr lang="en-CH" dirty="0"/>
              <a:t>Benefits of Ideal In-Storage Filter</a:t>
            </a:r>
          </a:p>
        </p:txBody>
      </p:sp>
      <p:graphicFrame>
        <p:nvGraphicFramePr>
          <p:cNvPr id="5" name="Chart 4">
            <a:extLst>
              <a:ext uri="{FF2B5EF4-FFF2-40B4-BE49-F238E27FC236}">
                <a16:creationId xmlns:a16="http://schemas.microsoft.com/office/drawing/2014/main" id="{3A90A968-C9A1-5E41-AF84-9AB36ED61394}"/>
              </a:ext>
            </a:extLst>
          </p:cNvPr>
          <p:cNvGraphicFramePr>
            <a:graphicFrameLocks/>
          </p:cNvGraphicFramePr>
          <p:nvPr/>
        </p:nvGraphicFramePr>
        <p:xfrm>
          <a:off x="1327329" y="1593642"/>
          <a:ext cx="6489342" cy="250184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C0596B07-59D6-FD40-98B4-0D3730B08632}"/>
              </a:ext>
            </a:extLst>
          </p:cNvPr>
          <p:cNvSpPr txBox="1"/>
          <p:nvPr/>
        </p:nvSpPr>
        <p:spPr>
          <a:xfrm rot="16200000">
            <a:off x="-129497" y="2659896"/>
            <a:ext cx="2477959" cy="369332"/>
          </a:xfrm>
          <a:prstGeom prst="rect">
            <a:avLst/>
          </a:prstGeom>
          <a:noFill/>
        </p:spPr>
        <p:txBody>
          <a:bodyPr wrap="square" rtlCol="0">
            <a:spAutoFit/>
          </a:bodyPr>
          <a:lstStyle/>
          <a:p>
            <a:pPr marL="0" marR="0" lvl="0" indent="0" algn="ctr" defTabSz="914052"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 [sec]</a:t>
            </a:r>
          </a:p>
        </p:txBody>
      </p:sp>
      <p:sp>
        <p:nvSpPr>
          <p:cNvPr id="14" name="Rectangle 13">
            <a:extLst>
              <a:ext uri="{FF2B5EF4-FFF2-40B4-BE49-F238E27FC236}">
                <a16:creationId xmlns:a16="http://schemas.microsoft.com/office/drawing/2014/main" id="{A7D4851B-92F2-144C-B57C-627039A5AA4F}"/>
              </a:ext>
            </a:extLst>
          </p:cNvPr>
          <p:cNvSpPr/>
          <p:nvPr/>
        </p:nvSpPr>
        <p:spPr>
          <a:xfrm>
            <a:off x="-1" y="4406649"/>
            <a:ext cx="9144000" cy="179341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The ideal in-storage filter significantly improves performance by</a:t>
            </a:r>
          </a:p>
          <a:p>
            <a:pPr marL="457200" marR="0" lvl="0" indent="-457200" algn="ctr" defTabSz="914400" rtl="0" eaLnBrk="1" fontAlgn="auto" latinLnBrk="0" hangingPunct="1">
              <a:lnSpc>
                <a:spcPct val="150000"/>
              </a:lnSpc>
              <a:spcBef>
                <a:spcPts val="0"/>
              </a:spcBef>
              <a:spcAft>
                <a:spcPts val="0"/>
              </a:spcAft>
              <a:buClrTx/>
              <a:buSzTx/>
              <a:buFontTx/>
              <a:buAutoNum type="arabicParenR"/>
              <a:tabLst/>
              <a:defRPr/>
            </a:pP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Reducing computation overhead</a:t>
            </a:r>
          </a:p>
          <a:p>
            <a:pPr marL="457200" marR="0" lvl="0" indent="-457200" algn="ctr" defTabSz="914400" rtl="0" eaLnBrk="1" fontAlgn="auto" latinLnBrk="0" hangingPunct="1">
              <a:lnSpc>
                <a:spcPct val="150000"/>
              </a:lnSpc>
              <a:spcBef>
                <a:spcPts val="0"/>
              </a:spcBef>
              <a:spcAft>
                <a:spcPts val="0"/>
              </a:spcAft>
              <a:buClrTx/>
              <a:buSzTx/>
              <a:buFontTx/>
              <a:buAutoNum type="arabicParenR"/>
              <a:tabLst/>
              <a:defRPr/>
            </a:pP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Reducing data movement overhead</a:t>
            </a:r>
            <a:endParaRPr kumimoji="0" lang="en-CH"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p:txBody>
      </p:sp>
      <p:sp>
        <p:nvSpPr>
          <p:cNvPr id="15" name="TextBox 14">
            <a:extLst>
              <a:ext uri="{FF2B5EF4-FFF2-40B4-BE49-F238E27FC236}">
                <a16:creationId xmlns:a16="http://schemas.microsoft.com/office/drawing/2014/main" id="{8A9224C3-94F9-DD43-B01B-C4F57AB14B06}"/>
              </a:ext>
            </a:extLst>
          </p:cNvPr>
          <p:cNvSpPr txBox="1"/>
          <p:nvPr/>
        </p:nvSpPr>
        <p:spPr>
          <a:xfrm rot="16200000">
            <a:off x="6664213" y="3154760"/>
            <a:ext cx="7220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N/A</a:t>
            </a:r>
          </a:p>
        </p:txBody>
      </p:sp>
    </p:spTree>
    <p:extLst>
      <p:ext uri="{BB962C8B-B14F-4D97-AF65-F5344CB8AC3E}">
        <p14:creationId xmlns:p14="http://schemas.microsoft.com/office/powerpoint/2010/main" val="345637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ldLvl="2"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8925F-C116-9947-8DE1-F7AA93C410EA}"/>
              </a:ext>
            </a:extLst>
          </p:cNvPr>
          <p:cNvSpPr>
            <a:spLocks noGrp="1"/>
          </p:cNvSpPr>
          <p:nvPr>
            <p:ph type="title"/>
          </p:nvPr>
        </p:nvSpPr>
        <p:spPr/>
        <p:txBody>
          <a:bodyPr/>
          <a:lstStyle/>
          <a:p>
            <a:r>
              <a:rPr lang="en-CH" dirty="0"/>
              <a:t>Overheads of Software Mappers</a:t>
            </a:r>
          </a:p>
        </p:txBody>
      </p:sp>
      <p:graphicFrame>
        <p:nvGraphicFramePr>
          <p:cNvPr id="5" name="Chart 4">
            <a:extLst>
              <a:ext uri="{FF2B5EF4-FFF2-40B4-BE49-F238E27FC236}">
                <a16:creationId xmlns:a16="http://schemas.microsoft.com/office/drawing/2014/main" id="{3A90A968-C9A1-5E41-AF84-9AB36ED61394}"/>
              </a:ext>
            </a:extLst>
          </p:cNvPr>
          <p:cNvGraphicFramePr>
            <a:graphicFrameLocks/>
          </p:cNvGraphicFramePr>
          <p:nvPr/>
        </p:nvGraphicFramePr>
        <p:xfrm>
          <a:off x="1327329" y="1593642"/>
          <a:ext cx="6489342" cy="250184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C0596B07-59D6-FD40-98B4-0D3730B08632}"/>
              </a:ext>
            </a:extLst>
          </p:cNvPr>
          <p:cNvSpPr txBox="1"/>
          <p:nvPr/>
        </p:nvSpPr>
        <p:spPr>
          <a:xfrm rot="16200000">
            <a:off x="-129497" y="2659896"/>
            <a:ext cx="2477959" cy="369332"/>
          </a:xfrm>
          <a:prstGeom prst="rect">
            <a:avLst/>
          </a:prstGeom>
          <a:noFill/>
        </p:spPr>
        <p:txBody>
          <a:bodyPr wrap="square" rtlCol="0">
            <a:spAutoFit/>
          </a:bodyPr>
          <a:lstStyle/>
          <a:p>
            <a:pPr marL="0" marR="0" lvl="0" indent="0" algn="ctr" defTabSz="914052"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 [sec]</a:t>
            </a:r>
          </a:p>
        </p:txBody>
      </p:sp>
      <p:sp>
        <p:nvSpPr>
          <p:cNvPr id="18" name="Rectangle 17">
            <a:extLst>
              <a:ext uri="{FF2B5EF4-FFF2-40B4-BE49-F238E27FC236}">
                <a16:creationId xmlns:a16="http://schemas.microsoft.com/office/drawing/2014/main" id="{0ECED627-76C9-774D-9277-8E9ACEB6293B}"/>
              </a:ext>
            </a:extLst>
          </p:cNvPr>
          <p:cNvSpPr/>
          <p:nvPr/>
        </p:nvSpPr>
        <p:spPr>
          <a:xfrm>
            <a:off x="-1" y="4345210"/>
            <a:ext cx="9144000" cy="13317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I/O has a </a:t>
            </a: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significant impact </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on application performance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9BA8FF82-3A06-DA4B-9004-E99A8B91C0FB}"/>
              </a:ext>
            </a:extLst>
          </p:cNvPr>
          <p:cNvSpPr/>
          <p:nvPr/>
        </p:nvSpPr>
        <p:spPr>
          <a:xfrm>
            <a:off x="-5323" y="4972797"/>
            <a:ext cx="9144000" cy="55723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which can be alleviated at the cost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expensive</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storage devices and interfaces</a:t>
            </a: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TextBox 21">
            <a:extLst>
              <a:ext uri="{FF2B5EF4-FFF2-40B4-BE49-F238E27FC236}">
                <a16:creationId xmlns:a16="http://schemas.microsoft.com/office/drawing/2014/main" id="{E960F289-D093-FB46-9810-752016BF2F6D}"/>
              </a:ext>
            </a:extLst>
          </p:cNvPr>
          <p:cNvSpPr txBox="1"/>
          <p:nvPr/>
        </p:nvSpPr>
        <p:spPr>
          <a:xfrm rot="16200000">
            <a:off x="6664213" y="3154760"/>
            <a:ext cx="7220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N/A</a:t>
            </a:r>
          </a:p>
        </p:txBody>
      </p:sp>
    </p:spTree>
    <p:extLst>
      <p:ext uri="{BB962C8B-B14F-4D97-AF65-F5344CB8AC3E}">
        <p14:creationId xmlns:p14="http://schemas.microsoft.com/office/powerpoint/2010/main" val="112575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animBg="1"/>
      <p:bldP spid="19" grpId="0" uiExpand="1"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8925F-C116-9947-8DE1-F7AA93C410EA}"/>
              </a:ext>
            </a:extLst>
          </p:cNvPr>
          <p:cNvSpPr>
            <a:spLocks noGrp="1"/>
          </p:cNvSpPr>
          <p:nvPr>
            <p:ph type="title"/>
          </p:nvPr>
        </p:nvSpPr>
        <p:spPr/>
        <p:txBody>
          <a:bodyPr/>
          <a:lstStyle/>
          <a:p>
            <a:r>
              <a:rPr lang="en-CH" dirty="0"/>
              <a:t>Overheads of Software Mappers</a:t>
            </a:r>
          </a:p>
        </p:txBody>
      </p:sp>
      <p:graphicFrame>
        <p:nvGraphicFramePr>
          <p:cNvPr id="5" name="Chart 4">
            <a:extLst>
              <a:ext uri="{FF2B5EF4-FFF2-40B4-BE49-F238E27FC236}">
                <a16:creationId xmlns:a16="http://schemas.microsoft.com/office/drawing/2014/main" id="{3A90A968-C9A1-5E41-AF84-9AB36ED61394}"/>
              </a:ext>
            </a:extLst>
          </p:cNvPr>
          <p:cNvGraphicFramePr>
            <a:graphicFrameLocks/>
          </p:cNvGraphicFramePr>
          <p:nvPr/>
        </p:nvGraphicFramePr>
        <p:xfrm>
          <a:off x="1327329" y="1593642"/>
          <a:ext cx="6489342" cy="250184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C0596B07-59D6-FD40-98B4-0D3730B08632}"/>
              </a:ext>
            </a:extLst>
          </p:cNvPr>
          <p:cNvSpPr txBox="1"/>
          <p:nvPr/>
        </p:nvSpPr>
        <p:spPr>
          <a:xfrm rot="16200000">
            <a:off x="-129497" y="2659896"/>
            <a:ext cx="2477959" cy="369332"/>
          </a:xfrm>
          <a:prstGeom prst="rect">
            <a:avLst/>
          </a:prstGeom>
          <a:noFill/>
        </p:spPr>
        <p:txBody>
          <a:bodyPr wrap="square" rtlCol="0">
            <a:spAutoFit/>
          </a:bodyPr>
          <a:lstStyle/>
          <a:p>
            <a:pPr marL="0" marR="0" lvl="0" indent="0" algn="ctr" defTabSz="914052"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 [sec]</a:t>
            </a:r>
          </a:p>
        </p:txBody>
      </p:sp>
      <p:sp>
        <p:nvSpPr>
          <p:cNvPr id="9" name="Rectangle 8">
            <a:extLst>
              <a:ext uri="{FF2B5EF4-FFF2-40B4-BE49-F238E27FC236}">
                <a16:creationId xmlns:a16="http://schemas.microsoft.com/office/drawing/2014/main" id="{5AD8FF1F-441F-7842-BB70-63EA3E778D53}"/>
              </a:ext>
            </a:extLst>
          </p:cNvPr>
          <p:cNvSpPr/>
          <p:nvPr/>
        </p:nvSpPr>
        <p:spPr>
          <a:xfrm>
            <a:off x="0" y="4234238"/>
            <a:ext cx="9144000" cy="78710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SW-filter provides limited benefits compared to Base</a:t>
            </a:r>
          </a:p>
        </p:txBody>
      </p:sp>
      <p:cxnSp>
        <p:nvCxnSpPr>
          <p:cNvPr id="10" name="Straight Arrow Connector 9">
            <a:extLst>
              <a:ext uri="{FF2B5EF4-FFF2-40B4-BE49-F238E27FC236}">
                <a16:creationId xmlns:a16="http://schemas.microsoft.com/office/drawing/2014/main" id="{BF3ADA64-484A-CE49-A6E6-53ECF01547E2}"/>
              </a:ext>
            </a:extLst>
          </p:cNvPr>
          <p:cNvCxnSpPr>
            <a:cxnSpLocks/>
          </p:cNvCxnSpPr>
          <p:nvPr/>
        </p:nvCxnSpPr>
        <p:spPr>
          <a:xfrm>
            <a:off x="4279154" y="2137893"/>
            <a:ext cx="0" cy="307617"/>
          </a:xfrm>
          <a:prstGeom prst="straightConnector1">
            <a:avLst/>
          </a:prstGeom>
          <a:ln w="28575">
            <a:solidFill>
              <a:srgbClr val="FF0000"/>
            </a:solidFill>
            <a:headEnd type="triangle" w="lg" len="sm"/>
            <a:tailEnd type="triangle" w="lg"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92BC902-81AF-6C49-9CC1-4F6B4C7D7FD3}"/>
              </a:ext>
            </a:extLst>
          </p:cNvPr>
          <p:cNvCxnSpPr>
            <a:cxnSpLocks/>
          </p:cNvCxnSpPr>
          <p:nvPr/>
        </p:nvCxnSpPr>
        <p:spPr>
          <a:xfrm>
            <a:off x="2524259" y="2137893"/>
            <a:ext cx="1754895" cy="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36CB779-8AA9-DD49-828B-323FC11B6956}"/>
              </a:ext>
            </a:extLst>
          </p:cNvPr>
          <p:cNvSpPr txBox="1"/>
          <p:nvPr/>
        </p:nvSpPr>
        <p:spPr>
          <a:xfrm rot="16200000">
            <a:off x="6664213" y="3154760"/>
            <a:ext cx="7220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N/A</a:t>
            </a:r>
          </a:p>
        </p:txBody>
      </p:sp>
      <p:sp>
        <p:nvSpPr>
          <p:cNvPr id="22" name="Rectangle 21">
            <a:extLst>
              <a:ext uri="{FF2B5EF4-FFF2-40B4-BE49-F238E27FC236}">
                <a16:creationId xmlns:a16="http://schemas.microsoft.com/office/drawing/2014/main" id="{617BBC87-4EB5-B74E-9FC0-C8BD48C767FB}"/>
              </a:ext>
            </a:extLst>
          </p:cNvPr>
          <p:cNvSpPr/>
          <p:nvPr/>
        </p:nvSpPr>
        <p:spPr>
          <a:xfrm>
            <a:off x="0" y="5206115"/>
            <a:ext cx="9144000" cy="104441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 filtering process </a:t>
            </a: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outside the SSD</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must </a:t>
            </a: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compete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with the read mapping process for the resources in the system</a:t>
            </a:r>
          </a:p>
        </p:txBody>
      </p:sp>
    </p:spTree>
    <p:extLst>
      <p:ext uri="{BB962C8B-B14F-4D97-AF65-F5344CB8AC3E}">
        <p14:creationId xmlns:p14="http://schemas.microsoft.com/office/powerpoint/2010/main" val="253457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56D7-39BD-F740-833C-614719434B0B}"/>
              </a:ext>
            </a:extLst>
          </p:cNvPr>
          <p:cNvSpPr>
            <a:spLocks noGrp="1"/>
          </p:cNvSpPr>
          <p:nvPr>
            <p:ph type="title"/>
          </p:nvPr>
        </p:nvSpPr>
        <p:spPr/>
        <p:txBody>
          <a:bodyPr/>
          <a:lstStyle/>
          <a:p>
            <a:r>
              <a:rPr lang="en-CH" dirty="0"/>
              <a:t>Overheads of Hardware Mappers</a:t>
            </a:r>
          </a:p>
        </p:txBody>
      </p:sp>
      <p:graphicFrame>
        <p:nvGraphicFramePr>
          <p:cNvPr id="10" name="Chart 9">
            <a:extLst>
              <a:ext uri="{FF2B5EF4-FFF2-40B4-BE49-F238E27FC236}">
                <a16:creationId xmlns:a16="http://schemas.microsoft.com/office/drawing/2014/main" id="{4E259E83-D316-9C4C-839E-49A7F3B2E6CA}"/>
              </a:ext>
            </a:extLst>
          </p:cNvPr>
          <p:cNvGraphicFramePr>
            <a:graphicFrameLocks/>
          </p:cNvGraphicFramePr>
          <p:nvPr/>
        </p:nvGraphicFramePr>
        <p:xfrm>
          <a:off x="1738652" y="1456477"/>
          <a:ext cx="6465194"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4ADF440E-183B-BB44-A2D0-BE97C2C6C782}"/>
              </a:ext>
            </a:extLst>
          </p:cNvPr>
          <p:cNvSpPr txBox="1"/>
          <p:nvPr/>
        </p:nvSpPr>
        <p:spPr>
          <a:xfrm rot="16200000">
            <a:off x="372662" y="2643411"/>
            <a:ext cx="2477959" cy="369332"/>
          </a:xfrm>
          <a:prstGeom prst="rect">
            <a:avLst/>
          </a:prstGeom>
          <a:noFill/>
        </p:spPr>
        <p:txBody>
          <a:bodyPr wrap="square" rtlCol="0">
            <a:spAutoFit/>
          </a:bodyPr>
          <a:lstStyle/>
          <a:p>
            <a:pPr marL="0" marR="0" lvl="0" indent="0" algn="ctr" defTabSz="914052"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 [sec]</a:t>
            </a:r>
          </a:p>
        </p:txBody>
      </p:sp>
      <p:sp>
        <p:nvSpPr>
          <p:cNvPr id="5" name="TextBox 4">
            <a:extLst>
              <a:ext uri="{FF2B5EF4-FFF2-40B4-BE49-F238E27FC236}">
                <a16:creationId xmlns:a16="http://schemas.microsoft.com/office/drawing/2014/main" id="{0AC966B3-BF9A-D844-BD8E-B55527D2B9FC}"/>
              </a:ext>
            </a:extLst>
          </p:cNvPr>
          <p:cNvSpPr txBox="1"/>
          <p:nvPr/>
        </p:nvSpPr>
        <p:spPr>
          <a:xfrm rot="16200000">
            <a:off x="2653238" y="2206733"/>
            <a:ext cx="620799" cy="338554"/>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24.8</a:t>
            </a:r>
          </a:p>
        </p:txBody>
      </p:sp>
      <p:cxnSp>
        <p:nvCxnSpPr>
          <p:cNvPr id="6" name="Straight Arrow Connector 5">
            <a:extLst>
              <a:ext uri="{FF2B5EF4-FFF2-40B4-BE49-F238E27FC236}">
                <a16:creationId xmlns:a16="http://schemas.microsoft.com/office/drawing/2014/main" id="{458A733A-A9CA-B843-9F6B-F0938F36CB7E}"/>
              </a:ext>
            </a:extLst>
          </p:cNvPr>
          <p:cNvCxnSpPr>
            <a:cxnSpLocks/>
          </p:cNvCxnSpPr>
          <p:nvPr/>
        </p:nvCxnSpPr>
        <p:spPr>
          <a:xfrm flipV="1">
            <a:off x="2963637" y="1970243"/>
            <a:ext cx="0" cy="202833"/>
          </a:xfrm>
          <a:prstGeom prst="straightConnector1">
            <a:avLst/>
          </a:prstGeom>
          <a:ln w="15875">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9389AD5-242F-1D4A-9808-1DBAA563B54E}"/>
              </a:ext>
            </a:extLst>
          </p:cNvPr>
          <p:cNvSpPr txBox="1"/>
          <p:nvPr/>
        </p:nvSpPr>
        <p:spPr>
          <a:xfrm rot="16200000">
            <a:off x="5424779" y="2206732"/>
            <a:ext cx="620799" cy="338554"/>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10.1</a:t>
            </a:r>
          </a:p>
        </p:txBody>
      </p:sp>
      <p:cxnSp>
        <p:nvCxnSpPr>
          <p:cNvPr id="8" name="Straight Arrow Connector 7">
            <a:extLst>
              <a:ext uri="{FF2B5EF4-FFF2-40B4-BE49-F238E27FC236}">
                <a16:creationId xmlns:a16="http://schemas.microsoft.com/office/drawing/2014/main" id="{5B2AAACD-6B67-7842-ABF1-D4408EAE714B}"/>
              </a:ext>
            </a:extLst>
          </p:cNvPr>
          <p:cNvCxnSpPr>
            <a:cxnSpLocks/>
          </p:cNvCxnSpPr>
          <p:nvPr/>
        </p:nvCxnSpPr>
        <p:spPr>
          <a:xfrm flipV="1">
            <a:off x="5735178" y="1970242"/>
            <a:ext cx="0" cy="202833"/>
          </a:xfrm>
          <a:prstGeom prst="straightConnector1">
            <a:avLst/>
          </a:prstGeom>
          <a:ln w="15875">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Arc 12">
            <a:extLst>
              <a:ext uri="{FF2B5EF4-FFF2-40B4-BE49-F238E27FC236}">
                <a16:creationId xmlns:a16="http://schemas.microsoft.com/office/drawing/2014/main" id="{3696A535-A744-004D-B729-25D4EF0B28FC}"/>
              </a:ext>
            </a:extLst>
          </p:cNvPr>
          <p:cNvSpPr/>
          <p:nvPr/>
        </p:nvSpPr>
        <p:spPr>
          <a:xfrm rot="5400000">
            <a:off x="3582314" y="2218316"/>
            <a:ext cx="772731" cy="338532"/>
          </a:xfrm>
          <a:prstGeom prst="arc">
            <a:avLst>
              <a:gd name="adj1" fmla="val 7102028"/>
              <a:gd name="adj2" fmla="val 18473664"/>
            </a:avLst>
          </a:prstGeom>
          <a:ln w="28575">
            <a:solidFill>
              <a:srgbClr val="FF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DE4D5BE5-0DA3-5A43-B97E-ACE59F2180E8}"/>
              </a:ext>
            </a:extLst>
          </p:cNvPr>
          <p:cNvSpPr txBox="1"/>
          <p:nvPr/>
        </p:nvSpPr>
        <p:spPr>
          <a:xfrm>
            <a:off x="4279224" y="2070520"/>
            <a:ext cx="944330" cy="369332"/>
          </a:xfrm>
          <a:prstGeom prst="rect">
            <a:avLst/>
          </a:prstGeom>
          <a:noFill/>
        </p:spPr>
        <p:txBody>
          <a:bodyPr wrap="square" rtlCol="0">
            <a:spAutoFit/>
          </a:bodyPr>
          <a:lstStyle/>
          <a:p>
            <a:pPr marL="0" marR="0" lvl="0" indent="0" algn="l" defTabSz="914052"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23%</a:t>
            </a:r>
          </a:p>
        </p:txBody>
      </p:sp>
      <p:sp>
        <p:nvSpPr>
          <p:cNvPr id="15" name="Rectangle 14">
            <a:extLst>
              <a:ext uri="{FF2B5EF4-FFF2-40B4-BE49-F238E27FC236}">
                <a16:creationId xmlns:a16="http://schemas.microsoft.com/office/drawing/2014/main" id="{FB333C73-9322-BD4D-8690-15A26AEB8441}"/>
              </a:ext>
            </a:extLst>
          </p:cNvPr>
          <p:cNvSpPr/>
          <p:nvPr/>
        </p:nvSpPr>
        <p:spPr>
          <a:xfrm>
            <a:off x="0" y="5268903"/>
            <a:ext cx="9144000" cy="90147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The ideal in-storage filter significantly improves performance</a:t>
            </a:r>
            <a:endPar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6" name="Rectangle 15">
            <a:extLst>
              <a:ext uri="{FF2B5EF4-FFF2-40B4-BE49-F238E27FC236}">
                <a16:creationId xmlns:a16="http://schemas.microsoft.com/office/drawing/2014/main" id="{54680426-63AA-AF4F-8BB3-A03BC1A64781}"/>
              </a:ext>
            </a:extLst>
          </p:cNvPr>
          <p:cNvSpPr/>
          <p:nvPr/>
        </p:nvSpPr>
        <p:spPr>
          <a:xfrm>
            <a:off x="0" y="4161060"/>
            <a:ext cx="9144000" cy="90147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Even the high-end SSD </a:t>
            </a: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does not fully alleviate</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the storage bottleneck</a:t>
            </a:r>
          </a:p>
        </p:txBody>
      </p:sp>
      <p:sp>
        <p:nvSpPr>
          <p:cNvPr id="17" name="TextBox 16">
            <a:extLst>
              <a:ext uri="{FF2B5EF4-FFF2-40B4-BE49-F238E27FC236}">
                <a16:creationId xmlns:a16="http://schemas.microsoft.com/office/drawing/2014/main" id="{CEA4ADD6-7433-9C43-B377-B0A8FC7AA7B5}"/>
              </a:ext>
            </a:extLst>
          </p:cNvPr>
          <p:cNvSpPr txBox="1"/>
          <p:nvPr/>
        </p:nvSpPr>
        <p:spPr>
          <a:xfrm rot="16200000">
            <a:off x="6393757" y="3113539"/>
            <a:ext cx="7220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N/A</a:t>
            </a:r>
          </a:p>
        </p:txBody>
      </p:sp>
    </p:spTree>
    <p:extLst>
      <p:ext uri="{BB962C8B-B14F-4D97-AF65-F5344CB8AC3E}">
        <p14:creationId xmlns:p14="http://schemas.microsoft.com/office/powerpoint/2010/main" val="301406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A2418-71A5-3742-B26F-DE5EB983E748}"/>
              </a:ext>
            </a:extLst>
          </p:cNvPr>
          <p:cNvSpPr>
            <a:spLocks noGrp="1"/>
          </p:cNvSpPr>
          <p:nvPr>
            <p:ph type="title"/>
          </p:nvPr>
        </p:nvSpPr>
        <p:spPr/>
        <p:txBody>
          <a:bodyPr/>
          <a:lstStyle/>
          <a:p>
            <a:r>
              <a:rPr lang="en-CH" dirty="0"/>
              <a:t>Ideal-OSF</a:t>
            </a:r>
          </a:p>
        </p:txBody>
      </p:sp>
      <p:pic>
        <p:nvPicPr>
          <p:cNvPr id="5" name="Content Placeholder 4">
            <a:extLst>
              <a:ext uri="{FF2B5EF4-FFF2-40B4-BE49-F238E27FC236}">
                <a16:creationId xmlns:a16="http://schemas.microsoft.com/office/drawing/2014/main" id="{44492224-9C58-A946-9788-9D9F7AA023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9719" y="1943448"/>
            <a:ext cx="8424424" cy="867219"/>
          </a:xfrm>
        </p:spPr>
      </p:pic>
      <p:pic>
        <p:nvPicPr>
          <p:cNvPr id="7" name="Picture 6">
            <a:extLst>
              <a:ext uri="{FF2B5EF4-FFF2-40B4-BE49-F238E27FC236}">
                <a16:creationId xmlns:a16="http://schemas.microsoft.com/office/drawing/2014/main" id="{488155DC-D0CB-FD4F-85BC-8F0DCA9D0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13" y="4650714"/>
            <a:ext cx="8798062" cy="749939"/>
          </a:xfrm>
          <a:prstGeom prst="rect">
            <a:avLst/>
          </a:prstGeom>
        </p:spPr>
      </p:pic>
      <p:sp>
        <p:nvSpPr>
          <p:cNvPr id="8" name="TextBox 7">
            <a:extLst>
              <a:ext uri="{FF2B5EF4-FFF2-40B4-BE49-F238E27FC236}">
                <a16:creationId xmlns:a16="http://schemas.microsoft.com/office/drawing/2014/main" id="{77B2CA20-1C6F-A846-B726-982241041F37}"/>
              </a:ext>
            </a:extLst>
          </p:cNvPr>
          <p:cNvSpPr txBox="1"/>
          <p:nvPr/>
        </p:nvSpPr>
        <p:spPr>
          <a:xfrm>
            <a:off x="189560" y="1292772"/>
            <a:ext cx="8113612"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 of an</a:t>
            </a:r>
            <a:r>
              <a:rPr kumimoji="0" lang="en-CH" sz="2400" b="0"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ideal in-storage filter</a:t>
            </a: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
        <p:nvSpPr>
          <p:cNvPr id="9" name="TextBox 8">
            <a:extLst>
              <a:ext uri="{FF2B5EF4-FFF2-40B4-BE49-F238E27FC236}">
                <a16:creationId xmlns:a16="http://schemas.microsoft.com/office/drawing/2014/main" id="{7EE2B635-8E11-7F40-92E9-092AB3E8A7D8}"/>
              </a:ext>
            </a:extLst>
          </p:cNvPr>
          <p:cNvSpPr txBox="1"/>
          <p:nvPr/>
        </p:nvSpPr>
        <p:spPr>
          <a:xfrm>
            <a:off x="189560" y="3499858"/>
            <a:ext cx="8113612" cy="83099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 of an </a:t>
            </a:r>
            <a:r>
              <a:rPr kumimoji="0" lang="en-CH" sz="2400" b="0"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ideal outside-storage filter</a:t>
            </a: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H" sz="24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60% slower</a:t>
            </a: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than Ideal-ISF in our analysis</a:t>
            </a:r>
          </a:p>
        </p:txBody>
      </p:sp>
    </p:spTree>
    <p:extLst>
      <p:ext uri="{BB962C8B-B14F-4D97-AF65-F5344CB8AC3E}">
        <p14:creationId xmlns:p14="http://schemas.microsoft.com/office/powerpoint/2010/main" val="357300065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FFCEE-70B6-3040-B2C4-94A49AE538C0}"/>
              </a:ext>
            </a:extLst>
          </p:cNvPr>
          <p:cNvSpPr>
            <a:spLocks noGrp="1"/>
          </p:cNvSpPr>
          <p:nvPr>
            <p:ph type="title"/>
          </p:nvPr>
        </p:nvSpPr>
        <p:spPr/>
        <p:txBody>
          <a:bodyPr/>
          <a:lstStyle/>
          <a:p>
            <a:r>
              <a:rPr lang="en-CH" dirty="0"/>
              <a:t>Comparison to PIM</a:t>
            </a:r>
          </a:p>
        </p:txBody>
      </p:sp>
      <p:sp>
        <p:nvSpPr>
          <p:cNvPr id="3" name="Content Placeholder 2">
            <a:extLst>
              <a:ext uri="{FF2B5EF4-FFF2-40B4-BE49-F238E27FC236}">
                <a16:creationId xmlns:a16="http://schemas.microsoft.com/office/drawing/2014/main" id="{1698FF94-A37A-EA4F-A579-F1500C7A3273}"/>
              </a:ext>
            </a:extLst>
          </p:cNvPr>
          <p:cNvSpPr>
            <a:spLocks noGrp="1"/>
          </p:cNvSpPr>
          <p:nvPr>
            <p:ph idx="1"/>
          </p:nvPr>
        </p:nvSpPr>
        <p:spPr/>
        <p:txBody>
          <a:bodyPr/>
          <a:lstStyle/>
          <a:p>
            <a:r>
              <a:rPr lang="en-GB" sz="2000" dirty="0"/>
              <a:t>Even though read mapping applications could also benefit from other near-data, in-storage processing can fundamentally address the data movement problem by filtering </a:t>
            </a:r>
            <a:r>
              <a:rPr lang="en-GB" sz="2000" dirty="0">
                <a:solidFill>
                  <a:srgbClr val="629B3C"/>
                </a:solidFill>
              </a:rPr>
              <a:t>large, low-reuse data </a:t>
            </a:r>
            <a:r>
              <a:rPr lang="en-GB" sz="2000" dirty="0"/>
              <a:t>where the data initially resides. </a:t>
            </a:r>
          </a:p>
          <a:p>
            <a:pPr marL="0" indent="0">
              <a:buNone/>
            </a:pPr>
            <a:endParaRPr lang="en-GB" sz="2000" dirty="0"/>
          </a:p>
          <a:p>
            <a:r>
              <a:rPr lang="en-GB" sz="2000" dirty="0"/>
              <a:t>Even if an ideal accelerator achieved a zero execution time, there would still exist the need to bring the data from storage to the accelerator. </a:t>
            </a:r>
          </a:p>
          <a:p>
            <a:pPr lvl="1"/>
            <a:r>
              <a:rPr lang="en-GB" sz="2000" dirty="0">
                <a:solidFill>
                  <a:srgbClr val="C00000"/>
                </a:solidFill>
              </a:rPr>
              <a:t>2.15x slower</a:t>
            </a:r>
            <a:r>
              <a:rPr lang="en-GB" sz="2000" dirty="0"/>
              <a:t> than the execution time that Ideal-ISF+ACC provides  in our motivational analysis</a:t>
            </a:r>
          </a:p>
        </p:txBody>
      </p:sp>
      <p:sp>
        <p:nvSpPr>
          <p:cNvPr id="4" name="Rectangle 3">
            <a:extLst>
              <a:ext uri="{FF2B5EF4-FFF2-40B4-BE49-F238E27FC236}">
                <a16:creationId xmlns:a16="http://schemas.microsoft.com/office/drawing/2014/main" id="{B2E07FE3-90DF-6743-B00B-46BF4DDF99ED}"/>
              </a:ext>
            </a:extLst>
          </p:cNvPr>
          <p:cNvSpPr/>
          <p:nvPr/>
        </p:nvSpPr>
        <p:spPr>
          <a:xfrm>
            <a:off x="0" y="4230981"/>
            <a:ext cx="9144000" cy="123892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In-storage filter </a:t>
            </a:r>
            <a:r>
              <a:rPr kumimoji="0" lang="en-GB" sz="22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can be integrated with any read mapping accelerator, including PIM accelerators</a:t>
            </a: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to alleviate their data movement overhead.</a:t>
            </a:r>
          </a:p>
        </p:txBody>
      </p:sp>
    </p:spTree>
    <p:extLst>
      <p:ext uri="{BB962C8B-B14F-4D97-AF65-F5344CB8AC3E}">
        <p14:creationId xmlns:p14="http://schemas.microsoft.com/office/powerpoint/2010/main" val="379952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07BB0-3206-CA46-B2B8-6BCCE90636DD}"/>
              </a:ext>
            </a:extLst>
          </p:cNvPr>
          <p:cNvSpPr>
            <a:spLocks noGrp="1"/>
          </p:cNvSpPr>
          <p:nvPr>
            <p:ph type="title"/>
          </p:nvPr>
        </p:nvSpPr>
        <p:spPr/>
        <p:txBody>
          <a:bodyPr/>
          <a:lstStyle/>
          <a:p>
            <a:r>
              <a:rPr lang="en-CH" dirty="0"/>
              <a:t>Long Read Use Cases</a:t>
            </a:r>
          </a:p>
        </p:txBody>
      </p:sp>
      <p:pic>
        <p:nvPicPr>
          <p:cNvPr id="5" name="Content Placeholder 4">
            <a:extLst>
              <a:ext uri="{FF2B5EF4-FFF2-40B4-BE49-F238E27FC236}">
                <a16:creationId xmlns:a16="http://schemas.microsoft.com/office/drawing/2014/main" id="{7E7BB889-6E20-9445-9107-27E1F5A606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2029334"/>
            <a:ext cx="8797925" cy="3275581"/>
          </a:xfrm>
        </p:spPr>
      </p:pic>
    </p:spTree>
    <p:extLst>
      <p:ext uri="{BB962C8B-B14F-4D97-AF65-F5344CB8AC3E}">
        <p14:creationId xmlns:p14="http://schemas.microsoft.com/office/powerpoint/2010/main" val="87420366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A1D6E-1CE6-7146-90A6-5EC4F21FB811}"/>
              </a:ext>
            </a:extLst>
          </p:cNvPr>
          <p:cNvSpPr>
            <a:spLocks noGrp="1"/>
          </p:cNvSpPr>
          <p:nvPr>
            <p:ph type="title"/>
          </p:nvPr>
        </p:nvSpPr>
        <p:spPr/>
        <p:txBody>
          <a:bodyPr/>
          <a:lstStyle/>
          <a:p>
            <a:r>
              <a:rPr lang="en-CH" dirty="0"/>
              <a:t>FTL</a:t>
            </a:r>
          </a:p>
        </p:txBody>
      </p:sp>
      <p:sp>
        <p:nvSpPr>
          <p:cNvPr id="4" name="Rounded Rectangle 3">
            <a:extLst>
              <a:ext uri="{FF2B5EF4-FFF2-40B4-BE49-F238E27FC236}">
                <a16:creationId xmlns:a16="http://schemas.microsoft.com/office/drawing/2014/main" id="{E3CACCC2-119D-B340-95CE-ACBA6A4FCDE9}"/>
              </a:ext>
            </a:extLst>
          </p:cNvPr>
          <p:cNvSpPr/>
          <p:nvPr/>
        </p:nvSpPr>
        <p:spPr>
          <a:xfrm>
            <a:off x="642567" y="2464780"/>
            <a:ext cx="7576145" cy="2560027"/>
          </a:xfrm>
          <a:prstGeom prst="roundRect">
            <a:avLst>
              <a:gd name="adj" fmla="val 6954"/>
            </a:avLst>
          </a:prstGeom>
          <a:solidFill>
            <a:schemeClr val="bg1">
              <a:lumMod val="9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GenStore-Enabled SSD</a:t>
            </a:r>
          </a:p>
        </p:txBody>
      </p:sp>
      <p:cxnSp>
        <p:nvCxnSpPr>
          <p:cNvPr id="5" name="Straight Connector 4">
            <a:extLst>
              <a:ext uri="{FF2B5EF4-FFF2-40B4-BE49-F238E27FC236}">
                <a16:creationId xmlns:a16="http://schemas.microsoft.com/office/drawing/2014/main" id="{BF51B76C-E436-DF4F-9260-B8BC3A6E637A}"/>
              </a:ext>
            </a:extLst>
          </p:cNvPr>
          <p:cNvCxnSpPr>
            <a:cxnSpLocks/>
          </p:cNvCxnSpPr>
          <p:nvPr/>
        </p:nvCxnSpPr>
        <p:spPr>
          <a:xfrm flipH="1">
            <a:off x="5850341" y="3198028"/>
            <a:ext cx="23670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0A9ED746-40C7-B84E-8826-4EEE76572235}"/>
              </a:ext>
            </a:extLst>
          </p:cNvPr>
          <p:cNvSpPr/>
          <p:nvPr/>
        </p:nvSpPr>
        <p:spPr bwMode="auto">
          <a:xfrm>
            <a:off x="2934280" y="2831995"/>
            <a:ext cx="2932803" cy="2108252"/>
          </a:xfrm>
          <a:prstGeom prst="roundRect">
            <a:avLst>
              <a:gd name="adj" fmla="val 0"/>
            </a:avLst>
          </a:prstGeom>
          <a:solidFill>
            <a:srgbClr val="E9F9E4"/>
          </a:solidFill>
          <a:ln w="15875" cap="flat" cmpd="sng" algn="ctr">
            <a:solidFill>
              <a:schemeClr val="tx1"/>
            </a:solidFill>
            <a:prstDash val="solid"/>
            <a:round/>
            <a:headEnd type="none" w="med" len="med"/>
            <a:tailEnd type="none" w="med" len="med"/>
          </a:ln>
          <a:effectLst/>
        </p:spPr>
        <p:txBody>
          <a:bodyPr vert="horz" wrap="square" lIns="91440" tIns="36000" rIns="91440" bIns="36000" numCol="1" rtlCol="0" anchor="b"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GenStore SSD Controller</a:t>
            </a:r>
          </a:p>
        </p:txBody>
      </p:sp>
      <p:grpSp>
        <p:nvGrpSpPr>
          <p:cNvPr id="7" name="Group 6">
            <a:extLst>
              <a:ext uri="{FF2B5EF4-FFF2-40B4-BE49-F238E27FC236}">
                <a16:creationId xmlns:a16="http://schemas.microsoft.com/office/drawing/2014/main" id="{748DB816-5447-AE4C-96F0-51D48CFD938A}"/>
              </a:ext>
            </a:extLst>
          </p:cNvPr>
          <p:cNvGrpSpPr/>
          <p:nvPr/>
        </p:nvGrpSpPr>
        <p:grpSpPr>
          <a:xfrm>
            <a:off x="4975612" y="3143359"/>
            <a:ext cx="757152" cy="682568"/>
            <a:chOff x="10752096" y="4076481"/>
            <a:chExt cx="757152" cy="682568"/>
          </a:xfrm>
        </p:grpSpPr>
        <p:sp>
          <p:nvSpPr>
            <p:cNvPr id="8" name="Rectangle 7">
              <a:extLst>
                <a:ext uri="{FF2B5EF4-FFF2-40B4-BE49-F238E27FC236}">
                  <a16:creationId xmlns:a16="http://schemas.microsoft.com/office/drawing/2014/main" id="{047EC413-907A-CF44-BB06-40B8955DCF74}"/>
                </a:ext>
              </a:extLst>
            </p:cNvPr>
            <p:cNvSpPr/>
            <p:nvPr/>
          </p:nvSpPr>
          <p:spPr bwMode="auto">
            <a:xfrm>
              <a:off x="10752096" y="4076481"/>
              <a:ext cx="651966" cy="559346"/>
            </a:xfrm>
            <a:prstGeom prst="rect">
              <a:avLst/>
            </a:prstGeom>
            <a:solidFill>
              <a:schemeClr val="accent6">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Core</a:t>
              </a:r>
            </a:p>
          </p:txBody>
        </p:sp>
        <p:sp>
          <p:nvSpPr>
            <p:cNvPr id="9" name="Rectangle 8">
              <a:extLst>
                <a:ext uri="{FF2B5EF4-FFF2-40B4-BE49-F238E27FC236}">
                  <a16:creationId xmlns:a16="http://schemas.microsoft.com/office/drawing/2014/main" id="{CB0AA91A-22FD-074A-A02A-09A4946E9BFC}"/>
                </a:ext>
              </a:extLst>
            </p:cNvPr>
            <p:cNvSpPr/>
            <p:nvPr/>
          </p:nvSpPr>
          <p:spPr bwMode="auto">
            <a:xfrm>
              <a:off x="10804689" y="4138092"/>
              <a:ext cx="651966" cy="559346"/>
            </a:xfrm>
            <a:prstGeom prst="rect">
              <a:avLst/>
            </a:prstGeom>
            <a:solidFill>
              <a:schemeClr val="accent6">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Core</a:t>
              </a:r>
            </a:p>
          </p:txBody>
        </p:sp>
        <p:sp>
          <p:nvSpPr>
            <p:cNvPr id="10" name="Rectangle 9">
              <a:extLst>
                <a:ext uri="{FF2B5EF4-FFF2-40B4-BE49-F238E27FC236}">
                  <a16:creationId xmlns:a16="http://schemas.microsoft.com/office/drawing/2014/main" id="{1A194DE5-37FF-214F-BAAB-83DDD81BFCE2}"/>
                </a:ext>
              </a:extLst>
            </p:cNvPr>
            <p:cNvSpPr/>
            <p:nvPr/>
          </p:nvSpPr>
          <p:spPr bwMode="auto">
            <a:xfrm>
              <a:off x="10857282" y="4199703"/>
              <a:ext cx="651966" cy="559346"/>
            </a:xfrm>
            <a:prstGeom prst="rect">
              <a:avLst/>
            </a:prstGeom>
            <a:solidFill>
              <a:schemeClr val="accent6">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Core</a:t>
              </a:r>
            </a:p>
          </p:txBody>
        </p:sp>
      </p:grpSp>
      <p:sp>
        <p:nvSpPr>
          <p:cNvPr id="11" name="Rectangle 10">
            <a:extLst>
              <a:ext uri="{FF2B5EF4-FFF2-40B4-BE49-F238E27FC236}">
                <a16:creationId xmlns:a16="http://schemas.microsoft.com/office/drawing/2014/main" id="{2C85197B-F933-6345-A386-5EF3536C7223}"/>
              </a:ext>
            </a:extLst>
          </p:cNvPr>
          <p:cNvSpPr/>
          <p:nvPr/>
        </p:nvSpPr>
        <p:spPr bwMode="auto">
          <a:xfrm>
            <a:off x="4969352" y="4111173"/>
            <a:ext cx="812503" cy="540967"/>
          </a:xfrm>
          <a:prstGeom prst="rect">
            <a:avLst/>
          </a:prstGeom>
          <a:solidFill>
            <a:srgbClr val="FFCDCD"/>
          </a:solidFill>
          <a:ln w="15875" cap="flat" cmpd="sng" algn="ctr">
            <a:solidFill>
              <a:srgbClr val="C00000"/>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SSD-LV</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ACC</a:t>
            </a:r>
          </a:p>
        </p:txBody>
      </p:sp>
      <p:cxnSp>
        <p:nvCxnSpPr>
          <p:cNvPr id="12" name="Straight Connector 11">
            <a:extLst>
              <a:ext uri="{FF2B5EF4-FFF2-40B4-BE49-F238E27FC236}">
                <a16:creationId xmlns:a16="http://schemas.microsoft.com/office/drawing/2014/main" id="{94B905F9-F30D-8741-9D69-05B6A83214CA}"/>
              </a:ext>
            </a:extLst>
          </p:cNvPr>
          <p:cNvCxnSpPr>
            <a:cxnSpLocks/>
          </p:cNvCxnSpPr>
          <p:nvPr/>
        </p:nvCxnSpPr>
        <p:spPr>
          <a:xfrm>
            <a:off x="4540855" y="4376843"/>
            <a:ext cx="428497" cy="481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10F4AD1-AE89-D34F-BD16-2A8B62CC3CD9}"/>
              </a:ext>
            </a:extLst>
          </p:cNvPr>
          <p:cNvSpPr/>
          <p:nvPr/>
        </p:nvSpPr>
        <p:spPr bwMode="auto">
          <a:xfrm>
            <a:off x="6060864" y="2830463"/>
            <a:ext cx="1374443" cy="2110220"/>
          </a:xfrm>
          <a:prstGeom prst="rect">
            <a:avLst/>
          </a:prstGeom>
          <a:solidFill>
            <a:schemeClr val="accent5">
              <a:lumMod val="20000"/>
              <a:lumOff val="80000"/>
            </a:schemeClr>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a:t>
            </a:r>
          </a:p>
        </p:txBody>
      </p:sp>
      <p:sp>
        <p:nvSpPr>
          <p:cNvPr id="14" name="Rounded Rectangle 13">
            <a:extLst>
              <a:ext uri="{FF2B5EF4-FFF2-40B4-BE49-F238E27FC236}">
                <a16:creationId xmlns:a16="http://schemas.microsoft.com/office/drawing/2014/main" id="{F53CF39C-7836-114F-966A-EAD2614404D2}"/>
              </a:ext>
            </a:extLst>
          </p:cNvPr>
          <p:cNvSpPr/>
          <p:nvPr/>
        </p:nvSpPr>
        <p:spPr>
          <a:xfrm>
            <a:off x="6116340" y="3146236"/>
            <a:ext cx="1274619" cy="763973"/>
          </a:xfrm>
          <a:prstGeom prst="roundRect">
            <a:avLst>
              <a:gd name="adj" fmla="val 9944"/>
            </a:avLst>
          </a:prstGeom>
          <a:solidFill>
            <a:schemeClr val="accent4">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L2P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Mappings</a:t>
            </a:r>
          </a:p>
        </p:txBody>
      </p:sp>
      <p:cxnSp>
        <p:nvCxnSpPr>
          <p:cNvPr id="15" name="Elbow Connector 14">
            <a:extLst>
              <a:ext uri="{FF2B5EF4-FFF2-40B4-BE49-F238E27FC236}">
                <a16:creationId xmlns:a16="http://schemas.microsoft.com/office/drawing/2014/main" id="{3659F4CE-2D65-1247-A872-E960DD3B871F}"/>
              </a:ext>
            </a:extLst>
          </p:cNvPr>
          <p:cNvCxnSpPr>
            <a:cxnSpLocks/>
            <a:stCxn id="35" idx="0"/>
          </p:cNvCxnSpPr>
          <p:nvPr/>
        </p:nvCxnSpPr>
        <p:spPr>
          <a:xfrm rot="5400000" flipH="1" flipV="1">
            <a:off x="2535398" y="2035562"/>
            <a:ext cx="110660" cy="2031255"/>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EA4D1EFF-AC74-9443-AC43-1A013250D5C0}"/>
              </a:ext>
            </a:extLst>
          </p:cNvPr>
          <p:cNvCxnSpPr>
            <a:cxnSpLocks/>
            <a:stCxn id="34" idx="0"/>
          </p:cNvCxnSpPr>
          <p:nvPr/>
        </p:nvCxnSpPr>
        <p:spPr>
          <a:xfrm rot="5400000" flipH="1" flipV="1">
            <a:off x="2709253" y="2835186"/>
            <a:ext cx="110660" cy="432007"/>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85FE918-F648-8D4C-993E-1644D4B4E779}"/>
              </a:ext>
            </a:extLst>
          </p:cNvPr>
          <p:cNvSpPr/>
          <p:nvPr/>
        </p:nvSpPr>
        <p:spPr bwMode="auto">
          <a:xfrm>
            <a:off x="2988325" y="2925934"/>
            <a:ext cx="723180" cy="540967"/>
          </a:xfrm>
          <a:prstGeom prst="rect">
            <a:avLst/>
          </a:prstGeom>
          <a:solidFill>
            <a:schemeClr val="accent6">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Flash</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Ctrl.#1</a:t>
            </a:r>
          </a:p>
        </p:txBody>
      </p:sp>
      <p:cxnSp>
        <p:nvCxnSpPr>
          <p:cNvPr id="18" name="Elbow Connector 17">
            <a:extLst>
              <a:ext uri="{FF2B5EF4-FFF2-40B4-BE49-F238E27FC236}">
                <a16:creationId xmlns:a16="http://schemas.microsoft.com/office/drawing/2014/main" id="{531C2C5F-820F-0347-98E8-1B942C2A1DBD}"/>
              </a:ext>
            </a:extLst>
          </p:cNvPr>
          <p:cNvCxnSpPr>
            <a:cxnSpLocks/>
            <a:stCxn id="40" idx="0"/>
          </p:cNvCxnSpPr>
          <p:nvPr/>
        </p:nvCxnSpPr>
        <p:spPr>
          <a:xfrm rot="5400000" flipH="1" flipV="1">
            <a:off x="2527234" y="3245969"/>
            <a:ext cx="110660" cy="2031255"/>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6C21E14E-168A-254C-AB5E-888605ED53EB}"/>
              </a:ext>
            </a:extLst>
          </p:cNvPr>
          <p:cNvCxnSpPr>
            <a:cxnSpLocks/>
            <a:stCxn id="39" idx="0"/>
          </p:cNvCxnSpPr>
          <p:nvPr/>
        </p:nvCxnSpPr>
        <p:spPr>
          <a:xfrm rot="5400000" flipH="1" flipV="1">
            <a:off x="2709253" y="4045593"/>
            <a:ext cx="110660" cy="432007"/>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9DE611DB-54C4-A24C-B03B-84CDC43D7011}"/>
              </a:ext>
            </a:extLst>
          </p:cNvPr>
          <p:cNvSpPr/>
          <p:nvPr/>
        </p:nvSpPr>
        <p:spPr bwMode="auto">
          <a:xfrm>
            <a:off x="2988325" y="4111173"/>
            <a:ext cx="723180" cy="540967"/>
          </a:xfrm>
          <a:prstGeom prst="rect">
            <a:avLst/>
          </a:prstGeom>
          <a:solidFill>
            <a:schemeClr val="accent6">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Flash</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Ctrl.#N</a:t>
            </a:r>
          </a:p>
        </p:txBody>
      </p:sp>
      <p:sp>
        <p:nvSpPr>
          <p:cNvPr id="21" name="직사각형 363">
            <a:extLst>
              <a:ext uri="{FF2B5EF4-FFF2-40B4-BE49-F238E27FC236}">
                <a16:creationId xmlns:a16="http://schemas.microsoft.com/office/drawing/2014/main" id="{C0305C8F-934C-A74A-95C9-6430208F5DE9}"/>
              </a:ext>
            </a:extLst>
          </p:cNvPr>
          <p:cNvSpPr/>
          <p:nvPr/>
        </p:nvSpPr>
        <p:spPr>
          <a:xfrm rot="5400000">
            <a:off x="1909075" y="3685265"/>
            <a:ext cx="305537" cy="216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endParaRPr>
          </a:p>
        </p:txBody>
      </p:sp>
      <p:sp>
        <p:nvSpPr>
          <p:cNvPr id="22" name="직사각형 363">
            <a:extLst>
              <a:ext uri="{FF2B5EF4-FFF2-40B4-BE49-F238E27FC236}">
                <a16:creationId xmlns:a16="http://schemas.microsoft.com/office/drawing/2014/main" id="{64E97F1C-3511-3540-80CF-4D151840367D}"/>
              </a:ext>
            </a:extLst>
          </p:cNvPr>
          <p:cNvSpPr/>
          <p:nvPr/>
        </p:nvSpPr>
        <p:spPr>
          <a:xfrm rot="5400000">
            <a:off x="3120581" y="3685265"/>
            <a:ext cx="305537" cy="216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endParaRPr>
          </a:p>
        </p:txBody>
      </p:sp>
      <p:sp>
        <p:nvSpPr>
          <p:cNvPr id="23" name="Rectangle 22">
            <a:extLst>
              <a:ext uri="{FF2B5EF4-FFF2-40B4-BE49-F238E27FC236}">
                <a16:creationId xmlns:a16="http://schemas.microsoft.com/office/drawing/2014/main" id="{B58C008B-5E25-1E49-BBEF-A3A5B69C42D6}"/>
              </a:ext>
            </a:extLst>
          </p:cNvPr>
          <p:cNvSpPr/>
          <p:nvPr/>
        </p:nvSpPr>
        <p:spPr bwMode="auto">
          <a:xfrm>
            <a:off x="3788308" y="2925934"/>
            <a:ext cx="752544" cy="540967"/>
          </a:xfrm>
          <a:prstGeom prst="rect">
            <a:avLst/>
          </a:prstGeom>
          <a:solidFill>
            <a:srgbClr val="FFCDCD"/>
          </a:solidFill>
          <a:ln w="15875" cap="flat" cmpd="sng" algn="ctr">
            <a:solidFill>
              <a:srgbClr val="C00000"/>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CH-LV</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ACC#1</a:t>
            </a:r>
          </a:p>
        </p:txBody>
      </p:sp>
      <p:sp>
        <p:nvSpPr>
          <p:cNvPr id="24" name="Rectangle 23">
            <a:extLst>
              <a:ext uri="{FF2B5EF4-FFF2-40B4-BE49-F238E27FC236}">
                <a16:creationId xmlns:a16="http://schemas.microsoft.com/office/drawing/2014/main" id="{7723CA37-ACBE-214B-B0C8-8F262D800A0F}"/>
              </a:ext>
            </a:extLst>
          </p:cNvPr>
          <p:cNvSpPr/>
          <p:nvPr/>
        </p:nvSpPr>
        <p:spPr bwMode="auto">
          <a:xfrm>
            <a:off x="3788308" y="4111173"/>
            <a:ext cx="752544" cy="540967"/>
          </a:xfrm>
          <a:prstGeom prst="rect">
            <a:avLst/>
          </a:prstGeom>
          <a:solidFill>
            <a:srgbClr val="FFCDCD"/>
          </a:solidFill>
          <a:ln w="15875" cap="flat" cmpd="sng" algn="ctr">
            <a:solidFill>
              <a:srgbClr val="C00000"/>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CH-LV</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ACC#N</a:t>
            </a:r>
          </a:p>
        </p:txBody>
      </p:sp>
      <p:cxnSp>
        <p:nvCxnSpPr>
          <p:cNvPr id="25" name="Straight Connector 24">
            <a:extLst>
              <a:ext uri="{FF2B5EF4-FFF2-40B4-BE49-F238E27FC236}">
                <a16:creationId xmlns:a16="http://schemas.microsoft.com/office/drawing/2014/main" id="{C3F287C6-7A1B-B546-9AD1-04468698DBA0}"/>
              </a:ext>
            </a:extLst>
          </p:cNvPr>
          <p:cNvCxnSpPr>
            <a:cxnSpLocks/>
            <a:stCxn id="23" idx="1"/>
            <a:endCxn id="17" idx="3"/>
          </p:cNvCxnSpPr>
          <p:nvPr/>
        </p:nvCxnSpPr>
        <p:spPr>
          <a:xfrm flipH="1">
            <a:off x="3711503" y="3196415"/>
            <a:ext cx="7680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4F1D7A9-C518-B64B-8688-AF7647BBEBE1}"/>
              </a:ext>
            </a:extLst>
          </p:cNvPr>
          <p:cNvCxnSpPr>
            <a:cxnSpLocks/>
          </p:cNvCxnSpPr>
          <p:nvPr/>
        </p:nvCxnSpPr>
        <p:spPr>
          <a:xfrm flipH="1">
            <a:off x="3711503" y="4381653"/>
            <a:ext cx="7680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7AE17E39-FB03-F741-AD7E-17CCB74CD0C6}"/>
              </a:ext>
            </a:extLst>
          </p:cNvPr>
          <p:cNvCxnSpPr>
            <a:cxnSpLocks/>
            <a:stCxn id="11" idx="1"/>
            <a:endCxn id="23" idx="3"/>
          </p:cNvCxnSpPr>
          <p:nvPr/>
        </p:nvCxnSpPr>
        <p:spPr>
          <a:xfrm rot="10800000">
            <a:off x="4540857" y="3196421"/>
            <a:ext cx="428497" cy="1185239"/>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3667234F-5893-6D40-A012-CF41D0B817DB}"/>
              </a:ext>
            </a:extLst>
          </p:cNvPr>
          <p:cNvCxnSpPr>
            <a:cxnSpLocks/>
            <a:stCxn id="49" idx="1"/>
            <a:endCxn id="24" idx="3"/>
          </p:cNvCxnSpPr>
          <p:nvPr/>
        </p:nvCxnSpPr>
        <p:spPr>
          <a:xfrm rot="10800000" flipV="1">
            <a:off x="4540854" y="3200789"/>
            <a:ext cx="286748" cy="1180867"/>
          </a:xfrm>
          <a:prstGeom prst="bentConnector3">
            <a:avLst>
              <a:gd name="adj1" fmla="val 24919"/>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2B58521F-4513-2441-A992-C32439F48365}"/>
              </a:ext>
            </a:extLst>
          </p:cNvPr>
          <p:cNvSpPr/>
          <p:nvPr/>
        </p:nvSpPr>
        <p:spPr>
          <a:xfrm>
            <a:off x="6116340" y="4042061"/>
            <a:ext cx="1274619" cy="796375"/>
          </a:xfrm>
          <a:prstGeom prst="roundRect">
            <a:avLst>
              <a:gd name="adj" fmla="val 9944"/>
            </a:avLst>
          </a:prstGeom>
          <a:solidFill>
            <a:srgbClr val="FFEBEB"/>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GenStore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Metadata  </a:t>
            </a:r>
          </a:p>
        </p:txBody>
      </p:sp>
      <p:sp>
        <p:nvSpPr>
          <p:cNvPr id="30" name="Rectangle 29">
            <a:extLst>
              <a:ext uri="{FF2B5EF4-FFF2-40B4-BE49-F238E27FC236}">
                <a16:creationId xmlns:a16="http://schemas.microsoft.com/office/drawing/2014/main" id="{EC82849D-7D83-8440-BB47-0A19010FEB3A}"/>
              </a:ext>
            </a:extLst>
          </p:cNvPr>
          <p:cNvSpPr/>
          <p:nvPr/>
        </p:nvSpPr>
        <p:spPr bwMode="auto">
          <a:xfrm>
            <a:off x="3365533" y="2100283"/>
            <a:ext cx="1639343" cy="385960"/>
          </a:xfrm>
          <a:prstGeom prst="rect">
            <a:avLst/>
          </a:prstGeom>
          <a:no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8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①</a:t>
            </a:r>
            <a:r>
              <a:rPr kumimoji="0" lang="en-CH" sz="16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 </a:t>
            </a:r>
            <a:r>
              <a:rPr kumimoji="0" lang="en-CH" sz="1600" b="1"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Start analysis</a:t>
            </a:r>
          </a:p>
        </p:txBody>
      </p:sp>
      <p:sp>
        <p:nvSpPr>
          <p:cNvPr id="31" name="Rectangle 30">
            <a:extLst>
              <a:ext uri="{FF2B5EF4-FFF2-40B4-BE49-F238E27FC236}">
                <a16:creationId xmlns:a16="http://schemas.microsoft.com/office/drawing/2014/main" id="{3B1951C8-F3A1-D34B-94E7-3140345F6B0F}"/>
              </a:ext>
            </a:extLst>
          </p:cNvPr>
          <p:cNvSpPr/>
          <p:nvPr/>
        </p:nvSpPr>
        <p:spPr bwMode="auto">
          <a:xfrm>
            <a:off x="5693430" y="2100283"/>
            <a:ext cx="1824168" cy="385960"/>
          </a:xfrm>
          <a:prstGeom prst="rect">
            <a:avLst/>
          </a:prstGeom>
          <a:no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8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⑤</a:t>
            </a:r>
            <a:r>
              <a:rPr kumimoji="0" lang="en-CH" sz="1600" b="1"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 Unfiltered data</a:t>
            </a:r>
          </a:p>
        </p:txBody>
      </p:sp>
      <p:sp>
        <p:nvSpPr>
          <p:cNvPr id="32" name="Bent Arrow 31">
            <a:extLst>
              <a:ext uri="{FF2B5EF4-FFF2-40B4-BE49-F238E27FC236}">
                <a16:creationId xmlns:a16="http://schemas.microsoft.com/office/drawing/2014/main" id="{3A89512A-3D2A-444F-BDC2-C84A50844DFE}"/>
              </a:ext>
            </a:extLst>
          </p:cNvPr>
          <p:cNvSpPr/>
          <p:nvPr/>
        </p:nvSpPr>
        <p:spPr>
          <a:xfrm>
            <a:off x="1497139" y="2871141"/>
            <a:ext cx="1564013" cy="272689"/>
          </a:xfrm>
          <a:prstGeom prst="bentArrow">
            <a:avLst>
              <a:gd name="adj1" fmla="val 14629"/>
              <a:gd name="adj2" fmla="val 25000"/>
              <a:gd name="adj3" fmla="val 50000"/>
              <a:gd name="adj4" fmla="val 43750"/>
            </a:avLst>
          </a:prstGeom>
          <a:solidFill>
            <a:schemeClr val="accent5"/>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33" name="Bent Arrow 32">
            <a:extLst>
              <a:ext uri="{FF2B5EF4-FFF2-40B4-BE49-F238E27FC236}">
                <a16:creationId xmlns:a16="http://schemas.microsoft.com/office/drawing/2014/main" id="{388393BC-356F-5D43-8757-AB9D1824BFF5}"/>
              </a:ext>
            </a:extLst>
          </p:cNvPr>
          <p:cNvSpPr/>
          <p:nvPr/>
        </p:nvSpPr>
        <p:spPr>
          <a:xfrm>
            <a:off x="2482651" y="2871139"/>
            <a:ext cx="578501" cy="256736"/>
          </a:xfrm>
          <a:prstGeom prst="bentArrow">
            <a:avLst>
              <a:gd name="adj1" fmla="val 14629"/>
              <a:gd name="adj2" fmla="val 25000"/>
              <a:gd name="adj3" fmla="val 50000"/>
              <a:gd name="adj4" fmla="val 43750"/>
            </a:avLst>
          </a:prstGeom>
          <a:solidFill>
            <a:schemeClr val="accent5"/>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34" name="Rectangle 33">
            <a:extLst>
              <a:ext uri="{FF2B5EF4-FFF2-40B4-BE49-F238E27FC236}">
                <a16:creationId xmlns:a16="http://schemas.microsoft.com/office/drawing/2014/main" id="{4669CF85-BF0C-EE4E-A660-7823A36449CC}"/>
              </a:ext>
            </a:extLst>
          </p:cNvPr>
          <p:cNvSpPr/>
          <p:nvPr/>
        </p:nvSpPr>
        <p:spPr bwMode="auto">
          <a:xfrm>
            <a:off x="2214655" y="3106520"/>
            <a:ext cx="667845" cy="551841"/>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NAND</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Die#4</a:t>
            </a:r>
          </a:p>
        </p:txBody>
      </p:sp>
      <p:sp>
        <p:nvSpPr>
          <p:cNvPr id="35" name="Rectangle 34">
            <a:extLst>
              <a:ext uri="{FF2B5EF4-FFF2-40B4-BE49-F238E27FC236}">
                <a16:creationId xmlns:a16="http://schemas.microsoft.com/office/drawing/2014/main" id="{BEB29B24-6F83-D74A-B881-E45D58BE1E9D}"/>
              </a:ext>
            </a:extLst>
          </p:cNvPr>
          <p:cNvSpPr/>
          <p:nvPr/>
        </p:nvSpPr>
        <p:spPr bwMode="auto">
          <a:xfrm>
            <a:off x="1241178" y="3106520"/>
            <a:ext cx="667845" cy="551841"/>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NAND</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Die#1</a:t>
            </a:r>
          </a:p>
        </p:txBody>
      </p:sp>
      <p:sp>
        <p:nvSpPr>
          <p:cNvPr id="36" name="직사각형 363">
            <a:extLst>
              <a:ext uri="{FF2B5EF4-FFF2-40B4-BE49-F238E27FC236}">
                <a16:creationId xmlns:a16="http://schemas.microsoft.com/office/drawing/2014/main" id="{DC13B5FE-0CF8-034E-9162-58D44991EDEB}"/>
              </a:ext>
            </a:extLst>
          </p:cNvPr>
          <p:cNvSpPr/>
          <p:nvPr/>
        </p:nvSpPr>
        <p:spPr>
          <a:xfrm>
            <a:off x="1908599" y="3298637"/>
            <a:ext cx="305537" cy="216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endParaRPr>
          </a:p>
        </p:txBody>
      </p:sp>
      <p:sp>
        <p:nvSpPr>
          <p:cNvPr id="37" name="Bent Arrow 36">
            <a:extLst>
              <a:ext uri="{FF2B5EF4-FFF2-40B4-BE49-F238E27FC236}">
                <a16:creationId xmlns:a16="http://schemas.microsoft.com/office/drawing/2014/main" id="{55538BD7-5FC0-4943-B01B-23552F72122B}"/>
              </a:ext>
            </a:extLst>
          </p:cNvPr>
          <p:cNvSpPr/>
          <p:nvPr/>
        </p:nvSpPr>
        <p:spPr>
          <a:xfrm>
            <a:off x="1497139" y="4077898"/>
            <a:ext cx="1564013" cy="272689"/>
          </a:xfrm>
          <a:prstGeom prst="bentArrow">
            <a:avLst>
              <a:gd name="adj1" fmla="val 14629"/>
              <a:gd name="adj2" fmla="val 25000"/>
              <a:gd name="adj3" fmla="val 50000"/>
              <a:gd name="adj4" fmla="val 43750"/>
            </a:avLst>
          </a:prstGeom>
          <a:solidFill>
            <a:schemeClr val="accent5"/>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38" name="Bent Arrow 37">
            <a:extLst>
              <a:ext uri="{FF2B5EF4-FFF2-40B4-BE49-F238E27FC236}">
                <a16:creationId xmlns:a16="http://schemas.microsoft.com/office/drawing/2014/main" id="{ED900D49-0D75-B947-B092-EA35E826B1A0}"/>
              </a:ext>
            </a:extLst>
          </p:cNvPr>
          <p:cNvSpPr/>
          <p:nvPr/>
        </p:nvSpPr>
        <p:spPr>
          <a:xfrm>
            <a:off x="2482651" y="4077895"/>
            <a:ext cx="578501" cy="256736"/>
          </a:xfrm>
          <a:prstGeom prst="bentArrow">
            <a:avLst>
              <a:gd name="adj1" fmla="val 14629"/>
              <a:gd name="adj2" fmla="val 25000"/>
              <a:gd name="adj3" fmla="val 50000"/>
              <a:gd name="adj4" fmla="val 43750"/>
            </a:avLst>
          </a:prstGeom>
          <a:solidFill>
            <a:schemeClr val="accent5"/>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39" name="Rectangle 38">
            <a:extLst>
              <a:ext uri="{FF2B5EF4-FFF2-40B4-BE49-F238E27FC236}">
                <a16:creationId xmlns:a16="http://schemas.microsoft.com/office/drawing/2014/main" id="{4AF65F84-F5AB-1D48-B5B9-F972C757CBF6}"/>
              </a:ext>
            </a:extLst>
          </p:cNvPr>
          <p:cNvSpPr/>
          <p:nvPr/>
        </p:nvSpPr>
        <p:spPr bwMode="auto">
          <a:xfrm>
            <a:off x="2214655" y="4316926"/>
            <a:ext cx="667845" cy="551841"/>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NAND</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Die#4</a:t>
            </a:r>
          </a:p>
        </p:txBody>
      </p:sp>
      <p:sp>
        <p:nvSpPr>
          <p:cNvPr id="40" name="Rectangle 39">
            <a:extLst>
              <a:ext uri="{FF2B5EF4-FFF2-40B4-BE49-F238E27FC236}">
                <a16:creationId xmlns:a16="http://schemas.microsoft.com/office/drawing/2014/main" id="{5274B6F9-658E-D24D-8636-0243DA2B2A60}"/>
              </a:ext>
            </a:extLst>
          </p:cNvPr>
          <p:cNvSpPr/>
          <p:nvPr/>
        </p:nvSpPr>
        <p:spPr bwMode="auto">
          <a:xfrm>
            <a:off x="1233014" y="4316926"/>
            <a:ext cx="667845" cy="551841"/>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NAND</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Die#1</a:t>
            </a:r>
          </a:p>
        </p:txBody>
      </p:sp>
      <p:sp>
        <p:nvSpPr>
          <p:cNvPr id="41" name="직사각형 363">
            <a:extLst>
              <a:ext uri="{FF2B5EF4-FFF2-40B4-BE49-F238E27FC236}">
                <a16:creationId xmlns:a16="http://schemas.microsoft.com/office/drawing/2014/main" id="{5577DCE0-84BE-4F4B-BC08-0CF25766C115}"/>
              </a:ext>
            </a:extLst>
          </p:cNvPr>
          <p:cNvSpPr/>
          <p:nvPr/>
        </p:nvSpPr>
        <p:spPr>
          <a:xfrm>
            <a:off x="1908599" y="4487973"/>
            <a:ext cx="305537" cy="216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endParaRPr>
          </a:p>
        </p:txBody>
      </p:sp>
      <p:sp>
        <p:nvSpPr>
          <p:cNvPr id="42" name="Rectangle 41">
            <a:extLst>
              <a:ext uri="{FF2B5EF4-FFF2-40B4-BE49-F238E27FC236}">
                <a16:creationId xmlns:a16="http://schemas.microsoft.com/office/drawing/2014/main" id="{CB15EE24-1DF7-A045-8651-F2E74E6F2CC2}"/>
              </a:ext>
            </a:extLst>
          </p:cNvPr>
          <p:cNvSpPr/>
          <p:nvPr/>
        </p:nvSpPr>
        <p:spPr bwMode="auto">
          <a:xfrm>
            <a:off x="516616" y="3802927"/>
            <a:ext cx="2517035" cy="385960"/>
          </a:xfrm>
          <a:prstGeom prst="rect">
            <a:avLst/>
          </a:prstGeom>
          <a:no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8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③</a:t>
            </a:r>
            <a:r>
              <a:rPr kumimoji="0" lang="en-GB" sz="1600" b="1"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 Full-bandwidth read</a:t>
            </a:r>
            <a:endParaRPr kumimoji="0" lang="en-CH" sz="1600" b="1"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endParaRPr>
          </a:p>
        </p:txBody>
      </p:sp>
      <p:grpSp>
        <p:nvGrpSpPr>
          <p:cNvPr id="43" name="Group 42">
            <a:extLst>
              <a:ext uri="{FF2B5EF4-FFF2-40B4-BE49-F238E27FC236}">
                <a16:creationId xmlns:a16="http://schemas.microsoft.com/office/drawing/2014/main" id="{F1669209-6F2F-694B-9866-CDC68D0DD704}"/>
              </a:ext>
            </a:extLst>
          </p:cNvPr>
          <p:cNvGrpSpPr/>
          <p:nvPr/>
        </p:nvGrpSpPr>
        <p:grpSpPr>
          <a:xfrm rot="16200000">
            <a:off x="7054224" y="3853998"/>
            <a:ext cx="913687" cy="262137"/>
            <a:chOff x="5815766" y="2450158"/>
            <a:chExt cx="913687" cy="322729"/>
          </a:xfrm>
        </p:grpSpPr>
        <p:cxnSp>
          <p:nvCxnSpPr>
            <p:cNvPr id="44" name="Straight Arrow Connector 43">
              <a:extLst>
                <a:ext uri="{FF2B5EF4-FFF2-40B4-BE49-F238E27FC236}">
                  <a16:creationId xmlns:a16="http://schemas.microsoft.com/office/drawing/2014/main" id="{3D38045C-C42D-364A-8BF6-9C7FA9924328}"/>
                </a:ext>
              </a:extLst>
            </p:cNvPr>
            <p:cNvCxnSpPr>
              <a:cxnSpLocks/>
            </p:cNvCxnSpPr>
            <p:nvPr/>
          </p:nvCxnSpPr>
          <p:spPr>
            <a:xfrm>
              <a:off x="5815766" y="2462648"/>
              <a:ext cx="0" cy="310239"/>
            </a:xfrm>
            <a:prstGeom prst="straightConnector1">
              <a:avLst/>
            </a:prstGeom>
            <a:ln w="15875">
              <a:solidFill>
                <a:srgbClr val="1E4D79"/>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D8BAB4A-97B2-8E43-8C46-CB5C62CA1400}"/>
                </a:ext>
              </a:extLst>
            </p:cNvPr>
            <p:cNvCxnSpPr>
              <a:cxnSpLocks/>
            </p:cNvCxnSpPr>
            <p:nvPr/>
          </p:nvCxnSpPr>
          <p:spPr>
            <a:xfrm rot="10800000">
              <a:off x="6729453" y="2450158"/>
              <a:ext cx="0" cy="310239"/>
            </a:xfrm>
            <a:prstGeom prst="straightConnector1">
              <a:avLst/>
            </a:prstGeom>
            <a:ln w="15875">
              <a:solidFill>
                <a:srgbClr val="1E4D79"/>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grpSp>
      <p:sp>
        <p:nvSpPr>
          <p:cNvPr id="46" name="Rectangle 45">
            <a:extLst>
              <a:ext uri="{FF2B5EF4-FFF2-40B4-BE49-F238E27FC236}">
                <a16:creationId xmlns:a16="http://schemas.microsoft.com/office/drawing/2014/main" id="{A12D3169-0892-A243-923D-8EC7CF656921}"/>
              </a:ext>
            </a:extLst>
          </p:cNvPr>
          <p:cNvSpPr/>
          <p:nvPr/>
        </p:nvSpPr>
        <p:spPr bwMode="auto">
          <a:xfrm rot="5400000">
            <a:off x="7206060" y="3758027"/>
            <a:ext cx="1639343" cy="385960"/>
          </a:xfrm>
          <a:prstGeom prst="rect">
            <a:avLst/>
          </a:prstGeom>
          <a:no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②</a:t>
            </a:r>
            <a:r>
              <a:rPr kumimoji="0" lang="en-CH" sz="16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 </a:t>
            </a:r>
            <a:r>
              <a:rPr kumimoji="0" lang="en-CH" sz="1600" b="1"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Preparation</a:t>
            </a:r>
          </a:p>
        </p:txBody>
      </p:sp>
      <p:sp>
        <p:nvSpPr>
          <p:cNvPr id="47" name="Rectangle 46">
            <a:extLst>
              <a:ext uri="{FF2B5EF4-FFF2-40B4-BE49-F238E27FC236}">
                <a16:creationId xmlns:a16="http://schemas.microsoft.com/office/drawing/2014/main" id="{A70625B9-6ABE-3445-8020-66665C4EDFBC}"/>
              </a:ext>
            </a:extLst>
          </p:cNvPr>
          <p:cNvSpPr/>
          <p:nvPr/>
        </p:nvSpPr>
        <p:spPr bwMode="auto">
          <a:xfrm rot="5400000">
            <a:off x="7392096" y="3329961"/>
            <a:ext cx="695243" cy="385960"/>
          </a:xfrm>
          <a:prstGeom prst="rect">
            <a:avLst/>
          </a:prstGeom>
          <a:no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Flush</a:t>
            </a:r>
            <a:endParaRPr kumimoji="0" lang="en-CH" sz="1600" b="0"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138F5AA2-39D2-8440-8DDB-9B8577B4E4CA}"/>
              </a:ext>
            </a:extLst>
          </p:cNvPr>
          <p:cNvSpPr/>
          <p:nvPr/>
        </p:nvSpPr>
        <p:spPr bwMode="auto">
          <a:xfrm rot="5400000">
            <a:off x="7392096" y="4247267"/>
            <a:ext cx="695243" cy="385960"/>
          </a:xfrm>
          <a:prstGeom prst="rect">
            <a:avLst/>
          </a:prstGeom>
          <a:no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Load</a:t>
            </a:r>
            <a:endParaRPr kumimoji="0" lang="en-CH" sz="1600" b="0"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endParaRPr>
          </a:p>
        </p:txBody>
      </p:sp>
      <p:sp>
        <p:nvSpPr>
          <p:cNvPr id="49" name="Rounded Rectangle 48">
            <a:extLst>
              <a:ext uri="{FF2B5EF4-FFF2-40B4-BE49-F238E27FC236}">
                <a16:creationId xmlns:a16="http://schemas.microsoft.com/office/drawing/2014/main" id="{4FDE4435-3190-2F4C-83EE-720D7E7795B9}"/>
              </a:ext>
            </a:extLst>
          </p:cNvPr>
          <p:cNvSpPr/>
          <p:nvPr/>
        </p:nvSpPr>
        <p:spPr>
          <a:xfrm>
            <a:off x="4827603" y="2908860"/>
            <a:ext cx="977645" cy="583859"/>
          </a:xfrm>
          <a:prstGeom prst="roundRect">
            <a:avLst>
              <a:gd name="adj" fmla="val 16632"/>
            </a:avLst>
          </a:prstGeom>
          <a:solidFill>
            <a:srgbClr val="FFEBEB"/>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GenStore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FTL</a:t>
            </a:r>
          </a:p>
        </p:txBody>
      </p:sp>
      <p:sp>
        <p:nvSpPr>
          <p:cNvPr id="50" name="Rectangle 49">
            <a:extLst>
              <a:ext uri="{FF2B5EF4-FFF2-40B4-BE49-F238E27FC236}">
                <a16:creationId xmlns:a16="http://schemas.microsoft.com/office/drawing/2014/main" id="{FDB717BD-EE4F-A84D-8969-0CB89FFB6927}"/>
              </a:ext>
            </a:extLst>
          </p:cNvPr>
          <p:cNvSpPr/>
          <p:nvPr/>
        </p:nvSpPr>
        <p:spPr bwMode="auto">
          <a:xfrm>
            <a:off x="3072191" y="3565191"/>
            <a:ext cx="1824168" cy="385960"/>
          </a:xfrm>
          <a:prstGeom prst="rect">
            <a:avLst/>
          </a:prstGeom>
          <a:noFill/>
          <a:ln w="9525" cap="flat" cmpd="sng" algn="ctr">
            <a:no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8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④</a:t>
            </a:r>
            <a:r>
              <a:rPr kumimoji="0" lang="en-CH" sz="16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 </a:t>
            </a:r>
            <a:r>
              <a:rPr kumimoji="0" lang="en-CH" sz="1600" b="1"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Filtering</a:t>
            </a:r>
          </a:p>
        </p:txBody>
      </p:sp>
      <p:cxnSp>
        <p:nvCxnSpPr>
          <p:cNvPr id="51" name="Straight Arrow Connector 50">
            <a:extLst>
              <a:ext uri="{FF2B5EF4-FFF2-40B4-BE49-F238E27FC236}">
                <a16:creationId xmlns:a16="http://schemas.microsoft.com/office/drawing/2014/main" id="{EE9B4BD1-7B69-AB46-9CEC-896C0AD88754}"/>
              </a:ext>
            </a:extLst>
          </p:cNvPr>
          <p:cNvCxnSpPr>
            <a:cxnSpLocks/>
          </p:cNvCxnSpPr>
          <p:nvPr/>
        </p:nvCxnSpPr>
        <p:spPr>
          <a:xfrm flipV="1">
            <a:off x="4171652" y="3466901"/>
            <a:ext cx="3" cy="235807"/>
          </a:xfrm>
          <a:prstGeom prst="straightConnector1">
            <a:avLst/>
          </a:prstGeom>
          <a:ln w="15875">
            <a:solidFill>
              <a:srgbClr val="1E4D79"/>
            </a:solidFill>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52" name="Rounded Rectangle 51">
            <a:extLst>
              <a:ext uri="{FF2B5EF4-FFF2-40B4-BE49-F238E27FC236}">
                <a16:creationId xmlns:a16="http://schemas.microsoft.com/office/drawing/2014/main" id="{C810F0B3-3958-AB48-B19E-121E3C2BE2CE}"/>
              </a:ext>
            </a:extLst>
          </p:cNvPr>
          <p:cNvSpPr/>
          <p:nvPr/>
        </p:nvSpPr>
        <p:spPr>
          <a:xfrm>
            <a:off x="2663476" y="1730607"/>
            <a:ext cx="3534327" cy="392316"/>
          </a:xfrm>
          <a:prstGeom prst="roundRect">
            <a:avLst>
              <a:gd name="adj" fmla="val 30799"/>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Host System</a:t>
            </a:r>
          </a:p>
        </p:txBody>
      </p:sp>
      <p:grpSp>
        <p:nvGrpSpPr>
          <p:cNvPr id="53" name="Group 52">
            <a:extLst>
              <a:ext uri="{FF2B5EF4-FFF2-40B4-BE49-F238E27FC236}">
                <a16:creationId xmlns:a16="http://schemas.microsoft.com/office/drawing/2014/main" id="{38EDC07F-6622-B740-A600-8F9BB415FA88}"/>
              </a:ext>
            </a:extLst>
          </p:cNvPr>
          <p:cNvGrpSpPr/>
          <p:nvPr/>
        </p:nvGrpSpPr>
        <p:grpSpPr>
          <a:xfrm>
            <a:off x="3633196" y="2661018"/>
            <a:ext cx="461986" cy="369332"/>
            <a:chOff x="4644859" y="986900"/>
            <a:chExt cx="615981" cy="454437"/>
          </a:xfrm>
        </p:grpSpPr>
        <p:sp>
          <p:nvSpPr>
            <p:cNvPr id="54" name="Oval 53">
              <a:extLst>
                <a:ext uri="{FF2B5EF4-FFF2-40B4-BE49-F238E27FC236}">
                  <a16:creationId xmlns:a16="http://schemas.microsoft.com/office/drawing/2014/main" id="{78A01240-4192-424E-8A3D-F3EEE521075B}"/>
                </a:ext>
              </a:extLst>
            </p:cNvPr>
            <p:cNvSpPr/>
            <p:nvPr/>
          </p:nvSpPr>
          <p:spPr>
            <a:xfrm>
              <a:off x="4760356" y="1056070"/>
              <a:ext cx="230993" cy="23099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E0B750CE-F72E-3743-9698-1A7FD9402D70}"/>
                </a:ext>
              </a:extLst>
            </p:cNvPr>
            <p:cNvSpPr/>
            <p:nvPr/>
          </p:nvSpPr>
          <p:spPr>
            <a:xfrm>
              <a:off x="4644859" y="986900"/>
              <a:ext cx="615981" cy="45443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❷</a:t>
              </a:r>
              <a:endParaRPr kumimoji="0" lang="ko-KR" altLang="en-US"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grpSp>
        <p:nvGrpSpPr>
          <p:cNvPr id="56" name="Group 55">
            <a:extLst>
              <a:ext uri="{FF2B5EF4-FFF2-40B4-BE49-F238E27FC236}">
                <a16:creationId xmlns:a16="http://schemas.microsoft.com/office/drawing/2014/main" id="{B86EBA88-A582-3248-84ED-E6C0DE93789D}"/>
              </a:ext>
            </a:extLst>
          </p:cNvPr>
          <p:cNvGrpSpPr/>
          <p:nvPr/>
        </p:nvGrpSpPr>
        <p:grpSpPr>
          <a:xfrm>
            <a:off x="4621112" y="2661018"/>
            <a:ext cx="461986" cy="369332"/>
            <a:chOff x="4644859" y="986900"/>
            <a:chExt cx="615981" cy="454437"/>
          </a:xfrm>
        </p:grpSpPr>
        <p:sp>
          <p:nvSpPr>
            <p:cNvPr id="57" name="Oval 56">
              <a:extLst>
                <a:ext uri="{FF2B5EF4-FFF2-40B4-BE49-F238E27FC236}">
                  <a16:creationId xmlns:a16="http://schemas.microsoft.com/office/drawing/2014/main" id="{DF65574D-A8B9-5847-980C-D3EDC887FA0F}"/>
                </a:ext>
              </a:extLst>
            </p:cNvPr>
            <p:cNvSpPr/>
            <p:nvPr/>
          </p:nvSpPr>
          <p:spPr>
            <a:xfrm>
              <a:off x="4760356" y="1056070"/>
              <a:ext cx="230993" cy="23099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5866A3B3-9F81-A14B-AFA2-CA9045648EE8}"/>
                </a:ext>
              </a:extLst>
            </p:cNvPr>
            <p:cNvSpPr/>
            <p:nvPr/>
          </p:nvSpPr>
          <p:spPr>
            <a:xfrm>
              <a:off x="4644859" y="986900"/>
              <a:ext cx="615981" cy="45443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❸</a:t>
              </a:r>
              <a:endParaRPr kumimoji="0" lang="ko-KR" altLang="en-US"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grpSp>
        <p:nvGrpSpPr>
          <p:cNvPr id="59" name="Group 58">
            <a:extLst>
              <a:ext uri="{FF2B5EF4-FFF2-40B4-BE49-F238E27FC236}">
                <a16:creationId xmlns:a16="http://schemas.microsoft.com/office/drawing/2014/main" id="{9A41152A-B360-BB44-8447-695B4FE62CB0}"/>
              </a:ext>
            </a:extLst>
          </p:cNvPr>
          <p:cNvGrpSpPr/>
          <p:nvPr/>
        </p:nvGrpSpPr>
        <p:grpSpPr>
          <a:xfrm>
            <a:off x="4965410" y="3851887"/>
            <a:ext cx="461986" cy="369332"/>
            <a:chOff x="4644859" y="986900"/>
            <a:chExt cx="461988" cy="369332"/>
          </a:xfrm>
        </p:grpSpPr>
        <p:sp>
          <p:nvSpPr>
            <p:cNvPr id="60" name="Oval 59">
              <a:extLst>
                <a:ext uri="{FF2B5EF4-FFF2-40B4-BE49-F238E27FC236}">
                  <a16:creationId xmlns:a16="http://schemas.microsoft.com/office/drawing/2014/main" id="{A2F27689-5761-E548-8FC6-32D7804B8B0E}"/>
                </a:ext>
              </a:extLst>
            </p:cNvPr>
            <p:cNvSpPr/>
            <p:nvPr/>
          </p:nvSpPr>
          <p:spPr>
            <a:xfrm>
              <a:off x="4760356" y="1056070"/>
              <a:ext cx="230993" cy="23099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ADEB5370-29EA-7B43-8A62-7CBF21187607}"/>
                </a:ext>
              </a:extLst>
            </p:cNvPr>
            <p:cNvSpPr/>
            <p:nvPr/>
          </p:nvSpPr>
          <p:spPr>
            <a:xfrm>
              <a:off x="4644859" y="986900"/>
              <a:ext cx="46198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o-KR" altLang="en-US"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❶</a:t>
              </a:r>
            </a:p>
          </p:txBody>
        </p:sp>
      </p:grpSp>
      <p:cxnSp>
        <p:nvCxnSpPr>
          <p:cNvPr id="62" name="Straight Arrow Connector 61">
            <a:extLst>
              <a:ext uri="{FF2B5EF4-FFF2-40B4-BE49-F238E27FC236}">
                <a16:creationId xmlns:a16="http://schemas.microsoft.com/office/drawing/2014/main" id="{3AF516C7-71B3-5A48-9204-86909FE7AAAF}"/>
              </a:ext>
            </a:extLst>
          </p:cNvPr>
          <p:cNvCxnSpPr>
            <a:cxnSpLocks/>
          </p:cNvCxnSpPr>
          <p:nvPr/>
        </p:nvCxnSpPr>
        <p:spPr>
          <a:xfrm rot="10800000" flipV="1">
            <a:off x="4171652" y="3875378"/>
            <a:ext cx="3" cy="235807"/>
          </a:xfrm>
          <a:prstGeom prst="straightConnector1">
            <a:avLst/>
          </a:prstGeom>
          <a:ln w="15875">
            <a:solidFill>
              <a:srgbClr val="1E4D79"/>
            </a:solidFill>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C216EF78-1AB2-9640-9DA6-41900E96F5C7}"/>
              </a:ext>
            </a:extLst>
          </p:cNvPr>
          <p:cNvCxnSpPr>
            <a:cxnSpLocks/>
          </p:cNvCxnSpPr>
          <p:nvPr/>
        </p:nvCxnSpPr>
        <p:spPr>
          <a:xfrm>
            <a:off x="4576874" y="3767325"/>
            <a:ext cx="402615" cy="339035"/>
          </a:xfrm>
          <a:prstGeom prst="straightConnector1">
            <a:avLst/>
          </a:prstGeom>
          <a:ln w="15875">
            <a:solidFill>
              <a:srgbClr val="1E4D79"/>
            </a:solidFill>
            <a:headEnd type="none"/>
            <a:tailEnd type="oval" w="med" len="med"/>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66B6E295-FE98-8044-A5BC-9AA2543598A4}"/>
              </a:ext>
            </a:extLst>
          </p:cNvPr>
          <p:cNvGrpSpPr/>
          <p:nvPr/>
        </p:nvGrpSpPr>
        <p:grpSpPr>
          <a:xfrm>
            <a:off x="5173837" y="2109950"/>
            <a:ext cx="301281" cy="794343"/>
            <a:chOff x="6142343" y="2457770"/>
            <a:chExt cx="587110" cy="315117"/>
          </a:xfrm>
        </p:grpSpPr>
        <p:cxnSp>
          <p:nvCxnSpPr>
            <p:cNvPr id="65" name="Straight Arrow Connector 64">
              <a:extLst>
                <a:ext uri="{FF2B5EF4-FFF2-40B4-BE49-F238E27FC236}">
                  <a16:creationId xmlns:a16="http://schemas.microsoft.com/office/drawing/2014/main" id="{BC70DC50-FE06-8645-B4E0-FB2438BFEA82}"/>
                </a:ext>
              </a:extLst>
            </p:cNvPr>
            <p:cNvCxnSpPr>
              <a:cxnSpLocks/>
            </p:cNvCxnSpPr>
            <p:nvPr/>
          </p:nvCxnSpPr>
          <p:spPr>
            <a:xfrm>
              <a:off x="6142343" y="2462648"/>
              <a:ext cx="0" cy="310239"/>
            </a:xfrm>
            <a:prstGeom prst="straightConnector1">
              <a:avLst/>
            </a:prstGeom>
            <a:ln w="15875">
              <a:solidFill>
                <a:srgbClr val="1E4D79"/>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3FB057D7-FFBD-D54E-889D-28A354C425BF}"/>
                </a:ext>
              </a:extLst>
            </p:cNvPr>
            <p:cNvCxnSpPr>
              <a:cxnSpLocks/>
            </p:cNvCxnSpPr>
            <p:nvPr/>
          </p:nvCxnSpPr>
          <p:spPr>
            <a:xfrm rot="10800000">
              <a:off x="6729453" y="2457770"/>
              <a:ext cx="0" cy="310239"/>
            </a:xfrm>
            <a:prstGeom prst="straightConnector1">
              <a:avLst/>
            </a:prstGeom>
            <a:ln w="15875">
              <a:solidFill>
                <a:srgbClr val="1E4D79"/>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0414432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80ECB-EE79-0A47-A2A2-688194FA0C40}"/>
              </a:ext>
            </a:extLst>
          </p:cNvPr>
          <p:cNvSpPr>
            <a:spLocks noGrp="1"/>
          </p:cNvSpPr>
          <p:nvPr>
            <p:ph type="title"/>
          </p:nvPr>
        </p:nvSpPr>
        <p:spPr/>
        <p:txBody>
          <a:bodyPr/>
          <a:lstStyle/>
          <a:p>
            <a:r>
              <a:rPr lang="en-CH" dirty="0"/>
              <a:t>FTL: Metadata</a:t>
            </a:r>
          </a:p>
        </p:txBody>
      </p:sp>
      <p:sp>
        <p:nvSpPr>
          <p:cNvPr id="3" name="Content Placeholder 2">
            <a:extLst>
              <a:ext uri="{FF2B5EF4-FFF2-40B4-BE49-F238E27FC236}">
                <a16:creationId xmlns:a16="http://schemas.microsoft.com/office/drawing/2014/main" id="{DC04D2E7-7E2E-FD4D-809D-7E20B7D78E01}"/>
              </a:ext>
            </a:extLst>
          </p:cNvPr>
          <p:cNvSpPr>
            <a:spLocks noGrp="1"/>
          </p:cNvSpPr>
          <p:nvPr>
            <p:ph idx="1"/>
          </p:nvPr>
        </p:nvSpPr>
        <p:spPr/>
        <p:txBody>
          <a:bodyPr/>
          <a:lstStyle/>
          <a:p>
            <a:pPr>
              <a:spcAft>
                <a:spcPts val="1000"/>
              </a:spcAft>
            </a:pPr>
            <a:r>
              <a:rPr lang="en-GB" dirty="0" err="1"/>
              <a:t>GenStore</a:t>
            </a:r>
            <a:r>
              <a:rPr lang="en-GB" dirty="0"/>
              <a:t> metadata includes the </a:t>
            </a:r>
            <a:r>
              <a:rPr lang="en-GB" dirty="0">
                <a:solidFill>
                  <a:srgbClr val="1982C3"/>
                </a:solidFill>
              </a:rPr>
              <a:t>mapping information </a:t>
            </a:r>
            <a:r>
              <a:rPr lang="en-GB" dirty="0"/>
              <a:t>of the data structures necessary for read mapping acceleration</a:t>
            </a:r>
          </a:p>
          <a:p>
            <a:r>
              <a:rPr lang="en-GB" dirty="0"/>
              <a:t>In accelerator mode, </a:t>
            </a:r>
            <a:r>
              <a:rPr lang="en-GB" dirty="0" err="1"/>
              <a:t>GenStore</a:t>
            </a:r>
            <a:r>
              <a:rPr lang="en-GB" dirty="0"/>
              <a:t> also keeps in internal DRAM other metadata structures of the regular FTL</a:t>
            </a:r>
          </a:p>
          <a:p>
            <a:pPr lvl="1">
              <a:spcAft>
                <a:spcPts val="1000"/>
              </a:spcAft>
            </a:pPr>
            <a:r>
              <a:rPr lang="en-GB" dirty="0"/>
              <a:t>Examples include the </a:t>
            </a:r>
            <a:r>
              <a:rPr lang="en-GB" dirty="0">
                <a:solidFill>
                  <a:srgbClr val="1982C3"/>
                </a:solidFill>
              </a:rPr>
              <a:t>page status table and block read counts </a:t>
            </a:r>
            <a:r>
              <a:rPr lang="en-GB" dirty="0"/>
              <a:t>which need to be updated during the filtering process</a:t>
            </a:r>
          </a:p>
          <a:p>
            <a:r>
              <a:rPr lang="en-GB" dirty="0"/>
              <a:t>We carefully design </a:t>
            </a:r>
            <a:r>
              <a:rPr lang="en-GB" dirty="0" err="1"/>
              <a:t>GenStore</a:t>
            </a:r>
            <a:r>
              <a:rPr lang="en-GB" dirty="0"/>
              <a:t> to only </a:t>
            </a:r>
            <a:r>
              <a:rPr lang="en-GB" dirty="0">
                <a:solidFill>
                  <a:srgbClr val="1982C3"/>
                </a:solidFill>
              </a:rPr>
              <a:t>sequentially access </a:t>
            </a:r>
            <a:r>
              <a:rPr lang="en-GB" dirty="0"/>
              <a:t>the underlying NAND flash chips while operating as an accelerator</a:t>
            </a:r>
          </a:p>
          <a:p>
            <a:pPr lvl="1"/>
            <a:r>
              <a:rPr lang="en-GB" dirty="0"/>
              <a:t>Requires </a:t>
            </a:r>
            <a:r>
              <a:rPr lang="en-GB" dirty="0">
                <a:solidFill>
                  <a:srgbClr val="1982C3"/>
                </a:solidFill>
              </a:rPr>
              <a:t>only a small amount of metadata </a:t>
            </a:r>
            <a:r>
              <a:rPr lang="en-GB" dirty="0"/>
              <a:t>to access the stored data</a:t>
            </a:r>
            <a:endParaRPr lang="en-CH" dirty="0"/>
          </a:p>
        </p:txBody>
      </p:sp>
    </p:spTree>
    <p:extLst>
      <p:ext uri="{BB962C8B-B14F-4D97-AF65-F5344CB8AC3E}">
        <p14:creationId xmlns:p14="http://schemas.microsoft.com/office/powerpoint/2010/main" val="89266488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DB10-DE9E-B147-B3A2-CDE2F7B375BB}"/>
              </a:ext>
            </a:extLst>
          </p:cNvPr>
          <p:cNvSpPr>
            <a:spLocks noGrp="1"/>
          </p:cNvSpPr>
          <p:nvPr>
            <p:ph type="title"/>
          </p:nvPr>
        </p:nvSpPr>
        <p:spPr/>
        <p:txBody>
          <a:bodyPr/>
          <a:lstStyle/>
          <a:p>
            <a:r>
              <a:rPr lang="en-CH" dirty="0"/>
              <a:t>FTL: Data Placement</a:t>
            </a:r>
          </a:p>
        </p:txBody>
      </p:sp>
      <p:sp>
        <p:nvSpPr>
          <p:cNvPr id="3" name="Content Placeholder 2">
            <a:extLst>
              <a:ext uri="{FF2B5EF4-FFF2-40B4-BE49-F238E27FC236}">
                <a16:creationId xmlns:a16="http://schemas.microsoft.com/office/drawing/2014/main" id="{D0284F03-8D94-2046-8392-1BAAC9EB52E6}"/>
              </a:ext>
            </a:extLst>
          </p:cNvPr>
          <p:cNvSpPr>
            <a:spLocks noGrp="1"/>
          </p:cNvSpPr>
          <p:nvPr>
            <p:ph idx="1"/>
          </p:nvPr>
        </p:nvSpPr>
        <p:spPr/>
        <p:txBody>
          <a:bodyPr/>
          <a:lstStyle/>
          <a:p>
            <a:pPr>
              <a:spcAft>
                <a:spcPts val="1000"/>
              </a:spcAft>
            </a:pPr>
            <a:r>
              <a:rPr lang="en-GB" dirty="0" err="1"/>
              <a:t>GenStore</a:t>
            </a:r>
            <a:r>
              <a:rPr lang="en-GB" dirty="0"/>
              <a:t> needs to properly place its data structures to enable the </a:t>
            </a:r>
            <a:r>
              <a:rPr lang="en-GB" dirty="0">
                <a:solidFill>
                  <a:srgbClr val="1982C3"/>
                </a:solidFill>
              </a:rPr>
              <a:t>full utilization of the internal SSD bandwidth</a:t>
            </a:r>
          </a:p>
          <a:p>
            <a:pPr>
              <a:spcAft>
                <a:spcPts val="1000"/>
              </a:spcAft>
            </a:pPr>
            <a:r>
              <a:rPr lang="en-GB" dirty="0"/>
              <a:t>When each data structure is initially written to the SSD, </a:t>
            </a:r>
            <a:r>
              <a:rPr lang="en-GB" dirty="0" err="1"/>
              <a:t>GenStore</a:t>
            </a:r>
            <a:r>
              <a:rPr lang="en-GB" dirty="0"/>
              <a:t> </a:t>
            </a:r>
            <a:r>
              <a:rPr lang="en-GB" dirty="0">
                <a:solidFill>
                  <a:srgbClr val="1982C3"/>
                </a:solidFill>
              </a:rPr>
              <a:t>sequentially and evenly</a:t>
            </a:r>
            <a:r>
              <a:rPr lang="en-GB" dirty="0"/>
              <a:t> distributes it across NAND flash chips</a:t>
            </a:r>
          </a:p>
          <a:p>
            <a:pPr>
              <a:spcAft>
                <a:spcPts val="1000"/>
              </a:spcAft>
            </a:pPr>
            <a:r>
              <a:rPr lang="en-GB" dirty="0" err="1"/>
              <a:t>GenStore</a:t>
            </a:r>
            <a:r>
              <a:rPr lang="en-GB" dirty="0"/>
              <a:t> can specify the physical location of a 30-GB data structure by maintaining only the list of 1,250 (30 GB/24 MB) physical block addresses</a:t>
            </a:r>
          </a:p>
          <a:p>
            <a:r>
              <a:rPr lang="en-GB" dirty="0"/>
              <a:t>It significantly reduces the size of the necessary mapping information from </a:t>
            </a:r>
            <a:r>
              <a:rPr lang="en-GB" dirty="0">
                <a:solidFill>
                  <a:srgbClr val="1982C3"/>
                </a:solidFill>
              </a:rPr>
              <a:t>300 MB </a:t>
            </a:r>
            <a:r>
              <a:rPr lang="en-GB" dirty="0"/>
              <a:t>(with conventional 4-KiB page mapping) to only </a:t>
            </a:r>
            <a:r>
              <a:rPr lang="en-GB" dirty="0">
                <a:solidFill>
                  <a:srgbClr val="1982C3"/>
                </a:solidFill>
              </a:rPr>
              <a:t>5 KB </a:t>
            </a:r>
            <a:r>
              <a:rPr lang="en-GB" dirty="0"/>
              <a:t>(1,250 4 bytes)</a:t>
            </a:r>
          </a:p>
        </p:txBody>
      </p:sp>
    </p:spTree>
    <p:extLst>
      <p:ext uri="{BB962C8B-B14F-4D97-AF65-F5344CB8AC3E}">
        <p14:creationId xmlns:p14="http://schemas.microsoft.com/office/powerpoint/2010/main" val="36233457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CBED8-7877-1A40-9CC4-5BA9E685D9CE}"/>
              </a:ext>
            </a:extLst>
          </p:cNvPr>
          <p:cNvSpPr>
            <a:spLocks noGrp="1"/>
          </p:cNvSpPr>
          <p:nvPr>
            <p:ph type="title"/>
          </p:nvPr>
        </p:nvSpPr>
        <p:spPr/>
        <p:txBody>
          <a:bodyPr/>
          <a:lstStyle/>
          <a:p>
            <a:r>
              <a:rPr lang="en-CH" dirty="0"/>
              <a:t>FTL: SSD Management Tasks</a:t>
            </a:r>
          </a:p>
        </p:txBody>
      </p:sp>
      <p:sp>
        <p:nvSpPr>
          <p:cNvPr id="3" name="Content Placeholder 2">
            <a:extLst>
              <a:ext uri="{FF2B5EF4-FFF2-40B4-BE49-F238E27FC236}">
                <a16:creationId xmlns:a16="http://schemas.microsoft.com/office/drawing/2014/main" id="{DD9A6C9D-02DD-DA42-A493-1353E458B664}"/>
              </a:ext>
            </a:extLst>
          </p:cNvPr>
          <p:cNvSpPr>
            <a:spLocks noGrp="1"/>
          </p:cNvSpPr>
          <p:nvPr>
            <p:ph idx="1"/>
          </p:nvPr>
        </p:nvSpPr>
        <p:spPr/>
        <p:txBody>
          <a:bodyPr/>
          <a:lstStyle/>
          <a:p>
            <a:pPr>
              <a:lnSpc>
                <a:spcPct val="100000"/>
              </a:lnSpc>
            </a:pPr>
            <a:r>
              <a:rPr lang="en-GB" sz="2400" dirty="0"/>
              <a:t>In accelerator mode, </a:t>
            </a:r>
            <a:r>
              <a:rPr lang="en-GB" sz="2400" dirty="0" err="1"/>
              <a:t>GenStore</a:t>
            </a:r>
            <a:r>
              <a:rPr lang="en-GB" sz="2400" dirty="0"/>
              <a:t> only reads data structures to perform filtering, and does not write any new data</a:t>
            </a:r>
          </a:p>
          <a:p>
            <a:pPr lvl="1">
              <a:lnSpc>
                <a:spcPct val="100000"/>
              </a:lnSpc>
              <a:spcAft>
                <a:spcPts val="1000"/>
              </a:spcAft>
            </a:pPr>
            <a:r>
              <a:rPr lang="en-GB" dirty="0" err="1"/>
              <a:t>GenStore</a:t>
            </a:r>
            <a:r>
              <a:rPr lang="en-GB" dirty="0"/>
              <a:t> does not require any write-related SSD-management tasks such as </a:t>
            </a:r>
            <a:r>
              <a:rPr lang="en-GB" dirty="0">
                <a:solidFill>
                  <a:srgbClr val="1982C3"/>
                </a:solidFill>
              </a:rPr>
              <a:t>garbage collection </a:t>
            </a:r>
            <a:r>
              <a:rPr lang="en-GB" dirty="0"/>
              <a:t>and </a:t>
            </a:r>
            <a:r>
              <a:rPr lang="en-GB" dirty="0">
                <a:solidFill>
                  <a:srgbClr val="1982C3"/>
                </a:solidFill>
              </a:rPr>
              <a:t>wear-</a:t>
            </a:r>
            <a:r>
              <a:rPr lang="en-GB" dirty="0" err="1">
                <a:solidFill>
                  <a:srgbClr val="1982C3"/>
                </a:solidFill>
              </a:rPr>
              <a:t>leveling</a:t>
            </a:r>
            <a:endParaRPr lang="en-GB" dirty="0">
              <a:solidFill>
                <a:srgbClr val="1982C3"/>
              </a:solidFill>
            </a:endParaRPr>
          </a:p>
          <a:p>
            <a:pPr>
              <a:lnSpc>
                <a:spcPct val="100000"/>
              </a:lnSpc>
            </a:pPr>
            <a:r>
              <a:rPr lang="en-GB" sz="2400" dirty="0"/>
              <a:t>The other tasks necessary for ensuring data reliability can be done before or after the filtering process</a:t>
            </a:r>
          </a:p>
          <a:p>
            <a:pPr lvl="1">
              <a:lnSpc>
                <a:spcPct val="100000"/>
              </a:lnSpc>
            </a:pPr>
            <a:r>
              <a:rPr lang="en-GB" dirty="0" err="1"/>
              <a:t>GenStore</a:t>
            </a:r>
            <a:r>
              <a:rPr lang="en-GB" dirty="0"/>
              <a:t> significantly limits the amount of data whose </a:t>
            </a:r>
            <a:r>
              <a:rPr lang="en-GB" dirty="0">
                <a:solidFill>
                  <a:srgbClr val="1982C3"/>
                </a:solidFill>
              </a:rPr>
              <a:t>retention age</a:t>
            </a:r>
            <a:r>
              <a:rPr lang="en-GB" dirty="0"/>
              <a:t> would exceed the manufacturer-specified threshold since </a:t>
            </a:r>
            <a:r>
              <a:rPr lang="en-GB" dirty="0" err="1"/>
              <a:t>GenStore’s</a:t>
            </a:r>
            <a:r>
              <a:rPr lang="en-GB" dirty="0"/>
              <a:t> filtering process takes a short time.</a:t>
            </a:r>
          </a:p>
          <a:p>
            <a:pPr lvl="1">
              <a:lnSpc>
                <a:spcPct val="100000"/>
              </a:lnSpc>
            </a:pPr>
            <a:r>
              <a:rPr lang="en-GB" dirty="0" err="1"/>
              <a:t>GenStore</a:t>
            </a:r>
            <a:r>
              <a:rPr lang="en-GB" dirty="0"/>
              <a:t>-FTL can easily </a:t>
            </a:r>
            <a:r>
              <a:rPr lang="en-GB" dirty="0">
                <a:solidFill>
                  <a:srgbClr val="1982C3"/>
                </a:solidFill>
              </a:rPr>
              <a:t>avoid read disturbance errors </a:t>
            </a:r>
            <a:r>
              <a:rPr lang="en-GB" dirty="0"/>
              <a:t>for data with high read counts since </a:t>
            </a:r>
            <a:r>
              <a:rPr lang="en-GB" dirty="0" err="1"/>
              <a:t>GenStore</a:t>
            </a:r>
            <a:r>
              <a:rPr lang="en-GB" dirty="0"/>
              <a:t> sequentially reads NAND flash blocks only once during filtering</a:t>
            </a:r>
            <a:endParaRPr lang="en-CH" dirty="0"/>
          </a:p>
        </p:txBody>
      </p:sp>
    </p:spTree>
    <p:extLst>
      <p:ext uri="{BB962C8B-B14F-4D97-AF65-F5344CB8AC3E}">
        <p14:creationId xmlns:p14="http://schemas.microsoft.com/office/powerpoint/2010/main" val="152803689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4C24F-BB0B-184B-9CD7-5304D3F65457}"/>
              </a:ext>
            </a:extLst>
          </p:cNvPr>
          <p:cNvSpPr>
            <a:spLocks noGrp="1"/>
          </p:cNvSpPr>
          <p:nvPr>
            <p:ph type="title"/>
          </p:nvPr>
        </p:nvSpPr>
        <p:spPr/>
        <p:txBody>
          <a:bodyPr/>
          <a:lstStyle/>
          <a:p>
            <a:r>
              <a:rPr lang="en-CH" dirty="0"/>
              <a:t>Data Sizes</a:t>
            </a:r>
          </a:p>
        </p:txBody>
      </p:sp>
      <p:sp>
        <p:nvSpPr>
          <p:cNvPr id="3" name="Content Placeholder 2">
            <a:extLst>
              <a:ext uri="{FF2B5EF4-FFF2-40B4-BE49-F238E27FC236}">
                <a16:creationId xmlns:a16="http://schemas.microsoft.com/office/drawing/2014/main" id="{7F0398A8-38F0-0149-AFF1-172BA9AD5EBD}"/>
              </a:ext>
            </a:extLst>
          </p:cNvPr>
          <p:cNvSpPr>
            <a:spLocks noGrp="1"/>
          </p:cNvSpPr>
          <p:nvPr>
            <p:ph idx="1"/>
          </p:nvPr>
        </p:nvSpPr>
        <p:spPr/>
        <p:txBody>
          <a:bodyPr/>
          <a:lstStyle/>
          <a:p>
            <a:r>
              <a:rPr lang="en-CH" sz="2400" dirty="0"/>
              <a:t>Conventional k-mer index in Minimap2 + reference genome: 7 GB (k = 15)</a:t>
            </a:r>
          </a:p>
          <a:p>
            <a:endParaRPr lang="en-CH" sz="2400" dirty="0"/>
          </a:p>
          <a:p>
            <a:r>
              <a:rPr lang="en-CH" sz="2400" dirty="0"/>
              <a:t>Read-sized k-mer index before optimization: 126 GB (k= 150)</a:t>
            </a:r>
          </a:p>
          <a:p>
            <a:endParaRPr lang="en-CH" sz="2400" dirty="0"/>
          </a:p>
          <a:p>
            <a:r>
              <a:rPr lang="en-CH" sz="2400" dirty="0"/>
              <a:t>Read-sized k-mer index after optimization: 32 GB (k = 150)</a:t>
            </a:r>
          </a:p>
          <a:p>
            <a:pPr marL="123950" lvl="1" indent="0">
              <a:buNone/>
            </a:pPr>
            <a:endParaRPr lang="en-CH" dirty="0"/>
          </a:p>
        </p:txBody>
      </p:sp>
    </p:spTree>
    <p:extLst>
      <p:ext uri="{BB962C8B-B14F-4D97-AF65-F5344CB8AC3E}">
        <p14:creationId xmlns:p14="http://schemas.microsoft.com/office/powerpoint/2010/main" val="340061963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1423C-5983-5D4E-BB2A-3B353B97E9D8}"/>
              </a:ext>
            </a:extLst>
          </p:cNvPr>
          <p:cNvSpPr>
            <a:spLocks noGrp="1"/>
          </p:cNvSpPr>
          <p:nvPr>
            <p:ph type="title"/>
          </p:nvPr>
        </p:nvSpPr>
        <p:spPr/>
        <p:txBody>
          <a:bodyPr/>
          <a:lstStyle/>
          <a:p>
            <a:r>
              <a:rPr lang="en-CH" dirty="0"/>
              <a:t>SSD Specs</a:t>
            </a:r>
          </a:p>
        </p:txBody>
      </p:sp>
      <p:sp>
        <p:nvSpPr>
          <p:cNvPr id="3" name="Content Placeholder 2">
            <a:extLst>
              <a:ext uri="{FF2B5EF4-FFF2-40B4-BE49-F238E27FC236}">
                <a16:creationId xmlns:a16="http://schemas.microsoft.com/office/drawing/2014/main" id="{59FDB1E9-0B51-8643-B757-F20F6B6242C6}"/>
              </a:ext>
            </a:extLst>
          </p:cNvPr>
          <p:cNvSpPr>
            <a:spLocks noGrp="1"/>
          </p:cNvSpPr>
          <p:nvPr>
            <p:ph idx="1"/>
          </p:nvPr>
        </p:nvSpPr>
        <p:spPr/>
        <p:txBody>
          <a:bodyPr/>
          <a:lstStyle/>
          <a:p>
            <a:r>
              <a:rPr lang="en-CH" b="1" dirty="0"/>
              <a:t>SSD-L: </a:t>
            </a:r>
            <a:r>
              <a:rPr lang="en-CH" dirty="0"/>
              <a:t>SATA3 interface (</a:t>
            </a:r>
            <a:r>
              <a:rPr lang="en-CH" dirty="0">
                <a:solidFill>
                  <a:srgbClr val="1982C3"/>
                </a:solidFill>
              </a:rPr>
              <a:t>0.5 GB/s </a:t>
            </a:r>
            <a:r>
              <a:rPr lang="en-CH" dirty="0"/>
              <a:t>sequential read)</a:t>
            </a:r>
          </a:p>
          <a:p>
            <a:pPr lvl="1"/>
            <a:r>
              <a:rPr lang="en-CH" dirty="0"/>
              <a:t>1.2 GB/s per channel bandwidth</a:t>
            </a:r>
          </a:p>
          <a:p>
            <a:pPr lvl="1">
              <a:buClr>
                <a:schemeClr val="tx1"/>
              </a:buClr>
            </a:pPr>
            <a:r>
              <a:rPr lang="en-CH" dirty="0">
                <a:solidFill>
                  <a:srgbClr val="1982C3"/>
                </a:solidFill>
              </a:rPr>
              <a:t>8 channels</a:t>
            </a:r>
          </a:p>
          <a:p>
            <a:pPr lvl="1"/>
            <a:endParaRPr lang="en-CH" dirty="0"/>
          </a:p>
          <a:p>
            <a:r>
              <a:rPr lang="en-CH" b="1" dirty="0"/>
              <a:t>SSD-L: </a:t>
            </a:r>
            <a:r>
              <a:rPr lang="en-CH" dirty="0"/>
              <a:t>PCIe Gen3 M.2 interface (</a:t>
            </a:r>
            <a:r>
              <a:rPr lang="en-CH" dirty="0">
                <a:solidFill>
                  <a:srgbClr val="1982C3"/>
                </a:solidFill>
              </a:rPr>
              <a:t>3.5 GB/s </a:t>
            </a:r>
            <a:r>
              <a:rPr lang="en-CH" dirty="0"/>
              <a:t>sequential read)</a:t>
            </a:r>
          </a:p>
          <a:p>
            <a:pPr lvl="1"/>
            <a:r>
              <a:rPr lang="en-CH" dirty="0"/>
              <a:t>1.2 GB/s per channel bandwidth</a:t>
            </a:r>
          </a:p>
          <a:p>
            <a:pPr lvl="1">
              <a:buClr>
                <a:schemeClr val="tx1"/>
              </a:buClr>
            </a:pPr>
            <a:r>
              <a:rPr lang="en-CH" dirty="0">
                <a:solidFill>
                  <a:srgbClr val="1982C3"/>
                </a:solidFill>
              </a:rPr>
              <a:t>16</a:t>
            </a:r>
            <a:r>
              <a:rPr lang="en-CH" dirty="0"/>
              <a:t> </a:t>
            </a:r>
            <a:r>
              <a:rPr lang="en-CH" dirty="0">
                <a:solidFill>
                  <a:srgbClr val="1982C3"/>
                </a:solidFill>
              </a:rPr>
              <a:t>channels</a:t>
            </a:r>
          </a:p>
          <a:p>
            <a:pPr marL="123950" lvl="1" indent="0">
              <a:buNone/>
            </a:pPr>
            <a:endParaRPr lang="en-CH" dirty="0"/>
          </a:p>
          <a:p>
            <a:r>
              <a:rPr lang="en-CH" b="1" dirty="0"/>
              <a:t>SSD-L: </a:t>
            </a:r>
            <a:r>
              <a:rPr lang="en-CH" dirty="0"/>
              <a:t>PCIe Gen4 interface (</a:t>
            </a:r>
            <a:r>
              <a:rPr lang="en-CH" dirty="0">
                <a:solidFill>
                  <a:srgbClr val="1982C3"/>
                </a:solidFill>
              </a:rPr>
              <a:t>7 GB/s </a:t>
            </a:r>
            <a:r>
              <a:rPr lang="en-CH" dirty="0"/>
              <a:t>sequential read)</a:t>
            </a:r>
          </a:p>
          <a:p>
            <a:pPr lvl="1"/>
            <a:r>
              <a:rPr lang="en-CH" dirty="0"/>
              <a:t>1.2 GB/s per channel bandwidth</a:t>
            </a:r>
          </a:p>
          <a:p>
            <a:pPr lvl="1">
              <a:buClr>
                <a:schemeClr val="tx1"/>
              </a:buClr>
            </a:pPr>
            <a:r>
              <a:rPr lang="en-CH" dirty="0">
                <a:solidFill>
                  <a:srgbClr val="1982C3"/>
                </a:solidFill>
              </a:rPr>
              <a:t>16</a:t>
            </a:r>
            <a:r>
              <a:rPr lang="en-CH" dirty="0"/>
              <a:t> </a:t>
            </a:r>
            <a:r>
              <a:rPr lang="en-CH" dirty="0">
                <a:solidFill>
                  <a:srgbClr val="1982C3"/>
                </a:solidFill>
              </a:rPr>
              <a:t>channels</a:t>
            </a:r>
          </a:p>
          <a:p>
            <a:endParaRPr lang="en-CH" dirty="0"/>
          </a:p>
        </p:txBody>
      </p:sp>
    </p:spTree>
    <p:extLst>
      <p:ext uri="{BB962C8B-B14F-4D97-AF65-F5344CB8AC3E}">
        <p14:creationId xmlns:p14="http://schemas.microsoft.com/office/powerpoint/2010/main" val="151649291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7A53D-815A-B04D-AC0E-7A68440E7622}"/>
              </a:ext>
            </a:extLst>
          </p:cNvPr>
          <p:cNvSpPr>
            <a:spLocks noGrp="1"/>
          </p:cNvSpPr>
          <p:nvPr>
            <p:ph type="title"/>
          </p:nvPr>
        </p:nvSpPr>
        <p:spPr/>
        <p:txBody>
          <a:bodyPr/>
          <a:lstStyle/>
          <a:p>
            <a:r>
              <a:rPr lang="en-CH" dirty="0"/>
              <a:t>Evaluation Methodology</a:t>
            </a:r>
          </a:p>
        </p:txBody>
      </p:sp>
      <p:sp>
        <p:nvSpPr>
          <p:cNvPr id="3" name="Content Placeholder 2">
            <a:extLst>
              <a:ext uri="{FF2B5EF4-FFF2-40B4-BE49-F238E27FC236}">
                <a16:creationId xmlns:a16="http://schemas.microsoft.com/office/drawing/2014/main" id="{32C7766D-51EE-1545-A076-2BC8538E614E}"/>
              </a:ext>
            </a:extLst>
          </p:cNvPr>
          <p:cNvSpPr>
            <a:spLocks noGrp="1"/>
          </p:cNvSpPr>
          <p:nvPr>
            <p:ph idx="1"/>
          </p:nvPr>
        </p:nvSpPr>
        <p:spPr/>
        <p:txBody>
          <a:bodyPr/>
          <a:lstStyle/>
          <a:p>
            <a:r>
              <a:rPr lang="en-CH" b="1" dirty="0"/>
              <a:t>Performance modeling</a:t>
            </a:r>
          </a:p>
          <a:p>
            <a:pPr lvl="1"/>
            <a:r>
              <a:rPr lang="en-CH" dirty="0"/>
              <a:t>Ramulator for DRAM timing</a:t>
            </a:r>
          </a:p>
          <a:p>
            <a:pPr lvl="1"/>
            <a:r>
              <a:rPr lang="en-GB" dirty="0" err="1"/>
              <a:t>MQSim</a:t>
            </a:r>
            <a:r>
              <a:rPr lang="en-GB" dirty="0"/>
              <a:t> for SSD timing</a:t>
            </a:r>
          </a:p>
          <a:p>
            <a:pPr lvl="1"/>
            <a:r>
              <a:rPr lang="en-GB" dirty="0"/>
              <a:t>We model the end-to-end throughput of </a:t>
            </a:r>
            <a:r>
              <a:rPr lang="en-GB" dirty="0" err="1"/>
              <a:t>GenStore</a:t>
            </a:r>
            <a:r>
              <a:rPr lang="en-GB" dirty="0"/>
              <a:t> based on the throughput of each </a:t>
            </a:r>
            <a:r>
              <a:rPr lang="en-GB" dirty="0" err="1"/>
              <a:t>GenStore</a:t>
            </a:r>
            <a:r>
              <a:rPr lang="en-GB" dirty="0"/>
              <a:t> pipeline stage</a:t>
            </a:r>
          </a:p>
          <a:p>
            <a:pPr lvl="2"/>
            <a:r>
              <a:rPr lang="en-GB" dirty="0"/>
              <a:t>Accessing NAND flash chips</a:t>
            </a:r>
          </a:p>
          <a:p>
            <a:pPr lvl="2"/>
            <a:r>
              <a:rPr lang="en-GB" dirty="0"/>
              <a:t>Accessing internal DRAM</a:t>
            </a:r>
          </a:p>
          <a:p>
            <a:pPr lvl="2"/>
            <a:r>
              <a:rPr lang="en-GB" dirty="0"/>
              <a:t>Accelerator computation</a:t>
            </a:r>
          </a:p>
          <a:p>
            <a:pPr lvl="2"/>
            <a:r>
              <a:rPr lang="en-GB" dirty="0"/>
              <a:t>Transferring unfiltered data to the host</a:t>
            </a:r>
            <a:endParaRPr lang="en-CH" dirty="0"/>
          </a:p>
          <a:p>
            <a:r>
              <a:rPr lang="en-CH" b="1" dirty="0"/>
              <a:t>Real system results</a:t>
            </a:r>
          </a:p>
          <a:p>
            <a:pPr lvl="1"/>
            <a:r>
              <a:rPr lang="en-GB" dirty="0"/>
              <a:t>AMD  EPYC </a:t>
            </a:r>
            <a:r>
              <a:rPr lang="en-GB" dirty="0">
                <a:latin typeface="+mn-lt"/>
              </a:rPr>
              <a:t>7742</a:t>
            </a:r>
            <a:r>
              <a:rPr lang="en-GB" dirty="0"/>
              <a:t> CPU</a:t>
            </a:r>
          </a:p>
          <a:p>
            <a:pPr lvl="1"/>
            <a:r>
              <a:rPr lang="en-GB" dirty="0">
                <a:latin typeface="+mn-lt"/>
              </a:rPr>
              <a:t>1</a:t>
            </a:r>
            <a:r>
              <a:rPr lang="en-GB" dirty="0"/>
              <a:t>TB DDR</a:t>
            </a:r>
            <a:r>
              <a:rPr lang="en-GB" dirty="0">
                <a:latin typeface="+mn-lt"/>
              </a:rPr>
              <a:t>4</a:t>
            </a:r>
            <a:r>
              <a:rPr lang="en-GB" dirty="0"/>
              <a:t> DRAM</a:t>
            </a:r>
          </a:p>
          <a:p>
            <a:pPr lvl="1"/>
            <a:r>
              <a:rPr lang="en-GB" dirty="0"/>
              <a:t>AMD </a:t>
            </a:r>
            <a:r>
              <a:rPr lang="el-GR" dirty="0"/>
              <a:t>μ</a:t>
            </a:r>
            <a:r>
              <a:rPr lang="en-GB" dirty="0"/>
              <a:t>Prof</a:t>
            </a:r>
            <a:endParaRPr lang="en-CH" dirty="0"/>
          </a:p>
          <a:p>
            <a:pPr marL="0" indent="0">
              <a:buNone/>
            </a:pPr>
            <a:endParaRPr lang="en-CH" dirty="0"/>
          </a:p>
        </p:txBody>
      </p:sp>
    </p:spTree>
    <p:extLst>
      <p:ext uri="{BB962C8B-B14F-4D97-AF65-F5344CB8AC3E}">
        <p14:creationId xmlns:p14="http://schemas.microsoft.com/office/powerpoint/2010/main" val="346702956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7937E-5426-F346-8FD3-14BA5B066D3A}"/>
              </a:ext>
            </a:extLst>
          </p:cNvPr>
          <p:cNvSpPr>
            <a:spLocks noGrp="1"/>
          </p:cNvSpPr>
          <p:nvPr>
            <p:ph type="title"/>
          </p:nvPr>
        </p:nvSpPr>
        <p:spPr/>
        <p:txBody>
          <a:bodyPr/>
          <a:lstStyle/>
          <a:p>
            <a:r>
              <a:rPr lang="en-CH" dirty="0"/>
              <a:t>GenStore-NM</a:t>
            </a:r>
          </a:p>
        </p:txBody>
      </p:sp>
      <p:sp>
        <p:nvSpPr>
          <p:cNvPr id="4" name="Rounded Rectangle 1">
            <a:extLst>
              <a:ext uri="{FF2B5EF4-FFF2-40B4-BE49-F238E27FC236}">
                <a16:creationId xmlns:a16="http://schemas.microsoft.com/office/drawing/2014/main" id="{A67BCE55-3B9D-824F-966A-50AB325520EB}"/>
              </a:ext>
            </a:extLst>
          </p:cNvPr>
          <p:cNvSpPr/>
          <p:nvPr/>
        </p:nvSpPr>
        <p:spPr>
          <a:xfrm>
            <a:off x="783928" y="2406401"/>
            <a:ext cx="7576144" cy="2540031"/>
          </a:xfrm>
          <a:prstGeom prst="roundRect">
            <a:avLst>
              <a:gd name="adj" fmla="val 6954"/>
            </a:avLst>
          </a:prstGeom>
          <a:solidFill>
            <a:schemeClr val="bg1">
              <a:lumMod val="9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GenStore-Enabled SSD</a:t>
            </a:r>
          </a:p>
        </p:txBody>
      </p:sp>
      <p:sp>
        <p:nvSpPr>
          <p:cNvPr id="5" name="Rounded Rectangle 60">
            <a:extLst>
              <a:ext uri="{FF2B5EF4-FFF2-40B4-BE49-F238E27FC236}">
                <a16:creationId xmlns:a16="http://schemas.microsoft.com/office/drawing/2014/main" id="{05DECDEE-7ACE-DF45-ACEE-73E910656C9C}"/>
              </a:ext>
            </a:extLst>
          </p:cNvPr>
          <p:cNvSpPr/>
          <p:nvPr/>
        </p:nvSpPr>
        <p:spPr>
          <a:xfrm>
            <a:off x="2804840" y="1775993"/>
            <a:ext cx="3534327" cy="392316"/>
          </a:xfrm>
          <a:prstGeom prst="roundRect">
            <a:avLst>
              <a:gd name="adj" fmla="val 30799"/>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Host System</a:t>
            </a:r>
          </a:p>
        </p:txBody>
      </p:sp>
      <p:grpSp>
        <p:nvGrpSpPr>
          <p:cNvPr id="6" name="Group 5">
            <a:extLst>
              <a:ext uri="{FF2B5EF4-FFF2-40B4-BE49-F238E27FC236}">
                <a16:creationId xmlns:a16="http://schemas.microsoft.com/office/drawing/2014/main" id="{D859147F-18D1-A04A-8FFE-C2AC73DE72E9}"/>
              </a:ext>
            </a:extLst>
          </p:cNvPr>
          <p:cNvGrpSpPr/>
          <p:nvPr/>
        </p:nvGrpSpPr>
        <p:grpSpPr>
          <a:xfrm>
            <a:off x="922121" y="2795265"/>
            <a:ext cx="1262439" cy="928828"/>
            <a:chOff x="2642812" y="2458935"/>
            <a:chExt cx="1262438" cy="928828"/>
          </a:xfrm>
        </p:grpSpPr>
        <p:sp>
          <p:nvSpPr>
            <p:cNvPr id="7" name="직사각형 78">
              <a:extLst>
                <a:ext uri="{FF2B5EF4-FFF2-40B4-BE49-F238E27FC236}">
                  <a16:creationId xmlns:a16="http://schemas.microsoft.com/office/drawing/2014/main" id="{7686C0D5-0F13-1C4D-A989-DF13BAB072BE}"/>
                </a:ext>
              </a:extLst>
            </p:cNvPr>
            <p:cNvSpPr/>
            <p:nvPr/>
          </p:nvSpPr>
          <p:spPr>
            <a:xfrm>
              <a:off x="2642812" y="2458935"/>
              <a:ext cx="1262438" cy="928828"/>
            </a:xfrm>
            <a:prstGeom prst="rect">
              <a:avLst/>
            </a:prstGeom>
            <a:solidFill>
              <a:schemeClr val="bg2"/>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3600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Flash Array</a:t>
              </a:r>
              <a:endParaRPr kumimoji="0" lang="ko-KR" altLang="en-US"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8" name="직사각형 352">
              <a:extLst>
                <a:ext uri="{FF2B5EF4-FFF2-40B4-BE49-F238E27FC236}">
                  <a16:creationId xmlns:a16="http://schemas.microsoft.com/office/drawing/2014/main" id="{AD283B59-43D8-CB43-BCB8-D9D69F58DA54}"/>
                </a:ext>
              </a:extLst>
            </p:cNvPr>
            <p:cNvSpPr/>
            <p:nvPr/>
          </p:nvSpPr>
          <p:spPr>
            <a:xfrm>
              <a:off x="2707083" y="2530286"/>
              <a:ext cx="1133895" cy="550932"/>
            </a:xfrm>
            <a:prstGeom prst="rect">
              <a:avLst/>
            </a:prstGeom>
            <a:solidFill>
              <a:schemeClr val="accent4">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Input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Read Set</a:t>
              </a:r>
              <a:endParaRPr kumimoji="0" lang="ko-KR" altLang="en-US"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grpSp>
      <p:sp>
        <p:nvSpPr>
          <p:cNvPr id="9" name="직사각형 78">
            <a:extLst>
              <a:ext uri="{FF2B5EF4-FFF2-40B4-BE49-F238E27FC236}">
                <a16:creationId xmlns:a16="http://schemas.microsoft.com/office/drawing/2014/main" id="{63B0E7CF-4DA2-FD45-8691-22853B6CB9F8}"/>
              </a:ext>
            </a:extLst>
          </p:cNvPr>
          <p:cNvSpPr/>
          <p:nvPr/>
        </p:nvSpPr>
        <p:spPr>
          <a:xfrm>
            <a:off x="3366712" y="2807449"/>
            <a:ext cx="4920415" cy="2029311"/>
          </a:xfrm>
          <a:prstGeom prst="rect">
            <a:avLst/>
          </a:prstGeom>
          <a:solidFill>
            <a:srgbClr val="E2F0D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3600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		SSD Controller</a:t>
            </a:r>
            <a:endParaRPr kumimoji="0" lang="ko-KR" altLang="en-US"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grpSp>
        <p:nvGrpSpPr>
          <p:cNvPr id="10" name="Group 9">
            <a:extLst>
              <a:ext uri="{FF2B5EF4-FFF2-40B4-BE49-F238E27FC236}">
                <a16:creationId xmlns:a16="http://schemas.microsoft.com/office/drawing/2014/main" id="{BE08AFF5-F545-3442-B41B-427A32268673}"/>
              </a:ext>
            </a:extLst>
          </p:cNvPr>
          <p:cNvGrpSpPr/>
          <p:nvPr/>
        </p:nvGrpSpPr>
        <p:grpSpPr>
          <a:xfrm>
            <a:off x="922121" y="3907932"/>
            <a:ext cx="1262439" cy="928828"/>
            <a:chOff x="2642812" y="3484498"/>
            <a:chExt cx="1262438" cy="928828"/>
          </a:xfrm>
        </p:grpSpPr>
        <p:sp>
          <p:nvSpPr>
            <p:cNvPr id="11" name="직사각형 78">
              <a:extLst>
                <a:ext uri="{FF2B5EF4-FFF2-40B4-BE49-F238E27FC236}">
                  <a16:creationId xmlns:a16="http://schemas.microsoft.com/office/drawing/2014/main" id="{16D64D53-CB73-0942-BFDE-27CBD49E64C9}"/>
                </a:ext>
              </a:extLst>
            </p:cNvPr>
            <p:cNvSpPr/>
            <p:nvPr/>
          </p:nvSpPr>
          <p:spPr>
            <a:xfrm>
              <a:off x="2642812" y="3484498"/>
              <a:ext cx="1262438" cy="928828"/>
            </a:xfrm>
            <a:prstGeom prst="rect">
              <a:avLst/>
            </a:prstGeom>
            <a:solidFill>
              <a:srgbClr val="DEEBF7"/>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3600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DRAM</a:t>
              </a:r>
              <a:endParaRPr kumimoji="0" lang="ko-KR" altLang="en-US"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12" name="직사각형 352">
              <a:extLst>
                <a:ext uri="{FF2B5EF4-FFF2-40B4-BE49-F238E27FC236}">
                  <a16:creationId xmlns:a16="http://schemas.microsoft.com/office/drawing/2014/main" id="{9160676B-91E3-514B-ABBD-BF2F46A4D64E}"/>
                </a:ext>
              </a:extLst>
            </p:cNvPr>
            <p:cNvSpPr/>
            <p:nvPr/>
          </p:nvSpPr>
          <p:spPr>
            <a:xfrm>
              <a:off x="2707083" y="3555849"/>
              <a:ext cx="1133895" cy="550932"/>
            </a:xfrm>
            <a:prstGeom prst="rect">
              <a:avLst/>
            </a:prstGeom>
            <a:solidFill>
              <a:schemeClr val="accent2">
                <a:lumMod val="20000"/>
                <a:lumOff val="8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err="1">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KmerIndex</a:t>
              </a:r>
              <a:endParaRPr kumimoji="0" lang="ko-KR" altLang="en-US"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grpSp>
      <p:cxnSp>
        <p:nvCxnSpPr>
          <p:cNvPr id="13" name="Straight Connector 12">
            <a:extLst>
              <a:ext uri="{FF2B5EF4-FFF2-40B4-BE49-F238E27FC236}">
                <a16:creationId xmlns:a16="http://schemas.microsoft.com/office/drawing/2014/main" id="{731035C3-ADDC-8A40-8B14-28EE28B1574A}"/>
              </a:ext>
            </a:extLst>
          </p:cNvPr>
          <p:cNvCxnSpPr>
            <a:cxnSpLocks/>
          </p:cNvCxnSpPr>
          <p:nvPr/>
        </p:nvCxnSpPr>
        <p:spPr>
          <a:xfrm>
            <a:off x="2185151" y="3489793"/>
            <a:ext cx="117991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직사각형 352">
            <a:extLst>
              <a:ext uri="{FF2B5EF4-FFF2-40B4-BE49-F238E27FC236}">
                <a16:creationId xmlns:a16="http://schemas.microsoft.com/office/drawing/2014/main" id="{BEFBB56B-A944-164F-9ECB-C6E7FF99AEAE}"/>
              </a:ext>
            </a:extLst>
          </p:cNvPr>
          <p:cNvSpPr/>
          <p:nvPr/>
        </p:nvSpPr>
        <p:spPr>
          <a:xfrm>
            <a:off x="3444259" y="2871946"/>
            <a:ext cx="1653525" cy="1893509"/>
          </a:xfrm>
          <a:prstGeom prst="rect">
            <a:avLst/>
          </a:prstGeom>
          <a:solidFill>
            <a:schemeClr val="accent6">
              <a:lumMod val="40000"/>
              <a:lumOff val="6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      Seed Finder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15" name="직사각형 352">
            <a:extLst>
              <a:ext uri="{FF2B5EF4-FFF2-40B4-BE49-F238E27FC236}">
                <a16:creationId xmlns:a16="http://schemas.microsoft.com/office/drawing/2014/main" id="{4B55CA13-8F9C-824C-AADF-D9F2992807DF}"/>
              </a:ext>
            </a:extLst>
          </p:cNvPr>
          <p:cNvSpPr/>
          <p:nvPr/>
        </p:nvSpPr>
        <p:spPr>
          <a:xfrm>
            <a:off x="3499664" y="4374796"/>
            <a:ext cx="1533747" cy="310839"/>
          </a:xfrm>
          <a:prstGeom prst="rect">
            <a:avLst/>
          </a:prstGeom>
          <a:solidFill>
            <a:schemeClr val="accent6">
              <a:lumMod val="60000"/>
              <a:lumOff val="4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Location Buffer</a:t>
            </a:r>
            <a:endParaRPr kumimoji="0" lang="ko-KR" altLang="en-US"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16" name="Rectangle 15">
            <a:extLst>
              <a:ext uri="{FF2B5EF4-FFF2-40B4-BE49-F238E27FC236}">
                <a16:creationId xmlns:a16="http://schemas.microsoft.com/office/drawing/2014/main" id="{62BD75E5-54BF-834C-AD2C-F127C681D074}"/>
              </a:ext>
            </a:extLst>
          </p:cNvPr>
          <p:cNvSpPr/>
          <p:nvPr/>
        </p:nvSpPr>
        <p:spPr>
          <a:xfrm>
            <a:off x="2223881" y="3034222"/>
            <a:ext cx="1061188" cy="369332"/>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①</a:t>
            </a:r>
            <a:r>
              <a:rPr kumimoji="0" lang="en-CH" sz="16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 </a:t>
            </a:r>
            <a:r>
              <a:rPr kumimoji="0" lang="en-US" altLang="ko-KR" sz="1600" b="1" i="1"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rPr>
              <a:t>Reads</a:t>
            </a:r>
            <a:endParaRPr kumimoji="0" lang="ko-KR" altLang="en-US" sz="1600" b="0"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cxnSp>
        <p:nvCxnSpPr>
          <p:cNvPr id="17" name="Straight Connector 16">
            <a:extLst>
              <a:ext uri="{FF2B5EF4-FFF2-40B4-BE49-F238E27FC236}">
                <a16:creationId xmlns:a16="http://schemas.microsoft.com/office/drawing/2014/main" id="{B794F943-A2FD-0442-B18A-5D9CF725CF26}"/>
              </a:ext>
            </a:extLst>
          </p:cNvPr>
          <p:cNvCxnSpPr>
            <a:cxnSpLocks/>
          </p:cNvCxnSpPr>
          <p:nvPr/>
        </p:nvCxnSpPr>
        <p:spPr>
          <a:xfrm>
            <a:off x="2185151" y="4244187"/>
            <a:ext cx="117991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32C343F-D9E4-6745-A359-5AC2EAF0CC0D}"/>
              </a:ext>
            </a:extLst>
          </p:cNvPr>
          <p:cNvCxnSpPr>
            <a:cxnSpLocks/>
          </p:cNvCxnSpPr>
          <p:nvPr/>
        </p:nvCxnSpPr>
        <p:spPr>
          <a:xfrm>
            <a:off x="2187323" y="3406043"/>
            <a:ext cx="1318451" cy="0"/>
          </a:xfrm>
          <a:prstGeom prst="line">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4491655-4A0D-ED4B-A337-C6BA4DB43A17}"/>
              </a:ext>
            </a:extLst>
          </p:cNvPr>
          <p:cNvCxnSpPr>
            <a:cxnSpLocks/>
          </p:cNvCxnSpPr>
          <p:nvPr/>
        </p:nvCxnSpPr>
        <p:spPr>
          <a:xfrm>
            <a:off x="5097784" y="4206087"/>
            <a:ext cx="436779" cy="0"/>
          </a:xfrm>
          <a:prstGeom prst="line">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직사각형 352">
            <a:extLst>
              <a:ext uri="{FF2B5EF4-FFF2-40B4-BE49-F238E27FC236}">
                <a16:creationId xmlns:a16="http://schemas.microsoft.com/office/drawing/2014/main" id="{A990207D-C0E3-FA4B-B65F-589C19983722}"/>
              </a:ext>
            </a:extLst>
          </p:cNvPr>
          <p:cNvSpPr/>
          <p:nvPr/>
        </p:nvSpPr>
        <p:spPr>
          <a:xfrm>
            <a:off x="5531997" y="2888968"/>
            <a:ext cx="2653540" cy="617625"/>
          </a:xfrm>
          <a:prstGeom prst="rect">
            <a:avLst/>
          </a:prstGeom>
          <a:solidFill>
            <a:schemeClr val="accent6">
              <a:lumMod val="40000"/>
              <a:lumOff val="6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  Chaining-Based 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a:t>
            </a:r>
            <a:r>
              <a:rPr kumimoji="0" lang="en-US" altLang="ko-KR" sz="16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Filters </a:t>
            </a:r>
            <a:r>
              <a:rPr kumimoji="0" lang="en-US" altLang="ko-KR" sz="1600" b="1" i="1"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Arial" panose="020B0604020202020204" pitchFamily="34" charset="0"/>
              </a:rPr>
              <a:t>low-score reads</a:t>
            </a: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a:t>
            </a:r>
          </a:p>
        </p:txBody>
      </p:sp>
      <p:sp>
        <p:nvSpPr>
          <p:cNvPr id="21" name="Rectangle 20">
            <a:extLst>
              <a:ext uri="{FF2B5EF4-FFF2-40B4-BE49-F238E27FC236}">
                <a16:creationId xmlns:a16="http://schemas.microsoft.com/office/drawing/2014/main" id="{C8C7727C-FA23-4C41-9A12-0F4E6E632CDE}"/>
              </a:ext>
            </a:extLst>
          </p:cNvPr>
          <p:cNvSpPr/>
          <p:nvPr/>
        </p:nvSpPr>
        <p:spPr>
          <a:xfrm>
            <a:off x="5511092" y="2868585"/>
            <a:ext cx="426699" cy="369332"/>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❸</a:t>
            </a:r>
          </a:p>
        </p:txBody>
      </p:sp>
      <p:sp>
        <p:nvSpPr>
          <p:cNvPr id="22" name="TextBox 21">
            <a:extLst>
              <a:ext uri="{FF2B5EF4-FFF2-40B4-BE49-F238E27FC236}">
                <a16:creationId xmlns:a16="http://schemas.microsoft.com/office/drawing/2014/main" id="{8E23CBA7-A90F-EB44-BCE6-316759BBF108}"/>
              </a:ext>
            </a:extLst>
          </p:cNvPr>
          <p:cNvSpPr txBox="1"/>
          <p:nvPr/>
        </p:nvSpPr>
        <p:spPr>
          <a:xfrm>
            <a:off x="5854340" y="3489794"/>
            <a:ext cx="1952827"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1"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rPr>
              <a:t>M ≤ # of Seeds &lt; N</a:t>
            </a:r>
            <a:endPar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직사각형 352">
            <a:extLst>
              <a:ext uri="{FF2B5EF4-FFF2-40B4-BE49-F238E27FC236}">
                <a16:creationId xmlns:a16="http://schemas.microsoft.com/office/drawing/2014/main" id="{608E8A05-4678-0841-86AE-CB513ED2396B}"/>
              </a:ext>
            </a:extLst>
          </p:cNvPr>
          <p:cNvSpPr/>
          <p:nvPr/>
        </p:nvSpPr>
        <p:spPr>
          <a:xfrm>
            <a:off x="5531997" y="3811552"/>
            <a:ext cx="2653540" cy="617625"/>
          </a:xfrm>
          <a:prstGeom prst="rect">
            <a:avLst/>
          </a:prstGeom>
          <a:solidFill>
            <a:schemeClr val="accent6">
              <a:lumMod val="40000"/>
              <a:lumOff val="6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       Seed Count-Based 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a:t>
            </a:r>
            <a:r>
              <a:rPr kumimoji="0" lang="en-US" altLang="ko-KR" sz="16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Filters if </a:t>
            </a:r>
            <a:r>
              <a:rPr kumimoji="0" lang="en-US" altLang="ko-KR" sz="1600" b="1" i="1"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Arial" panose="020B0604020202020204" pitchFamily="34" charset="0"/>
              </a:rPr>
              <a:t># of Seeds &lt; M</a:t>
            </a: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a:t>
            </a:r>
          </a:p>
        </p:txBody>
      </p:sp>
      <p:grpSp>
        <p:nvGrpSpPr>
          <p:cNvPr id="24" name="Group 23">
            <a:extLst>
              <a:ext uri="{FF2B5EF4-FFF2-40B4-BE49-F238E27FC236}">
                <a16:creationId xmlns:a16="http://schemas.microsoft.com/office/drawing/2014/main" id="{9E831CFD-6B35-6F44-AD48-4F806B2F5C11}"/>
              </a:ext>
            </a:extLst>
          </p:cNvPr>
          <p:cNvGrpSpPr/>
          <p:nvPr/>
        </p:nvGrpSpPr>
        <p:grpSpPr>
          <a:xfrm rot="5400000">
            <a:off x="4434593" y="2766797"/>
            <a:ext cx="2050215" cy="460935"/>
            <a:chOff x="3570717" y="4223027"/>
            <a:chExt cx="2050215" cy="460935"/>
          </a:xfrm>
        </p:grpSpPr>
        <p:cxnSp>
          <p:nvCxnSpPr>
            <p:cNvPr id="25" name="Connector: Elbow 108">
              <a:extLst>
                <a:ext uri="{FF2B5EF4-FFF2-40B4-BE49-F238E27FC236}">
                  <a16:creationId xmlns:a16="http://schemas.microsoft.com/office/drawing/2014/main" id="{37F490D0-6D80-0F4C-A8E2-6B3FFFA5199D}"/>
                </a:ext>
              </a:extLst>
            </p:cNvPr>
            <p:cNvCxnSpPr>
              <a:cxnSpLocks/>
              <a:stCxn id="26" idx="2"/>
              <a:endCxn id="27" idx="3"/>
            </p:cNvCxnSpPr>
            <p:nvPr/>
          </p:nvCxnSpPr>
          <p:spPr>
            <a:xfrm rot="5400000">
              <a:off x="4531170" y="3603339"/>
              <a:ext cx="219075" cy="1780928"/>
            </a:xfrm>
            <a:prstGeom prst="bentConnector2">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9A0E961-CED7-0447-AEAF-A6A450F51E2F}"/>
                </a:ext>
              </a:extLst>
            </p:cNvPr>
            <p:cNvSpPr/>
            <p:nvPr/>
          </p:nvSpPr>
          <p:spPr>
            <a:xfrm>
              <a:off x="5441407" y="4223027"/>
              <a:ext cx="179525" cy="161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39609CFE-2E20-3C4E-8AA5-482030D6101A}"/>
                </a:ext>
              </a:extLst>
            </p:cNvPr>
            <p:cNvSpPr/>
            <p:nvPr/>
          </p:nvSpPr>
          <p:spPr>
            <a:xfrm>
              <a:off x="3570717" y="4522722"/>
              <a:ext cx="179525" cy="161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8" name="Rectangle 27">
            <a:extLst>
              <a:ext uri="{FF2B5EF4-FFF2-40B4-BE49-F238E27FC236}">
                <a16:creationId xmlns:a16="http://schemas.microsoft.com/office/drawing/2014/main" id="{F11F1A15-5F66-8B41-B19F-641FA3A19DE3}"/>
              </a:ext>
            </a:extLst>
          </p:cNvPr>
          <p:cNvSpPr/>
          <p:nvPr/>
        </p:nvSpPr>
        <p:spPr>
          <a:xfrm>
            <a:off x="5511092" y="3791694"/>
            <a:ext cx="426699" cy="369332"/>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❷</a:t>
            </a:r>
            <a:endParaRPr kumimoji="0" lang="ko-KR" altLang="en-US" sz="1600" b="0"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29" name="TextBox 28">
            <a:extLst>
              <a:ext uri="{FF2B5EF4-FFF2-40B4-BE49-F238E27FC236}">
                <a16:creationId xmlns:a16="http://schemas.microsoft.com/office/drawing/2014/main" id="{AD80574F-DA7E-3E49-BC2F-5243DAD3793D}"/>
              </a:ext>
            </a:extLst>
          </p:cNvPr>
          <p:cNvSpPr txBox="1"/>
          <p:nvPr/>
        </p:nvSpPr>
        <p:spPr>
          <a:xfrm>
            <a:off x="3960976" y="2419518"/>
            <a:ext cx="1562851" cy="338554"/>
          </a:xfrm>
          <a:prstGeom prst="rect">
            <a:avLst/>
          </a:prstGeom>
          <a:solidFill>
            <a:srgbClr val="F2F2F2"/>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1"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rPr>
              <a:t># of Seeds ≥ N</a:t>
            </a:r>
            <a:endPar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0" name="Straight Connector 29">
            <a:extLst>
              <a:ext uri="{FF2B5EF4-FFF2-40B4-BE49-F238E27FC236}">
                <a16:creationId xmlns:a16="http://schemas.microsoft.com/office/drawing/2014/main" id="{A9F9538A-0EEB-2649-A19B-F246C9389154}"/>
              </a:ext>
            </a:extLst>
          </p:cNvPr>
          <p:cNvCxnSpPr>
            <a:cxnSpLocks/>
          </p:cNvCxnSpPr>
          <p:nvPr/>
        </p:nvCxnSpPr>
        <p:spPr>
          <a:xfrm flipV="1">
            <a:off x="5925858" y="3506593"/>
            <a:ext cx="0" cy="304959"/>
          </a:xfrm>
          <a:prstGeom prst="line">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ABEEE8D-96CE-1A41-B5C8-548F9F5592F7}"/>
              </a:ext>
            </a:extLst>
          </p:cNvPr>
          <p:cNvCxnSpPr>
            <a:cxnSpLocks/>
          </p:cNvCxnSpPr>
          <p:nvPr/>
        </p:nvCxnSpPr>
        <p:spPr>
          <a:xfrm flipV="1">
            <a:off x="5925858" y="2168311"/>
            <a:ext cx="0" cy="712011"/>
          </a:xfrm>
          <a:prstGeom prst="line">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F2D1624-C041-294A-81C8-2AA2CF62F7AD}"/>
              </a:ext>
            </a:extLst>
          </p:cNvPr>
          <p:cNvSpPr txBox="1"/>
          <p:nvPr/>
        </p:nvSpPr>
        <p:spPr>
          <a:xfrm>
            <a:off x="5821040" y="2419517"/>
            <a:ext cx="1829337" cy="338554"/>
          </a:xfrm>
          <a:prstGeom prst="rect">
            <a:avLst/>
          </a:prstGeom>
          <a:solidFill>
            <a:srgbClr val="F2F2F2"/>
          </a:solidFill>
        </p:spPr>
        <p:txBody>
          <a:bodyPr wrap="square" lIns="0" r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1"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rPr>
              <a:t>High chaining score</a:t>
            </a:r>
            <a:endPar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B0734BE6-35E0-5F4D-911A-E078147E5CAA}"/>
              </a:ext>
            </a:extLst>
          </p:cNvPr>
          <p:cNvSpPr txBox="1"/>
          <p:nvPr/>
        </p:nvSpPr>
        <p:spPr>
          <a:xfrm>
            <a:off x="3409054" y="2875155"/>
            <a:ext cx="46995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❶</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309C80E-F946-124C-B0C3-D3E3485CD632}"/>
              </a:ext>
            </a:extLst>
          </p:cNvPr>
          <p:cNvSpPr/>
          <p:nvPr/>
        </p:nvSpPr>
        <p:spPr>
          <a:xfrm>
            <a:off x="2239748" y="4318054"/>
            <a:ext cx="1029448" cy="369332"/>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④ </a:t>
            </a:r>
            <a:r>
              <a:rPr kumimoji="0" lang="en-US" altLang="ko-KR" sz="1600" b="1" i="1"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rPr>
              <a:t>Seeds</a:t>
            </a:r>
            <a:endParaRPr kumimoji="0" lang="ko-KR" altLang="en-US" sz="1600" b="0"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35" name="Rectangle 34">
            <a:extLst>
              <a:ext uri="{FF2B5EF4-FFF2-40B4-BE49-F238E27FC236}">
                <a16:creationId xmlns:a16="http://schemas.microsoft.com/office/drawing/2014/main" id="{AD67587A-9838-8E4D-BD55-653682A9D984}"/>
              </a:ext>
            </a:extLst>
          </p:cNvPr>
          <p:cNvSpPr/>
          <p:nvPr/>
        </p:nvSpPr>
        <p:spPr>
          <a:xfrm>
            <a:off x="2221409" y="3766418"/>
            <a:ext cx="1066126" cy="369332"/>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③</a:t>
            </a:r>
            <a:r>
              <a:rPr kumimoji="0" lang="en-CH" sz="16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 </a:t>
            </a:r>
            <a:r>
              <a:rPr kumimoji="0" lang="en-US" altLang="ko-KR" sz="1600" b="1" i="1"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rPr>
              <a:t>Query</a:t>
            </a:r>
            <a:endParaRPr kumimoji="0" lang="ko-KR" altLang="en-US" sz="1600" b="0"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36" name="직사각형 352">
            <a:extLst>
              <a:ext uri="{FF2B5EF4-FFF2-40B4-BE49-F238E27FC236}">
                <a16:creationId xmlns:a16="http://schemas.microsoft.com/office/drawing/2014/main" id="{CD9A9949-FFE2-9440-ACE7-6E344A0A6D53}"/>
              </a:ext>
            </a:extLst>
          </p:cNvPr>
          <p:cNvSpPr/>
          <p:nvPr/>
        </p:nvSpPr>
        <p:spPr>
          <a:xfrm>
            <a:off x="3499664" y="3217824"/>
            <a:ext cx="1533747" cy="310839"/>
          </a:xfrm>
          <a:prstGeom prst="rect">
            <a:avLst/>
          </a:prstGeom>
          <a:solidFill>
            <a:schemeClr val="accent6">
              <a:lumMod val="60000"/>
              <a:lumOff val="4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K-</a:t>
            </a:r>
            <a:r>
              <a:rPr kumimoji="0" lang="en-US" altLang="ko-KR" sz="1600" b="1" i="0" u="none" strike="noStrike" kern="1200" cap="none" spc="0" normalizeH="0" baseline="0" noProof="0" dirty="0" err="1">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mer</a:t>
            </a: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 Window</a:t>
            </a:r>
            <a:endParaRPr kumimoji="0" lang="ko-KR" altLang="en-US"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37" name="직사각형 352">
            <a:extLst>
              <a:ext uri="{FF2B5EF4-FFF2-40B4-BE49-F238E27FC236}">
                <a16:creationId xmlns:a16="http://schemas.microsoft.com/office/drawing/2014/main" id="{CDA5F333-64CC-B84B-A8EB-7D2F0A08E9C2}"/>
              </a:ext>
            </a:extLst>
          </p:cNvPr>
          <p:cNvSpPr/>
          <p:nvPr/>
        </p:nvSpPr>
        <p:spPr>
          <a:xfrm>
            <a:off x="3499664" y="3843935"/>
            <a:ext cx="1533747" cy="310839"/>
          </a:xfrm>
          <a:prstGeom prst="rect">
            <a:avLst/>
          </a:prstGeom>
          <a:solidFill>
            <a:schemeClr val="accent6">
              <a:lumMod val="60000"/>
              <a:lumOff val="4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Hash Acc.</a:t>
            </a:r>
            <a:endParaRPr kumimoji="0" lang="ko-KR" altLang="en-US" sz="16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cxnSp>
        <p:nvCxnSpPr>
          <p:cNvPr id="38" name="Connector: Elbow 145">
            <a:extLst>
              <a:ext uri="{FF2B5EF4-FFF2-40B4-BE49-F238E27FC236}">
                <a16:creationId xmlns:a16="http://schemas.microsoft.com/office/drawing/2014/main" id="{560F7704-109C-B542-8155-A4896CA6E58C}"/>
              </a:ext>
            </a:extLst>
          </p:cNvPr>
          <p:cNvCxnSpPr>
            <a:cxnSpLocks/>
          </p:cNvCxnSpPr>
          <p:nvPr/>
        </p:nvCxnSpPr>
        <p:spPr>
          <a:xfrm rot="10800000" flipV="1">
            <a:off x="2110981" y="4036396"/>
            <a:ext cx="1388687" cy="127903"/>
          </a:xfrm>
          <a:prstGeom prst="bentConnector3">
            <a:avLst>
              <a:gd name="adj1" fmla="val 1639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39" name="Connector: Elbow 147">
            <a:extLst>
              <a:ext uri="{FF2B5EF4-FFF2-40B4-BE49-F238E27FC236}">
                <a16:creationId xmlns:a16="http://schemas.microsoft.com/office/drawing/2014/main" id="{DD59B658-1D31-B744-BBE0-8CAA6A9AD2E2}"/>
              </a:ext>
            </a:extLst>
          </p:cNvPr>
          <p:cNvCxnSpPr>
            <a:cxnSpLocks/>
          </p:cNvCxnSpPr>
          <p:nvPr/>
        </p:nvCxnSpPr>
        <p:spPr>
          <a:xfrm>
            <a:off x="2120288" y="4328147"/>
            <a:ext cx="1388687" cy="173283"/>
          </a:xfrm>
          <a:prstGeom prst="bentConnector3">
            <a:avLst>
              <a:gd name="adj1" fmla="val 83609"/>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3657265-1FE2-BB46-A670-EB8CAA365577}"/>
              </a:ext>
            </a:extLst>
          </p:cNvPr>
          <p:cNvCxnSpPr>
            <a:cxnSpLocks/>
          </p:cNvCxnSpPr>
          <p:nvPr/>
        </p:nvCxnSpPr>
        <p:spPr>
          <a:xfrm>
            <a:off x="3801316" y="3528664"/>
            <a:ext cx="0" cy="315273"/>
          </a:xfrm>
          <a:prstGeom prst="line">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58E9DCE9-670A-D045-95D1-23B2EB92EA98}"/>
              </a:ext>
            </a:extLst>
          </p:cNvPr>
          <p:cNvSpPr/>
          <p:nvPr/>
        </p:nvSpPr>
        <p:spPr>
          <a:xfrm>
            <a:off x="4114024" y="3507034"/>
            <a:ext cx="841512"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1"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rPr>
              <a:t>K-</a:t>
            </a:r>
            <a:r>
              <a:rPr kumimoji="0" lang="en-US" altLang="ko-KR" sz="1600" b="1" i="1" u="none" strike="noStrike" kern="1200" cap="none" spc="0" normalizeH="0" baseline="0" noProof="0" dirty="0" err="1">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rPr>
              <a:t>mers</a:t>
            </a:r>
            <a:endParaRPr kumimoji="0" lang="ko-KR" altLang="en-US" sz="1600" b="0"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42" name="TextBox 41">
            <a:extLst>
              <a:ext uri="{FF2B5EF4-FFF2-40B4-BE49-F238E27FC236}">
                <a16:creationId xmlns:a16="http://schemas.microsoft.com/office/drawing/2014/main" id="{C1179729-31FC-EE46-88AE-31722C2DA777}"/>
              </a:ext>
            </a:extLst>
          </p:cNvPr>
          <p:cNvSpPr txBox="1"/>
          <p:nvPr/>
        </p:nvSpPr>
        <p:spPr>
          <a:xfrm>
            <a:off x="3796536" y="3502831"/>
            <a:ext cx="46693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Arial" panose="020B0604020202020204" pitchFamily="34" charset="0"/>
              </a:rPr>
              <a:t>②</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67985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6B296-58BC-344F-AB5F-B483553C199F}"/>
              </a:ext>
            </a:extLst>
          </p:cNvPr>
          <p:cNvSpPr>
            <a:spLocks noGrp="1"/>
          </p:cNvSpPr>
          <p:nvPr>
            <p:ph type="title"/>
          </p:nvPr>
        </p:nvSpPr>
        <p:spPr/>
        <p:txBody>
          <a:bodyPr/>
          <a:lstStyle/>
          <a:p>
            <a:r>
              <a:rPr lang="en-CH" dirty="0"/>
              <a:t>Chaining Processing Element</a:t>
            </a:r>
          </a:p>
        </p:txBody>
      </p:sp>
      <p:pic>
        <p:nvPicPr>
          <p:cNvPr id="5" name="Content Placeholder 4">
            <a:extLst>
              <a:ext uri="{FF2B5EF4-FFF2-40B4-BE49-F238E27FC236}">
                <a16:creationId xmlns:a16="http://schemas.microsoft.com/office/drawing/2014/main" id="{E58578AF-E3ED-D243-945A-4366CC57C8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1525" y="2555875"/>
            <a:ext cx="7632700" cy="2222500"/>
          </a:xfrm>
        </p:spPr>
      </p:pic>
    </p:spTree>
    <p:extLst>
      <p:ext uri="{BB962C8B-B14F-4D97-AF65-F5344CB8AC3E}">
        <p14:creationId xmlns:p14="http://schemas.microsoft.com/office/powerpoint/2010/main" val="84250446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83E70-8BEE-2A49-80B6-AA99093BFDF9}"/>
              </a:ext>
            </a:extLst>
          </p:cNvPr>
          <p:cNvSpPr>
            <a:spLocks noGrp="1"/>
          </p:cNvSpPr>
          <p:nvPr>
            <p:ph type="title"/>
          </p:nvPr>
        </p:nvSpPr>
        <p:spPr/>
        <p:txBody>
          <a:bodyPr/>
          <a:lstStyle/>
          <a:p>
            <a:r>
              <a:rPr lang="en-CH" dirty="0"/>
              <a:t>GenStore-EM</a:t>
            </a:r>
          </a:p>
        </p:txBody>
      </p:sp>
      <p:graphicFrame>
        <p:nvGraphicFramePr>
          <p:cNvPr id="4" name="Chart 3">
            <a:extLst>
              <a:ext uri="{FF2B5EF4-FFF2-40B4-BE49-F238E27FC236}">
                <a16:creationId xmlns:a16="http://schemas.microsoft.com/office/drawing/2014/main" id="{3CDFA79B-B862-D243-A17A-C6455C158103}"/>
              </a:ext>
            </a:extLst>
          </p:cNvPr>
          <p:cNvGraphicFramePr>
            <a:graphicFrameLocks/>
          </p:cNvGraphicFramePr>
          <p:nvPr/>
        </p:nvGraphicFramePr>
        <p:xfrm>
          <a:off x="1065061" y="1380793"/>
          <a:ext cx="3506939" cy="26271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908B8146-36CD-4245-B710-D800E8AE2DE5}"/>
              </a:ext>
            </a:extLst>
          </p:cNvPr>
          <p:cNvGraphicFramePr>
            <a:graphicFrameLocks/>
          </p:cNvGraphicFramePr>
          <p:nvPr/>
        </p:nvGraphicFramePr>
        <p:xfrm>
          <a:off x="4621936" y="1273997"/>
          <a:ext cx="3643747"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B29B2C76-E3C0-DD46-8D81-B1FFEDC28641}"/>
              </a:ext>
            </a:extLst>
          </p:cNvPr>
          <p:cNvSpPr txBox="1"/>
          <p:nvPr/>
        </p:nvSpPr>
        <p:spPr>
          <a:xfrm rot="16200000">
            <a:off x="-33731" y="2095161"/>
            <a:ext cx="186574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Exec. time [sec]</a:t>
            </a:r>
          </a:p>
        </p:txBody>
      </p:sp>
      <p:sp>
        <p:nvSpPr>
          <p:cNvPr id="7" name="TextBox 6">
            <a:extLst>
              <a:ext uri="{FF2B5EF4-FFF2-40B4-BE49-F238E27FC236}">
                <a16:creationId xmlns:a16="http://schemas.microsoft.com/office/drawing/2014/main" id="{3EF42E59-469E-D84E-A306-9718A0A79B48}"/>
              </a:ext>
            </a:extLst>
          </p:cNvPr>
          <p:cNvSpPr txBox="1"/>
          <p:nvPr/>
        </p:nvSpPr>
        <p:spPr>
          <a:xfrm>
            <a:off x="4946968" y="1409691"/>
            <a:ext cx="44334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44</a:t>
            </a:r>
          </a:p>
        </p:txBody>
      </p:sp>
      <p:sp>
        <p:nvSpPr>
          <p:cNvPr id="8" name="TextBox 7">
            <a:extLst>
              <a:ext uri="{FF2B5EF4-FFF2-40B4-BE49-F238E27FC236}">
                <a16:creationId xmlns:a16="http://schemas.microsoft.com/office/drawing/2014/main" id="{CEE1109C-6F6B-5B48-A342-CB19614FC89B}"/>
              </a:ext>
            </a:extLst>
          </p:cNvPr>
          <p:cNvSpPr txBox="1"/>
          <p:nvPr/>
        </p:nvSpPr>
        <p:spPr>
          <a:xfrm>
            <a:off x="5212224" y="1409691"/>
            <a:ext cx="61075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108</a:t>
            </a:r>
          </a:p>
        </p:txBody>
      </p:sp>
      <p:sp>
        <p:nvSpPr>
          <p:cNvPr id="9" name="TextBox 8">
            <a:extLst>
              <a:ext uri="{FF2B5EF4-FFF2-40B4-BE49-F238E27FC236}">
                <a16:creationId xmlns:a16="http://schemas.microsoft.com/office/drawing/2014/main" id="{013706CE-4761-134A-AAED-50281DE52EA4}"/>
              </a:ext>
            </a:extLst>
          </p:cNvPr>
          <p:cNvSpPr txBox="1"/>
          <p:nvPr/>
        </p:nvSpPr>
        <p:spPr>
          <a:xfrm>
            <a:off x="6206513" y="1409694"/>
            <a:ext cx="61075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a:t>
            </a:r>
          </a:p>
        </p:txBody>
      </p:sp>
      <p:cxnSp>
        <p:nvCxnSpPr>
          <p:cNvPr id="10" name="Straight Connector 9">
            <a:extLst>
              <a:ext uri="{FF2B5EF4-FFF2-40B4-BE49-F238E27FC236}">
                <a16:creationId xmlns:a16="http://schemas.microsoft.com/office/drawing/2014/main" id="{32A39BB1-0584-E245-942E-49331026ED5F}"/>
              </a:ext>
            </a:extLst>
          </p:cNvPr>
          <p:cNvCxnSpPr>
            <a:cxnSpLocks/>
          </p:cNvCxnSpPr>
          <p:nvPr/>
        </p:nvCxnSpPr>
        <p:spPr>
          <a:xfrm>
            <a:off x="2540312" y="1687903"/>
            <a:ext cx="0" cy="83185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D8D8E6C-D0AB-854B-ACC8-3DF994A6209F}"/>
              </a:ext>
            </a:extLst>
          </p:cNvPr>
          <p:cNvCxnSpPr>
            <a:cxnSpLocks/>
          </p:cNvCxnSpPr>
          <p:nvPr/>
        </p:nvCxnSpPr>
        <p:spPr>
          <a:xfrm>
            <a:off x="3525804" y="1687903"/>
            <a:ext cx="0" cy="83185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0B3A7CA-769D-F040-85F7-A19AAD1754CD}"/>
              </a:ext>
            </a:extLst>
          </p:cNvPr>
          <p:cNvCxnSpPr>
            <a:cxnSpLocks/>
          </p:cNvCxnSpPr>
          <p:nvPr/>
        </p:nvCxnSpPr>
        <p:spPr>
          <a:xfrm>
            <a:off x="6003875" y="1687903"/>
            <a:ext cx="0" cy="83185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4B9169C-5FCF-844B-8A6B-5FAA8CDCA425}"/>
              </a:ext>
            </a:extLst>
          </p:cNvPr>
          <p:cNvCxnSpPr>
            <a:cxnSpLocks/>
          </p:cNvCxnSpPr>
          <p:nvPr/>
        </p:nvCxnSpPr>
        <p:spPr>
          <a:xfrm>
            <a:off x="7002249" y="1687903"/>
            <a:ext cx="0" cy="83185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F264722-7D24-354A-81A1-31DCC28DEBB2}"/>
              </a:ext>
            </a:extLst>
          </p:cNvPr>
          <p:cNvCxnSpPr>
            <a:cxnSpLocks/>
          </p:cNvCxnSpPr>
          <p:nvPr/>
        </p:nvCxnSpPr>
        <p:spPr>
          <a:xfrm flipV="1">
            <a:off x="5177717" y="1657326"/>
            <a:ext cx="0" cy="162029"/>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134FD66-E42B-6640-A7D3-0482CC7751D6}"/>
              </a:ext>
            </a:extLst>
          </p:cNvPr>
          <p:cNvCxnSpPr>
            <a:cxnSpLocks/>
          </p:cNvCxnSpPr>
          <p:nvPr/>
        </p:nvCxnSpPr>
        <p:spPr>
          <a:xfrm flipV="1">
            <a:off x="5509556" y="1657326"/>
            <a:ext cx="0" cy="162029"/>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842C91A-759E-6A4C-9B76-B9A16C2CBC2E}"/>
              </a:ext>
            </a:extLst>
          </p:cNvPr>
          <p:cNvCxnSpPr>
            <a:cxnSpLocks/>
          </p:cNvCxnSpPr>
          <p:nvPr/>
        </p:nvCxnSpPr>
        <p:spPr>
          <a:xfrm flipV="1">
            <a:off x="6512447" y="1657326"/>
            <a:ext cx="0" cy="162029"/>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82178224-3090-F64D-8099-CB104D608EF0}"/>
              </a:ext>
            </a:extLst>
          </p:cNvPr>
          <p:cNvSpPr/>
          <p:nvPr/>
        </p:nvSpPr>
        <p:spPr>
          <a:xfrm>
            <a:off x="0" y="3768917"/>
            <a:ext cx="9144000" cy="99169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GS-Ext provides significant performance improvements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both Base and SIMD in SSD-M and SSD-H. </a:t>
            </a:r>
          </a:p>
        </p:txBody>
      </p:sp>
      <p:sp>
        <p:nvSpPr>
          <p:cNvPr id="18" name="Rectangle 17">
            <a:extLst>
              <a:ext uri="{FF2B5EF4-FFF2-40B4-BE49-F238E27FC236}">
                <a16:creationId xmlns:a16="http://schemas.microsoft.com/office/drawing/2014/main" id="{0A7A2A60-D386-B54C-A47B-9274131FB7BE}"/>
              </a:ext>
            </a:extLst>
          </p:cNvPr>
          <p:cNvSpPr/>
          <p:nvPr/>
        </p:nvSpPr>
        <p:spPr>
          <a:xfrm>
            <a:off x="0" y="5077497"/>
            <a:ext cx="9144000" cy="99670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GS-Ext provides limited benefits over SIMD in SSD-L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due to low external I/O bandwidth.</a:t>
            </a:r>
          </a:p>
        </p:txBody>
      </p:sp>
      <p:sp>
        <p:nvSpPr>
          <p:cNvPr id="3" name="TextBox 2">
            <a:extLst>
              <a:ext uri="{FF2B5EF4-FFF2-40B4-BE49-F238E27FC236}">
                <a16:creationId xmlns:a16="http://schemas.microsoft.com/office/drawing/2014/main" id="{0E40D062-EFE6-2349-8537-D3CBAC7725B9}"/>
              </a:ext>
            </a:extLst>
          </p:cNvPr>
          <p:cNvSpPr txBox="1"/>
          <p:nvPr/>
        </p:nvSpPr>
        <p:spPr>
          <a:xfrm>
            <a:off x="1507067" y="912788"/>
            <a:ext cx="3048000" cy="369332"/>
          </a:xfrm>
          <a:prstGeom prst="rect">
            <a:avLst/>
          </a:prstGeom>
          <a:noFill/>
        </p:spPr>
        <p:txBody>
          <a:bodyPr wrap="square" rtlCol="0">
            <a:spAutoFit/>
          </a:bodyPr>
          <a:lstStyle/>
          <a:p>
            <a:r>
              <a:rPr lang="en-CH" b="1" dirty="0">
                <a:solidFill>
                  <a:schemeClr val="accent2"/>
                </a:solidFill>
                <a:latin typeface="Corbel" panose="020B0503020204020204" pitchFamily="34" charset="0"/>
              </a:rPr>
              <a:t>With the Software Mapper</a:t>
            </a:r>
          </a:p>
        </p:txBody>
      </p:sp>
      <p:sp>
        <p:nvSpPr>
          <p:cNvPr id="19" name="TextBox 18">
            <a:extLst>
              <a:ext uri="{FF2B5EF4-FFF2-40B4-BE49-F238E27FC236}">
                <a16:creationId xmlns:a16="http://schemas.microsoft.com/office/drawing/2014/main" id="{9B271828-9460-7472-B969-D7667CF73E92}"/>
              </a:ext>
            </a:extLst>
          </p:cNvPr>
          <p:cNvSpPr txBox="1"/>
          <p:nvPr/>
        </p:nvSpPr>
        <p:spPr>
          <a:xfrm>
            <a:off x="4987889" y="930888"/>
            <a:ext cx="3048000" cy="369332"/>
          </a:xfrm>
          <a:prstGeom prst="rect">
            <a:avLst/>
          </a:prstGeom>
          <a:noFill/>
        </p:spPr>
        <p:txBody>
          <a:bodyPr wrap="square" rtlCol="0">
            <a:spAutoFit/>
          </a:bodyPr>
          <a:lstStyle/>
          <a:p>
            <a:r>
              <a:rPr lang="en-CH" b="1" dirty="0">
                <a:solidFill>
                  <a:srgbClr val="7030A0"/>
                </a:solidFill>
                <a:latin typeface="Corbel" panose="020B0503020204020204" pitchFamily="34" charset="0"/>
              </a:rPr>
              <a:t>With the Hardware Mapper</a:t>
            </a:r>
          </a:p>
        </p:txBody>
      </p:sp>
    </p:spTree>
    <p:extLst>
      <p:ext uri="{BB962C8B-B14F-4D97-AF65-F5344CB8AC3E}">
        <p14:creationId xmlns:p14="http://schemas.microsoft.com/office/powerpoint/2010/main" val="197714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4800-4806-984D-8FF7-4A16CDC4E3CE}"/>
              </a:ext>
            </a:extLst>
          </p:cNvPr>
          <p:cNvSpPr>
            <a:spLocks noGrp="1"/>
          </p:cNvSpPr>
          <p:nvPr>
            <p:ph type="title"/>
          </p:nvPr>
        </p:nvSpPr>
        <p:spPr/>
        <p:txBody>
          <a:bodyPr/>
          <a:lstStyle/>
          <a:p>
            <a:r>
              <a:rPr lang="en-CH" dirty="0"/>
              <a:t>GenStore-NM</a:t>
            </a:r>
          </a:p>
        </p:txBody>
      </p:sp>
      <p:graphicFrame>
        <p:nvGraphicFramePr>
          <p:cNvPr id="4" name="Chart 3">
            <a:extLst>
              <a:ext uri="{FF2B5EF4-FFF2-40B4-BE49-F238E27FC236}">
                <a16:creationId xmlns:a16="http://schemas.microsoft.com/office/drawing/2014/main" id="{E0D51DFB-30D6-4D47-A5B2-5E0641527AC2}"/>
              </a:ext>
            </a:extLst>
          </p:cNvPr>
          <p:cNvGraphicFramePr>
            <a:graphicFrameLocks/>
          </p:cNvGraphicFramePr>
          <p:nvPr/>
        </p:nvGraphicFramePr>
        <p:xfrm>
          <a:off x="824400" y="1717084"/>
          <a:ext cx="3747600" cy="189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BFE5A25F-B2F8-E441-A8E4-242F3DDCCA47}"/>
              </a:ext>
            </a:extLst>
          </p:cNvPr>
          <p:cNvGraphicFramePr>
            <a:graphicFrameLocks/>
          </p:cNvGraphicFramePr>
          <p:nvPr/>
        </p:nvGraphicFramePr>
        <p:xfrm>
          <a:off x="3950833" y="1709090"/>
          <a:ext cx="3761199" cy="2005963"/>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Straight Connector 5">
            <a:extLst>
              <a:ext uri="{FF2B5EF4-FFF2-40B4-BE49-F238E27FC236}">
                <a16:creationId xmlns:a16="http://schemas.microsoft.com/office/drawing/2014/main" id="{7626C54B-9BCB-2342-9C5C-4E80C9C14913}"/>
              </a:ext>
            </a:extLst>
          </p:cNvPr>
          <p:cNvCxnSpPr>
            <a:cxnSpLocks/>
          </p:cNvCxnSpPr>
          <p:nvPr/>
        </p:nvCxnSpPr>
        <p:spPr>
          <a:xfrm>
            <a:off x="2376260" y="1860092"/>
            <a:ext cx="0" cy="9050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6DB48E4-1A17-FC4A-95D0-136670CDA7B8}"/>
              </a:ext>
            </a:extLst>
          </p:cNvPr>
          <p:cNvCxnSpPr>
            <a:cxnSpLocks/>
          </p:cNvCxnSpPr>
          <p:nvPr/>
        </p:nvCxnSpPr>
        <p:spPr>
          <a:xfrm>
            <a:off x="3393791" y="1860095"/>
            <a:ext cx="0" cy="9050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B500310-2B0E-774B-BADC-8F10EBAC3731}"/>
              </a:ext>
            </a:extLst>
          </p:cNvPr>
          <p:cNvCxnSpPr>
            <a:cxnSpLocks/>
          </p:cNvCxnSpPr>
          <p:nvPr/>
        </p:nvCxnSpPr>
        <p:spPr>
          <a:xfrm>
            <a:off x="5518117" y="1860092"/>
            <a:ext cx="0" cy="9050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953A42-1F6C-914D-ADF9-3359B6D2F25E}"/>
              </a:ext>
            </a:extLst>
          </p:cNvPr>
          <p:cNvCxnSpPr>
            <a:cxnSpLocks/>
          </p:cNvCxnSpPr>
          <p:nvPr/>
        </p:nvCxnSpPr>
        <p:spPr>
          <a:xfrm>
            <a:off x="6530583" y="1860092"/>
            <a:ext cx="0" cy="9050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86B02F71-5670-CE41-87DD-4D212B127F69}"/>
              </a:ext>
            </a:extLst>
          </p:cNvPr>
          <p:cNvSpPr/>
          <p:nvPr/>
        </p:nvSpPr>
        <p:spPr>
          <a:xfrm>
            <a:off x="0" y="4244458"/>
            <a:ext cx="9144000" cy="99670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GS-Ext performs significantly slower than Base (2.28x - 1.91x)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on all systems.</a:t>
            </a:r>
          </a:p>
        </p:txBody>
      </p:sp>
      <p:sp>
        <p:nvSpPr>
          <p:cNvPr id="11" name="TextBox 10">
            <a:extLst>
              <a:ext uri="{FF2B5EF4-FFF2-40B4-BE49-F238E27FC236}">
                <a16:creationId xmlns:a16="http://schemas.microsoft.com/office/drawing/2014/main" id="{45D83257-B6AC-8074-5BB2-3192267B2ACA}"/>
              </a:ext>
            </a:extLst>
          </p:cNvPr>
          <p:cNvSpPr txBox="1"/>
          <p:nvPr/>
        </p:nvSpPr>
        <p:spPr>
          <a:xfrm>
            <a:off x="1431968" y="1369987"/>
            <a:ext cx="3048000" cy="369332"/>
          </a:xfrm>
          <a:prstGeom prst="rect">
            <a:avLst/>
          </a:prstGeom>
          <a:noFill/>
        </p:spPr>
        <p:txBody>
          <a:bodyPr wrap="square" rtlCol="0">
            <a:spAutoFit/>
          </a:bodyPr>
          <a:lstStyle/>
          <a:p>
            <a:r>
              <a:rPr lang="en-CH" b="1" dirty="0">
                <a:solidFill>
                  <a:schemeClr val="accent2"/>
                </a:solidFill>
                <a:latin typeface="Corbel" panose="020B0503020204020204" pitchFamily="34" charset="0"/>
              </a:rPr>
              <a:t>With the Software Mapper</a:t>
            </a:r>
          </a:p>
        </p:txBody>
      </p:sp>
      <p:sp>
        <p:nvSpPr>
          <p:cNvPr id="12" name="TextBox 11">
            <a:extLst>
              <a:ext uri="{FF2B5EF4-FFF2-40B4-BE49-F238E27FC236}">
                <a16:creationId xmlns:a16="http://schemas.microsoft.com/office/drawing/2014/main" id="{0A9AC529-91DE-CF31-4697-4E31A9DED4E8}"/>
              </a:ext>
            </a:extLst>
          </p:cNvPr>
          <p:cNvSpPr txBox="1"/>
          <p:nvPr/>
        </p:nvSpPr>
        <p:spPr>
          <a:xfrm>
            <a:off x="4572000" y="1369987"/>
            <a:ext cx="3048000" cy="369332"/>
          </a:xfrm>
          <a:prstGeom prst="rect">
            <a:avLst/>
          </a:prstGeom>
          <a:noFill/>
        </p:spPr>
        <p:txBody>
          <a:bodyPr wrap="square" rtlCol="0">
            <a:spAutoFit/>
          </a:bodyPr>
          <a:lstStyle/>
          <a:p>
            <a:r>
              <a:rPr lang="en-CH" b="1" dirty="0">
                <a:solidFill>
                  <a:srgbClr val="7030A0"/>
                </a:solidFill>
                <a:latin typeface="Corbel" panose="020B0503020204020204" pitchFamily="34" charset="0"/>
              </a:rPr>
              <a:t>With the Hardware Mapper</a:t>
            </a:r>
          </a:p>
        </p:txBody>
      </p:sp>
    </p:spTree>
    <p:extLst>
      <p:ext uri="{BB962C8B-B14F-4D97-AF65-F5344CB8AC3E}">
        <p14:creationId xmlns:p14="http://schemas.microsoft.com/office/powerpoint/2010/main" val="242777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2F32C-45C7-FD4A-928D-432FC85B6D6B}"/>
              </a:ext>
            </a:extLst>
          </p:cNvPr>
          <p:cNvSpPr>
            <a:spLocks noGrp="1"/>
          </p:cNvSpPr>
          <p:nvPr>
            <p:ph type="title"/>
          </p:nvPr>
        </p:nvSpPr>
        <p:spPr/>
        <p:txBody>
          <a:bodyPr/>
          <a:lstStyle/>
          <a:p>
            <a:r>
              <a:rPr lang="en-CH" dirty="0"/>
              <a:t>Effect of Inputs on GenStore-EM </a:t>
            </a:r>
          </a:p>
        </p:txBody>
      </p:sp>
      <p:pic>
        <p:nvPicPr>
          <p:cNvPr id="15" name="Content Placeholder 14">
            <a:extLst>
              <a:ext uri="{FF2B5EF4-FFF2-40B4-BE49-F238E27FC236}">
                <a16:creationId xmlns:a16="http://schemas.microsoft.com/office/drawing/2014/main" id="{C0BC76A5-1B39-2D4A-A37B-0214B70D978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073"/>
          <a:stretch/>
        </p:blipFill>
        <p:spPr>
          <a:xfrm>
            <a:off x="743708" y="1287598"/>
            <a:ext cx="7656583" cy="1125314"/>
          </a:xfrm>
        </p:spPr>
      </p:pic>
      <p:sp>
        <p:nvSpPr>
          <p:cNvPr id="4" name="TextBox 3">
            <a:extLst>
              <a:ext uri="{FF2B5EF4-FFF2-40B4-BE49-F238E27FC236}">
                <a16:creationId xmlns:a16="http://schemas.microsoft.com/office/drawing/2014/main" id="{D1625CB3-A66E-6B43-9505-438A65204EBC}"/>
              </a:ext>
            </a:extLst>
          </p:cNvPr>
          <p:cNvSpPr txBox="1"/>
          <p:nvPr/>
        </p:nvSpPr>
        <p:spPr>
          <a:xfrm rot="16200000">
            <a:off x="168027" y="3282942"/>
            <a:ext cx="221832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Normalized </a:t>
            </a:r>
            <a:b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exec. time</a:t>
            </a:r>
          </a:p>
        </p:txBody>
      </p:sp>
      <p:sp>
        <p:nvSpPr>
          <p:cNvPr id="5" name="TextBox 4">
            <a:extLst>
              <a:ext uri="{FF2B5EF4-FFF2-40B4-BE49-F238E27FC236}">
                <a16:creationId xmlns:a16="http://schemas.microsoft.com/office/drawing/2014/main" id="{A656740C-1B60-544B-8C81-6BFFA07FA45D}"/>
              </a:ext>
            </a:extLst>
          </p:cNvPr>
          <p:cNvSpPr txBox="1"/>
          <p:nvPr/>
        </p:nvSpPr>
        <p:spPr>
          <a:xfrm>
            <a:off x="766715" y="4447377"/>
            <a:ext cx="136885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Read set size:</a:t>
            </a:r>
            <a:endPar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TextBox 5">
            <a:extLst>
              <a:ext uri="{FF2B5EF4-FFF2-40B4-BE49-F238E27FC236}">
                <a16:creationId xmlns:a16="http://schemas.microsoft.com/office/drawing/2014/main" id="{B1F06A78-AFDD-7742-B444-2CF206132C1C}"/>
              </a:ext>
            </a:extLst>
          </p:cNvPr>
          <p:cNvSpPr txBox="1"/>
          <p:nvPr/>
        </p:nvSpPr>
        <p:spPr>
          <a:xfrm>
            <a:off x="765633" y="4104994"/>
            <a:ext cx="136885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Exact match:</a:t>
            </a:r>
            <a:endPar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aphicFrame>
        <p:nvGraphicFramePr>
          <p:cNvPr id="7" name="Chart 6">
            <a:extLst>
              <a:ext uri="{FF2B5EF4-FFF2-40B4-BE49-F238E27FC236}">
                <a16:creationId xmlns:a16="http://schemas.microsoft.com/office/drawing/2014/main" id="{68A6C0B9-FF4F-594A-9868-6AB4CA73DD1E}"/>
              </a:ext>
            </a:extLst>
          </p:cNvPr>
          <p:cNvGraphicFramePr>
            <a:graphicFrameLocks/>
          </p:cNvGraphicFramePr>
          <p:nvPr/>
        </p:nvGraphicFramePr>
        <p:xfrm>
          <a:off x="1568027" y="2629581"/>
          <a:ext cx="3682800" cy="2329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825A9512-1BD8-8240-8D2E-44D296D12B1A}"/>
              </a:ext>
            </a:extLst>
          </p:cNvPr>
          <p:cNvGraphicFramePr>
            <a:graphicFrameLocks/>
          </p:cNvGraphicFramePr>
          <p:nvPr/>
        </p:nvGraphicFramePr>
        <p:xfrm>
          <a:off x="4547925" y="2630750"/>
          <a:ext cx="3665231" cy="2329200"/>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Straight Connector 8">
            <a:extLst>
              <a:ext uri="{FF2B5EF4-FFF2-40B4-BE49-F238E27FC236}">
                <a16:creationId xmlns:a16="http://schemas.microsoft.com/office/drawing/2014/main" id="{F4A5CC97-F8F2-BD4F-9F77-84FB38F22FE1}"/>
              </a:ext>
            </a:extLst>
          </p:cNvPr>
          <p:cNvCxnSpPr>
            <a:cxnSpLocks/>
          </p:cNvCxnSpPr>
          <p:nvPr/>
        </p:nvCxnSpPr>
        <p:spPr>
          <a:xfrm>
            <a:off x="3014055" y="3052184"/>
            <a:ext cx="0" cy="105281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67F1FB3-45E9-4849-AE79-4F5D675E3B63}"/>
              </a:ext>
            </a:extLst>
          </p:cNvPr>
          <p:cNvCxnSpPr>
            <a:cxnSpLocks/>
          </p:cNvCxnSpPr>
          <p:nvPr/>
        </p:nvCxnSpPr>
        <p:spPr>
          <a:xfrm>
            <a:off x="3941155" y="3052184"/>
            <a:ext cx="0" cy="105281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EAB4216-0898-C045-8C61-1E0AA58ED213}"/>
              </a:ext>
            </a:extLst>
          </p:cNvPr>
          <p:cNvCxnSpPr>
            <a:cxnSpLocks/>
          </p:cNvCxnSpPr>
          <p:nvPr/>
        </p:nvCxnSpPr>
        <p:spPr>
          <a:xfrm>
            <a:off x="5877905" y="3052184"/>
            <a:ext cx="0" cy="105281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274207F-772B-6943-A6FA-9B66CBFFB2D2}"/>
              </a:ext>
            </a:extLst>
          </p:cNvPr>
          <p:cNvCxnSpPr>
            <a:cxnSpLocks/>
          </p:cNvCxnSpPr>
          <p:nvPr/>
        </p:nvCxnSpPr>
        <p:spPr>
          <a:xfrm>
            <a:off x="6805005" y="3052185"/>
            <a:ext cx="0" cy="32974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6560A1-E2A7-E04A-A968-30F01D82F55C}"/>
              </a:ext>
            </a:extLst>
          </p:cNvPr>
          <p:cNvCxnSpPr>
            <a:cxnSpLocks/>
          </p:cNvCxnSpPr>
          <p:nvPr/>
        </p:nvCxnSpPr>
        <p:spPr>
          <a:xfrm>
            <a:off x="6805005" y="3591932"/>
            <a:ext cx="0" cy="434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EF26364-30AB-E94E-20FB-3C66F2AA9C2C}"/>
              </a:ext>
            </a:extLst>
          </p:cNvPr>
          <p:cNvSpPr txBox="1"/>
          <p:nvPr/>
        </p:nvSpPr>
        <p:spPr>
          <a:xfrm>
            <a:off x="2005684" y="2602435"/>
            <a:ext cx="3048000" cy="369332"/>
          </a:xfrm>
          <a:prstGeom prst="rect">
            <a:avLst/>
          </a:prstGeom>
          <a:noFill/>
        </p:spPr>
        <p:txBody>
          <a:bodyPr wrap="square" rtlCol="0">
            <a:spAutoFit/>
          </a:bodyPr>
          <a:lstStyle/>
          <a:p>
            <a:r>
              <a:rPr lang="en-CH" b="1" dirty="0">
                <a:solidFill>
                  <a:schemeClr val="accent2"/>
                </a:solidFill>
                <a:latin typeface="Corbel" panose="020B0503020204020204" pitchFamily="34" charset="0"/>
              </a:rPr>
              <a:t>With the Software Mapper</a:t>
            </a:r>
          </a:p>
        </p:txBody>
      </p:sp>
      <p:sp>
        <p:nvSpPr>
          <p:cNvPr id="14" name="TextBox 13">
            <a:extLst>
              <a:ext uri="{FF2B5EF4-FFF2-40B4-BE49-F238E27FC236}">
                <a16:creationId xmlns:a16="http://schemas.microsoft.com/office/drawing/2014/main" id="{65B19574-DD1C-2D02-0267-DC1BF6A6E9FC}"/>
              </a:ext>
            </a:extLst>
          </p:cNvPr>
          <p:cNvSpPr txBox="1"/>
          <p:nvPr/>
        </p:nvSpPr>
        <p:spPr>
          <a:xfrm>
            <a:off x="4856540" y="2601146"/>
            <a:ext cx="3048000" cy="369332"/>
          </a:xfrm>
          <a:prstGeom prst="rect">
            <a:avLst/>
          </a:prstGeom>
          <a:noFill/>
        </p:spPr>
        <p:txBody>
          <a:bodyPr wrap="square" rtlCol="0">
            <a:spAutoFit/>
          </a:bodyPr>
          <a:lstStyle/>
          <a:p>
            <a:r>
              <a:rPr lang="en-CH" b="1" dirty="0">
                <a:solidFill>
                  <a:srgbClr val="7030A0"/>
                </a:solidFill>
                <a:latin typeface="Corbel" panose="020B0503020204020204" pitchFamily="34" charset="0"/>
              </a:rPr>
              <a:t>With the Hardware Mapper</a:t>
            </a:r>
          </a:p>
        </p:txBody>
      </p:sp>
    </p:spTree>
    <p:extLst>
      <p:ext uri="{BB962C8B-B14F-4D97-AF65-F5344CB8AC3E}">
        <p14:creationId xmlns:p14="http://schemas.microsoft.com/office/powerpoint/2010/main" val="19305569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2F32C-45C7-FD4A-928D-432FC85B6D6B}"/>
              </a:ext>
            </a:extLst>
          </p:cNvPr>
          <p:cNvSpPr>
            <a:spLocks noGrp="1"/>
          </p:cNvSpPr>
          <p:nvPr>
            <p:ph type="title"/>
          </p:nvPr>
        </p:nvSpPr>
        <p:spPr/>
        <p:txBody>
          <a:bodyPr/>
          <a:lstStyle/>
          <a:p>
            <a:r>
              <a:rPr lang="en-CH" dirty="0"/>
              <a:t>Effect of Inputs on GenStore-NM </a:t>
            </a:r>
          </a:p>
        </p:txBody>
      </p:sp>
      <p:graphicFrame>
        <p:nvGraphicFramePr>
          <p:cNvPr id="4" name="Chart 3">
            <a:extLst>
              <a:ext uri="{FF2B5EF4-FFF2-40B4-BE49-F238E27FC236}">
                <a16:creationId xmlns:a16="http://schemas.microsoft.com/office/drawing/2014/main" id="{71A39464-F762-BD41-AC7D-C4B4D6ED25B1}"/>
              </a:ext>
            </a:extLst>
          </p:cNvPr>
          <p:cNvGraphicFramePr>
            <a:graphicFrameLocks/>
          </p:cNvGraphicFramePr>
          <p:nvPr/>
        </p:nvGraphicFramePr>
        <p:xfrm>
          <a:off x="1326902" y="3035099"/>
          <a:ext cx="3636153" cy="23388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9EEF4C2B-BB2A-734C-9B47-A9DA7D33E82E}"/>
              </a:ext>
            </a:extLst>
          </p:cNvPr>
          <p:cNvGraphicFramePr>
            <a:graphicFrameLocks/>
          </p:cNvGraphicFramePr>
          <p:nvPr/>
        </p:nvGraphicFramePr>
        <p:xfrm>
          <a:off x="4431675" y="3030134"/>
          <a:ext cx="3670085" cy="2338836"/>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CC1DBC7F-A513-4B48-A21C-D68DC5A7DE1D}"/>
              </a:ext>
            </a:extLst>
          </p:cNvPr>
          <p:cNvSpPr txBox="1"/>
          <p:nvPr/>
        </p:nvSpPr>
        <p:spPr>
          <a:xfrm rot="16200000">
            <a:off x="-45247" y="3691489"/>
            <a:ext cx="221832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Normalized </a:t>
            </a:r>
            <a:b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exec. time</a:t>
            </a:r>
          </a:p>
        </p:txBody>
      </p:sp>
      <p:sp>
        <p:nvSpPr>
          <p:cNvPr id="7" name="TextBox 6">
            <a:extLst>
              <a:ext uri="{FF2B5EF4-FFF2-40B4-BE49-F238E27FC236}">
                <a16:creationId xmlns:a16="http://schemas.microsoft.com/office/drawing/2014/main" id="{6251F435-2E0B-D54D-A8CB-6C366162EE54}"/>
              </a:ext>
            </a:extLst>
          </p:cNvPr>
          <p:cNvSpPr txBox="1"/>
          <p:nvPr/>
        </p:nvSpPr>
        <p:spPr>
          <a:xfrm>
            <a:off x="651101" y="4855924"/>
            <a:ext cx="136885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Read set size:</a:t>
            </a:r>
            <a:endPar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61AD656-D1E6-0242-B0A5-89964CA2B137}"/>
              </a:ext>
            </a:extLst>
          </p:cNvPr>
          <p:cNvSpPr txBox="1"/>
          <p:nvPr/>
        </p:nvSpPr>
        <p:spPr>
          <a:xfrm>
            <a:off x="658486" y="4513541"/>
            <a:ext cx="136885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Align. rate:</a:t>
            </a:r>
            <a:endPar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9" name="TextBox 8">
            <a:extLst>
              <a:ext uri="{FF2B5EF4-FFF2-40B4-BE49-F238E27FC236}">
                <a16:creationId xmlns:a16="http://schemas.microsoft.com/office/drawing/2014/main" id="{C52F8ED1-F7CB-6A46-AD7A-3F63275F3DE0}"/>
              </a:ext>
            </a:extLst>
          </p:cNvPr>
          <p:cNvSpPr txBox="1"/>
          <p:nvPr/>
        </p:nvSpPr>
        <p:spPr>
          <a:xfrm rot="16200000">
            <a:off x="1639945" y="3554928"/>
            <a:ext cx="2218323"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0.69</a:t>
            </a:r>
          </a:p>
        </p:txBody>
      </p:sp>
      <p:sp>
        <p:nvSpPr>
          <p:cNvPr id="10" name="TextBox 9">
            <a:extLst>
              <a:ext uri="{FF2B5EF4-FFF2-40B4-BE49-F238E27FC236}">
                <a16:creationId xmlns:a16="http://schemas.microsoft.com/office/drawing/2014/main" id="{DD34EC4B-7103-D745-B2B2-581CC79C5BC9}"/>
              </a:ext>
            </a:extLst>
          </p:cNvPr>
          <p:cNvSpPr txBox="1"/>
          <p:nvPr/>
        </p:nvSpPr>
        <p:spPr>
          <a:xfrm rot="16200000">
            <a:off x="2761787" y="3554928"/>
            <a:ext cx="1833324"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0.67</a:t>
            </a:r>
          </a:p>
        </p:txBody>
      </p:sp>
      <p:sp>
        <p:nvSpPr>
          <p:cNvPr id="11" name="TextBox 10">
            <a:extLst>
              <a:ext uri="{FF2B5EF4-FFF2-40B4-BE49-F238E27FC236}">
                <a16:creationId xmlns:a16="http://schemas.microsoft.com/office/drawing/2014/main" id="{B9DA2B98-C724-9948-9127-2AD3C45FA70B}"/>
              </a:ext>
            </a:extLst>
          </p:cNvPr>
          <p:cNvSpPr txBox="1"/>
          <p:nvPr/>
        </p:nvSpPr>
        <p:spPr>
          <a:xfrm rot="16200000">
            <a:off x="3687155" y="3554928"/>
            <a:ext cx="1833324"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0.66</a:t>
            </a:r>
          </a:p>
        </p:txBody>
      </p:sp>
      <p:cxnSp>
        <p:nvCxnSpPr>
          <p:cNvPr id="12" name="Straight Connector 11">
            <a:extLst>
              <a:ext uri="{FF2B5EF4-FFF2-40B4-BE49-F238E27FC236}">
                <a16:creationId xmlns:a16="http://schemas.microsoft.com/office/drawing/2014/main" id="{96E528DF-83B4-2B43-B134-AB832D2BB099}"/>
              </a:ext>
            </a:extLst>
          </p:cNvPr>
          <p:cNvCxnSpPr>
            <a:cxnSpLocks/>
          </p:cNvCxnSpPr>
          <p:nvPr/>
        </p:nvCxnSpPr>
        <p:spPr>
          <a:xfrm>
            <a:off x="2897660" y="3464910"/>
            <a:ext cx="0" cy="99556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8B0CE23-B6ED-0943-8D1C-AB9B34E96C3E}"/>
              </a:ext>
            </a:extLst>
          </p:cNvPr>
          <p:cNvCxnSpPr>
            <a:cxnSpLocks/>
          </p:cNvCxnSpPr>
          <p:nvPr/>
        </p:nvCxnSpPr>
        <p:spPr>
          <a:xfrm>
            <a:off x="3826545" y="3461222"/>
            <a:ext cx="0" cy="99556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1CA7D5-6C62-654E-AC42-B37A39A7AC2F}"/>
              </a:ext>
            </a:extLst>
          </p:cNvPr>
          <p:cNvCxnSpPr>
            <a:cxnSpLocks/>
          </p:cNvCxnSpPr>
          <p:nvPr/>
        </p:nvCxnSpPr>
        <p:spPr>
          <a:xfrm>
            <a:off x="6695729" y="3464910"/>
            <a:ext cx="0" cy="60572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2139D77-B778-D040-9EF1-693737D17152}"/>
              </a:ext>
            </a:extLst>
          </p:cNvPr>
          <p:cNvCxnSpPr>
            <a:cxnSpLocks/>
          </p:cNvCxnSpPr>
          <p:nvPr/>
        </p:nvCxnSpPr>
        <p:spPr>
          <a:xfrm>
            <a:off x="5761387" y="3464910"/>
            <a:ext cx="0" cy="99556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4A0480A-4531-3746-94A4-16CD1CF17FFA}"/>
              </a:ext>
            </a:extLst>
          </p:cNvPr>
          <p:cNvCxnSpPr>
            <a:cxnSpLocks/>
          </p:cNvCxnSpPr>
          <p:nvPr/>
        </p:nvCxnSpPr>
        <p:spPr>
          <a:xfrm>
            <a:off x="6695729" y="4306158"/>
            <a:ext cx="0" cy="16244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Content Placeholder 14">
            <a:extLst>
              <a:ext uri="{FF2B5EF4-FFF2-40B4-BE49-F238E27FC236}">
                <a16:creationId xmlns:a16="http://schemas.microsoft.com/office/drawing/2014/main" id="{0F7A392F-5C02-CF42-A6EC-AB27180628D3}"/>
              </a:ext>
            </a:extLst>
          </p:cNvPr>
          <p:cNvPicPr>
            <a:picLocks noChangeAspect="1"/>
          </p:cNvPicPr>
          <p:nvPr/>
        </p:nvPicPr>
        <p:blipFill rotWithShape="1">
          <a:blip r:embed="rId5">
            <a:extLst>
              <a:ext uri="{28A0092B-C50C-407E-A947-70E740481C1C}">
                <a14:useLocalDpi xmlns:a14="http://schemas.microsoft.com/office/drawing/2010/main" val="0"/>
              </a:ext>
            </a:extLst>
          </a:blip>
          <a:srcRect l="4073"/>
          <a:stretch/>
        </p:blipFill>
        <p:spPr>
          <a:xfrm>
            <a:off x="629331" y="1241979"/>
            <a:ext cx="7656583" cy="1125314"/>
          </a:xfrm>
          <a:prstGeom prst="rect">
            <a:avLst/>
          </a:prstGeom>
        </p:spPr>
      </p:pic>
      <p:sp>
        <p:nvSpPr>
          <p:cNvPr id="18" name="TextBox 17">
            <a:extLst>
              <a:ext uri="{FF2B5EF4-FFF2-40B4-BE49-F238E27FC236}">
                <a16:creationId xmlns:a16="http://schemas.microsoft.com/office/drawing/2014/main" id="{46E3CEAC-0224-1E5C-AAB2-018CB4D21C9D}"/>
              </a:ext>
            </a:extLst>
          </p:cNvPr>
          <p:cNvSpPr txBox="1"/>
          <p:nvPr/>
        </p:nvSpPr>
        <p:spPr>
          <a:xfrm>
            <a:off x="1945200" y="3104228"/>
            <a:ext cx="3048000" cy="369332"/>
          </a:xfrm>
          <a:prstGeom prst="rect">
            <a:avLst/>
          </a:prstGeom>
          <a:noFill/>
        </p:spPr>
        <p:txBody>
          <a:bodyPr wrap="square" rtlCol="0">
            <a:spAutoFit/>
          </a:bodyPr>
          <a:lstStyle/>
          <a:p>
            <a:r>
              <a:rPr lang="en-CH" b="1" dirty="0">
                <a:solidFill>
                  <a:schemeClr val="accent2"/>
                </a:solidFill>
                <a:latin typeface="Corbel" panose="020B0503020204020204" pitchFamily="34" charset="0"/>
              </a:rPr>
              <a:t>With the Software Mapper</a:t>
            </a:r>
          </a:p>
        </p:txBody>
      </p:sp>
      <p:sp>
        <p:nvSpPr>
          <p:cNvPr id="19" name="TextBox 18">
            <a:extLst>
              <a:ext uri="{FF2B5EF4-FFF2-40B4-BE49-F238E27FC236}">
                <a16:creationId xmlns:a16="http://schemas.microsoft.com/office/drawing/2014/main" id="{9A7FA850-568B-49EF-1B76-4DA70261AE1D}"/>
              </a:ext>
            </a:extLst>
          </p:cNvPr>
          <p:cNvSpPr txBox="1"/>
          <p:nvPr/>
        </p:nvSpPr>
        <p:spPr>
          <a:xfrm>
            <a:off x="4856920" y="3086925"/>
            <a:ext cx="3048000" cy="369332"/>
          </a:xfrm>
          <a:prstGeom prst="rect">
            <a:avLst/>
          </a:prstGeom>
          <a:noFill/>
        </p:spPr>
        <p:txBody>
          <a:bodyPr wrap="square" rtlCol="0">
            <a:spAutoFit/>
          </a:bodyPr>
          <a:lstStyle/>
          <a:p>
            <a:r>
              <a:rPr lang="en-CH" b="1" dirty="0">
                <a:solidFill>
                  <a:srgbClr val="7030A0"/>
                </a:solidFill>
                <a:latin typeface="Corbel" panose="020B0503020204020204" pitchFamily="34" charset="0"/>
              </a:rPr>
              <a:t>With the Hardware Mapper</a:t>
            </a:r>
          </a:p>
        </p:txBody>
      </p:sp>
    </p:spTree>
    <p:extLst>
      <p:ext uri="{BB962C8B-B14F-4D97-AF65-F5344CB8AC3E}">
        <p14:creationId xmlns:p14="http://schemas.microsoft.com/office/powerpoint/2010/main" val="334111564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361627"/>
          </a:xfrm>
          <a:prstGeom prst="rect">
            <a:avLst/>
          </a:prstGeom>
          <a:solidFill>
            <a:srgbClr val="06436E"/>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86531"/>
            <a:ext cx="9144000" cy="2901446"/>
          </a:xfrm>
          <a:prstGeom prst="rect">
            <a:avLst/>
          </a:prstGeom>
          <a:solidFill>
            <a:srgbClr val="06436E"/>
          </a:solidFill>
        </p:spPr>
        <p:txBody>
          <a:bodyPr anchor="ctr">
            <a:noAutofit/>
          </a:bodyPr>
          <a:lstStyle/>
          <a:p>
            <a:pPr algn="ctr">
              <a:lnSpc>
                <a:spcPct val="130000"/>
              </a:lnSpc>
              <a:spcAft>
                <a:spcPts val="400"/>
              </a:spcAft>
            </a:pPr>
            <a:r>
              <a:rPr lang="en-US" sz="5400" b="1" dirty="0">
                <a:solidFill>
                  <a:srgbClr val="F5D8B0"/>
                </a:solidFill>
                <a:latin typeface="Corbel" panose="020B0503020204020204" pitchFamily="34" charset="0"/>
                <a:ea typeface="Verdana" panose="020B0604030504040204" pitchFamily="34" charset="0"/>
                <a:cs typeface="Verdana" panose="020B0604030504040204" pitchFamily="34" charset="0"/>
              </a:rPr>
              <a:t>MegIS</a:t>
            </a:r>
            <a:r>
              <a:rPr lang="en-US" b="1" dirty="0">
                <a:solidFill>
                  <a:srgbClr val="FFFFFF"/>
                </a:solidFill>
                <a:latin typeface="Corbel" panose="020B0503020204020204" pitchFamily="34" charset="0"/>
                <a:ea typeface="Verdana" panose="020B0604030504040204" pitchFamily="34" charset="0"/>
                <a:cs typeface="Verdana" panose="020B0604030504040204" pitchFamily="34" charset="0"/>
              </a:rPr>
              <a:t> </a:t>
            </a:r>
            <a:br>
              <a:rPr lang="en-US" sz="36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High-Performance, Energy-Efficient, and Low-Cost Metagenomic Analysis with In-Storage Processing</a:t>
            </a:r>
            <a:endParaRPr lang="en-US" sz="3100" b="1" dirty="0">
              <a:solidFill>
                <a:schemeClr val="accent4">
                  <a:lumMod val="20000"/>
                  <a:lumOff val="80000"/>
                </a:schemeClr>
              </a:solidFill>
              <a:latin typeface="Corbel" panose="020B050302020402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37348" y="5517381"/>
            <a:ext cx="2469303" cy="47504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480984" y="6221939"/>
            <a:ext cx="2126749" cy="365894"/>
          </a:xfrm>
          <a:prstGeom prst="rect">
            <a:avLst/>
          </a:prstGeom>
        </p:spPr>
      </p:pic>
      <p:pic>
        <p:nvPicPr>
          <p:cNvPr id="4" name="Picture 3">
            <a:extLst>
              <a:ext uri="{FF2B5EF4-FFF2-40B4-BE49-F238E27FC236}">
                <a16:creationId xmlns:a16="http://schemas.microsoft.com/office/drawing/2014/main" id="{D1731CF4-74AF-B540-A733-A0C381043E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877" y="6292113"/>
            <a:ext cx="2673139" cy="225546"/>
          </a:xfrm>
          <a:prstGeom prst="rect">
            <a:avLst/>
          </a:prstGeom>
        </p:spPr>
      </p:pic>
      <p:sp>
        <p:nvSpPr>
          <p:cNvPr id="9" name="Google Shape;44;p1">
            <a:extLst>
              <a:ext uri="{FF2B5EF4-FFF2-40B4-BE49-F238E27FC236}">
                <a16:creationId xmlns:a16="http://schemas.microsoft.com/office/drawing/2014/main" id="{44A5A138-A403-CC4B-84E3-EF3FDDE6BF88}"/>
              </a:ext>
            </a:extLst>
          </p:cNvPr>
          <p:cNvSpPr txBox="1"/>
          <p:nvPr/>
        </p:nvSpPr>
        <p:spPr>
          <a:xfrm>
            <a:off x="-22032" y="3496708"/>
            <a:ext cx="9144000" cy="415811"/>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prstClr val="black"/>
              </a:buClr>
              <a:buSzPts val="2400"/>
              <a:buFont typeface="Arial"/>
              <a:buNone/>
              <a:tabLst/>
              <a:defRPr/>
            </a:pPr>
            <a:r>
              <a:rPr kumimoji="0" lang="en-US" sz="2400" b="1" i="0" u="none" strike="noStrike" kern="1200" cap="none" spc="0" normalizeH="0" baseline="0" noProof="0" dirty="0">
                <a:ln>
                  <a:noFill/>
                </a:ln>
                <a:solidFill>
                  <a:prstClr val="black"/>
                </a:solidFill>
                <a:effectLst/>
                <a:uLnTx/>
                <a:uFillTx/>
                <a:latin typeface="Corbel" panose="020B0503020204020204" pitchFamily="34" charset="0"/>
                <a:ea typeface="Quattrocento Sans"/>
                <a:cs typeface="Quattrocento Sans"/>
                <a:sym typeface="Quattrocento Sans"/>
              </a:rPr>
              <a:t>Nika Mansouri </a:t>
            </a:r>
            <a:r>
              <a:rPr kumimoji="0" lang="en-US" sz="2400" b="1" i="0" u="none" strike="noStrike" kern="1200" cap="none" spc="0" normalizeH="0" baseline="0" noProof="0" dirty="0" err="1">
                <a:ln>
                  <a:noFill/>
                </a:ln>
                <a:solidFill>
                  <a:prstClr val="black"/>
                </a:solidFill>
                <a:effectLst/>
                <a:uLnTx/>
                <a:uFillTx/>
                <a:latin typeface="Corbel" panose="020B0503020204020204" pitchFamily="34" charset="0"/>
                <a:ea typeface="Quattrocento Sans"/>
                <a:cs typeface="Quattrocento Sans"/>
                <a:sym typeface="Quattrocento Sans"/>
              </a:rPr>
              <a:t>Ghiasi</a:t>
            </a:r>
            <a:endParaRPr kumimoji="0"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3" name="Subtitle 2">
            <a:extLst>
              <a:ext uri="{FF2B5EF4-FFF2-40B4-BE49-F238E27FC236}">
                <a16:creationId xmlns:a16="http://schemas.microsoft.com/office/drawing/2014/main" id="{E6781D97-4472-ED41-8522-20C2649D89AC}"/>
              </a:ext>
            </a:extLst>
          </p:cNvPr>
          <p:cNvSpPr txBox="1">
            <a:spLocks/>
          </p:cNvSpPr>
          <p:nvPr/>
        </p:nvSpPr>
        <p:spPr>
          <a:xfrm>
            <a:off x="-1499" y="4895190"/>
            <a:ext cx="9144000" cy="41592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Mohammed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Alser</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Jisung</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Park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Onur</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Mutlu</a:t>
            </a: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endParaRPr>
          </a:p>
        </p:txBody>
      </p:sp>
      <p:sp>
        <p:nvSpPr>
          <p:cNvPr id="14" name="Subtitle 2">
            <a:extLst>
              <a:ext uri="{FF2B5EF4-FFF2-40B4-BE49-F238E27FC236}">
                <a16:creationId xmlns:a16="http://schemas.microsoft.com/office/drawing/2014/main" id="{7CD7E2FE-EE8D-054F-91DA-15638DC6EEC8}"/>
              </a:ext>
            </a:extLst>
          </p:cNvPr>
          <p:cNvSpPr txBox="1">
            <a:spLocks/>
          </p:cNvSpPr>
          <p:nvPr/>
        </p:nvSpPr>
        <p:spPr>
          <a:xfrm>
            <a:off x="-6724" y="3902379"/>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rPr>
              <a:t>Mohammad </a:t>
            </a:r>
            <a:r>
              <a:rPr kumimoji="0" lang="en-US" sz="2200" b="0" i="0" u="none" strike="noStrike" kern="1200" cap="none" spc="0" normalizeH="0" baseline="0" noProof="0" dirty="0" err="1">
                <a:ln>
                  <a:noFill/>
                </a:ln>
                <a:solidFill>
                  <a:prstClr val="black"/>
                </a:solidFill>
                <a:effectLst/>
                <a:uLnTx/>
                <a:uFillTx/>
                <a:latin typeface="Corbel" panose="020B0503020204020204" pitchFamily="34" charset="0"/>
                <a:ea typeface="+mn-ea"/>
                <a:cs typeface="Cambria"/>
              </a:rPr>
              <a:t>Sadrosadati</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rPr>
              <a:t>    Harun Mustafa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Arvid</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Gollwitzer    Can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Firtina</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endParaRPr>
          </a:p>
        </p:txBody>
      </p:sp>
      <p:sp>
        <p:nvSpPr>
          <p:cNvPr id="15" name="Subtitle 2">
            <a:extLst>
              <a:ext uri="{FF2B5EF4-FFF2-40B4-BE49-F238E27FC236}">
                <a16:creationId xmlns:a16="http://schemas.microsoft.com/office/drawing/2014/main" id="{CC79E248-CACB-5445-B39F-BAAF0B01EA84}"/>
              </a:ext>
            </a:extLst>
          </p:cNvPr>
          <p:cNvSpPr txBox="1">
            <a:spLocks/>
          </p:cNvSpPr>
          <p:nvPr/>
        </p:nvSpPr>
        <p:spPr>
          <a:xfrm>
            <a:off x="0" y="4398785"/>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Julien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Eudine</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Haiyu</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Mao    Joël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Lindegger</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Meryem</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Banu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Cavlak</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62844991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7218-2D26-1026-0EBD-75B682A178FA}"/>
              </a:ext>
            </a:extLst>
          </p:cNvPr>
          <p:cNvSpPr>
            <a:spLocks noGrp="1"/>
          </p:cNvSpPr>
          <p:nvPr>
            <p:ph type="title"/>
          </p:nvPr>
        </p:nvSpPr>
        <p:spPr/>
        <p:txBody>
          <a:bodyPr/>
          <a:lstStyle/>
          <a:p>
            <a:r>
              <a:rPr lang="en-CH" dirty="0"/>
              <a:t>MegIS Discussion</a:t>
            </a:r>
          </a:p>
        </p:txBody>
      </p:sp>
      <p:sp>
        <p:nvSpPr>
          <p:cNvPr id="3" name="Content Placeholder 2">
            <a:extLst>
              <a:ext uri="{FF2B5EF4-FFF2-40B4-BE49-F238E27FC236}">
                <a16:creationId xmlns:a16="http://schemas.microsoft.com/office/drawing/2014/main" id="{0F9FE6C7-23D5-2D09-76AC-819FC4D2CF9F}"/>
              </a:ext>
            </a:extLst>
          </p:cNvPr>
          <p:cNvSpPr>
            <a:spLocks noGrp="1"/>
          </p:cNvSpPr>
          <p:nvPr>
            <p:ph idx="1"/>
          </p:nvPr>
        </p:nvSpPr>
        <p:spPr/>
        <p:txBody>
          <a:bodyPr/>
          <a:lstStyle/>
          <a:p>
            <a:r>
              <a:rPr lang="en-CH" dirty="0">
                <a:hlinkClick r:id="rId2" action="ppaction://hlinksldjump"/>
              </a:rPr>
              <a:t>Main presentation</a:t>
            </a:r>
            <a:endParaRPr lang="en-CH" dirty="0"/>
          </a:p>
          <a:p>
            <a:r>
              <a:rPr lang="en-GB" dirty="0">
                <a:hlinkClick r:id="rId3" action="ppaction://hlinksldjump"/>
              </a:rPr>
              <a:t>Detailed motivation</a:t>
            </a:r>
            <a:endParaRPr lang="en-CH" dirty="0"/>
          </a:p>
          <a:p>
            <a:r>
              <a:rPr lang="en-GB" dirty="0">
                <a:hlinkClick r:id="rId4" action="ppaction://hlinksldjump"/>
              </a:rPr>
              <a:t>Overview of MegIS’s steps</a:t>
            </a:r>
            <a:endParaRPr lang="en-CH" dirty="0"/>
          </a:p>
          <a:p>
            <a:r>
              <a:rPr lang="en-GB" dirty="0">
                <a:hlinkClick r:id="rId5" action="ppaction://hlinksldjump"/>
              </a:rPr>
              <a:t>MegIS FTL</a:t>
            </a:r>
            <a:endParaRPr lang="en-CH" dirty="0"/>
          </a:p>
          <a:p>
            <a:r>
              <a:rPr lang="en-GB" dirty="0">
                <a:hlinkClick r:id="rId6" action="ppaction://hlinksldjump"/>
              </a:rPr>
              <a:t>Multi-sample analysis</a:t>
            </a:r>
            <a:endParaRPr lang="en-CH" dirty="0"/>
          </a:p>
          <a:p>
            <a:r>
              <a:rPr lang="en-GB" dirty="0">
                <a:hlinkClick r:id="rId7" action="ppaction://hlinksldjump"/>
              </a:rPr>
              <a:t>SSD configurations</a:t>
            </a:r>
            <a:endParaRPr lang="en-CH" dirty="0"/>
          </a:p>
          <a:p>
            <a:r>
              <a:rPr lang="en-GB" dirty="0">
                <a:hlinkClick r:id="rId8" action="ppaction://hlinksldjump"/>
              </a:rPr>
              <a:t>Detailed results</a:t>
            </a:r>
            <a:endParaRPr lang="en-CH" dirty="0"/>
          </a:p>
        </p:txBody>
      </p:sp>
      <p:pic>
        <p:nvPicPr>
          <p:cNvPr id="4" name="Graphic 3" descr="Home">
            <a:hlinkClick r:id="rId9" action="ppaction://hlinksldjump"/>
            <a:extLst>
              <a:ext uri="{FF2B5EF4-FFF2-40B4-BE49-F238E27FC236}">
                <a16:creationId xmlns:a16="http://schemas.microsoft.com/office/drawing/2014/main" id="{6F205BC1-8342-649A-DCA3-A90511A472B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118406929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C9E7-3EDB-134F-91E4-1B158D8D1B41}"/>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A5BDA1B8-DB18-F347-A711-52ECB8296632}"/>
              </a:ext>
            </a:extLst>
          </p:cNvPr>
          <p:cNvSpPr/>
          <p:nvPr/>
        </p:nvSpPr>
        <p:spPr>
          <a:xfrm>
            <a:off x="259022" y="544677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Conclusion</a:t>
            </a:r>
          </a:p>
        </p:txBody>
      </p:sp>
      <p:sp>
        <p:nvSpPr>
          <p:cNvPr id="5" name="Rectangle 4">
            <a:extLst>
              <a:ext uri="{FF2B5EF4-FFF2-40B4-BE49-F238E27FC236}">
                <a16:creationId xmlns:a16="http://schemas.microsoft.com/office/drawing/2014/main" id="{E4F04CFA-6017-8148-AF5C-88BA5A81EF96}"/>
              </a:ext>
            </a:extLst>
          </p:cNvPr>
          <p:cNvSpPr/>
          <p:nvPr/>
        </p:nvSpPr>
        <p:spPr>
          <a:xfrm>
            <a:off x="259022" y="1069361"/>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Background</a:t>
            </a:r>
          </a:p>
        </p:txBody>
      </p:sp>
      <p:sp>
        <p:nvSpPr>
          <p:cNvPr id="6" name="Rectangle 5">
            <a:extLst>
              <a:ext uri="{FF2B5EF4-FFF2-40B4-BE49-F238E27FC236}">
                <a16:creationId xmlns:a16="http://schemas.microsoft.com/office/drawing/2014/main" id="{C6833B53-20BA-2F49-8150-8A4307160C96}"/>
              </a:ext>
            </a:extLst>
          </p:cNvPr>
          <p:cNvSpPr/>
          <p:nvPr/>
        </p:nvSpPr>
        <p:spPr>
          <a:xfrm>
            <a:off x="259022" y="216371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Motivation and Goal</a:t>
            </a:r>
          </a:p>
        </p:txBody>
      </p:sp>
      <p:sp>
        <p:nvSpPr>
          <p:cNvPr id="7" name="Rectangle 6">
            <a:extLst>
              <a:ext uri="{FF2B5EF4-FFF2-40B4-BE49-F238E27FC236}">
                <a16:creationId xmlns:a16="http://schemas.microsoft.com/office/drawing/2014/main" id="{03A44881-06D2-2047-A23F-E55626F01184}"/>
              </a:ext>
            </a:extLst>
          </p:cNvPr>
          <p:cNvSpPr/>
          <p:nvPr/>
        </p:nvSpPr>
        <p:spPr>
          <a:xfrm>
            <a:off x="259022" y="325807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MegIS</a:t>
            </a:r>
            <a:endPar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8" name="Rectangle 7">
            <a:extLst>
              <a:ext uri="{FF2B5EF4-FFF2-40B4-BE49-F238E27FC236}">
                <a16:creationId xmlns:a16="http://schemas.microsoft.com/office/drawing/2014/main" id="{209598DC-8651-B84E-AA25-498AE4B00592}"/>
              </a:ext>
            </a:extLst>
          </p:cNvPr>
          <p:cNvSpPr/>
          <p:nvPr/>
        </p:nvSpPr>
        <p:spPr>
          <a:xfrm>
            <a:off x="259022" y="435242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Evaluation</a:t>
            </a:r>
          </a:p>
        </p:txBody>
      </p:sp>
    </p:spTree>
    <p:extLst>
      <p:ext uri="{BB962C8B-B14F-4D97-AF65-F5344CB8AC3E}">
        <p14:creationId xmlns:p14="http://schemas.microsoft.com/office/powerpoint/2010/main" val="17990872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6F7EB43E-EE17-9D4C-BE84-79D85C07DA9E}"/>
              </a:ext>
            </a:extLst>
          </p:cNvPr>
          <p:cNvSpPr/>
          <p:nvPr/>
        </p:nvSpPr>
        <p:spPr>
          <a:xfrm>
            <a:off x="6995609" y="4427557"/>
            <a:ext cx="1293890" cy="1428119"/>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B2DCAFAD-4F22-1D44-AB7D-B0307886E13A}"/>
              </a:ext>
            </a:extLst>
          </p:cNvPr>
          <p:cNvSpPr/>
          <p:nvPr/>
        </p:nvSpPr>
        <p:spPr>
          <a:xfrm>
            <a:off x="3841955" y="5483747"/>
            <a:ext cx="1248215" cy="1302331"/>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5CFBA060-FB68-C54E-AE81-11A234DF0199}"/>
              </a:ext>
            </a:extLst>
          </p:cNvPr>
          <p:cNvSpPr/>
          <p:nvPr/>
        </p:nvSpPr>
        <p:spPr>
          <a:xfrm>
            <a:off x="688301" y="4550420"/>
            <a:ext cx="1248215" cy="1302331"/>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2C09F1D-7D81-7F49-9965-98F0A6A945E4}"/>
              </a:ext>
            </a:extLst>
          </p:cNvPr>
          <p:cNvSpPr>
            <a:spLocks noGrp="1"/>
          </p:cNvSpPr>
          <p:nvPr>
            <p:ph type="title"/>
          </p:nvPr>
        </p:nvSpPr>
        <p:spPr/>
        <p:txBody>
          <a:bodyPr/>
          <a:lstStyle/>
          <a:p>
            <a:r>
              <a:rPr lang="en-CH" dirty="0"/>
              <a:t>What is Metagenomics?</a:t>
            </a:r>
          </a:p>
        </p:txBody>
      </p:sp>
      <p:sp>
        <p:nvSpPr>
          <p:cNvPr id="3" name="Content Placeholder 2">
            <a:extLst>
              <a:ext uri="{FF2B5EF4-FFF2-40B4-BE49-F238E27FC236}">
                <a16:creationId xmlns:a16="http://schemas.microsoft.com/office/drawing/2014/main" id="{92954E4A-3250-EF47-8C82-506486DEFD74}"/>
              </a:ext>
            </a:extLst>
          </p:cNvPr>
          <p:cNvSpPr>
            <a:spLocks noGrp="1"/>
          </p:cNvSpPr>
          <p:nvPr>
            <p:ph idx="1"/>
          </p:nvPr>
        </p:nvSpPr>
        <p:spPr>
          <a:xfrm>
            <a:off x="189560" y="855137"/>
            <a:ext cx="8798061" cy="897643"/>
          </a:xfrm>
        </p:spPr>
        <p:txBody>
          <a:bodyPr/>
          <a:lstStyle/>
          <a:p>
            <a:pPr>
              <a:lnSpc>
                <a:spcPct val="100000"/>
              </a:lnSpc>
            </a:pPr>
            <a:r>
              <a:rPr lang="en-GB" sz="2400" b="1" i="1" u="sng" dirty="0">
                <a:solidFill>
                  <a:srgbClr val="AE8207"/>
                </a:solidFill>
              </a:rPr>
              <a:t>Metagenomics</a:t>
            </a:r>
            <a:r>
              <a:rPr lang="en-GB" sz="2400" b="1" i="1" dirty="0">
                <a:solidFill>
                  <a:srgbClr val="AE8207"/>
                </a:solidFill>
              </a:rPr>
              <a:t>: </a:t>
            </a:r>
            <a:r>
              <a:rPr lang="en-GB" sz="2400" dirty="0"/>
              <a:t>Study of genome sequences of </a:t>
            </a:r>
            <a:r>
              <a:rPr lang="en-GB" sz="2400" b="1" dirty="0">
                <a:solidFill>
                  <a:schemeClr val="accent4">
                    <a:lumMod val="75000"/>
                  </a:schemeClr>
                </a:solidFill>
              </a:rPr>
              <a:t>diverse</a:t>
            </a:r>
            <a:r>
              <a:rPr lang="en-GB" sz="2400" dirty="0"/>
              <a:t> </a:t>
            </a:r>
            <a:r>
              <a:rPr lang="en-GB" sz="2400" b="1" dirty="0">
                <a:solidFill>
                  <a:schemeClr val="accent4">
                    <a:lumMod val="75000"/>
                  </a:schemeClr>
                </a:solidFill>
              </a:rPr>
              <a:t>organisms</a:t>
            </a:r>
          </a:p>
          <a:p>
            <a:pPr marL="0" indent="0">
              <a:lnSpc>
                <a:spcPct val="100000"/>
              </a:lnSpc>
              <a:spcBef>
                <a:spcPts val="0"/>
              </a:spcBef>
              <a:buNone/>
            </a:pPr>
            <a:r>
              <a:rPr lang="en-GB" sz="2400" dirty="0"/>
              <a:t>   within a </a:t>
            </a:r>
            <a:r>
              <a:rPr lang="en-GB" sz="2400" b="1" dirty="0">
                <a:solidFill>
                  <a:schemeClr val="accent4">
                    <a:lumMod val="75000"/>
                  </a:schemeClr>
                </a:solidFill>
              </a:rPr>
              <a:t>shared environment </a:t>
            </a:r>
            <a:r>
              <a:rPr lang="en-GB" sz="2400" dirty="0"/>
              <a:t>(e.g., blood, ocean, soil)</a:t>
            </a:r>
          </a:p>
          <a:p>
            <a:pPr marL="0" indent="0">
              <a:lnSpc>
                <a:spcPct val="100000"/>
              </a:lnSpc>
              <a:buNone/>
            </a:pPr>
            <a:endParaRPr lang="en-GB" sz="2400" dirty="0">
              <a:solidFill>
                <a:srgbClr val="AE8207"/>
              </a:solidFill>
            </a:endParaRPr>
          </a:p>
        </p:txBody>
      </p:sp>
      <p:sp>
        <p:nvSpPr>
          <p:cNvPr id="7" name="Oval 6">
            <a:extLst>
              <a:ext uri="{FF2B5EF4-FFF2-40B4-BE49-F238E27FC236}">
                <a16:creationId xmlns:a16="http://schemas.microsoft.com/office/drawing/2014/main" id="{4CCC816F-0A97-124F-83D3-3B57B00EDDA3}"/>
              </a:ext>
            </a:extLst>
          </p:cNvPr>
          <p:cNvSpPr/>
          <p:nvPr/>
        </p:nvSpPr>
        <p:spPr>
          <a:xfrm>
            <a:off x="3295185" y="1690297"/>
            <a:ext cx="2553629" cy="1851660"/>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0522564-9A47-1046-889B-692B495A38E0}"/>
              </a:ext>
            </a:extLst>
          </p:cNvPr>
          <p:cNvPicPr>
            <a:picLocks noChangeAspect="1"/>
          </p:cNvPicPr>
          <p:nvPr/>
        </p:nvPicPr>
        <p:blipFill>
          <a:blip r:embed="rId3">
            <a:duotone>
              <a:prstClr val="black"/>
              <a:schemeClr val="tx2">
                <a:tint val="45000"/>
                <a:satMod val="400000"/>
              </a:schemeClr>
            </a:duotone>
          </a:blip>
          <a:stretch>
            <a:fillRect/>
          </a:stretch>
        </p:blipFill>
        <p:spPr>
          <a:xfrm>
            <a:off x="3516815" y="1938301"/>
            <a:ext cx="1093541" cy="1093541"/>
          </a:xfrm>
          <a:prstGeom prst="rect">
            <a:avLst/>
          </a:prstGeom>
        </p:spPr>
      </p:pic>
      <p:pic>
        <p:nvPicPr>
          <p:cNvPr id="5" name="Picture 4">
            <a:extLst>
              <a:ext uri="{FF2B5EF4-FFF2-40B4-BE49-F238E27FC236}">
                <a16:creationId xmlns:a16="http://schemas.microsoft.com/office/drawing/2014/main" id="{0DA69063-BE34-814A-B1BA-AE48468433FE}"/>
              </a:ext>
            </a:extLst>
          </p:cNvPr>
          <p:cNvPicPr>
            <a:picLocks noChangeAspect="1"/>
          </p:cNvPicPr>
          <p:nvPr/>
        </p:nvPicPr>
        <p:blipFill>
          <a:blip r:embed="rId4">
            <a:duotone>
              <a:prstClr val="black"/>
              <a:schemeClr val="tx2">
                <a:tint val="45000"/>
                <a:satMod val="400000"/>
              </a:schemeClr>
            </a:duotone>
          </a:blip>
          <a:stretch>
            <a:fillRect/>
          </a:stretch>
        </p:blipFill>
        <p:spPr>
          <a:xfrm>
            <a:off x="4151848" y="2561014"/>
            <a:ext cx="979417" cy="979417"/>
          </a:xfrm>
          <a:prstGeom prst="rect">
            <a:avLst/>
          </a:prstGeom>
        </p:spPr>
      </p:pic>
      <p:pic>
        <p:nvPicPr>
          <p:cNvPr id="6" name="Picture 5">
            <a:extLst>
              <a:ext uri="{FF2B5EF4-FFF2-40B4-BE49-F238E27FC236}">
                <a16:creationId xmlns:a16="http://schemas.microsoft.com/office/drawing/2014/main" id="{4BA66250-0E5E-3D4A-B80C-F2FCF74B66B8}"/>
              </a:ext>
            </a:extLst>
          </p:cNvPr>
          <p:cNvPicPr>
            <a:picLocks noChangeAspect="1"/>
          </p:cNvPicPr>
          <p:nvPr/>
        </p:nvPicPr>
        <p:blipFill>
          <a:blip r:embed="rId5">
            <a:duotone>
              <a:prstClr val="black"/>
              <a:schemeClr val="tx1">
                <a:tint val="45000"/>
                <a:satMod val="400000"/>
              </a:schemeClr>
            </a:duotone>
          </a:blip>
          <a:stretch>
            <a:fillRect/>
          </a:stretch>
        </p:blipFill>
        <p:spPr>
          <a:xfrm>
            <a:off x="4488365" y="1913845"/>
            <a:ext cx="1142452" cy="1142452"/>
          </a:xfrm>
          <a:prstGeom prst="rect">
            <a:avLst/>
          </a:prstGeom>
        </p:spPr>
      </p:pic>
      <p:sp>
        <p:nvSpPr>
          <p:cNvPr id="8" name="Content Placeholder 2">
            <a:extLst>
              <a:ext uri="{FF2B5EF4-FFF2-40B4-BE49-F238E27FC236}">
                <a16:creationId xmlns:a16="http://schemas.microsoft.com/office/drawing/2014/main" id="{CA9C8773-2DB6-9546-9D6C-7E75943773FA}"/>
              </a:ext>
            </a:extLst>
          </p:cNvPr>
          <p:cNvSpPr txBox="1">
            <a:spLocks/>
          </p:cNvSpPr>
          <p:nvPr/>
        </p:nvSpPr>
        <p:spPr>
          <a:xfrm>
            <a:off x="189560" y="3703466"/>
            <a:ext cx="8798061" cy="1302331"/>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7200" marR="0" lvl="0" indent="-1872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Overcomes the limitations of traditional genomics</a:t>
            </a:r>
          </a:p>
          <a:p>
            <a:pPr marL="311150" marR="0" lvl="1" indent="-187200" algn="l" defTabSz="914400" rtl="0" eaLnBrk="1" fontAlgn="auto" latinLnBrk="0" hangingPunct="1">
              <a:lnSpc>
                <a:spcPct val="100000"/>
              </a:lnSpc>
              <a:spcBef>
                <a:spcPts val="0"/>
              </a:spcBef>
              <a:spcAft>
                <a:spcPts val="0"/>
              </a:spcAft>
              <a:buClrTx/>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Bypasses the need for analyzing individual species in isolation</a:t>
            </a:r>
          </a:p>
        </p:txBody>
      </p:sp>
      <p:pic>
        <p:nvPicPr>
          <p:cNvPr id="10" name="Picture 9">
            <a:extLst>
              <a:ext uri="{FF2B5EF4-FFF2-40B4-BE49-F238E27FC236}">
                <a16:creationId xmlns:a16="http://schemas.microsoft.com/office/drawing/2014/main" id="{207D804F-1B59-214F-8D88-C35C5BD19DC1}"/>
              </a:ext>
            </a:extLst>
          </p:cNvPr>
          <p:cNvPicPr>
            <a:picLocks noChangeAspect="1"/>
          </p:cNvPicPr>
          <p:nvPr/>
        </p:nvPicPr>
        <p:blipFill>
          <a:blip r:embed="rId3">
            <a:duotone>
              <a:prstClr val="black"/>
              <a:schemeClr val="tx2">
                <a:tint val="45000"/>
                <a:satMod val="400000"/>
              </a:schemeClr>
            </a:duotone>
          </a:blip>
          <a:stretch>
            <a:fillRect/>
          </a:stretch>
        </p:blipFill>
        <p:spPr>
          <a:xfrm>
            <a:off x="3295185" y="4532783"/>
            <a:ext cx="1093541" cy="1093541"/>
          </a:xfrm>
          <a:prstGeom prst="rect">
            <a:avLst/>
          </a:prstGeom>
        </p:spPr>
      </p:pic>
      <p:pic>
        <p:nvPicPr>
          <p:cNvPr id="11" name="Picture 10">
            <a:extLst>
              <a:ext uri="{FF2B5EF4-FFF2-40B4-BE49-F238E27FC236}">
                <a16:creationId xmlns:a16="http://schemas.microsoft.com/office/drawing/2014/main" id="{77B76E46-9CD7-244D-AF2D-5C7AF2354259}"/>
              </a:ext>
            </a:extLst>
          </p:cNvPr>
          <p:cNvPicPr>
            <a:picLocks noChangeAspect="1"/>
          </p:cNvPicPr>
          <p:nvPr/>
        </p:nvPicPr>
        <p:blipFill>
          <a:blip r:embed="rId4">
            <a:duotone>
              <a:prstClr val="black"/>
              <a:schemeClr val="tx2">
                <a:tint val="45000"/>
                <a:satMod val="400000"/>
              </a:schemeClr>
            </a:duotone>
          </a:blip>
          <a:stretch>
            <a:fillRect/>
          </a:stretch>
        </p:blipFill>
        <p:spPr>
          <a:xfrm>
            <a:off x="3930218" y="5155496"/>
            <a:ext cx="979417" cy="979417"/>
          </a:xfrm>
          <a:prstGeom prst="rect">
            <a:avLst/>
          </a:prstGeom>
        </p:spPr>
      </p:pic>
      <p:pic>
        <p:nvPicPr>
          <p:cNvPr id="12" name="Picture 11">
            <a:extLst>
              <a:ext uri="{FF2B5EF4-FFF2-40B4-BE49-F238E27FC236}">
                <a16:creationId xmlns:a16="http://schemas.microsoft.com/office/drawing/2014/main" id="{F679D66F-A4AB-7243-AF0F-1D552E5EDAF2}"/>
              </a:ext>
            </a:extLst>
          </p:cNvPr>
          <p:cNvPicPr>
            <a:picLocks noChangeAspect="1"/>
          </p:cNvPicPr>
          <p:nvPr/>
        </p:nvPicPr>
        <p:blipFill>
          <a:blip r:embed="rId6">
            <a:duotone>
              <a:prstClr val="black"/>
              <a:schemeClr val="tx1">
                <a:tint val="45000"/>
                <a:satMod val="400000"/>
              </a:schemeClr>
            </a:duotone>
          </a:blip>
          <a:stretch>
            <a:fillRect/>
          </a:stretch>
        </p:blipFill>
        <p:spPr>
          <a:xfrm>
            <a:off x="4266735" y="4508327"/>
            <a:ext cx="1142452" cy="1142452"/>
          </a:xfrm>
          <a:prstGeom prst="rect">
            <a:avLst/>
          </a:prstGeom>
        </p:spPr>
      </p:pic>
      <p:grpSp>
        <p:nvGrpSpPr>
          <p:cNvPr id="20" name="Group 19">
            <a:extLst>
              <a:ext uri="{FF2B5EF4-FFF2-40B4-BE49-F238E27FC236}">
                <a16:creationId xmlns:a16="http://schemas.microsoft.com/office/drawing/2014/main" id="{DD3C5A66-8A9C-854D-B36A-E0E3D8BE0169}"/>
              </a:ext>
            </a:extLst>
          </p:cNvPr>
          <p:cNvGrpSpPr/>
          <p:nvPr/>
        </p:nvGrpSpPr>
        <p:grpSpPr>
          <a:xfrm>
            <a:off x="854501" y="4588488"/>
            <a:ext cx="7260148" cy="2030697"/>
            <a:chOff x="854501" y="4588488"/>
            <a:chExt cx="7260148" cy="2030697"/>
          </a:xfrm>
        </p:grpSpPr>
        <p:pic>
          <p:nvPicPr>
            <p:cNvPr id="17" name="Graphic 16" descr="Close">
              <a:extLst>
                <a:ext uri="{FF2B5EF4-FFF2-40B4-BE49-F238E27FC236}">
                  <a16:creationId xmlns:a16="http://schemas.microsoft.com/office/drawing/2014/main" id="{0DC7D015-89A1-7C4A-A212-9D44353EE5D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4501" y="4730803"/>
              <a:ext cx="944191" cy="944191"/>
            </a:xfrm>
            <a:prstGeom prst="rect">
              <a:avLst/>
            </a:prstGeom>
          </p:spPr>
        </p:pic>
        <p:pic>
          <p:nvPicPr>
            <p:cNvPr id="18" name="Graphic 17" descr="Close">
              <a:extLst>
                <a:ext uri="{FF2B5EF4-FFF2-40B4-BE49-F238E27FC236}">
                  <a16:creationId xmlns:a16="http://schemas.microsoft.com/office/drawing/2014/main" id="{2B136CDC-F947-9B45-B846-3C0225EAB96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16269" y="5674994"/>
              <a:ext cx="944191" cy="944191"/>
            </a:xfrm>
            <a:prstGeom prst="rect">
              <a:avLst/>
            </a:prstGeom>
          </p:spPr>
        </p:pic>
        <p:pic>
          <p:nvPicPr>
            <p:cNvPr id="19" name="Graphic 18" descr="Close">
              <a:extLst>
                <a:ext uri="{FF2B5EF4-FFF2-40B4-BE49-F238E27FC236}">
                  <a16:creationId xmlns:a16="http://schemas.microsoft.com/office/drawing/2014/main" id="{E4637C8E-9CA3-1B4A-B564-614AE5A4348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70458" y="4588488"/>
              <a:ext cx="944191" cy="944191"/>
            </a:xfrm>
            <a:prstGeom prst="rect">
              <a:avLst/>
            </a:prstGeom>
          </p:spPr>
        </p:pic>
      </p:grpSp>
    </p:spTree>
    <p:extLst>
      <p:ext uri="{BB962C8B-B14F-4D97-AF65-F5344CB8AC3E}">
        <p14:creationId xmlns:p14="http://schemas.microsoft.com/office/powerpoint/2010/main" val="331850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1.66667E-6 -4.81481E-6 L -0.25781 0.022 " pathEditMode="relative" rAng="0" ptsTypes="AA">
                                      <p:cBhvr>
                                        <p:cTn id="36" dur="1000" fill="hold"/>
                                        <p:tgtEl>
                                          <p:spTgt spid="10"/>
                                        </p:tgtEl>
                                        <p:attrNameLst>
                                          <p:attrName>ppt_x</p:attrName>
                                          <p:attrName>ppt_y</p:attrName>
                                        </p:attrNameLst>
                                      </p:cBhvr>
                                      <p:rCtr x="-12899" y="1088"/>
                                    </p:animMotion>
                                  </p:childTnLst>
                                </p:cTn>
                              </p:par>
                              <p:par>
                                <p:cTn id="37" presetID="0" presetClass="path" presetSubtype="0" accel="50000" decel="50000" fill="hold" nodeType="withEffect">
                                  <p:stCondLst>
                                    <p:cond delay="0"/>
                                  </p:stCondLst>
                                  <p:childTnLst>
                                    <p:animMotion origin="layout" path="M 0.06945 -0.01088 L 0.31476 0.01412 " pathEditMode="relative" rAng="0" ptsTypes="AA">
                                      <p:cBhvr>
                                        <p:cTn id="38" dur="1000" fill="hold"/>
                                        <p:tgtEl>
                                          <p:spTgt spid="12"/>
                                        </p:tgtEl>
                                        <p:attrNameLst>
                                          <p:attrName>ppt_x</p:attrName>
                                          <p:attrName>ppt_y</p:attrName>
                                        </p:attrNameLst>
                                      </p:cBhvr>
                                      <p:rCtr x="12257" y="1250"/>
                                    </p:animMotion>
                                  </p:childTnLst>
                                </p:cTn>
                              </p:par>
                              <p:par>
                                <p:cTn id="39" presetID="0" presetClass="path" presetSubtype="0" accel="50000" decel="50000" fill="hold" nodeType="withEffect">
                                  <p:stCondLst>
                                    <p:cond delay="0"/>
                                  </p:stCondLst>
                                  <p:childTnLst>
                                    <p:animMotion origin="layout" path="M 0.00747 0.00393 L 0.00417 0.07546 " pathEditMode="relative" rAng="0" ptsTypes="AA">
                                      <p:cBhvr>
                                        <p:cTn id="40" dur="1000" fill="hold"/>
                                        <p:tgtEl>
                                          <p:spTgt spid="11"/>
                                        </p:tgtEl>
                                        <p:attrNameLst>
                                          <p:attrName>ppt_x</p:attrName>
                                          <p:attrName>ppt_y</p:attrName>
                                        </p:attrNameLst>
                                      </p:cBhvr>
                                      <p:rCtr x="-174" y="3565"/>
                                    </p:animMotion>
                                  </p:childTnLst>
                                </p:cTn>
                              </p:par>
                              <p:par>
                                <p:cTn id="41" presetID="1" presetClass="entr" presetSubtype="0" fill="hold" grpId="0" nodeType="with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3" grpId="0" animBg="1"/>
      <p:bldP spid="3" grpId="0" uiExpand="1" build="p"/>
      <p:bldP spid="7" grpId="0" animBg="1"/>
      <p:bldP spid="8" grpId="0" uiExpand="1" build="p" bldLvl="2"/>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9F1D-7D81-7F49-9965-98F0A6A945E4}"/>
              </a:ext>
            </a:extLst>
          </p:cNvPr>
          <p:cNvSpPr>
            <a:spLocks noGrp="1"/>
          </p:cNvSpPr>
          <p:nvPr>
            <p:ph type="title"/>
          </p:nvPr>
        </p:nvSpPr>
        <p:spPr/>
        <p:txBody>
          <a:bodyPr/>
          <a:lstStyle/>
          <a:p>
            <a:r>
              <a:rPr lang="en-CH" dirty="0"/>
              <a:t>What is Metagenomics?</a:t>
            </a:r>
          </a:p>
        </p:txBody>
      </p:sp>
      <p:sp>
        <p:nvSpPr>
          <p:cNvPr id="7" name="Oval 6">
            <a:extLst>
              <a:ext uri="{FF2B5EF4-FFF2-40B4-BE49-F238E27FC236}">
                <a16:creationId xmlns:a16="http://schemas.microsoft.com/office/drawing/2014/main" id="{4CCC816F-0A97-124F-83D3-3B57B00EDDA3}"/>
              </a:ext>
            </a:extLst>
          </p:cNvPr>
          <p:cNvSpPr/>
          <p:nvPr/>
        </p:nvSpPr>
        <p:spPr>
          <a:xfrm>
            <a:off x="3295185" y="1690297"/>
            <a:ext cx="2553629" cy="1851660"/>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0522564-9A47-1046-889B-692B495A38E0}"/>
              </a:ext>
            </a:extLst>
          </p:cNvPr>
          <p:cNvPicPr>
            <a:picLocks noChangeAspect="1"/>
          </p:cNvPicPr>
          <p:nvPr/>
        </p:nvPicPr>
        <p:blipFill>
          <a:blip r:embed="rId3">
            <a:duotone>
              <a:prstClr val="black"/>
              <a:schemeClr val="tx2">
                <a:tint val="45000"/>
                <a:satMod val="400000"/>
              </a:schemeClr>
            </a:duotone>
          </a:blip>
          <a:stretch>
            <a:fillRect/>
          </a:stretch>
        </p:blipFill>
        <p:spPr>
          <a:xfrm>
            <a:off x="3516815" y="1938301"/>
            <a:ext cx="1093541" cy="1093541"/>
          </a:xfrm>
          <a:prstGeom prst="rect">
            <a:avLst/>
          </a:prstGeom>
        </p:spPr>
      </p:pic>
      <p:pic>
        <p:nvPicPr>
          <p:cNvPr id="5" name="Picture 4">
            <a:extLst>
              <a:ext uri="{FF2B5EF4-FFF2-40B4-BE49-F238E27FC236}">
                <a16:creationId xmlns:a16="http://schemas.microsoft.com/office/drawing/2014/main" id="{0DA69063-BE34-814A-B1BA-AE48468433FE}"/>
              </a:ext>
            </a:extLst>
          </p:cNvPr>
          <p:cNvPicPr>
            <a:picLocks noChangeAspect="1"/>
          </p:cNvPicPr>
          <p:nvPr/>
        </p:nvPicPr>
        <p:blipFill>
          <a:blip r:embed="rId4">
            <a:duotone>
              <a:prstClr val="black"/>
              <a:schemeClr val="tx2">
                <a:tint val="45000"/>
                <a:satMod val="400000"/>
              </a:schemeClr>
            </a:duotone>
          </a:blip>
          <a:stretch>
            <a:fillRect/>
          </a:stretch>
        </p:blipFill>
        <p:spPr>
          <a:xfrm>
            <a:off x="4151848" y="2561014"/>
            <a:ext cx="979417" cy="979417"/>
          </a:xfrm>
          <a:prstGeom prst="rect">
            <a:avLst/>
          </a:prstGeom>
        </p:spPr>
      </p:pic>
      <p:pic>
        <p:nvPicPr>
          <p:cNvPr id="6" name="Picture 5">
            <a:extLst>
              <a:ext uri="{FF2B5EF4-FFF2-40B4-BE49-F238E27FC236}">
                <a16:creationId xmlns:a16="http://schemas.microsoft.com/office/drawing/2014/main" id="{4BA66250-0E5E-3D4A-B80C-F2FCF74B66B8}"/>
              </a:ext>
            </a:extLst>
          </p:cNvPr>
          <p:cNvPicPr>
            <a:picLocks noChangeAspect="1"/>
          </p:cNvPicPr>
          <p:nvPr/>
        </p:nvPicPr>
        <p:blipFill>
          <a:blip r:embed="rId5">
            <a:duotone>
              <a:prstClr val="black"/>
              <a:schemeClr val="tx1">
                <a:tint val="45000"/>
                <a:satMod val="400000"/>
              </a:schemeClr>
            </a:duotone>
          </a:blip>
          <a:stretch>
            <a:fillRect/>
          </a:stretch>
        </p:blipFill>
        <p:spPr>
          <a:xfrm>
            <a:off x="4488365" y="1913845"/>
            <a:ext cx="1142452" cy="1142452"/>
          </a:xfrm>
          <a:prstGeom prst="rect">
            <a:avLst/>
          </a:prstGeom>
        </p:spPr>
      </p:pic>
      <p:sp>
        <p:nvSpPr>
          <p:cNvPr id="9" name="Rectangle 8">
            <a:extLst>
              <a:ext uri="{FF2B5EF4-FFF2-40B4-BE49-F238E27FC236}">
                <a16:creationId xmlns:a16="http://schemas.microsoft.com/office/drawing/2014/main" id="{6EF6A107-FC29-8549-B63A-1C6687F43822}"/>
              </a:ext>
            </a:extLst>
          </p:cNvPr>
          <p:cNvSpPr/>
          <p:nvPr/>
        </p:nvSpPr>
        <p:spPr>
          <a:xfrm>
            <a:off x="135290" y="3831220"/>
            <a:ext cx="8906599" cy="2454729"/>
          </a:xfrm>
          <a:prstGeom prst="rect">
            <a:avLst/>
          </a:prstGeom>
          <a:solidFill>
            <a:srgbClr val="F6F4F2"/>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lIns="216000" rIns="72000" rtlCol="0" anchor="t"/>
          <a:lstStyle/>
          <a:p>
            <a:pPr marL="0" marR="0" lvl="0" indent="0" algn="ctr" defTabSz="914400" rtl="0" eaLnBrk="1" fontAlgn="auto" latinLnBrk="0" hangingPunct="1">
              <a:lnSpc>
                <a:spcPct val="130000"/>
              </a:lnSpc>
              <a:spcBef>
                <a:spcPts val="0"/>
              </a:spcBef>
              <a:spcAft>
                <a:spcPts val="100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Has led to </a:t>
            </a:r>
            <a:r>
              <a:rPr kumimoji="0" lang="en-GB" sz="2800" b="1" i="0" u="none" strike="noStrike" kern="1200" cap="none" spc="0" normalizeH="0" baseline="0" noProof="0" dirty="0" err="1">
                <a:ln>
                  <a:noFill/>
                </a:ln>
                <a:solidFill>
                  <a:srgbClr val="1982C3"/>
                </a:solidFill>
                <a:effectLst/>
                <a:uLnTx/>
                <a:uFillTx/>
                <a:latin typeface="Corbel" panose="020B0503020204020204" pitchFamily="34" charset="0"/>
                <a:ea typeface="+mn-ea"/>
                <a:cs typeface="+mn-cs"/>
              </a:rPr>
              <a:t>groundbreaking</a:t>
            </a: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advances</a:t>
            </a:r>
          </a:p>
          <a:p>
            <a:pPr marL="342900" marR="0" lvl="0" indent="-342900" algn="l" defTabSz="914400" rtl="0" eaLnBrk="1" fontAlgn="auto" latinLnBrk="0" hangingPunct="1">
              <a:lnSpc>
                <a:spcPct val="130000"/>
              </a:lnSpc>
              <a:spcBef>
                <a:spcPts val="0"/>
              </a:spcBef>
              <a:spcAft>
                <a:spcPts val="5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Precision medicine</a:t>
            </a:r>
          </a:p>
          <a:p>
            <a:pPr marL="342900" marR="0" lvl="0" indent="-342900" algn="l" defTabSz="914400" rtl="0" eaLnBrk="1" fontAlgn="auto" latinLnBrk="0" hangingPunct="1">
              <a:lnSpc>
                <a:spcPct val="130000"/>
              </a:lnSpc>
              <a:spcBef>
                <a:spcPts val="0"/>
              </a:spcBef>
              <a:spcAft>
                <a:spcPts val="5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Understanding microbial diversity of an environment</a:t>
            </a:r>
          </a:p>
          <a:p>
            <a:pPr marL="342900" marR="0" lvl="0" indent="-342900" algn="l" defTabSz="914400" rtl="0" eaLnBrk="1" fontAlgn="auto" latinLnBrk="0" hangingPunct="1">
              <a:lnSpc>
                <a:spcPct val="130000"/>
              </a:lnSpc>
              <a:spcBef>
                <a:spcPts val="0"/>
              </a:spcBef>
              <a:spcAft>
                <a:spcPts val="5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Discovering early warnings of communicable diseases </a:t>
            </a:r>
          </a:p>
        </p:txBody>
      </p:sp>
      <p:sp>
        <p:nvSpPr>
          <p:cNvPr id="11" name="Content Placeholder 2">
            <a:extLst>
              <a:ext uri="{FF2B5EF4-FFF2-40B4-BE49-F238E27FC236}">
                <a16:creationId xmlns:a16="http://schemas.microsoft.com/office/drawing/2014/main" id="{B6253231-C16B-DF41-9F2F-4F0E5E811BEA}"/>
              </a:ext>
            </a:extLst>
          </p:cNvPr>
          <p:cNvSpPr>
            <a:spLocks noGrp="1"/>
          </p:cNvSpPr>
          <p:nvPr>
            <p:ph idx="1"/>
          </p:nvPr>
        </p:nvSpPr>
        <p:spPr>
          <a:xfrm>
            <a:off x="189560" y="855137"/>
            <a:ext cx="8798061" cy="897643"/>
          </a:xfrm>
        </p:spPr>
        <p:txBody>
          <a:bodyPr/>
          <a:lstStyle/>
          <a:p>
            <a:pPr>
              <a:lnSpc>
                <a:spcPct val="100000"/>
              </a:lnSpc>
            </a:pPr>
            <a:r>
              <a:rPr lang="en-GB" sz="2400" b="1" i="1" u="sng" dirty="0">
                <a:solidFill>
                  <a:srgbClr val="AE8207"/>
                </a:solidFill>
              </a:rPr>
              <a:t>Metagenomics</a:t>
            </a:r>
            <a:r>
              <a:rPr lang="en-GB" sz="2400" b="1" i="1" dirty="0">
                <a:solidFill>
                  <a:srgbClr val="AE8207"/>
                </a:solidFill>
              </a:rPr>
              <a:t>: </a:t>
            </a:r>
            <a:r>
              <a:rPr lang="en-GB" sz="2400" dirty="0"/>
              <a:t>Study of genome sequences of </a:t>
            </a:r>
            <a:r>
              <a:rPr lang="en-GB" sz="2400" b="1" dirty="0">
                <a:solidFill>
                  <a:schemeClr val="accent4">
                    <a:lumMod val="75000"/>
                  </a:schemeClr>
                </a:solidFill>
              </a:rPr>
              <a:t>diverse</a:t>
            </a:r>
            <a:r>
              <a:rPr lang="en-GB" sz="2400" dirty="0"/>
              <a:t> </a:t>
            </a:r>
            <a:r>
              <a:rPr lang="en-GB" sz="2400" b="1" dirty="0">
                <a:solidFill>
                  <a:schemeClr val="accent4">
                    <a:lumMod val="75000"/>
                  </a:schemeClr>
                </a:solidFill>
              </a:rPr>
              <a:t>organisms</a:t>
            </a:r>
          </a:p>
          <a:p>
            <a:pPr marL="0" indent="0">
              <a:lnSpc>
                <a:spcPct val="100000"/>
              </a:lnSpc>
              <a:spcBef>
                <a:spcPts val="0"/>
              </a:spcBef>
              <a:buNone/>
            </a:pPr>
            <a:r>
              <a:rPr lang="en-GB" sz="2400" dirty="0"/>
              <a:t>   within a </a:t>
            </a:r>
            <a:r>
              <a:rPr lang="en-GB" sz="2400" b="1" dirty="0">
                <a:solidFill>
                  <a:schemeClr val="accent4">
                    <a:lumMod val="75000"/>
                  </a:schemeClr>
                </a:solidFill>
              </a:rPr>
              <a:t>shared environment </a:t>
            </a:r>
            <a:r>
              <a:rPr lang="en-GB" sz="2400" dirty="0"/>
              <a:t>(e.g., blood, ocean, soil)</a:t>
            </a:r>
          </a:p>
          <a:p>
            <a:pPr marL="0" indent="0">
              <a:lnSpc>
                <a:spcPct val="100000"/>
              </a:lnSpc>
              <a:buNone/>
            </a:pPr>
            <a:endParaRPr lang="en-GB" sz="2400" dirty="0">
              <a:solidFill>
                <a:srgbClr val="AE8207"/>
              </a:solidFill>
            </a:endParaRPr>
          </a:p>
        </p:txBody>
      </p:sp>
      <p:pic>
        <p:nvPicPr>
          <p:cNvPr id="21" name="Graphic 20" descr="Question mark">
            <a:extLst>
              <a:ext uri="{FF2B5EF4-FFF2-40B4-BE49-F238E27FC236}">
                <a16:creationId xmlns:a16="http://schemas.microsoft.com/office/drawing/2014/main" id="{DD38A2B0-6973-B04B-9B42-B7242C369B7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297214">
            <a:off x="5582609" y="2788622"/>
            <a:ext cx="914400" cy="914400"/>
          </a:xfrm>
          <a:prstGeom prst="rect">
            <a:avLst/>
          </a:prstGeom>
        </p:spPr>
      </p:pic>
      <p:pic>
        <p:nvPicPr>
          <p:cNvPr id="22" name="Graphic 21" descr="Question mark RTL">
            <a:extLst>
              <a:ext uri="{FF2B5EF4-FFF2-40B4-BE49-F238E27FC236}">
                <a16:creationId xmlns:a16="http://schemas.microsoft.com/office/drawing/2014/main" id="{4656CC5C-B0FA-B94D-A668-886634F588F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085568">
            <a:off x="2514112" y="1752780"/>
            <a:ext cx="914400" cy="914400"/>
          </a:xfrm>
          <a:prstGeom prst="rect">
            <a:avLst/>
          </a:prstGeom>
        </p:spPr>
      </p:pic>
      <p:pic>
        <p:nvPicPr>
          <p:cNvPr id="23" name="Graphic 22" descr="Question mark">
            <a:extLst>
              <a:ext uri="{FF2B5EF4-FFF2-40B4-BE49-F238E27FC236}">
                <a16:creationId xmlns:a16="http://schemas.microsoft.com/office/drawing/2014/main" id="{C4ABBBAB-F90E-9A49-BD1C-D9CEF8AC372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61242">
            <a:off x="5630359" y="1684289"/>
            <a:ext cx="914400" cy="914400"/>
          </a:xfrm>
          <a:prstGeom prst="rect">
            <a:avLst/>
          </a:prstGeom>
        </p:spPr>
      </p:pic>
    </p:spTree>
    <p:extLst>
      <p:ext uri="{BB962C8B-B14F-4D97-AF65-F5344CB8AC3E}">
        <p14:creationId xmlns:p14="http://schemas.microsoft.com/office/powerpoint/2010/main" val="310292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Rectangle 107">
            <a:extLst>
              <a:ext uri="{FF2B5EF4-FFF2-40B4-BE49-F238E27FC236}">
                <a16:creationId xmlns:a16="http://schemas.microsoft.com/office/drawing/2014/main" id="{B5FC74F1-D7D6-004C-9A0D-339AD5F6B1BA}"/>
              </a:ext>
            </a:extLst>
          </p:cNvPr>
          <p:cNvSpPr/>
          <p:nvPr/>
        </p:nvSpPr>
        <p:spPr>
          <a:xfrm>
            <a:off x="3183315" y="902919"/>
            <a:ext cx="3986566" cy="14324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676DA14E-A896-534D-8084-B859E5C22444}"/>
              </a:ext>
            </a:extLst>
          </p:cNvPr>
          <p:cNvSpPr/>
          <p:nvPr/>
        </p:nvSpPr>
        <p:spPr>
          <a:xfrm>
            <a:off x="3811343" y="2559091"/>
            <a:ext cx="4578895" cy="1959589"/>
          </a:xfrm>
          <a:prstGeom prst="rect">
            <a:avLst/>
          </a:prstGeom>
          <a:solidFill>
            <a:srgbClr val="FAE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7A96DD3A-84C2-D242-B89B-E3DA7E4DB7BA}"/>
              </a:ext>
            </a:extLst>
          </p:cNvPr>
          <p:cNvSpPr/>
          <p:nvPr/>
        </p:nvSpPr>
        <p:spPr>
          <a:xfrm>
            <a:off x="4510507" y="4742378"/>
            <a:ext cx="4411386" cy="16418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2050F4-51BF-6C40-B637-D29E40E438CD}"/>
              </a:ext>
            </a:extLst>
          </p:cNvPr>
          <p:cNvSpPr>
            <a:spLocks noGrp="1"/>
          </p:cNvSpPr>
          <p:nvPr>
            <p:ph type="title"/>
          </p:nvPr>
        </p:nvSpPr>
        <p:spPr/>
        <p:txBody>
          <a:bodyPr/>
          <a:lstStyle/>
          <a:p>
            <a:r>
              <a:rPr lang="en-CH" dirty="0"/>
              <a:t>Metagenomic Analysis</a:t>
            </a:r>
          </a:p>
        </p:txBody>
      </p:sp>
      <p:grpSp>
        <p:nvGrpSpPr>
          <p:cNvPr id="4" name="Group 3">
            <a:extLst>
              <a:ext uri="{FF2B5EF4-FFF2-40B4-BE49-F238E27FC236}">
                <a16:creationId xmlns:a16="http://schemas.microsoft.com/office/drawing/2014/main" id="{A9307C66-9A4F-824A-AE13-9C5471EC48EA}"/>
              </a:ext>
            </a:extLst>
          </p:cNvPr>
          <p:cNvGrpSpPr/>
          <p:nvPr/>
        </p:nvGrpSpPr>
        <p:grpSpPr>
          <a:xfrm>
            <a:off x="-768361" y="3414655"/>
            <a:ext cx="4775363" cy="2952954"/>
            <a:chOff x="-768361" y="3343657"/>
            <a:chExt cx="4775363" cy="2952954"/>
          </a:xfrm>
        </p:grpSpPr>
        <p:pic>
          <p:nvPicPr>
            <p:cNvPr id="5" name="Graphic 4" descr="Database">
              <a:extLst>
                <a:ext uri="{FF2B5EF4-FFF2-40B4-BE49-F238E27FC236}">
                  <a16:creationId xmlns:a16="http://schemas.microsoft.com/office/drawing/2014/main" id="{7E944E08-167C-994A-B94F-D42F0FC37D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8361" y="3343657"/>
              <a:ext cx="4775363" cy="2261076"/>
            </a:xfrm>
            <a:prstGeom prst="rect">
              <a:avLst/>
            </a:prstGeom>
          </p:spPr>
        </p:pic>
        <p:sp>
          <p:nvSpPr>
            <p:cNvPr id="6" name="TextBox 5">
              <a:extLst>
                <a:ext uri="{FF2B5EF4-FFF2-40B4-BE49-F238E27FC236}">
                  <a16:creationId xmlns:a16="http://schemas.microsoft.com/office/drawing/2014/main" id="{76030596-3995-834A-BEC4-513F0A4060F8}"/>
                </a:ext>
              </a:extLst>
            </p:cNvPr>
            <p:cNvSpPr txBox="1"/>
            <p:nvPr/>
          </p:nvSpPr>
          <p:spPr>
            <a:xfrm>
              <a:off x="42967" y="5419448"/>
              <a:ext cx="3152705" cy="877163"/>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A large database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containing information</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on </a:t>
              </a:r>
              <a:r>
                <a:rPr kumimoji="0" lang="en-US"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many species </a:t>
              </a:r>
            </a:p>
          </p:txBody>
        </p:sp>
      </p:grpSp>
      <p:sp>
        <p:nvSpPr>
          <p:cNvPr id="7" name="TextBox 6">
            <a:extLst>
              <a:ext uri="{FF2B5EF4-FFF2-40B4-BE49-F238E27FC236}">
                <a16:creationId xmlns:a16="http://schemas.microsoft.com/office/drawing/2014/main" id="{4319C630-E5D0-A04C-8A59-D198B8C727CE}"/>
              </a:ext>
            </a:extLst>
          </p:cNvPr>
          <p:cNvSpPr txBox="1"/>
          <p:nvPr/>
        </p:nvSpPr>
        <p:spPr>
          <a:xfrm>
            <a:off x="42966" y="2699186"/>
            <a:ext cx="3152705" cy="877163"/>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Metagenomic sample</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with species that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are </a:t>
            </a:r>
            <a:r>
              <a:rPr kumimoji="0" lang="en-US" sz="2000" b="1"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not known </a:t>
            </a: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in advance</a:t>
            </a:r>
          </a:p>
        </p:txBody>
      </p:sp>
      <p:sp>
        <p:nvSpPr>
          <p:cNvPr id="8" name="Oval 7">
            <a:extLst>
              <a:ext uri="{FF2B5EF4-FFF2-40B4-BE49-F238E27FC236}">
                <a16:creationId xmlns:a16="http://schemas.microsoft.com/office/drawing/2014/main" id="{16F1C8BF-7829-5F4A-A1D2-74522292BE84}"/>
              </a:ext>
            </a:extLst>
          </p:cNvPr>
          <p:cNvSpPr/>
          <p:nvPr/>
        </p:nvSpPr>
        <p:spPr>
          <a:xfrm>
            <a:off x="293531" y="875832"/>
            <a:ext cx="2553629" cy="1851660"/>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9" name="Group 8">
            <a:extLst>
              <a:ext uri="{FF2B5EF4-FFF2-40B4-BE49-F238E27FC236}">
                <a16:creationId xmlns:a16="http://schemas.microsoft.com/office/drawing/2014/main" id="{648F8832-0334-F644-AA46-EC5FB616DBAF}"/>
              </a:ext>
            </a:extLst>
          </p:cNvPr>
          <p:cNvGrpSpPr/>
          <p:nvPr/>
        </p:nvGrpSpPr>
        <p:grpSpPr>
          <a:xfrm>
            <a:off x="515161" y="1084866"/>
            <a:ext cx="2114002" cy="1626586"/>
            <a:chOff x="515161" y="1260606"/>
            <a:chExt cx="2114002" cy="1626586"/>
          </a:xfrm>
        </p:grpSpPr>
        <p:pic>
          <p:nvPicPr>
            <p:cNvPr id="10" name="Picture 9">
              <a:extLst>
                <a:ext uri="{FF2B5EF4-FFF2-40B4-BE49-F238E27FC236}">
                  <a16:creationId xmlns:a16="http://schemas.microsoft.com/office/drawing/2014/main" id="{9E8787A9-BFF9-DD49-A03D-7E62F33F2171}"/>
                </a:ext>
              </a:extLst>
            </p:cNvPr>
            <p:cNvPicPr>
              <a:picLocks noChangeAspect="1"/>
            </p:cNvPicPr>
            <p:nvPr/>
          </p:nvPicPr>
          <p:blipFill>
            <a:blip r:embed="rId5">
              <a:duotone>
                <a:prstClr val="black"/>
                <a:schemeClr val="tx2">
                  <a:tint val="45000"/>
                  <a:satMod val="400000"/>
                </a:schemeClr>
              </a:duotone>
            </a:blip>
            <a:stretch>
              <a:fillRect/>
            </a:stretch>
          </p:blipFill>
          <p:spPr>
            <a:xfrm>
              <a:off x="515161" y="1285062"/>
              <a:ext cx="1093541" cy="1093541"/>
            </a:xfrm>
            <a:prstGeom prst="rect">
              <a:avLst/>
            </a:prstGeom>
          </p:spPr>
        </p:pic>
        <p:pic>
          <p:nvPicPr>
            <p:cNvPr id="11" name="Picture 10">
              <a:extLst>
                <a:ext uri="{FF2B5EF4-FFF2-40B4-BE49-F238E27FC236}">
                  <a16:creationId xmlns:a16="http://schemas.microsoft.com/office/drawing/2014/main" id="{283DC9B8-0FC7-1F43-8C89-137A6DB1DD3D}"/>
                </a:ext>
              </a:extLst>
            </p:cNvPr>
            <p:cNvPicPr>
              <a:picLocks noChangeAspect="1"/>
            </p:cNvPicPr>
            <p:nvPr/>
          </p:nvPicPr>
          <p:blipFill>
            <a:blip r:embed="rId6">
              <a:duotone>
                <a:prstClr val="black"/>
                <a:schemeClr val="tx2">
                  <a:tint val="45000"/>
                  <a:satMod val="400000"/>
                </a:schemeClr>
              </a:duotone>
            </a:blip>
            <a:stretch>
              <a:fillRect/>
            </a:stretch>
          </p:blipFill>
          <p:spPr>
            <a:xfrm>
              <a:off x="1150194" y="1907775"/>
              <a:ext cx="979417" cy="979417"/>
            </a:xfrm>
            <a:prstGeom prst="rect">
              <a:avLst/>
            </a:prstGeom>
          </p:spPr>
        </p:pic>
        <p:pic>
          <p:nvPicPr>
            <p:cNvPr id="12" name="Picture 11">
              <a:extLst>
                <a:ext uri="{FF2B5EF4-FFF2-40B4-BE49-F238E27FC236}">
                  <a16:creationId xmlns:a16="http://schemas.microsoft.com/office/drawing/2014/main" id="{18E7866F-5FAE-9441-A758-DFFABDEF94A5}"/>
                </a:ext>
              </a:extLst>
            </p:cNvPr>
            <p:cNvPicPr>
              <a:picLocks noChangeAspect="1"/>
            </p:cNvPicPr>
            <p:nvPr/>
          </p:nvPicPr>
          <p:blipFill>
            <a:blip r:embed="rId7">
              <a:duotone>
                <a:prstClr val="black"/>
                <a:schemeClr val="tx2">
                  <a:tint val="45000"/>
                  <a:satMod val="400000"/>
                </a:schemeClr>
              </a:duotone>
            </a:blip>
            <a:stretch>
              <a:fillRect/>
            </a:stretch>
          </p:blipFill>
          <p:spPr>
            <a:xfrm>
              <a:off x="1486711" y="1260606"/>
              <a:ext cx="1142452" cy="1142452"/>
            </a:xfrm>
            <a:prstGeom prst="rect">
              <a:avLst/>
            </a:prstGeom>
          </p:spPr>
        </p:pic>
      </p:grpSp>
      <p:grpSp>
        <p:nvGrpSpPr>
          <p:cNvPr id="19" name="Group 18">
            <a:extLst>
              <a:ext uri="{FF2B5EF4-FFF2-40B4-BE49-F238E27FC236}">
                <a16:creationId xmlns:a16="http://schemas.microsoft.com/office/drawing/2014/main" id="{D5896A9E-5E1F-994A-86A1-82A2F6E3E44C}"/>
              </a:ext>
            </a:extLst>
          </p:cNvPr>
          <p:cNvGrpSpPr/>
          <p:nvPr/>
        </p:nvGrpSpPr>
        <p:grpSpPr>
          <a:xfrm>
            <a:off x="222107" y="3763014"/>
            <a:ext cx="2745780" cy="1614374"/>
            <a:chOff x="222107" y="3837156"/>
            <a:chExt cx="2745780" cy="1614374"/>
          </a:xfrm>
        </p:grpSpPr>
        <p:pic>
          <p:nvPicPr>
            <p:cNvPr id="20" name="Picture 19">
              <a:extLst>
                <a:ext uri="{FF2B5EF4-FFF2-40B4-BE49-F238E27FC236}">
                  <a16:creationId xmlns:a16="http://schemas.microsoft.com/office/drawing/2014/main" id="{A9D86756-3484-8646-952F-88E7275F03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3532" y="3890499"/>
              <a:ext cx="843350" cy="843350"/>
            </a:xfrm>
            <a:prstGeom prst="rect">
              <a:avLst/>
            </a:prstGeom>
          </p:spPr>
        </p:pic>
        <p:pic>
          <p:nvPicPr>
            <p:cNvPr id="21" name="Picture 20">
              <a:extLst>
                <a:ext uri="{FF2B5EF4-FFF2-40B4-BE49-F238E27FC236}">
                  <a16:creationId xmlns:a16="http://schemas.microsoft.com/office/drawing/2014/main" id="{D2DB8AFB-9129-FE4B-A747-C95AF95470A8}"/>
                </a:ext>
              </a:extLst>
            </p:cNvPr>
            <p:cNvPicPr>
              <a:picLocks noChangeAspect="1"/>
            </p:cNvPicPr>
            <p:nvPr/>
          </p:nvPicPr>
          <p:blipFill>
            <a:blip r:embed="rId9">
              <a:duotone>
                <a:prstClr val="black"/>
                <a:schemeClr val="accent6">
                  <a:tint val="45000"/>
                  <a:satMod val="400000"/>
                </a:schemeClr>
              </a:duotone>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1185647" y="3837156"/>
              <a:ext cx="617134" cy="617134"/>
            </a:xfrm>
            <a:prstGeom prst="rect">
              <a:avLst/>
            </a:prstGeom>
            <a:effectLst/>
          </p:spPr>
        </p:pic>
        <p:pic>
          <p:nvPicPr>
            <p:cNvPr id="22" name="Picture 21">
              <a:extLst>
                <a:ext uri="{FF2B5EF4-FFF2-40B4-BE49-F238E27FC236}">
                  <a16:creationId xmlns:a16="http://schemas.microsoft.com/office/drawing/2014/main" id="{0F4547B2-683B-CE45-B31A-582F7ACD8690}"/>
                </a:ext>
              </a:extLst>
            </p:cNvPr>
            <p:cNvPicPr>
              <a:picLocks noChangeAspect="1"/>
            </p:cNvPicPr>
            <p:nvPr/>
          </p:nvPicPr>
          <p:blipFill>
            <a:blip r:embed="rId11"/>
            <a:stretch>
              <a:fillRect/>
            </a:stretch>
          </p:blipFill>
          <p:spPr>
            <a:xfrm>
              <a:off x="222107" y="4315519"/>
              <a:ext cx="476492" cy="476492"/>
            </a:xfrm>
            <a:prstGeom prst="rect">
              <a:avLst/>
            </a:prstGeom>
            <a:effectLst/>
          </p:spPr>
        </p:pic>
        <p:pic>
          <p:nvPicPr>
            <p:cNvPr id="23" name="Picture 22">
              <a:extLst>
                <a:ext uri="{FF2B5EF4-FFF2-40B4-BE49-F238E27FC236}">
                  <a16:creationId xmlns:a16="http://schemas.microsoft.com/office/drawing/2014/main" id="{18DF51D4-4868-5848-8052-1315F64D06C4}"/>
                </a:ext>
              </a:extLst>
            </p:cNvPr>
            <p:cNvPicPr>
              <a:picLocks noChangeAspect="1"/>
            </p:cNvPicPr>
            <p:nvPr/>
          </p:nvPicPr>
          <p:blipFill>
            <a:blip r:embed="rId12">
              <a:duotone>
                <a:prstClr val="black"/>
                <a:srgbClr val="1982C3">
                  <a:tint val="45000"/>
                  <a:satMod val="400000"/>
                </a:srgbClr>
              </a:duotone>
              <a:extLst>
                <a:ext uri="{BEBA8EAE-BF5A-486C-A8C5-ECC9F3942E4B}">
                  <a14:imgProps xmlns:a14="http://schemas.microsoft.com/office/drawing/2010/main">
                    <a14:imgLayer r:embed="rId13">
                      <a14:imgEffect>
                        <a14:colorTemperature colorTemp="11200"/>
                      </a14:imgEffect>
                      <a14:imgEffect>
                        <a14:saturation sat="400000"/>
                      </a14:imgEffect>
                    </a14:imgLayer>
                  </a14:imgProps>
                </a:ext>
              </a:extLst>
            </a:blip>
            <a:stretch>
              <a:fillRect/>
            </a:stretch>
          </p:blipFill>
          <p:spPr>
            <a:xfrm>
              <a:off x="2323150" y="4639800"/>
              <a:ext cx="644737" cy="644737"/>
            </a:xfrm>
            <a:prstGeom prst="rect">
              <a:avLst/>
            </a:prstGeom>
            <a:effectLst/>
          </p:spPr>
        </p:pic>
        <p:pic>
          <p:nvPicPr>
            <p:cNvPr id="24" name="Picture 23">
              <a:extLst>
                <a:ext uri="{FF2B5EF4-FFF2-40B4-BE49-F238E27FC236}">
                  <a16:creationId xmlns:a16="http://schemas.microsoft.com/office/drawing/2014/main" id="{FD913261-2108-5443-9885-9817971849E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666328" y="3858921"/>
              <a:ext cx="967673" cy="967673"/>
            </a:xfrm>
            <a:prstGeom prst="rect">
              <a:avLst/>
            </a:prstGeom>
          </p:spPr>
        </p:pic>
        <p:pic>
          <p:nvPicPr>
            <p:cNvPr id="25" name="Picture 24">
              <a:extLst>
                <a:ext uri="{FF2B5EF4-FFF2-40B4-BE49-F238E27FC236}">
                  <a16:creationId xmlns:a16="http://schemas.microsoft.com/office/drawing/2014/main" id="{417B3C0D-B7D0-6D49-9000-E38A95172F4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8580" y="4716682"/>
              <a:ext cx="651126" cy="651126"/>
            </a:xfrm>
            <a:prstGeom prst="rect">
              <a:avLst/>
            </a:prstGeom>
          </p:spPr>
        </p:pic>
        <p:pic>
          <p:nvPicPr>
            <p:cNvPr id="26" name="Picture 25">
              <a:extLst>
                <a:ext uri="{FF2B5EF4-FFF2-40B4-BE49-F238E27FC236}">
                  <a16:creationId xmlns:a16="http://schemas.microsoft.com/office/drawing/2014/main" id="{774C2EFE-E542-5A45-91F5-F8BB4CE6E3F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51692" y="4519424"/>
              <a:ext cx="596538" cy="596538"/>
            </a:xfrm>
            <a:prstGeom prst="rect">
              <a:avLst/>
            </a:prstGeom>
          </p:spPr>
        </p:pic>
        <p:pic>
          <p:nvPicPr>
            <p:cNvPr id="27" name="Picture 26">
              <a:extLst>
                <a:ext uri="{FF2B5EF4-FFF2-40B4-BE49-F238E27FC236}">
                  <a16:creationId xmlns:a16="http://schemas.microsoft.com/office/drawing/2014/main" id="{27DA6C79-80CD-474C-95C1-0FCB27A79D0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758685" y="4830355"/>
              <a:ext cx="621175" cy="621175"/>
            </a:xfrm>
            <a:prstGeom prst="rect">
              <a:avLst/>
            </a:prstGeom>
          </p:spPr>
        </p:pic>
      </p:grpSp>
      <p:sp>
        <p:nvSpPr>
          <p:cNvPr id="33" name="Rounded Rectangle 32">
            <a:extLst>
              <a:ext uri="{FF2B5EF4-FFF2-40B4-BE49-F238E27FC236}">
                <a16:creationId xmlns:a16="http://schemas.microsoft.com/office/drawing/2014/main" id="{0E83524F-D1AE-5146-B046-26D6C429D551}"/>
              </a:ext>
            </a:extLst>
          </p:cNvPr>
          <p:cNvSpPr/>
          <p:nvPr/>
        </p:nvSpPr>
        <p:spPr>
          <a:xfrm>
            <a:off x="3305590" y="1250157"/>
            <a:ext cx="1948977" cy="737999"/>
          </a:xfrm>
          <a:prstGeom prst="roundRect">
            <a:avLst>
              <a:gd name="adj" fmla="val 8025"/>
            </a:avLst>
          </a:prstGeom>
          <a:solidFill>
            <a:srgbClr val="1982C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Preparation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of </a:t>
            </a: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Input Queries</a:t>
            </a:r>
          </a:p>
        </p:txBody>
      </p:sp>
      <p:cxnSp>
        <p:nvCxnSpPr>
          <p:cNvPr id="34" name="Straight Arrow Connector 33">
            <a:extLst>
              <a:ext uri="{FF2B5EF4-FFF2-40B4-BE49-F238E27FC236}">
                <a16:creationId xmlns:a16="http://schemas.microsoft.com/office/drawing/2014/main" id="{739A4030-3A03-2A47-8B25-A7885D416F2B}"/>
              </a:ext>
            </a:extLst>
          </p:cNvPr>
          <p:cNvCxnSpPr>
            <a:cxnSpLocks/>
            <a:endCxn id="33" idx="1"/>
          </p:cNvCxnSpPr>
          <p:nvPr/>
        </p:nvCxnSpPr>
        <p:spPr>
          <a:xfrm>
            <a:off x="2834235" y="1619156"/>
            <a:ext cx="471355" cy="1"/>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7257DF42-242B-494C-A19C-DD02A2CE9086}"/>
              </a:ext>
            </a:extLst>
          </p:cNvPr>
          <p:cNvGrpSpPr/>
          <p:nvPr/>
        </p:nvGrpSpPr>
        <p:grpSpPr>
          <a:xfrm>
            <a:off x="5449487" y="888858"/>
            <a:ext cx="1566110" cy="1417511"/>
            <a:chOff x="3141770" y="1630562"/>
            <a:chExt cx="1566110" cy="1417511"/>
          </a:xfrm>
        </p:grpSpPr>
        <p:grpSp>
          <p:nvGrpSpPr>
            <p:cNvPr id="37" name="Group 36">
              <a:extLst>
                <a:ext uri="{FF2B5EF4-FFF2-40B4-BE49-F238E27FC236}">
                  <a16:creationId xmlns:a16="http://schemas.microsoft.com/office/drawing/2014/main" id="{7B554566-2B3B-664E-9EF8-BCC331174B96}"/>
                </a:ext>
              </a:extLst>
            </p:cNvPr>
            <p:cNvGrpSpPr/>
            <p:nvPr/>
          </p:nvGrpSpPr>
          <p:grpSpPr>
            <a:xfrm>
              <a:off x="3141770" y="1630562"/>
              <a:ext cx="1501047" cy="1417511"/>
              <a:chOff x="3294003" y="1331203"/>
              <a:chExt cx="1501047" cy="1417511"/>
            </a:xfrm>
          </p:grpSpPr>
          <p:sp>
            <p:nvSpPr>
              <p:cNvPr id="42" name="Left Brace 41">
                <a:extLst>
                  <a:ext uri="{FF2B5EF4-FFF2-40B4-BE49-F238E27FC236}">
                    <a16:creationId xmlns:a16="http://schemas.microsoft.com/office/drawing/2014/main" id="{34F39EAB-9D04-E24D-A5BA-7FE029F24424}"/>
                  </a:ext>
                </a:extLst>
              </p:cNvPr>
              <p:cNvSpPr/>
              <p:nvPr/>
            </p:nvSpPr>
            <p:spPr>
              <a:xfrm>
                <a:off x="3834658" y="1371902"/>
                <a:ext cx="142004" cy="1376812"/>
              </a:xfrm>
              <a:prstGeom prst="leftBrace">
                <a:avLst/>
              </a:prstGeom>
              <a:ln w="15875"/>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43" name="TextBox 42">
                <a:extLst>
                  <a:ext uri="{FF2B5EF4-FFF2-40B4-BE49-F238E27FC236}">
                    <a16:creationId xmlns:a16="http://schemas.microsoft.com/office/drawing/2014/main" id="{6D4B06CC-8B52-D040-A34E-1E24E09E70C4}"/>
                  </a:ext>
                </a:extLst>
              </p:cNvPr>
              <p:cNvSpPr txBox="1"/>
              <p:nvPr/>
            </p:nvSpPr>
            <p:spPr>
              <a:xfrm rot="16200000">
                <a:off x="2923737" y="1701469"/>
                <a:ext cx="1331463" cy="5909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Query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K-mer</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t>
                </a:r>
              </a:p>
            </p:txBody>
          </p:sp>
          <p:sp>
            <p:nvSpPr>
              <p:cNvPr id="44" name="TextBox 43">
                <a:extLst>
                  <a:ext uri="{FF2B5EF4-FFF2-40B4-BE49-F238E27FC236}">
                    <a16:creationId xmlns:a16="http://schemas.microsoft.com/office/drawing/2014/main" id="{8AE8CD6A-FE89-804E-9106-9C0E4EB2DF1F}"/>
                  </a:ext>
                </a:extLst>
              </p:cNvPr>
              <p:cNvSpPr txBox="1"/>
              <p:nvPr/>
            </p:nvSpPr>
            <p:spPr>
              <a:xfrm>
                <a:off x="4550435" y="2348604"/>
                <a:ext cx="24461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endPar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grpSp>
          <p:nvGrpSpPr>
            <p:cNvPr id="38" name="Group 37">
              <a:extLst>
                <a:ext uri="{FF2B5EF4-FFF2-40B4-BE49-F238E27FC236}">
                  <a16:creationId xmlns:a16="http://schemas.microsoft.com/office/drawing/2014/main" id="{10B2752C-9359-DA49-AE26-6C3D46C13A6D}"/>
                </a:ext>
              </a:extLst>
            </p:cNvPr>
            <p:cNvGrpSpPr/>
            <p:nvPr/>
          </p:nvGrpSpPr>
          <p:grpSpPr>
            <a:xfrm>
              <a:off x="3821530" y="1735182"/>
              <a:ext cx="886350" cy="978451"/>
              <a:chOff x="1678724" y="2023347"/>
              <a:chExt cx="1007267" cy="978451"/>
            </a:xfrm>
          </p:grpSpPr>
          <p:sp>
            <p:nvSpPr>
              <p:cNvPr id="39" name="Rectangle 38">
                <a:extLst>
                  <a:ext uri="{FF2B5EF4-FFF2-40B4-BE49-F238E27FC236}">
                    <a16:creationId xmlns:a16="http://schemas.microsoft.com/office/drawing/2014/main" id="{A60DC3EA-5B9A-E747-8E69-18C10647080F}"/>
                  </a:ext>
                </a:extLst>
              </p:cNvPr>
              <p:cNvSpPr/>
              <p:nvPr/>
            </p:nvSpPr>
            <p:spPr>
              <a:xfrm>
                <a:off x="1678724" y="2023347"/>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0" name="Rectangle 39">
                <a:extLst>
                  <a:ext uri="{FF2B5EF4-FFF2-40B4-BE49-F238E27FC236}">
                    <a16:creationId xmlns:a16="http://schemas.microsoft.com/office/drawing/2014/main" id="{E57D6DDF-B576-E640-BA02-CCDDCDEE4683}"/>
                  </a:ext>
                </a:extLst>
              </p:cNvPr>
              <p:cNvSpPr/>
              <p:nvPr/>
            </p:nvSpPr>
            <p:spPr>
              <a:xfrm>
                <a:off x="1853406" y="2415581"/>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1" name="Rectangle 40">
                <a:extLst>
                  <a:ext uri="{FF2B5EF4-FFF2-40B4-BE49-F238E27FC236}">
                    <a16:creationId xmlns:a16="http://schemas.microsoft.com/office/drawing/2014/main" id="{E0CE7C62-6FCE-FF40-AD6D-69C30A519E29}"/>
                  </a:ext>
                </a:extLst>
              </p:cNvPr>
              <p:cNvSpPr/>
              <p:nvPr/>
            </p:nvSpPr>
            <p:spPr>
              <a:xfrm>
                <a:off x="1980330" y="2793453"/>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grpSp>
      </p:grpSp>
      <p:sp>
        <p:nvSpPr>
          <p:cNvPr id="49" name="Rounded Rectangle 48">
            <a:extLst>
              <a:ext uri="{FF2B5EF4-FFF2-40B4-BE49-F238E27FC236}">
                <a16:creationId xmlns:a16="http://schemas.microsoft.com/office/drawing/2014/main" id="{EA047C92-00C3-B249-B8A9-DA556AB1591B}"/>
              </a:ext>
            </a:extLst>
          </p:cNvPr>
          <p:cNvSpPr/>
          <p:nvPr/>
        </p:nvSpPr>
        <p:spPr>
          <a:xfrm>
            <a:off x="3934912" y="3169886"/>
            <a:ext cx="2065855" cy="737999"/>
          </a:xfrm>
          <a:prstGeom prst="roundRect">
            <a:avLst>
              <a:gd name="adj" fmla="val 8025"/>
            </a:avLst>
          </a:prstGeom>
          <a:solidFill>
            <a:srgbClr val="C813B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Presence/Absence Identification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63" name="Rounded Rectangle 62">
            <a:extLst>
              <a:ext uri="{FF2B5EF4-FFF2-40B4-BE49-F238E27FC236}">
                <a16:creationId xmlns:a16="http://schemas.microsoft.com/office/drawing/2014/main" id="{F1906667-7480-0C41-9E21-A0E049CD49CF}"/>
              </a:ext>
            </a:extLst>
          </p:cNvPr>
          <p:cNvSpPr/>
          <p:nvPr/>
        </p:nvSpPr>
        <p:spPr>
          <a:xfrm>
            <a:off x="4636306" y="5194307"/>
            <a:ext cx="2065855" cy="737999"/>
          </a:xfrm>
          <a:prstGeom prst="roundRect">
            <a:avLst>
              <a:gd name="adj" fmla="val 802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Abundance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Estimation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71" name="Group 70">
            <a:extLst>
              <a:ext uri="{FF2B5EF4-FFF2-40B4-BE49-F238E27FC236}">
                <a16:creationId xmlns:a16="http://schemas.microsoft.com/office/drawing/2014/main" id="{9C7AE664-EB47-6F4E-987C-0C561866EB95}"/>
              </a:ext>
            </a:extLst>
          </p:cNvPr>
          <p:cNvGrpSpPr/>
          <p:nvPr/>
        </p:nvGrpSpPr>
        <p:grpSpPr>
          <a:xfrm>
            <a:off x="6372024" y="2630608"/>
            <a:ext cx="2267268" cy="1882173"/>
            <a:chOff x="5032700" y="1554591"/>
            <a:chExt cx="2267268" cy="1882173"/>
          </a:xfrm>
        </p:grpSpPr>
        <p:pic>
          <p:nvPicPr>
            <p:cNvPr id="72" name="Picture 71">
              <a:extLst>
                <a:ext uri="{FF2B5EF4-FFF2-40B4-BE49-F238E27FC236}">
                  <a16:creationId xmlns:a16="http://schemas.microsoft.com/office/drawing/2014/main" id="{C5C344D7-A8FE-844D-8309-E25D27455968}"/>
                </a:ext>
              </a:extLst>
            </p:cNvPr>
            <p:cNvPicPr>
              <a:picLocks noChangeAspect="1"/>
            </p:cNvPicPr>
            <p:nvPr/>
          </p:nvPicPr>
          <p:blipFill>
            <a:blip r:embed="rId9">
              <a:duotone>
                <a:prstClr val="black"/>
                <a:schemeClr val="accent6">
                  <a:tint val="45000"/>
                  <a:satMod val="400000"/>
                </a:schemeClr>
              </a:duotone>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5032701" y="1554591"/>
              <a:ext cx="617134" cy="617134"/>
            </a:xfrm>
            <a:prstGeom prst="rect">
              <a:avLst/>
            </a:prstGeom>
            <a:effectLst>
              <a:glow rad="25400">
                <a:schemeClr val="bg1">
                  <a:alpha val="88250"/>
                </a:schemeClr>
              </a:glow>
            </a:effectLst>
          </p:spPr>
        </p:pic>
        <p:pic>
          <p:nvPicPr>
            <p:cNvPr id="73" name="Picture 72">
              <a:extLst>
                <a:ext uri="{FF2B5EF4-FFF2-40B4-BE49-F238E27FC236}">
                  <a16:creationId xmlns:a16="http://schemas.microsoft.com/office/drawing/2014/main" id="{25435414-8AC3-F74B-888D-9FD16C63CEA2}"/>
                </a:ext>
              </a:extLst>
            </p:cNvPr>
            <p:cNvPicPr>
              <a:picLocks noChangeAspect="1"/>
            </p:cNvPicPr>
            <p:nvPr/>
          </p:nvPicPr>
          <p:blipFill>
            <a:blip r:embed="rId11"/>
            <a:stretch>
              <a:fillRect/>
            </a:stretch>
          </p:blipFill>
          <p:spPr>
            <a:xfrm>
              <a:off x="5032700" y="2210884"/>
              <a:ext cx="552729" cy="552729"/>
            </a:xfrm>
            <a:prstGeom prst="rect">
              <a:avLst/>
            </a:prstGeom>
            <a:effectLst>
              <a:glow rad="25400">
                <a:schemeClr val="bg1">
                  <a:alpha val="88250"/>
                </a:schemeClr>
              </a:glow>
            </a:effectLst>
          </p:spPr>
        </p:pic>
        <p:pic>
          <p:nvPicPr>
            <p:cNvPr id="74" name="Picture 73">
              <a:extLst>
                <a:ext uri="{FF2B5EF4-FFF2-40B4-BE49-F238E27FC236}">
                  <a16:creationId xmlns:a16="http://schemas.microsoft.com/office/drawing/2014/main" id="{D6399998-2DEC-CC46-8FB0-923398807CB2}"/>
                </a:ext>
              </a:extLst>
            </p:cNvPr>
            <p:cNvPicPr>
              <a:picLocks noChangeAspect="1"/>
            </p:cNvPicPr>
            <p:nvPr/>
          </p:nvPicPr>
          <p:blipFill>
            <a:blip r:embed="rId12">
              <a:duotone>
                <a:prstClr val="black"/>
                <a:srgbClr val="1982C3">
                  <a:tint val="45000"/>
                  <a:satMod val="400000"/>
                </a:srgbClr>
              </a:duotone>
              <a:extLst>
                <a:ext uri="{BEBA8EAE-BF5A-486C-A8C5-ECC9F3942E4B}">
                  <a14:imgProps xmlns:a14="http://schemas.microsoft.com/office/drawing/2010/main">
                    <a14:imgLayer r:embed="rId13">
                      <a14:imgEffect>
                        <a14:colorTemperature colorTemp="11200"/>
                      </a14:imgEffect>
                      <a14:imgEffect>
                        <a14:saturation sat="400000"/>
                      </a14:imgEffect>
                    </a14:imgLayer>
                  </a14:imgProps>
                </a:ext>
              </a:extLst>
            </a:blip>
            <a:stretch>
              <a:fillRect/>
            </a:stretch>
          </p:blipFill>
          <p:spPr>
            <a:xfrm>
              <a:off x="5032701" y="2792027"/>
              <a:ext cx="644737" cy="644737"/>
            </a:xfrm>
            <a:prstGeom prst="rect">
              <a:avLst/>
            </a:prstGeom>
            <a:effectLst>
              <a:glow rad="25400">
                <a:schemeClr val="bg1">
                  <a:alpha val="88250"/>
                </a:schemeClr>
              </a:glow>
            </a:effectLst>
          </p:spPr>
        </p:pic>
        <p:sp>
          <p:nvSpPr>
            <p:cNvPr id="75" name="TextBox 74">
              <a:extLst>
                <a:ext uri="{FF2B5EF4-FFF2-40B4-BE49-F238E27FC236}">
                  <a16:creationId xmlns:a16="http://schemas.microsoft.com/office/drawing/2014/main" id="{495132CE-9F5D-3444-B0EC-27339CB8C19E}"/>
                </a:ext>
              </a:extLst>
            </p:cNvPr>
            <p:cNvSpPr txBox="1"/>
            <p:nvPr/>
          </p:nvSpPr>
          <p:spPr>
            <a:xfrm>
              <a:off x="5567969" y="1676971"/>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V. cholerae</a:t>
              </a:r>
            </a:p>
          </p:txBody>
        </p:sp>
        <p:sp>
          <p:nvSpPr>
            <p:cNvPr id="76" name="TextBox 75">
              <a:extLst>
                <a:ext uri="{FF2B5EF4-FFF2-40B4-BE49-F238E27FC236}">
                  <a16:creationId xmlns:a16="http://schemas.microsoft.com/office/drawing/2014/main" id="{0D4FCA09-E660-F14A-974A-6D849D721B8B}"/>
                </a:ext>
              </a:extLst>
            </p:cNvPr>
            <p:cNvSpPr txBox="1"/>
            <p:nvPr/>
          </p:nvSpPr>
          <p:spPr>
            <a:xfrm>
              <a:off x="5604503" y="2936064"/>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A9AC2"/>
                  </a:solidFill>
                  <a:effectLst/>
                  <a:uLnTx/>
                  <a:uFillTx/>
                  <a:latin typeface="Corbel" panose="020B0503020204020204" pitchFamily="34" charset="0"/>
                  <a:ea typeface="+mn-ea"/>
                  <a:cs typeface="+mn-cs"/>
                </a:rPr>
                <a:t>E. coli</a:t>
              </a:r>
            </a:p>
          </p:txBody>
        </p:sp>
        <p:sp>
          <p:nvSpPr>
            <p:cNvPr id="77" name="TextBox 76">
              <a:extLst>
                <a:ext uri="{FF2B5EF4-FFF2-40B4-BE49-F238E27FC236}">
                  <a16:creationId xmlns:a16="http://schemas.microsoft.com/office/drawing/2014/main" id="{67FAF4B2-8CBC-074D-9ED2-0061A15663E8}"/>
                </a:ext>
              </a:extLst>
            </p:cNvPr>
            <p:cNvSpPr txBox="1"/>
            <p:nvPr/>
          </p:nvSpPr>
          <p:spPr>
            <a:xfrm>
              <a:off x="5586604" y="2310900"/>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06161"/>
                  </a:solidFill>
                  <a:effectLst/>
                  <a:uLnTx/>
                  <a:uFillTx/>
                  <a:latin typeface="Corbel" panose="020B0503020204020204" pitchFamily="34" charset="0"/>
                  <a:ea typeface="+mn-ea"/>
                  <a:cs typeface="+mn-cs"/>
                </a:rPr>
                <a:t>SARS-CoV-2</a:t>
              </a:r>
            </a:p>
          </p:txBody>
        </p:sp>
      </p:grpSp>
      <p:cxnSp>
        <p:nvCxnSpPr>
          <p:cNvPr id="80" name="Straight Arrow Connector 79">
            <a:extLst>
              <a:ext uri="{FF2B5EF4-FFF2-40B4-BE49-F238E27FC236}">
                <a16:creationId xmlns:a16="http://schemas.microsoft.com/office/drawing/2014/main" id="{34CCC2E9-16E2-7A44-AB37-4B273934DA95}"/>
              </a:ext>
            </a:extLst>
          </p:cNvPr>
          <p:cNvCxnSpPr>
            <a:cxnSpLocks/>
          </p:cNvCxnSpPr>
          <p:nvPr/>
        </p:nvCxnSpPr>
        <p:spPr>
          <a:xfrm>
            <a:off x="5246916" y="1611771"/>
            <a:ext cx="251999" cy="0"/>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5" name="Curved Connector 84">
            <a:extLst>
              <a:ext uri="{FF2B5EF4-FFF2-40B4-BE49-F238E27FC236}">
                <a16:creationId xmlns:a16="http://schemas.microsoft.com/office/drawing/2014/main" id="{50A30975-2F3C-5C4F-B40B-A83F363D7E29}"/>
              </a:ext>
            </a:extLst>
          </p:cNvPr>
          <p:cNvCxnSpPr>
            <a:cxnSpLocks/>
            <a:endCxn id="49" idx="1"/>
          </p:cNvCxnSpPr>
          <p:nvPr/>
        </p:nvCxnSpPr>
        <p:spPr>
          <a:xfrm flipV="1">
            <a:off x="3023141" y="3538886"/>
            <a:ext cx="911771" cy="581203"/>
          </a:xfrm>
          <a:prstGeom prst="curvedConnector3">
            <a:avLst>
              <a:gd name="adj1" fmla="val 50000"/>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2C4E4EB7-05D8-5D49-A1D6-EA5979E4291E}"/>
              </a:ext>
            </a:extLst>
          </p:cNvPr>
          <p:cNvCxnSpPr>
            <a:cxnSpLocks/>
          </p:cNvCxnSpPr>
          <p:nvPr/>
        </p:nvCxnSpPr>
        <p:spPr>
          <a:xfrm>
            <a:off x="5990142" y="3527668"/>
            <a:ext cx="251999" cy="0"/>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96D51578-F8E1-2049-B1DF-A012B54DFA47}"/>
              </a:ext>
            </a:extLst>
          </p:cNvPr>
          <p:cNvCxnSpPr>
            <a:cxnSpLocks/>
          </p:cNvCxnSpPr>
          <p:nvPr/>
        </p:nvCxnSpPr>
        <p:spPr>
          <a:xfrm flipV="1">
            <a:off x="6690875" y="5561906"/>
            <a:ext cx="381221" cy="1"/>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E0AB4C92-018F-2648-8749-AF739551022C}"/>
              </a:ext>
            </a:extLst>
          </p:cNvPr>
          <p:cNvCxnSpPr>
            <a:cxnSpLocks/>
          </p:cNvCxnSpPr>
          <p:nvPr/>
        </p:nvCxnSpPr>
        <p:spPr>
          <a:xfrm>
            <a:off x="6478178" y="4519424"/>
            <a:ext cx="0" cy="680126"/>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7C05C9CB-B6C0-E748-868C-46A85A436503}"/>
              </a:ext>
            </a:extLst>
          </p:cNvPr>
          <p:cNvCxnSpPr>
            <a:cxnSpLocks/>
          </p:cNvCxnSpPr>
          <p:nvPr/>
        </p:nvCxnSpPr>
        <p:spPr>
          <a:xfrm>
            <a:off x="5781064" y="2332956"/>
            <a:ext cx="0" cy="800999"/>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A3919DFC-37D8-4D47-8087-3EC11BFD0DFE}"/>
              </a:ext>
            </a:extLst>
          </p:cNvPr>
          <p:cNvGrpSpPr/>
          <p:nvPr/>
        </p:nvGrpSpPr>
        <p:grpSpPr>
          <a:xfrm>
            <a:off x="7027791" y="3433043"/>
            <a:ext cx="1926212" cy="2917722"/>
            <a:chOff x="7022802" y="1248355"/>
            <a:chExt cx="1926212" cy="2917722"/>
          </a:xfrm>
        </p:grpSpPr>
        <p:graphicFrame>
          <p:nvGraphicFramePr>
            <p:cNvPr id="112" name="Chart 111">
              <a:extLst>
                <a:ext uri="{FF2B5EF4-FFF2-40B4-BE49-F238E27FC236}">
                  <a16:creationId xmlns:a16="http://schemas.microsoft.com/office/drawing/2014/main" id="{AC1508E3-6526-CA4B-AD26-41FF28AA37A2}"/>
                </a:ext>
              </a:extLst>
            </p:cNvPr>
            <p:cNvGraphicFramePr>
              <a:graphicFrameLocks/>
            </p:cNvGraphicFramePr>
            <p:nvPr/>
          </p:nvGraphicFramePr>
          <p:xfrm>
            <a:off x="7022802" y="1248355"/>
            <a:ext cx="1926212" cy="2917722"/>
          </p:xfrm>
          <a:graphic>
            <a:graphicData uri="http://schemas.openxmlformats.org/drawingml/2006/chart">
              <c:chart xmlns:c="http://schemas.openxmlformats.org/drawingml/2006/chart" xmlns:r="http://schemas.openxmlformats.org/officeDocument/2006/relationships" r:id="rId18"/>
            </a:graphicData>
          </a:graphic>
        </p:graphicFrame>
        <p:pic>
          <p:nvPicPr>
            <p:cNvPr id="113" name="Picture 112">
              <a:extLst>
                <a:ext uri="{FF2B5EF4-FFF2-40B4-BE49-F238E27FC236}">
                  <a16:creationId xmlns:a16="http://schemas.microsoft.com/office/drawing/2014/main" id="{FBDD4D10-245F-B54E-A114-C1DFA6DAD909}"/>
                </a:ext>
              </a:extLst>
            </p:cNvPr>
            <p:cNvPicPr>
              <a:picLocks noChangeAspect="1"/>
            </p:cNvPicPr>
            <p:nvPr/>
          </p:nvPicPr>
          <p:blipFill>
            <a:blip r:embed="rId12">
              <a:duotone>
                <a:prstClr val="black"/>
                <a:srgbClr val="1982C3">
                  <a:tint val="45000"/>
                  <a:satMod val="400000"/>
                </a:srgbClr>
              </a:duotone>
              <a:extLst>
                <a:ext uri="{BEBA8EAE-BF5A-486C-A8C5-ECC9F3942E4B}">
                  <a14:imgProps xmlns:a14="http://schemas.microsoft.com/office/drawing/2010/main">
                    <a14:imgLayer r:embed="rId13">
                      <a14:imgEffect>
                        <a14:colorTemperature colorTemp="11200"/>
                      </a14:imgEffect>
                      <a14:imgEffect>
                        <a14:saturation sat="400000"/>
                      </a14:imgEffect>
                    </a14:imgLayer>
                  </a14:imgProps>
                </a:ext>
              </a:extLst>
            </a:blip>
            <a:stretch>
              <a:fillRect/>
            </a:stretch>
          </p:blipFill>
          <p:spPr>
            <a:xfrm>
              <a:off x="8032827" y="3285346"/>
              <a:ext cx="597134" cy="597134"/>
            </a:xfrm>
            <a:prstGeom prst="rect">
              <a:avLst/>
            </a:prstGeom>
            <a:effectLst>
              <a:glow rad="12700">
                <a:schemeClr val="bg1">
                  <a:alpha val="58833"/>
                </a:schemeClr>
              </a:glow>
            </a:effectLst>
          </p:spPr>
        </p:pic>
        <p:pic>
          <p:nvPicPr>
            <p:cNvPr id="114" name="Picture 113">
              <a:extLst>
                <a:ext uri="{FF2B5EF4-FFF2-40B4-BE49-F238E27FC236}">
                  <a16:creationId xmlns:a16="http://schemas.microsoft.com/office/drawing/2014/main" id="{C8BA7EA6-E789-E641-8AA6-B75EC4B969D4}"/>
                </a:ext>
              </a:extLst>
            </p:cNvPr>
            <p:cNvPicPr>
              <a:picLocks noChangeAspect="1"/>
            </p:cNvPicPr>
            <p:nvPr/>
          </p:nvPicPr>
          <p:blipFill>
            <a:blip r:embed="rId11"/>
            <a:stretch>
              <a:fillRect/>
            </a:stretch>
          </p:blipFill>
          <p:spPr>
            <a:xfrm>
              <a:off x="7557349" y="2712587"/>
              <a:ext cx="391305" cy="391305"/>
            </a:xfrm>
            <a:prstGeom prst="rect">
              <a:avLst/>
            </a:prstGeom>
            <a:effectLst>
              <a:glow rad="12700">
                <a:schemeClr val="bg1">
                  <a:alpha val="55000"/>
                </a:schemeClr>
              </a:glow>
            </a:effectLst>
          </p:spPr>
        </p:pic>
        <p:pic>
          <p:nvPicPr>
            <p:cNvPr id="115" name="Picture 114">
              <a:extLst>
                <a:ext uri="{FF2B5EF4-FFF2-40B4-BE49-F238E27FC236}">
                  <a16:creationId xmlns:a16="http://schemas.microsoft.com/office/drawing/2014/main" id="{1693E67D-6316-5A49-9363-0896E4FAD43D}"/>
                </a:ext>
              </a:extLst>
            </p:cNvPr>
            <p:cNvPicPr>
              <a:picLocks noChangeAspect="1"/>
            </p:cNvPicPr>
            <p:nvPr/>
          </p:nvPicPr>
          <p:blipFill>
            <a:blip r:embed="rId9">
              <a:duotone>
                <a:prstClr val="black"/>
                <a:schemeClr val="accent6">
                  <a:tint val="45000"/>
                  <a:satMod val="400000"/>
                </a:schemeClr>
              </a:duotone>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7332868" y="3216184"/>
              <a:ext cx="473603" cy="473603"/>
            </a:xfrm>
            <a:prstGeom prst="rect">
              <a:avLst/>
            </a:prstGeom>
            <a:effectLst>
              <a:glow rad="12700">
                <a:schemeClr val="bg1">
                  <a:alpha val="58833"/>
                </a:schemeClr>
              </a:glow>
            </a:effectLst>
          </p:spPr>
        </p:pic>
      </p:grpSp>
      <p:sp>
        <p:nvSpPr>
          <p:cNvPr id="130" name="TextBox 129">
            <a:extLst>
              <a:ext uri="{FF2B5EF4-FFF2-40B4-BE49-F238E27FC236}">
                <a16:creationId xmlns:a16="http://schemas.microsoft.com/office/drawing/2014/main" id="{19AE8C93-8B47-074F-B395-E1FFF53F4691}"/>
              </a:ext>
            </a:extLst>
          </p:cNvPr>
          <p:cNvSpPr txBox="1"/>
          <p:nvPr/>
        </p:nvSpPr>
        <p:spPr>
          <a:xfrm>
            <a:off x="1214779" y="6355193"/>
            <a:ext cx="477536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(e.g., &gt; </a:t>
            </a:r>
            <a:r>
              <a:rPr kumimoji="0" lang="en-GB" sz="2000" b="1" i="1" u="none" strike="noStrike" kern="1200" cap="none" spc="0" normalizeH="0" baseline="0" noProof="0" dirty="0">
                <a:ln>
                  <a:noFill/>
                </a:ln>
                <a:solidFill>
                  <a:srgbClr val="C00000"/>
                </a:solidFill>
                <a:effectLst/>
                <a:uLnTx/>
                <a:uFillTx/>
                <a:latin typeface="Calibri" panose="020F0502020204030204"/>
                <a:ea typeface="+mn-ea"/>
                <a:cs typeface="+mn-cs"/>
              </a:rPr>
              <a:t>100 </a:t>
            </a:r>
            <a:r>
              <a:rPr kumimoji="0" lang="en-GB" sz="20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TBs in emerging databases)</a:t>
            </a:r>
          </a:p>
        </p:txBody>
      </p:sp>
      <p:grpSp>
        <p:nvGrpSpPr>
          <p:cNvPr id="131" name="Group 130">
            <a:extLst>
              <a:ext uri="{FF2B5EF4-FFF2-40B4-BE49-F238E27FC236}">
                <a16:creationId xmlns:a16="http://schemas.microsoft.com/office/drawing/2014/main" id="{A3918F31-F2DF-2540-BDD1-FEC78BCE1163}"/>
              </a:ext>
            </a:extLst>
          </p:cNvPr>
          <p:cNvGrpSpPr/>
          <p:nvPr/>
        </p:nvGrpSpPr>
        <p:grpSpPr>
          <a:xfrm>
            <a:off x="650171" y="982703"/>
            <a:ext cx="1767859" cy="1705053"/>
            <a:chOff x="650171" y="1056845"/>
            <a:chExt cx="1767859" cy="1705053"/>
          </a:xfrm>
        </p:grpSpPr>
        <p:pic>
          <p:nvPicPr>
            <p:cNvPr id="132" name="Content Placeholder 4">
              <a:extLst>
                <a:ext uri="{FF2B5EF4-FFF2-40B4-BE49-F238E27FC236}">
                  <a16:creationId xmlns:a16="http://schemas.microsoft.com/office/drawing/2014/main" id="{92084503-1217-FB4F-B84C-A73E6DCC892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1631324">
              <a:off x="650171" y="1056845"/>
              <a:ext cx="605582" cy="1434219"/>
            </a:xfrm>
            <a:prstGeom prst="rect">
              <a:avLst/>
            </a:prstGeom>
          </p:spPr>
        </p:pic>
        <p:pic>
          <p:nvPicPr>
            <p:cNvPr id="133" name="Content Placeholder 4">
              <a:extLst>
                <a:ext uri="{FF2B5EF4-FFF2-40B4-BE49-F238E27FC236}">
                  <a16:creationId xmlns:a16="http://schemas.microsoft.com/office/drawing/2014/main" id="{7C158569-6A10-B542-9ACA-6DDABF2D206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2066726">
              <a:off x="1204635" y="1210068"/>
              <a:ext cx="605582" cy="1434219"/>
            </a:xfrm>
            <a:prstGeom prst="rect">
              <a:avLst/>
            </a:prstGeom>
          </p:spPr>
        </p:pic>
        <p:pic>
          <p:nvPicPr>
            <p:cNvPr id="134" name="Content Placeholder 4">
              <a:extLst>
                <a:ext uri="{FF2B5EF4-FFF2-40B4-BE49-F238E27FC236}">
                  <a16:creationId xmlns:a16="http://schemas.microsoft.com/office/drawing/2014/main" id="{F7DE48F8-EA58-D548-8BDC-5481A699572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1742505">
              <a:off x="1812448" y="1327679"/>
              <a:ext cx="605582" cy="1434219"/>
            </a:xfrm>
            <a:prstGeom prst="rect">
              <a:avLst/>
            </a:prstGeom>
          </p:spPr>
        </p:pic>
      </p:grpSp>
      <p:grpSp>
        <p:nvGrpSpPr>
          <p:cNvPr id="136" name="Group 135">
            <a:extLst>
              <a:ext uri="{FF2B5EF4-FFF2-40B4-BE49-F238E27FC236}">
                <a16:creationId xmlns:a16="http://schemas.microsoft.com/office/drawing/2014/main" id="{7F80CF0D-46BA-7943-9439-F0F888241DE0}"/>
              </a:ext>
            </a:extLst>
          </p:cNvPr>
          <p:cNvGrpSpPr/>
          <p:nvPr/>
        </p:nvGrpSpPr>
        <p:grpSpPr>
          <a:xfrm>
            <a:off x="-794302" y="3460482"/>
            <a:ext cx="4775363" cy="2261076"/>
            <a:chOff x="-794302" y="3568490"/>
            <a:chExt cx="4775363" cy="2261076"/>
          </a:xfrm>
        </p:grpSpPr>
        <p:sp>
          <p:nvSpPr>
            <p:cNvPr id="137" name="Rectangle 136">
              <a:extLst>
                <a:ext uri="{FF2B5EF4-FFF2-40B4-BE49-F238E27FC236}">
                  <a16:creationId xmlns:a16="http://schemas.microsoft.com/office/drawing/2014/main" id="{5DF7AFB5-F0D1-194C-9921-4745E437DE20}"/>
                </a:ext>
              </a:extLst>
            </p:cNvPr>
            <p:cNvSpPr/>
            <p:nvPr/>
          </p:nvSpPr>
          <p:spPr>
            <a:xfrm>
              <a:off x="189560" y="3953962"/>
              <a:ext cx="2807640" cy="149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pic>
          <p:nvPicPr>
            <p:cNvPr id="138" name="Graphic 137" descr="Database">
              <a:extLst>
                <a:ext uri="{FF2B5EF4-FFF2-40B4-BE49-F238E27FC236}">
                  <a16:creationId xmlns:a16="http://schemas.microsoft.com/office/drawing/2014/main" id="{374D2D7D-E9C5-534A-9EC8-C578A794EA63}"/>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794302" y="3568490"/>
              <a:ext cx="4775363" cy="2261076"/>
            </a:xfrm>
            <a:prstGeom prst="rect">
              <a:avLst/>
            </a:prstGeom>
          </p:spPr>
        </p:pic>
      </p:grpSp>
    </p:spTree>
    <p:extLst>
      <p:ext uri="{BB962C8B-B14F-4D97-AF65-F5344CB8AC3E}">
        <p14:creationId xmlns:p14="http://schemas.microsoft.com/office/powerpoint/2010/main" val="405596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wipe(left)">
                                      <p:cBhvr>
                                        <p:cTn id="23" dur="500"/>
                                        <p:tgtEl>
                                          <p:spTgt spid="80"/>
                                        </p:tgtEl>
                                      </p:cBhvr>
                                    </p:animEffect>
                                  </p:childTnLst>
                                </p:cTn>
                              </p:par>
                              <p:par>
                                <p:cTn id="24" presetID="22" presetClass="entr" presetSubtype="8"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wipe(up)">
                                      <p:cBhvr>
                                        <p:cTn id="37" dur="500"/>
                                        <p:tgtEl>
                                          <p:spTgt spid="103"/>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childTnLst>
                                </p:cTn>
                              </p:par>
                              <p:par>
                                <p:cTn id="44" presetID="16" presetClass="entr" presetSubtype="21" fill="hold" nodeType="withEffect">
                                  <p:stCondLst>
                                    <p:cond delay="0"/>
                                  </p:stCondLst>
                                  <p:childTnLst>
                                    <p:set>
                                      <p:cBhvr>
                                        <p:cTn id="45" dur="1" fill="hold">
                                          <p:stCondLst>
                                            <p:cond delay="0"/>
                                          </p:stCondLst>
                                        </p:cTn>
                                        <p:tgtEl>
                                          <p:spTgt spid="136"/>
                                        </p:tgtEl>
                                        <p:attrNameLst>
                                          <p:attrName>style.visibility</p:attrName>
                                        </p:attrNameLst>
                                      </p:cBhvr>
                                      <p:to>
                                        <p:strVal val="visible"/>
                                      </p:to>
                                    </p:set>
                                    <p:animEffect transition="in" filter="barn(inVertical)">
                                      <p:cBhvr>
                                        <p:cTn id="46" dur="2000"/>
                                        <p:tgtEl>
                                          <p:spTgt spid="136"/>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wipe(left)">
                                      <p:cBhvr>
                                        <p:cTn id="50" dur="500"/>
                                        <p:tgtEl>
                                          <p:spTgt spid="85"/>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130"/>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wipe(left)">
                                      <p:cBhvr>
                                        <p:cTn id="63" dur="500"/>
                                        <p:tgtEl>
                                          <p:spTgt spid="88"/>
                                        </p:tgtEl>
                                      </p:cBhvr>
                                    </p:animEffect>
                                  </p:childTnLst>
                                </p:cTn>
                              </p:par>
                              <p:par>
                                <p:cTn id="64" presetID="22" presetClass="entr" presetSubtype="8"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wipe(left)">
                                      <p:cBhvr>
                                        <p:cTn id="66" dur="500"/>
                                        <p:tgtEl>
                                          <p:spTgt spid="71"/>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nodeType="clickEffect">
                                  <p:stCondLst>
                                    <p:cond delay="0"/>
                                  </p:stCondLst>
                                  <p:childTnLst>
                                    <p:set>
                                      <p:cBhvr>
                                        <p:cTn id="76" dur="1" fill="hold">
                                          <p:stCondLst>
                                            <p:cond delay="0"/>
                                          </p:stCondLst>
                                        </p:cTn>
                                        <p:tgtEl>
                                          <p:spTgt spid="99"/>
                                        </p:tgtEl>
                                        <p:attrNameLst>
                                          <p:attrName>style.visibility</p:attrName>
                                        </p:attrNameLst>
                                      </p:cBhvr>
                                      <p:to>
                                        <p:strVal val="visible"/>
                                      </p:to>
                                    </p:set>
                                    <p:animEffect transition="in" filter="wipe(up)">
                                      <p:cBhvr>
                                        <p:cTn id="77" dur="500"/>
                                        <p:tgtEl>
                                          <p:spTgt spid="99"/>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par>
                                <p:cTn id="83" presetID="22" presetClass="entr" presetSubtype="8" fill="hold" nodeType="withEffect">
                                  <p:stCondLst>
                                    <p:cond delay="0"/>
                                  </p:stCondLst>
                                  <p:childTnLst>
                                    <p:set>
                                      <p:cBhvr>
                                        <p:cTn id="84" dur="1" fill="hold">
                                          <p:stCondLst>
                                            <p:cond delay="0"/>
                                          </p:stCondLst>
                                        </p:cTn>
                                        <p:tgtEl>
                                          <p:spTgt spid="111"/>
                                        </p:tgtEl>
                                        <p:attrNameLst>
                                          <p:attrName>style.visibility</p:attrName>
                                        </p:attrNameLst>
                                      </p:cBhvr>
                                      <p:to>
                                        <p:strVal val="visible"/>
                                      </p:to>
                                    </p:set>
                                    <p:animEffect transition="in" filter="wipe(left)">
                                      <p:cBhvr>
                                        <p:cTn id="85"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9" grpId="0" animBg="1"/>
      <p:bldP spid="110" grpId="0" animBg="1"/>
      <p:bldP spid="33" grpId="0" animBg="1"/>
      <p:bldP spid="49" grpId="0" animBg="1"/>
      <p:bldP spid="63" grpId="0" animBg="1"/>
      <p:bldP spid="130" grpId="0"/>
      <p:bldP spid="130" grpId="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C9E7-3EDB-134F-91E4-1B158D8D1B41}"/>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A5BDA1B8-DB18-F347-A711-52ECB8296632}"/>
              </a:ext>
            </a:extLst>
          </p:cNvPr>
          <p:cNvSpPr/>
          <p:nvPr/>
        </p:nvSpPr>
        <p:spPr>
          <a:xfrm>
            <a:off x="259022" y="544677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Conclusion</a:t>
            </a:r>
          </a:p>
        </p:txBody>
      </p:sp>
      <p:sp>
        <p:nvSpPr>
          <p:cNvPr id="5" name="Rectangle 4">
            <a:extLst>
              <a:ext uri="{FF2B5EF4-FFF2-40B4-BE49-F238E27FC236}">
                <a16:creationId xmlns:a16="http://schemas.microsoft.com/office/drawing/2014/main" id="{E4F04CFA-6017-8148-AF5C-88BA5A81EF96}"/>
              </a:ext>
            </a:extLst>
          </p:cNvPr>
          <p:cNvSpPr/>
          <p:nvPr/>
        </p:nvSpPr>
        <p:spPr>
          <a:xfrm>
            <a:off x="259022" y="106936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Background</a:t>
            </a:r>
          </a:p>
        </p:txBody>
      </p:sp>
      <p:sp>
        <p:nvSpPr>
          <p:cNvPr id="6" name="Rectangle 5">
            <a:extLst>
              <a:ext uri="{FF2B5EF4-FFF2-40B4-BE49-F238E27FC236}">
                <a16:creationId xmlns:a16="http://schemas.microsoft.com/office/drawing/2014/main" id="{C6833B53-20BA-2F49-8150-8A4307160C96}"/>
              </a:ext>
            </a:extLst>
          </p:cNvPr>
          <p:cNvSpPr/>
          <p:nvPr/>
        </p:nvSpPr>
        <p:spPr>
          <a:xfrm>
            <a:off x="259022" y="2163716"/>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Motivation and Goal</a:t>
            </a:r>
          </a:p>
        </p:txBody>
      </p:sp>
      <p:sp>
        <p:nvSpPr>
          <p:cNvPr id="7" name="Rectangle 6">
            <a:extLst>
              <a:ext uri="{FF2B5EF4-FFF2-40B4-BE49-F238E27FC236}">
                <a16:creationId xmlns:a16="http://schemas.microsoft.com/office/drawing/2014/main" id="{03A44881-06D2-2047-A23F-E55626F01184}"/>
              </a:ext>
            </a:extLst>
          </p:cNvPr>
          <p:cNvSpPr/>
          <p:nvPr/>
        </p:nvSpPr>
        <p:spPr>
          <a:xfrm>
            <a:off x="259022" y="325807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MegIS</a:t>
            </a:r>
            <a:endPar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8" name="Rectangle 7">
            <a:extLst>
              <a:ext uri="{FF2B5EF4-FFF2-40B4-BE49-F238E27FC236}">
                <a16:creationId xmlns:a16="http://schemas.microsoft.com/office/drawing/2014/main" id="{209598DC-8651-B84E-AA25-498AE4B00592}"/>
              </a:ext>
            </a:extLst>
          </p:cNvPr>
          <p:cNvSpPr/>
          <p:nvPr/>
        </p:nvSpPr>
        <p:spPr>
          <a:xfrm>
            <a:off x="259022" y="435242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Evaluation</a:t>
            </a:r>
          </a:p>
        </p:txBody>
      </p:sp>
    </p:spTree>
    <p:extLst>
      <p:ext uri="{BB962C8B-B14F-4D97-AF65-F5344CB8AC3E}">
        <p14:creationId xmlns:p14="http://schemas.microsoft.com/office/powerpoint/2010/main" val="263186093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98EC9-976B-A74D-A28A-EC1C12E05332}"/>
              </a:ext>
            </a:extLst>
          </p:cNvPr>
          <p:cNvSpPr>
            <a:spLocks noGrp="1"/>
          </p:cNvSpPr>
          <p:nvPr>
            <p:ph type="title"/>
          </p:nvPr>
        </p:nvSpPr>
        <p:spPr/>
        <p:txBody>
          <a:bodyPr/>
          <a:lstStyle/>
          <a:p>
            <a:r>
              <a:rPr lang="en-CH" dirty="0"/>
              <a:t>Motivation</a:t>
            </a:r>
          </a:p>
        </p:txBody>
      </p:sp>
      <p:sp>
        <p:nvSpPr>
          <p:cNvPr id="4" name="Content Placeholder 2">
            <a:extLst>
              <a:ext uri="{FF2B5EF4-FFF2-40B4-BE49-F238E27FC236}">
                <a16:creationId xmlns:a16="http://schemas.microsoft.com/office/drawing/2014/main" id="{B32580EB-4986-2342-B775-9EC075E8B7E3}"/>
              </a:ext>
            </a:extLst>
          </p:cNvPr>
          <p:cNvSpPr>
            <a:spLocks noGrp="1"/>
          </p:cNvSpPr>
          <p:nvPr>
            <p:ph idx="1"/>
          </p:nvPr>
        </p:nvSpPr>
        <p:spPr>
          <a:xfrm>
            <a:off x="189560" y="850636"/>
            <a:ext cx="8798061" cy="5377521"/>
          </a:xfrm>
        </p:spPr>
        <p:txBody>
          <a:bodyPr/>
          <a:lstStyle/>
          <a:p>
            <a:r>
              <a:rPr lang="en-GB" sz="2400" dirty="0"/>
              <a:t>Case study of the performance of </a:t>
            </a:r>
            <a:r>
              <a:rPr lang="en-CH" sz="2400" dirty="0"/>
              <a:t>metagenomic analysis tools</a:t>
            </a:r>
          </a:p>
          <a:p>
            <a:r>
              <a:rPr lang="en-CH" sz="2400" dirty="0"/>
              <a:t>With various state-of-the-art SSD configurations</a:t>
            </a:r>
          </a:p>
        </p:txBody>
      </p:sp>
      <p:sp>
        <p:nvSpPr>
          <p:cNvPr id="5" name="TextBox 4">
            <a:extLst>
              <a:ext uri="{FF2B5EF4-FFF2-40B4-BE49-F238E27FC236}">
                <a16:creationId xmlns:a16="http://schemas.microsoft.com/office/drawing/2014/main" id="{1EEE1762-7752-5B48-8FA7-F94A2D0F2381}"/>
              </a:ext>
            </a:extLst>
          </p:cNvPr>
          <p:cNvSpPr txBox="1"/>
          <p:nvPr/>
        </p:nvSpPr>
        <p:spPr>
          <a:xfrm rot="16200000">
            <a:off x="-461512" y="3153178"/>
            <a:ext cx="29177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Normalized Throughput</a:t>
            </a:r>
          </a:p>
        </p:txBody>
      </p:sp>
      <p:sp>
        <p:nvSpPr>
          <p:cNvPr id="6" name="TextBox 5">
            <a:extLst>
              <a:ext uri="{FF2B5EF4-FFF2-40B4-BE49-F238E27FC236}">
                <a16:creationId xmlns:a16="http://schemas.microsoft.com/office/drawing/2014/main" id="{54C5876F-E1AD-0E48-8634-45B7E0EA6DF3}"/>
              </a:ext>
            </a:extLst>
          </p:cNvPr>
          <p:cNvSpPr txBox="1"/>
          <p:nvPr/>
        </p:nvSpPr>
        <p:spPr>
          <a:xfrm>
            <a:off x="3247010" y="4923843"/>
            <a:ext cx="3720921" cy="319446"/>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Database Size (Terabyte)</a:t>
            </a:r>
          </a:p>
        </p:txBody>
      </p:sp>
      <p:sp>
        <p:nvSpPr>
          <p:cNvPr id="7" name="Rectangle 6">
            <a:extLst>
              <a:ext uri="{FF2B5EF4-FFF2-40B4-BE49-F238E27FC236}">
                <a16:creationId xmlns:a16="http://schemas.microsoft.com/office/drawing/2014/main" id="{3D805DD5-E61A-114E-8638-48D3E9FFAC67}"/>
              </a:ext>
            </a:extLst>
          </p:cNvPr>
          <p:cNvSpPr/>
          <p:nvPr/>
        </p:nvSpPr>
        <p:spPr>
          <a:xfrm>
            <a:off x="0" y="5512568"/>
            <a:ext cx="9144000" cy="77046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50000"/>
              </a:lnSpc>
              <a:spcBef>
                <a:spcPts val="0"/>
              </a:spcBef>
              <a:spcAft>
                <a:spcPts val="1000"/>
              </a:spcAft>
              <a:buClrTx/>
              <a:buSzTx/>
              <a:buFontTx/>
              <a:buNone/>
              <a:tabLst/>
              <a:defRPr/>
            </a:pPr>
            <a:r>
              <a:rPr kumimoji="0" lang="en-CH"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I/O data movement causes significant performance overhead</a:t>
            </a:r>
          </a:p>
        </p:txBody>
      </p:sp>
      <p:graphicFrame>
        <p:nvGraphicFramePr>
          <p:cNvPr id="18" name="Chart 17">
            <a:extLst>
              <a:ext uri="{FF2B5EF4-FFF2-40B4-BE49-F238E27FC236}">
                <a16:creationId xmlns:a16="http://schemas.microsoft.com/office/drawing/2014/main" id="{F2BF8902-B5AB-9248-8CD3-CD69697938AA}"/>
              </a:ext>
            </a:extLst>
          </p:cNvPr>
          <p:cNvGraphicFramePr>
            <a:graphicFrameLocks/>
          </p:cNvGraphicFramePr>
          <p:nvPr/>
        </p:nvGraphicFramePr>
        <p:xfrm>
          <a:off x="1182030" y="1890587"/>
          <a:ext cx="7245278" cy="3215906"/>
        </p:xfrm>
        <a:graphic>
          <a:graphicData uri="http://schemas.openxmlformats.org/drawingml/2006/chart">
            <c:chart xmlns:c="http://schemas.openxmlformats.org/drawingml/2006/chart" xmlns:r="http://schemas.openxmlformats.org/officeDocument/2006/relationships" r:id="rId3"/>
          </a:graphicData>
        </a:graphic>
      </p:graphicFrame>
      <p:cxnSp>
        <p:nvCxnSpPr>
          <p:cNvPr id="19" name="Straight Arrow Connector 18">
            <a:extLst>
              <a:ext uri="{FF2B5EF4-FFF2-40B4-BE49-F238E27FC236}">
                <a16:creationId xmlns:a16="http://schemas.microsoft.com/office/drawing/2014/main" id="{27DA80D3-86C7-3344-BDA9-3FA783AAA131}"/>
              </a:ext>
            </a:extLst>
          </p:cNvPr>
          <p:cNvCxnSpPr>
            <a:cxnSpLocks/>
          </p:cNvCxnSpPr>
          <p:nvPr/>
        </p:nvCxnSpPr>
        <p:spPr>
          <a:xfrm>
            <a:off x="3402394" y="2481936"/>
            <a:ext cx="0" cy="1437559"/>
          </a:xfrm>
          <a:prstGeom prst="straightConnector1">
            <a:avLst/>
          </a:prstGeom>
          <a:ln w="22225">
            <a:solidFill>
              <a:srgbClr val="C0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E4803CD-553A-4045-9997-B274FC1A31E1}"/>
              </a:ext>
            </a:extLst>
          </p:cNvPr>
          <p:cNvSpPr txBox="1"/>
          <p:nvPr/>
        </p:nvSpPr>
        <p:spPr>
          <a:xfrm rot="16200000">
            <a:off x="3171176" y="2847698"/>
            <a:ext cx="428667"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C00000"/>
                </a:solidFill>
                <a:effectLst/>
                <a:uLnTx/>
                <a:uFillTx/>
                <a:latin typeface="Calibri" panose="020F0502020204030204"/>
                <a:ea typeface="+mn-ea"/>
                <a:cs typeface="+mn-cs"/>
              </a:rPr>
              <a:t>3.2</a:t>
            </a:r>
            <a:r>
              <a:rPr kumimoji="0" lang="en-GB" sz="1800" b="1" i="0" u="none" strike="noStrike" kern="1200" cap="none" spc="0" normalizeH="0" baseline="0" noProof="0" dirty="0">
                <a:ln>
                  <a:noFill/>
                </a:ln>
                <a:solidFill>
                  <a:srgbClr val="C00000"/>
                </a:solidFill>
                <a:effectLst/>
                <a:uLnTx/>
                <a:uFillTx/>
                <a:latin typeface="Calibri" panose="020F0502020204030204"/>
                <a:ea typeface="+mn-ea"/>
                <a:cs typeface="+mn-cs"/>
              </a:rPr>
              <a:t>x</a:t>
            </a:r>
            <a:endParaRPr kumimoji="0" lang="en-CH" sz="18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cxnSp>
        <p:nvCxnSpPr>
          <p:cNvPr id="21" name="Straight Arrow Connector 20">
            <a:extLst>
              <a:ext uri="{FF2B5EF4-FFF2-40B4-BE49-F238E27FC236}">
                <a16:creationId xmlns:a16="http://schemas.microsoft.com/office/drawing/2014/main" id="{5C8C222D-8749-6648-9A8F-EE65C38D2993}"/>
              </a:ext>
            </a:extLst>
          </p:cNvPr>
          <p:cNvCxnSpPr>
            <a:cxnSpLocks/>
          </p:cNvCxnSpPr>
          <p:nvPr/>
        </p:nvCxnSpPr>
        <p:spPr>
          <a:xfrm>
            <a:off x="6686972" y="2468238"/>
            <a:ext cx="0" cy="1588027"/>
          </a:xfrm>
          <a:prstGeom prst="straightConnector1">
            <a:avLst/>
          </a:prstGeom>
          <a:ln w="22225">
            <a:solidFill>
              <a:srgbClr val="C0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A9FF14F-53DD-B543-BCB7-FC707DF67CC6}"/>
              </a:ext>
            </a:extLst>
          </p:cNvPr>
          <p:cNvSpPr txBox="1"/>
          <p:nvPr/>
        </p:nvSpPr>
        <p:spPr>
          <a:xfrm rot="16200000">
            <a:off x="6473416" y="2834000"/>
            <a:ext cx="428667"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C00000"/>
                </a:solidFill>
                <a:effectLst/>
                <a:uLnTx/>
                <a:uFillTx/>
                <a:latin typeface="Calibri" panose="020F0502020204030204"/>
                <a:ea typeface="+mn-ea"/>
                <a:cs typeface="+mn-cs"/>
              </a:rPr>
              <a:t>4.1</a:t>
            </a:r>
            <a:r>
              <a:rPr kumimoji="0" lang="en-GB" sz="1800" b="1" i="0" u="none" strike="noStrike" kern="1200" cap="none" spc="0" normalizeH="0" baseline="0" noProof="0" dirty="0">
                <a:ln>
                  <a:noFill/>
                </a:ln>
                <a:solidFill>
                  <a:srgbClr val="C00000"/>
                </a:solidFill>
                <a:effectLst/>
                <a:uLnTx/>
                <a:uFillTx/>
                <a:latin typeface="Calibri" panose="020F0502020204030204"/>
                <a:ea typeface="+mn-ea"/>
                <a:cs typeface="+mn-cs"/>
              </a:rPr>
              <a:t>x</a:t>
            </a:r>
            <a:endParaRPr kumimoji="0" lang="en-CH" sz="18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cxnSp>
        <p:nvCxnSpPr>
          <p:cNvPr id="27" name="Straight Arrow Connector 26">
            <a:extLst>
              <a:ext uri="{FF2B5EF4-FFF2-40B4-BE49-F238E27FC236}">
                <a16:creationId xmlns:a16="http://schemas.microsoft.com/office/drawing/2014/main" id="{B68E4198-DDA5-4042-A4B9-A3EC70961D51}"/>
              </a:ext>
            </a:extLst>
          </p:cNvPr>
          <p:cNvCxnSpPr>
            <a:cxnSpLocks/>
          </p:cNvCxnSpPr>
          <p:nvPr/>
        </p:nvCxnSpPr>
        <p:spPr>
          <a:xfrm>
            <a:off x="4219261" y="2444184"/>
            <a:ext cx="0" cy="2030513"/>
          </a:xfrm>
          <a:prstGeom prst="straightConnector1">
            <a:avLst/>
          </a:prstGeom>
          <a:ln w="22225">
            <a:solidFill>
              <a:srgbClr val="C0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C9D4BAD-7EAD-7249-BD80-180FEA00722A}"/>
              </a:ext>
            </a:extLst>
          </p:cNvPr>
          <p:cNvCxnSpPr>
            <a:cxnSpLocks/>
          </p:cNvCxnSpPr>
          <p:nvPr/>
        </p:nvCxnSpPr>
        <p:spPr>
          <a:xfrm>
            <a:off x="7506210" y="2444184"/>
            <a:ext cx="0" cy="2055896"/>
          </a:xfrm>
          <a:prstGeom prst="straightConnector1">
            <a:avLst/>
          </a:prstGeom>
          <a:ln w="22225">
            <a:solidFill>
              <a:srgbClr val="C0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6F67BE1-C1B0-4E47-889C-CB9E291BE04F}"/>
              </a:ext>
            </a:extLst>
          </p:cNvPr>
          <p:cNvSpPr txBox="1"/>
          <p:nvPr/>
        </p:nvSpPr>
        <p:spPr>
          <a:xfrm rot="16200000">
            <a:off x="3877030" y="2894133"/>
            <a:ext cx="597039" cy="27699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C00000"/>
                </a:solidFill>
                <a:effectLst/>
                <a:uLnTx/>
                <a:uFillTx/>
                <a:latin typeface="Calibri" panose="020F0502020204030204"/>
                <a:ea typeface="+mn-ea"/>
                <a:cs typeface="+mn-cs"/>
              </a:rPr>
              <a:t>27.6</a:t>
            </a:r>
            <a:r>
              <a:rPr kumimoji="0" lang="en-GB" sz="1800" b="1" i="0" u="none" strike="noStrike" kern="1200" cap="none" spc="0" normalizeH="0" baseline="0" noProof="0" dirty="0">
                <a:ln>
                  <a:noFill/>
                </a:ln>
                <a:solidFill>
                  <a:srgbClr val="C00000"/>
                </a:solidFill>
                <a:effectLst/>
                <a:uLnTx/>
                <a:uFillTx/>
                <a:latin typeface="Calibri" panose="020F0502020204030204"/>
                <a:ea typeface="+mn-ea"/>
                <a:cs typeface="+mn-cs"/>
              </a:rPr>
              <a:t>x</a:t>
            </a:r>
            <a:endParaRPr kumimoji="0" lang="en-CH" sz="18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7CEDDC96-2BC3-F74D-94ED-AB4416519AE1}"/>
              </a:ext>
            </a:extLst>
          </p:cNvPr>
          <p:cNvSpPr txBox="1"/>
          <p:nvPr/>
        </p:nvSpPr>
        <p:spPr>
          <a:xfrm rot="16200000">
            <a:off x="7194167" y="2894133"/>
            <a:ext cx="597039" cy="27699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C00000"/>
                </a:solidFill>
                <a:effectLst/>
                <a:uLnTx/>
                <a:uFillTx/>
                <a:latin typeface="Calibri" panose="020F0502020204030204"/>
                <a:ea typeface="+mn-ea"/>
                <a:cs typeface="+mn-cs"/>
              </a:rPr>
              <a:t>39.2</a:t>
            </a:r>
            <a:r>
              <a:rPr kumimoji="0" lang="en-GB" sz="1800" b="1" i="0" u="none" strike="noStrike" kern="1200" cap="none" spc="0" normalizeH="0" baseline="0" noProof="0" dirty="0">
                <a:ln>
                  <a:noFill/>
                </a:ln>
                <a:solidFill>
                  <a:srgbClr val="C00000"/>
                </a:solidFill>
                <a:effectLst/>
                <a:uLnTx/>
                <a:uFillTx/>
                <a:latin typeface="Calibri" panose="020F0502020204030204"/>
                <a:ea typeface="+mn-ea"/>
                <a:cs typeface="+mn-cs"/>
              </a:rPr>
              <a:t>x</a:t>
            </a:r>
            <a:endParaRPr kumimoji="0" lang="en-CH" sz="18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823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graphicEl>
                                              <a:chart seriesIdx="1" categoryIdx="-4" bldStep="series"/>
                                            </p:graphic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chart seriesIdx="2" categoryIdx="-4" bldStep="series"/>
                                            </p:graphic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18" grpId="0" uiExpand="1">
        <p:bldSub>
          <a:bldChart bld="series"/>
        </p:bldSub>
      </p:bldGraphic>
      <p:bldP spid="20" grpId="0" animBg="1"/>
      <p:bldP spid="22" grpId="0" animBg="1"/>
      <p:bldP spid="29" grpId="0" animBg="1"/>
      <p:bldP spid="30"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AC71D-25C9-3F42-ADCA-27DC2ACB2240}"/>
              </a:ext>
            </a:extLst>
          </p:cNvPr>
          <p:cNvSpPr>
            <a:spLocks noGrp="1"/>
          </p:cNvSpPr>
          <p:nvPr>
            <p:ph type="title"/>
          </p:nvPr>
        </p:nvSpPr>
        <p:spPr/>
        <p:txBody>
          <a:bodyPr/>
          <a:lstStyle/>
          <a:p>
            <a:r>
              <a:rPr lang="en-CH" dirty="0"/>
              <a:t>Motivation</a:t>
            </a:r>
          </a:p>
        </p:txBody>
      </p:sp>
      <p:sp>
        <p:nvSpPr>
          <p:cNvPr id="3" name="Content Placeholder 2">
            <a:extLst>
              <a:ext uri="{FF2B5EF4-FFF2-40B4-BE49-F238E27FC236}">
                <a16:creationId xmlns:a16="http://schemas.microsoft.com/office/drawing/2014/main" id="{9BDBD1D9-DDC4-754D-94B5-B4F21B3EE6E6}"/>
              </a:ext>
            </a:extLst>
          </p:cNvPr>
          <p:cNvSpPr>
            <a:spLocks noGrp="1"/>
          </p:cNvSpPr>
          <p:nvPr>
            <p:ph idx="1"/>
          </p:nvPr>
        </p:nvSpPr>
        <p:spPr>
          <a:xfrm>
            <a:off x="189560" y="850636"/>
            <a:ext cx="8798061" cy="5377521"/>
          </a:xfrm>
        </p:spPr>
        <p:txBody>
          <a:bodyPr/>
          <a:lstStyle/>
          <a:p>
            <a:r>
              <a:rPr lang="en-CH" sz="2400" dirty="0"/>
              <a:t>Case study on the throughput of metagenomic analysis tools</a:t>
            </a:r>
          </a:p>
          <a:p>
            <a:r>
              <a:rPr lang="en-CH" sz="2400" dirty="0"/>
              <a:t>With Various state-of-the-art SSD configurations</a:t>
            </a:r>
          </a:p>
        </p:txBody>
      </p:sp>
      <p:sp>
        <p:nvSpPr>
          <p:cNvPr id="10" name="TextBox 9">
            <a:extLst>
              <a:ext uri="{FF2B5EF4-FFF2-40B4-BE49-F238E27FC236}">
                <a16:creationId xmlns:a16="http://schemas.microsoft.com/office/drawing/2014/main" id="{BF0B6F7D-D13B-564E-B87F-02F0BA4C095B}"/>
              </a:ext>
            </a:extLst>
          </p:cNvPr>
          <p:cNvSpPr txBox="1"/>
          <p:nvPr/>
        </p:nvSpPr>
        <p:spPr>
          <a:xfrm rot="16200000">
            <a:off x="-461512" y="3381350"/>
            <a:ext cx="29177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Normalized Throughput</a:t>
            </a:r>
          </a:p>
        </p:txBody>
      </p:sp>
      <p:sp>
        <p:nvSpPr>
          <p:cNvPr id="11" name="TextBox 10">
            <a:extLst>
              <a:ext uri="{FF2B5EF4-FFF2-40B4-BE49-F238E27FC236}">
                <a16:creationId xmlns:a16="http://schemas.microsoft.com/office/drawing/2014/main" id="{5A7E6A1F-E963-5E43-9C0C-3473161B156E}"/>
              </a:ext>
            </a:extLst>
          </p:cNvPr>
          <p:cNvSpPr txBox="1"/>
          <p:nvPr/>
        </p:nvSpPr>
        <p:spPr>
          <a:xfrm>
            <a:off x="3055900" y="5013537"/>
            <a:ext cx="3720921" cy="319446"/>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Database Size (Terabyte)</a:t>
            </a:r>
          </a:p>
        </p:txBody>
      </p:sp>
      <p:graphicFrame>
        <p:nvGraphicFramePr>
          <p:cNvPr id="12" name="Chart 11">
            <a:extLst>
              <a:ext uri="{FF2B5EF4-FFF2-40B4-BE49-F238E27FC236}">
                <a16:creationId xmlns:a16="http://schemas.microsoft.com/office/drawing/2014/main" id="{EEDB6B5D-6EEA-674C-A4EC-8A8CC7791A2F}"/>
              </a:ext>
            </a:extLst>
          </p:cNvPr>
          <p:cNvGraphicFramePr>
            <a:graphicFrameLocks/>
          </p:cNvGraphicFramePr>
          <p:nvPr/>
        </p:nvGraphicFramePr>
        <p:xfrm>
          <a:off x="1236380" y="2342191"/>
          <a:ext cx="6987708" cy="2785618"/>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a:extLst>
              <a:ext uri="{FF2B5EF4-FFF2-40B4-BE49-F238E27FC236}">
                <a16:creationId xmlns:a16="http://schemas.microsoft.com/office/drawing/2014/main" id="{A334B86E-F740-024B-B34D-754A98583723}"/>
              </a:ext>
            </a:extLst>
          </p:cNvPr>
          <p:cNvSpPr/>
          <p:nvPr/>
        </p:nvSpPr>
        <p:spPr>
          <a:xfrm>
            <a:off x="0" y="5512568"/>
            <a:ext cx="9144000" cy="77046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50000"/>
              </a:lnSpc>
              <a:spcBef>
                <a:spcPts val="0"/>
              </a:spcBef>
              <a:spcAft>
                <a:spcPts val="1000"/>
              </a:spcAft>
              <a:buClrTx/>
              <a:buSzTx/>
              <a:buFontTx/>
              <a:buNone/>
              <a:tabLst/>
              <a:defRPr/>
            </a:pPr>
            <a:r>
              <a:rPr kumimoji="0" lang="en-CH" sz="22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I/O data movement causes significant performance overhead</a:t>
            </a:r>
          </a:p>
        </p:txBody>
      </p:sp>
      <p:grpSp>
        <p:nvGrpSpPr>
          <p:cNvPr id="22" name="Group 21">
            <a:extLst>
              <a:ext uri="{FF2B5EF4-FFF2-40B4-BE49-F238E27FC236}">
                <a16:creationId xmlns:a16="http://schemas.microsoft.com/office/drawing/2014/main" id="{98717F1A-7ADA-7D47-8E3D-4046C594E1DE}"/>
              </a:ext>
            </a:extLst>
          </p:cNvPr>
          <p:cNvGrpSpPr/>
          <p:nvPr/>
        </p:nvGrpSpPr>
        <p:grpSpPr>
          <a:xfrm>
            <a:off x="1806831" y="2020010"/>
            <a:ext cx="1975585" cy="369332"/>
            <a:chOff x="7132320" y="2421225"/>
            <a:chExt cx="1975585" cy="369332"/>
          </a:xfrm>
        </p:grpSpPr>
        <p:sp>
          <p:nvSpPr>
            <p:cNvPr id="5" name="Rectangle 4">
              <a:extLst>
                <a:ext uri="{FF2B5EF4-FFF2-40B4-BE49-F238E27FC236}">
                  <a16:creationId xmlns:a16="http://schemas.microsoft.com/office/drawing/2014/main" id="{05655EA8-CAC6-F247-B355-E1CE58CF2AFF}"/>
                </a:ext>
              </a:extLst>
            </p:cNvPr>
            <p:cNvSpPr/>
            <p:nvPr/>
          </p:nvSpPr>
          <p:spPr>
            <a:xfrm>
              <a:off x="7132320" y="2508355"/>
              <a:ext cx="195072" cy="195072"/>
            </a:xfrm>
            <a:prstGeom prst="rect">
              <a:avLst/>
            </a:prstGeom>
            <a:solidFill>
              <a:srgbClr val="7030A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60A65C0-D633-9F49-B532-67DF0E74952E}"/>
                </a:ext>
              </a:extLst>
            </p:cNvPr>
            <p:cNvSpPr txBox="1"/>
            <p:nvPr/>
          </p:nvSpPr>
          <p:spPr>
            <a:xfrm>
              <a:off x="7324749" y="2421225"/>
              <a:ext cx="17831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Cost-Optimized</a:t>
              </a:r>
            </a:p>
          </p:txBody>
        </p:sp>
      </p:grpSp>
      <p:grpSp>
        <p:nvGrpSpPr>
          <p:cNvPr id="23" name="Group 22">
            <a:extLst>
              <a:ext uri="{FF2B5EF4-FFF2-40B4-BE49-F238E27FC236}">
                <a16:creationId xmlns:a16="http://schemas.microsoft.com/office/drawing/2014/main" id="{A8A9D316-C35C-694D-8071-FDE7D40B2518}"/>
              </a:ext>
            </a:extLst>
          </p:cNvPr>
          <p:cNvGrpSpPr/>
          <p:nvPr/>
        </p:nvGrpSpPr>
        <p:grpSpPr>
          <a:xfrm>
            <a:off x="4065375" y="2020010"/>
            <a:ext cx="2773991" cy="369332"/>
            <a:chOff x="7122125" y="2918602"/>
            <a:chExt cx="2773991" cy="369332"/>
          </a:xfrm>
        </p:grpSpPr>
        <p:sp>
          <p:nvSpPr>
            <p:cNvPr id="18" name="Rectangle 17">
              <a:extLst>
                <a:ext uri="{FF2B5EF4-FFF2-40B4-BE49-F238E27FC236}">
                  <a16:creationId xmlns:a16="http://schemas.microsoft.com/office/drawing/2014/main" id="{E7A818D8-AA71-3942-8278-3351705CDF08}"/>
                </a:ext>
              </a:extLst>
            </p:cNvPr>
            <p:cNvSpPr/>
            <p:nvPr/>
          </p:nvSpPr>
          <p:spPr>
            <a:xfrm>
              <a:off x="7122125" y="3005732"/>
              <a:ext cx="195072" cy="195072"/>
            </a:xfrm>
            <a:prstGeom prst="rect">
              <a:avLst/>
            </a:prstGeom>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6532F14C-F92B-5343-A7B6-13C8CD2C4B9C}"/>
                </a:ext>
              </a:extLst>
            </p:cNvPr>
            <p:cNvSpPr txBox="1"/>
            <p:nvPr/>
          </p:nvSpPr>
          <p:spPr>
            <a:xfrm>
              <a:off x="7317198" y="2918602"/>
              <a:ext cx="257891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Performance-Optimized</a:t>
              </a:r>
            </a:p>
          </p:txBody>
        </p:sp>
      </p:grpSp>
      <p:grpSp>
        <p:nvGrpSpPr>
          <p:cNvPr id="24" name="Group 23">
            <a:extLst>
              <a:ext uri="{FF2B5EF4-FFF2-40B4-BE49-F238E27FC236}">
                <a16:creationId xmlns:a16="http://schemas.microsoft.com/office/drawing/2014/main" id="{C27A56D2-7002-564B-9B04-3E9846490AC9}"/>
              </a:ext>
            </a:extLst>
          </p:cNvPr>
          <p:cNvGrpSpPr/>
          <p:nvPr/>
        </p:nvGrpSpPr>
        <p:grpSpPr>
          <a:xfrm>
            <a:off x="7122325" y="2020010"/>
            <a:ext cx="1066236" cy="369332"/>
            <a:chOff x="7129677" y="3338082"/>
            <a:chExt cx="1066236" cy="369332"/>
          </a:xfrm>
        </p:grpSpPr>
        <p:sp>
          <p:nvSpPr>
            <p:cNvPr id="19" name="Rectangle 18">
              <a:extLst>
                <a:ext uri="{FF2B5EF4-FFF2-40B4-BE49-F238E27FC236}">
                  <a16:creationId xmlns:a16="http://schemas.microsoft.com/office/drawing/2014/main" id="{54085DCA-4022-114E-9398-0374BD9F33DD}"/>
                </a:ext>
              </a:extLst>
            </p:cNvPr>
            <p:cNvSpPr/>
            <p:nvPr/>
          </p:nvSpPr>
          <p:spPr>
            <a:xfrm>
              <a:off x="7129677" y="3425212"/>
              <a:ext cx="195072" cy="195072"/>
            </a:xfrm>
            <a:prstGeom prst="rect">
              <a:avLst/>
            </a:prstGeom>
            <a:solidFill>
              <a:schemeClr val="accent6">
                <a:lumMod val="60000"/>
                <a:lumOff val="4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114C7C78-B9C5-574F-A8BE-A91C001B15C8}"/>
                </a:ext>
              </a:extLst>
            </p:cNvPr>
            <p:cNvSpPr txBox="1"/>
            <p:nvPr/>
          </p:nvSpPr>
          <p:spPr>
            <a:xfrm>
              <a:off x="7324748" y="3338082"/>
              <a:ext cx="8711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No I/O</a:t>
              </a:r>
            </a:p>
          </p:txBody>
        </p:sp>
      </p:grpSp>
      <p:sp>
        <p:nvSpPr>
          <p:cNvPr id="25" name="Rectangle 24">
            <a:extLst>
              <a:ext uri="{FF2B5EF4-FFF2-40B4-BE49-F238E27FC236}">
                <a16:creationId xmlns:a16="http://schemas.microsoft.com/office/drawing/2014/main" id="{C0812B08-D72F-FC40-BED9-A65837063CF0}"/>
              </a:ext>
            </a:extLst>
          </p:cNvPr>
          <p:cNvSpPr/>
          <p:nvPr/>
        </p:nvSpPr>
        <p:spPr>
          <a:xfrm>
            <a:off x="1752473" y="2020010"/>
            <a:ext cx="6327776" cy="36933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Straight Arrow Connector 26">
            <a:extLst>
              <a:ext uri="{FF2B5EF4-FFF2-40B4-BE49-F238E27FC236}">
                <a16:creationId xmlns:a16="http://schemas.microsoft.com/office/drawing/2014/main" id="{D28A9CF7-8ED9-E847-88F4-84431371F5D3}"/>
              </a:ext>
            </a:extLst>
          </p:cNvPr>
          <p:cNvCxnSpPr>
            <a:cxnSpLocks/>
          </p:cNvCxnSpPr>
          <p:nvPr/>
        </p:nvCxnSpPr>
        <p:spPr>
          <a:xfrm>
            <a:off x="3328416" y="2520696"/>
            <a:ext cx="0" cy="1389888"/>
          </a:xfrm>
          <a:prstGeom prst="straightConnector1">
            <a:avLst/>
          </a:prstGeom>
          <a:ln w="22225">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184A20D-D80A-B144-B79D-E67F17974C98}"/>
              </a:ext>
            </a:extLst>
          </p:cNvPr>
          <p:cNvCxnSpPr>
            <a:cxnSpLocks/>
          </p:cNvCxnSpPr>
          <p:nvPr/>
        </p:nvCxnSpPr>
        <p:spPr>
          <a:xfrm>
            <a:off x="2615184" y="2520696"/>
            <a:ext cx="0" cy="2023872"/>
          </a:xfrm>
          <a:prstGeom prst="straightConnector1">
            <a:avLst/>
          </a:prstGeom>
          <a:ln w="22225">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358AC92-1F8B-9042-9033-0D252A70BF7B}"/>
              </a:ext>
            </a:extLst>
          </p:cNvPr>
          <p:cNvCxnSpPr>
            <a:cxnSpLocks/>
          </p:cNvCxnSpPr>
          <p:nvPr/>
        </p:nvCxnSpPr>
        <p:spPr>
          <a:xfrm>
            <a:off x="6492240" y="2531364"/>
            <a:ext cx="0" cy="1575816"/>
          </a:xfrm>
          <a:prstGeom prst="straightConnector1">
            <a:avLst/>
          </a:prstGeom>
          <a:ln w="22225">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0117C55-442A-0849-86A7-E1D61E813BF7}"/>
              </a:ext>
            </a:extLst>
          </p:cNvPr>
          <p:cNvCxnSpPr>
            <a:cxnSpLocks/>
          </p:cNvCxnSpPr>
          <p:nvPr/>
        </p:nvCxnSpPr>
        <p:spPr>
          <a:xfrm>
            <a:off x="5803392" y="2520696"/>
            <a:ext cx="0" cy="2023872"/>
          </a:xfrm>
          <a:prstGeom prst="straightConnector1">
            <a:avLst/>
          </a:prstGeom>
          <a:ln w="22225">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CA2B274-64C2-4E42-A0F1-3F42AD887F3E}"/>
              </a:ext>
            </a:extLst>
          </p:cNvPr>
          <p:cNvCxnSpPr>
            <a:cxnSpLocks/>
          </p:cNvCxnSpPr>
          <p:nvPr/>
        </p:nvCxnSpPr>
        <p:spPr>
          <a:xfrm flipH="1" flipV="1">
            <a:off x="2615184" y="2520696"/>
            <a:ext cx="1773937" cy="10668"/>
          </a:xfrm>
          <a:prstGeom prst="line">
            <a:avLst/>
          </a:prstGeom>
          <a:ln w="31750">
            <a:solidFill>
              <a:srgbClr val="C00000"/>
            </a:solidFill>
            <a:prstDash val="sysDash"/>
          </a:ln>
          <a:effectLst>
            <a:glow rad="50800">
              <a:schemeClr val="bg1">
                <a:alpha val="33013"/>
              </a:schemeClr>
            </a:glow>
          </a:effectLst>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6F78E90-3F2B-6843-9381-0669A4F0F21B}"/>
              </a:ext>
            </a:extLst>
          </p:cNvPr>
          <p:cNvCxnSpPr>
            <a:cxnSpLocks/>
          </p:cNvCxnSpPr>
          <p:nvPr/>
        </p:nvCxnSpPr>
        <p:spPr>
          <a:xfrm flipH="1">
            <a:off x="5803392" y="2520696"/>
            <a:ext cx="1746158" cy="0"/>
          </a:xfrm>
          <a:prstGeom prst="line">
            <a:avLst/>
          </a:prstGeom>
          <a:ln w="31750">
            <a:solidFill>
              <a:srgbClr val="C00000"/>
            </a:solidFill>
            <a:prstDash val="sysDash"/>
          </a:ln>
          <a:effectLst>
            <a:glow rad="50800">
              <a:schemeClr val="bg1">
                <a:alpha val="33013"/>
              </a:schemeClr>
            </a:glow>
          </a:effectLst>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3B9C213D-C63D-5145-89B6-F808FFF8EE40}"/>
              </a:ext>
            </a:extLst>
          </p:cNvPr>
          <p:cNvSpPr/>
          <p:nvPr/>
        </p:nvSpPr>
        <p:spPr>
          <a:xfrm>
            <a:off x="2304288" y="3279648"/>
            <a:ext cx="560832" cy="31699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4BFC3F62-F089-5646-808F-A3323F82E1B6}"/>
              </a:ext>
            </a:extLst>
          </p:cNvPr>
          <p:cNvSpPr/>
          <p:nvPr/>
        </p:nvSpPr>
        <p:spPr>
          <a:xfrm>
            <a:off x="0" y="918321"/>
            <a:ext cx="9113423" cy="5377521"/>
          </a:xfrm>
          <a:prstGeom prst="rect">
            <a:avLst/>
          </a:prstGeom>
          <a:solidFill>
            <a:srgbClr val="FFFFFF">
              <a:alpha val="9137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5AEBB13B-9A23-6B4B-8F15-9CAE9A86BE51}"/>
              </a:ext>
            </a:extLst>
          </p:cNvPr>
          <p:cNvSpPr/>
          <p:nvPr/>
        </p:nvSpPr>
        <p:spPr>
          <a:xfrm>
            <a:off x="0" y="2787124"/>
            <a:ext cx="9144000" cy="163200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I/O becomes an even larger overhead (by </a:t>
            </a:r>
            <a:r>
              <a:rPr kumimoji="0" lang="en-GB" sz="2800" b="1" i="0" u="none" strike="noStrike" kern="1200" cap="none" spc="0" normalizeH="0" baseline="0" noProof="0" dirty="0">
                <a:ln>
                  <a:noFill/>
                </a:ln>
                <a:solidFill>
                  <a:srgbClr val="C00000"/>
                </a:solidFill>
                <a:effectLst/>
                <a:uLnTx/>
                <a:uFillTx/>
                <a:latin typeface="Calibri" panose="020F0502020204030204"/>
                <a:ea typeface="+mn-ea"/>
                <a:cs typeface="+mn-cs"/>
              </a:rPr>
              <a:t>2.7x</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in systems where other bottlenecks are alleviated</a:t>
            </a:r>
            <a:endPar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54916692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0661-9958-0244-9C89-226083395DF4}"/>
              </a:ext>
            </a:extLst>
          </p:cNvPr>
          <p:cNvSpPr>
            <a:spLocks noGrp="1"/>
          </p:cNvSpPr>
          <p:nvPr>
            <p:ph type="title"/>
          </p:nvPr>
        </p:nvSpPr>
        <p:spPr/>
        <p:txBody>
          <a:bodyPr/>
          <a:lstStyle/>
          <a:p>
            <a:r>
              <a:rPr lang="en-CH" dirty="0"/>
              <a:t>I/O Overhead is Hard to Avoid</a:t>
            </a:r>
          </a:p>
        </p:txBody>
      </p:sp>
      <p:sp>
        <p:nvSpPr>
          <p:cNvPr id="3" name="Content Placeholder 2">
            <a:extLst>
              <a:ext uri="{FF2B5EF4-FFF2-40B4-BE49-F238E27FC236}">
                <a16:creationId xmlns:a16="http://schemas.microsoft.com/office/drawing/2014/main" id="{4E1BD187-8818-9D49-81CC-5D0817275205}"/>
              </a:ext>
            </a:extLst>
          </p:cNvPr>
          <p:cNvSpPr>
            <a:spLocks noGrp="1"/>
          </p:cNvSpPr>
          <p:nvPr>
            <p:ph idx="1"/>
          </p:nvPr>
        </p:nvSpPr>
        <p:spPr>
          <a:xfrm>
            <a:off x="0" y="946345"/>
            <a:ext cx="9144000" cy="770468"/>
          </a:xfrm>
        </p:spPr>
        <p:txBody>
          <a:bodyPr/>
          <a:lstStyle/>
          <a:p>
            <a:pPr marL="0" indent="0" algn="ctr">
              <a:buNone/>
            </a:pPr>
            <a:r>
              <a:rPr lang="en-GB" sz="2400" dirty="0"/>
              <a:t>I/O overhead due to accessing </a:t>
            </a:r>
            <a:r>
              <a:rPr lang="en-GB" sz="2400" b="1" dirty="0"/>
              <a:t>large</a:t>
            </a:r>
            <a:r>
              <a:rPr lang="en-GB" sz="2400" dirty="0"/>
              <a:t>, </a:t>
            </a:r>
            <a:r>
              <a:rPr lang="en-GB" sz="2400" b="1" dirty="0"/>
              <a:t>low-reuse</a:t>
            </a:r>
            <a:r>
              <a:rPr lang="en-GB" sz="2400" dirty="0"/>
              <a:t> data is hard to avoid</a:t>
            </a:r>
          </a:p>
          <a:p>
            <a:pPr marL="0" indent="0">
              <a:buNone/>
            </a:pPr>
            <a:endParaRPr lang="en-GB" sz="2400" dirty="0"/>
          </a:p>
          <a:p>
            <a:pPr marL="0" indent="0">
              <a:buNone/>
            </a:pPr>
            <a:endParaRPr lang="en-GB" sz="2400" dirty="0"/>
          </a:p>
        </p:txBody>
      </p:sp>
      <p:sp>
        <p:nvSpPr>
          <p:cNvPr id="4" name="Rounded Rectangle 3">
            <a:extLst>
              <a:ext uri="{FF2B5EF4-FFF2-40B4-BE49-F238E27FC236}">
                <a16:creationId xmlns:a16="http://schemas.microsoft.com/office/drawing/2014/main" id="{00FFB693-0B04-1244-9821-4AD9CB3EE558}"/>
              </a:ext>
            </a:extLst>
          </p:cNvPr>
          <p:cNvSpPr/>
          <p:nvPr/>
        </p:nvSpPr>
        <p:spPr>
          <a:xfrm>
            <a:off x="172970" y="1616994"/>
            <a:ext cx="8798061" cy="1069200"/>
          </a:xfrm>
          <a:prstGeom prst="roundRect">
            <a:avLst>
              <a:gd name="adj" fmla="val 3239"/>
            </a:avLst>
          </a:prstGeom>
          <a:solidFill>
            <a:schemeClr val="accent2">
              <a:lumMod val="20000"/>
              <a:lumOff val="80000"/>
            </a:schemeClr>
          </a:solidFill>
          <a:ln w="31750">
            <a:solidFill>
              <a:srgbClr val="E061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E06161"/>
                </a:solidFill>
                <a:effectLst/>
                <a:uLnTx/>
                <a:uFillTx/>
                <a:latin typeface="Corbel" panose="020B0503020204020204" pitchFamily="34" charset="0"/>
                <a:ea typeface="+mn-ea"/>
                <a:cs typeface="+mn-cs"/>
              </a:rPr>
              <a:t>Sampling techniques to shrink database sizes</a:t>
            </a:r>
          </a:p>
          <a:p>
            <a:pPr marL="0" marR="0" lvl="0" indent="0" algn="ctr" defTabSz="914400" rtl="0" eaLnBrk="1" fontAlgn="auto" latinLnBrk="0" hangingPunct="1">
              <a:lnSpc>
                <a:spcPct val="100000"/>
              </a:lnSpc>
              <a:spcBef>
                <a:spcPts val="0"/>
              </a:spcBef>
              <a:spcAft>
                <a:spcPts val="4000"/>
              </a:spcAft>
              <a:buClrTx/>
              <a:buSzTx/>
              <a:buFontTx/>
              <a:buNone/>
              <a:tabLst/>
              <a:defRPr/>
            </a:pPr>
            <a:endParaRPr kumimoji="0" lang="en-CH" sz="2000" b="1" i="0" u="none" strike="noStrike" kern="1200" cap="none" spc="0" normalizeH="0" baseline="0" noProof="0" dirty="0">
              <a:ln>
                <a:noFill/>
              </a:ln>
              <a:solidFill>
                <a:srgbClr val="E06161"/>
              </a:solidFill>
              <a:effectLst/>
              <a:uLnTx/>
              <a:uFillTx/>
              <a:latin typeface="Corbel" panose="020B0503020204020204" pitchFamily="34" charset="0"/>
              <a:ea typeface="+mn-ea"/>
              <a:cs typeface="+mn-cs"/>
            </a:endParaRPr>
          </a:p>
        </p:txBody>
      </p:sp>
      <p:sp>
        <p:nvSpPr>
          <p:cNvPr id="5" name="Rounded Rectangle 4">
            <a:extLst>
              <a:ext uri="{FF2B5EF4-FFF2-40B4-BE49-F238E27FC236}">
                <a16:creationId xmlns:a16="http://schemas.microsoft.com/office/drawing/2014/main" id="{27469E3B-308C-7741-ADCE-C536B39EA1FB}"/>
              </a:ext>
            </a:extLst>
          </p:cNvPr>
          <p:cNvSpPr/>
          <p:nvPr/>
        </p:nvSpPr>
        <p:spPr>
          <a:xfrm>
            <a:off x="172970" y="3722669"/>
            <a:ext cx="8798061" cy="1069200"/>
          </a:xfrm>
          <a:prstGeom prst="roundRect">
            <a:avLst>
              <a:gd name="adj" fmla="val 1386"/>
            </a:avLst>
          </a:prstGeom>
          <a:solidFill>
            <a:schemeClr val="accent2">
              <a:lumMod val="20000"/>
              <a:lumOff val="80000"/>
            </a:schemeClr>
          </a:solidFill>
          <a:ln w="31750">
            <a:solidFill>
              <a:srgbClr val="E061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E06161"/>
                </a:solidFill>
                <a:effectLst/>
                <a:uLnTx/>
                <a:uFillTx/>
                <a:latin typeface="Corbel" panose="020B0503020204020204" pitchFamily="34" charset="0"/>
                <a:ea typeface="+mn-ea"/>
                <a:cs typeface="+mn-cs"/>
              </a:rPr>
              <a:t>Keeping all data required by metagenomic analysis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E06161"/>
                </a:solidFill>
                <a:effectLst/>
                <a:uLnTx/>
                <a:uFillTx/>
                <a:latin typeface="Corbel" panose="020B0503020204020204" pitchFamily="34" charset="0"/>
                <a:ea typeface="+mn-ea"/>
                <a:cs typeface="+mn-cs"/>
              </a:rPr>
              <a:t>completely and always resident in main memory</a:t>
            </a:r>
            <a:endParaRPr kumimoji="0" lang="en-CH" sz="2400" b="1" i="0" u="none" strike="noStrike" kern="1200" cap="none" spc="0" normalizeH="0" baseline="0" noProof="0" dirty="0">
              <a:ln>
                <a:noFill/>
              </a:ln>
              <a:solidFill>
                <a:srgbClr val="E06161"/>
              </a:solidFill>
              <a:effectLst/>
              <a:uLnTx/>
              <a:uFillTx/>
              <a:latin typeface="Corbel" panose="020B0503020204020204" pitchFamily="34" charset="0"/>
              <a:ea typeface="+mn-ea"/>
              <a:cs typeface="+mn-cs"/>
            </a:endParaRPr>
          </a:p>
        </p:txBody>
      </p:sp>
      <p:pic>
        <p:nvPicPr>
          <p:cNvPr id="7" name="Graphic 6" descr="Close">
            <a:extLst>
              <a:ext uri="{FF2B5EF4-FFF2-40B4-BE49-F238E27FC236}">
                <a16:creationId xmlns:a16="http://schemas.microsoft.com/office/drawing/2014/main" id="{4B2CFFF0-38C7-7C47-BA6D-18EE2573E7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5608" y="2806265"/>
            <a:ext cx="527234" cy="527234"/>
          </a:xfrm>
          <a:prstGeom prst="rect">
            <a:avLst/>
          </a:prstGeom>
        </p:spPr>
      </p:pic>
      <p:sp>
        <p:nvSpPr>
          <p:cNvPr id="9" name="TextBox 8">
            <a:extLst>
              <a:ext uri="{FF2B5EF4-FFF2-40B4-BE49-F238E27FC236}">
                <a16:creationId xmlns:a16="http://schemas.microsoft.com/office/drawing/2014/main" id="{B1DACC7C-F0F1-C34A-B41E-1EAE2DD1D268}"/>
              </a:ext>
            </a:extLst>
          </p:cNvPr>
          <p:cNvSpPr txBox="1"/>
          <p:nvPr/>
        </p:nvSpPr>
        <p:spPr>
          <a:xfrm>
            <a:off x="682751" y="2839050"/>
            <a:ext cx="806179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Reduce accuracy to levels unacceptable for many use cases</a:t>
            </a:r>
            <a:endParaRPr kumimoji="0" lang="en-CH" sz="24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endParaRPr>
          </a:p>
        </p:txBody>
      </p:sp>
      <p:pic>
        <p:nvPicPr>
          <p:cNvPr id="10" name="Graphic 9" descr="Close">
            <a:extLst>
              <a:ext uri="{FF2B5EF4-FFF2-40B4-BE49-F238E27FC236}">
                <a16:creationId xmlns:a16="http://schemas.microsoft.com/office/drawing/2014/main" id="{12CB0583-B08E-B549-84D2-692478CBB8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5608" y="4904728"/>
            <a:ext cx="527234" cy="527234"/>
          </a:xfrm>
          <a:prstGeom prst="rect">
            <a:avLst/>
          </a:prstGeom>
        </p:spPr>
      </p:pic>
      <p:sp>
        <p:nvSpPr>
          <p:cNvPr id="11" name="TextBox 10">
            <a:extLst>
              <a:ext uri="{FF2B5EF4-FFF2-40B4-BE49-F238E27FC236}">
                <a16:creationId xmlns:a16="http://schemas.microsoft.com/office/drawing/2014/main" id="{697C9B58-C080-BC49-9C05-62E69E97D9A5}"/>
              </a:ext>
            </a:extLst>
          </p:cNvPr>
          <p:cNvSpPr txBox="1"/>
          <p:nvPr/>
        </p:nvSpPr>
        <p:spPr>
          <a:xfrm>
            <a:off x="452822" y="4937513"/>
            <a:ext cx="879806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24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     Energy inefficient, costly, unscalable, and unsustainable</a:t>
            </a:r>
          </a:p>
        </p:txBody>
      </p:sp>
      <p:sp>
        <p:nvSpPr>
          <p:cNvPr id="12" name="TextBox 11">
            <a:extLst>
              <a:ext uri="{FF2B5EF4-FFF2-40B4-BE49-F238E27FC236}">
                <a16:creationId xmlns:a16="http://schemas.microsoft.com/office/drawing/2014/main" id="{B87E3A2E-7CE2-8A45-AAD9-35BAD1803085}"/>
              </a:ext>
            </a:extLst>
          </p:cNvPr>
          <p:cNvSpPr txBox="1"/>
          <p:nvPr/>
        </p:nvSpPr>
        <p:spPr>
          <a:xfrm>
            <a:off x="742511" y="5462328"/>
            <a:ext cx="8298303" cy="83612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Database sizes </a:t>
            </a:r>
            <a:r>
              <a:rPr kumimoji="0" lang="en-GB"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increase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rapidly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(doubling every few months)</a:t>
            </a:r>
          </a:p>
          <a:p>
            <a:pPr marL="342900" marR="0" lvl="0" indent="-342900" algn="l" defTabSz="914400"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Different analyses need </a:t>
            </a:r>
            <a:r>
              <a:rPr kumimoji="0" lang="en-GB"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different databases</a:t>
            </a:r>
            <a:endPar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 name="TextBox 5">
            <a:extLst>
              <a:ext uri="{FF2B5EF4-FFF2-40B4-BE49-F238E27FC236}">
                <a16:creationId xmlns:a16="http://schemas.microsoft.com/office/drawing/2014/main" id="{37C37C5B-6F3E-DC46-8E77-5C7B2D5FA412}"/>
              </a:ext>
            </a:extLst>
          </p:cNvPr>
          <p:cNvSpPr txBox="1"/>
          <p:nvPr/>
        </p:nvSpPr>
        <p:spPr>
          <a:xfrm>
            <a:off x="172969" y="2264515"/>
            <a:ext cx="8798061" cy="345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[Wood+, Genome Biology’19], [Ounit+, BMC Genomics’15], </a:t>
            </a:r>
            <a:r>
              <a:rPr kumimoji="0" lang="en-GB" sz="16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[Kim+, Genome Research’16], …</a:t>
            </a:r>
          </a:p>
        </p:txBody>
      </p:sp>
    </p:spTree>
    <p:extLst>
      <p:ext uri="{BB962C8B-B14F-4D97-AF65-F5344CB8AC3E}">
        <p14:creationId xmlns:p14="http://schemas.microsoft.com/office/powerpoint/2010/main" val="1744538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p:bldP spid="11" grpId="0" uiExpand="1" build="p"/>
      <p:bldP spid="12" grpId="0" build="p" bldLvl="2"/>
      <p:bldP spid="6"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D00D9-7EC0-0146-957B-BF1821D07BA5}"/>
              </a:ext>
            </a:extLst>
          </p:cNvPr>
          <p:cNvSpPr>
            <a:spLocks noGrp="1"/>
          </p:cNvSpPr>
          <p:nvPr>
            <p:ph type="title"/>
          </p:nvPr>
        </p:nvSpPr>
        <p:spPr/>
        <p:txBody>
          <a:bodyPr/>
          <a:lstStyle/>
          <a:p>
            <a:r>
              <a:rPr lang="en-CH" dirty="0"/>
              <a:t>Our Goal</a:t>
            </a:r>
          </a:p>
        </p:txBody>
      </p:sp>
      <p:sp>
        <p:nvSpPr>
          <p:cNvPr id="4" name="Content Placeholder 2">
            <a:extLst>
              <a:ext uri="{FF2B5EF4-FFF2-40B4-BE49-F238E27FC236}">
                <a16:creationId xmlns:a16="http://schemas.microsoft.com/office/drawing/2014/main" id="{4C0D91D7-72C8-9640-AB52-3794FAAB0ABD}"/>
              </a:ext>
            </a:extLst>
          </p:cNvPr>
          <p:cNvSpPr txBox="1">
            <a:spLocks/>
          </p:cNvSpPr>
          <p:nvPr/>
        </p:nvSpPr>
        <p:spPr>
          <a:xfrm>
            <a:off x="189560" y="782567"/>
            <a:ext cx="8798061" cy="5377521"/>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7200" marR="0" lvl="0" indent="-187200" algn="l" defTabSz="914400" rtl="0" eaLnBrk="1" fontAlgn="auto" latinLnBrk="0" hangingPunct="1">
              <a:lnSpc>
                <a:spcPct val="100000"/>
              </a:lnSpc>
              <a:spcBef>
                <a:spcPts val="1000"/>
              </a:spcBef>
              <a:spcAft>
                <a:spcPts val="0"/>
              </a:spcAft>
              <a:buClr>
                <a:prstClr val="black"/>
              </a:buClr>
              <a:buSzTx/>
              <a:buFont typeface="Arial" panose="020B0604020202020204" pitchFamily="34" charset="0"/>
              <a:buChar char="•"/>
              <a:tabLst/>
              <a:defRPr/>
            </a:pPr>
            <a:endParaRPr kumimoji="0" lang="en-GB" sz="2800" b="0" i="0" u="none" strike="noStrike" kern="1200" cap="none" spc="0" normalizeH="0" baseline="0" noProof="0" dirty="0">
              <a:ln>
                <a:noFill/>
              </a:ln>
              <a:solidFill>
                <a:srgbClr val="ED7D31">
                  <a:lumMod val="75000"/>
                </a:srgbClr>
              </a:solidFill>
              <a:effectLst/>
              <a:uLnTx/>
              <a:uFillTx/>
              <a:latin typeface="Corbel" panose="020B0503020204020204" pitchFamily="34" charset="0"/>
              <a:ea typeface="+mn-ea"/>
              <a:cs typeface="+mn-cs"/>
            </a:endParaRPr>
          </a:p>
        </p:txBody>
      </p:sp>
      <p:sp>
        <p:nvSpPr>
          <p:cNvPr id="5" name="TextBox 4">
            <a:extLst>
              <a:ext uri="{FF2B5EF4-FFF2-40B4-BE49-F238E27FC236}">
                <a16:creationId xmlns:a16="http://schemas.microsoft.com/office/drawing/2014/main" id="{729EA40B-8751-ED4F-A5A3-5A71E6F58F9E}"/>
              </a:ext>
            </a:extLst>
          </p:cNvPr>
          <p:cNvSpPr txBox="1"/>
          <p:nvPr/>
        </p:nvSpPr>
        <p:spPr>
          <a:xfrm>
            <a:off x="383553" y="2286199"/>
            <a:ext cx="8410073" cy="2370640"/>
          </a:xfrm>
          <a:prstGeom prst="roundRect">
            <a:avLst>
              <a:gd name="adj" fmla="val 4777"/>
            </a:avLst>
          </a:prstGeom>
          <a:solidFill>
            <a:schemeClr val="accent6">
              <a:lumMod val="20000"/>
              <a:lumOff val="80000"/>
            </a:schemeClr>
          </a:solidFill>
          <a:ln w="38100">
            <a:solidFill>
              <a:schemeClr val="accent6">
                <a:lumMod val="75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GB" sz="28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Improve metagenomic analysis </a:t>
            </a:r>
            <a:r>
              <a:rPr kumimoji="0" lang="en-GB" sz="28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performance</a:t>
            </a:r>
            <a:r>
              <a:rPr kumimoji="0" lang="en-GB" sz="28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GB" sz="28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by reducing large </a:t>
            </a:r>
            <a:r>
              <a:rPr kumimoji="0" lang="en-GB" sz="2800" b="1" i="1" u="none" strike="noStrike" kern="1200" cap="none" spc="0" normalizeH="0" baseline="0" noProof="0" dirty="0">
                <a:ln>
                  <a:noFill/>
                </a:ln>
                <a:solidFill>
                  <a:srgbClr val="F15148"/>
                </a:solidFill>
                <a:effectLst/>
                <a:uLnTx/>
                <a:uFillTx/>
                <a:latin typeface="Corbel" panose="020B0503020204020204" pitchFamily="34" charset="0"/>
                <a:ea typeface="+mn-ea"/>
                <a:cs typeface="+mn-cs"/>
              </a:rPr>
              <a:t>data movement overhead</a:t>
            </a:r>
          </a:p>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GB" sz="28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from the storage system </a:t>
            </a:r>
          </a:p>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GB" sz="28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a </a:t>
            </a:r>
            <a:r>
              <a:rPr kumimoji="0" lang="en-GB" sz="28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cost-effective</a:t>
            </a:r>
            <a:r>
              <a:rPr kumimoji="0" lang="en-GB" sz="28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manner and with </a:t>
            </a:r>
            <a:r>
              <a:rPr kumimoji="0" lang="en-GB" sz="2800" b="1" i="1" u="none" strike="noStrike" kern="1200" cap="none" spc="0" normalizeH="0" baseline="0" noProof="0" dirty="0">
                <a:ln>
                  <a:noFill/>
                </a:ln>
                <a:solidFill>
                  <a:srgbClr val="1A82C4"/>
                </a:solidFill>
                <a:effectLst/>
                <a:uLnTx/>
                <a:uFillTx/>
                <a:latin typeface="Corbel" panose="020B0503020204020204" pitchFamily="34" charset="0"/>
                <a:ea typeface="+mn-ea"/>
                <a:cs typeface="+mn-cs"/>
              </a:rPr>
              <a:t>high accuracy</a:t>
            </a:r>
            <a:endParaRPr kumimoji="0" lang="en-US" sz="2800" b="1" i="1" u="none" strike="noStrike" kern="1200" cap="none" spc="0" normalizeH="0" baseline="0" noProof="0" dirty="0">
              <a:ln>
                <a:noFill/>
              </a:ln>
              <a:solidFill>
                <a:srgbClr val="1A82C4"/>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115617495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8EA52-7FF9-1043-8645-A37A2D393633}"/>
              </a:ext>
            </a:extLst>
          </p:cNvPr>
          <p:cNvSpPr>
            <a:spLocks noGrp="1"/>
          </p:cNvSpPr>
          <p:nvPr>
            <p:ph type="title"/>
          </p:nvPr>
        </p:nvSpPr>
        <p:spPr/>
        <p:txBody>
          <a:bodyPr/>
          <a:lstStyle/>
          <a:p>
            <a:r>
              <a:rPr lang="en-CH" dirty="0"/>
              <a:t>Challenges of In-Storage Processing</a:t>
            </a:r>
          </a:p>
        </p:txBody>
      </p:sp>
      <p:sp>
        <p:nvSpPr>
          <p:cNvPr id="6" name="Content Placeholder 2">
            <a:extLst>
              <a:ext uri="{FF2B5EF4-FFF2-40B4-BE49-F238E27FC236}">
                <a16:creationId xmlns:a16="http://schemas.microsoft.com/office/drawing/2014/main" id="{3C1A5484-DFD6-E64E-9D34-5C77B24DD4C3}"/>
              </a:ext>
            </a:extLst>
          </p:cNvPr>
          <p:cNvSpPr>
            <a:spLocks noGrp="1"/>
          </p:cNvSpPr>
          <p:nvPr>
            <p:ph idx="1"/>
          </p:nvPr>
        </p:nvSpPr>
        <p:spPr>
          <a:xfrm>
            <a:off x="172969" y="899761"/>
            <a:ext cx="8971031" cy="2168794"/>
          </a:xfrm>
        </p:spPr>
        <p:txBody>
          <a:bodyPr/>
          <a:lstStyle/>
          <a:p>
            <a:pPr marL="0" indent="0">
              <a:lnSpc>
                <a:spcPct val="120000"/>
              </a:lnSpc>
              <a:spcAft>
                <a:spcPts val="1000"/>
              </a:spcAft>
              <a:buNone/>
            </a:pPr>
            <a:r>
              <a:rPr lang="en-GB" sz="2350" b="1" dirty="0"/>
              <a:t>No metagenomic analysis tools can run in-storage due to SSD limits</a:t>
            </a:r>
          </a:p>
          <a:p>
            <a:pPr lvl="1">
              <a:lnSpc>
                <a:spcPct val="120000"/>
              </a:lnSpc>
              <a:spcAft>
                <a:spcPts val="500"/>
              </a:spcAft>
            </a:pPr>
            <a:r>
              <a:rPr lang="en-GB" sz="2350" dirty="0"/>
              <a:t>Long</a:t>
            </a:r>
            <a:r>
              <a:rPr lang="en-GB" sz="2350" dirty="0">
                <a:solidFill>
                  <a:srgbClr val="C00000"/>
                </a:solidFill>
              </a:rPr>
              <a:t> </a:t>
            </a:r>
            <a:r>
              <a:rPr lang="en-GB" sz="2350" b="1" dirty="0">
                <a:solidFill>
                  <a:srgbClr val="C00000"/>
                </a:solidFill>
              </a:rPr>
              <a:t>latency of NAND flash </a:t>
            </a:r>
            <a:r>
              <a:rPr lang="en-GB" sz="2350" dirty="0"/>
              <a:t>chips</a:t>
            </a:r>
          </a:p>
          <a:p>
            <a:pPr lvl="1">
              <a:lnSpc>
                <a:spcPct val="120000"/>
              </a:lnSpc>
              <a:spcAft>
                <a:spcPts val="500"/>
              </a:spcAft>
            </a:pPr>
            <a:r>
              <a:rPr lang="en-GB" sz="2350" dirty="0"/>
              <a:t>Limited </a:t>
            </a:r>
            <a:r>
              <a:rPr lang="en-GB" sz="2350" b="1" dirty="0">
                <a:solidFill>
                  <a:srgbClr val="C00000"/>
                </a:solidFill>
              </a:rPr>
              <a:t>DRAM capacity</a:t>
            </a:r>
            <a:r>
              <a:rPr lang="en-GB" sz="2350" dirty="0">
                <a:solidFill>
                  <a:srgbClr val="C00000"/>
                </a:solidFill>
              </a:rPr>
              <a:t> </a:t>
            </a:r>
            <a:r>
              <a:rPr lang="en-GB" sz="2350" dirty="0"/>
              <a:t>inside the SSD</a:t>
            </a:r>
          </a:p>
          <a:p>
            <a:pPr lvl="1">
              <a:lnSpc>
                <a:spcPct val="120000"/>
              </a:lnSpc>
              <a:spcAft>
                <a:spcPts val="500"/>
              </a:spcAft>
            </a:pPr>
            <a:r>
              <a:rPr lang="en-GB" sz="2350" dirty="0"/>
              <a:t>Limited </a:t>
            </a:r>
            <a:r>
              <a:rPr lang="en-GB" sz="2350" b="1" dirty="0">
                <a:solidFill>
                  <a:srgbClr val="C00000"/>
                </a:solidFill>
              </a:rPr>
              <a:t>DRAM bandwidth </a:t>
            </a:r>
            <a:r>
              <a:rPr lang="en-GB" sz="2350" dirty="0"/>
              <a:t>inside the SSD</a:t>
            </a:r>
          </a:p>
        </p:txBody>
      </p:sp>
      <p:grpSp>
        <p:nvGrpSpPr>
          <p:cNvPr id="10" name="Group 9">
            <a:extLst>
              <a:ext uri="{FF2B5EF4-FFF2-40B4-BE49-F238E27FC236}">
                <a16:creationId xmlns:a16="http://schemas.microsoft.com/office/drawing/2014/main" id="{9A62FD40-37F2-A54D-B93B-2092995693C6}"/>
              </a:ext>
            </a:extLst>
          </p:cNvPr>
          <p:cNvGrpSpPr/>
          <p:nvPr/>
        </p:nvGrpSpPr>
        <p:grpSpPr>
          <a:xfrm>
            <a:off x="1835659" y="3552668"/>
            <a:ext cx="5771256" cy="2549219"/>
            <a:chOff x="2666932" y="3806497"/>
            <a:chExt cx="5771256" cy="2549219"/>
          </a:xfrm>
        </p:grpSpPr>
        <p:sp>
          <p:nvSpPr>
            <p:cNvPr id="11" name="Rounded Rectangle 10">
              <a:extLst>
                <a:ext uri="{FF2B5EF4-FFF2-40B4-BE49-F238E27FC236}">
                  <a16:creationId xmlns:a16="http://schemas.microsoft.com/office/drawing/2014/main" id="{83F86C9C-D90F-2E48-84D9-8BB22DDB359F}"/>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12" name="Straight Connector 11">
              <a:extLst>
                <a:ext uri="{FF2B5EF4-FFF2-40B4-BE49-F238E27FC236}">
                  <a16:creationId xmlns:a16="http://schemas.microsoft.com/office/drawing/2014/main" id="{10B0692B-972A-5A46-8C47-F6402099AAF6}"/>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AFB859D-A779-B344-9A8C-7722FC030A4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rPr>
                <a:t>SSD DRAM</a:t>
              </a:r>
              <a:endParaRPr kumimoji="0" lang="en-CH" sz="16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7D0F9D10-E285-0D47-BD7B-1087560E6CC8}"/>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16" name="직사각형 363">
              <a:extLst>
                <a:ext uri="{FF2B5EF4-FFF2-40B4-BE49-F238E27FC236}">
                  <a16:creationId xmlns:a16="http://schemas.microsoft.com/office/drawing/2014/main" id="{56E35E67-E3EE-E440-8C52-675E7C8A7AB8}"/>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7" name="직사각형 78">
              <a:extLst>
                <a:ext uri="{FF2B5EF4-FFF2-40B4-BE49-F238E27FC236}">
                  <a16:creationId xmlns:a16="http://schemas.microsoft.com/office/drawing/2014/main" id="{F4826447-5336-EB46-905C-95387B7FD43F}"/>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8" name="TextBox 17">
              <a:extLst>
                <a:ext uri="{FF2B5EF4-FFF2-40B4-BE49-F238E27FC236}">
                  <a16:creationId xmlns:a16="http://schemas.microsoft.com/office/drawing/2014/main" id="{7CDC6520-ECD4-754A-9703-DB8063C9043A}"/>
                </a:ext>
              </a:extLst>
            </p:cNvPr>
            <p:cNvSpPr txBox="1"/>
            <p:nvPr/>
          </p:nvSpPr>
          <p:spPr>
            <a:xfrm>
              <a:off x="5367788" y="4065864"/>
              <a:ext cx="153514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SSD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Controller</a:t>
              </a:r>
            </a:p>
          </p:txBody>
        </p:sp>
        <p:sp>
          <p:nvSpPr>
            <p:cNvPr id="19" name="직사각형 78">
              <a:extLst>
                <a:ext uri="{FF2B5EF4-FFF2-40B4-BE49-F238E27FC236}">
                  <a16:creationId xmlns:a16="http://schemas.microsoft.com/office/drawing/2014/main" id="{23E3699B-655C-8B4F-8413-AC3E9331FE6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0" name="직사각형 78">
              <a:extLst>
                <a:ext uri="{FF2B5EF4-FFF2-40B4-BE49-F238E27FC236}">
                  <a16:creationId xmlns:a16="http://schemas.microsoft.com/office/drawing/2014/main" id="{AFEAD942-1977-624D-8BA1-29990742536B}"/>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Cores</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1" name="Rounded Rectangle 20">
              <a:extLst>
                <a:ext uri="{FF2B5EF4-FFF2-40B4-BE49-F238E27FC236}">
                  <a16:creationId xmlns:a16="http://schemas.microsoft.com/office/drawing/2014/main" id="{F81C0D36-C832-534C-B9EF-AEC07B9C58F8}"/>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FTL</a:t>
              </a:r>
            </a:p>
          </p:txBody>
        </p:sp>
        <p:cxnSp>
          <p:nvCxnSpPr>
            <p:cNvPr id="22" name="Straight Connector 21">
              <a:extLst>
                <a:ext uri="{FF2B5EF4-FFF2-40B4-BE49-F238E27FC236}">
                  <a16:creationId xmlns:a16="http://schemas.microsoft.com/office/drawing/2014/main" id="{2E64BF06-8713-434F-8F0E-30805E92C471}"/>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F170FE4-FB83-5047-885F-F7F3EE6AF75F}"/>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직사각형 363">
              <a:extLst>
                <a:ext uri="{FF2B5EF4-FFF2-40B4-BE49-F238E27FC236}">
                  <a16:creationId xmlns:a16="http://schemas.microsoft.com/office/drawing/2014/main" id="{BFEFE081-B9D7-754C-8CBF-E065BB7187D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5" name="TextBox 24">
              <a:extLst>
                <a:ext uri="{FF2B5EF4-FFF2-40B4-BE49-F238E27FC236}">
                  <a16:creationId xmlns:a16="http://schemas.microsoft.com/office/drawing/2014/main" id="{6581F4F0-D0B0-6345-85C6-9FDB061A236C}"/>
                </a:ext>
              </a:extLst>
            </p:cNvPr>
            <p:cNvSpPr txBox="1"/>
            <p:nvPr/>
          </p:nvSpPr>
          <p:spPr>
            <a:xfrm rot="16200000">
              <a:off x="1782434" y="4768104"/>
              <a:ext cx="2549218" cy="626005"/>
            </a:xfrm>
            <a:prstGeom prst="rect">
              <a:avLst/>
            </a:prstGeom>
            <a:noFill/>
          </p:spPr>
          <p:txBody>
            <a:bodyPr wrap="square" rtlCol="0">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00B050"/>
                  </a:solidFill>
                  <a:effectLst/>
                  <a:uLnTx/>
                  <a:uFillTx/>
                  <a:latin typeface="Corbel" panose="020B0503020204020204" pitchFamily="34" charset="0"/>
                  <a:ea typeface="+mn-ea"/>
                  <a:cs typeface="+mn-cs"/>
                </a:rPr>
                <a:t>SSD </a:t>
              </a: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CH" sz="24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p:txBody>
        </p:sp>
      </p:grpSp>
      <p:pic>
        <p:nvPicPr>
          <p:cNvPr id="37" name="Graphic 36" descr="Gears">
            <a:extLst>
              <a:ext uri="{FF2B5EF4-FFF2-40B4-BE49-F238E27FC236}">
                <a16:creationId xmlns:a16="http://schemas.microsoft.com/office/drawing/2014/main" id="{AC5CA856-6FD4-0143-BFDC-EE1A79FC9D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87148" y="4310684"/>
            <a:ext cx="1093754" cy="1093754"/>
          </a:xfrm>
          <a:prstGeom prst="rect">
            <a:avLst/>
          </a:prstGeom>
        </p:spPr>
      </p:pic>
      <p:grpSp>
        <p:nvGrpSpPr>
          <p:cNvPr id="39" name="Group 38">
            <a:extLst>
              <a:ext uri="{FF2B5EF4-FFF2-40B4-BE49-F238E27FC236}">
                <a16:creationId xmlns:a16="http://schemas.microsoft.com/office/drawing/2014/main" id="{59364EE1-F59A-9541-B2EC-40D4897EFD2E}"/>
              </a:ext>
            </a:extLst>
          </p:cNvPr>
          <p:cNvGrpSpPr/>
          <p:nvPr/>
        </p:nvGrpSpPr>
        <p:grpSpPr>
          <a:xfrm>
            <a:off x="2341338" y="4854600"/>
            <a:ext cx="3569766" cy="1067027"/>
            <a:chOff x="3172611" y="5108429"/>
            <a:chExt cx="3569766" cy="1067027"/>
          </a:xfrm>
        </p:grpSpPr>
        <p:sp>
          <p:nvSpPr>
            <p:cNvPr id="40" name="직사각형 78">
              <a:extLst>
                <a:ext uri="{FF2B5EF4-FFF2-40B4-BE49-F238E27FC236}">
                  <a16:creationId xmlns:a16="http://schemas.microsoft.com/office/drawing/2014/main" id="{F4216F6A-A957-9D4E-888A-07DE0ED35D4D}"/>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1" name="직사각형 78">
              <a:extLst>
                <a:ext uri="{FF2B5EF4-FFF2-40B4-BE49-F238E27FC236}">
                  <a16:creationId xmlns:a16="http://schemas.microsoft.com/office/drawing/2014/main" id="{A4FD0A58-107C-914A-918A-1EB519B30454}"/>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2" name="직사각형 78">
              <a:extLst>
                <a:ext uri="{FF2B5EF4-FFF2-40B4-BE49-F238E27FC236}">
                  <a16:creationId xmlns:a16="http://schemas.microsoft.com/office/drawing/2014/main" id="{F0731E6E-DA00-C04B-B2B3-8915FCBF6DCA}"/>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3" name="직사각형 78">
              <a:extLst>
                <a:ext uri="{FF2B5EF4-FFF2-40B4-BE49-F238E27FC236}">
                  <a16:creationId xmlns:a16="http://schemas.microsoft.com/office/drawing/2014/main" id="{08BAF43F-0784-4E4C-A1BD-F2D2FF122247}"/>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Channel#1</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sp>
        <p:nvSpPr>
          <p:cNvPr id="46" name="Rounded Rectangle 45">
            <a:extLst>
              <a:ext uri="{FF2B5EF4-FFF2-40B4-BE49-F238E27FC236}">
                <a16:creationId xmlns:a16="http://schemas.microsoft.com/office/drawing/2014/main" id="{42347B5A-6C93-1648-81A1-02247EA19C8A}"/>
              </a:ext>
            </a:extLst>
          </p:cNvPr>
          <p:cNvSpPr/>
          <p:nvPr/>
        </p:nvSpPr>
        <p:spPr>
          <a:xfrm>
            <a:off x="2249520" y="5393678"/>
            <a:ext cx="3755687" cy="626137"/>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47" name="Rounded Rectangle 46">
            <a:extLst>
              <a:ext uri="{FF2B5EF4-FFF2-40B4-BE49-F238E27FC236}">
                <a16:creationId xmlns:a16="http://schemas.microsoft.com/office/drawing/2014/main" id="{159833BF-994F-2E48-B656-C12906BAF81E}"/>
              </a:ext>
            </a:extLst>
          </p:cNvPr>
          <p:cNvSpPr/>
          <p:nvPr/>
        </p:nvSpPr>
        <p:spPr>
          <a:xfrm>
            <a:off x="6071665" y="3778952"/>
            <a:ext cx="1369790" cy="2142675"/>
          </a:xfrm>
          <a:prstGeom prst="roundRect">
            <a:avLst>
              <a:gd name="adj" fmla="val 7131"/>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pic>
        <p:nvPicPr>
          <p:cNvPr id="48" name="Graphic 47" descr="Lightning bolt">
            <a:extLst>
              <a:ext uri="{FF2B5EF4-FFF2-40B4-BE49-F238E27FC236}">
                <a16:creationId xmlns:a16="http://schemas.microsoft.com/office/drawing/2014/main" id="{B88EA85A-B16A-DB45-B432-BA4DC97E0C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42322" y="4041331"/>
            <a:ext cx="765776" cy="1463820"/>
          </a:xfrm>
          <a:prstGeom prst="rect">
            <a:avLst/>
          </a:prstGeom>
          <a:effectLst>
            <a:glow rad="12700">
              <a:schemeClr val="bg1"/>
            </a:glow>
          </a:effectLst>
        </p:spPr>
      </p:pic>
    </p:spTree>
    <p:extLst>
      <p:ext uri="{BB962C8B-B14F-4D97-AF65-F5344CB8AC3E}">
        <p14:creationId xmlns:p14="http://schemas.microsoft.com/office/powerpoint/2010/main" val="203275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4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47"/>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P spid="46" grpId="0" animBg="1"/>
      <p:bldP spid="46" grpId="1" animBg="1"/>
      <p:bldP spid="47" grpId="0" animBg="1"/>
      <p:bldP spid="47" grpId="1"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C9E7-3EDB-134F-91E4-1B158D8D1B41}"/>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A5BDA1B8-DB18-F347-A711-52ECB8296632}"/>
              </a:ext>
            </a:extLst>
          </p:cNvPr>
          <p:cNvSpPr/>
          <p:nvPr/>
        </p:nvSpPr>
        <p:spPr>
          <a:xfrm>
            <a:off x="259022" y="544677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Conclusion</a:t>
            </a:r>
          </a:p>
        </p:txBody>
      </p:sp>
      <p:sp>
        <p:nvSpPr>
          <p:cNvPr id="5" name="Rectangle 4">
            <a:extLst>
              <a:ext uri="{FF2B5EF4-FFF2-40B4-BE49-F238E27FC236}">
                <a16:creationId xmlns:a16="http://schemas.microsoft.com/office/drawing/2014/main" id="{E4F04CFA-6017-8148-AF5C-88BA5A81EF96}"/>
              </a:ext>
            </a:extLst>
          </p:cNvPr>
          <p:cNvSpPr/>
          <p:nvPr/>
        </p:nvSpPr>
        <p:spPr>
          <a:xfrm>
            <a:off x="259022" y="106936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Background</a:t>
            </a:r>
          </a:p>
        </p:txBody>
      </p:sp>
      <p:sp>
        <p:nvSpPr>
          <p:cNvPr id="6" name="Rectangle 5">
            <a:extLst>
              <a:ext uri="{FF2B5EF4-FFF2-40B4-BE49-F238E27FC236}">
                <a16:creationId xmlns:a16="http://schemas.microsoft.com/office/drawing/2014/main" id="{C6833B53-20BA-2F49-8150-8A4307160C96}"/>
              </a:ext>
            </a:extLst>
          </p:cNvPr>
          <p:cNvSpPr/>
          <p:nvPr/>
        </p:nvSpPr>
        <p:spPr>
          <a:xfrm>
            <a:off x="259022" y="216371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Motivation and Goal</a:t>
            </a:r>
          </a:p>
        </p:txBody>
      </p:sp>
      <p:sp>
        <p:nvSpPr>
          <p:cNvPr id="7" name="Rectangle 6">
            <a:extLst>
              <a:ext uri="{FF2B5EF4-FFF2-40B4-BE49-F238E27FC236}">
                <a16:creationId xmlns:a16="http://schemas.microsoft.com/office/drawing/2014/main" id="{03A44881-06D2-2047-A23F-E55626F01184}"/>
              </a:ext>
            </a:extLst>
          </p:cNvPr>
          <p:cNvSpPr/>
          <p:nvPr/>
        </p:nvSpPr>
        <p:spPr>
          <a:xfrm>
            <a:off x="259022" y="3258071"/>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MegIS</a:t>
            </a:r>
            <a:endPar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8" name="Rectangle 7">
            <a:extLst>
              <a:ext uri="{FF2B5EF4-FFF2-40B4-BE49-F238E27FC236}">
                <a16:creationId xmlns:a16="http://schemas.microsoft.com/office/drawing/2014/main" id="{209598DC-8651-B84E-AA25-498AE4B00592}"/>
              </a:ext>
            </a:extLst>
          </p:cNvPr>
          <p:cNvSpPr/>
          <p:nvPr/>
        </p:nvSpPr>
        <p:spPr>
          <a:xfrm>
            <a:off x="259022" y="435242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Evaluation</a:t>
            </a:r>
          </a:p>
        </p:txBody>
      </p:sp>
    </p:spTree>
    <p:extLst>
      <p:ext uri="{BB962C8B-B14F-4D97-AF65-F5344CB8AC3E}">
        <p14:creationId xmlns:p14="http://schemas.microsoft.com/office/powerpoint/2010/main" val="282606562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Metagenomics In-Storage</a:t>
            </a:r>
          </a:p>
        </p:txBody>
      </p:sp>
      <p:sp>
        <p:nvSpPr>
          <p:cNvPr id="3" name="Content Placeholder 2">
            <a:extLst>
              <a:ext uri="{FF2B5EF4-FFF2-40B4-BE49-F238E27FC236}">
                <a16:creationId xmlns:a16="http://schemas.microsoft.com/office/drawing/2014/main" id="{077D571C-7F1B-DA49-A585-AADD1EF8423A}"/>
              </a:ext>
            </a:extLst>
          </p:cNvPr>
          <p:cNvSpPr>
            <a:spLocks noGrp="1"/>
          </p:cNvSpPr>
          <p:nvPr>
            <p:ph idx="1"/>
          </p:nvPr>
        </p:nvSpPr>
        <p:spPr>
          <a:xfrm>
            <a:off x="189560" y="882130"/>
            <a:ext cx="8798061" cy="2389887"/>
          </a:xfrm>
        </p:spPr>
        <p:txBody>
          <a:bodyPr/>
          <a:lstStyle/>
          <a:p>
            <a:pPr>
              <a:lnSpc>
                <a:spcPct val="100000"/>
              </a:lnSpc>
              <a:spcBef>
                <a:spcPts val="500"/>
              </a:spcBef>
              <a:spcAft>
                <a:spcPts val="1000"/>
              </a:spcAft>
            </a:pPr>
            <a:r>
              <a:rPr lang="en-CH" sz="2400" dirty="0"/>
              <a:t>First in-storage </a:t>
            </a:r>
            <a:r>
              <a:rPr lang="en-GB" sz="2400" dirty="0"/>
              <a:t>system for </a:t>
            </a:r>
            <a:r>
              <a:rPr lang="en-GB" sz="2400" i="1" dirty="0"/>
              <a:t>end-to-end</a:t>
            </a:r>
            <a:r>
              <a:rPr lang="en-GB" sz="2400" dirty="0"/>
              <a:t> metagenomic analysis</a:t>
            </a:r>
            <a:endParaRPr lang="en-CH" sz="2400" b="1" u="sng" dirty="0">
              <a:solidFill>
                <a:srgbClr val="1982C3"/>
              </a:solidFill>
            </a:endParaRPr>
          </a:p>
          <a:p>
            <a:pPr>
              <a:lnSpc>
                <a:spcPct val="100000"/>
              </a:lnSpc>
              <a:spcBef>
                <a:spcPts val="500"/>
              </a:spcBef>
              <a:spcAft>
                <a:spcPts val="1000"/>
              </a:spcAft>
            </a:pPr>
            <a:r>
              <a:rPr lang="en-CH" sz="2400" b="1" dirty="0">
                <a:solidFill>
                  <a:srgbClr val="1982C3"/>
                </a:solidFill>
              </a:rPr>
              <a:t>Idea: </a:t>
            </a:r>
            <a:r>
              <a:rPr lang="en-CH" sz="2400" dirty="0">
                <a:solidFill>
                  <a:srgbClr val="1982C3"/>
                </a:solidFill>
              </a:rPr>
              <a:t>Cooperative in-storage processing for metagenomic analysis</a:t>
            </a:r>
          </a:p>
          <a:p>
            <a:pPr lvl="1">
              <a:lnSpc>
                <a:spcPct val="100000"/>
              </a:lnSpc>
              <a:spcAft>
                <a:spcPts val="1000"/>
              </a:spcAft>
            </a:pPr>
            <a:r>
              <a:rPr lang="en-GB" sz="2000" dirty="0"/>
              <a:t>Hardware/software co-design between the </a:t>
            </a:r>
            <a:r>
              <a:rPr lang="en-GB" sz="2000" b="1" dirty="0">
                <a:solidFill>
                  <a:schemeClr val="accent6">
                    <a:lumMod val="75000"/>
                  </a:schemeClr>
                </a:solidFill>
              </a:rPr>
              <a:t>storage system</a:t>
            </a:r>
            <a:r>
              <a:rPr lang="en-GB" sz="2000" dirty="0">
                <a:solidFill>
                  <a:schemeClr val="accent6">
                    <a:lumMod val="75000"/>
                  </a:schemeClr>
                </a:solidFill>
              </a:rPr>
              <a:t> </a:t>
            </a:r>
            <a:r>
              <a:rPr lang="en-GB" sz="2000" dirty="0"/>
              <a:t>and </a:t>
            </a:r>
            <a:r>
              <a:rPr lang="en-GB" sz="2000" b="1" dirty="0">
                <a:solidFill>
                  <a:schemeClr val="accent2"/>
                </a:solidFill>
              </a:rPr>
              <a:t>host system</a:t>
            </a:r>
          </a:p>
        </p:txBody>
      </p:sp>
      <p:grpSp>
        <p:nvGrpSpPr>
          <p:cNvPr id="8" name="Group 7">
            <a:extLst>
              <a:ext uri="{FF2B5EF4-FFF2-40B4-BE49-F238E27FC236}">
                <a16:creationId xmlns:a16="http://schemas.microsoft.com/office/drawing/2014/main" id="{BB2F72DB-BA33-AD4A-845C-0862E8D50054}"/>
              </a:ext>
            </a:extLst>
          </p:cNvPr>
          <p:cNvGrpSpPr/>
          <p:nvPr/>
        </p:nvGrpSpPr>
        <p:grpSpPr>
          <a:xfrm>
            <a:off x="705812" y="3349728"/>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Host System</a:t>
              </a:r>
            </a:p>
          </p:txBody>
        </p:sp>
      </p:grpSp>
      <p:grpSp>
        <p:nvGrpSpPr>
          <p:cNvPr id="6" name="Group 5">
            <a:extLst>
              <a:ext uri="{FF2B5EF4-FFF2-40B4-BE49-F238E27FC236}">
                <a16:creationId xmlns:a16="http://schemas.microsoft.com/office/drawing/2014/main" id="{1DEDB59F-6F83-E24F-BE7A-70E8371CE730}"/>
              </a:ext>
            </a:extLst>
          </p:cNvPr>
          <p:cNvGrpSpPr/>
          <p:nvPr/>
        </p:nvGrpSpPr>
        <p:grpSpPr>
          <a:xfrm>
            <a:off x="2666932" y="3403412"/>
            <a:ext cx="5771256" cy="2549218"/>
            <a:chOff x="2666932" y="2519021"/>
            <a:chExt cx="5771256" cy="2549218"/>
          </a:xfrm>
        </p:grpSpPr>
        <p:grpSp>
          <p:nvGrpSpPr>
            <p:cNvPr id="7" name="Group 6">
              <a:extLst>
                <a:ext uri="{FF2B5EF4-FFF2-40B4-BE49-F238E27FC236}">
                  <a16:creationId xmlns:a16="http://schemas.microsoft.com/office/drawing/2014/main" id="{A32764CC-5D10-A248-A393-8558418F6787}"/>
                </a:ext>
              </a:extLst>
            </p:cNvPr>
            <p:cNvGrpSpPr/>
            <p:nvPr/>
          </p:nvGrpSpPr>
          <p:grpSpPr>
            <a:xfrm>
              <a:off x="2666932" y="2519021"/>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rPr>
                  <a:t>SSD DRAM</a:t>
                </a:r>
                <a:endParaRPr kumimoji="0" lang="en-CH" sz="16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SSD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Cores</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MegIS-Enabled SSD </a:t>
                </a: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p:txBody>
          </p:sp>
        </p:grpSp>
        <p:grpSp>
          <p:nvGrpSpPr>
            <p:cNvPr id="10" name="Group 9">
              <a:extLst>
                <a:ext uri="{FF2B5EF4-FFF2-40B4-BE49-F238E27FC236}">
                  <a16:creationId xmlns:a16="http://schemas.microsoft.com/office/drawing/2014/main" id="{CC48594D-229F-2E4F-AB9E-0142CC57C9CA}"/>
                </a:ext>
              </a:extLst>
            </p:cNvPr>
            <p:cNvGrpSpPr/>
            <p:nvPr/>
          </p:nvGrpSpPr>
          <p:grpSpPr>
            <a:xfrm>
              <a:off x="3172611" y="3820953"/>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Channel#1</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sp>
        <p:nvSpPr>
          <p:cNvPr id="4" name="Rectangle 3">
            <a:extLst>
              <a:ext uri="{FF2B5EF4-FFF2-40B4-BE49-F238E27FC236}">
                <a16:creationId xmlns:a16="http://schemas.microsoft.com/office/drawing/2014/main" id="{DD5C3FA2-A0FC-FE4E-BE85-F2B9BA3A3DB3}"/>
              </a:ext>
            </a:extLst>
          </p:cNvPr>
          <p:cNvSpPr/>
          <p:nvPr/>
        </p:nvSpPr>
        <p:spPr>
          <a:xfrm>
            <a:off x="4720181" y="1982707"/>
            <a:ext cx="2099628" cy="36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BD7EE58E-34CA-734B-AFA0-E50BB9C3121E}"/>
              </a:ext>
            </a:extLst>
          </p:cNvPr>
          <p:cNvSpPr/>
          <p:nvPr/>
        </p:nvSpPr>
        <p:spPr>
          <a:xfrm>
            <a:off x="6854812" y="1993080"/>
            <a:ext cx="2099628" cy="36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3541DDBA-2274-3644-B6FD-C69DF7C5E257}"/>
              </a:ext>
            </a:extLst>
          </p:cNvPr>
          <p:cNvSpPr/>
          <p:nvPr/>
        </p:nvSpPr>
        <p:spPr>
          <a:xfrm>
            <a:off x="518985" y="2371034"/>
            <a:ext cx="1631091" cy="3672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4" name="Graphic 33" descr="Gears">
            <a:extLst>
              <a:ext uri="{FF2B5EF4-FFF2-40B4-BE49-F238E27FC236}">
                <a16:creationId xmlns:a16="http://schemas.microsoft.com/office/drawing/2014/main" id="{831A2A72-74C4-E949-8023-19D16F08D1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41562" y="4130806"/>
            <a:ext cx="1005390" cy="1005390"/>
          </a:xfrm>
          <a:prstGeom prst="rect">
            <a:avLst/>
          </a:prstGeom>
        </p:spPr>
      </p:pic>
      <p:pic>
        <p:nvPicPr>
          <p:cNvPr id="35" name="Graphic 34" descr="Gears">
            <a:extLst>
              <a:ext uri="{FF2B5EF4-FFF2-40B4-BE49-F238E27FC236}">
                <a16:creationId xmlns:a16="http://schemas.microsoft.com/office/drawing/2014/main" id="{7D7A506D-825F-5444-B607-951193CBCF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9868" y="4130806"/>
            <a:ext cx="1005390" cy="1005390"/>
          </a:xfrm>
          <a:prstGeom prst="rect">
            <a:avLst/>
          </a:prstGeom>
        </p:spPr>
      </p:pic>
    </p:spTree>
    <p:extLst>
      <p:ext uri="{BB962C8B-B14F-4D97-AF65-F5344CB8AC3E}">
        <p14:creationId xmlns:p14="http://schemas.microsoft.com/office/powerpoint/2010/main" val="23778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animBg="1"/>
      <p:bldP spid="32" grpId="0" animBg="1"/>
      <p:bldP spid="33"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050F4-51BF-6C40-B637-D29E40E438CD}"/>
              </a:ext>
            </a:extLst>
          </p:cNvPr>
          <p:cNvSpPr>
            <a:spLocks noGrp="1"/>
          </p:cNvSpPr>
          <p:nvPr>
            <p:ph type="title"/>
          </p:nvPr>
        </p:nvSpPr>
        <p:spPr/>
        <p:txBody>
          <a:bodyPr/>
          <a:lstStyle/>
          <a:p>
            <a:r>
              <a:rPr lang="en-CH" dirty="0"/>
              <a:t>MegIS’s Steps</a:t>
            </a:r>
          </a:p>
        </p:txBody>
      </p:sp>
      <p:grpSp>
        <p:nvGrpSpPr>
          <p:cNvPr id="4" name="Group 3">
            <a:extLst>
              <a:ext uri="{FF2B5EF4-FFF2-40B4-BE49-F238E27FC236}">
                <a16:creationId xmlns:a16="http://schemas.microsoft.com/office/drawing/2014/main" id="{A9307C66-9A4F-824A-AE13-9C5471EC48EA}"/>
              </a:ext>
            </a:extLst>
          </p:cNvPr>
          <p:cNvGrpSpPr/>
          <p:nvPr/>
        </p:nvGrpSpPr>
        <p:grpSpPr>
          <a:xfrm>
            <a:off x="-768361" y="3414655"/>
            <a:ext cx="4775363" cy="2952954"/>
            <a:chOff x="-768361" y="3343657"/>
            <a:chExt cx="4775363" cy="2952954"/>
          </a:xfrm>
        </p:grpSpPr>
        <p:pic>
          <p:nvPicPr>
            <p:cNvPr id="5" name="Graphic 4" descr="Database">
              <a:extLst>
                <a:ext uri="{FF2B5EF4-FFF2-40B4-BE49-F238E27FC236}">
                  <a16:creationId xmlns:a16="http://schemas.microsoft.com/office/drawing/2014/main" id="{7E944E08-167C-994A-B94F-D42F0FC37D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8361" y="3343657"/>
              <a:ext cx="4775363" cy="2261076"/>
            </a:xfrm>
            <a:prstGeom prst="rect">
              <a:avLst/>
            </a:prstGeom>
          </p:spPr>
        </p:pic>
        <p:sp>
          <p:nvSpPr>
            <p:cNvPr id="6" name="TextBox 5">
              <a:extLst>
                <a:ext uri="{FF2B5EF4-FFF2-40B4-BE49-F238E27FC236}">
                  <a16:creationId xmlns:a16="http://schemas.microsoft.com/office/drawing/2014/main" id="{76030596-3995-834A-BEC4-513F0A4060F8}"/>
                </a:ext>
              </a:extLst>
            </p:cNvPr>
            <p:cNvSpPr txBox="1"/>
            <p:nvPr/>
          </p:nvSpPr>
          <p:spPr>
            <a:xfrm>
              <a:off x="42967" y="5419448"/>
              <a:ext cx="3152705" cy="877163"/>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A large database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containing information</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on </a:t>
              </a:r>
              <a:r>
                <a:rPr kumimoji="0" lang="en-US"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many species </a:t>
              </a:r>
            </a:p>
          </p:txBody>
        </p:sp>
      </p:grpSp>
      <p:sp>
        <p:nvSpPr>
          <p:cNvPr id="7" name="TextBox 6">
            <a:extLst>
              <a:ext uri="{FF2B5EF4-FFF2-40B4-BE49-F238E27FC236}">
                <a16:creationId xmlns:a16="http://schemas.microsoft.com/office/drawing/2014/main" id="{4319C630-E5D0-A04C-8A59-D198B8C727CE}"/>
              </a:ext>
            </a:extLst>
          </p:cNvPr>
          <p:cNvSpPr txBox="1"/>
          <p:nvPr/>
        </p:nvSpPr>
        <p:spPr>
          <a:xfrm>
            <a:off x="42966" y="2699186"/>
            <a:ext cx="3152705" cy="877163"/>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Metagenomic sample</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with species that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are </a:t>
            </a:r>
            <a:r>
              <a:rPr kumimoji="0" lang="en-US" sz="2000" b="1"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not known </a:t>
            </a: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in advance</a:t>
            </a:r>
          </a:p>
        </p:txBody>
      </p:sp>
      <p:sp>
        <p:nvSpPr>
          <p:cNvPr id="8" name="Oval 7">
            <a:extLst>
              <a:ext uri="{FF2B5EF4-FFF2-40B4-BE49-F238E27FC236}">
                <a16:creationId xmlns:a16="http://schemas.microsoft.com/office/drawing/2014/main" id="{16F1C8BF-7829-5F4A-A1D2-74522292BE84}"/>
              </a:ext>
            </a:extLst>
          </p:cNvPr>
          <p:cNvSpPr/>
          <p:nvPr/>
        </p:nvSpPr>
        <p:spPr>
          <a:xfrm>
            <a:off x="293531" y="875832"/>
            <a:ext cx="2553629" cy="1851660"/>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19" name="Group 18">
            <a:extLst>
              <a:ext uri="{FF2B5EF4-FFF2-40B4-BE49-F238E27FC236}">
                <a16:creationId xmlns:a16="http://schemas.microsoft.com/office/drawing/2014/main" id="{D5896A9E-5E1F-994A-86A1-82A2F6E3E44C}"/>
              </a:ext>
            </a:extLst>
          </p:cNvPr>
          <p:cNvGrpSpPr/>
          <p:nvPr/>
        </p:nvGrpSpPr>
        <p:grpSpPr>
          <a:xfrm>
            <a:off x="222107" y="3763014"/>
            <a:ext cx="2745780" cy="1614374"/>
            <a:chOff x="222107" y="3837156"/>
            <a:chExt cx="2745780" cy="1614374"/>
          </a:xfrm>
        </p:grpSpPr>
        <p:pic>
          <p:nvPicPr>
            <p:cNvPr id="20" name="Picture 19">
              <a:extLst>
                <a:ext uri="{FF2B5EF4-FFF2-40B4-BE49-F238E27FC236}">
                  <a16:creationId xmlns:a16="http://schemas.microsoft.com/office/drawing/2014/main" id="{A9D86756-3484-8646-952F-88E7275F03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3532" y="3890499"/>
              <a:ext cx="843350" cy="843350"/>
            </a:xfrm>
            <a:prstGeom prst="rect">
              <a:avLst/>
            </a:prstGeom>
          </p:spPr>
        </p:pic>
        <p:pic>
          <p:nvPicPr>
            <p:cNvPr id="21" name="Picture 20">
              <a:extLst>
                <a:ext uri="{FF2B5EF4-FFF2-40B4-BE49-F238E27FC236}">
                  <a16:creationId xmlns:a16="http://schemas.microsoft.com/office/drawing/2014/main" id="{D2DB8AFB-9129-FE4B-A747-C95AF95470A8}"/>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1185647" y="3837156"/>
              <a:ext cx="617134" cy="617134"/>
            </a:xfrm>
            <a:prstGeom prst="rect">
              <a:avLst/>
            </a:prstGeom>
            <a:effectLst/>
          </p:spPr>
        </p:pic>
        <p:pic>
          <p:nvPicPr>
            <p:cNvPr id="22" name="Picture 21">
              <a:extLst>
                <a:ext uri="{FF2B5EF4-FFF2-40B4-BE49-F238E27FC236}">
                  <a16:creationId xmlns:a16="http://schemas.microsoft.com/office/drawing/2014/main" id="{0F4547B2-683B-CE45-B31A-582F7ACD8690}"/>
                </a:ext>
              </a:extLst>
            </p:cNvPr>
            <p:cNvPicPr>
              <a:picLocks noChangeAspect="1"/>
            </p:cNvPicPr>
            <p:nvPr/>
          </p:nvPicPr>
          <p:blipFill>
            <a:blip r:embed="rId8"/>
            <a:stretch>
              <a:fillRect/>
            </a:stretch>
          </p:blipFill>
          <p:spPr>
            <a:xfrm>
              <a:off x="222107" y="4315519"/>
              <a:ext cx="476492" cy="476492"/>
            </a:xfrm>
            <a:prstGeom prst="rect">
              <a:avLst/>
            </a:prstGeom>
            <a:effectLst/>
          </p:spPr>
        </p:pic>
        <p:pic>
          <p:nvPicPr>
            <p:cNvPr id="23" name="Picture 22">
              <a:extLst>
                <a:ext uri="{FF2B5EF4-FFF2-40B4-BE49-F238E27FC236}">
                  <a16:creationId xmlns:a16="http://schemas.microsoft.com/office/drawing/2014/main" id="{18DF51D4-4868-5848-8052-1315F64D06C4}"/>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2323150" y="4639800"/>
              <a:ext cx="644737" cy="644737"/>
            </a:xfrm>
            <a:prstGeom prst="rect">
              <a:avLst/>
            </a:prstGeom>
            <a:effectLst/>
          </p:spPr>
        </p:pic>
        <p:pic>
          <p:nvPicPr>
            <p:cNvPr id="24" name="Picture 23">
              <a:extLst>
                <a:ext uri="{FF2B5EF4-FFF2-40B4-BE49-F238E27FC236}">
                  <a16:creationId xmlns:a16="http://schemas.microsoft.com/office/drawing/2014/main" id="{FD913261-2108-5443-9885-9817971849E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66328" y="3858921"/>
              <a:ext cx="967673" cy="967673"/>
            </a:xfrm>
            <a:prstGeom prst="rect">
              <a:avLst/>
            </a:prstGeom>
          </p:spPr>
        </p:pic>
        <p:pic>
          <p:nvPicPr>
            <p:cNvPr id="25" name="Picture 24">
              <a:extLst>
                <a:ext uri="{FF2B5EF4-FFF2-40B4-BE49-F238E27FC236}">
                  <a16:creationId xmlns:a16="http://schemas.microsoft.com/office/drawing/2014/main" id="{417B3C0D-B7D0-6D49-9000-E38A95172F4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8580" y="4716682"/>
              <a:ext cx="651126" cy="651126"/>
            </a:xfrm>
            <a:prstGeom prst="rect">
              <a:avLst/>
            </a:prstGeom>
          </p:spPr>
        </p:pic>
        <p:pic>
          <p:nvPicPr>
            <p:cNvPr id="26" name="Picture 25">
              <a:extLst>
                <a:ext uri="{FF2B5EF4-FFF2-40B4-BE49-F238E27FC236}">
                  <a16:creationId xmlns:a16="http://schemas.microsoft.com/office/drawing/2014/main" id="{774C2EFE-E542-5A45-91F5-F8BB4CE6E3F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1692" y="4519424"/>
              <a:ext cx="596538" cy="596538"/>
            </a:xfrm>
            <a:prstGeom prst="rect">
              <a:avLst/>
            </a:prstGeom>
          </p:spPr>
        </p:pic>
        <p:pic>
          <p:nvPicPr>
            <p:cNvPr id="27" name="Picture 26">
              <a:extLst>
                <a:ext uri="{FF2B5EF4-FFF2-40B4-BE49-F238E27FC236}">
                  <a16:creationId xmlns:a16="http://schemas.microsoft.com/office/drawing/2014/main" id="{27DA6C79-80CD-474C-95C1-0FCB27A79D0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58685" y="4830355"/>
              <a:ext cx="621175" cy="621175"/>
            </a:xfrm>
            <a:prstGeom prst="rect">
              <a:avLst/>
            </a:prstGeom>
          </p:spPr>
        </p:pic>
      </p:grpSp>
      <p:grpSp>
        <p:nvGrpSpPr>
          <p:cNvPr id="136" name="Group 135">
            <a:extLst>
              <a:ext uri="{FF2B5EF4-FFF2-40B4-BE49-F238E27FC236}">
                <a16:creationId xmlns:a16="http://schemas.microsoft.com/office/drawing/2014/main" id="{7F80CF0D-46BA-7943-9439-F0F888241DE0}"/>
              </a:ext>
            </a:extLst>
          </p:cNvPr>
          <p:cNvGrpSpPr/>
          <p:nvPr/>
        </p:nvGrpSpPr>
        <p:grpSpPr>
          <a:xfrm>
            <a:off x="-794302" y="3460482"/>
            <a:ext cx="4775363" cy="2261076"/>
            <a:chOff x="-794302" y="3568490"/>
            <a:chExt cx="4775363" cy="2261076"/>
          </a:xfrm>
        </p:grpSpPr>
        <p:sp>
          <p:nvSpPr>
            <p:cNvPr id="137" name="Rectangle 136">
              <a:extLst>
                <a:ext uri="{FF2B5EF4-FFF2-40B4-BE49-F238E27FC236}">
                  <a16:creationId xmlns:a16="http://schemas.microsoft.com/office/drawing/2014/main" id="{5DF7AFB5-F0D1-194C-9921-4745E437DE20}"/>
                </a:ext>
              </a:extLst>
            </p:cNvPr>
            <p:cNvSpPr/>
            <p:nvPr/>
          </p:nvSpPr>
          <p:spPr>
            <a:xfrm>
              <a:off x="189560" y="3953962"/>
              <a:ext cx="2807640" cy="149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pic>
          <p:nvPicPr>
            <p:cNvPr id="138" name="Graphic 137" descr="Database">
              <a:extLst>
                <a:ext uri="{FF2B5EF4-FFF2-40B4-BE49-F238E27FC236}">
                  <a16:creationId xmlns:a16="http://schemas.microsoft.com/office/drawing/2014/main" id="{374D2D7D-E9C5-534A-9EC8-C578A794EA6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94302" y="3568490"/>
              <a:ext cx="4775363" cy="2261076"/>
            </a:xfrm>
            <a:prstGeom prst="rect">
              <a:avLst/>
            </a:prstGeom>
          </p:spPr>
        </p:pic>
      </p:grpSp>
      <p:sp>
        <p:nvSpPr>
          <p:cNvPr id="108" name="Rectangle 107">
            <a:extLst>
              <a:ext uri="{FF2B5EF4-FFF2-40B4-BE49-F238E27FC236}">
                <a16:creationId xmlns:a16="http://schemas.microsoft.com/office/drawing/2014/main" id="{B5FC74F1-D7D6-004C-9A0D-339AD5F6B1BA}"/>
              </a:ext>
            </a:extLst>
          </p:cNvPr>
          <p:cNvSpPr/>
          <p:nvPr/>
        </p:nvSpPr>
        <p:spPr>
          <a:xfrm>
            <a:off x="3183315" y="902919"/>
            <a:ext cx="3986566" cy="14324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ounded Rectangle 32">
            <a:extLst>
              <a:ext uri="{FF2B5EF4-FFF2-40B4-BE49-F238E27FC236}">
                <a16:creationId xmlns:a16="http://schemas.microsoft.com/office/drawing/2014/main" id="{0E83524F-D1AE-5146-B046-26D6C429D551}"/>
              </a:ext>
            </a:extLst>
          </p:cNvPr>
          <p:cNvSpPr/>
          <p:nvPr/>
        </p:nvSpPr>
        <p:spPr>
          <a:xfrm>
            <a:off x="3305590" y="1306940"/>
            <a:ext cx="1948977" cy="669551"/>
          </a:xfrm>
          <a:prstGeom prst="roundRect">
            <a:avLst>
              <a:gd name="adj" fmla="val 8025"/>
            </a:avLst>
          </a:prstGeom>
          <a:solidFill>
            <a:srgbClr val="1982C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Preparation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of </a:t>
            </a: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Input Queries</a:t>
            </a:r>
          </a:p>
        </p:txBody>
      </p:sp>
      <p:grpSp>
        <p:nvGrpSpPr>
          <p:cNvPr id="36" name="Group 35">
            <a:extLst>
              <a:ext uri="{FF2B5EF4-FFF2-40B4-BE49-F238E27FC236}">
                <a16:creationId xmlns:a16="http://schemas.microsoft.com/office/drawing/2014/main" id="{7257DF42-242B-494C-A19C-DD02A2CE9086}"/>
              </a:ext>
            </a:extLst>
          </p:cNvPr>
          <p:cNvGrpSpPr/>
          <p:nvPr/>
        </p:nvGrpSpPr>
        <p:grpSpPr>
          <a:xfrm>
            <a:off x="5449487" y="888858"/>
            <a:ext cx="1566110" cy="1417511"/>
            <a:chOff x="3141770" y="1630562"/>
            <a:chExt cx="1566110" cy="1417511"/>
          </a:xfrm>
        </p:grpSpPr>
        <p:grpSp>
          <p:nvGrpSpPr>
            <p:cNvPr id="37" name="Group 36">
              <a:extLst>
                <a:ext uri="{FF2B5EF4-FFF2-40B4-BE49-F238E27FC236}">
                  <a16:creationId xmlns:a16="http://schemas.microsoft.com/office/drawing/2014/main" id="{7B554566-2B3B-664E-9EF8-BCC331174B96}"/>
                </a:ext>
              </a:extLst>
            </p:cNvPr>
            <p:cNvGrpSpPr/>
            <p:nvPr/>
          </p:nvGrpSpPr>
          <p:grpSpPr>
            <a:xfrm>
              <a:off x="3141770" y="1630562"/>
              <a:ext cx="1501047" cy="1417511"/>
              <a:chOff x="3294003" y="1331203"/>
              <a:chExt cx="1501047" cy="1417511"/>
            </a:xfrm>
          </p:grpSpPr>
          <p:sp>
            <p:nvSpPr>
              <p:cNvPr id="42" name="Left Brace 41">
                <a:extLst>
                  <a:ext uri="{FF2B5EF4-FFF2-40B4-BE49-F238E27FC236}">
                    <a16:creationId xmlns:a16="http://schemas.microsoft.com/office/drawing/2014/main" id="{34F39EAB-9D04-E24D-A5BA-7FE029F24424}"/>
                  </a:ext>
                </a:extLst>
              </p:cNvPr>
              <p:cNvSpPr/>
              <p:nvPr/>
            </p:nvSpPr>
            <p:spPr>
              <a:xfrm>
                <a:off x="3819479" y="1396616"/>
                <a:ext cx="157183" cy="1273306"/>
              </a:xfrm>
              <a:prstGeom prst="leftBrace">
                <a:avLst/>
              </a:prstGeom>
              <a:ln w="15875"/>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43" name="TextBox 42">
                <a:extLst>
                  <a:ext uri="{FF2B5EF4-FFF2-40B4-BE49-F238E27FC236}">
                    <a16:creationId xmlns:a16="http://schemas.microsoft.com/office/drawing/2014/main" id="{6D4B06CC-8B52-D040-A34E-1E24E09E70C4}"/>
                  </a:ext>
                </a:extLst>
              </p:cNvPr>
              <p:cNvSpPr txBox="1"/>
              <p:nvPr/>
            </p:nvSpPr>
            <p:spPr>
              <a:xfrm rot="16200000">
                <a:off x="2923737" y="1701469"/>
                <a:ext cx="1331463" cy="5909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Query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K-mer</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t>
                </a:r>
              </a:p>
            </p:txBody>
          </p:sp>
          <p:sp>
            <p:nvSpPr>
              <p:cNvPr id="44" name="TextBox 43">
                <a:extLst>
                  <a:ext uri="{FF2B5EF4-FFF2-40B4-BE49-F238E27FC236}">
                    <a16:creationId xmlns:a16="http://schemas.microsoft.com/office/drawing/2014/main" id="{8AE8CD6A-FE89-804E-9106-9C0E4EB2DF1F}"/>
                  </a:ext>
                </a:extLst>
              </p:cNvPr>
              <p:cNvSpPr txBox="1"/>
              <p:nvPr/>
            </p:nvSpPr>
            <p:spPr>
              <a:xfrm>
                <a:off x="4550435" y="2348604"/>
                <a:ext cx="24461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endPar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grpSp>
          <p:nvGrpSpPr>
            <p:cNvPr id="38" name="Group 37">
              <a:extLst>
                <a:ext uri="{FF2B5EF4-FFF2-40B4-BE49-F238E27FC236}">
                  <a16:creationId xmlns:a16="http://schemas.microsoft.com/office/drawing/2014/main" id="{10B2752C-9359-DA49-AE26-6C3D46C13A6D}"/>
                </a:ext>
              </a:extLst>
            </p:cNvPr>
            <p:cNvGrpSpPr/>
            <p:nvPr/>
          </p:nvGrpSpPr>
          <p:grpSpPr>
            <a:xfrm>
              <a:off x="3821530" y="1735182"/>
              <a:ext cx="886350" cy="978451"/>
              <a:chOff x="1678724" y="2023347"/>
              <a:chExt cx="1007267" cy="978451"/>
            </a:xfrm>
          </p:grpSpPr>
          <p:sp>
            <p:nvSpPr>
              <p:cNvPr id="39" name="Rectangle 38">
                <a:extLst>
                  <a:ext uri="{FF2B5EF4-FFF2-40B4-BE49-F238E27FC236}">
                    <a16:creationId xmlns:a16="http://schemas.microsoft.com/office/drawing/2014/main" id="{A60DC3EA-5B9A-E747-8E69-18C10647080F}"/>
                  </a:ext>
                </a:extLst>
              </p:cNvPr>
              <p:cNvSpPr/>
              <p:nvPr/>
            </p:nvSpPr>
            <p:spPr>
              <a:xfrm>
                <a:off x="1678724" y="2023347"/>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0" name="Rectangle 39">
                <a:extLst>
                  <a:ext uri="{FF2B5EF4-FFF2-40B4-BE49-F238E27FC236}">
                    <a16:creationId xmlns:a16="http://schemas.microsoft.com/office/drawing/2014/main" id="{E57D6DDF-B576-E640-BA02-CCDDCDEE4683}"/>
                  </a:ext>
                </a:extLst>
              </p:cNvPr>
              <p:cNvSpPr/>
              <p:nvPr/>
            </p:nvSpPr>
            <p:spPr>
              <a:xfrm>
                <a:off x="1853406" y="2415581"/>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1" name="Rectangle 40">
                <a:extLst>
                  <a:ext uri="{FF2B5EF4-FFF2-40B4-BE49-F238E27FC236}">
                    <a16:creationId xmlns:a16="http://schemas.microsoft.com/office/drawing/2014/main" id="{E0CE7C62-6FCE-FF40-AD6D-69C30A519E29}"/>
                  </a:ext>
                </a:extLst>
              </p:cNvPr>
              <p:cNvSpPr/>
              <p:nvPr/>
            </p:nvSpPr>
            <p:spPr>
              <a:xfrm>
                <a:off x="1980330" y="2793453"/>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grpSp>
      </p:grpSp>
      <p:cxnSp>
        <p:nvCxnSpPr>
          <p:cNvPr id="80" name="Straight Arrow Connector 79">
            <a:extLst>
              <a:ext uri="{FF2B5EF4-FFF2-40B4-BE49-F238E27FC236}">
                <a16:creationId xmlns:a16="http://schemas.microsoft.com/office/drawing/2014/main" id="{34CCC2E9-16E2-7A44-AB37-4B273934DA95}"/>
              </a:ext>
            </a:extLst>
          </p:cNvPr>
          <p:cNvCxnSpPr>
            <a:cxnSpLocks/>
          </p:cNvCxnSpPr>
          <p:nvPr/>
        </p:nvCxnSpPr>
        <p:spPr>
          <a:xfrm>
            <a:off x="5246916" y="1636485"/>
            <a:ext cx="251999" cy="0"/>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95AC4E35-E94C-C141-A92A-FF44708D3071}"/>
              </a:ext>
            </a:extLst>
          </p:cNvPr>
          <p:cNvSpPr/>
          <p:nvPr/>
        </p:nvSpPr>
        <p:spPr>
          <a:xfrm>
            <a:off x="3183315" y="902919"/>
            <a:ext cx="3986566" cy="1403450"/>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676DA14E-A896-534D-8084-B859E5C22444}"/>
              </a:ext>
            </a:extLst>
          </p:cNvPr>
          <p:cNvSpPr/>
          <p:nvPr/>
        </p:nvSpPr>
        <p:spPr>
          <a:xfrm>
            <a:off x="3811343" y="2534582"/>
            <a:ext cx="4578895" cy="1959589"/>
          </a:xfrm>
          <a:prstGeom prst="rect">
            <a:avLst/>
          </a:prstGeom>
          <a:solidFill>
            <a:srgbClr val="FAE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ounded Rectangle 48">
            <a:extLst>
              <a:ext uri="{FF2B5EF4-FFF2-40B4-BE49-F238E27FC236}">
                <a16:creationId xmlns:a16="http://schemas.microsoft.com/office/drawing/2014/main" id="{EA047C92-00C3-B249-B8A9-DA556AB1591B}"/>
              </a:ext>
            </a:extLst>
          </p:cNvPr>
          <p:cNvSpPr/>
          <p:nvPr/>
        </p:nvSpPr>
        <p:spPr>
          <a:xfrm>
            <a:off x="3934912" y="3145377"/>
            <a:ext cx="2065855" cy="737999"/>
          </a:xfrm>
          <a:prstGeom prst="roundRect">
            <a:avLst>
              <a:gd name="adj" fmla="val 8025"/>
            </a:avLst>
          </a:prstGeom>
          <a:solidFill>
            <a:srgbClr val="C813B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Presence/Absence Identification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71" name="Group 70">
            <a:extLst>
              <a:ext uri="{FF2B5EF4-FFF2-40B4-BE49-F238E27FC236}">
                <a16:creationId xmlns:a16="http://schemas.microsoft.com/office/drawing/2014/main" id="{9C7AE664-EB47-6F4E-987C-0C561866EB95}"/>
              </a:ext>
            </a:extLst>
          </p:cNvPr>
          <p:cNvGrpSpPr/>
          <p:nvPr/>
        </p:nvGrpSpPr>
        <p:grpSpPr>
          <a:xfrm>
            <a:off x="6372024" y="2606099"/>
            <a:ext cx="2267268" cy="1882173"/>
            <a:chOff x="5032700" y="1554591"/>
            <a:chExt cx="2267268" cy="1882173"/>
          </a:xfrm>
        </p:grpSpPr>
        <p:pic>
          <p:nvPicPr>
            <p:cNvPr id="72" name="Picture 71">
              <a:extLst>
                <a:ext uri="{FF2B5EF4-FFF2-40B4-BE49-F238E27FC236}">
                  <a16:creationId xmlns:a16="http://schemas.microsoft.com/office/drawing/2014/main" id="{C5C344D7-A8FE-844D-8309-E25D27455968}"/>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5032701" y="1554591"/>
              <a:ext cx="617134" cy="617134"/>
            </a:xfrm>
            <a:prstGeom prst="rect">
              <a:avLst/>
            </a:prstGeom>
            <a:effectLst>
              <a:glow rad="25400">
                <a:schemeClr val="bg1">
                  <a:alpha val="88250"/>
                </a:schemeClr>
              </a:glow>
            </a:effectLst>
          </p:spPr>
        </p:pic>
        <p:pic>
          <p:nvPicPr>
            <p:cNvPr id="73" name="Picture 72">
              <a:extLst>
                <a:ext uri="{FF2B5EF4-FFF2-40B4-BE49-F238E27FC236}">
                  <a16:creationId xmlns:a16="http://schemas.microsoft.com/office/drawing/2014/main" id="{25435414-8AC3-F74B-888D-9FD16C63CEA2}"/>
                </a:ext>
              </a:extLst>
            </p:cNvPr>
            <p:cNvPicPr>
              <a:picLocks noChangeAspect="1"/>
            </p:cNvPicPr>
            <p:nvPr/>
          </p:nvPicPr>
          <p:blipFill>
            <a:blip r:embed="rId8"/>
            <a:stretch>
              <a:fillRect/>
            </a:stretch>
          </p:blipFill>
          <p:spPr>
            <a:xfrm>
              <a:off x="5032700" y="2210884"/>
              <a:ext cx="552729" cy="552729"/>
            </a:xfrm>
            <a:prstGeom prst="rect">
              <a:avLst/>
            </a:prstGeom>
            <a:effectLst>
              <a:glow rad="25400">
                <a:schemeClr val="bg1">
                  <a:alpha val="88250"/>
                </a:schemeClr>
              </a:glow>
            </a:effectLst>
          </p:spPr>
        </p:pic>
        <p:pic>
          <p:nvPicPr>
            <p:cNvPr id="74" name="Picture 73">
              <a:extLst>
                <a:ext uri="{FF2B5EF4-FFF2-40B4-BE49-F238E27FC236}">
                  <a16:creationId xmlns:a16="http://schemas.microsoft.com/office/drawing/2014/main" id="{D6399998-2DEC-CC46-8FB0-923398807CB2}"/>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5032701" y="2792027"/>
              <a:ext cx="644737" cy="644737"/>
            </a:xfrm>
            <a:prstGeom prst="rect">
              <a:avLst/>
            </a:prstGeom>
            <a:effectLst>
              <a:glow rad="25400">
                <a:schemeClr val="bg1">
                  <a:alpha val="88250"/>
                </a:schemeClr>
              </a:glow>
            </a:effectLst>
          </p:spPr>
        </p:pic>
        <p:sp>
          <p:nvSpPr>
            <p:cNvPr id="75" name="TextBox 74">
              <a:extLst>
                <a:ext uri="{FF2B5EF4-FFF2-40B4-BE49-F238E27FC236}">
                  <a16:creationId xmlns:a16="http://schemas.microsoft.com/office/drawing/2014/main" id="{495132CE-9F5D-3444-B0EC-27339CB8C19E}"/>
                </a:ext>
              </a:extLst>
            </p:cNvPr>
            <p:cNvSpPr txBox="1"/>
            <p:nvPr/>
          </p:nvSpPr>
          <p:spPr>
            <a:xfrm>
              <a:off x="5567969" y="1676971"/>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V. cholerae</a:t>
              </a:r>
            </a:p>
          </p:txBody>
        </p:sp>
        <p:sp>
          <p:nvSpPr>
            <p:cNvPr id="76" name="TextBox 75">
              <a:extLst>
                <a:ext uri="{FF2B5EF4-FFF2-40B4-BE49-F238E27FC236}">
                  <a16:creationId xmlns:a16="http://schemas.microsoft.com/office/drawing/2014/main" id="{0D4FCA09-E660-F14A-974A-6D849D721B8B}"/>
                </a:ext>
              </a:extLst>
            </p:cNvPr>
            <p:cNvSpPr txBox="1"/>
            <p:nvPr/>
          </p:nvSpPr>
          <p:spPr>
            <a:xfrm>
              <a:off x="5604503" y="2936064"/>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A9AC2"/>
                  </a:solidFill>
                  <a:effectLst/>
                  <a:uLnTx/>
                  <a:uFillTx/>
                  <a:latin typeface="Corbel" panose="020B0503020204020204" pitchFamily="34" charset="0"/>
                  <a:ea typeface="+mn-ea"/>
                  <a:cs typeface="+mn-cs"/>
                </a:rPr>
                <a:t>E. coli</a:t>
              </a:r>
            </a:p>
          </p:txBody>
        </p:sp>
        <p:sp>
          <p:nvSpPr>
            <p:cNvPr id="77" name="TextBox 76">
              <a:extLst>
                <a:ext uri="{FF2B5EF4-FFF2-40B4-BE49-F238E27FC236}">
                  <a16:creationId xmlns:a16="http://schemas.microsoft.com/office/drawing/2014/main" id="{67FAF4B2-8CBC-074D-9ED2-0061A15663E8}"/>
                </a:ext>
              </a:extLst>
            </p:cNvPr>
            <p:cNvSpPr txBox="1"/>
            <p:nvPr/>
          </p:nvSpPr>
          <p:spPr>
            <a:xfrm>
              <a:off x="5586604" y="2310900"/>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06161"/>
                  </a:solidFill>
                  <a:effectLst/>
                  <a:uLnTx/>
                  <a:uFillTx/>
                  <a:latin typeface="Corbel" panose="020B0503020204020204" pitchFamily="34" charset="0"/>
                  <a:ea typeface="+mn-ea"/>
                  <a:cs typeface="+mn-cs"/>
                </a:rPr>
                <a:t>SARS-CoV-2</a:t>
              </a:r>
            </a:p>
          </p:txBody>
        </p:sp>
      </p:grpSp>
      <p:cxnSp>
        <p:nvCxnSpPr>
          <p:cNvPr id="88" name="Straight Arrow Connector 87">
            <a:extLst>
              <a:ext uri="{FF2B5EF4-FFF2-40B4-BE49-F238E27FC236}">
                <a16:creationId xmlns:a16="http://schemas.microsoft.com/office/drawing/2014/main" id="{2C4E4EB7-05D8-5D49-A1D6-EA5979E4291E}"/>
              </a:ext>
            </a:extLst>
          </p:cNvPr>
          <p:cNvCxnSpPr>
            <a:cxnSpLocks/>
          </p:cNvCxnSpPr>
          <p:nvPr/>
        </p:nvCxnSpPr>
        <p:spPr>
          <a:xfrm>
            <a:off x="5990142" y="3503159"/>
            <a:ext cx="251999" cy="0"/>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1A33AD54-B1E5-FE4A-BFF7-80AABBA4554E}"/>
              </a:ext>
            </a:extLst>
          </p:cNvPr>
          <p:cNvSpPr/>
          <p:nvPr/>
        </p:nvSpPr>
        <p:spPr>
          <a:xfrm>
            <a:off x="3821380" y="2550652"/>
            <a:ext cx="4568857" cy="1968028"/>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0" name="Curved Connector 69">
            <a:extLst>
              <a:ext uri="{FF2B5EF4-FFF2-40B4-BE49-F238E27FC236}">
                <a16:creationId xmlns:a16="http://schemas.microsoft.com/office/drawing/2014/main" id="{0486B36E-F3A5-5648-BE55-42FA957396D3}"/>
              </a:ext>
            </a:extLst>
          </p:cNvPr>
          <p:cNvCxnSpPr>
            <a:cxnSpLocks/>
          </p:cNvCxnSpPr>
          <p:nvPr/>
        </p:nvCxnSpPr>
        <p:spPr>
          <a:xfrm flipV="1">
            <a:off x="3023141" y="3538886"/>
            <a:ext cx="911771" cy="581203"/>
          </a:xfrm>
          <a:prstGeom prst="curvedConnector3">
            <a:avLst>
              <a:gd name="adj1" fmla="val 50000"/>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7A96DD3A-84C2-D242-B89B-E3DA7E4DB7BA}"/>
              </a:ext>
            </a:extLst>
          </p:cNvPr>
          <p:cNvSpPr/>
          <p:nvPr/>
        </p:nvSpPr>
        <p:spPr>
          <a:xfrm>
            <a:off x="4510507" y="4742378"/>
            <a:ext cx="4411386" cy="16418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ounded Rectangle 62">
            <a:extLst>
              <a:ext uri="{FF2B5EF4-FFF2-40B4-BE49-F238E27FC236}">
                <a16:creationId xmlns:a16="http://schemas.microsoft.com/office/drawing/2014/main" id="{F1906667-7480-0C41-9E21-A0E049CD49CF}"/>
              </a:ext>
            </a:extLst>
          </p:cNvPr>
          <p:cNvSpPr/>
          <p:nvPr/>
        </p:nvSpPr>
        <p:spPr>
          <a:xfrm>
            <a:off x="4636306" y="5194307"/>
            <a:ext cx="2065855" cy="737999"/>
          </a:xfrm>
          <a:prstGeom prst="roundRect">
            <a:avLst>
              <a:gd name="adj" fmla="val 802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Abundance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Estimation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cxnSp>
        <p:nvCxnSpPr>
          <p:cNvPr id="94" name="Straight Arrow Connector 93">
            <a:extLst>
              <a:ext uri="{FF2B5EF4-FFF2-40B4-BE49-F238E27FC236}">
                <a16:creationId xmlns:a16="http://schemas.microsoft.com/office/drawing/2014/main" id="{96D51578-F8E1-2049-B1DF-A012B54DFA47}"/>
              </a:ext>
            </a:extLst>
          </p:cNvPr>
          <p:cNvCxnSpPr>
            <a:cxnSpLocks/>
          </p:cNvCxnSpPr>
          <p:nvPr/>
        </p:nvCxnSpPr>
        <p:spPr>
          <a:xfrm flipV="1">
            <a:off x="6690875" y="5561906"/>
            <a:ext cx="381221" cy="1"/>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sp>
        <p:nvSpPr>
          <p:cNvPr id="79" name="Rounded Rectangle 78">
            <a:extLst>
              <a:ext uri="{FF2B5EF4-FFF2-40B4-BE49-F238E27FC236}">
                <a16:creationId xmlns:a16="http://schemas.microsoft.com/office/drawing/2014/main" id="{4259C6EC-FBC7-F940-AE9D-DEEE3170479E}"/>
              </a:ext>
            </a:extLst>
          </p:cNvPr>
          <p:cNvSpPr/>
          <p:nvPr/>
        </p:nvSpPr>
        <p:spPr>
          <a:xfrm>
            <a:off x="4491772" y="4740519"/>
            <a:ext cx="4462231" cy="1634755"/>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1" name="Straight Arrow Connector 80">
            <a:extLst>
              <a:ext uri="{FF2B5EF4-FFF2-40B4-BE49-F238E27FC236}">
                <a16:creationId xmlns:a16="http://schemas.microsoft.com/office/drawing/2014/main" id="{B07CB7F0-BF36-C14B-8D79-D7B2F42F53FF}"/>
              </a:ext>
            </a:extLst>
          </p:cNvPr>
          <p:cNvCxnSpPr>
            <a:cxnSpLocks/>
          </p:cNvCxnSpPr>
          <p:nvPr/>
        </p:nvCxnSpPr>
        <p:spPr>
          <a:xfrm>
            <a:off x="6478178" y="4519424"/>
            <a:ext cx="0" cy="680126"/>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75208F13-904C-2D46-94E6-44C653F1A981}"/>
              </a:ext>
            </a:extLst>
          </p:cNvPr>
          <p:cNvCxnSpPr>
            <a:cxnSpLocks/>
          </p:cNvCxnSpPr>
          <p:nvPr/>
        </p:nvCxnSpPr>
        <p:spPr>
          <a:xfrm>
            <a:off x="5781064" y="2332956"/>
            <a:ext cx="0" cy="800999"/>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514A0039-5C7F-4F4D-AEE7-297542D59ACF}"/>
              </a:ext>
            </a:extLst>
          </p:cNvPr>
          <p:cNvCxnSpPr>
            <a:cxnSpLocks/>
          </p:cNvCxnSpPr>
          <p:nvPr/>
        </p:nvCxnSpPr>
        <p:spPr>
          <a:xfrm>
            <a:off x="2834235" y="1643870"/>
            <a:ext cx="471355" cy="1"/>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B170220D-5C1C-564E-83E5-2DC750C93B8C}"/>
              </a:ext>
            </a:extLst>
          </p:cNvPr>
          <p:cNvGrpSpPr/>
          <p:nvPr/>
        </p:nvGrpSpPr>
        <p:grpSpPr>
          <a:xfrm>
            <a:off x="7027791" y="3433043"/>
            <a:ext cx="1926212" cy="2917722"/>
            <a:chOff x="7022802" y="1248355"/>
            <a:chExt cx="1926212" cy="2917722"/>
          </a:xfrm>
        </p:grpSpPr>
        <p:graphicFrame>
          <p:nvGraphicFramePr>
            <p:cNvPr id="86" name="Chart 85">
              <a:extLst>
                <a:ext uri="{FF2B5EF4-FFF2-40B4-BE49-F238E27FC236}">
                  <a16:creationId xmlns:a16="http://schemas.microsoft.com/office/drawing/2014/main" id="{3F0DC2F3-64C6-D34E-A894-60193FF44A73}"/>
                </a:ext>
              </a:extLst>
            </p:cNvPr>
            <p:cNvGraphicFramePr>
              <a:graphicFrameLocks/>
            </p:cNvGraphicFramePr>
            <p:nvPr/>
          </p:nvGraphicFramePr>
          <p:xfrm>
            <a:off x="7022802" y="1248355"/>
            <a:ext cx="1926212" cy="2917722"/>
          </p:xfrm>
          <a:graphic>
            <a:graphicData uri="http://schemas.openxmlformats.org/drawingml/2006/chart">
              <c:chart xmlns:c="http://schemas.openxmlformats.org/drawingml/2006/chart" xmlns:r="http://schemas.openxmlformats.org/officeDocument/2006/relationships" r:id="rId17"/>
            </a:graphicData>
          </a:graphic>
        </p:graphicFrame>
        <p:pic>
          <p:nvPicPr>
            <p:cNvPr id="87" name="Picture 86">
              <a:extLst>
                <a:ext uri="{FF2B5EF4-FFF2-40B4-BE49-F238E27FC236}">
                  <a16:creationId xmlns:a16="http://schemas.microsoft.com/office/drawing/2014/main" id="{3F175264-F4C1-114C-BF76-0BAC895B9D50}"/>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8032827" y="3285346"/>
              <a:ext cx="597134" cy="597134"/>
            </a:xfrm>
            <a:prstGeom prst="rect">
              <a:avLst/>
            </a:prstGeom>
            <a:effectLst>
              <a:glow rad="12700">
                <a:schemeClr val="bg1">
                  <a:alpha val="58833"/>
                </a:schemeClr>
              </a:glow>
            </a:effectLst>
          </p:spPr>
        </p:pic>
        <p:pic>
          <p:nvPicPr>
            <p:cNvPr id="89" name="Picture 88">
              <a:extLst>
                <a:ext uri="{FF2B5EF4-FFF2-40B4-BE49-F238E27FC236}">
                  <a16:creationId xmlns:a16="http://schemas.microsoft.com/office/drawing/2014/main" id="{EE23FD3A-14E5-F149-9AE1-7F2A421630AA}"/>
                </a:ext>
              </a:extLst>
            </p:cNvPr>
            <p:cNvPicPr>
              <a:picLocks noChangeAspect="1"/>
            </p:cNvPicPr>
            <p:nvPr/>
          </p:nvPicPr>
          <p:blipFill>
            <a:blip r:embed="rId8"/>
            <a:stretch>
              <a:fillRect/>
            </a:stretch>
          </p:blipFill>
          <p:spPr>
            <a:xfrm>
              <a:off x="7557349" y="2712587"/>
              <a:ext cx="391305" cy="391305"/>
            </a:xfrm>
            <a:prstGeom prst="rect">
              <a:avLst/>
            </a:prstGeom>
            <a:effectLst>
              <a:glow rad="12700">
                <a:schemeClr val="bg1">
                  <a:alpha val="55000"/>
                </a:schemeClr>
              </a:glow>
            </a:effectLst>
          </p:spPr>
        </p:pic>
        <p:pic>
          <p:nvPicPr>
            <p:cNvPr id="90" name="Picture 89">
              <a:extLst>
                <a:ext uri="{FF2B5EF4-FFF2-40B4-BE49-F238E27FC236}">
                  <a16:creationId xmlns:a16="http://schemas.microsoft.com/office/drawing/2014/main" id="{B32C96E9-E2AF-CD43-80A4-CFBAC975B874}"/>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7332868" y="3216184"/>
              <a:ext cx="473603" cy="473603"/>
            </a:xfrm>
            <a:prstGeom prst="rect">
              <a:avLst/>
            </a:prstGeom>
            <a:effectLst>
              <a:glow rad="12700">
                <a:schemeClr val="bg1">
                  <a:alpha val="58833"/>
                </a:schemeClr>
              </a:glow>
            </a:effectLst>
          </p:spPr>
        </p:pic>
      </p:grpSp>
      <p:sp>
        <p:nvSpPr>
          <p:cNvPr id="91" name="Rounded Rectangle 90">
            <a:extLst>
              <a:ext uri="{FF2B5EF4-FFF2-40B4-BE49-F238E27FC236}">
                <a16:creationId xmlns:a16="http://schemas.microsoft.com/office/drawing/2014/main" id="{CF9045C0-A825-324B-9DB2-FBDE0FDFBD5C}"/>
              </a:ext>
            </a:extLst>
          </p:cNvPr>
          <p:cNvSpPr/>
          <p:nvPr/>
        </p:nvSpPr>
        <p:spPr>
          <a:xfrm>
            <a:off x="2785555" y="837834"/>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92" name="Rounded Rectangle 91">
            <a:extLst>
              <a:ext uri="{FF2B5EF4-FFF2-40B4-BE49-F238E27FC236}">
                <a16:creationId xmlns:a16="http://schemas.microsoft.com/office/drawing/2014/main" id="{8872217B-7440-A042-8907-FFBB92E623AD}"/>
              </a:ext>
            </a:extLst>
          </p:cNvPr>
          <p:cNvSpPr/>
          <p:nvPr/>
        </p:nvSpPr>
        <p:spPr>
          <a:xfrm>
            <a:off x="3396476" y="2480301"/>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93" name="Rounded Rectangle 92">
            <a:extLst>
              <a:ext uri="{FF2B5EF4-FFF2-40B4-BE49-F238E27FC236}">
                <a16:creationId xmlns:a16="http://schemas.microsoft.com/office/drawing/2014/main" id="{54C1E589-8B7D-654E-847C-A314A6EA4511}"/>
              </a:ext>
            </a:extLst>
          </p:cNvPr>
          <p:cNvSpPr/>
          <p:nvPr/>
        </p:nvSpPr>
        <p:spPr>
          <a:xfrm>
            <a:off x="4079097" y="4672965"/>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nvGrpSpPr>
          <p:cNvPr id="69" name="Group 68">
            <a:extLst>
              <a:ext uri="{FF2B5EF4-FFF2-40B4-BE49-F238E27FC236}">
                <a16:creationId xmlns:a16="http://schemas.microsoft.com/office/drawing/2014/main" id="{850DD894-C05C-8F47-BD6E-92913601A08E}"/>
              </a:ext>
            </a:extLst>
          </p:cNvPr>
          <p:cNvGrpSpPr/>
          <p:nvPr/>
        </p:nvGrpSpPr>
        <p:grpSpPr>
          <a:xfrm>
            <a:off x="650171" y="982703"/>
            <a:ext cx="1767859" cy="1705053"/>
            <a:chOff x="650171" y="1056845"/>
            <a:chExt cx="1767859" cy="1705053"/>
          </a:xfrm>
        </p:grpSpPr>
        <p:pic>
          <p:nvPicPr>
            <p:cNvPr id="78" name="Content Placeholder 4">
              <a:extLst>
                <a:ext uri="{FF2B5EF4-FFF2-40B4-BE49-F238E27FC236}">
                  <a16:creationId xmlns:a16="http://schemas.microsoft.com/office/drawing/2014/main" id="{A5A5F0E0-B507-514D-84C8-37782FE8C0F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631324">
              <a:off x="650171" y="1056845"/>
              <a:ext cx="605582" cy="1434219"/>
            </a:xfrm>
            <a:prstGeom prst="rect">
              <a:avLst/>
            </a:prstGeom>
          </p:spPr>
        </p:pic>
        <p:pic>
          <p:nvPicPr>
            <p:cNvPr id="85" name="Content Placeholder 4">
              <a:extLst>
                <a:ext uri="{FF2B5EF4-FFF2-40B4-BE49-F238E27FC236}">
                  <a16:creationId xmlns:a16="http://schemas.microsoft.com/office/drawing/2014/main" id="{2086F982-86AE-9843-957C-792C4B961F1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066726">
              <a:off x="1204635" y="1210068"/>
              <a:ext cx="605582" cy="1434219"/>
            </a:xfrm>
            <a:prstGeom prst="rect">
              <a:avLst/>
            </a:prstGeom>
          </p:spPr>
        </p:pic>
        <p:pic>
          <p:nvPicPr>
            <p:cNvPr id="95" name="Content Placeholder 4">
              <a:extLst>
                <a:ext uri="{FF2B5EF4-FFF2-40B4-BE49-F238E27FC236}">
                  <a16:creationId xmlns:a16="http://schemas.microsoft.com/office/drawing/2014/main" id="{19164211-9EC3-844C-8A8E-742A81469D4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742505">
              <a:off x="1812448" y="1327679"/>
              <a:ext cx="605582" cy="1434219"/>
            </a:xfrm>
            <a:prstGeom prst="rect">
              <a:avLst/>
            </a:prstGeom>
          </p:spPr>
        </p:pic>
      </p:grpSp>
    </p:spTree>
    <p:extLst>
      <p:ext uri="{BB962C8B-B14F-4D97-AF65-F5344CB8AC3E}">
        <p14:creationId xmlns:p14="http://schemas.microsoft.com/office/powerpoint/2010/main" val="264703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8" grpId="0" animBg="1"/>
      <p:bldP spid="79" grpId="0" animBg="1"/>
      <p:bldP spid="91" grpId="0" animBg="1"/>
      <p:bldP spid="92" grpId="0" animBg="1"/>
      <p:bldP spid="93"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Hardware-Software Co-Design</a:t>
            </a:r>
          </a:p>
        </p:txBody>
      </p:sp>
      <p:grpSp>
        <p:nvGrpSpPr>
          <p:cNvPr id="4" name="Group 3">
            <a:extLst>
              <a:ext uri="{FF2B5EF4-FFF2-40B4-BE49-F238E27FC236}">
                <a16:creationId xmlns:a16="http://schemas.microsoft.com/office/drawing/2014/main" id="{9777E662-BF15-0A4D-B2F2-3E0AB950D688}"/>
              </a:ext>
            </a:extLst>
          </p:cNvPr>
          <p:cNvGrpSpPr/>
          <p:nvPr/>
        </p:nvGrpSpPr>
        <p:grpSpPr>
          <a:xfrm>
            <a:off x="705812" y="1953273"/>
            <a:ext cx="7732376" cy="2602902"/>
            <a:chOff x="681428" y="2426782"/>
            <a:chExt cx="7732376" cy="2602902"/>
          </a:xfrm>
        </p:grpSpPr>
        <p:grpSp>
          <p:nvGrpSpPr>
            <p:cNvPr id="8" name="Group 7">
              <a:extLst>
                <a:ext uri="{FF2B5EF4-FFF2-40B4-BE49-F238E27FC236}">
                  <a16:creationId xmlns:a16="http://schemas.microsoft.com/office/drawing/2014/main" id="{BB2F72DB-BA33-AD4A-845C-0862E8D50054}"/>
                </a:ext>
              </a:extLst>
            </p:cNvPr>
            <p:cNvGrpSpPr/>
            <p:nvPr/>
          </p:nvGrpSpPr>
          <p:grpSpPr>
            <a:xfrm>
              <a:off x="681428" y="2426782"/>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42548" y="2480466"/>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rPr>
                  <a:t>SSD DRAM</a:t>
                </a:r>
                <a:endParaRPr kumimoji="0" lang="en-CH" sz="16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SSD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Cores</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MegIS-Enabled SSD </a:t>
                </a: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p:txBody>
          </p:sp>
        </p:grpSp>
        <p:grpSp>
          <p:nvGrpSpPr>
            <p:cNvPr id="10" name="Group 9">
              <a:extLst>
                <a:ext uri="{FF2B5EF4-FFF2-40B4-BE49-F238E27FC236}">
                  <a16:creationId xmlns:a16="http://schemas.microsoft.com/office/drawing/2014/main" id="{CC48594D-229F-2E4F-AB9E-0142CC57C9CA}"/>
                </a:ext>
              </a:extLst>
            </p:cNvPr>
            <p:cNvGrpSpPr/>
            <p:nvPr/>
          </p:nvGrpSpPr>
          <p:grpSpPr>
            <a:xfrm>
              <a:off x="3148227" y="3782398"/>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Channel#1</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spTree>
    <p:extLst>
      <p:ext uri="{BB962C8B-B14F-4D97-AF65-F5344CB8AC3E}">
        <p14:creationId xmlns:p14="http://schemas.microsoft.com/office/powerpoint/2010/main" val="336380839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Hardware-Software Co-Design</a:t>
            </a:r>
          </a:p>
        </p:txBody>
      </p:sp>
      <p:grpSp>
        <p:nvGrpSpPr>
          <p:cNvPr id="4" name="Group 3">
            <a:extLst>
              <a:ext uri="{FF2B5EF4-FFF2-40B4-BE49-F238E27FC236}">
                <a16:creationId xmlns:a16="http://schemas.microsoft.com/office/drawing/2014/main" id="{9777E662-BF15-0A4D-B2F2-3E0AB950D688}"/>
              </a:ext>
            </a:extLst>
          </p:cNvPr>
          <p:cNvGrpSpPr/>
          <p:nvPr/>
        </p:nvGrpSpPr>
        <p:grpSpPr>
          <a:xfrm>
            <a:off x="705812" y="1953273"/>
            <a:ext cx="7732376" cy="2602902"/>
            <a:chOff x="681428" y="2426782"/>
            <a:chExt cx="7732376" cy="2602902"/>
          </a:xfrm>
        </p:grpSpPr>
        <p:grpSp>
          <p:nvGrpSpPr>
            <p:cNvPr id="8" name="Group 7">
              <a:extLst>
                <a:ext uri="{FF2B5EF4-FFF2-40B4-BE49-F238E27FC236}">
                  <a16:creationId xmlns:a16="http://schemas.microsoft.com/office/drawing/2014/main" id="{BB2F72DB-BA33-AD4A-845C-0862E8D50054}"/>
                </a:ext>
              </a:extLst>
            </p:cNvPr>
            <p:cNvGrpSpPr/>
            <p:nvPr/>
          </p:nvGrpSpPr>
          <p:grpSpPr>
            <a:xfrm>
              <a:off x="681428" y="2426782"/>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42548" y="2480466"/>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rPr>
                  <a:t>SSD DRAM</a:t>
                </a:r>
                <a:endParaRPr kumimoji="0" lang="en-CH" sz="16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SSD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Cores</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MegIS-Enabled SSD </a:t>
                </a: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p:txBody>
          </p:sp>
        </p:grpSp>
        <p:grpSp>
          <p:nvGrpSpPr>
            <p:cNvPr id="42" name="Group 41">
              <a:extLst>
                <a:ext uri="{FF2B5EF4-FFF2-40B4-BE49-F238E27FC236}">
                  <a16:creationId xmlns:a16="http://schemas.microsoft.com/office/drawing/2014/main" id="{3EA6C05E-6712-C045-A834-4B46040447A5}"/>
                </a:ext>
              </a:extLst>
            </p:cNvPr>
            <p:cNvGrpSpPr/>
            <p:nvPr/>
          </p:nvGrpSpPr>
          <p:grpSpPr>
            <a:xfrm>
              <a:off x="946631" y="3247639"/>
              <a:ext cx="4372074" cy="972021"/>
              <a:chOff x="971015" y="4573670"/>
              <a:chExt cx="4372074" cy="972021"/>
            </a:xfrm>
          </p:grpSpPr>
          <p:pic>
            <p:nvPicPr>
              <p:cNvPr id="64" name="Graphic 63" descr="Gears">
                <a:extLst>
                  <a:ext uri="{FF2B5EF4-FFF2-40B4-BE49-F238E27FC236}">
                    <a16:creationId xmlns:a16="http://schemas.microsoft.com/office/drawing/2014/main" id="{1EA12A80-2966-9143-93DA-62D37E7BF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8689" y="4631291"/>
                <a:ext cx="914400" cy="914400"/>
              </a:xfrm>
              <a:prstGeom prst="rect">
                <a:avLst/>
              </a:prstGeom>
              <a:effectLst>
                <a:glow rad="63500">
                  <a:schemeClr val="bg1">
                    <a:alpha val="40000"/>
                  </a:schemeClr>
                </a:glow>
              </a:effectLst>
            </p:spPr>
          </p:pic>
          <p:pic>
            <p:nvPicPr>
              <p:cNvPr id="65" name="Graphic 64" descr="Gears">
                <a:extLst>
                  <a:ext uri="{FF2B5EF4-FFF2-40B4-BE49-F238E27FC236}">
                    <a16:creationId xmlns:a16="http://schemas.microsoft.com/office/drawing/2014/main" id="{B95595D7-3CE1-2244-B3A1-B189597EDD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15" y="4573670"/>
                <a:ext cx="914400" cy="914400"/>
              </a:xfrm>
              <a:prstGeom prst="rect">
                <a:avLst/>
              </a:prstGeom>
              <a:effectLst>
                <a:glow rad="63500">
                  <a:schemeClr val="bg1">
                    <a:alpha val="40000"/>
                  </a:schemeClr>
                </a:glow>
              </a:effectLst>
            </p:spPr>
          </p:pic>
        </p:grpSp>
        <p:grpSp>
          <p:nvGrpSpPr>
            <p:cNvPr id="10" name="Group 9">
              <a:extLst>
                <a:ext uri="{FF2B5EF4-FFF2-40B4-BE49-F238E27FC236}">
                  <a16:creationId xmlns:a16="http://schemas.microsoft.com/office/drawing/2014/main" id="{CC48594D-229F-2E4F-AB9E-0142CC57C9CA}"/>
                </a:ext>
              </a:extLst>
            </p:cNvPr>
            <p:cNvGrpSpPr/>
            <p:nvPr/>
          </p:nvGrpSpPr>
          <p:grpSpPr>
            <a:xfrm>
              <a:off x="3148227" y="3782398"/>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Channel#1</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sp>
        <p:nvSpPr>
          <p:cNvPr id="46" name="Rounded Rectangle 45">
            <a:extLst>
              <a:ext uri="{FF2B5EF4-FFF2-40B4-BE49-F238E27FC236}">
                <a16:creationId xmlns:a16="http://schemas.microsoft.com/office/drawing/2014/main" id="{79DF4AA4-CC38-594B-84CE-E9809A1C84CD}"/>
              </a:ext>
            </a:extLst>
          </p:cNvPr>
          <p:cNvSpPr/>
          <p:nvPr/>
        </p:nvSpPr>
        <p:spPr>
          <a:xfrm>
            <a:off x="710471"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1</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ounded Rectangle 75">
            <a:extLst>
              <a:ext uri="{FF2B5EF4-FFF2-40B4-BE49-F238E27FC236}">
                <a16:creationId xmlns:a16="http://schemas.microsoft.com/office/drawing/2014/main" id="{28A3730E-727B-9C4B-860C-874E267F7663}"/>
              </a:ext>
            </a:extLst>
          </p:cNvPr>
          <p:cNvSpPr/>
          <p:nvPr/>
        </p:nvSpPr>
        <p:spPr>
          <a:xfrm>
            <a:off x="79799" y="860728"/>
            <a:ext cx="3611231" cy="853442"/>
          </a:xfrm>
          <a:prstGeom prst="roundRect">
            <a:avLst>
              <a:gd name="adj" fmla="val 7782"/>
            </a:avLst>
          </a:prstGeom>
          <a:solidFill>
            <a:srgbClr val="F5DC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C813BD"/>
                </a:solidFill>
                <a:effectLst/>
                <a:uLnTx/>
                <a:uFillTx/>
                <a:latin typeface="Corbel" panose="020B0503020204020204" pitchFamily="34" charset="0"/>
                <a:ea typeface="+mn-ea"/>
                <a:cs typeface="+mn-cs"/>
              </a:rPr>
              <a:t>Task partitioning and mapping</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Each step executes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in its most suitable system </a:t>
            </a:r>
          </a:p>
        </p:txBody>
      </p:sp>
      <p:sp>
        <p:nvSpPr>
          <p:cNvPr id="35" name="Rounded Rectangle 34">
            <a:extLst>
              <a:ext uri="{FF2B5EF4-FFF2-40B4-BE49-F238E27FC236}">
                <a16:creationId xmlns:a16="http://schemas.microsoft.com/office/drawing/2014/main" id="{8EF945EE-722D-724C-AA0D-8DB1A664D308}"/>
              </a:ext>
            </a:extLst>
          </p:cNvPr>
          <p:cNvSpPr/>
          <p:nvPr/>
        </p:nvSpPr>
        <p:spPr>
          <a:xfrm>
            <a:off x="3796055"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2</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ounded Rectangle 35">
            <a:extLst>
              <a:ext uri="{FF2B5EF4-FFF2-40B4-BE49-F238E27FC236}">
                <a16:creationId xmlns:a16="http://schemas.microsoft.com/office/drawing/2014/main" id="{9CF05649-0E70-F94C-9B5B-CBD12DA950AA}"/>
              </a:ext>
            </a:extLst>
          </p:cNvPr>
          <p:cNvSpPr/>
          <p:nvPr/>
        </p:nvSpPr>
        <p:spPr>
          <a:xfrm>
            <a:off x="6160165"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3</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829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5" grpId="0" animBg="1"/>
      <p:bldP spid="36"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Hardware-Software Co-Design</a:t>
            </a:r>
          </a:p>
        </p:txBody>
      </p:sp>
      <p:grpSp>
        <p:nvGrpSpPr>
          <p:cNvPr id="4" name="Group 3">
            <a:extLst>
              <a:ext uri="{FF2B5EF4-FFF2-40B4-BE49-F238E27FC236}">
                <a16:creationId xmlns:a16="http://schemas.microsoft.com/office/drawing/2014/main" id="{9777E662-BF15-0A4D-B2F2-3E0AB950D688}"/>
              </a:ext>
            </a:extLst>
          </p:cNvPr>
          <p:cNvGrpSpPr/>
          <p:nvPr/>
        </p:nvGrpSpPr>
        <p:grpSpPr>
          <a:xfrm>
            <a:off x="705812" y="1953273"/>
            <a:ext cx="7732376" cy="2602902"/>
            <a:chOff x="681428" y="2426782"/>
            <a:chExt cx="7732376" cy="2602902"/>
          </a:xfrm>
        </p:grpSpPr>
        <p:grpSp>
          <p:nvGrpSpPr>
            <p:cNvPr id="8" name="Group 7">
              <a:extLst>
                <a:ext uri="{FF2B5EF4-FFF2-40B4-BE49-F238E27FC236}">
                  <a16:creationId xmlns:a16="http://schemas.microsoft.com/office/drawing/2014/main" id="{BB2F72DB-BA33-AD4A-845C-0862E8D50054}"/>
                </a:ext>
              </a:extLst>
            </p:cNvPr>
            <p:cNvGrpSpPr/>
            <p:nvPr/>
          </p:nvGrpSpPr>
          <p:grpSpPr>
            <a:xfrm>
              <a:off x="681428" y="2426782"/>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42548" y="2480466"/>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rPr>
                  <a:t>SSD DRAM</a:t>
                </a:r>
                <a:endParaRPr kumimoji="0" lang="en-CH" sz="16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SSD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Cores</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MegIS-Enabled SSD </a:t>
                </a: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p:txBody>
          </p:sp>
        </p:grpSp>
        <p:grpSp>
          <p:nvGrpSpPr>
            <p:cNvPr id="42" name="Group 41">
              <a:extLst>
                <a:ext uri="{FF2B5EF4-FFF2-40B4-BE49-F238E27FC236}">
                  <a16:creationId xmlns:a16="http://schemas.microsoft.com/office/drawing/2014/main" id="{3EA6C05E-6712-C045-A834-4B46040447A5}"/>
                </a:ext>
              </a:extLst>
            </p:cNvPr>
            <p:cNvGrpSpPr/>
            <p:nvPr/>
          </p:nvGrpSpPr>
          <p:grpSpPr>
            <a:xfrm>
              <a:off x="946631" y="3236214"/>
              <a:ext cx="4372074" cy="983446"/>
              <a:chOff x="971015" y="4562245"/>
              <a:chExt cx="4372074" cy="983446"/>
            </a:xfrm>
          </p:grpSpPr>
          <p:sp>
            <p:nvSpPr>
              <p:cNvPr id="60" name="Right Arrow 59">
                <a:extLst>
                  <a:ext uri="{FF2B5EF4-FFF2-40B4-BE49-F238E27FC236}">
                    <a16:creationId xmlns:a16="http://schemas.microsoft.com/office/drawing/2014/main" id="{188D29B9-4804-4543-A70F-1F69FCE7B03B}"/>
                  </a:ext>
                </a:extLst>
              </p:cNvPr>
              <p:cNvSpPr/>
              <p:nvPr/>
            </p:nvSpPr>
            <p:spPr>
              <a:xfrm>
                <a:off x="1827862" y="4562245"/>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1" u="none" strike="noStrike" kern="1200" cap="none" spc="0" normalizeH="0" baseline="0" noProof="0" dirty="0">
                  <a:ln>
                    <a:noFill/>
                  </a:ln>
                  <a:solidFill>
                    <a:srgbClr val="7030A0"/>
                  </a:solidFill>
                  <a:effectLst/>
                  <a:uLnTx/>
                  <a:uFillTx/>
                  <a:latin typeface="Corbel" panose="020B0503020204020204" pitchFamily="34" charset="0"/>
                  <a:ea typeface="+mn-ea"/>
                  <a:cs typeface="+mn-cs"/>
                </a:endParaRPr>
              </a:p>
            </p:txBody>
          </p:sp>
          <p:sp>
            <p:nvSpPr>
              <p:cNvPr id="62" name="Right Arrow 61">
                <a:extLst>
                  <a:ext uri="{FF2B5EF4-FFF2-40B4-BE49-F238E27FC236}">
                    <a16:creationId xmlns:a16="http://schemas.microsoft.com/office/drawing/2014/main" id="{D912E586-2373-A948-97F9-A1DF6071F9AB}"/>
                  </a:ext>
                </a:extLst>
              </p:cNvPr>
              <p:cNvSpPr/>
              <p:nvPr/>
            </p:nvSpPr>
            <p:spPr>
              <a:xfrm rot="10800000">
                <a:off x="1819369" y="5234944"/>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1" u="none" strike="noStrike" kern="1200" cap="none" spc="0" normalizeH="0" baseline="0" noProof="0">
                  <a:ln>
                    <a:noFill/>
                  </a:ln>
                  <a:solidFill>
                    <a:srgbClr val="7030A0"/>
                  </a:solidFill>
                  <a:effectLst/>
                  <a:uLnTx/>
                  <a:uFillTx/>
                  <a:latin typeface="Corbel" panose="020B0503020204020204" pitchFamily="34" charset="0"/>
                  <a:ea typeface="+mn-ea"/>
                  <a:cs typeface="+mn-cs"/>
                </a:endParaRPr>
              </a:p>
            </p:txBody>
          </p:sp>
          <p:pic>
            <p:nvPicPr>
              <p:cNvPr id="64" name="Graphic 63" descr="Gears">
                <a:extLst>
                  <a:ext uri="{FF2B5EF4-FFF2-40B4-BE49-F238E27FC236}">
                    <a16:creationId xmlns:a16="http://schemas.microsoft.com/office/drawing/2014/main" id="{1EA12A80-2966-9143-93DA-62D37E7BF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8689" y="4631291"/>
                <a:ext cx="914400" cy="914400"/>
              </a:xfrm>
              <a:prstGeom prst="rect">
                <a:avLst/>
              </a:prstGeom>
              <a:effectLst>
                <a:glow rad="63500">
                  <a:schemeClr val="bg1">
                    <a:alpha val="40000"/>
                  </a:schemeClr>
                </a:glow>
              </a:effectLst>
            </p:spPr>
          </p:pic>
          <p:pic>
            <p:nvPicPr>
              <p:cNvPr id="65" name="Graphic 64" descr="Gears">
                <a:extLst>
                  <a:ext uri="{FF2B5EF4-FFF2-40B4-BE49-F238E27FC236}">
                    <a16:creationId xmlns:a16="http://schemas.microsoft.com/office/drawing/2014/main" id="{B95595D7-3CE1-2244-B3A1-B189597EDD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15" y="4573670"/>
                <a:ext cx="914400" cy="914400"/>
              </a:xfrm>
              <a:prstGeom prst="rect">
                <a:avLst/>
              </a:prstGeom>
              <a:effectLst>
                <a:glow rad="63500">
                  <a:schemeClr val="bg1">
                    <a:alpha val="40000"/>
                  </a:schemeClr>
                </a:glow>
              </a:effectLst>
            </p:spPr>
          </p:pic>
        </p:grpSp>
        <p:grpSp>
          <p:nvGrpSpPr>
            <p:cNvPr id="10" name="Group 9">
              <a:extLst>
                <a:ext uri="{FF2B5EF4-FFF2-40B4-BE49-F238E27FC236}">
                  <a16:creationId xmlns:a16="http://schemas.microsoft.com/office/drawing/2014/main" id="{CC48594D-229F-2E4F-AB9E-0142CC57C9CA}"/>
                </a:ext>
              </a:extLst>
            </p:cNvPr>
            <p:cNvGrpSpPr/>
            <p:nvPr/>
          </p:nvGrpSpPr>
          <p:grpSpPr>
            <a:xfrm>
              <a:off x="3148227" y="3782398"/>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Channel#1</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sp>
        <p:nvSpPr>
          <p:cNvPr id="78" name="Rounded Rectangle 77">
            <a:extLst>
              <a:ext uri="{FF2B5EF4-FFF2-40B4-BE49-F238E27FC236}">
                <a16:creationId xmlns:a16="http://schemas.microsoft.com/office/drawing/2014/main" id="{3012E98E-C4C2-A74A-B545-930BC0D5FF20}"/>
              </a:ext>
            </a:extLst>
          </p:cNvPr>
          <p:cNvSpPr/>
          <p:nvPr/>
        </p:nvSpPr>
        <p:spPr>
          <a:xfrm>
            <a:off x="4790578" y="863827"/>
            <a:ext cx="4251960" cy="853441"/>
          </a:xfrm>
          <a:prstGeom prst="roundRect">
            <a:avLst>
              <a:gd name="adj" fmla="val 7193"/>
            </a:avLst>
          </a:prstGeom>
          <a:solidFill>
            <a:srgbClr val="D7C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Data/computation flow coordination</a:t>
            </a:r>
          </a:p>
          <a:p>
            <a:pPr marL="1800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Reduce communication overhead</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Reduce #writes to flash chips</a:t>
            </a:r>
          </a:p>
        </p:txBody>
      </p:sp>
      <p:sp>
        <p:nvSpPr>
          <p:cNvPr id="45" name="Rounded Rectangle 44">
            <a:extLst>
              <a:ext uri="{FF2B5EF4-FFF2-40B4-BE49-F238E27FC236}">
                <a16:creationId xmlns:a16="http://schemas.microsoft.com/office/drawing/2014/main" id="{AA584AB9-28C6-2249-871F-65D4DF326D9E}"/>
              </a:ext>
            </a:extLst>
          </p:cNvPr>
          <p:cNvSpPr/>
          <p:nvPr/>
        </p:nvSpPr>
        <p:spPr>
          <a:xfrm>
            <a:off x="710471"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47" name="Rounded Rectangle 46">
            <a:extLst>
              <a:ext uri="{FF2B5EF4-FFF2-40B4-BE49-F238E27FC236}">
                <a16:creationId xmlns:a16="http://schemas.microsoft.com/office/drawing/2014/main" id="{59F46437-D39B-2F46-AC74-5C0A2A5F698F}"/>
              </a:ext>
            </a:extLst>
          </p:cNvPr>
          <p:cNvSpPr/>
          <p:nvPr/>
        </p:nvSpPr>
        <p:spPr>
          <a:xfrm>
            <a:off x="3796055"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2</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Rounded Rectangle 53">
            <a:extLst>
              <a:ext uri="{FF2B5EF4-FFF2-40B4-BE49-F238E27FC236}">
                <a16:creationId xmlns:a16="http://schemas.microsoft.com/office/drawing/2014/main" id="{F8A03049-0196-184D-83F7-27354D953CA7}"/>
              </a:ext>
            </a:extLst>
          </p:cNvPr>
          <p:cNvSpPr/>
          <p:nvPr/>
        </p:nvSpPr>
        <p:spPr>
          <a:xfrm>
            <a:off x="6160165"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3</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ounded Rectangle 54">
            <a:extLst>
              <a:ext uri="{FF2B5EF4-FFF2-40B4-BE49-F238E27FC236}">
                <a16:creationId xmlns:a16="http://schemas.microsoft.com/office/drawing/2014/main" id="{3BF9CA09-F642-3544-9CFF-77BE4047A350}"/>
              </a:ext>
            </a:extLst>
          </p:cNvPr>
          <p:cNvSpPr/>
          <p:nvPr/>
        </p:nvSpPr>
        <p:spPr>
          <a:xfrm>
            <a:off x="79799" y="860728"/>
            <a:ext cx="3611231" cy="853442"/>
          </a:xfrm>
          <a:prstGeom prst="roundRect">
            <a:avLst>
              <a:gd name="adj" fmla="val 7782"/>
            </a:avLst>
          </a:prstGeom>
          <a:solidFill>
            <a:srgbClr val="F5DC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C813BD"/>
                </a:solidFill>
                <a:effectLst/>
                <a:uLnTx/>
                <a:uFillTx/>
                <a:latin typeface="Corbel" panose="020B0503020204020204" pitchFamily="34" charset="0"/>
                <a:ea typeface="+mn-ea"/>
                <a:cs typeface="+mn-cs"/>
              </a:rPr>
              <a:t>Task partitioning and mapping</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Each step executes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in its most suitable system </a:t>
            </a:r>
          </a:p>
        </p:txBody>
      </p:sp>
      <p:sp>
        <p:nvSpPr>
          <p:cNvPr id="39" name="Rectangle 38">
            <a:extLst>
              <a:ext uri="{FF2B5EF4-FFF2-40B4-BE49-F238E27FC236}">
                <a16:creationId xmlns:a16="http://schemas.microsoft.com/office/drawing/2014/main" id="{3A2BEE3B-C54C-5749-A2D3-4B8BF4152815}"/>
              </a:ext>
            </a:extLst>
          </p:cNvPr>
          <p:cNvSpPr/>
          <p:nvPr/>
        </p:nvSpPr>
        <p:spPr>
          <a:xfrm>
            <a:off x="79799" y="797901"/>
            <a:ext cx="3825174" cy="96496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45151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Hardware-Software Co-Design</a:t>
            </a:r>
          </a:p>
        </p:txBody>
      </p:sp>
      <p:grpSp>
        <p:nvGrpSpPr>
          <p:cNvPr id="4" name="Group 3">
            <a:extLst>
              <a:ext uri="{FF2B5EF4-FFF2-40B4-BE49-F238E27FC236}">
                <a16:creationId xmlns:a16="http://schemas.microsoft.com/office/drawing/2014/main" id="{9777E662-BF15-0A4D-B2F2-3E0AB950D688}"/>
              </a:ext>
            </a:extLst>
          </p:cNvPr>
          <p:cNvGrpSpPr/>
          <p:nvPr/>
        </p:nvGrpSpPr>
        <p:grpSpPr>
          <a:xfrm>
            <a:off x="705812" y="1953273"/>
            <a:ext cx="7732376" cy="2602902"/>
            <a:chOff x="681428" y="2426782"/>
            <a:chExt cx="7732376" cy="2602902"/>
          </a:xfrm>
        </p:grpSpPr>
        <p:grpSp>
          <p:nvGrpSpPr>
            <p:cNvPr id="8" name="Group 7">
              <a:extLst>
                <a:ext uri="{FF2B5EF4-FFF2-40B4-BE49-F238E27FC236}">
                  <a16:creationId xmlns:a16="http://schemas.microsoft.com/office/drawing/2014/main" id="{BB2F72DB-BA33-AD4A-845C-0862E8D50054}"/>
                </a:ext>
              </a:extLst>
            </p:cNvPr>
            <p:cNvGrpSpPr/>
            <p:nvPr/>
          </p:nvGrpSpPr>
          <p:grpSpPr>
            <a:xfrm>
              <a:off x="681428" y="2426782"/>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42548" y="2480466"/>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rPr>
                  <a:t>SSD DRAM</a:t>
                </a:r>
                <a:endParaRPr kumimoji="0" lang="en-CH" sz="16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SSD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Cores</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MegIS-Enabled SSD </a:t>
                </a: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p:txBody>
          </p:sp>
        </p:grpSp>
        <p:grpSp>
          <p:nvGrpSpPr>
            <p:cNvPr id="42" name="Group 41">
              <a:extLst>
                <a:ext uri="{FF2B5EF4-FFF2-40B4-BE49-F238E27FC236}">
                  <a16:creationId xmlns:a16="http://schemas.microsoft.com/office/drawing/2014/main" id="{3EA6C05E-6712-C045-A834-4B46040447A5}"/>
                </a:ext>
              </a:extLst>
            </p:cNvPr>
            <p:cNvGrpSpPr/>
            <p:nvPr/>
          </p:nvGrpSpPr>
          <p:grpSpPr>
            <a:xfrm>
              <a:off x="946631" y="3236214"/>
              <a:ext cx="4372074" cy="983446"/>
              <a:chOff x="971015" y="4562245"/>
              <a:chExt cx="4372074" cy="983446"/>
            </a:xfrm>
          </p:grpSpPr>
          <p:sp>
            <p:nvSpPr>
              <p:cNvPr id="60" name="Right Arrow 59">
                <a:extLst>
                  <a:ext uri="{FF2B5EF4-FFF2-40B4-BE49-F238E27FC236}">
                    <a16:creationId xmlns:a16="http://schemas.microsoft.com/office/drawing/2014/main" id="{188D29B9-4804-4543-A70F-1F69FCE7B03B}"/>
                  </a:ext>
                </a:extLst>
              </p:cNvPr>
              <p:cNvSpPr/>
              <p:nvPr/>
            </p:nvSpPr>
            <p:spPr>
              <a:xfrm>
                <a:off x="1827862" y="4562245"/>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1" u="none" strike="noStrike" kern="1200" cap="none" spc="0" normalizeH="0" baseline="0" noProof="0" dirty="0">
                  <a:ln>
                    <a:noFill/>
                  </a:ln>
                  <a:solidFill>
                    <a:srgbClr val="7030A0"/>
                  </a:solidFill>
                  <a:effectLst/>
                  <a:uLnTx/>
                  <a:uFillTx/>
                  <a:latin typeface="Corbel" panose="020B0503020204020204" pitchFamily="34" charset="0"/>
                  <a:ea typeface="+mn-ea"/>
                  <a:cs typeface="+mn-cs"/>
                </a:endParaRPr>
              </a:p>
            </p:txBody>
          </p:sp>
          <p:sp>
            <p:nvSpPr>
              <p:cNvPr id="62" name="Right Arrow 61">
                <a:extLst>
                  <a:ext uri="{FF2B5EF4-FFF2-40B4-BE49-F238E27FC236}">
                    <a16:creationId xmlns:a16="http://schemas.microsoft.com/office/drawing/2014/main" id="{D912E586-2373-A948-97F9-A1DF6071F9AB}"/>
                  </a:ext>
                </a:extLst>
              </p:cNvPr>
              <p:cNvSpPr/>
              <p:nvPr/>
            </p:nvSpPr>
            <p:spPr>
              <a:xfrm rot="10800000">
                <a:off x="1819369" y="5234944"/>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1" u="none" strike="noStrike" kern="1200" cap="none" spc="0" normalizeH="0" baseline="0" noProof="0">
                  <a:ln>
                    <a:noFill/>
                  </a:ln>
                  <a:solidFill>
                    <a:srgbClr val="7030A0"/>
                  </a:solidFill>
                  <a:effectLst/>
                  <a:uLnTx/>
                  <a:uFillTx/>
                  <a:latin typeface="Corbel" panose="020B0503020204020204" pitchFamily="34" charset="0"/>
                  <a:ea typeface="+mn-ea"/>
                  <a:cs typeface="+mn-cs"/>
                </a:endParaRPr>
              </a:p>
            </p:txBody>
          </p:sp>
          <p:pic>
            <p:nvPicPr>
              <p:cNvPr id="64" name="Graphic 63" descr="Gears">
                <a:extLst>
                  <a:ext uri="{FF2B5EF4-FFF2-40B4-BE49-F238E27FC236}">
                    <a16:creationId xmlns:a16="http://schemas.microsoft.com/office/drawing/2014/main" id="{1EA12A80-2966-9143-93DA-62D37E7BF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8689" y="4631291"/>
                <a:ext cx="914400" cy="914400"/>
              </a:xfrm>
              <a:prstGeom prst="rect">
                <a:avLst/>
              </a:prstGeom>
              <a:effectLst>
                <a:glow rad="63500">
                  <a:schemeClr val="bg1">
                    <a:alpha val="40000"/>
                  </a:schemeClr>
                </a:glow>
              </a:effectLst>
            </p:spPr>
          </p:pic>
          <p:pic>
            <p:nvPicPr>
              <p:cNvPr id="65" name="Graphic 64" descr="Gears">
                <a:extLst>
                  <a:ext uri="{FF2B5EF4-FFF2-40B4-BE49-F238E27FC236}">
                    <a16:creationId xmlns:a16="http://schemas.microsoft.com/office/drawing/2014/main" id="{B95595D7-3CE1-2244-B3A1-B189597EDD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15" y="4573670"/>
                <a:ext cx="914400" cy="914400"/>
              </a:xfrm>
              <a:prstGeom prst="rect">
                <a:avLst/>
              </a:prstGeom>
              <a:effectLst>
                <a:glow rad="63500">
                  <a:schemeClr val="bg1">
                    <a:alpha val="40000"/>
                  </a:schemeClr>
                </a:glow>
              </a:effectLst>
            </p:spPr>
          </p:pic>
        </p:grpSp>
        <p:grpSp>
          <p:nvGrpSpPr>
            <p:cNvPr id="10" name="Group 9">
              <a:extLst>
                <a:ext uri="{FF2B5EF4-FFF2-40B4-BE49-F238E27FC236}">
                  <a16:creationId xmlns:a16="http://schemas.microsoft.com/office/drawing/2014/main" id="{CC48594D-229F-2E4F-AB9E-0142CC57C9CA}"/>
                </a:ext>
              </a:extLst>
            </p:cNvPr>
            <p:cNvGrpSpPr/>
            <p:nvPr/>
          </p:nvGrpSpPr>
          <p:grpSpPr>
            <a:xfrm>
              <a:off x="3148227" y="3782398"/>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Channel#1</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sp>
        <p:nvSpPr>
          <p:cNvPr id="80" name="Rounded Rectangle 79">
            <a:extLst>
              <a:ext uri="{FF2B5EF4-FFF2-40B4-BE49-F238E27FC236}">
                <a16:creationId xmlns:a16="http://schemas.microsoft.com/office/drawing/2014/main" id="{E650AEE3-1136-E14F-89F4-CC529241222C}"/>
              </a:ext>
            </a:extLst>
          </p:cNvPr>
          <p:cNvSpPr/>
          <p:nvPr/>
        </p:nvSpPr>
        <p:spPr>
          <a:xfrm>
            <a:off x="79799" y="4618755"/>
            <a:ext cx="3194091" cy="825630"/>
          </a:xfrm>
          <a:prstGeom prst="roundRect">
            <a:avLst>
              <a:gd name="adj" fmla="val 8192"/>
            </a:avLst>
          </a:prstGeom>
          <a:solidFill>
            <a:srgbClr val="BCEA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9F96"/>
                </a:solidFill>
                <a:effectLst/>
                <a:uLnTx/>
                <a:uFillTx/>
                <a:latin typeface="Corbel" panose="020B0503020204020204" pitchFamily="34" charset="0"/>
                <a:ea typeface="+mn-ea"/>
                <a:cs typeface="+mn-cs"/>
              </a:rPr>
              <a:t>Storage-aware algorithms</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Enable efficient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access patterns to the SSD </a:t>
            </a:r>
          </a:p>
        </p:txBody>
      </p:sp>
      <p:sp>
        <p:nvSpPr>
          <p:cNvPr id="47" name="Rounded Rectangle 46">
            <a:extLst>
              <a:ext uri="{FF2B5EF4-FFF2-40B4-BE49-F238E27FC236}">
                <a16:creationId xmlns:a16="http://schemas.microsoft.com/office/drawing/2014/main" id="{42F83A90-DD4C-5D44-9509-F1DA2DA7CCD1}"/>
              </a:ext>
            </a:extLst>
          </p:cNvPr>
          <p:cNvSpPr/>
          <p:nvPr/>
        </p:nvSpPr>
        <p:spPr>
          <a:xfrm>
            <a:off x="710471"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54" name="Rounded Rectangle 53">
            <a:extLst>
              <a:ext uri="{FF2B5EF4-FFF2-40B4-BE49-F238E27FC236}">
                <a16:creationId xmlns:a16="http://schemas.microsoft.com/office/drawing/2014/main" id="{CC1B7797-62A8-0045-A3DF-9AAF0546D7A0}"/>
              </a:ext>
            </a:extLst>
          </p:cNvPr>
          <p:cNvSpPr/>
          <p:nvPr/>
        </p:nvSpPr>
        <p:spPr>
          <a:xfrm>
            <a:off x="3796055"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2</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ounded Rectangle 54">
            <a:extLst>
              <a:ext uri="{FF2B5EF4-FFF2-40B4-BE49-F238E27FC236}">
                <a16:creationId xmlns:a16="http://schemas.microsoft.com/office/drawing/2014/main" id="{B88A8235-F586-E041-A6AC-4D8FC9B0CDDB}"/>
              </a:ext>
            </a:extLst>
          </p:cNvPr>
          <p:cNvSpPr/>
          <p:nvPr/>
        </p:nvSpPr>
        <p:spPr>
          <a:xfrm>
            <a:off x="6160165"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3</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ounded Rectangle 56">
            <a:extLst>
              <a:ext uri="{FF2B5EF4-FFF2-40B4-BE49-F238E27FC236}">
                <a16:creationId xmlns:a16="http://schemas.microsoft.com/office/drawing/2014/main" id="{5EC32507-A443-5A4C-A95C-9AA56C0C2E71}"/>
              </a:ext>
            </a:extLst>
          </p:cNvPr>
          <p:cNvSpPr/>
          <p:nvPr/>
        </p:nvSpPr>
        <p:spPr>
          <a:xfrm>
            <a:off x="4790578" y="863827"/>
            <a:ext cx="4251960" cy="853441"/>
          </a:xfrm>
          <a:prstGeom prst="roundRect">
            <a:avLst>
              <a:gd name="adj" fmla="val 7193"/>
            </a:avLst>
          </a:prstGeom>
          <a:solidFill>
            <a:srgbClr val="D7C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Data/computation flow coordination</a:t>
            </a:r>
          </a:p>
          <a:p>
            <a:pPr marL="1800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Reduce communication overhead</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Reduce #writes to flash chips</a:t>
            </a:r>
          </a:p>
        </p:txBody>
      </p:sp>
      <p:sp>
        <p:nvSpPr>
          <p:cNvPr id="44" name="Rounded Rectangle 43">
            <a:extLst>
              <a:ext uri="{FF2B5EF4-FFF2-40B4-BE49-F238E27FC236}">
                <a16:creationId xmlns:a16="http://schemas.microsoft.com/office/drawing/2014/main" id="{5ED0D847-FD88-A24E-9B42-175B6DDCAE24}"/>
              </a:ext>
            </a:extLst>
          </p:cNvPr>
          <p:cNvSpPr/>
          <p:nvPr/>
        </p:nvSpPr>
        <p:spPr>
          <a:xfrm>
            <a:off x="79799" y="860728"/>
            <a:ext cx="3611231" cy="853442"/>
          </a:xfrm>
          <a:prstGeom prst="roundRect">
            <a:avLst>
              <a:gd name="adj" fmla="val 7782"/>
            </a:avLst>
          </a:prstGeom>
          <a:solidFill>
            <a:srgbClr val="F5DC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C813BD"/>
                </a:solidFill>
                <a:effectLst/>
                <a:uLnTx/>
                <a:uFillTx/>
                <a:latin typeface="Corbel" panose="020B0503020204020204" pitchFamily="34" charset="0"/>
                <a:ea typeface="+mn-ea"/>
                <a:cs typeface="+mn-cs"/>
              </a:rPr>
              <a:t>Task partitioning and mapping</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Each step executes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in its most suitable system </a:t>
            </a:r>
          </a:p>
        </p:txBody>
      </p:sp>
      <p:sp>
        <p:nvSpPr>
          <p:cNvPr id="45" name="Rectangle 44">
            <a:extLst>
              <a:ext uri="{FF2B5EF4-FFF2-40B4-BE49-F238E27FC236}">
                <a16:creationId xmlns:a16="http://schemas.microsoft.com/office/drawing/2014/main" id="{EEFDD6D5-ED65-E845-AC4A-7DB9C4F0CFB7}"/>
              </a:ext>
            </a:extLst>
          </p:cNvPr>
          <p:cNvSpPr/>
          <p:nvPr/>
        </p:nvSpPr>
        <p:spPr>
          <a:xfrm>
            <a:off x="79799" y="830142"/>
            <a:ext cx="8984402" cy="96496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651802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Hardware-Software Co-Design</a:t>
            </a:r>
          </a:p>
        </p:txBody>
      </p:sp>
      <p:grpSp>
        <p:nvGrpSpPr>
          <p:cNvPr id="4" name="Group 3">
            <a:extLst>
              <a:ext uri="{FF2B5EF4-FFF2-40B4-BE49-F238E27FC236}">
                <a16:creationId xmlns:a16="http://schemas.microsoft.com/office/drawing/2014/main" id="{9777E662-BF15-0A4D-B2F2-3E0AB950D688}"/>
              </a:ext>
            </a:extLst>
          </p:cNvPr>
          <p:cNvGrpSpPr/>
          <p:nvPr/>
        </p:nvGrpSpPr>
        <p:grpSpPr>
          <a:xfrm>
            <a:off x="705812" y="1953273"/>
            <a:ext cx="7732376" cy="2602902"/>
            <a:chOff x="681428" y="2426782"/>
            <a:chExt cx="7732376" cy="2602902"/>
          </a:xfrm>
        </p:grpSpPr>
        <p:grpSp>
          <p:nvGrpSpPr>
            <p:cNvPr id="8" name="Group 7">
              <a:extLst>
                <a:ext uri="{FF2B5EF4-FFF2-40B4-BE49-F238E27FC236}">
                  <a16:creationId xmlns:a16="http://schemas.microsoft.com/office/drawing/2014/main" id="{BB2F72DB-BA33-AD4A-845C-0862E8D50054}"/>
                </a:ext>
              </a:extLst>
            </p:cNvPr>
            <p:cNvGrpSpPr/>
            <p:nvPr/>
          </p:nvGrpSpPr>
          <p:grpSpPr>
            <a:xfrm>
              <a:off x="681428" y="2426782"/>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42548" y="2480466"/>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rPr>
                  <a:t>SSD DRAM</a:t>
                </a:r>
                <a:endParaRPr kumimoji="0" lang="en-CH" sz="16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SSD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Cores</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MegIS-Enabled SSD </a:t>
                </a: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p:txBody>
          </p:sp>
        </p:grpSp>
        <p:grpSp>
          <p:nvGrpSpPr>
            <p:cNvPr id="42" name="Group 41">
              <a:extLst>
                <a:ext uri="{FF2B5EF4-FFF2-40B4-BE49-F238E27FC236}">
                  <a16:creationId xmlns:a16="http://schemas.microsoft.com/office/drawing/2014/main" id="{3EA6C05E-6712-C045-A834-4B46040447A5}"/>
                </a:ext>
              </a:extLst>
            </p:cNvPr>
            <p:cNvGrpSpPr/>
            <p:nvPr/>
          </p:nvGrpSpPr>
          <p:grpSpPr>
            <a:xfrm>
              <a:off x="946631" y="3236214"/>
              <a:ext cx="5729638" cy="1361512"/>
              <a:chOff x="971015" y="4562245"/>
              <a:chExt cx="5729638" cy="1361512"/>
            </a:xfrm>
          </p:grpSpPr>
          <p:cxnSp>
            <p:nvCxnSpPr>
              <p:cNvPr id="44" name="Straight Connector 43">
                <a:extLst>
                  <a:ext uri="{FF2B5EF4-FFF2-40B4-BE49-F238E27FC236}">
                    <a16:creationId xmlns:a16="http://schemas.microsoft.com/office/drawing/2014/main" id="{0BF7D8A7-588E-CE41-9127-2BBECD1C1FCA}"/>
                  </a:ext>
                </a:extLst>
              </p:cNvPr>
              <p:cNvCxnSpPr>
                <a:cxnSpLocks/>
              </p:cNvCxnSpPr>
              <p:nvPr/>
            </p:nvCxnSpPr>
            <p:spPr>
              <a:xfrm>
                <a:off x="6514748" y="4861435"/>
                <a:ext cx="0" cy="1026087"/>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25DE917-2937-2146-95FD-AA551242F0E2}"/>
                  </a:ext>
                </a:extLst>
              </p:cNvPr>
              <p:cNvCxnSpPr>
                <a:cxnSpLocks/>
              </p:cNvCxnSpPr>
              <p:nvPr/>
            </p:nvCxnSpPr>
            <p:spPr>
              <a:xfrm>
                <a:off x="3408034" y="4792939"/>
                <a:ext cx="0" cy="113081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ight Arrow 270">
                <a:extLst>
                  <a:ext uri="{FF2B5EF4-FFF2-40B4-BE49-F238E27FC236}">
                    <a16:creationId xmlns:a16="http://schemas.microsoft.com/office/drawing/2014/main" id="{B6D8188A-86DA-B040-9FFF-26FCB6F5794B}"/>
                  </a:ext>
                </a:extLst>
              </p:cNvPr>
              <p:cNvSpPr/>
              <p:nvPr/>
            </p:nvSpPr>
            <p:spPr>
              <a:xfrm rot="16200000">
                <a:off x="6170604" y="5447968"/>
                <a:ext cx="391926" cy="192341"/>
              </a:xfrm>
              <a:prstGeom prst="rightArrow">
                <a:avLst>
                  <a:gd name="adj1" fmla="val 23159"/>
                  <a:gd name="adj2" fmla="val 101427"/>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400" b="0" i="1"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57" name="직사각형 78">
                <a:extLst>
                  <a:ext uri="{FF2B5EF4-FFF2-40B4-BE49-F238E27FC236}">
                    <a16:creationId xmlns:a16="http://schemas.microsoft.com/office/drawing/2014/main" id="{0A890FAD-3B97-AD48-800F-45C77AD71D20}"/>
                  </a:ext>
                </a:extLst>
              </p:cNvPr>
              <p:cNvSpPr/>
              <p:nvPr/>
            </p:nvSpPr>
            <p:spPr>
              <a:xfrm>
                <a:off x="5934877" y="4778997"/>
                <a:ext cx="765776" cy="241181"/>
              </a:xfrm>
              <a:prstGeom prst="rect">
                <a:avLst/>
              </a:prstGeom>
              <a:solidFill>
                <a:srgbClr val="FFE79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18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9" name="Right Arrow 270">
                <a:extLst>
                  <a:ext uri="{FF2B5EF4-FFF2-40B4-BE49-F238E27FC236}">
                    <a16:creationId xmlns:a16="http://schemas.microsoft.com/office/drawing/2014/main" id="{7C04FF88-32A2-A24D-8D51-99CA4646DCF3}"/>
                  </a:ext>
                </a:extLst>
              </p:cNvPr>
              <p:cNvSpPr/>
              <p:nvPr/>
            </p:nvSpPr>
            <p:spPr>
              <a:xfrm rot="16200000">
                <a:off x="3372394" y="5449137"/>
                <a:ext cx="391926" cy="192341"/>
              </a:xfrm>
              <a:prstGeom prst="rightArrow">
                <a:avLst>
                  <a:gd name="adj1" fmla="val 23159"/>
                  <a:gd name="adj2" fmla="val 101427"/>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400" b="0" i="1"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60" name="Right Arrow 59">
                <a:extLst>
                  <a:ext uri="{FF2B5EF4-FFF2-40B4-BE49-F238E27FC236}">
                    <a16:creationId xmlns:a16="http://schemas.microsoft.com/office/drawing/2014/main" id="{188D29B9-4804-4543-A70F-1F69FCE7B03B}"/>
                  </a:ext>
                </a:extLst>
              </p:cNvPr>
              <p:cNvSpPr/>
              <p:nvPr/>
            </p:nvSpPr>
            <p:spPr>
              <a:xfrm>
                <a:off x="1827862" y="4562245"/>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1" u="none" strike="noStrike" kern="1200" cap="none" spc="0" normalizeH="0" baseline="0" noProof="0" dirty="0">
                  <a:ln>
                    <a:noFill/>
                  </a:ln>
                  <a:solidFill>
                    <a:srgbClr val="7030A0"/>
                  </a:solidFill>
                  <a:effectLst/>
                  <a:uLnTx/>
                  <a:uFillTx/>
                  <a:latin typeface="Corbel" panose="020B0503020204020204" pitchFamily="34" charset="0"/>
                  <a:ea typeface="+mn-ea"/>
                  <a:cs typeface="+mn-cs"/>
                </a:endParaRPr>
              </a:p>
            </p:txBody>
          </p:sp>
          <p:sp>
            <p:nvSpPr>
              <p:cNvPr id="62" name="Right Arrow 61">
                <a:extLst>
                  <a:ext uri="{FF2B5EF4-FFF2-40B4-BE49-F238E27FC236}">
                    <a16:creationId xmlns:a16="http://schemas.microsoft.com/office/drawing/2014/main" id="{D912E586-2373-A948-97F9-A1DF6071F9AB}"/>
                  </a:ext>
                </a:extLst>
              </p:cNvPr>
              <p:cNvSpPr/>
              <p:nvPr/>
            </p:nvSpPr>
            <p:spPr>
              <a:xfrm rot="10800000">
                <a:off x="1819369" y="5234944"/>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1" u="none" strike="noStrike" kern="1200" cap="none" spc="0" normalizeH="0" baseline="0" noProof="0">
                  <a:ln>
                    <a:noFill/>
                  </a:ln>
                  <a:solidFill>
                    <a:srgbClr val="7030A0"/>
                  </a:solidFill>
                  <a:effectLst/>
                  <a:uLnTx/>
                  <a:uFillTx/>
                  <a:latin typeface="Corbel" panose="020B0503020204020204" pitchFamily="34" charset="0"/>
                  <a:ea typeface="+mn-ea"/>
                  <a:cs typeface="+mn-cs"/>
                </a:endParaRPr>
              </a:p>
            </p:txBody>
          </p:sp>
          <p:sp>
            <p:nvSpPr>
              <p:cNvPr id="63" name="직사각형 78">
                <a:extLst>
                  <a:ext uri="{FF2B5EF4-FFF2-40B4-BE49-F238E27FC236}">
                    <a16:creationId xmlns:a16="http://schemas.microsoft.com/office/drawing/2014/main" id="{5785C21E-C67C-E043-8489-65393A3BD31B}"/>
                  </a:ext>
                </a:extLst>
              </p:cNvPr>
              <p:cNvSpPr/>
              <p:nvPr/>
            </p:nvSpPr>
            <p:spPr>
              <a:xfrm>
                <a:off x="3202311" y="4799667"/>
                <a:ext cx="765776" cy="241181"/>
              </a:xfrm>
              <a:prstGeom prst="rect">
                <a:avLst/>
              </a:prstGeom>
              <a:solidFill>
                <a:srgbClr val="FFE79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18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pic>
            <p:nvPicPr>
              <p:cNvPr id="64" name="Graphic 63" descr="Gears">
                <a:extLst>
                  <a:ext uri="{FF2B5EF4-FFF2-40B4-BE49-F238E27FC236}">
                    <a16:creationId xmlns:a16="http://schemas.microsoft.com/office/drawing/2014/main" id="{1EA12A80-2966-9143-93DA-62D37E7BF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8689" y="4631291"/>
                <a:ext cx="914400" cy="914400"/>
              </a:xfrm>
              <a:prstGeom prst="rect">
                <a:avLst/>
              </a:prstGeom>
              <a:effectLst>
                <a:glow rad="63500">
                  <a:schemeClr val="bg1">
                    <a:alpha val="40000"/>
                  </a:schemeClr>
                </a:glow>
              </a:effectLst>
            </p:spPr>
          </p:pic>
          <p:pic>
            <p:nvPicPr>
              <p:cNvPr id="65" name="Graphic 64" descr="Gears">
                <a:extLst>
                  <a:ext uri="{FF2B5EF4-FFF2-40B4-BE49-F238E27FC236}">
                    <a16:creationId xmlns:a16="http://schemas.microsoft.com/office/drawing/2014/main" id="{B95595D7-3CE1-2244-B3A1-B189597EDD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15" y="4573670"/>
                <a:ext cx="914400" cy="914400"/>
              </a:xfrm>
              <a:prstGeom prst="rect">
                <a:avLst/>
              </a:prstGeom>
              <a:effectLst>
                <a:glow rad="63500">
                  <a:schemeClr val="bg1">
                    <a:alpha val="40000"/>
                  </a:schemeClr>
                </a:glow>
              </a:effectLst>
            </p:spPr>
          </p:pic>
        </p:grpSp>
        <p:grpSp>
          <p:nvGrpSpPr>
            <p:cNvPr id="10" name="Group 9">
              <a:extLst>
                <a:ext uri="{FF2B5EF4-FFF2-40B4-BE49-F238E27FC236}">
                  <a16:creationId xmlns:a16="http://schemas.microsoft.com/office/drawing/2014/main" id="{CC48594D-229F-2E4F-AB9E-0142CC57C9CA}"/>
                </a:ext>
              </a:extLst>
            </p:cNvPr>
            <p:cNvGrpSpPr/>
            <p:nvPr/>
          </p:nvGrpSpPr>
          <p:grpSpPr>
            <a:xfrm>
              <a:off x="3148227" y="3782398"/>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Channel#1</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sp>
        <p:nvSpPr>
          <p:cNvPr id="85" name="Rounded Rectangle 84">
            <a:extLst>
              <a:ext uri="{FF2B5EF4-FFF2-40B4-BE49-F238E27FC236}">
                <a16:creationId xmlns:a16="http://schemas.microsoft.com/office/drawing/2014/main" id="{66C401CC-C87D-7049-9839-81ACDCE1FBC6}"/>
              </a:ext>
            </a:extLst>
          </p:cNvPr>
          <p:cNvSpPr/>
          <p:nvPr/>
        </p:nvSpPr>
        <p:spPr>
          <a:xfrm>
            <a:off x="4649734" y="4622866"/>
            <a:ext cx="4392804" cy="825630"/>
          </a:xfrm>
          <a:prstGeom prst="roundRect">
            <a:avLst>
              <a:gd name="adj" fmla="val 7782"/>
            </a:avLst>
          </a:prstGeom>
          <a:solidFill>
            <a:schemeClr val="accent4">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BF9001"/>
                </a:solidFill>
                <a:effectLst/>
                <a:uLnTx/>
                <a:uFillTx/>
                <a:latin typeface="Corbel" panose="020B0503020204020204" pitchFamily="34" charset="0"/>
                <a:ea typeface="+mn-ea"/>
                <a:cs typeface="+mn-cs"/>
              </a:rPr>
              <a:t>Lightweight in-storage accelerators </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Minimize SRAM/DRAM buffer spaces needed inside the SSD</a:t>
            </a:r>
            <a:endPar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p:txBody>
      </p:sp>
      <p:sp>
        <p:nvSpPr>
          <p:cNvPr id="79" name="Rounded Rectangle 78">
            <a:extLst>
              <a:ext uri="{FF2B5EF4-FFF2-40B4-BE49-F238E27FC236}">
                <a16:creationId xmlns:a16="http://schemas.microsoft.com/office/drawing/2014/main" id="{726B9EB5-EF70-7D40-B6FA-6C416442F4E6}"/>
              </a:ext>
            </a:extLst>
          </p:cNvPr>
          <p:cNvSpPr/>
          <p:nvPr/>
        </p:nvSpPr>
        <p:spPr>
          <a:xfrm>
            <a:off x="710471"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86" name="Rounded Rectangle 85">
            <a:extLst>
              <a:ext uri="{FF2B5EF4-FFF2-40B4-BE49-F238E27FC236}">
                <a16:creationId xmlns:a16="http://schemas.microsoft.com/office/drawing/2014/main" id="{672F70BE-E34F-514E-8596-9C65E2A45B3A}"/>
              </a:ext>
            </a:extLst>
          </p:cNvPr>
          <p:cNvSpPr/>
          <p:nvPr/>
        </p:nvSpPr>
        <p:spPr>
          <a:xfrm>
            <a:off x="3796055"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2</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7" name="Rounded Rectangle 86">
            <a:extLst>
              <a:ext uri="{FF2B5EF4-FFF2-40B4-BE49-F238E27FC236}">
                <a16:creationId xmlns:a16="http://schemas.microsoft.com/office/drawing/2014/main" id="{C42C5C90-298F-3A4E-A6AF-51303D48EBCF}"/>
              </a:ext>
            </a:extLst>
          </p:cNvPr>
          <p:cNvSpPr/>
          <p:nvPr/>
        </p:nvSpPr>
        <p:spPr>
          <a:xfrm>
            <a:off x="6160165"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3</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Rounded Rectangle 88">
            <a:extLst>
              <a:ext uri="{FF2B5EF4-FFF2-40B4-BE49-F238E27FC236}">
                <a16:creationId xmlns:a16="http://schemas.microsoft.com/office/drawing/2014/main" id="{36DD4D81-DEAF-6748-BE65-AB956B3F1E31}"/>
              </a:ext>
            </a:extLst>
          </p:cNvPr>
          <p:cNvSpPr/>
          <p:nvPr/>
        </p:nvSpPr>
        <p:spPr>
          <a:xfrm>
            <a:off x="79799" y="4618755"/>
            <a:ext cx="3194091" cy="825630"/>
          </a:xfrm>
          <a:prstGeom prst="roundRect">
            <a:avLst>
              <a:gd name="adj" fmla="val 8192"/>
            </a:avLst>
          </a:prstGeom>
          <a:solidFill>
            <a:srgbClr val="BCEA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9F96"/>
                </a:solidFill>
                <a:effectLst/>
                <a:uLnTx/>
                <a:uFillTx/>
                <a:latin typeface="Corbel" panose="020B0503020204020204" pitchFamily="34" charset="0"/>
                <a:ea typeface="+mn-ea"/>
                <a:cs typeface="+mn-cs"/>
              </a:rPr>
              <a:t>Storage-aware algorithms</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Enable efficient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access patterns to the SSD </a:t>
            </a:r>
          </a:p>
        </p:txBody>
      </p:sp>
      <p:sp>
        <p:nvSpPr>
          <p:cNvPr id="90" name="Rectangle 89">
            <a:extLst>
              <a:ext uri="{FF2B5EF4-FFF2-40B4-BE49-F238E27FC236}">
                <a16:creationId xmlns:a16="http://schemas.microsoft.com/office/drawing/2014/main" id="{796645DA-20F3-4B41-A12C-B6B15D9A7B3A}"/>
              </a:ext>
            </a:extLst>
          </p:cNvPr>
          <p:cNvSpPr/>
          <p:nvPr/>
        </p:nvSpPr>
        <p:spPr>
          <a:xfrm>
            <a:off x="0" y="4580889"/>
            <a:ext cx="3825174" cy="96496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ounded Rectangle 74">
            <a:extLst>
              <a:ext uri="{FF2B5EF4-FFF2-40B4-BE49-F238E27FC236}">
                <a16:creationId xmlns:a16="http://schemas.microsoft.com/office/drawing/2014/main" id="{7D4A8FC6-A479-EA4A-BB98-F880F3FF3C45}"/>
              </a:ext>
            </a:extLst>
          </p:cNvPr>
          <p:cNvSpPr/>
          <p:nvPr/>
        </p:nvSpPr>
        <p:spPr>
          <a:xfrm>
            <a:off x="4790578" y="863827"/>
            <a:ext cx="4251960" cy="853441"/>
          </a:xfrm>
          <a:prstGeom prst="roundRect">
            <a:avLst>
              <a:gd name="adj" fmla="val 7193"/>
            </a:avLst>
          </a:prstGeom>
          <a:solidFill>
            <a:srgbClr val="D7C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Data/computation flow coordination</a:t>
            </a:r>
          </a:p>
          <a:p>
            <a:pPr marL="1800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Reduce communication overhead</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Reduce #writes to flash chips</a:t>
            </a:r>
          </a:p>
        </p:txBody>
      </p:sp>
      <p:sp>
        <p:nvSpPr>
          <p:cNvPr id="76" name="Rounded Rectangle 75">
            <a:extLst>
              <a:ext uri="{FF2B5EF4-FFF2-40B4-BE49-F238E27FC236}">
                <a16:creationId xmlns:a16="http://schemas.microsoft.com/office/drawing/2014/main" id="{C401066B-7687-C041-BB61-3525B972271E}"/>
              </a:ext>
            </a:extLst>
          </p:cNvPr>
          <p:cNvSpPr/>
          <p:nvPr/>
        </p:nvSpPr>
        <p:spPr>
          <a:xfrm>
            <a:off x="79799" y="860728"/>
            <a:ext cx="3611231" cy="853442"/>
          </a:xfrm>
          <a:prstGeom prst="roundRect">
            <a:avLst>
              <a:gd name="adj" fmla="val 7782"/>
            </a:avLst>
          </a:prstGeom>
          <a:solidFill>
            <a:srgbClr val="F5DC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C813BD"/>
                </a:solidFill>
                <a:effectLst/>
                <a:uLnTx/>
                <a:uFillTx/>
                <a:latin typeface="Corbel" panose="020B0503020204020204" pitchFamily="34" charset="0"/>
                <a:ea typeface="+mn-ea"/>
                <a:cs typeface="+mn-cs"/>
              </a:rPr>
              <a:t>Task partitioning and mapping</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Each step executes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in its most suitable system </a:t>
            </a:r>
          </a:p>
        </p:txBody>
      </p:sp>
      <p:sp>
        <p:nvSpPr>
          <p:cNvPr id="78" name="Rectangle 77">
            <a:extLst>
              <a:ext uri="{FF2B5EF4-FFF2-40B4-BE49-F238E27FC236}">
                <a16:creationId xmlns:a16="http://schemas.microsoft.com/office/drawing/2014/main" id="{2537FA2E-949B-574C-B1F5-A11D5F83FD82}"/>
              </a:ext>
            </a:extLst>
          </p:cNvPr>
          <p:cNvSpPr/>
          <p:nvPr/>
        </p:nvSpPr>
        <p:spPr>
          <a:xfrm>
            <a:off x="79799" y="829985"/>
            <a:ext cx="8984402" cy="96496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41127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CH" dirty="0"/>
              <a:t>MegIS Hardware-Software Co-Design</a:t>
            </a:r>
          </a:p>
        </p:txBody>
      </p:sp>
      <p:grpSp>
        <p:nvGrpSpPr>
          <p:cNvPr id="4" name="Group 3">
            <a:extLst>
              <a:ext uri="{FF2B5EF4-FFF2-40B4-BE49-F238E27FC236}">
                <a16:creationId xmlns:a16="http://schemas.microsoft.com/office/drawing/2014/main" id="{9777E662-BF15-0A4D-B2F2-3E0AB950D688}"/>
              </a:ext>
            </a:extLst>
          </p:cNvPr>
          <p:cNvGrpSpPr/>
          <p:nvPr/>
        </p:nvGrpSpPr>
        <p:grpSpPr>
          <a:xfrm>
            <a:off x="705812" y="1953273"/>
            <a:ext cx="7732376" cy="2602902"/>
            <a:chOff x="681428" y="2426782"/>
            <a:chExt cx="7732376" cy="2602902"/>
          </a:xfrm>
        </p:grpSpPr>
        <p:grpSp>
          <p:nvGrpSpPr>
            <p:cNvPr id="8" name="Group 7">
              <a:extLst>
                <a:ext uri="{FF2B5EF4-FFF2-40B4-BE49-F238E27FC236}">
                  <a16:creationId xmlns:a16="http://schemas.microsoft.com/office/drawing/2014/main" id="{BB2F72DB-BA33-AD4A-845C-0862E8D50054}"/>
                </a:ext>
              </a:extLst>
            </p:cNvPr>
            <p:cNvGrpSpPr/>
            <p:nvPr/>
          </p:nvGrpSpPr>
          <p:grpSpPr>
            <a:xfrm>
              <a:off x="681428" y="2426782"/>
              <a:ext cx="1112788" cy="2580206"/>
              <a:chOff x="705812" y="3752813"/>
              <a:chExt cx="1112788" cy="2580206"/>
            </a:xfrm>
          </p:grpSpPr>
          <p:sp>
            <p:nvSpPr>
              <p:cNvPr id="81" name="Rounded Rectangle 80">
                <a:extLst>
                  <a:ext uri="{FF2B5EF4-FFF2-40B4-BE49-F238E27FC236}">
                    <a16:creationId xmlns:a16="http://schemas.microsoft.com/office/drawing/2014/main" id="{39F73F0A-BBF0-AB43-AE37-CA6EDBD4C79D}"/>
                  </a:ext>
                </a:extLst>
              </p:cNvPr>
              <p:cNvSpPr/>
              <p:nvPr/>
            </p:nvSpPr>
            <p:spPr>
              <a:xfrm rot="16200000">
                <a:off x="7778" y="4509537"/>
                <a:ext cx="2567546" cy="1054098"/>
              </a:xfrm>
              <a:prstGeom prst="roundRect">
                <a:avLst>
                  <a:gd name="adj" fmla="val 6954"/>
                </a:avLst>
              </a:prstGeom>
              <a:solidFill>
                <a:schemeClr val="accent2">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2" name="TextBox 81">
                <a:extLst>
                  <a:ext uri="{FF2B5EF4-FFF2-40B4-BE49-F238E27FC236}">
                    <a16:creationId xmlns:a16="http://schemas.microsoft.com/office/drawing/2014/main" id="{3D30CBAC-E4B4-5E45-A7E1-989B18F3E366}"/>
                  </a:ext>
                </a:extLst>
              </p:cNvPr>
              <p:cNvSpPr txBox="1"/>
              <p:nvPr/>
            </p:nvSpPr>
            <p:spPr>
              <a:xfrm rot="16200000">
                <a:off x="-384236" y="4842861"/>
                <a:ext cx="258020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Host System</a:t>
                </a:r>
              </a:p>
            </p:txBody>
          </p:sp>
        </p:grpSp>
        <p:grpSp>
          <p:nvGrpSpPr>
            <p:cNvPr id="7" name="Group 6">
              <a:extLst>
                <a:ext uri="{FF2B5EF4-FFF2-40B4-BE49-F238E27FC236}">
                  <a16:creationId xmlns:a16="http://schemas.microsoft.com/office/drawing/2014/main" id="{A32764CC-5D10-A248-A393-8558418F6787}"/>
                </a:ext>
              </a:extLst>
            </p:cNvPr>
            <p:cNvGrpSpPr/>
            <p:nvPr/>
          </p:nvGrpSpPr>
          <p:grpSpPr>
            <a:xfrm>
              <a:off x="2642548" y="2480466"/>
              <a:ext cx="5771256" cy="2549218"/>
              <a:chOff x="2666932" y="3806497"/>
              <a:chExt cx="5771256" cy="2549218"/>
            </a:xfrm>
          </p:grpSpPr>
          <p:sp>
            <p:nvSpPr>
              <p:cNvPr id="50" name="Rounded Rectangle 49">
                <a:extLst>
                  <a:ext uri="{FF2B5EF4-FFF2-40B4-BE49-F238E27FC236}">
                    <a16:creationId xmlns:a16="http://schemas.microsoft.com/office/drawing/2014/main" id="{E27FD226-8B2E-8A44-A9AD-F6E1501D1528}"/>
                  </a:ext>
                </a:extLst>
              </p:cNvPr>
              <p:cNvSpPr/>
              <p:nvPr/>
            </p:nvSpPr>
            <p:spPr>
              <a:xfrm>
                <a:off x="2666932" y="3806497"/>
                <a:ext cx="5771256" cy="2526522"/>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1" name="Straight Connector 50">
                <a:extLst>
                  <a:ext uri="{FF2B5EF4-FFF2-40B4-BE49-F238E27FC236}">
                    <a16:creationId xmlns:a16="http://schemas.microsoft.com/office/drawing/2014/main" id="{2C5004B6-8162-1A4D-8C51-92E7F24DF93C}"/>
                  </a:ext>
                </a:extLst>
              </p:cNvPr>
              <p:cNvCxnSpPr>
                <a:cxnSpLocks/>
              </p:cNvCxnSpPr>
              <p:nvPr/>
            </p:nvCxnSpPr>
            <p:spPr>
              <a:xfrm>
                <a:off x="6407109" y="4836459"/>
                <a:ext cx="716242"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F880A-7CB8-614C-8D12-584D9AD42B32}"/>
                  </a:ext>
                </a:extLst>
              </p:cNvPr>
              <p:cNvSpPr/>
              <p:nvPr/>
            </p:nvSpPr>
            <p:spPr bwMode="auto">
              <a:xfrm>
                <a:off x="6905902" y="4055477"/>
                <a:ext cx="1369789" cy="2109881"/>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rPr>
                  <a:t>SSD DRAM</a:t>
                </a:r>
                <a:endParaRPr kumimoji="0" lang="en-CH" sz="16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CA0B680-1145-7043-BDB2-65B21E68E2A2}"/>
                  </a:ext>
                </a:extLst>
              </p:cNvPr>
              <p:cNvSpPr/>
              <p:nvPr/>
            </p:nvSpPr>
            <p:spPr bwMode="auto">
              <a:xfrm>
                <a:off x="3161985" y="4055477"/>
                <a:ext cx="3581420" cy="1579207"/>
              </a:xfrm>
              <a:prstGeom prst="rect">
                <a:avLst/>
              </a:prstGeom>
              <a:solidFill>
                <a:schemeClr val="bg2"/>
              </a:solid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FCF6758D-F462-244D-B295-2E2ACDE1E915}"/>
                  </a:ext>
                </a:extLst>
              </p:cNvPr>
              <p:cNvSpPr/>
              <p:nvPr/>
            </p:nvSpPr>
            <p:spPr>
              <a:xfrm>
                <a:off x="6968653" y="4442877"/>
                <a:ext cx="1229298" cy="578367"/>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Metadata</a:t>
                </a:r>
              </a:p>
            </p:txBody>
          </p:sp>
          <p:sp>
            <p:nvSpPr>
              <p:cNvPr id="58" name="직사각형 363">
                <a:extLst>
                  <a:ext uri="{FF2B5EF4-FFF2-40B4-BE49-F238E27FC236}">
                    <a16:creationId xmlns:a16="http://schemas.microsoft.com/office/drawing/2014/main" id="{94CADD4B-65A9-2A42-B3AA-95E58FB9D21D}"/>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1" name="직사각형 78">
                <a:extLst>
                  <a:ext uri="{FF2B5EF4-FFF2-40B4-BE49-F238E27FC236}">
                    <a16:creationId xmlns:a16="http://schemas.microsoft.com/office/drawing/2014/main" id="{1F9B973B-6048-4448-99CD-BF655DBF73D1}"/>
                  </a:ext>
                </a:extLst>
              </p:cNvPr>
              <p:cNvSpPr/>
              <p:nvPr/>
            </p:nvSpPr>
            <p:spPr>
              <a:xfrm>
                <a:off x="3659817" y="4169247"/>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TextBox 66">
                <a:extLst>
                  <a:ext uri="{FF2B5EF4-FFF2-40B4-BE49-F238E27FC236}">
                    <a16:creationId xmlns:a16="http://schemas.microsoft.com/office/drawing/2014/main" id="{639FD3E6-57A1-8449-BDFD-E51BA278F651}"/>
                  </a:ext>
                </a:extLst>
              </p:cNvPr>
              <p:cNvSpPr txBox="1"/>
              <p:nvPr/>
            </p:nvSpPr>
            <p:spPr>
              <a:xfrm>
                <a:off x="5367788" y="4065864"/>
                <a:ext cx="153514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SSD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Controller</a:t>
                </a:r>
              </a:p>
            </p:txBody>
          </p:sp>
          <p:sp>
            <p:nvSpPr>
              <p:cNvPr id="68" name="직사각형 78">
                <a:extLst>
                  <a:ext uri="{FF2B5EF4-FFF2-40B4-BE49-F238E27FC236}">
                    <a16:creationId xmlns:a16="http://schemas.microsoft.com/office/drawing/2014/main" id="{66D1BBDE-9FEB-F646-8BD9-D0AF0957DF0D}"/>
                  </a:ext>
                </a:extLst>
              </p:cNvPr>
              <p:cNvSpPr/>
              <p:nvPr/>
            </p:nvSpPr>
            <p:spPr>
              <a:xfrm>
                <a:off x="3825174" y="4250901"/>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9" name="직사각형 78">
                <a:extLst>
                  <a:ext uri="{FF2B5EF4-FFF2-40B4-BE49-F238E27FC236}">
                    <a16:creationId xmlns:a16="http://schemas.microsoft.com/office/drawing/2014/main" id="{5FB8EDFB-2CD5-6547-A029-B7296B860EFD}"/>
                  </a:ext>
                </a:extLst>
              </p:cNvPr>
              <p:cNvSpPr/>
              <p:nvPr/>
            </p:nvSpPr>
            <p:spPr>
              <a:xfrm>
                <a:off x="3927234" y="4349398"/>
                <a:ext cx="1519718" cy="231944"/>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Cores</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0" name="Rounded Rectangle 69">
                <a:extLst>
                  <a:ext uri="{FF2B5EF4-FFF2-40B4-BE49-F238E27FC236}">
                    <a16:creationId xmlns:a16="http://schemas.microsoft.com/office/drawing/2014/main" id="{1AD7E18E-1B6F-BD45-B2F8-5F1B7CB4393E}"/>
                  </a:ext>
                </a:extLst>
              </p:cNvPr>
              <p:cNvSpPr/>
              <p:nvPr/>
            </p:nvSpPr>
            <p:spPr>
              <a:xfrm>
                <a:off x="3220770" y="4115339"/>
                <a:ext cx="797104" cy="553024"/>
              </a:xfrm>
              <a:prstGeom prst="roundRect">
                <a:avLst>
                  <a:gd name="adj" fmla="val 16632"/>
                </a:avLst>
              </a:prstGeom>
              <a:solidFill>
                <a:schemeClr val="bg2">
                  <a:lumMod val="9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FTL</a:t>
                </a:r>
              </a:p>
            </p:txBody>
          </p:sp>
          <p:cxnSp>
            <p:nvCxnSpPr>
              <p:cNvPr id="41" name="Straight Connector 40">
                <a:extLst>
                  <a:ext uri="{FF2B5EF4-FFF2-40B4-BE49-F238E27FC236}">
                    <a16:creationId xmlns:a16="http://schemas.microsoft.com/office/drawing/2014/main" id="{8560429B-FBAB-354F-9630-523F14590FC6}"/>
                  </a:ext>
                </a:extLst>
              </p:cNvPr>
              <p:cNvCxnSpPr>
                <a:cxnSpLocks/>
              </p:cNvCxnSpPr>
              <p:nvPr/>
            </p:nvCxnSpPr>
            <p:spPr>
              <a:xfrm>
                <a:off x="3408034" y="5369668"/>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F1C936-8C50-284D-8E0A-E3B0D1472124}"/>
                  </a:ext>
                </a:extLst>
              </p:cNvPr>
              <p:cNvCxnSpPr>
                <a:cxnSpLocks/>
              </p:cNvCxnSpPr>
              <p:nvPr/>
            </p:nvCxnSpPr>
            <p:spPr>
              <a:xfrm>
                <a:off x="6513867" y="5360221"/>
                <a:ext cx="0" cy="67442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직사각형 363">
                <a:extLst>
                  <a:ext uri="{FF2B5EF4-FFF2-40B4-BE49-F238E27FC236}">
                    <a16:creationId xmlns:a16="http://schemas.microsoft.com/office/drawing/2014/main" id="{A3BDFBAB-9A76-3A4F-A18D-4194E5507D24}"/>
                  </a:ext>
                </a:extLst>
              </p:cNvPr>
              <p:cNvSpPr/>
              <p:nvPr/>
            </p:nvSpPr>
            <p:spPr>
              <a:xfrm>
                <a:off x="4649734" y="564460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3" name="TextBox 102">
                <a:extLst>
                  <a:ext uri="{FF2B5EF4-FFF2-40B4-BE49-F238E27FC236}">
                    <a16:creationId xmlns:a16="http://schemas.microsoft.com/office/drawing/2014/main" id="{3A08F2FF-FDA3-6944-B8B0-3AFAD89EDDC0}"/>
                  </a:ext>
                </a:extLst>
              </p:cNvPr>
              <p:cNvSpPr txBox="1"/>
              <p:nvPr/>
            </p:nvSpPr>
            <p:spPr>
              <a:xfrm rot="16200000">
                <a:off x="1734934" y="4812571"/>
                <a:ext cx="2549218" cy="537070"/>
              </a:xfrm>
              <a:prstGeom prst="rect">
                <a:avLst/>
              </a:prstGeom>
              <a:noFill/>
            </p:spPr>
            <p:txBody>
              <a:bodyPr wrap="square" rtlCol="0">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MegIS-Enabled SSD </a:t>
                </a: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CH"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p:txBody>
          </p:sp>
        </p:grpSp>
        <p:grpSp>
          <p:nvGrpSpPr>
            <p:cNvPr id="42" name="Group 41">
              <a:extLst>
                <a:ext uri="{FF2B5EF4-FFF2-40B4-BE49-F238E27FC236}">
                  <a16:creationId xmlns:a16="http://schemas.microsoft.com/office/drawing/2014/main" id="{3EA6C05E-6712-C045-A834-4B46040447A5}"/>
                </a:ext>
              </a:extLst>
            </p:cNvPr>
            <p:cNvGrpSpPr/>
            <p:nvPr/>
          </p:nvGrpSpPr>
          <p:grpSpPr>
            <a:xfrm>
              <a:off x="946631" y="2788971"/>
              <a:ext cx="7226937" cy="1808755"/>
              <a:chOff x="971015" y="4115002"/>
              <a:chExt cx="7226937" cy="1808755"/>
            </a:xfrm>
          </p:grpSpPr>
          <p:cxnSp>
            <p:nvCxnSpPr>
              <p:cNvPr id="44" name="Straight Connector 43">
                <a:extLst>
                  <a:ext uri="{FF2B5EF4-FFF2-40B4-BE49-F238E27FC236}">
                    <a16:creationId xmlns:a16="http://schemas.microsoft.com/office/drawing/2014/main" id="{0BF7D8A7-588E-CE41-9127-2BBECD1C1FCA}"/>
                  </a:ext>
                </a:extLst>
              </p:cNvPr>
              <p:cNvCxnSpPr>
                <a:cxnSpLocks/>
              </p:cNvCxnSpPr>
              <p:nvPr/>
            </p:nvCxnSpPr>
            <p:spPr>
              <a:xfrm>
                <a:off x="6514748" y="4861435"/>
                <a:ext cx="0" cy="1026087"/>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8A20B564-6FD3-5B43-ADCC-7C363CBDA8F1}"/>
                  </a:ext>
                </a:extLst>
              </p:cNvPr>
              <p:cNvSpPr/>
              <p:nvPr/>
            </p:nvSpPr>
            <p:spPr>
              <a:xfrm>
                <a:off x="3218889" y="4115002"/>
                <a:ext cx="797104" cy="553024"/>
              </a:xfrm>
              <a:prstGeom prst="roundRect">
                <a:avLst>
                  <a:gd name="adj" fmla="val 16632"/>
                </a:avLst>
              </a:prstGeom>
              <a:solidFill>
                <a:schemeClr val="accent5"/>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white"/>
                    </a:solidFill>
                    <a:effectLst/>
                    <a:uLnTx/>
                    <a:uFillTx/>
                    <a:latin typeface="Corbel" panose="020B0503020204020204" pitchFamily="34" charset="0"/>
                    <a:ea typeface="+mn-ea"/>
                    <a:cs typeface="Arial" panose="020B0604020202020204" pitchFamily="34" charset="0"/>
                  </a:rPr>
                  <a:t>MegIS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white"/>
                    </a:solidFill>
                    <a:effectLst/>
                    <a:uLnTx/>
                    <a:uFillTx/>
                    <a:latin typeface="Corbel" panose="020B0503020204020204" pitchFamily="34" charset="0"/>
                    <a:ea typeface="+mn-ea"/>
                    <a:cs typeface="Arial" panose="020B0604020202020204" pitchFamily="34" charset="0"/>
                  </a:rPr>
                  <a:t>FTL</a:t>
                </a:r>
              </a:p>
            </p:txBody>
          </p:sp>
          <p:sp>
            <p:nvSpPr>
              <p:cNvPr id="47" name="Rectangle 46">
                <a:extLst>
                  <a:ext uri="{FF2B5EF4-FFF2-40B4-BE49-F238E27FC236}">
                    <a16:creationId xmlns:a16="http://schemas.microsoft.com/office/drawing/2014/main" id="{C2F54877-8BC9-0D4E-BE68-0BEA8434F060}"/>
                  </a:ext>
                </a:extLst>
              </p:cNvPr>
              <p:cNvSpPr/>
              <p:nvPr/>
            </p:nvSpPr>
            <p:spPr>
              <a:xfrm>
                <a:off x="6968654" y="5344530"/>
                <a:ext cx="1229298" cy="578367"/>
              </a:xfrm>
              <a:prstGeom prst="rect">
                <a:avLst/>
              </a:prstGeom>
              <a:solidFill>
                <a:schemeClr val="accent5"/>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MegIS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Metadata</a:t>
                </a:r>
              </a:p>
            </p:txBody>
          </p:sp>
          <p:cxnSp>
            <p:nvCxnSpPr>
              <p:cNvPr id="54" name="Straight Connector 53">
                <a:extLst>
                  <a:ext uri="{FF2B5EF4-FFF2-40B4-BE49-F238E27FC236}">
                    <a16:creationId xmlns:a16="http://schemas.microsoft.com/office/drawing/2014/main" id="{425DE917-2937-2146-95FD-AA551242F0E2}"/>
                  </a:ext>
                </a:extLst>
              </p:cNvPr>
              <p:cNvCxnSpPr>
                <a:cxnSpLocks/>
              </p:cNvCxnSpPr>
              <p:nvPr/>
            </p:nvCxnSpPr>
            <p:spPr>
              <a:xfrm>
                <a:off x="3408034" y="4792939"/>
                <a:ext cx="0" cy="113081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ight Arrow 270">
                <a:extLst>
                  <a:ext uri="{FF2B5EF4-FFF2-40B4-BE49-F238E27FC236}">
                    <a16:creationId xmlns:a16="http://schemas.microsoft.com/office/drawing/2014/main" id="{B6D8188A-86DA-B040-9FFF-26FCB6F5794B}"/>
                  </a:ext>
                </a:extLst>
              </p:cNvPr>
              <p:cNvSpPr/>
              <p:nvPr/>
            </p:nvSpPr>
            <p:spPr>
              <a:xfrm rot="16200000">
                <a:off x="6170604" y="5447968"/>
                <a:ext cx="391926" cy="192341"/>
              </a:xfrm>
              <a:prstGeom prst="rightArrow">
                <a:avLst>
                  <a:gd name="adj1" fmla="val 23159"/>
                  <a:gd name="adj2" fmla="val 10142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400" b="0" i="1"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59" name="Right Arrow 270">
                <a:extLst>
                  <a:ext uri="{FF2B5EF4-FFF2-40B4-BE49-F238E27FC236}">
                    <a16:creationId xmlns:a16="http://schemas.microsoft.com/office/drawing/2014/main" id="{7C04FF88-32A2-A24D-8D51-99CA4646DCF3}"/>
                  </a:ext>
                </a:extLst>
              </p:cNvPr>
              <p:cNvSpPr/>
              <p:nvPr/>
            </p:nvSpPr>
            <p:spPr>
              <a:xfrm rot="16200000">
                <a:off x="3372394" y="5449137"/>
                <a:ext cx="391926" cy="192341"/>
              </a:xfrm>
              <a:prstGeom prst="rightArrow">
                <a:avLst>
                  <a:gd name="adj1" fmla="val 23159"/>
                  <a:gd name="adj2" fmla="val 10142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4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60" name="Right Arrow 59">
                <a:extLst>
                  <a:ext uri="{FF2B5EF4-FFF2-40B4-BE49-F238E27FC236}">
                    <a16:creationId xmlns:a16="http://schemas.microsoft.com/office/drawing/2014/main" id="{188D29B9-4804-4543-A70F-1F69FCE7B03B}"/>
                  </a:ext>
                </a:extLst>
              </p:cNvPr>
              <p:cNvSpPr/>
              <p:nvPr/>
            </p:nvSpPr>
            <p:spPr>
              <a:xfrm>
                <a:off x="1827862" y="4562245"/>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1" u="none" strike="noStrike" kern="1200" cap="none" spc="0" normalizeH="0" baseline="0" noProof="0" dirty="0">
                  <a:ln>
                    <a:noFill/>
                  </a:ln>
                  <a:solidFill>
                    <a:srgbClr val="7030A0"/>
                  </a:solidFill>
                  <a:effectLst/>
                  <a:uLnTx/>
                  <a:uFillTx/>
                  <a:latin typeface="Corbel" panose="020B0503020204020204" pitchFamily="34" charset="0"/>
                  <a:ea typeface="+mn-ea"/>
                  <a:cs typeface="+mn-cs"/>
                </a:endParaRPr>
              </a:p>
            </p:txBody>
          </p:sp>
          <p:sp>
            <p:nvSpPr>
              <p:cNvPr id="62" name="Right Arrow 61">
                <a:extLst>
                  <a:ext uri="{FF2B5EF4-FFF2-40B4-BE49-F238E27FC236}">
                    <a16:creationId xmlns:a16="http://schemas.microsoft.com/office/drawing/2014/main" id="{D912E586-2373-A948-97F9-A1DF6071F9AB}"/>
                  </a:ext>
                </a:extLst>
              </p:cNvPr>
              <p:cNvSpPr/>
              <p:nvPr/>
            </p:nvSpPr>
            <p:spPr>
              <a:xfrm rot="10800000">
                <a:off x="1819369" y="5234944"/>
                <a:ext cx="824667" cy="274214"/>
              </a:xfrm>
              <a:prstGeom prst="rightArrow">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1" u="none" strike="noStrike" kern="1200" cap="none" spc="0" normalizeH="0" baseline="0" noProof="0">
                  <a:ln>
                    <a:noFill/>
                  </a:ln>
                  <a:solidFill>
                    <a:srgbClr val="7030A0"/>
                  </a:solidFill>
                  <a:effectLst/>
                  <a:uLnTx/>
                  <a:uFillTx/>
                  <a:latin typeface="Corbel" panose="020B0503020204020204" pitchFamily="34" charset="0"/>
                  <a:ea typeface="+mn-ea"/>
                  <a:cs typeface="+mn-cs"/>
                </a:endParaRPr>
              </a:p>
            </p:txBody>
          </p:sp>
          <p:pic>
            <p:nvPicPr>
              <p:cNvPr id="64" name="Graphic 63" descr="Gears">
                <a:extLst>
                  <a:ext uri="{FF2B5EF4-FFF2-40B4-BE49-F238E27FC236}">
                    <a16:creationId xmlns:a16="http://schemas.microsoft.com/office/drawing/2014/main" id="{1EA12A80-2966-9143-93DA-62D37E7BFA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8689" y="4631291"/>
                <a:ext cx="914400" cy="914400"/>
              </a:xfrm>
              <a:prstGeom prst="rect">
                <a:avLst/>
              </a:prstGeom>
              <a:effectLst>
                <a:glow rad="63500">
                  <a:schemeClr val="bg1">
                    <a:alpha val="40000"/>
                  </a:schemeClr>
                </a:glow>
              </a:effectLst>
            </p:spPr>
          </p:pic>
          <p:pic>
            <p:nvPicPr>
              <p:cNvPr id="65" name="Graphic 64" descr="Gears">
                <a:extLst>
                  <a:ext uri="{FF2B5EF4-FFF2-40B4-BE49-F238E27FC236}">
                    <a16:creationId xmlns:a16="http://schemas.microsoft.com/office/drawing/2014/main" id="{B95595D7-3CE1-2244-B3A1-B189597EDD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15" y="4573670"/>
                <a:ext cx="914400" cy="914400"/>
              </a:xfrm>
              <a:prstGeom prst="rect">
                <a:avLst/>
              </a:prstGeom>
              <a:effectLst>
                <a:glow rad="63500">
                  <a:schemeClr val="bg1">
                    <a:alpha val="40000"/>
                  </a:schemeClr>
                </a:glow>
              </a:effectLst>
            </p:spPr>
          </p:pic>
        </p:grpSp>
        <p:grpSp>
          <p:nvGrpSpPr>
            <p:cNvPr id="10" name="Group 9">
              <a:extLst>
                <a:ext uri="{FF2B5EF4-FFF2-40B4-BE49-F238E27FC236}">
                  <a16:creationId xmlns:a16="http://schemas.microsoft.com/office/drawing/2014/main" id="{CC48594D-229F-2E4F-AB9E-0142CC57C9CA}"/>
                </a:ext>
              </a:extLst>
            </p:cNvPr>
            <p:cNvGrpSpPr/>
            <p:nvPr/>
          </p:nvGrpSpPr>
          <p:grpSpPr>
            <a:xfrm>
              <a:off x="3148227" y="3782398"/>
              <a:ext cx="3569766" cy="1067027"/>
              <a:chOff x="3172611" y="5108429"/>
              <a:chExt cx="3569766" cy="1067027"/>
            </a:xfrm>
          </p:grpSpPr>
          <p:sp>
            <p:nvSpPr>
              <p:cNvPr id="71" name="직사각형 78">
                <a:extLst>
                  <a:ext uri="{FF2B5EF4-FFF2-40B4-BE49-F238E27FC236}">
                    <a16:creationId xmlns:a16="http://schemas.microsoft.com/office/drawing/2014/main" id="{87667484-CE28-424C-BE57-A7B1AC72EAB0}"/>
                  </a:ext>
                </a:extLst>
              </p:cNvPr>
              <p:cNvSpPr/>
              <p:nvPr/>
            </p:nvSpPr>
            <p:spPr>
              <a:xfrm>
                <a:off x="5937624" y="5108429"/>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2" name="직사각형 78">
                <a:extLst>
                  <a:ext uri="{FF2B5EF4-FFF2-40B4-BE49-F238E27FC236}">
                    <a16:creationId xmlns:a16="http://schemas.microsoft.com/office/drawing/2014/main" id="{58A4D594-9A99-FB41-AAB9-2E6E90677C66}"/>
                  </a:ext>
                </a:extLst>
              </p:cNvPr>
              <p:cNvSpPr/>
              <p:nvPr/>
            </p:nvSpPr>
            <p:spPr>
              <a:xfrm>
                <a:off x="3201622" y="5128487"/>
                <a:ext cx="765776" cy="241181"/>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Cntrl</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3" name="직사각형 78">
                <a:extLst>
                  <a:ext uri="{FF2B5EF4-FFF2-40B4-BE49-F238E27FC236}">
                    <a16:creationId xmlns:a16="http://schemas.microsoft.com/office/drawing/2014/main" id="{30F9A6F3-8BF3-EC46-A597-1D085672FBC9}"/>
                  </a:ext>
                </a:extLst>
              </p:cNvPr>
              <p:cNvSpPr/>
              <p:nvPr/>
            </p:nvSpPr>
            <p:spPr>
              <a:xfrm>
                <a:off x="5300226" y="5759584"/>
                <a:ext cx="1442151"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74" name="직사각형 78">
                <a:extLst>
                  <a:ext uri="{FF2B5EF4-FFF2-40B4-BE49-F238E27FC236}">
                    <a16:creationId xmlns:a16="http://schemas.microsoft.com/office/drawing/2014/main" id="{B35589E9-CE31-C640-B7E1-384D589239B6}"/>
                  </a:ext>
                </a:extLst>
              </p:cNvPr>
              <p:cNvSpPr/>
              <p:nvPr/>
            </p:nvSpPr>
            <p:spPr>
              <a:xfrm>
                <a:off x="3172611" y="5769681"/>
                <a:ext cx="1380142" cy="405775"/>
              </a:xfrm>
              <a:prstGeom prst="rect">
                <a:avLst/>
              </a:prstGeom>
              <a:solidFill>
                <a:schemeClr val="bg2">
                  <a:lumMod val="9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Channel#1</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sp>
        <p:nvSpPr>
          <p:cNvPr id="79" name="Rounded Rectangle 78">
            <a:extLst>
              <a:ext uri="{FF2B5EF4-FFF2-40B4-BE49-F238E27FC236}">
                <a16:creationId xmlns:a16="http://schemas.microsoft.com/office/drawing/2014/main" id="{7842FB48-1197-5D43-BC5B-3BD922FE9DF3}"/>
              </a:ext>
            </a:extLst>
          </p:cNvPr>
          <p:cNvSpPr/>
          <p:nvPr/>
        </p:nvSpPr>
        <p:spPr>
          <a:xfrm>
            <a:off x="79798" y="5504411"/>
            <a:ext cx="8962739" cy="853441"/>
          </a:xfrm>
          <a:prstGeom prst="roundRect">
            <a:avLst>
              <a:gd name="adj" fmla="val 10953"/>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Data mapping scheme and Flash Translation Layer (FTL) </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Specialize to the characteristics of metagenomic analysis</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Leverage the SSD’s full internal bandwidth</a:t>
            </a:r>
            <a:endPar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p:txBody>
      </p:sp>
      <p:sp>
        <p:nvSpPr>
          <p:cNvPr id="87" name="Rounded Rectangle 86">
            <a:extLst>
              <a:ext uri="{FF2B5EF4-FFF2-40B4-BE49-F238E27FC236}">
                <a16:creationId xmlns:a16="http://schemas.microsoft.com/office/drawing/2014/main" id="{9B2D97E1-91C0-A649-B057-F8EFFE7C9184}"/>
              </a:ext>
            </a:extLst>
          </p:cNvPr>
          <p:cNvSpPr/>
          <p:nvPr/>
        </p:nvSpPr>
        <p:spPr>
          <a:xfrm>
            <a:off x="710471"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88" name="Rounded Rectangle 87">
            <a:extLst>
              <a:ext uri="{FF2B5EF4-FFF2-40B4-BE49-F238E27FC236}">
                <a16:creationId xmlns:a16="http://schemas.microsoft.com/office/drawing/2014/main" id="{E0BD05C0-4CB5-2145-9EA6-E22E1A02087D}"/>
              </a:ext>
            </a:extLst>
          </p:cNvPr>
          <p:cNvSpPr/>
          <p:nvPr/>
        </p:nvSpPr>
        <p:spPr>
          <a:xfrm>
            <a:off x="3796055"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2</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Rounded Rectangle 88">
            <a:extLst>
              <a:ext uri="{FF2B5EF4-FFF2-40B4-BE49-F238E27FC236}">
                <a16:creationId xmlns:a16="http://schemas.microsoft.com/office/drawing/2014/main" id="{3E332501-AC70-B14B-904F-57945CAD325E}"/>
              </a:ext>
            </a:extLst>
          </p:cNvPr>
          <p:cNvSpPr/>
          <p:nvPr/>
        </p:nvSpPr>
        <p:spPr>
          <a:xfrm>
            <a:off x="6160165" y="1800983"/>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3</a:t>
            </a:r>
            <a:endPar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3" name="Rounded Rectangle 92">
            <a:extLst>
              <a:ext uri="{FF2B5EF4-FFF2-40B4-BE49-F238E27FC236}">
                <a16:creationId xmlns:a16="http://schemas.microsoft.com/office/drawing/2014/main" id="{EEC46954-54C7-C24D-89D1-623EC43F8C5C}"/>
              </a:ext>
            </a:extLst>
          </p:cNvPr>
          <p:cNvSpPr/>
          <p:nvPr/>
        </p:nvSpPr>
        <p:spPr>
          <a:xfrm>
            <a:off x="79799" y="4618755"/>
            <a:ext cx="3194091" cy="825630"/>
          </a:xfrm>
          <a:prstGeom prst="roundRect">
            <a:avLst>
              <a:gd name="adj" fmla="val 8192"/>
            </a:avLst>
          </a:prstGeom>
          <a:solidFill>
            <a:srgbClr val="BCEA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9F96"/>
                </a:solidFill>
                <a:effectLst/>
                <a:uLnTx/>
                <a:uFillTx/>
                <a:latin typeface="Corbel" panose="020B0503020204020204" pitchFamily="34" charset="0"/>
                <a:ea typeface="+mn-ea"/>
                <a:cs typeface="+mn-cs"/>
              </a:rPr>
              <a:t>Storage-aware algorithms</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Enable efficient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access patterns to the SSD </a:t>
            </a:r>
          </a:p>
        </p:txBody>
      </p:sp>
      <p:sp>
        <p:nvSpPr>
          <p:cNvPr id="66" name="Rounded Rectangle 65">
            <a:extLst>
              <a:ext uri="{FF2B5EF4-FFF2-40B4-BE49-F238E27FC236}">
                <a16:creationId xmlns:a16="http://schemas.microsoft.com/office/drawing/2014/main" id="{399BFE44-0408-1C4F-BE6E-21139D117DEB}"/>
              </a:ext>
            </a:extLst>
          </p:cNvPr>
          <p:cNvSpPr/>
          <p:nvPr/>
        </p:nvSpPr>
        <p:spPr>
          <a:xfrm>
            <a:off x="4649734" y="4622866"/>
            <a:ext cx="4392804" cy="825630"/>
          </a:xfrm>
          <a:prstGeom prst="roundRect">
            <a:avLst>
              <a:gd name="adj" fmla="val 7782"/>
            </a:avLst>
          </a:prstGeom>
          <a:solidFill>
            <a:schemeClr val="accent4">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B28506"/>
                </a:solidFill>
                <a:effectLst/>
                <a:uLnTx/>
                <a:uFillTx/>
                <a:latin typeface="Corbel" panose="020B0503020204020204" pitchFamily="34" charset="0"/>
                <a:ea typeface="+mn-ea"/>
                <a:cs typeface="+mn-cs"/>
              </a:rPr>
              <a:t>Lightweight in-storage accelerators </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Minimize SRAM/DRAM buffer spaces needed inside the SSD</a:t>
            </a:r>
            <a:endPar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p:txBody>
      </p:sp>
      <p:sp>
        <p:nvSpPr>
          <p:cNvPr id="94" name="Rectangle 93">
            <a:extLst>
              <a:ext uri="{FF2B5EF4-FFF2-40B4-BE49-F238E27FC236}">
                <a16:creationId xmlns:a16="http://schemas.microsoft.com/office/drawing/2014/main" id="{36AC8AB3-DD91-5A43-84DA-3F09AE325F24}"/>
              </a:ext>
            </a:extLst>
          </p:cNvPr>
          <p:cNvSpPr/>
          <p:nvPr/>
        </p:nvSpPr>
        <p:spPr>
          <a:xfrm>
            <a:off x="-28764" y="4566703"/>
            <a:ext cx="9143999" cy="888166"/>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ounded Rectangle 75">
            <a:extLst>
              <a:ext uri="{FF2B5EF4-FFF2-40B4-BE49-F238E27FC236}">
                <a16:creationId xmlns:a16="http://schemas.microsoft.com/office/drawing/2014/main" id="{9E9028A9-839E-8F43-B5FC-23C302E73769}"/>
              </a:ext>
            </a:extLst>
          </p:cNvPr>
          <p:cNvSpPr/>
          <p:nvPr/>
        </p:nvSpPr>
        <p:spPr>
          <a:xfrm>
            <a:off x="4790578" y="863827"/>
            <a:ext cx="4251960" cy="853441"/>
          </a:xfrm>
          <a:prstGeom prst="roundRect">
            <a:avLst>
              <a:gd name="adj" fmla="val 7193"/>
            </a:avLst>
          </a:prstGeom>
          <a:solidFill>
            <a:srgbClr val="D7C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Data/computation flow coordination</a:t>
            </a:r>
          </a:p>
          <a:p>
            <a:pPr marL="1800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Reduce communication overhead</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Reduce #writes to flash chips</a:t>
            </a:r>
          </a:p>
        </p:txBody>
      </p:sp>
      <p:sp>
        <p:nvSpPr>
          <p:cNvPr id="80" name="Rounded Rectangle 79">
            <a:extLst>
              <a:ext uri="{FF2B5EF4-FFF2-40B4-BE49-F238E27FC236}">
                <a16:creationId xmlns:a16="http://schemas.microsoft.com/office/drawing/2014/main" id="{C9FB57D0-4689-5344-9D4B-7959BBC061C6}"/>
              </a:ext>
            </a:extLst>
          </p:cNvPr>
          <p:cNvSpPr/>
          <p:nvPr/>
        </p:nvSpPr>
        <p:spPr>
          <a:xfrm>
            <a:off x="79799" y="860728"/>
            <a:ext cx="3611231" cy="853442"/>
          </a:xfrm>
          <a:prstGeom prst="roundRect">
            <a:avLst>
              <a:gd name="adj" fmla="val 7782"/>
            </a:avLst>
          </a:prstGeom>
          <a:solidFill>
            <a:srgbClr val="F5DCF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C813BD"/>
                </a:solidFill>
                <a:effectLst/>
                <a:uLnTx/>
                <a:uFillTx/>
                <a:latin typeface="Corbel" panose="020B0503020204020204" pitchFamily="34" charset="0"/>
                <a:ea typeface="+mn-ea"/>
                <a:cs typeface="+mn-cs"/>
              </a:rPr>
              <a:t>Task partitioning and mapping</a:t>
            </a:r>
          </a:p>
          <a:p>
            <a:pPr marL="342900" marR="0" lvl="0" indent="-180000" algn="ctr"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Each step executes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in its most suitable system </a:t>
            </a:r>
          </a:p>
        </p:txBody>
      </p:sp>
      <p:sp>
        <p:nvSpPr>
          <p:cNvPr id="84" name="Rectangle 83">
            <a:extLst>
              <a:ext uri="{FF2B5EF4-FFF2-40B4-BE49-F238E27FC236}">
                <a16:creationId xmlns:a16="http://schemas.microsoft.com/office/drawing/2014/main" id="{F0BE1CF2-37DC-274E-8B22-B10C1BD001AF}"/>
              </a:ext>
            </a:extLst>
          </p:cNvPr>
          <p:cNvSpPr/>
          <p:nvPr/>
        </p:nvSpPr>
        <p:spPr>
          <a:xfrm>
            <a:off x="79799" y="829985"/>
            <a:ext cx="8984402" cy="964969"/>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직사각형 78">
            <a:extLst>
              <a:ext uri="{FF2B5EF4-FFF2-40B4-BE49-F238E27FC236}">
                <a16:creationId xmlns:a16="http://schemas.microsoft.com/office/drawing/2014/main" id="{B4333B67-197B-EA44-BA13-C61FA34AF5AB}"/>
              </a:ext>
            </a:extLst>
          </p:cNvPr>
          <p:cNvSpPr/>
          <p:nvPr/>
        </p:nvSpPr>
        <p:spPr>
          <a:xfrm>
            <a:off x="5934877" y="2979457"/>
            <a:ext cx="765776" cy="241181"/>
          </a:xfrm>
          <a:prstGeom prst="rect">
            <a:avLst/>
          </a:prstGeom>
          <a:solidFill>
            <a:srgbClr val="FFE79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18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86" name="직사각형 78">
            <a:extLst>
              <a:ext uri="{FF2B5EF4-FFF2-40B4-BE49-F238E27FC236}">
                <a16:creationId xmlns:a16="http://schemas.microsoft.com/office/drawing/2014/main" id="{14D37576-0270-C547-AA3D-0EF2A00F6DCD}"/>
              </a:ext>
            </a:extLst>
          </p:cNvPr>
          <p:cNvSpPr/>
          <p:nvPr/>
        </p:nvSpPr>
        <p:spPr>
          <a:xfrm>
            <a:off x="3202311" y="3000127"/>
            <a:ext cx="765776" cy="241181"/>
          </a:xfrm>
          <a:prstGeom prst="rect">
            <a:avLst/>
          </a:prstGeom>
          <a:solidFill>
            <a:srgbClr val="FFE79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18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Tree>
    <p:extLst>
      <p:ext uri="{BB962C8B-B14F-4D97-AF65-F5344CB8AC3E}">
        <p14:creationId xmlns:p14="http://schemas.microsoft.com/office/powerpoint/2010/main" val="397845279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050F4-51BF-6C40-B637-D29E40E438CD}"/>
              </a:ext>
            </a:extLst>
          </p:cNvPr>
          <p:cNvSpPr>
            <a:spLocks noGrp="1"/>
          </p:cNvSpPr>
          <p:nvPr>
            <p:ph type="title"/>
          </p:nvPr>
        </p:nvSpPr>
        <p:spPr/>
        <p:txBody>
          <a:bodyPr/>
          <a:lstStyle/>
          <a:p>
            <a:r>
              <a:rPr lang="en-CH" dirty="0"/>
              <a:t>Step </a:t>
            </a:r>
            <a:r>
              <a:rPr lang="en-CH" dirty="0">
                <a:latin typeface="+mn-lt"/>
              </a:rPr>
              <a:t>1</a:t>
            </a:r>
            <a:r>
              <a:rPr lang="en-CH" dirty="0"/>
              <a:t> Overview</a:t>
            </a:r>
          </a:p>
        </p:txBody>
      </p:sp>
      <p:grpSp>
        <p:nvGrpSpPr>
          <p:cNvPr id="4" name="Group 3">
            <a:extLst>
              <a:ext uri="{FF2B5EF4-FFF2-40B4-BE49-F238E27FC236}">
                <a16:creationId xmlns:a16="http://schemas.microsoft.com/office/drawing/2014/main" id="{A9307C66-9A4F-824A-AE13-9C5471EC48EA}"/>
              </a:ext>
            </a:extLst>
          </p:cNvPr>
          <p:cNvGrpSpPr/>
          <p:nvPr/>
        </p:nvGrpSpPr>
        <p:grpSpPr>
          <a:xfrm>
            <a:off x="-768361" y="3414655"/>
            <a:ext cx="4775363" cy="2952954"/>
            <a:chOff x="-768361" y="3343657"/>
            <a:chExt cx="4775363" cy="2952954"/>
          </a:xfrm>
        </p:grpSpPr>
        <p:pic>
          <p:nvPicPr>
            <p:cNvPr id="5" name="Graphic 4" descr="Database">
              <a:extLst>
                <a:ext uri="{FF2B5EF4-FFF2-40B4-BE49-F238E27FC236}">
                  <a16:creationId xmlns:a16="http://schemas.microsoft.com/office/drawing/2014/main" id="{7E944E08-167C-994A-B94F-D42F0FC37D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8361" y="3343657"/>
              <a:ext cx="4775363" cy="2261076"/>
            </a:xfrm>
            <a:prstGeom prst="rect">
              <a:avLst/>
            </a:prstGeom>
          </p:spPr>
        </p:pic>
        <p:sp>
          <p:nvSpPr>
            <p:cNvPr id="6" name="TextBox 5">
              <a:extLst>
                <a:ext uri="{FF2B5EF4-FFF2-40B4-BE49-F238E27FC236}">
                  <a16:creationId xmlns:a16="http://schemas.microsoft.com/office/drawing/2014/main" id="{76030596-3995-834A-BEC4-513F0A4060F8}"/>
                </a:ext>
              </a:extLst>
            </p:cNvPr>
            <p:cNvSpPr txBox="1"/>
            <p:nvPr/>
          </p:nvSpPr>
          <p:spPr>
            <a:xfrm>
              <a:off x="42967" y="5419448"/>
              <a:ext cx="3152705" cy="877163"/>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A large database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containing information</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on </a:t>
              </a:r>
              <a:r>
                <a:rPr kumimoji="0" lang="en-US"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many species </a:t>
              </a:r>
            </a:p>
          </p:txBody>
        </p:sp>
      </p:grpSp>
      <p:sp>
        <p:nvSpPr>
          <p:cNvPr id="7" name="TextBox 6">
            <a:extLst>
              <a:ext uri="{FF2B5EF4-FFF2-40B4-BE49-F238E27FC236}">
                <a16:creationId xmlns:a16="http://schemas.microsoft.com/office/drawing/2014/main" id="{4319C630-E5D0-A04C-8A59-D198B8C727CE}"/>
              </a:ext>
            </a:extLst>
          </p:cNvPr>
          <p:cNvSpPr txBox="1"/>
          <p:nvPr/>
        </p:nvSpPr>
        <p:spPr>
          <a:xfrm>
            <a:off x="42966" y="2699186"/>
            <a:ext cx="3152705" cy="877163"/>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Metagenomic sample</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with species that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are </a:t>
            </a:r>
            <a:r>
              <a:rPr kumimoji="0" lang="en-US" sz="2000" b="1"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not known </a:t>
            </a: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in advance</a:t>
            </a:r>
          </a:p>
        </p:txBody>
      </p:sp>
      <p:sp>
        <p:nvSpPr>
          <p:cNvPr id="8" name="Oval 7">
            <a:extLst>
              <a:ext uri="{FF2B5EF4-FFF2-40B4-BE49-F238E27FC236}">
                <a16:creationId xmlns:a16="http://schemas.microsoft.com/office/drawing/2014/main" id="{16F1C8BF-7829-5F4A-A1D2-74522292BE84}"/>
              </a:ext>
            </a:extLst>
          </p:cNvPr>
          <p:cNvSpPr/>
          <p:nvPr/>
        </p:nvSpPr>
        <p:spPr>
          <a:xfrm>
            <a:off x="293531" y="875832"/>
            <a:ext cx="2553629" cy="1851660"/>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19" name="Group 18">
            <a:extLst>
              <a:ext uri="{FF2B5EF4-FFF2-40B4-BE49-F238E27FC236}">
                <a16:creationId xmlns:a16="http://schemas.microsoft.com/office/drawing/2014/main" id="{D5896A9E-5E1F-994A-86A1-82A2F6E3E44C}"/>
              </a:ext>
            </a:extLst>
          </p:cNvPr>
          <p:cNvGrpSpPr/>
          <p:nvPr/>
        </p:nvGrpSpPr>
        <p:grpSpPr>
          <a:xfrm>
            <a:off x="222107" y="3763014"/>
            <a:ext cx="2745780" cy="1614374"/>
            <a:chOff x="222107" y="3837156"/>
            <a:chExt cx="2745780" cy="1614374"/>
          </a:xfrm>
        </p:grpSpPr>
        <p:pic>
          <p:nvPicPr>
            <p:cNvPr id="20" name="Picture 19">
              <a:extLst>
                <a:ext uri="{FF2B5EF4-FFF2-40B4-BE49-F238E27FC236}">
                  <a16:creationId xmlns:a16="http://schemas.microsoft.com/office/drawing/2014/main" id="{A9D86756-3484-8646-952F-88E7275F03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3532" y="3890499"/>
              <a:ext cx="843350" cy="843350"/>
            </a:xfrm>
            <a:prstGeom prst="rect">
              <a:avLst/>
            </a:prstGeom>
          </p:spPr>
        </p:pic>
        <p:pic>
          <p:nvPicPr>
            <p:cNvPr id="21" name="Picture 20">
              <a:extLst>
                <a:ext uri="{FF2B5EF4-FFF2-40B4-BE49-F238E27FC236}">
                  <a16:creationId xmlns:a16="http://schemas.microsoft.com/office/drawing/2014/main" id="{D2DB8AFB-9129-FE4B-A747-C95AF95470A8}"/>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1185647" y="3837156"/>
              <a:ext cx="617134" cy="617134"/>
            </a:xfrm>
            <a:prstGeom prst="rect">
              <a:avLst/>
            </a:prstGeom>
            <a:effectLst/>
          </p:spPr>
        </p:pic>
        <p:pic>
          <p:nvPicPr>
            <p:cNvPr id="22" name="Picture 21">
              <a:extLst>
                <a:ext uri="{FF2B5EF4-FFF2-40B4-BE49-F238E27FC236}">
                  <a16:creationId xmlns:a16="http://schemas.microsoft.com/office/drawing/2014/main" id="{0F4547B2-683B-CE45-B31A-582F7ACD8690}"/>
                </a:ext>
              </a:extLst>
            </p:cNvPr>
            <p:cNvPicPr>
              <a:picLocks noChangeAspect="1"/>
            </p:cNvPicPr>
            <p:nvPr/>
          </p:nvPicPr>
          <p:blipFill>
            <a:blip r:embed="rId8"/>
            <a:stretch>
              <a:fillRect/>
            </a:stretch>
          </p:blipFill>
          <p:spPr>
            <a:xfrm>
              <a:off x="222107" y="4315519"/>
              <a:ext cx="476492" cy="476492"/>
            </a:xfrm>
            <a:prstGeom prst="rect">
              <a:avLst/>
            </a:prstGeom>
            <a:effectLst/>
          </p:spPr>
        </p:pic>
        <p:pic>
          <p:nvPicPr>
            <p:cNvPr id="23" name="Picture 22">
              <a:extLst>
                <a:ext uri="{FF2B5EF4-FFF2-40B4-BE49-F238E27FC236}">
                  <a16:creationId xmlns:a16="http://schemas.microsoft.com/office/drawing/2014/main" id="{18DF51D4-4868-5848-8052-1315F64D06C4}"/>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2323150" y="4639800"/>
              <a:ext cx="644737" cy="644737"/>
            </a:xfrm>
            <a:prstGeom prst="rect">
              <a:avLst/>
            </a:prstGeom>
            <a:effectLst/>
          </p:spPr>
        </p:pic>
        <p:pic>
          <p:nvPicPr>
            <p:cNvPr id="24" name="Picture 23">
              <a:extLst>
                <a:ext uri="{FF2B5EF4-FFF2-40B4-BE49-F238E27FC236}">
                  <a16:creationId xmlns:a16="http://schemas.microsoft.com/office/drawing/2014/main" id="{FD913261-2108-5443-9885-9817971849E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66328" y="3858921"/>
              <a:ext cx="967673" cy="967673"/>
            </a:xfrm>
            <a:prstGeom prst="rect">
              <a:avLst/>
            </a:prstGeom>
          </p:spPr>
        </p:pic>
        <p:pic>
          <p:nvPicPr>
            <p:cNvPr id="25" name="Picture 24">
              <a:extLst>
                <a:ext uri="{FF2B5EF4-FFF2-40B4-BE49-F238E27FC236}">
                  <a16:creationId xmlns:a16="http://schemas.microsoft.com/office/drawing/2014/main" id="{417B3C0D-B7D0-6D49-9000-E38A95172F4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8580" y="4716682"/>
              <a:ext cx="651126" cy="651126"/>
            </a:xfrm>
            <a:prstGeom prst="rect">
              <a:avLst/>
            </a:prstGeom>
          </p:spPr>
        </p:pic>
        <p:pic>
          <p:nvPicPr>
            <p:cNvPr id="26" name="Picture 25">
              <a:extLst>
                <a:ext uri="{FF2B5EF4-FFF2-40B4-BE49-F238E27FC236}">
                  <a16:creationId xmlns:a16="http://schemas.microsoft.com/office/drawing/2014/main" id="{774C2EFE-E542-5A45-91F5-F8BB4CE6E3F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1692" y="4519424"/>
              <a:ext cx="596538" cy="596538"/>
            </a:xfrm>
            <a:prstGeom prst="rect">
              <a:avLst/>
            </a:prstGeom>
          </p:spPr>
        </p:pic>
        <p:pic>
          <p:nvPicPr>
            <p:cNvPr id="27" name="Picture 26">
              <a:extLst>
                <a:ext uri="{FF2B5EF4-FFF2-40B4-BE49-F238E27FC236}">
                  <a16:creationId xmlns:a16="http://schemas.microsoft.com/office/drawing/2014/main" id="{27DA6C79-80CD-474C-95C1-0FCB27A79D0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58685" y="4830355"/>
              <a:ext cx="621175" cy="621175"/>
            </a:xfrm>
            <a:prstGeom prst="rect">
              <a:avLst/>
            </a:prstGeom>
          </p:spPr>
        </p:pic>
      </p:grpSp>
      <p:grpSp>
        <p:nvGrpSpPr>
          <p:cNvPr id="136" name="Group 135">
            <a:extLst>
              <a:ext uri="{FF2B5EF4-FFF2-40B4-BE49-F238E27FC236}">
                <a16:creationId xmlns:a16="http://schemas.microsoft.com/office/drawing/2014/main" id="{7F80CF0D-46BA-7943-9439-F0F888241DE0}"/>
              </a:ext>
            </a:extLst>
          </p:cNvPr>
          <p:cNvGrpSpPr/>
          <p:nvPr/>
        </p:nvGrpSpPr>
        <p:grpSpPr>
          <a:xfrm>
            <a:off x="-794302" y="3460482"/>
            <a:ext cx="4775363" cy="2261076"/>
            <a:chOff x="-794302" y="3568490"/>
            <a:chExt cx="4775363" cy="2261076"/>
          </a:xfrm>
        </p:grpSpPr>
        <p:sp>
          <p:nvSpPr>
            <p:cNvPr id="137" name="Rectangle 136">
              <a:extLst>
                <a:ext uri="{FF2B5EF4-FFF2-40B4-BE49-F238E27FC236}">
                  <a16:creationId xmlns:a16="http://schemas.microsoft.com/office/drawing/2014/main" id="{5DF7AFB5-F0D1-194C-9921-4745E437DE20}"/>
                </a:ext>
              </a:extLst>
            </p:cNvPr>
            <p:cNvSpPr/>
            <p:nvPr/>
          </p:nvSpPr>
          <p:spPr>
            <a:xfrm>
              <a:off x="189560" y="3953962"/>
              <a:ext cx="2807640" cy="149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pic>
          <p:nvPicPr>
            <p:cNvPr id="138" name="Graphic 137" descr="Database">
              <a:extLst>
                <a:ext uri="{FF2B5EF4-FFF2-40B4-BE49-F238E27FC236}">
                  <a16:creationId xmlns:a16="http://schemas.microsoft.com/office/drawing/2014/main" id="{374D2D7D-E9C5-534A-9EC8-C578A794EA6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94302" y="3568490"/>
              <a:ext cx="4775363" cy="2261076"/>
            </a:xfrm>
            <a:prstGeom prst="rect">
              <a:avLst/>
            </a:prstGeom>
          </p:spPr>
        </p:pic>
      </p:grpSp>
      <p:sp>
        <p:nvSpPr>
          <p:cNvPr id="109" name="Rectangle 108">
            <a:extLst>
              <a:ext uri="{FF2B5EF4-FFF2-40B4-BE49-F238E27FC236}">
                <a16:creationId xmlns:a16="http://schemas.microsoft.com/office/drawing/2014/main" id="{676DA14E-A896-534D-8084-B859E5C22444}"/>
              </a:ext>
            </a:extLst>
          </p:cNvPr>
          <p:cNvSpPr/>
          <p:nvPr/>
        </p:nvSpPr>
        <p:spPr>
          <a:xfrm>
            <a:off x="3811343" y="2534582"/>
            <a:ext cx="4578895" cy="1959589"/>
          </a:xfrm>
          <a:prstGeom prst="rect">
            <a:avLst/>
          </a:prstGeom>
          <a:solidFill>
            <a:srgbClr val="FAE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ounded Rectangle 48">
            <a:extLst>
              <a:ext uri="{FF2B5EF4-FFF2-40B4-BE49-F238E27FC236}">
                <a16:creationId xmlns:a16="http://schemas.microsoft.com/office/drawing/2014/main" id="{EA047C92-00C3-B249-B8A9-DA556AB1591B}"/>
              </a:ext>
            </a:extLst>
          </p:cNvPr>
          <p:cNvSpPr/>
          <p:nvPr/>
        </p:nvSpPr>
        <p:spPr>
          <a:xfrm>
            <a:off x="3934912" y="3145377"/>
            <a:ext cx="2065855" cy="737999"/>
          </a:xfrm>
          <a:prstGeom prst="roundRect">
            <a:avLst>
              <a:gd name="adj" fmla="val 8025"/>
            </a:avLst>
          </a:prstGeom>
          <a:solidFill>
            <a:srgbClr val="C813B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Presence/Absence Identification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71" name="Group 70">
            <a:extLst>
              <a:ext uri="{FF2B5EF4-FFF2-40B4-BE49-F238E27FC236}">
                <a16:creationId xmlns:a16="http://schemas.microsoft.com/office/drawing/2014/main" id="{9C7AE664-EB47-6F4E-987C-0C561866EB95}"/>
              </a:ext>
            </a:extLst>
          </p:cNvPr>
          <p:cNvGrpSpPr/>
          <p:nvPr/>
        </p:nvGrpSpPr>
        <p:grpSpPr>
          <a:xfrm>
            <a:off x="6372024" y="2606099"/>
            <a:ext cx="2267268" cy="1882173"/>
            <a:chOff x="5032700" y="1554591"/>
            <a:chExt cx="2267268" cy="1882173"/>
          </a:xfrm>
        </p:grpSpPr>
        <p:pic>
          <p:nvPicPr>
            <p:cNvPr id="72" name="Picture 71">
              <a:extLst>
                <a:ext uri="{FF2B5EF4-FFF2-40B4-BE49-F238E27FC236}">
                  <a16:creationId xmlns:a16="http://schemas.microsoft.com/office/drawing/2014/main" id="{C5C344D7-A8FE-844D-8309-E25D27455968}"/>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5032701" y="1554591"/>
              <a:ext cx="617134" cy="617134"/>
            </a:xfrm>
            <a:prstGeom prst="rect">
              <a:avLst/>
            </a:prstGeom>
            <a:effectLst>
              <a:glow rad="25400">
                <a:schemeClr val="bg1">
                  <a:alpha val="88250"/>
                </a:schemeClr>
              </a:glow>
            </a:effectLst>
          </p:spPr>
        </p:pic>
        <p:pic>
          <p:nvPicPr>
            <p:cNvPr id="73" name="Picture 72">
              <a:extLst>
                <a:ext uri="{FF2B5EF4-FFF2-40B4-BE49-F238E27FC236}">
                  <a16:creationId xmlns:a16="http://schemas.microsoft.com/office/drawing/2014/main" id="{25435414-8AC3-F74B-888D-9FD16C63CEA2}"/>
                </a:ext>
              </a:extLst>
            </p:cNvPr>
            <p:cNvPicPr>
              <a:picLocks noChangeAspect="1"/>
            </p:cNvPicPr>
            <p:nvPr/>
          </p:nvPicPr>
          <p:blipFill>
            <a:blip r:embed="rId8"/>
            <a:stretch>
              <a:fillRect/>
            </a:stretch>
          </p:blipFill>
          <p:spPr>
            <a:xfrm>
              <a:off x="5032700" y="2210884"/>
              <a:ext cx="552729" cy="552729"/>
            </a:xfrm>
            <a:prstGeom prst="rect">
              <a:avLst/>
            </a:prstGeom>
            <a:effectLst>
              <a:glow rad="25400">
                <a:schemeClr val="bg1">
                  <a:alpha val="88250"/>
                </a:schemeClr>
              </a:glow>
            </a:effectLst>
          </p:spPr>
        </p:pic>
        <p:pic>
          <p:nvPicPr>
            <p:cNvPr id="74" name="Picture 73">
              <a:extLst>
                <a:ext uri="{FF2B5EF4-FFF2-40B4-BE49-F238E27FC236}">
                  <a16:creationId xmlns:a16="http://schemas.microsoft.com/office/drawing/2014/main" id="{D6399998-2DEC-CC46-8FB0-923398807CB2}"/>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5032701" y="2792027"/>
              <a:ext cx="644737" cy="644737"/>
            </a:xfrm>
            <a:prstGeom prst="rect">
              <a:avLst/>
            </a:prstGeom>
            <a:effectLst>
              <a:glow rad="25400">
                <a:schemeClr val="bg1">
                  <a:alpha val="88250"/>
                </a:schemeClr>
              </a:glow>
            </a:effectLst>
          </p:spPr>
        </p:pic>
        <p:sp>
          <p:nvSpPr>
            <p:cNvPr id="75" name="TextBox 74">
              <a:extLst>
                <a:ext uri="{FF2B5EF4-FFF2-40B4-BE49-F238E27FC236}">
                  <a16:creationId xmlns:a16="http://schemas.microsoft.com/office/drawing/2014/main" id="{495132CE-9F5D-3444-B0EC-27339CB8C19E}"/>
                </a:ext>
              </a:extLst>
            </p:cNvPr>
            <p:cNvSpPr txBox="1"/>
            <p:nvPr/>
          </p:nvSpPr>
          <p:spPr>
            <a:xfrm>
              <a:off x="5567969" y="1676971"/>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V. cholerae</a:t>
              </a:r>
            </a:p>
          </p:txBody>
        </p:sp>
        <p:sp>
          <p:nvSpPr>
            <p:cNvPr id="76" name="TextBox 75">
              <a:extLst>
                <a:ext uri="{FF2B5EF4-FFF2-40B4-BE49-F238E27FC236}">
                  <a16:creationId xmlns:a16="http://schemas.microsoft.com/office/drawing/2014/main" id="{0D4FCA09-E660-F14A-974A-6D849D721B8B}"/>
                </a:ext>
              </a:extLst>
            </p:cNvPr>
            <p:cNvSpPr txBox="1"/>
            <p:nvPr/>
          </p:nvSpPr>
          <p:spPr>
            <a:xfrm>
              <a:off x="5604503" y="2936064"/>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A9AC2"/>
                  </a:solidFill>
                  <a:effectLst/>
                  <a:uLnTx/>
                  <a:uFillTx/>
                  <a:latin typeface="Corbel" panose="020B0503020204020204" pitchFamily="34" charset="0"/>
                  <a:ea typeface="+mn-ea"/>
                  <a:cs typeface="+mn-cs"/>
                </a:rPr>
                <a:t>E. coli</a:t>
              </a:r>
            </a:p>
          </p:txBody>
        </p:sp>
        <p:sp>
          <p:nvSpPr>
            <p:cNvPr id="77" name="TextBox 76">
              <a:extLst>
                <a:ext uri="{FF2B5EF4-FFF2-40B4-BE49-F238E27FC236}">
                  <a16:creationId xmlns:a16="http://schemas.microsoft.com/office/drawing/2014/main" id="{67FAF4B2-8CBC-074D-9ED2-0061A15663E8}"/>
                </a:ext>
              </a:extLst>
            </p:cNvPr>
            <p:cNvSpPr txBox="1"/>
            <p:nvPr/>
          </p:nvSpPr>
          <p:spPr>
            <a:xfrm>
              <a:off x="5586604" y="2310900"/>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06161"/>
                  </a:solidFill>
                  <a:effectLst/>
                  <a:uLnTx/>
                  <a:uFillTx/>
                  <a:latin typeface="Corbel" panose="020B0503020204020204" pitchFamily="34" charset="0"/>
                  <a:ea typeface="+mn-ea"/>
                  <a:cs typeface="+mn-cs"/>
                </a:rPr>
                <a:t>SARS-CoV-2</a:t>
              </a:r>
            </a:p>
          </p:txBody>
        </p:sp>
      </p:grpSp>
      <p:cxnSp>
        <p:nvCxnSpPr>
          <p:cNvPr id="88" name="Straight Arrow Connector 87">
            <a:extLst>
              <a:ext uri="{FF2B5EF4-FFF2-40B4-BE49-F238E27FC236}">
                <a16:creationId xmlns:a16="http://schemas.microsoft.com/office/drawing/2014/main" id="{2C4E4EB7-05D8-5D49-A1D6-EA5979E4291E}"/>
              </a:ext>
            </a:extLst>
          </p:cNvPr>
          <p:cNvCxnSpPr>
            <a:cxnSpLocks/>
          </p:cNvCxnSpPr>
          <p:nvPr/>
        </p:nvCxnSpPr>
        <p:spPr>
          <a:xfrm>
            <a:off x="5990142" y="3503159"/>
            <a:ext cx="251999" cy="0"/>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1A33AD54-B1E5-FE4A-BFF7-80AABBA4554E}"/>
              </a:ext>
            </a:extLst>
          </p:cNvPr>
          <p:cNvSpPr/>
          <p:nvPr/>
        </p:nvSpPr>
        <p:spPr>
          <a:xfrm>
            <a:off x="3821380" y="2550652"/>
            <a:ext cx="4568857" cy="1968028"/>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0" name="Curved Connector 69">
            <a:extLst>
              <a:ext uri="{FF2B5EF4-FFF2-40B4-BE49-F238E27FC236}">
                <a16:creationId xmlns:a16="http://schemas.microsoft.com/office/drawing/2014/main" id="{0486B36E-F3A5-5648-BE55-42FA957396D3}"/>
              </a:ext>
            </a:extLst>
          </p:cNvPr>
          <p:cNvCxnSpPr>
            <a:cxnSpLocks/>
          </p:cNvCxnSpPr>
          <p:nvPr/>
        </p:nvCxnSpPr>
        <p:spPr>
          <a:xfrm flipV="1">
            <a:off x="3023141" y="3538886"/>
            <a:ext cx="911771" cy="581203"/>
          </a:xfrm>
          <a:prstGeom prst="curvedConnector3">
            <a:avLst>
              <a:gd name="adj1" fmla="val 50000"/>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7A96DD3A-84C2-D242-B89B-E3DA7E4DB7BA}"/>
              </a:ext>
            </a:extLst>
          </p:cNvPr>
          <p:cNvSpPr/>
          <p:nvPr/>
        </p:nvSpPr>
        <p:spPr>
          <a:xfrm>
            <a:off x="4510507" y="4742378"/>
            <a:ext cx="4411386" cy="16418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ounded Rectangle 62">
            <a:extLst>
              <a:ext uri="{FF2B5EF4-FFF2-40B4-BE49-F238E27FC236}">
                <a16:creationId xmlns:a16="http://schemas.microsoft.com/office/drawing/2014/main" id="{F1906667-7480-0C41-9E21-A0E049CD49CF}"/>
              </a:ext>
            </a:extLst>
          </p:cNvPr>
          <p:cNvSpPr/>
          <p:nvPr/>
        </p:nvSpPr>
        <p:spPr>
          <a:xfrm>
            <a:off x="4636306" y="5194307"/>
            <a:ext cx="2065855" cy="737999"/>
          </a:xfrm>
          <a:prstGeom prst="roundRect">
            <a:avLst>
              <a:gd name="adj" fmla="val 802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Abundance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Estimation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cxnSp>
        <p:nvCxnSpPr>
          <p:cNvPr id="94" name="Straight Arrow Connector 93">
            <a:extLst>
              <a:ext uri="{FF2B5EF4-FFF2-40B4-BE49-F238E27FC236}">
                <a16:creationId xmlns:a16="http://schemas.microsoft.com/office/drawing/2014/main" id="{96D51578-F8E1-2049-B1DF-A012B54DFA47}"/>
              </a:ext>
            </a:extLst>
          </p:cNvPr>
          <p:cNvCxnSpPr>
            <a:cxnSpLocks/>
          </p:cNvCxnSpPr>
          <p:nvPr/>
        </p:nvCxnSpPr>
        <p:spPr>
          <a:xfrm flipV="1">
            <a:off x="6690875" y="5561906"/>
            <a:ext cx="381221" cy="1"/>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sp>
        <p:nvSpPr>
          <p:cNvPr id="79" name="Rounded Rectangle 78">
            <a:extLst>
              <a:ext uri="{FF2B5EF4-FFF2-40B4-BE49-F238E27FC236}">
                <a16:creationId xmlns:a16="http://schemas.microsoft.com/office/drawing/2014/main" id="{4259C6EC-FBC7-F940-AE9D-DEEE3170479E}"/>
              </a:ext>
            </a:extLst>
          </p:cNvPr>
          <p:cNvSpPr/>
          <p:nvPr/>
        </p:nvSpPr>
        <p:spPr>
          <a:xfrm>
            <a:off x="4491772" y="4740519"/>
            <a:ext cx="4462231" cy="1634755"/>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1" name="Straight Arrow Connector 80">
            <a:extLst>
              <a:ext uri="{FF2B5EF4-FFF2-40B4-BE49-F238E27FC236}">
                <a16:creationId xmlns:a16="http://schemas.microsoft.com/office/drawing/2014/main" id="{B07CB7F0-BF36-C14B-8D79-D7B2F42F53FF}"/>
              </a:ext>
            </a:extLst>
          </p:cNvPr>
          <p:cNvCxnSpPr>
            <a:cxnSpLocks/>
          </p:cNvCxnSpPr>
          <p:nvPr/>
        </p:nvCxnSpPr>
        <p:spPr>
          <a:xfrm>
            <a:off x="6478178" y="4519424"/>
            <a:ext cx="0" cy="680126"/>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75208F13-904C-2D46-94E6-44C653F1A981}"/>
              </a:ext>
            </a:extLst>
          </p:cNvPr>
          <p:cNvCxnSpPr>
            <a:cxnSpLocks/>
          </p:cNvCxnSpPr>
          <p:nvPr/>
        </p:nvCxnSpPr>
        <p:spPr>
          <a:xfrm>
            <a:off x="5781064" y="2332956"/>
            <a:ext cx="0" cy="800999"/>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B170220D-5C1C-564E-83E5-2DC750C93B8C}"/>
              </a:ext>
            </a:extLst>
          </p:cNvPr>
          <p:cNvGrpSpPr/>
          <p:nvPr/>
        </p:nvGrpSpPr>
        <p:grpSpPr>
          <a:xfrm>
            <a:off x="7027791" y="3433043"/>
            <a:ext cx="1926212" cy="2917722"/>
            <a:chOff x="7022802" y="1248355"/>
            <a:chExt cx="1926212" cy="2917722"/>
          </a:xfrm>
        </p:grpSpPr>
        <p:graphicFrame>
          <p:nvGraphicFramePr>
            <p:cNvPr id="86" name="Chart 85">
              <a:extLst>
                <a:ext uri="{FF2B5EF4-FFF2-40B4-BE49-F238E27FC236}">
                  <a16:creationId xmlns:a16="http://schemas.microsoft.com/office/drawing/2014/main" id="{3F0DC2F3-64C6-D34E-A894-60193FF44A73}"/>
                </a:ext>
              </a:extLst>
            </p:cNvPr>
            <p:cNvGraphicFramePr>
              <a:graphicFrameLocks/>
            </p:cNvGraphicFramePr>
            <p:nvPr/>
          </p:nvGraphicFramePr>
          <p:xfrm>
            <a:off x="7022802" y="1248355"/>
            <a:ext cx="1926212" cy="2917722"/>
          </p:xfrm>
          <a:graphic>
            <a:graphicData uri="http://schemas.openxmlformats.org/drawingml/2006/chart">
              <c:chart xmlns:c="http://schemas.openxmlformats.org/drawingml/2006/chart" xmlns:r="http://schemas.openxmlformats.org/officeDocument/2006/relationships" r:id="rId17"/>
            </a:graphicData>
          </a:graphic>
        </p:graphicFrame>
        <p:pic>
          <p:nvPicPr>
            <p:cNvPr id="87" name="Picture 86">
              <a:extLst>
                <a:ext uri="{FF2B5EF4-FFF2-40B4-BE49-F238E27FC236}">
                  <a16:creationId xmlns:a16="http://schemas.microsoft.com/office/drawing/2014/main" id="{3F175264-F4C1-114C-BF76-0BAC895B9D50}"/>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8032827" y="3285346"/>
              <a:ext cx="597134" cy="597134"/>
            </a:xfrm>
            <a:prstGeom prst="rect">
              <a:avLst/>
            </a:prstGeom>
            <a:effectLst>
              <a:glow rad="12700">
                <a:schemeClr val="bg1">
                  <a:alpha val="58833"/>
                </a:schemeClr>
              </a:glow>
            </a:effectLst>
          </p:spPr>
        </p:pic>
        <p:pic>
          <p:nvPicPr>
            <p:cNvPr id="89" name="Picture 88">
              <a:extLst>
                <a:ext uri="{FF2B5EF4-FFF2-40B4-BE49-F238E27FC236}">
                  <a16:creationId xmlns:a16="http://schemas.microsoft.com/office/drawing/2014/main" id="{EE23FD3A-14E5-F149-9AE1-7F2A421630AA}"/>
                </a:ext>
              </a:extLst>
            </p:cNvPr>
            <p:cNvPicPr>
              <a:picLocks noChangeAspect="1"/>
            </p:cNvPicPr>
            <p:nvPr/>
          </p:nvPicPr>
          <p:blipFill>
            <a:blip r:embed="rId8"/>
            <a:stretch>
              <a:fillRect/>
            </a:stretch>
          </p:blipFill>
          <p:spPr>
            <a:xfrm>
              <a:off x="7557349" y="2712587"/>
              <a:ext cx="391305" cy="391305"/>
            </a:xfrm>
            <a:prstGeom prst="rect">
              <a:avLst/>
            </a:prstGeom>
            <a:effectLst>
              <a:glow rad="12700">
                <a:schemeClr val="bg1">
                  <a:alpha val="55000"/>
                </a:schemeClr>
              </a:glow>
            </a:effectLst>
          </p:spPr>
        </p:pic>
        <p:pic>
          <p:nvPicPr>
            <p:cNvPr id="90" name="Picture 89">
              <a:extLst>
                <a:ext uri="{FF2B5EF4-FFF2-40B4-BE49-F238E27FC236}">
                  <a16:creationId xmlns:a16="http://schemas.microsoft.com/office/drawing/2014/main" id="{B32C96E9-E2AF-CD43-80A4-CFBAC975B874}"/>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7332868" y="3216184"/>
              <a:ext cx="473603" cy="473603"/>
            </a:xfrm>
            <a:prstGeom prst="rect">
              <a:avLst/>
            </a:prstGeom>
            <a:effectLst>
              <a:glow rad="12700">
                <a:schemeClr val="bg1">
                  <a:alpha val="58833"/>
                </a:schemeClr>
              </a:glow>
            </a:effectLst>
          </p:spPr>
        </p:pic>
      </p:grpSp>
      <p:grpSp>
        <p:nvGrpSpPr>
          <p:cNvPr id="13" name="Group 12">
            <a:extLst>
              <a:ext uri="{FF2B5EF4-FFF2-40B4-BE49-F238E27FC236}">
                <a16:creationId xmlns:a16="http://schemas.microsoft.com/office/drawing/2014/main" id="{69470621-849D-494C-A0FE-F70C6A9F3221}"/>
              </a:ext>
            </a:extLst>
          </p:cNvPr>
          <p:cNvGrpSpPr/>
          <p:nvPr/>
        </p:nvGrpSpPr>
        <p:grpSpPr>
          <a:xfrm>
            <a:off x="2785555" y="837834"/>
            <a:ext cx="4384326" cy="1497560"/>
            <a:chOff x="2785555" y="837834"/>
            <a:chExt cx="4384326" cy="1497560"/>
          </a:xfrm>
        </p:grpSpPr>
        <p:sp>
          <p:nvSpPr>
            <p:cNvPr id="108" name="Rectangle 107">
              <a:extLst>
                <a:ext uri="{FF2B5EF4-FFF2-40B4-BE49-F238E27FC236}">
                  <a16:creationId xmlns:a16="http://schemas.microsoft.com/office/drawing/2014/main" id="{B5FC74F1-D7D6-004C-9A0D-339AD5F6B1BA}"/>
                </a:ext>
              </a:extLst>
            </p:cNvPr>
            <p:cNvSpPr/>
            <p:nvPr/>
          </p:nvSpPr>
          <p:spPr>
            <a:xfrm>
              <a:off x="3183315" y="902919"/>
              <a:ext cx="3986566" cy="14324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ounded Rectangle 32">
              <a:extLst>
                <a:ext uri="{FF2B5EF4-FFF2-40B4-BE49-F238E27FC236}">
                  <a16:creationId xmlns:a16="http://schemas.microsoft.com/office/drawing/2014/main" id="{0E83524F-D1AE-5146-B046-26D6C429D551}"/>
                </a:ext>
              </a:extLst>
            </p:cNvPr>
            <p:cNvSpPr/>
            <p:nvPr/>
          </p:nvSpPr>
          <p:spPr>
            <a:xfrm>
              <a:off x="3305590" y="1306940"/>
              <a:ext cx="1948977" cy="669551"/>
            </a:xfrm>
            <a:prstGeom prst="roundRect">
              <a:avLst>
                <a:gd name="adj" fmla="val 8025"/>
              </a:avLst>
            </a:prstGeom>
            <a:solidFill>
              <a:srgbClr val="1982C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Preparation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of </a:t>
              </a: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Input Queries</a:t>
              </a:r>
            </a:p>
          </p:txBody>
        </p:sp>
        <p:grpSp>
          <p:nvGrpSpPr>
            <p:cNvPr id="36" name="Group 35">
              <a:extLst>
                <a:ext uri="{FF2B5EF4-FFF2-40B4-BE49-F238E27FC236}">
                  <a16:creationId xmlns:a16="http://schemas.microsoft.com/office/drawing/2014/main" id="{7257DF42-242B-494C-A19C-DD02A2CE9086}"/>
                </a:ext>
              </a:extLst>
            </p:cNvPr>
            <p:cNvGrpSpPr/>
            <p:nvPr/>
          </p:nvGrpSpPr>
          <p:grpSpPr>
            <a:xfrm>
              <a:off x="5449487" y="888858"/>
              <a:ext cx="1566110" cy="1417511"/>
              <a:chOff x="3141770" y="1630562"/>
              <a:chExt cx="1566110" cy="1417511"/>
            </a:xfrm>
          </p:grpSpPr>
          <p:grpSp>
            <p:nvGrpSpPr>
              <p:cNvPr id="37" name="Group 36">
                <a:extLst>
                  <a:ext uri="{FF2B5EF4-FFF2-40B4-BE49-F238E27FC236}">
                    <a16:creationId xmlns:a16="http://schemas.microsoft.com/office/drawing/2014/main" id="{7B554566-2B3B-664E-9EF8-BCC331174B96}"/>
                  </a:ext>
                </a:extLst>
              </p:cNvPr>
              <p:cNvGrpSpPr/>
              <p:nvPr/>
            </p:nvGrpSpPr>
            <p:grpSpPr>
              <a:xfrm>
                <a:off x="3141770" y="1630562"/>
                <a:ext cx="1501047" cy="1417511"/>
                <a:chOff x="3294003" y="1331203"/>
                <a:chExt cx="1501047" cy="1417511"/>
              </a:xfrm>
            </p:grpSpPr>
            <p:sp>
              <p:nvSpPr>
                <p:cNvPr id="42" name="Left Brace 41">
                  <a:extLst>
                    <a:ext uri="{FF2B5EF4-FFF2-40B4-BE49-F238E27FC236}">
                      <a16:creationId xmlns:a16="http://schemas.microsoft.com/office/drawing/2014/main" id="{34F39EAB-9D04-E24D-A5BA-7FE029F24424}"/>
                    </a:ext>
                  </a:extLst>
                </p:cNvPr>
                <p:cNvSpPr/>
                <p:nvPr/>
              </p:nvSpPr>
              <p:spPr>
                <a:xfrm>
                  <a:off x="3819479" y="1396616"/>
                  <a:ext cx="157183" cy="1273306"/>
                </a:xfrm>
                <a:prstGeom prst="leftBrace">
                  <a:avLst/>
                </a:prstGeom>
                <a:ln w="15875"/>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43" name="TextBox 42">
                  <a:extLst>
                    <a:ext uri="{FF2B5EF4-FFF2-40B4-BE49-F238E27FC236}">
                      <a16:creationId xmlns:a16="http://schemas.microsoft.com/office/drawing/2014/main" id="{6D4B06CC-8B52-D040-A34E-1E24E09E70C4}"/>
                    </a:ext>
                  </a:extLst>
                </p:cNvPr>
                <p:cNvSpPr txBox="1"/>
                <p:nvPr/>
              </p:nvSpPr>
              <p:spPr>
                <a:xfrm rot="16200000">
                  <a:off x="2923737" y="1701469"/>
                  <a:ext cx="1331463" cy="5909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Query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K-mer</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t>
                  </a:r>
                </a:p>
              </p:txBody>
            </p:sp>
            <p:sp>
              <p:nvSpPr>
                <p:cNvPr id="44" name="TextBox 43">
                  <a:extLst>
                    <a:ext uri="{FF2B5EF4-FFF2-40B4-BE49-F238E27FC236}">
                      <a16:creationId xmlns:a16="http://schemas.microsoft.com/office/drawing/2014/main" id="{8AE8CD6A-FE89-804E-9106-9C0E4EB2DF1F}"/>
                    </a:ext>
                  </a:extLst>
                </p:cNvPr>
                <p:cNvSpPr txBox="1"/>
                <p:nvPr/>
              </p:nvSpPr>
              <p:spPr>
                <a:xfrm>
                  <a:off x="4550435" y="2348604"/>
                  <a:ext cx="24461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endPar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grpSp>
            <p:nvGrpSpPr>
              <p:cNvPr id="38" name="Group 37">
                <a:extLst>
                  <a:ext uri="{FF2B5EF4-FFF2-40B4-BE49-F238E27FC236}">
                    <a16:creationId xmlns:a16="http://schemas.microsoft.com/office/drawing/2014/main" id="{10B2752C-9359-DA49-AE26-6C3D46C13A6D}"/>
                  </a:ext>
                </a:extLst>
              </p:cNvPr>
              <p:cNvGrpSpPr/>
              <p:nvPr/>
            </p:nvGrpSpPr>
            <p:grpSpPr>
              <a:xfrm>
                <a:off x="3821530" y="1735182"/>
                <a:ext cx="886350" cy="978451"/>
                <a:chOff x="1678724" y="2023347"/>
                <a:chExt cx="1007267" cy="978451"/>
              </a:xfrm>
            </p:grpSpPr>
            <p:sp>
              <p:nvSpPr>
                <p:cNvPr id="39" name="Rectangle 38">
                  <a:extLst>
                    <a:ext uri="{FF2B5EF4-FFF2-40B4-BE49-F238E27FC236}">
                      <a16:creationId xmlns:a16="http://schemas.microsoft.com/office/drawing/2014/main" id="{A60DC3EA-5B9A-E747-8E69-18C10647080F}"/>
                    </a:ext>
                  </a:extLst>
                </p:cNvPr>
                <p:cNvSpPr/>
                <p:nvPr/>
              </p:nvSpPr>
              <p:spPr>
                <a:xfrm>
                  <a:off x="1678724" y="2023347"/>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0" name="Rectangle 39">
                  <a:extLst>
                    <a:ext uri="{FF2B5EF4-FFF2-40B4-BE49-F238E27FC236}">
                      <a16:creationId xmlns:a16="http://schemas.microsoft.com/office/drawing/2014/main" id="{E57D6DDF-B576-E640-BA02-CCDDCDEE4683}"/>
                    </a:ext>
                  </a:extLst>
                </p:cNvPr>
                <p:cNvSpPr/>
                <p:nvPr/>
              </p:nvSpPr>
              <p:spPr>
                <a:xfrm>
                  <a:off x="1853406" y="2415581"/>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1" name="Rectangle 40">
                  <a:extLst>
                    <a:ext uri="{FF2B5EF4-FFF2-40B4-BE49-F238E27FC236}">
                      <a16:creationId xmlns:a16="http://schemas.microsoft.com/office/drawing/2014/main" id="{E0CE7C62-6FCE-FF40-AD6D-69C30A519E29}"/>
                    </a:ext>
                  </a:extLst>
                </p:cNvPr>
                <p:cNvSpPr/>
                <p:nvPr/>
              </p:nvSpPr>
              <p:spPr>
                <a:xfrm>
                  <a:off x="1980330" y="2793453"/>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grpSp>
        </p:grpSp>
        <p:cxnSp>
          <p:nvCxnSpPr>
            <p:cNvPr id="80" name="Straight Arrow Connector 79">
              <a:extLst>
                <a:ext uri="{FF2B5EF4-FFF2-40B4-BE49-F238E27FC236}">
                  <a16:creationId xmlns:a16="http://schemas.microsoft.com/office/drawing/2014/main" id="{34CCC2E9-16E2-7A44-AB37-4B273934DA95}"/>
                </a:ext>
              </a:extLst>
            </p:cNvPr>
            <p:cNvCxnSpPr>
              <a:cxnSpLocks/>
            </p:cNvCxnSpPr>
            <p:nvPr/>
          </p:nvCxnSpPr>
          <p:spPr>
            <a:xfrm>
              <a:off x="5246916" y="1636485"/>
              <a:ext cx="251999" cy="0"/>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95AC4E35-E94C-C141-A92A-FF44708D3071}"/>
                </a:ext>
              </a:extLst>
            </p:cNvPr>
            <p:cNvSpPr/>
            <p:nvPr/>
          </p:nvSpPr>
          <p:spPr>
            <a:xfrm>
              <a:off x="3183315" y="902919"/>
              <a:ext cx="3986566" cy="1403450"/>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Rounded Rectangle 90">
              <a:extLst>
                <a:ext uri="{FF2B5EF4-FFF2-40B4-BE49-F238E27FC236}">
                  <a16:creationId xmlns:a16="http://schemas.microsoft.com/office/drawing/2014/main" id="{CF9045C0-A825-324B-9DB2-FBDE0FDFBD5C}"/>
                </a:ext>
              </a:extLst>
            </p:cNvPr>
            <p:cNvSpPr/>
            <p:nvPr/>
          </p:nvSpPr>
          <p:spPr>
            <a:xfrm>
              <a:off x="2785555" y="837834"/>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1</a:t>
              </a:r>
            </a:p>
          </p:txBody>
        </p:sp>
      </p:grpSp>
      <p:sp>
        <p:nvSpPr>
          <p:cNvPr id="92" name="Rounded Rectangle 91">
            <a:extLst>
              <a:ext uri="{FF2B5EF4-FFF2-40B4-BE49-F238E27FC236}">
                <a16:creationId xmlns:a16="http://schemas.microsoft.com/office/drawing/2014/main" id="{8872217B-7440-A042-8907-FFBB92E623AD}"/>
              </a:ext>
            </a:extLst>
          </p:cNvPr>
          <p:cNvSpPr/>
          <p:nvPr/>
        </p:nvSpPr>
        <p:spPr>
          <a:xfrm>
            <a:off x="3396476" y="2480301"/>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93" name="Rounded Rectangle 92">
            <a:extLst>
              <a:ext uri="{FF2B5EF4-FFF2-40B4-BE49-F238E27FC236}">
                <a16:creationId xmlns:a16="http://schemas.microsoft.com/office/drawing/2014/main" id="{54C1E589-8B7D-654E-847C-A314A6EA4511}"/>
              </a:ext>
            </a:extLst>
          </p:cNvPr>
          <p:cNvSpPr/>
          <p:nvPr/>
        </p:nvSpPr>
        <p:spPr>
          <a:xfrm>
            <a:off x="4079097" y="4672965"/>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nvGrpSpPr>
          <p:cNvPr id="69" name="Group 68">
            <a:extLst>
              <a:ext uri="{FF2B5EF4-FFF2-40B4-BE49-F238E27FC236}">
                <a16:creationId xmlns:a16="http://schemas.microsoft.com/office/drawing/2014/main" id="{B6752030-7E33-4E44-AB7E-9249AA0EEDC0}"/>
              </a:ext>
            </a:extLst>
          </p:cNvPr>
          <p:cNvGrpSpPr/>
          <p:nvPr/>
        </p:nvGrpSpPr>
        <p:grpSpPr>
          <a:xfrm>
            <a:off x="650171" y="982703"/>
            <a:ext cx="1767859" cy="1705053"/>
            <a:chOff x="650171" y="1056845"/>
            <a:chExt cx="1767859" cy="1705053"/>
          </a:xfrm>
        </p:grpSpPr>
        <p:pic>
          <p:nvPicPr>
            <p:cNvPr id="78" name="Content Placeholder 4">
              <a:extLst>
                <a:ext uri="{FF2B5EF4-FFF2-40B4-BE49-F238E27FC236}">
                  <a16:creationId xmlns:a16="http://schemas.microsoft.com/office/drawing/2014/main" id="{131FB624-B09B-904C-AD92-73D887CACFB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631324">
              <a:off x="650171" y="1056845"/>
              <a:ext cx="605582" cy="1434219"/>
            </a:xfrm>
            <a:prstGeom prst="rect">
              <a:avLst/>
            </a:prstGeom>
          </p:spPr>
        </p:pic>
        <p:pic>
          <p:nvPicPr>
            <p:cNvPr id="85" name="Content Placeholder 4">
              <a:extLst>
                <a:ext uri="{FF2B5EF4-FFF2-40B4-BE49-F238E27FC236}">
                  <a16:creationId xmlns:a16="http://schemas.microsoft.com/office/drawing/2014/main" id="{36DF3EE4-8CAC-EB45-B2B6-0FEC6BDAACA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066726">
              <a:off x="1204635" y="1210068"/>
              <a:ext cx="605582" cy="1434219"/>
            </a:xfrm>
            <a:prstGeom prst="rect">
              <a:avLst/>
            </a:prstGeom>
          </p:spPr>
        </p:pic>
        <p:pic>
          <p:nvPicPr>
            <p:cNvPr id="95" name="Content Placeholder 4">
              <a:extLst>
                <a:ext uri="{FF2B5EF4-FFF2-40B4-BE49-F238E27FC236}">
                  <a16:creationId xmlns:a16="http://schemas.microsoft.com/office/drawing/2014/main" id="{CC347942-2C86-BB40-94F1-B5020A21AC4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742505">
              <a:off x="1812448" y="1327679"/>
              <a:ext cx="605582" cy="1434219"/>
            </a:xfrm>
            <a:prstGeom prst="rect">
              <a:avLst/>
            </a:prstGeom>
          </p:spPr>
        </p:pic>
      </p:grpSp>
      <p:cxnSp>
        <p:nvCxnSpPr>
          <p:cNvPr id="96" name="Straight Arrow Connector 95">
            <a:extLst>
              <a:ext uri="{FF2B5EF4-FFF2-40B4-BE49-F238E27FC236}">
                <a16:creationId xmlns:a16="http://schemas.microsoft.com/office/drawing/2014/main" id="{1DC475B1-AC0A-594D-B533-4833003C22AB}"/>
              </a:ext>
            </a:extLst>
          </p:cNvPr>
          <p:cNvCxnSpPr>
            <a:cxnSpLocks/>
          </p:cNvCxnSpPr>
          <p:nvPr/>
        </p:nvCxnSpPr>
        <p:spPr>
          <a:xfrm>
            <a:off x="2834235" y="1643870"/>
            <a:ext cx="471355" cy="1"/>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428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
                                        <p:tgtEl>
                                          <p:spTgt spid="7"/>
                                        </p:tgtEl>
                                      </p:cBhvr>
                                    </p:animEffect>
                                    <p:set>
                                      <p:cBhvr>
                                        <p:cTn id="7" dur="1" fill="hold">
                                          <p:stCondLst>
                                            <p:cond delay="299"/>
                                          </p:stCondLst>
                                        </p:cTn>
                                        <p:tgtEl>
                                          <p:spTgt spid="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09"/>
                                        </p:tgtEl>
                                      </p:cBhvr>
                                    </p:animEffect>
                                    <p:set>
                                      <p:cBhvr>
                                        <p:cTn id="16" dur="1" fill="hold">
                                          <p:stCondLst>
                                            <p:cond delay="499"/>
                                          </p:stCondLst>
                                        </p:cTn>
                                        <p:tgtEl>
                                          <p:spTgt spid="109"/>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49"/>
                                        </p:tgtEl>
                                      </p:cBhvr>
                                    </p:animEffect>
                                    <p:set>
                                      <p:cBhvr>
                                        <p:cTn id="19" dur="1" fill="hold">
                                          <p:stCondLst>
                                            <p:cond delay="499"/>
                                          </p:stCondLst>
                                        </p:cTn>
                                        <p:tgtEl>
                                          <p:spTgt spid="49"/>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71"/>
                                        </p:tgtEl>
                                      </p:cBhvr>
                                    </p:animEffect>
                                    <p:set>
                                      <p:cBhvr>
                                        <p:cTn id="22" dur="1" fill="hold">
                                          <p:stCondLst>
                                            <p:cond delay="499"/>
                                          </p:stCondLst>
                                        </p:cTn>
                                        <p:tgtEl>
                                          <p:spTgt spid="71"/>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88"/>
                                        </p:tgtEl>
                                      </p:cBhvr>
                                    </p:animEffect>
                                    <p:set>
                                      <p:cBhvr>
                                        <p:cTn id="25" dur="1" fill="hold">
                                          <p:stCondLst>
                                            <p:cond delay="499"/>
                                          </p:stCondLst>
                                        </p:cTn>
                                        <p:tgtEl>
                                          <p:spTgt spid="88"/>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68"/>
                                        </p:tgtEl>
                                      </p:cBhvr>
                                    </p:animEffect>
                                    <p:set>
                                      <p:cBhvr>
                                        <p:cTn id="28" dur="1" fill="hold">
                                          <p:stCondLst>
                                            <p:cond delay="499"/>
                                          </p:stCondLst>
                                        </p:cTn>
                                        <p:tgtEl>
                                          <p:spTgt spid="68"/>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70"/>
                                        </p:tgtEl>
                                      </p:cBhvr>
                                    </p:animEffect>
                                    <p:set>
                                      <p:cBhvr>
                                        <p:cTn id="31" dur="1" fill="hold">
                                          <p:stCondLst>
                                            <p:cond delay="499"/>
                                          </p:stCondLst>
                                        </p:cTn>
                                        <p:tgtEl>
                                          <p:spTgt spid="70"/>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110"/>
                                        </p:tgtEl>
                                      </p:cBhvr>
                                    </p:animEffect>
                                    <p:set>
                                      <p:cBhvr>
                                        <p:cTn id="34" dur="1" fill="hold">
                                          <p:stCondLst>
                                            <p:cond delay="499"/>
                                          </p:stCondLst>
                                        </p:cTn>
                                        <p:tgtEl>
                                          <p:spTgt spid="110"/>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500"/>
                                        <p:tgtEl>
                                          <p:spTgt spid="63"/>
                                        </p:tgtEl>
                                      </p:cBhvr>
                                    </p:animEffect>
                                    <p:set>
                                      <p:cBhvr>
                                        <p:cTn id="37" dur="1" fill="hold">
                                          <p:stCondLst>
                                            <p:cond delay="499"/>
                                          </p:stCondLst>
                                        </p:cTn>
                                        <p:tgtEl>
                                          <p:spTgt spid="63"/>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94"/>
                                        </p:tgtEl>
                                      </p:cBhvr>
                                    </p:animEffect>
                                    <p:set>
                                      <p:cBhvr>
                                        <p:cTn id="40" dur="1" fill="hold">
                                          <p:stCondLst>
                                            <p:cond delay="499"/>
                                          </p:stCondLst>
                                        </p:cTn>
                                        <p:tgtEl>
                                          <p:spTgt spid="94"/>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500"/>
                                        <p:tgtEl>
                                          <p:spTgt spid="79"/>
                                        </p:tgtEl>
                                      </p:cBhvr>
                                    </p:animEffect>
                                    <p:set>
                                      <p:cBhvr>
                                        <p:cTn id="43" dur="1" fill="hold">
                                          <p:stCondLst>
                                            <p:cond delay="499"/>
                                          </p:stCondLst>
                                        </p:cTn>
                                        <p:tgtEl>
                                          <p:spTgt spid="79"/>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81"/>
                                        </p:tgtEl>
                                      </p:cBhvr>
                                    </p:animEffect>
                                    <p:set>
                                      <p:cBhvr>
                                        <p:cTn id="46" dur="1" fill="hold">
                                          <p:stCondLst>
                                            <p:cond delay="499"/>
                                          </p:stCondLst>
                                        </p:cTn>
                                        <p:tgtEl>
                                          <p:spTgt spid="81"/>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82"/>
                                        </p:tgtEl>
                                      </p:cBhvr>
                                    </p:animEffect>
                                    <p:set>
                                      <p:cBhvr>
                                        <p:cTn id="49" dur="1" fill="hold">
                                          <p:stCondLst>
                                            <p:cond delay="499"/>
                                          </p:stCondLst>
                                        </p:cTn>
                                        <p:tgtEl>
                                          <p:spTgt spid="82"/>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84"/>
                                        </p:tgtEl>
                                      </p:cBhvr>
                                    </p:animEffect>
                                    <p:set>
                                      <p:cBhvr>
                                        <p:cTn id="52" dur="1" fill="hold">
                                          <p:stCondLst>
                                            <p:cond delay="499"/>
                                          </p:stCondLst>
                                        </p:cTn>
                                        <p:tgtEl>
                                          <p:spTgt spid="84"/>
                                        </p:tgtEl>
                                        <p:attrNameLst>
                                          <p:attrName>style.visibility</p:attrName>
                                        </p:attrNameLst>
                                      </p:cBhvr>
                                      <p:to>
                                        <p:strVal val="hidden"/>
                                      </p:to>
                                    </p:set>
                                  </p:childTnLst>
                                </p:cTn>
                              </p:par>
                              <p:par>
                                <p:cTn id="53" presetID="10" presetClass="exit" presetSubtype="0" fill="hold" grpId="0" nodeType="withEffect">
                                  <p:stCondLst>
                                    <p:cond delay="0"/>
                                  </p:stCondLst>
                                  <p:childTnLst>
                                    <p:animEffect transition="out" filter="fade">
                                      <p:cBhvr>
                                        <p:cTn id="54" dur="500"/>
                                        <p:tgtEl>
                                          <p:spTgt spid="92"/>
                                        </p:tgtEl>
                                      </p:cBhvr>
                                    </p:animEffect>
                                    <p:set>
                                      <p:cBhvr>
                                        <p:cTn id="55" dur="1" fill="hold">
                                          <p:stCondLst>
                                            <p:cond delay="499"/>
                                          </p:stCondLst>
                                        </p:cTn>
                                        <p:tgtEl>
                                          <p:spTgt spid="92"/>
                                        </p:tgtEl>
                                        <p:attrNameLst>
                                          <p:attrName>style.visibility</p:attrName>
                                        </p:attrNameLst>
                                      </p:cBhvr>
                                      <p:to>
                                        <p:strVal val="hidden"/>
                                      </p:to>
                                    </p:set>
                                  </p:childTnLst>
                                </p:cTn>
                              </p:par>
                              <p:par>
                                <p:cTn id="56" presetID="10" presetClass="exit" presetSubtype="0" fill="hold" grpId="0" nodeType="withEffect">
                                  <p:stCondLst>
                                    <p:cond delay="0"/>
                                  </p:stCondLst>
                                  <p:childTnLst>
                                    <p:animEffect transition="out" filter="fade">
                                      <p:cBhvr>
                                        <p:cTn id="57" dur="500"/>
                                        <p:tgtEl>
                                          <p:spTgt spid="93"/>
                                        </p:tgtEl>
                                      </p:cBhvr>
                                    </p:animEffect>
                                    <p:set>
                                      <p:cBhvr>
                                        <p:cTn id="58" dur="1" fill="hold">
                                          <p:stCondLst>
                                            <p:cond delay="499"/>
                                          </p:stCondLst>
                                        </p:cTn>
                                        <p:tgtEl>
                                          <p:spTgt spid="93"/>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4"/>
                                        </p:tgtEl>
                                      </p:cBhvr>
                                    </p:animEffect>
                                    <p:set>
                                      <p:cBhvr>
                                        <p:cTn id="61" dur="1" fill="hold">
                                          <p:stCondLst>
                                            <p:cond delay="499"/>
                                          </p:stCondLst>
                                        </p:cTn>
                                        <p:tgtEl>
                                          <p:spTgt spid="4"/>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19"/>
                                        </p:tgtEl>
                                      </p:cBhvr>
                                    </p:animEffect>
                                    <p:set>
                                      <p:cBhvr>
                                        <p:cTn id="64" dur="1" fill="hold">
                                          <p:stCondLst>
                                            <p:cond delay="499"/>
                                          </p:stCondLst>
                                        </p:cTn>
                                        <p:tgtEl>
                                          <p:spTgt spid="19"/>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136"/>
                                        </p:tgtEl>
                                      </p:cBhvr>
                                    </p:animEffect>
                                    <p:set>
                                      <p:cBhvr>
                                        <p:cTn id="67" dur="1" fill="hold">
                                          <p:stCondLst>
                                            <p:cond delay="499"/>
                                          </p:stCondLst>
                                        </p:cTn>
                                        <p:tgtEl>
                                          <p:spTgt spid="136"/>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70"/>
                                        </p:tgtEl>
                                      </p:cBhvr>
                                    </p:animEffect>
                                    <p:set>
                                      <p:cBhvr>
                                        <p:cTn id="70" dur="1" fill="hold">
                                          <p:stCondLst>
                                            <p:cond delay="499"/>
                                          </p:stCondLst>
                                        </p:cTn>
                                        <p:tgtEl>
                                          <p:spTgt spid="70"/>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69"/>
                                        </p:tgtEl>
                                      </p:cBhvr>
                                    </p:animEffect>
                                    <p:set>
                                      <p:cBhvr>
                                        <p:cTn id="73" dur="1" fill="hold">
                                          <p:stCondLst>
                                            <p:cond delay="499"/>
                                          </p:stCondLst>
                                        </p:cTn>
                                        <p:tgtEl>
                                          <p:spTgt spid="69"/>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96"/>
                                        </p:tgtEl>
                                      </p:cBhvr>
                                    </p:animEffect>
                                    <p:set>
                                      <p:cBhvr>
                                        <p:cTn id="76" dur="1" fill="hold">
                                          <p:stCondLst>
                                            <p:cond delay="499"/>
                                          </p:stCondLst>
                                        </p:cTn>
                                        <p:tgtEl>
                                          <p:spTgt spid="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9" grpId="0" animBg="1"/>
      <p:bldP spid="49" grpId="0" animBg="1"/>
      <p:bldP spid="68" grpId="0" animBg="1"/>
      <p:bldP spid="110" grpId="0" animBg="1"/>
      <p:bldP spid="63" grpId="0" animBg="1"/>
      <p:bldP spid="79" grpId="0" animBg="1"/>
      <p:bldP spid="92" grpId="0" animBg="1"/>
      <p:bldP spid="93"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ounded Rectangle 25">
            <a:extLst>
              <a:ext uri="{FF2B5EF4-FFF2-40B4-BE49-F238E27FC236}">
                <a16:creationId xmlns:a16="http://schemas.microsoft.com/office/drawing/2014/main" id="{EF7CB4DD-70C8-CE40-9C57-058CC6D7A573}"/>
              </a:ext>
            </a:extLst>
          </p:cNvPr>
          <p:cNvSpPr/>
          <p:nvPr/>
        </p:nvSpPr>
        <p:spPr>
          <a:xfrm>
            <a:off x="140589" y="2720389"/>
            <a:ext cx="8825751" cy="1690973"/>
          </a:xfrm>
          <a:prstGeom prst="roundRect">
            <a:avLst>
              <a:gd name="adj" fmla="val 826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308DFA26-B15A-5D4B-BC13-393BCB1F05E2}"/>
              </a:ext>
            </a:extLst>
          </p:cNvPr>
          <p:cNvSpPr/>
          <p:nvPr/>
        </p:nvSpPr>
        <p:spPr>
          <a:xfrm>
            <a:off x="177660" y="4732373"/>
            <a:ext cx="8788680" cy="1609589"/>
          </a:xfrm>
          <a:prstGeom prst="roundRect">
            <a:avLst>
              <a:gd name="adj" fmla="val 8260"/>
            </a:avLst>
          </a:prstGeom>
          <a:solidFill>
            <a:srgbClr val="E6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319991-BCE4-A040-B5E3-34A133E7BAE0}"/>
              </a:ext>
            </a:extLst>
          </p:cNvPr>
          <p:cNvSpPr>
            <a:spLocks noGrp="1"/>
          </p:cNvSpPr>
          <p:nvPr>
            <p:ph type="title"/>
          </p:nvPr>
        </p:nvSpPr>
        <p:spPr/>
        <p:txBody>
          <a:bodyPr/>
          <a:lstStyle/>
          <a:p>
            <a:r>
              <a:rPr lang="en-CH" dirty="0"/>
              <a:t>Step </a:t>
            </a:r>
            <a:r>
              <a:rPr lang="en-CH" dirty="0">
                <a:latin typeface="+mn-lt"/>
              </a:rPr>
              <a:t>1</a:t>
            </a:r>
            <a:r>
              <a:rPr lang="en-CH" dirty="0"/>
              <a:t> Overview</a:t>
            </a:r>
          </a:p>
        </p:txBody>
      </p:sp>
      <p:sp>
        <p:nvSpPr>
          <p:cNvPr id="3" name="Content Placeholder 2">
            <a:extLst>
              <a:ext uri="{FF2B5EF4-FFF2-40B4-BE49-F238E27FC236}">
                <a16:creationId xmlns:a16="http://schemas.microsoft.com/office/drawing/2014/main" id="{9B10EA64-34F9-DC41-822D-7724EAC97485}"/>
              </a:ext>
            </a:extLst>
          </p:cNvPr>
          <p:cNvSpPr>
            <a:spLocks noGrp="1"/>
          </p:cNvSpPr>
          <p:nvPr>
            <p:ph idx="1"/>
          </p:nvPr>
        </p:nvSpPr>
        <p:spPr>
          <a:xfrm>
            <a:off x="4018743" y="851817"/>
            <a:ext cx="5164859" cy="1446537"/>
          </a:xfrm>
        </p:spPr>
        <p:txBody>
          <a:bodyPr/>
          <a:lstStyle/>
          <a:p>
            <a:pPr marL="0" indent="0">
              <a:lnSpc>
                <a:spcPct val="100000"/>
              </a:lnSpc>
              <a:buNone/>
            </a:pPr>
            <a:r>
              <a:rPr lang="en-GB" sz="2000" i="1" dirty="0">
                <a:solidFill>
                  <a:srgbClr val="136CA4"/>
                </a:solidFill>
                <a:latin typeface="Corbel" panose="020B0503020204020204" pitchFamily="34" charset="0"/>
              </a:rPr>
              <a:t>   MegIS </a:t>
            </a:r>
            <a:r>
              <a:rPr lang="en-GB" sz="2000" i="1" dirty="0">
                <a:solidFill>
                  <a:srgbClr val="136CA4"/>
                </a:solidFill>
              </a:rPr>
              <a:t>employs</a:t>
            </a:r>
            <a:r>
              <a:rPr lang="en-GB" sz="2000" i="1" dirty="0">
                <a:solidFill>
                  <a:srgbClr val="136CA4"/>
                </a:solidFill>
                <a:latin typeface="Corbel" panose="020B0503020204020204" pitchFamily="34" charset="0"/>
              </a:rPr>
              <a:t> </a:t>
            </a:r>
            <a:r>
              <a:rPr lang="en-GB" sz="2000" b="1" i="1" dirty="0">
                <a:solidFill>
                  <a:srgbClr val="136CA4"/>
                </a:solidFill>
                <a:latin typeface="Corbel" panose="020B0503020204020204" pitchFamily="34" charset="0"/>
              </a:rPr>
              <a:t>sorted data structures</a:t>
            </a:r>
          </a:p>
          <a:p>
            <a:pPr marL="0" indent="0">
              <a:lnSpc>
                <a:spcPct val="100000"/>
              </a:lnSpc>
              <a:spcBef>
                <a:spcPts val="0"/>
              </a:spcBef>
              <a:spcAft>
                <a:spcPts val="600"/>
              </a:spcAft>
              <a:buClr>
                <a:schemeClr val="tx1"/>
              </a:buClr>
              <a:buNone/>
            </a:pPr>
            <a:r>
              <a:rPr lang="en-GB" sz="2000" i="1" dirty="0">
                <a:solidFill>
                  <a:srgbClr val="136CA4"/>
                </a:solidFill>
                <a:latin typeface="Corbel" panose="020B0503020204020204" pitchFamily="34" charset="0"/>
              </a:rPr>
              <a:t>   to avoid expensive random accesses to the SSD</a:t>
            </a:r>
            <a:endParaRPr lang="en-CH" sz="2000" i="1" dirty="0">
              <a:solidFill>
                <a:srgbClr val="136CA4"/>
              </a:solidFill>
            </a:endParaRPr>
          </a:p>
          <a:p>
            <a:pPr lvl="1">
              <a:lnSpc>
                <a:spcPct val="100000"/>
              </a:lnSpc>
              <a:spcBef>
                <a:spcPts val="0"/>
              </a:spcBef>
              <a:spcAft>
                <a:spcPts val="300"/>
              </a:spcAft>
              <a:buClr>
                <a:schemeClr val="tx1"/>
              </a:buClr>
            </a:pPr>
            <a:r>
              <a:rPr lang="en-CH" sz="2000" b="1" dirty="0">
                <a:solidFill>
                  <a:srgbClr val="1A82C4"/>
                </a:solidFill>
                <a:latin typeface="Corbel" panose="020B0503020204020204" pitchFamily="34" charset="0"/>
              </a:rPr>
              <a:t>Extract k-mers </a:t>
            </a:r>
            <a:r>
              <a:rPr lang="en-CH" sz="2000" dirty="0">
                <a:latin typeface="Corbel" panose="020B0503020204020204" pitchFamily="34" charset="0"/>
              </a:rPr>
              <a:t>from the sample</a:t>
            </a:r>
          </a:p>
          <a:p>
            <a:pPr lvl="1">
              <a:lnSpc>
                <a:spcPct val="100000"/>
              </a:lnSpc>
              <a:spcBef>
                <a:spcPts val="0"/>
              </a:spcBef>
              <a:spcAft>
                <a:spcPts val="300"/>
              </a:spcAft>
              <a:buClr>
                <a:schemeClr val="tx1"/>
              </a:buClr>
            </a:pPr>
            <a:r>
              <a:rPr lang="en-CH" sz="2000" b="1" dirty="0">
                <a:solidFill>
                  <a:srgbClr val="1A82C4"/>
                </a:solidFill>
                <a:latin typeface="Corbel" panose="020B0503020204020204" pitchFamily="34" charset="0"/>
              </a:rPr>
              <a:t>Sort</a:t>
            </a:r>
            <a:r>
              <a:rPr lang="en-CH" sz="2000" b="1" dirty="0">
                <a:solidFill>
                  <a:srgbClr val="8A65D6"/>
                </a:solidFill>
                <a:latin typeface="Corbel" panose="020B0503020204020204" pitchFamily="34" charset="0"/>
              </a:rPr>
              <a:t> </a:t>
            </a:r>
            <a:r>
              <a:rPr lang="en-CH" sz="2000" dirty="0">
                <a:latin typeface="Corbel" panose="020B0503020204020204" pitchFamily="34" charset="0"/>
              </a:rPr>
              <a:t>the k-mers (database is sorted offline)</a:t>
            </a:r>
            <a:r>
              <a:rPr lang="en-CH" sz="2000" dirty="0"/>
              <a:t> </a:t>
            </a:r>
          </a:p>
        </p:txBody>
      </p:sp>
      <p:grpSp>
        <p:nvGrpSpPr>
          <p:cNvPr id="4" name="Group 3">
            <a:extLst>
              <a:ext uri="{FF2B5EF4-FFF2-40B4-BE49-F238E27FC236}">
                <a16:creationId xmlns:a16="http://schemas.microsoft.com/office/drawing/2014/main" id="{2C1959D7-3016-234D-8D3A-2B690F9439E6}"/>
              </a:ext>
            </a:extLst>
          </p:cNvPr>
          <p:cNvGrpSpPr/>
          <p:nvPr/>
        </p:nvGrpSpPr>
        <p:grpSpPr>
          <a:xfrm>
            <a:off x="140589" y="938317"/>
            <a:ext cx="3986566" cy="1446536"/>
            <a:chOff x="3183315" y="888858"/>
            <a:chExt cx="3986566" cy="1446536"/>
          </a:xfrm>
        </p:grpSpPr>
        <p:sp>
          <p:nvSpPr>
            <p:cNvPr id="5" name="Rectangle 4">
              <a:extLst>
                <a:ext uri="{FF2B5EF4-FFF2-40B4-BE49-F238E27FC236}">
                  <a16:creationId xmlns:a16="http://schemas.microsoft.com/office/drawing/2014/main" id="{D4917C7A-D526-2647-9770-DFFA1A04A823}"/>
                </a:ext>
              </a:extLst>
            </p:cNvPr>
            <p:cNvSpPr/>
            <p:nvPr/>
          </p:nvSpPr>
          <p:spPr>
            <a:xfrm>
              <a:off x="3183315" y="902919"/>
              <a:ext cx="3986566" cy="14324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9FFF9D8E-A192-1143-B382-B1E3D5DA3675}"/>
                </a:ext>
              </a:extLst>
            </p:cNvPr>
            <p:cNvSpPr/>
            <p:nvPr/>
          </p:nvSpPr>
          <p:spPr>
            <a:xfrm>
              <a:off x="3305590" y="1306940"/>
              <a:ext cx="1948977" cy="669551"/>
            </a:xfrm>
            <a:prstGeom prst="roundRect">
              <a:avLst>
                <a:gd name="adj" fmla="val 8025"/>
              </a:avLst>
            </a:prstGeom>
            <a:solidFill>
              <a:srgbClr val="1982C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Preparation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of </a:t>
              </a: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Input Queries</a:t>
              </a:r>
            </a:p>
          </p:txBody>
        </p:sp>
        <p:grpSp>
          <p:nvGrpSpPr>
            <p:cNvPr id="7" name="Group 6">
              <a:extLst>
                <a:ext uri="{FF2B5EF4-FFF2-40B4-BE49-F238E27FC236}">
                  <a16:creationId xmlns:a16="http://schemas.microsoft.com/office/drawing/2014/main" id="{7128F0DB-8F33-5B4B-B0C3-33BA4595C469}"/>
                </a:ext>
              </a:extLst>
            </p:cNvPr>
            <p:cNvGrpSpPr/>
            <p:nvPr/>
          </p:nvGrpSpPr>
          <p:grpSpPr>
            <a:xfrm>
              <a:off x="5449487" y="888858"/>
              <a:ext cx="1566110" cy="1417511"/>
              <a:chOff x="3141770" y="1630562"/>
              <a:chExt cx="1566110" cy="1417511"/>
            </a:xfrm>
          </p:grpSpPr>
          <p:grpSp>
            <p:nvGrpSpPr>
              <p:cNvPr id="11" name="Group 10">
                <a:extLst>
                  <a:ext uri="{FF2B5EF4-FFF2-40B4-BE49-F238E27FC236}">
                    <a16:creationId xmlns:a16="http://schemas.microsoft.com/office/drawing/2014/main" id="{906DB005-5A23-3447-AA65-C069031B9D3E}"/>
                  </a:ext>
                </a:extLst>
              </p:cNvPr>
              <p:cNvGrpSpPr/>
              <p:nvPr/>
            </p:nvGrpSpPr>
            <p:grpSpPr>
              <a:xfrm>
                <a:off x="3141770" y="1630562"/>
                <a:ext cx="1501047" cy="1417511"/>
                <a:chOff x="3294003" y="1331203"/>
                <a:chExt cx="1501047" cy="1417511"/>
              </a:xfrm>
            </p:grpSpPr>
            <p:sp>
              <p:nvSpPr>
                <p:cNvPr id="16" name="Left Brace 15">
                  <a:extLst>
                    <a:ext uri="{FF2B5EF4-FFF2-40B4-BE49-F238E27FC236}">
                      <a16:creationId xmlns:a16="http://schemas.microsoft.com/office/drawing/2014/main" id="{239A100D-F4CB-ED40-B449-4A5AD6628436}"/>
                    </a:ext>
                  </a:extLst>
                </p:cNvPr>
                <p:cNvSpPr/>
                <p:nvPr/>
              </p:nvSpPr>
              <p:spPr>
                <a:xfrm>
                  <a:off x="3819479" y="1396616"/>
                  <a:ext cx="157183" cy="1273306"/>
                </a:xfrm>
                <a:prstGeom prst="leftBrace">
                  <a:avLst/>
                </a:prstGeom>
                <a:ln w="15875"/>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7" name="TextBox 16">
                  <a:extLst>
                    <a:ext uri="{FF2B5EF4-FFF2-40B4-BE49-F238E27FC236}">
                      <a16:creationId xmlns:a16="http://schemas.microsoft.com/office/drawing/2014/main" id="{86689484-A340-6348-A370-8F1F9548B87F}"/>
                    </a:ext>
                  </a:extLst>
                </p:cNvPr>
                <p:cNvSpPr txBox="1"/>
                <p:nvPr/>
              </p:nvSpPr>
              <p:spPr>
                <a:xfrm rot="16200000">
                  <a:off x="2923737" y="1701469"/>
                  <a:ext cx="1331463" cy="5909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Query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K-mer</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t>
                  </a:r>
                </a:p>
              </p:txBody>
            </p:sp>
            <p:sp>
              <p:nvSpPr>
                <p:cNvPr id="18" name="TextBox 17">
                  <a:extLst>
                    <a:ext uri="{FF2B5EF4-FFF2-40B4-BE49-F238E27FC236}">
                      <a16:creationId xmlns:a16="http://schemas.microsoft.com/office/drawing/2014/main" id="{2779EFD0-0F3F-2245-9FB3-02EEA199029B}"/>
                    </a:ext>
                  </a:extLst>
                </p:cNvPr>
                <p:cNvSpPr txBox="1"/>
                <p:nvPr/>
              </p:nvSpPr>
              <p:spPr>
                <a:xfrm>
                  <a:off x="4550435" y="2348604"/>
                  <a:ext cx="24461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endPar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grpSp>
            <p:nvGrpSpPr>
              <p:cNvPr id="12" name="Group 11">
                <a:extLst>
                  <a:ext uri="{FF2B5EF4-FFF2-40B4-BE49-F238E27FC236}">
                    <a16:creationId xmlns:a16="http://schemas.microsoft.com/office/drawing/2014/main" id="{38DFD2D1-8E4C-6540-A2A3-D1D731E102CD}"/>
                  </a:ext>
                </a:extLst>
              </p:cNvPr>
              <p:cNvGrpSpPr/>
              <p:nvPr/>
            </p:nvGrpSpPr>
            <p:grpSpPr>
              <a:xfrm>
                <a:off x="3821530" y="1735182"/>
                <a:ext cx="886350" cy="978451"/>
                <a:chOff x="1678724" y="2023347"/>
                <a:chExt cx="1007267" cy="978451"/>
              </a:xfrm>
            </p:grpSpPr>
            <p:sp>
              <p:nvSpPr>
                <p:cNvPr id="13" name="Rectangle 12">
                  <a:extLst>
                    <a:ext uri="{FF2B5EF4-FFF2-40B4-BE49-F238E27FC236}">
                      <a16:creationId xmlns:a16="http://schemas.microsoft.com/office/drawing/2014/main" id="{79D4B92D-9B32-384E-AC38-2EEB6C0B840B}"/>
                    </a:ext>
                  </a:extLst>
                </p:cNvPr>
                <p:cNvSpPr/>
                <p:nvPr/>
              </p:nvSpPr>
              <p:spPr>
                <a:xfrm>
                  <a:off x="1678724" y="2023347"/>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4" name="Rectangle 13">
                  <a:extLst>
                    <a:ext uri="{FF2B5EF4-FFF2-40B4-BE49-F238E27FC236}">
                      <a16:creationId xmlns:a16="http://schemas.microsoft.com/office/drawing/2014/main" id="{00487E42-0D8D-4F48-8865-2C07E0C28176}"/>
                    </a:ext>
                  </a:extLst>
                </p:cNvPr>
                <p:cNvSpPr/>
                <p:nvPr/>
              </p:nvSpPr>
              <p:spPr>
                <a:xfrm>
                  <a:off x="1853406" y="2415581"/>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5" name="Rectangle 14">
                  <a:extLst>
                    <a:ext uri="{FF2B5EF4-FFF2-40B4-BE49-F238E27FC236}">
                      <a16:creationId xmlns:a16="http://schemas.microsoft.com/office/drawing/2014/main" id="{2BC402AE-0246-7C47-BB30-9126779BAE9E}"/>
                    </a:ext>
                  </a:extLst>
                </p:cNvPr>
                <p:cNvSpPr/>
                <p:nvPr/>
              </p:nvSpPr>
              <p:spPr>
                <a:xfrm>
                  <a:off x="1980330" y="2793453"/>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grpSp>
        </p:grpSp>
        <p:cxnSp>
          <p:nvCxnSpPr>
            <p:cNvPr id="8" name="Straight Arrow Connector 7">
              <a:extLst>
                <a:ext uri="{FF2B5EF4-FFF2-40B4-BE49-F238E27FC236}">
                  <a16:creationId xmlns:a16="http://schemas.microsoft.com/office/drawing/2014/main" id="{481C14F5-BD85-6141-8DF6-9D6EEA627019}"/>
                </a:ext>
              </a:extLst>
            </p:cNvPr>
            <p:cNvCxnSpPr>
              <a:cxnSpLocks/>
            </p:cNvCxnSpPr>
            <p:nvPr/>
          </p:nvCxnSpPr>
          <p:spPr>
            <a:xfrm>
              <a:off x="5246916" y="1636485"/>
              <a:ext cx="251999" cy="0"/>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sp>
          <p:nvSpPr>
            <p:cNvPr id="9" name="Rounded Rectangle 8">
              <a:extLst>
                <a:ext uri="{FF2B5EF4-FFF2-40B4-BE49-F238E27FC236}">
                  <a16:creationId xmlns:a16="http://schemas.microsoft.com/office/drawing/2014/main" id="{685B5810-415A-D94C-A28B-63F5A6387FD7}"/>
                </a:ext>
              </a:extLst>
            </p:cNvPr>
            <p:cNvSpPr/>
            <p:nvPr/>
          </p:nvSpPr>
          <p:spPr>
            <a:xfrm>
              <a:off x="3183315" y="902919"/>
              <a:ext cx="3986566" cy="1403450"/>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1" name="Content Placeholder 2">
            <a:extLst>
              <a:ext uri="{FF2B5EF4-FFF2-40B4-BE49-F238E27FC236}">
                <a16:creationId xmlns:a16="http://schemas.microsoft.com/office/drawing/2014/main" id="{46EDEAC1-AAB5-3E43-B7E1-143CB84105E9}"/>
              </a:ext>
            </a:extLst>
          </p:cNvPr>
          <p:cNvSpPr txBox="1">
            <a:spLocks/>
          </p:cNvSpPr>
          <p:nvPr/>
        </p:nvSpPr>
        <p:spPr>
          <a:xfrm>
            <a:off x="177660" y="2720390"/>
            <a:ext cx="8798060" cy="143247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r>
              <a:rPr kumimoji="0" lang="en-GB" sz="2200" b="1" i="1" u="none" strike="noStrike" kern="1200" cap="none" spc="0" normalizeH="0" baseline="0" noProof="0" dirty="0">
                <a:ln>
                  <a:noFill/>
                </a:ln>
                <a:solidFill>
                  <a:srgbClr val="548235"/>
                </a:solidFill>
                <a:effectLst/>
                <a:uLnTx/>
                <a:uFillTx/>
                <a:latin typeface="Corbel" panose="020B0503020204020204" pitchFamily="34" charset="0"/>
                <a:ea typeface="+mn-ea"/>
                <a:cs typeface="+mn-cs"/>
              </a:rPr>
              <a:t>          MegIS executes Step 1 in the host system</a:t>
            </a:r>
          </a:p>
          <a:p>
            <a:pPr marL="311150" marR="0" lvl="1" indent="-187200" algn="l" defTabSz="914400" rtl="0" eaLnBrk="1" fontAlgn="auto" latinLnBrk="0" hangingPunct="1">
              <a:lnSpc>
                <a:spcPct val="100000"/>
              </a:lnSpc>
              <a:spcBef>
                <a:spcPts val="0"/>
              </a:spcBef>
              <a:spcAft>
                <a:spcPts val="700"/>
              </a:spcAft>
              <a:buClrTx/>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Benefits from </a:t>
            </a:r>
            <a:r>
              <a:rPr kumimoji="0" lang="en-GB" sz="2000" b="1"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larger DRAM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a:t>
            </a:r>
            <a:r>
              <a:rPr kumimoji="0" lang="en-GB" sz="2000" b="1"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more powerful computation</a:t>
            </a:r>
          </a:p>
          <a:p>
            <a:pPr marL="311150" marR="0" lvl="1" indent="-187200" algn="l" defTabSz="914400" rtl="0" eaLnBrk="1" fontAlgn="auto" latinLnBrk="0" hangingPunct="1">
              <a:lnSpc>
                <a:spcPct val="100000"/>
              </a:lnSpc>
              <a:spcBef>
                <a:spcPts val="0"/>
              </a:spcBef>
              <a:spcAft>
                <a:spcPts val="700"/>
              </a:spcAft>
              <a:buClr>
                <a:prstClr val="black"/>
              </a:buClr>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Incurs</a:t>
            </a:r>
            <a:r>
              <a:rPr kumimoji="0" lang="en-GB" sz="20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r>
              <a:rPr kumimoji="0" lang="en-GB" sz="2000" b="1"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fewer writes</a:t>
            </a:r>
            <a:r>
              <a:rPr kumimoji="0" lang="en-GB" sz="20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NAND flash chips (than processing this step in the SSD) </a:t>
            </a:r>
          </a:p>
          <a:p>
            <a:pPr marL="311150" marR="0" lvl="1" indent="-187200" algn="l" defTabSz="914400" rtl="0" eaLnBrk="1" fontAlgn="auto" latinLnBrk="0" hangingPunct="1">
              <a:lnSpc>
                <a:spcPct val="100000"/>
              </a:lnSpc>
              <a:spcBef>
                <a:spcPts val="0"/>
              </a:spcBef>
              <a:spcAft>
                <a:spcPts val="500"/>
              </a:spcAft>
              <a:buClrTx/>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Enables </a:t>
            </a:r>
            <a:r>
              <a:rPr kumimoji="0" lang="en-GB" sz="2000" b="1"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overlapping</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Step 1 with Step 2</a:t>
            </a:r>
          </a:p>
        </p:txBody>
      </p:sp>
      <p:sp>
        <p:nvSpPr>
          <p:cNvPr id="22" name="Content Placeholder 2">
            <a:extLst>
              <a:ext uri="{FF2B5EF4-FFF2-40B4-BE49-F238E27FC236}">
                <a16:creationId xmlns:a16="http://schemas.microsoft.com/office/drawing/2014/main" id="{9128A8DB-0E35-A446-A0BF-D7EEE4B3035E}"/>
              </a:ext>
            </a:extLst>
          </p:cNvPr>
          <p:cNvSpPr txBox="1">
            <a:spLocks/>
          </p:cNvSpPr>
          <p:nvPr/>
        </p:nvSpPr>
        <p:spPr>
          <a:xfrm>
            <a:off x="177660" y="4732374"/>
            <a:ext cx="8953986" cy="143247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r>
              <a:rPr kumimoji="0" lang="en-GB" sz="2200" b="1" i="1" u="none" strike="noStrike" kern="1200" cap="none" spc="0" normalizeH="0" baseline="0" noProof="0" dirty="0">
                <a:ln>
                  <a:noFill/>
                </a:ln>
                <a:solidFill>
                  <a:srgbClr val="8A64D6"/>
                </a:solidFill>
                <a:effectLst/>
                <a:uLnTx/>
                <a:uFillTx/>
                <a:latin typeface="Corbel" panose="020B0503020204020204" pitchFamily="34" charset="0"/>
                <a:ea typeface="+mn-ea"/>
                <a:cs typeface="+mn-cs"/>
              </a:rPr>
              <a:t>To execute Step 1 efficiently in the host system, MegIS needs to:</a:t>
            </a:r>
          </a:p>
          <a:p>
            <a:pPr marL="311150" marR="0" lvl="1" indent="-187200" algn="l" defTabSz="914400" rtl="0" eaLnBrk="1" fontAlgn="auto" latinLnBrk="0" hangingPunct="1">
              <a:lnSpc>
                <a:spcPct val="100000"/>
              </a:lnSpc>
              <a:spcBef>
                <a:spcPts val="0"/>
              </a:spcBef>
              <a:spcAft>
                <a:spcPts val="700"/>
              </a:spcAft>
              <a:buClrTx/>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Avoid significant overhead due to </a:t>
            </a:r>
            <a:r>
              <a:rPr kumimoji="0" lang="en-GB" sz="2000" b="1" i="0" u="none" strike="noStrike" kern="1200" cap="none" spc="0" normalizeH="0" baseline="0" noProof="0" dirty="0">
                <a:ln>
                  <a:noFill/>
                </a:ln>
                <a:solidFill>
                  <a:srgbClr val="8A64D6"/>
                </a:solidFill>
                <a:effectLst/>
                <a:uLnTx/>
                <a:uFillTx/>
                <a:latin typeface="Corbel" panose="020B0503020204020204" pitchFamily="34" charset="0"/>
                <a:ea typeface="+mn-ea"/>
                <a:cs typeface="+mn-cs"/>
              </a:rPr>
              <a:t>data transfer time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between the steps</a:t>
            </a:r>
          </a:p>
          <a:p>
            <a:pPr marL="311150" marR="0" lvl="1" indent="-187200" algn="l" defTabSz="914400" rtl="0" eaLnBrk="1" fontAlgn="auto" latinLnBrk="0" hangingPunct="1">
              <a:lnSpc>
                <a:spcPct val="100000"/>
              </a:lnSpc>
              <a:spcBef>
                <a:spcPts val="0"/>
              </a:spcBef>
              <a:spcAft>
                <a:spcPts val="500"/>
              </a:spcAft>
              <a:buClrTx/>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Minimize </a:t>
            </a:r>
            <a:r>
              <a:rPr kumimoji="0" lang="en-GB" sz="2000" b="1" i="0" u="none" strike="noStrike" kern="1200" cap="none" spc="0" normalizeH="0" baseline="0" noProof="0" dirty="0">
                <a:ln>
                  <a:noFill/>
                </a:ln>
                <a:solidFill>
                  <a:srgbClr val="8A64D6"/>
                </a:solidFill>
                <a:effectLst/>
                <a:uLnTx/>
                <a:uFillTx/>
                <a:latin typeface="Corbel" panose="020B0503020204020204" pitchFamily="34" charset="0"/>
                <a:ea typeface="+mn-ea"/>
                <a:cs typeface="+mn-cs"/>
              </a:rPr>
              <a:t>performance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000" b="1" i="0" u="none" strike="noStrike" kern="1200" cap="none" spc="0" normalizeH="0" baseline="0" noProof="0" dirty="0">
                <a:ln>
                  <a:noFill/>
                </a:ln>
                <a:solidFill>
                  <a:srgbClr val="8A64D6"/>
                </a:solidFill>
                <a:effectLst/>
                <a:uLnTx/>
                <a:uFillTx/>
                <a:latin typeface="Corbel" panose="020B0503020204020204" pitchFamily="34" charset="0"/>
                <a:ea typeface="+mn-ea"/>
                <a:cs typeface="+mn-cs"/>
              </a:rPr>
              <a:t>lifetime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overheads </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even</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when host DRAM cannot hold all query k-mers</a:t>
            </a:r>
          </a:p>
        </p:txBody>
      </p:sp>
      <p:pic>
        <p:nvPicPr>
          <p:cNvPr id="10" name="Picture 9">
            <a:extLst>
              <a:ext uri="{FF2B5EF4-FFF2-40B4-BE49-F238E27FC236}">
                <a16:creationId xmlns:a16="http://schemas.microsoft.com/office/drawing/2014/main" id="{83D35798-8F5A-1947-917C-72CB54C7D4F3}"/>
              </a:ext>
            </a:extLst>
          </p:cNvPr>
          <p:cNvPicPr>
            <a:picLocks noChangeAspect="1"/>
          </p:cNvPicPr>
          <p:nvPr/>
        </p:nvPicPr>
        <p:blipFill>
          <a:blip r:embed="rId3">
            <a:duotone>
              <a:schemeClr val="accent6">
                <a:shade val="45000"/>
                <a:satMod val="135000"/>
              </a:schemeClr>
              <a:prstClr val="white"/>
            </a:duotone>
          </a:blip>
          <a:stretch>
            <a:fillRect/>
          </a:stretch>
        </p:blipFill>
        <p:spPr>
          <a:xfrm flipH="1">
            <a:off x="230959" y="2745656"/>
            <a:ext cx="504565" cy="504565"/>
          </a:xfrm>
          <a:prstGeom prst="rect">
            <a:avLst/>
          </a:prstGeom>
        </p:spPr>
      </p:pic>
    </p:spTree>
    <p:extLst>
      <p:ext uri="{BB962C8B-B14F-4D97-AF65-F5344CB8AC3E}">
        <p14:creationId xmlns:p14="http://schemas.microsoft.com/office/powerpoint/2010/main" val="27594989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 grpId="0" uiExpand="1" build="p" bldLvl="2"/>
      <p:bldP spid="21" grpId="0" uiExpand="1" build="p" bldLvl="2"/>
      <p:bldP spid="22" grpId="0" uiExpand="1" build="p" bldLvl="2"/>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1E98D-4D13-C24A-9A17-99B2C2C1BA02}"/>
              </a:ext>
            </a:extLst>
          </p:cNvPr>
          <p:cNvSpPr>
            <a:spLocks noGrp="1"/>
          </p:cNvSpPr>
          <p:nvPr>
            <p:ph type="title"/>
          </p:nvPr>
        </p:nvSpPr>
        <p:spPr/>
        <p:txBody>
          <a:bodyPr/>
          <a:lstStyle/>
          <a:p>
            <a:r>
              <a:rPr lang="en-CH" dirty="0"/>
              <a:t>Step </a:t>
            </a:r>
            <a:r>
              <a:rPr lang="en-CH" dirty="0">
                <a:latin typeface="+mn-lt"/>
              </a:rPr>
              <a:t>1</a:t>
            </a:r>
            <a:r>
              <a:rPr lang="en-CH" dirty="0"/>
              <a:t> Design</a:t>
            </a:r>
          </a:p>
        </p:txBody>
      </p:sp>
      <p:sp>
        <p:nvSpPr>
          <p:cNvPr id="3" name="Content Placeholder 2">
            <a:extLst>
              <a:ext uri="{FF2B5EF4-FFF2-40B4-BE49-F238E27FC236}">
                <a16:creationId xmlns:a16="http://schemas.microsoft.com/office/drawing/2014/main" id="{759C1900-2232-DB4B-A64C-A4338A5745CC}"/>
              </a:ext>
            </a:extLst>
          </p:cNvPr>
          <p:cNvSpPr>
            <a:spLocks noGrp="1"/>
          </p:cNvSpPr>
          <p:nvPr>
            <p:ph idx="1"/>
          </p:nvPr>
        </p:nvSpPr>
        <p:spPr>
          <a:xfrm>
            <a:off x="106434" y="807986"/>
            <a:ext cx="9303575" cy="1320883"/>
          </a:xfrm>
        </p:spPr>
        <p:txBody>
          <a:bodyPr/>
          <a:lstStyle/>
          <a:p>
            <a:pPr marL="0" indent="0">
              <a:lnSpc>
                <a:spcPct val="150000"/>
              </a:lnSpc>
              <a:buNone/>
            </a:pPr>
            <a:r>
              <a:rPr lang="en-US" sz="2400" dirty="0"/>
              <a:t>Divide k-mers into </a:t>
            </a:r>
            <a:r>
              <a:rPr lang="en-US" sz="2400" b="1" dirty="0">
                <a:solidFill>
                  <a:srgbClr val="8A65D6"/>
                </a:solidFill>
              </a:rPr>
              <a:t>independent partitions </a:t>
            </a:r>
            <a:r>
              <a:rPr lang="en-US" sz="2400" dirty="0"/>
              <a:t>by their alphabetical range</a:t>
            </a:r>
          </a:p>
          <a:p>
            <a:pPr marL="123950" lvl="1" indent="0">
              <a:lnSpc>
                <a:spcPct val="150000"/>
              </a:lnSpc>
              <a:spcAft>
                <a:spcPts val="1500"/>
              </a:spcAft>
              <a:buNone/>
            </a:pPr>
            <a:r>
              <a:rPr lang="en-US" b="1" dirty="0">
                <a:solidFill>
                  <a:srgbClr val="629B3C"/>
                </a:solidFill>
              </a:rPr>
              <a:t>        Can overlap operations on different partitions</a:t>
            </a:r>
          </a:p>
          <a:p>
            <a:pPr lvl="1">
              <a:lnSpc>
                <a:spcPct val="150000"/>
              </a:lnSpc>
            </a:pPr>
            <a:endParaRPr lang="en-CH" dirty="0"/>
          </a:p>
        </p:txBody>
      </p:sp>
      <p:sp>
        <p:nvSpPr>
          <p:cNvPr id="46" name="Rectangle 45">
            <a:extLst>
              <a:ext uri="{FF2B5EF4-FFF2-40B4-BE49-F238E27FC236}">
                <a16:creationId xmlns:a16="http://schemas.microsoft.com/office/drawing/2014/main" id="{994D5F95-737C-C542-B615-10D63FD1E724}"/>
              </a:ext>
            </a:extLst>
          </p:cNvPr>
          <p:cNvSpPr/>
          <p:nvPr/>
        </p:nvSpPr>
        <p:spPr bwMode="auto">
          <a:xfrm>
            <a:off x="3440094" y="2508588"/>
            <a:ext cx="5405601" cy="2099828"/>
          </a:xfrm>
          <a:prstGeom prst="rect">
            <a:avLst/>
          </a:prstGeom>
          <a:solidFill>
            <a:schemeClr val="accent1">
              <a:lumMod val="20000"/>
              <a:lumOff val="8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FD45C33D-8F15-CB4A-BCA7-FFC8DE5BEE36}"/>
              </a:ext>
            </a:extLst>
          </p:cNvPr>
          <p:cNvSpPr/>
          <p:nvPr/>
        </p:nvSpPr>
        <p:spPr bwMode="auto">
          <a:xfrm>
            <a:off x="355812" y="2526592"/>
            <a:ext cx="2685347" cy="2064887"/>
          </a:xfrm>
          <a:prstGeom prst="rect">
            <a:avLst/>
          </a:prstGeom>
          <a:solidFill>
            <a:schemeClr val="accent4">
              <a:lumMod val="20000"/>
              <a:lumOff val="8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1" name="TextBox 60">
            <a:extLst>
              <a:ext uri="{FF2B5EF4-FFF2-40B4-BE49-F238E27FC236}">
                <a16:creationId xmlns:a16="http://schemas.microsoft.com/office/drawing/2014/main" id="{29D1C618-A685-2241-A8AE-26B8D1CBC640}"/>
              </a:ext>
            </a:extLst>
          </p:cNvPr>
          <p:cNvSpPr txBox="1"/>
          <p:nvPr/>
        </p:nvSpPr>
        <p:spPr>
          <a:xfrm>
            <a:off x="7302843" y="2511132"/>
            <a:ext cx="1574532" cy="40011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Host DRAM</a:t>
            </a:r>
          </a:p>
        </p:txBody>
      </p:sp>
      <p:sp>
        <p:nvSpPr>
          <p:cNvPr id="62" name="TextBox 61">
            <a:extLst>
              <a:ext uri="{FF2B5EF4-FFF2-40B4-BE49-F238E27FC236}">
                <a16:creationId xmlns:a16="http://schemas.microsoft.com/office/drawing/2014/main" id="{DB2FD5A6-BC17-174E-9A50-7AE583586D9B}"/>
              </a:ext>
            </a:extLst>
          </p:cNvPr>
          <p:cNvSpPr txBox="1"/>
          <p:nvPr/>
        </p:nvSpPr>
        <p:spPr>
          <a:xfrm>
            <a:off x="355811" y="2508588"/>
            <a:ext cx="2685347" cy="40011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Host CPU</a:t>
            </a:r>
          </a:p>
        </p:txBody>
      </p:sp>
      <p:sp>
        <p:nvSpPr>
          <p:cNvPr id="56" name="Right Arrow 270">
            <a:extLst>
              <a:ext uri="{FF2B5EF4-FFF2-40B4-BE49-F238E27FC236}">
                <a16:creationId xmlns:a16="http://schemas.microsoft.com/office/drawing/2014/main" id="{00A17284-9AB1-8F4F-8F6B-F4B0926A7944}"/>
              </a:ext>
            </a:extLst>
          </p:cNvPr>
          <p:cNvSpPr/>
          <p:nvPr/>
        </p:nvSpPr>
        <p:spPr>
          <a:xfrm rot="16200000">
            <a:off x="331913" y="4932688"/>
            <a:ext cx="821904" cy="159612"/>
          </a:xfrm>
          <a:prstGeom prst="rightArrow">
            <a:avLst>
              <a:gd name="adj1" fmla="val 23159"/>
              <a:gd name="adj2" fmla="val 101427"/>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DA6C42DD-621E-6D48-A90D-17F2947FAC1D}"/>
              </a:ext>
            </a:extLst>
          </p:cNvPr>
          <p:cNvSpPr/>
          <p:nvPr/>
        </p:nvSpPr>
        <p:spPr>
          <a:xfrm>
            <a:off x="607181" y="4666456"/>
            <a:ext cx="2222203" cy="590931"/>
          </a:xfrm>
          <a:prstGeom prst="rect">
            <a:avLst/>
          </a:prstGeom>
          <a:noFill/>
        </p:spPr>
        <p:txBody>
          <a:bodyPr wrap="square"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4472C4">
                    <a:lumMod val="75000"/>
                  </a:srgbClr>
                </a:solidFill>
                <a:effectLst/>
                <a:uLnTx/>
                <a:uFillTx/>
                <a:latin typeface="Corbel" panose="020B0503020204020204" pitchFamily="34" charset="0"/>
                <a:ea typeface="+mn-ea"/>
                <a:cs typeface="+mn-cs"/>
              </a:rPr>
              <a:t>Read</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altLang="ko-KR" sz="2000" b="1" i="1" u="none" strike="noStrike" kern="1200" cap="none" spc="0" normalizeH="0" baseline="0" noProof="0" dirty="0">
                <a:ln>
                  <a:noFill/>
                </a:ln>
                <a:solidFill>
                  <a:srgbClr val="4472C4">
                    <a:lumMod val="75000"/>
                  </a:srgbClr>
                </a:solidFill>
                <a:effectLst/>
                <a:uLnTx/>
                <a:uFillTx/>
                <a:latin typeface="Corbel" panose="020B0503020204020204" pitchFamily="34" charset="0"/>
                <a:ea typeface="맑은 고딕" panose="020B0503020000020004" pitchFamily="34" charset="-127"/>
                <a:cs typeface="Arial" panose="020B0604020202020204" pitchFamily="34" charset="0"/>
              </a:rPr>
              <a:t>Input Queries</a:t>
            </a:r>
            <a:endParaRPr kumimoji="0" lang="ko-KR" altLang="en-US" sz="2000" b="1" i="1" u="none" strike="noStrike" kern="1200" cap="none" spc="0" normalizeH="0" baseline="0" noProof="0" dirty="0">
              <a:ln>
                <a:noFill/>
              </a:ln>
              <a:solidFill>
                <a:srgbClr val="4472C4">
                  <a:lumMod val="75000"/>
                </a:srgbClr>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nvGrpSpPr>
          <p:cNvPr id="9" name="Group 8">
            <a:extLst>
              <a:ext uri="{FF2B5EF4-FFF2-40B4-BE49-F238E27FC236}">
                <a16:creationId xmlns:a16="http://schemas.microsoft.com/office/drawing/2014/main" id="{42426F81-DB63-D94F-B728-1621486CE2A2}"/>
              </a:ext>
            </a:extLst>
          </p:cNvPr>
          <p:cNvGrpSpPr/>
          <p:nvPr/>
        </p:nvGrpSpPr>
        <p:grpSpPr>
          <a:xfrm>
            <a:off x="317455" y="2930597"/>
            <a:ext cx="2643669" cy="1697780"/>
            <a:chOff x="226015" y="3329602"/>
            <a:chExt cx="2643669" cy="1697780"/>
          </a:xfrm>
        </p:grpSpPr>
        <p:sp>
          <p:nvSpPr>
            <p:cNvPr id="51" name="Rectangle 50">
              <a:extLst>
                <a:ext uri="{FF2B5EF4-FFF2-40B4-BE49-F238E27FC236}">
                  <a16:creationId xmlns:a16="http://schemas.microsoft.com/office/drawing/2014/main" id="{B643E6CD-5073-8647-AE62-5825DD614BE6}"/>
                </a:ext>
              </a:extLst>
            </p:cNvPr>
            <p:cNvSpPr/>
            <p:nvPr/>
          </p:nvSpPr>
          <p:spPr bwMode="auto">
            <a:xfrm>
              <a:off x="1060184" y="3329602"/>
              <a:ext cx="1809500" cy="268840"/>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ACGTTACGATT…</a:t>
              </a:r>
            </a:p>
          </p:txBody>
        </p:sp>
        <p:sp>
          <p:nvSpPr>
            <p:cNvPr id="52" name="Rectangle 51">
              <a:extLst>
                <a:ext uri="{FF2B5EF4-FFF2-40B4-BE49-F238E27FC236}">
                  <a16:creationId xmlns:a16="http://schemas.microsoft.com/office/drawing/2014/main" id="{8D24ACAF-BE06-9D45-B904-DCBC667DC4D2}"/>
                </a:ext>
              </a:extLst>
            </p:cNvPr>
            <p:cNvSpPr/>
            <p:nvPr/>
          </p:nvSpPr>
          <p:spPr bwMode="auto">
            <a:xfrm>
              <a:off x="1060198" y="3797070"/>
              <a:ext cx="771632" cy="268840"/>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ACGTT</a:t>
              </a:r>
            </a:p>
          </p:txBody>
        </p:sp>
        <p:sp>
          <p:nvSpPr>
            <p:cNvPr id="53" name="직사각형 363">
              <a:extLst>
                <a:ext uri="{FF2B5EF4-FFF2-40B4-BE49-F238E27FC236}">
                  <a16:creationId xmlns:a16="http://schemas.microsoft.com/office/drawing/2014/main" id="{33FC3E5E-A179-5B4A-8B20-E9A2DC74BECB}"/>
                </a:ext>
              </a:extLst>
            </p:cNvPr>
            <p:cNvSpPr/>
            <p:nvPr/>
          </p:nvSpPr>
          <p:spPr>
            <a:xfrm>
              <a:off x="2338817" y="4704122"/>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66" name="Left Brace 65">
              <a:extLst>
                <a:ext uri="{FF2B5EF4-FFF2-40B4-BE49-F238E27FC236}">
                  <a16:creationId xmlns:a16="http://schemas.microsoft.com/office/drawing/2014/main" id="{B2012C3B-024D-4D4C-9513-AAE4A83EDAAD}"/>
                </a:ext>
              </a:extLst>
            </p:cNvPr>
            <p:cNvSpPr/>
            <p:nvPr/>
          </p:nvSpPr>
          <p:spPr>
            <a:xfrm>
              <a:off x="854466" y="3797070"/>
              <a:ext cx="144614" cy="1120877"/>
            </a:xfrm>
            <a:prstGeom prst="leftBrace">
              <a:avLst/>
            </a:prstGeom>
            <a:ln w="19050"/>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TextBox 66">
              <a:extLst>
                <a:ext uri="{FF2B5EF4-FFF2-40B4-BE49-F238E27FC236}">
                  <a16:creationId xmlns:a16="http://schemas.microsoft.com/office/drawing/2014/main" id="{72F08EAE-9F1F-8447-946A-93DE8A9ED7AA}"/>
                </a:ext>
              </a:extLst>
            </p:cNvPr>
            <p:cNvSpPr txBox="1"/>
            <p:nvPr/>
          </p:nvSpPr>
          <p:spPr>
            <a:xfrm rot="16200000">
              <a:off x="31113" y="3962964"/>
              <a:ext cx="1097690" cy="707886"/>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Query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K-mers</a:t>
              </a:r>
            </a:p>
          </p:txBody>
        </p:sp>
        <p:sp>
          <p:nvSpPr>
            <p:cNvPr id="74" name="Rectangle 73">
              <a:extLst>
                <a:ext uri="{FF2B5EF4-FFF2-40B4-BE49-F238E27FC236}">
                  <a16:creationId xmlns:a16="http://schemas.microsoft.com/office/drawing/2014/main" id="{1A04A85C-8797-1C42-B7ED-589D06863058}"/>
                </a:ext>
              </a:extLst>
            </p:cNvPr>
            <p:cNvSpPr/>
            <p:nvPr/>
          </p:nvSpPr>
          <p:spPr bwMode="auto">
            <a:xfrm>
              <a:off x="1241555" y="4168479"/>
              <a:ext cx="771632" cy="268840"/>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CGTTA</a:t>
              </a:r>
            </a:p>
          </p:txBody>
        </p:sp>
        <p:sp>
          <p:nvSpPr>
            <p:cNvPr id="75" name="Rectangle 74">
              <a:extLst>
                <a:ext uri="{FF2B5EF4-FFF2-40B4-BE49-F238E27FC236}">
                  <a16:creationId xmlns:a16="http://schemas.microsoft.com/office/drawing/2014/main" id="{1923E2EB-A04B-4F44-8256-80A67A862579}"/>
                </a:ext>
              </a:extLst>
            </p:cNvPr>
            <p:cNvSpPr/>
            <p:nvPr/>
          </p:nvSpPr>
          <p:spPr bwMode="auto">
            <a:xfrm>
              <a:off x="1437026" y="4536339"/>
              <a:ext cx="771632" cy="268840"/>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GTTAC</a:t>
              </a:r>
            </a:p>
          </p:txBody>
        </p:sp>
      </p:grpSp>
      <p:sp>
        <p:nvSpPr>
          <p:cNvPr id="88" name="Rounded Rectangle 87">
            <a:extLst>
              <a:ext uri="{FF2B5EF4-FFF2-40B4-BE49-F238E27FC236}">
                <a16:creationId xmlns:a16="http://schemas.microsoft.com/office/drawing/2014/main" id="{4C84768D-D640-574A-B616-C2C92321441E}"/>
              </a:ext>
            </a:extLst>
          </p:cNvPr>
          <p:cNvSpPr/>
          <p:nvPr/>
        </p:nvSpPr>
        <p:spPr>
          <a:xfrm>
            <a:off x="355812" y="5310590"/>
            <a:ext cx="8489884" cy="620147"/>
          </a:xfrm>
          <a:prstGeom prst="roundRect">
            <a:avLst>
              <a:gd name="adj" fmla="val 6954"/>
            </a:avLst>
          </a:prstGeom>
          <a:solidFill>
            <a:schemeClr val="accent6">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MegIS-Enabled SSD</a:t>
            </a:r>
          </a:p>
        </p:txBody>
      </p:sp>
      <p:grpSp>
        <p:nvGrpSpPr>
          <p:cNvPr id="10" name="Group 9">
            <a:extLst>
              <a:ext uri="{FF2B5EF4-FFF2-40B4-BE49-F238E27FC236}">
                <a16:creationId xmlns:a16="http://schemas.microsoft.com/office/drawing/2014/main" id="{FC4FA9B7-2724-B544-84AF-024817C8F545}"/>
              </a:ext>
            </a:extLst>
          </p:cNvPr>
          <p:cNvGrpSpPr/>
          <p:nvPr/>
        </p:nvGrpSpPr>
        <p:grpSpPr>
          <a:xfrm>
            <a:off x="3054332" y="2528301"/>
            <a:ext cx="5180653" cy="2080115"/>
            <a:chOff x="2962892" y="3072446"/>
            <a:chExt cx="5180653" cy="2080115"/>
          </a:xfrm>
        </p:grpSpPr>
        <p:sp>
          <p:nvSpPr>
            <p:cNvPr id="59" name="Rectangle 58">
              <a:extLst>
                <a:ext uri="{FF2B5EF4-FFF2-40B4-BE49-F238E27FC236}">
                  <a16:creationId xmlns:a16="http://schemas.microsoft.com/office/drawing/2014/main" id="{24491086-CB6E-FE4E-B684-702FB96DDF0D}"/>
                </a:ext>
              </a:extLst>
            </p:cNvPr>
            <p:cNvSpPr/>
            <p:nvPr/>
          </p:nvSpPr>
          <p:spPr>
            <a:xfrm>
              <a:off x="3380334" y="3072446"/>
              <a:ext cx="2610652" cy="344710"/>
            </a:xfrm>
            <a:prstGeom prst="rect">
              <a:avLst/>
            </a:prstGeom>
            <a:noFill/>
          </p:spPr>
          <p:txBody>
            <a:bodyPr wrap="square" anchor="ctr">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8A65D6"/>
                  </a:solidFill>
                  <a:effectLst/>
                  <a:uLnTx/>
                  <a:uFillTx/>
                  <a:latin typeface="Corbel" panose="020B0503020204020204" pitchFamily="34" charset="0"/>
                  <a:ea typeface="+mn-ea"/>
                  <a:cs typeface="+mn-cs"/>
                </a:rPr>
                <a:t>Partition</a:t>
              </a:r>
            </a:p>
          </p:txBody>
        </p:sp>
        <p:sp>
          <p:nvSpPr>
            <p:cNvPr id="60" name="Right Arrow 270">
              <a:extLst>
                <a:ext uri="{FF2B5EF4-FFF2-40B4-BE49-F238E27FC236}">
                  <a16:creationId xmlns:a16="http://schemas.microsoft.com/office/drawing/2014/main" id="{E41255A0-F291-544A-8D97-9BF1A63E30AA}"/>
                </a:ext>
              </a:extLst>
            </p:cNvPr>
            <p:cNvSpPr/>
            <p:nvPr/>
          </p:nvSpPr>
          <p:spPr>
            <a:xfrm>
              <a:off x="2962892" y="3155025"/>
              <a:ext cx="434014" cy="202203"/>
            </a:xfrm>
            <a:prstGeom prst="rightArrow">
              <a:avLst>
                <a:gd name="adj1" fmla="val 23159"/>
                <a:gd name="adj2" fmla="val 101427"/>
              </a:avLst>
            </a:prstGeom>
            <a:solidFill>
              <a:srgbClr val="8A6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8A65D6"/>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14421E16-22B1-764D-9C11-4679291ECD78}"/>
                </a:ext>
              </a:extLst>
            </p:cNvPr>
            <p:cNvGrpSpPr/>
            <p:nvPr/>
          </p:nvGrpSpPr>
          <p:grpSpPr>
            <a:xfrm>
              <a:off x="3491261" y="3462381"/>
              <a:ext cx="1236749" cy="1690180"/>
              <a:chOff x="3157134" y="3462381"/>
              <a:chExt cx="1236749" cy="1690180"/>
            </a:xfrm>
          </p:grpSpPr>
          <p:sp>
            <p:nvSpPr>
              <p:cNvPr id="47" name="Rectangle 46">
                <a:extLst>
                  <a:ext uri="{FF2B5EF4-FFF2-40B4-BE49-F238E27FC236}">
                    <a16:creationId xmlns:a16="http://schemas.microsoft.com/office/drawing/2014/main" id="{BF26D757-469E-1642-B8BB-D41D6A3DD981}"/>
                  </a:ext>
                </a:extLst>
              </p:cNvPr>
              <p:cNvSpPr/>
              <p:nvPr/>
            </p:nvSpPr>
            <p:spPr bwMode="auto">
              <a:xfrm rot="16200000">
                <a:off x="3072367" y="3612955"/>
                <a:ext cx="1315597" cy="1014450"/>
              </a:xfrm>
              <a:prstGeom prst="rect">
                <a:avLst/>
              </a:prstGeom>
              <a:solidFill>
                <a:srgbClr val="E3D9FE"/>
              </a:solidFill>
              <a:ln w="15875" cap="flat" cmpd="sng" algn="ctr">
                <a:solidFill>
                  <a:srgbClr val="7030A0"/>
                </a:solidFill>
                <a:prstDash val="solid"/>
                <a:round/>
                <a:headEnd type="none" w="med" len="med"/>
                <a:tailEnd type="none" w="med" len="med"/>
              </a:ln>
              <a:effectLst/>
            </p:spPr>
            <p:txBody>
              <a:bodyPr vert="horz" wrap="square" lIns="0" tIns="3600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8" name="TextBox 67">
                <a:extLst>
                  <a:ext uri="{FF2B5EF4-FFF2-40B4-BE49-F238E27FC236}">
                    <a16:creationId xmlns:a16="http://schemas.microsoft.com/office/drawing/2014/main" id="{2ABE2440-0764-F243-9563-5849F7B3FA92}"/>
                  </a:ext>
                </a:extLst>
              </p:cNvPr>
              <p:cNvSpPr txBox="1"/>
              <p:nvPr/>
            </p:nvSpPr>
            <p:spPr>
              <a:xfrm>
                <a:off x="3157134" y="4690896"/>
                <a:ext cx="1236749"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8A65D6"/>
                    </a:solidFill>
                    <a:effectLst/>
                    <a:uLnTx/>
                    <a:uFillTx/>
                    <a:latin typeface="Cambria" panose="02040503050406030204" pitchFamily="18" charset="0"/>
                    <a:ea typeface="+mn-ea"/>
                    <a:cs typeface="+mn-cs"/>
                  </a:rPr>
                  <a:t>A</a:t>
                </a:r>
              </a:p>
            </p:txBody>
          </p:sp>
          <p:sp>
            <p:nvSpPr>
              <p:cNvPr id="76" name="Rectangle 75">
                <a:extLst>
                  <a:ext uri="{FF2B5EF4-FFF2-40B4-BE49-F238E27FC236}">
                    <a16:creationId xmlns:a16="http://schemas.microsoft.com/office/drawing/2014/main" id="{4EE782BA-CF4B-D647-B622-C45CE3B940B7}"/>
                  </a:ext>
                </a:extLst>
              </p:cNvPr>
              <p:cNvSpPr/>
              <p:nvPr/>
            </p:nvSpPr>
            <p:spPr bwMode="auto">
              <a:xfrm>
                <a:off x="3306498" y="3538110"/>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ACGTC</a:t>
                </a:r>
              </a:p>
            </p:txBody>
          </p:sp>
          <p:sp>
            <p:nvSpPr>
              <p:cNvPr id="86" name="Rectangle 85">
                <a:extLst>
                  <a:ext uri="{FF2B5EF4-FFF2-40B4-BE49-F238E27FC236}">
                    <a16:creationId xmlns:a16="http://schemas.microsoft.com/office/drawing/2014/main" id="{2AA3DD3B-0411-5C46-9D72-959512272B35}"/>
                  </a:ext>
                </a:extLst>
              </p:cNvPr>
              <p:cNvSpPr/>
              <p:nvPr/>
            </p:nvSpPr>
            <p:spPr bwMode="auto">
              <a:xfrm>
                <a:off x="3312945" y="3889798"/>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ACTTT</a:t>
                </a:r>
              </a:p>
            </p:txBody>
          </p:sp>
          <p:sp>
            <p:nvSpPr>
              <p:cNvPr id="96" name="Rectangle 95">
                <a:extLst>
                  <a:ext uri="{FF2B5EF4-FFF2-40B4-BE49-F238E27FC236}">
                    <a16:creationId xmlns:a16="http://schemas.microsoft.com/office/drawing/2014/main" id="{7C964A8C-25AD-274D-A749-EA4F83F05E82}"/>
                  </a:ext>
                </a:extLst>
              </p:cNvPr>
              <p:cNvSpPr/>
              <p:nvPr/>
            </p:nvSpPr>
            <p:spPr bwMode="auto">
              <a:xfrm>
                <a:off x="3312945" y="4241487"/>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ATGAT</a:t>
                </a:r>
              </a:p>
            </p:txBody>
          </p:sp>
          <p:sp>
            <p:nvSpPr>
              <p:cNvPr id="100" name="직사각형 363">
                <a:extLst>
                  <a:ext uri="{FF2B5EF4-FFF2-40B4-BE49-F238E27FC236}">
                    <a16:creationId xmlns:a16="http://schemas.microsoft.com/office/drawing/2014/main" id="{3B714E87-4020-1C44-A6E7-CED720DA9E6A}"/>
                  </a:ext>
                </a:extLst>
              </p:cNvPr>
              <p:cNvSpPr/>
              <p:nvPr/>
            </p:nvSpPr>
            <p:spPr>
              <a:xfrm>
                <a:off x="3541041" y="4479872"/>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endParaRPr>
              </a:p>
            </p:txBody>
          </p:sp>
        </p:grpSp>
        <p:grpSp>
          <p:nvGrpSpPr>
            <p:cNvPr id="5" name="Group 4">
              <a:extLst>
                <a:ext uri="{FF2B5EF4-FFF2-40B4-BE49-F238E27FC236}">
                  <a16:creationId xmlns:a16="http://schemas.microsoft.com/office/drawing/2014/main" id="{9FDB3000-9802-2148-919A-CB13F4E2E29D}"/>
                </a:ext>
              </a:extLst>
            </p:cNvPr>
            <p:cNvGrpSpPr/>
            <p:nvPr/>
          </p:nvGrpSpPr>
          <p:grpSpPr>
            <a:xfrm>
              <a:off x="5199029" y="3462381"/>
              <a:ext cx="1236749" cy="1690180"/>
              <a:chOff x="4334763" y="3462381"/>
              <a:chExt cx="1236749" cy="1690180"/>
            </a:xfrm>
          </p:grpSpPr>
          <p:sp>
            <p:nvSpPr>
              <p:cNvPr id="55" name="직사각형 363">
                <a:extLst>
                  <a:ext uri="{FF2B5EF4-FFF2-40B4-BE49-F238E27FC236}">
                    <a16:creationId xmlns:a16="http://schemas.microsoft.com/office/drawing/2014/main" id="{AA5D544A-7F76-1D4A-9B65-EAAD8112C303}"/>
                  </a:ext>
                </a:extLst>
              </p:cNvPr>
              <p:cNvSpPr/>
              <p:nvPr/>
            </p:nvSpPr>
            <p:spPr>
              <a:xfrm rot="16200000">
                <a:off x="4854052" y="3884236"/>
                <a:ext cx="263214" cy="464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4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69" name="TextBox 68">
                <a:extLst>
                  <a:ext uri="{FF2B5EF4-FFF2-40B4-BE49-F238E27FC236}">
                    <a16:creationId xmlns:a16="http://schemas.microsoft.com/office/drawing/2014/main" id="{28ECB073-B078-1144-B6B1-08E3918EBDFF}"/>
                  </a:ext>
                </a:extLst>
              </p:cNvPr>
              <p:cNvSpPr txBox="1"/>
              <p:nvPr/>
            </p:nvSpPr>
            <p:spPr>
              <a:xfrm>
                <a:off x="4334763" y="4690896"/>
                <a:ext cx="1236749"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8A65D6"/>
                    </a:solidFill>
                    <a:effectLst/>
                    <a:uLnTx/>
                    <a:uFillTx/>
                    <a:latin typeface="Cambria" panose="02040503050406030204" pitchFamily="18" charset="0"/>
                    <a:ea typeface="+mn-ea"/>
                    <a:cs typeface="+mn-cs"/>
                  </a:rPr>
                  <a:t>C</a:t>
                </a:r>
              </a:p>
            </p:txBody>
          </p:sp>
          <p:sp>
            <p:nvSpPr>
              <p:cNvPr id="78" name="Rectangle 77">
                <a:extLst>
                  <a:ext uri="{FF2B5EF4-FFF2-40B4-BE49-F238E27FC236}">
                    <a16:creationId xmlns:a16="http://schemas.microsoft.com/office/drawing/2014/main" id="{173B438F-6CA7-8D43-9413-4DBA45C723CF}"/>
                  </a:ext>
                </a:extLst>
              </p:cNvPr>
              <p:cNvSpPr/>
              <p:nvPr/>
            </p:nvSpPr>
            <p:spPr bwMode="auto">
              <a:xfrm rot="16200000">
                <a:off x="4258637" y="3612955"/>
                <a:ext cx="1315597" cy="1014450"/>
              </a:xfrm>
              <a:prstGeom prst="rect">
                <a:avLst/>
              </a:prstGeom>
              <a:solidFill>
                <a:srgbClr val="E3D9FE"/>
              </a:solidFill>
              <a:ln w="15875" cap="flat" cmpd="sng" algn="ctr">
                <a:solidFill>
                  <a:srgbClr val="7030A0"/>
                </a:solidFill>
                <a:prstDash val="solid"/>
                <a:round/>
                <a:headEnd type="none" w="med" len="med"/>
                <a:tailEnd type="none" w="med" len="med"/>
              </a:ln>
              <a:effectLst/>
            </p:spPr>
            <p:txBody>
              <a:bodyPr vert="horz" wrap="square" lIns="0" tIns="3600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E1288CC8-2156-FC4B-AD89-E101735ADF2E}"/>
                  </a:ext>
                </a:extLst>
              </p:cNvPr>
              <p:cNvSpPr/>
              <p:nvPr/>
            </p:nvSpPr>
            <p:spPr bwMode="auto">
              <a:xfrm>
                <a:off x="4492768" y="3538110"/>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CATTA</a:t>
                </a:r>
              </a:p>
            </p:txBody>
          </p:sp>
          <p:sp>
            <p:nvSpPr>
              <p:cNvPr id="87" name="Rectangle 86">
                <a:extLst>
                  <a:ext uri="{FF2B5EF4-FFF2-40B4-BE49-F238E27FC236}">
                    <a16:creationId xmlns:a16="http://schemas.microsoft.com/office/drawing/2014/main" id="{1966AA1A-7166-5042-8ED5-85A0055FF61E}"/>
                  </a:ext>
                </a:extLst>
              </p:cNvPr>
              <p:cNvSpPr/>
              <p:nvPr/>
            </p:nvSpPr>
            <p:spPr bwMode="auto">
              <a:xfrm>
                <a:off x="4499215" y="3889798"/>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CTATG</a:t>
                </a:r>
              </a:p>
            </p:txBody>
          </p:sp>
          <p:sp>
            <p:nvSpPr>
              <p:cNvPr id="98" name="Rectangle 97">
                <a:extLst>
                  <a:ext uri="{FF2B5EF4-FFF2-40B4-BE49-F238E27FC236}">
                    <a16:creationId xmlns:a16="http://schemas.microsoft.com/office/drawing/2014/main" id="{4B33D813-CB17-7B42-BA36-CA6F3586C8F2}"/>
                  </a:ext>
                </a:extLst>
              </p:cNvPr>
              <p:cNvSpPr/>
              <p:nvPr/>
            </p:nvSpPr>
            <p:spPr bwMode="auto">
              <a:xfrm>
                <a:off x="4499215" y="4241487"/>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CCGCA</a:t>
                </a:r>
              </a:p>
            </p:txBody>
          </p:sp>
          <p:sp>
            <p:nvSpPr>
              <p:cNvPr id="101" name="직사각형 363">
                <a:extLst>
                  <a:ext uri="{FF2B5EF4-FFF2-40B4-BE49-F238E27FC236}">
                    <a16:creationId xmlns:a16="http://schemas.microsoft.com/office/drawing/2014/main" id="{EE36A611-6551-074E-8204-0CEBCCD7154E}"/>
                  </a:ext>
                </a:extLst>
              </p:cNvPr>
              <p:cNvSpPr/>
              <p:nvPr/>
            </p:nvSpPr>
            <p:spPr>
              <a:xfrm>
                <a:off x="4727311" y="4479872"/>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endParaRPr>
              </a:p>
            </p:txBody>
          </p:sp>
        </p:grpSp>
        <p:grpSp>
          <p:nvGrpSpPr>
            <p:cNvPr id="4" name="Group 3">
              <a:extLst>
                <a:ext uri="{FF2B5EF4-FFF2-40B4-BE49-F238E27FC236}">
                  <a16:creationId xmlns:a16="http://schemas.microsoft.com/office/drawing/2014/main" id="{93C581BC-9B34-D942-9385-5471F7620E75}"/>
                </a:ext>
              </a:extLst>
            </p:cNvPr>
            <p:cNvGrpSpPr/>
            <p:nvPr/>
          </p:nvGrpSpPr>
          <p:grpSpPr>
            <a:xfrm>
              <a:off x="6906796" y="3462381"/>
              <a:ext cx="1236749" cy="1690180"/>
              <a:chOff x="5543904" y="3462381"/>
              <a:chExt cx="1236749" cy="1690180"/>
            </a:xfrm>
          </p:grpSpPr>
          <p:sp>
            <p:nvSpPr>
              <p:cNvPr id="70" name="TextBox 69">
                <a:extLst>
                  <a:ext uri="{FF2B5EF4-FFF2-40B4-BE49-F238E27FC236}">
                    <a16:creationId xmlns:a16="http://schemas.microsoft.com/office/drawing/2014/main" id="{91004D36-FA8A-5E4D-B177-A2A6482811D0}"/>
                  </a:ext>
                </a:extLst>
              </p:cNvPr>
              <p:cNvSpPr txBox="1"/>
              <p:nvPr/>
            </p:nvSpPr>
            <p:spPr>
              <a:xfrm>
                <a:off x="5543904" y="4690896"/>
                <a:ext cx="1236749"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8A65D6"/>
                    </a:solidFill>
                    <a:effectLst/>
                    <a:uLnTx/>
                    <a:uFillTx/>
                    <a:latin typeface="Cambria" panose="02040503050406030204" pitchFamily="18" charset="0"/>
                    <a:ea typeface="+mn-ea"/>
                    <a:cs typeface="+mn-cs"/>
                  </a:rPr>
                  <a:t>G</a:t>
                </a:r>
              </a:p>
            </p:txBody>
          </p:sp>
          <p:sp>
            <p:nvSpPr>
              <p:cNvPr id="82" name="Rectangle 81">
                <a:extLst>
                  <a:ext uri="{FF2B5EF4-FFF2-40B4-BE49-F238E27FC236}">
                    <a16:creationId xmlns:a16="http://schemas.microsoft.com/office/drawing/2014/main" id="{6137F880-DA3B-974E-BBC8-7FA4FF5C1B9F}"/>
                  </a:ext>
                </a:extLst>
              </p:cNvPr>
              <p:cNvSpPr/>
              <p:nvPr/>
            </p:nvSpPr>
            <p:spPr bwMode="auto">
              <a:xfrm rot="16200000">
                <a:off x="5495580" y="3612955"/>
                <a:ext cx="1315597" cy="1014450"/>
              </a:xfrm>
              <a:prstGeom prst="rect">
                <a:avLst/>
              </a:prstGeom>
              <a:solidFill>
                <a:srgbClr val="E3D9FE"/>
              </a:solidFill>
              <a:ln w="15875" cap="flat" cmpd="sng" algn="ctr">
                <a:solidFill>
                  <a:srgbClr val="7030A0"/>
                </a:solidFill>
                <a:prstDash val="solid"/>
                <a:round/>
                <a:headEnd type="none" w="med" len="med"/>
                <a:tailEnd type="none" w="med" len="med"/>
              </a:ln>
              <a:effectLst/>
            </p:spPr>
            <p:txBody>
              <a:bodyPr vert="horz" wrap="square" lIns="0" tIns="3600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3345E7B5-E155-2942-AC8F-14F4DAA525D2}"/>
                  </a:ext>
                </a:extLst>
              </p:cNvPr>
              <p:cNvSpPr/>
              <p:nvPr/>
            </p:nvSpPr>
            <p:spPr bwMode="auto">
              <a:xfrm>
                <a:off x="5729711" y="3538110"/>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GTTAC</a:t>
                </a:r>
              </a:p>
            </p:txBody>
          </p:sp>
          <p:sp>
            <p:nvSpPr>
              <p:cNvPr id="90" name="Rectangle 89">
                <a:extLst>
                  <a:ext uri="{FF2B5EF4-FFF2-40B4-BE49-F238E27FC236}">
                    <a16:creationId xmlns:a16="http://schemas.microsoft.com/office/drawing/2014/main" id="{8BC96F2A-B661-144D-8B43-654DED4153AE}"/>
                  </a:ext>
                </a:extLst>
              </p:cNvPr>
              <p:cNvSpPr/>
              <p:nvPr/>
            </p:nvSpPr>
            <p:spPr bwMode="auto">
              <a:xfrm>
                <a:off x="5736158" y="3889798"/>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GGTCC</a:t>
                </a:r>
              </a:p>
            </p:txBody>
          </p:sp>
          <p:sp>
            <p:nvSpPr>
              <p:cNvPr id="99" name="Rectangle 98">
                <a:extLst>
                  <a:ext uri="{FF2B5EF4-FFF2-40B4-BE49-F238E27FC236}">
                    <a16:creationId xmlns:a16="http://schemas.microsoft.com/office/drawing/2014/main" id="{D0E18061-29AB-264F-AAD8-54EC150D9A66}"/>
                  </a:ext>
                </a:extLst>
              </p:cNvPr>
              <p:cNvSpPr/>
              <p:nvPr/>
            </p:nvSpPr>
            <p:spPr bwMode="auto">
              <a:xfrm>
                <a:off x="5736158" y="4241487"/>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GACAG</a:t>
                </a:r>
              </a:p>
            </p:txBody>
          </p:sp>
          <p:sp>
            <p:nvSpPr>
              <p:cNvPr id="102" name="직사각형 363">
                <a:extLst>
                  <a:ext uri="{FF2B5EF4-FFF2-40B4-BE49-F238E27FC236}">
                    <a16:creationId xmlns:a16="http://schemas.microsoft.com/office/drawing/2014/main" id="{7C487286-6A00-6C49-81A4-7FBCB2ACE181}"/>
                  </a:ext>
                </a:extLst>
              </p:cNvPr>
              <p:cNvSpPr/>
              <p:nvPr/>
            </p:nvSpPr>
            <p:spPr>
              <a:xfrm>
                <a:off x="5964254" y="4507603"/>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endParaRPr>
              </a:p>
            </p:txBody>
          </p:sp>
        </p:grpSp>
      </p:grpSp>
      <p:sp>
        <p:nvSpPr>
          <p:cNvPr id="103" name="직사각형 363">
            <a:extLst>
              <a:ext uri="{FF2B5EF4-FFF2-40B4-BE49-F238E27FC236}">
                <a16:creationId xmlns:a16="http://schemas.microsoft.com/office/drawing/2014/main" id="{86BB1077-83D5-874B-B13F-99B4C4E014EE}"/>
              </a:ext>
            </a:extLst>
          </p:cNvPr>
          <p:cNvSpPr/>
          <p:nvPr/>
        </p:nvSpPr>
        <p:spPr>
          <a:xfrm>
            <a:off x="8227624" y="3411981"/>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113" name="Rectangle 112">
            <a:extLst>
              <a:ext uri="{FF2B5EF4-FFF2-40B4-BE49-F238E27FC236}">
                <a16:creationId xmlns:a16="http://schemas.microsoft.com/office/drawing/2014/main" id="{F07CCA0D-A2F4-8C4D-B017-77166362E44A}"/>
              </a:ext>
            </a:extLst>
          </p:cNvPr>
          <p:cNvSpPr/>
          <p:nvPr/>
        </p:nvSpPr>
        <p:spPr bwMode="auto">
          <a:xfrm rot="16200000">
            <a:off x="3381565" y="3087992"/>
            <a:ext cx="1649157" cy="1236747"/>
          </a:xfrm>
          <a:prstGeom prst="rect">
            <a:avLst/>
          </a:prstGeom>
          <a:solidFill>
            <a:schemeClr val="accent1">
              <a:lumMod val="20000"/>
              <a:lumOff val="80000"/>
            </a:schemeClr>
          </a:solidFill>
          <a:ln w="15875" cap="flat" cmpd="sng" algn="ctr">
            <a:noFill/>
            <a:prstDash val="solid"/>
            <a:round/>
            <a:headEnd type="none" w="med" len="med"/>
            <a:tailEnd type="none" w="med" len="med"/>
          </a:ln>
          <a:effectLst/>
        </p:spPr>
        <p:txBody>
          <a:bodyPr vert="horz" wrap="square" lIns="0" tIns="3600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135" name="Group 134">
            <a:extLst>
              <a:ext uri="{FF2B5EF4-FFF2-40B4-BE49-F238E27FC236}">
                <a16:creationId xmlns:a16="http://schemas.microsoft.com/office/drawing/2014/main" id="{CD2FEB2E-1BD3-8E43-9F68-DEDA81303823}"/>
              </a:ext>
            </a:extLst>
          </p:cNvPr>
          <p:cNvGrpSpPr/>
          <p:nvPr/>
        </p:nvGrpSpPr>
        <p:grpSpPr>
          <a:xfrm>
            <a:off x="3582843" y="2920110"/>
            <a:ext cx="1236749" cy="1692337"/>
            <a:chOff x="7450465" y="1093401"/>
            <a:chExt cx="1236749" cy="1692337"/>
          </a:xfrm>
        </p:grpSpPr>
        <p:sp>
          <p:nvSpPr>
            <p:cNvPr id="136" name="Rectangle 135">
              <a:extLst>
                <a:ext uri="{FF2B5EF4-FFF2-40B4-BE49-F238E27FC236}">
                  <a16:creationId xmlns:a16="http://schemas.microsoft.com/office/drawing/2014/main" id="{76AABA31-6D56-C543-925B-B6A8E68C206E}"/>
                </a:ext>
              </a:extLst>
            </p:cNvPr>
            <p:cNvSpPr/>
            <p:nvPr/>
          </p:nvSpPr>
          <p:spPr bwMode="auto">
            <a:xfrm rot="16200000">
              <a:off x="7365698" y="1243975"/>
              <a:ext cx="1315597" cy="1014450"/>
            </a:xfrm>
            <a:prstGeom prst="rect">
              <a:avLst/>
            </a:prstGeom>
            <a:solidFill>
              <a:srgbClr val="E3D9FE"/>
            </a:solidFill>
            <a:ln w="15875" cap="flat" cmpd="sng" algn="ctr">
              <a:solidFill>
                <a:srgbClr val="7030A0"/>
              </a:solidFill>
              <a:prstDash val="solid"/>
              <a:round/>
              <a:headEnd type="none" w="med" len="med"/>
              <a:tailEnd type="none" w="med" len="med"/>
            </a:ln>
            <a:effectLst/>
          </p:spPr>
          <p:txBody>
            <a:bodyPr vert="horz" wrap="square" lIns="0" tIns="3600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37" name="TextBox 136">
              <a:extLst>
                <a:ext uri="{FF2B5EF4-FFF2-40B4-BE49-F238E27FC236}">
                  <a16:creationId xmlns:a16="http://schemas.microsoft.com/office/drawing/2014/main" id="{84CA9CE7-AA48-2A45-9459-34ACFCA29163}"/>
                </a:ext>
              </a:extLst>
            </p:cNvPr>
            <p:cNvSpPr txBox="1"/>
            <p:nvPr/>
          </p:nvSpPr>
          <p:spPr>
            <a:xfrm>
              <a:off x="7450465" y="2324073"/>
              <a:ext cx="1236749"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8A65D6"/>
                  </a:solidFill>
                  <a:effectLst/>
                  <a:uLnTx/>
                  <a:uFillTx/>
                  <a:latin typeface="Cambria" panose="02040503050406030204" pitchFamily="18" charset="0"/>
                  <a:ea typeface="+mn-ea"/>
                  <a:cs typeface="+mn-cs"/>
                </a:rPr>
                <a:t>A</a:t>
              </a:r>
            </a:p>
          </p:txBody>
        </p:sp>
        <p:sp>
          <p:nvSpPr>
            <p:cNvPr id="138" name="Rectangle 137">
              <a:extLst>
                <a:ext uri="{FF2B5EF4-FFF2-40B4-BE49-F238E27FC236}">
                  <a16:creationId xmlns:a16="http://schemas.microsoft.com/office/drawing/2014/main" id="{C8656D6C-5CA0-5B42-9B30-33F460B81058}"/>
                </a:ext>
              </a:extLst>
            </p:cNvPr>
            <p:cNvSpPr/>
            <p:nvPr/>
          </p:nvSpPr>
          <p:spPr bwMode="auto">
            <a:xfrm>
              <a:off x="7599829" y="1169130"/>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ACGTC</a:t>
              </a:r>
            </a:p>
          </p:txBody>
        </p:sp>
        <p:sp>
          <p:nvSpPr>
            <p:cNvPr id="139" name="Rectangle 138">
              <a:extLst>
                <a:ext uri="{FF2B5EF4-FFF2-40B4-BE49-F238E27FC236}">
                  <a16:creationId xmlns:a16="http://schemas.microsoft.com/office/drawing/2014/main" id="{303698AB-B654-5341-B20D-8E4AFB47688E}"/>
                </a:ext>
              </a:extLst>
            </p:cNvPr>
            <p:cNvSpPr/>
            <p:nvPr/>
          </p:nvSpPr>
          <p:spPr bwMode="auto">
            <a:xfrm>
              <a:off x="7606276" y="1520818"/>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ACTTT</a:t>
              </a:r>
            </a:p>
          </p:txBody>
        </p:sp>
        <p:sp>
          <p:nvSpPr>
            <p:cNvPr id="140" name="Rectangle 139">
              <a:extLst>
                <a:ext uri="{FF2B5EF4-FFF2-40B4-BE49-F238E27FC236}">
                  <a16:creationId xmlns:a16="http://schemas.microsoft.com/office/drawing/2014/main" id="{54D278DF-F6A0-194A-9F1C-B7628BFA1877}"/>
                </a:ext>
              </a:extLst>
            </p:cNvPr>
            <p:cNvSpPr/>
            <p:nvPr/>
          </p:nvSpPr>
          <p:spPr bwMode="auto">
            <a:xfrm>
              <a:off x="7606276" y="1872507"/>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ATGAT</a:t>
              </a:r>
            </a:p>
          </p:txBody>
        </p:sp>
        <p:sp>
          <p:nvSpPr>
            <p:cNvPr id="141" name="직사각형 363">
              <a:extLst>
                <a:ext uri="{FF2B5EF4-FFF2-40B4-BE49-F238E27FC236}">
                  <a16:creationId xmlns:a16="http://schemas.microsoft.com/office/drawing/2014/main" id="{D1B7F6EE-D624-4F4D-A80B-F7CE5BCE8BD2}"/>
                </a:ext>
              </a:extLst>
            </p:cNvPr>
            <p:cNvSpPr/>
            <p:nvPr/>
          </p:nvSpPr>
          <p:spPr>
            <a:xfrm>
              <a:off x="7834372" y="2110892"/>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endParaRPr>
            </a:p>
          </p:txBody>
        </p:sp>
      </p:grpSp>
      <p:pic>
        <p:nvPicPr>
          <p:cNvPr id="142" name="Graphic 141" descr="Gears">
            <a:extLst>
              <a:ext uri="{FF2B5EF4-FFF2-40B4-BE49-F238E27FC236}">
                <a16:creationId xmlns:a16="http://schemas.microsoft.com/office/drawing/2014/main" id="{C0F8B435-6492-8544-B8E3-C39ECC5016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07666" y="4880672"/>
            <a:ext cx="1150571" cy="1150571"/>
          </a:xfrm>
          <a:prstGeom prst="rect">
            <a:avLst/>
          </a:prstGeom>
          <a:effectLst>
            <a:glow rad="127890">
              <a:schemeClr val="bg1">
                <a:alpha val="84000"/>
              </a:schemeClr>
            </a:glow>
          </a:effectLst>
        </p:spPr>
      </p:pic>
      <p:pic>
        <p:nvPicPr>
          <p:cNvPr id="144" name="Graphic 143" descr="Tick">
            <a:extLst>
              <a:ext uri="{FF2B5EF4-FFF2-40B4-BE49-F238E27FC236}">
                <a16:creationId xmlns:a16="http://schemas.microsoft.com/office/drawing/2014/main" id="{E9A3BB42-AECD-E74C-8777-3633582ABA7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6489" y="1488379"/>
            <a:ext cx="534987" cy="534987"/>
          </a:xfrm>
          <a:prstGeom prst="rect">
            <a:avLst/>
          </a:prstGeom>
        </p:spPr>
      </p:pic>
      <p:sp>
        <p:nvSpPr>
          <p:cNvPr id="58" name="Rectangle 57">
            <a:extLst>
              <a:ext uri="{FF2B5EF4-FFF2-40B4-BE49-F238E27FC236}">
                <a16:creationId xmlns:a16="http://schemas.microsoft.com/office/drawing/2014/main" id="{1659C4A0-8C1E-B24A-A045-ACBC8F86FD7F}"/>
              </a:ext>
            </a:extLst>
          </p:cNvPr>
          <p:cNvSpPr/>
          <p:nvPr/>
        </p:nvSpPr>
        <p:spPr bwMode="auto">
          <a:xfrm rot="16200000">
            <a:off x="5217844" y="3068810"/>
            <a:ext cx="1315597" cy="1014450"/>
          </a:xfrm>
          <a:prstGeom prst="rect">
            <a:avLst/>
          </a:prstGeom>
          <a:solidFill>
            <a:srgbClr val="E3D9FE"/>
          </a:solidFill>
          <a:ln w="15875" cap="flat" cmpd="sng" algn="ctr">
            <a:solidFill>
              <a:srgbClr val="7030A0"/>
            </a:solidFill>
            <a:prstDash val="solid"/>
            <a:round/>
            <a:headEnd type="none" w="med" len="med"/>
            <a:tailEnd type="none" w="med" len="med"/>
          </a:ln>
          <a:effectLst/>
        </p:spPr>
        <p:txBody>
          <a:bodyPr vert="horz" wrap="square" lIns="0" tIns="3600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7BF06B9D-332A-3D46-AFF5-F4CB868CAB7F}"/>
              </a:ext>
            </a:extLst>
          </p:cNvPr>
          <p:cNvSpPr/>
          <p:nvPr/>
        </p:nvSpPr>
        <p:spPr bwMode="auto">
          <a:xfrm>
            <a:off x="5451975" y="2993965"/>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CATTA</a:t>
            </a:r>
          </a:p>
        </p:txBody>
      </p:sp>
      <p:sp>
        <p:nvSpPr>
          <p:cNvPr id="64" name="Rectangle 63">
            <a:extLst>
              <a:ext uri="{FF2B5EF4-FFF2-40B4-BE49-F238E27FC236}">
                <a16:creationId xmlns:a16="http://schemas.microsoft.com/office/drawing/2014/main" id="{C0CE1CAC-D058-8044-BCA7-BB86D16EC1DC}"/>
              </a:ext>
            </a:extLst>
          </p:cNvPr>
          <p:cNvSpPr/>
          <p:nvPr/>
        </p:nvSpPr>
        <p:spPr bwMode="auto">
          <a:xfrm>
            <a:off x="5458422" y="3345653"/>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CTATG</a:t>
            </a:r>
          </a:p>
        </p:txBody>
      </p:sp>
      <p:sp>
        <p:nvSpPr>
          <p:cNvPr id="65" name="Rectangle 64">
            <a:extLst>
              <a:ext uri="{FF2B5EF4-FFF2-40B4-BE49-F238E27FC236}">
                <a16:creationId xmlns:a16="http://schemas.microsoft.com/office/drawing/2014/main" id="{F00EEB6E-6DF5-A74E-92C7-586B4B8FF468}"/>
              </a:ext>
            </a:extLst>
          </p:cNvPr>
          <p:cNvSpPr/>
          <p:nvPr/>
        </p:nvSpPr>
        <p:spPr bwMode="auto">
          <a:xfrm>
            <a:off x="5458422" y="3697342"/>
            <a:ext cx="858322" cy="270195"/>
          </a:xfrm>
          <a:prstGeom prst="rect">
            <a:avLst/>
          </a:prstGeom>
          <a:solidFill>
            <a:schemeClr val="tx2">
              <a:lumMod val="40000"/>
              <a:lumOff val="60000"/>
            </a:schemeClr>
          </a:solidFill>
          <a:ln w="15875" cap="flat" cmpd="sng" algn="ctr">
            <a:solidFill>
              <a:schemeClr val="tx1"/>
            </a:solidFill>
            <a:prstDash val="solid"/>
            <a:round/>
            <a:headEnd type="none" w="med" len="med"/>
            <a:tailEnd type="none" w="med" len="med"/>
          </a:ln>
          <a:effectLst/>
        </p:spPr>
        <p:txBody>
          <a:bodyPr vert="horz" wrap="square" lIns="0" tIns="0" rIns="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0" i="0" u="none" strike="noStrike" kern="1200" cap="none" spc="0" normalizeH="0" baseline="0" noProof="0" dirty="0">
                <a:ln>
                  <a:noFill/>
                </a:ln>
                <a:solidFill>
                  <a:srgbClr val="44546A"/>
                </a:solidFill>
                <a:effectLst/>
                <a:uLnTx/>
                <a:uFillTx/>
                <a:latin typeface="Consolas" panose="020B0609020204030204" pitchFamily="49" charset="0"/>
                <a:ea typeface="+mn-ea"/>
                <a:cs typeface="Consolas" panose="020B0609020204030204" pitchFamily="49" charset="0"/>
              </a:rPr>
              <a:t>CCGCA</a:t>
            </a:r>
          </a:p>
        </p:txBody>
      </p:sp>
      <p:sp>
        <p:nvSpPr>
          <p:cNvPr id="71" name="직사각형 363">
            <a:extLst>
              <a:ext uri="{FF2B5EF4-FFF2-40B4-BE49-F238E27FC236}">
                <a16:creationId xmlns:a16="http://schemas.microsoft.com/office/drawing/2014/main" id="{5F1EE788-BB05-E64E-93A8-0790564CDCA6}"/>
              </a:ext>
            </a:extLst>
          </p:cNvPr>
          <p:cNvSpPr/>
          <p:nvPr/>
        </p:nvSpPr>
        <p:spPr>
          <a:xfrm>
            <a:off x="5686518" y="3935727"/>
            <a:ext cx="378249" cy="323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72" name="TextBox 71">
            <a:extLst>
              <a:ext uri="{FF2B5EF4-FFF2-40B4-BE49-F238E27FC236}">
                <a16:creationId xmlns:a16="http://schemas.microsoft.com/office/drawing/2014/main" id="{39829FF4-D0F4-F44D-97D6-04D8F397CE2B}"/>
              </a:ext>
            </a:extLst>
          </p:cNvPr>
          <p:cNvSpPr txBox="1"/>
          <p:nvPr/>
        </p:nvSpPr>
        <p:spPr>
          <a:xfrm>
            <a:off x="4662958" y="4501711"/>
            <a:ext cx="4146334" cy="126034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8A64D6"/>
                </a:solidFill>
                <a:effectLst/>
                <a:uLnTx/>
                <a:uFillTx/>
                <a:latin typeface="Corbel" panose="020B0503020204020204" pitchFamily="34" charset="0"/>
                <a:ea typeface="+mn-ea"/>
                <a:cs typeface="+mn-cs"/>
              </a:rPr>
              <a:t>Overlap Step </a:t>
            </a:r>
            <a:r>
              <a:rPr kumimoji="0" lang="en-CH" sz="2000" b="0" i="1" u="none" strike="noStrike" kern="1200" cap="none" spc="0" normalizeH="0" baseline="0" noProof="0" dirty="0">
                <a:ln>
                  <a:noFill/>
                </a:ln>
                <a:solidFill>
                  <a:srgbClr val="8A64D6"/>
                </a:solidFill>
                <a:effectLst/>
                <a:uLnTx/>
                <a:uFillTx/>
                <a:latin typeface="Calibri" panose="020F0502020204030204"/>
                <a:ea typeface="+mn-ea"/>
                <a:cs typeface="+mn-cs"/>
              </a:rPr>
              <a:t>1</a:t>
            </a:r>
            <a:r>
              <a:rPr kumimoji="0" lang="en-CH" sz="2000" b="0" i="1" u="none" strike="noStrike" kern="1200" cap="none" spc="0" normalizeH="0" baseline="0" noProof="0" dirty="0">
                <a:ln>
                  <a:noFill/>
                </a:ln>
                <a:solidFill>
                  <a:srgbClr val="8A64D6"/>
                </a:solidFill>
                <a:effectLst/>
                <a:uLnTx/>
                <a:uFillTx/>
                <a:latin typeface="Corbel" panose="020B0503020204020204" pitchFamily="34" charset="0"/>
                <a:ea typeface="+mn-ea"/>
                <a:cs typeface="+mn-cs"/>
              </a:rPr>
              <a:t>’s sorting </a:t>
            </a: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C815BD"/>
                </a:solidFill>
                <a:effectLst/>
                <a:uLnTx/>
                <a:uFillTx/>
                <a:latin typeface="Corbel" panose="020B0503020204020204" pitchFamily="34" charset="0"/>
                <a:ea typeface="+mn-ea"/>
                <a:cs typeface="+mn-cs"/>
              </a:rPr>
              <a:t>with Data transfer </a:t>
            </a: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C815BD"/>
                </a:solidFill>
                <a:effectLst/>
                <a:uLnTx/>
                <a:uFillTx/>
                <a:latin typeface="Corbel" panose="020B0503020204020204" pitchFamily="34" charset="0"/>
                <a:ea typeface="+mn-ea"/>
                <a:cs typeface="+mn-cs"/>
              </a:rPr>
              <a:t>and Step </a:t>
            </a:r>
            <a:r>
              <a:rPr kumimoji="0" lang="en-CH" sz="2000" b="0" i="1" u="none" strike="noStrike" kern="1200" cap="none" spc="0" normalizeH="0" baseline="0" noProof="0" dirty="0">
                <a:ln>
                  <a:noFill/>
                </a:ln>
                <a:solidFill>
                  <a:srgbClr val="C815BD"/>
                </a:solidFill>
                <a:effectLst/>
                <a:uLnTx/>
                <a:uFillTx/>
                <a:latin typeface="Calibri" panose="020F0502020204030204"/>
                <a:ea typeface="+mn-ea"/>
                <a:cs typeface="+mn-cs"/>
              </a:rPr>
              <a:t>2</a:t>
            </a:r>
            <a:r>
              <a:rPr kumimoji="0" lang="en-CH" sz="2000" b="0" i="1" u="none" strike="noStrike" kern="1200" cap="none" spc="0" normalizeH="0" baseline="0" noProof="0" dirty="0">
                <a:ln>
                  <a:noFill/>
                </a:ln>
                <a:solidFill>
                  <a:srgbClr val="C815BD"/>
                </a:solidFill>
                <a:effectLst/>
                <a:uLnTx/>
                <a:uFillTx/>
                <a:latin typeface="Corbel" panose="020B0503020204020204" pitchFamily="34" charset="0"/>
                <a:ea typeface="+mn-ea"/>
                <a:cs typeface="+mn-cs"/>
              </a:rPr>
              <a:t>’s In-</a:t>
            </a:r>
            <a:r>
              <a:rPr kumimoji="0" lang="en-GB" sz="2000" b="0" i="1" u="none" strike="noStrike" kern="1200" cap="none" spc="0" normalizeH="0" baseline="0" noProof="0" dirty="0">
                <a:ln>
                  <a:noFill/>
                </a:ln>
                <a:solidFill>
                  <a:srgbClr val="C815BD"/>
                </a:solidFill>
                <a:effectLst/>
                <a:uLnTx/>
                <a:uFillTx/>
                <a:latin typeface="Corbel" panose="020B0503020204020204" pitchFamily="34" charset="0"/>
                <a:ea typeface="+mn-ea"/>
                <a:cs typeface="+mn-cs"/>
              </a:rPr>
              <a:t>s</a:t>
            </a:r>
            <a:r>
              <a:rPr kumimoji="0" lang="en-CH" sz="2000" b="0" i="1" u="none" strike="noStrike" kern="1200" cap="none" spc="0" normalizeH="0" baseline="0" noProof="0" dirty="0">
                <a:ln>
                  <a:noFill/>
                </a:ln>
                <a:solidFill>
                  <a:srgbClr val="C815BD"/>
                </a:solidFill>
                <a:effectLst/>
                <a:uLnTx/>
                <a:uFillTx/>
                <a:latin typeface="Corbel" panose="020B0503020204020204" pitchFamily="34" charset="0"/>
                <a:ea typeface="+mn-ea"/>
                <a:cs typeface="+mn-cs"/>
              </a:rPr>
              <a:t>torage operations</a:t>
            </a:r>
            <a:endParaRPr kumimoji="0" lang="en-CH" sz="2000" b="0" i="1" u="none" strike="noStrike" kern="1200" cap="none" spc="0" normalizeH="0" baseline="0" noProof="0" dirty="0">
              <a:ln>
                <a:noFill/>
              </a:ln>
              <a:solidFill>
                <a:srgbClr val="C815BD"/>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50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5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6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par>
                                <p:cTn id="43" presetID="0" presetClass="path" presetSubtype="0" accel="50000" decel="50000" fill="hold" grpId="0" nodeType="withEffect">
                                  <p:stCondLst>
                                    <p:cond delay="0"/>
                                  </p:stCondLst>
                                  <p:childTnLst>
                                    <p:animMotion origin="layout" path="M 1.11022E-16 2.59259E-6 L 1.11022E-16 0.05092 " pathEditMode="relative" rAng="0" ptsTypes="AA">
                                      <p:cBhvr>
                                        <p:cTn id="44" dur="1000" fill="hold"/>
                                        <p:tgtEl>
                                          <p:spTgt spid="64"/>
                                        </p:tgtEl>
                                        <p:attrNameLst>
                                          <p:attrName>ppt_x</p:attrName>
                                          <p:attrName>ppt_y</p:attrName>
                                        </p:attrNameLst>
                                      </p:cBhvr>
                                      <p:rCtr x="0" y="2546"/>
                                    </p:animMotion>
                                  </p:childTnLst>
                                </p:cTn>
                              </p:par>
                              <p:par>
                                <p:cTn id="45" presetID="0" presetClass="path" presetSubtype="0" accel="50000" decel="50000" fill="hold" grpId="0" nodeType="withEffect">
                                  <p:stCondLst>
                                    <p:cond delay="0"/>
                                  </p:stCondLst>
                                  <p:childTnLst>
                                    <p:animMotion origin="layout" path="M 1.11022E-16 3.7037E-6 L 1.11022E-16 -0.05024 " pathEditMode="relative" rAng="0" ptsTypes="AA">
                                      <p:cBhvr>
                                        <p:cTn id="46" dur="1000" fill="hold"/>
                                        <p:tgtEl>
                                          <p:spTgt spid="65"/>
                                        </p:tgtEl>
                                        <p:attrNameLst>
                                          <p:attrName>ppt_x</p:attrName>
                                          <p:attrName>ppt_y</p:attrName>
                                        </p:attrNameLst>
                                      </p:cBhvr>
                                      <p:rCtr x="0" y="-2523"/>
                                    </p:animMotion>
                                  </p:childTnLst>
                                </p:cTn>
                              </p:par>
                              <p:par>
                                <p:cTn id="47" presetID="1" presetClass="entr" presetSubtype="0" fill="hold" grpId="0" nodeType="withEffect">
                                  <p:stCondLst>
                                    <p:cond delay="0"/>
                                  </p:stCondLst>
                                  <p:childTnLst>
                                    <p:set>
                                      <p:cBhvr>
                                        <p:cTn id="48" dur="1" fill="hold">
                                          <p:stCondLst>
                                            <p:cond delay="0"/>
                                          </p:stCondLst>
                                        </p:cTn>
                                        <p:tgtEl>
                                          <p:spTgt spid="72">
                                            <p:txEl>
                                              <p:pRg st="0" end="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2">
                                            <p:txEl>
                                              <p:pRg st="1" end="1"/>
                                            </p:txEl>
                                          </p:spTgt>
                                        </p:tgtEl>
                                        <p:attrNameLst>
                                          <p:attrName>style.visibility</p:attrName>
                                        </p:attrNameLst>
                                      </p:cBhvr>
                                      <p:to>
                                        <p:strVal val="visible"/>
                                      </p:to>
                                    </p:set>
                                  </p:childTnLst>
                                </p:cTn>
                              </p:par>
                              <p:par>
                                <p:cTn id="51" presetID="0" presetClass="path" presetSubtype="0" accel="50000" decel="50000" fill="hold" nodeType="withEffect">
                                  <p:stCondLst>
                                    <p:cond delay="0"/>
                                  </p:stCondLst>
                                  <p:childTnLst>
                                    <p:animMotion origin="layout" path="M -0.00747 0.06389 L -0.01476 0.25718 " pathEditMode="relative" rAng="0" ptsTypes="AA">
                                      <p:cBhvr>
                                        <p:cTn id="52" dur="1000" fill="hold"/>
                                        <p:tgtEl>
                                          <p:spTgt spid="135"/>
                                        </p:tgtEl>
                                        <p:attrNameLst>
                                          <p:attrName>ppt_x</p:attrName>
                                          <p:attrName>ppt_y</p:attrName>
                                        </p:attrNameLst>
                                      </p:cBhvr>
                                      <p:rCtr x="-365" y="9653"/>
                                    </p:animMotion>
                                  </p:childTnLst>
                                </p:cTn>
                              </p:par>
                              <p:par>
                                <p:cTn id="53" presetID="1" presetClass="entr" presetSubtype="0" fill="hold" grpId="0" nodeType="withEffect">
                                  <p:stCondLst>
                                    <p:cond delay="0"/>
                                  </p:stCondLst>
                                  <p:childTnLst>
                                    <p:set>
                                      <p:cBhvr>
                                        <p:cTn id="54" dur="1" fill="hold">
                                          <p:stCondLst>
                                            <p:cond delay="0"/>
                                          </p:stCondLst>
                                        </p:cTn>
                                        <p:tgtEl>
                                          <p:spTgt spid="72">
                                            <p:txEl>
                                              <p:pRg st="2" end="2"/>
                                            </p:txEl>
                                          </p:spTgt>
                                        </p:tgtEl>
                                        <p:attrNameLst>
                                          <p:attrName>style.visibility</p:attrName>
                                        </p:attrNameLst>
                                      </p:cBhvr>
                                      <p:to>
                                        <p:strVal val="visible"/>
                                      </p:to>
                                    </p:set>
                                  </p:childTnLst>
                                </p:cTn>
                              </p:par>
                            </p:childTnLst>
                          </p:cTn>
                        </p:par>
                        <p:par>
                          <p:cTn id="55" fill="hold">
                            <p:stCondLst>
                              <p:cond delay="1000"/>
                            </p:stCondLst>
                            <p:childTnLst>
                              <p:par>
                                <p:cTn id="56" presetID="1" presetClass="entr" presetSubtype="0" fill="hold" nodeType="afterEffect">
                                  <p:stCondLst>
                                    <p:cond delay="0"/>
                                  </p:stCondLst>
                                  <p:childTnLst>
                                    <p:set>
                                      <p:cBhvr>
                                        <p:cTn id="57"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56" grpId="0" animBg="1"/>
      <p:bldP spid="57" grpId="0"/>
      <p:bldP spid="113" grpId="0" animBg="1"/>
      <p:bldP spid="58" grpId="0" animBg="1"/>
      <p:bldP spid="63" grpId="0" animBg="1"/>
      <p:bldP spid="64" grpId="0" animBg="1"/>
      <p:bldP spid="64" grpId="1" animBg="1"/>
      <p:bldP spid="65" grpId="0" animBg="1"/>
      <p:bldP spid="65" grpId="1" animBg="1"/>
      <p:bldP spid="71" grpId="0"/>
      <p:bldP spid="72" grpId="0" uiExpand="1" build="p"/>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050F4-51BF-6C40-B637-D29E40E438CD}"/>
              </a:ext>
            </a:extLst>
          </p:cNvPr>
          <p:cNvSpPr>
            <a:spLocks noGrp="1"/>
          </p:cNvSpPr>
          <p:nvPr>
            <p:ph type="title"/>
          </p:nvPr>
        </p:nvSpPr>
        <p:spPr/>
        <p:txBody>
          <a:bodyPr/>
          <a:lstStyle/>
          <a:p>
            <a:r>
              <a:rPr lang="en-CH" dirty="0"/>
              <a:t>Step </a:t>
            </a:r>
            <a:r>
              <a:rPr lang="en-CH" dirty="0">
                <a:latin typeface="+mn-lt"/>
              </a:rPr>
              <a:t>2</a:t>
            </a:r>
            <a:r>
              <a:rPr lang="en-CH" dirty="0"/>
              <a:t> Overview</a:t>
            </a:r>
          </a:p>
        </p:txBody>
      </p:sp>
      <p:grpSp>
        <p:nvGrpSpPr>
          <p:cNvPr id="4" name="Group 3">
            <a:extLst>
              <a:ext uri="{FF2B5EF4-FFF2-40B4-BE49-F238E27FC236}">
                <a16:creationId xmlns:a16="http://schemas.microsoft.com/office/drawing/2014/main" id="{A9307C66-9A4F-824A-AE13-9C5471EC48EA}"/>
              </a:ext>
            </a:extLst>
          </p:cNvPr>
          <p:cNvGrpSpPr/>
          <p:nvPr/>
        </p:nvGrpSpPr>
        <p:grpSpPr>
          <a:xfrm>
            <a:off x="-768361" y="3414655"/>
            <a:ext cx="4775363" cy="2952954"/>
            <a:chOff x="-768361" y="3343657"/>
            <a:chExt cx="4775363" cy="2952954"/>
          </a:xfrm>
        </p:grpSpPr>
        <p:pic>
          <p:nvPicPr>
            <p:cNvPr id="5" name="Graphic 4" descr="Database">
              <a:extLst>
                <a:ext uri="{FF2B5EF4-FFF2-40B4-BE49-F238E27FC236}">
                  <a16:creationId xmlns:a16="http://schemas.microsoft.com/office/drawing/2014/main" id="{7E944E08-167C-994A-B94F-D42F0FC37D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8361" y="3343657"/>
              <a:ext cx="4775363" cy="2261076"/>
            </a:xfrm>
            <a:prstGeom prst="rect">
              <a:avLst/>
            </a:prstGeom>
          </p:spPr>
        </p:pic>
        <p:sp>
          <p:nvSpPr>
            <p:cNvPr id="6" name="TextBox 5">
              <a:extLst>
                <a:ext uri="{FF2B5EF4-FFF2-40B4-BE49-F238E27FC236}">
                  <a16:creationId xmlns:a16="http://schemas.microsoft.com/office/drawing/2014/main" id="{76030596-3995-834A-BEC4-513F0A4060F8}"/>
                </a:ext>
              </a:extLst>
            </p:cNvPr>
            <p:cNvSpPr txBox="1"/>
            <p:nvPr/>
          </p:nvSpPr>
          <p:spPr>
            <a:xfrm>
              <a:off x="42967" y="5419448"/>
              <a:ext cx="3152705" cy="877163"/>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A large database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containing information</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on </a:t>
              </a:r>
              <a:r>
                <a:rPr kumimoji="0" lang="en-US"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many species </a:t>
              </a:r>
            </a:p>
          </p:txBody>
        </p:sp>
      </p:grpSp>
      <p:sp>
        <p:nvSpPr>
          <p:cNvPr id="7" name="TextBox 6">
            <a:extLst>
              <a:ext uri="{FF2B5EF4-FFF2-40B4-BE49-F238E27FC236}">
                <a16:creationId xmlns:a16="http://schemas.microsoft.com/office/drawing/2014/main" id="{4319C630-E5D0-A04C-8A59-D198B8C727CE}"/>
              </a:ext>
            </a:extLst>
          </p:cNvPr>
          <p:cNvSpPr txBox="1"/>
          <p:nvPr/>
        </p:nvSpPr>
        <p:spPr>
          <a:xfrm>
            <a:off x="42966" y="2699186"/>
            <a:ext cx="3152705" cy="877163"/>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Metagenomic sample</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with species that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are </a:t>
            </a:r>
            <a:r>
              <a:rPr kumimoji="0" lang="en-US" sz="2000" b="1"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not known </a:t>
            </a: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in advance</a:t>
            </a:r>
          </a:p>
        </p:txBody>
      </p:sp>
      <p:sp>
        <p:nvSpPr>
          <p:cNvPr id="8" name="Oval 7">
            <a:extLst>
              <a:ext uri="{FF2B5EF4-FFF2-40B4-BE49-F238E27FC236}">
                <a16:creationId xmlns:a16="http://schemas.microsoft.com/office/drawing/2014/main" id="{16F1C8BF-7829-5F4A-A1D2-74522292BE84}"/>
              </a:ext>
            </a:extLst>
          </p:cNvPr>
          <p:cNvSpPr/>
          <p:nvPr/>
        </p:nvSpPr>
        <p:spPr>
          <a:xfrm>
            <a:off x="293531" y="875832"/>
            <a:ext cx="2553629" cy="1851660"/>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19" name="Group 18">
            <a:extLst>
              <a:ext uri="{FF2B5EF4-FFF2-40B4-BE49-F238E27FC236}">
                <a16:creationId xmlns:a16="http://schemas.microsoft.com/office/drawing/2014/main" id="{D5896A9E-5E1F-994A-86A1-82A2F6E3E44C}"/>
              </a:ext>
            </a:extLst>
          </p:cNvPr>
          <p:cNvGrpSpPr/>
          <p:nvPr/>
        </p:nvGrpSpPr>
        <p:grpSpPr>
          <a:xfrm>
            <a:off x="222107" y="3763014"/>
            <a:ext cx="2745780" cy="1614374"/>
            <a:chOff x="222107" y="3837156"/>
            <a:chExt cx="2745780" cy="1614374"/>
          </a:xfrm>
        </p:grpSpPr>
        <p:pic>
          <p:nvPicPr>
            <p:cNvPr id="20" name="Picture 19">
              <a:extLst>
                <a:ext uri="{FF2B5EF4-FFF2-40B4-BE49-F238E27FC236}">
                  <a16:creationId xmlns:a16="http://schemas.microsoft.com/office/drawing/2014/main" id="{A9D86756-3484-8646-952F-88E7275F03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3532" y="3890499"/>
              <a:ext cx="843350" cy="843350"/>
            </a:xfrm>
            <a:prstGeom prst="rect">
              <a:avLst/>
            </a:prstGeom>
          </p:spPr>
        </p:pic>
        <p:pic>
          <p:nvPicPr>
            <p:cNvPr id="21" name="Picture 20">
              <a:extLst>
                <a:ext uri="{FF2B5EF4-FFF2-40B4-BE49-F238E27FC236}">
                  <a16:creationId xmlns:a16="http://schemas.microsoft.com/office/drawing/2014/main" id="{D2DB8AFB-9129-FE4B-A747-C95AF95470A8}"/>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1185647" y="3837156"/>
              <a:ext cx="617134" cy="617134"/>
            </a:xfrm>
            <a:prstGeom prst="rect">
              <a:avLst/>
            </a:prstGeom>
            <a:effectLst/>
          </p:spPr>
        </p:pic>
        <p:pic>
          <p:nvPicPr>
            <p:cNvPr id="22" name="Picture 21">
              <a:extLst>
                <a:ext uri="{FF2B5EF4-FFF2-40B4-BE49-F238E27FC236}">
                  <a16:creationId xmlns:a16="http://schemas.microsoft.com/office/drawing/2014/main" id="{0F4547B2-683B-CE45-B31A-582F7ACD8690}"/>
                </a:ext>
              </a:extLst>
            </p:cNvPr>
            <p:cNvPicPr>
              <a:picLocks noChangeAspect="1"/>
            </p:cNvPicPr>
            <p:nvPr/>
          </p:nvPicPr>
          <p:blipFill>
            <a:blip r:embed="rId8"/>
            <a:stretch>
              <a:fillRect/>
            </a:stretch>
          </p:blipFill>
          <p:spPr>
            <a:xfrm>
              <a:off x="222107" y="4315519"/>
              <a:ext cx="476492" cy="476492"/>
            </a:xfrm>
            <a:prstGeom prst="rect">
              <a:avLst/>
            </a:prstGeom>
            <a:effectLst/>
          </p:spPr>
        </p:pic>
        <p:pic>
          <p:nvPicPr>
            <p:cNvPr id="23" name="Picture 22">
              <a:extLst>
                <a:ext uri="{FF2B5EF4-FFF2-40B4-BE49-F238E27FC236}">
                  <a16:creationId xmlns:a16="http://schemas.microsoft.com/office/drawing/2014/main" id="{18DF51D4-4868-5848-8052-1315F64D06C4}"/>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2323150" y="4639800"/>
              <a:ext cx="644737" cy="644737"/>
            </a:xfrm>
            <a:prstGeom prst="rect">
              <a:avLst/>
            </a:prstGeom>
            <a:effectLst/>
          </p:spPr>
        </p:pic>
        <p:pic>
          <p:nvPicPr>
            <p:cNvPr id="24" name="Picture 23">
              <a:extLst>
                <a:ext uri="{FF2B5EF4-FFF2-40B4-BE49-F238E27FC236}">
                  <a16:creationId xmlns:a16="http://schemas.microsoft.com/office/drawing/2014/main" id="{FD913261-2108-5443-9885-9817971849E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66328" y="3858921"/>
              <a:ext cx="967673" cy="967673"/>
            </a:xfrm>
            <a:prstGeom prst="rect">
              <a:avLst/>
            </a:prstGeom>
          </p:spPr>
        </p:pic>
        <p:pic>
          <p:nvPicPr>
            <p:cNvPr id="25" name="Picture 24">
              <a:extLst>
                <a:ext uri="{FF2B5EF4-FFF2-40B4-BE49-F238E27FC236}">
                  <a16:creationId xmlns:a16="http://schemas.microsoft.com/office/drawing/2014/main" id="{417B3C0D-B7D0-6D49-9000-E38A95172F4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8580" y="4716682"/>
              <a:ext cx="651126" cy="651126"/>
            </a:xfrm>
            <a:prstGeom prst="rect">
              <a:avLst/>
            </a:prstGeom>
          </p:spPr>
        </p:pic>
        <p:pic>
          <p:nvPicPr>
            <p:cNvPr id="26" name="Picture 25">
              <a:extLst>
                <a:ext uri="{FF2B5EF4-FFF2-40B4-BE49-F238E27FC236}">
                  <a16:creationId xmlns:a16="http://schemas.microsoft.com/office/drawing/2014/main" id="{774C2EFE-E542-5A45-91F5-F8BB4CE6E3F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1692" y="4519424"/>
              <a:ext cx="596538" cy="596538"/>
            </a:xfrm>
            <a:prstGeom prst="rect">
              <a:avLst/>
            </a:prstGeom>
          </p:spPr>
        </p:pic>
        <p:pic>
          <p:nvPicPr>
            <p:cNvPr id="27" name="Picture 26">
              <a:extLst>
                <a:ext uri="{FF2B5EF4-FFF2-40B4-BE49-F238E27FC236}">
                  <a16:creationId xmlns:a16="http://schemas.microsoft.com/office/drawing/2014/main" id="{27DA6C79-80CD-474C-95C1-0FCB27A79D0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58685" y="4830355"/>
              <a:ext cx="621175" cy="621175"/>
            </a:xfrm>
            <a:prstGeom prst="rect">
              <a:avLst/>
            </a:prstGeom>
          </p:spPr>
        </p:pic>
      </p:grpSp>
      <p:grpSp>
        <p:nvGrpSpPr>
          <p:cNvPr id="136" name="Group 135">
            <a:extLst>
              <a:ext uri="{FF2B5EF4-FFF2-40B4-BE49-F238E27FC236}">
                <a16:creationId xmlns:a16="http://schemas.microsoft.com/office/drawing/2014/main" id="{7F80CF0D-46BA-7943-9439-F0F888241DE0}"/>
              </a:ext>
            </a:extLst>
          </p:cNvPr>
          <p:cNvGrpSpPr/>
          <p:nvPr/>
        </p:nvGrpSpPr>
        <p:grpSpPr>
          <a:xfrm>
            <a:off x="-794302" y="3460482"/>
            <a:ext cx="4775363" cy="2261076"/>
            <a:chOff x="-794302" y="3568490"/>
            <a:chExt cx="4775363" cy="2261076"/>
          </a:xfrm>
        </p:grpSpPr>
        <p:sp>
          <p:nvSpPr>
            <p:cNvPr id="137" name="Rectangle 136">
              <a:extLst>
                <a:ext uri="{FF2B5EF4-FFF2-40B4-BE49-F238E27FC236}">
                  <a16:creationId xmlns:a16="http://schemas.microsoft.com/office/drawing/2014/main" id="{5DF7AFB5-F0D1-194C-9921-4745E437DE20}"/>
                </a:ext>
              </a:extLst>
            </p:cNvPr>
            <p:cNvSpPr/>
            <p:nvPr/>
          </p:nvSpPr>
          <p:spPr>
            <a:xfrm>
              <a:off x="189560" y="3953962"/>
              <a:ext cx="2807640" cy="149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pic>
          <p:nvPicPr>
            <p:cNvPr id="138" name="Graphic 137" descr="Database">
              <a:extLst>
                <a:ext uri="{FF2B5EF4-FFF2-40B4-BE49-F238E27FC236}">
                  <a16:creationId xmlns:a16="http://schemas.microsoft.com/office/drawing/2014/main" id="{374D2D7D-E9C5-534A-9EC8-C578A794EA6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94302" y="3568490"/>
              <a:ext cx="4775363" cy="2261076"/>
            </a:xfrm>
            <a:prstGeom prst="rect">
              <a:avLst/>
            </a:prstGeom>
          </p:spPr>
        </p:pic>
      </p:grpSp>
      <p:cxnSp>
        <p:nvCxnSpPr>
          <p:cNvPr id="70" name="Curved Connector 69">
            <a:extLst>
              <a:ext uri="{FF2B5EF4-FFF2-40B4-BE49-F238E27FC236}">
                <a16:creationId xmlns:a16="http://schemas.microsoft.com/office/drawing/2014/main" id="{0486B36E-F3A5-5648-BE55-42FA957396D3}"/>
              </a:ext>
            </a:extLst>
          </p:cNvPr>
          <p:cNvCxnSpPr>
            <a:cxnSpLocks/>
          </p:cNvCxnSpPr>
          <p:nvPr/>
        </p:nvCxnSpPr>
        <p:spPr>
          <a:xfrm flipV="1">
            <a:off x="3023141" y="3538886"/>
            <a:ext cx="911771" cy="581203"/>
          </a:xfrm>
          <a:prstGeom prst="curvedConnector3">
            <a:avLst>
              <a:gd name="adj1" fmla="val 50000"/>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7A96DD3A-84C2-D242-B89B-E3DA7E4DB7BA}"/>
              </a:ext>
            </a:extLst>
          </p:cNvPr>
          <p:cNvSpPr/>
          <p:nvPr/>
        </p:nvSpPr>
        <p:spPr>
          <a:xfrm>
            <a:off x="4510507" y="4742378"/>
            <a:ext cx="4411386" cy="16418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ounded Rectangle 62">
            <a:extLst>
              <a:ext uri="{FF2B5EF4-FFF2-40B4-BE49-F238E27FC236}">
                <a16:creationId xmlns:a16="http://schemas.microsoft.com/office/drawing/2014/main" id="{F1906667-7480-0C41-9E21-A0E049CD49CF}"/>
              </a:ext>
            </a:extLst>
          </p:cNvPr>
          <p:cNvSpPr/>
          <p:nvPr/>
        </p:nvSpPr>
        <p:spPr>
          <a:xfrm>
            <a:off x="4636306" y="5194307"/>
            <a:ext cx="2065855" cy="737999"/>
          </a:xfrm>
          <a:prstGeom prst="roundRect">
            <a:avLst>
              <a:gd name="adj" fmla="val 802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Abundance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Estimation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cxnSp>
        <p:nvCxnSpPr>
          <p:cNvPr id="94" name="Straight Arrow Connector 93">
            <a:extLst>
              <a:ext uri="{FF2B5EF4-FFF2-40B4-BE49-F238E27FC236}">
                <a16:creationId xmlns:a16="http://schemas.microsoft.com/office/drawing/2014/main" id="{96D51578-F8E1-2049-B1DF-A012B54DFA47}"/>
              </a:ext>
            </a:extLst>
          </p:cNvPr>
          <p:cNvCxnSpPr>
            <a:cxnSpLocks/>
          </p:cNvCxnSpPr>
          <p:nvPr/>
        </p:nvCxnSpPr>
        <p:spPr>
          <a:xfrm flipV="1">
            <a:off x="6690875" y="5561906"/>
            <a:ext cx="381221" cy="1"/>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sp>
        <p:nvSpPr>
          <p:cNvPr id="79" name="Rounded Rectangle 78">
            <a:extLst>
              <a:ext uri="{FF2B5EF4-FFF2-40B4-BE49-F238E27FC236}">
                <a16:creationId xmlns:a16="http://schemas.microsoft.com/office/drawing/2014/main" id="{4259C6EC-FBC7-F940-AE9D-DEEE3170479E}"/>
              </a:ext>
            </a:extLst>
          </p:cNvPr>
          <p:cNvSpPr/>
          <p:nvPr/>
        </p:nvSpPr>
        <p:spPr>
          <a:xfrm>
            <a:off x="4491772" y="4740519"/>
            <a:ext cx="4462231" cy="1634755"/>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1" name="Straight Arrow Connector 80">
            <a:extLst>
              <a:ext uri="{FF2B5EF4-FFF2-40B4-BE49-F238E27FC236}">
                <a16:creationId xmlns:a16="http://schemas.microsoft.com/office/drawing/2014/main" id="{B07CB7F0-BF36-C14B-8D79-D7B2F42F53FF}"/>
              </a:ext>
            </a:extLst>
          </p:cNvPr>
          <p:cNvCxnSpPr>
            <a:cxnSpLocks/>
          </p:cNvCxnSpPr>
          <p:nvPr/>
        </p:nvCxnSpPr>
        <p:spPr>
          <a:xfrm>
            <a:off x="6478178" y="4519424"/>
            <a:ext cx="0" cy="680126"/>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B170220D-5C1C-564E-83E5-2DC750C93B8C}"/>
              </a:ext>
            </a:extLst>
          </p:cNvPr>
          <p:cNvGrpSpPr/>
          <p:nvPr/>
        </p:nvGrpSpPr>
        <p:grpSpPr>
          <a:xfrm>
            <a:off x="7027791" y="3433043"/>
            <a:ext cx="1926212" cy="2917722"/>
            <a:chOff x="7022802" y="1248355"/>
            <a:chExt cx="1926212" cy="2917722"/>
          </a:xfrm>
        </p:grpSpPr>
        <p:graphicFrame>
          <p:nvGraphicFramePr>
            <p:cNvPr id="86" name="Chart 85">
              <a:extLst>
                <a:ext uri="{FF2B5EF4-FFF2-40B4-BE49-F238E27FC236}">
                  <a16:creationId xmlns:a16="http://schemas.microsoft.com/office/drawing/2014/main" id="{3F0DC2F3-64C6-D34E-A894-60193FF44A73}"/>
                </a:ext>
              </a:extLst>
            </p:cNvPr>
            <p:cNvGraphicFramePr>
              <a:graphicFrameLocks/>
            </p:cNvGraphicFramePr>
            <p:nvPr/>
          </p:nvGraphicFramePr>
          <p:xfrm>
            <a:off x="7022802" y="1248355"/>
            <a:ext cx="1926212" cy="2917722"/>
          </p:xfrm>
          <a:graphic>
            <a:graphicData uri="http://schemas.openxmlformats.org/drawingml/2006/chart">
              <c:chart xmlns:c="http://schemas.openxmlformats.org/drawingml/2006/chart" xmlns:r="http://schemas.openxmlformats.org/officeDocument/2006/relationships" r:id="rId17"/>
            </a:graphicData>
          </a:graphic>
        </p:graphicFrame>
        <p:pic>
          <p:nvPicPr>
            <p:cNvPr id="87" name="Picture 86">
              <a:extLst>
                <a:ext uri="{FF2B5EF4-FFF2-40B4-BE49-F238E27FC236}">
                  <a16:creationId xmlns:a16="http://schemas.microsoft.com/office/drawing/2014/main" id="{3F175264-F4C1-114C-BF76-0BAC895B9D50}"/>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8032827" y="3285346"/>
              <a:ext cx="597134" cy="597134"/>
            </a:xfrm>
            <a:prstGeom prst="rect">
              <a:avLst/>
            </a:prstGeom>
            <a:effectLst>
              <a:glow rad="12700">
                <a:schemeClr val="bg1">
                  <a:alpha val="58833"/>
                </a:schemeClr>
              </a:glow>
            </a:effectLst>
          </p:spPr>
        </p:pic>
        <p:pic>
          <p:nvPicPr>
            <p:cNvPr id="89" name="Picture 88">
              <a:extLst>
                <a:ext uri="{FF2B5EF4-FFF2-40B4-BE49-F238E27FC236}">
                  <a16:creationId xmlns:a16="http://schemas.microsoft.com/office/drawing/2014/main" id="{EE23FD3A-14E5-F149-9AE1-7F2A421630AA}"/>
                </a:ext>
              </a:extLst>
            </p:cNvPr>
            <p:cNvPicPr>
              <a:picLocks noChangeAspect="1"/>
            </p:cNvPicPr>
            <p:nvPr/>
          </p:nvPicPr>
          <p:blipFill>
            <a:blip r:embed="rId8"/>
            <a:stretch>
              <a:fillRect/>
            </a:stretch>
          </p:blipFill>
          <p:spPr>
            <a:xfrm>
              <a:off x="7557349" y="2712587"/>
              <a:ext cx="391305" cy="391305"/>
            </a:xfrm>
            <a:prstGeom prst="rect">
              <a:avLst/>
            </a:prstGeom>
            <a:effectLst>
              <a:glow rad="12700">
                <a:schemeClr val="bg1">
                  <a:alpha val="55000"/>
                </a:schemeClr>
              </a:glow>
            </a:effectLst>
          </p:spPr>
        </p:pic>
        <p:pic>
          <p:nvPicPr>
            <p:cNvPr id="90" name="Picture 89">
              <a:extLst>
                <a:ext uri="{FF2B5EF4-FFF2-40B4-BE49-F238E27FC236}">
                  <a16:creationId xmlns:a16="http://schemas.microsoft.com/office/drawing/2014/main" id="{B32C96E9-E2AF-CD43-80A4-CFBAC975B874}"/>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7332868" y="3216184"/>
              <a:ext cx="473603" cy="473603"/>
            </a:xfrm>
            <a:prstGeom prst="rect">
              <a:avLst/>
            </a:prstGeom>
            <a:effectLst>
              <a:glow rad="12700">
                <a:schemeClr val="bg1">
                  <a:alpha val="58833"/>
                </a:schemeClr>
              </a:glow>
            </a:effectLst>
          </p:spPr>
        </p:pic>
      </p:grpSp>
      <p:grpSp>
        <p:nvGrpSpPr>
          <p:cNvPr id="13" name="Group 12">
            <a:extLst>
              <a:ext uri="{FF2B5EF4-FFF2-40B4-BE49-F238E27FC236}">
                <a16:creationId xmlns:a16="http://schemas.microsoft.com/office/drawing/2014/main" id="{69470621-849D-494C-A0FE-F70C6A9F3221}"/>
              </a:ext>
            </a:extLst>
          </p:cNvPr>
          <p:cNvGrpSpPr/>
          <p:nvPr/>
        </p:nvGrpSpPr>
        <p:grpSpPr>
          <a:xfrm>
            <a:off x="2785555" y="837834"/>
            <a:ext cx="4384326" cy="1497560"/>
            <a:chOff x="2785555" y="837834"/>
            <a:chExt cx="4384326" cy="1497560"/>
          </a:xfrm>
        </p:grpSpPr>
        <p:sp>
          <p:nvSpPr>
            <p:cNvPr id="108" name="Rectangle 107">
              <a:extLst>
                <a:ext uri="{FF2B5EF4-FFF2-40B4-BE49-F238E27FC236}">
                  <a16:creationId xmlns:a16="http://schemas.microsoft.com/office/drawing/2014/main" id="{B5FC74F1-D7D6-004C-9A0D-339AD5F6B1BA}"/>
                </a:ext>
              </a:extLst>
            </p:cNvPr>
            <p:cNvSpPr/>
            <p:nvPr/>
          </p:nvSpPr>
          <p:spPr>
            <a:xfrm>
              <a:off x="3183315" y="902919"/>
              <a:ext cx="3986566" cy="14324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ounded Rectangle 32">
              <a:extLst>
                <a:ext uri="{FF2B5EF4-FFF2-40B4-BE49-F238E27FC236}">
                  <a16:creationId xmlns:a16="http://schemas.microsoft.com/office/drawing/2014/main" id="{0E83524F-D1AE-5146-B046-26D6C429D551}"/>
                </a:ext>
              </a:extLst>
            </p:cNvPr>
            <p:cNvSpPr/>
            <p:nvPr/>
          </p:nvSpPr>
          <p:spPr>
            <a:xfrm>
              <a:off x="3305590" y="1306940"/>
              <a:ext cx="1948977" cy="669551"/>
            </a:xfrm>
            <a:prstGeom prst="roundRect">
              <a:avLst>
                <a:gd name="adj" fmla="val 8025"/>
              </a:avLst>
            </a:prstGeom>
            <a:solidFill>
              <a:srgbClr val="1982C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Preparation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of </a:t>
              </a: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Input Queries</a:t>
              </a:r>
            </a:p>
          </p:txBody>
        </p:sp>
        <p:grpSp>
          <p:nvGrpSpPr>
            <p:cNvPr id="36" name="Group 35">
              <a:extLst>
                <a:ext uri="{FF2B5EF4-FFF2-40B4-BE49-F238E27FC236}">
                  <a16:creationId xmlns:a16="http://schemas.microsoft.com/office/drawing/2014/main" id="{7257DF42-242B-494C-A19C-DD02A2CE9086}"/>
                </a:ext>
              </a:extLst>
            </p:cNvPr>
            <p:cNvGrpSpPr/>
            <p:nvPr/>
          </p:nvGrpSpPr>
          <p:grpSpPr>
            <a:xfrm>
              <a:off x="5449487" y="888858"/>
              <a:ext cx="1566110" cy="1417511"/>
              <a:chOff x="3141770" y="1630562"/>
              <a:chExt cx="1566110" cy="1417511"/>
            </a:xfrm>
          </p:grpSpPr>
          <p:grpSp>
            <p:nvGrpSpPr>
              <p:cNvPr id="37" name="Group 36">
                <a:extLst>
                  <a:ext uri="{FF2B5EF4-FFF2-40B4-BE49-F238E27FC236}">
                    <a16:creationId xmlns:a16="http://schemas.microsoft.com/office/drawing/2014/main" id="{7B554566-2B3B-664E-9EF8-BCC331174B96}"/>
                  </a:ext>
                </a:extLst>
              </p:cNvPr>
              <p:cNvGrpSpPr/>
              <p:nvPr/>
            </p:nvGrpSpPr>
            <p:grpSpPr>
              <a:xfrm>
                <a:off x="3141770" y="1630562"/>
                <a:ext cx="1501047" cy="1417511"/>
                <a:chOff x="3294003" y="1331203"/>
                <a:chExt cx="1501047" cy="1417511"/>
              </a:xfrm>
            </p:grpSpPr>
            <p:sp>
              <p:nvSpPr>
                <p:cNvPr id="42" name="Left Brace 41">
                  <a:extLst>
                    <a:ext uri="{FF2B5EF4-FFF2-40B4-BE49-F238E27FC236}">
                      <a16:creationId xmlns:a16="http://schemas.microsoft.com/office/drawing/2014/main" id="{34F39EAB-9D04-E24D-A5BA-7FE029F24424}"/>
                    </a:ext>
                  </a:extLst>
                </p:cNvPr>
                <p:cNvSpPr/>
                <p:nvPr/>
              </p:nvSpPr>
              <p:spPr>
                <a:xfrm>
                  <a:off x="3819479" y="1396616"/>
                  <a:ext cx="157183" cy="1273306"/>
                </a:xfrm>
                <a:prstGeom prst="leftBrace">
                  <a:avLst/>
                </a:prstGeom>
                <a:ln w="15875"/>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43" name="TextBox 42">
                  <a:extLst>
                    <a:ext uri="{FF2B5EF4-FFF2-40B4-BE49-F238E27FC236}">
                      <a16:creationId xmlns:a16="http://schemas.microsoft.com/office/drawing/2014/main" id="{6D4B06CC-8B52-D040-A34E-1E24E09E70C4}"/>
                    </a:ext>
                  </a:extLst>
                </p:cNvPr>
                <p:cNvSpPr txBox="1"/>
                <p:nvPr/>
              </p:nvSpPr>
              <p:spPr>
                <a:xfrm rot="16200000">
                  <a:off x="2923737" y="1701469"/>
                  <a:ext cx="1331463" cy="5909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Query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K-mer</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t>
                  </a:r>
                </a:p>
              </p:txBody>
            </p:sp>
            <p:sp>
              <p:nvSpPr>
                <p:cNvPr id="44" name="TextBox 43">
                  <a:extLst>
                    <a:ext uri="{FF2B5EF4-FFF2-40B4-BE49-F238E27FC236}">
                      <a16:creationId xmlns:a16="http://schemas.microsoft.com/office/drawing/2014/main" id="{8AE8CD6A-FE89-804E-9106-9C0E4EB2DF1F}"/>
                    </a:ext>
                  </a:extLst>
                </p:cNvPr>
                <p:cNvSpPr txBox="1"/>
                <p:nvPr/>
              </p:nvSpPr>
              <p:spPr>
                <a:xfrm>
                  <a:off x="4550435" y="2348604"/>
                  <a:ext cx="24461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endPar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grpSp>
            <p:nvGrpSpPr>
              <p:cNvPr id="38" name="Group 37">
                <a:extLst>
                  <a:ext uri="{FF2B5EF4-FFF2-40B4-BE49-F238E27FC236}">
                    <a16:creationId xmlns:a16="http://schemas.microsoft.com/office/drawing/2014/main" id="{10B2752C-9359-DA49-AE26-6C3D46C13A6D}"/>
                  </a:ext>
                </a:extLst>
              </p:cNvPr>
              <p:cNvGrpSpPr/>
              <p:nvPr/>
            </p:nvGrpSpPr>
            <p:grpSpPr>
              <a:xfrm>
                <a:off x="3821530" y="1735182"/>
                <a:ext cx="886350" cy="978451"/>
                <a:chOff x="1678724" y="2023347"/>
                <a:chExt cx="1007267" cy="978451"/>
              </a:xfrm>
            </p:grpSpPr>
            <p:sp>
              <p:nvSpPr>
                <p:cNvPr id="39" name="Rectangle 38">
                  <a:extLst>
                    <a:ext uri="{FF2B5EF4-FFF2-40B4-BE49-F238E27FC236}">
                      <a16:creationId xmlns:a16="http://schemas.microsoft.com/office/drawing/2014/main" id="{A60DC3EA-5B9A-E747-8E69-18C10647080F}"/>
                    </a:ext>
                  </a:extLst>
                </p:cNvPr>
                <p:cNvSpPr/>
                <p:nvPr/>
              </p:nvSpPr>
              <p:spPr>
                <a:xfrm>
                  <a:off x="1678724" y="2023347"/>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0" name="Rectangle 39">
                  <a:extLst>
                    <a:ext uri="{FF2B5EF4-FFF2-40B4-BE49-F238E27FC236}">
                      <a16:creationId xmlns:a16="http://schemas.microsoft.com/office/drawing/2014/main" id="{E57D6DDF-B576-E640-BA02-CCDDCDEE4683}"/>
                    </a:ext>
                  </a:extLst>
                </p:cNvPr>
                <p:cNvSpPr/>
                <p:nvPr/>
              </p:nvSpPr>
              <p:spPr>
                <a:xfrm>
                  <a:off x="1853406" y="2415581"/>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1" name="Rectangle 40">
                  <a:extLst>
                    <a:ext uri="{FF2B5EF4-FFF2-40B4-BE49-F238E27FC236}">
                      <a16:creationId xmlns:a16="http://schemas.microsoft.com/office/drawing/2014/main" id="{E0CE7C62-6FCE-FF40-AD6D-69C30A519E29}"/>
                    </a:ext>
                  </a:extLst>
                </p:cNvPr>
                <p:cNvSpPr/>
                <p:nvPr/>
              </p:nvSpPr>
              <p:spPr>
                <a:xfrm>
                  <a:off x="1980330" y="2793453"/>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grpSp>
        </p:grpSp>
        <p:cxnSp>
          <p:nvCxnSpPr>
            <p:cNvPr id="80" name="Straight Arrow Connector 79">
              <a:extLst>
                <a:ext uri="{FF2B5EF4-FFF2-40B4-BE49-F238E27FC236}">
                  <a16:creationId xmlns:a16="http://schemas.microsoft.com/office/drawing/2014/main" id="{34CCC2E9-16E2-7A44-AB37-4B273934DA95}"/>
                </a:ext>
              </a:extLst>
            </p:cNvPr>
            <p:cNvCxnSpPr>
              <a:cxnSpLocks/>
            </p:cNvCxnSpPr>
            <p:nvPr/>
          </p:nvCxnSpPr>
          <p:spPr>
            <a:xfrm>
              <a:off x="5246916" y="1636485"/>
              <a:ext cx="251999" cy="0"/>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95AC4E35-E94C-C141-A92A-FF44708D3071}"/>
                </a:ext>
              </a:extLst>
            </p:cNvPr>
            <p:cNvSpPr/>
            <p:nvPr/>
          </p:nvSpPr>
          <p:spPr>
            <a:xfrm>
              <a:off x="3183315" y="902919"/>
              <a:ext cx="3986566" cy="1403450"/>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Rounded Rectangle 90">
              <a:extLst>
                <a:ext uri="{FF2B5EF4-FFF2-40B4-BE49-F238E27FC236}">
                  <a16:creationId xmlns:a16="http://schemas.microsoft.com/office/drawing/2014/main" id="{CF9045C0-A825-324B-9DB2-FBDE0FDFBD5C}"/>
                </a:ext>
              </a:extLst>
            </p:cNvPr>
            <p:cNvSpPr/>
            <p:nvPr/>
          </p:nvSpPr>
          <p:spPr>
            <a:xfrm>
              <a:off x="2785555" y="837834"/>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1</a:t>
              </a:r>
            </a:p>
          </p:txBody>
        </p:sp>
      </p:grpSp>
      <p:grpSp>
        <p:nvGrpSpPr>
          <p:cNvPr id="14" name="Group 13">
            <a:extLst>
              <a:ext uri="{FF2B5EF4-FFF2-40B4-BE49-F238E27FC236}">
                <a16:creationId xmlns:a16="http://schemas.microsoft.com/office/drawing/2014/main" id="{121CADA0-D6FE-6944-BCD2-7CB5A1C8CF00}"/>
              </a:ext>
            </a:extLst>
          </p:cNvPr>
          <p:cNvGrpSpPr/>
          <p:nvPr/>
        </p:nvGrpSpPr>
        <p:grpSpPr>
          <a:xfrm>
            <a:off x="3396476" y="2480301"/>
            <a:ext cx="5242816" cy="2038379"/>
            <a:chOff x="3396476" y="2480301"/>
            <a:chExt cx="5242816" cy="2038379"/>
          </a:xfrm>
        </p:grpSpPr>
        <p:sp>
          <p:nvSpPr>
            <p:cNvPr id="109" name="Rectangle 108">
              <a:extLst>
                <a:ext uri="{FF2B5EF4-FFF2-40B4-BE49-F238E27FC236}">
                  <a16:creationId xmlns:a16="http://schemas.microsoft.com/office/drawing/2014/main" id="{676DA14E-A896-534D-8084-B859E5C22444}"/>
                </a:ext>
              </a:extLst>
            </p:cNvPr>
            <p:cNvSpPr/>
            <p:nvPr/>
          </p:nvSpPr>
          <p:spPr>
            <a:xfrm>
              <a:off x="3811343" y="2534582"/>
              <a:ext cx="4578895" cy="1959589"/>
            </a:xfrm>
            <a:prstGeom prst="rect">
              <a:avLst/>
            </a:prstGeom>
            <a:solidFill>
              <a:srgbClr val="FAE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ounded Rectangle 48">
              <a:extLst>
                <a:ext uri="{FF2B5EF4-FFF2-40B4-BE49-F238E27FC236}">
                  <a16:creationId xmlns:a16="http://schemas.microsoft.com/office/drawing/2014/main" id="{EA047C92-00C3-B249-B8A9-DA556AB1591B}"/>
                </a:ext>
              </a:extLst>
            </p:cNvPr>
            <p:cNvSpPr/>
            <p:nvPr/>
          </p:nvSpPr>
          <p:spPr>
            <a:xfrm>
              <a:off x="3934912" y="3145377"/>
              <a:ext cx="2065855" cy="737999"/>
            </a:xfrm>
            <a:prstGeom prst="roundRect">
              <a:avLst>
                <a:gd name="adj" fmla="val 8025"/>
              </a:avLst>
            </a:prstGeom>
            <a:solidFill>
              <a:srgbClr val="C813B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Presence/Absence Identification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71" name="Group 70">
              <a:extLst>
                <a:ext uri="{FF2B5EF4-FFF2-40B4-BE49-F238E27FC236}">
                  <a16:creationId xmlns:a16="http://schemas.microsoft.com/office/drawing/2014/main" id="{9C7AE664-EB47-6F4E-987C-0C561866EB95}"/>
                </a:ext>
              </a:extLst>
            </p:cNvPr>
            <p:cNvGrpSpPr/>
            <p:nvPr/>
          </p:nvGrpSpPr>
          <p:grpSpPr>
            <a:xfrm>
              <a:off x="6372024" y="2606099"/>
              <a:ext cx="2267268" cy="1882173"/>
              <a:chOff x="5032700" y="1554591"/>
              <a:chExt cx="2267268" cy="1882173"/>
            </a:xfrm>
          </p:grpSpPr>
          <p:pic>
            <p:nvPicPr>
              <p:cNvPr id="72" name="Picture 71">
                <a:extLst>
                  <a:ext uri="{FF2B5EF4-FFF2-40B4-BE49-F238E27FC236}">
                    <a16:creationId xmlns:a16="http://schemas.microsoft.com/office/drawing/2014/main" id="{C5C344D7-A8FE-844D-8309-E25D27455968}"/>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5032701" y="1554591"/>
                <a:ext cx="617134" cy="617134"/>
              </a:xfrm>
              <a:prstGeom prst="rect">
                <a:avLst/>
              </a:prstGeom>
              <a:effectLst>
                <a:glow rad="25400">
                  <a:schemeClr val="bg1">
                    <a:alpha val="88250"/>
                  </a:schemeClr>
                </a:glow>
              </a:effectLst>
            </p:spPr>
          </p:pic>
          <p:pic>
            <p:nvPicPr>
              <p:cNvPr id="73" name="Picture 72">
                <a:extLst>
                  <a:ext uri="{FF2B5EF4-FFF2-40B4-BE49-F238E27FC236}">
                    <a16:creationId xmlns:a16="http://schemas.microsoft.com/office/drawing/2014/main" id="{25435414-8AC3-F74B-888D-9FD16C63CEA2}"/>
                  </a:ext>
                </a:extLst>
              </p:cNvPr>
              <p:cNvPicPr>
                <a:picLocks noChangeAspect="1"/>
              </p:cNvPicPr>
              <p:nvPr/>
            </p:nvPicPr>
            <p:blipFill>
              <a:blip r:embed="rId8"/>
              <a:stretch>
                <a:fillRect/>
              </a:stretch>
            </p:blipFill>
            <p:spPr>
              <a:xfrm>
                <a:off x="5032700" y="2210884"/>
                <a:ext cx="552729" cy="552729"/>
              </a:xfrm>
              <a:prstGeom prst="rect">
                <a:avLst/>
              </a:prstGeom>
              <a:effectLst>
                <a:glow rad="25400">
                  <a:schemeClr val="bg1">
                    <a:alpha val="88250"/>
                  </a:schemeClr>
                </a:glow>
              </a:effectLst>
            </p:spPr>
          </p:pic>
          <p:pic>
            <p:nvPicPr>
              <p:cNvPr id="74" name="Picture 73">
                <a:extLst>
                  <a:ext uri="{FF2B5EF4-FFF2-40B4-BE49-F238E27FC236}">
                    <a16:creationId xmlns:a16="http://schemas.microsoft.com/office/drawing/2014/main" id="{D6399998-2DEC-CC46-8FB0-923398807CB2}"/>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5032701" y="2792027"/>
                <a:ext cx="644737" cy="644737"/>
              </a:xfrm>
              <a:prstGeom prst="rect">
                <a:avLst/>
              </a:prstGeom>
              <a:effectLst>
                <a:glow rad="25400">
                  <a:schemeClr val="bg1">
                    <a:alpha val="88250"/>
                  </a:schemeClr>
                </a:glow>
              </a:effectLst>
            </p:spPr>
          </p:pic>
          <p:sp>
            <p:nvSpPr>
              <p:cNvPr id="75" name="TextBox 74">
                <a:extLst>
                  <a:ext uri="{FF2B5EF4-FFF2-40B4-BE49-F238E27FC236}">
                    <a16:creationId xmlns:a16="http://schemas.microsoft.com/office/drawing/2014/main" id="{495132CE-9F5D-3444-B0EC-27339CB8C19E}"/>
                  </a:ext>
                </a:extLst>
              </p:cNvPr>
              <p:cNvSpPr txBox="1"/>
              <p:nvPr/>
            </p:nvSpPr>
            <p:spPr>
              <a:xfrm>
                <a:off x="5567969" y="1676971"/>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V. cholerae</a:t>
                </a:r>
              </a:p>
            </p:txBody>
          </p:sp>
          <p:sp>
            <p:nvSpPr>
              <p:cNvPr id="76" name="TextBox 75">
                <a:extLst>
                  <a:ext uri="{FF2B5EF4-FFF2-40B4-BE49-F238E27FC236}">
                    <a16:creationId xmlns:a16="http://schemas.microsoft.com/office/drawing/2014/main" id="{0D4FCA09-E660-F14A-974A-6D849D721B8B}"/>
                  </a:ext>
                </a:extLst>
              </p:cNvPr>
              <p:cNvSpPr txBox="1"/>
              <p:nvPr/>
            </p:nvSpPr>
            <p:spPr>
              <a:xfrm>
                <a:off x="5604503" y="2936064"/>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A9AC2"/>
                    </a:solidFill>
                    <a:effectLst/>
                    <a:uLnTx/>
                    <a:uFillTx/>
                    <a:latin typeface="Corbel" panose="020B0503020204020204" pitchFamily="34" charset="0"/>
                    <a:ea typeface="+mn-ea"/>
                    <a:cs typeface="+mn-cs"/>
                  </a:rPr>
                  <a:t>E. coli</a:t>
                </a:r>
              </a:p>
            </p:txBody>
          </p:sp>
          <p:sp>
            <p:nvSpPr>
              <p:cNvPr id="77" name="TextBox 76">
                <a:extLst>
                  <a:ext uri="{FF2B5EF4-FFF2-40B4-BE49-F238E27FC236}">
                    <a16:creationId xmlns:a16="http://schemas.microsoft.com/office/drawing/2014/main" id="{67FAF4B2-8CBC-074D-9ED2-0061A15663E8}"/>
                  </a:ext>
                </a:extLst>
              </p:cNvPr>
              <p:cNvSpPr txBox="1"/>
              <p:nvPr/>
            </p:nvSpPr>
            <p:spPr>
              <a:xfrm>
                <a:off x="5586604" y="2310900"/>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06161"/>
                    </a:solidFill>
                    <a:effectLst/>
                    <a:uLnTx/>
                    <a:uFillTx/>
                    <a:latin typeface="Corbel" panose="020B0503020204020204" pitchFamily="34" charset="0"/>
                    <a:ea typeface="+mn-ea"/>
                    <a:cs typeface="+mn-cs"/>
                  </a:rPr>
                  <a:t>SARS-CoV-2</a:t>
                </a:r>
              </a:p>
            </p:txBody>
          </p:sp>
        </p:grpSp>
        <p:cxnSp>
          <p:nvCxnSpPr>
            <p:cNvPr id="88" name="Straight Arrow Connector 87">
              <a:extLst>
                <a:ext uri="{FF2B5EF4-FFF2-40B4-BE49-F238E27FC236}">
                  <a16:creationId xmlns:a16="http://schemas.microsoft.com/office/drawing/2014/main" id="{2C4E4EB7-05D8-5D49-A1D6-EA5979E4291E}"/>
                </a:ext>
              </a:extLst>
            </p:cNvPr>
            <p:cNvCxnSpPr>
              <a:cxnSpLocks/>
            </p:cNvCxnSpPr>
            <p:nvPr/>
          </p:nvCxnSpPr>
          <p:spPr>
            <a:xfrm>
              <a:off x="5990142" y="3503159"/>
              <a:ext cx="251999" cy="0"/>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1A33AD54-B1E5-FE4A-BFF7-80AABBA4554E}"/>
                </a:ext>
              </a:extLst>
            </p:cNvPr>
            <p:cNvSpPr/>
            <p:nvPr/>
          </p:nvSpPr>
          <p:spPr>
            <a:xfrm>
              <a:off x="3821380" y="2550652"/>
              <a:ext cx="4568857" cy="1968028"/>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ounded Rectangle 91">
              <a:extLst>
                <a:ext uri="{FF2B5EF4-FFF2-40B4-BE49-F238E27FC236}">
                  <a16:creationId xmlns:a16="http://schemas.microsoft.com/office/drawing/2014/main" id="{8872217B-7440-A042-8907-FFBB92E623AD}"/>
                </a:ext>
              </a:extLst>
            </p:cNvPr>
            <p:cNvSpPr/>
            <p:nvPr/>
          </p:nvSpPr>
          <p:spPr>
            <a:xfrm>
              <a:off x="3396476" y="2480301"/>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2</a:t>
              </a:r>
            </a:p>
          </p:txBody>
        </p:sp>
      </p:grpSp>
      <p:sp>
        <p:nvSpPr>
          <p:cNvPr id="93" name="Rounded Rectangle 92">
            <a:extLst>
              <a:ext uri="{FF2B5EF4-FFF2-40B4-BE49-F238E27FC236}">
                <a16:creationId xmlns:a16="http://schemas.microsoft.com/office/drawing/2014/main" id="{54C1E589-8B7D-654E-847C-A314A6EA4511}"/>
              </a:ext>
            </a:extLst>
          </p:cNvPr>
          <p:cNvSpPr/>
          <p:nvPr/>
        </p:nvSpPr>
        <p:spPr>
          <a:xfrm>
            <a:off x="4079097" y="4672965"/>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nvGrpSpPr>
          <p:cNvPr id="78" name="Group 77">
            <a:extLst>
              <a:ext uri="{FF2B5EF4-FFF2-40B4-BE49-F238E27FC236}">
                <a16:creationId xmlns:a16="http://schemas.microsoft.com/office/drawing/2014/main" id="{5B68067A-CB39-3048-B0C7-4736072D7168}"/>
              </a:ext>
            </a:extLst>
          </p:cNvPr>
          <p:cNvGrpSpPr/>
          <p:nvPr/>
        </p:nvGrpSpPr>
        <p:grpSpPr>
          <a:xfrm>
            <a:off x="650171" y="982703"/>
            <a:ext cx="1767859" cy="1705053"/>
            <a:chOff x="650171" y="1056845"/>
            <a:chExt cx="1767859" cy="1705053"/>
          </a:xfrm>
        </p:grpSpPr>
        <p:pic>
          <p:nvPicPr>
            <p:cNvPr id="85" name="Content Placeholder 4">
              <a:extLst>
                <a:ext uri="{FF2B5EF4-FFF2-40B4-BE49-F238E27FC236}">
                  <a16:creationId xmlns:a16="http://schemas.microsoft.com/office/drawing/2014/main" id="{1F1A9786-98B9-7E42-B9DC-F999323D6B0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631324">
              <a:off x="650171" y="1056845"/>
              <a:ext cx="605582" cy="1434219"/>
            </a:xfrm>
            <a:prstGeom prst="rect">
              <a:avLst/>
            </a:prstGeom>
          </p:spPr>
        </p:pic>
        <p:pic>
          <p:nvPicPr>
            <p:cNvPr id="95" name="Content Placeholder 4">
              <a:extLst>
                <a:ext uri="{FF2B5EF4-FFF2-40B4-BE49-F238E27FC236}">
                  <a16:creationId xmlns:a16="http://schemas.microsoft.com/office/drawing/2014/main" id="{0DCFD3E8-F6F7-2848-AFE7-4FCD9238FA5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066726">
              <a:off x="1204635" y="1210068"/>
              <a:ext cx="605582" cy="1434219"/>
            </a:xfrm>
            <a:prstGeom prst="rect">
              <a:avLst/>
            </a:prstGeom>
          </p:spPr>
        </p:pic>
        <p:pic>
          <p:nvPicPr>
            <p:cNvPr id="96" name="Content Placeholder 4">
              <a:extLst>
                <a:ext uri="{FF2B5EF4-FFF2-40B4-BE49-F238E27FC236}">
                  <a16:creationId xmlns:a16="http://schemas.microsoft.com/office/drawing/2014/main" id="{02DF2928-C896-C440-B3F8-A2294F33759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742505">
              <a:off x="1812448" y="1327679"/>
              <a:ext cx="605582" cy="1434219"/>
            </a:xfrm>
            <a:prstGeom prst="rect">
              <a:avLst/>
            </a:prstGeom>
          </p:spPr>
        </p:pic>
      </p:grpSp>
      <p:cxnSp>
        <p:nvCxnSpPr>
          <p:cNvPr id="97" name="Straight Arrow Connector 96">
            <a:extLst>
              <a:ext uri="{FF2B5EF4-FFF2-40B4-BE49-F238E27FC236}">
                <a16:creationId xmlns:a16="http://schemas.microsoft.com/office/drawing/2014/main" id="{E4392EDD-1E30-BC46-BCCA-BA2930984545}"/>
              </a:ext>
            </a:extLst>
          </p:cNvPr>
          <p:cNvCxnSpPr>
            <a:cxnSpLocks/>
          </p:cNvCxnSpPr>
          <p:nvPr/>
        </p:nvCxnSpPr>
        <p:spPr>
          <a:xfrm>
            <a:off x="5781064" y="2332956"/>
            <a:ext cx="0" cy="800999"/>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F7B8743B-6C00-4349-BB68-523DCF2ED7F1}"/>
              </a:ext>
            </a:extLst>
          </p:cNvPr>
          <p:cNvCxnSpPr>
            <a:cxnSpLocks/>
          </p:cNvCxnSpPr>
          <p:nvPr/>
        </p:nvCxnSpPr>
        <p:spPr>
          <a:xfrm>
            <a:off x="2834235" y="1643870"/>
            <a:ext cx="471355" cy="1"/>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442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50"/>
                                        <p:tgtEl>
                                          <p:spTgt spid="4"/>
                                        </p:tgtEl>
                                      </p:cBhvr>
                                    </p:animEffect>
                                    <p:set>
                                      <p:cBhvr>
                                        <p:cTn id="7" dur="1" fill="hold">
                                          <p:stCondLst>
                                            <p:cond delay="249"/>
                                          </p:stCondLst>
                                        </p:cTn>
                                        <p:tgtEl>
                                          <p:spTgt spid="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9"/>
                                        </p:tgtEl>
                                      </p:cBhvr>
                                    </p:animEffect>
                                    <p:set>
                                      <p:cBhvr>
                                        <p:cTn id="16" dur="1" fill="hold">
                                          <p:stCondLst>
                                            <p:cond delay="499"/>
                                          </p:stCondLst>
                                        </p:cTn>
                                        <p:tgtEl>
                                          <p:spTgt spid="19"/>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36"/>
                                        </p:tgtEl>
                                      </p:cBhvr>
                                    </p:animEffect>
                                    <p:set>
                                      <p:cBhvr>
                                        <p:cTn id="19" dur="1" fill="hold">
                                          <p:stCondLst>
                                            <p:cond delay="499"/>
                                          </p:stCondLst>
                                        </p:cTn>
                                        <p:tgtEl>
                                          <p:spTgt spid="136"/>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70"/>
                                        </p:tgtEl>
                                      </p:cBhvr>
                                    </p:animEffect>
                                    <p:set>
                                      <p:cBhvr>
                                        <p:cTn id="22" dur="1" fill="hold">
                                          <p:stCondLst>
                                            <p:cond delay="499"/>
                                          </p:stCondLst>
                                        </p:cTn>
                                        <p:tgtEl>
                                          <p:spTgt spid="70"/>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110"/>
                                        </p:tgtEl>
                                      </p:cBhvr>
                                    </p:animEffect>
                                    <p:set>
                                      <p:cBhvr>
                                        <p:cTn id="25" dur="1" fill="hold">
                                          <p:stCondLst>
                                            <p:cond delay="499"/>
                                          </p:stCondLst>
                                        </p:cTn>
                                        <p:tgtEl>
                                          <p:spTgt spid="110"/>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63"/>
                                        </p:tgtEl>
                                      </p:cBhvr>
                                    </p:animEffect>
                                    <p:set>
                                      <p:cBhvr>
                                        <p:cTn id="28" dur="1" fill="hold">
                                          <p:stCondLst>
                                            <p:cond delay="499"/>
                                          </p:stCondLst>
                                        </p:cTn>
                                        <p:tgtEl>
                                          <p:spTgt spid="63"/>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94"/>
                                        </p:tgtEl>
                                      </p:cBhvr>
                                    </p:animEffect>
                                    <p:set>
                                      <p:cBhvr>
                                        <p:cTn id="31" dur="1" fill="hold">
                                          <p:stCondLst>
                                            <p:cond delay="499"/>
                                          </p:stCondLst>
                                        </p:cTn>
                                        <p:tgtEl>
                                          <p:spTgt spid="94"/>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79"/>
                                        </p:tgtEl>
                                      </p:cBhvr>
                                    </p:animEffect>
                                    <p:set>
                                      <p:cBhvr>
                                        <p:cTn id="34" dur="1" fill="hold">
                                          <p:stCondLst>
                                            <p:cond delay="499"/>
                                          </p:stCondLst>
                                        </p:cTn>
                                        <p:tgtEl>
                                          <p:spTgt spid="79"/>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81"/>
                                        </p:tgtEl>
                                      </p:cBhvr>
                                    </p:animEffect>
                                    <p:set>
                                      <p:cBhvr>
                                        <p:cTn id="37" dur="1" fill="hold">
                                          <p:stCondLst>
                                            <p:cond delay="499"/>
                                          </p:stCondLst>
                                        </p:cTn>
                                        <p:tgtEl>
                                          <p:spTgt spid="81"/>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84"/>
                                        </p:tgtEl>
                                      </p:cBhvr>
                                    </p:animEffect>
                                    <p:set>
                                      <p:cBhvr>
                                        <p:cTn id="40" dur="1" fill="hold">
                                          <p:stCondLst>
                                            <p:cond delay="499"/>
                                          </p:stCondLst>
                                        </p:cTn>
                                        <p:tgtEl>
                                          <p:spTgt spid="84"/>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13"/>
                                        </p:tgtEl>
                                      </p:cBhvr>
                                    </p:animEffect>
                                    <p:set>
                                      <p:cBhvr>
                                        <p:cTn id="43" dur="1" fill="hold">
                                          <p:stCondLst>
                                            <p:cond delay="499"/>
                                          </p:stCondLst>
                                        </p:cTn>
                                        <p:tgtEl>
                                          <p:spTgt spid="13"/>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500"/>
                                        <p:tgtEl>
                                          <p:spTgt spid="93"/>
                                        </p:tgtEl>
                                      </p:cBhvr>
                                    </p:animEffect>
                                    <p:set>
                                      <p:cBhvr>
                                        <p:cTn id="46" dur="1" fill="hold">
                                          <p:stCondLst>
                                            <p:cond delay="499"/>
                                          </p:stCondLst>
                                        </p:cTn>
                                        <p:tgtEl>
                                          <p:spTgt spid="93"/>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78"/>
                                        </p:tgtEl>
                                      </p:cBhvr>
                                    </p:animEffect>
                                    <p:set>
                                      <p:cBhvr>
                                        <p:cTn id="49" dur="1" fill="hold">
                                          <p:stCondLst>
                                            <p:cond delay="499"/>
                                          </p:stCondLst>
                                        </p:cTn>
                                        <p:tgtEl>
                                          <p:spTgt spid="78"/>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97"/>
                                        </p:tgtEl>
                                      </p:cBhvr>
                                    </p:animEffect>
                                    <p:set>
                                      <p:cBhvr>
                                        <p:cTn id="52" dur="1" fill="hold">
                                          <p:stCondLst>
                                            <p:cond delay="499"/>
                                          </p:stCondLst>
                                        </p:cTn>
                                        <p:tgtEl>
                                          <p:spTgt spid="97"/>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98"/>
                                        </p:tgtEl>
                                      </p:cBhvr>
                                    </p:animEffect>
                                    <p:set>
                                      <p:cBhvr>
                                        <p:cTn id="55" dur="1" fill="hold">
                                          <p:stCondLst>
                                            <p:cond delay="499"/>
                                          </p:stCondLst>
                                        </p:cTn>
                                        <p:tgtEl>
                                          <p:spTgt spid="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10" grpId="0" animBg="1"/>
      <p:bldP spid="63" grpId="0" animBg="1"/>
      <p:bldP spid="79" grpId="0" animBg="1"/>
      <p:bldP spid="93"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19991-BCE4-A040-B5E3-34A133E7BAE0}"/>
              </a:ext>
            </a:extLst>
          </p:cNvPr>
          <p:cNvSpPr>
            <a:spLocks noGrp="1"/>
          </p:cNvSpPr>
          <p:nvPr>
            <p:ph type="title"/>
          </p:nvPr>
        </p:nvSpPr>
        <p:spPr/>
        <p:txBody>
          <a:bodyPr/>
          <a:lstStyle/>
          <a:p>
            <a:r>
              <a:rPr lang="en-CH" dirty="0"/>
              <a:t>Step </a:t>
            </a:r>
            <a:r>
              <a:rPr lang="en-CH" dirty="0">
                <a:latin typeface="+mn-lt"/>
              </a:rPr>
              <a:t>2</a:t>
            </a:r>
            <a:r>
              <a:rPr lang="en-CH" dirty="0"/>
              <a:t> Overview</a:t>
            </a:r>
          </a:p>
        </p:txBody>
      </p:sp>
      <p:sp>
        <p:nvSpPr>
          <p:cNvPr id="3" name="Content Placeholder 2">
            <a:extLst>
              <a:ext uri="{FF2B5EF4-FFF2-40B4-BE49-F238E27FC236}">
                <a16:creationId xmlns:a16="http://schemas.microsoft.com/office/drawing/2014/main" id="{9B10EA64-34F9-DC41-822D-7724EAC97485}"/>
              </a:ext>
            </a:extLst>
          </p:cNvPr>
          <p:cNvSpPr>
            <a:spLocks noGrp="1"/>
          </p:cNvSpPr>
          <p:nvPr>
            <p:ph idx="1"/>
          </p:nvPr>
        </p:nvSpPr>
        <p:spPr>
          <a:xfrm>
            <a:off x="4777878" y="924377"/>
            <a:ext cx="3983066" cy="1985679"/>
          </a:xfrm>
        </p:spPr>
        <p:txBody>
          <a:bodyPr/>
          <a:lstStyle/>
          <a:p>
            <a:pPr lvl="1">
              <a:lnSpc>
                <a:spcPct val="100000"/>
              </a:lnSpc>
              <a:spcBef>
                <a:spcPts val="0"/>
              </a:spcBef>
              <a:spcAft>
                <a:spcPts val="300"/>
              </a:spcAft>
              <a:buClr>
                <a:schemeClr val="tx1"/>
              </a:buClr>
            </a:pPr>
            <a:r>
              <a:rPr lang="en-GB" sz="2000" b="1" dirty="0">
                <a:solidFill>
                  <a:srgbClr val="C815BD"/>
                </a:solidFill>
              </a:rPr>
              <a:t>Identify the common k-mers </a:t>
            </a:r>
            <a:r>
              <a:rPr lang="en-GB" sz="2000" dirty="0"/>
              <a:t>between the </a:t>
            </a:r>
            <a:r>
              <a:rPr lang="en-GB" sz="2000" u="sng" dirty="0"/>
              <a:t>query k-mers</a:t>
            </a:r>
            <a:r>
              <a:rPr lang="en-GB" sz="2000" dirty="0"/>
              <a:t> </a:t>
            </a:r>
          </a:p>
          <a:p>
            <a:pPr marL="123950" lvl="1" indent="0">
              <a:lnSpc>
                <a:spcPct val="100000"/>
              </a:lnSpc>
              <a:spcBef>
                <a:spcPts val="0"/>
              </a:spcBef>
              <a:spcAft>
                <a:spcPts val="300"/>
              </a:spcAft>
              <a:buClr>
                <a:schemeClr val="tx1"/>
              </a:buClr>
              <a:buNone/>
            </a:pPr>
            <a:r>
              <a:rPr lang="en-GB" sz="2000" dirty="0"/>
              <a:t>    and the </a:t>
            </a:r>
            <a:r>
              <a:rPr lang="en-GB" sz="2000" u="sng" dirty="0"/>
              <a:t>database k-mers</a:t>
            </a:r>
          </a:p>
          <a:p>
            <a:pPr marL="123950" lvl="1" indent="0">
              <a:lnSpc>
                <a:spcPct val="100000"/>
              </a:lnSpc>
              <a:spcBef>
                <a:spcPts val="0"/>
              </a:spcBef>
              <a:spcAft>
                <a:spcPts val="300"/>
              </a:spcAft>
              <a:buClr>
                <a:schemeClr val="tx1"/>
              </a:buClr>
              <a:buNone/>
            </a:pPr>
            <a:endParaRPr lang="en-GB" sz="2000" u="sng" dirty="0"/>
          </a:p>
          <a:p>
            <a:pPr lvl="1">
              <a:lnSpc>
                <a:spcPct val="100000"/>
              </a:lnSpc>
              <a:spcBef>
                <a:spcPts val="0"/>
              </a:spcBef>
              <a:spcAft>
                <a:spcPts val="300"/>
              </a:spcAft>
              <a:buClr>
                <a:schemeClr val="tx1"/>
              </a:buClr>
            </a:pPr>
            <a:r>
              <a:rPr lang="en-GB" sz="2000" b="1" dirty="0">
                <a:solidFill>
                  <a:srgbClr val="C815BD"/>
                </a:solidFill>
              </a:rPr>
              <a:t>Retrieve the</a:t>
            </a:r>
            <a:r>
              <a:rPr lang="en-GB" sz="2000" dirty="0"/>
              <a:t> </a:t>
            </a:r>
            <a:r>
              <a:rPr lang="en-GB" sz="2000" b="1" dirty="0">
                <a:solidFill>
                  <a:srgbClr val="C815BD"/>
                </a:solidFill>
              </a:rPr>
              <a:t>species IDs </a:t>
            </a:r>
          </a:p>
          <a:p>
            <a:pPr marL="123950" lvl="1" indent="0">
              <a:lnSpc>
                <a:spcPct val="100000"/>
              </a:lnSpc>
              <a:spcBef>
                <a:spcPts val="0"/>
              </a:spcBef>
              <a:spcAft>
                <a:spcPts val="300"/>
              </a:spcAft>
              <a:buClr>
                <a:schemeClr val="tx1"/>
              </a:buClr>
              <a:buNone/>
            </a:pPr>
            <a:r>
              <a:rPr lang="en-GB" sz="2000" b="1" dirty="0">
                <a:solidFill>
                  <a:srgbClr val="C815BD"/>
                </a:solidFill>
              </a:rPr>
              <a:t>    </a:t>
            </a:r>
            <a:r>
              <a:rPr lang="en-GB" sz="2000" dirty="0"/>
              <a:t>of the common k-mers</a:t>
            </a:r>
          </a:p>
        </p:txBody>
      </p:sp>
      <p:sp>
        <p:nvSpPr>
          <p:cNvPr id="26" name="Rounded Rectangle 25">
            <a:extLst>
              <a:ext uri="{FF2B5EF4-FFF2-40B4-BE49-F238E27FC236}">
                <a16:creationId xmlns:a16="http://schemas.microsoft.com/office/drawing/2014/main" id="{EF7CB4DD-70C8-CE40-9C57-058CC6D7A573}"/>
              </a:ext>
            </a:extLst>
          </p:cNvPr>
          <p:cNvSpPr/>
          <p:nvPr/>
        </p:nvSpPr>
        <p:spPr>
          <a:xfrm>
            <a:off x="168279" y="3156131"/>
            <a:ext cx="8788681" cy="1271645"/>
          </a:xfrm>
          <a:prstGeom prst="roundRect">
            <a:avLst>
              <a:gd name="adj" fmla="val 826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Content Placeholder 2">
            <a:extLst>
              <a:ext uri="{FF2B5EF4-FFF2-40B4-BE49-F238E27FC236}">
                <a16:creationId xmlns:a16="http://schemas.microsoft.com/office/drawing/2014/main" id="{46EDEAC1-AAB5-3E43-B7E1-143CB84105E9}"/>
              </a:ext>
            </a:extLst>
          </p:cNvPr>
          <p:cNvSpPr txBox="1">
            <a:spLocks/>
          </p:cNvSpPr>
          <p:nvPr/>
        </p:nvSpPr>
        <p:spPr>
          <a:xfrm>
            <a:off x="168280" y="3156131"/>
            <a:ext cx="8394952" cy="1271645"/>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r>
              <a:rPr kumimoji="0" lang="en-GB" sz="2200" b="1" i="1" u="none" strike="noStrike" kern="1200" cap="none" spc="0" normalizeH="0" baseline="0" noProof="0" dirty="0">
                <a:ln>
                  <a:noFill/>
                </a:ln>
                <a:solidFill>
                  <a:srgbClr val="548235"/>
                </a:solidFill>
                <a:effectLst/>
                <a:uLnTx/>
                <a:uFillTx/>
                <a:latin typeface="Corbel" panose="020B0503020204020204" pitchFamily="34" charset="0"/>
                <a:ea typeface="+mn-ea"/>
                <a:cs typeface="+mn-cs"/>
              </a:rPr>
              <a:t>           MegIS executes Step 2 in the SSD</a:t>
            </a:r>
          </a:p>
          <a:p>
            <a:pPr marL="311150" marR="0" lvl="1" indent="-187200" algn="l" defTabSz="914400" rtl="0" eaLnBrk="1" fontAlgn="auto" latinLnBrk="0" hangingPunct="1">
              <a:lnSpc>
                <a:spcPct val="100000"/>
              </a:lnSpc>
              <a:spcBef>
                <a:spcPts val="0"/>
              </a:spcBef>
              <a:spcAft>
                <a:spcPts val="700"/>
              </a:spcAft>
              <a:buClrTx/>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Accesses </a:t>
            </a:r>
            <a:r>
              <a:rPr kumimoji="0" lang="en-GB"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large data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with </a:t>
            </a:r>
            <a:r>
              <a:rPr kumimoji="0" lang="en-GB"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low reuse</a:t>
            </a:r>
          </a:p>
          <a:p>
            <a:pPr marL="311150" marR="0" lvl="1" indent="-187200" algn="l" defTabSz="914400" rtl="0" eaLnBrk="1" fontAlgn="auto" latinLnBrk="0" hangingPunct="1">
              <a:lnSpc>
                <a:spcPct val="100000"/>
              </a:lnSpc>
              <a:spcBef>
                <a:spcPts val="0"/>
              </a:spcBef>
              <a:spcAft>
                <a:spcPts val="700"/>
              </a:spcAft>
              <a:buClrTx/>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Involves </a:t>
            </a:r>
            <a:r>
              <a:rPr kumimoji="0" lang="en-GB"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lightweight computation</a:t>
            </a:r>
          </a:p>
        </p:txBody>
      </p:sp>
      <p:sp>
        <p:nvSpPr>
          <p:cNvPr id="27" name="Rounded Rectangle 26">
            <a:extLst>
              <a:ext uri="{FF2B5EF4-FFF2-40B4-BE49-F238E27FC236}">
                <a16:creationId xmlns:a16="http://schemas.microsoft.com/office/drawing/2014/main" id="{308DFA26-B15A-5D4B-BC13-393BCB1F05E2}"/>
              </a:ext>
            </a:extLst>
          </p:cNvPr>
          <p:cNvSpPr/>
          <p:nvPr/>
        </p:nvSpPr>
        <p:spPr>
          <a:xfrm>
            <a:off x="168279" y="4673852"/>
            <a:ext cx="8788681" cy="1622697"/>
          </a:xfrm>
          <a:prstGeom prst="roundRect">
            <a:avLst>
              <a:gd name="adj" fmla="val 8260"/>
            </a:avLst>
          </a:prstGeom>
          <a:solidFill>
            <a:srgbClr val="E6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2">
            <a:extLst>
              <a:ext uri="{FF2B5EF4-FFF2-40B4-BE49-F238E27FC236}">
                <a16:creationId xmlns:a16="http://schemas.microsoft.com/office/drawing/2014/main" id="{9128A8DB-0E35-A446-A0BF-D7EEE4B3035E}"/>
              </a:ext>
            </a:extLst>
          </p:cNvPr>
          <p:cNvSpPr txBox="1">
            <a:spLocks/>
          </p:cNvSpPr>
          <p:nvPr/>
        </p:nvSpPr>
        <p:spPr>
          <a:xfrm>
            <a:off x="168280" y="4673853"/>
            <a:ext cx="8953986" cy="162269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r>
              <a:rPr kumimoji="0" lang="en-GB" sz="2200" b="1" i="1" u="none" strike="noStrike" kern="1200" cap="none" spc="0" normalizeH="0" baseline="0" noProof="0" dirty="0">
                <a:ln>
                  <a:noFill/>
                </a:ln>
                <a:solidFill>
                  <a:srgbClr val="8A64D6"/>
                </a:solidFill>
                <a:effectLst/>
                <a:uLnTx/>
                <a:uFillTx/>
                <a:latin typeface="Corbel" panose="020B0503020204020204" pitchFamily="34" charset="0"/>
                <a:ea typeface="+mn-ea"/>
                <a:cs typeface="+mn-cs"/>
              </a:rPr>
              <a:t>To execute Step 2 efficiently in the SSD, MegIS needs to:</a:t>
            </a:r>
          </a:p>
          <a:p>
            <a:pPr marL="311150" marR="0" lvl="1" indent="-187200" algn="l" defTabSz="914400" rtl="0" eaLnBrk="1" fontAlgn="auto" latinLnBrk="0" hangingPunct="1">
              <a:lnSpc>
                <a:spcPct val="100000"/>
              </a:lnSpc>
              <a:spcBef>
                <a:spcPts val="0"/>
              </a:spcBef>
              <a:spcAft>
                <a:spcPts val="700"/>
              </a:spcAft>
              <a:buClrTx/>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Leverage </a:t>
            </a:r>
            <a:r>
              <a:rPr kumimoji="0" lang="en-GB" sz="2000" b="1" i="0" u="none" strike="noStrike" kern="1200" cap="none" spc="0" normalizeH="0" baseline="0" noProof="0" dirty="0">
                <a:ln>
                  <a:noFill/>
                </a:ln>
                <a:solidFill>
                  <a:srgbClr val="8A64D6"/>
                </a:solidFill>
                <a:effectLst/>
                <a:uLnTx/>
                <a:uFillTx/>
                <a:latin typeface="Corbel" panose="020B0503020204020204" pitchFamily="34" charset="0"/>
                <a:ea typeface="+mn-ea"/>
                <a:cs typeface="+mn-cs"/>
              </a:rPr>
              <a:t>internal bandwidth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efficiently</a:t>
            </a:r>
          </a:p>
          <a:p>
            <a:pPr marL="311150" marR="0" lvl="1" indent="-187200" algn="l" defTabSz="914400" rtl="0" eaLnBrk="1" fontAlgn="auto" latinLnBrk="0" hangingPunct="1">
              <a:lnSpc>
                <a:spcPct val="100000"/>
              </a:lnSpc>
              <a:spcBef>
                <a:spcPts val="0"/>
              </a:spcBef>
              <a:spcAft>
                <a:spcPts val="300"/>
              </a:spcAft>
              <a:buClrTx/>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Not require </a:t>
            </a:r>
            <a:r>
              <a:rPr kumimoji="0" lang="en-GB" sz="2000" b="1" i="0" u="none" strike="noStrike" kern="1200" cap="none" spc="0" normalizeH="0" baseline="0" noProof="0" dirty="0">
                <a:ln>
                  <a:noFill/>
                </a:ln>
                <a:solidFill>
                  <a:srgbClr val="8A64D6"/>
                </a:solidFill>
                <a:effectLst/>
                <a:uLnTx/>
                <a:uFillTx/>
                <a:latin typeface="Corbel" panose="020B0503020204020204" pitchFamily="34" charset="0"/>
                <a:ea typeface="+mn-ea"/>
                <a:cs typeface="+mn-cs"/>
              </a:rPr>
              <a:t>expensive hardware inside the SSD</a:t>
            </a:r>
          </a:p>
          <a:p>
            <a:pPr marL="123950" marR="0" lvl="1" indent="0" algn="l" defTabSz="914400" rtl="0" eaLnBrk="1" fontAlgn="auto" latinLnBrk="0" hangingPunct="1">
              <a:lnSpc>
                <a:spcPct val="100000"/>
              </a:lnSpc>
              <a:spcBef>
                <a:spcPts val="0"/>
              </a:spcBef>
              <a:spcAft>
                <a:spcPts val="700"/>
              </a:spcAft>
              <a:buClrTx/>
              <a:buSzTx/>
              <a:buFont typeface="Cambria" panose="02040503050406030204" pitchFamily="18" charset="0"/>
              <a:buNone/>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(e.g., large DRAM bandwidth/capacity and costly logic units)</a:t>
            </a:r>
          </a:p>
        </p:txBody>
      </p:sp>
      <p:grpSp>
        <p:nvGrpSpPr>
          <p:cNvPr id="23" name="Group 22">
            <a:extLst>
              <a:ext uri="{FF2B5EF4-FFF2-40B4-BE49-F238E27FC236}">
                <a16:creationId xmlns:a16="http://schemas.microsoft.com/office/drawing/2014/main" id="{7779612F-0ECD-8043-BB5D-67760A70B996}"/>
              </a:ext>
            </a:extLst>
          </p:cNvPr>
          <p:cNvGrpSpPr/>
          <p:nvPr/>
        </p:nvGrpSpPr>
        <p:grpSpPr>
          <a:xfrm>
            <a:off x="168279" y="938316"/>
            <a:ext cx="4827949" cy="1984098"/>
            <a:chOff x="3811343" y="2534582"/>
            <a:chExt cx="4827949" cy="1984098"/>
          </a:xfrm>
        </p:grpSpPr>
        <p:sp>
          <p:nvSpPr>
            <p:cNvPr id="24" name="Rectangle 23">
              <a:extLst>
                <a:ext uri="{FF2B5EF4-FFF2-40B4-BE49-F238E27FC236}">
                  <a16:creationId xmlns:a16="http://schemas.microsoft.com/office/drawing/2014/main" id="{44DE93D5-14BA-A344-9A4D-07727FB24D55}"/>
                </a:ext>
              </a:extLst>
            </p:cNvPr>
            <p:cNvSpPr/>
            <p:nvPr/>
          </p:nvSpPr>
          <p:spPr>
            <a:xfrm>
              <a:off x="3811343" y="2534582"/>
              <a:ext cx="4578895" cy="1959589"/>
            </a:xfrm>
            <a:prstGeom prst="rect">
              <a:avLst/>
            </a:prstGeom>
            <a:solidFill>
              <a:srgbClr val="FAE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ounded Rectangle 24">
              <a:extLst>
                <a:ext uri="{FF2B5EF4-FFF2-40B4-BE49-F238E27FC236}">
                  <a16:creationId xmlns:a16="http://schemas.microsoft.com/office/drawing/2014/main" id="{40BD739C-CA8D-6C4C-8710-4DE73EB7AF5F}"/>
                </a:ext>
              </a:extLst>
            </p:cNvPr>
            <p:cNvSpPr/>
            <p:nvPr/>
          </p:nvSpPr>
          <p:spPr>
            <a:xfrm>
              <a:off x="3934912" y="3145377"/>
              <a:ext cx="2065855" cy="737999"/>
            </a:xfrm>
            <a:prstGeom prst="roundRect">
              <a:avLst>
                <a:gd name="adj" fmla="val 8025"/>
              </a:avLst>
            </a:prstGeom>
            <a:solidFill>
              <a:srgbClr val="C813B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Presence/Absence Identification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28" name="Group 27">
              <a:extLst>
                <a:ext uri="{FF2B5EF4-FFF2-40B4-BE49-F238E27FC236}">
                  <a16:creationId xmlns:a16="http://schemas.microsoft.com/office/drawing/2014/main" id="{77CFDEC9-6C06-C14C-932F-A45C7967F881}"/>
                </a:ext>
              </a:extLst>
            </p:cNvPr>
            <p:cNvGrpSpPr/>
            <p:nvPr/>
          </p:nvGrpSpPr>
          <p:grpSpPr>
            <a:xfrm>
              <a:off x="6372024" y="2606099"/>
              <a:ext cx="2267268" cy="1882173"/>
              <a:chOff x="5032700" y="1554591"/>
              <a:chExt cx="2267268" cy="1882173"/>
            </a:xfrm>
          </p:grpSpPr>
          <p:pic>
            <p:nvPicPr>
              <p:cNvPr id="32" name="Picture 31">
                <a:extLst>
                  <a:ext uri="{FF2B5EF4-FFF2-40B4-BE49-F238E27FC236}">
                    <a16:creationId xmlns:a16="http://schemas.microsoft.com/office/drawing/2014/main" id="{D8BF9EC5-EAB6-8B44-AE31-3AAEC1E7DCB5}"/>
                  </a:ext>
                </a:extLst>
              </p:cNvPr>
              <p:cNvPicPr>
                <a:picLocks noChangeAspect="1"/>
              </p:cNvPicPr>
              <p:nvPr/>
            </p:nvPicPr>
            <p:blipFill>
              <a:blip r:embed="rId3">
                <a:duotone>
                  <a:prstClr val="black"/>
                  <a:schemeClr val="accent6">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5032701" y="1554591"/>
                <a:ext cx="617134" cy="617134"/>
              </a:xfrm>
              <a:prstGeom prst="rect">
                <a:avLst/>
              </a:prstGeom>
              <a:effectLst>
                <a:glow rad="25400">
                  <a:schemeClr val="bg1">
                    <a:alpha val="88250"/>
                  </a:schemeClr>
                </a:glow>
              </a:effectLst>
            </p:spPr>
          </p:pic>
          <p:pic>
            <p:nvPicPr>
              <p:cNvPr id="33" name="Picture 32">
                <a:extLst>
                  <a:ext uri="{FF2B5EF4-FFF2-40B4-BE49-F238E27FC236}">
                    <a16:creationId xmlns:a16="http://schemas.microsoft.com/office/drawing/2014/main" id="{F9D74E86-CE23-F04D-A407-492E315AF1CF}"/>
                  </a:ext>
                </a:extLst>
              </p:cNvPr>
              <p:cNvPicPr>
                <a:picLocks noChangeAspect="1"/>
              </p:cNvPicPr>
              <p:nvPr/>
            </p:nvPicPr>
            <p:blipFill>
              <a:blip r:embed="rId5"/>
              <a:stretch>
                <a:fillRect/>
              </a:stretch>
            </p:blipFill>
            <p:spPr>
              <a:xfrm>
                <a:off x="5032700" y="2210884"/>
                <a:ext cx="552729" cy="552729"/>
              </a:xfrm>
              <a:prstGeom prst="rect">
                <a:avLst/>
              </a:prstGeom>
              <a:effectLst>
                <a:glow rad="25400">
                  <a:schemeClr val="bg1">
                    <a:alpha val="88250"/>
                  </a:schemeClr>
                </a:glow>
              </a:effectLst>
            </p:spPr>
          </p:pic>
          <p:pic>
            <p:nvPicPr>
              <p:cNvPr id="34" name="Picture 33">
                <a:extLst>
                  <a:ext uri="{FF2B5EF4-FFF2-40B4-BE49-F238E27FC236}">
                    <a16:creationId xmlns:a16="http://schemas.microsoft.com/office/drawing/2014/main" id="{1A901D50-1C90-D84E-8836-CB20FAD2E9F7}"/>
                  </a:ext>
                </a:extLst>
              </p:cNvPr>
              <p:cNvPicPr>
                <a:picLocks noChangeAspect="1"/>
              </p:cNvPicPr>
              <p:nvPr/>
            </p:nvPicPr>
            <p:blipFill>
              <a:blip r:embed="rId6">
                <a:duotone>
                  <a:prstClr val="black"/>
                  <a:srgbClr val="1982C3">
                    <a:tint val="45000"/>
                    <a:satMod val="400000"/>
                  </a:srgbClr>
                </a:duotone>
                <a:extLst>
                  <a:ext uri="{BEBA8EAE-BF5A-486C-A8C5-ECC9F3942E4B}">
                    <a14:imgProps xmlns:a14="http://schemas.microsoft.com/office/drawing/2010/main">
                      <a14:imgLayer r:embed="rId7">
                        <a14:imgEffect>
                          <a14:colorTemperature colorTemp="11200"/>
                        </a14:imgEffect>
                        <a14:imgEffect>
                          <a14:saturation sat="400000"/>
                        </a14:imgEffect>
                      </a14:imgLayer>
                    </a14:imgProps>
                  </a:ext>
                </a:extLst>
              </a:blip>
              <a:stretch>
                <a:fillRect/>
              </a:stretch>
            </p:blipFill>
            <p:spPr>
              <a:xfrm>
                <a:off x="5032701" y="2792027"/>
                <a:ext cx="644737" cy="644737"/>
              </a:xfrm>
              <a:prstGeom prst="rect">
                <a:avLst/>
              </a:prstGeom>
              <a:effectLst>
                <a:glow rad="25400">
                  <a:schemeClr val="bg1">
                    <a:alpha val="88250"/>
                  </a:schemeClr>
                </a:glow>
              </a:effectLst>
            </p:spPr>
          </p:pic>
          <p:sp>
            <p:nvSpPr>
              <p:cNvPr id="35" name="TextBox 34">
                <a:extLst>
                  <a:ext uri="{FF2B5EF4-FFF2-40B4-BE49-F238E27FC236}">
                    <a16:creationId xmlns:a16="http://schemas.microsoft.com/office/drawing/2014/main" id="{F9CAF35A-034F-9549-83D7-E837A7229711}"/>
                  </a:ext>
                </a:extLst>
              </p:cNvPr>
              <p:cNvSpPr txBox="1"/>
              <p:nvPr/>
            </p:nvSpPr>
            <p:spPr>
              <a:xfrm>
                <a:off x="5567969" y="1676971"/>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V. cholerae</a:t>
                </a:r>
              </a:p>
            </p:txBody>
          </p:sp>
          <p:sp>
            <p:nvSpPr>
              <p:cNvPr id="36" name="TextBox 35">
                <a:extLst>
                  <a:ext uri="{FF2B5EF4-FFF2-40B4-BE49-F238E27FC236}">
                    <a16:creationId xmlns:a16="http://schemas.microsoft.com/office/drawing/2014/main" id="{BD890A30-D880-0642-A988-5C351E6AE969}"/>
                  </a:ext>
                </a:extLst>
              </p:cNvPr>
              <p:cNvSpPr txBox="1"/>
              <p:nvPr/>
            </p:nvSpPr>
            <p:spPr>
              <a:xfrm>
                <a:off x="5604503" y="2936064"/>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A9AC2"/>
                    </a:solidFill>
                    <a:effectLst/>
                    <a:uLnTx/>
                    <a:uFillTx/>
                    <a:latin typeface="Corbel" panose="020B0503020204020204" pitchFamily="34" charset="0"/>
                    <a:ea typeface="+mn-ea"/>
                    <a:cs typeface="+mn-cs"/>
                  </a:rPr>
                  <a:t>E. coli</a:t>
                </a:r>
              </a:p>
            </p:txBody>
          </p:sp>
          <p:sp>
            <p:nvSpPr>
              <p:cNvPr id="37" name="TextBox 36">
                <a:extLst>
                  <a:ext uri="{FF2B5EF4-FFF2-40B4-BE49-F238E27FC236}">
                    <a16:creationId xmlns:a16="http://schemas.microsoft.com/office/drawing/2014/main" id="{A61C5A24-EC4A-3C44-B46C-03D9833A49FC}"/>
                  </a:ext>
                </a:extLst>
              </p:cNvPr>
              <p:cNvSpPr txBox="1"/>
              <p:nvPr/>
            </p:nvSpPr>
            <p:spPr>
              <a:xfrm>
                <a:off x="5586604" y="2310900"/>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06161"/>
                    </a:solidFill>
                    <a:effectLst/>
                    <a:uLnTx/>
                    <a:uFillTx/>
                    <a:latin typeface="Corbel" panose="020B0503020204020204" pitchFamily="34" charset="0"/>
                    <a:ea typeface="+mn-ea"/>
                    <a:cs typeface="+mn-cs"/>
                  </a:rPr>
                  <a:t>SARS-CoV-2</a:t>
                </a:r>
              </a:p>
            </p:txBody>
          </p:sp>
        </p:grpSp>
        <p:cxnSp>
          <p:nvCxnSpPr>
            <p:cNvPr id="29" name="Straight Arrow Connector 28">
              <a:extLst>
                <a:ext uri="{FF2B5EF4-FFF2-40B4-BE49-F238E27FC236}">
                  <a16:creationId xmlns:a16="http://schemas.microsoft.com/office/drawing/2014/main" id="{9CC12ED0-2042-A841-8ADE-38F9FC9EA554}"/>
                </a:ext>
              </a:extLst>
            </p:cNvPr>
            <p:cNvCxnSpPr>
              <a:cxnSpLocks/>
            </p:cNvCxnSpPr>
            <p:nvPr/>
          </p:nvCxnSpPr>
          <p:spPr>
            <a:xfrm>
              <a:off x="5990142" y="3503159"/>
              <a:ext cx="251999" cy="0"/>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Rounded Rectangle 29">
              <a:extLst>
                <a:ext uri="{FF2B5EF4-FFF2-40B4-BE49-F238E27FC236}">
                  <a16:creationId xmlns:a16="http://schemas.microsoft.com/office/drawing/2014/main" id="{6278D6F3-CF42-5244-B9E6-4C1E3F848CCF}"/>
                </a:ext>
              </a:extLst>
            </p:cNvPr>
            <p:cNvSpPr/>
            <p:nvPr/>
          </p:nvSpPr>
          <p:spPr>
            <a:xfrm>
              <a:off x="3821380" y="2550652"/>
              <a:ext cx="4568857" cy="1968028"/>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4" name="Picture 3">
            <a:extLst>
              <a:ext uri="{FF2B5EF4-FFF2-40B4-BE49-F238E27FC236}">
                <a16:creationId xmlns:a16="http://schemas.microsoft.com/office/drawing/2014/main" id="{1C15EF86-DE50-164E-8910-645BB3B8A4F8}"/>
              </a:ext>
            </a:extLst>
          </p:cNvPr>
          <p:cNvPicPr>
            <a:picLocks noChangeAspect="1"/>
          </p:cNvPicPr>
          <p:nvPr/>
        </p:nvPicPr>
        <p:blipFill>
          <a:blip r:embed="rId8">
            <a:duotone>
              <a:schemeClr val="accent6">
                <a:shade val="45000"/>
                <a:satMod val="135000"/>
              </a:schemeClr>
              <a:prstClr val="white"/>
            </a:duotone>
          </a:blip>
          <a:stretch>
            <a:fillRect/>
          </a:stretch>
        </p:blipFill>
        <p:spPr>
          <a:xfrm>
            <a:off x="187040" y="3081453"/>
            <a:ext cx="675366" cy="675366"/>
          </a:xfrm>
          <a:prstGeom prst="rect">
            <a:avLst/>
          </a:prstGeom>
        </p:spPr>
      </p:pic>
    </p:spTree>
    <p:extLst>
      <p:ext uri="{BB962C8B-B14F-4D97-AF65-F5344CB8AC3E}">
        <p14:creationId xmlns:p14="http://schemas.microsoft.com/office/powerpoint/2010/main" val="39130599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2">
                                            <p:txEl>
                                              <p:pRg st="2" end="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26" grpId="0" animBg="1"/>
      <p:bldP spid="21" grpId="0" uiExpand="1" build="p" bldLvl="2"/>
      <p:bldP spid="27" grpId="0" animBg="1"/>
      <p:bldP spid="22" grpId="0" uiExpand="1" build="p" bldLvl="2"/>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00E06-EEE1-5748-80CA-62D73D95C968}"/>
              </a:ext>
            </a:extLst>
          </p:cNvPr>
          <p:cNvSpPr>
            <a:spLocks noGrp="1"/>
          </p:cNvSpPr>
          <p:nvPr>
            <p:ph type="title"/>
          </p:nvPr>
        </p:nvSpPr>
        <p:spPr/>
        <p:txBody>
          <a:bodyPr/>
          <a:lstStyle/>
          <a:p>
            <a:r>
              <a:rPr lang="en-GB" sz="3200" b="1" dirty="0">
                <a:solidFill>
                  <a:srgbClr val="0C4771"/>
                </a:solidFill>
              </a:rPr>
              <a:t>Step 2 Design: Identifying the Common </a:t>
            </a:r>
            <a:r>
              <a:rPr lang="en-GB" sz="3200" dirty="0">
                <a:solidFill>
                  <a:srgbClr val="0C4771"/>
                </a:solidFill>
              </a:rPr>
              <a:t>K</a:t>
            </a:r>
            <a:r>
              <a:rPr lang="en-GB" sz="3200" b="1" dirty="0">
                <a:solidFill>
                  <a:srgbClr val="0C4771"/>
                </a:solidFill>
              </a:rPr>
              <a:t>-mers</a:t>
            </a:r>
            <a:endParaRPr lang="en-CH" sz="3200" dirty="0">
              <a:solidFill>
                <a:srgbClr val="0C4771"/>
              </a:solidFill>
            </a:endParaRPr>
          </a:p>
        </p:txBody>
      </p:sp>
      <p:sp>
        <p:nvSpPr>
          <p:cNvPr id="3" name="Content Placeholder 2">
            <a:extLst>
              <a:ext uri="{FF2B5EF4-FFF2-40B4-BE49-F238E27FC236}">
                <a16:creationId xmlns:a16="http://schemas.microsoft.com/office/drawing/2014/main" id="{05C8A773-A895-2E48-99E0-79B681EC3FE4}"/>
              </a:ext>
            </a:extLst>
          </p:cNvPr>
          <p:cNvSpPr>
            <a:spLocks noGrp="1"/>
          </p:cNvSpPr>
          <p:nvPr>
            <p:ph idx="1"/>
          </p:nvPr>
        </p:nvSpPr>
        <p:spPr>
          <a:xfrm>
            <a:off x="189560" y="909902"/>
            <a:ext cx="8798061" cy="5377521"/>
          </a:xfrm>
        </p:spPr>
        <p:txBody>
          <a:bodyPr/>
          <a:lstStyle/>
          <a:p>
            <a:r>
              <a:rPr lang="en-GB" sz="2400" b="1" u="sng" dirty="0">
                <a:solidFill>
                  <a:srgbClr val="C00000"/>
                </a:solidFill>
              </a:rPr>
              <a:t>Challenge</a:t>
            </a:r>
            <a:r>
              <a:rPr lang="en-GB" sz="2400" b="1" dirty="0">
                <a:solidFill>
                  <a:srgbClr val="C00000"/>
                </a:solidFill>
              </a:rPr>
              <a:t>:</a:t>
            </a:r>
            <a:r>
              <a:rPr lang="en-GB" sz="2400" dirty="0">
                <a:solidFill>
                  <a:srgbClr val="C00000"/>
                </a:solidFill>
              </a:rPr>
              <a:t> Limited internal DRAM bandwidth</a:t>
            </a:r>
          </a:p>
          <a:p>
            <a:endParaRPr lang="en-GB" sz="2400" dirty="0"/>
          </a:p>
          <a:p>
            <a:endParaRPr lang="en-CH" sz="2400" dirty="0"/>
          </a:p>
        </p:txBody>
      </p:sp>
      <p:sp>
        <p:nvSpPr>
          <p:cNvPr id="4" name="Rounded Rectangle 3">
            <a:extLst>
              <a:ext uri="{FF2B5EF4-FFF2-40B4-BE49-F238E27FC236}">
                <a16:creationId xmlns:a16="http://schemas.microsoft.com/office/drawing/2014/main" id="{88F5BFE6-A97C-BD48-BB64-92653E47D894}"/>
              </a:ext>
            </a:extLst>
          </p:cNvPr>
          <p:cNvSpPr/>
          <p:nvPr/>
        </p:nvSpPr>
        <p:spPr>
          <a:xfrm>
            <a:off x="620613" y="2452931"/>
            <a:ext cx="7902774" cy="3904379"/>
          </a:xfrm>
          <a:prstGeom prst="roundRect">
            <a:avLst>
              <a:gd name="adj" fmla="val 6954"/>
            </a:avLst>
          </a:prstGeom>
          <a:solidFill>
            <a:schemeClr val="accent6">
              <a:lumMod val="20000"/>
              <a:lumOff val="8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1419A10B-0D05-334D-91C6-02E190C25F08}"/>
              </a:ext>
            </a:extLst>
          </p:cNvPr>
          <p:cNvSpPr/>
          <p:nvPr/>
        </p:nvSpPr>
        <p:spPr bwMode="auto">
          <a:xfrm>
            <a:off x="6732047" y="2600885"/>
            <a:ext cx="1564575" cy="2410098"/>
          </a:xfrm>
          <a:prstGeom prst="rect">
            <a:avLst/>
          </a:prstGeom>
          <a:solidFill>
            <a:schemeClr val="accent1">
              <a:lumMod val="60000"/>
              <a:lumOff val="40000"/>
            </a:schemeClr>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SSD DRAM</a:t>
            </a:r>
          </a:p>
        </p:txBody>
      </p:sp>
      <p:cxnSp>
        <p:nvCxnSpPr>
          <p:cNvPr id="6" name="Straight Arrow Connector 5">
            <a:extLst>
              <a:ext uri="{FF2B5EF4-FFF2-40B4-BE49-F238E27FC236}">
                <a16:creationId xmlns:a16="http://schemas.microsoft.com/office/drawing/2014/main" id="{B12D937A-B5F9-6C4E-BAC9-E4B914E15864}"/>
              </a:ext>
            </a:extLst>
          </p:cNvPr>
          <p:cNvCxnSpPr>
            <a:cxnSpLocks/>
          </p:cNvCxnSpPr>
          <p:nvPr/>
        </p:nvCxnSpPr>
        <p:spPr>
          <a:xfrm>
            <a:off x="2022364" y="5023250"/>
            <a:ext cx="2412748" cy="0"/>
          </a:xfrm>
          <a:prstGeom prst="straightConnector1">
            <a:avLst/>
          </a:prstGeom>
          <a:ln w="15875">
            <a:solidFill>
              <a:srgbClr val="8C67E2"/>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01E390F0-5E47-5948-92D8-F2449EC3AAD8}"/>
              </a:ext>
            </a:extLst>
          </p:cNvPr>
          <p:cNvSpPr/>
          <p:nvPr/>
        </p:nvSpPr>
        <p:spPr bwMode="auto">
          <a:xfrm>
            <a:off x="848423" y="2600884"/>
            <a:ext cx="5016363" cy="2221973"/>
          </a:xfrm>
          <a:prstGeom prst="rect">
            <a:avLst/>
          </a:prstGeom>
          <a:solidFill>
            <a:schemeClr val="accent4">
              <a:lumMod val="20000"/>
              <a:lumOff val="80000"/>
            </a:schemeClr>
          </a:solidFill>
          <a:ln w="15875" cap="flat" cmpd="sng" algn="ctr">
            <a:solidFill>
              <a:schemeClr val="tx1"/>
            </a:solidFill>
            <a:prstDash val="solid"/>
            <a:round/>
            <a:headEnd type="none" w="med" len="med"/>
            <a:tailEnd type="none" w="med" len="med"/>
          </a:ln>
          <a:effectLst/>
        </p:spPr>
        <p:txBody>
          <a:bodyPr vert="horz" wrap="square" lIns="72000" tIns="36000" rIns="0" bIns="3600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SSD Controller</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9BAF610C-602C-9848-97FF-B3433902F952}"/>
              </a:ext>
            </a:extLst>
          </p:cNvPr>
          <p:cNvCxnSpPr>
            <a:cxnSpLocks/>
          </p:cNvCxnSpPr>
          <p:nvPr/>
        </p:nvCxnSpPr>
        <p:spPr>
          <a:xfrm>
            <a:off x="5106047" y="5193426"/>
            <a:ext cx="0" cy="9336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44CCBB6-4282-6F41-A09C-7EE5FA66F6E6}"/>
              </a:ext>
            </a:extLst>
          </p:cNvPr>
          <p:cNvSpPr txBox="1"/>
          <p:nvPr/>
        </p:nvSpPr>
        <p:spPr>
          <a:xfrm>
            <a:off x="5955756" y="5385837"/>
            <a:ext cx="277903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MegIS-Enabled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SSD</a:t>
            </a:r>
          </a:p>
        </p:txBody>
      </p:sp>
      <p:sp>
        <p:nvSpPr>
          <p:cNvPr id="25" name="직사각형 79">
            <a:extLst>
              <a:ext uri="{FF2B5EF4-FFF2-40B4-BE49-F238E27FC236}">
                <a16:creationId xmlns:a16="http://schemas.microsoft.com/office/drawing/2014/main" id="{6FB31139-896D-7246-AA2F-D286888B7E6F}"/>
              </a:ext>
            </a:extLst>
          </p:cNvPr>
          <p:cNvSpPr/>
          <p:nvPr/>
        </p:nvSpPr>
        <p:spPr>
          <a:xfrm>
            <a:off x="1002606" y="4941815"/>
            <a:ext cx="2045979" cy="1147904"/>
          </a:xfrm>
          <a:prstGeom prst="rect">
            <a:avLst/>
          </a:prstGeom>
          <a:solidFill>
            <a:srgbClr val="D7DAFF"/>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6" name="Rectangle 25">
            <a:extLst>
              <a:ext uri="{FF2B5EF4-FFF2-40B4-BE49-F238E27FC236}">
                <a16:creationId xmlns:a16="http://schemas.microsoft.com/office/drawing/2014/main" id="{972B8D51-BD7A-3D47-B7AA-42A1CD596932}"/>
              </a:ext>
            </a:extLst>
          </p:cNvPr>
          <p:cNvSpPr/>
          <p:nvPr/>
        </p:nvSpPr>
        <p:spPr>
          <a:xfrm rot="16200000">
            <a:off x="518173" y="5367459"/>
            <a:ext cx="1213921" cy="274618"/>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Channel#1</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8" name="직사각형 79">
            <a:extLst>
              <a:ext uri="{FF2B5EF4-FFF2-40B4-BE49-F238E27FC236}">
                <a16:creationId xmlns:a16="http://schemas.microsoft.com/office/drawing/2014/main" id="{35F134A3-9905-EC48-ADD5-67989A09D270}"/>
              </a:ext>
            </a:extLst>
          </p:cNvPr>
          <p:cNvSpPr/>
          <p:nvPr/>
        </p:nvSpPr>
        <p:spPr>
          <a:xfrm>
            <a:off x="3729357" y="4934444"/>
            <a:ext cx="2045979" cy="1164805"/>
          </a:xfrm>
          <a:prstGeom prst="rect">
            <a:avLst/>
          </a:prstGeom>
          <a:solidFill>
            <a:srgbClr val="D7DAFF"/>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9" name="Rectangle 28">
            <a:extLst>
              <a:ext uri="{FF2B5EF4-FFF2-40B4-BE49-F238E27FC236}">
                <a16:creationId xmlns:a16="http://schemas.microsoft.com/office/drawing/2014/main" id="{4966A01A-DCC8-C34C-AEC4-26FD284F7EDC}"/>
              </a:ext>
            </a:extLst>
          </p:cNvPr>
          <p:cNvSpPr/>
          <p:nvPr/>
        </p:nvSpPr>
        <p:spPr>
          <a:xfrm rot="16200000">
            <a:off x="5057783" y="5367459"/>
            <a:ext cx="1213921" cy="274618"/>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Channel#N</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nvGrpSpPr>
          <p:cNvPr id="41" name="Group 40">
            <a:extLst>
              <a:ext uri="{FF2B5EF4-FFF2-40B4-BE49-F238E27FC236}">
                <a16:creationId xmlns:a16="http://schemas.microsoft.com/office/drawing/2014/main" id="{B11D6513-7D8C-214B-90CE-15BFBFFE5E4D}"/>
              </a:ext>
            </a:extLst>
          </p:cNvPr>
          <p:cNvGrpSpPr/>
          <p:nvPr/>
        </p:nvGrpSpPr>
        <p:grpSpPr>
          <a:xfrm>
            <a:off x="1534540" y="4986784"/>
            <a:ext cx="3639065" cy="1415497"/>
            <a:chOff x="1825369" y="4767389"/>
            <a:chExt cx="3639065" cy="1415497"/>
          </a:xfrm>
        </p:grpSpPr>
        <p:grpSp>
          <p:nvGrpSpPr>
            <p:cNvPr id="42" name="Group 41">
              <a:extLst>
                <a:ext uri="{FF2B5EF4-FFF2-40B4-BE49-F238E27FC236}">
                  <a16:creationId xmlns:a16="http://schemas.microsoft.com/office/drawing/2014/main" id="{3063BFDF-C2FF-264A-BDCC-177BAC10B1FB}"/>
                </a:ext>
              </a:extLst>
            </p:cNvPr>
            <p:cNvGrpSpPr/>
            <p:nvPr/>
          </p:nvGrpSpPr>
          <p:grpSpPr>
            <a:xfrm>
              <a:off x="1825369" y="4767389"/>
              <a:ext cx="3639065" cy="907501"/>
              <a:chOff x="1825369" y="4767389"/>
              <a:chExt cx="3639065" cy="907501"/>
            </a:xfrm>
          </p:grpSpPr>
          <p:sp>
            <p:nvSpPr>
              <p:cNvPr id="44" name="직사각형 79">
                <a:extLst>
                  <a:ext uri="{FF2B5EF4-FFF2-40B4-BE49-F238E27FC236}">
                    <a16:creationId xmlns:a16="http://schemas.microsoft.com/office/drawing/2014/main" id="{ABB739C2-8747-C949-8A28-7C120EB38B10}"/>
                  </a:ext>
                </a:extLst>
              </p:cNvPr>
              <p:cNvSpPr/>
              <p:nvPr/>
            </p:nvSpPr>
            <p:spPr>
              <a:xfrm>
                <a:off x="1825369" y="4848825"/>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AAAAA</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5" name="직사각형 79">
                <a:extLst>
                  <a:ext uri="{FF2B5EF4-FFF2-40B4-BE49-F238E27FC236}">
                    <a16:creationId xmlns:a16="http://schemas.microsoft.com/office/drawing/2014/main" id="{7E0F1761-4EEE-4A42-9E59-6726653FAD22}"/>
                  </a:ext>
                </a:extLst>
              </p:cNvPr>
              <p:cNvSpPr/>
              <p:nvPr/>
            </p:nvSpPr>
            <p:spPr>
              <a:xfrm>
                <a:off x="1825369" y="5473140"/>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TAACC</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6" name="직사각형 79">
                <a:extLst>
                  <a:ext uri="{FF2B5EF4-FFF2-40B4-BE49-F238E27FC236}">
                    <a16:creationId xmlns:a16="http://schemas.microsoft.com/office/drawing/2014/main" id="{44B2774E-1AB4-DD4B-A9F3-2EBAC5D437D8}"/>
                  </a:ext>
                </a:extLst>
              </p:cNvPr>
              <p:cNvSpPr/>
              <p:nvPr/>
            </p:nvSpPr>
            <p:spPr>
              <a:xfrm>
                <a:off x="1825369" y="5050575"/>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CAAAA</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7" name="직사각형 79">
                <a:extLst>
                  <a:ext uri="{FF2B5EF4-FFF2-40B4-BE49-F238E27FC236}">
                    <a16:creationId xmlns:a16="http://schemas.microsoft.com/office/drawing/2014/main" id="{2B726D12-2C51-654C-B701-7976C6067E7B}"/>
                  </a:ext>
                </a:extLst>
              </p:cNvPr>
              <p:cNvSpPr/>
              <p:nvPr/>
            </p:nvSpPr>
            <p:spPr>
              <a:xfrm>
                <a:off x="4488786" y="4848825"/>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AGTTT</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8" name="직사각형 79">
                <a:extLst>
                  <a:ext uri="{FF2B5EF4-FFF2-40B4-BE49-F238E27FC236}">
                    <a16:creationId xmlns:a16="http://schemas.microsoft.com/office/drawing/2014/main" id="{08388D7C-AA51-484B-BE74-71269D18EC8D}"/>
                  </a:ext>
                </a:extLst>
              </p:cNvPr>
              <p:cNvSpPr/>
              <p:nvPr/>
            </p:nvSpPr>
            <p:spPr>
              <a:xfrm>
                <a:off x="4488786" y="5473140"/>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TTGGT</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9" name="직사각형 79">
                <a:extLst>
                  <a:ext uri="{FF2B5EF4-FFF2-40B4-BE49-F238E27FC236}">
                    <a16:creationId xmlns:a16="http://schemas.microsoft.com/office/drawing/2014/main" id="{569518F2-B966-854B-8DC8-1C43B982E2E5}"/>
                  </a:ext>
                </a:extLst>
              </p:cNvPr>
              <p:cNvSpPr/>
              <p:nvPr/>
            </p:nvSpPr>
            <p:spPr>
              <a:xfrm>
                <a:off x="4488786" y="5050575"/>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CCGTG</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cxnSp>
            <p:nvCxnSpPr>
              <p:cNvPr id="50" name="Straight Arrow Connector 49">
                <a:extLst>
                  <a:ext uri="{FF2B5EF4-FFF2-40B4-BE49-F238E27FC236}">
                    <a16:creationId xmlns:a16="http://schemas.microsoft.com/office/drawing/2014/main" id="{E5139A0D-15C9-4C4E-953A-A15AF246FA45}"/>
                  </a:ext>
                </a:extLst>
              </p:cNvPr>
              <p:cNvCxnSpPr>
                <a:cxnSpLocks/>
              </p:cNvCxnSpPr>
              <p:nvPr/>
            </p:nvCxnSpPr>
            <p:spPr>
              <a:xfrm>
                <a:off x="2316424" y="5050575"/>
                <a:ext cx="2409517" cy="0"/>
              </a:xfrm>
              <a:prstGeom prst="straightConnector1">
                <a:avLst/>
              </a:prstGeom>
              <a:ln w="15875">
                <a:solidFill>
                  <a:srgbClr val="8C67E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299B3AF-38EA-2643-9511-F239D98702E6}"/>
                  </a:ext>
                </a:extLst>
              </p:cNvPr>
              <p:cNvCxnSpPr>
                <a:cxnSpLocks/>
              </p:cNvCxnSpPr>
              <p:nvPr/>
            </p:nvCxnSpPr>
            <p:spPr>
              <a:xfrm>
                <a:off x="2316424" y="5473140"/>
                <a:ext cx="2409517" cy="0"/>
              </a:xfrm>
              <a:prstGeom prst="straightConnector1">
                <a:avLst/>
              </a:prstGeom>
              <a:ln w="15875">
                <a:solidFill>
                  <a:srgbClr val="8C67E2"/>
                </a:solidFill>
                <a:tailEnd type="triangle" w="lg" len="med"/>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48D57306-7A70-9F42-AFBC-4C35CE798A0C}"/>
                  </a:ext>
                </a:extLst>
              </p:cNvPr>
              <p:cNvSpPr/>
              <p:nvPr/>
            </p:nvSpPr>
            <p:spPr>
              <a:xfrm>
                <a:off x="3527549" y="4767389"/>
                <a:ext cx="307181" cy="81556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8C67E2"/>
                  </a:solidFill>
                  <a:effectLst/>
                  <a:uLnTx/>
                  <a:uFillTx/>
                  <a:latin typeface="Calibri" panose="020F0502020204030204"/>
                  <a:ea typeface="+mn-ea"/>
                  <a:cs typeface="+mn-cs"/>
                </a:endParaRPr>
              </a:p>
            </p:txBody>
          </p:sp>
          <p:sp>
            <p:nvSpPr>
              <p:cNvPr id="53" name="직사각형 363">
                <a:extLst>
                  <a:ext uri="{FF2B5EF4-FFF2-40B4-BE49-F238E27FC236}">
                    <a16:creationId xmlns:a16="http://schemas.microsoft.com/office/drawing/2014/main" id="{B4768095-C2CA-844D-A32C-8E6836287280}"/>
                  </a:ext>
                </a:extLst>
              </p:cNvPr>
              <p:cNvSpPr/>
              <p:nvPr/>
            </p:nvSpPr>
            <p:spPr>
              <a:xfrm>
                <a:off x="3492015" y="4899132"/>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54" name="직사각형 363">
                <a:extLst>
                  <a:ext uri="{FF2B5EF4-FFF2-40B4-BE49-F238E27FC236}">
                    <a16:creationId xmlns:a16="http://schemas.microsoft.com/office/drawing/2014/main" id="{43B38842-7338-DC42-BE0B-AA4820F2F14F}"/>
                  </a:ext>
                </a:extLst>
              </p:cNvPr>
              <p:cNvSpPr/>
              <p:nvPr/>
            </p:nvSpPr>
            <p:spPr>
              <a:xfrm>
                <a:off x="3492015" y="5324779"/>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55" name="직사각형 363">
                <a:extLst>
                  <a:ext uri="{FF2B5EF4-FFF2-40B4-BE49-F238E27FC236}">
                    <a16:creationId xmlns:a16="http://schemas.microsoft.com/office/drawing/2014/main" id="{E9E0ACF2-29B6-9A49-BB35-7632C5F223BF}"/>
                  </a:ext>
                </a:extLst>
              </p:cNvPr>
              <p:cNvSpPr/>
              <p:nvPr/>
            </p:nvSpPr>
            <p:spPr>
              <a:xfrm rot="5400000">
                <a:off x="2111605" y="5230190"/>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56" name="직사각형 363">
                <a:extLst>
                  <a:ext uri="{FF2B5EF4-FFF2-40B4-BE49-F238E27FC236}">
                    <a16:creationId xmlns:a16="http://schemas.microsoft.com/office/drawing/2014/main" id="{40D6487B-281B-3643-9636-F50DAA8F5101}"/>
                  </a:ext>
                </a:extLst>
              </p:cNvPr>
              <p:cNvSpPr/>
              <p:nvPr/>
            </p:nvSpPr>
            <p:spPr>
              <a:xfrm rot="5400000">
                <a:off x="4797214" y="5235758"/>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endParaRPr>
              </a:p>
            </p:txBody>
          </p:sp>
        </p:grpSp>
        <p:sp>
          <p:nvSpPr>
            <p:cNvPr id="43" name="Rectangle 42">
              <a:extLst>
                <a:ext uri="{FF2B5EF4-FFF2-40B4-BE49-F238E27FC236}">
                  <a16:creationId xmlns:a16="http://schemas.microsoft.com/office/drawing/2014/main" id="{74C59FD5-30FD-B54E-8F39-56A09EBD74FF}"/>
                </a:ext>
              </a:extLst>
            </p:cNvPr>
            <p:cNvSpPr/>
            <p:nvPr/>
          </p:nvSpPr>
          <p:spPr>
            <a:xfrm>
              <a:off x="2077703" y="5888584"/>
              <a:ext cx="3204194" cy="294302"/>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A65D6"/>
                  </a:solidFill>
                  <a:effectLst/>
                  <a:uLnTx/>
                  <a:uFillTx/>
                  <a:latin typeface="Cambria" panose="02040503050406030204" pitchFamily="18" charset="0"/>
                  <a:ea typeface="+mn-ea"/>
                  <a:cs typeface="+mn-cs"/>
                </a:rPr>
                <a:t>Database K-mers</a:t>
              </a:r>
              <a:endParaRPr kumimoji="0" lang="ko-KR" altLang="en-US" sz="1600" b="1" i="1" u="none" strike="noStrike" kern="1200" cap="none" spc="0" normalizeH="0" baseline="0" noProof="0" dirty="0">
                <a:ln>
                  <a:noFill/>
                </a:ln>
                <a:solidFill>
                  <a:srgbClr val="8A65D6"/>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grpSp>
      <p:cxnSp>
        <p:nvCxnSpPr>
          <p:cNvPr id="59" name="Straight Connector 58">
            <a:extLst>
              <a:ext uri="{FF2B5EF4-FFF2-40B4-BE49-F238E27FC236}">
                <a16:creationId xmlns:a16="http://schemas.microsoft.com/office/drawing/2014/main" id="{0D36A2E8-303E-0742-846A-AE25F5B48CC7}"/>
              </a:ext>
            </a:extLst>
          </p:cNvPr>
          <p:cNvCxnSpPr>
            <a:cxnSpLocks/>
          </p:cNvCxnSpPr>
          <p:nvPr/>
        </p:nvCxnSpPr>
        <p:spPr>
          <a:xfrm flipH="1">
            <a:off x="2025596" y="4701582"/>
            <a:ext cx="3548" cy="225243"/>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7F9CBE7-CB41-F14F-B866-974B793CA697}"/>
              </a:ext>
            </a:extLst>
          </p:cNvPr>
          <p:cNvCxnSpPr>
            <a:cxnSpLocks/>
          </p:cNvCxnSpPr>
          <p:nvPr/>
        </p:nvCxnSpPr>
        <p:spPr>
          <a:xfrm>
            <a:off x="5109596" y="4703443"/>
            <a:ext cx="0" cy="21984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5523E1CD-FB53-0A4B-A9D9-FB92786D2D3B}"/>
              </a:ext>
            </a:extLst>
          </p:cNvPr>
          <p:cNvGrpSpPr/>
          <p:nvPr/>
        </p:nvGrpSpPr>
        <p:grpSpPr>
          <a:xfrm>
            <a:off x="2510188" y="2399992"/>
            <a:ext cx="5700926" cy="1234946"/>
            <a:chOff x="2510188" y="2399992"/>
            <a:chExt cx="5700926" cy="1234946"/>
          </a:xfrm>
        </p:grpSpPr>
        <p:cxnSp>
          <p:nvCxnSpPr>
            <p:cNvPr id="31" name="Elbow Connector 30">
              <a:extLst>
                <a:ext uri="{FF2B5EF4-FFF2-40B4-BE49-F238E27FC236}">
                  <a16:creationId xmlns:a16="http://schemas.microsoft.com/office/drawing/2014/main" id="{76C94553-0F28-CC43-A388-D120E6A55034}"/>
                </a:ext>
              </a:extLst>
            </p:cNvPr>
            <p:cNvCxnSpPr>
              <a:cxnSpLocks/>
            </p:cNvCxnSpPr>
            <p:nvPr/>
          </p:nvCxnSpPr>
          <p:spPr>
            <a:xfrm>
              <a:off x="2510188" y="2399992"/>
              <a:ext cx="4241678" cy="789230"/>
            </a:xfrm>
            <a:prstGeom prst="bentConnector3">
              <a:avLst>
                <a:gd name="adj1" fmla="val 524"/>
              </a:avLst>
            </a:prstGeom>
            <a:ln w="44450">
              <a:solidFill>
                <a:srgbClr val="C65FDF"/>
              </a:solidFill>
              <a:tailEnd type="triangle" w="lg" len="med"/>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8D8F0446-44E5-F143-A4D0-2FF19A85186E}"/>
                </a:ext>
              </a:extLst>
            </p:cNvPr>
            <p:cNvSpPr/>
            <p:nvPr/>
          </p:nvSpPr>
          <p:spPr>
            <a:xfrm>
              <a:off x="2640715" y="2568211"/>
              <a:ext cx="3204194" cy="626701"/>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C65FDF"/>
                  </a:solidFill>
                  <a:effectLst/>
                  <a:uLnTx/>
                  <a:uFillTx/>
                  <a:latin typeface="Corbel" panose="020B0503020204020204" pitchFamily="34" charset="0"/>
                  <a:ea typeface="+mn-ea"/>
                  <a:cs typeface="+mn-cs"/>
                </a:rPr>
                <a:t>Query K-mers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C65FDF"/>
                  </a:solidFill>
                  <a:effectLst/>
                  <a:uLnTx/>
                  <a:uFillTx/>
                  <a:latin typeface="Corbel" panose="020B0503020204020204" pitchFamily="34" charset="0"/>
                  <a:ea typeface="+mn-ea"/>
                  <a:cs typeface="+mn-cs"/>
                </a:rPr>
                <a:t>from the Host </a:t>
              </a:r>
              <a:endParaRPr kumimoji="0" lang="ko-KR" altLang="en-US" sz="1800" b="1" i="1" u="none" strike="noStrike" kern="1200" cap="none" spc="0" normalizeH="0" baseline="0" noProof="0" dirty="0">
                <a:ln>
                  <a:noFill/>
                </a:ln>
                <a:solidFill>
                  <a:srgbClr val="C65FDF"/>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1" name="직사각형 352">
              <a:extLst>
                <a:ext uri="{FF2B5EF4-FFF2-40B4-BE49-F238E27FC236}">
                  <a16:creationId xmlns:a16="http://schemas.microsoft.com/office/drawing/2014/main" id="{994E8D5F-C065-554B-901E-DF3E216AD5A6}"/>
                </a:ext>
              </a:extLst>
            </p:cNvPr>
            <p:cNvSpPr/>
            <p:nvPr/>
          </p:nvSpPr>
          <p:spPr>
            <a:xfrm>
              <a:off x="6821599" y="2966708"/>
              <a:ext cx="1389515" cy="611081"/>
            </a:xfrm>
            <a:prstGeom prst="rect">
              <a:avLst/>
            </a:prstGeom>
            <a:solidFill>
              <a:srgbClr val="F5D8FA"/>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62" name="직사각형 79">
              <a:extLst>
                <a:ext uri="{FF2B5EF4-FFF2-40B4-BE49-F238E27FC236}">
                  <a16:creationId xmlns:a16="http://schemas.microsoft.com/office/drawing/2014/main" id="{9871CCE1-C05E-D842-BAB1-8932ED10D601}"/>
                </a:ext>
              </a:extLst>
            </p:cNvPr>
            <p:cNvSpPr/>
            <p:nvPr/>
          </p:nvSpPr>
          <p:spPr>
            <a:xfrm>
              <a:off x="6937523" y="3017507"/>
              <a:ext cx="1184418" cy="302160"/>
            </a:xfrm>
            <a:prstGeom prst="rect">
              <a:avLst/>
            </a:prstGeom>
            <a:solidFill>
              <a:srgbClr val="EAB4E3"/>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srgbClr val="44546A"/>
                  </a:solidFill>
                  <a:effectLst/>
                  <a:uLnTx/>
                  <a:uFillTx/>
                  <a:latin typeface="Courier" pitchFamily="2" charset="0"/>
                  <a:ea typeface="맑은 고딕" panose="020B0503020000020004" pitchFamily="34" charset="-127"/>
                  <a:cs typeface="Consolas" panose="020B0609020204030204" pitchFamily="49" charset="0"/>
                </a:rPr>
                <a:t>CGTCA</a:t>
              </a:r>
              <a:endParaRPr kumimoji="0" lang="ko-KR" altLang="en-US" sz="2000" b="0" i="0" u="none" strike="noStrike" kern="1200" cap="none" spc="0" normalizeH="0" baseline="0" noProof="0" dirty="0">
                <a:ln>
                  <a:noFill/>
                </a:ln>
                <a:solidFill>
                  <a:srgbClr val="44546A"/>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63" name="직사각형 363">
              <a:extLst>
                <a:ext uri="{FF2B5EF4-FFF2-40B4-BE49-F238E27FC236}">
                  <a16:creationId xmlns:a16="http://schemas.microsoft.com/office/drawing/2014/main" id="{52C9FC7E-DE67-BF47-9A2B-F58732D58D7C}"/>
                </a:ext>
              </a:extLst>
            </p:cNvPr>
            <p:cNvSpPr/>
            <p:nvPr/>
          </p:nvSpPr>
          <p:spPr>
            <a:xfrm rot="5400000">
              <a:off x="7360069" y="3303881"/>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srgbClr val="44546A"/>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srgbClr val="44546A"/>
                </a:solidFill>
                <a:effectLst/>
                <a:uLnTx/>
                <a:uFillTx/>
                <a:latin typeface="Calibri Light" panose="020F0302020204030204"/>
                <a:ea typeface="맑은 고딕" panose="020B0503020000020004" pitchFamily="34" charset="-127"/>
                <a:cs typeface="Arial" panose="020B0604020202020204" pitchFamily="34" charset="0"/>
              </a:endParaRPr>
            </a:p>
          </p:txBody>
        </p:sp>
      </p:grpSp>
      <p:grpSp>
        <p:nvGrpSpPr>
          <p:cNvPr id="86" name="Group 85">
            <a:extLst>
              <a:ext uri="{FF2B5EF4-FFF2-40B4-BE49-F238E27FC236}">
                <a16:creationId xmlns:a16="http://schemas.microsoft.com/office/drawing/2014/main" id="{9BC8E828-5E7F-5B43-A701-75A137FF845E}"/>
              </a:ext>
            </a:extLst>
          </p:cNvPr>
          <p:cNvGrpSpPr/>
          <p:nvPr/>
        </p:nvGrpSpPr>
        <p:grpSpPr>
          <a:xfrm>
            <a:off x="6072259" y="4438915"/>
            <a:ext cx="2138855" cy="517244"/>
            <a:chOff x="6072259" y="4438915"/>
            <a:chExt cx="2138855" cy="517244"/>
          </a:xfrm>
        </p:grpSpPr>
        <p:sp>
          <p:nvSpPr>
            <p:cNvPr id="77" name="직사각형 352">
              <a:extLst>
                <a:ext uri="{FF2B5EF4-FFF2-40B4-BE49-F238E27FC236}">
                  <a16:creationId xmlns:a16="http://schemas.microsoft.com/office/drawing/2014/main" id="{DC41192B-2B6F-CD41-B7FA-E93BEC652B2C}"/>
                </a:ext>
              </a:extLst>
            </p:cNvPr>
            <p:cNvSpPr/>
            <p:nvPr/>
          </p:nvSpPr>
          <p:spPr>
            <a:xfrm>
              <a:off x="6811475" y="4438915"/>
              <a:ext cx="1399639" cy="517244"/>
            </a:xfrm>
            <a:prstGeom prst="rect">
              <a:avLst/>
            </a:prstGeom>
            <a:solidFill>
              <a:schemeClr val="accent5">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Common</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K-mers</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79" name="Straight Arrow Connector 78">
              <a:extLst>
                <a:ext uri="{FF2B5EF4-FFF2-40B4-BE49-F238E27FC236}">
                  <a16:creationId xmlns:a16="http://schemas.microsoft.com/office/drawing/2014/main" id="{D9507AC2-FDEB-6747-9B77-8E8DD3D190FC}"/>
                </a:ext>
              </a:extLst>
            </p:cNvPr>
            <p:cNvCxnSpPr>
              <a:cxnSpLocks/>
            </p:cNvCxnSpPr>
            <p:nvPr/>
          </p:nvCxnSpPr>
          <p:spPr>
            <a:xfrm>
              <a:off x="6072259" y="4720638"/>
              <a:ext cx="647742" cy="0"/>
            </a:xfrm>
            <a:prstGeom prst="straightConnector1">
              <a:avLst/>
            </a:prstGeom>
            <a:ln w="44450">
              <a:solidFill>
                <a:schemeClr val="accent5"/>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33503D65-2742-0949-A7FD-EFE318E56A56}"/>
              </a:ext>
            </a:extLst>
          </p:cNvPr>
          <p:cNvGrpSpPr/>
          <p:nvPr/>
        </p:nvGrpSpPr>
        <p:grpSpPr>
          <a:xfrm>
            <a:off x="1930472" y="3679879"/>
            <a:ext cx="6280642" cy="1040759"/>
            <a:chOff x="1930472" y="3679879"/>
            <a:chExt cx="6280642" cy="1040759"/>
          </a:xfrm>
        </p:grpSpPr>
        <p:sp>
          <p:nvSpPr>
            <p:cNvPr id="64" name="직사각형 352">
              <a:extLst>
                <a:ext uri="{FF2B5EF4-FFF2-40B4-BE49-F238E27FC236}">
                  <a16:creationId xmlns:a16="http://schemas.microsoft.com/office/drawing/2014/main" id="{BDB47F71-48AA-B742-ABC0-02099FB0E87E}"/>
                </a:ext>
              </a:extLst>
            </p:cNvPr>
            <p:cNvSpPr/>
            <p:nvPr/>
          </p:nvSpPr>
          <p:spPr>
            <a:xfrm>
              <a:off x="6821599" y="3679879"/>
              <a:ext cx="1389515" cy="611081"/>
            </a:xfrm>
            <a:prstGeom prst="rect">
              <a:avLst/>
            </a:prstGeom>
            <a:solidFill>
              <a:srgbClr val="D7DAFF"/>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65" name="직사각형 363">
              <a:extLst>
                <a:ext uri="{FF2B5EF4-FFF2-40B4-BE49-F238E27FC236}">
                  <a16:creationId xmlns:a16="http://schemas.microsoft.com/office/drawing/2014/main" id="{D50F7CD9-298C-714B-AD3D-ADD7D8CEB9D5}"/>
                </a:ext>
              </a:extLst>
            </p:cNvPr>
            <p:cNvSpPr/>
            <p:nvPr/>
          </p:nvSpPr>
          <p:spPr>
            <a:xfrm rot="5400000">
              <a:off x="7360069" y="4017052"/>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srgbClr val="44546A"/>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srgbClr val="44546A"/>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66" name="직사각형 79">
              <a:extLst>
                <a:ext uri="{FF2B5EF4-FFF2-40B4-BE49-F238E27FC236}">
                  <a16:creationId xmlns:a16="http://schemas.microsoft.com/office/drawing/2014/main" id="{1E7CB6C1-1354-E04C-9716-8A222D772346}"/>
                </a:ext>
              </a:extLst>
            </p:cNvPr>
            <p:cNvSpPr/>
            <p:nvPr/>
          </p:nvSpPr>
          <p:spPr>
            <a:xfrm>
              <a:off x="6937337" y="3747133"/>
              <a:ext cx="1184418" cy="30216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AGTTT</a:t>
              </a:r>
              <a:endParaRPr kumimoji="0" lang="ko-KR" altLang="en-US" sz="20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cxnSp>
          <p:nvCxnSpPr>
            <p:cNvPr id="67" name="Elbow Connector 66">
              <a:extLst>
                <a:ext uri="{FF2B5EF4-FFF2-40B4-BE49-F238E27FC236}">
                  <a16:creationId xmlns:a16="http://schemas.microsoft.com/office/drawing/2014/main" id="{FADD5C21-74FB-3D47-B4FA-861B8FEEEC84}"/>
                </a:ext>
              </a:extLst>
            </p:cNvPr>
            <p:cNvCxnSpPr>
              <a:cxnSpLocks/>
              <a:endCxn id="5" idx="1"/>
            </p:cNvCxnSpPr>
            <p:nvPr/>
          </p:nvCxnSpPr>
          <p:spPr>
            <a:xfrm flipV="1">
              <a:off x="5106047" y="3805934"/>
              <a:ext cx="1626000" cy="905837"/>
            </a:xfrm>
            <a:prstGeom prst="bentConnector3">
              <a:avLst>
                <a:gd name="adj1" fmla="val 12"/>
              </a:avLst>
            </a:prstGeom>
            <a:ln w="44450">
              <a:solidFill>
                <a:srgbClr val="8A65D6"/>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1" name="Elbow Connector 70">
              <a:extLst>
                <a:ext uri="{FF2B5EF4-FFF2-40B4-BE49-F238E27FC236}">
                  <a16:creationId xmlns:a16="http://schemas.microsoft.com/office/drawing/2014/main" id="{AD0383FB-11AE-D34E-91D3-DA1893562183}"/>
                </a:ext>
              </a:extLst>
            </p:cNvPr>
            <p:cNvCxnSpPr>
              <a:cxnSpLocks/>
              <a:endCxn id="5" idx="1"/>
            </p:cNvCxnSpPr>
            <p:nvPr/>
          </p:nvCxnSpPr>
          <p:spPr>
            <a:xfrm flipV="1">
              <a:off x="2009900" y="3805934"/>
              <a:ext cx="4722147" cy="914704"/>
            </a:xfrm>
            <a:prstGeom prst="bentConnector3">
              <a:avLst>
                <a:gd name="adj1" fmla="val 514"/>
              </a:avLst>
            </a:prstGeom>
            <a:ln w="44450">
              <a:solidFill>
                <a:srgbClr val="8A65D6"/>
              </a:solidFill>
              <a:tailEnd type="triangle" w="lg" len="med"/>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523D3246-87B8-BF42-A20A-358619E526DC}"/>
                </a:ext>
              </a:extLst>
            </p:cNvPr>
            <p:cNvSpPr/>
            <p:nvPr/>
          </p:nvSpPr>
          <p:spPr>
            <a:xfrm>
              <a:off x="1930472" y="3837640"/>
              <a:ext cx="3204194" cy="626701"/>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8A65D6"/>
                  </a:solidFill>
                  <a:effectLst/>
                  <a:uLnTx/>
                  <a:uFillTx/>
                  <a:latin typeface="Corbel" panose="020B0503020204020204" pitchFamily="34" charset="0"/>
                  <a:ea typeface="+mn-ea"/>
                  <a:cs typeface="+mn-cs"/>
                </a:rPr>
                <a:t>Database K-mers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1" i="1" u="none" strike="noStrike" kern="1200" cap="none" spc="0" normalizeH="0" baseline="0" noProof="0" dirty="0">
                  <a:ln>
                    <a:noFill/>
                  </a:ln>
                  <a:solidFill>
                    <a:srgbClr val="8A65D6"/>
                  </a:solidFill>
                  <a:effectLst/>
                  <a:uLnTx/>
                  <a:uFillTx/>
                  <a:latin typeface="Corbel" panose="020B0503020204020204" pitchFamily="34" charset="0"/>
                  <a:ea typeface="+mn-ea"/>
                  <a:cs typeface="+mn-cs"/>
                </a:rPr>
                <a:t>f</a:t>
              </a:r>
              <a:r>
                <a:rPr kumimoji="0" lang="en-CH" sz="2000" b="1" i="1" u="none" strike="noStrike" kern="1200" cap="none" spc="0" normalizeH="0" baseline="0" noProof="0" dirty="0">
                  <a:ln>
                    <a:noFill/>
                  </a:ln>
                  <a:solidFill>
                    <a:srgbClr val="8A65D6"/>
                  </a:solidFill>
                  <a:effectLst/>
                  <a:uLnTx/>
                  <a:uFillTx/>
                  <a:latin typeface="Corbel" panose="020B0503020204020204" pitchFamily="34" charset="0"/>
                  <a:ea typeface="+mn-ea"/>
                  <a:cs typeface="+mn-cs"/>
                </a:rPr>
                <a:t>rom Flash Chips</a:t>
              </a:r>
              <a:endParaRPr kumimoji="0" lang="ko-KR" altLang="en-US" sz="1800" b="1" i="1" u="none" strike="noStrike" kern="1200" cap="none" spc="0" normalizeH="0" baseline="0" noProof="0" dirty="0">
                <a:ln>
                  <a:noFill/>
                </a:ln>
                <a:solidFill>
                  <a:srgbClr val="8A65D6"/>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cxnSp>
        <p:nvCxnSpPr>
          <p:cNvPr id="88" name="Straight Arrow Connector 87">
            <a:extLst>
              <a:ext uri="{FF2B5EF4-FFF2-40B4-BE49-F238E27FC236}">
                <a16:creationId xmlns:a16="http://schemas.microsoft.com/office/drawing/2014/main" id="{C60E91E4-A988-284F-BBAE-5EC0FF8D395D}"/>
              </a:ext>
            </a:extLst>
          </p:cNvPr>
          <p:cNvCxnSpPr>
            <a:cxnSpLocks/>
          </p:cNvCxnSpPr>
          <p:nvPr/>
        </p:nvCxnSpPr>
        <p:spPr>
          <a:xfrm flipH="1">
            <a:off x="5428305" y="3356914"/>
            <a:ext cx="1291696" cy="0"/>
          </a:xfrm>
          <a:prstGeom prst="straightConnector1">
            <a:avLst/>
          </a:prstGeom>
          <a:ln w="44450">
            <a:solidFill>
              <a:srgbClr val="C65FDF"/>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6F510481-4FF6-9043-871C-A03F250612A9}"/>
              </a:ext>
            </a:extLst>
          </p:cNvPr>
          <p:cNvCxnSpPr>
            <a:cxnSpLocks/>
          </p:cNvCxnSpPr>
          <p:nvPr/>
        </p:nvCxnSpPr>
        <p:spPr>
          <a:xfrm flipH="1">
            <a:off x="5440351" y="3981560"/>
            <a:ext cx="1291696" cy="0"/>
          </a:xfrm>
          <a:prstGeom prst="straightConnector1">
            <a:avLst/>
          </a:prstGeom>
          <a:ln w="44450">
            <a:solidFill>
              <a:srgbClr val="8A65D6"/>
            </a:solidFill>
            <a:tailEnd type="triangle" w="lg" len="med"/>
          </a:ln>
        </p:spPr>
        <p:style>
          <a:lnRef idx="1">
            <a:schemeClr val="accent1"/>
          </a:lnRef>
          <a:fillRef idx="0">
            <a:schemeClr val="accent1"/>
          </a:fillRef>
          <a:effectRef idx="0">
            <a:schemeClr val="accent1"/>
          </a:effectRef>
          <a:fontRef idx="minor">
            <a:schemeClr val="tx1"/>
          </a:fontRef>
        </p:style>
      </p:cxnSp>
      <p:pic>
        <p:nvPicPr>
          <p:cNvPr id="57" name="Graphic 56" descr="Lightning bolt">
            <a:extLst>
              <a:ext uri="{FF2B5EF4-FFF2-40B4-BE49-F238E27FC236}">
                <a16:creationId xmlns:a16="http://schemas.microsoft.com/office/drawing/2014/main" id="{3FC5A835-C8CF-B44C-A03B-3E7626CCEC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42697" y="2974168"/>
            <a:ext cx="745387" cy="1936172"/>
          </a:xfrm>
          <a:prstGeom prst="rect">
            <a:avLst/>
          </a:prstGeom>
          <a:effectLst>
            <a:glow rad="63500">
              <a:schemeClr val="bg1"/>
            </a:glow>
          </a:effectLst>
        </p:spPr>
      </p:pic>
    </p:spTree>
    <p:extLst>
      <p:ext uri="{BB962C8B-B14F-4D97-AF65-F5344CB8AC3E}">
        <p14:creationId xmlns:p14="http://schemas.microsoft.com/office/powerpoint/2010/main" val="1140773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00E06-EEE1-5748-80CA-62D73D95C968}"/>
              </a:ext>
            </a:extLst>
          </p:cNvPr>
          <p:cNvSpPr>
            <a:spLocks noGrp="1"/>
          </p:cNvSpPr>
          <p:nvPr>
            <p:ph type="title"/>
          </p:nvPr>
        </p:nvSpPr>
        <p:spPr/>
        <p:txBody>
          <a:bodyPr/>
          <a:lstStyle/>
          <a:p>
            <a:r>
              <a:rPr lang="en-GB" sz="3200" b="1" dirty="0">
                <a:solidFill>
                  <a:srgbClr val="0C4771"/>
                </a:solidFill>
              </a:rPr>
              <a:t>Step 2 Design: Identifying the Common </a:t>
            </a:r>
            <a:r>
              <a:rPr lang="en-GB" sz="3200" dirty="0">
                <a:solidFill>
                  <a:srgbClr val="0C4771"/>
                </a:solidFill>
              </a:rPr>
              <a:t>K</a:t>
            </a:r>
            <a:r>
              <a:rPr lang="en-GB" sz="3200" b="1" dirty="0">
                <a:solidFill>
                  <a:srgbClr val="0C4771"/>
                </a:solidFill>
              </a:rPr>
              <a:t>-mers</a:t>
            </a:r>
            <a:endParaRPr lang="en-CH" sz="3200" dirty="0"/>
          </a:p>
        </p:txBody>
      </p:sp>
      <p:sp>
        <p:nvSpPr>
          <p:cNvPr id="3" name="Content Placeholder 2">
            <a:extLst>
              <a:ext uri="{FF2B5EF4-FFF2-40B4-BE49-F238E27FC236}">
                <a16:creationId xmlns:a16="http://schemas.microsoft.com/office/drawing/2014/main" id="{05C8A773-A895-2E48-99E0-79B681EC3FE4}"/>
              </a:ext>
            </a:extLst>
          </p:cNvPr>
          <p:cNvSpPr>
            <a:spLocks noGrp="1"/>
          </p:cNvSpPr>
          <p:nvPr>
            <p:ph idx="1"/>
          </p:nvPr>
        </p:nvSpPr>
        <p:spPr>
          <a:xfrm>
            <a:off x="189560" y="909902"/>
            <a:ext cx="8798061" cy="5377521"/>
          </a:xfrm>
        </p:spPr>
        <p:txBody>
          <a:bodyPr/>
          <a:lstStyle/>
          <a:p>
            <a:r>
              <a:rPr lang="en-GB" sz="2400" b="1" u="sng" dirty="0">
                <a:solidFill>
                  <a:srgbClr val="C00000"/>
                </a:solidFill>
              </a:rPr>
              <a:t>Challenge</a:t>
            </a:r>
            <a:r>
              <a:rPr lang="en-GB" sz="2400" b="1" dirty="0">
                <a:solidFill>
                  <a:srgbClr val="C00000"/>
                </a:solidFill>
              </a:rPr>
              <a:t>:</a:t>
            </a:r>
            <a:r>
              <a:rPr lang="en-GB" sz="2400" dirty="0">
                <a:solidFill>
                  <a:srgbClr val="C00000"/>
                </a:solidFill>
              </a:rPr>
              <a:t> Limited internal DRAM bandwidth</a:t>
            </a:r>
          </a:p>
          <a:p>
            <a:endParaRPr lang="en-GB" sz="2400" dirty="0"/>
          </a:p>
          <a:p>
            <a:endParaRPr lang="en-CH" sz="2400" dirty="0"/>
          </a:p>
        </p:txBody>
      </p:sp>
      <p:sp>
        <p:nvSpPr>
          <p:cNvPr id="4" name="Rounded Rectangle 3">
            <a:extLst>
              <a:ext uri="{FF2B5EF4-FFF2-40B4-BE49-F238E27FC236}">
                <a16:creationId xmlns:a16="http://schemas.microsoft.com/office/drawing/2014/main" id="{88F5BFE6-A97C-BD48-BB64-92653E47D894}"/>
              </a:ext>
            </a:extLst>
          </p:cNvPr>
          <p:cNvSpPr/>
          <p:nvPr/>
        </p:nvSpPr>
        <p:spPr>
          <a:xfrm>
            <a:off x="620613" y="2452931"/>
            <a:ext cx="7902774" cy="3904379"/>
          </a:xfrm>
          <a:prstGeom prst="roundRect">
            <a:avLst>
              <a:gd name="adj" fmla="val 6954"/>
            </a:avLst>
          </a:prstGeom>
          <a:solidFill>
            <a:schemeClr val="accent6">
              <a:lumMod val="20000"/>
              <a:lumOff val="8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1419A10B-0D05-334D-91C6-02E190C25F08}"/>
              </a:ext>
            </a:extLst>
          </p:cNvPr>
          <p:cNvSpPr/>
          <p:nvPr/>
        </p:nvSpPr>
        <p:spPr bwMode="auto">
          <a:xfrm>
            <a:off x="6732047" y="2600885"/>
            <a:ext cx="1564575" cy="2410098"/>
          </a:xfrm>
          <a:prstGeom prst="rect">
            <a:avLst/>
          </a:prstGeom>
          <a:solidFill>
            <a:schemeClr val="accent1">
              <a:lumMod val="60000"/>
              <a:lumOff val="40000"/>
            </a:schemeClr>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SSD DRAM</a:t>
            </a:r>
          </a:p>
        </p:txBody>
      </p:sp>
      <p:cxnSp>
        <p:nvCxnSpPr>
          <p:cNvPr id="6" name="Straight Arrow Connector 5">
            <a:extLst>
              <a:ext uri="{FF2B5EF4-FFF2-40B4-BE49-F238E27FC236}">
                <a16:creationId xmlns:a16="http://schemas.microsoft.com/office/drawing/2014/main" id="{B12D937A-B5F9-6C4E-BAC9-E4B914E15864}"/>
              </a:ext>
            </a:extLst>
          </p:cNvPr>
          <p:cNvCxnSpPr>
            <a:cxnSpLocks/>
          </p:cNvCxnSpPr>
          <p:nvPr/>
        </p:nvCxnSpPr>
        <p:spPr>
          <a:xfrm>
            <a:off x="2022364" y="5023250"/>
            <a:ext cx="2412748" cy="0"/>
          </a:xfrm>
          <a:prstGeom prst="straightConnector1">
            <a:avLst/>
          </a:prstGeom>
          <a:ln w="15875">
            <a:solidFill>
              <a:srgbClr val="8C67E2"/>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01E390F0-5E47-5948-92D8-F2449EC3AAD8}"/>
              </a:ext>
            </a:extLst>
          </p:cNvPr>
          <p:cNvSpPr/>
          <p:nvPr/>
        </p:nvSpPr>
        <p:spPr bwMode="auto">
          <a:xfrm>
            <a:off x="848423" y="2600884"/>
            <a:ext cx="5016363" cy="2221973"/>
          </a:xfrm>
          <a:prstGeom prst="rect">
            <a:avLst/>
          </a:prstGeom>
          <a:solidFill>
            <a:schemeClr val="accent4">
              <a:lumMod val="20000"/>
              <a:lumOff val="80000"/>
            </a:schemeClr>
          </a:solidFill>
          <a:ln w="15875" cap="flat" cmpd="sng" algn="ctr">
            <a:solidFill>
              <a:schemeClr val="tx1"/>
            </a:solidFill>
            <a:prstDash val="solid"/>
            <a:round/>
            <a:headEnd type="none" w="med" len="med"/>
            <a:tailEnd type="none" w="med" len="med"/>
          </a:ln>
          <a:effectLst/>
        </p:spPr>
        <p:txBody>
          <a:bodyPr vert="horz" wrap="square" lIns="72000" tIns="36000" rIns="0" bIns="3600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SSD Controller</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9BAF610C-602C-9848-97FF-B3433902F952}"/>
              </a:ext>
            </a:extLst>
          </p:cNvPr>
          <p:cNvCxnSpPr>
            <a:cxnSpLocks/>
          </p:cNvCxnSpPr>
          <p:nvPr/>
        </p:nvCxnSpPr>
        <p:spPr>
          <a:xfrm>
            <a:off x="5106047" y="5193426"/>
            <a:ext cx="0" cy="9336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44CCBB6-4282-6F41-A09C-7EE5FA66F6E6}"/>
              </a:ext>
            </a:extLst>
          </p:cNvPr>
          <p:cNvSpPr txBox="1"/>
          <p:nvPr/>
        </p:nvSpPr>
        <p:spPr>
          <a:xfrm>
            <a:off x="5955756" y="5385837"/>
            <a:ext cx="277903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MegIS-Enabled</a:t>
            </a:r>
            <a:r>
              <a:rPr kumimoji="0" lang="en-CH" sz="1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SSD</a:t>
            </a:r>
          </a:p>
        </p:txBody>
      </p:sp>
      <p:sp>
        <p:nvSpPr>
          <p:cNvPr id="25" name="직사각형 79">
            <a:extLst>
              <a:ext uri="{FF2B5EF4-FFF2-40B4-BE49-F238E27FC236}">
                <a16:creationId xmlns:a16="http://schemas.microsoft.com/office/drawing/2014/main" id="{6FB31139-896D-7246-AA2F-D286888B7E6F}"/>
              </a:ext>
            </a:extLst>
          </p:cNvPr>
          <p:cNvSpPr/>
          <p:nvPr/>
        </p:nvSpPr>
        <p:spPr>
          <a:xfrm>
            <a:off x="1002606" y="4941815"/>
            <a:ext cx="2045979" cy="1147904"/>
          </a:xfrm>
          <a:prstGeom prst="rect">
            <a:avLst/>
          </a:prstGeom>
          <a:solidFill>
            <a:srgbClr val="D7DAFF"/>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6" name="Rectangle 25">
            <a:extLst>
              <a:ext uri="{FF2B5EF4-FFF2-40B4-BE49-F238E27FC236}">
                <a16:creationId xmlns:a16="http://schemas.microsoft.com/office/drawing/2014/main" id="{972B8D51-BD7A-3D47-B7AA-42A1CD596932}"/>
              </a:ext>
            </a:extLst>
          </p:cNvPr>
          <p:cNvSpPr/>
          <p:nvPr/>
        </p:nvSpPr>
        <p:spPr>
          <a:xfrm rot="16200000">
            <a:off x="518173" y="5367459"/>
            <a:ext cx="1213921" cy="274618"/>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Channel#1</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8" name="직사각형 79">
            <a:extLst>
              <a:ext uri="{FF2B5EF4-FFF2-40B4-BE49-F238E27FC236}">
                <a16:creationId xmlns:a16="http://schemas.microsoft.com/office/drawing/2014/main" id="{35F134A3-9905-EC48-ADD5-67989A09D270}"/>
              </a:ext>
            </a:extLst>
          </p:cNvPr>
          <p:cNvSpPr/>
          <p:nvPr/>
        </p:nvSpPr>
        <p:spPr>
          <a:xfrm>
            <a:off x="3729357" y="4934444"/>
            <a:ext cx="2045979" cy="1164805"/>
          </a:xfrm>
          <a:prstGeom prst="rect">
            <a:avLst/>
          </a:prstGeom>
          <a:solidFill>
            <a:srgbClr val="D7DAFF"/>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9" name="Rectangle 28">
            <a:extLst>
              <a:ext uri="{FF2B5EF4-FFF2-40B4-BE49-F238E27FC236}">
                <a16:creationId xmlns:a16="http://schemas.microsoft.com/office/drawing/2014/main" id="{4966A01A-DCC8-C34C-AEC4-26FD284F7EDC}"/>
              </a:ext>
            </a:extLst>
          </p:cNvPr>
          <p:cNvSpPr/>
          <p:nvPr/>
        </p:nvSpPr>
        <p:spPr>
          <a:xfrm rot="16200000">
            <a:off x="5057783" y="5367459"/>
            <a:ext cx="1213921" cy="274618"/>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Channel#N</a:t>
            </a:r>
            <a:endParaRPr kumimoji="0" lang="ko-KR" altLang="en-US" sz="14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nvGrpSpPr>
          <p:cNvPr id="41" name="Group 40">
            <a:extLst>
              <a:ext uri="{FF2B5EF4-FFF2-40B4-BE49-F238E27FC236}">
                <a16:creationId xmlns:a16="http://schemas.microsoft.com/office/drawing/2014/main" id="{B11D6513-7D8C-214B-90CE-15BFBFFE5E4D}"/>
              </a:ext>
            </a:extLst>
          </p:cNvPr>
          <p:cNvGrpSpPr/>
          <p:nvPr/>
        </p:nvGrpSpPr>
        <p:grpSpPr>
          <a:xfrm>
            <a:off x="1534540" y="4986784"/>
            <a:ext cx="3639065" cy="1415497"/>
            <a:chOff x="1825369" y="4767389"/>
            <a:chExt cx="3639065" cy="1415497"/>
          </a:xfrm>
        </p:grpSpPr>
        <p:grpSp>
          <p:nvGrpSpPr>
            <p:cNvPr id="42" name="Group 41">
              <a:extLst>
                <a:ext uri="{FF2B5EF4-FFF2-40B4-BE49-F238E27FC236}">
                  <a16:creationId xmlns:a16="http://schemas.microsoft.com/office/drawing/2014/main" id="{3063BFDF-C2FF-264A-BDCC-177BAC10B1FB}"/>
                </a:ext>
              </a:extLst>
            </p:cNvPr>
            <p:cNvGrpSpPr/>
            <p:nvPr/>
          </p:nvGrpSpPr>
          <p:grpSpPr>
            <a:xfrm>
              <a:off x="1825369" y="4767389"/>
              <a:ext cx="3639065" cy="907501"/>
              <a:chOff x="1825369" y="4767389"/>
              <a:chExt cx="3639065" cy="907501"/>
            </a:xfrm>
          </p:grpSpPr>
          <p:sp>
            <p:nvSpPr>
              <p:cNvPr id="44" name="직사각형 79">
                <a:extLst>
                  <a:ext uri="{FF2B5EF4-FFF2-40B4-BE49-F238E27FC236}">
                    <a16:creationId xmlns:a16="http://schemas.microsoft.com/office/drawing/2014/main" id="{ABB739C2-8747-C949-8A28-7C120EB38B10}"/>
                  </a:ext>
                </a:extLst>
              </p:cNvPr>
              <p:cNvSpPr/>
              <p:nvPr/>
            </p:nvSpPr>
            <p:spPr>
              <a:xfrm>
                <a:off x="1825369" y="4848825"/>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AAAAA</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5" name="직사각형 79">
                <a:extLst>
                  <a:ext uri="{FF2B5EF4-FFF2-40B4-BE49-F238E27FC236}">
                    <a16:creationId xmlns:a16="http://schemas.microsoft.com/office/drawing/2014/main" id="{7E0F1761-4EEE-4A42-9E59-6726653FAD22}"/>
                  </a:ext>
                </a:extLst>
              </p:cNvPr>
              <p:cNvSpPr/>
              <p:nvPr/>
            </p:nvSpPr>
            <p:spPr>
              <a:xfrm>
                <a:off x="1825369" y="5473140"/>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TAACC</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6" name="직사각형 79">
                <a:extLst>
                  <a:ext uri="{FF2B5EF4-FFF2-40B4-BE49-F238E27FC236}">
                    <a16:creationId xmlns:a16="http://schemas.microsoft.com/office/drawing/2014/main" id="{44B2774E-1AB4-DD4B-A9F3-2EBAC5D437D8}"/>
                  </a:ext>
                </a:extLst>
              </p:cNvPr>
              <p:cNvSpPr/>
              <p:nvPr/>
            </p:nvSpPr>
            <p:spPr>
              <a:xfrm>
                <a:off x="1825369" y="5050575"/>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CAAAA</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7" name="직사각형 79">
                <a:extLst>
                  <a:ext uri="{FF2B5EF4-FFF2-40B4-BE49-F238E27FC236}">
                    <a16:creationId xmlns:a16="http://schemas.microsoft.com/office/drawing/2014/main" id="{2B726D12-2C51-654C-B701-7976C6067E7B}"/>
                  </a:ext>
                </a:extLst>
              </p:cNvPr>
              <p:cNvSpPr/>
              <p:nvPr/>
            </p:nvSpPr>
            <p:spPr>
              <a:xfrm>
                <a:off x="4488786" y="4848825"/>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AGTTT</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8" name="직사각형 79">
                <a:extLst>
                  <a:ext uri="{FF2B5EF4-FFF2-40B4-BE49-F238E27FC236}">
                    <a16:creationId xmlns:a16="http://schemas.microsoft.com/office/drawing/2014/main" id="{08388D7C-AA51-484B-BE74-71269D18EC8D}"/>
                  </a:ext>
                </a:extLst>
              </p:cNvPr>
              <p:cNvSpPr/>
              <p:nvPr/>
            </p:nvSpPr>
            <p:spPr>
              <a:xfrm>
                <a:off x="4488786" y="5473140"/>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TTGGT</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9" name="직사각형 79">
                <a:extLst>
                  <a:ext uri="{FF2B5EF4-FFF2-40B4-BE49-F238E27FC236}">
                    <a16:creationId xmlns:a16="http://schemas.microsoft.com/office/drawing/2014/main" id="{569518F2-B966-854B-8DC8-1C43B982E2E5}"/>
                  </a:ext>
                </a:extLst>
              </p:cNvPr>
              <p:cNvSpPr/>
              <p:nvPr/>
            </p:nvSpPr>
            <p:spPr>
              <a:xfrm>
                <a:off x="4488786" y="5050575"/>
                <a:ext cx="975648" cy="201750"/>
              </a:xfrm>
              <a:prstGeom prst="rect">
                <a:avLst/>
              </a:prstGeom>
              <a:solidFill>
                <a:srgbClr val="CBB9E3"/>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rPr>
                  <a:t>CCGTG</a:t>
                </a:r>
                <a:endParaRPr kumimoji="0" lang="ko-KR" altLang="en-US" sz="1400" b="0" i="0" u="none" strike="noStrike" kern="1200" cap="none" spc="0" normalizeH="0" baseline="0" noProof="0" dirty="0">
                  <a:ln>
                    <a:noFill/>
                  </a:ln>
                  <a:solidFill>
                    <a:srgbClr val="7030A0"/>
                  </a:solidFill>
                  <a:effectLst/>
                  <a:uLnTx/>
                  <a:uFillTx/>
                  <a:latin typeface="Courier" pitchFamily="2" charset="0"/>
                  <a:ea typeface="맑은 고딕" panose="020B0503020000020004" pitchFamily="34" charset="-127"/>
                  <a:cs typeface="Consolas" panose="020B0609020204030204" pitchFamily="49" charset="0"/>
                </a:endParaRPr>
              </a:p>
            </p:txBody>
          </p:sp>
          <p:cxnSp>
            <p:nvCxnSpPr>
              <p:cNvPr id="50" name="Straight Arrow Connector 49">
                <a:extLst>
                  <a:ext uri="{FF2B5EF4-FFF2-40B4-BE49-F238E27FC236}">
                    <a16:creationId xmlns:a16="http://schemas.microsoft.com/office/drawing/2014/main" id="{E5139A0D-15C9-4C4E-953A-A15AF246FA45}"/>
                  </a:ext>
                </a:extLst>
              </p:cNvPr>
              <p:cNvCxnSpPr>
                <a:cxnSpLocks/>
              </p:cNvCxnSpPr>
              <p:nvPr/>
            </p:nvCxnSpPr>
            <p:spPr>
              <a:xfrm>
                <a:off x="2316424" y="5050575"/>
                <a:ext cx="2409517" cy="0"/>
              </a:xfrm>
              <a:prstGeom prst="straightConnector1">
                <a:avLst/>
              </a:prstGeom>
              <a:ln w="15875">
                <a:solidFill>
                  <a:srgbClr val="8C67E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299B3AF-38EA-2643-9511-F239D98702E6}"/>
                  </a:ext>
                </a:extLst>
              </p:cNvPr>
              <p:cNvCxnSpPr>
                <a:cxnSpLocks/>
              </p:cNvCxnSpPr>
              <p:nvPr/>
            </p:nvCxnSpPr>
            <p:spPr>
              <a:xfrm>
                <a:off x="2316424" y="5473140"/>
                <a:ext cx="2409517" cy="0"/>
              </a:xfrm>
              <a:prstGeom prst="straightConnector1">
                <a:avLst/>
              </a:prstGeom>
              <a:ln w="15875">
                <a:solidFill>
                  <a:srgbClr val="8C67E2"/>
                </a:solidFill>
                <a:tailEnd type="triangle" w="lg" len="med"/>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48D57306-7A70-9F42-AFBC-4C35CE798A0C}"/>
                  </a:ext>
                </a:extLst>
              </p:cNvPr>
              <p:cNvSpPr/>
              <p:nvPr/>
            </p:nvSpPr>
            <p:spPr>
              <a:xfrm>
                <a:off x="3527549" y="4767389"/>
                <a:ext cx="307181" cy="81556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8C67E2"/>
                  </a:solidFill>
                  <a:effectLst/>
                  <a:uLnTx/>
                  <a:uFillTx/>
                  <a:latin typeface="Calibri" panose="020F0502020204030204"/>
                  <a:ea typeface="+mn-ea"/>
                  <a:cs typeface="+mn-cs"/>
                </a:endParaRPr>
              </a:p>
            </p:txBody>
          </p:sp>
          <p:sp>
            <p:nvSpPr>
              <p:cNvPr id="53" name="직사각형 363">
                <a:extLst>
                  <a:ext uri="{FF2B5EF4-FFF2-40B4-BE49-F238E27FC236}">
                    <a16:creationId xmlns:a16="http://schemas.microsoft.com/office/drawing/2014/main" id="{B4768095-C2CA-844D-A32C-8E6836287280}"/>
                  </a:ext>
                </a:extLst>
              </p:cNvPr>
              <p:cNvSpPr/>
              <p:nvPr/>
            </p:nvSpPr>
            <p:spPr>
              <a:xfrm>
                <a:off x="3492015" y="4899132"/>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54" name="직사각형 363">
                <a:extLst>
                  <a:ext uri="{FF2B5EF4-FFF2-40B4-BE49-F238E27FC236}">
                    <a16:creationId xmlns:a16="http://schemas.microsoft.com/office/drawing/2014/main" id="{43B38842-7338-DC42-BE0B-AA4820F2F14F}"/>
                  </a:ext>
                </a:extLst>
              </p:cNvPr>
              <p:cNvSpPr/>
              <p:nvPr/>
            </p:nvSpPr>
            <p:spPr>
              <a:xfrm>
                <a:off x="3492015" y="5324779"/>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55" name="직사각형 363">
                <a:extLst>
                  <a:ext uri="{FF2B5EF4-FFF2-40B4-BE49-F238E27FC236}">
                    <a16:creationId xmlns:a16="http://schemas.microsoft.com/office/drawing/2014/main" id="{E9E0ACF2-29B6-9A49-BB35-7632C5F223BF}"/>
                  </a:ext>
                </a:extLst>
              </p:cNvPr>
              <p:cNvSpPr/>
              <p:nvPr/>
            </p:nvSpPr>
            <p:spPr>
              <a:xfrm rot="5400000">
                <a:off x="2111605" y="5230190"/>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56" name="직사각형 363">
                <a:extLst>
                  <a:ext uri="{FF2B5EF4-FFF2-40B4-BE49-F238E27FC236}">
                    <a16:creationId xmlns:a16="http://schemas.microsoft.com/office/drawing/2014/main" id="{40D6487B-281B-3643-9636-F50DAA8F5101}"/>
                  </a:ext>
                </a:extLst>
              </p:cNvPr>
              <p:cNvSpPr/>
              <p:nvPr/>
            </p:nvSpPr>
            <p:spPr>
              <a:xfrm rot="5400000">
                <a:off x="4797214" y="5235758"/>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srgbClr val="8C67E2"/>
                  </a:solidFill>
                  <a:effectLst/>
                  <a:uLnTx/>
                  <a:uFillTx/>
                  <a:latin typeface="Calibri Light" panose="020F0302020204030204"/>
                  <a:ea typeface="맑은 고딕" panose="020B0503020000020004" pitchFamily="34" charset="-127"/>
                  <a:cs typeface="Arial" panose="020B0604020202020204" pitchFamily="34" charset="0"/>
                </a:endParaRPr>
              </a:p>
            </p:txBody>
          </p:sp>
        </p:grpSp>
        <p:sp>
          <p:nvSpPr>
            <p:cNvPr id="43" name="Rectangle 42">
              <a:extLst>
                <a:ext uri="{FF2B5EF4-FFF2-40B4-BE49-F238E27FC236}">
                  <a16:creationId xmlns:a16="http://schemas.microsoft.com/office/drawing/2014/main" id="{74C59FD5-30FD-B54E-8F39-56A09EBD74FF}"/>
                </a:ext>
              </a:extLst>
            </p:cNvPr>
            <p:cNvSpPr/>
            <p:nvPr/>
          </p:nvSpPr>
          <p:spPr>
            <a:xfrm>
              <a:off x="2077703" y="5888584"/>
              <a:ext cx="3204194" cy="294302"/>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A65D6"/>
                  </a:solidFill>
                  <a:effectLst/>
                  <a:uLnTx/>
                  <a:uFillTx/>
                  <a:latin typeface="Cambria" panose="02040503050406030204" pitchFamily="18" charset="0"/>
                  <a:ea typeface="+mn-ea"/>
                  <a:cs typeface="+mn-cs"/>
                </a:rPr>
                <a:t>Database K-mers</a:t>
              </a:r>
              <a:endParaRPr kumimoji="0" lang="ko-KR" altLang="en-US" sz="1600" b="1" i="1" u="none" strike="noStrike" kern="1200" cap="none" spc="0" normalizeH="0" baseline="0" noProof="0" dirty="0">
                <a:ln>
                  <a:noFill/>
                </a:ln>
                <a:solidFill>
                  <a:srgbClr val="8A65D6"/>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grpSp>
      <p:cxnSp>
        <p:nvCxnSpPr>
          <p:cNvPr id="59" name="Straight Connector 58">
            <a:extLst>
              <a:ext uri="{FF2B5EF4-FFF2-40B4-BE49-F238E27FC236}">
                <a16:creationId xmlns:a16="http://schemas.microsoft.com/office/drawing/2014/main" id="{0D36A2E8-303E-0742-846A-AE25F5B48CC7}"/>
              </a:ext>
            </a:extLst>
          </p:cNvPr>
          <p:cNvCxnSpPr>
            <a:cxnSpLocks/>
          </p:cNvCxnSpPr>
          <p:nvPr/>
        </p:nvCxnSpPr>
        <p:spPr>
          <a:xfrm flipH="1">
            <a:off x="2025596" y="4701582"/>
            <a:ext cx="3548" cy="225243"/>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7F9CBE7-CB41-F14F-B866-974B793CA697}"/>
              </a:ext>
            </a:extLst>
          </p:cNvPr>
          <p:cNvCxnSpPr>
            <a:cxnSpLocks/>
          </p:cNvCxnSpPr>
          <p:nvPr/>
        </p:nvCxnSpPr>
        <p:spPr>
          <a:xfrm>
            <a:off x="5109596" y="4703443"/>
            <a:ext cx="0" cy="21984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5523E1CD-FB53-0A4B-A9D9-FB92786D2D3B}"/>
              </a:ext>
            </a:extLst>
          </p:cNvPr>
          <p:cNvGrpSpPr/>
          <p:nvPr/>
        </p:nvGrpSpPr>
        <p:grpSpPr>
          <a:xfrm>
            <a:off x="2510188" y="2399992"/>
            <a:ext cx="5700926" cy="1234946"/>
            <a:chOff x="2510188" y="2399992"/>
            <a:chExt cx="5700926" cy="1234946"/>
          </a:xfrm>
        </p:grpSpPr>
        <p:cxnSp>
          <p:nvCxnSpPr>
            <p:cNvPr id="31" name="Elbow Connector 30">
              <a:extLst>
                <a:ext uri="{FF2B5EF4-FFF2-40B4-BE49-F238E27FC236}">
                  <a16:creationId xmlns:a16="http://schemas.microsoft.com/office/drawing/2014/main" id="{76C94553-0F28-CC43-A388-D120E6A55034}"/>
                </a:ext>
              </a:extLst>
            </p:cNvPr>
            <p:cNvCxnSpPr>
              <a:cxnSpLocks/>
            </p:cNvCxnSpPr>
            <p:nvPr/>
          </p:nvCxnSpPr>
          <p:spPr>
            <a:xfrm>
              <a:off x="2510188" y="2399992"/>
              <a:ext cx="4241678" cy="789230"/>
            </a:xfrm>
            <a:prstGeom prst="bentConnector3">
              <a:avLst>
                <a:gd name="adj1" fmla="val 524"/>
              </a:avLst>
            </a:prstGeom>
            <a:ln w="44450">
              <a:solidFill>
                <a:srgbClr val="C65FDF"/>
              </a:solidFill>
              <a:tailEnd type="triangle" w="lg" len="med"/>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8D8F0446-44E5-F143-A4D0-2FF19A85186E}"/>
                </a:ext>
              </a:extLst>
            </p:cNvPr>
            <p:cNvSpPr/>
            <p:nvPr/>
          </p:nvSpPr>
          <p:spPr>
            <a:xfrm>
              <a:off x="2640715" y="2568211"/>
              <a:ext cx="3204194" cy="626701"/>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C65FDF"/>
                  </a:solidFill>
                  <a:effectLst/>
                  <a:uLnTx/>
                  <a:uFillTx/>
                  <a:latin typeface="Corbel" panose="020B0503020204020204" pitchFamily="34" charset="0"/>
                  <a:ea typeface="+mn-ea"/>
                  <a:cs typeface="+mn-cs"/>
                </a:rPr>
                <a:t>Query K-mers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C65FDF"/>
                  </a:solidFill>
                  <a:effectLst/>
                  <a:uLnTx/>
                  <a:uFillTx/>
                  <a:latin typeface="Corbel" panose="020B0503020204020204" pitchFamily="34" charset="0"/>
                  <a:ea typeface="+mn-ea"/>
                  <a:cs typeface="+mn-cs"/>
                </a:rPr>
                <a:t>from the Host </a:t>
              </a:r>
              <a:endParaRPr kumimoji="0" lang="ko-KR" altLang="en-US" sz="1800" b="1" i="1" u="none" strike="noStrike" kern="1200" cap="none" spc="0" normalizeH="0" baseline="0" noProof="0" dirty="0">
                <a:ln>
                  <a:noFill/>
                </a:ln>
                <a:solidFill>
                  <a:srgbClr val="C65FDF"/>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1" name="직사각형 352">
              <a:extLst>
                <a:ext uri="{FF2B5EF4-FFF2-40B4-BE49-F238E27FC236}">
                  <a16:creationId xmlns:a16="http://schemas.microsoft.com/office/drawing/2014/main" id="{994E8D5F-C065-554B-901E-DF3E216AD5A6}"/>
                </a:ext>
              </a:extLst>
            </p:cNvPr>
            <p:cNvSpPr/>
            <p:nvPr/>
          </p:nvSpPr>
          <p:spPr>
            <a:xfrm>
              <a:off x="6821599" y="2966708"/>
              <a:ext cx="1389515" cy="611081"/>
            </a:xfrm>
            <a:prstGeom prst="rect">
              <a:avLst/>
            </a:prstGeom>
            <a:solidFill>
              <a:srgbClr val="F5D8FA"/>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62" name="직사각형 79">
              <a:extLst>
                <a:ext uri="{FF2B5EF4-FFF2-40B4-BE49-F238E27FC236}">
                  <a16:creationId xmlns:a16="http://schemas.microsoft.com/office/drawing/2014/main" id="{9871CCE1-C05E-D842-BAB1-8932ED10D601}"/>
                </a:ext>
              </a:extLst>
            </p:cNvPr>
            <p:cNvSpPr/>
            <p:nvPr/>
          </p:nvSpPr>
          <p:spPr>
            <a:xfrm>
              <a:off x="6937523" y="3017507"/>
              <a:ext cx="1184418" cy="302160"/>
            </a:xfrm>
            <a:prstGeom prst="rect">
              <a:avLst/>
            </a:prstGeom>
            <a:solidFill>
              <a:srgbClr val="EAB4E3"/>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srgbClr val="44546A"/>
                  </a:solidFill>
                  <a:effectLst/>
                  <a:uLnTx/>
                  <a:uFillTx/>
                  <a:latin typeface="Courier" pitchFamily="2" charset="0"/>
                  <a:ea typeface="맑은 고딕" panose="020B0503020000020004" pitchFamily="34" charset="-127"/>
                  <a:cs typeface="Consolas" panose="020B0609020204030204" pitchFamily="49" charset="0"/>
                </a:rPr>
                <a:t>CGTCA</a:t>
              </a:r>
              <a:endParaRPr kumimoji="0" lang="ko-KR" altLang="en-US" sz="2000" b="0" i="0" u="none" strike="noStrike" kern="1200" cap="none" spc="0" normalizeH="0" baseline="0" noProof="0" dirty="0">
                <a:ln>
                  <a:noFill/>
                </a:ln>
                <a:solidFill>
                  <a:srgbClr val="44546A"/>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63" name="직사각형 363">
              <a:extLst>
                <a:ext uri="{FF2B5EF4-FFF2-40B4-BE49-F238E27FC236}">
                  <a16:creationId xmlns:a16="http://schemas.microsoft.com/office/drawing/2014/main" id="{52C9FC7E-DE67-BF47-9A2B-F58732D58D7C}"/>
                </a:ext>
              </a:extLst>
            </p:cNvPr>
            <p:cNvSpPr/>
            <p:nvPr/>
          </p:nvSpPr>
          <p:spPr>
            <a:xfrm rot="5400000">
              <a:off x="7360069" y="3303881"/>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srgbClr val="44546A"/>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600" b="1" i="0" u="none" strike="noStrike" kern="1200" cap="none" spc="0" normalizeH="0" baseline="0" noProof="0" dirty="0">
                <a:ln>
                  <a:noFill/>
                </a:ln>
                <a:solidFill>
                  <a:srgbClr val="44546A"/>
                </a:solidFill>
                <a:effectLst/>
                <a:uLnTx/>
                <a:uFillTx/>
                <a:latin typeface="Calibri Light" panose="020F0302020204030204"/>
                <a:ea typeface="맑은 고딕" panose="020B0503020000020004" pitchFamily="34" charset="-127"/>
                <a:cs typeface="Arial" panose="020B0604020202020204" pitchFamily="34" charset="0"/>
              </a:endParaRPr>
            </a:p>
          </p:txBody>
        </p:sp>
      </p:grpSp>
      <p:grpSp>
        <p:nvGrpSpPr>
          <p:cNvPr id="9" name="Group 8">
            <a:extLst>
              <a:ext uri="{FF2B5EF4-FFF2-40B4-BE49-F238E27FC236}">
                <a16:creationId xmlns:a16="http://schemas.microsoft.com/office/drawing/2014/main" id="{533703C2-46D2-8842-BF9D-0E4046507483}"/>
              </a:ext>
            </a:extLst>
          </p:cNvPr>
          <p:cNvGrpSpPr/>
          <p:nvPr/>
        </p:nvGrpSpPr>
        <p:grpSpPr>
          <a:xfrm>
            <a:off x="1009378" y="3594934"/>
            <a:ext cx="4775889" cy="1123786"/>
            <a:chOff x="1009378" y="3594934"/>
            <a:chExt cx="4775889" cy="1123786"/>
          </a:xfrm>
        </p:grpSpPr>
        <p:sp>
          <p:nvSpPr>
            <p:cNvPr id="57" name="Rounded Rectangle 56">
              <a:extLst>
                <a:ext uri="{FF2B5EF4-FFF2-40B4-BE49-F238E27FC236}">
                  <a16:creationId xmlns:a16="http://schemas.microsoft.com/office/drawing/2014/main" id="{4CBB4867-7D13-544A-B378-0003372AA0FB}"/>
                </a:ext>
              </a:extLst>
            </p:cNvPr>
            <p:cNvSpPr/>
            <p:nvPr/>
          </p:nvSpPr>
          <p:spPr>
            <a:xfrm>
              <a:off x="4488109" y="3594934"/>
              <a:ext cx="1235875" cy="326158"/>
            </a:xfrm>
            <a:prstGeom prst="roundRect">
              <a:avLst>
                <a:gd name="adj" fmla="val 6954"/>
              </a:avLst>
            </a:prstGeom>
            <a:solidFill>
              <a:schemeClr val="accent2">
                <a:lumMod val="60000"/>
                <a:lumOff val="4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Intersect</a:t>
              </a:r>
            </a:p>
          </p:txBody>
        </p:sp>
        <p:cxnSp>
          <p:nvCxnSpPr>
            <p:cNvPr id="58" name="Straight Arrow Connector 57">
              <a:extLst>
                <a:ext uri="{FF2B5EF4-FFF2-40B4-BE49-F238E27FC236}">
                  <a16:creationId xmlns:a16="http://schemas.microsoft.com/office/drawing/2014/main" id="{86C842BB-7C73-F444-B0F6-4FAD6F4632C1}"/>
                </a:ext>
              </a:extLst>
            </p:cNvPr>
            <p:cNvCxnSpPr>
              <a:cxnSpLocks/>
            </p:cNvCxnSpPr>
            <p:nvPr/>
          </p:nvCxnSpPr>
          <p:spPr>
            <a:xfrm flipV="1">
              <a:off x="1660622" y="3927943"/>
              <a:ext cx="6449" cy="269599"/>
            </a:xfrm>
            <a:prstGeom prst="straightConnector1">
              <a:avLst/>
            </a:prstGeom>
            <a:ln w="444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F91FA40F-2164-614A-A71A-49613E08D90A}"/>
                </a:ext>
              </a:extLst>
            </p:cNvPr>
            <p:cNvCxnSpPr>
              <a:cxnSpLocks/>
              <a:endCxn id="57" idx="2"/>
            </p:cNvCxnSpPr>
            <p:nvPr/>
          </p:nvCxnSpPr>
          <p:spPr>
            <a:xfrm flipV="1">
              <a:off x="5106047" y="3921092"/>
              <a:ext cx="0" cy="276452"/>
            </a:xfrm>
            <a:prstGeom prst="straightConnector1">
              <a:avLst/>
            </a:prstGeom>
            <a:ln w="444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69" name="Rounded Rectangle 68">
              <a:extLst>
                <a:ext uri="{FF2B5EF4-FFF2-40B4-BE49-F238E27FC236}">
                  <a16:creationId xmlns:a16="http://schemas.microsoft.com/office/drawing/2014/main" id="{4679321E-0B5D-5441-B1B3-65477814D763}"/>
                </a:ext>
              </a:extLst>
            </p:cNvPr>
            <p:cNvSpPr/>
            <p:nvPr/>
          </p:nvSpPr>
          <p:spPr>
            <a:xfrm>
              <a:off x="1009378" y="3601785"/>
              <a:ext cx="1235875" cy="326158"/>
            </a:xfrm>
            <a:prstGeom prst="roundRect">
              <a:avLst>
                <a:gd name="adj" fmla="val 6954"/>
              </a:avLst>
            </a:prstGeom>
            <a:solidFill>
              <a:schemeClr val="accent2">
                <a:lumMod val="60000"/>
                <a:lumOff val="4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Intersect</a:t>
              </a:r>
            </a:p>
          </p:txBody>
        </p:sp>
        <p:sp>
          <p:nvSpPr>
            <p:cNvPr id="70" name="Rectangle 69">
              <a:extLst>
                <a:ext uri="{FF2B5EF4-FFF2-40B4-BE49-F238E27FC236}">
                  <a16:creationId xmlns:a16="http://schemas.microsoft.com/office/drawing/2014/main" id="{DB932930-311C-ED48-B59E-124305BCCA1F}"/>
                </a:ext>
              </a:extLst>
            </p:cNvPr>
            <p:cNvSpPr/>
            <p:nvPr/>
          </p:nvSpPr>
          <p:spPr>
            <a:xfrm>
              <a:off x="1009378" y="4195738"/>
              <a:ext cx="2078665" cy="522459"/>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Buffer</a:t>
              </a:r>
            </a:p>
          </p:txBody>
        </p:sp>
        <p:sp>
          <p:nvSpPr>
            <p:cNvPr id="72" name="Rectangle 71">
              <a:extLst>
                <a:ext uri="{FF2B5EF4-FFF2-40B4-BE49-F238E27FC236}">
                  <a16:creationId xmlns:a16="http://schemas.microsoft.com/office/drawing/2014/main" id="{873E3267-4261-C342-934B-480897DC7033}"/>
                </a:ext>
              </a:extLst>
            </p:cNvPr>
            <p:cNvSpPr/>
            <p:nvPr/>
          </p:nvSpPr>
          <p:spPr>
            <a:xfrm>
              <a:off x="3706602" y="4196261"/>
              <a:ext cx="2078665" cy="522459"/>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Buffer</a:t>
              </a:r>
            </a:p>
          </p:txBody>
        </p:sp>
      </p:grpSp>
      <p:cxnSp>
        <p:nvCxnSpPr>
          <p:cNvPr id="73" name="Elbow Connector 72">
            <a:extLst>
              <a:ext uri="{FF2B5EF4-FFF2-40B4-BE49-F238E27FC236}">
                <a16:creationId xmlns:a16="http://schemas.microsoft.com/office/drawing/2014/main" id="{A3362ED4-5A06-E347-AAA5-E90936EA5CF1}"/>
              </a:ext>
            </a:extLst>
          </p:cNvPr>
          <p:cNvCxnSpPr>
            <a:cxnSpLocks/>
            <a:endCxn id="57" idx="0"/>
          </p:cNvCxnSpPr>
          <p:nvPr/>
        </p:nvCxnSpPr>
        <p:spPr>
          <a:xfrm rot="10800000" flipV="1">
            <a:off x="5106048" y="3350088"/>
            <a:ext cx="1645821" cy="244846"/>
          </a:xfrm>
          <a:prstGeom prst="bentConnector2">
            <a:avLst/>
          </a:prstGeom>
          <a:ln w="44450">
            <a:solidFill>
              <a:srgbClr val="C65FDF"/>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4" name="Elbow Connector 73">
            <a:extLst>
              <a:ext uri="{FF2B5EF4-FFF2-40B4-BE49-F238E27FC236}">
                <a16:creationId xmlns:a16="http://schemas.microsoft.com/office/drawing/2014/main" id="{D77397CA-1B04-B641-964B-850D9B0D9C31}"/>
              </a:ext>
            </a:extLst>
          </p:cNvPr>
          <p:cNvCxnSpPr>
            <a:cxnSpLocks/>
          </p:cNvCxnSpPr>
          <p:nvPr/>
        </p:nvCxnSpPr>
        <p:spPr>
          <a:xfrm rot="10800000" flipV="1">
            <a:off x="1627316" y="3349869"/>
            <a:ext cx="3488920" cy="239216"/>
          </a:xfrm>
          <a:prstGeom prst="bentConnector2">
            <a:avLst/>
          </a:prstGeom>
          <a:ln w="44450">
            <a:solidFill>
              <a:srgbClr val="C65FDF"/>
            </a:solidFill>
            <a:tailEnd type="triangle" w="lg"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F75F98A0-E16E-6D41-87FE-4F24BB9D8F0E}"/>
              </a:ext>
            </a:extLst>
          </p:cNvPr>
          <p:cNvSpPr txBox="1"/>
          <p:nvPr/>
        </p:nvSpPr>
        <p:spPr>
          <a:xfrm>
            <a:off x="1052170" y="1382658"/>
            <a:ext cx="635508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Compute directly on the flash data streams</a:t>
            </a:r>
            <a:endParaRPr kumimoji="0" lang="en-CH" sz="24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p:txBody>
      </p:sp>
      <p:pic>
        <p:nvPicPr>
          <p:cNvPr id="76" name="Graphic 75" descr="Tick">
            <a:extLst>
              <a:ext uri="{FF2B5EF4-FFF2-40B4-BE49-F238E27FC236}">
                <a16:creationId xmlns:a16="http://schemas.microsoft.com/office/drawing/2014/main" id="{ABEB4963-A029-8640-BFC7-68D46BFC69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6570" y="1280690"/>
            <a:ext cx="578450" cy="578450"/>
          </a:xfrm>
          <a:prstGeom prst="rect">
            <a:avLst/>
          </a:prstGeom>
        </p:spPr>
      </p:pic>
      <p:pic>
        <p:nvPicPr>
          <p:cNvPr id="78" name="Graphic 77" descr="Tick">
            <a:extLst>
              <a:ext uri="{FF2B5EF4-FFF2-40B4-BE49-F238E27FC236}">
                <a16:creationId xmlns:a16="http://schemas.microsoft.com/office/drawing/2014/main" id="{A44C6DE4-E201-034F-9A46-CCB1A33CE3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6569" y="1738628"/>
            <a:ext cx="578450" cy="578450"/>
          </a:xfrm>
          <a:prstGeom prst="rect">
            <a:avLst/>
          </a:prstGeom>
        </p:spPr>
      </p:pic>
      <p:sp>
        <p:nvSpPr>
          <p:cNvPr id="80" name="TextBox 79">
            <a:extLst>
              <a:ext uri="{FF2B5EF4-FFF2-40B4-BE49-F238E27FC236}">
                <a16:creationId xmlns:a16="http://schemas.microsoft.com/office/drawing/2014/main" id="{74C87F0A-D1D5-0D41-A03A-69E9623AF167}"/>
              </a:ext>
            </a:extLst>
          </p:cNvPr>
          <p:cNvSpPr txBox="1"/>
          <p:nvPr/>
        </p:nvSpPr>
        <p:spPr>
          <a:xfrm>
            <a:off x="1020412" y="1855412"/>
            <a:ext cx="719070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Reduce buffer size based on application features</a:t>
            </a:r>
            <a:endParaRPr kumimoji="0" lang="en-CH" sz="24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p:txBody>
      </p:sp>
      <p:grpSp>
        <p:nvGrpSpPr>
          <p:cNvPr id="96" name="Group 95">
            <a:extLst>
              <a:ext uri="{FF2B5EF4-FFF2-40B4-BE49-F238E27FC236}">
                <a16:creationId xmlns:a16="http://schemas.microsoft.com/office/drawing/2014/main" id="{026B822B-6169-3447-B0DA-068D5C97667F}"/>
              </a:ext>
            </a:extLst>
          </p:cNvPr>
          <p:cNvGrpSpPr/>
          <p:nvPr/>
        </p:nvGrpSpPr>
        <p:grpSpPr>
          <a:xfrm>
            <a:off x="932886" y="4179785"/>
            <a:ext cx="4878189" cy="549696"/>
            <a:chOff x="932886" y="4179785"/>
            <a:chExt cx="4878189" cy="549696"/>
          </a:xfrm>
        </p:grpSpPr>
        <p:sp>
          <p:nvSpPr>
            <p:cNvPr id="97" name="Rectangle 96">
              <a:extLst>
                <a:ext uri="{FF2B5EF4-FFF2-40B4-BE49-F238E27FC236}">
                  <a16:creationId xmlns:a16="http://schemas.microsoft.com/office/drawing/2014/main" id="{DD0E79F2-80F0-6741-BC2F-2DBFEEF21767}"/>
                </a:ext>
              </a:extLst>
            </p:cNvPr>
            <p:cNvSpPr/>
            <p:nvPr/>
          </p:nvSpPr>
          <p:spPr>
            <a:xfrm>
              <a:off x="932886" y="4180749"/>
              <a:ext cx="4878189" cy="54873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98" name="Group 97">
              <a:extLst>
                <a:ext uri="{FF2B5EF4-FFF2-40B4-BE49-F238E27FC236}">
                  <a16:creationId xmlns:a16="http://schemas.microsoft.com/office/drawing/2014/main" id="{790CD462-D35C-1441-A554-371589827DAF}"/>
                </a:ext>
              </a:extLst>
            </p:cNvPr>
            <p:cNvGrpSpPr/>
            <p:nvPr/>
          </p:nvGrpSpPr>
          <p:grpSpPr>
            <a:xfrm>
              <a:off x="990293" y="4179785"/>
              <a:ext cx="4772730" cy="513054"/>
              <a:chOff x="1293435" y="4126103"/>
              <a:chExt cx="4772730" cy="513054"/>
            </a:xfrm>
          </p:grpSpPr>
          <p:sp>
            <p:nvSpPr>
              <p:cNvPr id="99" name="직사각형 352">
                <a:extLst>
                  <a:ext uri="{FF2B5EF4-FFF2-40B4-BE49-F238E27FC236}">
                    <a16:creationId xmlns:a16="http://schemas.microsoft.com/office/drawing/2014/main" id="{D520EAD4-7678-7349-88A2-AE20C4C3552E}"/>
                  </a:ext>
                </a:extLst>
              </p:cNvPr>
              <p:cNvSpPr/>
              <p:nvPr/>
            </p:nvSpPr>
            <p:spPr>
              <a:xfrm>
                <a:off x="1293435" y="4126103"/>
                <a:ext cx="2045980" cy="220429"/>
              </a:xfrm>
              <a:prstGeom prst="rect">
                <a:avLst/>
              </a:prstGeom>
              <a:solidFill>
                <a:srgbClr val="629B3C"/>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white"/>
                    </a:solidFill>
                    <a:effectLst/>
                    <a:uLnTx/>
                    <a:uFillTx/>
                    <a:latin typeface="Corbel" panose="020B0503020204020204" pitchFamily="34" charset="0"/>
                    <a:ea typeface="맑은 고딕" panose="020B0503020000020004" pitchFamily="34" charset="-127"/>
                    <a:cs typeface="Arial" panose="020B0604020202020204" pitchFamily="34" charset="0"/>
                  </a:rPr>
                  <a:t>K-mer Register</a:t>
                </a:r>
                <a:endParaRPr kumimoji="0" lang="ko-KR" altLang="en-US" sz="1800" b="1" i="0" u="none" strike="noStrike" kern="1200" cap="none" spc="0" normalizeH="0" baseline="0" noProof="0" dirty="0">
                  <a:ln>
                    <a:noFill/>
                  </a:ln>
                  <a:solidFill>
                    <a:prstClr val="white"/>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0" name="직사각형 352">
                <a:extLst>
                  <a:ext uri="{FF2B5EF4-FFF2-40B4-BE49-F238E27FC236}">
                    <a16:creationId xmlns:a16="http://schemas.microsoft.com/office/drawing/2014/main" id="{F431BDAE-9671-9D46-896F-69FFCE037B4A}"/>
                  </a:ext>
                </a:extLst>
              </p:cNvPr>
              <p:cNvSpPr/>
              <p:nvPr/>
            </p:nvSpPr>
            <p:spPr>
              <a:xfrm>
                <a:off x="1293435" y="4417080"/>
                <a:ext cx="2045980" cy="220429"/>
              </a:xfrm>
              <a:prstGeom prst="rect">
                <a:avLst/>
              </a:prstGeom>
              <a:solidFill>
                <a:srgbClr val="629B3C"/>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white"/>
                    </a:solidFill>
                    <a:effectLst/>
                    <a:uLnTx/>
                    <a:uFillTx/>
                    <a:latin typeface="Corbel" panose="020B0503020204020204" pitchFamily="34" charset="0"/>
                    <a:ea typeface="맑은 고딕" panose="020B0503020000020004" pitchFamily="34" charset="-127"/>
                    <a:cs typeface="Arial" panose="020B0604020202020204" pitchFamily="34" charset="0"/>
                  </a:rPr>
                  <a:t>K-mer Register</a:t>
                </a:r>
                <a:endParaRPr kumimoji="0" lang="ko-KR" altLang="en-US" sz="1800" b="1" i="0" u="none" strike="noStrike" kern="1200" cap="none" spc="0" normalizeH="0" baseline="0" noProof="0" dirty="0">
                  <a:ln>
                    <a:noFill/>
                  </a:ln>
                  <a:solidFill>
                    <a:prstClr val="white"/>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1" name="직사각형 352">
                <a:extLst>
                  <a:ext uri="{FF2B5EF4-FFF2-40B4-BE49-F238E27FC236}">
                    <a16:creationId xmlns:a16="http://schemas.microsoft.com/office/drawing/2014/main" id="{E9ACB2A4-3F26-D849-964B-355D711A5220}"/>
                  </a:ext>
                </a:extLst>
              </p:cNvPr>
              <p:cNvSpPr/>
              <p:nvPr/>
            </p:nvSpPr>
            <p:spPr>
              <a:xfrm>
                <a:off x="4020185" y="4127751"/>
                <a:ext cx="2045980" cy="220429"/>
              </a:xfrm>
              <a:prstGeom prst="rect">
                <a:avLst/>
              </a:prstGeom>
              <a:solidFill>
                <a:srgbClr val="629B3C"/>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white"/>
                    </a:solidFill>
                    <a:effectLst/>
                    <a:uLnTx/>
                    <a:uFillTx/>
                    <a:latin typeface="Corbel" panose="020B0503020204020204" pitchFamily="34" charset="0"/>
                    <a:ea typeface="맑은 고딕" panose="020B0503020000020004" pitchFamily="34" charset="-127"/>
                    <a:cs typeface="Arial" panose="020B0604020202020204" pitchFamily="34" charset="0"/>
                  </a:rPr>
                  <a:t>K-mer Register</a:t>
                </a:r>
                <a:endParaRPr kumimoji="0" lang="ko-KR" altLang="en-US" sz="1800" b="1" i="0" u="none" strike="noStrike" kern="1200" cap="none" spc="0" normalizeH="0" baseline="0" noProof="0" dirty="0">
                  <a:ln>
                    <a:noFill/>
                  </a:ln>
                  <a:solidFill>
                    <a:prstClr val="white"/>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02" name="직사각형 352">
                <a:extLst>
                  <a:ext uri="{FF2B5EF4-FFF2-40B4-BE49-F238E27FC236}">
                    <a16:creationId xmlns:a16="http://schemas.microsoft.com/office/drawing/2014/main" id="{3506C086-0AE1-CF4B-8A13-CF7625507B48}"/>
                  </a:ext>
                </a:extLst>
              </p:cNvPr>
              <p:cNvSpPr/>
              <p:nvPr/>
            </p:nvSpPr>
            <p:spPr>
              <a:xfrm>
                <a:off x="4020185" y="4418728"/>
                <a:ext cx="2045980" cy="220429"/>
              </a:xfrm>
              <a:prstGeom prst="rect">
                <a:avLst/>
              </a:prstGeom>
              <a:solidFill>
                <a:srgbClr val="629B3C"/>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white"/>
                    </a:solidFill>
                    <a:effectLst/>
                    <a:uLnTx/>
                    <a:uFillTx/>
                    <a:latin typeface="Corbel" panose="020B0503020204020204" pitchFamily="34" charset="0"/>
                    <a:ea typeface="맑은 고딕" panose="020B0503020000020004" pitchFamily="34" charset="-127"/>
                    <a:cs typeface="Arial" panose="020B0604020202020204" pitchFamily="34" charset="0"/>
                  </a:rPr>
                  <a:t>K-mer Register</a:t>
                </a:r>
                <a:endParaRPr kumimoji="0" lang="ko-KR" altLang="en-US" sz="1800" b="1" i="0" u="none" strike="noStrike" kern="1200" cap="none" spc="0" normalizeH="0" baseline="0" noProof="0" dirty="0">
                  <a:ln>
                    <a:noFill/>
                  </a:ln>
                  <a:solidFill>
                    <a:prstClr val="white"/>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grpSp>
      <p:grpSp>
        <p:nvGrpSpPr>
          <p:cNvPr id="18" name="Group 17">
            <a:extLst>
              <a:ext uri="{FF2B5EF4-FFF2-40B4-BE49-F238E27FC236}">
                <a16:creationId xmlns:a16="http://schemas.microsoft.com/office/drawing/2014/main" id="{CAE41EB6-2AEC-EA4A-9244-A50F44387095}"/>
              </a:ext>
            </a:extLst>
          </p:cNvPr>
          <p:cNvGrpSpPr/>
          <p:nvPr/>
        </p:nvGrpSpPr>
        <p:grpSpPr>
          <a:xfrm>
            <a:off x="2245253" y="3601179"/>
            <a:ext cx="5965861" cy="1255364"/>
            <a:chOff x="2245253" y="3601179"/>
            <a:chExt cx="5965861" cy="1255364"/>
          </a:xfrm>
        </p:grpSpPr>
        <p:cxnSp>
          <p:nvCxnSpPr>
            <p:cNvPr id="103" name="Elbow Connector 102">
              <a:extLst>
                <a:ext uri="{FF2B5EF4-FFF2-40B4-BE49-F238E27FC236}">
                  <a16:creationId xmlns:a16="http://schemas.microsoft.com/office/drawing/2014/main" id="{DD254D3C-67FC-E04D-831A-25768599226D}"/>
                </a:ext>
              </a:extLst>
            </p:cNvPr>
            <p:cNvCxnSpPr>
              <a:cxnSpLocks/>
              <a:endCxn id="106" idx="1"/>
            </p:cNvCxnSpPr>
            <p:nvPr/>
          </p:nvCxnSpPr>
          <p:spPr>
            <a:xfrm>
              <a:off x="5723984" y="3758013"/>
              <a:ext cx="1087491" cy="837991"/>
            </a:xfrm>
            <a:prstGeom prst="bentConnector3">
              <a:avLst>
                <a:gd name="adj1" fmla="val 50000"/>
              </a:avLst>
            </a:prstGeom>
            <a:ln w="444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A50E9B21-8B20-AD47-81E0-32FDD6B0C2A5}"/>
                </a:ext>
              </a:extLst>
            </p:cNvPr>
            <p:cNvSpPr/>
            <p:nvPr/>
          </p:nvSpPr>
          <p:spPr>
            <a:xfrm>
              <a:off x="2552370" y="3601179"/>
              <a:ext cx="1673238" cy="299817"/>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5B9BD5">
                      <a:lumMod val="75000"/>
                    </a:srgbClr>
                  </a:solidFill>
                  <a:effectLst/>
                  <a:uLnTx/>
                  <a:uFillTx/>
                  <a:latin typeface="Corbel" panose="020B0503020204020204" pitchFamily="34" charset="0"/>
                  <a:ea typeface="+mn-ea"/>
                  <a:cs typeface="+mn-cs"/>
                </a:rPr>
                <a:t> Write to DRAM</a:t>
              </a:r>
              <a:endParaRPr kumimoji="0" lang="ko-KR" altLang="en-US" sz="1600" b="1" i="1" u="none" strike="noStrike" kern="1200" cap="none" spc="0" normalizeH="0" baseline="0" noProof="0" dirty="0">
                <a:ln>
                  <a:noFill/>
                </a:ln>
                <a:solidFill>
                  <a:srgbClr val="5B9BD5">
                    <a:lumMod val="75000"/>
                  </a:srgbClr>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05" name="Straight Arrow Connector 104">
              <a:extLst>
                <a:ext uri="{FF2B5EF4-FFF2-40B4-BE49-F238E27FC236}">
                  <a16:creationId xmlns:a16="http://schemas.microsoft.com/office/drawing/2014/main" id="{36BAF356-6B50-3340-913C-78B29826166B}"/>
                </a:ext>
              </a:extLst>
            </p:cNvPr>
            <p:cNvCxnSpPr>
              <a:cxnSpLocks/>
              <a:endCxn id="104" idx="1"/>
            </p:cNvCxnSpPr>
            <p:nvPr/>
          </p:nvCxnSpPr>
          <p:spPr>
            <a:xfrm>
              <a:off x="2245253" y="3751087"/>
              <a:ext cx="307117" cy="1"/>
            </a:xfrm>
            <a:prstGeom prst="straightConnector1">
              <a:avLst/>
            </a:prstGeom>
            <a:ln w="444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6" name="직사각형 352">
              <a:extLst>
                <a:ext uri="{FF2B5EF4-FFF2-40B4-BE49-F238E27FC236}">
                  <a16:creationId xmlns:a16="http://schemas.microsoft.com/office/drawing/2014/main" id="{9F123B70-BD71-1A42-B639-9C647661957B}"/>
                </a:ext>
              </a:extLst>
            </p:cNvPr>
            <p:cNvSpPr/>
            <p:nvPr/>
          </p:nvSpPr>
          <p:spPr>
            <a:xfrm>
              <a:off x="6811475" y="4335465"/>
              <a:ext cx="1399639" cy="521078"/>
            </a:xfrm>
            <a:prstGeom prst="rect">
              <a:avLst/>
            </a:prstGeom>
            <a:solidFill>
              <a:schemeClr val="accent5">
                <a:lumMod val="20000"/>
                <a:lumOff val="8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Common</a:t>
              </a:r>
              <a:b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K-mers</a:t>
              </a:r>
              <a:endParaRPr kumimoji="0" lang="ko-KR" altLang="en-US" sz="1800" b="1"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grpSp>
      <p:sp>
        <p:nvSpPr>
          <p:cNvPr id="10" name="TextBox 9">
            <a:extLst>
              <a:ext uri="{FF2B5EF4-FFF2-40B4-BE49-F238E27FC236}">
                <a16:creationId xmlns:a16="http://schemas.microsoft.com/office/drawing/2014/main" id="{A97B81D5-2F49-A644-8D43-070607B86F06}"/>
              </a:ext>
            </a:extLst>
          </p:cNvPr>
          <p:cNvSpPr txBox="1"/>
          <p:nvPr/>
        </p:nvSpPr>
        <p:spPr>
          <a:xfrm>
            <a:off x="6732047" y="1433214"/>
            <a:ext cx="232240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[Zou+, MICRO’</a:t>
            </a:r>
            <a:r>
              <a:rPr kumimoji="0" lang="en-CH"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22</a:t>
            </a: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a:t>
            </a:r>
          </a:p>
        </p:txBody>
      </p:sp>
    </p:spTree>
    <p:extLst>
      <p:ext uri="{BB962C8B-B14F-4D97-AF65-F5344CB8AC3E}">
        <p14:creationId xmlns:p14="http://schemas.microsoft.com/office/powerpoint/2010/main" val="301863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ipe(right)">
                                      <p:cBhvr>
                                        <p:cTn id="15" dur="500"/>
                                        <p:tgtEl>
                                          <p:spTgt spid="73"/>
                                        </p:tgtEl>
                                      </p:cBhvr>
                                    </p:animEffect>
                                  </p:childTnLst>
                                </p:cTn>
                              </p:par>
                              <p:par>
                                <p:cTn id="16" presetID="22" presetClass="entr" presetSubtype="2" fill="hold" nodeType="with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wipe(right)">
                                      <p:cBhvr>
                                        <p:cTn id="18" dur="500"/>
                                        <p:tgtEl>
                                          <p:spTgt spid="74"/>
                                        </p:tgtEl>
                                      </p:cBhvr>
                                    </p:animEffect>
                                  </p:childTnLst>
                                </p:cTn>
                              </p:par>
                              <p:par>
                                <p:cTn id="19" presetID="2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8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80"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F679ABBC-8B38-3E45-A04A-1778DDA1DBE4}"/>
              </a:ext>
            </a:extLst>
          </p:cNvPr>
          <p:cNvSpPr/>
          <p:nvPr/>
        </p:nvSpPr>
        <p:spPr>
          <a:xfrm>
            <a:off x="369930" y="3473553"/>
            <a:ext cx="2534400" cy="336211"/>
          </a:xfrm>
          <a:prstGeom prst="roundRect">
            <a:avLst>
              <a:gd name="adj" fmla="val 69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Space-Inefficient</a:t>
            </a:r>
          </a:p>
        </p:txBody>
      </p:sp>
      <p:sp>
        <p:nvSpPr>
          <p:cNvPr id="2" name="Title 1">
            <a:extLst>
              <a:ext uri="{FF2B5EF4-FFF2-40B4-BE49-F238E27FC236}">
                <a16:creationId xmlns:a16="http://schemas.microsoft.com/office/drawing/2014/main" id="{94946951-C603-8344-8F41-8478023A432A}"/>
              </a:ext>
            </a:extLst>
          </p:cNvPr>
          <p:cNvSpPr>
            <a:spLocks noGrp="1"/>
          </p:cNvSpPr>
          <p:nvPr>
            <p:ph type="title"/>
          </p:nvPr>
        </p:nvSpPr>
        <p:spPr/>
        <p:txBody>
          <a:bodyPr/>
          <a:lstStyle/>
          <a:p>
            <a:r>
              <a:rPr lang="en-GB" sz="3200" b="1" dirty="0">
                <a:solidFill>
                  <a:srgbClr val="0C4771"/>
                </a:solidFill>
              </a:rPr>
              <a:t>Step 2 Design: Retrieving the</a:t>
            </a:r>
            <a:r>
              <a:rPr lang="en-GB" sz="3200" dirty="0">
                <a:solidFill>
                  <a:srgbClr val="0C4771"/>
                </a:solidFill>
              </a:rPr>
              <a:t> S</a:t>
            </a:r>
            <a:r>
              <a:rPr lang="en-GB" sz="3200" b="1" dirty="0">
                <a:solidFill>
                  <a:srgbClr val="0C4771"/>
                </a:solidFill>
              </a:rPr>
              <a:t>pecies ID</a:t>
            </a:r>
            <a:endParaRPr lang="en-CH" sz="3200" dirty="0"/>
          </a:p>
        </p:txBody>
      </p:sp>
      <p:sp>
        <p:nvSpPr>
          <p:cNvPr id="4" name="Content Placeholder 2">
            <a:extLst>
              <a:ext uri="{FF2B5EF4-FFF2-40B4-BE49-F238E27FC236}">
                <a16:creationId xmlns:a16="http://schemas.microsoft.com/office/drawing/2014/main" id="{75191530-7CAF-F946-87C8-2C0443326C3B}"/>
              </a:ext>
            </a:extLst>
          </p:cNvPr>
          <p:cNvSpPr>
            <a:spLocks noGrp="1"/>
          </p:cNvSpPr>
          <p:nvPr>
            <p:ph idx="1"/>
          </p:nvPr>
        </p:nvSpPr>
        <p:spPr>
          <a:xfrm>
            <a:off x="189560" y="909903"/>
            <a:ext cx="8798061" cy="880239"/>
          </a:xfrm>
        </p:spPr>
        <p:txBody>
          <a:bodyPr/>
          <a:lstStyle/>
          <a:p>
            <a:pPr>
              <a:spcAft>
                <a:spcPts val="500"/>
              </a:spcAft>
            </a:pPr>
            <a:r>
              <a:rPr lang="en-GB" sz="2400" dirty="0"/>
              <a:t>MegIS retrieves the species IDs of the </a:t>
            </a:r>
            <a:r>
              <a:rPr lang="en-GB" sz="2400" b="1" dirty="0">
                <a:solidFill>
                  <a:schemeClr val="accent1">
                    <a:lumMod val="75000"/>
                  </a:schemeClr>
                </a:solidFill>
              </a:rPr>
              <a:t>common k-mers </a:t>
            </a:r>
            <a:r>
              <a:rPr lang="en-GB" sz="2400" dirty="0"/>
              <a:t>by looking up a </a:t>
            </a:r>
            <a:r>
              <a:rPr lang="en-GB" sz="2400" b="1" dirty="0">
                <a:solidFill>
                  <a:schemeClr val="accent1">
                    <a:lumMod val="75000"/>
                  </a:schemeClr>
                </a:solidFill>
              </a:rPr>
              <a:t>sketch database</a:t>
            </a:r>
          </a:p>
          <a:p>
            <a:pPr>
              <a:spcAft>
                <a:spcPts val="1500"/>
              </a:spcAft>
            </a:pPr>
            <a:endParaRPr lang="en-GB" sz="2400" b="1" dirty="0">
              <a:solidFill>
                <a:schemeClr val="accent1">
                  <a:lumMod val="75000"/>
                </a:schemeClr>
              </a:solidFill>
            </a:endParaRPr>
          </a:p>
        </p:txBody>
      </p:sp>
      <p:graphicFrame>
        <p:nvGraphicFramePr>
          <p:cNvPr id="5" name="Table 4">
            <a:extLst>
              <a:ext uri="{FF2B5EF4-FFF2-40B4-BE49-F238E27FC236}">
                <a16:creationId xmlns:a16="http://schemas.microsoft.com/office/drawing/2014/main" id="{EF501952-2198-1E40-B1C1-96DD6EB8986E}"/>
              </a:ext>
            </a:extLst>
          </p:cNvPr>
          <p:cNvGraphicFramePr>
            <a:graphicFrameLocks noGrp="1"/>
          </p:cNvGraphicFramePr>
          <p:nvPr/>
        </p:nvGraphicFramePr>
        <p:xfrm>
          <a:off x="834851" y="1886394"/>
          <a:ext cx="1550869" cy="1371600"/>
        </p:xfrm>
        <a:graphic>
          <a:graphicData uri="http://schemas.openxmlformats.org/drawingml/2006/table">
            <a:tbl>
              <a:tblPr firstRow="1" bandRow="1">
                <a:tableStyleId>{5940675A-B579-460E-94D1-54222C63F5DA}</a:tableStyleId>
              </a:tblPr>
              <a:tblGrid>
                <a:gridCol w="1021427">
                  <a:extLst>
                    <a:ext uri="{9D8B030D-6E8A-4147-A177-3AD203B41FA5}">
                      <a16:colId xmlns:a16="http://schemas.microsoft.com/office/drawing/2014/main" val="2202466981"/>
                    </a:ext>
                  </a:extLst>
                </a:gridCol>
                <a:gridCol w="529442">
                  <a:extLst>
                    <a:ext uri="{9D8B030D-6E8A-4147-A177-3AD203B41FA5}">
                      <a16:colId xmlns:a16="http://schemas.microsoft.com/office/drawing/2014/main" val="1793191674"/>
                    </a:ext>
                  </a:extLst>
                </a:gridCol>
              </a:tblGrid>
              <a:tr h="188561">
                <a:tc>
                  <a:txBody>
                    <a:bodyPr/>
                    <a:lstStyle/>
                    <a:p>
                      <a:pPr algn="ctr"/>
                      <a:r>
                        <a:rPr lang="en-CH" sz="1800" b="1" dirty="0">
                          <a:latin typeface="Cambria" panose="02040503050406030204" pitchFamily="18" charset="0"/>
                        </a:rPr>
                        <a:t>K-mer</a:t>
                      </a:r>
                    </a:p>
                  </a:txBody>
                  <a:tcPr marT="0" marB="0">
                    <a:solidFill>
                      <a:schemeClr val="bg1">
                        <a:lumMod val="75000"/>
                      </a:schemeClr>
                    </a:solidFill>
                  </a:tcPr>
                </a:tc>
                <a:tc>
                  <a:txBody>
                    <a:bodyPr/>
                    <a:lstStyle/>
                    <a:p>
                      <a:pPr algn="ctr"/>
                      <a:r>
                        <a:rPr lang="en-CH" sz="1800" b="1" dirty="0">
                          <a:latin typeface="Cambria" panose="02040503050406030204" pitchFamily="18" charset="0"/>
                        </a:rPr>
                        <a:t>ID</a:t>
                      </a:r>
                    </a:p>
                  </a:txBody>
                  <a:tcPr marT="0" marB="0">
                    <a:solidFill>
                      <a:schemeClr val="bg1">
                        <a:lumMod val="75000"/>
                      </a:schemeClr>
                    </a:solidFill>
                  </a:tcPr>
                </a:tc>
                <a:extLst>
                  <a:ext uri="{0D108BD9-81ED-4DB2-BD59-A6C34878D82A}">
                    <a16:rowId xmlns:a16="http://schemas.microsoft.com/office/drawing/2014/main" val="2057482197"/>
                  </a:ext>
                </a:extLst>
              </a:tr>
              <a:tr h="188561">
                <a:tc>
                  <a:txBody>
                    <a:bodyPr/>
                    <a:lstStyle/>
                    <a:p>
                      <a:pPr algn="ctr"/>
                      <a:r>
                        <a:rPr lang="en-CH" sz="1800" b="0" dirty="0">
                          <a:latin typeface="Cambria" panose="02040503050406030204" pitchFamily="18" charset="0"/>
                        </a:rPr>
                        <a:t>AAAAA</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1,5</a:t>
                      </a:r>
                    </a:p>
                  </a:txBody>
                  <a:tcPr marT="0" marB="0">
                    <a:solidFill>
                      <a:schemeClr val="bg1"/>
                    </a:solidFill>
                  </a:tcPr>
                </a:tc>
                <a:extLst>
                  <a:ext uri="{0D108BD9-81ED-4DB2-BD59-A6C34878D82A}">
                    <a16:rowId xmlns:a16="http://schemas.microsoft.com/office/drawing/2014/main" val="2851544357"/>
                  </a:ext>
                </a:extLst>
              </a:tr>
              <a:tr h="188561">
                <a:tc>
                  <a:txBody>
                    <a:bodyPr/>
                    <a:lstStyle/>
                    <a:p>
                      <a:pPr algn="ctr"/>
                      <a:r>
                        <a:rPr lang="en-CH" sz="1800" b="0" dirty="0">
                          <a:latin typeface="Cambria" panose="02040503050406030204" pitchFamily="18" charset="0"/>
                        </a:rPr>
                        <a:t>AAAAC</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6</a:t>
                      </a:r>
                    </a:p>
                  </a:txBody>
                  <a:tcPr marT="0" marB="0">
                    <a:solidFill>
                      <a:schemeClr val="bg1"/>
                    </a:solidFill>
                  </a:tcPr>
                </a:tc>
                <a:extLst>
                  <a:ext uri="{0D108BD9-81ED-4DB2-BD59-A6C34878D82A}">
                    <a16:rowId xmlns:a16="http://schemas.microsoft.com/office/drawing/2014/main" val="185258546"/>
                  </a:ext>
                </a:extLst>
              </a:tr>
              <a:tr h="188561">
                <a:tc>
                  <a:txBody>
                    <a:bodyPr/>
                    <a:lstStyle/>
                    <a:p>
                      <a:pPr algn="ctr"/>
                      <a:r>
                        <a:rPr lang="en-CH" sz="1800" b="0" dirty="0">
                          <a:latin typeface="Cambria" panose="02040503050406030204" pitchFamily="18" charset="0"/>
                        </a:rPr>
                        <a:t>AATCC</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2, 9</a:t>
                      </a:r>
                    </a:p>
                  </a:txBody>
                  <a:tcPr marT="0" marB="0">
                    <a:solidFill>
                      <a:schemeClr val="bg1"/>
                    </a:solidFill>
                  </a:tcPr>
                </a:tc>
                <a:extLst>
                  <a:ext uri="{0D108BD9-81ED-4DB2-BD59-A6C34878D82A}">
                    <a16:rowId xmlns:a16="http://schemas.microsoft.com/office/drawing/2014/main" val="3325285619"/>
                  </a:ext>
                </a:extLst>
              </a:tr>
              <a:tr h="188561">
                <a:tc>
                  <a:txBody>
                    <a:bodyPr/>
                    <a:lstStyle/>
                    <a:p>
                      <a:pPr algn="ctr"/>
                      <a:r>
                        <a:rPr lang="en-CH" sz="1800" b="0" dirty="0">
                          <a:latin typeface="Cambria" panose="02040503050406030204" pitchFamily="18" charset="0"/>
                        </a:rPr>
                        <a:t>…</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a:t>
                      </a:r>
                    </a:p>
                  </a:txBody>
                  <a:tcPr marT="0" marB="0">
                    <a:solidFill>
                      <a:schemeClr val="bg1"/>
                    </a:solidFill>
                  </a:tcPr>
                </a:tc>
                <a:extLst>
                  <a:ext uri="{0D108BD9-81ED-4DB2-BD59-A6C34878D82A}">
                    <a16:rowId xmlns:a16="http://schemas.microsoft.com/office/drawing/2014/main" val="1171887763"/>
                  </a:ext>
                </a:extLst>
              </a:tr>
            </a:tbl>
          </a:graphicData>
        </a:graphic>
      </p:graphicFrame>
      <p:grpSp>
        <p:nvGrpSpPr>
          <p:cNvPr id="6" name="Group 5">
            <a:extLst>
              <a:ext uri="{FF2B5EF4-FFF2-40B4-BE49-F238E27FC236}">
                <a16:creationId xmlns:a16="http://schemas.microsoft.com/office/drawing/2014/main" id="{EE8903D6-FCEE-FA4E-890F-6549DF3E6614}"/>
              </a:ext>
            </a:extLst>
          </p:cNvPr>
          <p:cNvGrpSpPr/>
          <p:nvPr/>
        </p:nvGrpSpPr>
        <p:grpSpPr>
          <a:xfrm>
            <a:off x="1944531" y="1908914"/>
            <a:ext cx="366711" cy="1312891"/>
            <a:chOff x="2886772" y="1979628"/>
            <a:chExt cx="366711" cy="1214384"/>
          </a:xfrm>
        </p:grpSpPr>
        <p:sp>
          <p:nvSpPr>
            <p:cNvPr id="7" name="Rectangle 6">
              <a:extLst>
                <a:ext uri="{FF2B5EF4-FFF2-40B4-BE49-F238E27FC236}">
                  <a16:creationId xmlns:a16="http://schemas.microsoft.com/office/drawing/2014/main" id="{3A455D50-2707-DE46-B81A-2B7BA7CC3BAE}"/>
                </a:ext>
              </a:extLst>
            </p:cNvPr>
            <p:cNvSpPr/>
            <p:nvPr/>
          </p:nvSpPr>
          <p:spPr>
            <a:xfrm>
              <a:off x="2909592" y="1979628"/>
              <a:ext cx="316208" cy="1872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3E9E347-4DAD-5349-96F3-0DCC8F4CA3D6}"/>
                </a:ext>
              </a:extLst>
            </p:cNvPr>
            <p:cNvSpPr/>
            <p:nvPr/>
          </p:nvSpPr>
          <p:spPr>
            <a:xfrm>
              <a:off x="2937275" y="2246363"/>
              <a:ext cx="316208" cy="199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F2BF779-71A1-8E43-A503-01C8E82F8D91}"/>
                </a:ext>
              </a:extLst>
            </p:cNvPr>
            <p:cNvSpPr/>
            <p:nvPr/>
          </p:nvSpPr>
          <p:spPr>
            <a:xfrm>
              <a:off x="2937275" y="2506493"/>
              <a:ext cx="316208" cy="187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51EC078-CC77-DB42-94C8-685B5C4AC4ED}"/>
                </a:ext>
              </a:extLst>
            </p:cNvPr>
            <p:cNvSpPr/>
            <p:nvPr/>
          </p:nvSpPr>
          <p:spPr>
            <a:xfrm>
              <a:off x="2886772" y="2742977"/>
              <a:ext cx="356293" cy="20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DCDBE22-2D21-874C-B831-926EF04D7DE2}"/>
                </a:ext>
              </a:extLst>
            </p:cNvPr>
            <p:cNvSpPr/>
            <p:nvPr/>
          </p:nvSpPr>
          <p:spPr>
            <a:xfrm>
              <a:off x="2916191" y="3006749"/>
              <a:ext cx="316208" cy="187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4" name="Rounded Rectangle 53">
            <a:extLst>
              <a:ext uri="{FF2B5EF4-FFF2-40B4-BE49-F238E27FC236}">
                <a16:creationId xmlns:a16="http://schemas.microsoft.com/office/drawing/2014/main" id="{9EACD353-C541-7F46-B585-E54385025015}"/>
              </a:ext>
            </a:extLst>
          </p:cNvPr>
          <p:cNvSpPr/>
          <p:nvPr/>
        </p:nvSpPr>
        <p:spPr>
          <a:xfrm>
            <a:off x="6239670" y="3473553"/>
            <a:ext cx="2534400" cy="354686"/>
          </a:xfrm>
          <a:prstGeom prst="roundRect">
            <a:avLst>
              <a:gd name="adj" fmla="val 693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Space-Efficient</a:t>
            </a:r>
          </a:p>
        </p:txBody>
      </p:sp>
      <p:pic>
        <p:nvPicPr>
          <p:cNvPr id="55" name="Picture 54">
            <a:extLst>
              <a:ext uri="{FF2B5EF4-FFF2-40B4-BE49-F238E27FC236}">
                <a16:creationId xmlns:a16="http://schemas.microsoft.com/office/drawing/2014/main" id="{A07A3403-E79A-9942-9A79-C1C5EF0A5719}"/>
              </a:ext>
            </a:extLst>
          </p:cNvPr>
          <p:cNvPicPr>
            <a:picLocks noChangeAspect="1"/>
          </p:cNvPicPr>
          <p:nvPr/>
        </p:nvPicPr>
        <p:blipFill>
          <a:blip r:embed="rId3"/>
          <a:stretch>
            <a:fillRect/>
          </a:stretch>
        </p:blipFill>
        <p:spPr>
          <a:xfrm>
            <a:off x="6090305" y="1859336"/>
            <a:ext cx="2530426" cy="1311155"/>
          </a:xfrm>
          <a:prstGeom prst="rect">
            <a:avLst/>
          </a:prstGeom>
        </p:spPr>
      </p:pic>
      <p:pic>
        <p:nvPicPr>
          <p:cNvPr id="56" name="Graphic 55" descr="Close">
            <a:extLst>
              <a:ext uri="{FF2B5EF4-FFF2-40B4-BE49-F238E27FC236}">
                <a16:creationId xmlns:a16="http://schemas.microsoft.com/office/drawing/2014/main" id="{4AC082D6-EF30-9C43-928D-823B1F0B85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73508" y="3983420"/>
            <a:ext cx="449537" cy="461665"/>
          </a:xfrm>
          <a:prstGeom prst="rect">
            <a:avLst/>
          </a:prstGeom>
        </p:spPr>
      </p:pic>
      <p:sp>
        <p:nvSpPr>
          <p:cNvPr id="57" name="TextBox 56">
            <a:extLst>
              <a:ext uri="{FF2B5EF4-FFF2-40B4-BE49-F238E27FC236}">
                <a16:creationId xmlns:a16="http://schemas.microsoft.com/office/drawing/2014/main" id="{C953263E-5E48-9C4F-8105-884635B17C7C}"/>
              </a:ext>
            </a:extLst>
          </p:cNvPr>
          <p:cNvSpPr txBox="1"/>
          <p:nvPr/>
        </p:nvSpPr>
        <p:spPr>
          <a:xfrm>
            <a:off x="5866086" y="3978081"/>
            <a:ext cx="341456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Slow inside the SSD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due to long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NAND flash latency </a:t>
            </a:r>
          </a:p>
        </p:txBody>
      </p:sp>
    </p:spTree>
    <p:extLst>
      <p:ext uri="{BB962C8B-B14F-4D97-AF65-F5344CB8AC3E}">
        <p14:creationId xmlns:p14="http://schemas.microsoft.com/office/powerpoint/2010/main" val="351507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build="p"/>
      <p:bldP spid="54" grpId="0" animBg="1"/>
      <p:bldP spid="57"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Left-right Arrow 15">
            <a:extLst>
              <a:ext uri="{FF2B5EF4-FFF2-40B4-BE49-F238E27FC236}">
                <a16:creationId xmlns:a16="http://schemas.microsoft.com/office/drawing/2014/main" id="{C47A4113-59F4-5248-B34D-F62D3E58E676}"/>
              </a:ext>
            </a:extLst>
          </p:cNvPr>
          <p:cNvSpPr/>
          <p:nvPr/>
        </p:nvSpPr>
        <p:spPr>
          <a:xfrm>
            <a:off x="172800" y="3234904"/>
            <a:ext cx="8798400" cy="815610"/>
          </a:xfrm>
          <a:prstGeom prst="leftRightArrow">
            <a:avLst/>
          </a:prstGeom>
          <a:gradFill>
            <a:gsLst>
              <a:gs pos="68000">
                <a:schemeClr val="accent2"/>
              </a:gs>
              <a:gs pos="32000">
                <a:schemeClr val="accent5"/>
              </a:gs>
              <a:gs pos="0">
                <a:schemeClr val="accent5"/>
              </a:gs>
              <a:gs pos="100000">
                <a:schemeClr val="accent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F679ABBC-8B38-3E45-A04A-1778DDA1DBE4}"/>
              </a:ext>
            </a:extLst>
          </p:cNvPr>
          <p:cNvSpPr/>
          <p:nvPr/>
        </p:nvSpPr>
        <p:spPr>
          <a:xfrm>
            <a:off x="369930" y="3473553"/>
            <a:ext cx="2534400" cy="336211"/>
          </a:xfrm>
          <a:prstGeom prst="roundRect">
            <a:avLst>
              <a:gd name="adj" fmla="val 69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Space-Inefficient</a:t>
            </a:r>
          </a:p>
        </p:txBody>
      </p:sp>
      <p:sp>
        <p:nvSpPr>
          <p:cNvPr id="2" name="Title 1">
            <a:extLst>
              <a:ext uri="{FF2B5EF4-FFF2-40B4-BE49-F238E27FC236}">
                <a16:creationId xmlns:a16="http://schemas.microsoft.com/office/drawing/2014/main" id="{94946951-C603-8344-8F41-8478023A432A}"/>
              </a:ext>
            </a:extLst>
          </p:cNvPr>
          <p:cNvSpPr>
            <a:spLocks noGrp="1"/>
          </p:cNvSpPr>
          <p:nvPr>
            <p:ph type="title"/>
          </p:nvPr>
        </p:nvSpPr>
        <p:spPr/>
        <p:txBody>
          <a:bodyPr/>
          <a:lstStyle/>
          <a:p>
            <a:r>
              <a:rPr lang="en-GB" sz="3200" b="1" dirty="0">
                <a:solidFill>
                  <a:srgbClr val="0C4771"/>
                </a:solidFill>
              </a:rPr>
              <a:t>Step 2 Design: Retrieving the</a:t>
            </a:r>
            <a:r>
              <a:rPr lang="en-GB" sz="3200" dirty="0">
                <a:solidFill>
                  <a:srgbClr val="0C4771"/>
                </a:solidFill>
              </a:rPr>
              <a:t> S</a:t>
            </a:r>
            <a:r>
              <a:rPr lang="en-GB" sz="3200" b="1" dirty="0">
                <a:solidFill>
                  <a:srgbClr val="0C4771"/>
                </a:solidFill>
              </a:rPr>
              <a:t>pecies ID</a:t>
            </a:r>
            <a:endParaRPr lang="en-CH" sz="3200" dirty="0"/>
          </a:p>
        </p:txBody>
      </p:sp>
      <p:sp>
        <p:nvSpPr>
          <p:cNvPr id="4" name="Content Placeholder 2">
            <a:extLst>
              <a:ext uri="{FF2B5EF4-FFF2-40B4-BE49-F238E27FC236}">
                <a16:creationId xmlns:a16="http://schemas.microsoft.com/office/drawing/2014/main" id="{75191530-7CAF-F946-87C8-2C0443326C3B}"/>
              </a:ext>
            </a:extLst>
          </p:cNvPr>
          <p:cNvSpPr>
            <a:spLocks noGrp="1"/>
          </p:cNvSpPr>
          <p:nvPr>
            <p:ph idx="1"/>
          </p:nvPr>
        </p:nvSpPr>
        <p:spPr>
          <a:xfrm>
            <a:off x="189560" y="909903"/>
            <a:ext cx="8798061" cy="880239"/>
          </a:xfrm>
        </p:spPr>
        <p:txBody>
          <a:bodyPr/>
          <a:lstStyle/>
          <a:p>
            <a:pPr>
              <a:spcAft>
                <a:spcPts val="500"/>
              </a:spcAft>
            </a:pPr>
            <a:r>
              <a:rPr lang="en-GB" sz="2400" dirty="0"/>
              <a:t>MegIS retrieves the species IDs of the </a:t>
            </a:r>
            <a:r>
              <a:rPr lang="en-GB" sz="2400" b="1" dirty="0">
                <a:solidFill>
                  <a:schemeClr val="accent1">
                    <a:lumMod val="75000"/>
                  </a:schemeClr>
                </a:solidFill>
              </a:rPr>
              <a:t>common k-mers </a:t>
            </a:r>
            <a:r>
              <a:rPr lang="en-GB" sz="2400" dirty="0"/>
              <a:t>by looking up a </a:t>
            </a:r>
            <a:r>
              <a:rPr lang="en-GB" sz="2400" b="1" dirty="0">
                <a:solidFill>
                  <a:schemeClr val="accent1">
                    <a:lumMod val="75000"/>
                  </a:schemeClr>
                </a:solidFill>
              </a:rPr>
              <a:t>sketch database</a:t>
            </a:r>
          </a:p>
          <a:p>
            <a:pPr>
              <a:spcAft>
                <a:spcPts val="1500"/>
              </a:spcAft>
            </a:pPr>
            <a:endParaRPr lang="en-GB" sz="2400" b="1" dirty="0">
              <a:solidFill>
                <a:schemeClr val="accent1">
                  <a:lumMod val="75000"/>
                </a:schemeClr>
              </a:solidFill>
            </a:endParaRPr>
          </a:p>
        </p:txBody>
      </p:sp>
      <p:graphicFrame>
        <p:nvGraphicFramePr>
          <p:cNvPr id="5" name="Table 4">
            <a:extLst>
              <a:ext uri="{FF2B5EF4-FFF2-40B4-BE49-F238E27FC236}">
                <a16:creationId xmlns:a16="http://schemas.microsoft.com/office/drawing/2014/main" id="{EF501952-2198-1E40-B1C1-96DD6EB8986E}"/>
              </a:ext>
            </a:extLst>
          </p:cNvPr>
          <p:cNvGraphicFramePr>
            <a:graphicFrameLocks noGrp="1"/>
          </p:cNvGraphicFramePr>
          <p:nvPr/>
        </p:nvGraphicFramePr>
        <p:xfrm>
          <a:off x="834851" y="1886394"/>
          <a:ext cx="1550869" cy="1371600"/>
        </p:xfrm>
        <a:graphic>
          <a:graphicData uri="http://schemas.openxmlformats.org/drawingml/2006/table">
            <a:tbl>
              <a:tblPr firstRow="1" bandRow="1">
                <a:tableStyleId>{5940675A-B579-460E-94D1-54222C63F5DA}</a:tableStyleId>
              </a:tblPr>
              <a:tblGrid>
                <a:gridCol w="1021427">
                  <a:extLst>
                    <a:ext uri="{9D8B030D-6E8A-4147-A177-3AD203B41FA5}">
                      <a16:colId xmlns:a16="http://schemas.microsoft.com/office/drawing/2014/main" val="2202466981"/>
                    </a:ext>
                  </a:extLst>
                </a:gridCol>
                <a:gridCol w="529442">
                  <a:extLst>
                    <a:ext uri="{9D8B030D-6E8A-4147-A177-3AD203B41FA5}">
                      <a16:colId xmlns:a16="http://schemas.microsoft.com/office/drawing/2014/main" val="1793191674"/>
                    </a:ext>
                  </a:extLst>
                </a:gridCol>
              </a:tblGrid>
              <a:tr h="188561">
                <a:tc>
                  <a:txBody>
                    <a:bodyPr/>
                    <a:lstStyle/>
                    <a:p>
                      <a:pPr algn="ctr"/>
                      <a:r>
                        <a:rPr lang="en-CH" sz="1800" b="1" dirty="0">
                          <a:latin typeface="Cambria" panose="02040503050406030204" pitchFamily="18" charset="0"/>
                        </a:rPr>
                        <a:t>K-mer</a:t>
                      </a:r>
                    </a:p>
                  </a:txBody>
                  <a:tcPr marT="0" marB="0">
                    <a:solidFill>
                      <a:schemeClr val="bg1">
                        <a:lumMod val="75000"/>
                      </a:schemeClr>
                    </a:solidFill>
                  </a:tcPr>
                </a:tc>
                <a:tc>
                  <a:txBody>
                    <a:bodyPr/>
                    <a:lstStyle/>
                    <a:p>
                      <a:pPr algn="ctr"/>
                      <a:r>
                        <a:rPr lang="en-CH" sz="1800" b="1" dirty="0">
                          <a:latin typeface="Cambria" panose="02040503050406030204" pitchFamily="18" charset="0"/>
                        </a:rPr>
                        <a:t>ID</a:t>
                      </a:r>
                    </a:p>
                  </a:txBody>
                  <a:tcPr marT="0" marB="0">
                    <a:solidFill>
                      <a:schemeClr val="bg1">
                        <a:lumMod val="75000"/>
                      </a:schemeClr>
                    </a:solidFill>
                  </a:tcPr>
                </a:tc>
                <a:extLst>
                  <a:ext uri="{0D108BD9-81ED-4DB2-BD59-A6C34878D82A}">
                    <a16:rowId xmlns:a16="http://schemas.microsoft.com/office/drawing/2014/main" val="2057482197"/>
                  </a:ext>
                </a:extLst>
              </a:tr>
              <a:tr h="188561">
                <a:tc>
                  <a:txBody>
                    <a:bodyPr/>
                    <a:lstStyle/>
                    <a:p>
                      <a:pPr algn="ctr"/>
                      <a:r>
                        <a:rPr lang="en-CH" sz="1800" b="0" dirty="0">
                          <a:latin typeface="Cambria" panose="02040503050406030204" pitchFamily="18" charset="0"/>
                        </a:rPr>
                        <a:t>AAAAA</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1,5</a:t>
                      </a:r>
                    </a:p>
                  </a:txBody>
                  <a:tcPr marT="0" marB="0">
                    <a:solidFill>
                      <a:schemeClr val="bg1"/>
                    </a:solidFill>
                  </a:tcPr>
                </a:tc>
                <a:extLst>
                  <a:ext uri="{0D108BD9-81ED-4DB2-BD59-A6C34878D82A}">
                    <a16:rowId xmlns:a16="http://schemas.microsoft.com/office/drawing/2014/main" val="2851544357"/>
                  </a:ext>
                </a:extLst>
              </a:tr>
              <a:tr h="188561">
                <a:tc>
                  <a:txBody>
                    <a:bodyPr/>
                    <a:lstStyle/>
                    <a:p>
                      <a:pPr algn="ctr"/>
                      <a:r>
                        <a:rPr lang="en-CH" sz="1800" b="0" dirty="0">
                          <a:latin typeface="Cambria" panose="02040503050406030204" pitchFamily="18" charset="0"/>
                        </a:rPr>
                        <a:t>AAAAC</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6</a:t>
                      </a:r>
                    </a:p>
                  </a:txBody>
                  <a:tcPr marT="0" marB="0">
                    <a:solidFill>
                      <a:schemeClr val="bg1"/>
                    </a:solidFill>
                  </a:tcPr>
                </a:tc>
                <a:extLst>
                  <a:ext uri="{0D108BD9-81ED-4DB2-BD59-A6C34878D82A}">
                    <a16:rowId xmlns:a16="http://schemas.microsoft.com/office/drawing/2014/main" val="185258546"/>
                  </a:ext>
                </a:extLst>
              </a:tr>
              <a:tr h="188561">
                <a:tc>
                  <a:txBody>
                    <a:bodyPr/>
                    <a:lstStyle/>
                    <a:p>
                      <a:pPr algn="ctr"/>
                      <a:r>
                        <a:rPr lang="en-CH" sz="1800" b="0" dirty="0">
                          <a:latin typeface="Cambria" panose="02040503050406030204" pitchFamily="18" charset="0"/>
                        </a:rPr>
                        <a:t>AATCC</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2, 9</a:t>
                      </a:r>
                    </a:p>
                  </a:txBody>
                  <a:tcPr marT="0" marB="0">
                    <a:solidFill>
                      <a:schemeClr val="bg1"/>
                    </a:solidFill>
                  </a:tcPr>
                </a:tc>
                <a:extLst>
                  <a:ext uri="{0D108BD9-81ED-4DB2-BD59-A6C34878D82A}">
                    <a16:rowId xmlns:a16="http://schemas.microsoft.com/office/drawing/2014/main" val="3325285619"/>
                  </a:ext>
                </a:extLst>
              </a:tr>
              <a:tr h="188561">
                <a:tc>
                  <a:txBody>
                    <a:bodyPr/>
                    <a:lstStyle/>
                    <a:p>
                      <a:pPr algn="ctr"/>
                      <a:r>
                        <a:rPr lang="en-CH" sz="1800" b="0" dirty="0">
                          <a:latin typeface="Cambria" panose="02040503050406030204" pitchFamily="18" charset="0"/>
                        </a:rPr>
                        <a:t>…</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a:t>
                      </a:r>
                    </a:p>
                  </a:txBody>
                  <a:tcPr marT="0" marB="0">
                    <a:solidFill>
                      <a:schemeClr val="bg1"/>
                    </a:solidFill>
                  </a:tcPr>
                </a:tc>
                <a:extLst>
                  <a:ext uri="{0D108BD9-81ED-4DB2-BD59-A6C34878D82A}">
                    <a16:rowId xmlns:a16="http://schemas.microsoft.com/office/drawing/2014/main" val="1171887763"/>
                  </a:ext>
                </a:extLst>
              </a:tr>
            </a:tbl>
          </a:graphicData>
        </a:graphic>
      </p:graphicFrame>
      <p:sp>
        <p:nvSpPr>
          <p:cNvPr id="54" name="Rounded Rectangle 53">
            <a:extLst>
              <a:ext uri="{FF2B5EF4-FFF2-40B4-BE49-F238E27FC236}">
                <a16:creationId xmlns:a16="http://schemas.microsoft.com/office/drawing/2014/main" id="{9EACD353-C541-7F46-B585-E54385025015}"/>
              </a:ext>
            </a:extLst>
          </p:cNvPr>
          <p:cNvSpPr/>
          <p:nvPr/>
        </p:nvSpPr>
        <p:spPr>
          <a:xfrm>
            <a:off x="6239670" y="3473553"/>
            <a:ext cx="2534400" cy="354686"/>
          </a:xfrm>
          <a:prstGeom prst="roundRect">
            <a:avLst>
              <a:gd name="adj" fmla="val 693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Space-Efficient</a:t>
            </a:r>
          </a:p>
        </p:txBody>
      </p:sp>
      <p:pic>
        <p:nvPicPr>
          <p:cNvPr id="55" name="Picture 54">
            <a:extLst>
              <a:ext uri="{FF2B5EF4-FFF2-40B4-BE49-F238E27FC236}">
                <a16:creationId xmlns:a16="http://schemas.microsoft.com/office/drawing/2014/main" id="{A07A3403-E79A-9942-9A79-C1C5EF0A5719}"/>
              </a:ext>
            </a:extLst>
          </p:cNvPr>
          <p:cNvPicPr>
            <a:picLocks noChangeAspect="1"/>
          </p:cNvPicPr>
          <p:nvPr/>
        </p:nvPicPr>
        <p:blipFill>
          <a:blip r:embed="rId3"/>
          <a:stretch>
            <a:fillRect/>
          </a:stretch>
        </p:blipFill>
        <p:spPr>
          <a:xfrm>
            <a:off x="6090305" y="1859336"/>
            <a:ext cx="2530426" cy="1311155"/>
          </a:xfrm>
          <a:prstGeom prst="rect">
            <a:avLst/>
          </a:prstGeom>
        </p:spPr>
      </p:pic>
      <p:sp>
        <p:nvSpPr>
          <p:cNvPr id="17" name="TextBox 16">
            <a:extLst>
              <a:ext uri="{FF2B5EF4-FFF2-40B4-BE49-F238E27FC236}">
                <a16:creationId xmlns:a16="http://schemas.microsoft.com/office/drawing/2014/main" id="{E8B02771-93B9-F848-8686-AB390565A93C}"/>
              </a:ext>
            </a:extLst>
          </p:cNvPr>
          <p:cNvSpPr txBox="1"/>
          <p:nvPr/>
        </p:nvSpPr>
        <p:spPr>
          <a:xfrm>
            <a:off x="109876" y="4186827"/>
            <a:ext cx="1816014"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ED7D31"/>
                </a:solidFill>
                <a:effectLst/>
                <a:uLnTx/>
                <a:uFillTx/>
                <a:latin typeface="Calibri" panose="020F0502020204030204"/>
                <a:ea typeface="+mn-ea"/>
                <a:cs typeface="+mn-cs"/>
              </a:rPr>
              <a:t>7.5x</a:t>
            </a:r>
            <a:r>
              <a:rPr kumimoji="0" lang="en-CH" sz="24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 Smaller</a:t>
            </a:r>
          </a:p>
        </p:txBody>
      </p:sp>
      <p:sp>
        <p:nvSpPr>
          <p:cNvPr id="18" name="TextBox 17">
            <a:extLst>
              <a:ext uri="{FF2B5EF4-FFF2-40B4-BE49-F238E27FC236}">
                <a16:creationId xmlns:a16="http://schemas.microsoft.com/office/drawing/2014/main" id="{790E3648-AE34-164C-83A4-550FC5F64C7E}"/>
              </a:ext>
            </a:extLst>
          </p:cNvPr>
          <p:cNvSpPr txBox="1"/>
          <p:nvPr/>
        </p:nvSpPr>
        <p:spPr>
          <a:xfrm>
            <a:off x="7260106" y="4204400"/>
            <a:ext cx="1816014"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4472C4"/>
                </a:solidFill>
                <a:effectLst/>
                <a:uLnTx/>
                <a:uFillTx/>
                <a:latin typeface="Calibri" panose="020F0502020204030204"/>
                <a:ea typeface="+mn-ea"/>
                <a:cs typeface="+mn-cs"/>
              </a:rPr>
              <a:t>2.1× </a:t>
            </a:r>
            <a:r>
              <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Larger</a:t>
            </a:r>
          </a:p>
        </p:txBody>
      </p:sp>
      <p:sp>
        <p:nvSpPr>
          <p:cNvPr id="19" name="TextBox 18">
            <a:extLst>
              <a:ext uri="{FF2B5EF4-FFF2-40B4-BE49-F238E27FC236}">
                <a16:creationId xmlns:a16="http://schemas.microsoft.com/office/drawing/2014/main" id="{5EBADA3C-C784-3042-B50F-5E54FBB68866}"/>
              </a:ext>
            </a:extLst>
          </p:cNvPr>
          <p:cNvSpPr txBox="1"/>
          <p:nvPr/>
        </p:nvSpPr>
        <p:spPr>
          <a:xfrm>
            <a:off x="4457450" y="4623484"/>
            <a:ext cx="3282172" cy="461665"/>
          </a:xfrm>
          <a:prstGeom prst="rect">
            <a:avLst/>
          </a:prstGeom>
          <a:solidFill>
            <a:schemeClr val="bg1"/>
          </a:solid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629C3B"/>
                </a:solidFill>
                <a:effectLst/>
                <a:uLnTx/>
                <a:uFillTx/>
                <a:latin typeface="Corbel" panose="020B0503020204020204" pitchFamily="34" charset="0"/>
                <a:ea typeface="+mn-ea"/>
                <a:cs typeface="+mn-cs"/>
              </a:rPr>
              <a:t>K-mer Sketch Streaming</a:t>
            </a:r>
          </a:p>
        </p:txBody>
      </p:sp>
      <p:sp>
        <p:nvSpPr>
          <p:cNvPr id="20" name="Rectangle 19">
            <a:extLst>
              <a:ext uri="{FF2B5EF4-FFF2-40B4-BE49-F238E27FC236}">
                <a16:creationId xmlns:a16="http://schemas.microsoft.com/office/drawing/2014/main" id="{9CE2F267-709A-0540-B863-265370D4B41E}"/>
              </a:ext>
            </a:extLst>
          </p:cNvPr>
          <p:cNvSpPr/>
          <p:nvPr/>
        </p:nvSpPr>
        <p:spPr>
          <a:xfrm>
            <a:off x="-23885" y="5239035"/>
            <a:ext cx="9160590" cy="11029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3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K-mer Sketch Streaming is much more suitable for in-storage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3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due to its streaming accesses</a:t>
            </a:r>
          </a:p>
        </p:txBody>
      </p:sp>
      <p:cxnSp>
        <p:nvCxnSpPr>
          <p:cNvPr id="21" name="Straight Connector 20">
            <a:extLst>
              <a:ext uri="{FF2B5EF4-FFF2-40B4-BE49-F238E27FC236}">
                <a16:creationId xmlns:a16="http://schemas.microsoft.com/office/drawing/2014/main" id="{BB6830EC-52BC-E149-A7DE-9E1E2FC120C7}"/>
              </a:ext>
            </a:extLst>
          </p:cNvPr>
          <p:cNvCxnSpPr>
            <a:cxnSpLocks/>
          </p:cNvCxnSpPr>
          <p:nvPr/>
        </p:nvCxnSpPr>
        <p:spPr>
          <a:xfrm>
            <a:off x="6065286" y="3578015"/>
            <a:ext cx="0" cy="1045469"/>
          </a:xfrm>
          <a:prstGeom prst="line">
            <a:avLst/>
          </a:prstGeom>
          <a:ln w="38100">
            <a:solidFill>
              <a:schemeClr val="accent6"/>
            </a:solidFill>
            <a:prstDash val="sysDash"/>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18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animBg="1"/>
      <p:bldP spid="20"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Left-right Arrow 15">
            <a:extLst>
              <a:ext uri="{FF2B5EF4-FFF2-40B4-BE49-F238E27FC236}">
                <a16:creationId xmlns:a16="http://schemas.microsoft.com/office/drawing/2014/main" id="{C47A4113-59F4-5248-B34D-F62D3E58E676}"/>
              </a:ext>
            </a:extLst>
          </p:cNvPr>
          <p:cNvSpPr/>
          <p:nvPr/>
        </p:nvSpPr>
        <p:spPr>
          <a:xfrm>
            <a:off x="172800" y="3234904"/>
            <a:ext cx="8798400" cy="815610"/>
          </a:xfrm>
          <a:prstGeom prst="leftRightArrow">
            <a:avLst/>
          </a:prstGeom>
          <a:gradFill>
            <a:gsLst>
              <a:gs pos="68000">
                <a:schemeClr val="accent2"/>
              </a:gs>
              <a:gs pos="32000">
                <a:schemeClr val="accent5"/>
              </a:gs>
              <a:gs pos="0">
                <a:schemeClr val="accent5"/>
              </a:gs>
              <a:gs pos="100000">
                <a:schemeClr val="accent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F679ABBC-8B38-3E45-A04A-1778DDA1DBE4}"/>
              </a:ext>
            </a:extLst>
          </p:cNvPr>
          <p:cNvSpPr/>
          <p:nvPr/>
        </p:nvSpPr>
        <p:spPr>
          <a:xfrm>
            <a:off x="369930" y="3473553"/>
            <a:ext cx="2534400" cy="336211"/>
          </a:xfrm>
          <a:prstGeom prst="roundRect">
            <a:avLst>
              <a:gd name="adj" fmla="val 69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Space-Inefficient</a:t>
            </a:r>
          </a:p>
        </p:txBody>
      </p:sp>
      <p:sp>
        <p:nvSpPr>
          <p:cNvPr id="2" name="Title 1">
            <a:extLst>
              <a:ext uri="{FF2B5EF4-FFF2-40B4-BE49-F238E27FC236}">
                <a16:creationId xmlns:a16="http://schemas.microsoft.com/office/drawing/2014/main" id="{94946951-C603-8344-8F41-8478023A432A}"/>
              </a:ext>
            </a:extLst>
          </p:cNvPr>
          <p:cNvSpPr>
            <a:spLocks noGrp="1"/>
          </p:cNvSpPr>
          <p:nvPr>
            <p:ph type="title"/>
          </p:nvPr>
        </p:nvSpPr>
        <p:spPr/>
        <p:txBody>
          <a:bodyPr/>
          <a:lstStyle/>
          <a:p>
            <a:r>
              <a:rPr lang="en-GB" sz="3200" b="1" dirty="0">
                <a:solidFill>
                  <a:srgbClr val="0C4771"/>
                </a:solidFill>
              </a:rPr>
              <a:t>Step 2 Design: Retrieving the</a:t>
            </a:r>
            <a:r>
              <a:rPr lang="en-GB" sz="3200" dirty="0">
                <a:solidFill>
                  <a:srgbClr val="0C4771"/>
                </a:solidFill>
              </a:rPr>
              <a:t> S</a:t>
            </a:r>
            <a:r>
              <a:rPr lang="en-GB" sz="3200" b="1" dirty="0">
                <a:solidFill>
                  <a:srgbClr val="0C4771"/>
                </a:solidFill>
              </a:rPr>
              <a:t>pecies ID</a:t>
            </a:r>
            <a:endParaRPr lang="en-CH" sz="3200" dirty="0"/>
          </a:p>
        </p:txBody>
      </p:sp>
      <p:sp>
        <p:nvSpPr>
          <p:cNvPr id="4" name="Content Placeholder 2">
            <a:extLst>
              <a:ext uri="{FF2B5EF4-FFF2-40B4-BE49-F238E27FC236}">
                <a16:creationId xmlns:a16="http://schemas.microsoft.com/office/drawing/2014/main" id="{75191530-7CAF-F946-87C8-2C0443326C3B}"/>
              </a:ext>
            </a:extLst>
          </p:cNvPr>
          <p:cNvSpPr>
            <a:spLocks noGrp="1"/>
          </p:cNvSpPr>
          <p:nvPr>
            <p:ph idx="1"/>
          </p:nvPr>
        </p:nvSpPr>
        <p:spPr>
          <a:xfrm>
            <a:off x="189560" y="909903"/>
            <a:ext cx="8798061" cy="880239"/>
          </a:xfrm>
        </p:spPr>
        <p:txBody>
          <a:bodyPr/>
          <a:lstStyle/>
          <a:p>
            <a:pPr>
              <a:spcAft>
                <a:spcPts val="500"/>
              </a:spcAft>
            </a:pPr>
            <a:r>
              <a:rPr lang="en-GB" sz="2400" dirty="0"/>
              <a:t>MegIS retrieves the species IDs of the </a:t>
            </a:r>
            <a:r>
              <a:rPr lang="en-GB" sz="2400" b="1" dirty="0">
                <a:solidFill>
                  <a:schemeClr val="accent1">
                    <a:lumMod val="75000"/>
                  </a:schemeClr>
                </a:solidFill>
              </a:rPr>
              <a:t>common k-mers </a:t>
            </a:r>
            <a:r>
              <a:rPr lang="en-GB" sz="2400" dirty="0"/>
              <a:t>by looking up a </a:t>
            </a:r>
            <a:r>
              <a:rPr lang="en-GB" sz="2400" b="1" dirty="0">
                <a:solidFill>
                  <a:schemeClr val="accent1">
                    <a:lumMod val="75000"/>
                  </a:schemeClr>
                </a:solidFill>
              </a:rPr>
              <a:t>sketch database</a:t>
            </a:r>
          </a:p>
          <a:p>
            <a:pPr>
              <a:spcAft>
                <a:spcPts val="1500"/>
              </a:spcAft>
            </a:pPr>
            <a:endParaRPr lang="en-GB" sz="2400" b="1" dirty="0">
              <a:solidFill>
                <a:schemeClr val="accent1">
                  <a:lumMod val="75000"/>
                </a:schemeClr>
              </a:solidFill>
            </a:endParaRPr>
          </a:p>
        </p:txBody>
      </p:sp>
      <p:graphicFrame>
        <p:nvGraphicFramePr>
          <p:cNvPr id="5" name="Table 4">
            <a:extLst>
              <a:ext uri="{FF2B5EF4-FFF2-40B4-BE49-F238E27FC236}">
                <a16:creationId xmlns:a16="http://schemas.microsoft.com/office/drawing/2014/main" id="{EF501952-2198-1E40-B1C1-96DD6EB8986E}"/>
              </a:ext>
            </a:extLst>
          </p:cNvPr>
          <p:cNvGraphicFramePr>
            <a:graphicFrameLocks noGrp="1"/>
          </p:cNvGraphicFramePr>
          <p:nvPr/>
        </p:nvGraphicFramePr>
        <p:xfrm>
          <a:off x="834851" y="1886394"/>
          <a:ext cx="1550869" cy="1371600"/>
        </p:xfrm>
        <a:graphic>
          <a:graphicData uri="http://schemas.openxmlformats.org/drawingml/2006/table">
            <a:tbl>
              <a:tblPr firstRow="1" bandRow="1">
                <a:tableStyleId>{5940675A-B579-460E-94D1-54222C63F5DA}</a:tableStyleId>
              </a:tblPr>
              <a:tblGrid>
                <a:gridCol w="1021427">
                  <a:extLst>
                    <a:ext uri="{9D8B030D-6E8A-4147-A177-3AD203B41FA5}">
                      <a16:colId xmlns:a16="http://schemas.microsoft.com/office/drawing/2014/main" val="2202466981"/>
                    </a:ext>
                  </a:extLst>
                </a:gridCol>
                <a:gridCol w="529442">
                  <a:extLst>
                    <a:ext uri="{9D8B030D-6E8A-4147-A177-3AD203B41FA5}">
                      <a16:colId xmlns:a16="http://schemas.microsoft.com/office/drawing/2014/main" val="1793191674"/>
                    </a:ext>
                  </a:extLst>
                </a:gridCol>
              </a:tblGrid>
              <a:tr h="188561">
                <a:tc>
                  <a:txBody>
                    <a:bodyPr/>
                    <a:lstStyle/>
                    <a:p>
                      <a:pPr algn="ctr"/>
                      <a:r>
                        <a:rPr lang="en-CH" sz="1800" b="1" dirty="0">
                          <a:latin typeface="Cambria" panose="02040503050406030204" pitchFamily="18" charset="0"/>
                        </a:rPr>
                        <a:t>K-mer</a:t>
                      </a:r>
                    </a:p>
                  </a:txBody>
                  <a:tcPr marT="0" marB="0">
                    <a:solidFill>
                      <a:schemeClr val="bg1">
                        <a:lumMod val="75000"/>
                      </a:schemeClr>
                    </a:solidFill>
                  </a:tcPr>
                </a:tc>
                <a:tc>
                  <a:txBody>
                    <a:bodyPr/>
                    <a:lstStyle/>
                    <a:p>
                      <a:pPr algn="ctr"/>
                      <a:r>
                        <a:rPr lang="en-CH" sz="1800" b="1" dirty="0">
                          <a:latin typeface="Cambria" panose="02040503050406030204" pitchFamily="18" charset="0"/>
                        </a:rPr>
                        <a:t>ID</a:t>
                      </a:r>
                    </a:p>
                  </a:txBody>
                  <a:tcPr marT="0" marB="0">
                    <a:solidFill>
                      <a:schemeClr val="bg1">
                        <a:lumMod val="75000"/>
                      </a:schemeClr>
                    </a:solidFill>
                  </a:tcPr>
                </a:tc>
                <a:extLst>
                  <a:ext uri="{0D108BD9-81ED-4DB2-BD59-A6C34878D82A}">
                    <a16:rowId xmlns:a16="http://schemas.microsoft.com/office/drawing/2014/main" val="2057482197"/>
                  </a:ext>
                </a:extLst>
              </a:tr>
              <a:tr h="188561">
                <a:tc>
                  <a:txBody>
                    <a:bodyPr/>
                    <a:lstStyle/>
                    <a:p>
                      <a:pPr algn="ctr"/>
                      <a:r>
                        <a:rPr lang="en-CH" sz="1800" b="0" dirty="0">
                          <a:latin typeface="Cambria" panose="02040503050406030204" pitchFamily="18" charset="0"/>
                        </a:rPr>
                        <a:t>AAAAA</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1,5</a:t>
                      </a:r>
                    </a:p>
                  </a:txBody>
                  <a:tcPr marT="0" marB="0">
                    <a:solidFill>
                      <a:schemeClr val="bg1"/>
                    </a:solidFill>
                  </a:tcPr>
                </a:tc>
                <a:extLst>
                  <a:ext uri="{0D108BD9-81ED-4DB2-BD59-A6C34878D82A}">
                    <a16:rowId xmlns:a16="http://schemas.microsoft.com/office/drawing/2014/main" val="2851544357"/>
                  </a:ext>
                </a:extLst>
              </a:tr>
              <a:tr h="188561">
                <a:tc>
                  <a:txBody>
                    <a:bodyPr/>
                    <a:lstStyle/>
                    <a:p>
                      <a:pPr algn="ctr"/>
                      <a:r>
                        <a:rPr lang="en-CH" sz="1800" b="0" dirty="0">
                          <a:latin typeface="Cambria" panose="02040503050406030204" pitchFamily="18" charset="0"/>
                        </a:rPr>
                        <a:t>AAAAC</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6</a:t>
                      </a:r>
                    </a:p>
                  </a:txBody>
                  <a:tcPr marT="0" marB="0">
                    <a:solidFill>
                      <a:schemeClr val="bg1"/>
                    </a:solidFill>
                  </a:tcPr>
                </a:tc>
                <a:extLst>
                  <a:ext uri="{0D108BD9-81ED-4DB2-BD59-A6C34878D82A}">
                    <a16:rowId xmlns:a16="http://schemas.microsoft.com/office/drawing/2014/main" val="185258546"/>
                  </a:ext>
                </a:extLst>
              </a:tr>
              <a:tr h="188561">
                <a:tc>
                  <a:txBody>
                    <a:bodyPr/>
                    <a:lstStyle/>
                    <a:p>
                      <a:pPr algn="ctr"/>
                      <a:r>
                        <a:rPr lang="en-CH" sz="1800" b="0" dirty="0">
                          <a:latin typeface="Cambria" panose="02040503050406030204" pitchFamily="18" charset="0"/>
                        </a:rPr>
                        <a:t>AATCC</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2, 9</a:t>
                      </a:r>
                    </a:p>
                  </a:txBody>
                  <a:tcPr marT="0" marB="0">
                    <a:solidFill>
                      <a:schemeClr val="bg1"/>
                    </a:solidFill>
                  </a:tcPr>
                </a:tc>
                <a:extLst>
                  <a:ext uri="{0D108BD9-81ED-4DB2-BD59-A6C34878D82A}">
                    <a16:rowId xmlns:a16="http://schemas.microsoft.com/office/drawing/2014/main" val="3325285619"/>
                  </a:ext>
                </a:extLst>
              </a:tr>
              <a:tr h="188561">
                <a:tc>
                  <a:txBody>
                    <a:bodyPr/>
                    <a:lstStyle/>
                    <a:p>
                      <a:pPr algn="ctr"/>
                      <a:r>
                        <a:rPr lang="en-CH" sz="1800" b="0" dirty="0">
                          <a:latin typeface="Cambria" panose="02040503050406030204" pitchFamily="18" charset="0"/>
                        </a:rPr>
                        <a:t>…</a:t>
                      </a:r>
                    </a:p>
                  </a:txBody>
                  <a:tcPr marT="0" marB="0">
                    <a:solidFill>
                      <a:schemeClr val="bg1"/>
                    </a:solidFill>
                  </a:tcPr>
                </a:tc>
                <a:tc>
                  <a:txBody>
                    <a:bodyPr/>
                    <a:lstStyle/>
                    <a:p>
                      <a:pPr algn="ctr"/>
                      <a:r>
                        <a:rPr lang="en-CH" sz="1750" b="0" dirty="0">
                          <a:solidFill>
                            <a:schemeClr val="accent2">
                              <a:lumMod val="75000"/>
                            </a:schemeClr>
                          </a:solidFill>
                          <a:latin typeface="Cambria" panose="02040503050406030204" pitchFamily="18" charset="0"/>
                        </a:rPr>
                        <a:t>…</a:t>
                      </a:r>
                    </a:p>
                  </a:txBody>
                  <a:tcPr marT="0" marB="0">
                    <a:solidFill>
                      <a:schemeClr val="bg1"/>
                    </a:solidFill>
                  </a:tcPr>
                </a:tc>
                <a:extLst>
                  <a:ext uri="{0D108BD9-81ED-4DB2-BD59-A6C34878D82A}">
                    <a16:rowId xmlns:a16="http://schemas.microsoft.com/office/drawing/2014/main" val="1171887763"/>
                  </a:ext>
                </a:extLst>
              </a:tr>
            </a:tbl>
          </a:graphicData>
        </a:graphic>
      </p:graphicFrame>
      <p:sp>
        <p:nvSpPr>
          <p:cNvPr id="54" name="Rounded Rectangle 53">
            <a:extLst>
              <a:ext uri="{FF2B5EF4-FFF2-40B4-BE49-F238E27FC236}">
                <a16:creationId xmlns:a16="http://schemas.microsoft.com/office/drawing/2014/main" id="{9EACD353-C541-7F46-B585-E54385025015}"/>
              </a:ext>
            </a:extLst>
          </p:cNvPr>
          <p:cNvSpPr/>
          <p:nvPr/>
        </p:nvSpPr>
        <p:spPr>
          <a:xfrm>
            <a:off x="6239670" y="3473553"/>
            <a:ext cx="2534400" cy="354686"/>
          </a:xfrm>
          <a:prstGeom prst="roundRect">
            <a:avLst>
              <a:gd name="adj" fmla="val 693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Space-Efficient</a:t>
            </a:r>
          </a:p>
        </p:txBody>
      </p:sp>
      <p:pic>
        <p:nvPicPr>
          <p:cNvPr id="55" name="Picture 54">
            <a:extLst>
              <a:ext uri="{FF2B5EF4-FFF2-40B4-BE49-F238E27FC236}">
                <a16:creationId xmlns:a16="http://schemas.microsoft.com/office/drawing/2014/main" id="{A07A3403-E79A-9942-9A79-C1C5EF0A5719}"/>
              </a:ext>
            </a:extLst>
          </p:cNvPr>
          <p:cNvPicPr>
            <a:picLocks noChangeAspect="1"/>
          </p:cNvPicPr>
          <p:nvPr/>
        </p:nvPicPr>
        <p:blipFill>
          <a:blip r:embed="rId3"/>
          <a:stretch>
            <a:fillRect/>
          </a:stretch>
        </p:blipFill>
        <p:spPr>
          <a:xfrm>
            <a:off x="6090305" y="1859336"/>
            <a:ext cx="2530426" cy="1311155"/>
          </a:xfrm>
          <a:prstGeom prst="rect">
            <a:avLst/>
          </a:prstGeom>
        </p:spPr>
      </p:pic>
      <p:sp>
        <p:nvSpPr>
          <p:cNvPr id="17" name="TextBox 16">
            <a:extLst>
              <a:ext uri="{FF2B5EF4-FFF2-40B4-BE49-F238E27FC236}">
                <a16:creationId xmlns:a16="http://schemas.microsoft.com/office/drawing/2014/main" id="{E8B02771-93B9-F848-8686-AB390565A93C}"/>
              </a:ext>
            </a:extLst>
          </p:cNvPr>
          <p:cNvSpPr txBox="1"/>
          <p:nvPr/>
        </p:nvSpPr>
        <p:spPr>
          <a:xfrm>
            <a:off x="109876" y="4186827"/>
            <a:ext cx="1816014"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ED7D31"/>
                </a:solidFill>
                <a:effectLst/>
                <a:uLnTx/>
                <a:uFillTx/>
                <a:latin typeface="Calibri" panose="020F0502020204030204"/>
                <a:ea typeface="+mn-ea"/>
                <a:cs typeface="+mn-cs"/>
              </a:rPr>
              <a:t>7.5x</a:t>
            </a:r>
            <a:r>
              <a:rPr kumimoji="0" lang="en-CH" sz="24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 Smaller</a:t>
            </a:r>
          </a:p>
        </p:txBody>
      </p:sp>
      <p:sp>
        <p:nvSpPr>
          <p:cNvPr id="18" name="TextBox 17">
            <a:extLst>
              <a:ext uri="{FF2B5EF4-FFF2-40B4-BE49-F238E27FC236}">
                <a16:creationId xmlns:a16="http://schemas.microsoft.com/office/drawing/2014/main" id="{790E3648-AE34-164C-83A4-550FC5F64C7E}"/>
              </a:ext>
            </a:extLst>
          </p:cNvPr>
          <p:cNvSpPr txBox="1"/>
          <p:nvPr/>
        </p:nvSpPr>
        <p:spPr>
          <a:xfrm>
            <a:off x="7260106" y="4204400"/>
            <a:ext cx="1816014"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4472C4"/>
                </a:solidFill>
                <a:effectLst/>
                <a:uLnTx/>
                <a:uFillTx/>
                <a:latin typeface="Calibri" panose="020F0502020204030204"/>
                <a:ea typeface="+mn-ea"/>
                <a:cs typeface="+mn-cs"/>
              </a:rPr>
              <a:t>2.1× </a:t>
            </a:r>
            <a:r>
              <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Larger</a:t>
            </a:r>
          </a:p>
        </p:txBody>
      </p:sp>
      <p:sp>
        <p:nvSpPr>
          <p:cNvPr id="19" name="TextBox 18">
            <a:extLst>
              <a:ext uri="{FF2B5EF4-FFF2-40B4-BE49-F238E27FC236}">
                <a16:creationId xmlns:a16="http://schemas.microsoft.com/office/drawing/2014/main" id="{5EBADA3C-C784-3042-B50F-5E54FBB68866}"/>
              </a:ext>
            </a:extLst>
          </p:cNvPr>
          <p:cNvSpPr txBox="1"/>
          <p:nvPr/>
        </p:nvSpPr>
        <p:spPr>
          <a:xfrm>
            <a:off x="4457450" y="4623484"/>
            <a:ext cx="3282172" cy="461665"/>
          </a:xfrm>
          <a:prstGeom prst="rect">
            <a:avLst/>
          </a:prstGeom>
          <a:solidFill>
            <a:schemeClr val="bg1"/>
          </a:solid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629C3B"/>
                </a:solidFill>
                <a:effectLst/>
                <a:uLnTx/>
                <a:uFillTx/>
                <a:latin typeface="Corbel" panose="020B0503020204020204" pitchFamily="34" charset="0"/>
                <a:ea typeface="+mn-ea"/>
                <a:cs typeface="+mn-cs"/>
              </a:rPr>
              <a:t>K-mer Sketch Streaming</a:t>
            </a:r>
          </a:p>
        </p:txBody>
      </p:sp>
      <p:sp>
        <p:nvSpPr>
          <p:cNvPr id="20" name="Rectangle 19">
            <a:extLst>
              <a:ext uri="{FF2B5EF4-FFF2-40B4-BE49-F238E27FC236}">
                <a16:creationId xmlns:a16="http://schemas.microsoft.com/office/drawing/2014/main" id="{9CE2F267-709A-0540-B863-265370D4B41E}"/>
              </a:ext>
            </a:extLst>
          </p:cNvPr>
          <p:cNvSpPr/>
          <p:nvPr/>
        </p:nvSpPr>
        <p:spPr>
          <a:xfrm>
            <a:off x="-23885" y="5239035"/>
            <a:ext cx="9160590" cy="110299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3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K-mer Sketch Streaming is much more suitable for in-storage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3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due to its streaming accesses</a:t>
            </a:r>
          </a:p>
        </p:txBody>
      </p:sp>
      <p:cxnSp>
        <p:nvCxnSpPr>
          <p:cNvPr id="21" name="Straight Connector 20">
            <a:extLst>
              <a:ext uri="{FF2B5EF4-FFF2-40B4-BE49-F238E27FC236}">
                <a16:creationId xmlns:a16="http://schemas.microsoft.com/office/drawing/2014/main" id="{BB6830EC-52BC-E149-A7DE-9E1E2FC120C7}"/>
              </a:ext>
            </a:extLst>
          </p:cNvPr>
          <p:cNvCxnSpPr>
            <a:cxnSpLocks/>
          </p:cNvCxnSpPr>
          <p:nvPr/>
        </p:nvCxnSpPr>
        <p:spPr>
          <a:xfrm>
            <a:off x="6065286" y="3578015"/>
            <a:ext cx="0" cy="1045469"/>
          </a:xfrm>
          <a:prstGeom prst="line">
            <a:avLst/>
          </a:prstGeom>
          <a:ln w="38100">
            <a:solidFill>
              <a:schemeClr val="accent6"/>
            </a:solidFill>
            <a:prstDash val="sysDash"/>
            <a:tailEnd type="triangle" w="lg" len="med"/>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6D64370-6418-644C-866C-0F25C9EC1CF6}"/>
              </a:ext>
            </a:extLst>
          </p:cNvPr>
          <p:cNvSpPr/>
          <p:nvPr/>
        </p:nvSpPr>
        <p:spPr>
          <a:xfrm>
            <a:off x="0" y="948603"/>
            <a:ext cx="9144000" cy="4136545"/>
          </a:xfrm>
          <a:prstGeom prst="rect">
            <a:avLst/>
          </a:prstGeom>
          <a:solidFill>
            <a:srgbClr val="FFFFFF">
              <a:alpha val="9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836CD397-3FB7-3749-B51F-017900C83507}"/>
              </a:ext>
            </a:extLst>
          </p:cNvPr>
          <p:cNvSpPr/>
          <p:nvPr/>
        </p:nvSpPr>
        <p:spPr>
          <a:xfrm>
            <a:off x="0" y="2342192"/>
            <a:ext cx="9144000" cy="1256288"/>
          </a:xfrm>
          <a:prstGeom prst="rect">
            <a:avLst/>
          </a:prstGeom>
          <a:solidFill>
            <a:srgbClr val="C3BFE3"/>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Design details are in the paper</a:t>
            </a:r>
            <a:endParaRPr kumimoji="0" lang="en-GB" sz="2400" b="1" i="0" u="none" strike="noStrike" kern="1200" cap="none" spc="0" normalizeH="0" baseline="0" noProof="0" dirty="0">
              <a:ln>
                <a:noFill/>
              </a:ln>
              <a:solidFill>
                <a:srgbClr val="22AE9B"/>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79904868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050F4-51BF-6C40-B637-D29E40E438CD}"/>
              </a:ext>
            </a:extLst>
          </p:cNvPr>
          <p:cNvSpPr>
            <a:spLocks noGrp="1"/>
          </p:cNvSpPr>
          <p:nvPr>
            <p:ph type="title"/>
          </p:nvPr>
        </p:nvSpPr>
        <p:spPr/>
        <p:txBody>
          <a:bodyPr/>
          <a:lstStyle/>
          <a:p>
            <a:r>
              <a:rPr lang="en-CH" dirty="0"/>
              <a:t>Step </a:t>
            </a:r>
            <a:r>
              <a:rPr lang="en-CH" dirty="0">
                <a:latin typeface="+mn-lt"/>
              </a:rPr>
              <a:t>3</a:t>
            </a:r>
            <a:endParaRPr lang="en-CH" dirty="0"/>
          </a:p>
        </p:txBody>
      </p:sp>
      <p:grpSp>
        <p:nvGrpSpPr>
          <p:cNvPr id="4" name="Group 3">
            <a:extLst>
              <a:ext uri="{FF2B5EF4-FFF2-40B4-BE49-F238E27FC236}">
                <a16:creationId xmlns:a16="http://schemas.microsoft.com/office/drawing/2014/main" id="{A9307C66-9A4F-824A-AE13-9C5471EC48EA}"/>
              </a:ext>
            </a:extLst>
          </p:cNvPr>
          <p:cNvGrpSpPr/>
          <p:nvPr/>
        </p:nvGrpSpPr>
        <p:grpSpPr>
          <a:xfrm>
            <a:off x="-768361" y="3414655"/>
            <a:ext cx="4775363" cy="2952954"/>
            <a:chOff x="-768361" y="3343657"/>
            <a:chExt cx="4775363" cy="2952954"/>
          </a:xfrm>
        </p:grpSpPr>
        <p:pic>
          <p:nvPicPr>
            <p:cNvPr id="5" name="Graphic 4" descr="Database">
              <a:extLst>
                <a:ext uri="{FF2B5EF4-FFF2-40B4-BE49-F238E27FC236}">
                  <a16:creationId xmlns:a16="http://schemas.microsoft.com/office/drawing/2014/main" id="{7E944E08-167C-994A-B94F-D42F0FC37D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8361" y="3343657"/>
              <a:ext cx="4775363" cy="2261076"/>
            </a:xfrm>
            <a:prstGeom prst="rect">
              <a:avLst/>
            </a:prstGeom>
          </p:spPr>
        </p:pic>
        <p:sp>
          <p:nvSpPr>
            <p:cNvPr id="6" name="TextBox 5">
              <a:extLst>
                <a:ext uri="{FF2B5EF4-FFF2-40B4-BE49-F238E27FC236}">
                  <a16:creationId xmlns:a16="http://schemas.microsoft.com/office/drawing/2014/main" id="{76030596-3995-834A-BEC4-513F0A4060F8}"/>
                </a:ext>
              </a:extLst>
            </p:cNvPr>
            <p:cNvSpPr txBox="1"/>
            <p:nvPr/>
          </p:nvSpPr>
          <p:spPr>
            <a:xfrm>
              <a:off x="42967" y="5419448"/>
              <a:ext cx="3152705" cy="877163"/>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A large database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containing information</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9193"/>
                  </a:solidFill>
                  <a:effectLst/>
                  <a:uLnTx/>
                  <a:uFillTx/>
                  <a:latin typeface="Corbel" panose="020B0503020204020204" pitchFamily="34" charset="0"/>
                  <a:ea typeface="+mn-ea"/>
                  <a:cs typeface="+mn-cs"/>
                </a:rPr>
                <a:t>on </a:t>
              </a:r>
              <a:r>
                <a:rPr kumimoji="0" lang="en-US"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many species </a:t>
              </a:r>
            </a:p>
          </p:txBody>
        </p:sp>
      </p:grpSp>
      <p:sp>
        <p:nvSpPr>
          <p:cNvPr id="7" name="TextBox 6">
            <a:extLst>
              <a:ext uri="{FF2B5EF4-FFF2-40B4-BE49-F238E27FC236}">
                <a16:creationId xmlns:a16="http://schemas.microsoft.com/office/drawing/2014/main" id="{4319C630-E5D0-A04C-8A59-D198B8C727CE}"/>
              </a:ext>
            </a:extLst>
          </p:cNvPr>
          <p:cNvSpPr txBox="1"/>
          <p:nvPr/>
        </p:nvSpPr>
        <p:spPr>
          <a:xfrm>
            <a:off x="42966" y="2699186"/>
            <a:ext cx="3152705" cy="877163"/>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Metagenomic sample</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with species that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are </a:t>
            </a:r>
            <a:r>
              <a:rPr kumimoji="0" lang="en-US" sz="2000" b="1"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not known </a:t>
            </a:r>
            <a:r>
              <a:rPr kumimoji="0" lang="en-US" sz="2000" b="0" i="0" u="none" strike="noStrike" kern="1200" cap="none" spc="0" normalizeH="0" baseline="0" noProof="0" dirty="0">
                <a:ln>
                  <a:noFill/>
                </a:ln>
                <a:solidFill>
                  <a:srgbClr val="AE8207"/>
                </a:solidFill>
                <a:effectLst/>
                <a:uLnTx/>
                <a:uFillTx/>
                <a:latin typeface="Corbel" panose="020B0503020204020204" pitchFamily="34" charset="0"/>
                <a:ea typeface="+mn-ea"/>
                <a:cs typeface="+mn-cs"/>
              </a:rPr>
              <a:t>in advance</a:t>
            </a:r>
          </a:p>
        </p:txBody>
      </p:sp>
      <p:sp>
        <p:nvSpPr>
          <p:cNvPr id="8" name="Oval 7">
            <a:extLst>
              <a:ext uri="{FF2B5EF4-FFF2-40B4-BE49-F238E27FC236}">
                <a16:creationId xmlns:a16="http://schemas.microsoft.com/office/drawing/2014/main" id="{16F1C8BF-7829-5F4A-A1D2-74522292BE84}"/>
              </a:ext>
            </a:extLst>
          </p:cNvPr>
          <p:cNvSpPr/>
          <p:nvPr/>
        </p:nvSpPr>
        <p:spPr>
          <a:xfrm>
            <a:off x="293531" y="875832"/>
            <a:ext cx="2553629" cy="1851660"/>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19" name="Group 18">
            <a:extLst>
              <a:ext uri="{FF2B5EF4-FFF2-40B4-BE49-F238E27FC236}">
                <a16:creationId xmlns:a16="http://schemas.microsoft.com/office/drawing/2014/main" id="{D5896A9E-5E1F-994A-86A1-82A2F6E3E44C}"/>
              </a:ext>
            </a:extLst>
          </p:cNvPr>
          <p:cNvGrpSpPr/>
          <p:nvPr/>
        </p:nvGrpSpPr>
        <p:grpSpPr>
          <a:xfrm>
            <a:off x="222107" y="3763014"/>
            <a:ext cx="2745780" cy="1614374"/>
            <a:chOff x="222107" y="3837156"/>
            <a:chExt cx="2745780" cy="1614374"/>
          </a:xfrm>
        </p:grpSpPr>
        <p:pic>
          <p:nvPicPr>
            <p:cNvPr id="20" name="Picture 19">
              <a:extLst>
                <a:ext uri="{FF2B5EF4-FFF2-40B4-BE49-F238E27FC236}">
                  <a16:creationId xmlns:a16="http://schemas.microsoft.com/office/drawing/2014/main" id="{A9D86756-3484-8646-952F-88E7275F03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3532" y="3890499"/>
              <a:ext cx="843350" cy="843350"/>
            </a:xfrm>
            <a:prstGeom prst="rect">
              <a:avLst/>
            </a:prstGeom>
          </p:spPr>
        </p:pic>
        <p:pic>
          <p:nvPicPr>
            <p:cNvPr id="21" name="Picture 20">
              <a:extLst>
                <a:ext uri="{FF2B5EF4-FFF2-40B4-BE49-F238E27FC236}">
                  <a16:creationId xmlns:a16="http://schemas.microsoft.com/office/drawing/2014/main" id="{D2DB8AFB-9129-FE4B-A747-C95AF95470A8}"/>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1185647" y="3837156"/>
              <a:ext cx="617134" cy="617134"/>
            </a:xfrm>
            <a:prstGeom prst="rect">
              <a:avLst/>
            </a:prstGeom>
            <a:effectLst/>
          </p:spPr>
        </p:pic>
        <p:pic>
          <p:nvPicPr>
            <p:cNvPr id="22" name="Picture 21">
              <a:extLst>
                <a:ext uri="{FF2B5EF4-FFF2-40B4-BE49-F238E27FC236}">
                  <a16:creationId xmlns:a16="http://schemas.microsoft.com/office/drawing/2014/main" id="{0F4547B2-683B-CE45-B31A-582F7ACD8690}"/>
                </a:ext>
              </a:extLst>
            </p:cNvPr>
            <p:cNvPicPr>
              <a:picLocks noChangeAspect="1"/>
            </p:cNvPicPr>
            <p:nvPr/>
          </p:nvPicPr>
          <p:blipFill>
            <a:blip r:embed="rId8"/>
            <a:stretch>
              <a:fillRect/>
            </a:stretch>
          </p:blipFill>
          <p:spPr>
            <a:xfrm>
              <a:off x="222107" y="4315519"/>
              <a:ext cx="476492" cy="476492"/>
            </a:xfrm>
            <a:prstGeom prst="rect">
              <a:avLst/>
            </a:prstGeom>
            <a:effectLst/>
          </p:spPr>
        </p:pic>
        <p:pic>
          <p:nvPicPr>
            <p:cNvPr id="23" name="Picture 22">
              <a:extLst>
                <a:ext uri="{FF2B5EF4-FFF2-40B4-BE49-F238E27FC236}">
                  <a16:creationId xmlns:a16="http://schemas.microsoft.com/office/drawing/2014/main" id="{18DF51D4-4868-5848-8052-1315F64D06C4}"/>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2323150" y="4639800"/>
              <a:ext cx="644737" cy="644737"/>
            </a:xfrm>
            <a:prstGeom prst="rect">
              <a:avLst/>
            </a:prstGeom>
            <a:effectLst/>
          </p:spPr>
        </p:pic>
        <p:pic>
          <p:nvPicPr>
            <p:cNvPr id="24" name="Picture 23">
              <a:extLst>
                <a:ext uri="{FF2B5EF4-FFF2-40B4-BE49-F238E27FC236}">
                  <a16:creationId xmlns:a16="http://schemas.microsoft.com/office/drawing/2014/main" id="{FD913261-2108-5443-9885-9817971849E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66328" y="3858921"/>
              <a:ext cx="967673" cy="967673"/>
            </a:xfrm>
            <a:prstGeom prst="rect">
              <a:avLst/>
            </a:prstGeom>
          </p:spPr>
        </p:pic>
        <p:pic>
          <p:nvPicPr>
            <p:cNvPr id="25" name="Picture 24">
              <a:extLst>
                <a:ext uri="{FF2B5EF4-FFF2-40B4-BE49-F238E27FC236}">
                  <a16:creationId xmlns:a16="http://schemas.microsoft.com/office/drawing/2014/main" id="{417B3C0D-B7D0-6D49-9000-E38A95172F4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8580" y="4716682"/>
              <a:ext cx="651126" cy="651126"/>
            </a:xfrm>
            <a:prstGeom prst="rect">
              <a:avLst/>
            </a:prstGeom>
          </p:spPr>
        </p:pic>
        <p:pic>
          <p:nvPicPr>
            <p:cNvPr id="26" name="Picture 25">
              <a:extLst>
                <a:ext uri="{FF2B5EF4-FFF2-40B4-BE49-F238E27FC236}">
                  <a16:creationId xmlns:a16="http://schemas.microsoft.com/office/drawing/2014/main" id="{774C2EFE-E542-5A45-91F5-F8BB4CE6E3F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1692" y="4519424"/>
              <a:ext cx="596538" cy="596538"/>
            </a:xfrm>
            <a:prstGeom prst="rect">
              <a:avLst/>
            </a:prstGeom>
          </p:spPr>
        </p:pic>
        <p:pic>
          <p:nvPicPr>
            <p:cNvPr id="27" name="Picture 26">
              <a:extLst>
                <a:ext uri="{FF2B5EF4-FFF2-40B4-BE49-F238E27FC236}">
                  <a16:creationId xmlns:a16="http://schemas.microsoft.com/office/drawing/2014/main" id="{27DA6C79-80CD-474C-95C1-0FCB27A79D0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58685" y="4830355"/>
              <a:ext cx="621175" cy="621175"/>
            </a:xfrm>
            <a:prstGeom prst="rect">
              <a:avLst/>
            </a:prstGeom>
          </p:spPr>
        </p:pic>
      </p:grpSp>
      <p:grpSp>
        <p:nvGrpSpPr>
          <p:cNvPr id="136" name="Group 135">
            <a:extLst>
              <a:ext uri="{FF2B5EF4-FFF2-40B4-BE49-F238E27FC236}">
                <a16:creationId xmlns:a16="http://schemas.microsoft.com/office/drawing/2014/main" id="{7F80CF0D-46BA-7943-9439-F0F888241DE0}"/>
              </a:ext>
            </a:extLst>
          </p:cNvPr>
          <p:cNvGrpSpPr/>
          <p:nvPr/>
        </p:nvGrpSpPr>
        <p:grpSpPr>
          <a:xfrm>
            <a:off x="-794302" y="3460482"/>
            <a:ext cx="4775363" cy="2261076"/>
            <a:chOff x="-794302" y="3568490"/>
            <a:chExt cx="4775363" cy="2261076"/>
          </a:xfrm>
        </p:grpSpPr>
        <p:sp>
          <p:nvSpPr>
            <p:cNvPr id="137" name="Rectangle 136">
              <a:extLst>
                <a:ext uri="{FF2B5EF4-FFF2-40B4-BE49-F238E27FC236}">
                  <a16:creationId xmlns:a16="http://schemas.microsoft.com/office/drawing/2014/main" id="{5DF7AFB5-F0D1-194C-9921-4745E437DE20}"/>
                </a:ext>
              </a:extLst>
            </p:cNvPr>
            <p:cNvSpPr/>
            <p:nvPr/>
          </p:nvSpPr>
          <p:spPr>
            <a:xfrm>
              <a:off x="189560" y="3953962"/>
              <a:ext cx="2807640" cy="149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pic>
          <p:nvPicPr>
            <p:cNvPr id="138" name="Graphic 137" descr="Database">
              <a:extLst>
                <a:ext uri="{FF2B5EF4-FFF2-40B4-BE49-F238E27FC236}">
                  <a16:creationId xmlns:a16="http://schemas.microsoft.com/office/drawing/2014/main" id="{374D2D7D-E9C5-534A-9EC8-C578A794EA6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94302" y="3568490"/>
              <a:ext cx="4775363" cy="2261076"/>
            </a:xfrm>
            <a:prstGeom prst="rect">
              <a:avLst/>
            </a:prstGeom>
          </p:spPr>
        </p:pic>
      </p:grpSp>
      <p:cxnSp>
        <p:nvCxnSpPr>
          <p:cNvPr id="70" name="Curved Connector 69">
            <a:extLst>
              <a:ext uri="{FF2B5EF4-FFF2-40B4-BE49-F238E27FC236}">
                <a16:creationId xmlns:a16="http://schemas.microsoft.com/office/drawing/2014/main" id="{0486B36E-F3A5-5648-BE55-42FA957396D3}"/>
              </a:ext>
            </a:extLst>
          </p:cNvPr>
          <p:cNvCxnSpPr>
            <a:cxnSpLocks/>
          </p:cNvCxnSpPr>
          <p:nvPr/>
        </p:nvCxnSpPr>
        <p:spPr>
          <a:xfrm flipV="1">
            <a:off x="3023141" y="3538886"/>
            <a:ext cx="911771" cy="581203"/>
          </a:xfrm>
          <a:prstGeom prst="curvedConnector3">
            <a:avLst>
              <a:gd name="adj1" fmla="val 50000"/>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69470621-849D-494C-A0FE-F70C6A9F3221}"/>
              </a:ext>
            </a:extLst>
          </p:cNvPr>
          <p:cNvGrpSpPr/>
          <p:nvPr/>
        </p:nvGrpSpPr>
        <p:grpSpPr>
          <a:xfrm>
            <a:off x="2785555" y="837834"/>
            <a:ext cx="4384326" cy="1497560"/>
            <a:chOff x="2785555" y="837834"/>
            <a:chExt cx="4384326" cy="1497560"/>
          </a:xfrm>
        </p:grpSpPr>
        <p:sp>
          <p:nvSpPr>
            <p:cNvPr id="108" name="Rectangle 107">
              <a:extLst>
                <a:ext uri="{FF2B5EF4-FFF2-40B4-BE49-F238E27FC236}">
                  <a16:creationId xmlns:a16="http://schemas.microsoft.com/office/drawing/2014/main" id="{B5FC74F1-D7D6-004C-9A0D-339AD5F6B1BA}"/>
                </a:ext>
              </a:extLst>
            </p:cNvPr>
            <p:cNvSpPr/>
            <p:nvPr/>
          </p:nvSpPr>
          <p:spPr>
            <a:xfrm>
              <a:off x="3183315" y="902919"/>
              <a:ext cx="3986566" cy="14324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ounded Rectangle 32">
              <a:extLst>
                <a:ext uri="{FF2B5EF4-FFF2-40B4-BE49-F238E27FC236}">
                  <a16:creationId xmlns:a16="http://schemas.microsoft.com/office/drawing/2014/main" id="{0E83524F-D1AE-5146-B046-26D6C429D551}"/>
                </a:ext>
              </a:extLst>
            </p:cNvPr>
            <p:cNvSpPr/>
            <p:nvPr/>
          </p:nvSpPr>
          <p:spPr>
            <a:xfrm>
              <a:off x="3305590" y="1306940"/>
              <a:ext cx="1948977" cy="669551"/>
            </a:xfrm>
            <a:prstGeom prst="roundRect">
              <a:avLst>
                <a:gd name="adj" fmla="val 8025"/>
              </a:avLst>
            </a:prstGeom>
            <a:solidFill>
              <a:srgbClr val="1982C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Preparation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of </a:t>
              </a:r>
              <a:r>
                <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Input Queries</a:t>
              </a:r>
            </a:p>
          </p:txBody>
        </p:sp>
        <p:grpSp>
          <p:nvGrpSpPr>
            <p:cNvPr id="36" name="Group 35">
              <a:extLst>
                <a:ext uri="{FF2B5EF4-FFF2-40B4-BE49-F238E27FC236}">
                  <a16:creationId xmlns:a16="http://schemas.microsoft.com/office/drawing/2014/main" id="{7257DF42-242B-494C-A19C-DD02A2CE9086}"/>
                </a:ext>
              </a:extLst>
            </p:cNvPr>
            <p:cNvGrpSpPr/>
            <p:nvPr/>
          </p:nvGrpSpPr>
          <p:grpSpPr>
            <a:xfrm>
              <a:off x="5449487" y="888858"/>
              <a:ext cx="1566110" cy="1417511"/>
              <a:chOff x="3141770" y="1630562"/>
              <a:chExt cx="1566110" cy="1417511"/>
            </a:xfrm>
          </p:grpSpPr>
          <p:grpSp>
            <p:nvGrpSpPr>
              <p:cNvPr id="37" name="Group 36">
                <a:extLst>
                  <a:ext uri="{FF2B5EF4-FFF2-40B4-BE49-F238E27FC236}">
                    <a16:creationId xmlns:a16="http://schemas.microsoft.com/office/drawing/2014/main" id="{7B554566-2B3B-664E-9EF8-BCC331174B96}"/>
                  </a:ext>
                </a:extLst>
              </p:cNvPr>
              <p:cNvGrpSpPr/>
              <p:nvPr/>
            </p:nvGrpSpPr>
            <p:grpSpPr>
              <a:xfrm>
                <a:off x="3141770" y="1630562"/>
                <a:ext cx="1501047" cy="1417511"/>
                <a:chOff x="3294003" y="1331203"/>
                <a:chExt cx="1501047" cy="1417511"/>
              </a:xfrm>
            </p:grpSpPr>
            <p:sp>
              <p:nvSpPr>
                <p:cNvPr id="42" name="Left Brace 41">
                  <a:extLst>
                    <a:ext uri="{FF2B5EF4-FFF2-40B4-BE49-F238E27FC236}">
                      <a16:creationId xmlns:a16="http://schemas.microsoft.com/office/drawing/2014/main" id="{34F39EAB-9D04-E24D-A5BA-7FE029F24424}"/>
                    </a:ext>
                  </a:extLst>
                </p:cNvPr>
                <p:cNvSpPr/>
                <p:nvPr/>
              </p:nvSpPr>
              <p:spPr>
                <a:xfrm>
                  <a:off x="3819479" y="1396616"/>
                  <a:ext cx="157183" cy="1273306"/>
                </a:xfrm>
                <a:prstGeom prst="leftBrace">
                  <a:avLst/>
                </a:prstGeom>
                <a:ln w="15875"/>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43" name="TextBox 42">
                  <a:extLst>
                    <a:ext uri="{FF2B5EF4-FFF2-40B4-BE49-F238E27FC236}">
                      <a16:creationId xmlns:a16="http://schemas.microsoft.com/office/drawing/2014/main" id="{6D4B06CC-8B52-D040-A34E-1E24E09E70C4}"/>
                    </a:ext>
                  </a:extLst>
                </p:cNvPr>
                <p:cNvSpPr txBox="1"/>
                <p:nvPr/>
              </p:nvSpPr>
              <p:spPr>
                <a:xfrm rot="16200000">
                  <a:off x="2923737" y="1701469"/>
                  <a:ext cx="1331463" cy="5909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Query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K-mer</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t>
                  </a:r>
                </a:p>
              </p:txBody>
            </p:sp>
            <p:sp>
              <p:nvSpPr>
                <p:cNvPr id="44" name="TextBox 43">
                  <a:extLst>
                    <a:ext uri="{FF2B5EF4-FFF2-40B4-BE49-F238E27FC236}">
                      <a16:creationId xmlns:a16="http://schemas.microsoft.com/office/drawing/2014/main" id="{8AE8CD6A-FE89-804E-9106-9C0E4EB2DF1F}"/>
                    </a:ext>
                  </a:extLst>
                </p:cNvPr>
                <p:cNvSpPr txBox="1"/>
                <p:nvPr/>
              </p:nvSpPr>
              <p:spPr>
                <a:xfrm>
                  <a:off x="4550435" y="2348604"/>
                  <a:ext cx="24461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endPar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grpSp>
            <p:nvGrpSpPr>
              <p:cNvPr id="38" name="Group 37">
                <a:extLst>
                  <a:ext uri="{FF2B5EF4-FFF2-40B4-BE49-F238E27FC236}">
                    <a16:creationId xmlns:a16="http://schemas.microsoft.com/office/drawing/2014/main" id="{10B2752C-9359-DA49-AE26-6C3D46C13A6D}"/>
                  </a:ext>
                </a:extLst>
              </p:cNvPr>
              <p:cNvGrpSpPr/>
              <p:nvPr/>
            </p:nvGrpSpPr>
            <p:grpSpPr>
              <a:xfrm>
                <a:off x="3821530" y="1735182"/>
                <a:ext cx="886350" cy="978451"/>
                <a:chOff x="1678724" y="2023347"/>
                <a:chExt cx="1007267" cy="978451"/>
              </a:xfrm>
            </p:grpSpPr>
            <p:sp>
              <p:nvSpPr>
                <p:cNvPr id="39" name="Rectangle 38">
                  <a:extLst>
                    <a:ext uri="{FF2B5EF4-FFF2-40B4-BE49-F238E27FC236}">
                      <a16:creationId xmlns:a16="http://schemas.microsoft.com/office/drawing/2014/main" id="{A60DC3EA-5B9A-E747-8E69-18C10647080F}"/>
                    </a:ext>
                  </a:extLst>
                </p:cNvPr>
                <p:cNvSpPr/>
                <p:nvPr/>
              </p:nvSpPr>
              <p:spPr>
                <a:xfrm>
                  <a:off x="1678724" y="2023347"/>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0" name="Rectangle 39">
                  <a:extLst>
                    <a:ext uri="{FF2B5EF4-FFF2-40B4-BE49-F238E27FC236}">
                      <a16:creationId xmlns:a16="http://schemas.microsoft.com/office/drawing/2014/main" id="{E57D6DDF-B576-E640-BA02-CCDDCDEE4683}"/>
                    </a:ext>
                  </a:extLst>
                </p:cNvPr>
                <p:cNvSpPr/>
                <p:nvPr/>
              </p:nvSpPr>
              <p:spPr>
                <a:xfrm>
                  <a:off x="1853406" y="2415581"/>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endPar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1" name="Rectangle 40">
                  <a:extLst>
                    <a:ext uri="{FF2B5EF4-FFF2-40B4-BE49-F238E27FC236}">
                      <a16:creationId xmlns:a16="http://schemas.microsoft.com/office/drawing/2014/main" id="{E0CE7C62-6FCE-FF40-AD6D-69C30A519E29}"/>
                    </a:ext>
                  </a:extLst>
                </p:cNvPr>
                <p:cNvSpPr/>
                <p:nvPr/>
              </p:nvSpPr>
              <p:spPr>
                <a:xfrm>
                  <a:off x="1980330" y="2793453"/>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5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5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5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grpSp>
        </p:grpSp>
        <p:cxnSp>
          <p:nvCxnSpPr>
            <p:cNvPr id="80" name="Straight Arrow Connector 79">
              <a:extLst>
                <a:ext uri="{FF2B5EF4-FFF2-40B4-BE49-F238E27FC236}">
                  <a16:creationId xmlns:a16="http://schemas.microsoft.com/office/drawing/2014/main" id="{34CCC2E9-16E2-7A44-AB37-4B273934DA95}"/>
                </a:ext>
              </a:extLst>
            </p:cNvPr>
            <p:cNvCxnSpPr>
              <a:cxnSpLocks/>
            </p:cNvCxnSpPr>
            <p:nvPr/>
          </p:nvCxnSpPr>
          <p:spPr>
            <a:xfrm>
              <a:off x="5246916" y="1636485"/>
              <a:ext cx="251999" cy="0"/>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95AC4E35-E94C-C141-A92A-FF44708D3071}"/>
                </a:ext>
              </a:extLst>
            </p:cNvPr>
            <p:cNvSpPr/>
            <p:nvPr/>
          </p:nvSpPr>
          <p:spPr>
            <a:xfrm>
              <a:off x="3183315" y="902919"/>
              <a:ext cx="3986566" cy="1403450"/>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Rounded Rectangle 90">
              <a:extLst>
                <a:ext uri="{FF2B5EF4-FFF2-40B4-BE49-F238E27FC236}">
                  <a16:creationId xmlns:a16="http://schemas.microsoft.com/office/drawing/2014/main" id="{CF9045C0-A825-324B-9DB2-FBDE0FDFBD5C}"/>
                </a:ext>
              </a:extLst>
            </p:cNvPr>
            <p:cNvSpPr/>
            <p:nvPr/>
          </p:nvSpPr>
          <p:spPr>
            <a:xfrm>
              <a:off x="2785555" y="837834"/>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1</a:t>
              </a:r>
            </a:p>
          </p:txBody>
        </p:sp>
      </p:grpSp>
      <p:grpSp>
        <p:nvGrpSpPr>
          <p:cNvPr id="14" name="Group 13">
            <a:extLst>
              <a:ext uri="{FF2B5EF4-FFF2-40B4-BE49-F238E27FC236}">
                <a16:creationId xmlns:a16="http://schemas.microsoft.com/office/drawing/2014/main" id="{121CADA0-D6FE-6944-BCD2-7CB5A1C8CF00}"/>
              </a:ext>
            </a:extLst>
          </p:cNvPr>
          <p:cNvGrpSpPr/>
          <p:nvPr/>
        </p:nvGrpSpPr>
        <p:grpSpPr>
          <a:xfrm>
            <a:off x="3396476" y="2480301"/>
            <a:ext cx="5242816" cy="2038379"/>
            <a:chOff x="3396476" y="2480301"/>
            <a:chExt cx="5242816" cy="2038379"/>
          </a:xfrm>
        </p:grpSpPr>
        <p:sp>
          <p:nvSpPr>
            <p:cNvPr id="109" name="Rectangle 108">
              <a:extLst>
                <a:ext uri="{FF2B5EF4-FFF2-40B4-BE49-F238E27FC236}">
                  <a16:creationId xmlns:a16="http://schemas.microsoft.com/office/drawing/2014/main" id="{676DA14E-A896-534D-8084-B859E5C22444}"/>
                </a:ext>
              </a:extLst>
            </p:cNvPr>
            <p:cNvSpPr/>
            <p:nvPr/>
          </p:nvSpPr>
          <p:spPr>
            <a:xfrm>
              <a:off x="3811343" y="2534582"/>
              <a:ext cx="4578895" cy="1959589"/>
            </a:xfrm>
            <a:prstGeom prst="rect">
              <a:avLst/>
            </a:prstGeom>
            <a:solidFill>
              <a:srgbClr val="FAE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ounded Rectangle 48">
              <a:extLst>
                <a:ext uri="{FF2B5EF4-FFF2-40B4-BE49-F238E27FC236}">
                  <a16:creationId xmlns:a16="http://schemas.microsoft.com/office/drawing/2014/main" id="{EA047C92-00C3-B249-B8A9-DA556AB1591B}"/>
                </a:ext>
              </a:extLst>
            </p:cNvPr>
            <p:cNvSpPr/>
            <p:nvPr/>
          </p:nvSpPr>
          <p:spPr>
            <a:xfrm>
              <a:off x="3934912" y="3145377"/>
              <a:ext cx="2065855" cy="737999"/>
            </a:xfrm>
            <a:prstGeom prst="roundRect">
              <a:avLst>
                <a:gd name="adj" fmla="val 8025"/>
              </a:avLst>
            </a:prstGeom>
            <a:solidFill>
              <a:srgbClr val="C813B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Presence/Absence Identification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grpSp>
          <p:nvGrpSpPr>
            <p:cNvPr id="71" name="Group 70">
              <a:extLst>
                <a:ext uri="{FF2B5EF4-FFF2-40B4-BE49-F238E27FC236}">
                  <a16:creationId xmlns:a16="http://schemas.microsoft.com/office/drawing/2014/main" id="{9C7AE664-EB47-6F4E-987C-0C561866EB95}"/>
                </a:ext>
              </a:extLst>
            </p:cNvPr>
            <p:cNvGrpSpPr/>
            <p:nvPr/>
          </p:nvGrpSpPr>
          <p:grpSpPr>
            <a:xfrm>
              <a:off x="6372024" y="2606099"/>
              <a:ext cx="2267268" cy="1882173"/>
              <a:chOff x="5032700" y="1554591"/>
              <a:chExt cx="2267268" cy="1882173"/>
            </a:xfrm>
          </p:grpSpPr>
          <p:pic>
            <p:nvPicPr>
              <p:cNvPr id="72" name="Picture 71">
                <a:extLst>
                  <a:ext uri="{FF2B5EF4-FFF2-40B4-BE49-F238E27FC236}">
                    <a16:creationId xmlns:a16="http://schemas.microsoft.com/office/drawing/2014/main" id="{C5C344D7-A8FE-844D-8309-E25D27455968}"/>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5032701" y="1554591"/>
                <a:ext cx="617134" cy="617134"/>
              </a:xfrm>
              <a:prstGeom prst="rect">
                <a:avLst/>
              </a:prstGeom>
              <a:effectLst>
                <a:glow rad="25400">
                  <a:schemeClr val="bg1">
                    <a:alpha val="88250"/>
                  </a:schemeClr>
                </a:glow>
              </a:effectLst>
            </p:spPr>
          </p:pic>
          <p:pic>
            <p:nvPicPr>
              <p:cNvPr id="73" name="Picture 72">
                <a:extLst>
                  <a:ext uri="{FF2B5EF4-FFF2-40B4-BE49-F238E27FC236}">
                    <a16:creationId xmlns:a16="http://schemas.microsoft.com/office/drawing/2014/main" id="{25435414-8AC3-F74B-888D-9FD16C63CEA2}"/>
                  </a:ext>
                </a:extLst>
              </p:cNvPr>
              <p:cNvPicPr>
                <a:picLocks noChangeAspect="1"/>
              </p:cNvPicPr>
              <p:nvPr/>
            </p:nvPicPr>
            <p:blipFill>
              <a:blip r:embed="rId8"/>
              <a:stretch>
                <a:fillRect/>
              </a:stretch>
            </p:blipFill>
            <p:spPr>
              <a:xfrm>
                <a:off x="5032700" y="2210884"/>
                <a:ext cx="552729" cy="552729"/>
              </a:xfrm>
              <a:prstGeom prst="rect">
                <a:avLst/>
              </a:prstGeom>
              <a:effectLst>
                <a:glow rad="25400">
                  <a:schemeClr val="bg1">
                    <a:alpha val="88250"/>
                  </a:schemeClr>
                </a:glow>
              </a:effectLst>
            </p:spPr>
          </p:pic>
          <p:pic>
            <p:nvPicPr>
              <p:cNvPr id="74" name="Picture 73">
                <a:extLst>
                  <a:ext uri="{FF2B5EF4-FFF2-40B4-BE49-F238E27FC236}">
                    <a16:creationId xmlns:a16="http://schemas.microsoft.com/office/drawing/2014/main" id="{D6399998-2DEC-CC46-8FB0-923398807CB2}"/>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5032701" y="2792027"/>
                <a:ext cx="644737" cy="644737"/>
              </a:xfrm>
              <a:prstGeom prst="rect">
                <a:avLst/>
              </a:prstGeom>
              <a:effectLst>
                <a:glow rad="25400">
                  <a:schemeClr val="bg1">
                    <a:alpha val="88250"/>
                  </a:schemeClr>
                </a:glow>
              </a:effectLst>
            </p:spPr>
          </p:pic>
          <p:sp>
            <p:nvSpPr>
              <p:cNvPr id="75" name="TextBox 74">
                <a:extLst>
                  <a:ext uri="{FF2B5EF4-FFF2-40B4-BE49-F238E27FC236}">
                    <a16:creationId xmlns:a16="http://schemas.microsoft.com/office/drawing/2014/main" id="{495132CE-9F5D-3444-B0EC-27339CB8C19E}"/>
                  </a:ext>
                </a:extLst>
              </p:cNvPr>
              <p:cNvSpPr txBox="1"/>
              <p:nvPr/>
            </p:nvSpPr>
            <p:spPr>
              <a:xfrm>
                <a:off x="5567969" y="1676971"/>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V. cholerae</a:t>
                </a:r>
              </a:p>
            </p:txBody>
          </p:sp>
          <p:sp>
            <p:nvSpPr>
              <p:cNvPr id="76" name="TextBox 75">
                <a:extLst>
                  <a:ext uri="{FF2B5EF4-FFF2-40B4-BE49-F238E27FC236}">
                    <a16:creationId xmlns:a16="http://schemas.microsoft.com/office/drawing/2014/main" id="{0D4FCA09-E660-F14A-974A-6D849D721B8B}"/>
                  </a:ext>
                </a:extLst>
              </p:cNvPr>
              <p:cNvSpPr txBox="1"/>
              <p:nvPr/>
            </p:nvSpPr>
            <p:spPr>
              <a:xfrm>
                <a:off x="5604503" y="2936064"/>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A9AC2"/>
                    </a:solidFill>
                    <a:effectLst/>
                    <a:uLnTx/>
                    <a:uFillTx/>
                    <a:latin typeface="Corbel" panose="020B0503020204020204" pitchFamily="34" charset="0"/>
                    <a:ea typeface="+mn-ea"/>
                    <a:cs typeface="+mn-cs"/>
                  </a:rPr>
                  <a:t>E. coli</a:t>
                </a:r>
              </a:p>
            </p:txBody>
          </p:sp>
          <p:sp>
            <p:nvSpPr>
              <p:cNvPr id="77" name="TextBox 76">
                <a:extLst>
                  <a:ext uri="{FF2B5EF4-FFF2-40B4-BE49-F238E27FC236}">
                    <a16:creationId xmlns:a16="http://schemas.microsoft.com/office/drawing/2014/main" id="{67FAF4B2-8CBC-074D-9ED2-0061A15663E8}"/>
                  </a:ext>
                </a:extLst>
              </p:cNvPr>
              <p:cNvSpPr txBox="1"/>
              <p:nvPr/>
            </p:nvSpPr>
            <p:spPr>
              <a:xfrm>
                <a:off x="5586604" y="2310900"/>
                <a:ext cx="1695465" cy="319446"/>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06161"/>
                    </a:solidFill>
                    <a:effectLst/>
                    <a:uLnTx/>
                    <a:uFillTx/>
                    <a:latin typeface="Corbel" panose="020B0503020204020204" pitchFamily="34" charset="0"/>
                    <a:ea typeface="+mn-ea"/>
                    <a:cs typeface="+mn-cs"/>
                  </a:rPr>
                  <a:t>SARS-CoV-2</a:t>
                </a:r>
              </a:p>
            </p:txBody>
          </p:sp>
        </p:grpSp>
        <p:cxnSp>
          <p:nvCxnSpPr>
            <p:cNvPr id="88" name="Straight Arrow Connector 87">
              <a:extLst>
                <a:ext uri="{FF2B5EF4-FFF2-40B4-BE49-F238E27FC236}">
                  <a16:creationId xmlns:a16="http://schemas.microsoft.com/office/drawing/2014/main" id="{2C4E4EB7-05D8-5D49-A1D6-EA5979E4291E}"/>
                </a:ext>
              </a:extLst>
            </p:cNvPr>
            <p:cNvCxnSpPr>
              <a:cxnSpLocks/>
            </p:cNvCxnSpPr>
            <p:nvPr/>
          </p:nvCxnSpPr>
          <p:spPr>
            <a:xfrm>
              <a:off x="5990142" y="3503159"/>
              <a:ext cx="251999" cy="0"/>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1A33AD54-B1E5-FE4A-BFF7-80AABBA4554E}"/>
                </a:ext>
              </a:extLst>
            </p:cNvPr>
            <p:cNvSpPr/>
            <p:nvPr/>
          </p:nvSpPr>
          <p:spPr>
            <a:xfrm>
              <a:off x="3821380" y="2550652"/>
              <a:ext cx="4568857" cy="1968028"/>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ounded Rectangle 91">
              <a:extLst>
                <a:ext uri="{FF2B5EF4-FFF2-40B4-BE49-F238E27FC236}">
                  <a16:creationId xmlns:a16="http://schemas.microsoft.com/office/drawing/2014/main" id="{8872217B-7440-A042-8907-FFBB92E623AD}"/>
                </a:ext>
              </a:extLst>
            </p:cNvPr>
            <p:cNvSpPr/>
            <p:nvPr/>
          </p:nvSpPr>
          <p:spPr>
            <a:xfrm>
              <a:off x="3396476" y="2480301"/>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2</a:t>
              </a:r>
            </a:p>
          </p:txBody>
        </p:sp>
      </p:grpSp>
      <p:grpSp>
        <p:nvGrpSpPr>
          <p:cNvPr id="10" name="Group 9">
            <a:extLst>
              <a:ext uri="{FF2B5EF4-FFF2-40B4-BE49-F238E27FC236}">
                <a16:creationId xmlns:a16="http://schemas.microsoft.com/office/drawing/2014/main" id="{5C3100FD-2867-8744-B89B-BE6AD87BCD3D}"/>
              </a:ext>
            </a:extLst>
          </p:cNvPr>
          <p:cNvGrpSpPr/>
          <p:nvPr/>
        </p:nvGrpSpPr>
        <p:grpSpPr>
          <a:xfrm>
            <a:off x="4079097" y="3433043"/>
            <a:ext cx="4874906" cy="2951192"/>
            <a:chOff x="4079097" y="3433043"/>
            <a:chExt cx="4874906" cy="2951192"/>
          </a:xfrm>
        </p:grpSpPr>
        <p:sp>
          <p:nvSpPr>
            <p:cNvPr id="110" name="Rectangle 109">
              <a:extLst>
                <a:ext uri="{FF2B5EF4-FFF2-40B4-BE49-F238E27FC236}">
                  <a16:creationId xmlns:a16="http://schemas.microsoft.com/office/drawing/2014/main" id="{7A96DD3A-84C2-D242-B89B-E3DA7E4DB7BA}"/>
                </a:ext>
              </a:extLst>
            </p:cNvPr>
            <p:cNvSpPr/>
            <p:nvPr/>
          </p:nvSpPr>
          <p:spPr>
            <a:xfrm>
              <a:off x="4510507" y="4742378"/>
              <a:ext cx="4411386" cy="16418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ounded Rectangle 62">
              <a:extLst>
                <a:ext uri="{FF2B5EF4-FFF2-40B4-BE49-F238E27FC236}">
                  <a16:creationId xmlns:a16="http://schemas.microsoft.com/office/drawing/2014/main" id="{F1906667-7480-0C41-9E21-A0E049CD49CF}"/>
                </a:ext>
              </a:extLst>
            </p:cNvPr>
            <p:cNvSpPr/>
            <p:nvPr/>
          </p:nvSpPr>
          <p:spPr>
            <a:xfrm>
              <a:off x="4636306" y="5194307"/>
              <a:ext cx="2065855" cy="737999"/>
            </a:xfrm>
            <a:prstGeom prst="roundRect">
              <a:avLst>
                <a:gd name="adj" fmla="val 802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Abundance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Estimation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cxnSp>
          <p:nvCxnSpPr>
            <p:cNvPr id="94" name="Straight Arrow Connector 93">
              <a:extLst>
                <a:ext uri="{FF2B5EF4-FFF2-40B4-BE49-F238E27FC236}">
                  <a16:creationId xmlns:a16="http://schemas.microsoft.com/office/drawing/2014/main" id="{96D51578-F8E1-2049-B1DF-A012B54DFA47}"/>
                </a:ext>
              </a:extLst>
            </p:cNvPr>
            <p:cNvCxnSpPr>
              <a:cxnSpLocks/>
            </p:cNvCxnSpPr>
            <p:nvPr/>
          </p:nvCxnSpPr>
          <p:spPr>
            <a:xfrm flipV="1">
              <a:off x="6690875" y="5561906"/>
              <a:ext cx="381221" cy="1"/>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sp>
          <p:nvSpPr>
            <p:cNvPr id="79" name="Rounded Rectangle 78">
              <a:extLst>
                <a:ext uri="{FF2B5EF4-FFF2-40B4-BE49-F238E27FC236}">
                  <a16:creationId xmlns:a16="http://schemas.microsoft.com/office/drawing/2014/main" id="{4259C6EC-FBC7-F940-AE9D-DEEE3170479E}"/>
                </a:ext>
              </a:extLst>
            </p:cNvPr>
            <p:cNvSpPr/>
            <p:nvPr/>
          </p:nvSpPr>
          <p:spPr>
            <a:xfrm>
              <a:off x="4491772" y="4740519"/>
              <a:ext cx="4462231" cy="1634755"/>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4" name="Group 83">
              <a:extLst>
                <a:ext uri="{FF2B5EF4-FFF2-40B4-BE49-F238E27FC236}">
                  <a16:creationId xmlns:a16="http://schemas.microsoft.com/office/drawing/2014/main" id="{B170220D-5C1C-564E-83E5-2DC750C93B8C}"/>
                </a:ext>
              </a:extLst>
            </p:cNvPr>
            <p:cNvGrpSpPr/>
            <p:nvPr/>
          </p:nvGrpSpPr>
          <p:grpSpPr>
            <a:xfrm>
              <a:off x="7027791" y="3433043"/>
              <a:ext cx="1926212" cy="2917722"/>
              <a:chOff x="7022802" y="1248355"/>
              <a:chExt cx="1926212" cy="2917722"/>
            </a:xfrm>
          </p:grpSpPr>
          <p:graphicFrame>
            <p:nvGraphicFramePr>
              <p:cNvPr id="86" name="Chart 85">
                <a:extLst>
                  <a:ext uri="{FF2B5EF4-FFF2-40B4-BE49-F238E27FC236}">
                    <a16:creationId xmlns:a16="http://schemas.microsoft.com/office/drawing/2014/main" id="{3F0DC2F3-64C6-D34E-A894-60193FF44A73}"/>
                  </a:ext>
                </a:extLst>
              </p:cNvPr>
              <p:cNvGraphicFramePr>
                <a:graphicFrameLocks/>
              </p:cNvGraphicFramePr>
              <p:nvPr/>
            </p:nvGraphicFramePr>
            <p:xfrm>
              <a:off x="7022802" y="1248355"/>
              <a:ext cx="1926212" cy="2917722"/>
            </p:xfrm>
            <a:graphic>
              <a:graphicData uri="http://schemas.openxmlformats.org/drawingml/2006/chart">
                <c:chart xmlns:c="http://schemas.openxmlformats.org/drawingml/2006/chart" xmlns:r="http://schemas.openxmlformats.org/officeDocument/2006/relationships" r:id="rId17"/>
              </a:graphicData>
            </a:graphic>
          </p:graphicFrame>
          <p:pic>
            <p:nvPicPr>
              <p:cNvPr id="87" name="Picture 86">
                <a:extLst>
                  <a:ext uri="{FF2B5EF4-FFF2-40B4-BE49-F238E27FC236}">
                    <a16:creationId xmlns:a16="http://schemas.microsoft.com/office/drawing/2014/main" id="{3F175264-F4C1-114C-BF76-0BAC895B9D50}"/>
                  </a:ext>
                </a:extLst>
              </p:cNvPr>
              <p:cNvPicPr>
                <a:picLocks noChangeAspect="1"/>
              </p:cNvPicPr>
              <p:nvPr/>
            </p:nvPicPr>
            <p:blipFill>
              <a:blip r:embed="rId9">
                <a:duotone>
                  <a:prstClr val="black"/>
                  <a:srgbClr val="1982C3">
                    <a:tint val="45000"/>
                    <a:satMod val="400000"/>
                  </a:srgb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8032827" y="3285346"/>
                <a:ext cx="597134" cy="597134"/>
              </a:xfrm>
              <a:prstGeom prst="rect">
                <a:avLst/>
              </a:prstGeom>
              <a:effectLst>
                <a:glow rad="12700">
                  <a:schemeClr val="bg1">
                    <a:alpha val="58833"/>
                  </a:schemeClr>
                </a:glow>
              </a:effectLst>
            </p:spPr>
          </p:pic>
          <p:pic>
            <p:nvPicPr>
              <p:cNvPr id="89" name="Picture 88">
                <a:extLst>
                  <a:ext uri="{FF2B5EF4-FFF2-40B4-BE49-F238E27FC236}">
                    <a16:creationId xmlns:a16="http://schemas.microsoft.com/office/drawing/2014/main" id="{EE23FD3A-14E5-F149-9AE1-7F2A421630AA}"/>
                  </a:ext>
                </a:extLst>
              </p:cNvPr>
              <p:cNvPicPr>
                <a:picLocks noChangeAspect="1"/>
              </p:cNvPicPr>
              <p:nvPr/>
            </p:nvPicPr>
            <p:blipFill>
              <a:blip r:embed="rId8"/>
              <a:stretch>
                <a:fillRect/>
              </a:stretch>
            </p:blipFill>
            <p:spPr>
              <a:xfrm>
                <a:off x="7557349" y="2712587"/>
                <a:ext cx="391305" cy="391305"/>
              </a:xfrm>
              <a:prstGeom prst="rect">
                <a:avLst/>
              </a:prstGeom>
              <a:effectLst>
                <a:glow rad="12700">
                  <a:schemeClr val="bg1">
                    <a:alpha val="55000"/>
                  </a:schemeClr>
                </a:glow>
              </a:effectLst>
            </p:spPr>
          </p:pic>
          <p:pic>
            <p:nvPicPr>
              <p:cNvPr id="90" name="Picture 89">
                <a:extLst>
                  <a:ext uri="{FF2B5EF4-FFF2-40B4-BE49-F238E27FC236}">
                    <a16:creationId xmlns:a16="http://schemas.microsoft.com/office/drawing/2014/main" id="{B32C96E9-E2AF-CD43-80A4-CFBAC975B874}"/>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7332868" y="3216184"/>
                <a:ext cx="473603" cy="473603"/>
              </a:xfrm>
              <a:prstGeom prst="rect">
                <a:avLst/>
              </a:prstGeom>
              <a:effectLst>
                <a:glow rad="12700">
                  <a:schemeClr val="bg1">
                    <a:alpha val="58833"/>
                  </a:schemeClr>
                </a:glow>
              </a:effectLst>
            </p:spPr>
          </p:pic>
        </p:grpSp>
        <p:sp>
          <p:nvSpPr>
            <p:cNvPr id="93" name="Rounded Rectangle 92">
              <a:extLst>
                <a:ext uri="{FF2B5EF4-FFF2-40B4-BE49-F238E27FC236}">
                  <a16:creationId xmlns:a16="http://schemas.microsoft.com/office/drawing/2014/main" id="{54C1E589-8B7D-654E-847C-A314A6EA4511}"/>
                </a:ext>
              </a:extLst>
            </p:cNvPr>
            <p:cNvSpPr/>
            <p:nvPr/>
          </p:nvSpPr>
          <p:spPr>
            <a:xfrm>
              <a:off x="4079097" y="4672965"/>
              <a:ext cx="1160946" cy="386703"/>
            </a:xfrm>
            <a:prstGeom prst="roundRect">
              <a:avLst>
                <a:gd name="adj" fmla="val 34566"/>
              </a:avLst>
            </a:prstGeom>
            <a:solidFill>
              <a:srgbClr val="06436E"/>
            </a:solidFill>
            <a:ln>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Step </a:t>
              </a:r>
              <a:r>
                <a:rPr kumimoji="0" lang="en-CH" sz="2400" b="1" i="1"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grpSp>
        <p:nvGrpSpPr>
          <p:cNvPr id="78" name="Group 77">
            <a:extLst>
              <a:ext uri="{FF2B5EF4-FFF2-40B4-BE49-F238E27FC236}">
                <a16:creationId xmlns:a16="http://schemas.microsoft.com/office/drawing/2014/main" id="{5B68067A-CB39-3048-B0C7-4736072D7168}"/>
              </a:ext>
            </a:extLst>
          </p:cNvPr>
          <p:cNvGrpSpPr/>
          <p:nvPr/>
        </p:nvGrpSpPr>
        <p:grpSpPr>
          <a:xfrm>
            <a:off x="650171" y="982703"/>
            <a:ext cx="1767859" cy="1705053"/>
            <a:chOff x="650171" y="1056845"/>
            <a:chExt cx="1767859" cy="1705053"/>
          </a:xfrm>
        </p:grpSpPr>
        <p:pic>
          <p:nvPicPr>
            <p:cNvPr id="85" name="Content Placeholder 4">
              <a:extLst>
                <a:ext uri="{FF2B5EF4-FFF2-40B4-BE49-F238E27FC236}">
                  <a16:creationId xmlns:a16="http://schemas.microsoft.com/office/drawing/2014/main" id="{1F1A9786-98B9-7E42-B9DC-F999323D6B0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631324">
              <a:off x="650171" y="1056845"/>
              <a:ext cx="605582" cy="1434219"/>
            </a:xfrm>
            <a:prstGeom prst="rect">
              <a:avLst/>
            </a:prstGeom>
          </p:spPr>
        </p:pic>
        <p:pic>
          <p:nvPicPr>
            <p:cNvPr id="95" name="Content Placeholder 4">
              <a:extLst>
                <a:ext uri="{FF2B5EF4-FFF2-40B4-BE49-F238E27FC236}">
                  <a16:creationId xmlns:a16="http://schemas.microsoft.com/office/drawing/2014/main" id="{0DCFD3E8-F6F7-2848-AFE7-4FCD9238FA5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066726">
              <a:off x="1204635" y="1210068"/>
              <a:ext cx="605582" cy="1434219"/>
            </a:xfrm>
            <a:prstGeom prst="rect">
              <a:avLst/>
            </a:prstGeom>
          </p:spPr>
        </p:pic>
        <p:pic>
          <p:nvPicPr>
            <p:cNvPr id="96" name="Content Placeholder 4">
              <a:extLst>
                <a:ext uri="{FF2B5EF4-FFF2-40B4-BE49-F238E27FC236}">
                  <a16:creationId xmlns:a16="http://schemas.microsoft.com/office/drawing/2014/main" id="{02DF2928-C896-C440-B3F8-A2294F33759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742505">
              <a:off x="1812448" y="1327679"/>
              <a:ext cx="605582" cy="1434219"/>
            </a:xfrm>
            <a:prstGeom prst="rect">
              <a:avLst/>
            </a:prstGeom>
          </p:spPr>
        </p:pic>
      </p:grpSp>
      <p:cxnSp>
        <p:nvCxnSpPr>
          <p:cNvPr id="97" name="Straight Arrow Connector 96">
            <a:extLst>
              <a:ext uri="{FF2B5EF4-FFF2-40B4-BE49-F238E27FC236}">
                <a16:creationId xmlns:a16="http://schemas.microsoft.com/office/drawing/2014/main" id="{E4392EDD-1E30-BC46-BCCA-BA2930984545}"/>
              </a:ext>
            </a:extLst>
          </p:cNvPr>
          <p:cNvCxnSpPr>
            <a:cxnSpLocks/>
          </p:cNvCxnSpPr>
          <p:nvPr/>
        </p:nvCxnSpPr>
        <p:spPr>
          <a:xfrm>
            <a:off x="5781064" y="2332956"/>
            <a:ext cx="0" cy="800999"/>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F7B8743B-6C00-4349-BB68-523DCF2ED7F1}"/>
              </a:ext>
            </a:extLst>
          </p:cNvPr>
          <p:cNvCxnSpPr>
            <a:cxnSpLocks/>
          </p:cNvCxnSpPr>
          <p:nvPr/>
        </p:nvCxnSpPr>
        <p:spPr>
          <a:xfrm>
            <a:off x="2834235" y="1643870"/>
            <a:ext cx="471355" cy="1"/>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123CEFAE-95BA-A545-98D3-9ADD849CD6D3}"/>
              </a:ext>
            </a:extLst>
          </p:cNvPr>
          <p:cNvCxnSpPr>
            <a:cxnSpLocks/>
          </p:cNvCxnSpPr>
          <p:nvPr/>
        </p:nvCxnSpPr>
        <p:spPr>
          <a:xfrm>
            <a:off x="6478178" y="4519424"/>
            <a:ext cx="0" cy="680126"/>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349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
                                        <p:tgtEl>
                                          <p:spTgt spid="4"/>
                                        </p:tgtEl>
                                      </p:cBhvr>
                                    </p:animEffect>
                                    <p:set>
                                      <p:cBhvr>
                                        <p:cTn id="7" dur="1" fill="hold">
                                          <p:stCondLst>
                                            <p:cond delay="99"/>
                                          </p:stCondLst>
                                        </p:cTn>
                                        <p:tgtEl>
                                          <p:spTgt spid="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
                                        <p:tgtEl>
                                          <p:spTgt spid="7"/>
                                        </p:tgtEl>
                                      </p:cBhvr>
                                    </p:animEffect>
                                    <p:set>
                                      <p:cBhvr>
                                        <p:cTn id="10" dur="1" fill="hold">
                                          <p:stCondLst>
                                            <p:cond delay="99"/>
                                          </p:stCondLst>
                                        </p:cTn>
                                        <p:tgtEl>
                                          <p:spTgt spid="7"/>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
                                        <p:tgtEl>
                                          <p:spTgt spid="8"/>
                                        </p:tgtEl>
                                      </p:cBhvr>
                                    </p:animEffect>
                                    <p:set>
                                      <p:cBhvr>
                                        <p:cTn id="13" dur="1" fill="hold">
                                          <p:stCondLst>
                                            <p:cond delay="99"/>
                                          </p:stCondLst>
                                        </p:cTn>
                                        <p:tgtEl>
                                          <p:spTgt spid="8"/>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100"/>
                                        <p:tgtEl>
                                          <p:spTgt spid="19"/>
                                        </p:tgtEl>
                                      </p:cBhvr>
                                    </p:animEffect>
                                    <p:set>
                                      <p:cBhvr>
                                        <p:cTn id="16" dur="1" fill="hold">
                                          <p:stCondLst>
                                            <p:cond delay="99"/>
                                          </p:stCondLst>
                                        </p:cTn>
                                        <p:tgtEl>
                                          <p:spTgt spid="19"/>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100"/>
                                        <p:tgtEl>
                                          <p:spTgt spid="136"/>
                                        </p:tgtEl>
                                      </p:cBhvr>
                                    </p:animEffect>
                                    <p:set>
                                      <p:cBhvr>
                                        <p:cTn id="19" dur="1" fill="hold">
                                          <p:stCondLst>
                                            <p:cond delay="99"/>
                                          </p:stCondLst>
                                        </p:cTn>
                                        <p:tgtEl>
                                          <p:spTgt spid="136"/>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100"/>
                                        <p:tgtEl>
                                          <p:spTgt spid="70"/>
                                        </p:tgtEl>
                                      </p:cBhvr>
                                    </p:animEffect>
                                    <p:set>
                                      <p:cBhvr>
                                        <p:cTn id="22" dur="1" fill="hold">
                                          <p:stCondLst>
                                            <p:cond delay="99"/>
                                          </p:stCondLst>
                                        </p:cTn>
                                        <p:tgtEl>
                                          <p:spTgt spid="70"/>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100"/>
                                        <p:tgtEl>
                                          <p:spTgt spid="13"/>
                                        </p:tgtEl>
                                      </p:cBhvr>
                                    </p:animEffect>
                                    <p:set>
                                      <p:cBhvr>
                                        <p:cTn id="25" dur="1" fill="hold">
                                          <p:stCondLst>
                                            <p:cond delay="99"/>
                                          </p:stCondLst>
                                        </p:cTn>
                                        <p:tgtEl>
                                          <p:spTgt spid="13"/>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100"/>
                                        <p:tgtEl>
                                          <p:spTgt spid="14"/>
                                        </p:tgtEl>
                                      </p:cBhvr>
                                    </p:animEffect>
                                    <p:set>
                                      <p:cBhvr>
                                        <p:cTn id="28" dur="1" fill="hold">
                                          <p:stCondLst>
                                            <p:cond delay="99"/>
                                          </p:stCondLst>
                                        </p:cTn>
                                        <p:tgtEl>
                                          <p:spTgt spid="14"/>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100"/>
                                        <p:tgtEl>
                                          <p:spTgt spid="78"/>
                                        </p:tgtEl>
                                      </p:cBhvr>
                                    </p:animEffect>
                                    <p:set>
                                      <p:cBhvr>
                                        <p:cTn id="31" dur="1" fill="hold">
                                          <p:stCondLst>
                                            <p:cond delay="99"/>
                                          </p:stCondLst>
                                        </p:cTn>
                                        <p:tgtEl>
                                          <p:spTgt spid="78"/>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100"/>
                                        <p:tgtEl>
                                          <p:spTgt spid="97"/>
                                        </p:tgtEl>
                                      </p:cBhvr>
                                    </p:animEffect>
                                    <p:set>
                                      <p:cBhvr>
                                        <p:cTn id="34" dur="1" fill="hold">
                                          <p:stCondLst>
                                            <p:cond delay="99"/>
                                          </p:stCondLst>
                                        </p:cTn>
                                        <p:tgtEl>
                                          <p:spTgt spid="97"/>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100"/>
                                        <p:tgtEl>
                                          <p:spTgt spid="98"/>
                                        </p:tgtEl>
                                      </p:cBhvr>
                                    </p:animEffect>
                                    <p:set>
                                      <p:cBhvr>
                                        <p:cTn id="37" dur="1" fill="hold">
                                          <p:stCondLst>
                                            <p:cond delay="99"/>
                                          </p:stCondLst>
                                        </p:cTn>
                                        <p:tgtEl>
                                          <p:spTgt spid="98"/>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100"/>
                                        <p:tgtEl>
                                          <p:spTgt spid="69"/>
                                        </p:tgtEl>
                                      </p:cBhvr>
                                    </p:animEffect>
                                    <p:set>
                                      <p:cBhvr>
                                        <p:cTn id="40" dur="1" fill="hold">
                                          <p:stCondLst>
                                            <p:cond delay="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BA88E-3F65-CF45-90B3-7AC0B5956F1A}"/>
              </a:ext>
            </a:extLst>
          </p:cNvPr>
          <p:cNvSpPr>
            <a:spLocks noGrp="1"/>
          </p:cNvSpPr>
          <p:nvPr>
            <p:ph type="title"/>
          </p:nvPr>
        </p:nvSpPr>
        <p:spPr/>
        <p:txBody>
          <a:bodyPr/>
          <a:lstStyle/>
          <a:p>
            <a:r>
              <a:rPr lang="en-CH" dirty="0"/>
              <a:t>Step </a:t>
            </a:r>
            <a:r>
              <a:rPr lang="en-CH" dirty="0">
                <a:latin typeface="+mn-lt"/>
              </a:rPr>
              <a:t>3</a:t>
            </a:r>
          </a:p>
        </p:txBody>
      </p:sp>
      <p:sp>
        <p:nvSpPr>
          <p:cNvPr id="3" name="Content Placeholder 2">
            <a:extLst>
              <a:ext uri="{FF2B5EF4-FFF2-40B4-BE49-F238E27FC236}">
                <a16:creationId xmlns:a16="http://schemas.microsoft.com/office/drawing/2014/main" id="{C79BB427-6430-3544-8223-45079FAACC84}"/>
              </a:ext>
            </a:extLst>
          </p:cNvPr>
          <p:cNvSpPr>
            <a:spLocks noGrp="1"/>
          </p:cNvSpPr>
          <p:nvPr>
            <p:ph idx="1"/>
          </p:nvPr>
        </p:nvSpPr>
        <p:spPr>
          <a:xfrm>
            <a:off x="4192715" y="1067989"/>
            <a:ext cx="4914836" cy="1326649"/>
          </a:xfrm>
        </p:spPr>
        <p:txBody>
          <a:bodyPr/>
          <a:lstStyle/>
          <a:p>
            <a:pPr marL="0" indent="0" algn="ctr">
              <a:lnSpc>
                <a:spcPct val="100000"/>
              </a:lnSpc>
              <a:buNone/>
            </a:pPr>
            <a:r>
              <a:rPr lang="en-GB" sz="2300" dirty="0"/>
              <a:t>MegIS performs additional analysis on species identified in the sample to estimate their abundance</a:t>
            </a:r>
          </a:p>
        </p:txBody>
      </p:sp>
      <p:sp>
        <p:nvSpPr>
          <p:cNvPr id="5" name="TextBox 4">
            <a:extLst>
              <a:ext uri="{FF2B5EF4-FFF2-40B4-BE49-F238E27FC236}">
                <a16:creationId xmlns:a16="http://schemas.microsoft.com/office/drawing/2014/main" id="{FA9B71EE-9724-BC4A-856D-DEE43FEE139A}"/>
              </a:ext>
            </a:extLst>
          </p:cNvPr>
          <p:cNvSpPr txBox="1"/>
          <p:nvPr/>
        </p:nvSpPr>
        <p:spPr>
          <a:xfrm>
            <a:off x="92143" y="2627918"/>
            <a:ext cx="8885602" cy="1512209"/>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1000"/>
              </a:spcAft>
              <a:buClrTx/>
              <a:buSzTx/>
              <a:buFontTx/>
              <a:buNone/>
              <a:tabLst/>
              <a:defRPr/>
            </a:pPr>
            <a:r>
              <a:rPr kumimoji="0" lang="en-GB" sz="2400" b="1" i="1" u="none" strike="noStrike" kern="1200" cap="none" spc="0" normalizeH="0" baseline="0" noProof="0" dirty="0">
                <a:ln>
                  <a:noFill/>
                </a:ln>
                <a:solidFill>
                  <a:srgbClr val="ED7D31"/>
                </a:solidFill>
                <a:effectLst/>
                <a:uLnTx/>
                <a:uFillTx/>
                <a:latin typeface="Corbel" panose="020B0503020204020204" pitchFamily="34" charset="0"/>
                <a:ea typeface="+mn-ea"/>
                <a:cs typeface="+mn-cs"/>
              </a:rPr>
              <a:t>MegIS can flexibly integrate with different approaches</a:t>
            </a:r>
          </a:p>
          <a:p>
            <a:pPr marL="457200" marR="0" lvl="0" indent="-457200" algn="l" defTabSz="914400" rtl="0" eaLnBrk="1" fontAlgn="auto" latinLnBrk="0" hangingPunct="1">
              <a:lnSpc>
                <a:spcPct val="90000"/>
              </a:lnSpc>
              <a:spcBef>
                <a:spcPts val="0"/>
              </a:spcBef>
              <a:spcAft>
                <a:spcPts val="1000"/>
              </a:spcAft>
              <a:buClrTx/>
              <a:buSzTx/>
              <a:buFont typeface="+mj-lt"/>
              <a:buAutoNum type="arabicPeriod"/>
              <a:tabLst/>
              <a:defRPr/>
            </a:pP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Lightweight statistical approaches</a:t>
            </a:r>
            <a:r>
              <a:rPr kumimoji="0" lang="en-GB" sz="2000" b="0" i="0" u="none" strike="noStrike" kern="1200" cap="none" spc="0" normalizeH="0" baseline="0" noProof="0" dirty="0">
                <a:ln>
                  <a:noFill/>
                </a:ln>
                <a:solidFill>
                  <a:srgbClr val="939000"/>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Directly uses the output of Step 2 </a:t>
            </a:r>
          </a:p>
          <a:p>
            <a:pPr marL="457200" marR="0" lvl="0" indent="-457200" algn="l" defTabSz="914400" rtl="0" eaLnBrk="1" fontAlgn="auto" latinLnBrk="0" hangingPunct="1">
              <a:lnSpc>
                <a:spcPct val="90000"/>
              </a:lnSpc>
              <a:spcBef>
                <a:spcPts val="0"/>
              </a:spcBef>
              <a:spcAft>
                <a:spcPts val="1000"/>
              </a:spcAft>
              <a:buClrTx/>
              <a:buSzTx/>
              <a:buFont typeface="+mj-lt"/>
              <a:buAutoNum type="arabicPeriod"/>
              <a:tabLst/>
              <a:defRPr/>
            </a:pP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More accurate and costly read mapping: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 facilitates integration by preparing mapping indexes in the SSD </a:t>
            </a:r>
          </a:p>
        </p:txBody>
      </p:sp>
      <p:sp>
        <p:nvSpPr>
          <p:cNvPr id="18" name="Rectangle 17">
            <a:extLst>
              <a:ext uri="{FF2B5EF4-FFF2-40B4-BE49-F238E27FC236}">
                <a16:creationId xmlns:a16="http://schemas.microsoft.com/office/drawing/2014/main" id="{A92B8530-BA77-CE4D-959D-A5AF4CC909B2}"/>
              </a:ext>
            </a:extLst>
          </p:cNvPr>
          <p:cNvSpPr/>
          <p:nvPr/>
        </p:nvSpPr>
        <p:spPr>
          <a:xfrm>
            <a:off x="92143" y="918463"/>
            <a:ext cx="4114098" cy="16418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ounded Rectangle 18">
            <a:extLst>
              <a:ext uri="{FF2B5EF4-FFF2-40B4-BE49-F238E27FC236}">
                <a16:creationId xmlns:a16="http://schemas.microsoft.com/office/drawing/2014/main" id="{14676574-7E91-8C4D-B383-5CA1BF1C175C}"/>
              </a:ext>
            </a:extLst>
          </p:cNvPr>
          <p:cNvSpPr/>
          <p:nvPr/>
        </p:nvSpPr>
        <p:spPr>
          <a:xfrm>
            <a:off x="185721" y="1370392"/>
            <a:ext cx="2022719" cy="737999"/>
          </a:xfrm>
          <a:prstGeom prst="roundRect">
            <a:avLst>
              <a:gd name="adj" fmla="val 802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Abundance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Estimation</a:t>
            </a:r>
            <a:endParaRPr kumimoji="0" lang="en-CH"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cxnSp>
        <p:nvCxnSpPr>
          <p:cNvPr id="20" name="Straight Arrow Connector 19">
            <a:extLst>
              <a:ext uri="{FF2B5EF4-FFF2-40B4-BE49-F238E27FC236}">
                <a16:creationId xmlns:a16="http://schemas.microsoft.com/office/drawing/2014/main" id="{DA91155C-7073-744A-82E2-E22C1F509EF7}"/>
              </a:ext>
            </a:extLst>
          </p:cNvPr>
          <p:cNvCxnSpPr>
            <a:cxnSpLocks/>
          </p:cNvCxnSpPr>
          <p:nvPr/>
        </p:nvCxnSpPr>
        <p:spPr>
          <a:xfrm flipV="1">
            <a:off x="2140728" y="1737990"/>
            <a:ext cx="373261" cy="3"/>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sp>
        <p:nvSpPr>
          <p:cNvPr id="21" name="Rounded Rectangle 20">
            <a:extLst>
              <a:ext uri="{FF2B5EF4-FFF2-40B4-BE49-F238E27FC236}">
                <a16:creationId xmlns:a16="http://schemas.microsoft.com/office/drawing/2014/main" id="{E35B073D-6547-294F-A069-9D777E62B15A}"/>
              </a:ext>
            </a:extLst>
          </p:cNvPr>
          <p:cNvSpPr/>
          <p:nvPr/>
        </p:nvSpPr>
        <p:spPr>
          <a:xfrm>
            <a:off x="73255" y="916604"/>
            <a:ext cx="4132985" cy="1634755"/>
          </a:xfrm>
          <a:prstGeom prst="roundRect">
            <a:avLst>
              <a:gd name="adj" fmla="val 4402"/>
            </a:avLst>
          </a:prstGeom>
          <a:noFill/>
          <a:ln w="57150">
            <a:solidFill>
              <a:srgbClr val="064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2" name="Group 21">
            <a:extLst>
              <a:ext uri="{FF2B5EF4-FFF2-40B4-BE49-F238E27FC236}">
                <a16:creationId xmlns:a16="http://schemas.microsoft.com/office/drawing/2014/main" id="{7BB516AE-3D53-5641-90E0-B0B473B3DEE1}"/>
              </a:ext>
            </a:extLst>
          </p:cNvPr>
          <p:cNvGrpSpPr/>
          <p:nvPr/>
        </p:nvGrpSpPr>
        <p:grpSpPr>
          <a:xfrm>
            <a:off x="2397274" y="-390872"/>
            <a:ext cx="1941974" cy="2917722"/>
            <a:chOff x="6791940" y="1248355"/>
            <a:chExt cx="1926212" cy="2917722"/>
          </a:xfrm>
        </p:grpSpPr>
        <p:graphicFrame>
          <p:nvGraphicFramePr>
            <p:cNvPr id="24" name="Chart 23">
              <a:extLst>
                <a:ext uri="{FF2B5EF4-FFF2-40B4-BE49-F238E27FC236}">
                  <a16:creationId xmlns:a16="http://schemas.microsoft.com/office/drawing/2014/main" id="{B1916E08-C415-8046-BB68-8CA8F8948530}"/>
                </a:ext>
              </a:extLst>
            </p:cNvPr>
            <p:cNvGraphicFramePr>
              <a:graphicFrameLocks/>
            </p:cNvGraphicFramePr>
            <p:nvPr/>
          </p:nvGraphicFramePr>
          <p:xfrm>
            <a:off x="6791940" y="1248355"/>
            <a:ext cx="1926212" cy="2917722"/>
          </p:xfrm>
          <a:graphic>
            <a:graphicData uri="http://schemas.openxmlformats.org/drawingml/2006/chart">
              <c:chart xmlns:c="http://schemas.openxmlformats.org/drawingml/2006/chart" xmlns:r="http://schemas.openxmlformats.org/officeDocument/2006/relationships" r:id="rId2"/>
            </a:graphicData>
          </a:graphic>
        </p:graphicFrame>
        <p:pic>
          <p:nvPicPr>
            <p:cNvPr id="25" name="Picture 24">
              <a:extLst>
                <a:ext uri="{FF2B5EF4-FFF2-40B4-BE49-F238E27FC236}">
                  <a16:creationId xmlns:a16="http://schemas.microsoft.com/office/drawing/2014/main" id="{A445E1A8-45E6-064A-9675-A9F218581BE4}"/>
                </a:ext>
              </a:extLst>
            </p:cNvPr>
            <p:cNvPicPr>
              <a:picLocks noChangeAspect="1"/>
            </p:cNvPicPr>
            <p:nvPr/>
          </p:nvPicPr>
          <p:blipFill>
            <a:blip r:embed="rId3">
              <a:duotone>
                <a:prstClr val="black"/>
                <a:srgbClr val="1982C3">
                  <a:tint val="45000"/>
                  <a:satMod val="400000"/>
                </a:srgbClr>
              </a:duotone>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Lst>
            </a:blip>
            <a:stretch>
              <a:fillRect/>
            </a:stretch>
          </p:blipFill>
          <p:spPr>
            <a:xfrm>
              <a:off x="7768987" y="3285346"/>
              <a:ext cx="597134" cy="597134"/>
            </a:xfrm>
            <a:prstGeom prst="rect">
              <a:avLst/>
            </a:prstGeom>
            <a:effectLst>
              <a:glow rad="12700">
                <a:schemeClr val="bg1">
                  <a:alpha val="58833"/>
                </a:schemeClr>
              </a:glow>
            </a:effectLst>
          </p:spPr>
        </p:pic>
        <p:pic>
          <p:nvPicPr>
            <p:cNvPr id="26" name="Picture 25">
              <a:extLst>
                <a:ext uri="{FF2B5EF4-FFF2-40B4-BE49-F238E27FC236}">
                  <a16:creationId xmlns:a16="http://schemas.microsoft.com/office/drawing/2014/main" id="{4843E126-C111-3C49-A7EC-7810B5FE6518}"/>
                </a:ext>
              </a:extLst>
            </p:cNvPr>
            <p:cNvPicPr>
              <a:picLocks noChangeAspect="1"/>
            </p:cNvPicPr>
            <p:nvPr/>
          </p:nvPicPr>
          <p:blipFill>
            <a:blip r:embed="rId5"/>
            <a:stretch>
              <a:fillRect/>
            </a:stretch>
          </p:blipFill>
          <p:spPr>
            <a:xfrm>
              <a:off x="7293509" y="2712587"/>
              <a:ext cx="391305" cy="391305"/>
            </a:xfrm>
            <a:prstGeom prst="rect">
              <a:avLst/>
            </a:prstGeom>
            <a:effectLst>
              <a:glow rad="12700">
                <a:schemeClr val="bg1">
                  <a:alpha val="55000"/>
                </a:schemeClr>
              </a:glow>
            </a:effectLst>
          </p:spPr>
        </p:pic>
        <p:pic>
          <p:nvPicPr>
            <p:cNvPr id="27" name="Picture 26">
              <a:extLst>
                <a:ext uri="{FF2B5EF4-FFF2-40B4-BE49-F238E27FC236}">
                  <a16:creationId xmlns:a16="http://schemas.microsoft.com/office/drawing/2014/main" id="{EC9204B4-2835-C346-96BC-C2054C4C661E}"/>
                </a:ext>
              </a:extLst>
            </p:cNvPr>
            <p:cNvPicPr>
              <a:picLocks noChangeAspect="1"/>
            </p:cNvPicPr>
            <p:nvPr/>
          </p:nvPicPr>
          <p:blipFill>
            <a:blip r:embed="rId6">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7069028" y="3216184"/>
              <a:ext cx="473603" cy="473603"/>
            </a:xfrm>
            <a:prstGeom prst="rect">
              <a:avLst/>
            </a:prstGeom>
            <a:effectLst>
              <a:glow rad="12700">
                <a:schemeClr val="bg1">
                  <a:alpha val="58833"/>
                </a:schemeClr>
              </a:glow>
            </a:effectLst>
          </p:spPr>
        </p:pic>
      </p:grpSp>
      <p:pic>
        <p:nvPicPr>
          <p:cNvPr id="36" name="Picture 35">
            <a:extLst>
              <a:ext uri="{FF2B5EF4-FFF2-40B4-BE49-F238E27FC236}">
                <a16:creationId xmlns:a16="http://schemas.microsoft.com/office/drawing/2014/main" id="{81B08493-0DB4-4240-8D27-A1769BDAAD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34186" y="4056297"/>
            <a:ext cx="5475628" cy="1578718"/>
          </a:xfrm>
          <a:prstGeom prst="rect">
            <a:avLst/>
          </a:prstGeom>
        </p:spPr>
      </p:pic>
      <p:sp>
        <p:nvSpPr>
          <p:cNvPr id="37" name="Rectangle 36">
            <a:extLst>
              <a:ext uri="{FF2B5EF4-FFF2-40B4-BE49-F238E27FC236}">
                <a16:creationId xmlns:a16="http://schemas.microsoft.com/office/drawing/2014/main" id="{8A44B05B-00D3-AE41-9BC4-AD577D274041}"/>
              </a:ext>
            </a:extLst>
          </p:cNvPr>
          <p:cNvSpPr/>
          <p:nvPr/>
        </p:nvSpPr>
        <p:spPr>
          <a:xfrm>
            <a:off x="0" y="5568506"/>
            <a:ext cx="9144000" cy="832071"/>
          </a:xfrm>
          <a:prstGeom prst="rect">
            <a:avLst/>
          </a:prstGeom>
          <a:solidFill>
            <a:srgbClr val="C3BFE3"/>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Step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3</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MegIS FTL are in the paper</a:t>
            </a:r>
            <a:endParaRPr kumimoji="0" lang="en-GB" sz="2400" b="1" i="0" u="none" strike="noStrike" kern="1200" cap="none" spc="0" normalizeH="0" baseline="0" noProof="0" dirty="0">
              <a:ln>
                <a:noFill/>
              </a:ln>
              <a:solidFill>
                <a:srgbClr val="22AE9B"/>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363051098"/>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C9E7-3EDB-134F-91E4-1B158D8D1B41}"/>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A5BDA1B8-DB18-F347-A711-52ECB8296632}"/>
              </a:ext>
            </a:extLst>
          </p:cNvPr>
          <p:cNvSpPr/>
          <p:nvPr/>
        </p:nvSpPr>
        <p:spPr>
          <a:xfrm>
            <a:off x="259022" y="544677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Conclusion</a:t>
            </a:r>
          </a:p>
        </p:txBody>
      </p:sp>
      <p:sp>
        <p:nvSpPr>
          <p:cNvPr id="5" name="Rectangle 4">
            <a:extLst>
              <a:ext uri="{FF2B5EF4-FFF2-40B4-BE49-F238E27FC236}">
                <a16:creationId xmlns:a16="http://schemas.microsoft.com/office/drawing/2014/main" id="{E4F04CFA-6017-8148-AF5C-88BA5A81EF96}"/>
              </a:ext>
            </a:extLst>
          </p:cNvPr>
          <p:cNvSpPr/>
          <p:nvPr/>
        </p:nvSpPr>
        <p:spPr>
          <a:xfrm>
            <a:off x="259022" y="106936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Background</a:t>
            </a:r>
          </a:p>
        </p:txBody>
      </p:sp>
      <p:sp>
        <p:nvSpPr>
          <p:cNvPr id="6" name="Rectangle 5">
            <a:extLst>
              <a:ext uri="{FF2B5EF4-FFF2-40B4-BE49-F238E27FC236}">
                <a16:creationId xmlns:a16="http://schemas.microsoft.com/office/drawing/2014/main" id="{C6833B53-20BA-2F49-8150-8A4307160C96}"/>
              </a:ext>
            </a:extLst>
          </p:cNvPr>
          <p:cNvSpPr/>
          <p:nvPr/>
        </p:nvSpPr>
        <p:spPr>
          <a:xfrm>
            <a:off x="259022" y="216371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Motivation and Goal</a:t>
            </a:r>
          </a:p>
        </p:txBody>
      </p:sp>
      <p:sp>
        <p:nvSpPr>
          <p:cNvPr id="7" name="Rectangle 6">
            <a:extLst>
              <a:ext uri="{FF2B5EF4-FFF2-40B4-BE49-F238E27FC236}">
                <a16:creationId xmlns:a16="http://schemas.microsoft.com/office/drawing/2014/main" id="{03A44881-06D2-2047-A23F-E55626F01184}"/>
              </a:ext>
            </a:extLst>
          </p:cNvPr>
          <p:cNvSpPr/>
          <p:nvPr/>
        </p:nvSpPr>
        <p:spPr>
          <a:xfrm>
            <a:off x="259022" y="325807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MegIS</a:t>
            </a:r>
            <a:endPar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8" name="Rectangle 7">
            <a:extLst>
              <a:ext uri="{FF2B5EF4-FFF2-40B4-BE49-F238E27FC236}">
                <a16:creationId xmlns:a16="http://schemas.microsoft.com/office/drawing/2014/main" id="{209598DC-8651-B84E-AA25-498AE4B00592}"/>
              </a:ext>
            </a:extLst>
          </p:cNvPr>
          <p:cNvSpPr/>
          <p:nvPr/>
        </p:nvSpPr>
        <p:spPr>
          <a:xfrm>
            <a:off x="259022" y="4352426"/>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Evaluation</a:t>
            </a:r>
          </a:p>
        </p:txBody>
      </p:sp>
    </p:spTree>
    <p:extLst>
      <p:ext uri="{BB962C8B-B14F-4D97-AF65-F5344CB8AC3E}">
        <p14:creationId xmlns:p14="http://schemas.microsoft.com/office/powerpoint/2010/main" val="188305236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7408-D0C7-D44C-8CA9-2CF126EB228E}"/>
              </a:ext>
            </a:extLst>
          </p:cNvPr>
          <p:cNvSpPr>
            <a:spLocks noGrp="1"/>
          </p:cNvSpPr>
          <p:nvPr>
            <p:ph type="title"/>
          </p:nvPr>
        </p:nvSpPr>
        <p:spPr/>
        <p:txBody>
          <a:bodyPr/>
          <a:lstStyle/>
          <a:p>
            <a:r>
              <a:rPr lang="en-CH" dirty="0"/>
              <a:t>Evaluation Methodology Overview (I)</a:t>
            </a:r>
          </a:p>
        </p:txBody>
      </p:sp>
      <p:sp>
        <p:nvSpPr>
          <p:cNvPr id="3" name="Content Placeholder 2">
            <a:extLst>
              <a:ext uri="{FF2B5EF4-FFF2-40B4-BE49-F238E27FC236}">
                <a16:creationId xmlns:a16="http://schemas.microsoft.com/office/drawing/2014/main" id="{883EE9A6-1332-FE46-8BA5-7AF826E629C2}"/>
              </a:ext>
            </a:extLst>
          </p:cNvPr>
          <p:cNvSpPr>
            <a:spLocks noGrp="1"/>
          </p:cNvSpPr>
          <p:nvPr>
            <p:ph idx="1"/>
          </p:nvPr>
        </p:nvSpPr>
        <p:spPr>
          <a:xfrm>
            <a:off x="119922" y="782953"/>
            <a:ext cx="8867700" cy="618626"/>
          </a:xfrm>
        </p:spPr>
        <p:txBody>
          <a:bodyPr/>
          <a:lstStyle/>
          <a:p>
            <a:pPr marL="0" indent="0">
              <a:lnSpc>
                <a:spcPct val="100000"/>
              </a:lnSpc>
              <a:spcBef>
                <a:spcPts val="0"/>
              </a:spcBef>
              <a:spcAft>
                <a:spcPts val="1000"/>
              </a:spcAft>
              <a:buNone/>
            </a:pPr>
            <a:r>
              <a:rPr lang="en-GB" sz="2400" b="1" dirty="0">
                <a:solidFill>
                  <a:schemeClr val="accent5"/>
                </a:solidFill>
              </a:rPr>
              <a:t>Performance, Energy, and Power Analysis</a:t>
            </a:r>
          </a:p>
          <a:p>
            <a:pPr marL="0" indent="0">
              <a:lnSpc>
                <a:spcPct val="100000"/>
              </a:lnSpc>
              <a:buNone/>
            </a:pPr>
            <a:endParaRPr lang="en-GB" sz="2800" b="1" dirty="0">
              <a:solidFill>
                <a:srgbClr val="1982C3"/>
              </a:solidFill>
            </a:endParaRPr>
          </a:p>
          <a:p>
            <a:pPr>
              <a:lnSpc>
                <a:spcPct val="100000"/>
              </a:lnSpc>
            </a:pPr>
            <a:endParaRPr lang="en-CH" dirty="0"/>
          </a:p>
        </p:txBody>
      </p:sp>
      <p:sp>
        <p:nvSpPr>
          <p:cNvPr id="7" name="Content Placeholder 2">
            <a:extLst>
              <a:ext uri="{FF2B5EF4-FFF2-40B4-BE49-F238E27FC236}">
                <a16:creationId xmlns:a16="http://schemas.microsoft.com/office/drawing/2014/main" id="{C3B13176-62EF-0444-8525-9B46C38F6FA9}"/>
              </a:ext>
            </a:extLst>
          </p:cNvPr>
          <p:cNvSpPr txBox="1">
            <a:spLocks/>
          </p:cNvSpPr>
          <p:nvPr/>
        </p:nvSpPr>
        <p:spPr>
          <a:xfrm>
            <a:off x="138150" y="3269789"/>
            <a:ext cx="8867700" cy="161297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r>
              <a:rPr kumimoji="0" lang="en-GB" sz="2400" b="1" i="0" u="none" strike="noStrike" kern="1200" cap="none" spc="0" normalizeH="0" baseline="0" noProof="0" dirty="0">
                <a:ln>
                  <a:noFill/>
                </a:ln>
                <a:solidFill>
                  <a:srgbClr val="B38606"/>
                </a:solidFill>
                <a:effectLst/>
                <a:uLnTx/>
                <a:uFillTx/>
                <a:latin typeface="Corbel" panose="020B0503020204020204" pitchFamily="34" charset="0"/>
                <a:ea typeface="+mn-ea"/>
                <a:cs typeface="+mn-cs"/>
              </a:rPr>
              <a:t>Baseline Comparison Points</a:t>
            </a:r>
          </a:p>
          <a:p>
            <a:pPr marL="187200" marR="0" lvl="0" indent="-187200" algn="l" defTabSz="914400" rtl="0" eaLnBrk="1" fontAlgn="auto" latinLnBrk="0" hangingPunct="1">
              <a:lnSpc>
                <a:spcPct val="100000"/>
              </a:lnSpc>
              <a:spcBef>
                <a:spcPts val="0"/>
              </a:spcBef>
              <a:spcAft>
                <a:spcPts val="5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Performance-optimized software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Kraken2 </a:t>
            </a:r>
            <a:r>
              <a:rPr kumimoji="0" lang="en-GB" sz="2000" b="0" i="1"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[Genome Biology’19]</a:t>
            </a:r>
          </a:p>
          <a:p>
            <a:pPr marL="187200" marR="0" lvl="0" indent="-187200" algn="l" defTabSz="914400" rtl="0" eaLnBrk="1" fontAlgn="auto" latinLnBrk="0" hangingPunct="1">
              <a:lnSpc>
                <a:spcPct val="100000"/>
              </a:lnSpc>
              <a:spcBef>
                <a:spcPts val="0"/>
              </a:spcBef>
              <a:spcAft>
                <a:spcPts val="5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Accuracy-optimized software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Metalign</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000" b="0" i="1"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[Genome Biology’20]</a:t>
            </a:r>
          </a:p>
          <a:p>
            <a:pPr marL="187200" marR="0" lvl="0" indent="-187200" algn="l" defTabSz="914400" rtl="0" eaLnBrk="1" fontAlgn="auto" latinLnBrk="0" hangingPunct="1">
              <a:lnSpc>
                <a:spcPct val="100000"/>
              </a:lnSpc>
              <a:spcBef>
                <a:spcPts val="0"/>
              </a:spcBef>
              <a:spcAft>
                <a:spcPts val="5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PIM hardware-accelerated tool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(using processing-in-memory), Sieve </a:t>
            </a:r>
            <a:r>
              <a:rPr kumimoji="0" lang="en-GB" sz="2000" b="0" i="1"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[ISCA’21]</a:t>
            </a:r>
            <a:endParaRPr kumimoji="0" lang="en-GB" sz="1800" b="0" i="1"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endParaRPr>
          </a:p>
        </p:txBody>
      </p:sp>
      <p:sp>
        <p:nvSpPr>
          <p:cNvPr id="8" name="Content Placeholder 2">
            <a:extLst>
              <a:ext uri="{FF2B5EF4-FFF2-40B4-BE49-F238E27FC236}">
                <a16:creationId xmlns:a16="http://schemas.microsoft.com/office/drawing/2014/main" id="{741D9B45-2A07-5C4B-8DA9-83FC78275922}"/>
              </a:ext>
            </a:extLst>
          </p:cNvPr>
          <p:cNvSpPr txBox="1">
            <a:spLocks/>
          </p:cNvSpPr>
          <p:nvPr/>
        </p:nvSpPr>
        <p:spPr>
          <a:xfrm>
            <a:off x="138150" y="5053806"/>
            <a:ext cx="8867700" cy="161297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500"/>
              </a:spcAft>
              <a:buClr>
                <a:prstClr val="black"/>
              </a:buClr>
              <a:buSzTx/>
              <a:buFont typeface="Arial" panose="020B0604020202020204" pitchFamily="34" charset="0"/>
              <a:buNone/>
              <a:tabLst/>
              <a:defRPr/>
            </a:pPr>
            <a:r>
              <a:rPr kumimoji="0" lang="en-GB" sz="2400" b="1" i="0" u="none" strike="noStrike" kern="1200" cap="none" spc="0" normalizeH="0" baseline="0" noProof="0" dirty="0">
                <a:ln>
                  <a:noFill/>
                </a:ln>
                <a:solidFill>
                  <a:srgbClr val="C812BD"/>
                </a:solidFill>
                <a:effectLst/>
                <a:uLnTx/>
                <a:uFillTx/>
                <a:latin typeface="Corbel" panose="020B0503020204020204" pitchFamily="34" charset="0"/>
                <a:ea typeface="+mn-ea"/>
                <a:cs typeface="+mn-cs"/>
              </a:rPr>
              <a:t>SSD Configurations</a:t>
            </a:r>
          </a:p>
          <a:p>
            <a:pPr marL="187200" marR="0" lvl="0" indent="-187200" algn="l" defTabSz="914400" rtl="0" eaLnBrk="1" fontAlgn="auto" latinLnBrk="0" hangingPunct="1">
              <a:lnSpc>
                <a:spcPct val="120000"/>
              </a:lnSpc>
              <a:spcBef>
                <a:spcPts val="0"/>
              </a:spcBef>
              <a:spcAft>
                <a:spcPts val="5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C174E7"/>
                </a:solidFill>
                <a:effectLst/>
                <a:uLnTx/>
                <a:uFillTx/>
                <a:latin typeface="Corbel" panose="020B0503020204020204" pitchFamily="34" charset="0"/>
                <a:ea typeface="+mn-ea"/>
                <a:cs typeface="+mn-cs"/>
              </a:rPr>
              <a:t>SSD-C: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with </a:t>
            </a:r>
            <a:r>
              <a:rPr kumimoji="0" lang="en-GB" sz="2000" b="0" i="0" u="none" strike="noStrike" kern="1200" cap="none" spc="0" normalizeH="0" baseline="0" noProof="0" dirty="0">
                <a:ln>
                  <a:noFill/>
                </a:ln>
                <a:solidFill>
                  <a:srgbClr val="C174E7"/>
                </a:solidFill>
                <a:effectLst/>
                <a:uLnTx/>
                <a:uFillTx/>
                <a:latin typeface="Corbel" panose="020B0503020204020204" pitchFamily="34" charset="0"/>
                <a:ea typeface="+mn-ea"/>
                <a:cs typeface="+mn-cs"/>
              </a:rPr>
              <a:t>SATA</a:t>
            </a:r>
            <a:r>
              <a:rPr kumimoji="0" lang="en-GB" sz="2000" b="0" i="0" u="none" strike="noStrike" kern="1200" cap="none" spc="0" normalizeH="0" baseline="0" noProof="0" dirty="0">
                <a:ln>
                  <a:noFill/>
                </a:ln>
                <a:solidFill>
                  <a:srgbClr val="C174E7"/>
                </a:solidFill>
                <a:effectLst/>
                <a:uLnTx/>
                <a:uFillTx/>
                <a:latin typeface="Calibri" panose="020F0502020204030204"/>
                <a:ea typeface="+mn-ea"/>
                <a:cs typeface="+mn-cs"/>
              </a:rPr>
              <a:t>3</a:t>
            </a:r>
            <a:r>
              <a:rPr kumimoji="0" lang="en-GB" sz="2000" b="0" i="0" u="none" strike="noStrike" kern="1200" cap="none" spc="0" normalizeH="0" baseline="0" noProof="0" dirty="0">
                <a:ln>
                  <a:noFill/>
                </a:ln>
                <a:solidFill>
                  <a:srgbClr val="C174E7"/>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interface (</a:t>
            </a:r>
            <a:r>
              <a:rPr kumimoji="0" lang="en-GB" sz="2000" b="0" i="0" u="none" strike="noStrike" kern="1200" cap="none" spc="0" normalizeH="0" baseline="0" noProof="0" dirty="0">
                <a:ln>
                  <a:noFill/>
                </a:ln>
                <a:solidFill>
                  <a:srgbClr val="CC7BF3"/>
                </a:solidFill>
                <a:effectLst/>
                <a:uLnTx/>
                <a:uFillTx/>
                <a:latin typeface="Calibri" panose="020F0502020204030204"/>
                <a:ea typeface="+mn-ea"/>
                <a:cs typeface="+mn-cs"/>
              </a:rPr>
              <a:t>0.5</a:t>
            </a:r>
            <a:r>
              <a:rPr kumimoji="0" lang="en-GB" sz="2000" b="0" i="0" u="none" strike="noStrike" kern="1200" cap="none" spc="0" normalizeH="0" baseline="0" noProof="0" dirty="0">
                <a:ln>
                  <a:noFill/>
                </a:ln>
                <a:solidFill>
                  <a:srgbClr val="CC7BF3"/>
                </a:solidFill>
                <a:effectLst/>
                <a:uLnTx/>
                <a:uFillTx/>
                <a:latin typeface="Corbel" panose="020B0503020204020204" pitchFamily="34" charset="0"/>
                <a:ea typeface="+mn-ea"/>
                <a:cs typeface="+mn-cs"/>
              </a:rPr>
              <a:t> GB/s</a:t>
            </a:r>
            <a:r>
              <a:rPr kumimoji="0" lang="en-GB" sz="2000" b="0" i="0" u="none" strike="noStrike" kern="1200" cap="none" spc="0" normalizeH="0" baseline="0" noProof="0" dirty="0">
                <a:ln>
                  <a:noFill/>
                </a:ln>
                <a:solidFill>
                  <a:srgbClr val="D883FF"/>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sequential read bandwidth)</a:t>
            </a:r>
          </a:p>
          <a:p>
            <a:pPr marL="187200" marR="0" lvl="0" indent="-187200" algn="l" defTabSz="914400" rtl="0" eaLnBrk="1" fontAlgn="auto" latinLnBrk="0" hangingPunct="1">
              <a:lnSpc>
                <a:spcPct val="120000"/>
              </a:lnSpc>
              <a:spcBef>
                <a:spcPts val="0"/>
              </a:spcBef>
              <a:spcAft>
                <a:spcPts val="5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C174E7"/>
                </a:solidFill>
                <a:effectLst/>
                <a:uLnTx/>
                <a:uFillTx/>
                <a:latin typeface="Corbel" panose="020B0503020204020204" pitchFamily="34" charset="0"/>
                <a:ea typeface="+mn-ea"/>
                <a:cs typeface="+mn-cs"/>
              </a:rPr>
              <a:t>SSD-P: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with </a:t>
            </a:r>
            <a:r>
              <a:rPr kumimoji="0" lang="en-GB" sz="2000" b="0" i="0" u="none" strike="noStrike" kern="1200" cap="none" spc="0" normalizeH="0" baseline="0" noProof="0" dirty="0">
                <a:ln>
                  <a:noFill/>
                </a:ln>
                <a:solidFill>
                  <a:srgbClr val="C174E7"/>
                </a:solidFill>
                <a:effectLst/>
                <a:uLnTx/>
                <a:uFillTx/>
                <a:latin typeface="Corbel" panose="020B0503020204020204" pitchFamily="34" charset="0"/>
                <a:ea typeface="+mn-ea"/>
                <a:cs typeface="+mn-cs"/>
              </a:rPr>
              <a:t>PCIe Gen</a:t>
            </a:r>
            <a:r>
              <a:rPr kumimoji="0" lang="en-GB" sz="2000" b="0" i="0" u="none" strike="noStrike" kern="1200" cap="none" spc="0" normalizeH="0" baseline="0" noProof="0" dirty="0">
                <a:ln>
                  <a:noFill/>
                </a:ln>
                <a:solidFill>
                  <a:srgbClr val="C174E7"/>
                </a:solidFill>
                <a:effectLst/>
                <a:uLnTx/>
                <a:uFillTx/>
                <a:latin typeface="Calibri" panose="020F0502020204030204"/>
                <a:ea typeface="+mn-ea"/>
                <a:cs typeface="+mn-cs"/>
              </a:rPr>
              <a:t>4</a:t>
            </a:r>
            <a:r>
              <a:rPr kumimoji="0" lang="en-GB" sz="2000" b="0" i="0" u="none" strike="noStrike" kern="1200" cap="none" spc="0" normalizeH="0" baseline="0" noProof="0" dirty="0">
                <a:ln>
                  <a:noFill/>
                </a:ln>
                <a:solidFill>
                  <a:srgbClr val="C174E7"/>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interface (</a:t>
            </a:r>
            <a:r>
              <a:rPr kumimoji="0" lang="en-GB" sz="2000" b="0" i="0" u="none" strike="noStrike" kern="1200" cap="none" spc="0" normalizeH="0" baseline="0" noProof="0" dirty="0">
                <a:ln>
                  <a:noFill/>
                </a:ln>
                <a:solidFill>
                  <a:srgbClr val="CC7BF3"/>
                </a:solidFill>
                <a:effectLst/>
                <a:uLnTx/>
                <a:uFillTx/>
                <a:latin typeface="Calibri" panose="020F0502020204030204"/>
                <a:ea typeface="+mn-ea"/>
                <a:cs typeface="+mn-cs"/>
              </a:rPr>
              <a:t>7</a:t>
            </a:r>
            <a:r>
              <a:rPr kumimoji="0" lang="en-GB" sz="2000" b="0" i="0" u="none" strike="noStrike" kern="1200" cap="none" spc="0" normalizeH="0" baseline="0" noProof="0" dirty="0">
                <a:ln>
                  <a:noFill/>
                </a:ln>
                <a:solidFill>
                  <a:srgbClr val="CC7BF3"/>
                </a:solidFill>
                <a:effectLst/>
                <a:uLnTx/>
                <a:uFillTx/>
                <a:latin typeface="Corbel" panose="020B0503020204020204" pitchFamily="34" charset="0"/>
                <a:ea typeface="+mn-ea"/>
                <a:cs typeface="+mn-cs"/>
              </a:rPr>
              <a:t> GB/s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sequential read bandwidth)</a:t>
            </a:r>
          </a:p>
        </p:txBody>
      </p:sp>
      <p:sp>
        <p:nvSpPr>
          <p:cNvPr id="4" name="Rounded Rectangle 3">
            <a:extLst>
              <a:ext uri="{FF2B5EF4-FFF2-40B4-BE49-F238E27FC236}">
                <a16:creationId xmlns:a16="http://schemas.microsoft.com/office/drawing/2014/main" id="{F29C1676-E33D-4E41-9F5A-1DCA6742E159}"/>
              </a:ext>
            </a:extLst>
          </p:cNvPr>
          <p:cNvSpPr/>
          <p:nvPr/>
        </p:nvSpPr>
        <p:spPr>
          <a:xfrm>
            <a:off x="216338" y="1331251"/>
            <a:ext cx="5719767" cy="1612976"/>
          </a:xfrm>
          <a:prstGeom prst="roundRect">
            <a:avLst>
              <a:gd name="adj" fmla="val 5305"/>
            </a:avLst>
          </a:prstGeom>
          <a:solidFill>
            <a:schemeClr val="accent5">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80000"/>
              </a:lnSpc>
              <a:spcBef>
                <a:spcPts val="0"/>
              </a:spcBef>
              <a:spcAft>
                <a:spcPts val="1500"/>
              </a:spcAft>
              <a:buClrTx/>
              <a:buSzTx/>
              <a:buFontTx/>
              <a:buNone/>
              <a:tabLst/>
              <a:defRPr/>
            </a:pPr>
            <a:r>
              <a:rPr kumimoji="0" lang="en-GB" sz="2000" b="1" i="0" u="none" strike="noStrike" kern="1200" cap="none" spc="0" normalizeH="0" baseline="0" noProof="0" dirty="0">
                <a:ln>
                  <a:noFill/>
                </a:ln>
                <a:solidFill>
                  <a:srgbClr val="7F93E4"/>
                </a:solidFill>
                <a:effectLst/>
                <a:uLnTx/>
                <a:uFillTx/>
                <a:latin typeface="Corbel" panose="020B0503020204020204" pitchFamily="34" charset="0"/>
                <a:ea typeface="+mn-ea"/>
                <a:cs typeface="+mn-cs"/>
              </a:rPr>
              <a:t>Hardware Components</a:t>
            </a:r>
          </a:p>
          <a:p>
            <a:pPr marL="180000" marR="0" lvl="0" indent="-180000" algn="l" defTabSz="914400" rtl="0" eaLnBrk="1" fontAlgn="auto" latinLnBrk="0" hangingPunct="1">
              <a:lnSpc>
                <a:spcPct val="80000"/>
              </a:lnSpc>
              <a:spcBef>
                <a:spcPts val="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Synthesized Verilog model for the in-storage accelerators</a:t>
            </a:r>
          </a:p>
          <a:p>
            <a:pPr marL="180000" marR="0" lvl="0" indent="-180000" algn="l" defTabSz="914400" rtl="0" eaLnBrk="1" fontAlgn="auto" latinLnBrk="0" hangingPunct="1">
              <a:lnSpc>
                <a:spcPct val="80000"/>
              </a:lnSpc>
              <a:spcBef>
                <a:spcPts val="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MQSim</a:t>
            </a:r>
            <a:r>
              <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1800" b="0" i="1"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a:t>
            </a:r>
            <a:r>
              <a:rPr kumimoji="0" lang="en-GB" sz="1800" b="0" i="1" u="none" strike="noStrike" kern="1200" cap="none" spc="0" normalizeH="0" baseline="0" noProof="0" dirty="0" err="1">
                <a:ln>
                  <a:noFill/>
                </a:ln>
                <a:solidFill>
                  <a:srgbClr val="A5A5A5">
                    <a:lumMod val="75000"/>
                  </a:srgbClr>
                </a:solidFill>
                <a:effectLst/>
                <a:uLnTx/>
                <a:uFillTx/>
                <a:latin typeface="Corbel" panose="020B0503020204020204" pitchFamily="34" charset="0"/>
                <a:ea typeface="+mn-ea"/>
                <a:cs typeface="+mn-cs"/>
              </a:rPr>
              <a:t>Tavakkol</a:t>
            </a:r>
            <a:r>
              <a:rPr kumimoji="0" lang="en-GB" sz="1800" b="0" i="1"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 FAST’18] </a:t>
            </a:r>
            <a:r>
              <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for SSD’s internal operations</a:t>
            </a:r>
          </a:p>
          <a:p>
            <a:pPr marL="180000" marR="0" lvl="0" indent="-180000" algn="l" defTabSz="914400" rtl="0" eaLnBrk="1" fontAlgn="auto" latinLnBrk="0" hangingPunct="1">
              <a:lnSpc>
                <a:spcPct val="80000"/>
              </a:lnSpc>
              <a:spcBef>
                <a:spcPts val="0"/>
              </a:spcBef>
              <a:spcAft>
                <a:spcPts val="300"/>
              </a:spcAft>
              <a:buClrTx/>
              <a:buSzTx/>
              <a:buFont typeface="Arial" panose="020B0604020202020204" pitchFamily="34" charset="0"/>
              <a:buChar char="•"/>
              <a:tabLst/>
              <a:defRPr/>
            </a:pPr>
            <a:r>
              <a:rPr kumimoji="0" lang="en-GB"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Ramulator</a:t>
            </a:r>
            <a:r>
              <a:rPr kumimoji="0" lang="en-GB" sz="1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r>
              <a:rPr kumimoji="0" lang="en-GB" sz="1800" b="0" i="1"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[Kim+, CAL’15] </a:t>
            </a:r>
            <a:r>
              <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for SSD’s internal DRAM</a:t>
            </a:r>
          </a:p>
        </p:txBody>
      </p:sp>
      <p:sp>
        <p:nvSpPr>
          <p:cNvPr id="9" name="Rounded Rectangle 8">
            <a:extLst>
              <a:ext uri="{FF2B5EF4-FFF2-40B4-BE49-F238E27FC236}">
                <a16:creationId xmlns:a16="http://schemas.microsoft.com/office/drawing/2014/main" id="{1F108E62-380A-8147-BE56-BCB5E800B902}"/>
              </a:ext>
            </a:extLst>
          </p:cNvPr>
          <p:cNvSpPr/>
          <p:nvPr/>
        </p:nvSpPr>
        <p:spPr>
          <a:xfrm>
            <a:off x="6056027" y="1331250"/>
            <a:ext cx="2871636" cy="1612977"/>
          </a:xfrm>
          <a:prstGeom prst="roundRect">
            <a:avLst>
              <a:gd name="adj" fmla="val 7738"/>
            </a:avLst>
          </a:prstGeom>
          <a:solidFill>
            <a:schemeClr val="accent5">
              <a:lumMod val="20000"/>
              <a:lumOff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108000" rIns="0" rtlCol="0" anchor="ctr"/>
          <a:lstStyle/>
          <a:p>
            <a:pPr marL="0" marR="0" lvl="0" indent="0" algn="ctr" defTabSz="914400" rtl="0" eaLnBrk="1" fontAlgn="auto" latinLnBrk="0" hangingPunct="1">
              <a:lnSpc>
                <a:spcPct val="80000"/>
              </a:lnSpc>
              <a:spcBef>
                <a:spcPts val="0"/>
              </a:spcBef>
              <a:spcAft>
                <a:spcPts val="1500"/>
              </a:spcAft>
              <a:buClrTx/>
              <a:buSzTx/>
              <a:buFontTx/>
              <a:buNone/>
              <a:tabLst/>
              <a:defRPr/>
            </a:pPr>
            <a:r>
              <a:rPr kumimoji="0" lang="en-GB" sz="2000" b="1" i="0" u="none" strike="noStrike" kern="1200" cap="none" spc="0" normalizeH="0" baseline="0" noProof="0" dirty="0">
                <a:ln>
                  <a:noFill/>
                </a:ln>
                <a:solidFill>
                  <a:srgbClr val="7F93E4"/>
                </a:solidFill>
                <a:effectLst/>
                <a:uLnTx/>
                <a:uFillTx/>
                <a:latin typeface="Corbel" panose="020B0503020204020204" pitchFamily="34" charset="0"/>
                <a:ea typeface="+mn-ea"/>
                <a:cs typeface="+mn-cs"/>
              </a:rPr>
              <a:t>Software Components</a:t>
            </a:r>
          </a:p>
          <a:p>
            <a:pPr marL="0" marR="0" lvl="0" indent="0" algn="l" defTabSz="914400" rtl="0" eaLnBrk="1" fontAlgn="auto" latinLnBrk="0" hangingPunct="1">
              <a:lnSpc>
                <a:spcPct val="80000"/>
              </a:lnSpc>
              <a:spcBef>
                <a:spcPts val="0"/>
              </a:spcBef>
              <a:spcAft>
                <a:spcPts val="100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Measure on a real system: </a:t>
            </a:r>
          </a:p>
          <a:p>
            <a:pPr marL="180000" marR="0" lvl="0" indent="-180000" algn="l" defTabSz="914400" rtl="0" eaLnBrk="1" fontAlgn="auto" latinLnBrk="0" hangingPunct="1">
              <a:lnSpc>
                <a:spcPct val="80000"/>
              </a:lnSpc>
              <a:spcBef>
                <a:spcPts val="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AMD® EPYC® CPU with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128</a:t>
            </a:r>
            <a:r>
              <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physical cores</a:t>
            </a:r>
          </a:p>
          <a:p>
            <a:pPr marL="180000" marR="0" lvl="0" indent="-180000" algn="l" defTabSz="914400" rtl="0" eaLnBrk="1" fontAlgn="auto" latinLnBrk="0" hangingPunct="1">
              <a:lnSpc>
                <a:spcPct val="80000"/>
              </a:lnSpc>
              <a:spcBef>
                <a:spcPts val="0"/>
              </a:spcBef>
              <a:spcAft>
                <a:spcPts val="3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a:t>
            </a:r>
            <a:r>
              <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 DRAM </a:t>
            </a:r>
          </a:p>
        </p:txBody>
      </p:sp>
    </p:spTree>
    <p:extLst>
      <p:ext uri="{BB962C8B-B14F-4D97-AF65-F5344CB8AC3E}">
        <p14:creationId xmlns:p14="http://schemas.microsoft.com/office/powerpoint/2010/main" val="380855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bldLvl="2"/>
      <p:bldP spid="8" grpId="0" build="p" bldLvl="2"/>
      <p:bldP spid="4" grpId="0" animBg="1"/>
      <p:bldP spid="9"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A27A0-D029-5B41-8CAB-F26E6D7D2AA6}"/>
              </a:ext>
            </a:extLst>
          </p:cNvPr>
          <p:cNvSpPr>
            <a:spLocks noGrp="1"/>
          </p:cNvSpPr>
          <p:nvPr>
            <p:ph type="title"/>
          </p:nvPr>
        </p:nvSpPr>
        <p:spPr/>
        <p:txBody>
          <a:bodyPr/>
          <a:lstStyle/>
          <a:p>
            <a:r>
              <a:rPr lang="en-CH" dirty="0"/>
              <a:t>Evaluation Methodology Overview (II)</a:t>
            </a:r>
          </a:p>
        </p:txBody>
      </p:sp>
      <p:sp>
        <p:nvSpPr>
          <p:cNvPr id="3" name="Content Placeholder 2">
            <a:extLst>
              <a:ext uri="{FF2B5EF4-FFF2-40B4-BE49-F238E27FC236}">
                <a16:creationId xmlns:a16="http://schemas.microsoft.com/office/drawing/2014/main" id="{9920DD82-1961-0B48-B2C4-AC25FA8FDF75}"/>
              </a:ext>
            </a:extLst>
          </p:cNvPr>
          <p:cNvSpPr>
            <a:spLocks noGrp="1"/>
          </p:cNvSpPr>
          <p:nvPr>
            <p:ph idx="1"/>
          </p:nvPr>
        </p:nvSpPr>
        <p:spPr/>
        <p:txBody>
          <a:bodyPr/>
          <a:lstStyle/>
          <a:p>
            <a:pPr marL="0" indent="0">
              <a:lnSpc>
                <a:spcPct val="110000"/>
              </a:lnSpc>
              <a:buNone/>
            </a:pPr>
            <a:r>
              <a:rPr lang="en-CH" b="1" dirty="0">
                <a:solidFill>
                  <a:schemeClr val="accent2"/>
                </a:solidFill>
              </a:rPr>
              <a:t>Metagenomic Analysis Task</a:t>
            </a:r>
          </a:p>
          <a:p>
            <a:pPr>
              <a:lnSpc>
                <a:spcPct val="110000"/>
              </a:lnSpc>
            </a:pPr>
            <a:r>
              <a:rPr lang="en-CH" dirty="0"/>
              <a:t>Finding species present in the sample</a:t>
            </a:r>
          </a:p>
          <a:p>
            <a:pPr>
              <a:lnSpc>
                <a:spcPct val="110000"/>
              </a:lnSpc>
            </a:pPr>
            <a:r>
              <a:rPr lang="en-CH" dirty="0">
                <a:solidFill>
                  <a:schemeClr val="bg1">
                    <a:lumMod val="50000"/>
                  </a:schemeClr>
                </a:solidFill>
              </a:rPr>
              <a:t>Analysis of </a:t>
            </a:r>
            <a:r>
              <a:rPr lang="en-GB" dirty="0">
                <a:solidFill>
                  <a:schemeClr val="bg1">
                    <a:lumMod val="50000"/>
                  </a:schemeClr>
                </a:solidFill>
              </a:rPr>
              <a:t>the </a:t>
            </a:r>
            <a:r>
              <a:rPr lang="en-CH" dirty="0">
                <a:solidFill>
                  <a:schemeClr val="bg1">
                    <a:lumMod val="50000"/>
                  </a:schemeClr>
                </a:solidFill>
              </a:rPr>
              <a:t>abundance estimation task is in the paper</a:t>
            </a:r>
          </a:p>
          <a:p>
            <a:pPr lvl="1">
              <a:lnSpc>
                <a:spcPct val="110000"/>
              </a:lnSpc>
            </a:pPr>
            <a:endParaRPr lang="en-CH" dirty="0"/>
          </a:p>
          <a:p>
            <a:pPr marL="0" indent="0">
              <a:lnSpc>
                <a:spcPct val="110000"/>
              </a:lnSpc>
              <a:buNone/>
            </a:pPr>
            <a:r>
              <a:rPr lang="en-CH" b="1" dirty="0">
                <a:solidFill>
                  <a:srgbClr val="7030A0"/>
                </a:solidFill>
              </a:rPr>
              <a:t>Metagenomic Samples</a:t>
            </a:r>
          </a:p>
          <a:p>
            <a:pPr>
              <a:lnSpc>
                <a:spcPct val="110000"/>
              </a:lnSpc>
            </a:pPr>
            <a:r>
              <a:rPr lang="en-CH" dirty="0"/>
              <a:t>With varying degrees of genetic diversity</a:t>
            </a:r>
          </a:p>
          <a:p>
            <a:pPr lvl="1">
              <a:lnSpc>
                <a:spcPct val="110000"/>
              </a:lnSpc>
            </a:pPr>
            <a:r>
              <a:rPr lang="en-CH" dirty="0"/>
              <a:t>Low</a:t>
            </a:r>
          </a:p>
          <a:p>
            <a:pPr lvl="1">
              <a:lnSpc>
                <a:spcPct val="110000"/>
              </a:lnSpc>
            </a:pPr>
            <a:r>
              <a:rPr lang="en-CH" dirty="0"/>
              <a:t>Medium</a:t>
            </a:r>
          </a:p>
          <a:p>
            <a:pPr lvl="1">
              <a:lnSpc>
                <a:spcPct val="110000"/>
              </a:lnSpc>
            </a:pPr>
            <a:r>
              <a:rPr lang="en-CH" dirty="0"/>
              <a:t>High</a:t>
            </a:r>
          </a:p>
        </p:txBody>
      </p:sp>
    </p:spTree>
    <p:extLst>
      <p:ext uri="{BB962C8B-B14F-4D97-AF65-F5344CB8AC3E}">
        <p14:creationId xmlns:p14="http://schemas.microsoft.com/office/powerpoint/2010/main" val="222464635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621F8-8752-A641-A7F8-4AC7491BC3D4}"/>
              </a:ext>
            </a:extLst>
          </p:cNvPr>
          <p:cNvSpPr>
            <a:spLocks noGrp="1"/>
          </p:cNvSpPr>
          <p:nvPr>
            <p:ph type="title"/>
          </p:nvPr>
        </p:nvSpPr>
        <p:spPr/>
        <p:txBody>
          <a:bodyPr/>
          <a:lstStyle/>
          <a:p>
            <a:pPr>
              <a:lnSpc>
                <a:spcPct val="90000"/>
              </a:lnSpc>
            </a:pPr>
            <a:r>
              <a:rPr lang="en-CH" sz="3200" dirty="0"/>
              <a:t>Speedup over Software </a:t>
            </a:r>
            <a:r>
              <a:rPr lang="en-CH" sz="2400" dirty="0"/>
              <a:t>(with Cost-Optimized SSD)</a:t>
            </a:r>
            <a:endParaRPr lang="en-CH" dirty="0"/>
          </a:p>
        </p:txBody>
      </p:sp>
      <p:sp>
        <p:nvSpPr>
          <p:cNvPr id="29" name="Rectangle 28">
            <a:extLst>
              <a:ext uri="{FF2B5EF4-FFF2-40B4-BE49-F238E27FC236}">
                <a16:creationId xmlns:a16="http://schemas.microsoft.com/office/drawing/2014/main" id="{5AC7ABE4-B9F1-254C-BF48-795B353FA153}"/>
              </a:ext>
            </a:extLst>
          </p:cNvPr>
          <p:cNvSpPr/>
          <p:nvPr/>
        </p:nvSpPr>
        <p:spPr>
          <a:xfrm>
            <a:off x="-8356" y="4096291"/>
            <a:ext cx="9144000" cy="115638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 provides significant speedup over both </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1" i="0" u="none" strike="noStrike" kern="1200" cap="none" spc="0" normalizeH="0" baseline="0" noProof="0" dirty="0">
                <a:ln>
                  <a:noFill/>
                </a:ln>
                <a:solidFill>
                  <a:srgbClr val="C812BD"/>
                </a:solidFill>
                <a:effectLst/>
                <a:uLnTx/>
                <a:uFillTx/>
                <a:latin typeface="Corbel" panose="020B0503020204020204" pitchFamily="34" charset="0"/>
                <a:ea typeface="+mn-ea"/>
                <a:cs typeface="+mn-cs"/>
              </a:rPr>
              <a:t>Performance-Optimized</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4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Accuracy-Optimized</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baselines</a:t>
            </a:r>
          </a:p>
        </p:txBody>
      </p:sp>
      <p:sp>
        <p:nvSpPr>
          <p:cNvPr id="6" name="TextBox 5">
            <a:extLst>
              <a:ext uri="{FF2B5EF4-FFF2-40B4-BE49-F238E27FC236}">
                <a16:creationId xmlns:a16="http://schemas.microsoft.com/office/drawing/2014/main" id="{1348A143-5254-9C4F-AE26-8CEFE17BCE9F}"/>
              </a:ext>
            </a:extLst>
          </p:cNvPr>
          <p:cNvSpPr txBox="1"/>
          <p:nvPr/>
        </p:nvSpPr>
        <p:spPr>
          <a:xfrm rot="16200000">
            <a:off x="-623154" y="2134549"/>
            <a:ext cx="226616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Speedup</a:t>
            </a:r>
            <a:endPar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TextBox 6">
            <a:extLst>
              <a:ext uri="{FF2B5EF4-FFF2-40B4-BE49-F238E27FC236}">
                <a16:creationId xmlns:a16="http://schemas.microsoft.com/office/drawing/2014/main" id="{A5A72401-994A-C44D-A7DD-74472E286C14}"/>
              </a:ext>
            </a:extLst>
          </p:cNvPr>
          <p:cNvSpPr txBox="1"/>
          <p:nvPr/>
        </p:nvSpPr>
        <p:spPr>
          <a:xfrm>
            <a:off x="1165316" y="1015656"/>
            <a:ext cx="7454075" cy="256556"/>
          </a:xfrm>
          <a:prstGeom prst="rect">
            <a:avLst/>
          </a:prstGeom>
          <a:solidFill>
            <a:schemeClr val="bg1"/>
          </a:solidFill>
          <a:ln w="15875">
            <a:solidFill>
              <a:schemeClr val="tx1"/>
            </a:solidFill>
          </a:ln>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1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15" name="Group 14">
            <a:extLst>
              <a:ext uri="{FF2B5EF4-FFF2-40B4-BE49-F238E27FC236}">
                <a16:creationId xmlns:a16="http://schemas.microsoft.com/office/drawing/2014/main" id="{9D6A914E-AE04-074A-A397-1F166ED9C905}"/>
              </a:ext>
            </a:extLst>
          </p:cNvPr>
          <p:cNvGrpSpPr/>
          <p:nvPr/>
        </p:nvGrpSpPr>
        <p:grpSpPr>
          <a:xfrm>
            <a:off x="1165316" y="950291"/>
            <a:ext cx="2771145" cy="369332"/>
            <a:chOff x="1188762" y="1618004"/>
            <a:chExt cx="2771145" cy="369332"/>
          </a:xfrm>
        </p:grpSpPr>
        <p:sp>
          <p:nvSpPr>
            <p:cNvPr id="10" name="TextBox 9">
              <a:extLst>
                <a:ext uri="{FF2B5EF4-FFF2-40B4-BE49-F238E27FC236}">
                  <a16:creationId xmlns:a16="http://schemas.microsoft.com/office/drawing/2014/main" id="{9FC6F1E6-7E33-1243-883A-704042B20439}"/>
                </a:ext>
              </a:extLst>
            </p:cNvPr>
            <p:cNvSpPr txBox="1"/>
            <p:nvPr/>
          </p:nvSpPr>
          <p:spPr>
            <a:xfrm>
              <a:off x="3783388" y="1752602"/>
              <a:ext cx="176519" cy="123147"/>
            </a:xfrm>
            <a:prstGeom prst="rect">
              <a:avLst/>
            </a:prstGeom>
            <a:solidFill>
              <a:schemeClr val="accent3">
                <a:lumMod val="50000"/>
              </a:schemeClr>
            </a:solidFill>
            <a:ln w="15875">
              <a:solidFill>
                <a:schemeClr val="tx1"/>
              </a:solidFill>
            </a:ln>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1" name="TextBox 10">
              <a:extLst>
                <a:ext uri="{FF2B5EF4-FFF2-40B4-BE49-F238E27FC236}">
                  <a16:creationId xmlns:a16="http://schemas.microsoft.com/office/drawing/2014/main" id="{C165BE12-DD0C-6C4C-8A7D-141149512D3F}"/>
                </a:ext>
              </a:extLst>
            </p:cNvPr>
            <p:cNvSpPr txBox="1"/>
            <p:nvPr/>
          </p:nvSpPr>
          <p:spPr>
            <a:xfrm>
              <a:off x="1188762" y="1618004"/>
              <a:ext cx="26518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Performance-Optimized</a:t>
              </a:r>
            </a:p>
          </p:txBody>
        </p:sp>
      </p:grpSp>
      <p:grpSp>
        <p:nvGrpSpPr>
          <p:cNvPr id="17" name="Group 16">
            <a:extLst>
              <a:ext uri="{FF2B5EF4-FFF2-40B4-BE49-F238E27FC236}">
                <a16:creationId xmlns:a16="http://schemas.microsoft.com/office/drawing/2014/main" id="{2776EA77-FFD8-8B4E-AFD7-E9419A1EF299}"/>
              </a:ext>
            </a:extLst>
          </p:cNvPr>
          <p:cNvGrpSpPr/>
          <p:nvPr/>
        </p:nvGrpSpPr>
        <p:grpSpPr>
          <a:xfrm>
            <a:off x="7100709" y="963738"/>
            <a:ext cx="1530987" cy="369332"/>
            <a:chOff x="6705055" y="1631451"/>
            <a:chExt cx="1530987" cy="369332"/>
          </a:xfrm>
        </p:grpSpPr>
        <p:sp>
          <p:nvSpPr>
            <p:cNvPr id="16" name="TextBox 15">
              <a:extLst>
                <a:ext uri="{FF2B5EF4-FFF2-40B4-BE49-F238E27FC236}">
                  <a16:creationId xmlns:a16="http://schemas.microsoft.com/office/drawing/2014/main" id="{BDB628E3-E354-8944-BDAD-2C01E8F7399F}"/>
                </a:ext>
              </a:extLst>
            </p:cNvPr>
            <p:cNvSpPr txBox="1"/>
            <p:nvPr/>
          </p:nvSpPr>
          <p:spPr>
            <a:xfrm>
              <a:off x="7847541" y="1752602"/>
              <a:ext cx="176519" cy="123147"/>
            </a:xfrm>
            <a:prstGeom prst="rect">
              <a:avLst/>
            </a:prstGeom>
            <a:solidFill>
              <a:schemeClr val="accent6">
                <a:lumMod val="20000"/>
                <a:lumOff val="80000"/>
              </a:schemeClr>
            </a:solidFill>
            <a:ln w="15875">
              <a:solidFill>
                <a:schemeClr val="tx1"/>
              </a:solidFill>
            </a:ln>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26" name="TextBox 25">
              <a:extLst>
                <a:ext uri="{FF2B5EF4-FFF2-40B4-BE49-F238E27FC236}">
                  <a16:creationId xmlns:a16="http://schemas.microsoft.com/office/drawing/2014/main" id="{232BE726-9D0A-AF42-A56B-A498668B9522}"/>
                </a:ext>
              </a:extLst>
            </p:cNvPr>
            <p:cNvSpPr txBox="1"/>
            <p:nvPr/>
          </p:nvSpPr>
          <p:spPr>
            <a:xfrm>
              <a:off x="6705055" y="1631451"/>
              <a:ext cx="153098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a:t>
              </a:r>
            </a:p>
          </p:txBody>
        </p:sp>
      </p:grpSp>
      <p:grpSp>
        <p:nvGrpSpPr>
          <p:cNvPr id="27" name="Group 26">
            <a:extLst>
              <a:ext uri="{FF2B5EF4-FFF2-40B4-BE49-F238E27FC236}">
                <a16:creationId xmlns:a16="http://schemas.microsoft.com/office/drawing/2014/main" id="{78EF2B31-F4E6-4448-9BE2-B66E5C8A62D0}"/>
              </a:ext>
            </a:extLst>
          </p:cNvPr>
          <p:cNvGrpSpPr/>
          <p:nvPr/>
        </p:nvGrpSpPr>
        <p:grpSpPr>
          <a:xfrm>
            <a:off x="4192683" y="950291"/>
            <a:ext cx="2651804" cy="369332"/>
            <a:chOff x="1188762" y="1618004"/>
            <a:chExt cx="2651804" cy="369332"/>
          </a:xfrm>
        </p:grpSpPr>
        <p:sp>
          <p:nvSpPr>
            <p:cNvPr id="33" name="TextBox 32">
              <a:extLst>
                <a:ext uri="{FF2B5EF4-FFF2-40B4-BE49-F238E27FC236}">
                  <a16:creationId xmlns:a16="http://schemas.microsoft.com/office/drawing/2014/main" id="{E675EE31-94A5-0E42-A20B-0B359916C873}"/>
                </a:ext>
              </a:extLst>
            </p:cNvPr>
            <p:cNvSpPr txBox="1"/>
            <p:nvPr/>
          </p:nvSpPr>
          <p:spPr>
            <a:xfrm>
              <a:off x="3587730" y="1752602"/>
              <a:ext cx="176519" cy="123147"/>
            </a:xfrm>
            <a:prstGeom prst="rect">
              <a:avLst/>
            </a:prstGeom>
            <a:solidFill>
              <a:srgbClr val="AFABAB"/>
            </a:solidFill>
            <a:ln w="15875">
              <a:solidFill>
                <a:schemeClr val="tx1"/>
              </a:solidFill>
            </a:ln>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34" name="TextBox 33">
              <a:extLst>
                <a:ext uri="{FF2B5EF4-FFF2-40B4-BE49-F238E27FC236}">
                  <a16:creationId xmlns:a16="http://schemas.microsoft.com/office/drawing/2014/main" id="{4EAA268C-7BBF-484D-9C7E-A4DC2B4AB433}"/>
                </a:ext>
              </a:extLst>
            </p:cNvPr>
            <p:cNvSpPr txBox="1"/>
            <p:nvPr/>
          </p:nvSpPr>
          <p:spPr>
            <a:xfrm>
              <a:off x="1188762" y="1618004"/>
              <a:ext cx="26518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Accuracy-Optimized</a:t>
              </a:r>
            </a:p>
          </p:txBody>
        </p:sp>
      </p:grpSp>
      <p:grpSp>
        <p:nvGrpSpPr>
          <p:cNvPr id="51" name="Group 50">
            <a:extLst>
              <a:ext uri="{FF2B5EF4-FFF2-40B4-BE49-F238E27FC236}">
                <a16:creationId xmlns:a16="http://schemas.microsoft.com/office/drawing/2014/main" id="{370E94CA-121B-A641-A120-8EDBA3BD0514}"/>
              </a:ext>
            </a:extLst>
          </p:cNvPr>
          <p:cNvGrpSpPr/>
          <p:nvPr/>
        </p:nvGrpSpPr>
        <p:grpSpPr>
          <a:xfrm>
            <a:off x="742489" y="1157249"/>
            <a:ext cx="4124195" cy="2902216"/>
            <a:chOff x="742489" y="1345434"/>
            <a:chExt cx="4124195" cy="2902216"/>
          </a:xfrm>
        </p:grpSpPr>
        <p:sp>
          <p:nvSpPr>
            <p:cNvPr id="52" name="TextBox 51">
              <a:extLst>
                <a:ext uri="{FF2B5EF4-FFF2-40B4-BE49-F238E27FC236}">
                  <a16:creationId xmlns:a16="http://schemas.microsoft.com/office/drawing/2014/main" id="{BCB3C64E-32A6-BB4D-805B-A3DF5D9D03DB}"/>
                </a:ext>
              </a:extLst>
            </p:cNvPr>
            <p:cNvSpPr txBox="1"/>
            <p:nvPr/>
          </p:nvSpPr>
          <p:spPr>
            <a:xfrm>
              <a:off x="1572317" y="3878318"/>
              <a:ext cx="273125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Sample Genetic Diversity</a:t>
              </a:r>
              <a:endPar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nvGrpSpPr>
            <p:cNvPr id="53" name="Group 52">
              <a:extLst>
                <a:ext uri="{FF2B5EF4-FFF2-40B4-BE49-F238E27FC236}">
                  <a16:creationId xmlns:a16="http://schemas.microsoft.com/office/drawing/2014/main" id="{52F2044B-3BD1-5A40-A75D-5C20FFA27692}"/>
                </a:ext>
              </a:extLst>
            </p:cNvPr>
            <p:cNvGrpSpPr/>
            <p:nvPr/>
          </p:nvGrpSpPr>
          <p:grpSpPr>
            <a:xfrm>
              <a:off x="742489" y="1345434"/>
              <a:ext cx="4124195" cy="2508544"/>
              <a:chOff x="742489" y="1345434"/>
              <a:chExt cx="4124195" cy="2508544"/>
            </a:xfrm>
          </p:grpSpPr>
          <p:sp>
            <p:nvSpPr>
              <p:cNvPr id="59" name="Rectangle 58">
                <a:extLst>
                  <a:ext uri="{FF2B5EF4-FFF2-40B4-BE49-F238E27FC236}">
                    <a16:creationId xmlns:a16="http://schemas.microsoft.com/office/drawing/2014/main" id="{86AE386A-C9A9-5740-AC5A-70B5E57B4E29}"/>
                  </a:ext>
                </a:extLst>
              </p:cNvPr>
              <p:cNvSpPr/>
              <p:nvPr/>
            </p:nvSpPr>
            <p:spPr>
              <a:xfrm>
                <a:off x="3820105" y="1621089"/>
                <a:ext cx="887661" cy="17999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0" name="Chart 59">
                <a:extLst>
                  <a:ext uri="{FF2B5EF4-FFF2-40B4-BE49-F238E27FC236}">
                    <a16:creationId xmlns:a16="http://schemas.microsoft.com/office/drawing/2014/main" id="{82C52D0A-6721-6949-9487-5C857DE49D40}"/>
                  </a:ext>
                </a:extLst>
              </p:cNvPr>
              <p:cNvGraphicFramePr>
                <a:graphicFrameLocks/>
              </p:cNvGraphicFramePr>
              <p:nvPr/>
            </p:nvGraphicFramePr>
            <p:xfrm>
              <a:off x="742489" y="1345434"/>
              <a:ext cx="4124195" cy="2508544"/>
            </p:xfrm>
            <a:graphic>
              <a:graphicData uri="http://schemas.openxmlformats.org/drawingml/2006/chart">
                <c:chart xmlns:c="http://schemas.openxmlformats.org/drawingml/2006/chart" xmlns:r="http://schemas.openxmlformats.org/officeDocument/2006/relationships" r:id="rId3"/>
              </a:graphicData>
            </a:graphic>
          </p:graphicFrame>
          <p:sp>
            <p:nvSpPr>
              <p:cNvPr id="61" name="TextBox 60">
                <a:extLst>
                  <a:ext uri="{FF2B5EF4-FFF2-40B4-BE49-F238E27FC236}">
                    <a16:creationId xmlns:a16="http://schemas.microsoft.com/office/drawing/2014/main" id="{7A451487-EB6A-094A-AF12-EADE9AADBA7D}"/>
                  </a:ext>
                </a:extLst>
              </p:cNvPr>
              <p:cNvSpPr txBox="1"/>
              <p:nvPr/>
            </p:nvSpPr>
            <p:spPr>
              <a:xfrm>
                <a:off x="1172263" y="1569086"/>
                <a:ext cx="115179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5B9BD5">
                        <a:lumMod val="75000"/>
                      </a:srgbClr>
                    </a:solidFill>
                    <a:effectLst/>
                    <a:uLnTx/>
                    <a:uFillTx/>
                    <a:latin typeface="Corbel" panose="020B0503020204020204" pitchFamily="34" charset="0"/>
                    <a:ea typeface="+mn-ea"/>
                    <a:cs typeface="+mn-cs"/>
                  </a:rPr>
                  <a:t>SSD-C</a:t>
                </a:r>
              </a:p>
            </p:txBody>
          </p:sp>
          <p:cxnSp>
            <p:nvCxnSpPr>
              <p:cNvPr id="62" name="Straight Arrow Connector 61">
                <a:extLst>
                  <a:ext uri="{FF2B5EF4-FFF2-40B4-BE49-F238E27FC236}">
                    <a16:creationId xmlns:a16="http://schemas.microsoft.com/office/drawing/2014/main" id="{AABC933A-F666-5E4D-9551-465071CF2488}"/>
                  </a:ext>
                </a:extLst>
              </p:cNvPr>
              <p:cNvCxnSpPr>
                <a:cxnSpLocks/>
              </p:cNvCxnSpPr>
              <p:nvPr/>
            </p:nvCxnSpPr>
            <p:spPr>
              <a:xfrm flipV="1">
                <a:off x="4034254" y="1909995"/>
                <a:ext cx="0" cy="1227399"/>
              </a:xfrm>
              <a:prstGeom prst="straightConnector1">
                <a:avLst/>
              </a:prstGeom>
              <a:ln w="15875">
                <a:solidFill>
                  <a:srgbClr val="C813BD"/>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3DFFB455-423E-9949-9C48-50EF91969F5E}"/>
                  </a:ext>
                </a:extLst>
              </p:cNvPr>
              <p:cNvSpPr txBox="1"/>
              <p:nvPr/>
            </p:nvSpPr>
            <p:spPr>
              <a:xfrm rot="16200000">
                <a:off x="3804071" y="2284604"/>
                <a:ext cx="435135"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C813BD"/>
                    </a:solidFill>
                    <a:effectLst/>
                    <a:uLnTx/>
                    <a:uFillTx/>
                    <a:latin typeface="Calibri" panose="020F0502020204030204"/>
                    <a:ea typeface="+mn-ea"/>
                    <a:cs typeface="+mn-cs"/>
                  </a:rPr>
                  <a:t>5.8x</a:t>
                </a:r>
                <a:endParaRPr kumimoji="0" lang="en-CH" sz="1400" b="1" i="0" u="none" strike="noStrike" kern="1200" cap="none" spc="0" normalizeH="0" baseline="0" noProof="0" dirty="0">
                  <a:ln>
                    <a:noFill/>
                  </a:ln>
                  <a:solidFill>
                    <a:srgbClr val="C813BD"/>
                  </a:solidFill>
                  <a:effectLst/>
                  <a:uLnTx/>
                  <a:uFillTx/>
                  <a:latin typeface="Calibri" panose="020F0502020204030204"/>
                  <a:ea typeface="+mn-ea"/>
                  <a:cs typeface="+mn-cs"/>
                </a:endParaRPr>
              </a:p>
            </p:txBody>
          </p:sp>
          <p:cxnSp>
            <p:nvCxnSpPr>
              <p:cNvPr id="64" name="Straight Connector 63">
                <a:extLst>
                  <a:ext uri="{FF2B5EF4-FFF2-40B4-BE49-F238E27FC236}">
                    <a16:creationId xmlns:a16="http://schemas.microsoft.com/office/drawing/2014/main" id="{F25B911D-8820-DB4B-A370-BBDAA8309CB6}"/>
                  </a:ext>
                </a:extLst>
              </p:cNvPr>
              <p:cNvCxnSpPr>
                <a:cxnSpLocks/>
              </p:cNvCxnSpPr>
              <p:nvPr/>
            </p:nvCxnSpPr>
            <p:spPr>
              <a:xfrm>
                <a:off x="3939446" y="1909995"/>
                <a:ext cx="436729"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9556FC6-E668-FA42-8B8D-CF209A0A65C1}"/>
                  </a:ext>
                </a:extLst>
              </p:cNvPr>
              <p:cNvCxnSpPr>
                <a:cxnSpLocks/>
              </p:cNvCxnSpPr>
              <p:nvPr/>
            </p:nvCxnSpPr>
            <p:spPr>
              <a:xfrm flipV="1">
                <a:off x="4260039" y="1934293"/>
                <a:ext cx="0" cy="1368794"/>
              </a:xfrm>
              <a:prstGeom prst="straightConnector1">
                <a:avLst/>
              </a:prstGeom>
              <a:ln w="15875">
                <a:solidFill>
                  <a:srgbClr val="DB742F"/>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30A641F7-E931-3440-8A90-9B9CA3181AE8}"/>
                  </a:ext>
                </a:extLst>
              </p:cNvPr>
              <p:cNvSpPr txBox="1"/>
              <p:nvPr/>
            </p:nvSpPr>
            <p:spPr>
              <a:xfrm rot="16200000">
                <a:off x="3947075" y="2587064"/>
                <a:ext cx="562431"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DB742F"/>
                    </a:solidFill>
                    <a:effectLst/>
                    <a:uLnTx/>
                    <a:uFillTx/>
                    <a:latin typeface="Calibri" panose="020F0502020204030204"/>
                    <a:ea typeface="+mn-ea"/>
                    <a:cs typeface="+mn-cs"/>
                  </a:rPr>
                  <a:t>14.9x</a:t>
                </a:r>
                <a:endParaRPr kumimoji="0" lang="en-CH" sz="1400" b="1" i="0" u="none" strike="noStrike" kern="1200" cap="none" spc="0" normalizeH="0" baseline="0" noProof="0" dirty="0">
                  <a:ln>
                    <a:noFill/>
                  </a:ln>
                  <a:solidFill>
                    <a:srgbClr val="DB742F"/>
                  </a:solidFill>
                  <a:effectLst/>
                  <a:uLnTx/>
                  <a:uFillTx/>
                  <a:latin typeface="Calibri" panose="020F0502020204030204"/>
                  <a:ea typeface="+mn-ea"/>
                  <a:cs typeface="+mn-cs"/>
                </a:endParaRPr>
              </a:p>
            </p:txBody>
          </p:sp>
          <p:cxnSp>
            <p:nvCxnSpPr>
              <p:cNvPr id="67" name="Straight Connector 66">
                <a:extLst>
                  <a:ext uri="{FF2B5EF4-FFF2-40B4-BE49-F238E27FC236}">
                    <a16:creationId xmlns:a16="http://schemas.microsoft.com/office/drawing/2014/main" id="{7C9BF254-4D50-9A45-AEEB-86D359F76FF0}"/>
                  </a:ext>
                </a:extLst>
              </p:cNvPr>
              <p:cNvCxnSpPr>
                <a:cxnSpLocks/>
              </p:cNvCxnSpPr>
              <p:nvPr/>
            </p:nvCxnSpPr>
            <p:spPr>
              <a:xfrm flipV="1">
                <a:off x="3820105" y="1598961"/>
                <a:ext cx="0" cy="1799945"/>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sp>
        <p:nvSpPr>
          <p:cNvPr id="35" name="Rectangle 34">
            <a:extLst>
              <a:ext uri="{FF2B5EF4-FFF2-40B4-BE49-F238E27FC236}">
                <a16:creationId xmlns:a16="http://schemas.microsoft.com/office/drawing/2014/main" id="{D245BE89-C33C-E24B-8830-731F147C8940}"/>
              </a:ext>
            </a:extLst>
          </p:cNvPr>
          <p:cNvSpPr/>
          <p:nvPr/>
        </p:nvSpPr>
        <p:spPr>
          <a:xfrm>
            <a:off x="742489" y="1319623"/>
            <a:ext cx="4544619" cy="2739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A3B769C-583A-814B-8C10-C157D1F2AD78}"/>
              </a:ext>
            </a:extLst>
          </p:cNvPr>
          <p:cNvSpPr/>
          <p:nvPr/>
        </p:nvSpPr>
        <p:spPr>
          <a:xfrm>
            <a:off x="6772152" y="1416637"/>
            <a:ext cx="1839764" cy="17999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3" name="Chart 22">
            <a:extLst>
              <a:ext uri="{FF2B5EF4-FFF2-40B4-BE49-F238E27FC236}">
                <a16:creationId xmlns:a16="http://schemas.microsoft.com/office/drawing/2014/main" id="{AACD3F7C-9123-E04C-83B3-761BA236799F}"/>
              </a:ext>
            </a:extLst>
          </p:cNvPr>
          <p:cNvGraphicFramePr>
            <a:graphicFrameLocks/>
          </p:cNvGraphicFramePr>
          <p:nvPr/>
        </p:nvGraphicFramePr>
        <p:xfrm>
          <a:off x="248501" y="1159379"/>
          <a:ext cx="8717335" cy="2508544"/>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a:extLst>
              <a:ext uri="{FF2B5EF4-FFF2-40B4-BE49-F238E27FC236}">
                <a16:creationId xmlns:a16="http://schemas.microsoft.com/office/drawing/2014/main" id="{DABE9E3F-836A-034D-BBE3-6B70DA378548}"/>
              </a:ext>
            </a:extLst>
          </p:cNvPr>
          <p:cNvSpPr txBox="1"/>
          <p:nvPr/>
        </p:nvSpPr>
        <p:spPr>
          <a:xfrm>
            <a:off x="1170636" y="1379464"/>
            <a:ext cx="115179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5B9BD5">
                    <a:lumMod val="75000"/>
                  </a:srgbClr>
                </a:solidFill>
                <a:effectLst/>
                <a:uLnTx/>
                <a:uFillTx/>
                <a:latin typeface="Corbel" panose="020B0503020204020204" pitchFamily="34" charset="0"/>
                <a:ea typeface="+mn-ea"/>
                <a:cs typeface="+mn-cs"/>
              </a:rPr>
              <a:t>SSD-C</a:t>
            </a:r>
          </a:p>
        </p:txBody>
      </p:sp>
      <p:cxnSp>
        <p:nvCxnSpPr>
          <p:cNvPr id="36" name="Straight Arrow Connector 35">
            <a:extLst>
              <a:ext uri="{FF2B5EF4-FFF2-40B4-BE49-F238E27FC236}">
                <a16:creationId xmlns:a16="http://schemas.microsoft.com/office/drawing/2014/main" id="{61C89E6D-57B3-6C49-B044-C1F8049B09A8}"/>
              </a:ext>
            </a:extLst>
          </p:cNvPr>
          <p:cNvCxnSpPr>
            <a:cxnSpLocks/>
          </p:cNvCxnSpPr>
          <p:nvPr/>
        </p:nvCxnSpPr>
        <p:spPr>
          <a:xfrm flipV="1">
            <a:off x="7228776" y="1703410"/>
            <a:ext cx="0" cy="1227399"/>
          </a:xfrm>
          <a:prstGeom prst="straightConnector1">
            <a:avLst/>
          </a:prstGeom>
          <a:ln w="15875">
            <a:solidFill>
              <a:srgbClr val="C813BD"/>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59CD6609-5A0B-6D43-AB99-DA2487D3F50E}"/>
              </a:ext>
            </a:extLst>
          </p:cNvPr>
          <p:cNvSpPr txBox="1"/>
          <p:nvPr/>
        </p:nvSpPr>
        <p:spPr>
          <a:xfrm rot="16200000">
            <a:off x="7011972" y="2018190"/>
            <a:ext cx="435135"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C813BD"/>
                </a:solidFill>
                <a:effectLst/>
                <a:uLnTx/>
                <a:uFillTx/>
                <a:latin typeface="Calibri" panose="020F0502020204030204"/>
                <a:ea typeface="+mn-ea"/>
                <a:cs typeface="+mn-cs"/>
              </a:rPr>
              <a:t>5.8x</a:t>
            </a:r>
            <a:endParaRPr kumimoji="0" lang="en-CH" sz="1400" b="1" i="0" u="none" strike="noStrike" kern="1200" cap="none" spc="0" normalizeH="0" baseline="0" noProof="0" dirty="0">
              <a:ln>
                <a:noFill/>
              </a:ln>
              <a:solidFill>
                <a:srgbClr val="C813BD"/>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F8013078-2399-4A4A-B014-909A840602A4}"/>
              </a:ext>
            </a:extLst>
          </p:cNvPr>
          <p:cNvSpPr txBox="1"/>
          <p:nvPr/>
        </p:nvSpPr>
        <p:spPr>
          <a:xfrm>
            <a:off x="3526727" y="3689758"/>
            <a:ext cx="273125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Sample Genetic Diversity</a:t>
            </a:r>
            <a:endPar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41" name="Straight Connector 40">
            <a:extLst>
              <a:ext uri="{FF2B5EF4-FFF2-40B4-BE49-F238E27FC236}">
                <a16:creationId xmlns:a16="http://schemas.microsoft.com/office/drawing/2014/main" id="{AF7D8BF2-18BF-004B-8E3D-D8696AFDD895}"/>
              </a:ext>
            </a:extLst>
          </p:cNvPr>
          <p:cNvCxnSpPr>
            <a:cxnSpLocks/>
          </p:cNvCxnSpPr>
          <p:nvPr/>
        </p:nvCxnSpPr>
        <p:spPr>
          <a:xfrm>
            <a:off x="7104830" y="1715133"/>
            <a:ext cx="841005"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0DDC96C-B7E3-3042-A661-E1D5A7B5D47A}"/>
              </a:ext>
            </a:extLst>
          </p:cNvPr>
          <p:cNvCxnSpPr>
            <a:cxnSpLocks/>
          </p:cNvCxnSpPr>
          <p:nvPr/>
        </p:nvCxnSpPr>
        <p:spPr>
          <a:xfrm flipV="1">
            <a:off x="7687459" y="1705409"/>
            <a:ext cx="0" cy="1368794"/>
          </a:xfrm>
          <a:prstGeom prst="straightConnector1">
            <a:avLst/>
          </a:prstGeom>
          <a:ln w="15875">
            <a:solidFill>
              <a:schemeClr val="accent2"/>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EEC42210-F527-7E4A-ADE5-9EF4DFCE468D}"/>
              </a:ext>
            </a:extLst>
          </p:cNvPr>
          <p:cNvSpPr txBox="1"/>
          <p:nvPr/>
        </p:nvSpPr>
        <p:spPr>
          <a:xfrm rot="16200000">
            <a:off x="7431400" y="2083587"/>
            <a:ext cx="562431"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alibri" panose="020F0502020204030204"/>
                <a:ea typeface="+mn-ea"/>
                <a:cs typeface="+mn-cs"/>
              </a:rPr>
              <a:t>14.9x</a:t>
            </a:r>
            <a:endParaRPr kumimoji="0" lang="en-CH" sz="1400" b="1"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cxnSp>
        <p:nvCxnSpPr>
          <p:cNvPr id="48" name="Straight Connector 47">
            <a:extLst>
              <a:ext uri="{FF2B5EF4-FFF2-40B4-BE49-F238E27FC236}">
                <a16:creationId xmlns:a16="http://schemas.microsoft.com/office/drawing/2014/main" id="{96FCD3F2-D5CF-5F47-AB95-951E0EED3AC1}"/>
              </a:ext>
            </a:extLst>
          </p:cNvPr>
          <p:cNvCxnSpPr>
            <a:cxnSpLocks/>
          </p:cNvCxnSpPr>
          <p:nvPr/>
        </p:nvCxnSpPr>
        <p:spPr>
          <a:xfrm flipV="1">
            <a:off x="6765801" y="1416635"/>
            <a:ext cx="0" cy="1799945"/>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36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Graphic spid="23" grpId="0" uiExpand="1">
        <p:bldSub>
          <a:bldChart bld="series"/>
        </p:bldSub>
      </p:bldGraphic>
      <p:bldP spid="37" grpId="0" animBg="1"/>
      <p:bldP spid="46"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5AC7ABE4-B9F1-254C-BF48-795B353FA153}"/>
              </a:ext>
            </a:extLst>
          </p:cNvPr>
          <p:cNvSpPr/>
          <p:nvPr/>
        </p:nvSpPr>
        <p:spPr>
          <a:xfrm>
            <a:off x="-8356" y="4096291"/>
            <a:ext cx="9144000" cy="115638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 provides significant speedup over both </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1" i="0" u="none" strike="noStrike" kern="1200" cap="none" spc="0" normalizeH="0" baseline="0" noProof="0" dirty="0">
                <a:ln>
                  <a:noFill/>
                </a:ln>
                <a:solidFill>
                  <a:srgbClr val="C812BD"/>
                </a:solidFill>
                <a:effectLst/>
                <a:uLnTx/>
                <a:uFillTx/>
                <a:latin typeface="Corbel" panose="020B0503020204020204" pitchFamily="34" charset="0"/>
                <a:ea typeface="+mn-ea"/>
                <a:cs typeface="+mn-cs"/>
              </a:rPr>
              <a:t>Performance-Optimized</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4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Accuracy-Optimized</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baselines</a:t>
            </a:r>
          </a:p>
        </p:txBody>
      </p:sp>
      <p:sp>
        <p:nvSpPr>
          <p:cNvPr id="6" name="TextBox 5">
            <a:extLst>
              <a:ext uri="{FF2B5EF4-FFF2-40B4-BE49-F238E27FC236}">
                <a16:creationId xmlns:a16="http://schemas.microsoft.com/office/drawing/2014/main" id="{1348A143-5254-9C4F-AE26-8CEFE17BCE9F}"/>
              </a:ext>
            </a:extLst>
          </p:cNvPr>
          <p:cNvSpPr txBox="1"/>
          <p:nvPr/>
        </p:nvSpPr>
        <p:spPr>
          <a:xfrm rot="16200000">
            <a:off x="-623154" y="2134549"/>
            <a:ext cx="226616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Speedup</a:t>
            </a:r>
            <a:endPar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TextBox 6">
            <a:extLst>
              <a:ext uri="{FF2B5EF4-FFF2-40B4-BE49-F238E27FC236}">
                <a16:creationId xmlns:a16="http://schemas.microsoft.com/office/drawing/2014/main" id="{A5A72401-994A-C44D-A7DD-74472E286C14}"/>
              </a:ext>
            </a:extLst>
          </p:cNvPr>
          <p:cNvSpPr txBox="1"/>
          <p:nvPr/>
        </p:nvSpPr>
        <p:spPr>
          <a:xfrm>
            <a:off x="1165316" y="1015656"/>
            <a:ext cx="7454075" cy="256556"/>
          </a:xfrm>
          <a:prstGeom prst="rect">
            <a:avLst/>
          </a:prstGeom>
          <a:solidFill>
            <a:schemeClr val="bg1"/>
          </a:solidFill>
          <a:ln w="15875">
            <a:solidFill>
              <a:schemeClr val="tx1"/>
            </a:solidFill>
          </a:ln>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1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15" name="Group 14">
            <a:extLst>
              <a:ext uri="{FF2B5EF4-FFF2-40B4-BE49-F238E27FC236}">
                <a16:creationId xmlns:a16="http://schemas.microsoft.com/office/drawing/2014/main" id="{9D6A914E-AE04-074A-A397-1F166ED9C905}"/>
              </a:ext>
            </a:extLst>
          </p:cNvPr>
          <p:cNvGrpSpPr/>
          <p:nvPr/>
        </p:nvGrpSpPr>
        <p:grpSpPr>
          <a:xfrm>
            <a:off x="1165316" y="950291"/>
            <a:ext cx="2771145" cy="369332"/>
            <a:chOff x="1188762" y="1618004"/>
            <a:chExt cx="2771145" cy="369332"/>
          </a:xfrm>
        </p:grpSpPr>
        <p:sp>
          <p:nvSpPr>
            <p:cNvPr id="10" name="TextBox 9">
              <a:extLst>
                <a:ext uri="{FF2B5EF4-FFF2-40B4-BE49-F238E27FC236}">
                  <a16:creationId xmlns:a16="http://schemas.microsoft.com/office/drawing/2014/main" id="{9FC6F1E6-7E33-1243-883A-704042B20439}"/>
                </a:ext>
              </a:extLst>
            </p:cNvPr>
            <p:cNvSpPr txBox="1"/>
            <p:nvPr/>
          </p:nvSpPr>
          <p:spPr>
            <a:xfrm>
              <a:off x="3783388" y="1752602"/>
              <a:ext cx="176519" cy="123147"/>
            </a:xfrm>
            <a:prstGeom prst="rect">
              <a:avLst/>
            </a:prstGeom>
            <a:solidFill>
              <a:schemeClr val="accent3">
                <a:lumMod val="50000"/>
              </a:schemeClr>
            </a:solidFill>
            <a:ln w="15875">
              <a:solidFill>
                <a:schemeClr val="tx1"/>
              </a:solidFill>
            </a:ln>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1" name="TextBox 10">
              <a:extLst>
                <a:ext uri="{FF2B5EF4-FFF2-40B4-BE49-F238E27FC236}">
                  <a16:creationId xmlns:a16="http://schemas.microsoft.com/office/drawing/2014/main" id="{C165BE12-DD0C-6C4C-8A7D-141149512D3F}"/>
                </a:ext>
              </a:extLst>
            </p:cNvPr>
            <p:cNvSpPr txBox="1"/>
            <p:nvPr/>
          </p:nvSpPr>
          <p:spPr>
            <a:xfrm>
              <a:off x="1188762" y="1618004"/>
              <a:ext cx="26518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Performance-Optimized</a:t>
              </a:r>
            </a:p>
          </p:txBody>
        </p:sp>
      </p:grpSp>
      <p:grpSp>
        <p:nvGrpSpPr>
          <p:cNvPr id="17" name="Group 16">
            <a:extLst>
              <a:ext uri="{FF2B5EF4-FFF2-40B4-BE49-F238E27FC236}">
                <a16:creationId xmlns:a16="http://schemas.microsoft.com/office/drawing/2014/main" id="{2776EA77-FFD8-8B4E-AFD7-E9419A1EF299}"/>
              </a:ext>
            </a:extLst>
          </p:cNvPr>
          <p:cNvGrpSpPr/>
          <p:nvPr/>
        </p:nvGrpSpPr>
        <p:grpSpPr>
          <a:xfrm>
            <a:off x="7100709" y="963738"/>
            <a:ext cx="1530987" cy="369332"/>
            <a:chOff x="6705055" y="1631451"/>
            <a:chExt cx="1530987" cy="369332"/>
          </a:xfrm>
        </p:grpSpPr>
        <p:sp>
          <p:nvSpPr>
            <p:cNvPr id="16" name="TextBox 15">
              <a:extLst>
                <a:ext uri="{FF2B5EF4-FFF2-40B4-BE49-F238E27FC236}">
                  <a16:creationId xmlns:a16="http://schemas.microsoft.com/office/drawing/2014/main" id="{BDB628E3-E354-8944-BDAD-2C01E8F7399F}"/>
                </a:ext>
              </a:extLst>
            </p:cNvPr>
            <p:cNvSpPr txBox="1"/>
            <p:nvPr/>
          </p:nvSpPr>
          <p:spPr>
            <a:xfrm>
              <a:off x="7847541" y="1752602"/>
              <a:ext cx="176519" cy="123147"/>
            </a:xfrm>
            <a:prstGeom prst="rect">
              <a:avLst/>
            </a:prstGeom>
            <a:solidFill>
              <a:schemeClr val="accent6">
                <a:lumMod val="20000"/>
                <a:lumOff val="80000"/>
              </a:schemeClr>
            </a:solidFill>
            <a:ln w="15875">
              <a:solidFill>
                <a:schemeClr val="tx1"/>
              </a:solidFill>
            </a:ln>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26" name="TextBox 25">
              <a:extLst>
                <a:ext uri="{FF2B5EF4-FFF2-40B4-BE49-F238E27FC236}">
                  <a16:creationId xmlns:a16="http://schemas.microsoft.com/office/drawing/2014/main" id="{232BE726-9D0A-AF42-A56B-A498668B9522}"/>
                </a:ext>
              </a:extLst>
            </p:cNvPr>
            <p:cNvSpPr txBox="1"/>
            <p:nvPr/>
          </p:nvSpPr>
          <p:spPr>
            <a:xfrm>
              <a:off x="6705055" y="1631451"/>
              <a:ext cx="153098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a:t>
              </a:r>
            </a:p>
          </p:txBody>
        </p:sp>
      </p:grpSp>
      <p:grpSp>
        <p:nvGrpSpPr>
          <p:cNvPr id="27" name="Group 26">
            <a:extLst>
              <a:ext uri="{FF2B5EF4-FFF2-40B4-BE49-F238E27FC236}">
                <a16:creationId xmlns:a16="http://schemas.microsoft.com/office/drawing/2014/main" id="{78EF2B31-F4E6-4448-9BE2-B66E5C8A62D0}"/>
              </a:ext>
            </a:extLst>
          </p:cNvPr>
          <p:cNvGrpSpPr/>
          <p:nvPr/>
        </p:nvGrpSpPr>
        <p:grpSpPr>
          <a:xfrm>
            <a:off x="4192683" y="950291"/>
            <a:ext cx="2651804" cy="369332"/>
            <a:chOff x="1188762" y="1618004"/>
            <a:chExt cx="2651804" cy="369332"/>
          </a:xfrm>
        </p:grpSpPr>
        <p:sp>
          <p:nvSpPr>
            <p:cNvPr id="33" name="TextBox 32">
              <a:extLst>
                <a:ext uri="{FF2B5EF4-FFF2-40B4-BE49-F238E27FC236}">
                  <a16:creationId xmlns:a16="http://schemas.microsoft.com/office/drawing/2014/main" id="{E675EE31-94A5-0E42-A20B-0B359916C873}"/>
                </a:ext>
              </a:extLst>
            </p:cNvPr>
            <p:cNvSpPr txBox="1"/>
            <p:nvPr/>
          </p:nvSpPr>
          <p:spPr>
            <a:xfrm>
              <a:off x="3587730" y="1752602"/>
              <a:ext cx="176519" cy="123147"/>
            </a:xfrm>
            <a:prstGeom prst="rect">
              <a:avLst/>
            </a:prstGeom>
            <a:solidFill>
              <a:srgbClr val="AFABAB"/>
            </a:solidFill>
            <a:ln w="15875">
              <a:solidFill>
                <a:schemeClr val="tx1"/>
              </a:solidFill>
            </a:ln>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34" name="TextBox 33">
              <a:extLst>
                <a:ext uri="{FF2B5EF4-FFF2-40B4-BE49-F238E27FC236}">
                  <a16:creationId xmlns:a16="http://schemas.microsoft.com/office/drawing/2014/main" id="{4EAA268C-7BBF-484D-9C7E-A4DC2B4AB433}"/>
                </a:ext>
              </a:extLst>
            </p:cNvPr>
            <p:cNvSpPr txBox="1"/>
            <p:nvPr/>
          </p:nvSpPr>
          <p:spPr>
            <a:xfrm>
              <a:off x="1188762" y="1618004"/>
              <a:ext cx="26518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Accuracy-Optimized</a:t>
              </a:r>
            </a:p>
          </p:txBody>
        </p:sp>
      </p:grpSp>
      <p:sp>
        <p:nvSpPr>
          <p:cNvPr id="38" name="TextBox 37">
            <a:extLst>
              <a:ext uri="{FF2B5EF4-FFF2-40B4-BE49-F238E27FC236}">
                <a16:creationId xmlns:a16="http://schemas.microsoft.com/office/drawing/2014/main" id="{F8013078-2399-4A4A-B014-909A840602A4}"/>
              </a:ext>
            </a:extLst>
          </p:cNvPr>
          <p:cNvSpPr txBox="1"/>
          <p:nvPr/>
        </p:nvSpPr>
        <p:spPr>
          <a:xfrm>
            <a:off x="3526727" y="3689758"/>
            <a:ext cx="273125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Sample Genetic Diversity</a:t>
            </a:r>
            <a:endPar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40" name="Rectangle 39">
            <a:extLst>
              <a:ext uri="{FF2B5EF4-FFF2-40B4-BE49-F238E27FC236}">
                <a16:creationId xmlns:a16="http://schemas.microsoft.com/office/drawing/2014/main" id="{4B735555-25D2-AC4F-8A97-3E548F78B832}"/>
              </a:ext>
            </a:extLst>
          </p:cNvPr>
          <p:cNvSpPr/>
          <p:nvPr/>
        </p:nvSpPr>
        <p:spPr>
          <a:xfrm>
            <a:off x="6758338" y="1417695"/>
            <a:ext cx="1856752" cy="17999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3" name="Straight Connector 42">
            <a:extLst>
              <a:ext uri="{FF2B5EF4-FFF2-40B4-BE49-F238E27FC236}">
                <a16:creationId xmlns:a16="http://schemas.microsoft.com/office/drawing/2014/main" id="{E4ADBEF5-BCAE-5F4B-A3EB-1C89D996B5C4}"/>
              </a:ext>
            </a:extLst>
          </p:cNvPr>
          <p:cNvCxnSpPr>
            <a:cxnSpLocks/>
          </p:cNvCxnSpPr>
          <p:nvPr/>
        </p:nvCxnSpPr>
        <p:spPr>
          <a:xfrm flipV="1">
            <a:off x="6771373" y="1403627"/>
            <a:ext cx="0" cy="1799945"/>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58" name="Chart 57">
            <a:extLst>
              <a:ext uri="{FF2B5EF4-FFF2-40B4-BE49-F238E27FC236}">
                <a16:creationId xmlns:a16="http://schemas.microsoft.com/office/drawing/2014/main" id="{41925798-8C48-114C-BB3F-D6C813142D9E}"/>
              </a:ext>
            </a:extLst>
          </p:cNvPr>
          <p:cNvGraphicFramePr>
            <a:graphicFrameLocks/>
          </p:cNvGraphicFramePr>
          <p:nvPr/>
        </p:nvGraphicFramePr>
        <p:xfrm>
          <a:off x="838973" y="1121964"/>
          <a:ext cx="8090592" cy="2508543"/>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a:extLst>
              <a:ext uri="{FF2B5EF4-FFF2-40B4-BE49-F238E27FC236}">
                <a16:creationId xmlns:a16="http://schemas.microsoft.com/office/drawing/2014/main" id="{CB340014-3ACE-A94B-A358-156EE2874D83}"/>
              </a:ext>
            </a:extLst>
          </p:cNvPr>
          <p:cNvSpPr txBox="1"/>
          <p:nvPr/>
        </p:nvSpPr>
        <p:spPr>
          <a:xfrm>
            <a:off x="1170636" y="1379464"/>
            <a:ext cx="115179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5B9BD5">
                    <a:lumMod val="75000"/>
                  </a:srgbClr>
                </a:solidFill>
                <a:effectLst/>
                <a:uLnTx/>
                <a:uFillTx/>
                <a:latin typeface="Corbel" panose="020B0503020204020204" pitchFamily="34" charset="0"/>
                <a:ea typeface="+mn-ea"/>
                <a:cs typeface="+mn-cs"/>
              </a:rPr>
              <a:t>SSD-P</a:t>
            </a:r>
          </a:p>
        </p:txBody>
      </p:sp>
      <p:cxnSp>
        <p:nvCxnSpPr>
          <p:cNvPr id="69" name="Straight Arrow Connector 68">
            <a:extLst>
              <a:ext uri="{FF2B5EF4-FFF2-40B4-BE49-F238E27FC236}">
                <a16:creationId xmlns:a16="http://schemas.microsoft.com/office/drawing/2014/main" id="{3702733E-4E88-B149-8BA0-ECACCF5ED903}"/>
              </a:ext>
            </a:extLst>
          </p:cNvPr>
          <p:cNvCxnSpPr>
            <a:cxnSpLocks/>
          </p:cNvCxnSpPr>
          <p:nvPr/>
        </p:nvCxnSpPr>
        <p:spPr>
          <a:xfrm flipV="1">
            <a:off x="7222955" y="2187891"/>
            <a:ext cx="0" cy="755190"/>
          </a:xfrm>
          <a:prstGeom prst="straightConnector1">
            <a:avLst/>
          </a:prstGeom>
          <a:ln w="15875">
            <a:solidFill>
              <a:srgbClr val="C813BD"/>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70" name="TextBox 69">
            <a:extLst>
              <a:ext uri="{FF2B5EF4-FFF2-40B4-BE49-F238E27FC236}">
                <a16:creationId xmlns:a16="http://schemas.microsoft.com/office/drawing/2014/main" id="{14024B69-4A3E-424B-87C3-8C8EA00555B8}"/>
              </a:ext>
            </a:extLst>
          </p:cNvPr>
          <p:cNvSpPr txBox="1"/>
          <p:nvPr/>
        </p:nvSpPr>
        <p:spPr>
          <a:xfrm rot="16200000">
            <a:off x="7030648" y="2400742"/>
            <a:ext cx="373896"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C813BD"/>
                </a:solidFill>
                <a:effectLst/>
                <a:uLnTx/>
                <a:uFillTx/>
                <a:latin typeface="Calibri" panose="020F0502020204030204"/>
                <a:ea typeface="+mn-ea"/>
                <a:cs typeface="+mn-cs"/>
              </a:rPr>
              <a:t>4.0x</a:t>
            </a:r>
            <a:endParaRPr kumimoji="0" lang="en-CH" sz="1400" b="1" i="0" u="none" strike="noStrike" kern="1200" cap="none" spc="0" normalizeH="0" baseline="0" noProof="0" dirty="0">
              <a:ln>
                <a:noFill/>
              </a:ln>
              <a:solidFill>
                <a:srgbClr val="C813BD"/>
              </a:solidFill>
              <a:effectLst/>
              <a:uLnTx/>
              <a:uFillTx/>
              <a:latin typeface="Calibri" panose="020F0502020204030204"/>
              <a:ea typeface="+mn-ea"/>
              <a:cs typeface="+mn-cs"/>
            </a:endParaRPr>
          </a:p>
        </p:txBody>
      </p:sp>
      <p:cxnSp>
        <p:nvCxnSpPr>
          <p:cNvPr id="71" name="Straight Connector 70">
            <a:extLst>
              <a:ext uri="{FF2B5EF4-FFF2-40B4-BE49-F238E27FC236}">
                <a16:creationId xmlns:a16="http://schemas.microsoft.com/office/drawing/2014/main" id="{0C4F67CE-E6F4-B849-8B2B-FAAD7DBDD50E}"/>
              </a:ext>
            </a:extLst>
          </p:cNvPr>
          <p:cNvCxnSpPr>
            <a:cxnSpLocks/>
          </p:cNvCxnSpPr>
          <p:nvPr/>
        </p:nvCxnSpPr>
        <p:spPr>
          <a:xfrm>
            <a:off x="7100709" y="2172725"/>
            <a:ext cx="866957"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282AD82C-8561-E540-A48F-7B2179C9EC76}"/>
              </a:ext>
            </a:extLst>
          </p:cNvPr>
          <p:cNvCxnSpPr>
            <a:cxnSpLocks/>
          </p:cNvCxnSpPr>
          <p:nvPr/>
        </p:nvCxnSpPr>
        <p:spPr>
          <a:xfrm flipV="1">
            <a:off x="7697287" y="2150843"/>
            <a:ext cx="0" cy="946149"/>
          </a:xfrm>
          <a:prstGeom prst="straightConnector1">
            <a:avLst/>
          </a:prstGeom>
          <a:ln w="15875">
            <a:solidFill>
              <a:schemeClr val="accent2"/>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73" name="TextBox 72">
            <a:extLst>
              <a:ext uri="{FF2B5EF4-FFF2-40B4-BE49-F238E27FC236}">
                <a16:creationId xmlns:a16="http://schemas.microsoft.com/office/drawing/2014/main" id="{98B1CAD4-81EB-D846-AFFB-3F258050B3E6}"/>
              </a:ext>
            </a:extLst>
          </p:cNvPr>
          <p:cNvSpPr txBox="1"/>
          <p:nvPr/>
        </p:nvSpPr>
        <p:spPr>
          <a:xfrm rot="16200000">
            <a:off x="7432924" y="2459192"/>
            <a:ext cx="490796" cy="246221"/>
          </a:xfrm>
          <a:prstGeom prst="rect">
            <a:avLst/>
          </a:prstGeom>
          <a:solidFill>
            <a:schemeClr val="bg2"/>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alibri" panose="020F0502020204030204"/>
                <a:ea typeface="+mn-ea"/>
                <a:cs typeface="+mn-cs"/>
              </a:rPr>
              <a:t>12.1x</a:t>
            </a:r>
            <a:endParaRPr kumimoji="0" lang="en-CH" sz="1400" b="1"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FB4302A2-D3DC-0F49-A900-57384555A9B4}"/>
              </a:ext>
            </a:extLst>
          </p:cNvPr>
          <p:cNvSpPr/>
          <p:nvPr/>
        </p:nvSpPr>
        <p:spPr>
          <a:xfrm>
            <a:off x="0" y="5216027"/>
            <a:ext cx="9144000" cy="115638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1" i="0" u="none" strike="noStrike" kern="1200" cap="none" spc="0" normalizeH="0" baseline="0" noProof="0" dirty="0">
                <a:ln>
                  <a:noFill/>
                </a:ln>
                <a:solidFill>
                  <a:srgbClr val="2D75B5"/>
                </a:solidFill>
                <a:effectLst/>
                <a:uLnTx/>
                <a:uFillTx/>
                <a:latin typeface="Corbel" panose="020B0503020204020204" pitchFamily="34" charset="0"/>
                <a:ea typeface="+mn-ea"/>
                <a:cs typeface="+mn-cs"/>
              </a:rPr>
              <a:t>MegIS improves performance on both </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1" i="0" u="none" strike="noStrike" kern="1200" cap="none" spc="0" normalizeH="0" baseline="0" noProof="0" dirty="0">
                <a:ln>
                  <a:noFill/>
                </a:ln>
                <a:solidFill>
                  <a:srgbClr val="2D75B5"/>
                </a:solidFill>
                <a:effectLst/>
                <a:uLnTx/>
                <a:uFillTx/>
                <a:latin typeface="Corbel" panose="020B0503020204020204" pitchFamily="34" charset="0"/>
                <a:ea typeface="+mn-ea"/>
                <a:cs typeface="+mn-cs"/>
              </a:rPr>
              <a:t>cost-optimized and performance-optimized SSDs</a:t>
            </a:r>
          </a:p>
        </p:txBody>
      </p:sp>
      <p:sp>
        <p:nvSpPr>
          <p:cNvPr id="30" name="Title 1">
            <a:extLst>
              <a:ext uri="{FF2B5EF4-FFF2-40B4-BE49-F238E27FC236}">
                <a16:creationId xmlns:a16="http://schemas.microsoft.com/office/drawing/2014/main" id="{AED235DF-0923-3F4A-A5B2-C216D8FD641E}"/>
              </a:ext>
            </a:extLst>
          </p:cNvPr>
          <p:cNvSpPr>
            <a:spLocks noGrp="1"/>
          </p:cNvSpPr>
          <p:nvPr>
            <p:ph type="title"/>
          </p:nvPr>
        </p:nvSpPr>
        <p:spPr>
          <a:xfrm>
            <a:off x="0" y="1"/>
            <a:ext cx="9144000" cy="782950"/>
          </a:xfrm>
        </p:spPr>
        <p:txBody>
          <a:bodyPr/>
          <a:lstStyle/>
          <a:p>
            <a:pPr>
              <a:lnSpc>
                <a:spcPct val="90000"/>
              </a:lnSpc>
            </a:pPr>
            <a:r>
              <a:rPr lang="en-CH" sz="3200" dirty="0"/>
              <a:t>Speedup over Software </a:t>
            </a:r>
            <a:r>
              <a:rPr lang="en-CH" sz="2400" dirty="0"/>
              <a:t>(with Performance-Optimized SSD)</a:t>
            </a:r>
            <a:endParaRPr lang="en-CH" dirty="0"/>
          </a:p>
        </p:txBody>
      </p:sp>
    </p:spTree>
    <p:extLst>
      <p:ext uri="{BB962C8B-B14F-4D97-AF65-F5344CB8AC3E}">
        <p14:creationId xmlns:p14="http://schemas.microsoft.com/office/powerpoint/2010/main" val="89908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0D976D2-2EDE-C442-8A2D-BDF924CCDF1D}"/>
              </a:ext>
            </a:extLst>
          </p:cNvPr>
          <p:cNvSpPr/>
          <p:nvPr/>
        </p:nvSpPr>
        <p:spPr>
          <a:xfrm>
            <a:off x="7728167" y="1681316"/>
            <a:ext cx="781651" cy="16973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8B5A243D-3C64-314C-BB95-94CE65398D23}"/>
              </a:ext>
            </a:extLst>
          </p:cNvPr>
          <p:cNvSpPr/>
          <p:nvPr/>
        </p:nvSpPr>
        <p:spPr>
          <a:xfrm>
            <a:off x="3533508" y="1687913"/>
            <a:ext cx="781651" cy="16973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 name="Straight Arrow Connector 21">
            <a:extLst>
              <a:ext uri="{FF2B5EF4-FFF2-40B4-BE49-F238E27FC236}">
                <a16:creationId xmlns:a16="http://schemas.microsoft.com/office/drawing/2014/main" id="{5C4056B9-C5A4-4642-8B19-60C5BA863B82}"/>
              </a:ext>
            </a:extLst>
          </p:cNvPr>
          <p:cNvCxnSpPr>
            <a:cxnSpLocks/>
          </p:cNvCxnSpPr>
          <p:nvPr/>
        </p:nvCxnSpPr>
        <p:spPr>
          <a:xfrm flipV="1">
            <a:off x="3785700" y="1951881"/>
            <a:ext cx="0" cy="1155868"/>
          </a:xfrm>
          <a:prstGeom prst="straightConnector1">
            <a:avLst/>
          </a:prstGeom>
          <a:ln w="15875">
            <a:solidFill>
              <a:srgbClr val="7030A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4456F9C1-9450-014F-ACE8-FA5375B22789}"/>
              </a:ext>
            </a:extLst>
          </p:cNvPr>
          <p:cNvSpPr txBox="1"/>
          <p:nvPr/>
        </p:nvSpPr>
        <p:spPr>
          <a:xfrm rot="16200000">
            <a:off x="3414958" y="2434526"/>
            <a:ext cx="490796"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30A0"/>
                </a:solidFill>
                <a:effectLst/>
                <a:uLnTx/>
                <a:uFillTx/>
                <a:latin typeface="Calibri" panose="020F0502020204030204"/>
                <a:ea typeface="+mn-ea"/>
                <a:cs typeface="+mn-cs"/>
              </a:rPr>
              <a:t>4.9x</a:t>
            </a:r>
            <a:endParaRPr kumimoji="0" lang="en-CH" sz="16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graphicFrame>
        <p:nvGraphicFramePr>
          <p:cNvPr id="4" name="Chart 3">
            <a:extLst>
              <a:ext uri="{FF2B5EF4-FFF2-40B4-BE49-F238E27FC236}">
                <a16:creationId xmlns:a16="http://schemas.microsoft.com/office/drawing/2014/main" id="{E82E2A88-BBFB-8845-AE79-B4A95FAC4335}"/>
              </a:ext>
            </a:extLst>
          </p:cNvPr>
          <p:cNvGraphicFramePr>
            <a:graphicFrameLocks/>
          </p:cNvGraphicFramePr>
          <p:nvPr/>
        </p:nvGraphicFramePr>
        <p:xfrm>
          <a:off x="737076" y="1472036"/>
          <a:ext cx="3733011" cy="24218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5FC348AE-9BE2-2A4B-8E09-097659438226}"/>
              </a:ext>
            </a:extLst>
          </p:cNvPr>
          <p:cNvGraphicFramePr>
            <a:graphicFrameLocks/>
          </p:cNvGraphicFramePr>
          <p:nvPr/>
        </p:nvGraphicFramePr>
        <p:xfrm>
          <a:off x="4922210" y="1467411"/>
          <a:ext cx="3733011" cy="242183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A2DE9DA3-471A-174B-BB7E-5E5A8292A4D6}"/>
              </a:ext>
            </a:extLst>
          </p:cNvPr>
          <p:cNvSpPr txBox="1"/>
          <p:nvPr/>
        </p:nvSpPr>
        <p:spPr>
          <a:xfrm rot="16200000">
            <a:off x="-814605" y="2394129"/>
            <a:ext cx="277121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Speedup</a:t>
            </a:r>
          </a:p>
        </p:txBody>
      </p:sp>
      <p:sp>
        <p:nvSpPr>
          <p:cNvPr id="15" name="TextBox 14">
            <a:extLst>
              <a:ext uri="{FF2B5EF4-FFF2-40B4-BE49-F238E27FC236}">
                <a16:creationId xmlns:a16="http://schemas.microsoft.com/office/drawing/2014/main" id="{AB569339-7856-0A4A-9462-195656FD4C75}"/>
              </a:ext>
            </a:extLst>
          </p:cNvPr>
          <p:cNvSpPr txBox="1"/>
          <p:nvPr/>
        </p:nvSpPr>
        <p:spPr>
          <a:xfrm>
            <a:off x="1143779" y="1637078"/>
            <a:ext cx="1096792" cy="4516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5B9BD5">
                    <a:lumMod val="75000"/>
                  </a:srgbClr>
                </a:solidFill>
                <a:effectLst/>
                <a:uLnTx/>
                <a:uFillTx/>
                <a:latin typeface="Corbel" panose="020B0503020204020204" pitchFamily="34" charset="0"/>
                <a:ea typeface="+mn-ea"/>
                <a:cs typeface="+mn-cs"/>
              </a:rPr>
              <a:t>SSD-C</a:t>
            </a:r>
          </a:p>
        </p:txBody>
      </p:sp>
      <p:cxnSp>
        <p:nvCxnSpPr>
          <p:cNvPr id="18" name="Straight Connector 17">
            <a:extLst>
              <a:ext uri="{FF2B5EF4-FFF2-40B4-BE49-F238E27FC236}">
                <a16:creationId xmlns:a16="http://schemas.microsoft.com/office/drawing/2014/main" id="{353CE357-EACE-8448-8749-9EF89EC635D5}"/>
              </a:ext>
            </a:extLst>
          </p:cNvPr>
          <p:cNvCxnSpPr>
            <a:cxnSpLocks/>
          </p:cNvCxnSpPr>
          <p:nvPr/>
        </p:nvCxnSpPr>
        <p:spPr>
          <a:xfrm flipH="1">
            <a:off x="7718642" y="1684491"/>
            <a:ext cx="4462" cy="1624319"/>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650C006-E3F8-4B47-B3DE-03EB2640C090}"/>
              </a:ext>
            </a:extLst>
          </p:cNvPr>
          <p:cNvCxnSpPr>
            <a:cxnSpLocks/>
          </p:cNvCxnSpPr>
          <p:nvPr/>
        </p:nvCxnSpPr>
        <p:spPr>
          <a:xfrm flipH="1">
            <a:off x="3523983" y="1678562"/>
            <a:ext cx="4462" cy="1624319"/>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A734C8D8-6A86-FC49-A730-3E3E547B0B84}"/>
              </a:ext>
            </a:extLst>
          </p:cNvPr>
          <p:cNvGrpSpPr/>
          <p:nvPr/>
        </p:nvGrpSpPr>
        <p:grpSpPr>
          <a:xfrm>
            <a:off x="1135129" y="1168680"/>
            <a:ext cx="3180029" cy="369332"/>
            <a:chOff x="1135129" y="1421165"/>
            <a:chExt cx="3180029" cy="369332"/>
          </a:xfrm>
        </p:grpSpPr>
        <p:sp>
          <p:nvSpPr>
            <p:cNvPr id="7" name="TextBox 6">
              <a:extLst>
                <a:ext uri="{FF2B5EF4-FFF2-40B4-BE49-F238E27FC236}">
                  <a16:creationId xmlns:a16="http://schemas.microsoft.com/office/drawing/2014/main" id="{A943AD82-F051-5448-9C9F-37D4E55965C8}"/>
                </a:ext>
              </a:extLst>
            </p:cNvPr>
            <p:cNvSpPr txBox="1"/>
            <p:nvPr/>
          </p:nvSpPr>
          <p:spPr>
            <a:xfrm>
              <a:off x="1135129" y="1436554"/>
              <a:ext cx="3180029" cy="338554"/>
            </a:xfrm>
            <a:prstGeom prst="rect">
              <a:avLst/>
            </a:prstGeom>
            <a:solidFill>
              <a:schemeClr val="bg1"/>
            </a:solidFill>
            <a:ln w="15875">
              <a:solidFill>
                <a:schemeClr val="tx1"/>
              </a:solidFill>
            </a:ln>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0"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10" name="TextBox 9">
              <a:extLst>
                <a:ext uri="{FF2B5EF4-FFF2-40B4-BE49-F238E27FC236}">
                  <a16:creationId xmlns:a16="http://schemas.microsoft.com/office/drawing/2014/main" id="{5E7B186E-686A-A748-8537-6AA2B95FDD0D}"/>
                </a:ext>
              </a:extLst>
            </p:cNvPr>
            <p:cNvSpPr txBox="1"/>
            <p:nvPr/>
          </p:nvSpPr>
          <p:spPr>
            <a:xfrm>
              <a:off x="1168621" y="1421165"/>
              <a:ext cx="84890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PIM</a:t>
              </a:r>
            </a:p>
          </p:txBody>
        </p:sp>
        <p:sp>
          <p:nvSpPr>
            <p:cNvPr id="12" name="TextBox 11">
              <a:extLst>
                <a:ext uri="{FF2B5EF4-FFF2-40B4-BE49-F238E27FC236}">
                  <a16:creationId xmlns:a16="http://schemas.microsoft.com/office/drawing/2014/main" id="{0CEA7E51-7014-9240-861C-D200BF2647D2}"/>
                </a:ext>
              </a:extLst>
            </p:cNvPr>
            <p:cNvSpPr txBox="1"/>
            <p:nvPr/>
          </p:nvSpPr>
          <p:spPr>
            <a:xfrm>
              <a:off x="2991102" y="1421165"/>
              <a:ext cx="8489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a:t>
              </a:r>
            </a:p>
          </p:txBody>
        </p:sp>
        <p:sp>
          <p:nvSpPr>
            <p:cNvPr id="37" name="Rectangle 36">
              <a:extLst>
                <a:ext uri="{FF2B5EF4-FFF2-40B4-BE49-F238E27FC236}">
                  <a16:creationId xmlns:a16="http://schemas.microsoft.com/office/drawing/2014/main" id="{C2D2A688-4534-8C4C-8352-7C14C1F88251}"/>
                </a:ext>
              </a:extLst>
            </p:cNvPr>
            <p:cNvSpPr/>
            <p:nvPr/>
          </p:nvSpPr>
          <p:spPr>
            <a:xfrm>
              <a:off x="1947387" y="1533849"/>
              <a:ext cx="144000" cy="144000"/>
            </a:xfrm>
            <a:prstGeom prst="rect">
              <a:avLst/>
            </a:prstGeom>
            <a:solidFill>
              <a:srgbClr val="B5ABCC"/>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06852337-879C-FF4B-9EFE-0C57DD643390}"/>
                </a:ext>
              </a:extLst>
            </p:cNvPr>
            <p:cNvSpPr/>
            <p:nvPr/>
          </p:nvSpPr>
          <p:spPr>
            <a:xfrm>
              <a:off x="3880902" y="1533849"/>
              <a:ext cx="144000" cy="144000"/>
            </a:xfrm>
            <a:prstGeom prst="rect">
              <a:avLst/>
            </a:prstGeom>
            <a:solidFill>
              <a:schemeClr val="accent3">
                <a:lumMod val="5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46" name="Straight Arrow Connector 45">
            <a:extLst>
              <a:ext uri="{FF2B5EF4-FFF2-40B4-BE49-F238E27FC236}">
                <a16:creationId xmlns:a16="http://schemas.microsoft.com/office/drawing/2014/main" id="{4702D251-6EB3-E841-B696-272B85E6B378}"/>
              </a:ext>
            </a:extLst>
          </p:cNvPr>
          <p:cNvCxnSpPr>
            <a:cxnSpLocks/>
          </p:cNvCxnSpPr>
          <p:nvPr/>
        </p:nvCxnSpPr>
        <p:spPr>
          <a:xfrm flipV="1">
            <a:off x="7978552" y="2273288"/>
            <a:ext cx="0" cy="514273"/>
          </a:xfrm>
          <a:prstGeom prst="straightConnector1">
            <a:avLst/>
          </a:prstGeom>
          <a:ln w="15875">
            <a:solidFill>
              <a:srgbClr val="7030A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47" name="TextBox 46">
            <a:extLst>
              <a:ext uri="{FF2B5EF4-FFF2-40B4-BE49-F238E27FC236}">
                <a16:creationId xmlns:a16="http://schemas.microsoft.com/office/drawing/2014/main" id="{F9A49EEA-4306-1C4A-8194-3D121DEAE8C6}"/>
              </a:ext>
            </a:extLst>
          </p:cNvPr>
          <p:cNvSpPr txBox="1"/>
          <p:nvPr/>
        </p:nvSpPr>
        <p:spPr>
          <a:xfrm rot="16200000">
            <a:off x="7339224" y="2403433"/>
            <a:ext cx="968778"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30A0"/>
                </a:solidFill>
                <a:effectLst/>
                <a:uLnTx/>
                <a:uFillTx/>
                <a:latin typeface="Calibri" panose="020F0502020204030204"/>
                <a:ea typeface="+mn-ea"/>
                <a:cs typeface="+mn-cs"/>
              </a:rPr>
              <a:t>1.9x</a:t>
            </a:r>
            <a:endParaRPr kumimoji="0" lang="en-CH" sz="16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78D3DC33-A41B-B046-8A9A-AD812F8807D0}"/>
              </a:ext>
            </a:extLst>
          </p:cNvPr>
          <p:cNvSpPr txBox="1"/>
          <p:nvPr/>
        </p:nvSpPr>
        <p:spPr>
          <a:xfrm>
            <a:off x="5333766" y="1637078"/>
            <a:ext cx="109679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5B9BD5">
                    <a:lumMod val="75000"/>
                  </a:srgbClr>
                </a:solidFill>
                <a:effectLst/>
                <a:uLnTx/>
                <a:uFillTx/>
                <a:latin typeface="Corbel" panose="020B0503020204020204" pitchFamily="34" charset="0"/>
                <a:ea typeface="+mn-ea"/>
                <a:cs typeface="+mn-cs"/>
              </a:rPr>
              <a:t>SSD-P</a:t>
            </a:r>
          </a:p>
        </p:txBody>
      </p:sp>
      <p:sp>
        <p:nvSpPr>
          <p:cNvPr id="41" name="TextBox 40">
            <a:extLst>
              <a:ext uri="{FF2B5EF4-FFF2-40B4-BE49-F238E27FC236}">
                <a16:creationId xmlns:a16="http://schemas.microsoft.com/office/drawing/2014/main" id="{9D57D037-BA05-0649-BB7E-00D81A0AE0AA}"/>
              </a:ext>
            </a:extLst>
          </p:cNvPr>
          <p:cNvSpPr txBox="1"/>
          <p:nvPr/>
        </p:nvSpPr>
        <p:spPr>
          <a:xfrm>
            <a:off x="1382061" y="3923731"/>
            <a:ext cx="273125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Sample Genetic Diversity</a:t>
            </a:r>
            <a:endPar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42" name="TextBox 41">
            <a:extLst>
              <a:ext uri="{FF2B5EF4-FFF2-40B4-BE49-F238E27FC236}">
                <a16:creationId xmlns:a16="http://schemas.microsoft.com/office/drawing/2014/main" id="{0AA64E6F-E310-AE47-9501-B56EFE138873}"/>
              </a:ext>
            </a:extLst>
          </p:cNvPr>
          <p:cNvSpPr txBox="1"/>
          <p:nvPr/>
        </p:nvSpPr>
        <p:spPr>
          <a:xfrm>
            <a:off x="5545289" y="3923731"/>
            <a:ext cx="273125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Sample Genetic Diversity</a:t>
            </a:r>
            <a:endParaRPr kumimoji="0" lang="en-CH" sz="16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nvGrpSpPr>
          <p:cNvPr id="44" name="Group 43">
            <a:extLst>
              <a:ext uri="{FF2B5EF4-FFF2-40B4-BE49-F238E27FC236}">
                <a16:creationId xmlns:a16="http://schemas.microsoft.com/office/drawing/2014/main" id="{43FEB392-F5CD-BF47-8326-685FFE14F3E3}"/>
              </a:ext>
            </a:extLst>
          </p:cNvPr>
          <p:cNvGrpSpPr/>
          <p:nvPr/>
        </p:nvGrpSpPr>
        <p:grpSpPr>
          <a:xfrm>
            <a:off x="5333766" y="1168680"/>
            <a:ext cx="3180029" cy="369332"/>
            <a:chOff x="1135129" y="1421165"/>
            <a:chExt cx="3180029" cy="369332"/>
          </a:xfrm>
        </p:grpSpPr>
        <p:sp>
          <p:nvSpPr>
            <p:cNvPr id="45" name="TextBox 44">
              <a:extLst>
                <a:ext uri="{FF2B5EF4-FFF2-40B4-BE49-F238E27FC236}">
                  <a16:creationId xmlns:a16="http://schemas.microsoft.com/office/drawing/2014/main" id="{C8F355D3-0F3D-8947-B942-7A57E6B130BD}"/>
                </a:ext>
              </a:extLst>
            </p:cNvPr>
            <p:cNvSpPr txBox="1"/>
            <p:nvPr/>
          </p:nvSpPr>
          <p:spPr>
            <a:xfrm>
              <a:off x="1135129" y="1436554"/>
              <a:ext cx="3180029" cy="338554"/>
            </a:xfrm>
            <a:prstGeom prst="rect">
              <a:avLst/>
            </a:prstGeom>
            <a:solidFill>
              <a:schemeClr val="bg1"/>
            </a:solidFill>
            <a:ln w="15875">
              <a:solidFill>
                <a:schemeClr val="tx1"/>
              </a:solidFill>
            </a:ln>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600" b="0" i="0"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8" name="TextBox 47">
              <a:extLst>
                <a:ext uri="{FF2B5EF4-FFF2-40B4-BE49-F238E27FC236}">
                  <a16:creationId xmlns:a16="http://schemas.microsoft.com/office/drawing/2014/main" id="{EF4512D5-86CA-8646-98B8-D76CB79BFE53}"/>
                </a:ext>
              </a:extLst>
            </p:cNvPr>
            <p:cNvSpPr txBox="1"/>
            <p:nvPr/>
          </p:nvSpPr>
          <p:spPr>
            <a:xfrm>
              <a:off x="1168621" y="1421165"/>
              <a:ext cx="84890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PIM</a:t>
              </a:r>
            </a:p>
          </p:txBody>
        </p:sp>
        <p:sp>
          <p:nvSpPr>
            <p:cNvPr id="51" name="TextBox 50">
              <a:extLst>
                <a:ext uri="{FF2B5EF4-FFF2-40B4-BE49-F238E27FC236}">
                  <a16:creationId xmlns:a16="http://schemas.microsoft.com/office/drawing/2014/main" id="{F9BBBF39-E4CA-EE4E-B0B9-B5A62AD67140}"/>
                </a:ext>
              </a:extLst>
            </p:cNvPr>
            <p:cNvSpPr txBox="1"/>
            <p:nvPr/>
          </p:nvSpPr>
          <p:spPr>
            <a:xfrm>
              <a:off x="2991102" y="1421165"/>
              <a:ext cx="8489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a:t>
              </a:r>
            </a:p>
          </p:txBody>
        </p:sp>
        <p:sp>
          <p:nvSpPr>
            <p:cNvPr id="52" name="Rectangle 51">
              <a:extLst>
                <a:ext uri="{FF2B5EF4-FFF2-40B4-BE49-F238E27FC236}">
                  <a16:creationId xmlns:a16="http://schemas.microsoft.com/office/drawing/2014/main" id="{E22253F7-DBB2-E14F-9235-4BF0B05AC323}"/>
                </a:ext>
              </a:extLst>
            </p:cNvPr>
            <p:cNvSpPr/>
            <p:nvPr/>
          </p:nvSpPr>
          <p:spPr>
            <a:xfrm>
              <a:off x="1947387" y="1533849"/>
              <a:ext cx="144000" cy="144000"/>
            </a:xfrm>
            <a:prstGeom prst="rect">
              <a:avLst/>
            </a:prstGeom>
            <a:solidFill>
              <a:srgbClr val="B5ABCC"/>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B76D1E46-0846-D143-9C9C-667835C4FBB0}"/>
                </a:ext>
              </a:extLst>
            </p:cNvPr>
            <p:cNvSpPr/>
            <p:nvPr/>
          </p:nvSpPr>
          <p:spPr>
            <a:xfrm>
              <a:off x="3880902" y="1533849"/>
              <a:ext cx="144000" cy="144000"/>
            </a:xfrm>
            <a:prstGeom prst="rect">
              <a:avLst/>
            </a:prstGeom>
            <a:solidFill>
              <a:schemeClr val="accent3">
                <a:lumMod val="5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8" name="Rectangle 57">
            <a:extLst>
              <a:ext uri="{FF2B5EF4-FFF2-40B4-BE49-F238E27FC236}">
                <a16:creationId xmlns:a16="http://schemas.microsoft.com/office/drawing/2014/main" id="{2949E2D6-74FE-E343-B9EC-D9C3FFC82441}"/>
              </a:ext>
            </a:extLst>
          </p:cNvPr>
          <p:cNvSpPr/>
          <p:nvPr/>
        </p:nvSpPr>
        <p:spPr>
          <a:xfrm>
            <a:off x="0" y="4785879"/>
            <a:ext cx="9144000" cy="11556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 provides significant speedup over the </a:t>
            </a:r>
            <a:r>
              <a:rPr kumimoji="0" lang="en-GB" sz="28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PIM</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baseline</a:t>
            </a:r>
          </a:p>
        </p:txBody>
      </p:sp>
      <p:sp>
        <p:nvSpPr>
          <p:cNvPr id="59" name="Title 1">
            <a:extLst>
              <a:ext uri="{FF2B5EF4-FFF2-40B4-BE49-F238E27FC236}">
                <a16:creationId xmlns:a16="http://schemas.microsoft.com/office/drawing/2014/main" id="{E48871AB-A931-094C-80D6-574E4A09E2D4}"/>
              </a:ext>
            </a:extLst>
          </p:cNvPr>
          <p:cNvSpPr>
            <a:spLocks noGrp="1"/>
          </p:cNvSpPr>
          <p:nvPr>
            <p:ph type="title"/>
          </p:nvPr>
        </p:nvSpPr>
        <p:spPr>
          <a:xfrm>
            <a:off x="0" y="1"/>
            <a:ext cx="9144000" cy="782950"/>
          </a:xfrm>
        </p:spPr>
        <p:txBody>
          <a:bodyPr/>
          <a:lstStyle/>
          <a:p>
            <a:pPr>
              <a:lnSpc>
                <a:spcPct val="90000"/>
              </a:lnSpc>
            </a:pPr>
            <a:r>
              <a:rPr kumimoji="0" lang="en-CH" sz="3000" b="1" i="0" u="none" strike="noStrike" kern="1200" cap="none" spc="0" normalizeH="0" baseline="0" noProof="0" dirty="0">
                <a:ln>
                  <a:noFill/>
                </a:ln>
                <a:solidFill>
                  <a:srgbClr val="06436E"/>
                </a:solidFill>
                <a:effectLst/>
                <a:uLnTx/>
                <a:uFillTx/>
                <a:latin typeface="Corbel" panose="020B0503020204020204" pitchFamily="34" charset="0"/>
                <a:ea typeface="+mj-ea"/>
                <a:cs typeface="+mj-cs"/>
              </a:rPr>
              <a:t>Speedup over the PIM Hardware Baseline</a:t>
            </a:r>
            <a:endParaRPr lang="en-CH" sz="3000" dirty="0"/>
          </a:p>
        </p:txBody>
      </p:sp>
    </p:spTree>
    <p:extLst>
      <p:ext uri="{BB962C8B-B14F-4D97-AF65-F5344CB8AC3E}">
        <p14:creationId xmlns:p14="http://schemas.microsoft.com/office/powerpoint/2010/main" val="358450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5" grpId="0" animBg="1"/>
      <p:bldP spid="23" grpId="0"/>
      <p:bldGraphic spid="4" grpId="0">
        <p:bldAsOne/>
      </p:bldGraphic>
      <p:bldGraphic spid="5" grpId="0">
        <p:bldAsOne/>
      </p:bldGraphic>
      <p:bldP spid="6" grpId="0"/>
      <p:bldP spid="15" grpId="0"/>
      <p:bldP spid="47" grpId="0"/>
      <p:bldP spid="29" grpId="0"/>
      <p:bldP spid="41" grpId="0"/>
      <p:bldP spid="42" grpId="0"/>
      <p:bldP spid="58"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8E15C9-A6DD-614C-91E9-CB17C96CAEF1}"/>
              </a:ext>
            </a:extLst>
          </p:cNvPr>
          <p:cNvSpPr>
            <a:spLocks noGrp="1"/>
          </p:cNvSpPr>
          <p:nvPr>
            <p:ph idx="1"/>
          </p:nvPr>
        </p:nvSpPr>
        <p:spPr>
          <a:xfrm>
            <a:off x="189560" y="909684"/>
            <a:ext cx="8798061" cy="601390"/>
          </a:xfrm>
        </p:spPr>
        <p:txBody>
          <a:bodyPr/>
          <a:lstStyle/>
          <a:p>
            <a:r>
              <a:rPr lang="en-CH" sz="2400" dirty="0"/>
              <a:t>On average across different input sets and SSDs</a:t>
            </a:r>
          </a:p>
          <a:p>
            <a:endParaRPr lang="en-CH" sz="2400" dirty="0"/>
          </a:p>
        </p:txBody>
      </p:sp>
      <p:graphicFrame>
        <p:nvGraphicFramePr>
          <p:cNvPr id="5" name="Chart 4">
            <a:extLst>
              <a:ext uri="{FF2B5EF4-FFF2-40B4-BE49-F238E27FC236}">
                <a16:creationId xmlns:a16="http://schemas.microsoft.com/office/drawing/2014/main" id="{838F475A-5E16-4946-AC40-A1BB808A4B03}"/>
              </a:ext>
            </a:extLst>
          </p:cNvPr>
          <p:cNvGraphicFramePr>
            <a:graphicFrameLocks/>
          </p:cNvGraphicFramePr>
          <p:nvPr/>
        </p:nvGraphicFramePr>
        <p:xfrm>
          <a:off x="1324224" y="1511074"/>
          <a:ext cx="7014576" cy="300311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74B7952F-4C1F-0E41-8095-74D13B2FC2FE}"/>
              </a:ext>
            </a:extLst>
          </p:cNvPr>
          <p:cNvSpPr txBox="1"/>
          <p:nvPr/>
        </p:nvSpPr>
        <p:spPr>
          <a:xfrm rot="16200000">
            <a:off x="-480696" y="2578298"/>
            <a:ext cx="2780777" cy="646331"/>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GeoMean Energy Reduction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(Higher is Better)</a:t>
            </a:r>
          </a:p>
        </p:txBody>
      </p:sp>
      <p:sp>
        <p:nvSpPr>
          <p:cNvPr id="7" name="Rectangle 6">
            <a:extLst>
              <a:ext uri="{FF2B5EF4-FFF2-40B4-BE49-F238E27FC236}">
                <a16:creationId xmlns:a16="http://schemas.microsoft.com/office/drawing/2014/main" id="{61D4C737-6FEA-2246-8D04-9675BCD2241A}"/>
              </a:ext>
            </a:extLst>
          </p:cNvPr>
          <p:cNvSpPr/>
          <p:nvPr/>
        </p:nvSpPr>
        <p:spPr>
          <a:xfrm>
            <a:off x="0" y="4747923"/>
            <a:ext cx="9144000" cy="11556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0" rIns="5400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35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 provides significant energy reduction over </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35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 </a:t>
            </a:r>
            <a:r>
              <a:rPr kumimoji="0" lang="en-GB" sz="2350" b="1" i="0" u="none" strike="noStrike" kern="1200" cap="none" spc="0" normalizeH="0" baseline="0" noProof="0" dirty="0">
                <a:ln>
                  <a:noFill/>
                </a:ln>
                <a:solidFill>
                  <a:srgbClr val="C813BD"/>
                </a:solidFill>
                <a:effectLst/>
                <a:uLnTx/>
                <a:uFillTx/>
                <a:latin typeface="Corbel" panose="020B0503020204020204" pitchFamily="34" charset="0"/>
                <a:ea typeface="+mn-ea"/>
                <a:cs typeface="+mn-cs"/>
              </a:rPr>
              <a:t>Performance-Optimized</a:t>
            </a:r>
            <a:r>
              <a:rPr kumimoji="0" lang="en-CH" sz="235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CH" sz="2350" b="1" i="0" u="none" strike="noStrike" kern="1200" cap="none" spc="0" normalizeH="0" baseline="0" noProof="0" dirty="0">
                <a:ln>
                  <a:noFill/>
                </a:ln>
                <a:solidFill>
                  <a:srgbClr val="C813BD"/>
                </a:solidFill>
                <a:effectLst/>
                <a:uLnTx/>
                <a:uFillTx/>
                <a:latin typeface="Corbel" panose="020B0503020204020204" pitchFamily="34" charset="0"/>
                <a:ea typeface="+mn-ea"/>
                <a:cs typeface="+mn-cs"/>
              </a:rPr>
              <a:t> </a:t>
            </a:r>
            <a:r>
              <a:rPr kumimoji="0" lang="en-GB" sz="2350" b="1" i="0" u="none" strike="noStrike" kern="1200" cap="none" spc="0" normalizeH="0" baseline="0" noProof="0" dirty="0">
                <a:ln>
                  <a:noFill/>
                </a:ln>
                <a:solidFill>
                  <a:srgbClr val="DB742F"/>
                </a:solidFill>
                <a:effectLst/>
                <a:uLnTx/>
                <a:uFillTx/>
                <a:latin typeface="Corbel" panose="020B0503020204020204" pitchFamily="34" charset="0"/>
                <a:ea typeface="+mn-ea"/>
                <a:cs typeface="+mn-cs"/>
              </a:rPr>
              <a:t>Accuracy-Optimized</a:t>
            </a:r>
            <a:r>
              <a:rPr kumimoji="0" lang="en-GB" sz="235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35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PIM</a:t>
            </a:r>
            <a:r>
              <a:rPr kumimoji="0" lang="en-GB" sz="235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 </a:t>
            </a:r>
            <a:r>
              <a:rPr kumimoji="0" lang="en-GB" sz="235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baselines</a:t>
            </a:r>
          </a:p>
        </p:txBody>
      </p:sp>
      <p:cxnSp>
        <p:nvCxnSpPr>
          <p:cNvPr id="8" name="Straight Arrow Connector 7">
            <a:extLst>
              <a:ext uri="{FF2B5EF4-FFF2-40B4-BE49-F238E27FC236}">
                <a16:creationId xmlns:a16="http://schemas.microsoft.com/office/drawing/2014/main" id="{3EE46513-A638-C740-B242-5F6A7C513128}"/>
              </a:ext>
            </a:extLst>
          </p:cNvPr>
          <p:cNvCxnSpPr>
            <a:cxnSpLocks/>
          </p:cNvCxnSpPr>
          <p:nvPr/>
        </p:nvCxnSpPr>
        <p:spPr>
          <a:xfrm flipV="1">
            <a:off x="2536132" y="1950787"/>
            <a:ext cx="0" cy="1658031"/>
          </a:xfrm>
          <a:prstGeom prst="straightConnector1">
            <a:avLst/>
          </a:prstGeom>
          <a:ln w="15875">
            <a:solidFill>
              <a:srgbClr val="C813BD"/>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2AC154CB-9114-3544-9CEC-75361288F786}"/>
              </a:ext>
            </a:extLst>
          </p:cNvPr>
          <p:cNvSpPr txBox="1"/>
          <p:nvPr/>
        </p:nvSpPr>
        <p:spPr>
          <a:xfrm rot="16200000">
            <a:off x="2308736" y="2235101"/>
            <a:ext cx="44545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C813BD"/>
                </a:solidFill>
                <a:effectLst/>
                <a:uLnTx/>
                <a:uFillTx/>
                <a:latin typeface="Calibri" panose="020F0502020204030204"/>
                <a:ea typeface="+mn-ea"/>
                <a:cs typeface="+mn-cs"/>
              </a:rPr>
              <a:t>5.4x</a:t>
            </a:r>
            <a:endParaRPr kumimoji="0" lang="en-CH" sz="1600" b="1" i="0" u="none" strike="noStrike" kern="1200" cap="none" spc="0" normalizeH="0" baseline="0" noProof="0" dirty="0">
              <a:ln>
                <a:noFill/>
              </a:ln>
              <a:solidFill>
                <a:srgbClr val="C813BD"/>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39ED5D0C-E127-AA45-85BB-5D0CB7293B6F}"/>
              </a:ext>
            </a:extLst>
          </p:cNvPr>
          <p:cNvCxnSpPr>
            <a:cxnSpLocks/>
          </p:cNvCxnSpPr>
          <p:nvPr/>
        </p:nvCxnSpPr>
        <p:spPr>
          <a:xfrm>
            <a:off x="2163468" y="1950787"/>
            <a:ext cx="4980561"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872BED7-0A92-2645-A423-633BFD3B22F7}"/>
              </a:ext>
            </a:extLst>
          </p:cNvPr>
          <p:cNvCxnSpPr>
            <a:cxnSpLocks/>
          </p:cNvCxnSpPr>
          <p:nvPr/>
        </p:nvCxnSpPr>
        <p:spPr>
          <a:xfrm flipV="1">
            <a:off x="4151870" y="1967145"/>
            <a:ext cx="0" cy="1882361"/>
          </a:xfrm>
          <a:prstGeom prst="straightConnector1">
            <a:avLst/>
          </a:prstGeom>
          <a:ln w="15875">
            <a:solidFill>
              <a:srgbClr val="DB742F"/>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BF6B11B6-4049-B842-845B-BF613047B3B3}"/>
              </a:ext>
            </a:extLst>
          </p:cNvPr>
          <p:cNvSpPr txBox="1"/>
          <p:nvPr/>
        </p:nvSpPr>
        <p:spPr>
          <a:xfrm rot="16200000">
            <a:off x="3832152" y="2306140"/>
            <a:ext cx="584727"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DB742F"/>
                </a:solidFill>
                <a:effectLst/>
                <a:uLnTx/>
                <a:uFillTx/>
                <a:latin typeface="Calibri" panose="020F0502020204030204"/>
                <a:ea typeface="+mn-ea"/>
                <a:cs typeface="+mn-cs"/>
              </a:rPr>
              <a:t>15.2x</a:t>
            </a:r>
            <a:endParaRPr kumimoji="0" lang="en-CH" sz="1600" b="1" i="0" u="none" strike="noStrike" kern="1200" cap="none" spc="0" normalizeH="0" baseline="0" noProof="0" dirty="0">
              <a:ln>
                <a:noFill/>
              </a:ln>
              <a:solidFill>
                <a:srgbClr val="DB742F"/>
              </a:solidFill>
              <a:effectLst/>
              <a:uLnTx/>
              <a:uFillTx/>
              <a:latin typeface="Calibri" panose="020F0502020204030204"/>
              <a:ea typeface="+mn-ea"/>
              <a:cs typeface="+mn-cs"/>
            </a:endParaRPr>
          </a:p>
        </p:txBody>
      </p:sp>
      <p:cxnSp>
        <p:nvCxnSpPr>
          <p:cNvPr id="16" name="Straight Arrow Connector 15">
            <a:extLst>
              <a:ext uri="{FF2B5EF4-FFF2-40B4-BE49-F238E27FC236}">
                <a16:creationId xmlns:a16="http://schemas.microsoft.com/office/drawing/2014/main" id="{D7648080-A72B-CE45-9DEC-DAC2BC1670B1}"/>
              </a:ext>
            </a:extLst>
          </p:cNvPr>
          <p:cNvCxnSpPr>
            <a:cxnSpLocks/>
          </p:cNvCxnSpPr>
          <p:nvPr/>
        </p:nvCxnSpPr>
        <p:spPr>
          <a:xfrm flipV="1">
            <a:off x="5769935" y="1950787"/>
            <a:ext cx="0" cy="958662"/>
          </a:xfrm>
          <a:prstGeom prst="straightConnector1">
            <a:avLst/>
          </a:prstGeom>
          <a:ln w="15875">
            <a:solidFill>
              <a:srgbClr val="7030A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E1419C1-DA6A-8F47-8864-B7672570EC50}"/>
              </a:ext>
            </a:extLst>
          </p:cNvPr>
          <p:cNvSpPr txBox="1"/>
          <p:nvPr/>
        </p:nvSpPr>
        <p:spPr>
          <a:xfrm rot="16200000">
            <a:off x="5547208" y="2235102"/>
            <a:ext cx="44545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30A0"/>
                </a:solidFill>
                <a:effectLst/>
                <a:uLnTx/>
                <a:uFillTx/>
                <a:latin typeface="Calibri" panose="020F0502020204030204"/>
                <a:ea typeface="+mn-ea"/>
                <a:cs typeface="+mn-cs"/>
              </a:rPr>
              <a:t>1.9x</a:t>
            </a:r>
            <a:endParaRPr kumimoji="0" lang="en-CH" sz="16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17" name="Title 1">
            <a:extLst>
              <a:ext uri="{FF2B5EF4-FFF2-40B4-BE49-F238E27FC236}">
                <a16:creationId xmlns:a16="http://schemas.microsoft.com/office/drawing/2014/main" id="{E01E3EC5-2D00-D84B-BC50-6509DDF63D9D}"/>
              </a:ext>
            </a:extLst>
          </p:cNvPr>
          <p:cNvSpPr>
            <a:spLocks noGrp="1"/>
          </p:cNvSpPr>
          <p:nvPr>
            <p:ph type="title"/>
          </p:nvPr>
        </p:nvSpPr>
        <p:spPr>
          <a:xfrm>
            <a:off x="0" y="1"/>
            <a:ext cx="9144000" cy="782950"/>
          </a:xfrm>
        </p:spPr>
        <p:txBody>
          <a:bodyPr/>
          <a:lstStyle/>
          <a:p>
            <a:pPr>
              <a:lnSpc>
                <a:spcPct val="90000"/>
              </a:lnSpc>
            </a:pPr>
            <a:r>
              <a:rPr kumimoji="0" lang="en-CH" sz="3200" b="1" i="0" u="none" strike="noStrike" kern="1200" cap="none" spc="0" normalizeH="0" baseline="0" noProof="0" dirty="0">
                <a:ln>
                  <a:noFill/>
                </a:ln>
                <a:solidFill>
                  <a:srgbClr val="06436E"/>
                </a:solidFill>
                <a:effectLst/>
                <a:uLnTx/>
                <a:uFillTx/>
                <a:latin typeface="Corbel" panose="020B0503020204020204" pitchFamily="34" charset="0"/>
                <a:ea typeface="+mj-ea"/>
                <a:cs typeface="+mj-cs"/>
              </a:rPr>
              <a:t>Reduction in Energy Consumption</a:t>
            </a:r>
            <a:endParaRPr lang="en-CH" dirty="0"/>
          </a:p>
        </p:txBody>
      </p:sp>
      <p:sp>
        <p:nvSpPr>
          <p:cNvPr id="15" name="Rounded Rectangle 14">
            <a:extLst>
              <a:ext uri="{FF2B5EF4-FFF2-40B4-BE49-F238E27FC236}">
                <a16:creationId xmlns:a16="http://schemas.microsoft.com/office/drawing/2014/main" id="{0187E99F-3D4B-D044-A03E-A2BBADF33857}"/>
              </a:ext>
            </a:extLst>
          </p:cNvPr>
          <p:cNvSpPr/>
          <p:nvPr/>
        </p:nvSpPr>
        <p:spPr>
          <a:xfrm>
            <a:off x="3644243" y="1511074"/>
            <a:ext cx="1017581" cy="3003114"/>
          </a:xfrm>
          <a:prstGeom prst="roundRect">
            <a:avLst/>
          </a:prstGeom>
          <a:noFill/>
          <a:ln w="38100">
            <a:solidFill>
              <a:srgbClr val="0432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9DA05963-E0CB-4D48-8B31-1D3BEB052E0B}"/>
              </a:ext>
            </a:extLst>
          </p:cNvPr>
          <p:cNvSpPr txBox="1"/>
          <p:nvPr/>
        </p:nvSpPr>
        <p:spPr>
          <a:xfrm>
            <a:off x="7723077" y="818155"/>
            <a:ext cx="1348617" cy="830997"/>
          </a:xfrm>
          <a:prstGeom prst="rect">
            <a:avLst/>
          </a:prstGeom>
          <a:noFill/>
        </p:spPr>
        <p:txBody>
          <a:bodyPr wrap="square" l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0432FF"/>
                </a:solidFill>
                <a:effectLst/>
                <a:uLnTx/>
                <a:uFillTx/>
                <a:latin typeface="Corbel" panose="020B0503020204020204" pitchFamily="34" charset="0"/>
                <a:ea typeface="+mn-ea"/>
                <a:cs typeface="+mn-cs"/>
              </a:rPr>
              <a:t>Same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0432FF"/>
                </a:solidFill>
                <a:effectLst/>
                <a:uLnTx/>
                <a:uFillTx/>
                <a:latin typeface="Corbel" panose="020B0503020204020204" pitchFamily="34" charset="0"/>
                <a:ea typeface="+mn-ea"/>
                <a:cs typeface="+mn-cs"/>
              </a:rPr>
              <a:t>accuracy</a:t>
            </a:r>
          </a:p>
        </p:txBody>
      </p:sp>
      <p:cxnSp>
        <p:nvCxnSpPr>
          <p:cNvPr id="24" name="Curved Connector 23">
            <a:extLst>
              <a:ext uri="{FF2B5EF4-FFF2-40B4-BE49-F238E27FC236}">
                <a16:creationId xmlns:a16="http://schemas.microsoft.com/office/drawing/2014/main" id="{17E30C8D-DB76-A44A-BB78-A8B943DA1DF2}"/>
              </a:ext>
            </a:extLst>
          </p:cNvPr>
          <p:cNvCxnSpPr>
            <a:cxnSpLocks/>
          </p:cNvCxnSpPr>
          <p:nvPr/>
        </p:nvCxnSpPr>
        <p:spPr>
          <a:xfrm flipV="1">
            <a:off x="4713382" y="1047762"/>
            <a:ext cx="3009694" cy="601391"/>
          </a:xfrm>
          <a:prstGeom prst="curvedConnector3">
            <a:avLst>
              <a:gd name="adj1" fmla="val 62153"/>
            </a:avLst>
          </a:prstGeom>
          <a:ln w="15875">
            <a:solidFill>
              <a:srgbClr val="0432FF"/>
            </a:solidFill>
            <a:headEnd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3" name="Curved Connector 32">
            <a:extLst>
              <a:ext uri="{FF2B5EF4-FFF2-40B4-BE49-F238E27FC236}">
                <a16:creationId xmlns:a16="http://schemas.microsoft.com/office/drawing/2014/main" id="{466230F0-F2AE-724D-B455-1B062E46C3C3}"/>
              </a:ext>
            </a:extLst>
          </p:cNvPr>
          <p:cNvCxnSpPr>
            <a:cxnSpLocks/>
            <a:endCxn id="22" idx="1"/>
          </p:cNvCxnSpPr>
          <p:nvPr/>
        </p:nvCxnSpPr>
        <p:spPr>
          <a:xfrm rot="5400000" flipH="1" flipV="1">
            <a:off x="7193825" y="1421535"/>
            <a:ext cx="717133" cy="341372"/>
          </a:xfrm>
          <a:prstGeom prst="curvedConnector2">
            <a:avLst/>
          </a:prstGeom>
          <a:ln w="15875">
            <a:solidFill>
              <a:srgbClr val="0432FF"/>
            </a:solidFill>
            <a:headEnd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463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18" grpId="0" animBg="1"/>
      <p:bldP spid="15" grpId="0" animBg="1"/>
      <p:bldP spid="22"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2F0B-17AA-4B4A-B19A-F926192A5BB4}"/>
              </a:ext>
            </a:extLst>
          </p:cNvPr>
          <p:cNvSpPr>
            <a:spLocks noGrp="1"/>
          </p:cNvSpPr>
          <p:nvPr>
            <p:ph type="title"/>
          </p:nvPr>
        </p:nvSpPr>
        <p:spPr/>
        <p:txBody>
          <a:bodyPr/>
          <a:lstStyle/>
          <a:p>
            <a:r>
              <a:rPr lang="en-CH" dirty="0"/>
              <a:t>Accuracy, Area, and Power</a:t>
            </a:r>
          </a:p>
        </p:txBody>
      </p:sp>
      <p:sp>
        <p:nvSpPr>
          <p:cNvPr id="3" name="Content Placeholder 2">
            <a:extLst>
              <a:ext uri="{FF2B5EF4-FFF2-40B4-BE49-F238E27FC236}">
                <a16:creationId xmlns:a16="http://schemas.microsoft.com/office/drawing/2014/main" id="{4628DB41-A619-A04A-A04A-0D5A45CB21CC}"/>
              </a:ext>
            </a:extLst>
          </p:cNvPr>
          <p:cNvSpPr>
            <a:spLocks noGrp="1"/>
          </p:cNvSpPr>
          <p:nvPr>
            <p:ph idx="1"/>
          </p:nvPr>
        </p:nvSpPr>
        <p:spPr>
          <a:xfrm>
            <a:off x="93785" y="813432"/>
            <a:ext cx="9261231" cy="2405725"/>
          </a:xfrm>
        </p:spPr>
        <p:txBody>
          <a:bodyPr/>
          <a:lstStyle/>
          <a:p>
            <a:pPr marL="0" indent="0">
              <a:buNone/>
            </a:pPr>
            <a:r>
              <a:rPr lang="en-CH" b="1" u="sng" dirty="0">
                <a:solidFill>
                  <a:srgbClr val="0432FF"/>
                </a:solidFill>
              </a:rPr>
              <a:t>Accuracy</a:t>
            </a:r>
            <a:endParaRPr lang="en-CH" sz="3200" b="1" u="sng" dirty="0">
              <a:solidFill>
                <a:srgbClr val="0432FF"/>
              </a:solidFill>
            </a:endParaRPr>
          </a:p>
          <a:p>
            <a:r>
              <a:rPr lang="en-CH" sz="2400" b="1" dirty="0">
                <a:solidFill>
                  <a:srgbClr val="629B3C"/>
                </a:solidFill>
              </a:rPr>
              <a:t>Same accuracy </a:t>
            </a:r>
            <a:r>
              <a:rPr lang="en-CH" sz="2400" dirty="0"/>
              <a:t>as the </a:t>
            </a:r>
            <a:r>
              <a:rPr lang="en-CH" sz="2400" b="1" dirty="0">
                <a:solidFill>
                  <a:schemeClr val="accent2"/>
                </a:solidFill>
              </a:rPr>
              <a:t>accuracy-optimized</a:t>
            </a:r>
            <a:r>
              <a:rPr lang="en-CH" sz="2400" dirty="0"/>
              <a:t> baseline</a:t>
            </a:r>
          </a:p>
          <a:p>
            <a:r>
              <a:rPr lang="en-CH" sz="2400" b="1" dirty="0">
                <a:solidFill>
                  <a:srgbClr val="629B3C"/>
                </a:solidFill>
              </a:rPr>
              <a:t>Significantly higher accuracy </a:t>
            </a:r>
            <a:r>
              <a:rPr lang="en-CH" sz="2400" dirty="0"/>
              <a:t>than the </a:t>
            </a:r>
            <a:r>
              <a:rPr lang="en-CH" sz="2400" b="1" dirty="0">
                <a:solidFill>
                  <a:srgbClr val="C812BD"/>
                </a:solidFill>
              </a:rPr>
              <a:t>performance-optimized</a:t>
            </a:r>
            <a:r>
              <a:rPr lang="en-CH" sz="2400" b="1" dirty="0">
                <a:solidFill>
                  <a:schemeClr val="accent2"/>
                </a:solidFill>
              </a:rPr>
              <a:t> </a:t>
            </a:r>
            <a:r>
              <a:rPr lang="en-CH" sz="2400" dirty="0"/>
              <a:t>and </a:t>
            </a:r>
            <a:r>
              <a:rPr lang="en-CH" sz="2400" b="1" dirty="0">
                <a:solidFill>
                  <a:srgbClr val="7030A0"/>
                </a:solidFill>
              </a:rPr>
              <a:t>PIM</a:t>
            </a:r>
            <a:r>
              <a:rPr lang="en-CH" sz="2400" dirty="0"/>
              <a:t> baselines</a:t>
            </a:r>
          </a:p>
          <a:p>
            <a:pPr lvl="1"/>
            <a:r>
              <a:rPr lang="en-GB" dirty="0">
                <a:latin typeface="+mn-lt"/>
              </a:rPr>
              <a:t>4.6 – 5.2× </a:t>
            </a:r>
            <a:r>
              <a:rPr lang="en-GB" dirty="0"/>
              <a:t>higher F</a:t>
            </a:r>
            <a:r>
              <a:rPr lang="en-GB" dirty="0">
                <a:latin typeface="+mn-lt"/>
              </a:rPr>
              <a:t>1</a:t>
            </a:r>
            <a:r>
              <a:rPr lang="en-GB" dirty="0"/>
              <a:t> score</a:t>
            </a:r>
          </a:p>
          <a:p>
            <a:pPr lvl="1"/>
            <a:r>
              <a:rPr lang="en-GB" dirty="0">
                <a:latin typeface="+mn-lt"/>
              </a:rPr>
              <a:t>3 – 24% </a:t>
            </a:r>
            <a:r>
              <a:rPr lang="en-GB" dirty="0"/>
              <a:t>lower L</a:t>
            </a:r>
            <a:r>
              <a:rPr lang="en-GB" dirty="0">
                <a:latin typeface="+mn-lt"/>
              </a:rPr>
              <a:t>1</a:t>
            </a:r>
            <a:r>
              <a:rPr lang="en-GB" dirty="0"/>
              <a:t> norm error</a:t>
            </a:r>
            <a:endParaRPr lang="en-CH" sz="2800" dirty="0"/>
          </a:p>
        </p:txBody>
      </p:sp>
      <p:sp>
        <p:nvSpPr>
          <p:cNvPr id="7" name="Content Placeholder 2">
            <a:extLst>
              <a:ext uri="{FF2B5EF4-FFF2-40B4-BE49-F238E27FC236}">
                <a16:creationId xmlns:a16="http://schemas.microsoft.com/office/drawing/2014/main" id="{5465DBDC-10A7-E946-AF64-F5682E6E7917}"/>
              </a:ext>
            </a:extLst>
          </p:cNvPr>
          <p:cNvSpPr txBox="1">
            <a:spLocks/>
          </p:cNvSpPr>
          <p:nvPr/>
        </p:nvSpPr>
        <p:spPr>
          <a:xfrm>
            <a:off x="93785" y="3648351"/>
            <a:ext cx="9261231" cy="2218155"/>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None/>
              <a:tabLst/>
              <a:defRPr/>
            </a:pPr>
            <a:r>
              <a:rPr kumimoji="0" lang="en-CH" sz="2800" b="1" i="0" u="sng" strike="noStrike" kern="1200" cap="none" spc="0" normalizeH="0" baseline="0" noProof="0" dirty="0">
                <a:ln>
                  <a:noFill/>
                </a:ln>
                <a:solidFill>
                  <a:srgbClr val="0432FF"/>
                </a:solidFill>
                <a:effectLst/>
                <a:uLnTx/>
                <a:uFillTx/>
                <a:latin typeface="Corbel" panose="020B0503020204020204" pitchFamily="34" charset="0"/>
                <a:ea typeface="+mn-ea"/>
                <a:cs typeface="+mn-cs"/>
              </a:rPr>
              <a:t>Area and Power</a:t>
            </a:r>
          </a:p>
          <a:p>
            <a:pPr marL="0" marR="0" lvl="0" indent="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Total for an 8-channel SSD:</a:t>
            </a:r>
          </a:p>
          <a:p>
            <a:pPr marL="187200" marR="0" lvl="0" indent="-18720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Area:</a:t>
            </a:r>
            <a:r>
              <a:rPr kumimoji="0" lang="en-GB" sz="2400" b="0"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0.04</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mm</a:t>
            </a:r>
            <a:r>
              <a:rPr kumimoji="0" lang="en-GB" sz="2400" b="0" i="0" u="none" strike="noStrike" kern="1200" cap="none" spc="0" normalizeH="0" baseline="30000" noProof="0" dirty="0">
                <a:ln>
                  <a:noFill/>
                </a:ln>
                <a:solidFill>
                  <a:prstClr val="black"/>
                </a:solidFill>
                <a:effectLst/>
                <a:uLnTx/>
                <a:uFillTx/>
                <a:latin typeface="Corbel" panose="020B0503020204020204" pitchFamily="34" charset="0"/>
                <a:ea typeface="+mn-ea"/>
                <a:cs typeface="+mn-cs"/>
              </a:rPr>
              <a:t>2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a:p>
            <a:pPr marL="187200" marR="0" lvl="0" indent="-18720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Power:</a:t>
            </a:r>
            <a:r>
              <a:rPr kumimoji="0" lang="en-GB" sz="2400" b="0" i="0" u="none" strike="noStrike" kern="1200" cap="none" spc="0" normalizeH="0" baseline="0" noProof="0" dirty="0">
                <a:ln>
                  <a:noFill/>
                </a:ln>
                <a:solidFill>
                  <a:srgbClr val="629B3C"/>
                </a:solidFill>
                <a:effectLst/>
                <a:uLnTx/>
                <a:uFillTx/>
                <a:latin typeface="Calibri" panose="020F0502020204030204"/>
                <a:ea typeface="+mn-ea"/>
                <a:cs typeface="+mn-cs"/>
              </a:rPr>
              <a:t>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7.658</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4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mW</a:t>
            </a:r>
            <a:endPar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None/>
              <a:tabLst/>
              <a:defRPr/>
            </a:pPr>
            <a:r>
              <a:rPr kumimoji="0" lang="en-GB"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(Only </a:t>
            </a:r>
            <a:r>
              <a:rPr kumimoji="0" lang="en-GB" sz="2400" b="1" i="1" u="none" strike="noStrike" kern="1200" cap="none" spc="0" normalizeH="0" baseline="0" noProof="0" dirty="0">
                <a:ln>
                  <a:noFill/>
                </a:ln>
                <a:solidFill>
                  <a:srgbClr val="629B3C"/>
                </a:solidFill>
                <a:effectLst/>
                <a:uLnTx/>
                <a:uFillTx/>
                <a:latin typeface="Calibri" panose="020F0502020204030204"/>
                <a:ea typeface="+mn-ea"/>
                <a:cs typeface="+mn-cs"/>
              </a:rPr>
              <a:t>1.7%</a:t>
            </a:r>
            <a:r>
              <a:rPr kumimoji="0" lang="en-GB" sz="2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 the area and </a:t>
            </a:r>
            <a:r>
              <a:rPr kumimoji="0" lang="en-GB" sz="2400" b="1" i="1" u="none" strike="noStrike" kern="1200" cap="none" spc="0" normalizeH="0" baseline="0" noProof="0" dirty="0">
                <a:ln>
                  <a:noFill/>
                </a:ln>
                <a:solidFill>
                  <a:srgbClr val="629C3B"/>
                </a:solidFill>
                <a:effectLst/>
                <a:uLnTx/>
                <a:uFillTx/>
                <a:latin typeface="Calibri" panose="020F0502020204030204"/>
                <a:ea typeface="+mn-ea"/>
                <a:cs typeface="+mn-cs"/>
              </a:rPr>
              <a:t>4.6%</a:t>
            </a:r>
            <a:r>
              <a:rPr kumimoji="0" lang="en-GB"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of the power consumption </a:t>
            </a:r>
          </a:p>
          <a:p>
            <a:pPr marL="0" marR="0" lvl="0" indent="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None/>
              <a:tabLst/>
              <a:defRPr/>
            </a:pPr>
            <a:r>
              <a:rPr kumimoji="0" lang="en-GB"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 three ARM Cortex R4 cores in an SSD controller)</a:t>
            </a:r>
            <a:endParaRPr kumimoji="0" lang="en-GB" sz="2400" b="0" i="1" u="none" strike="noStrike" kern="1200" cap="none" spc="0" normalizeH="0" baseline="3000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311150" marR="0" lvl="1" indent="-187200" algn="l" defTabSz="914400" rtl="0" eaLnBrk="1" fontAlgn="auto" latinLnBrk="0" hangingPunct="1">
              <a:lnSpc>
                <a:spcPct val="90000"/>
              </a:lnSpc>
              <a:spcBef>
                <a:spcPts val="500"/>
              </a:spcBef>
              <a:spcAft>
                <a:spcPts val="0"/>
              </a:spcAft>
              <a:buClr>
                <a:prstClr val="black"/>
              </a:buClr>
              <a:buSzTx/>
              <a:buFont typeface="Cambria" panose="02040503050406030204" pitchFamily="18" charset="0"/>
              <a:buChar char="-"/>
              <a:tabLst/>
              <a:defRPr/>
            </a:pPr>
            <a:endParaRPr kumimoji="0" lang="en-GB" sz="2400" b="0" i="0" u="none" strike="noStrike" kern="1200" cap="none" spc="0" normalizeH="0" baseline="30000" noProof="0" dirty="0">
              <a:ln>
                <a:noFill/>
              </a:ln>
              <a:solidFill>
                <a:prstClr val="black"/>
              </a:solidFill>
              <a:effectLst/>
              <a:uLnTx/>
              <a:uFillTx/>
              <a:latin typeface="Corbel" panose="020B0503020204020204" pitchFamily="34" charset="0"/>
              <a:ea typeface="+mn-ea"/>
              <a:cs typeface="+mn-cs"/>
            </a:endParaRPr>
          </a:p>
          <a:p>
            <a:pPr marL="311150" marR="0" lvl="1" indent="-187200" algn="l" defTabSz="914400" rtl="0" eaLnBrk="1" fontAlgn="auto" latinLnBrk="0" hangingPunct="1">
              <a:lnSpc>
                <a:spcPct val="90000"/>
              </a:lnSpc>
              <a:spcBef>
                <a:spcPts val="500"/>
              </a:spcBef>
              <a:spcAft>
                <a:spcPts val="0"/>
              </a:spcAft>
              <a:buClr>
                <a:prstClr val="black"/>
              </a:buClr>
              <a:buSzTx/>
              <a:buFont typeface="Cambria" panose="02040503050406030204" pitchFamily="18" charset="0"/>
              <a:buChar char="-"/>
              <a:tabLst/>
              <a:defRPr/>
            </a:pPr>
            <a:endParaRPr kumimoji="0" lang="en-GB" sz="2400" b="0" i="0" u="none" strike="noStrike" kern="1200" cap="none" spc="0" normalizeH="0" baseline="30000" noProof="0" dirty="0">
              <a:ln>
                <a:noFill/>
              </a:ln>
              <a:solidFill>
                <a:prstClr val="black"/>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03180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uiExpand="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D0F72-87D9-544D-A6CE-FE644A9972AC}"/>
              </a:ext>
            </a:extLst>
          </p:cNvPr>
          <p:cNvSpPr>
            <a:spLocks noGrp="1"/>
          </p:cNvSpPr>
          <p:nvPr>
            <p:ph type="title"/>
          </p:nvPr>
        </p:nvSpPr>
        <p:spPr/>
        <p:txBody>
          <a:bodyPr/>
          <a:lstStyle/>
          <a:p>
            <a:r>
              <a:rPr lang="en-CH" dirty="0"/>
              <a:t>System Cost-Efficiency</a:t>
            </a:r>
          </a:p>
        </p:txBody>
      </p:sp>
      <p:sp>
        <p:nvSpPr>
          <p:cNvPr id="20" name="TextBox 19">
            <a:extLst>
              <a:ext uri="{FF2B5EF4-FFF2-40B4-BE49-F238E27FC236}">
                <a16:creationId xmlns:a16="http://schemas.microsoft.com/office/drawing/2014/main" id="{9EBEA72C-C8DB-C84F-B722-3E3421B84BE7}"/>
              </a:ext>
            </a:extLst>
          </p:cNvPr>
          <p:cNvSpPr txBox="1"/>
          <p:nvPr/>
        </p:nvSpPr>
        <p:spPr>
          <a:xfrm rot="16200000">
            <a:off x="-869369" y="3048865"/>
            <a:ext cx="238539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GMean Speedup</a:t>
            </a:r>
          </a:p>
        </p:txBody>
      </p:sp>
      <p:graphicFrame>
        <p:nvGraphicFramePr>
          <p:cNvPr id="23" name="Chart 22">
            <a:extLst>
              <a:ext uri="{FF2B5EF4-FFF2-40B4-BE49-F238E27FC236}">
                <a16:creationId xmlns:a16="http://schemas.microsoft.com/office/drawing/2014/main" id="{9A884CC5-7239-CE40-AC06-B156C4BB5EA6}"/>
              </a:ext>
            </a:extLst>
          </p:cNvPr>
          <p:cNvGraphicFramePr>
            <a:graphicFrameLocks/>
          </p:cNvGraphicFramePr>
          <p:nvPr/>
        </p:nvGraphicFramePr>
        <p:xfrm>
          <a:off x="437321" y="1846540"/>
          <a:ext cx="8556875" cy="3054524"/>
        </p:xfrm>
        <a:graphic>
          <a:graphicData uri="http://schemas.openxmlformats.org/drawingml/2006/chart">
            <c:chart xmlns:c="http://schemas.openxmlformats.org/drawingml/2006/chart" xmlns:r="http://schemas.openxmlformats.org/officeDocument/2006/relationships" r:id="rId3"/>
          </a:graphicData>
        </a:graphic>
      </p:graphicFrame>
      <p:sp>
        <p:nvSpPr>
          <p:cNvPr id="30" name="Content Placeholder 2">
            <a:extLst>
              <a:ext uri="{FF2B5EF4-FFF2-40B4-BE49-F238E27FC236}">
                <a16:creationId xmlns:a16="http://schemas.microsoft.com/office/drawing/2014/main" id="{99BD6D46-47FA-814C-B9C8-7363C421C6B5}"/>
              </a:ext>
            </a:extLst>
          </p:cNvPr>
          <p:cNvSpPr>
            <a:spLocks noGrp="1"/>
          </p:cNvSpPr>
          <p:nvPr>
            <p:ph idx="1"/>
          </p:nvPr>
        </p:nvSpPr>
        <p:spPr>
          <a:xfrm>
            <a:off x="93785" y="909684"/>
            <a:ext cx="9037567" cy="994246"/>
          </a:xfrm>
        </p:spPr>
        <p:txBody>
          <a:bodyPr/>
          <a:lstStyle/>
          <a:p>
            <a:r>
              <a:rPr lang="en-GB" sz="2350" b="1" dirty="0">
                <a:solidFill>
                  <a:srgbClr val="929000"/>
                </a:solidFill>
              </a:rPr>
              <a:t>Cost-optimized system ($): </a:t>
            </a:r>
            <a:r>
              <a:rPr lang="en-GB" sz="2350" dirty="0"/>
              <a:t>With SSD-C and </a:t>
            </a:r>
            <a:r>
              <a:rPr lang="en-GB" sz="2350" dirty="0">
                <a:latin typeface="+mn-lt"/>
              </a:rPr>
              <a:t>64</a:t>
            </a:r>
            <a:r>
              <a:rPr lang="en-GB" sz="2350" dirty="0"/>
              <a:t>-GB DRAM</a:t>
            </a:r>
          </a:p>
          <a:p>
            <a:r>
              <a:rPr lang="en-GB" sz="2350" b="1" dirty="0">
                <a:solidFill>
                  <a:srgbClr val="1B83C5"/>
                </a:solidFill>
              </a:rPr>
              <a:t>Performance-optimized system ($$$): </a:t>
            </a:r>
            <a:r>
              <a:rPr lang="en-GB" sz="2350" dirty="0"/>
              <a:t>With SSD-P and </a:t>
            </a:r>
            <a:r>
              <a:rPr lang="en-GB" sz="2350" dirty="0">
                <a:latin typeface="+mn-lt"/>
              </a:rPr>
              <a:t>1</a:t>
            </a:r>
            <a:r>
              <a:rPr lang="en-GB" sz="2350" dirty="0"/>
              <a:t>-TB DRAM</a:t>
            </a:r>
          </a:p>
          <a:p>
            <a:endParaRPr lang="en-GB" sz="2350" dirty="0"/>
          </a:p>
          <a:p>
            <a:endParaRPr lang="en-CH" sz="2350" dirty="0"/>
          </a:p>
        </p:txBody>
      </p:sp>
      <p:sp>
        <p:nvSpPr>
          <p:cNvPr id="39" name="Rectangle 38">
            <a:extLst>
              <a:ext uri="{FF2B5EF4-FFF2-40B4-BE49-F238E27FC236}">
                <a16:creationId xmlns:a16="http://schemas.microsoft.com/office/drawing/2014/main" id="{1A80C71C-F6D0-474F-B2E6-54CA9D5B5DAD}"/>
              </a:ext>
            </a:extLst>
          </p:cNvPr>
          <p:cNvSpPr/>
          <p:nvPr/>
        </p:nvSpPr>
        <p:spPr>
          <a:xfrm>
            <a:off x="0" y="5128102"/>
            <a:ext cx="9144000" cy="11556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0" rIns="5400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35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MegIS outperforms the baselines</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350" b="1" i="1"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even</a:t>
            </a:r>
            <a:r>
              <a:rPr kumimoji="0" lang="en-GB" sz="235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 when running on a much less costly system</a:t>
            </a:r>
          </a:p>
        </p:txBody>
      </p:sp>
      <p:sp>
        <p:nvSpPr>
          <p:cNvPr id="41" name="TextBox 40">
            <a:extLst>
              <a:ext uri="{FF2B5EF4-FFF2-40B4-BE49-F238E27FC236}">
                <a16:creationId xmlns:a16="http://schemas.microsoft.com/office/drawing/2014/main" id="{4E8997B5-0F37-6F46-A103-3A90CBB856FA}"/>
              </a:ext>
            </a:extLst>
          </p:cNvPr>
          <p:cNvSpPr txBox="1"/>
          <p:nvPr/>
        </p:nvSpPr>
        <p:spPr>
          <a:xfrm>
            <a:off x="2054089" y="4527596"/>
            <a:ext cx="304800" cy="276999"/>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9000"/>
                </a:solidFill>
                <a:effectLst/>
                <a:uLnTx/>
                <a:uFillTx/>
                <a:latin typeface="Corbel" panose="020B0503020204020204" pitchFamily="34" charset="0"/>
                <a:ea typeface="+mn-ea"/>
                <a:cs typeface="+mn-cs"/>
              </a:rPr>
              <a:t>($)</a:t>
            </a:r>
            <a:endParaRPr kumimoji="0" lang="en-CH" sz="1800" b="0" i="0" u="none" strike="noStrike" kern="1200" cap="none" spc="0" normalizeH="0" baseline="0" noProof="0" dirty="0">
              <a:ln>
                <a:noFill/>
              </a:ln>
              <a:solidFill>
                <a:srgbClr val="929000"/>
              </a:solidFill>
              <a:effectLst/>
              <a:uLnTx/>
              <a:uFillTx/>
              <a:latin typeface="Corbel" panose="020B0503020204020204" pitchFamily="34" charset="0"/>
              <a:ea typeface="+mn-ea"/>
              <a:cs typeface="+mn-cs"/>
            </a:endParaRPr>
          </a:p>
        </p:txBody>
      </p:sp>
      <p:sp>
        <p:nvSpPr>
          <p:cNvPr id="42" name="TextBox 41">
            <a:extLst>
              <a:ext uri="{FF2B5EF4-FFF2-40B4-BE49-F238E27FC236}">
                <a16:creationId xmlns:a16="http://schemas.microsoft.com/office/drawing/2014/main" id="{A1872779-FA94-164A-8F20-CAAD95C4EC71}"/>
              </a:ext>
            </a:extLst>
          </p:cNvPr>
          <p:cNvSpPr txBox="1"/>
          <p:nvPr/>
        </p:nvSpPr>
        <p:spPr>
          <a:xfrm>
            <a:off x="3586932" y="4527596"/>
            <a:ext cx="304800" cy="276999"/>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9000"/>
                </a:solidFill>
                <a:effectLst/>
                <a:uLnTx/>
                <a:uFillTx/>
                <a:latin typeface="Corbel" panose="020B0503020204020204" pitchFamily="34" charset="0"/>
                <a:ea typeface="+mn-ea"/>
                <a:cs typeface="+mn-cs"/>
              </a:rPr>
              <a:t>($)</a:t>
            </a:r>
            <a:endParaRPr kumimoji="0" lang="en-CH" sz="1800" b="0" i="0" u="none" strike="noStrike" kern="1200" cap="none" spc="0" normalizeH="0" baseline="0" noProof="0" dirty="0">
              <a:ln>
                <a:noFill/>
              </a:ln>
              <a:solidFill>
                <a:srgbClr val="929000"/>
              </a:solidFill>
              <a:effectLst/>
              <a:uLnTx/>
              <a:uFillTx/>
              <a:latin typeface="Corbel" panose="020B0503020204020204" pitchFamily="34" charset="0"/>
              <a:ea typeface="+mn-ea"/>
              <a:cs typeface="+mn-cs"/>
            </a:endParaRPr>
          </a:p>
        </p:txBody>
      </p:sp>
      <p:sp>
        <p:nvSpPr>
          <p:cNvPr id="43" name="TextBox 42">
            <a:extLst>
              <a:ext uri="{FF2B5EF4-FFF2-40B4-BE49-F238E27FC236}">
                <a16:creationId xmlns:a16="http://schemas.microsoft.com/office/drawing/2014/main" id="{1E77705E-1807-4F45-A9FF-B401051F70C9}"/>
              </a:ext>
            </a:extLst>
          </p:cNvPr>
          <p:cNvSpPr txBox="1"/>
          <p:nvPr/>
        </p:nvSpPr>
        <p:spPr>
          <a:xfrm>
            <a:off x="5088836" y="4527596"/>
            <a:ext cx="609599" cy="276999"/>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B83C5"/>
                </a:solidFill>
                <a:effectLst/>
                <a:uLnTx/>
                <a:uFillTx/>
                <a:latin typeface="Corbel" panose="020B0503020204020204" pitchFamily="34" charset="0"/>
                <a:ea typeface="+mn-ea"/>
                <a:cs typeface="+mn-cs"/>
              </a:rPr>
              <a:t>($$$)</a:t>
            </a:r>
            <a:endParaRPr kumimoji="0" lang="en-CH" sz="1800" b="0" i="0" u="none" strike="noStrike" kern="1200" cap="none" spc="0" normalizeH="0" baseline="0" noProof="0" dirty="0">
              <a:ln>
                <a:noFill/>
              </a:ln>
              <a:solidFill>
                <a:srgbClr val="1B83C5"/>
              </a:solidFill>
              <a:effectLst/>
              <a:uLnTx/>
              <a:uFillTx/>
              <a:latin typeface="Corbel" panose="020B0503020204020204" pitchFamily="34" charset="0"/>
              <a:ea typeface="+mn-ea"/>
              <a:cs typeface="+mn-cs"/>
            </a:endParaRPr>
          </a:p>
        </p:txBody>
      </p:sp>
      <p:sp>
        <p:nvSpPr>
          <p:cNvPr id="44" name="TextBox 43">
            <a:extLst>
              <a:ext uri="{FF2B5EF4-FFF2-40B4-BE49-F238E27FC236}">
                <a16:creationId xmlns:a16="http://schemas.microsoft.com/office/drawing/2014/main" id="{1C944BC5-3350-C14C-8299-2AD3B2789041}"/>
              </a:ext>
            </a:extLst>
          </p:cNvPr>
          <p:cNvSpPr txBox="1"/>
          <p:nvPr/>
        </p:nvSpPr>
        <p:spPr>
          <a:xfrm>
            <a:off x="6599585" y="4527596"/>
            <a:ext cx="609599" cy="276999"/>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B83C5"/>
                </a:solidFill>
                <a:effectLst/>
                <a:uLnTx/>
                <a:uFillTx/>
                <a:latin typeface="Corbel" panose="020B0503020204020204" pitchFamily="34" charset="0"/>
                <a:ea typeface="+mn-ea"/>
                <a:cs typeface="+mn-cs"/>
              </a:rPr>
              <a:t>($$$)</a:t>
            </a:r>
            <a:endParaRPr kumimoji="0" lang="en-CH" sz="1800" b="0" i="0" u="none" strike="noStrike" kern="1200" cap="none" spc="0" normalizeH="0" baseline="0" noProof="0" dirty="0">
              <a:ln>
                <a:noFill/>
              </a:ln>
              <a:solidFill>
                <a:srgbClr val="1B83C5"/>
              </a:solidFill>
              <a:effectLst/>
              <a:uLnTx/>
              <a:uFillTx/>
              <a:latin typeface="Corbel" panose="020B0503020204020204" pitchFamily="34" charset="0"/>
              <a:ea typeface="+mn-ea"/>
              <a:cs typeface="+mn-cs"/>
            </a:endParaRPr>
          </a:p>
        </p:txBody>
      </p:sp>
      <p:sp>
        <p:nvSpPr>
          <p:cNvPr id="45" name="TextBox 44">
            <a:extLst>
              <a:ext uri="{FF2B5EF4-FFF2-40B4-BE49-F238E27FC236}">
                <a16:creationId xmlns:a16="http://schemas.microsoft.com/office/drawing/2014/main" id="{68A07CEA-EA66-DC46-B187-53E3AEF4D605}"/>
              </a:ext>
            </a:extLst>
          </p:cNvPr>
          <p:cNvSpPr txBox="1"/>
          <p:nvPr/>
        </p:nvSpPr>
        <p:spPr>
          <a:xfrm>
            <a:off x="8224295" y="4527596"/>
            <a:ext cx="304800" cy="276999"/>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9000"/>
                </a:solidFill>
                <a:effectLst/>
                <a:uLnTx/>
                <a:uFillTx/>
                <a:latin typeface="Corbel" panose="020B0503020204020204" pitchFamily="34" charset="0"/>
                <a:ea typeface="+mn-ea"/>
                <a:cs typeface="+mn-cs"/>
              </a:rPr>
              <a:t>($)</a:t>
            </a:r>
            <a:endParaRPr kumimoji="0" lang="en-CH" sz="1800" b="0" i="0" u="none" strike="noStrike" kern="1200" cap="none" spc="0" normalizeH="0" baseline="0" noProof="0" dirty="0">
              <a:ln>
                <a:noFill/>
              </a:ln>
              <a:solidFill>
                <a:srgbClr val="929000"/>
              </a:solidFill>
              <a:effectLst/>
              <a:uLnTx/>
              <a:uFillTx/>
              <a:latin typeface="Corbel" panose="020B0503020204020204" pitchFamily="34" charset="0"/>
              <a:ea typeface="+mn-ea"/>
              <a:cs typeface="+mn-cs"/>
            </a:endParaRPr>
          </a:p>
        </p:txBody>
      </p:sp>
      <p:cxnSp>
        <p:nvCxnSpPr>
          <p:cNvPr id="48" name="Straight Connector 47">
            <a:extLst>
              <a:ext uri="{FF2B5EF4-FFF2-40B4-BE49-F238E27FC236}">
                <a16:creationId xmlns:a16="http://schemas.microsoft.com/office/drawing/2014/main" id="{D4614A5E-FB70-594D-AE3C-184287459332}"/>
              </a:ext>
            </a:extLst>
          </p:cNvPr>
          <p:cNvCxnSpPr>
            <a:cxnSpLocks/>
          </p:cNvCxnSpPr>
          <p:nvPr/>
        </p:nvCxnSpPr>
        <p:spPr>
          <a:xfrm>
            <a:off x="1493134" y="2494484"/>
            <a:ext cx="6379944"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D0B2DB7A-E1A0-3945-93C2-BB0DFB2D1FE6}"/>
              </a:ext>
            </a:extLst>
          </p:cNvPr>
          <p:cNvCxnSpPr>
            <a:cxnSpLocks/>
          </p:cNvCxnSpPr>
          <p:nvPr/>
        </p:nvCxnSpPr>
        <p:spPr>
          <a:xfrm flipV="1">
            <a:off x="6486627" y="2494484"/>
            <a:ext cx="0" cy="1613570"/>
          </a:xfrm>
          <a:prstGeom prst="straightConnector1">
            <a:avLst/>
          </a:prstGeom>
          <a:ln w="15875">
            <a:solidFill>
              <a:srgbClr val="1B83C5"/>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35ED646B-9F85-1140-9ADF-69B297897882}"/>
              </a:ext>
            </a:extLst>
          </p:cNvPr>
          <p:cNvSpPr txBox="1"/>
          <p:nvPr/>
        </p:nvSpPr>
        <p:spPr>
          <a:xfrm rot="16200000">
            <a:off x="6238359" y="2942589"/>
            <a:ext cx="44545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1B83C5"/>
                </a:solidFill>
                <a:effectLst/>
                <a:uLnTx/>
                <a:uFillTx/>
                <a:latin typeface="Calibri" panose="020F0502020204030204"/>
                <a:ea typeface="+mn-ea"/>
                <a:cs typeface="+mn-cs"/>
              </a:rPr>
              <a:t>7.2x</a:t>
            </a:r>
            <a:endParaRPr kumimoji="0" lang="en-CH" sz="1600" b="1" i="0" u="none" strike="noStrike" kern="1200" cap="none" spc="0" normalizeH="0" baseline="0" noProof="0" dirty="0">
              <a:ln>
                <a:noFill/>
              </a:ln>
              <a:solidFill>
                <a:srgbClr val="1B83C5"/>
              </a:solidFill>
              <a:effectLst/>
              <a:uLnTx/>
              <a:uFillTx/>
              <a:latin typeface="Calibri" panose="020F0502020204030204"/>
              <a:ea typeface="+mn-ea"/>
              <a:cs typeface="+mn-cs"/>
            </a:endParaRPr>
          </a:p>
        </p:txBody>
      </p:sp>
      <p:cxnSp>
        <p:nvCxnSpPr>
          <p:cNvPr id="53" name="Straight Arrow Connector 52">
            <a:extLst>
              <a:ext uri="{FF2B5EF4-FFF2-40B4-BE49-F238E27FC236}">
                <a16:creationId xmlns:a16="http://schemas.microsoft.com/office/drawing/2014/main" id="{29368485-B518-0545-A10E-AF2641A5E2A6}"/>
              </a:ext>
            </a:extLst>
          </p:cNvPr>
          <p:cNvCxnSpPr>
            <a:cxnSpLocks/>
          </p:cNvCxnSpPr>
          <p:nvPr/>
        </p:nvCxnSpPr>
        <p:spPr>
          <a:xfrm flipV="1">
            <a:off x="4896724" y="2494484"/>
            <a:ext cx="0" cy="1109481"/>
          </a:xfrm>
          <a:prstGeom prst="straightConnector1">
            <a:avLst/>
          </a:prstGeom>
          <a:ln w="15875">
            <a:solidFill>
              <a:srgbClr val="1B83C5"/>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5BFDCAC5-D3C8-C044-9C6D-87118DBBA7A3}"/>
              </a:ext>
            </a:extLst>
          </p:cNvPr>
          <p:cNvSpPr txBox="1"/>
          <p:nvPr/>
        </p:nvSpPr>
        <p:spPr>
          <a:xfrm rot="16200000">
            <a:off x="4673997" y="2942589"/>
            <a:ext cx="44545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1B83C5"/>
                </a:solidFill>
                <a:effectLst/>
                <a:uLnTx/>
                <a:uFillTx/>
                <a:latin typeface="Calibri" panose="020F0502020204030204"/>
                <a:ea typeface="+mn-ea"/>
                <a:cs typeface="+mn-cs"/>
              </a:rPr>
              <a:t>2.4x</a:t>
            </a:r>
            <a:endParaRPr kumimoji="0" lang="en-CH" sz="1600" b="1" i="0" u="none" strike="noStrike" kern="1200" cap="none" spc="0" normalizeH="0" baseline="0" noProof="0" dirty="0">
              <a:ln>
                <a:noFill/>
              </a:ln>
              <a:solidFill>
                <a:srgbClr val="1B83C5"/>
              </a:solidFill>
              <a:effectLst/>
              <a:uLnTx/>
              <a:uFillTx/>
              <a:latin typeface="Calibri" panose="020F0502020204030204"/>
              <a:ea typeface="+mn-ea"/>
              <a:cs typeface="+mn-cs"/>
            </a:endParaRPr>
          </a:p>
        </p:txBody>
      </p:sp>
      <p:cxnSp>
        <p:nvCxnSpPr>
          <p:cNvPr id="18" name="Straight Arrow Connector 17">
            <a:extLst>
              <a:ext uri="{FF2B5EF4-FFF2-40B4-BE49-F238E27FC236}">
                <a16:creationId xmlns:a16="http://schemas.microsoft.com/office/drawing/2014/main" id="{C2B3FD59-E238-E449-867C-9AAF48DAEDEA}"/>
              </a:ext>
            </a:extLst>
          </p:cNvPr>
          <p:cNvCxnSpPr>
            <a:cxnSpLocks/>
          </p:cNvCxnSpPr>
          <p:nvPr/>
        </p:nvCxnSpPr>
        <p:spPr>
          <a:xfrm flipV="1">
            <a:off x="3316763" y="2494484"/>
            <a:ext cx="0" cy="1794768"/>
          </a:xfrm>
          <a:prstGeom prst="straightConnector1">
            <a:avLst/>
          </a:prstGeom>
          <a:ln w="15875">
            <a:solidFill>
              <a:srgbClr val="939000"/>
            </a:solidFill>
            <a:headEnd type="triangle" w="lg" len="med"/>
            <a:tailEnd type="triangle" w="lg" len="med"/>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97DF941E-E8E4-DA4D-94D7-8B7D2B9D90DE}"/>
              </a:ext>
            </a:extLst>
          </p:cNvPr>
          <p:cNvCxnSpPr>
            <a:cxnSpLocks/>
          </p:cNvCxnSpPr>
          <p:nvPr/>
        </p:nvCxnSpPr>
        <p:spPr>
          <a:xfrm flipV="1">
            <a:off x="1744536" y="2494484"/>
            <a:ext cx="0" cy="1758102"/>
          </a:xfrm>
          <a:prstGeom prst="straightConnector1">
            <a:avLst/>
          </a:prstGeom>
          <a:ln w="15875">
            <a:solidFill>
              <a:srgbClr val="93900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7D90F8CA-AF53-F047-B601-B6706CD39D10}"/>
              </a:ext>
            </a:extLst>
          </p:cNvPr>
          <p:cNvSpPr txBox="1"/>
          <p:nvPr/>
        </p:nvSpPr>
        <p:spPr>
          <a:xfrm rot="16200000">
            <a:off x="1415193" y="2942589"/>
            <a:ext cx="658686"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939000"/>
                </a:solidFill>
                <a:effectLst/>
                <a:uLnTx/>
                <a:uFillTx/>
                <a:latin typeface="Calibri" panose="020F0502020204030204"/>
                <a:ea typeface="+mn-ea"/>
                <a:cs typeface="+mn-cs"/>
              </a:rPr>
              <a:t>16.2x</a:t>
            </a:r>
            <a:endParaRPr kumimoji="0" lang="en-CH" sz="1600" b="1" i="0" u="none" strike="noStrike" kern="1200" cap="none" spc="0" normalizeH="0" baseline="0" noProof="0" dirty="0">
              <a:ln>
                <a:noFill/>
              </a:ln>
              <a:solidFill>
                <a:srgbClr val="939000"/>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9D602979-F159-BE41-B65B-9AD63A8B6D95}"/>
              </a:ext>
            </a:extLst>
          </p:cNvPr>
          <p:cNvSpPr txBox="1"/>
          <p:nvPr/>
        </p:nvSpPr>
        <p:spPr>
          <a:xfrm rot="16200000">
            <a:off x="2977479" y="2942589"/>
            <a:ext cx="658686"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939000"/>
                </a:solidFill>
                <a:effectLst/>
                <a:uLnTx/>
                <a:uFillTx/>
                <a:latin typeface="Calibri" panose="020F0502020204030204"/>
                <a:ea typeface="+mn-ea"/>
                <a:cs typeface="+mn-cs"/>
              </a:rPr>
              <a:t>19.9x</a:t>
            </a:r>
            <a:endParaRPr kumimoji="0" lang="en-CH" sz="1600" b="1" i="0" u="none" strike="noStrike" kern="1200" cap="none" spc="0" normalizeH="0" baseline="0" noProof="0" dirty="0">
              <a:ln>
                <a:noFill/>
              </a:ln>
              <a:solidFill>
                <a:srgbClr val="939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048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graphicEl>
                                              <a:chart seriesIdx="-3" categoryIdx="-3" bldStep="gridLegend"/>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graphicEl>
                                              <a:chart seriesIdx="-4" categoryIdx="0" bldStep="category"/>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graphicEl>
                                              <a:chart seriesIdx="-4" categoryIdx="1" bldStep="category"/>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graphicEl>
                                              <a:chart seriesIdx="-4" categoryIdx="2" bldStep="category"/>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graphicEl>
                                              <a:chart seriesIdx="-4" categoryIdx="3"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graphicEl>
                                              <a:chart seriesIdx="-4" categoryIdx="4"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Graphic spid="23" grpId="0" uiExpand="1">
        <p:bldSub>
          <a:bldChart bld="category"/>
        </p:bldSub>
      </p:bldGraphic>
      <p:bldP spid="30" grpId="0" uiExpand="1" build="p"/>
      <p:bldP spid="39" grpId="0" animBg="1"/>
      <p:bldP spid="41" grpId="0" animBg="1"/>
      <p:bldP spid="42" grpId="0" animBg="1"/>
      <p:bldP spid="43" grpId="0" animBg="1"/>
      <p:bldP spid="44" grpId="0" animBg="1"/>
      <p:bldP spid="45" grpId="0" animBg="1"/>
      <p:bldP spid="50" grpId="0" animBg="1"/>
      <p:bldP spid="55" grpId="0" animBg="1"/>
      <p:bldP spid="24" grpId="0" animBg="1"/>
      <p:bldP spid="25"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D0F72-87D9-544D-A6CE-FE644A9972AC}"/>
              </a:ext>
            </a:extLst>
          </p:cNvPr>
          <p:cNvSpPr>
            <a:spLocks noGrp="1"/>
          </p:cNvSpPr>
          <p:nvPr>
            <p:ph type="title"/>
          </p:nvPr>
        </p:nvSpPr>
        <p:spPr/>
        <p:txBody>
          <a:bodyPr/>
          <a:lstStyle/>
          <a:p>
            <a:r>
              <a:rPr lang="en-CH" dirty="0"/>
              <a:t>System Cost-Efficiency</a:t>
            </a:r>
          </a:p>
        </p:txBody>
      </p:sp>
      <p:sp>
        <p:nvSpPr>
          <p:cNvPr id="20" name="TextBox 19">
            <a:extLst>
              <a:ext uri="{FF2B5EF4-FFF2-40B4-BE49-F238E27FC236}">
                <a16:creationId xmlns:a16="http://schemas.microsoft.com/office/drawing/2014/main" id="{9EBEA72C-C8DB-C84F-B722-3E3421B84BE7}"/>
              </a:ext>
            </a:extLst>
          </p:cNvPr>
          <p:cNvSpPr txBox="1"/>
          <p:nvPr/>
        </p:nvSpPr>
        <p:spPr>
          <a:xfrm rot="16200000">
            <a:off x="-869369" y="3048865"/>
            <a:ext cx="238539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GMean Speedup</a:t>
            </a:r>
          </a:p>
        </p:txBody>
      </p:sp>
      <p:graphicFrame>
        <p:nvGraphicFramePr>
          <p:cNvPr id="23" name="Chart 22">
            <a:extLst>
              <a:ext uri="{FF2B5EF4-FFF2-40B4-BE49-F238E27FC236}">
                <a16:creationId xmlns:a16="http://schemas.microsoft.com/office/drawing/2014/main" id="{9A884CC5-7239-CE40-AC06-B156C4BB5EA6}"/>
              </a:ext>
            </a:extLst>
          </p:cNvPr>
          <p:cNvGraphicFramePr>
            <a:graphicFrameLocks/>
          </p:cNvGraphicFramePr>
          <p:nvPr/>
        </p:nvGraphicFramePr>
        <p:xfrm>
          <a:off x="437321" y="1846540"/>
          <a:ext cx="8556875" cy="3054524"/>
        </p:xfrm>
        <a:graphic>
          <a:graphicData uri="http://schemas.openxmlformats.org/drawingml/2006/chart">
            <c:chart xmlns:c="http://schemas.openxmlformats.org/drawingml/2006/chart" xmlns:r="http://schemas.openxmlformats.org/officeDocument/2006/relationships" r:id="rId3"/>
          </a:graphicData>
        </a:graphic>
      </p:graphicFrame>
      <p:sp>
        <p:nvSpPr>
          <p:cNvPr id="30" name="Content Placeholder 2">
            <a:extLst>
              <a:ext uri="{FF2B5EF4-FFF2-40B4-BE49-F238E27FC236}">
                <a16:creationId xmlns:a16="http://schemas.microsoft.com/office/drawing/2014/main" id="{99BD6D46-47FA-814C-B9C8-7363C421C6B5}"/>
              </a:ext>
            </a:extLst>
          </p:cNvPr>
          <p:cNvSpPr>
            <a:spLocks noGrp="1"/>
          </p:cNvSpPr>
          <p:nvPr>
            <p:ph idx="1"/>
          </p:nvPr>
        </p:nvSpPr>
        <p:spPr>
          <a:xfrm>
            <a:off x="93785" y="909684"/>
            <a:ext cx="9037567" cy="994246"/>
          </a:xfrm>
        </p:spPr>
        <p:txBody>
          <a:bodyPr/>
          <a:lstStyle/>
          <a:p>
            <a:r>
              <a:rPr lang="en-GB" sz="2350" b="1" dirty="0">
                <a:solidFill>
                  <a:srgbClr val="929000"/>
                </a:solidFill>
              </a:rPr>
              <a:t>Cost-optimized system ($): </a:t>
            </a:r>
            <a:r>
              <a:rPr lang="en-GB" sz="2350" dirty="0"/>
              <a:t>With SSD-C and </a:t>
            </a:r>
            <a:r>
              <a:rPr lang="en-GB" sz="2350" dirty="0">
                <a:latin typeface="+mn-lt"/>
              </a:rPr>
              <a:t>64</a:t>
            </a:r>
            <a:r>
              <a:rPr lang="en-GB" sz="2350" dirty="0"/>
              <a:t>-GB DRAM</a:t>
            </a:r>
          </a:p>
          <a:p>
            <a:r>
              <a:rPr lang="en-GB" sz="2350" b="1" dirty="0">
                <a:solidFill>
                  <a:srgbClr val="1B83C5"/>
                </a:solidFill>
              </a:rPr>
              <a:t>Performance-optimized system ($$$): </a:t>
            </a:r>
            <a:r>
              <a:rPr lang="en-GB" sz="2350" dirty="0"/>
              <a:t>With SSD-P and </a:t>
            </a:r>
            <a:r>
              <a:rPr lang="en-GB" sz="2350" dirty="0">
                <a:latin typeface="+mn-lt"/>
              </a:rPr>
              <a:t>1</a:t>
            </a:r>
            <a:r>
              <a:rPr lang="en-GB" sz="2350" dirty="0"/>
              <a:t>-TB DRAM</a:t>
            </a:r>
          </a:p>
          <a:p>
            <a:endParaRPr lang="en-GB" sz="2350" dirty="0"/>
          </a:p>
          <a:p>
            <a:endParaRPr lang="en-CH" sz="2350" dirty="0"/>
          </a:p>
        </p:txBody>
      </p:sp>
      <p:sp>
        <p:nvSpPr>
          <p:cNvPr id="39" name="Rectangle 38">
            <a:extLst>
              <a:ext uri="{FF2B5EF4-FFF2-40B4-BE49-F238E27FC236}">
                <a16:creationId xmlns:a16="http://schemas.microsoft.com/office/drawing/2014/main" id="{1A80C71C-F6D0-474F-B2E6-54CA9D5B5DAD}"/>
              </a:ext>
            </a:extLst>
          </p:cNvPr>
          <p:cNvSpPr/>
          <p:nvPr/>
        </p:nvSpPr>
        <p:spPr>
          <a:xfrm>
            <a:off x="0" y="5128102"/>
            <a:ext cx="9144000" cy="11556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0" rIns="5400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35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MegIS outperforms the baselines</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350" b="1" i="1"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even</a:t>
            </a:r>
            <a:r>
              <a:rPr kumimoji="0" lang="en-GB" sz="235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 when running on a much less costly system</a:t>
            </a:r>
          </a:p>
        </p:txBody>
      </p:sp>
      <p:sp>
        <p:nvSpPr>
          <p:cNvPr id="41" name="TextBox 40">
            <a:extLst>
              <a:ext uri="{FF2B5EF4-FFF2-40B4-BE49-F238E27FC236}">
                <a16:creationId xmlns:a16="http://schemas.microsoft.com/office/drawing/2014/main" id="{4E8997B5-0F37-6F46-A103-3A90CBB856FA}"/>
              </a:ext>
            </a:extLst>
          </p:cNvPr>
          <p:cNvSpPr txBox="1"/>
          <p:nvPr/>
        </p:nvSpPr>
        <p:spPr>
          <a:xfrm>
            <a:off x="2054089" y="4527596"/>
            <a:ext cx="304800" cy="276999"/>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9000"/>
                </a:solidFill>
                <a:effectLst/>
                <a:uLnTx/>
                <a:uFillTx/>
                <a:latin typeface="Corbel" panose="020B0503020204020204" pitchFamily="34" charset="0"/>
                <a:ea typeface="+mn-ea"/>
                <a:cs typeface="+mn-cs"/>
              </a:rPr>
              <a:t>($)</a:t>
            </a:r>
            <a:endParaRPr kumimoji="0" lang="en-CH" sz="1800" b="0" i="0" u="none" strike="noStrike" kern="1200" cap="none" spc="0" normalizeH="0" baseline="0" noProof="0" dirty="0">
              <a:ln>
                <a:noFill/>
              </a:ln>
              <a:solidFill>
                <a:srgbClr val="929000"/>
              </a:solidFill>
              <a:effectLst/>
              <a:uLnTx/>
              <a:uFillTx/>
              <a:latin typeface="Corbel" panose="020B0503020204020204" pitchFamily="34" charset="0"/>
              <a:ea typeface="+mn-ea"/>
              <a:cs typeface="+mn-cs"/>
            </a:endParaRPr>
          </a:p>
        </p:txBody>
      </p:sp>
      <p:sp>
        <p:nvSpPr>
          <p:cNvPr id="42" name="TextBox 41">
            <a:extLst>
              <a:ext uri="{FF2B5EF4-FFF2-40B4-BE49-F238E27FC236}">
                <a16:creationId xmlns:a16="http://schemas.microsoft.com/office/drawing/2014/main" id="{A1872779-FA94-164A-8F20-CAAD95C4EC71}"/>
              </a:ext>
            </a:extLst>
          </p:cNvPr>
          <p:cNvSpPr txBox="1"/>
          <p:nvPr/>
        </p:nvSpPr>
        <p:spPr>
          <a:xfrm>
            <a:off x="3586932" y="4527596"/>
            <a:ext cx="304800" cy="276999"/>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9000"/>
                </a:solidFill>
                <a:effectLst/>
                <a:uLnTx/>
                <a:uFillTx/>
                <a:latin typeface="Corbel" panose="020B0503020204020204" pitchFamily="34" charset="0"/>
                <a:ea typeface="+mn-ea"/>
                <a:cs typeface="+mn-cs"/>
              </a:rPr>
              <a:t>($)</a:t>
            </a:r>
            <a:endParaRPr kumimoji="0" lang="en-CH" sz="1800" b="0" i="0" u="none" strike="noStrike" kern="1200" cap="none" spc="0" normalizeH="0" baseline="0" noProof="0" dirty="0">
              <a:ln>
                <a:noFill/>
              </a:ln>
              <a:solidFill>
                <a:srgbClr val="929000"/>
              </a:solidFill>
              <a:effectLst/>
              <a:uLnTx/>
              <a:uFillTx/>
              <a:latin typeface="Corbel" panose="020B0503020204020204" pitchFamily="34" charset="0"/>
              <a:ea typeface="+mn-ea"/>
              <a:cs typeface="+mn-cs"/>
            </a:endParaRPr>
          </a:p>
        </p:txBody>
      </p:sp>
      <p:sp>
        <p:nvSpPr>
          <p:cNvPr id="43" name="TextBox 42">
            <a:extLst>
              <a:ext uri="{FF2B5EF4-FFF2-40B4-BE49-F238E27FC236}">
                <a16:creationId xmlns:a16="http://schemas.microsoft.com/office/drawing/2014/main" id="{1E77705E-1807-4F45-A9FF-B401051F70C9}"/>
              </a:ext>
            </a:extLst>
          </p:cNvPr>
          <p:cNvSpPr txBox="1"/>
          <p:nvPr/>
        </p:nvSpPr>
        <p:spPr>
          <a:xfrm>
            <a:off x="5088836" y="4527596"/>
            <a:ext cx="609599" cy="276999"/>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B83C5"/>
                </a:solidFill>
                <a:effectLst/>
                <a:uLnTx/>
                <a:uFillTx/>
                <a:latin typeface="Corbel" panose="020B0503020204020204" pitchFamily="34" charset="0"/>
                <a:ea typeface="+mn-ea"/>
                <a:cs typeface="+mn-cs"/>
              </a:rPr>
              <a:t>($$$)</a:t>
            </a:r>
            <a:endParaRPr kumimoji="0" lang="en-CH" sz="1800" b="0" i="0" u="none" strike="noStrike" kern="1200" cap="none" spc="0" normalizeH="0" baseline="0" noProof="0" dirty="0">
              <a:ln>
                <a:noFill/>
              </a:ln>
              <a:solidFill>
                <a:srgbClr val="1B83C5"/>
              </a:solidFill>
              <a:effectLst/>
              <a:uLnTx/>
              <a:uFillTx/>
              <a:latin typeface="Corbel" panose="020B0503020204020204" pitchFamily="34" charset="0"/>
              <a:ea typeface="+mn-ea"/>
              <a:cs typeface="+mn-cs"/>
            </a:endParaRPr>
          </a:p>
        </p:txBody>
      </p:sp>
      <p:sp>
        <p:nvSpPr>
          <p:cNvPr id="44" name="TextBox 43">
            <a:extLst>
              <a:ext uri="{FF2B5EF4-FFF2-40B4-BE49-F238E27FC236}">
                <a16:creationId xmlns:a16="http://schemas.microsoft.com/office/drawing/2014/main" id="{1C944BC5-3350-C14C-8299-2AD3B2789041}"/>
              </a:ext>
            </a:extLst>
          </p:cNvPr>
          <p:cNvSpPr txBox="1"/>
          <p:nvPr/>
        </p:nvSpPr>
        <p:spPr>
          <a:xfrm>
            <a:off x="6599585" y="4527596"/>
            <a:ext cx="609599" cy="276999"/>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B83C5"/>
                </a:solidFill>
                <a:effectLst/>
                <a:uLnTx/>
                <a:uFillTx/>
                <a:latin typeface="Corbel" panose="020B0503020204020204" pitchFamily="34" charset="0"/>
                <a:ea typeface="+mn-ea"/>
                <a:cs typeface="+mn-cs"/>
              </a:rPr>
              <a:t>($$$)</a:t>
            </a:r>
            <a:endParaRPr kumimoji="0" lang="en-CH" sz="1800" b="0" i="0" u="none" strike="noStrike" kern="1200" cap="none" spc="0" normalizeH="0" baseline="0" noProof="0" dirty="0">
              <a:ln>
                <a:noFill/>
              </a:ln>
              <a:solidFill>
                <a:srgbClr val="1B83C5"/>
              </a:solidFill>
              <a:effectLst/>
              <a:uLnTx/>
              <a:uFillTx/>
              <a:latin typeface="Corbel" panose="020B0503020204020204" pitchFamily="34" charset="0"/>
              <a:ea typeface="+mn-ea"/>
              <a:cs typeface="+mn-cs"/>
            </a:endParaRPr>
          </a:p>
        </p:txBody>
      </p:sp>
      <p:sp>
        <p:nvSpPr>
          <p:cNvPr id="45" name="TextBox 44">
            <a:extLst>
              <a:ext uri="{FF2B5EF4-FFF2-40B4-BE49-F238E27FC236}">
                <a16:creationId xmlns:a16="http://schemas.microsoft.com/office/drawing/2014/main" id="{68A07CEA-EA66-DC46-B187-53E3AEF4D605}"/>
              </a:ext>
            </a:extLst>
          </p:cNvPr>
          <p:cNvSpPr txBox="1"/>
          <p:nvPr/>
        </p:nvSpPr>
        <p:spPr>
          <a:xfrm>
            <a:off x="8224295" y="4527596"/>
            <a:ext cx="304800" cy="276999"/>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9000"/>
                </a:solidFill>
                <a:effectLst/>
                <a:uLnTx/>
                <a:uFillTx/>
                <a:latin typeface="Corbel" panose="020B0503020204020204" pitchFamily="34" charset="0"/>
                <a:ea typeface="+mn-ea"/>
                <a:cs typeface="+mn-cs"/>
              </a:rPr>
              <a:t>($)</a:t>
            </a:r>
            <a:endParaRPr kumimoji="0" lang="en-CH" sz="1800" b="0" i="0" u="none" strike="noStrike" kern="1200" cap="none" spc="0" normalizeH="0" baseline="0" noProof="0" dirty="0">
              <a:ln>
                <a:noFill/>
              </a:ln>
              <a:solidFill>
                <a:srgbClr val="929000"/>
              </a:solidFill>
              <a:effectLst/>
              <a:uLnTx/>
              <a:uFillTx/>
              <a:latin typeface="Corbel" panose="020B0503020204020204" pitchFamily="34" charset="0"/>
              <a:ea typeface="+mn-ea"/>
              <a:cs typeface="+mn-cs"/>
            </a:endParaRPr>
          </a:p>
        </p:txBody>
      </p:sp>
      <p:cxnSp>
        <p:nvCxnSpPr>
          <p:cNvPr id="48" name="Straight Connector 47">
            <a:extLst>
              <a:ext uri="{FF2B5EF4-FFF2-40B4-BE49-F238E27FC236}">
                <a16:creationId xmlns:a16="http://schemas.microsoft.com/office/drawing/2014/main" id="{D4614A5E-FB70-594D-AE3C-184287459332}"/>
              </a:ext>
            </a:extLst>
          </p:cNvPr>
          <p:cNvCxnSpPr>
            <a:cxnSpLocks/>
          </p:cNvCxnSpPr>
          <p:nvPr/>
        </p:nvCxnSpPr>
        <p:spPr>
          <a:xfrm>
            <a:off x="1493134" y="2494484"/>
            <a:ext cx="6379944" cy="0"/>
          </a:xfrm>
          <a:prstGeom prst="line">
            <a:avLst/>
          </a:prstGeom>
          <a:ln w="15875">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D0B2DB7A-E1A0-3945-93C2-BB0DFB2D1FE6}"/>
              </a:ext>
            </a:extLst>
          </p:cNvPr>
          <p:cNvCxnSpPr>
            <a:cxnSpLocks/>
          </p:cNvCxnSpPr>
          <p:nvPr/>
        </p:nvCxnSpPr>
        <p:spPr>
          <a:xfrm flipV="1">
            <a:off x="6486627" y="2494484"/>
            <a:ext cx="0" cy="1613570"/>
          </a:xfrm>
          <a:prstGeom prst="straightConnector1">
            <a:avLst/>
          </a:prstGeom>
          <a:ln w="15875">
            <a:solidFill>
              <a:srgbClr val="1B83C5"/>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35ED646B-9F85-1140-9ADF-69B297897882}"/>
              </a:ext>
            </a:extLst>
          </p:cNvPr>
          <p:cNvSpPr txBox="1"/>
          <p:nvPr/>
        </p:nvSpPr>
        <p:spPr>
          <a:xfrm rot="16200000">
            <a:off x="6238359" y="2942589"/>
            <a:ext cx="44545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1B83C5"/>
                </a:solidFill>
                <a:effectLst/>
                <a:uLnTx/>
                <a:uFillTx/>
                <a:latin typeface="Calibri" panose="020F0502020204030204"/>
                <a:ea typeface="+mn-ea"/>
                <a:cs typeface="+mn-cs"/>
              </a:rPr>
              <a:t>7.2x</a:t>
            </a:r>
            <a:endParaRPr kumimoji="0" lang="en-CH" sz="1600" b="1" i="0" u="none" strike="noStrike" kern="1200" cap="none" spc="0" normalizeH="0" baseline="0" noProof="0" dirty="0">
              <a:ln>
                <a:noFill/>
              </a:ln>
              <a:solidFill>
                <a:srgbClr val="1B83C5"/>
              </a:solidFill>
              <a:effectLst/>
              <a:uLnTx/>
              <a:uFillTx/>
              <a:latin typeface="Calibri" panose="020F0502020204030204"/>
              <a:ea typeface="+mn-ea"/>
              <a:cs typeface="+mn-cs"/>
            </a:endParaRPr>
          </a:p>
        </p:txBody>
      </p:sp>
      <p:cxnSp>
        <p:nvCxnSpPr>
          <p:cNvPr id="53" name="Straight Arrow Connector 52">
            <a:extLst>
              <a:ext uri="{FF2B5EF4-FFF2-40B4-BE49-F238E27FC236}">
                <a16:creationId xmlns:a16="http://schemas.microsoft.com/office/drawing/2014/main" id="{29368485-B518-0545-A10E-AF2641A5E2A6}"/>
              </a:ext>
            </a:extLst>
          </p:cNvPr>
          <p:cNvCxnSpPr>
            <a:cxnSpLocks/>
          </p:cNvCxnSpPr>
          <p:nvPr/>
        </p:nvCxnSpPr>
        <p:spPr>
          <a:xfrm flipV="1">
            <a:off x="4896724" y="2494484"/>
            <a:ext cx="0" cy="1109481"/>
          </a:xfrm>
          <a:prstGeom prst="straightConnector1">
            <a:avLst/>
          </a:prstGeom>
          <a:ln w="15875">
            <a:solidFill>
              <a:srgbClr val="1B83C5"/>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5BFDCAC5-D3C8-C044-9C6D-87118DBBA7A3}"/>
              </a:ext>
            </a:extLst>
          </p:cNvPr>
          <p:cNvSpPr txBox="1"/>
          <p:nvPr/>
        </p:nvSpPr>
        <p:spPr>
          <a:xfrm rot="16200000">
            <a:off x="4673997" y="2942589"/>
            <a:ext cx="44545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1B83C5"/>
                </a:solidFill>
                <a:effectLst/>
                <a:uLnTx/>
                <a:uFillTx/>
                <a:latin typeface="Calibri" panose="020F0502020204030204"/>
                <a:ea typeface="+mn-ea"/>
                <a:cs typeface="+mn-cs"/>
              </a:rPr>
              <a:t>2.4x</a:t>
            </a:r>
            <a:endParaRPr kumimoji="0" lang="en-CH" sz="1600" b="1" i="0" u="none" strike="noStrike" kern="1200" cap="none" spc="0" normalizeH="0" baseline="0" noProof="0" dirty="0">
              <a:ln>
                <a:noFill/>
              </a:ln>
              <a:solidFill>
                <a:srgbClr val="1B83C5"/>
              </a:solidFill>
              <a:effectLst/>
              <a:uLnTx/>
              <a:uFillTx/>
              <a:latin typeface="Calibri" panose="020F0502020204030204"/>
              <a:ea typeface="+mn-ea"/>
              <a:cs typeface="+mn-cs"/>
            </a:endParaRPr>
          </a:p>
        </p:txBody>
      </p:sp>
      <p:cxnSp>
        <p:nvCxnSpPr>
          <p:cNvPr id="18" name="Straight Arrow Connector 17">
            <a:extLst>
              <a:ext uri="{FF2B5EF4-FFF2-40B4-BE49-F238E27FC236}">
                <a16:creationId xmlns:a16="http://schemas.microsoft.com/office/drawing/2014/main" id="{C2B3FD59-E238-E449-867C-9AAF48DAEDEA}"/>
              </a:ext>
            </a:extLst>
          </p:cNvPr>
          <p:cNvCxnSpPr>
            <a:cxnSpLocks/>
          </p:cNvCxnSpPr>
          <p:nvPr/>
        </p:nvCxnSpPr>
        <p:spPr>
          <a:xfrm flipV="1">
            <a:off x="3316763" y="2494484"/>
            <a:ext cx="0" cy="1794768"/>
          </a:xfrm>
          <a:prstGeom prst="straightConnector1">
            <a:avLst/>
          </a:prstGeom>
          <a:ln w="15875">
            <a:solidFill>
              <a:srgbClr val="939000"/>
            </a:solidFill>
            <a:headEnd type="triangle" w="lg" len="med"/>
            <a:tailEnd type="triangle" w="lg" len="med"/>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97DF941E-E8E4-DA4D-94D7-8B7D2B9D90DE}"/>
              </a:ext>
            </a:extLst>
          </p:cNvPr>
          <p:cNvCxnSpPr>
            <a:cxnSpLocks/>
          </p:cNvCxnSpPr>
          <p:nvPr/>
        </p:nvCxnSpPr>
        <p:spPr>
          <a:xfrm flipV="1">
            <a:off x="1744536" y="2494484"/>
            <a:ext cx="0" cy="1758102"/>
          </a:xfrm>
          <a:prstGeom prst="straightConnector1">
            <a:avLst/>
          </a:prstGeom>
          <a:ln w="15875">
            <a:solidFill>
              <a:srgbClr val="939000"/>
            </a:solidFill>
            <a:headEnd type="triangle" w="lg" len="med"/>
            <a:tailEnd type="triangle" w="lg" len="med"/>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7D90F8CA-AF53-F047-B601-B6706CD39D10}"/>
              </a:ext>
            </a:extLst>
          </p:cNvPr>
          <p:cNvSpPr txBox="1"/>
          <p:nvPr/>
        </p:nvSpPr>
        <p:spPr>
          <a:xfrm rot="16200000">
            <a:off x="1415193" y="2942589"/>
            <a:ext cx="658686"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939000"/>
                </a:solidFill>
                <a:effectLst/>
                <a:uLnTx/>
                <a:uFillTx/>
                <a:latin typeface="Calibri" panose="020F0502020204030204"/>
                <a:ea typeface="+mn-ea"/>
                <a:cs typeface="+mn-cs"/>
              </a:rPr>
              <a:t>16.2x</a:t>
            </a:r>
            <a:endParaRPr kumimoji="0" lang="en-CH" sz="1600" b="1" i="0" u="none" strike="noStrike" kern="1200" cap="none" spc="0" normalizeH="0" baseline="0" noProof="0" dirty="0">
              <a:ln>
                <a:noFill/>
              </a:ln>
              <a:solidFill>
                <a:srgbClr val="939000"/>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9D602979-F159-BE41-B65B-9AD63A8B6D95}"/>
              </a:ext>
            </a:extLst>
          </p:cNvPr>
          <p:cNvSpPr txBox="1"/>
          <p:nvPr/>
        </p:nvSpPr>
        <p:spPr>
          <a:xfrm rot="16200000">
            <a:off x="2977479" y="2942589"/>
            <a:ext cx="658686"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939000"/>
                </a:solidFill>
                <a:effectLst/>
                <a:uLnTx/>
                <a:uFillTx/>
                <a:latin typeface="Calibri" panose="020F0502020204030204"/>
                <a:ea typeface="+mn-ea"/>
                <a:cs typeface="+mn-cs"/>
              </a:rPr>
              <a:t>19.9x</a:t>
            </a:r>
            <a:endParaRPr kumimoji="0" lang="en-CH" sz="1600" b="1" i="0" u="none" strike="noStrike" kern="1200" cap="none" spc="0" normalizeH="0" baseline="0" noProof="0" dirty="0">
              <a:ln>
                <a:noFill/>
              </a:ln>
              <a:solidFill>
                <a:srgbClr val="939000"/>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BF9E917C-CFBF-4D4A-AFA7-C1362D209E5F}"/>
              </a:ext>
            </a:extLst>
          </p:cNvPr>
          <p:cNvSpPr/>
          <p:nvPr/>
        </p:nvSpPr>
        <p:spPr>
          <a:xfrm>
            <a:off x="0" y="978195"/>
            <a:ext cx="9144000" cy="5388738"/>
          </a:xfrm>
          <a:prstGeom prst="rect">
            <a:avLst/>
          </a:prstGeom>
          <a:solidFill>
            <a:srgbClr val="FFFFFF">
              <a:alpha val="9176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78B93D70-A822-3047-B10C-28AC911718E4}"/>
              </a:ext>
            </a:extLst>
          </p:cNvPr>
          <p:cNvSpPr/>
          <p:nvPr/>
        </p:nvSpPr>
        <p:spPr>
          <a:xfrm>
            <a:off x="194153" y="2448623"/>
            <a:ext cx="8755694" cy="2058983"/>
          </a:xfrm>
          <a:prstGeom prst="rect">
            <a:avLst/>
          </a:prstGeom>
          <a:solidFill>
            <a:schemeClr val="accent6">
              <a:lumMod val="20000"/>
              <a:lumOff val="80000"/>
            </a:schemeClr>
          </a:solidFill>
          <a:ln w="3810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MegIS improves system </a:t>
            </a:r>
            <a:r>
              <a:rPr kumimoji="0" lang="en-CH"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cost-efficiency</a:t>
            </a:r>
            <a:endParaRPr kumimoji="0" lang="en-CH"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makes accurate metagenomics </a:t>
            </a:r>
            <a:r>
              <a:rPr kumimoji="0" lang="en-GB"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more accessible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for </a:t>
            </a:r>
            <a:r>
              <a:rPr kumimoji="0" lang="en-GB" sz="2800" b="1"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wider</a:t>
            </a:r>
            <a:r>
              <a:rPr kumimoji="0" lang="en-GB"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 adoption</a:t>
            </a:r>
          </a:p>
        </p:txBody>
      </p:sp>
    </p:spTree>
    <p:extLst>
      <p:ext uri="{BB962C8B-B14F-4D97-AF65-F5344CB8AC3E}">
        <p14:creationId xmlns:p14="http://schemas.microsoft.com/office/powerpoint/2010/main" val="140505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p"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E02F5-A700-D040-994F-691F1E0BC0EE}"/>
              </a:ext>
            </a:extLst>
          </p:cNvPr>
          <p:cNvSpPr>
            <a:spLocks noGrp="1"/>
          </p:cNvSpPr>
          <p:nvPr>
            <p:ph type="title"/>
          </p:nvPr>
        </p:nvSpPr>
        <p:spPr/>
        <p:txBody>
          <a:bodyPr/>
          <a:lstStyle/>
          <a:p>
            <a:r>
              <a:rPr lang="en-CH" dirty="0"/>
              <a:t>More in the Paper</a:t>
            </a:r>
          </a:p>
        </p:txBody>
      </p:sp>
      <p:sp>
        <p:nvSpPr>
          <p:cNvPr id="3" name="Content Placeholder 2">
            <a:extLst>
              <a:ext uri="{FF2B5EF4-FFF2-40B4-BE49-F238E27FC236}">
                <a16:creationId xmlns:a16="http://schemas.microsoft.com/office/drawing/2014/main" id="{953FE54C-8BD5-BD44-AD43-C5A540AE27DB}"/>
              </a:ext>
            </a:extLst>
          </p:cNvPr>
          <p:cNvSpPr>
            <a:spLocks noGrp="1"/>
          </p:cNvSpPr>
          <p:nvPr>
            <p:ph idx="1"/>
          </p:nvPr>
        </p:nvSpPr>
        <p:spPr>
          <a:xfrm>
            <a:off x="93785" y="804824"/>
            <a:ext cx="9451268" cy="5677226"/>
          </a:xfrm>
        </p:spPr>
        <p:txBody>
          <a:bodyPr/>
          <a:lstStyle/>
          <a:p>
            <a:pPr>
              <a:lnSpc>
                <a:spcPct val="100000"/>
              </a:lnSpc>
              <a:spcAft>
                <a:spcPts val="500"/>
              </a:spcAft>
            </a:pPr>
            <a:r>
              <a:rPr lang="en-CH" dirty="0"/>
              <a:t>MegIS’s performance when running in-storage processing operations on the </a:t>
            </a:r>
            <a:r>
              <a:rPr lang="en-CH" b="1" dirty="0">
                <a:solidFill>
                  <a:srgbClr val="548235"/>
                </a:solidFill>
              </a:rPr>
              <a:t>cores existing in the SSD controller</a:t>
            </a:r>
          </a:p>
          <a:p>
            <a:pPr>
              <a:lnSpc>
                <a:spcPct val="100000"/>
              </a:lnSpc>
              <a:spcAft>
                <a:spcPts val="500"/>
              </a:spcAft>
            </a:pPr>
            <a:r>
              <a:rPr lang="en-CH" dirty="0"/>
              <a:t>MegIS’s performance when using the same accelerators </a:t>
            </a:r>
            <a:r>
              <a:rPr lang="en-CH" b="1" dirty="0">
                <a:solidFill>
                  <a:srgbClr val="1982C3"/>
                </a:solidFill>
              </a:rPr>
              <a:t>outside SSD</a:t>
            </a:r>
          </a:p>
          <a:p>
            <a:pPr>
              <a:lnSpc>
                <a:spcPct val="100000"/>
              </a:lnSpc>
              <a:spcAft>
                <a:spcPts val="200"/>
              </a:spcAft>
            </a:pPr>
            <a:r>
              <a:rPr lang="en-CH" b="1" dirty="0">
                <a:solidFill>
                  <a:schemeClr val="accent2"/>
                </a:solidFill>
              </a:rPr>
              <a:t>Sensitivity analysis with varying </a:t>
            </a:r>
          </a:p>
          <a:p>
            <a:pPr lvl="1">
              <a:lnSpc>
                <a:spcPct val="100000"/>
              </a:lnSpc>
              <a:spcAft>
                <a:spcPts val="200"/>
              </a:spcAft>
            </a:pPr>
            <a:r>
              <a:rPr lang="en-CH" dirty="0"/>
              <a:t>Database sizes</a:t>
            </a:r>
          </a:p>
          <a:p>
            <a:pPr lvl="1">
              <a:lnSpc>
                <a:spcPct val="100000"/>
              </a:lnSpc>
              <a:spcAft>
                <a:spcPts val="200"/>
              </a:spcAft>
            </a:pPr>
            <a:r>
              <a:rPr lang="en-CH" dirty="0"/>
              <a:t>Memory capacities</a:t>
            </a:r>
          </a:p>
          <a:p>
            <a:pPr lvl="1">
              <a:lnSpc>
                <a:spcPct val="100000"/>
              </a:lnSpc>
              <a:spcAft>
                <a:spcPts val="200"/>
              </a:spcAft>
            </a:pPr>
            <a:r>
              <a:rPr lang="en-CH" dirty="0"/>
              <a:t>#SSDs</a:t>
            </a:r>
          </a:p>
          <a:p>
            <a:pPr lvl="1">
              <a:lnSpc>
                <a:spcPct val="100000"/>
              </a:lnSpc>
              <a:spcAft>
                <a:spcPts val="200"/>
              </a:spcAft>
            </a:pPr>
            <a:r>
              <a:rPr lang="en-CH" dirty="0"/>
              <a:t>#Channels</a:t>
            </a:r>
          </a:p>
          <a:p>
            <a:pPr lvl="1">
              <a:lnSpc>
                <a:spcPct val="100000"/>
              </a:lnSpc>
              <a:spcAft>
                <a:spcPts val="200"/>
              </a:spcAft>
            </a:pPr>
            <a:r>
              <a:rPr lang="en-CH" dirty="0"/>
              <a:t>#Samples</a:t>
            </a:r>
          </a:p>
          <a:p>
            <a:pPr>
              <a:lnSpc>
                <a:spcPct val="100000"/>
              </a:lnSpc>
              <a:spcAft>
                <a:spcPts val="500"/>
              </a:spcAft>
            </a:pPr>
            <a:r>
              <a:rPr lang="en-GB" dirty="0"/>
              <a:t>MegIS’s performance for </a:t>
            </a:r>
            <a:r>
              <a:rPr lang="en-GB" b="1" dirty="0">
                <a:solidFill>
                  <a:srgbClr val="7030A0"/>
                </a:solidFill>
              </a:rPr>
              <a:t>abundance estimation</a:t>
            </a:r>
            <a:endParaRPr lang="en-CH" b="1" dirty="0">
              <a:solidFill>
                <a:srgbClr val="7030A0"/>
              </a:solidFill>
            </a:endParaRPr>
          </a:p>
        </p:txBody>
      </p:sp>
    </p:spTree>
    <p:extLst>
      <p:ext uri="{BB962C8B-B14F-4D97-AF65-F5344CB8AC3E}">
        <p14:creationId xmlns:p14="http://schemas.microsoft.com/office/powerpoint/2010/main" val="410222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E02F5-A700-D040-994F-691F1E0BC0EE}"/>
              </a:ext>
            </a:extLst>
          </p:cNvPr>
          <p:cNvSpPr>
            <a:spLocks noGrp="1"/>
          </p:cNvSpPr>
          <p:nvPr>
            <p:ph type="title"/>
          </p:nvPr>
        </p:nvSpPr>
        <p:spPr/>
        <p:txBody>
          <a:bodyPr/>
          <a:lstStyle/>
          <a:p>
            <a:r>
              <a:rPr lang="en-CH" dirty="0"/>
              <a:t>More in the Paper</a:t>
            </a:r>
          </a:p>
        </p:txBody>
      </p:sp>
      <p:sp>
        <p:nvSpPr>
          <p:cNvPr id="3" name="Content Placeholder 2">
            <a:extLst>
              <a:ext uri="{FF2B5EF4-FFF2-40B4-BE49-F238E27FC236}">
                <a16:creationId xmlns:a16="http://schemas.microsoft.com/office/drawing/2014/main" id="{953FE54C-8BD5-BD44-AD43-C5A540AE27DB}"/>
              </a:ext>
            </a:extLst>
          </p:cNvPr>
          <p:cNvSpPr>
            <a:spLocks noGrp="1"/>
          </p:cNvSpPr>
          <p:nvPr>
            <p:ph idx="1"/>
          </p:nvPr>
        </p:nvSpPr>
        <p:spPr>
          <a:xfrm>
            <a:off x="93785" y="949202"/>
            <a:ext cx="8798061" cy="5677226"/>
          </a:xfrm>
        </p:spPr>
        <p:txBody>
          <a:bodyPr/>
          <a:lstStyle/>
          <a:p>
            <a:pPr>
              <a:lnSpc>
                <a:spcPct val="132000"/>
              </a:lnSpc>
              <a:spcAft>
                <a:spcPts val="1500"/>
              </a:spcAft>
            </a:pPr>
            <a:r>
              <a:rPr lang="en-CH" sz="2400" dirty="0"/>
              <a:t>MegIS’s performance with the </a:t>
            </a:r>
            <a:r>
              <a:rPr lang="en-CH" sz="2400" b="1" dirty="0">
                <a:solidFill>
                  <a:srgbClr val="548235"/>
                </a:solidFill>
              </a:rPr>
              <a:t>cores in the SSD controller</a:t>
            </a:r>
          </a:p>
          <a:p>
            <a:pPr>
              <a:lnSpc>
                <a:spcPct val="132000"/>
              </a:lnSpc>
              <a:spcAft>
                <a:spcPts val="1500"/>
              </a:spcAft>
            </a:pPr>
            <a:r>
              <a:rPr lang="en-CH" sz="2400" dirty="0"/>
              <a:t>MegIS’s performance </a:t>
            </a:r>
            <a:r>
              <a:rPr lang="en-CH" sz="2400" b="1" dirty="0">
                <a:solidFill>
                  <a:srgbClr val="1982C3"/>
                </a:solidFill>
              </a:rPr>
              <a:t>outside SSD</a:t>
            </a:r>
          </a:p>
          <a:p>
            <a:pPr>
              <a:lnSpc>
                <a:spcPct val="132000"/>
              </a:lnSpc>
            </a:pPr>
            <a:r>
              <a:rPr lang="en-CH" sz="2400" b="1" dirty="0">
                <a:solidFill>
                  <a:schemeClr val="accent2"/>
                </a:solidFill>
              </a:rPr>
              <a:t>Sensitivity analysis with varying </a:t>
            </a:r>
          </a:p>
          <a:p>
            <a:pPr lvl="1">
              <a:lnSpc>
                <a:spcPct val="132000"/>
              </a:lnSpc>
            </a:pPr>
            <a:r>
              <a:rPr lang="en-CH" sz="2000" dirty="0"/>
              <a:t>Database sizes</a:t>
            </a:r>
          </a:p>
          <a:p>
            <a:pPr lvl="1">
              <a:lnSpc>
                <a:spcPct val="132000"/>
              </a:lnSpc>
            </a:pPr>
            <a:r>
              <a:rPr lang="en-CH" sz="2000" dirty="0"/>
              <a:t>Memory capacities</a:t>
            </a:r>
          </a:p>
          <a:p>
            <a:pPr lvl="1">
              <a:lnSpc>
                <a:spcPct val="132000"/>
              </a:lnSpc>
            </a:pPr>
            <a:r>
              <a:rPr lang="en-CH" sz="2000" dirty="0"/>
              <a:t>#SSDs</a:t>
            </a:r>
          </a:p>
          <a:p>
            <a:pPr lvl="1">
              <a:lnSpc>
                <a:spcPct val="132000"/>
              </a:lnSpc>
            </a:pPr>
            <a:r>
              <a:rPr lang="en-CH" sz="2000" dirty="0"/>
              <a:t>#Channels</a:t>
            </a:r>
          </a:p>
          <a:p>
            <a:pPr lvl="1">
              <a:lnSpc>
                <a:spcPct val="132000"/>
              </a:lnSpc>
              <a:spcAft>
                <a:spcPts val="1500"/>
              </a:spcAft>
            </a:pPr>
            <a:r>
              <a:rPr lang="en-CH" sz="2000" dirty="0"/>
              <a:t>#Samples</a:t>
            </a:r>
          </a:p>
          <a:p>
            <a:pPr>
              <a:lnSpc>
                <a:spcPct val="132000"/>
              </a:lnSpc>
            </a:pPr>
            <a:r>
              <a:rPr lang="en-GB" sz="2400" dirty="0"/>
              <a:t>MegIS’s performance for </a:t>
            </a:r>
            <a:r>
              <a:rPr lang="en-GB" sz="2400" b="1" dirty="0">
                <a:solidFill>
                  <a:srgbClr val="7030A0"/>
                </a:solidFill>
              </a:rPr>
              <a:t>abundance estimation</a:t>
            </a:r>
            <a:endParaRPr lang="en-CH" sz="2400" b="1" dirty="0">
              <a:solidFill>
                <a:srgbClr val="7030A0"/>
              </a:solidFill>
            </a:endParaRPr>
          </a:p>
        </p:txBody>
      </p:sp>
      <p:sp>
        <p:nvSpPr>
          <p:cNvPr id="4" name="Rectangle 3">
            <a:extLst>
              <a:ext uri="{FF2B5EF4-FFF2-40B4-BE49-F238E27FC236}">
                <a16:creationId xmlns:a16="http://schemas.microsoft.com/office/drawing/2014/main" id="{F53D571B-80CC-B14C-B2F8-9BE69FF1E252}"/>
              </a:ext>
            </a:extLst>
          </p:cNvPr>
          <p:cNvSpPr/>
          <p:nvPr/>
        </p:nvSpPr>
        <p:spPr>
          <a:xfrm>
            <a:off x="93785" y="949202"/>
            <a:ext cx="8895836" cy="5427847"/>
          </a:xfrm>
          <a:prstGeom prst="rect">
            <a:avLst/>
          </a:prstGeom>
          <a:solidFill>
            <a:srgbClr val="FFFFFF">
              <a:alpha val="8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AEE5D0C2-A56B-C84C-9E77-1E7F211274DB}"/>
              </a:ext>
            </a:extLst>
          </p:cNvPr>
          <p:cNvPicPr>
            <a:picLocks noChangeAspect="1"/>
          </p:cNvPicPr>
          <p:nvPr/>
        </p:nvPicPr>
        <p:blipFill rotWithShape="1">
          <a:blip r:embed="rId3">
            <a:extLst>
              <a:ext uri="{28A0092B-C50C-407E-A947-70E740481C1C}">
                <a14:useLocalDpi xmlns:a14="http://schemas.microsoft.com/office/drawing/2010/main" val="0"/>
              </a:ext>
            </a:extLst>
          </a:blip>
          <a:srcRect t="8544"/>
          <a:stretch/>
        </p:blipFill>
        <p:spPr>
          <a:xfrm>
            <a:off x="173036" y="985851"/>
            <a:ext cx="8797925" cy="2283081"/>
          </a:xfrm>
          <a:prstGeom prst="rect">
            <a:avLst/>
          </a:prstGeom>
          <a:ln w="28575">
            <a:solidFill>
              <a:srgbClr val="06436E"/>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5FF47A77-6E0F-A54B-935F-72A22D2BF1CC}"/>
              </a:ext>
            </a:extLst>
          </p:cNvPr>
          <p:cNvSpPr txBox="1"/>
          <p:nvPr/>
        </p:nvSpPr>
        <p:spPr>
          <a:xfrm>
            <a:off x="2236175" y="6131854"/>
            <a:ext cx="467164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https://arxiv.org/abs/2406.19113</a:t>
            </a:r>
            <a:endParaRPr kumimoji="0" lang="en-CH"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39A8B7A-F56E-E54F-9851-24F87EB832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6909" y="3424873"/>
            <a:ext cx="2490178" cy="2490178"/>
          </a:xfrm>
          <a:prstGeom prst="rect">
            <a:avLst/>
          </a:prstGeom>
        </p:spPr>
      </p:pic>
    </p:spTree>
    <p:extLst>
      <p:ext uri="{BB962C8B-B14F-4D97-AF65-F5344CB8AC3E}">
        <p14:creationId xmlns:p14="http://schemas.microsoft.com/office/powerpoint/2010/main" val="66246156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C9E7-3EDB-134F-91E4-1B158D8D1B41}"/>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A5BDA1B8-DB18-F347-A711-52ECB8296632}"/>
              </a:ext>
            </a:extLst>
          </p:cNvPr>
          <p:cNvSpPr/>
          <p:nvPr/>
        </p:nvSpPr>
        <p:spPr>
          <a:xfrm>
            <a:off x="259022" y="5446779"/>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Conclusion</a:t>
            </a:r>
          </a:p>
        </p:txBody>
      </p:sp>
      <p:sp>
        <p:nvSpPr>
          <p:cNvPr id="5" name="Rectangle 4">
            <a:extLst>
              <a:ext uri="{FF2B5EF4-FFF2-40B4-BE49-F238E27FC236}">
                <a16:creationId xmlns:a16="http://schemas.microsoft.com/office/drawing/2014/main" id="{E4F04CFA-6017-8148-AF5C-88BA5A81EF96}"/>
              </a:ext>
            </a:extLst>
          </p:cNvPr>
          <p:cNvSpPr/>
          <p:nvPr/>
        </p:nvSpPr>
        <p:spPr>
          <a:xfrm>
            <a:off x="259022" y="106936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Background</a:t>
            </a:r>
          </a:p>
        </p:txBody>
      </p:sp>
      <p:sp>
        <p:nvSpPr>
          <p:cNvPr id="6" name="Rectangle 5">
            <a:extLst>
              <a:ext uri="{FF2B5EF4-FFF2-40B4-BE49-F238E27FC236}">
                <a16:creationId xmlns:a16="http://schemas.microsoft.com/office/drawing/2014/main" id="{C6833B53-20BA-2F49-8150-8A4307160C96}"/>
              </a:ext>
            </a:extLst>
          </p:cNvPr>
          <p:cNvSpPr/>
          <p:nvPr/>
        </p:nvSpPr>
        <p:spPr>
          <a:xfrm>
            <a:off x="259022" y="216371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Motivation and Goal</a:t>
            </a:r>
          </a:p>
        </p:txBody>
      </p:sp>
      <p:sp>
        <p:nvSpPr>
          <p:cNvPr id="7" name="Rectangle 6">
            <a:extLst>
              <a:ext uri="{FF2B5EF4-FFF2-40B4-BE49-F238E27FC236}">
                <a16:creationId xmlns:a16="http://schemas.microsoft.com/office/drawing/2014/main" id="{03A44881-06D2-2047-A23F-E55626F01184}"/>
              </a:ext>
            </a:extLst>
          </p:cNvPr>
          <p:cNvSpPr/>
          <p:nvPr/>
        </p:nvSpPr>
        <p:spPr>
          <a:xfrm>
            <a:off x="259022" y="325807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MegIS</a:t>
            </a:r>
            <a:endPar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8" name="Rectangle 7">
            <a:extLst>
              <a:ext uri="{FF2B5EF4-FFF2-40B4-BE49-F238E27FC236}">
                <a16:creationId xmlns:a16="http://schemas.microsoft.com/office/drawing/2014/main" id="{209598DC-8651-B84E-AA25-498AE4B00592}"/>
              </a:ext>
            </a:extLst>
          </p:cNvPr>
          <p:cNvSpPr/>
          <p:nvPr/>
        </p:nvSpPr>
        <p:spPr>
          <a:xfrm>
            <a:off x="259022" y="435242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Evaluation</a:t>
            </a:r>
          </a:p>
        </p:txBody>
      </p:sp>
    </p:spTree>
    <p:extLst>
      <p:ext uri="{BB962C8B-B14F-4D97-AF65-F5344CB8AC3E}">
        <p14:creationId xmlns:p14="http://schemas.microsoft.com/office/powerpoint/2010/main" val="352071167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7C94DE21-82D5-4C4E-BC39-45EDE8D73F87}"/>
              </a:ext>
            </a:extLst>
          </p:cNvPr>
          <p:cNvSpPr/>
          <p:nvPr/>
        </p:nvSpPr>
        <p:spPr>
          <a:xfrm>
            <a:off x="148442" y="912624"/>
            <a:ext cx="8864929" cy="782950"/>
          </a:xfrm>
          <a:prstGeom prst="roundRect">
            <a:avLst>
              <a:gd name="adj" fmla="val 4988"/>
            </a:avLst>
          </a:prstGeom>
          <a:solidFill>
            <a:srgbClr val="FFDFD4"/>
          </a:solidFill>
          <a:ln w="28575">
            <a:solidFill>
              <a:srgbClr val="E04F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Metagenomic analysis suffers from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E04F39"/>
                </a:solidFill>
                <a:effectLst/>
                <a:uLnTx/>
                <a:uFillTx/>
                <a:latin typeface="Corbel" panose="020B0503020204020204" pitchFamily="34" charset="0"/>
                <a:ea typeface="+mn-ea"/>
                <a:cs typeface="+mn-cs"/>
              </a:rPr>
              <a:t>significant storage I/O data movement overhead </a:t>
            </a:r>
            <a:endParaRPr kumimoji="0" lang="en-CH" sz="2000" b="1" i="0" u="none" strike="noStrike" kern="1200" cap="none" spc="0" normalizeH="0" baseline="0" noProof="0" dirty="0">
              <a:ln>
                <a:noFill/>
              </a:ln>
              <a:solidFill>
                <a:srgbClr val="E04F39"/>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4AC10DB8-7933-EA4B-B0DF-A0D12CAAF119}"/>
              </a:ext>
            </a:extLst>
          </p:cNvPr>
          <p:cNvSpPr>
            <a:spLocks noGrp="1"/>
          </p:cNvSpPr>
          <p:nvPr>
            <p:ph type="title"/>
          </p:nvPr>
        </p:nvSpPr>
        <p:spPr/>
        <p:txBody>
          <a:bodyPr/>
          <a:lstStyle/>
          <a:p>
            <a:r>
              <a:rPr lang="en-CH" dirty="0"/>
              <a:t>Conclusion</a:t>
            </a:r>
          </a:p>
        </p:txBody>
      </p:sp>
      <p:sp>
        <p:nvSpPr>
          <p:cNvPr id="5" name="Rounded Rectangle 4">
            <a:extLst>
              <a:ext uri="{FF2B5EF4-FFF2-40B4-BE49-F238E27FC236}">
                <a16:creationId xmlns:a16="http://schemas.microsoft.com/office/drawing/2014/main" id="{672C1486-D476-084C-B327-8D8EAFEA75ED}"/>
              </a:ext>
            </a:extLst>
          </p:cNvPr>
          <p:cNvSpPr/>
          <p:nvPr/>
        </p:nvSpPr>
        <p:spPr>
          <a:xfrm>
            <a:off x="154379" y="2027533"/>
            <a:ext cx="8864929" cy="904328"/>
          </a:xfrm>
          <a:prstGeom prst="roundRect">
            <a:avLst>
              <a:gd name="adj" fmla="val 5194"/>
            </a:avLst>
          </a:prstGeom>
          <a:solidFill>
            <a:schemeClr val="tx2">
              <a:lumMod val="20000"/>
              <a:lumOff val="8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 </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first</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in-storage processing</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system for </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end-to-end</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metagenomic analysis</a:t>
            </a: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Leverages and orchestrates </a:t>
            </a: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inside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outside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the storage system</a:t>
            </a:r>
          </a:p>
        </p:txBody>
      </p:sp>
      <p:sp>
        <p:nvSpPr>
          <p:cNvPr id="16" name="Rounded Rectangle 15">
            <a:extLst>
              <a:ext uri="{FF2B5EF4-FFF2-40B4-BE49-F238E27FC236}">
                <a16:creationId xmlns:a16="http://schemas.microsoft.com/office/drawing/2014/main" id="{196F23B5-3A2A-4D4F-BCA0-B16CCD94A8C3}"/>
              </a:ext>
            </a:extLst>
          </p:cNvPr>
          <p:cNvSpPr/>
          <p:nvPr/>
        </p:nvSpPr>
        <p:spPr>
          <a:xfrm>
            <a:off x="3072739" y="1855542"/>
            <a:ext cx="3028208" cy="380827"/>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MegIS</a:t>
            </a:r>
          </a:p>
        </p:txBody>
      </p:sp>
      <p:sp>
        <p:nvSpPr>
          <p:cNvPr id="12" name="Rounded Rectangle 11">
            <a:extLst>
              <a:ext uri="{FF2B5EF4-FFF2-40B4-BE49-F238E27FC236}">
                <a16:creationId xmlns:a16="http://schemas.microsoft.com/office/drawing/2014/main" id="{5AE32138-EC12-394D-9274-49C06A70807F}"/>
              </a:ext>
            </a:extLst>
          </p:cNvPr>
          <p:cNvSpPr/>
          <p:nvPr/>
        </p:nvSpPr>
        <p:spPr>
          <a:xfrm>
            <a:off x="176340" y="3263821"/>
            <a:ext cx="5294820" cy="1555669"/>
          </a:xfrm>
          <a:prstGeom prst="roundRect">
            <a:avLst>
              <a:gd name="adj" fmla="val 3990"/>
            </a:avLst>
          </a:prstGeom>
          <a:solidFill>
            <a:srgbClr val="E5F3FF"/>
          </a:solidFill>
          <a:ln w="28575">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Improves performance</a:t>
            </a:r>
            <a:endPar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1700" b="1" i="0" u="none" strike="noStrike" kern="1200" cap="none" spc="0" normalizeH="0" baseline="0" noProof="0" dirty="0">
                <a:ln>
                  <a:noFill/>
                </a:ln>
                <a:solidFill>
                  <a:srgbClr val="5B9BD5"/>
                </a:solidFill>
                <a:effectLst/>
                <a:uLnTx/>
                <a:uFillTx/>
                <a:latin typeface="Calibri" panose="020F0502020204030204"/>
                <a:ea typeface="+mn-ea"/>
                <a:cs typeface="+mn-cs"/>
              </a:rPr>
              <a:t>2.7×–37.2× </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a:t>
            </a:r>
            <a:r>
              <a:rPr kumimoji="0" lang="en-GB" sz="17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performance-optimized</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software </a:t>
            </a: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1700" b="1" i="0" u="none" strike="noStrike" kern="1200" cap="none" spc="0" normalizeH="0" baseline="0" noProof="0" dirty="0">
                <a:ln>
                  <a:noFill/>
                </a:ln>
                <a:solidFill>
                  <a:srgbClr val="5B9BD5"/>
                </a:solidFill>
                <a:effectLst/>
                <a:uLnTx/>
                <a:uFillTx/>
                <a:latin typeface="Calibri" panose="020F0502020204030204"/>
                <a:ea typeface="+mn-ea"/>
                <a:cs typeface="+mn-cs"/>
              </a:rPr>
              <a:t>6.9×–100.2×  </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a:t>
            </a:r>
            <a:r>
              <a:rPr kumimoji="0" lang="en-GB" sz="17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accuracy-optimized</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software</a:t>
            </a: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1700" b="1" i="0" u="none" strike="noStrike" kern="1200" cap="none" spc="0" normalizeH="0" baseline="0" noProof="0" dirty="0">
                <a:ln>
                  <a:noFill/>
                </a:ln>
                <a:solidFill>
                  <a:srgbClr val="5B9BD5"/>
                </a:solidFill>
                <a:effectLst/>
                <a:uLnTx/>
                <a:uFillTx/>
                <a:latin typeface="Calibri" panose="020F0502020204030204"/>
                <a:ea typeface="+mn-ea"/>
                <a:cs typeface="+mn-cs"/>
              </a:rPr>
              <a:t>1.5×–5.1× </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a:t>
            </a:r>
            <a:r>
              <a:rPr kumimoji="0" lang="en-GB" sz="17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hardware-accelerated PIM </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baseline</a:t>
            </a:r>
          </a:p>
        </p:txBody>
      </p:sp>
      <p:sp>
        <p:nvSpPr>
          <p:cNvPr id="13" name="Rounded Rectangle 12">
            <a:extLst>
              <a:ext uri="{FF2B5EF4-FFF2-40B4-BE49-F238E27FC236}">
                <a16:creationId xmlns:a16="http://schemas.microsoft.com/office/drawing/2014/main" id="{A763ECEB-A22E-014C-A217-466BE4DABDA5}"/>
              </a:ext>
            </a:extLst>
          </p:cNvPr>
          <p:cNvSpPr/>
          <p:nvPr/>
        </p:nvSpPr>
        <p:spPr>
          <a:xfrm>
            <a:off x="5547353" y="4947881"/>
            <a:ext cx="3481258" cy="1439857"/>
          </a:xfrm>
          <a:prstGeom prst="roundRect">
            <a:avLst>
              <a:gd name="adj" fmla="val 5494"/>
            </a:avLst>
          </a:prstGeom>
          <a:solidFill>
            <a:srgbClr val="FFF4D1"/>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2400" b="1" i="0"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Small area/power</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alibri" panose="020F0502020204030204"/>
                <a:ea typeface="+mn-ea"/>
                <a:cs typeface="+mn-cs"/>
              </a:rPr>
              <a:t>Area</a:t>
            </a:r>
            <a:r>
              <a:rPr kumimoji="0" lang="en-GB" sz="17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700" b="1" i="0" u="none" strike="noStrike" kern="1200" cap="none" spc="0" normalizeH="0" baseline="0" noProof="0" dirty="0">
                <a:ln>
                  <a:noFill/>
                </a:ln>
                <a:solidFill>
                  <a:srgbClr val="D6A206"/>
                </a:solidFill>
                <a:effectLst/>
                <a:uLnTx/>
                <a:uFillTx/>
                <a:latin typeface="Calibri" panose="020F0502020204030204"/>
                <a:ea typeface="+mn-ea"/>
                <a:cs typeface="+mn-cs"/>
              </a:rPr>
              <a:t>0.04 mm2  </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alibri" panose="020F0502020204030204"/>
                <a:ea typeface="+mn-ea"/>
                <a:cs typeface="+mn-cs"/>
              </a:rPr>
              <a:t>Power: </a:t>
            </a:r>
            <a:r>
              <a:rPr kumimoji="0" lang="en-GB" sz="1700" b="1" i="0" u="none" strike="noStrike" kern="1200" cap="none" spc="0" normalizeH="0" baseline="0" noProof="0" dirty="0">
                <a:ln>
                  <a:noFill/>
                </a:ln>
                <a:solidFill>
                  <a:srgbClr val="D6A206"/>
                </a:solidFill>
                <a:effectLst/>
                <a:uLnTx/>
                <a:uFillTx/>
                <a:latin typeface="Calibri" panose="020F0502020204030204"/>
                <a:ea typeface="+mn-ea"/>
                <a:cs typeface="+mn-cs"/>
              </a:rPr>
              <a:t>7.658 </a:t>
            </a:r>
            <a:r>
              <a:rPr kumimoji="0" lang="en-GB" sz="1700" b="1" i="0" u="none" strike="noStrike" kern="1200" cap="none" spc="0" normalizeH="0" baseline="0" noProof="0" dirty="0" err="1">
                <a:ln>
                  <a:noFill/>
                </a:ln>
                <a:solidFill>
                  <a:srgbClr val="D6A206"/>
                </a:solidFill>
                <a:effectLst/>
                <a:uLnTx/>
                <a:uFillTx/>
                <a:latin typeface="Calibri" panose="020F0502020204030204"/>
                <a:ea typeface="+mn-ea"/>
                <a:cs typeface="+mn-cs"/>
              </a:rPr>
              <a:t>mW</a:t>
            </a:r>
            <a:endParaRPr kumimoji="0" lang="en-GB" sz="1700" b="1" i="0" u="none" strike="noStrike" kern="1200" cap="none" spc="0" normalizeH="0" baseline="0" noProof="0" dirty="0">
              <a:ln>
                <a:noFill/>
              </a:ln>
              <a:solidFill>
                <a:srgbClr val="D6A206"/>
              </a:solidFill>
              <a:effectLst/>
              <a:uLnTx/>
              <a:uFillTx/>
              <a:latin typeface="Calibri" panose="020F0502020204030204"/>
              <a:ea typeface="+mn-ea"/>
              <a:cs typeface="+mn-cs"/>
            </a:endParaRPr>
          </a:p>
        </p:txBody>
      </p:sp>
      <p:sp>
        <p:nvSpPr>
          <p:cNvPr id="15" name="Rounded Rectangle 14">
            <a:extLst>
              <a:ext uri="{FF2B5EF4-FFF2-40B4-BE49-F238E27FC236}">
                <a16:creationId xmlns:a16="http://schemas.microsoft.com/office/drawing/2014/main" id="{CEB26C47-B719-384F-B816-5B0AAB5CC635}"/>
              </a:ext>
            </a:extLst>
          </p:cNvPr>
          <p:cNvSpPr/>
          <p:nvPr/>
        </p:nvSpPr>
        <p:spPr>
          <a:xfrm>
            <a:off x="176340" y="4947883"/>
            <a:ext cx="5294820" cy="1439855"/>
          </a:xfrm>
          <a:prstGeom prst="roundRect">
            <a:avLst>
              <a:gd name="adj" fmla="val 4970"/>
            </a:avLst>
          </a:prstGeom>
          <a:solidFill>
            <a:srgbClr val="EAFAE3"/>
          </a:solidFill>
          <a:ln w="28575">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24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Reduces energy consumption</a:t>
            </a:r>
            <a:endParaRPr kumimoji="0" lang="en-GB" sz="2400" b="0"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1700" b="1" i="0" u="none" strike="noStrike" kern="1200" cap="none" spc="0" normalizeH="0" baseline="0" noProof="0" dirty="0">
                <a:ln>
                  <a:noFill/>
                </a:ln>
                <a:solidFill>
                  <a:srgbClr val="70AD47"/>
                </a:solidFill>
                <a:effectLst/>
                <a:uLnTx/>
                <a:uFillTx/>
                <a:latin typeface="Calibri" panose="020F0502020204030204"/>
                <a:ea typeface="+mn-ea"/>
                <a:cs typeface="+mn-cs"/>
              </a:rPr>
              <a:t>5.4×</a:t>
            </a:r>
            <a:r>
              <a:rPr kumimoji="0" lang="en-GB" sz="17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a:t>
            </a:r>
            <a:r>
              <a:rPr kumimoji="0" lang="en-GB"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performance-optimized</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software </a:t>
            </a: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1700" b="1" i="0" u="none" strike="noStrike" kern="1200" cap="none" spc="0" normalizeH="0" baseline="0" noProof="0" dirty="0">
                <a:ln>
                  <a:noFill/>
                </a:ln>
                <a:solidFill>
                  <a:srgbClr val="70AD47"/>
                </a:solidFill>
                <a:effectLst/>
                <a:uLnTx/>
                <a:uFillTx/>
                <a:latin typeface="Calibri" panose="020F0502020204030204"/>
                <a:ea typeface="+mn-ea"/>
                <a:cs typeface="+mn-cs"/>
              </a:rPr>
              <a:t>15.2×</a:t>
            </a:r>
            <a:r>
              <a:rPr kumimoji="0" lang="en-GB" sz="1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a:t>
            </a:r>
            <a:r>
              <a:rPr kumimoji="0" lang="en-GB"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accuracy-optimized</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software</a:t>
            </a: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1700" b="1" i="0" u="none" strike="noStrike" kern="1200" cap="none" spc="0" normalizeH="0" baseline="0" noProof="0" dirty="0">
                <a:ln>
                  <a:noFill/>
                </a:ln>
                <a:solidFill>
                  <a:srgbClr val="70AD47"/>
                </a:solidFill>
                <a:effectLst/>
                <a:uLnTx/>
                <a:uFillTx/>
                <a:latin typeface="Calibri" panose="020F0502020204030204"/>
                <a:ea typeface="+mn-ea"/>
                <a:cs typeface="+mn-cs"/>
              </a:rPr>
              <a:t>1.9×</a:t>
            </a:r>
            <a:r>
              <a:rPr kumimoji="0" lang="en-GB" sz="17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a:t>
            </a:r>
            <a:r>
              <a:rPr kumimoji="0" lang="en-GB"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hardware-accelerated PIM </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baseline</a:t>
            </a:r>
          </a:p>
        </p:txBody>
      </p:sp>
      <p:sp>
        <p:nvSpPr>
          <p:cNvPr id="17" name="Rounded Rectangle 16">
            <a:extLst>
              <a:ext uri="{FF2B5EF4-FFF2-40B4-BE49-F238E27FC236}">
                <a16:creationId xmlns:a16="http://schemas.microsoft.com/office/drawing/2014/main" id="{BFA32E5A-5A7C-F14C-BFDF-80423C5D2380}"/>
              </a:ext>
            </a:extLst>
          </p:cNvPr>
          <p:cNvSpPr/>
          <p:nvPr/>
        </p:nvSpPr>
        <p:spPr>
          <a:xfrm>
            <a:off x="5547353" y="3263821"/>
            <a:ext cx="3481258" cy="1555670"/>
          </a:xfrm>
          <a:prstGeom prst="roundRect">
            <a:avLst>
              <a:gd name="adj" fmla="val 5460"/>
            </a:avLst>
          </a:prstGeom>
          <a:solidFill>
            <a:srgbClr val="FFEDDF"/>
          </a:solidFill>
          <a:ln w="28575">
            <a:solidFill>
              <a:srgbClr val="D4702E"/>
            </a:solid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2400" b="1" i="0" u="none" strike="noStrike" kern="1200" cap="none" spc="0" normalizeH="0" baseline="0" noProof="0" dirty="0">
                <a:ln>
                  <a:noFill/>
                </a:ln>
                <a:solidFill>
                  <a:srgbClr val="D4702E"/>
                </a:solidFill>
                <a:effectLst/>
                <a:uLnTx/>
                <a:uFillTx/>
                <a:latin typeface="Corbel" panose="020B0503020204020204" pitchFamily="34" charset="0"/>
                <a:ea typeface="+mn-ea"/>
                <a:cs typeface="+mn-cs"/>
              </a:rPr>
              <a:t>High accuracy</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17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Same</a:t>
            </a:r>
            <a:r>
              <a:rPr kumimoji="0" lang="en-GB" sz="1700" b="0"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 </a:t>
            </a:r>
            <a:r>
              <a:rPr kumimoji="0" lang="en-GB" sz="17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as</a:t>
            </a:r>
            <a:r>
              <a:rPr kumimoji="0" lang="en-GB" sz="1700" b="0"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 </a:t>
            </a:r>
            <a:r>
              <a:rPr kumimoji="0" lang="en-GB" sz="17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accuracy-optimized</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1700" b="1" i="0" u="none" strike="noStrike" kern="1200" cap="none" spc="0" normalizeH="0" baseline="0" noProof="0" dirty="0">
                <a:ln>
                  <a:noFill/>
                </a:ln>
                <a:solidFill>
                  <a:srgbClr val="ED7D31"/>
                </a:solidFill>
                <a:effectLst/>
                <a:uLnTx/>
                <a:uFillTx/>
                <a:latin typeface="Calibri" panose="020F0502020204030204"/>
                <a:ea typeface="+mn-ea"/>
                <a:cs typeface="+mn-cs"/>
              </a:rPr>
              <a:t>4.8×</a:t>
            </a:r>
            <a:r>
              <a:rPr kumimoji="0" lang="en-GB" sz="17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higher F</a:t>
            </a:r>
            <a:r>
              <a:rPr kumimoji="0" lang="en-GB" sz="1700" b="0" i="0" u="none" strike="noStrike" kern="1200" cap="none" spc="0" normalizeH="0" baseline="0" noProof="0" dirty="0">
                <a:ln>
                  <a:noFill/>
                </a:ln>
                <a:solidFill>
                  <a:prstClr val="black"/>
                </a:solidFill>
                <a:effectLst/>
                <a:uLnTx/>
                <a:uFillTx/>
                <a:latin typeface="Calibri" panose="020F0502020204030204"/>
                <a:ea typeface="+mn-ea"/>
                <a:cs typeface="+mn-cs"/>
              </a:rPr>
              <a:t>1</a:t>
            </a: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score</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over </a:t>
            </a:r>
            <a:r>
              <a:rPr kumimoji="0" lang="en-GB"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performance-optimized/PIM</a:t>
            </a:r>
          </a:p>
        </p:txBody>
      </p:sp>
      <p:pic>
        <p:nvPicPr>
          <p:cNvPr id="19" name="Graphic 18" descr="Gauge">
            <a:extLst>
              <a:ext uri="{FF2B5EF4-FFF2-40B4-BE49-F238E27FC236}">
                <a16:creationId xmlns:a16="http://schemas.microsoft.com/office/drawing/2014/main" id="{8F881BD1-6A49-9643-8EE5-8F5AA3EADC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7300" y="3186148"/>
            <a:ext cx="579121" cy="579121"/>
          </a:xfrm>
          <a:prstGeom prst="rect">
            <a:avLst/>
          </a:prstGeom>
        </p:spPr>
      </p:pic>
      <p:pic>
        <p:nvPicPr>
          <p:cNvPr id="20" name="Graphic 19" descr="Renewable Energy with solid fill">
            <a:extLst>
              <a:ext uri="{FF2B5EF4-FFF2-40B4-BE49-F238E27FC236}">
                <a16:creationId xmlns:a16="http://schemas.microsoft.com/office/drawing/2014/main" id="{66080CC6-1D8D-DB4C-9DDF-DAF6FBDD11D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3893" y="4914225"/>
            <a:ext cx="648615" cy="648615"/>
          </a:xfrm>
          <a:prstGeom prst="rect">
            <a:avLst/>
          </a:prstGeom>
        </p:spPr>
      </p:pic>
      <p:pic>
        <p:nvPicPr>
          <p:cNvPr id="22" name="Graphic 21" descr="Bullseye">
            <a:extLst>
              <a:ext uri="{FF2B5EF4-FFF2-40B4-BE49-F238E27FC236}">
                <a16:creationId xmlns:a16="http://schemas.microsoft.com/office/drawing/2014/main" id="{D9E99B98-14F0-2E45-A768-C2B632C9337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59425" y="3265556"/>
            <a:ext cx="579120" cy="579120"/>
          </a:xfrm>
          <a:prstGeom prst="rect">
            <a:avLst/>
          </a:prstGeom>
        </p:spPr>
      </p:pic>
      <p:grpSp>
        <p:nvGrpSpPr>
          <p:cNvPr id="25" name="Group 24">
            <a:extLst>
              <a:ext uri="{FF2B5EF4-FFF2-40B4-BE49-F238E27FC236}">
                <a16:creationId xmlns:a16="http://schemas.microsoft.com/office/drawing/2014/main" id="{3EA89095-CE33-6A44-80E9-C2A2BF08D8DE}"/>
              </a:ext>
            </a:extLst>
          </p:cNvPr>
          <p:cNvGrpSpPr/>
          <p:nvPr/>
        </p:nvGrpSpPr>
        <p:grpSpPr>
          <a:xfrm>
            <a:off x="5605145" y="4998720"/>
            <a:ext cx="432000" cy="432000"/>
            <a:chOff x="1096939" y="4159253"/>
            <a:chExt cx="762855" cy="762855"/>
          </a:xfrm>
          <a:solidFill>
            <a:schemeClr val="accent4">
              <a:lumMod val="75000"/>
            </a:schemeClr>
          </a:solidFill>
        </p:grpSpPr>
        <p:pic>
          <p:nvPicPr>
            <p:cNvPr id="26" name="Graphic 25" descr="Dollar with solid fill">
              <a:extLst>
                <a:ext uri="{FF2B5EF4-FFF2-40B4-BE49-F238E27FC236}">
                  <a16:creationId xmlns:a16="http://schemas.microsoft.com/office/drawing/2014/main" id="{2615DD31-2CC1-AB45-BB95-7DF97C59769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9817" y="4180100"/>
              <a:ext cx="721163" cy="721163"/>
            </a:xfrm>
            <a:prstGeom prst="rect">
              <a:avLst/>
            </a:prstGeom>
          </p:spPr>
        </p:pic>
        <p:sp>
          <p:nvSpPr>
            <p:cNvPr id="27" name="&quot;No&quot; Symbol 26">
              <a:extLst>
                <a:ext uri="{FF2B5EF4-FFF2-40B4-BE49-F238E27FC236}">
                  <a16:creationId xmlns:a16="http://schemas.microsoft.com/office/drawing/2014/main" id="{6C48692D-F882-1E4C-A854-665364F6488D}"/>
                </a:ext>
              </a:extLst>
            </p:cNvPr>
            <p:cNvSpPr/>
            <p:nvPr/>
          </p:nvSpPr>
          <p:spPr>
            <a:xfrm>
              <a:off x="1096939" y="4159253"/>
              <a:ext cx="762855" cy="762855"/>
            </a:xfrm>
            <a:prstGeom prst="noSmoking">
              <a:avLst>
                <a:gd name="adj" fmla="val 8744"/>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srgbClr val="FFC000">
                    <a:lumMod val="75000"/>
                  </a:srgbClr>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9164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6" grpId="0" animBg="1"/>
      <p:bldP spid="12" grpId="0" animBg="1"/>
      <p:bldP spid="13" grpId="0" animBg="1"/>
      <p:bldP spid="15" grpId="0" animBg="1"/>
      <p:bldP spid="17"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8"/>
            <a:ext cx="9144000" cy="3135600"/>
          </a:xfrm>
          <a:prstGeom prst="rect">
            <a:avLst/>
          </a:prstGeom>
          <a:solidFill>
            <a:srgbClr val="06436E"/>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4462"/>
            <a:ext cx="9144000" cy="2747636"/>
          </a:xfrm>
          <a:prstGeom prst="rect">
            <a:avLst/>
          </a:prstGeom>
          <a:solidFill>
            <a:srgbClr val="06436E"/>
          </a:solidFill>
        </p:spPr>
        <p:txBody>
          <a:bodyPr anchor="ctr">
            <a:noAutofit/>
          </a:bodyPr>
          <a:lstStyle/>
          <a:p>
            <a:pPr algn="ctr">
              <a:lnSpc>
                <a:spcPct val="130000"/>
              </a:lnSpc>
              <a:spcAft>
                <a:spcPts val="400"/>
              </a:spcAft>
            </a:pPr>
            <a:r>
              <a:rPr lang="en-US" sz="5400" b="1" dirty="0">
                <a:solidFill>
                  <a:srgbClr val="F5D8B0"/>
                </a:solidFill>
                <a:latin typeface="Corbel" panose="020B0503020204020204" pitchFamily="34" charset="0"/>
                <a:ea typeface="Verdana" panose="020B0604030504040204" pitchFamily="34" charset="0"/>
                <a:cs typeface="Verdana" panose="020B0604030504040204" pitchFamily="34" charset="0"/>
              </a:rPr>
              <a:t>MegIS</a:t>
            </a:r>
            <a:r>
              <a:rPr lang="en-US" b="1" dirty="0">
                <a:solidFill>
                  <a:srgbClr val="FFFFFF"/>
                </a:solidFill>
                <a:latin typeface="Corbel" panose="020B0503020204020204" pitchFamily="34" charset="0"/>
                <a:ea typeface="Verdana" panose="020B0604030504040204" pitchFamily="34" charset="0"/>
                <a:cs typeface="Verdana" panose="020B0604030504040204" pitchFamily="34" charset="0"/>
              </a:rPr>
              <a:t> </a:t>
            </a:r>
            <a:br>
              <a:rPr lang="en-US" sz="36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High-Performance, Energy-Efficient, and Low-Cost Metagenomic Analysis with In-Storage Processing</a:t>
            </a:r>
            <a:endParaRPr lang="en-US" sz="3100" b="1" dirty="0">
              <a:solidFill>
                <a:schemeClr val="accent4">
                  <a:lumMod val="20000"/>
                  <a:lumOff val="80000"/>
                </a:schemeClr>
              </a:solidFill>
              <a:latin typeface="Corbel" panose="020B050302020402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37348" y="5600506"/>
            <a:ext cx="2469303" cy="47504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480984" y="6221939"/>
            <a:ext cx="2126749" cy="365894"/>
          </a:xfrm>
          <a:prstGeom prst="rect">
            <a:avLst/>
          </a:prstGeom>
        </p:spPr>
      </p:pic>
      <p:pic>
        <p:nvPicPr>
          <p:cNvPr id="4" name="Picture 3">
            <a:extLst>
              <a:ext uri="{FF2B5EF4-FFF2-40B4-BE49-F238E27FC236}">
                <a16:creationId xmlns:a16="http://schemas.microsoft.com/office/drawing/2014/main" id="{D1731CF4-74AF-B540-A733-A0C381043E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877" y="6292113"/>
            <a:ext cx="2673139" cy="225546"/>
          </a:xfrm>
          <a:prstGeom prst="rect">
            <a:avLst/>
          </a:prstGeom>
        </p:spPr>
      </p:pic>
      <p:pic>
        <p:nvPicPr>
          <p:cNvPr id="16" name="Picture 15">
            <a:extLst>
              <a:ext uri="{FF2B5EF4-FFF2-40B4-BE49-F238E27FC236}">
                <a16:creationId xmlns:a16="http://schemas.microsoft.com/office/drawing/2014/main" id="{A8836FA9-C6A3-CC45-8071-8E048A18B9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28712" y="3208714"/>
            <a:ext cx="1686574" cy="1686574"/>
          </a:xfrm>
          <a:prstGeom prst="rect">
            <a:avLst/>
          </a:prstGeom>
        </p:spPr>
      </p:pic>
      <p:sp>
        <p:nvSpPr>
          <p:cNvPr id="17" name="TextBox 16">
            <a:extLst>
              <a:ext uri="{FF2B5EF4-FFF2-40B4-BE49-F238E27FC236}">
                <a16:creationId xmlns:a16="http://schemas.microsoft.com/office/drawing/2014/main" id="{DBAB3F79-2F22-C64C-9470-F9084564971B}"/>
              </a:ext>
            </a:extLst>
          </p:cNvPr>
          <p:cNvSpPr txBox="1"/>
          <p:nvPr/>
        </p:nvSpPr>
        <p:spPr>
          <a:xfrm>
            <a:off x="2236176" y="5017065"/>
            <a:ext cx="467164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alibri" panose="020F0502020204030204"/>
                <a:ea typeface="+mn-ea"/>
                <a:cs typeface="+mn-cs"/>
                <a:hlinkClick r:id="rId8"/>
              </a:rPr>
              <a:t>https://arxiv.org/abs/2406.19113</a:t>
            </a:r>
            <a:endParaRPr kumimoji="0" lang="en-CH"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72447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44;p1">
            <a:extLst>
              <a:ext uri="{FF2B5EF4-FFF2-40B4-BE49-F238E27FC236}">
                <a16:creationId xmlns:a16="http://schemas.microsoft.com/office/drawing/2014/main" id="{44A5A138-A403-CC4B-84E3-EF3FDDE6BF88}"/>
              </a:ext>
            </a:extLst>
          </p:cNvPr>
          <p:cNvSpPr txBox="1"/>
          <p:nvPr/>
        </p:nvSpPr>
        <p:spPr>
          <a:xfrm>
            <a:off x="0" y="3013189"/>
            <a:ext cx="9144000" cy="415811"/>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prstClr val="black"/>
              </a:buClr>
              <a:buSzPts val="2400"/>
              <a:buFont typeface="Arial"/>
              <a:buNone/>
              <a:tabLst/>
              <a:defRPr/>
            </a:pPr>
            <a:r>
              <a:rPr kumimoji="0" lang="en-US" sz="5400" b="1" i="0" u="none" strike="noStrike" kern="1200" cap="none" spc="0" normalizeH="0" baseline="0" noProof="0" dirty="0">
                <a:ln>
                  <a:noFill/>
                </a:ln>
                <a:solidFill>
                  <a:srgbClr val="06436E"/>
                </a:solidFill>
                <a:effectLst/>
                <a:uLnTx/>
                <a:uFillTx/>
                <a:latin typeface="Corbel" panose="020B0503020204020204" pitchFamily="34" charset="0"/>
                <a:ea typeface="Quattrocento Sans"/>
                <a:cs typeface="Quattrocento Sans"/>
                <a:sym typeface="Quattrocento Sans"/>
              </a:rPr>
              <a:t>Backup Slides</a:t>
            </a:r>
            <a:endParaRPr kumimoji="0" sz="4400" b="0" i="0" u="none" strike="noStrike" kern="1200" cap="none" spc="0" normalizeH="0" baseline="0" noProof="0" dirty="0">
              <a:ln>
                <a:noFill/>
              </a:ln>
              <a:solidFill>
                <a:srgbClr val="06436E"/>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67310378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8439D-5E19-BD42-8B0D-27B099A56C44}"/>
              </a:ext>
            </a:extLst>
          </p:cNvPr>
          <p:cNvSpPr>
            <a:spLocks noGrp="1"/>
          </p:cNvSpPr>
          <p:nvPr>
            <p:ph type="title"/>
          </p:nvPr>
        </p:nvSpPr>
        <p:spPr/>
        <p:txBody>
          <a:bodyPr/>
          <a:lstStyle/>
          <a:p>
            <a:r>
              <a:rPr lang="en-CH" dirty="0"/>
              <a:t>Motivational Analysis</a:t>
            </a:r>
          </a:p>
        </p:txBody>
      </p:sp>
      <p:pic>
        <p:nvPicPr>
          <p:cNvPr id="5" name="Content Placeholder 4">
            <a:extLst>
              <a:ext uri="{FF2B5EF4-FFF2-40B4-BE49-F238E27FC236}">
                <a16:creationId xmlns:a16="http://schemas.microsoft.com/office/drawing/2014/main" id="{00CBF6FE-8070-7A4B-9222-1DD831559A8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255" y="2502658"/>
            <a:ext cx="8797925" cy="3071366"/>
          </a:xfrm>
        </p:spPr>
      </p:pic>
      <p:sp>
        <p:nvSpPr>
          <p:cNvPr id="6" name="TextBox 5">
            <a:extLst>
              <a:ext uri="{FF2B5EF4-FFF2-40B4-BE49-F238E27FC236}">
                <a16:creationId xmlns:a16="http://schemas.microsoft.com/office/drawing/2014/main" id="{957D132B-8B76-8A4A-B3DF-651874FDA0B3}"/>
              </a:ext>
            </a:extLst>
          </p:cNvPr>
          <p:cNvSpPr txBox="1"/>
          <p:nvPr/>
        </p:nvSpPr>
        <p:spPr>
          <a:xfrm>
            <a:off x="166255" y="914400"/>
            <a:ext cx="8462356" cy="14568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Database access patterns</a:t>
            </a:r>
          </a:p>
          <a:p>
            <a:pPr marL="342900" marR="0" lvl="0" indent="-342900" algn="l" defTabSz="914400" rtl="0" eaLnBrk="1" fontAlgn="auto" latinLnBrk="0" hangingPunct="1">
              <a:lnSpc>
                <a:spcPct val="100000"/>
              </a:lnSpc>
              <a:spcBef>
                <a:spcPts val="0"/>
              </a:spcBef>
              <a:spcAft>
                <a:spcPts val="1000"/>
              </a:spcAft>
              <a:buClrTx/>
              <a:buSzTx/>
              <a:buFontTx/>
              <a:buAutoNum type="alphaLcParenBoth"/>
              <a:tabLst/>
              <a:defRPr/>
            </a:pP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Random Query</a:t>
            </a:r>
          </a:p>
          <a:p>
            <a:pPr marL="342900" marR="0" lvl="0" indent="-342900" algn="l" defTabSz="914400" rtl="0" eaLnBrk="1" fontAlgn="auto" latinLnBrk="0" hangingPunct="1">
              <a:lnSpc>
                <a:spcPct val="100000"/>
              </a:lnSpc>
              <a:spcBef>
                <a:spcPts val="0"/>
              </a:spcBef>
              <a:spcAft>
                <a:spcPts val="1000"/>
              </a:spcAft>
              <a:buClrTx/>
              <a:buSzTx/>
              <a:buFontTx/>
              <a:buAutoNum type="alphaLcParenBoth"/>
              <a:tabLst/>
              <a:defRPr/>
            </a:pP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Streaming Query</a:t>
            </a:r>
          </a:p>
        </p:txBody>
      </p:sp>
    </p:spTree>
    <p:extLst>
      <p:ext uri="{BB962C8B-B14F-4D97-AF65-F5344CB8AC3E}">
        <p14:creationId xmlns:p14="http://schemas.microsoft.com/office/powerpoint/2010/main" val="133790918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F7190-64F6-8544-8BC2-787ECDAB22D9}"/>
              </a:ext>
            </a:extLst>
          </p:cNvPr>
          <p:cNvSpPr>
            <a:spLocks noGrp="1"/>
          </p:cNvSpPr>
          <p:nvPr>
            <p:ph type="title"/>
          </p:nvPr>
        </p:nvSpPr>
        <p:spPr/>
        <p:txBody>
          <a:bodyPr/>
          <a:lstStyle/>
          <a:p>
            <a:r>
              <a:rPr lang="en-CH" dirty="0"/>
              <a:t>Overview of MegIS’s Steps</a:t>
            </a:r>
          </a:p>
        </p:txBody>
      </p:sp>
      <p:pic>
        <p:nvPicPr>
          <p:cNvPr id="5" name="Content Placeholder 4">
            <a:extLst>
              <a:ext uri="{FF2B5EF4-FFF2-40B4-BE49-F238E27FC236}">
                <a16:creationId xmlns:a16="http://schemas.microsoft.com/office/drawing/2014/main" id="{33451464-C3E6-7242-82F5-D82996E057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037" y="2150499"/>
            <a:ext cx="8797925" cy="3133265"/>
          </a:xfrm>
        </p:spPr>
      </p:pic>
    </p:spTree>
    <p:extLst>
      <p:ext uri="{BB962C8B-B14F-4D97-AF65-F5344CB8AC3E}">
        <p14:creationId xmlns:p14="http://schemas.microsoft.com/office/powerpoint/2010/main" val="397359532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6B619-21E0-7545-9230-84E690230DDE}"/>
              </a:ext>
            </a:extLst>
          </p:cNvPr>
          <p:cNvSpPr>
            <a:spLocks noGrp="1"/>
          </p:cNvSpPr>
          <p:nvPr>
            <p:ph type="title"/>
          </p:nvPr>
        </p:nvSpPr>
        <p:spPr/>
        <p:txBody>
          <a:bodyPr/>
          <a:lstStyle/>
          <a:p>
            <a:r>
              <a:rPr lang="en-CH" dirty="0"/>
              <a:t>More Details on Step 1</a:t>
            </a:r>
          </a:p>
        </p:txBody>
      </p:sp>
      <p:pic>
        <p:nvPicPr>
          <p:cNvPr id="5" name="Content Placeholder 4">
            <a:extLst>
              <a:ext uri="{FF2B5EF4-FFF2-40B4-BE49-F238E27FC236}">
                <a16:creationId xmlns:a16="http://schemas.microsoft.com/office/drawing/2014/main" id="{0FB5788A-B463-BB49-AA3E-39478F32DB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037" y="1961106"/>
            <a:ext cx="8797925" cy="3545302"/>
          </a:xfrm>
        </p:spPr>
      </p:pic>
    </p:spTree>
    <p:extLst>
      <p:ext uri="{BB962C8B-B14F-4D97-AF65-F5344CB8AC3E}">
        <p14:creationId xmlns:p14="http://schemas.microsoft.com/office/powerpoint/2010/main" val="25966157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909C8-493C-6041-B56E-473DB04E6DDE}"/>
              </a:ext>
            </a:extLst>
          </p:cNvPr>
          <p:cNvSpPr>
            <a:spLocks noGrp="1"/>
          </p:cNvSpPr>
          <p:nvPr>
            <p:ph type="title"/>
          </p:nvPr>
        </p:nvSpPr>
        <p:spPr/>
        <p:txBody>
          <a:bodyPr/>
          <a:lstStyle/>
          <a:p>
            <a:r>
              <a:rPr lang="en-CH" dirty="0"/>
              <a:t>K-mer Sketch Data Structures</a:t>
            </a:r>
          </a:p>
        </p:txBody>
      </p:sp>
      <p:pic>
        <p:nvPicPr>
          <p:cNvPr id="5" name="Content Placeholder 4">
            <a:extLst>
              <a:ext uri="{FF2B5EF4-FFF2-40B4-BE49-F238E27FC236}">
                <a16:creationId xmlns:a16="http://schemas.microsoft.com/office/drawing/2014/main" id="{7A75C13E-0BA5-2140-A029-70BBDDB0E55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1571397"/>
            <a:ext cx="8797925" cy="4291469"/>
          </a:xfrm>
        </p:spPr>
      </p:pic>
    </p:spTree>
    <p:extLst>
      <p:ext uri="{BB962C8B-B14F-4D97-AF65-F5344CB8AC3E}">
        <p14:creationId xmlns:p14="http://schemas.microsoft.com/office/powerpoint/2010/main" val="344707767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29CBD-C1A6-1041-8B61-92215480F960}"/>
              </a:ext>
            </a:extLst>
          </p:cNvPr>
          <p:cNvSpPr>
            <a:spLocks noGrp="1"/>
          </p:cNvSpPr>
          <p:nvPr>
            <p:ph type="title"/>
          </p:nvPr>
        </p:nvSpPr>
        <p:spPr/>
        <p:txBody>
          <a:bodyPr/>
          <a:lstStyle/>
          <a:p>
            <a:r>
              <a:rPr lang="en-CH" dirty="0"/>
              <a:t>K-mer Sketch Streaming Hardware Design</a:t>
            </a:r>
          </a:p>
        </p:txBody>
      </p:sp>
      <p:sp>
        <p:nvSpPr>
          <p:cNvPr id="4" name="Rounded Rectangle 3">
            <a:extLst>
              <a:ext uri="{FF2B5EF4-FFF2-40B4-BE49-F238E27FC236}">
                <a16:creationId xmlns:a16="http://schemas.microsoft.com/office/drawing/2014/main" id="{CF255B2D-5E51-6E40-BB91-43319403B990}"/>
              </a:ext>
            </a:extLst>
          </p:cNvPr>
          <p:cNvSpPr/>
          <p:nvPr/>
        </p:nvSpPr>
        <p:spPr>
          <a:xfrm>
            <a:off x="1102573" y="1783142"/>
            <a:ext cx="6938853" cy="3422563"/>
          </a:xfrm>
          <a:prstGeom prst="roundRect">
            <a:avLst>
              <a:gd name="adj" fmla="val 3700"/>
            </a:avLst>
          </a:prstGeom>
          <a:solidFill>
            <a:schemeClr val="accent6">
              <a:lumMod val="20000"/>
              <a:lumOff val="8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5" name="Rectangle 4">
            <a:extLst>
              <a:ext uri="{FF2B5EF4-FFF2-40B4-BE49-F238E27FC236}">
                <a16:creationId xmlns:a16="http://schemas.microsoft.com/office/drawing/2014/main" id="{72E6C1C1-5549-E442-90EF-0CF8D4DB7BD7}"/>
              </a:ext>
            </a:extLst>
          </p:cNvPr>
          <p:cNvSpPr/>
          <p:nvPr/>
        </p:nvSpPr>
        <p:spPr bwMode="auto">
          <a:xfrm>
            <a:off x="6727243" y="1888521"/>
            <a:ext cx="1197825" cy="1950858"/>
          </a:xfrm>
          <a:prstGeom prst="rect">
            <a:avLst/>
          </a:prstGeom>
          <a:solidFill>
            <a:schemeClr val="accent5">
              <a:lumMod val="20000"/>
              <a:lumOff val="80000"/>
            </a:schemeClr>
          </a:solidFill>
          <a:ln w="15875" cap="flat" cmpd="sng" algn="ctr">
            <a:solidFill>
              <a:schemeClr val="tx1"/>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ectangle 5">
            <a:extLst>
              <a:ext uri="{FF2B5EF4-FFF2-40B4-BE49-F238E27FC236}">
                <a16:creationId xmlns:a16="http://schemas.microsoft.com/office/drawing/2014/main" id="{DF65A82F-D766-BF40-8613-B360173B265F}"/>
              </a:ext>
            </a:extLst>
          </p:cNvPr>
          <p:cNvSpPr/>
          <p:nvPr/>
        </p:nvSpPr>
        <p:spPr bwMode="auto">
          <a:xfrm>
            <a:off x="1195812" y="1888520"/>
            <a:ext cx="5462206" cy="1950858"/>
          </a:xfrm>
          <a:prstGeom prst="rect">
            <a:avLst/>
          </a:prstGeom>
          <a:solidFill>
            <a:schemeClr val="accent4">
              <a:lumMod val="20000"/>
              <a:lumOff val="80000"/>
            </a:schemeClr>
          </a:solidFill>
          <a:ln w="15875" cap="flat" cmpd="sng" algn="ctr">
            <a:solidFill>
              <a:schemeClr val="tx1"/>
            </a:solidFill>
            <a:prstDash val="solid"/>
            <a:round/>
            <a:headEnd type="none" w="med" len="med"/>
            <a:tailEnd type="none" w="med" len="med"/>
          </a:ln>
          <a:effectLst/>
        </p:spPr>
        <p:txBody>
          <a:bodyPr vert="horz" wrap="square" lIns="72000" tIns="0" rIns="0" bIns="3600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SSD Controller</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D1EAABC5-8F45-C945-83F8-FA7BB7D16797}"/>
              </a:ext>
            </a:extLst>
          </p:cNvPr>
          <p:cNvCxnSpPr>
            <a:cxnSpLocks/>
          </p:cNvCxnSpPr>
          <p:nvPr/>
        </p:nvCxnSpPr>
        <p:spPr>
          <a:xfrm>
            <a:off x="2462428" y="3759668"/>
            <a:ext cx="0" cy="49843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직사각형 352">
            <a:extLst>
              <a:ext uri="{FF2B5EF4-FFF2-40B4-BE49-F238E27FC236}">
                <a16:creationId xmlns:a16="http://schemas.microsoft.com/office/drawing/2014/main" id="{8F5C4AAB-189C-EC43-9D05-D5E15830813B}"/>
              </a:ext>
            </a:extLst>
          </p:cNvPr>
          <p:cNvSpPr/>
          <p:nvPr/>
        </p:nvSpPr>
        <p:spPr>
          <a:xfrm>
            <a:off x="6773554" y="2116477"/>
            <a:ext cx="1104476" cy="624122"/>
          </a:xfrm>
          <a:prstGeom prst="rect">
            <a:avLst/>
          </a:prstGeom>
          <a:solidFill>
            <a:schemeClr val="accent1">
              <a:lumMod val="60000"/>
              <a:lumOff val="4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Intersection</a:t>
            </a:r>
            <a:endParaRPr kumimoji="0" lang="ko-KR" altLang="en-US"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cxnSp>
        <p:nvCxnSpPr>
          <p:cNvPr id="9" name="Straight Arrow Connector 8">
            <a:extLst>
              <a:ext uri="{FF2B5EF4-FFF2-40B4-BE49-F238E27FC236}">
                <a16:creationId xmlns:a16="http://schemas.microsoft.com/office/drawing/2014/main" id="{FC1D6935-1A2F-C645-A73A-984D32EAB38A}"/>
              </a:ext>
            </a:extLst>
          </p:cNvPr>
          <p:cNvCxnSpPr>
            <a:cxnSpLocks/>
          </p:cNvCxnSpPr>
          <p:nvPr/>
        </p:nvCxnSpPr>
        <p:spPr>
          <a:xfrm flipV="1">
            <a:off x="1913651" y="2577778"/>
            <a:ext cx="0" cy="428590"/>
          </a:xfrm>
          <a:prstGeom prst="straightConnector1">
            <a:avLst/>
          </a:prstGeom>
          <a:ln w="444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직사각형 352">
            <a:extLst>
              <a:ext uri="{FF2B5EF4-FFF2-40B4-BE49-F238E27FC236}">
                <a16:creationId xmlns:a16="http://schemas.microsoft.com/office/drawing/2014/main" id="{47979D8E-6E3C-5144-BDFD-FEF59DD8CCFD}"/>
              </a:ext>
            </a:extLst>
          </p:cNvPr>
          <p:cNvSpPr/>
          <p:nvPr/>
        </p:nvSpPr>
        <p:spPr>
          <a:xfrm>
            <a:off x="1293435" y="2822852"/>
            <a:ext cx="1647377" cy="462050"/>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err="1">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Curr</a:t>
            </a:r>
            <a:r>
              <a:rPr kumimoji="0" lang="en-US" altLang="ko-KR"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 Register</a:t>
            </a:r>
            <a:endParaRPr kumimoji="0" lang="ko-KR" altLang="en-US"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11" name="TextBox 10">
            <a:extLst>
              <a:ext uri="{FF2B5EF4-FFF2-40B4-BE49-F238E27FC236}">
                <a16:creationId xmlns:a16="http://schemas.microsoft.com/office/drawing/2014/main" id="{2999FAE1-D35B-754C-AD05-D1B83BEA9A79}"/>
              </a:ext>
            </a:extLst>
          </p:cNvPr>
          <p:cNvSpPr txBox="1"/>
          <p:nvPr/>
        </p:nvSpPr>
        <p:spPr>
          <a:xfrm>
            <a:off x="5958502" y="3936998"/>
            <a:ext cx="277903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MegIS-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Enabled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SSD</a:t>
            </a:r>
          </a:p>
        </p:txBody>
      </p:sp>
      <p:sp>
        <p:nvSpPr>
          <p:cNvPr id="12" name="직사각형 79">
            <a:extLst>
              <a:ext uri="{FF2B5EF4-FFF2-40B4-BE49-F238E27FC236}">
                <a16:creationId xmlns:a16="http://schemas.microsoft.com/office/drawing/2014/main" id="{4C837809-3DEE-F345-AF96-EA5DDB7D4B45}"/>
              </a:ext>
            </a:extLst>
          </p:cNvPr>
          <p:cNvSpPr/>
          <p:nvPr/>
        </p:nvSpPr>
        <p:spPr>
          <a:xfrm>
            <a:off x="1195812" y="3904538"/>
            <a:ext cx="2367285" cy="1213922"/>
          </a:xfrm>
          <a:prstGeom prst="rect">
            <a:avLst/>
          </a:prstGeom>
          <a:solidFill>
            <a:srgbClr val="D7DAFF"/>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13" name="Rectangle 12">
            <a:extLst>
              <a:ext uri="{FF2B5EF4-FFF2-40B4-BE49-F238E27FC236}">
                <a16:creationId xmlns:a16="http://schemas.microsoft.com/office/drawing/2014/main" id="{60FC572B-829B-9840-BAA4-9707AC6783A6}"/>
              </a:ext>
            </a:extLst>
          </p:cNvPr>
          <p:cNvSpPr/>
          <p:nvPr/>
        </p:nvSpPr>
        <p:spPr>
          <a:xfrm rot="16200000">
            <a:off x="848758" y="4270012"/>
            <a:ext cx="1213921" cy="245058"/>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Channel#1</a:t>
            </a:r>
            <a:endParaRPr kumimoji="0" lang="ko-KR" altLang="en-US" sz="12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cxnSp>
        <p:nvCxnSpPr>
          <p:cNvPr id="14" name="Straight Connector 13">
            <a:extLst>
              <a:ext uri="{FF2B5EF4-FFF2-40B4-BE49-F238E27FC236}">
                <a16:creationId xmlns:a16="http://schemas.microsoft.com/office/drawing/2014/main" id="{256069F6-8E11-BF4C-8BAC-BC8ACEF759DF}"/>
              </a:ext>
            </a:extLst>
          </p:cNvPr>
          <p:cNvCxnSpPr>
            <a:cxnSpLocks/>
          </p:cNvCxnSpPr>
          <p:nvPr/>
        </p:nvCxnSpPr>
        <p:spPr>
          <a:xfrm>
            <a:off x="6225789" y="3647323"/>
            <a:ext cx="0" cy="705947"/>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직사각형 79">
            <a:extLst>
              <a:ext uri="{FF2B5EF4-FFF2-40B4-BE49-F238E27FC236}">
                <a16:creationId xmlns:a16="http://schemas.microsoft.com/office/drawing/2014/main" id="{3C20B756-70D4-DF4F-A0BA-07945FE12A40}"/>
              </a:ext>
            </a:extLst>
          </p:cNvPr>
          <p:cNvSpPr/>
          <p:nvPr/>
        </p:nvSpPr>
        <p:spPr>
          <a:xfrm>
            <a:off x="4881651" y="3897168"/>
            <a:ext cx="1766021" cy="1221292"/>
          </a:xfrm>
          <a:prstGeom prst="rect">
            <a:avLst/>
          </a:prstGeom>
          <a:solidFill>
            <a:srgbClr val="D7DAFF"/>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16" name="Rectangle 15">
            <a:extLst>
              <a:ext uri="{FF2B5EF4-FFF2-40B4-BE49-F238E27FC236}">
                <a16:creationId xmlns:a16="http://schemas.microsoft.com/office/drawing/2014/main" id="{847924C6-BC1C-234D-B8D6-77DE5A868BA7}"/>
              </a:ext>
            </a:extLst>
          </p:cNvPr>
          <p:cNvSpPr/>
          <p:nvPr/>
        </p:nvSpPr>
        <p:spPr>
          <a:xfrm rot="16200000">
            <a:off x="4434415" y="4270012"/>
            <a:ext cx="1213921" cy="245058"/>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Channel#2</a:t>
            </a:r>
            <a:endParaRPr kumimoji="0" lang="ko-KR" altLang="en-US" sz="12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17" name="TextBox 16">
            <a:extLst>
              <a:ext uri="{FF2B5EF4-FFF2-40B4-BE49-F238E27FC236}">
                <a16:creationId xmlns:a16="http://schemas.microsoft.com/office/drawing/2014/main" id="{BAD3460D-9220-A24A-B8F6-30BC78E6AB4C}"/>
              </a:ext>
            </a:extLst>
          </p:cNvPr>
          <p:cNvSpPr txBox="1"/>
          <p:nvPr/>
        </p:nvSpPr>
        <p:spPr>
          <a:xfrm>
            <a:off x="6631033" y="3296047"/>
            <a:ext cx="1389515" cy="486287"/>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Internal</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a:t>
            </a:r>
          </a:p>
        </p:txBody>
      </p:sp>
      <p:graphicFrame>
        <p:nvGraphicFramePr>
          <p:cNvPr id="18" name="Table 17">
            <a:extLst>
              <a:ext uri="{FF2B5EF4-FFF2-40B4-BE49-F238E27FC236}">
                <a16:creationId xmlns:a16="http://schemas.microsoft.com/office/drawing/2014/main" id="{760BD3B9-0220-4048-87CF-471F56CEB69A}"/>
              </a:ext>
            </a:extLst>
          </p:cNvPr>
          <p:cNvGraphicFramePr>
            <a:graphicFrameLocks noGrp="1"/>
          </p:cNvGraphicFramePr>
          <p:nvPr/>
        </p:nvGraphicFramePr>
        <p:xfrm>
          <a:off x="1707107" y="3976561"/>
          <a:ext cx="1727972" cy="1066800"/>
        </p:xfrm>
        <a:graphic>
          <a:graphicData uri="http://schemas.openxmlformats.org/drawingml/2006/table">
            <a:tbl>
              <a:tblPr firstRow="1" bandRow="1">
                <a:tableStyleId>{5940675A-B579-460E-94D1-54222C63F5DA}</a:tableStyleId>
              </a:tblPr>
              <a:tblGrid>
                <a:gridCol w="772348">
                  <a:extLst>
                    <a:ext uri="{9D8B030D-6E8A-4147-A177-3AD203B41FA5}">
                      <a16:colId xmlns:a16="http://schemas.microsoft.com/office/drawing/2014/main" val="2202466981"/>
                    </a:ext>
                  </a:extLst>
                </a:gridCol>
                <a:gridCol w="955624">
                  <a:extLst>
                    <a:ext uri="{9D8B030D-6E8A-4147-A177-3AD203B41FA5}">
                      <a16:colId xmlns:a16="http://schemas.microsoft.com/office/drawing/2014/main" val="1793191674"/>
                    </a:ext>
                  </a:extLst>
                </a:gridCol>
              </a:tblGrid>
              <a:tr h="87054">
                <a:tc>
                  <a:txBody>
                    <a:bodyPr/>
                    <a:lstStyle/>
                    <a:p>
                      <a:pPr algn="ctr"/>
                      <a:r>
                        <a:rPr lang="en-CH" sz="1400" b="1" dirty="0">
                          <a:latin typeface="Cambria" panose="02040503050406030204" pitchFamily="18" charset="0"/>
                        </a:rPr>
                        <a:t>5-mer</a:t>
                      </a:r>
                    </a:p>
                  </a:txBody>
                  <a:tcPr marL="90000" marT="0" marB="0">
                    <a:solidFill>
                      <a:schemeClr val="accent6">
                        <a:lumMod val="60000"/>
                        <a:lumOff val="40000"/>
                      </a:schemeClr>
                    </a:solidFill>
                  </a:tcPr>
                </a:tc>
                <a:tc>
                  <a:txBody>
                    <a:bodyPr/>
                    <a:lstStyle/>
                    <a:p>
                      <a:pPr algn="ctr"/>
                      <a:r>
                        <a:rPr lang="en-CH" sz="1400" b="1" dirty="0">
                          <a:latin typeface="Cambria" panose="02040503050406030204" pitchFamily="18" charset="0"/>
                        </a:rPr>
                        <a:t>5-mer ID</a:t>
                      </a:r>
                    </a:p>
                  </a:txBody>
                  <a:tcPr marL="90000" marT="0" marB="0">
                    <a:solidFill>
                      <a:schemeClr val="accent6">
                        <a:lumMod val="60000"/>
                        <a:lumOff val="40000"/>
                      </a:schemeClr>
                    </a:solidFill>
                  </a:tcPr>
                </a:tc>
                <a:extLst>
                  <a:ext uri="{0D108BD9-81ED-4DB2-BD59-A6C34878D82A}">
                    <a16:rowId xmlns:a16="http://schemas.microsoft.com/office/drawing/2014/main" val="2057482197"/>
                  </a:ext>
                </a:extLst>
              </a:tr>
              <a:tr h="175889">
                <a:tc>
                  <a:txBody>
                    <a:bodyPr/>
                    <a:lstStyle/>
                    <a:p>
                      <a:pPr algn="ctr"/>
                      <a:r>
                        <a:rPr lang="en-CH" sz="1400" b="0" dirty="0">
                          <a:latin typeface="Cambria" panose="02040503050406030204" pitchFamily="18" charset="0"/>
                        </a:rPr>
                        <a:t>AAAAA</a:t>
                      </a:r>
                    </a:p>
                  </a:txBody>
                  <a:tcPr marL="90000" marT="0" marB="0">
                    <a:solidFill>
                      <a:schemeClr val="bg1"/>
                    </a:solidFill>
                  </a:tcPr>
                </a:tc>
                <a:tc>
                  <a:txBody>
                    <a:bodyPr/>
                    <a:lstStyle/>
                    <a:p>
                      <a:pPr algn="ctr"/>
                      <a:r>
                        <a:rPr lang="en-CH" sz="1400" b="0" dirty="0">
                          <a:solidFill>
                            <a:schemeClr val="accent2">
                              <a:lumMod val="75000"/>
                            </a:schemeClr>
                          </a:solidFill>
                          <a:latin typeface="Cambria" panose="02040503050406030204" pitchFamily="18" charset="0"/>
                        </a:rPr>
                        <a:t>1</a:t>
                      </a:r>
                    </a:p>
                  </a:txBody>
                  <a:tcPr marL="90000" marT="0" marB="0">
                    <a:solidFill>
                      <a:schemeClr val="bg1"/>
                    </a:solidFill>
                  </a:tcPr>
                </a:tc>
                <a:extLst>
                  <a:ext uri="{0D108BD9-81ED-4DB2-BD59-A6C34878D82A}">
                    <a16:rowId xmlns:a16="http://schemas.microsoft.com/office/drawing/2014/main" val="2851544357"/>
                  </a:ext>
                </a:extLst>
              </a:tr>
              <a:tr h="175889">
                <a:tc>
                  <a:txBody>
                    <a:bodyPr/>
                    <a:lstStyle/>
                    <a:p>
                      <a:pPr algn="ctr"/>
                      <a:r>
                        <a:rPr lang="en-CH" sz="1400" b="0" dirty="0">
                          <a:latin typeface="Cambria" panose="02040503050406030204" pitchFamily="18" charset="0"/>
                        </a:rPr>
                        <a:t>AAAAC</a:t>
                      </a:r>
                    </a:p>
                  </a:txBody>
                  <a:tcPr marL="90000" marT="0" marB="0">
                    <a:solidFill>
                      <a:schemeClr val="bg1"/>
                    </a:solidFill>
                  </a:tcPr>
                </a:tc>
                <a:tc>
                  <a:txBody>
                    <a:bodyPr/>
                    <a:lstStyle/>
                    <a:p>
                      <a:pPr algn="ctr"/>
                      <a:r>
                        <a:rPr lang="en-CH" sz="1400" b="0" dirty="0">
                          <a:solidFill>
                            <a:schemeClr val="accent2">
                              <a:lumMod val="75000"/>
                            </a:schemeClr>
                          </a:solidFill>
                          <a:latin typeface="Cambria" panose="02040503050406030204" pitchFamily="18" charset="0"/>
                        </a:rPr>
                        <a:t>6</a:t>
                      </a:r>
                    </a:p>
                  </a:txBody>
                  <a:tcPr marL="90000" marT="0" marB="0">
                    <a:solidFill>
                      <a:schemeClr val="bg1"/>
                    </a:solidFill>
                  </a:tcPr>
                </a:tc>
                <a:extLst>
                  <a:ext uri="{0D108BD9-81ED-4DB2-BD59-A6C34878D82A}">
                    <a16:rowId xmlns:a16="http://schemas.microsoft.com/office/drawing/2014/main" val="185258546"/>
                  </a:ext>
                </a:extLst>
              </a:tr>
              <a:tr h="53261">
                <a:tc>
                  <a:txBody>
                    <a:bodyPr/>
                    <a:lstStyle/>
                    <a:p>
                      <a:pPr algn="ctr"/>
                      <a:r>
                        <a:rPr lang="en-CH" sz="1400" b="0" dirty="0">
                          <a:latin typeface="Cambria" panose="02040503050406030204" pitchFamily="18" charset="0"/>
                        </a:rPr>
                        <a:t>AATCC</a:t>
                      </a:r>
                    </a:p>
                  </a:txBody>
                  <a:tcPr marL="90000" marT="0" marB="0">
                    <a:solidFill>
                      <a:schemeClr val="bg1"/>
                    </a:solidFill>
                  </a:tcPr>
                </a:tc>
                <a:tc>
                  <a:txBody>
                    <a:bodyPr/>
                    <a:lstStyle/>
                    <a:p>
                      <a:pPr algn="ctr"/>
                      <a:r>
                        <a:rPr lang="en-CH" sz="1400" b="0" dirty="0">
                          <a:solidFill>
                            <a:schemeClr val="accent2">
                              <a:lumMod val="75000"/>
                            </a:schemeClr>
                          </a:solidFill>
                          <a:latin typeface="Cambria" panose="02040503050406030204" pitchFamily="18" charset="0"/>
                        </a:rPr>
                        <a:t>2</a:t>
                      </a:r>
                    </a:p>
                  </a:txBody>
                  <a:tcPr marL="90000" marT="0" marB="0">
                    <a:solidFill>
                      <a:schemeClr val="bg1"/>
                    </a:solidFill>
                  </a:tcPr>
                </a:tc>
                <a:extLst>
                  <a:ext uri="{0D108BD9-81ED-4DB2-BD59-A6C34878D82A}">
                    <a16:rowId xmlns:a16="http://schemas.microsoft.com/office/drawing/2014/main" val="3325285619"/>
                  </a:ext>
                </a:extLst>
              </a:tr>
              <a:tr h="175889">
                <a:tc>
                  <a:txBody>
                    <a:bodyPr/>
                    <a:lstStyle/>
                    <a:p>
                      <a:pPr algn="ctr"/>
                      <a:r>
                        <a:rPr lang="en-CH" sz="1400" b="0" dirty="0">
                          <a:latin typeface="Cambria" panose="02040503050406030204" pitchFamily="18" charset="0"/>
                        </a:rPr>
                        <a:t>…</a:t>
                      </a:r>
                    </a:p>
                  </a:txBody>
                  <a:tcPr marL="90000" marT="0" marB="0">
                    <a:solidFill>
                      <a:schemeClr val="bg1"/>
                    </a:solidFill>
                  </a:tcPr>
                </a:tc>
                <a:tc>
                  <a:txBody>
                    <a:bodyPr/>
                    <a:lstStyle/>
                    <a:p>
                      <a:pPr algn="ctr"/>
                      <a:r>
                        <a:rPr lang="en-CH" sz="1400" b="0" dirty="0">
                          <a:solidFill>
                            <a:schemeClr val="accent2">
                              <a:lumMod val="75000"/>
                            </a:schemeClr>
                          </a:solidFill>
                          <a:latin typeface="Cambria" panose="02040503050406030204" pitchFamily="18" charset="0"/>
                        </a:rPr>
                        <a:t>…</a:t>
                      </a:r>
                    </a:p>
                  </a:txBody>
                  <a:tcPr marL="90000" marT="0" marB="0">
                    <a:solidFill>
                      <a:schemeClr val="bg1"/>
                    </a:solidFill>
                  </a:tcPr>
                </a:tc>
                <a:extLst>
                  <a:ext uri="{0D108BD9-81ED-4DB2-BD59-A6C34878D82A}">
                    <a16:rowId xmlns:a16="http://schemas.microsoft.com/office/drawing/2014/main" val="1171887763"/>
                  </a:ext>
                </a:extLst>
              </a:tr>
            </a:tbl>
          </a:graphicData>
        </a:graphic>
      </p:graphicFrame>
      <p:graphicFrame>
        <p:nvGraphicFramePr>
          <p:cNvPr id="19" name="Table 18">
            <a:extLst>
              <a:ext uri="{FF2B5EF4-FFF2-40B4-BE49-F238E27FC236}">
                <a16:creationId xmlns:a16="http://schemas.microsoft.com/office/drawing/2014/main" id="{E47FC0A3-2DE5-0B44-8D7F-8B6E3B6848E6}"/>
              </a:ext>
            </a:extLst>
          </p:cNvPr>
          <p:cNvGraphicFramePr>
            <a:graphicFrameLocks noGrp="1"/>
          </p:cNvGraphicFramePr>
          <p:nvPr/>
        </p:nvGraphicFramePr>
        <p:xfrm>
          <a:off x="5537529" y="3970440"/>
          <a:ext cx="966791" cy="853440"/>
        </p:xfrm>
        <a:graphic>
          <a:graphicData uri="http://schemas.openxmlformats.org/drawingml/2006/table">
            <a:tbl>
              <a:tblPr firstRow="1" bandRow="1">
                <a:tableStyleId>{5940675A-B579-460E-94D1-54222C63F5DA}</a:tableStyleId>
              </a:tblPr>
              <a:tblGrid>
                <a:gridCol w="966791">
                  <a:extLst>
                    <a:ext uri="{9D8B030D-6E8A-4147-A177-3AD203B41FA5}">
                      <a16:colId xmlns:a16="http://schemas.microsoft.com/office/drawing/2014/main" val="1793191674"/>
                    </a:ext>
                  </a:extLst>
                </a:gridCol>
              </a:tblGrid>
              <a:tr h="177113">
                <a:tc>
                  <a:txBody>
                    <a:bodyPr/>
                    <a:lstStyle/>
                    <a:p>
                      <a:pPr algn="ctr"/>
                      <a:r>
                        <a:rPr lang="en-CH" sz="1400" b="1" dirty="0">
                          <a:latin typeface="Cambria" panose="02040503050406030204" pitchFamily="18" charset="0"/>
                        </a:rPr>
                        <a:t>4-mer ID</a:t>
                      </a:r>
                    </a:p>
                  </a:txBody>
                  <a:tcPr marT="0" marB="0">
                    <a:solidFill>
                      <a:schemeClr val="accent6">
                        <a:lumMod val="60000"/>
                        <a:lumOff val="40000"/>
                      </a:schemeClr>
                    </a:solidFill>
                  </a:tcPr>
                </a:tc>
                <a:extLst>
                  <a:ext uri="{0D108BD9-81ED-4DB2-BD59-A6C34878D82A}">
                    <a16:rowId xmlns:a16="http://schemas.microsoft.com/office/drawing/2014/main" val="2057482197"/>
                  </a:ext>
                </a:extLst>
              </a:tr>
              <a:tr h="177113">
                <a:tc>
                  <a:txBody>
                    <a:bodyPr/>
                    <a:lstStyle/>
                    <a:p>
                      <a:pPr algn="ctr"/>
                      <a:r>
                        <a:rPr lang="en-CH" sz="1400" b="0" dirty="0">
                          <a:solidFill>
                            <a:schemeClr val="accent2">
                              <a:lumMod val="75000"/>
                            </a:schemeClr>
                          </a:solidFill>
                          <a:latin typeface="Cambria" panose="02040503050406030204" pitchFamily="18" charset="0"/>
                        </a:rPr>
                        <a:t>-</a:t>
                      </a:r>
                    </a:p>
                  </a:txBody>
                  <a:tcPr marT="0" marB="0">
                    <a:solidFill>
                      <a:schemeClr val="bg1"/>
                    </a:solidFill>
                  </a:tcPr>
                </a:tc>
                <a:extLst>
                  <a:ext uri="{0D108BD9-81ED-4DB2-BD59-A6C34878D82A}">
                    <a16:rowId xmlns:a16="http://schemas.microsoft.com/office/drawing/2014/main" val="2851544357"/>
                  </a:ext>
                </a:extLst>
              </a:tr>
              <a:tr h="177113">
                <a:tc>
                  <a:txBody>
                    <a:bodyPr/>
                    <a:lstStyle/>
                    <a:p>
                      <a:pPr algn="ctr"/>
                      <a:r>
                        <a:rPr lang="en-CH" sz="1400" b="1" dirty="0">
                          <a:solidFill>
                            <a:schemeClr val="accent2">
                              <a:lumMod val="75000"/>
                            </a:schemeClr>
                          </a:solidFill>
                          <a:latin typeface="Cambria" panose="02040503050406030204" pitchFamily="18" charset="0"/>
                        </a:rPr>
                        <a:t>3</a:t>
                      </a:r>
                    </a:p>
                  </a:txBody>
                  <a:tcPr marT="0" marB="0">
                    <a:solidFill>
                      <a:schemeClr val="bg1"/>
                    </a:solidFill>
                  </a:tcPr>
                </a:tc>
                <a:extLst>
                  <a:ext uri="{0D108BD9-81ED-4DB2-BD59-A6C34878D82A}">
                    <a16:rowId xmlns:a16="http://schemas.microsoft.com/office/drawing/2014/main" val="185258546"/>
                  </a:ext>
                </a:extLst>
              </a:tr>
              <a:tr h="177113">
                <a:tc>
                  <a:txBody>
                    <a:bodyPr/>
                    <a:lstStyle/>
                    <a:p>
                      <a:pPr algn="ctr"/>
                      <a:r>
                        <a:rPr lang="en-CH" sz="1400" b="0" dirty="0">
                          <a:solidFill>
                            <a:schemeClr val="accent2">
                              <a:lumMod val="75000"/>
                            </a:schemeClr>
                          </a:solidFill>
                          <a:latin typeface="Cambria" panose="02040503050406030204" pitchFamily="18" charset="0"/>
                        </a:rPr>
                        <a:t>…</a:t>
                      </a:r>
                    </a:p>
                  </a:txBody>
                  <a:tcPr marT="0" marB="0">
                    <a:solidFill>
                      <a:schemeClr val="bg1"/>
                    </a:solidFill>
                  </a:tcPr>
                </a:tc>
                <a:extLst>
                  <a:ext uri="{0D108BD9-81ED-4DB2-BD59-A6C34878D82A}">
                    <a16:rowId xmlns:a16="http://schemas.microsoft.com/office/drawing/2014/main" val="1171887763"/>
                  </a:ext>
                </a:extLst>
              </a:tr>
            </a:tbl>
          </a:graphicData>
        </a:graphic>
      </p:graphicFrame>
      <p:sp>
        <p:nvSpPr>
          <p:cNvPr id="20" name="직사각형 79">
            <a:extLst>
              <a:ext uri="{FF2B5EF4-FFF2-40B4-BE49-F238E27FC236}">
                <a16:creationId xmlns:a16="http://schemas.microsoft.com/office/drawing/2014/main" id="{8E1A73CA-08FE-314C-BD27-3129E2C72331}"/>
              </a:ext>
            </a:extLst>
          </p:cNvPr>
          <p:cNvSpPr/>
          <p:nvPr/>
        </p:nvSpPr>
        <p:spPr>
          <a:xfrm>
            <a:off x="6842779" y="2363685"/>
            <a:ext cx="975648" cy="201750"/>
          </a:xfrm>
          <a:prstGeom prst="rect">
            <a:avLst/>
          </a:prstGeom>
          <a:solidFill>
            <a:schemeClr val="accent1">
              <a:lumMod val="40000"/>
              <a:lumOff val="60000"/>
            </a:schemeClr>
          </a:solidFill>
          <a:ln w="158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5B9BD5">
                    <a:lumMod val="75000"/>
                  </a:srgbClr>
                </a:solidFill>
                <a:effectLst/>
                <a:uLnTx/>
                <a:uFillTx/>
                <a:latin typeface="Courier" pitchFamily="2" charset="0"/>
                <a:ea typeface="맑은 고딕" panose="020B0503020000020004" pitchFamily="34" charset="-127"/>
                <a:cs typeface="Consolas" panose="020B0609020204030204" pitchFamily="49" charset="0"/>
              </a:rPr>
              <a:t>AGTTT</a:t>
            </a:r>
            <a:endParaRPr kumimoji="0" lang="ko-KR" altLang="en-US" sz="1400" b="0" i="0" u="none" strike="noStrike" kern="1200" cap="none" spc="0" normalizeH="0" baseline="0" noProof="0" dirty="0">
              <a:ln>
                <a:noFill/>
              </a:ln>
              <a:solidFill>
                <a:srgbClr val="5B9BD5">
                  <a:lumMod val="75000"/>
                </a:srgbClr>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21" name="직사각형 363">
            <a:extLst>
              <a:ext uri="{FF2B5EF4-FFF2-40B4-BE49-F238E27FC236}">
                <a16:creationId xmlns:a16="http://schemas.microsoft.com/office/drawing/2014/main" id="{63168AAD-3BB0-DD49-9DA5-E8D8BE8C7B3E}"/>
              </a:ext>
            </a:extLst>
          </p:cNvPr>
          <p:cNvSpPr/>
          <p:nvPr/>
        </p:nvSpPr>
        <p:spPr>
          <a:xfrm>
            <a:off x="7136667" y="2518349"/>
            <a:ext cx="378249" cy="283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rPr>
              <a:t>⋯</a:t>
            </a:r>
            <a:endParaRPr kumimoji="0" lang="ko-KR" altLang="en-US" sz="1800" b="1" i="0" u="none" strike="noStrike" kern="1200" cap="none" spc="0" normalizeH="0" baseline="0" noProof="0" dirty="0">
              <a:ln>
                <a:noFill/>
              </a:ln>
              <a:solidFill>
                <a:prstClr val="black"/>
              </a:solidFill>
              <a:effectLst/>
              <a:uLnTx/>
              <a:uFillTx/>
              <a:latin typeface="Calibri Light" panose="020F0302020204030204"/>
              <a:ea typeface="맑은 고딕" panose="020B0503020000020004" pitchFamily="34" charset="-127"/>
              <a:cs typeface="Arial" panose="020B0604020202020204" pitchFamily="34" charset="0"/>
            </a:endParaRPr>
          </a:p>
        </p:txBody>
      </p:sp>
      <p:sp>
        <p:nvSpPr>
          <p:cNvPr id="22" name="Rounded Rectangle 21">
            <a:extLst>
              <a:ext uri="{FF2B5EF4-FFF2-40B4-BE49-F238E27FC236}">
                <a16:creationId xmlns:a16="http://schemas.microsoft.com/office/drawing/2014/main" id="{17E349E2-7672-C245-912E-CB800F58270C}"/>
              </a:ext>
            </a:extLst>
          </p:cNvPr>
          <p:cNvSpPr/>
          <p:nvPr/>
        </p:nvSpPr>
        <p:spPr>
          <a:xfrm>
            <a:off x="3339261" y="2939274"/>
            <a:ext cx="617938" cy="743803"/>
          </a:xfrm>
          <a:prstGeom prst="roundRect">
            <a:avLst>
              <a:gd name="adj" fmla="val 6954"/>
            </a:avLst>
          </a:prstGeom>
          <a:solidFill>
            <a:srgbClr val="F4BCD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Idx.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Gen</a:t>
            </a:r>
          </a:p>
        </p:txBody>
      </p:sp>
      <p:cxnSp>
        <p:nvCxnSpPr>
          <p:cNvPr id="23" name="Straight Arrow Connector 22">
            <a:extLst>
              <a:ext uri="{FF2B5EF4-FFF2-40B4-BE49-F238E27FC236}">
                <a16:creationId xmlns:a16="http://schemas.microsoft.com/office/drawing/2014/main" id="{7E5918F2-01EF-CC41-8A15-36D21B1B182F}"/>
              </a:ext>
            </a:extLst>
          </p:cNvPr>
          <p:cNvCxnSpPr>
            <a:cxnSpLocks/>
          </p:cNvCxnSpPr>
          <p:nvPr/>
        </p:nvCxnSpPr>
        <p:spPr>
          <a:xfrm flipV="1">
            <a:off x="2940658" y="3059159"/>
            <a:ext cx="398602" cy="0"/>
          </a:xfrm>
          <a:prstGeom prst="straightConnector1">
            <a:avLst/>
          </a:prstGeom>
          <a:ln w="44450">
            <a:solidFill>
              <a:srgbClr val="941651"/>
            </a:solidFill>
            <a:headEnd w="lg"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03BCAB5-8865-4943-84ED-49949982E3CF}"/>
              </a:ext>
            </a:extLst>
          </p:cNvPr>
          <p:cNvCxnSpPr>
            <a:cxnSpLocks/>
          </p:cNvCxnSpPr>
          <p:nvPr/>
        </p:nvCxnSpPr>
        <p:spPr>
          <a:xfrm flipV="1">
            <a:off x="2940812" y="3566382"/>
            <a:ext cx="398602" cy="0"/>
          </a:xfrm>
          <a:prstGeom prst="straightConnector1">
            <a:avLst/>
          </a:prstGeom>
          <a:ln w="44450">
            <a:solidFill>
              <a:srgbClr val="941651"/>
            </a:solidFill>
            <a:headEnd w="lg"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D138CDBF-C647-AA45-888E-DE38B8389828}"/>
              </a:ext>
            </a:extLst>
          </p:cNvPr>
          <p:cNvCxnSpPr>
            <a:cxnSpLocks/>
          </p:cNvCxnSpPr>
          <p:nvPr/>
        </p:nvCxnSpPr>
        <p:spPr>
          <a:xfrm rot="10800000" flipV="1">
            <a:off x="1913651" y="2145881"/>
            <a:ext cx="4813592" cy="211467"/>
          </a:xfrm>
          <a:prstGeom prst="bentConnector2">
            <a:avLst/>
          </a:prstGeom>
          <a:ln w="444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직사각형 79">
            <a:extLst>
              <a:ext uri="{FF2B5EF4-FFF2-40B4-BE49-F238E27FC236}">
                <a16:creationId xmlns:a16="http://schemas.microsoft.com/office/drawing/2014/main" id="{E0D1DAFF-CE37-DC4E-A17C-75AB44F1D1CC}"/>
              </a:ext>
            </a:extLst>
          </p:cNvPr>
          <p:cNvSpPr/>
          <p:nvPr/>
        </p:nvSpPr>
        <p:spPr>
          <a:xfrm>
            <a:off x="1488703" y="3044760"/>
            <a:ext cx="975648" cy="201750"/>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solidFill>
                <a:effectLst/>
                <a:highlight>
                  <a:srgbClr val="F4BCD0"/>
                </a:highlight>
                <a:uLnTx/>
                <a:uFillTx/>
                <a:latin typeface="Courier" pitchFamily="2" charset="0"/>
                <a:ea typeface="맑은 고딕" panose="020B0503020000020004" pitchFamily="34" charset="-127"/>
                <a:cs typeface="Consolas" panose="020B0609020204030204" pitchFamily="49" charset="0"/>
              </a:rPr>
              <a:t>AAAA</a:t>
            </a:r>
            <a:r>
              <a:rPr kumimoji="0" lang="en-US" altLang="ko-KR" sz="1400" b="0" i="0" u="none" strike="noStrike" kern="1200" cap="none" spc="0" normalizeH="0" baseline="0" noProof="0" dirty="0">
                <a:ln>
                  <a:noFill/>
                </a:ln>
                <a:solidFill>
                  <a:prstClr val="black"/>
                </a:solidFill>
                <a:effectLst/>
                <a:uLnTx/>
                <a:uFillTx/>
                <a:latin typeface="Courier" pitchFamily="2" charset="0"/>
                <a:ea typeface="맑은 고딕" panose="020B0503020000020004" pitchFamily="34" charset="-127"/>
                <a:cs typeface="Consolas" panose="020B0609020204030204" pitchFamily="49" charset="0"/>
              </a:rPr>
              <a:t>C</a:t>
            </a:r>
            <a:endParaRPr kumimoji="0" lang="ko-KR" altLang="en-US" sz="1400" b="0" i="0" u="none" strike="noStrike" kern="1200" cap="none" spc="0" normalizeH="0" baseline="0" noProof="0" dirty="0">
              <a:ln>
                <a:noFill/>
              </a:ln>
              <a:solidFill>
                <a:prstClr val="black"/>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27" name="직사각형 352">
            <a:extLst>
              <a:ext uri="{FF2B5EF4-FFF2-40B4-BE49-F238E27FC236}">
                <a16:creationId xmlns:a16="http://schemas.microsoft.com/office/drawing/2014/main" id="{789A0155-7F0C-0846-85DC-9FFA3D070B33}"/>
              </a:ext>
            </a:extLst>
          </p:cNvPr>
          <p:cNvSpPr/>
          <p:nvPr/>
        </p:nvSpPr>
        <p:spPr>
          <a:xfrm>
            <a:off x="1297037" y="3331836"/>
            <a:ext cx="1647377" cy="462050"/>
          </a:xfrm>
          <a:prstGeom prst="rect">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Next Register</a:t>
            </a:r>
            <a:endParaRPr kumimoji="0" lang="ko-KR" altLang="en-US"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28" name="직사각형 79">
            <a:extLst>
              <a:ext uri="{FF2B5EF4-FFF2-40B4-BE49-F238E27FC236}">
                <a16:creationId xmlns:a16="http://schemas.microsoft.com/office/drawing/2014/main" id="{BF8FE7E5-F2B1-5545-99DE-D2382D055DA8}"/>
              </a:ext>
            </a:extLst>
          </p:cNvPr>
          <p:cNvSpPr/>
          <p:nvPr/>
        </p:nvSpPr>
        <p:spPr>
          <a:xfrm>
            <a:off x="1492305" y="3554144"/>
            <a:ext cx="975648" cy="201750"/>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solidFill>
                <a:effectLst/>
                <a:highlight>
                  <a:srgbClr val="F4BCD0"/>
                </a:highlight>
                <a:uLnTx/>
                <a:uFillTx/>
                <a:latin typeface="Courier" pitchFamily="2" charset="0"/>
                <a:ea typeface="맑은 고딕" panose="020B0503020000020004" pitchFamily="34" charset="-127"/>
                <a:cs typeface="Consolas" panose="020B0609020204030204" pitchFamily="49" charset="0"/>
              </a:rPr>
              <a:t>AATC</a:t>
            </a:r>
            <a:r>
              <a:rPr kumimoji="0" lang="en-US" altLang="ko-KR" sz="1400" b="0" i="0" u="none" strike="noStrike" kern="1200" cap="none" spc="0" normalizeH="0" baseline="0" noProof="0" dirty="0">
                <a:ln>
                  <a:noFill/>
                </a:ln>
                <a:solidFill>
                  <a:prstClr val="black"/>
                </a:solidFill>
                <a:effectLst/>
                <a:uLnTx/>
                <a:uFillTx/>
                <a:latin typeface="Courier" pitchFamily="2" charset="0"/>
                <a:ea typeface="맑은 고딕" panose="020B0503020000020004" pitchFamily="34" charset="-127"/>
                <a:cs typeface="Consolas" panose="020B0609020204030204" pitchFamily="49" charset="0"/>
              </a:rPr>
              <a:t>C</a:t>
            </a:r>
            <a:endParaRPr kumimoji="0" lang="ko-KR" altLang="en-US" sz="1400" b="0" i="0" u="none" strike="noStrike" kern="1200" cap="none" spc="0" normalizeH="0" baseline="0" noProof="0" dirty="0">
              <a:ln>
                <a:noFill/>
              </a:ln>
              <a:solidFill>
                <a:prstClr val="black"/>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29" name="Rectangle 28">
            <a:extLst>
              <a:ext uri="{FF2B5EF4-FFF2-40B4-BE49-F238E27FC236}">
                <a16:creationId xmlns:a16="http://schemas.microsoft.com/office/drawing/2014/main" id="{BBE0E7C4-7476-4445-817F-0DC29BB8A6AB}"/>
              </a:ext>
            </a:extLst>
          </p:cNvPr>
          <p:cNvSpPr/>
          <p:nvPr/>
        </p:nvSpPr>
        <p:spPr>
          <a:xfrm>
            <a:off x="3817517" y="2964367"/>
            <a:ext cx="1213921" cy="417413"/>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400" b="0" i="1" u="none" strike="noStrike" kern="1200" cap="none" spc="0" normalizeH="0" baseline="0" noProof="0" dirty="0">
                <a:ln>
                  <a:noFill/>
                </a:ln>
                <a:solidFill>
                  <a:srgbClr val="941651"/>
                </a:solidFill>
                <a:effectLst/>
                <a:uLnTx/>
                <a:uFillTx/>
                <a:latin typeface="Cambria" panose="02040503050406030204" pitchFamily="18" charset="0"/>
                <a:ea typeface="+mn-ea"/>
                <a:cs typeface="+mn-cs"/>
              </a:rPr>
              <a:t>Move to </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400" b="0" i="1" u="none" strike="noStrike" kern="1200" cap="none" spc="0" normalizeH="0" baseline="0" noProof="0" dirty="0">
                <a:ln>
                  <a:noFill/>
                </a:ln>
                <a:solidFill>
                  <a:srgbClr val="941651"/>
                </a:solidFill>
                <a:effectLst/>
                <a:uLnTx/>
                <a:uFillTx/>
                <a:latin typeface="Cambria" panose="02040503050406030204" pitchFamily="18" charset="0"/>
                <a:ea typeface="+mn-ea"/>
                <a:cs typeface="+mn-cs"/>
              </a:rPr>
              <a:t>Next 4-mer</a:t>
            </a:r>
            <a:endParaRPr kumimoji="0" lang="ko-KR" altLang="en-US" sz="1200" b="0" i="1" u="none" strike="noStrike" kern="1200" cap="none" spc="0" normalizeH="0" baseline="0" noProof="0" dirty="0">
              <a:ln>
                <a:noFill/>
              </a:ln>
              <a:solidFill>
                <a:srgbClr val="941651"/>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30" name="Rectangle 29">
            <a:extLst>
              <a:ext uri="{FF2B5EF4-FFF2-40B4-BE49-F238E27FC236}">
                <a16:creationId xmlns:a16="http://schemas.microsoft.com/office/drawing/2014/main" id="{AF706A9E-4AD9-5C4E-8CE9-089C54439E9F}"/>
              </a:ext>
            </a:extLst>
          </p:cNvPr>
          <p:cNvSpPr/>
          <p:nvPr/>
        </p:nvSpPr>
        <p:spPr>
          <a:xfrm>
            <a:off x="1812944" y="2588925"/>
            <a:ext cx="2291957" cy="269680"/>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1" i="1"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❶ Intersect 5-mers</a:t>
            </a:r>
            <a:endParaRPr kumimoji="0" lang="ko-KR" altLang="en-US" sz="1400" b="1" i="1" u="none" strike="noStrike" kern="1200" cap="none" spc="0" normalizeH="0" baseline="0" noProof="0" dirty="0">
              <a:ln>
                <a:noFill/>
              </a:ln>
              <a:solidFill>
                <a:srgbClr val="ED7D31">
                  <a:lumMod val="75000"/>
                </a:srgbClr>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31" name="Rectangle 30">
            <a:extLst>
              <a:ext uri="{FF2B5EF4-FFF2-40B4-BE49-F238E27FC236}">
                <a16:creationId xmlns:a16="http://schemas.microsoft.com/office/drawing/2014/main" id="{4473988C-F672-B04B-BFDE-BAD1E7B416B1}"/>
              </a:ext>
            </a:extLst>
          </p:cNvPr>
          <p:cNvSpPr/>
          <p:nvPr/>
        </p:nvSpPr>
        <p:spPr>
          <a:xfrm>
            <a:off x="3795972" y="2582575"/>
            <a:ext cx="2260743" cy="269680"/>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1" i="1" u="none" strike="noStrike" kern="1200" cap="none" spc="0" normalizeH="0" baseline="0" noProof="0" dirty="0">
                <a:ln>
                  <a:noFill/>
                </a:ln>
                <a:solidFill>
                  <a:srgbClr val="941651"/>
                </a:solidFill>
                <a:effectLst/>
                <a:uLnTx/>
                <a:uFillTx/>
                <a:latin typeface="Cambria" panose="02040503050406030204" pitchFamily="18" charset="0"/>
                <a:ea typeface="+mn-ea"/>
                <a:cs typeface="+mn-cs"/>
              </a:rPr>
              <a:t>❷ Intersect </a:t>
            </a:r>
            <a:r>
              <a:rPr kumimoji="0" lang="en-CH" altLang="ko-KR" sz="1600" b="1" i="1" u="none" strike="noStrike" kern="1200" cap="none" spc="0" normalizeH="0" baseline="0" noProof="0" dirty="0">
                <a:ln>
                  <a:noFill/>
                </a:ln>
                <a:solidFill>
                  <a:srgbClr val="941651"/>
                </a:solidFill>
                <a:effectLst/>
                <a:uLnTx/>
                <a:uFillTx/>
                <a:latin typeface="Cambria" panose="02040503050406030204" pitchFamily="18" charset="0"/>
                <a:ea typeface="맑은 고딕" panose="020B0503020000020004" pitchFamily="34" charset="-127"/>
                <a:cs typeface="Arial" panose="020B0604020202020204" pitchFamily="34" charset="0"/>
              </a:rPr>
              <a:t>4-mers</a:t>
            </a:r>
            <a:endParaRPr kumimoji="0" lang="ko-KR" altLang="en-US" sz="1400" b="1" i="1" u="none" strike="noStrike" kern="1200" cap="none" spc="0" normalizeH="0" baseline="0" noProof="0" dirty="0">
              <a:ln>
                <a:noFill/>
              </a:ln>
              <a:solidFill>
                <a:srgbClr val="941651"/>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32" name="직사각형 79">
            <a:extLst>
              <a:ext uri="{FF2B5EF4-FFF2-40B4-BE49-F238E27FC236}">
                <a16:creationId xmlns:a16="http://schemas.microsoft.com/office/drawing/2014/main" id="{6DAD58CC-577B-3D4A-A3FC-1F8C7CAB5136}"/>
              </a:ext>
            </a:extLst>
          </p:cNvPr>
          <p:cNvSpPr/>
          <p:nvPr/>
        </p:nvSpPr>
        <p:spPr>
          <a:xfrm>
            <a:off x="2469068" y="3044760"/>
            <a:ext cx="305385" cy="201750"/>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ED7D31">
                    <a:lumMod val="75000"/>
                  </a:srgbClr>
                </a:solidFill>
                <a:effectLst/>
                <a:uLnTx/>
                <a:uFillTx/>
                <a:latin typeface="Courier" pitchFamily="2" charset="0"/>
                <a:ea typeface="맑은 고딕" panose="020B0503020000020004" pitchFamily="34" charset="-127"/>
                <a:cs typeface="Consolas" panose="020B0609020204030204" pitchFamily="49" charset="0"/>
              </a:rPr>
              <a:t>6</a:t>
            </a:r>
            <a:endParaRPr kumimoji="0" lang="ko-KR" altLang="en-US" sz="1400" b="0" i="0" u="none" strike="noStrike" kern="1200" cap="none" spc="0" normalizeH="0" baseline="0" noProof="0" dirty="0">
              <a:ln>
                <a:noFill/>
              </a:ln>
              <a:solidFill>
                <a:srgbClr val="ED7D31">
                  <a:lumMod val="75000"/>
                </a:srgbClr>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33" name="직사각형 79">
            <a:extLst>
              <a:ext uri="{FF2B5EF4-FFF2-40B4-BE49-F238E27FC236}">
                <a16:creationId xmlns:a16="http://schemas.microsoft.com/office/drawing/2014/main" id="{BA036BAE-52F4-7748-B85B-530E8BB47E27}"/>
              </a:ext>
            </a:extLst>
          </p:cNvPr>
          <p:cNvSpPr/>
          <p:nvPr/>
        </p:nvSpPr>
        <p:spPr>
          <a:xfrm>
            <a:off x="2472489" y="3554144"/>
            <a:ext cx="305385" cy="201750"/>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ED7D31">
                    <a:lumMod val="75000"/>
                  </a:srgbClr>
                </a:solidFill>
                <a:effectLst/>
                <a:uLnTx/>
                <a:uFillTx/>
                <a:latin typeface="Courier" pitchFamily="2" charset="0"/>
                <a:ea typeface="맑은 고딕" panose="020B0503020000020004" pitchFamily="34" charset="-127"/>
                <a:cs typeface="Consolas" panose="020B0609020204030204" pitchFamily="49" charset="0"/>
              </a:rPr>
              <a:t>2</a:t>
            </a:r>
            <a:endParaRPr kumimoji="0" lang="ko-KR" altLang="en-US" sz="1400" b="0" i="0" u="none" strike="noStrike" kern="1200" cap="none" spc="0" normalizeH="0" baseline="0" noProof="0" dirty="0">
              <a:ln>
                <a:noFill/>
              </a:ln>
              <a:solidFill>
                <a:srgbClr val="ED7D31">
                  <a:lumMod val="75000"/>
                </a:srgbClr>
              </a:solidFill>
              <a:effectLst/>
              <a:uLnTx/>
              <a:uFillTx/>
              <a:latin typeface="Courier" pitchFamily="2" charset="0"/>
              <a:ea typeface="맑은 고딕" panose="020B0503020000020004" pitchFamily="34" charset="-127"/>
              <a:cs typeface="Consolas" panose="020B0609020204030204" pitchFamily="49" charset="0"/>
            </a:endParaRPr>
          </a:p>
        </p:txBody>
      </p:sp>
      <p:cxnSp>
        <p:nvCxnSpPr>
          <p:cNvPr id="34" name="Straight Arrow Connector 33">
            <a:extLst>
              <a:ext uri="{FF2B5EF4-FFF2-40B4-BE49-F238E27FC236}">
                <a16:creationId xmlns:a16="http://schemas.microsoft.com/office/drawing/2014/main" id="{0212FB67-E1F4-0941-8A03-C918FD2CFF70}"/>
              </a:ext>
            </a:extLst>
          </p:cNvPr>
          <p:cNvCxnSpPr>
            <a:cxnSpLocks/>
          </p:cNvCxnSpPr>
          <p:nvPr/>
        </p:nvCxnSpPr>
        <p:spPr>
          <a:xfrm flipV="1">
            <a:off x="5898866" y="2605115"/>
            <a:ext cx="6450" cy="375328"/>
          </a:xfrm>
          <a:prstGeom prst="straightConnector1">
            <a:avLst/>
          </a:prstGeom>
          <a:ln w="44450">
            <a:solidFill>
              <a:srgbClr val="94165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A74AF8E5-6AC3-D243-90EA-0ACB0D8A84BD}"/>
              </a:ext>
            </a:extLst>
          </p:cNvPr>
          <p:cNvCxnSpPr>
            <a:cxnSpLocks/>
          </p:cNvCxnSpPr>
          <p:nvPr/>
        </p:nvCxnSpPr>
        <p:spPr>
          <a:xfrm rot="10800000" flipV="1">
            <a:off x="5873780" y="2154815"/>
            <a:ext cx="858916" cy="204714"/>
          </a:xfrm>
          <a:prstGeom prst="bentConnector2">
            <a:avLst/>
          </a:prstGeom>
          <a:ln w="44450">
            <a:solidFill>
              <a:srgbClr val="941651"/>
            </a:solidFill>
            <a:tailEnd type="triangle"/>
          </a:ln>
        </p:spPr>
        <p:style>
          <a:lnRef idx="1">
            <a:schemeClr val="accent1"/>
          </a:lnRef>
          <a:fillRef idx="0">
            <a:schemeClr val="accent1"/>
          </a:fillRef>
          <a:effectRef idx="0">
            <a:schemeClr val="accent1"/>
          </a:effectRef>
          <a:fontRef idx="minor">
            <a:schemeClr val="tx1"/>
          </a:fontRef>
        </p:style>
      </p:cxnSp>
      <p:sp>
        <p:nvSpPr>
          <p:cNvPr id="36" name="직사각형 352">
            <a:extLst>
              <a:ext uri="{FF2B5EF4-FFF2-40B4-BE49-F238E27FC236}">
                <a16:creationId xmlns:a16="http://schemas.microsoft.com/office/drawing/2014/main" id="{A8987D7A-9E8D-6942-AB10-CE9978CCCFB8}"/>
              </a:ext>
            </a:extLst>
          </p:cNvPr>
          <p:cNvSpPr/>
          <p:nvPr/>
        </p:nvSpPr>
        <p:spPr>
          <a:xfrm>
            <a:off x="4881652" y="2796679"/>
            <a:ext cx="1647377" cy="462050"/>
          </a:xfrm>
          <a:prstGeom prst="rect">
            <a:avLst/>
          </a:prstGeom>
          <a:solidFill>
            <a:srgbClr val="F4BCD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err="1">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Curr</a:t>
            </a:r>
            <a:r>
              <a:rPr kumimoji="0" lang="en-US" altLang="ko-KR"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 Register</a:t>
            </a:r>
            <a:endParaRPr kumimoji="0" lang="ko-KR" altLang="en-US"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37" name="직사각형 79">
            <a:extLst>
              <a:ext uri="{FF2B5EF4-FFF2-40B4-BE49-F238E27FC236}">
                <a16:creationId xmlns:a16="http://schemas.microsoft.com/office/drawing/2014/main" id="{287A34CE-7628-1E4B-92EA-44942A0D72A9}"/>
              </a:ext>
            </a:extLst>
          </p:cNvPr>
          <p:cNvSpPr/>
          <p:nvPr/>
        </p:nvSpPr>
        <p:spPr>
          <a:xfrm>
            <a:off x="5076920" y="3018587"/>
            <a:ext cx="975648" cy="201750"/>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solidFill>
                <a:effectLst/>
                <a:uLnTx/>
                <a:uFillTx/>
                <a:latin typeface="Courier" pitchFamily="2" charset="0"/>
                <a:ea typeface="맑은 고딕" panose="020B0503020000020004" pitchFamily="34" charset="-127"/>
                <a:cs typeface="Consolas" panose="020B0609020204030204" pitchFamily="49" charset="0"/>
              </a:rPr>
              <a:t>AAAA</a:t>
            </a:r>
            <a:endParaRPr kumimoji="0" lang="ko-KR" altLang="en-US" sz="1400" b="0" i="0" u="none" strike="noStrike" kern="1200" cap="none" spc="0" normalizeH="0" baseline="0" noProof="0" dirty="0">
              <a:ln>
                <a:noFill/>
              </a:ln>
              <a:solidFill>
                <a:prstClr val="black"/>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38" name="직사각형 352">
            <a:extLst>
              <a:ext uri="{FF2B5EF4-FFF2-40B4-BE49-F238E27FC236}">
                <a16:creationId xmlns:a16="http://schemas.microsoft.com/office/drawing/2014/main" id="{F5A68301-5888-9042-9DA7-2632B9C9A182}"/>
              </a:ext>
            </a:extLst>
          </p:cNvPr>
          <p:cNvSpPr/>
          <p:nvPr/>
        </p:nvSpPr>
        <p:spPr>
          <a:xfrm>
            <a:off x="4885254" y="3305663"/>
            <a:ext cx="1647377" cy="462050"/>
          </a:xfrm>
          <a:prstGeom prst="rect">
            <a:avLst/>
          </a:prstGeom>
          <a:solidFill>
            <a:srgbClr val="F4BCD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rPr>
              <a:t>Next Register</a:t>
            </a:r>
            <a:endParaRPr kumimoji="0" lang="ko-KR" altLang="en-US" sz="14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
        <p:nvSpPr>
          <p:cNvPr id="39" name="직사각형 79">
            <a:extLst>
              <a:ext uri="{FF2B5EF4-FFF2-40B4-BE49-F238E27FC236}">
                <a16:creationId xmlns:a16="http://schemas.microsoft.com/office/drawing/2014/main" id="{CA4399B6-B130-614F-8AD7-FA5BB6A65C20}"/>
              </a:ext>
            </a:extLst>
          </p:cNvPr>
          <p:cNvSpPr/>
          <p:nvPr/>
        </p:nvSpPr>
        <p:spPr>
          <a:xfrm>
            <a:off x="5080522" y="3527971"/>
            <a:ext cx="975648" cy="201750"/>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solidFill>
                <a:effectLst/>
                <a:uLnTx/>
                <a:uFillTx/>
                <a:latin typeface="Courier" pitchFamily="2" charset="0"/>
                <a:ea typeface="맑은 고딕" panose="020B0503020000020004" pitchFamily="34" charset="-127"/>
                <a:cs typeface="Consolas" panose="020B0609020204030204" pitchFamily="49" charset="0"/>
              </a:rPr>
              <a:t>AATC</a:t>
            </a:r>
            <a:endParaRPr kumimoji="0" lang="ko-KR" altLang="en-US" sz="1400" b="0" i="0" u="none" strike="noStrike" kern="1200" cap="none" spc="0" normalizeH="0" baseline="0" noProof="0" dirty="0">
              <a:ln>
                <a:noFill/>
              </a:ln>
              <a:solidFill>
                <a:prstClr val="black"/>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0" name="직사각형 79">
            <a:extLst>
              <a:ext uri="{FF2B5EF4-FFF2-40B4-BE49-F238E27FC236}">
                <a16:creationId xmlns:a16="http://schemas.microsoft.com/office/drawing/2014/main" id="{A5FDA743-4259-A54D-8C2C-DE0A8FB6155A}"/>
              </a:ext>
            </a:extLst>
          </p:cNvPr>
          <p:cNvSpPr/>
          <p:nvPr/>
        </p:nvSpPr>
        <p:spPr>
          <a:xfrm>
            <a:off x="6057285" y="3018587"/>
            <a:ext cx="305385" cy="201750"/>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ED7D31">
                    <a:lumMod val="75000"/>
                  </a:srgbClr>
                </a:solidFill>
                <a:effectLst/>
                <a:uLnTx/>
                <a:uFillTx/>
                <a:latin typeface="Courier" pitchFamily="2" charset="0"/>
                <a:ea typeface="맑은 고딕" panose="020B0503020000020004" pitchFamily="34" charset="-127"/>
                <a:cs typeface="Consolas" panose="020B0609020204030204" pitchFamily="49" charset="0"/>
              </a:rPr>
              <a:t>-</a:t>
            </a:r>
            <a:endParaRPr kumimoji="0" lang="ko-KR" altLang="en-US" sz="1400" b="0" i="0" u="none" strike="noStrike" kern="1200" cap="none" spc="0" normalizeH="0" baseline="0" noProof="0" dirty="0">
              <a:ln>
                <a:noFill/>
              </a:ln>
              <a:solidFill>
                <a:srgbClr val="ED7D31">
                  <a:lumMod val="75000"/>
                </a:srgbClr>
              </a:solidFill>
              <a:effectLst/>
              <a:uLnTx/>
              <a:uFillTx/>
              <a:latin typeface="Courier" pitchFamily="2" charset="0"/>
              <a:ea typeface="맑은 고딕" panose="020B0503020000020004" pitchFamily="34" charset="-127"/>
              <a:cs typeface="Consolas" panose="020B0609020204030204" pitchFamily="49" charset="0"/>
            </a:endParaRPr>
          </a:p>
        </p:txBody>
      </p:sp>
      <p:sp>
        <p:nvSpPr>
          <p:cNvPr id="41" name="직사각형 79">
            <a:extLst>
              <a:ext uri="{FF2B5EF4-FFF2-40B4-BE49-F238E27FC236}">
                <a16:creationId xmlns:a16="http://schemas.microsoft.com/office/drawing/2014/main" id="{250A3ED6-447A-6848-8D44-9AEED2ABAB48}"/>
              </a:ext>
            </a:extLst>
          </p:cNvPr>
          <p:cNvSpPr/>
          <p:nvPr/>
        </p:nvSpPr>
        <p:spPr>
          <a:xfrm>
            <a:off x="6060706" y="3527971"/>
            <a:ext cx="305385" cy="201750"/>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ED7D31">
                    <a:lumMod val="75000"/>
                  </a:srgbClr>
                </a:solidFill>
                <a:effectLst/>
                <a:uLnTx/>
                <a:uFillTx/>
                <a:latin typeface="Courier" pitchFamily="2" charset="0"/>
                <a:ea typeface="맑은 고딕" panose="020B0503020000020004" pitchFamily="34" charset="-127"/>
                <a:cs typeface="Consolas" panose="020B0609020204030204" pitchFamily="49" charset="0"/>
              </a:rPr>
              <a:t>3</a:t>
            </a:r>
            <a:endParaRPr kumimoji="0" lang="ko-KR" altLang="en-US" sz="1400" b="0" i="0" u="none" strike="noStrike" kern="1200" cap="none" spc="0" normalizeH="0" baseline="0" noProof="0" dirty="0">
              <a:ln>
                <a:noFill/>
              </a:ln>
              <a:solidFill>
                <a:srgbClr val="ED7D31">
                  <a:lumMod val="75000"/>
                </a:srgbClr>
              </a:solidFill>
              <a:effectLst/>
              <a:uLnTx/>
              <a:uFillTx/>
              <a:latin typeface="Courier" pitchFamily="2" charset="0"/>
              <a:ea typeface="맑은 고딕" panose="020B0503020000020004" pitchFamily="34" charset="-127"/>
              <a:cs typeface="Consolas" panose="020B0609020204030204" pitchFamily="49" charset="0"/>
            </a:endParaRPr>
          </a:p>
        </p:txBody>
      </p:sp>
      <p:cxnSp>
        <p:nvCxnSpPr>
          <p:cNvPr id="42" name="Curved Connector 41">
            <a:extLst>
              <a:ext uri="{FF2B5EF4-FFF2-40B4-BE49-F238E27FC236}">
                <a16:creationId xmlns:a16="http://schemas.microsoft.com/office/drawing/2014/main" id="{8A47CD12-692A-9340-99FA-9E1B9703AB0E}"/>
              </a:ext>
            </a:extLst>
          </p:cNvPr>
          <p:cNvCxnSpPr>
            <a:cxnSpLocks/>
          </p:cNvCxnSpPr>
          <p:nvPr/>
        </p:nvCxnSpPr>
        <p:spPr>
          <a:xfrm>
            <a:off x="3957199" y="3363586"/>
            <a:ext cx="1084176" cy="323183"/>
          </a:xfrm>
          <a:prstGeom prst="curvedConnector3">
            <a:avLst/>
          </a:prstGeom>
          <a:ln w="44450">
            <a:solidFill>
              <a:srgbClr val="941651"/>
            </a:solidFill>
            <a:tailEnd type="triangle"/>
          </a:ln>
        </p:spPr>
        <p:style>
          <a:lnRef idx="1">
            <a:schemeClr val="accent1"/>
          </a:lnRef>
          <a:fillRef idx="0">
            <a:schemeClr val="accent1"/>
          </a:fillRef>
          <a:effectRef idx="0">
            <a:schemeClr val="accent1"/>
          </a:effectRef>
          <a:fontRef idx="minor">
            <a:schemeClr val="tx1"/>
          </a:fontRef>
        </p:style>
      </p:cxnSp>
      <p:sp>
        <p:nvSpPr>
          <p:cNvPr id="43" name="직사각형 79">
            <a:extLst>
              <a:ext uri="{FF2B5EF4-FFF2-40B4-BE49-F238E27FC236}">
                <a16:creationId xmlns:a16="http://schemas.microsoft.com/office/drawing/2014/main" id="{506785C9-1D21-8B44-BDB4-BB8BC5D6A66A}"/>
              </a:ext>
            </a:extLst>
          </p:cNvPr>
          <p:cNvSpPr/>
          <p:nvPr/>
        </p:nvSpPr>
        <p:spPr>
          <a:xfrm>
            <a:off x="4240810" y="3421666"/>
            <a:ext cx="477904" cy="199292"/>
          </a:xfrm>
          <a:prstGeom prst="rect">
            <a:avLst/>
          </a:prstGeom>
          <a:solidFill>
            <a:srgbClr val="F4BCD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solidFill>
                <a:effectLst/>
                <a:highlight>
                  <a:srgbClr val="F4BCD0"/>
                </a:highlight>
                <a:uLnTx/>
                <a:uFillTx/>
                <a:latin typeface="Courier" pitchFamily="2" charset="0"/>
                <a:ea typeface="맑은 고딕" panose="020B0503020000020004" pitchFamily="34" charset="-127"/>
                <a:cs typeface="Consolas" panose="020B0609020204030204" pitchFamily="49" charset="0"/>
              </a:rPr>
              <a:t>AATC</a:t>
            </a:r>
            <a:endParaRPr kumimoji="0" lang="ko-KR" altLang="en-US" sz="1400" b="0" i="0" u="none" strike="noStrike" kern="1200" cap="none" spc="0" normalizeH="0" baseline="0" noProof="0" dirty="0">
              <a:ln>
                <a:noFill/>
              </a:ln>
              <a:solidFill>
                <a:prstClr val="black"/>
              </a:solidFill>
              <a:effectLst/>
              <a:uLnTx/>
              <a:uFillTx/>
              <a:latin typeface="Courier" pitchFamily="2" charset="0"/>
              <a:ea typeface="맑은 고딕" panose="020B0503020000020004" pitchFamily="34" charset="-127"/>
              <a:cs typeface="Consolas" panose="020B0609020204030204" pitchFamily="49" charset="0"/>
            </a:endParaRPr>
          </a:p>
        </p:txBody>
      </p:sp>
      <p:cxnSp>
        <p:nvCxnSpPr>
          <p:cNvPr id="44" name="Elbow Connector 43">
            <a:extLst>
              <a:ext uri="{FF2B5EF4-FFF2-40B4-BE49-F238E27FC236}">
                <a16:creationId xmlns:a16="http://schemas.microsoft.com/office/drawing/2014/main" id="{1086A7A2-A0C6-4C49-ADD0-487DC0F746CB}"/>
              </a:ext>
            </a:extLst>
          </p:cNvPr>
          <p:cNvCxnSpPr>
            <a:cxnSpLocks/>
          </p:cNvCxnSpPr>
          <p:nvPr/>
        </p:nvCxnSpPr>
        <p:spPr>
          <a:xfrm rot="5400000" flipH="1" flipV="1">
            <a:off x="2380664" y="1924988"/>
            <a:ext cx="640518" cy="372343"/>
          </a:xfrm>
          <a:prstGeom prst="bentConnector3">
            <a:avLst>
              <a:gd name="adj1" fmla="val -561"/>
            </a:avLst>
          </a:prstGeom>
          <a:ln w="44450">
            <a:solidFill>
              <a:srgbClr val="4E617B"/>
            </a:solidFill>
            <a:tailEnd type="triangle"/>
          </a:ln>
        </p:spPr>
        <p:style>
          <a:lnRef idx="1">
            <a:schemeClr val="accent1"/>
          </a:lnRef>
          <a:fillRef idx="0">
            <a:schemeClr val="accent1"/>
          </a:fillRef>
          <a:effectRef idx="0">
            <a:schemeClr val="accent1"/>
          </a:effectRef>
          <a:fontRef idx="minor">
            <a:schemeClr val="tx1"/>
          </a:fontRef>
        </p:style>
      </p:cxnSp>
      <p:cxnSp>
        <p:nvCxnSpPr>
          <p:cNvPr id="45" name="Elbow Connector 44">
            <a:extLst>
              <a:ext uri="{FF2B5EF4-FFF2-40B4-BE49-F238E27FC236}">
                <a16:creationId xmlns:a16="http://schemas.microsoft.com/office/drawing/2014/main" id="{FFD7A815-2692-7141-8487-6B93D8892A48}"/>
              </a:ext>
            </a:extLst>
          </p:cNvPr>
          <p:cNvCxnSpPr>
            <a:cxnSpLocks/>
          </p:cNvCxnSpPr>
          <p:nvPr/>
        </p:nvCxnSpPr>
        <p:spPr>
          <a:xfrm rot="10800000">
            <a:off x="4926344" y="1799636"/>
            <a:ext cx="329499" cy="670108"/>
          </a:xfrm>
          <a:prstGeom prst="bentConnector2">
            <a:avLst/>
          </a:prstGeom>
          <a:ln w="44450">
            <a:solidFill>
              <a:srgbClr val="4E617B"/>
            </a:solidFill>
            <a:tailEnd type="triangle"/>
          </a:ln>
        </p:spPr>
        <p:style>
          <a:lnRef idx="1">
            <a:schemeClr val="accent1"/>
          </a:lnRef>
          <a:fillRef idx="0">
            <a:schemeClr val="accent1"/>
          </a:fillRef>
          <a:effectRef idx="0">
            <a:schemeClr val="accent1"/>
          </a:effectRef>
          <a:fontRef idx="minor">
            <a:schemeClr val="tx1"/>
          </a:fontRef>
        </p:style>
      </p:cxnSp>
      <p:sp>
        <p:nvSpPr>
          <p:cNvPr id="46" name="Rounded Rectangle 45">
            <a:extLst>
              <a:ext uri="{FF2B5EF4-FFF2-40B4-BE49-F238E27FC236}">
                <a16:creationId xmlns:a16="http://schemas.microsoft.com/office/drawing/2014/main" id="{05DEF57F-B06C-9A43-A969-6023C3690E96}"/>
              </a:ext>
            </a:extLst>
          </p:cNvPr>
          <p:cNvSpPr/>
          <p:nvPr/>
        </p:nvSpPr>
        <p:spPr>
          <a:xfrm>
            <a:off x="1295713" y="2357349"/>
            <a:ext cx="1235875" cy="220429"/>
          </a:xfrm>
          <a:prstGeom prst="roundRect">
            <a:avLst>
              <a:gd name="adj" fmla="val 6954"/>
            </a:avLst>
          </a:prstGeom>
          <a:solidFill>
            <a:schemeClr val="accent2">
              <a:lumMod val="40000"/>
              <a:lumOff val="60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Intersect</a:t>
            </a:r>
          </a:p>
        </p:txBody>
      </p:sp>
      <p:sp>
        <p:nvSpPr>
          <p:cNvPr id="47" name="Rounded Rectangle 46">
            <a:extLst>
              <a:ext uri="{FF2B5EF4-FFF2-40B4-BE49-F238E27FC236}">
                <a16:creationId xmlns:a16="http://schemas.microsoft.com/office/drawing/2014/main" id="{E6FDE879-C2F7-EF44-846B-C2095F4A13B0}"/>
              </a:ext>
            </a:extLst>
          </p:cNvPr>
          <p:cNvSpPr/>
          <p:nvPr/>
        </p:nvSpPr>
        <p:spPr>
          <a:xfrm>
            <a:off x="5255842" y="2359529"/>
            <a:ext cx="1235875" cy="220429"/>
          </a:xfrm>
          <a:prstGeom prst="roundRect">
            <a:avLst>
              <a:gd name="adj" fmla="val 6954"/>
            </a:avLst>
          </a:prstGeom>
          <a:solidFill>
            <a:srgbClr val="F4BCD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Intersect</a:t>
            </a:r>
          </a:p>
        </p:txBody>
      </p:sp>
      <p:sp>
        <p:nvSpPr>
          <p:cNvPr id="48" name="Rectangle 47">
            <a:extLst>
              <a:ext uri="{FF2B5EF4-FFF2-40B4-BE49-F238E27FC236}">
                <a16:creationId xmlns:a16="http://schemas.microsoft.com/office/drawing/2014/main" id="{81A4ECDB-CD44-7B49-8AEC-2441255F3FC4}"/>
              </a:ext>
            </a:extLst>
          </p:cNvPr>
          <p:cNvSpPr/>
          <p:nvPr/>
        </p:nvSpPr>
        <p:spPr>
          <a:xfrm>
            <a:off x="3212163" y="1870300"/>
            <a:ext cx="1490072" cy="269680"/>
          </a:xfrm>
          <a:prstGeom prst="rect">
            <a:avLst/>
          </a:prstGeom>
          <a:noFill/>
        </p:spPr>
        <p:txBody>
          <a:bodyPr wrap="square" lIns="0" tIns="36000" rIns="0" bIns="36000" anchor="ctr">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1" i="1" u="none" strike="noStrike" kern="1200" cap="none" spc="0" normalizeH="0" baseline="0" noProof="0" dirty="0">
                <a:ln>
                  <a:noFill/>
                </a:ln>
                <a:solidFill>
                  <a:srgbClr val="4E617B"/>
                </a:solidFill>
                <a:effectLst/>
                <a:uLnTx/>
                <a:uFillTx/>
                <a:latin typeface="Cambria" panose="02040503050406030204" pitchFamily="18" charset="0"/>
                <a:ea typeface="+mn-ea"/>
                <a:cs typeface="+mn-cs"/>
              </a:rPr>
              <a:t>❸ Send Tax IDs</a:t>
            </a:r>
            <a:endParaRPr kumimoji="0" lang="ko-KR" altLang="en-US" sz="1400" b="1" i="1" u="none" strike="noStrike" kern="1200" cap="none" spc="0" normalizeH="0" baseline="0" noProof="0" dirty="0">
              <a:ln>
                <a:noFill/>
              </a:ln>
              <a:solidFill>
                <a:srgbClr val="4E617B"/>
              </a:solidFill>
              <a:effectLst/>
              <a:uLnTx/>
              <a:uFillTx/>
              <a:latin typeface="Cambria" panose="02040503050406030204" pitchFamily="18" charset="0"/>
              <a:ea typeface="맑은 고딕" panose="020B0503020000020004" pitchFamily="34" charset="-127"/>
              <a:cs typeface="Arial" panose="020B0604020202020204" pitchFamily="34" charset="0"/>
            </a:endParaRPr>
          </a:p>
        </p:txBody>
      </p:sp>
    </p:spTree>
    <p:extLst>
      <p:ext uri="{BB962C8B-B14F-4D97-AF65-F5344CB8AC3E}">
        <p14:creationId xmlns:p14="http://schemas.microsoft.com/office/powerpoint/2010/main" val="357160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7" grpId="0" animBg="1"/>
      <p:bldP spid="39" grpId="0" animBg="1"/>
      <p:bldP spid="40" grpId="0" animBg="1"/>
      <p:bldP spid="41" grpId="0" animBg="1"/>
      <p:bldP spid="43" grpId="0" animBg="1"/>
      <p:bldP spid="48"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A38FA-7E55-074F-A359-445734CAA208}"/>
              </a:ext>
            </a:extLst>
          </p:cNvPr>
          <p:cNvSpPr>
            <a:spLocks noGrp="1"/>
          </p:cNvSpPr>
          <p:nvPr>
            <p:ph type="title"/>
          </p:nvPr>
        </p:nvSpPr>
        <p:spPr/>
        <p:txBody>
          <a:bodyPr/>
          <a:lstStyle/>
          <a:p>
            <a:r>
              <a:rPr lang="en-CH" dirty="0"/>
              <a:t>Index Generation in Step 3</a:t>
            </a:r>
          </a:p>
        </p:txBody>
      </p:sp>
      <p:pic>
        <p:nvPicPr>
          <p:cNvPr id="5" name="Picture 4">
            <a:extLst>
              <a:ext uri="{FF2B5EF4-FFF2-40B4-BE49-F238E27FC236}">
                <a16:creationId xmlns:a16="http://schemas.microsoft.com/office/drawing/2014/main" id="{2B064F1E-4702-5047-A902-2FED0673B4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5950"/>
            <a:ext cx="9144000" cy="2706100"/>
          </a:xfrm>
          <a:prstGeom prst="rect">
            <a:avLst/>
          </a:prstGeom>
        </p:spPr>
      </p:pic>
    </p:spTree>
    <p:extLst>
      <p:ext uri="{BB962C8B-B14F-4D97-AF65-F5344CB8AC3E}">
        <p14:creationId xmlns:p14="http://schemas.microsoft.com/office/powerpoint/2010/main" val="102071337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5FA3B-A7E1-044C-9265-22E57192C810}"/>
              </a:ext>
            </a:extLst>
          </p:cNvPr>
          <p:cNvSpPr>
            <a:spLocks noGrp="1"/>
          </p:cNvSpPr>
          <p:nvPr>
            <p:ph type="title"/>
          </p:nvPr>
        </p:nvSpPr>
        <p:spPr/>
        <p:txBody>
          <a:bodyPr/>
          <a:lstStyle/>
          <a:p>
            <a:r>
              <a:rPr lang="en-CH" dirty="0"/>
              <a:t>MegIS FTL</a:t>
            </a:r>
          </a:p>
        </p:txBody>
      </p:sp>
      <p:pic>
        <p:nvPicPr>
          <p:cNvPr id="5" name="Content Placeholder 4">
            <a:extLst>
              <a:ext uri="{FF2B5EF4-FFF2-40B4-BE49-F238E27FC236}">
                <a16:creationId xmlns:a16="http://schemas.microsoft.com/office/drawing/2014/main" id="{95D0A7C9-1E40-F149-BEBA-107CDA3160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1566801"/>
            <a:ext cx="8797925" cy="4300661"/>
          </a:xfrm>
        </p:spPr>
      </p:pic>
    </p:spTree>
    <p:extLst>
      <p:ext uri="{BB962C8B-B14F-4D97-AF65-F5344CB8AC3E}">
        <p14:creationId xmlns:p14="http://schemas.microsoft.com/office/powerpoint/2010/main" val="420897633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7E1CB-04F9-FB49-AE2A-AB08DC0D1C10}"/>
              </a:ext>
            </a:extLst>
          </p:cNvPr>
          <p:cNvSpPr>
            <a:spLocks noGrp="1"/>
          </p:cNvSpPr>
          <p:nvPr>
            <p:ph type="title"/>
          </p:nvPr>
        </p:nvSpPr>
        <p:spPr/>
        <p:txBody>
          <a:bodyPr/>
          <a:lstStyle/>
          <a:p>
            <a:r>
              <a:rPr lang="en-CH" dirty="0"/>
              <a:t>Multi-Sample Analysis</a:t>
            </a:r>
          </a:p>
        </p:txBody>
      </p:sp>
      <p:pic>
        <p:nvPicPr>
          <p:cNvPr id="5" name="Content Placeholder 4">
            <a:extLst>
              <a:ext uri="{FF2B5EF4-FFF2-40B4-BE49-F238E27FC236}">
                <a16:creationId xmlns:a16="http://schemas.microsoft.com/office/drawing/2014/main" id="{773BE86C-A069-0447-A44E-429280E774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037" y="2036343"/>
            <a:ext cx="8797925" cy="2785314"/>
          </a:xfrm>
        </p:spPr>
      </p:pic>
    </p:spTree>
    <p:extLst>
      <p:ext uri="{BB962C8B-B14F-4D97-AF65-F5344CB8AC3E}">
        <p14:creationId xmlns:p14="http://schemas.microsoft.com/office/powerpoint/2010/main" val="200685847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DB5AE-9E36-AA4A-88C6-DF5D92570F97}"/>
              </a:ext>
            </a:extLst>
          </p:cNvPr>
          <p:cNvSpPr>
            <a:spLocks noGrp="1"/>
          </p:cNvSpPr>
          <p:nvPr>
            <p:ph type="title"/>
          </p:nvPr>
        </p:nvSpPr>
        <p:spPr/>
        <p:txBody>
          <a:bodyPr/>
          <a:lstStyle/>
          <a:p>
            <a:r>
              <a:rPr lang="en-CH" dirty="0"/>
              <a:t>SSD Configurations</a:t>
            </a:r>
          </a:p>
        </p:txBody>
      </p:sp>
      <p:pic>
        <p:nvPicPr>
          <p:cNvPr id="5" name="Content Placeholder 4">
            <a:extLst>
              <a:ext uri="{FF2B5EF4-FFF2-40B4-BE49-F238E27FC236}">
                <a16:creationId xmlns:a16="http://schemas.microsoft.com/office/drawing/2014/main" id="{E5C67BF1-5A06-1F41-8274-A56D5EA294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1451" y="1429789"/>
            <a:ext cx="7221098" cy="4332659"/>
          </a:xfrm>
        </p:spPr>
      </p:pic>
    </p:spTree>
    <p:extLst>
      <p:ext uri="{BB962C8B-B14F-4D97-AF65-F5344CB8AC3E}">
        <p14:creationId xmlns:p14="http://schemas.microsoft.com/office/powerpoint/2010/main" val="374407623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DBCF5-3D94-064C-AC65-94CF2A09B47F}"/>
              </a:ext>
            </a:extLst>
          </p:cNvPr>
          <p:cNvSpPr>
            <a:spLocks noGrp="1"/>
          </p:cNvSpPr>
          <p:nvPr>
            <p:ph type="title"/>
          </p:nvPr>
        </p:nvSpPr>
        <p:spPr/>
        <p:txBody>
          <a:bodyPr/>
          <a:lstStyle/>
          <a:p>
            <a:r>
              <a:rPr lang="en-CH" dirty="0"/>
              <a:t>Impact of Different Optimizations</a:t>
            </a:r>
          </a:p>
        </p:txBody>
      </p:sp>
      <p:pic>
        <p:nvPicPr>
          <p:cNvPr id="5" name="Content Placeholder 4">
            <a:extLst>
              <a:ext uri="{FF2B5EF4-FFF2-40B4-BE49-F238E27FC236}">
                <a16:creationId xmlns:a16="http://schemas.microsoft.com/office/drawing/2014/main" id="{70B77E85-8AE7-624A-B843-B352CC3DF5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2308844"/>
            <a:ext cx="8797925" cy="2816574"/>
          </a:xfrm>
        </p:spPr>
      </p:pic>
    </p:spTree>
    <p:extLst>
      <p:ext uri="{BB962C8B-B14F-4D97-AF65-F5344CB8AC3E}">
        <p14:creationId xmlns:p14="http://schemas.microsoft.com/office/powerpoint/2010/main" val="238103458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B57E5-077D-0E40-A120-4EF28754A246}"/>
              </a:ext>
            </a:extLst>
          </p:cNvPr>
          <p:cNvSpPr>
            <a:spLocks noGrp="1"/>
          </p:cNvSpPr>
          <p:nvPr>
            <p:ph type="title"/>
          </p:nvPr>
        </p:nvSpPr>
        <p:spPr/>
        <p:txBody>
          <a:bodyPr/>
          <a:lstStyle/>
          <a:p>
            <a:r>
              <a:rPr lang="en-CH" dirty="0"/>
              <a:t>Impact of Different Optimizations</a:t>
            </a:r>
          </a:p>
        </p:txBody>
      </p:sp>
      <p:pic>
        <p:nvPicPr>
          <p:cNvPr id="5" name="Content Placeholder 4">
            <a:extLst>
              <a:ext uri="{FF2B5EF4-FFF2-40B4-BE49-F238E27FC236}">
                <a16:creationId xmlns:a16="http://schemas.microsoft.com/office/drawing/2014/main" id="{AA2B10C4-A3DC-BC4E-9827-8741B785E7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1498558"/>
            <a:ext cx="8797925" cy="4437147"/>
          </a:xfrm>
        </p:spPr>
      </p:pic>
    </p:spTree>
    <p:extLst>
      <p:ext uri="{BB962C8B-B14F-4D97-AF65-F5344CB8AC3E}">
        <p14:creationId xmlns:p14="http://schemas.microsoft.com/office/powerpoint/2010/main" val="100394852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8E207-180A-7E4E-BE68-F7EA5E2BF67A}"/>
              </a:ext>
            </a:extLst>
          </p:cNvPr>
          <p:cNvSpPr>
            <a:spLocks noGrp="1"/>
          </p:cNvSpPr>
          <p:nvPr>
            <p:ph type="title"/>
          </p:nvPr>
        </p:nvSpPr>
        <p:spPr/>
        <p:txBody>
          <a:bodyPr/>
          <a:lstStyle/>
          <a:p>
            <a:r>
              <a:rPr lang="en-CH" dirty="0"/>
              <a:t>Speedup with Different Database Sizes</a:t>
            </a:r>
          </a:p>
        </p:txBody>
      </p:sp>
      <p:pic>
        <p:nvPicPr>
          <p:cNvPr id="5" name="Content Placeholder 4">
            <a:extLst>
              <a:ext uri="{FF2B5EF4-FFF2-40B4-BE49-F238E27FC236}">
                <a16:creationId xmlns:a16="http://schemas.microsoft.com/office/drawing/2014/main" id="{368BE364-8988-B84D-B7DF-A6157715D7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2550309"/>
            <a:ext cx="8797925" cy="2333645"/>
          </a:xfrm>
        </p:spPr>
      </p:pic>
    </p:spTree>
    <p:extLst>
      <p:ext uri="{BB962C8B-B14F-4D97-AF65-F5344CB8AC3E}">
        <p14:creationId xmlns:p14="http://schemas.microsoft.com/office/powerpoint/2010/main" val="2189455115"/>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7BB82-C255-BE43-BBD8-ED2CE8729782}"/>
              </a:ext>
            </a:extLst>
          </p:cNvPr>
          <p:cNvSpPr>
            <a:spLocks noGrp="1"/>
          </p:cNvSpPr>
          <p:nvPr>
            <p:ph type="title"/>
          </p:nvPr>
        </p:nvSpPr>
        <p:spPr/>
        <p:txBody>
          <a:bodyPr/>
          <a:lstStyle/>
          <a:p>
            <a:r>
              <a:rPr lang="en-CH" dirty="0"/>
              <a:t>Speedup with Different #SSDs</a:t>
            </a:r>
          </a:p>
        </p:txBody>
      </p:sp>
      <p:pic>
        <p:nvPicPr>
          <p:cNvPr id="5" name="Content Placeholder 4">
            <a:extLst>
              <a:ext uri="{FF2B5EF4-FFF2-40B4-BE49-F238E27FC236}">
                <a16:creationId xmlns:a16="http://schemas.microsoft.com/office/drawing/2014/main" id="{2184D089-B5A2-8240-B132-074788909B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2341410"/>
            <a:ext cx="8797925" cy="2751442"/>
          </a:xfrm>
        </p:spPr>
      </p:pic>
    </p:spTree>
    <p:extLst>
      <p:ext uri="{BB962C8B-B14F-4D97-AF65-F5344CB8AC3E}">
        <p14:creationId xmlns:p14="http://schemas.microsoft.com/office/powerpoint/2010/main" val="136867805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7BB82-C255-BE43-BBD8-ED2CE8729782}"/>
              </a:ext>
            </a:extLst>
          </p:cNvPr>
          <p:cNvSpPr>
            <a:spLocks noGrp="1"/>
          </p:cNvSpPr>
          <p:nvPr>
            <p:ph type="title"/>
          </p:nvPr>
        </p:nvSpPr>
        <p:spPr/>
        <p:txBody>
          <a:bodyPr/>
          <a:lstStyle/>
          <a:p>
            <a:r>
              <a:rPr lang="en-CH" sz="3200" dirty="0"/>
              <a:t>Speedup with Different Main Memory Capacities</a:t>
            </a:r>
          </a:p>
        </p:txBody>
      </p:sp>
      <p:pic>
        <p:nvPicPr>
          <p:cNvPr id="5" name="Content Placeholder 4">
            <a:extLst>
              <a:ext uri="{FF2B5EF4-FFF2-40B4-BE49-F238E27FC236}">
                <a16:creationId xmlns:a16="http://schemas.microsoft.com/office/drawing/2014/main" id="{ADB67AF4-0AE6-9C42-9F17-E30E3A897F6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037" y="1921131"/>
            <a:ext cx="8797925" cy="2649977"/>
          </a:xfrm>
        </p:spPr>
      </p:pic>
    </p:spTree>
    <p:extLst>
      <p:ext uri="{BB962C8B-B14F-4D97-AF65-F5344CB8AC3E}">
        <p14:creationId xmlns:p14="http://schemas.microsoft.com/office/powerpoint/2010/main" val="221231625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7BB82-C255-BE43-BBD8-ED2CE8729782}"/>
              </a:ext>
            </a:extLst>
          </p:cNvPr>
          <p:cNvSpPr>
            <a:spLocks noGrp="1"/>
          </p:cNvSpPr>
          <p:nvPr>
            <p:ph type="title"/>
          </p:nvPr>
        </p:nvSpPr>
        <p:spPr/>
        <p:txBody>
          <a:bodyPr/>
          <a:lstStyle/>
          <a:p>
            <a:r>
              <a:rPr lang="en-CH" sz="3200" dirty="0"/>
              <a:t>Speedup with Varying SSD Internal Bandwidth</a:t>
            </a:r>
          </a:p>
        </p:txBody>
      </p:sp>
      <p:pic>
        <p:nvPicPr>
          <p:cNvPr id="5" name="Content Placeholder 4">
            <a:extLst>
              <a:ext uri="{FF2B5EF4-FFF2-40B4-BE49-F238E27FC236}">
                <a16:creationId xmlns:a16="http://schemas.microsoft.com/office/drawing/2014/main" id="{D74E5547-67B7-5240-A800-1E6EA8E58F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037" y="2013574"/>
            <a:ext cx="8797925" cy="2830852"/>
          </a:xfrm>
        </p:spPr>
      </p:pic>
    </p:spTree>
    <p:extLst>
      <p:ext uri="{BB962C8B-B14F-4D97-AF65-F5344CB8AC3E}">
        <p14:creationId xmlns:p14="http://schemas.microsoft.com/office/powerpoint/2010/main" val="223172703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7BB82-C255-BE43-BBD8-ED2CE8729782}"/>
              </a:ext>
            </a:extLst>
          </p:cNvPr>
          <p:cNvSpPr>
            <a:spLocks noGrp="1"/>
          </p:cNvSpPr>
          <p:nvPr>
            <p:ph type="title"/>
          </p:nvPr>
        </p:nvSpPr>
        <p:spPr/>
        <p:txBody>
          <a:bodyPr/>
          <a:lstStyle/>
          <a:p>
            <a:r>
              <a:rPr lang="en-CH" dirty="0"/>
              <a:t>Speedup of Abundance Estimation</a:t>
            </a:r>
          </a:p>
        </p:txBody>
      </p:sp>
      <p:pic>
        <p:nvPicPr>
          <p:cNvPr id="5" name="Content Placeholder 4">
            <a:extLst>
              <a:ext uri="{FF2B5EF4-FFF2-40B4-BE49-F238E27FC236}">
                <a16:creationId xmlns:a16="http://schemas.microsoft.com/office/drawing/2014/main" id="{1960680E-32F9-7946-94E1-4BE87424D6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2683204"/>
            <a:ext cx="8797925" cy="2067855"/>
          </a:xfrm>
        </p:spPr>
      </p:pic>
    </p:spTree>
    <p:extLst>
      <p:ext uri="{BB962C8B-B14F-4D97-AF65-F5344CB8AC3E}">
        <p14:creationId xmlns:p14="http://schemas.microsoft.com/office/powerpoint/2010/main" val="12302314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891A-3666-4943-9442-72D47B7173A7}"/>
              </a:ext>
            </a:extLst>
          </p:cNvPr>
          <p:cNvSpPr>
            <a:spLocks noGrp="1"/>
          </p:cNvSpPr>
          <p:nvPr>
            <p:ph type="title"/>
          </p:nvPr>
        </p:nvSpPr>
        <p:spPr/>
        <p:txBody>
          <a:bodyPr/>
          <a:lstStyle/>
          <a:p>
            <a:r>
              <a:rPr lang="en-CH" dirty="0"/>
              <a:t>Multi-Sample Use Case</a:t>
            </a:r>
          </a:p>
        </p:txBody>
      </p:sp>
      <p:pic>
        <p:nvPicPr>
          <p:cNvPr id="5" name="Content Placeholder 4">
            <a:extLst>
              <a:ext uri="{FF2B5EF4-FFF2-40B4-BE49-F238E27FC236}">
                <a16:creationId xmlns:a16="http://schemas.microsoft.com/office/drawing/2014/main" id="{FFE734E3-75BB-AD49-A495-D5163B25B9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2341133"/>
            <a:ext cx="8797925" cy="2751997"/>
          </a:xfrm>
        </p:spPr>
      </p:pic>
    </p:spTree>
    <p:extLst>
      <p:ext uri="{BB962C8B-B14F-4D97-AF65-F5344CB8AC3E}">
        <p14:creationId xmlns:p14="http://schemas.microsoft.com/office/powerpoint/2010/main" val="2732558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8F9D2-9A1B-D841-BE3A-46EC092B97B6}"/>
              </a:ext>
            </a:extLst>
          </p:cNvPr>
          <p:cNvSpPr>
            <a:spLocks noGrp="1"/>
          </p:cNvSpPr>
          <p:nvPr>
            <p:ph type="title"/>
          </p:nvPr>
        </p:nvSpPr>
        <p:spPr/>
        <p:txBody>
          <a:bodyPr/>
          <a:lstStyle/>
          <a:p>
            <a:r>
              <a:rPr lang="en-CH" dirty="0"/>
              <a:t>Area and Power</a:t>
            </a:r>
          </a:p>
        </p:txBody>
      </p:sp>
      <p:sp>
        <p:nvSpPr>
          <p:cNvPr id="3" name="Content Placeholder 2">
            <a:extLst>
              <a:ext uri="{FF2B5EF4-FFF2-40B4-BE49-F238E27FC236}">
                <a16:creationId xmlns:a16="http://schemas.microsoft.com/office/drawing/2014/main" id="{3EACE071-25F1-C14C-BCA8-470A60EFC822}"/>
              </a:ext>
            </a:extLst>
          </p:cNvPr>
          <p:cNvSpPr>
            <a:spLocks noGrp="1"/>
          </p:cNvSpPr>
          <p:nvPr>
            <p:ph idx="1"/>
          </p:nvPr>
        </p:nvSpPr>
        <p:spPr/>
        <p:txBody>
          <a:bodyPr/>
          <a:lstStyle/>
          <a:p>
            <a:r>
              <a:rPr lang="en-GB" sz="2800" dirty="0"/>
              <a:t>Based on </a:t>
            </a:r>
            <a:r>
              <a:rPr lang="en-GB" b="1" dirty="0">
                <a:solidFill>
                  <a:srgbClr val="1982C3"/>
                </a:solidFill>
              </a:rPr>
              <a:t>s</a:t>
            </a:r>
            <a:r>
              <a:rPr lang="en-GB" sz="2800" b="1" dirty="0">
                <a:solidFill>
                  <a:srgbClr val="1982C3"/>
                </a:solidFill>
              </a:rPr>
              <a:t>ynthesis</a:t>
            </a:r>
            <a:r>
              <a:rPr lang="en-GB" sz="2800" dirty="0"/>
              <a:t> of </a:t>
            </a:r>
            <a:r>
              <a:rPr lang="en-GB" sz="2800" b="1" dirty="0">
                <a:solidFill>
                  <a:srgbClr val="1982C3"/>
                </a:solidFill>
              </a:rPr>
              <a:t>MegIS</a:t>
            </a:r>
            <a:r>
              <a:rPr lang="en-GB" sz="2800" b="1" dirty="0">
                <a:solidFill>
                  <a:schemeClr val="accent5"/>
                </a:solidFill>
              </a:rPr>
              <a:t> </a:t>
            </a:r>
            <a:r>
              <a:rPr lang="en-GB" sz="2800" dirty="0"/>
              <a:t>accelerators using the Synopsys Design Compiler @ </a:t>
            </a:r>
            <a:r>
              <a:rPr lang="en-GB" sz="2800" dirty="0">
                <a:latin typeface="+mn-lt"/>
              </a:rPr>
              <a:t>65</a:t>
            </a:r>
            <a:r>
              <a:rPr lang="en-GB" sz="2800" dirty="0"/>
              <a:t>nm technology node</a:t>
            </a:r>
          </a:p>
          <a:p>
            <a:endParaRPr lang="en-CH" dirty="0"/>
          </a:p>
        </p:txBody>
      </p:sp>
      <p:sp>
        <p:nvSpPr>
          <p:cNvPr id="6" name="Rectangle 5">
            <a:extLst>
              <a:ext uri="{FF2B5EF4-FFF2-40B4-BE49-F238E27FC236}">
                <a16:creationId xmlns:a16="http://schemas.microsoft.com/office/drawing/2014/main" id="{BC9368A7-B248-794D-8960-2ADB673E1777}"/>
              </a:ext>
            </a:extLst>
          </p:cNvPr>
          <p:cNvSpPr/>
          <p:nvPr/>
        </p:nvSpPr>
        <p:spPr>
          <a:xfrm>
            <a:off x="0" y="5082988"/>
            <a:ext cx="9144000" cy="106873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Only </a:t>
            </a:r>
            <a:r>
              <a:rPr kumimoji="0" lang="en-GB" sz="2200" b="1" i="0" u="none" strike="noStrike" kern="1200" cap="none" spc="0" normalizeH="0" baseline="0" noProof="0" dirty="0">
                <a:ln>
                  <a:noFill/>
                </a:ln>
                <a:solidFill>
                  <a:srgbClr val="548235"/>
                </a:solidFill>
                <a:effectLst/>
                <a:uLnTx/>
                <a:uFillTx/>
                <a:latin typeface="Calibri" panose="020F0502020204030204"/>
                <a:ea typeface="+mn-ea"/>
                <a:cs typeface="+mn-cs"/>
              </a:rPr>
              <a:t>1.7</a:t>
            </a:r>
            <a:r>
              <a:rPr kumimoji="0" lang="en-GB" sz="2200" b="1" i="0" u="none" strike="noStrike" kern="1200" cap="none" spc="0" normalizeH="0" baseline="0" noProof="0" dirty="0">
                <a:ln>
                  <a:noFill/>
                </a:ln>
                <a:solidFill>
                  <a:srgbClr val="548235"/>
                </a:solidFill>
                <a:effectLst/>
                <a:uLnTx/>
                <a:uFillTx/>
                <a:latin typeface="Corbel" panose="020B0503020204020204" pitchFamily="34" charset="0"/>
                <a:ea typeface="+mn-ea"/>
                <a:cs typeface="+mn-cs"/>
              </a:rPr>
              <a:t>% </a:t>
            </a: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 the area of three </a:t>
            </a:r>
            <a:r>
              <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rPr>
              <a:t>28</a:t>
            </a: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-nm ARM Cortex R4 cores </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a SATA SSD controller</a:t>
            </a:r>
            <a:endParaRPr kumimoji="0" lang="en-CH" sz="2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aphicFrame>
        <p:nvGraphicFramePr>
          <p:cNvPr id="10" name="Table 9">
            <a:extLst>
              <a:ext uri="{FF2B5EF4-FFF2-40B4-BE49-F238E27FC236}">
                <a16:creationId xmlns:a16="http://schemas.microsoft.com/office/drawing/2014/main" id="{CB2583A3-A7C5-DD4C-A47A-AA4A831F8DBE}"/>
              </a:ext>
            </a:extLst>
          </p:cNvPr>
          <p:cNvGraphicFramePr>
            <a:graphicFrameLocks noGrp="1"/>
          </p:cNvGraphicFramePr>
          <p:nvPr/>
        </p:nvGraphicFramePr>
        <p:xfrm>
          <a:off x="380999" y="2240280"/>
          <a:ext cx="8382001" cy="2377440"/>
        </p:xfrm>
        <a:graphic>
          <a:graphicData uri="http://schemas.openxmlformats.org/drawingml/2006/table">
            <a:tbl>
              <a:tblPr firstRow="1" firstCol="1">
                <a:tableStyleId>{10A1B5D5-9B99-4C35-A422-299274C87663}</a:tableStyleId>
              </a:tblPr>
              <a:tblGrid>
                <a:gridCol w="3295973">
                  <a:extLst>
                    <a:ext uri="{9D8B030D-6E8A-4147-A177-3AD203B41FA5}">
                      <a16:colId xmlns:a16="http://schemas.microsoft.com/office/drawing/2014/main" val="3454177994"/>
                    </a:ext>
                  </a:extLst>
                </a:gridCol>
                <a:gridCol w="1647987">
                  <a:extLst>
                    <a:ext uri="{9D8B030D-6E8A-4147-A177-3AD203B41FA5}">
                      <a16:colId xmlns:a16="http://schemas.microsoft.com/office/drawing/2014/main" val="3301917523"/>
                    </a:ext>
                  </a:extLst>
                </a:gridCol>
                <a:gridCol w="1804261">
                  <a:extLst>
                    <a:ext uri="{9D8B030D-6E8A-4147-A177-3AD203B41FA5}">
                      <a16:colId xmlns:a16="http://schemas.microsoft.com/office/drawing/2014/main" val="1901200014"/>
                    </a:ext>
                  </a:extLst>
                </a:gridCol>
                <a:gridCol w="1633780">
                  <a:extLst>
                    <a:ext uri="{9D8B030D-6E8A-4147-A177-3AD203B41FA5}">
                      <a16:colId xmlns:a16="http://schemas.microsoft.com/office/drawing/2014/main" val="1510082026"/>
                    </a:ext>
                  </a:extLst>
                </a:gridCol>
              </a:tblGrid>
              <a:tr h="396240">
                <a:tc>
                  <a:txBody>
                    <a:bodyPr/>
                    <a:lstStyle/>
                    <a:p>
                      <a:pPr algn="ctr" fontAlgn="b"/>
                      <a:r>
                        <a:rPr lang="en-GB" sz="2000" b="1" u="none" strike="noStrike" dirty="0">
                          <a:solidFill>
                            <a:schemeClr val="bg1"/>
                          </a:solidFill>
                          <a:effectLst/>
                          <a:latin typeface="Corbel" panose="020B0503020204020204" pitchFamily="34" charset="0"/>
                        </a:rPr>
                        <a:t>Logic Unit</a:t>
                      </a:r>
                      <a:endParaRPr lang="en-GB" sz="2000" b="1" i="0" u="none" strike="noStrike" dirty="0">
                        <a:solidFill>
                          <a:schemeClr val="bg1"/>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GB" sz="2000" b="1" u="none" strike="noStrike" dirty="0">
                          <a:solidFill>
                            <a:schemeClr val="bg1"/>
                          </a:solidFill>
                          <a:effectLst/>
                          <a:latin typeface="Corbel" panose="020B0503020204020204" pitchFamily="34" charset="0"/>
                        </a:rPr>
                        <a:t># of instances</a:t>
                      </a:r>
                      <a:endParaRPr lang="en-GB" sz="2000" b="1" i="0" u="none" strike="noStrike" dirty="0">
                        <a:solidFill>
                          <a:schemeClr val="bg1"/>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GB" sz="2000" b="1" u="none" strike="noStrike" dirty="0">
                          <a:solidFill>
                            <a:schemeClr val="bg1"/>
                          </a:solidFill>
                          <a:effectLst/>
                          <a:latin typeface="Corbel" panose="020B0503020204020204" pitchFamily="34" charset="0"/>
                        </a:rPr>
                        <a:t>Area [mm</a:t>
                      </a:r>
                      <a:r>
                        <a:rPr lang="en-GB" sz="2000" b="1" u="none" strike="noStrike" baseline="30000" dirty="0">
                          <a:solidFill>
                            <a:schemeClr val="bg1"/>
                          </a:solidFill>
                          <a:effectLst/>
                          <a:latin typeface="Corbel" panose="020B0503020204020204" pitchFamily="34" charset="0"/>
                        </a:rPr>
                        <a:t>2</a:t>
                      </a:r>
                      <a:r>
                        <a:rPr lang="en-GB" sz="2000" b="1" u="none" strike="noStrike" dirty="0">
                          <a:solidFill>
                            <a:schemeClr val="bg1"/>
                          </a:solidFill>
                          <a:effectLst/>
                          <a:latin typeface="Corbel" panose="020B0503020204020204" pitchFamily="34" charset="0"/>
                        </a:rPr>
                        <a:t>]</a:t>
                      </a:r>
                      <a:endParaRPr lang="en-GB" sz="2000" b="1" i="0" u="none" strike="noStrike" dirty="0">
                        <a:solidFill>
                          <a:schemeClr val="bg1"/>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GB" sz="2000" b="1" u="none" strike="noStrike" dirty="0">
                          <a:solidFill>
                            <a:schemeClr val="bg1"/>
                          </a:solidFill>
                          <a:effectLst/>
                          <a:latin typeface="Corbel" panose="020B0503020204020204" pitchFamily="34" charset="0"/>
                        </a:rPr>
                        <a:t>Power [</a:t>
                      </a:r>
                      <a:r>
                        <a:rPr lang="en-GB" sz="2000" b="1" u="none" strike="noStrike" dirty="0" err="1">
                          <a:solidFill>
                            <a:schemeClr val="bg1"/>
                          </a:solidFill>
                          <a:effectLst/>
                          <a:latin typeface="Corbel" panose="020B0503020204020204" pitchFamily="34" charset="0"/>
                        </a:rPr>
                        <a:t>mW</a:t>
                      </a:r>
                      <a:r>
                        <a:rPr lang="en-GB" sz="2000" b="1" u="none" strike="noStrike" dirty="0">
                          <a:solidFill>
                            <a:schemeClr val="bg1"/>
                          </a:solidFill>
                          <a:effectLst/>
                          <a:latin typeface="Corbel" panose="020B0503020204020204" pitchFamily="34" charset="0"/>
                        </a:rPr>
                        <a:t>]</a:t>
                      </a:r>
                      <a:endParaRPr lang="en-GB" sz="2000" b="1" i="0" u="none" strike="noStrike" dirty="0">
                        <a:solidFill>
                          <a:schemeClr val="bg1"/>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699223828"/>
                  </a:ext>
                </a:extLst>
              </a:tr>
              <a:tr h="396240">
                <a:tc>
                  <a:txBody>
                    <a:bodyPr/>
                    <a:lstStyle/>
                    <a:p>
                      <a:pPr algn="ctr" fontAlgn="b"/>
                      <a:r>
                        <a:rPr lang="en-GB" sz="1800" b="0" u="none" strike="noStrike" dirty="0">
                          <a:solidFill>
                            <a:schemeClr val="tx1">
                              <a:lumMod val="50000"/>
                              <a:lumOff val="50000"/>
                            </a:schemeClr>
                          </a:solidFill>
                          <a:effectLst/>
                          <a:latin typeface="Corbel" panose="020B0503020204020204" pitchFamily="34" charset="0"/>
                        </a:rPr>
                        <a:t>Intersect </a:t>
                      </a:r>
                      <a:r>
                        <a:rPr lang="en-GB" sz="1800" b="0" u="none" strike="noStrike" dirty="0">
                          <a:solidFill>
                            <a:schemeClr val="tx1">
                              <a:lumMod val="50000"/>
                              <a:lumOff val="50000"/>
                            </a:schemeClr>
                          </a:solidFill>
                          <a:effectLst/>
                        </a:rPr>
                        <a:t>(120-bit)</a:t>
                      </a:r>
                      <a:endParaRPr lang="en-GB" sz="1800" b="0" i="0" u="none" strike="noStrike" dirty="0">
                        <a:solidFill>
                          <a:schemeClr val="tx1">
                            <a:lumMod val="50000"/>
                            <a:lumOff val="50000"/>
                          </a:schemeClr>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b"/>
                      <a:r>
                        <a:rPr lang="en-GB" sz="1800" b="0" u="none" strike="noStrike" dirty="0">
                          <a:solidFill>
                            <a:schemeClr val="tx1">
                              <a:lumMod val="50000"/>
                              <a:lumOff val="50000"/>
                            </a:schemeClr>
                          </a:solidFill>
                          <a:effectLst/>
                        </a:rPr>
                        <a:t>1 </a:t>
                      </a:r>
                      <a:r>
                        <a:rPr lang="en-GB" sz="1800" b="0" u="none" strike="noStrike" dirty="0">
                          <a:solidFill>
                            <a:schemeClr val="tx1">
                              <a:lumMod val="50000"/>
                              <a:lumOff val="50000"/>
                            </a:schemeClr>
                          </a:solidFill>
                          <a:effectLst/>
                          <a:latin typeface="Corbel" panose="020B0503020204020204" pitchFamily="34" charset="0"/>
                        </a:rPr>
                        <a:t>per channel</a:t>
                      </a:r>
                      <a:endParaRPr lang="en-GB" sz="1800" b="0" i="0" u="none" strike="noStrike" dirty="0">
                        <a:solidFill>
                          <a:schemeClr val="tx1">
                            <a:lumMod val="50000"/>
                            <a:lumOff val="50000"/>
                          </a:schemeClr>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b"/>
                      <a:r>
                        <a:rPr lang="en-CH" sz="1800" b="0" u="none" strike="noStrike">
                          <a:solidFill>
                            <a:schemeClr val="tx1">
                              <a:lumMod val="50000"/>
                              <a:lumOff val="50000"/>
                            </a:schemeClr>
                          </a:solidFill>
                          <a:effectLst/>
                        </a:rPr>
                        <a:t>0.001361</a:t>
                      </a:r>
                      <a:endParaRPr lang="en-CH" sz="1800" b="0" i="0" u="none" strike="noStrike">
                        <a:solidFill>
                          <a:schemeClr val="tx1">
                            <a:lumMod val="50000"/>
                            <a:lumOff val="50000"/>
                          </a:schemeClr>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b"/>
                      <a:r>
                        <a:rPr lang="en-CH" sz="1800" b="0" u="none" strike="noStrike">
                          <a:solidFill>
                            <a:schemeClr val="tx1">
                              <a:lumMod val="50000"/>
                              <a:lumOff val="50000"/>
                            </a:schemeClr>
                          </a:solidFill>
                          <a:effectLst/>
                        </a:rPr>
                        <a:t>0.284</a:t>
                      </a:r>
                      <a:endParaRPr lang="en-CH" sz="1800" b="0" i="0" u="none" strike="noStrike">
                        <a:solidFill>
                          <a:schemeClr val="tx1">
                            <a:lumMod val="50000"/>
                            <a:lumOff val="50000"/>
                          </a:schemeClr>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55620516"/>
                  </a:ext>
                </a:extLst>
              </a:tr>
              <a:tr h="396240">
                <a:tc>
                  <a:txBody>
                    <a:bodyPr/>
                    <a:lstStyle/>
                    <a:p>
                      <a:pPr algn="ctr" fontAlgn="b"/>
                      <a:r>
                        <a:rPr lang="en-GB" sz="1800" b="0" u="none" strike="noStrike" dirty="0">
                          <a:solidFill>
                            <a:schemeClr val="tx1">
                              <a:lumMod val="50000"/>
                              <a:lumOff val="50000"/>
                            </a:schemeClr>
                          </a:solidFill>
                          <a:effectLst/>
                          <a:latin typeface="Corbel" panose="020B0503020204020204" pitchFamily="34" charset="0"/>
                        </a:rPr>
                        <a:t>k-mer Registers </a:t>
                      </a:r>
                      <a:r>
                        <a:rPr lang="en-GB" sz="1800" b="0" u="none" strike="noStrike" dirty="0">
                          <a:solidFill>
                            <a:schemeClr val="tx1">
                              <a:lumMod val="50000"/>
                              <a:lumOff val="50000"/>
                            </a:schemeClr>
                          </a:solidFill>
                          <a:effectLst/>
                        </a:rPr>
                        <a:t>(2 x 120-bit)</a:t>
                      </a:r>
                      <a:endParaRPr lang="en-GB" sz="1800" b="0" i="0" u="none" strike="noStrike" dirty="0">
                        <a:solidFill>
                          <a:schemeClr val="tx1">
                            <a:lumMod val="50000"/>
                            <a:lumOff val="50000"/>
                          </a:schemeClr>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800" b="0" u="none" strike="noStrike" dirty="0">
                          <a:solidFill>
                            <a:schemeClr val="tx1">
                              <a:lumMod val="50000"/>
                              <a:lumOff val="50000"/>
                            </a:schemeClr>
                          </a:solidFill>
                          <a:effectLst/>
                        </a:rPr>
                        <a:t>1 </a:t>
                      </a:r>
                      <a:r>
                        <a:rPr lang="en-GB" sz="1800" b="0" u="none" strike="noStrike" dirty="0">
                          <a:solidFill>
                            <a:schemeClr val="tx1">
                              <a:lumMod val="50000"/>
                              <a:lumOff val="50000"/>
                            </a:schemeClr>
                          </a:solidFill>
                          <a:effectLst/>
                          <a:latin typeface="Corbel" panose="020B0503020204020204" pitchFamily="34" charset="0"/>
                        </a:rPr>
                        <a:t>per channel</a:t>
                      </a:r>
                      <a:endParaRPr lang="en-GB" sz="1800" b="0" i="0" u="none" strike="noStrike" dirty="0">
                        <a:solidFill>
                          <a:schemeClr val="tx1">
                            <a:lumMod val="50000"/>
                            <a:lumOff val="50000"/>
                          </a:schemeClr>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CH" sz="1800" b="0" u="none" strike="noStrike">
                          <a:solidFill>
                            <a:schemeClr val="tx1">
                              <a:lumMod val="50000"/>
                              <a:lumOff val="50000"/>
                            </a:schemeClr>
                          </a:solidFill>
                          <a:effectLst/>
                        </a:rPr>
                        <a:t>0.002821</a:t>
                      </a:r>
                      <a:endParaRPr lang="en-CH" sz="1800" b="0" i="0" u="none" strike="noStrike">
                        <a:solidFill>
                          <a:schemeClr val="tx1">
                            <a:lumMod val="50000"/>
                            <a:lumOff val="50000"/>
                          </a:schemeClr>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CH" sz="1800" b="0" u="none" strike="noStrike">
                          <a:solidFill>
                            <a:schemeClr val="tx1">
                              <a:lumMod val="50000"/>
                              <a:lumOff val="50000"/>
                            </a:schemeClr>
                          </a:solidFill>
                          <a:effectLst/>
                        </a:rPr>
                        <a:t>0.645</a:t>
                      </a:r>
                      <a:endParaRPr lang="en-CH" sz="1800" b="0" i="0" u="none" strike="noStrike">
                        <a:solidFill>
                          <a:schemeClr val="tx1">
                            <a:lumMod val="50000"/>
                            <a:lumOff val="50000"/>
                          </a:schemeClr>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76385703"/>
                  </a:ext>
                </a:extLst>
              </a:tr>
              <a:tr h="396240">
                <a:tc>
                  <a:txBody>
                    <a:bodyPr/>
                    <a:lstStyle/>
                    <a:p>
                      <a:pPr algn="ctr" fontAlgn="b"/>
                      <a:r>
                        <a:rPr lang="en-GB" sz="1800" b="0" u="none" strike="noStrike" dirty="0">
                          <a:solidFill>
                            <a:schemeClr val="tx1">
                              <a:lumMod val="50000"/>
                              <a:lumOff val="50000"/>
                            </a:schemeClr>
                          </a:solidFill>
                          <a:effectLst/>
                          <a:latin typeface="Corbel" panose="020B0503020204020204" pitchFamily="34" charset="0"/>
                        </a:rPr>
                        <a:t>Index Generator </a:t>
                      </a:r>
                      <a:r>
                        <a:rPr lang="en-GB" sz="1800" b="0" u="none" strike="noStrike" dirty="0">
                          <a:solidFill>
                            <a:schemeClr val="tx1">
                              <a:lumMod val="50000"/>
                              <a:lumOff val="50000"/>
                            </a:schemeClr>
                          </a:solidFill>
                          <a:effectLst/>
                        </a:rPr>
                        <a:t>(64-bit)</a:t>
                      </a:r>
                      <a:endParaRPr lang="en-GB" sz="1800" b="0" i="0" u="none" strike="noStrike" dirty="0">
                        <a:solidFill>
                          <a:schemeClr val="tx1">
                            <a:lumMod val="50000"/>
                            <a:lumOff val="50000"/>
                          </a:schemeClr>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800" b="0" u="none" strike="noStrike" dirty="0">
                          <a:solidFill>
                            <a:schemeClr val="tx1">
                              <a:lumMod val="50000"/>
                              <a:lumOff val="50000"/>
                            </a:schemeClr>
                          </a:solidFill>
                          <a:effectLst/>
                        </a:rPr>
                        <a:t>1 </a:t>
                      </a:r>
                      <a:r>
                        <a:rPr lang="en-GB" sz="1800" b="0" u="none" strike="noStrike" dirty="0">
                          <a:solidFill>
                            <a:schemeClr val="tx1">
                              <a:lumMod val="50000"/>
                              <a:lumOff val="50000"/>
                            </a:schemeClr>
                          </a:solidFill>
                          <a:effectLst/>
                          <a:latin typeface="Corbel" panose="020B0503020204020204" pitchFamily="34" charset="0"/>
                        </a:rPr>
                        <a:t>per channel</a:t>
                      </a:r>
                      <a:endParaRPr lang="en-GB" sz="1800" b="0" i="0" u="none" strike="noStrike" dirty="0">
                        <a:solidFill>
                          <a:schemeClr val="tx1">
                            <a:lumMod val="50000"/>
                            <a:lumOff val="50000"/>
                          </a:schemeClr>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CH" sz="1800" b="0" u="none" strike="noStrike" dirty="0">
                          <a:solidFill>
                            <a:schemeClr val="tx1">
                              <a:lumMod val="50000"/>
                              <a:lumOff val="50000"/>
                            </a:schemeClr>
                          </a:solidFill>
                          <a:effectLst/>
                        </a:rPr>
                        <a:t>0.000272</a:t>
                      </a:r>
                      <a:endParaRPr lang="en-CH" sz="1800" b="0" i="0" u="none" strike="noStrike" dirty="0">
                        <a:solidFill>
                          <a:schemeClr val="tx1">
                            <a:lumMod val="50000"/>
                            <a:lumOff val="50000"/>
                          </a:schemeClr>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CH" sz="1800" b="0" u="none" strike="noStrike" dirty="0">
                          <a:solidFill>
                            <a:schemeClr val="tx1">
                              <a:lumMod val="50000"/>
                              <a:lumOff val="50000"/>
                            </a:schemeClr>
                          </a:solidFill>
                          <a:effectLst/>
                        </a:rPr>
                        <a:t>0.025</a:t>
                      </a:r>
                      <a:endParaRPr lang="en-CH" sz="1800" b="0" i="0" u="none" strike="noStrike" dirty="0">
                        <a:solidFill>
                          <a:schemeClr val="tx1">
                            <a:lumMod val="50000"/>
                            <a:lumOff val="50000"/>
                          </a:schemeClr>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29395317"/>
                  </a:ext>
                </a:extLst>
              </a:tr>
              <a:tr h="396240">
                <a:tc>
                  <a:txBody>
                    <a:bodyPr/>
                    <a:lstStyle/>
                    <a:p>
                      <a:pPr algn="ctr" fontAlgn="b"/>
                      <a:r>
                        <a:rPr lang="en-GB" sz="1800" b="0" u="none" strike="noStrike" dirty="0">
                          <a:solidFill>
                            <a:schemeClr val="tx1">
                              <a:lumMod val="50000"/>
                              <a:lumOff val="50000"/>
                            </a:schemeClr>
                          </a:solidFill>
                          <a:effectLst/>
                          <a:latin typeface="Corbel" panose="020B0503020204020204" pitchFamily="34" charset="0"/>
                        </a:rPr>
                        <a:t>Control Unit</a:t>
                      </a:r>
                      <a:endParaRPr lang="en-GB" sz="1800" b="0" i="0" u="none" strike="noStrike" dirty="0">
                        <a:solidFill>
                          <a:schemeClr val="tx1">
                            <a:lumMod val="50000"/>
                            <a:lumOff val="50000"/>
                          </a:schemeClr>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GB" sz="1800" b="0" u="none" strike="noStrike" dirty="0">
                          <a:solidFill>
                            <a:schemeClr val="tx1">
                              <a:lumMod val="50000"/>
                              <a:lumOff val="50000"/>
                            </a:schemeClr>
                          </a:solidFill>
                          <a:effectLst/>
                        </a:rPr>
                        <a:t>1 </a:t>
                      </a:r>
                      <a:r>
                        <a:rPr lang="en-GB" sz="1800" b="0" u="none" strike="noStrike" dirty="0">
                          <a:solidFill>
                            <a:schemeClr val="tx1">
                              <a:lumMod val="50000"/>
                              <a:lumOff val="50000"/>
                            </a:schemeClr>
                          </a:solidFill>
                          <a:effectLst/>
                          <a:latin typeface="Corbel" panose="020B0503020204020204" pitchFamily="34" charset="0"/>
                        </a:rPr>
                        <a:t>per SSD</a:t>
                      </a:r>
                      <a:endParaRPr lang="en-GB" sz="1800" b="0" i="0" u="none" strike="noStrike" dirty="0">
                        <a:solidFill>
                          <a:schemeClr val="tx1">
                            <a:lumMod val="50000"/>
                            <a:lumOff val="50000"/>
                          </a:schemeClr>
                        </a:solidFill>
                        <a:effectLst/>
                        <a:latin typeface="Corbel" panose="020B0503020204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CH" sz="1800" b="0" u="none" strike="noStrike" dirty="0">
                          <a:solidFill>
                            <a:schemeClr val="tx1">
                              <a:lumMod val="50000"/>
                              <a:lumOff val="50000"/>
                            </a:schemeClr>
                          </a:solidFill>
                          <a:effectLst/>
                        </a:rPr>
                        <a:t>0.000188</a:t>
                      </a:r>
                      <a:endParaRPr lang="en-CH" sz="1800" b="0" i="0" u="none" strike="noStrike" dirty="0">
                        <a:solidFill>
                          <a:schemeClr val="tx1">
                            <a:lumMod val="50000"/>
                            <a:lumOff val="50000"/>
                          </a:schemeClr>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en-CH" sz="1800" b="0" u="none" strike="noStrike" dirty="0">
                          <a:solidFill>
                            <a:schemeClr val="tx1">
                              <a:lumMod val="50000"/>
                              <a:lumOff val="50000"/>
                            </a:schemeClr>
                          </a:solidFill>
                          <a:effectLst/>
                        </a:rPr>
                        <a:t>0.026</a:t>
                      </a:r>
                      <a:endParaRPr lang="en-CH" sz="1800" b="0" i="0" u="none" strike="noStrike" dirty="0">
                        <a:solidFill>
                          <a:schemeClr val="tx1">
                            <a:lumMod val="50000"/>
                            <a:lumOff val="50000"/>
                          </a:schemeClr>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35099117"/>
                  </a:ext>
                </a:extLst>
              </a:tr>
              <a:tr h="396240">
                <a:tc>
                  <a:txBody>
                    <a:bodyPr/>
                    <a:lstStyle/>
                    <a:p>
                      <a:pPr algn="ctr" fontAlgn="b"/>
                      <a:r>
                        <a:rPr lang="en-GB" sz="2000" b="1" i="1" u="none" strike="noStrike" dirty="0">
                          <a:solidFill>
                            <a:srgbClr val="000000"/>
                          </a:solidFill>
                          <a:effectLst/>
                          <a:latin typeface="Corbel" panose="020B0503020204020204" pitchFamily="34" charset="0"/>
                        </a:rPr>
                        <a:t>Total for an 8-channel SSD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CH" sz="2000" b="0" i="1" u="none" strike="noStrike" dirty="0">
                          <a:solidFill>
                            <a:srgbClr val="000000"/>
                          </a:solidFill>
                          <a:effectLst/>
                        </a:rPr>
                        <a:t>-</a:t>
                      </a:r>
                      <a:endParaRPr lang="en-CH" sz="2000" b="0" i="1"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CH" sz="2000" b="0" i="1" u="none" strike="noStrike" dirty="0">
                          <a:solidFill>
                            <a:srgbClr val="000000"/>
                          </a:solidFill>
                          <a:effectLst/>
                        </a:rPr>
                        <a:t>0.04</a:t>
                      </a:r>
                      <a:endParaRPr lang="en-CH" sz="2000" b="0" i="1"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CH" sz="2000" b="0" i="1" u="none" strike="noStrike" dirty="0">
                          <a:solidFill>
                            <a:srgbClr val="000000"/>
                          </a:solidFill>
                          <a:effectLst/>
                        </a:rPr>
                        <a:t>7.658</a:t>
                      </a:r>
                      <a:endParaRPr lang="en-CH" sz="2000" b="0" i="1"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6252951"/>
                  </a:ext>
                </a:extLst>
              </a:tr>
            </a:tbl>
          </a:graphicData>
        </a:graphic>
      </p:graphicFrame>
      <p:sp>
        <p:nvSpPr>
          <p:cNvPr id="11" name="Rounded Rectangle 10">
            <a:extLst>
              <a:ext uri="{FF2B5EF4-FFF2-40B4-BE49-F238E27FC236}">
                <a16:creationId xmlns:a16="http://schemas.microsoft.com/office/drawing/2014/main" id="{D7805635-EB03-8F42-9C14-6BF9AC165924}"/>
              </a:ext>
            </a:extLst>
          </p:cNvPr>
          <p:cNvSpPr/>
          <p:nvPr/>
        </p:nvSpPr>
        <p:spPr>
          <a:xfrm>
            <a:off x="380999" y="4221480"/>
            <a:ext cx="8382002" cy="396240"/>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696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6">
                                            <p:bg/>
                                          </p:spTgt>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P spid="6" grpId="1" build="allAtOnce" animBg="1"/>
      <p:bldP spid="11"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361627"/>
          </a:xfrm>
          <a:prstGeom prst="rect">
            <a:avLst/>
          </a:prstGeom>
          <a:solidFill>
            <a:srgbClr val="06436E"/>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86531"/>
            <a:ext cx="9144000" cy="2901446"/>
          </a:xfrm>
          <a:prstGeom prst="rect">
            <a:avLst/>
          </a:prstGeom>
          <a:solidFill>
            <a:srgbClr val="06436E"/>
          </a:solidFill>
        </p:spPr>
        <p:txBody>
          <a:bodyPr anchor="ctr">
            <a:noAutofit/>
          </a:bodyPr>
          <a:lstStyle/>
          <a:p>
            <a:pPr algn="ctr">
              <a:lnSpc>
                <a:spcPct val="130000"/>
              </a:lnSpc>
              <a:spcAft>
                <a:spcPts val="400"/>
              </a:spcAft>
            </a:pPr>
            <a:r>
              <a:rPr lang="en-US" sz="5400" b="1" dirty="0">
                <a:solidFill>
                  <a:srgbClr val="F5D8B0"/>
                </a:solidFill>
                <a:latin typeface="Corbel" panose="020B0503020204020204" pitchFamily="34" charset="0"/>
                <a:ea typeface="Verdana" panose="020B0604030504040204" pitchFamily="34" charset="0"/>
                <a:cs typeface="Verdana" panose="020B0604030504040204" pitchFamily="34" charset="0"/>
              </a:rPr>
              <a:t>GRAINS</a:t>
            </a:r>
            <a:r>
              <a:rPr lang="en-US" b="1" dirty="0">
                <a:solidFill>
                  <a:srgbClr val="FFFFFF"/>
                </a:solidFill>
                <a:latin typeface="Corbel" panose="020B0503020204020204" pitchFamily="34" charset="0"/>
                <a:ea typeface="Verdana" panose="020B0604030504040204" pitchFamily="34" charset="0"/>
                <a:cs typeface="Verdana" panose="020B0604030504040204" pitchFamily="34" charset="0"/>
              </a:rPr>
              <a:t> </a:t>
            </a:r>
            <a:br>
              <a:rPr lang="en-US" sz="36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2800" b="1" dirty="0">
                <a:solidFill>
                  <a:srgbClr val="FFFFFF"/>
                </a:solidFill>
                <a:latin typeface="Corbel" panose="020B0503020204020204" pitchFamily="34" charset="0"/>
                <a:ea typeface="Verdana" panose="020B0604030504040204" pitchFamily="34" charset="0"/>
                <a:cs typeface="Verdana" panose="020B0604030504040204" pitchFamily="34" charset="0"/>
              </a:rPr>
              <a:t>Enabling High-Performance and Low-Cost </a:t>
            </a:r>
            <a:br>
              <a:rPr lang="en-US" sz="28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2800" b="1" dirty="0">
                <a:solidFill>
                  <a:srgbClr val="FFFFFF"/>
                </a:solidFill>
                <a:latin typeface="Corbel" panose="020B0503020204020204" pitchFamily="34" charset="0"/>
                <a:ea typeface="Verdana" panose="020B0604030504040204" pitchFamily="34" charset="0"/>
                <a:cs typeface="Verdana" panose="020B0604030504040204" pitchFamily="34" charset="0"/>
              </a:rPr>
              <a:t>Graph-Based Genome Analysis </a:t>
            </a:r>
            <a:br>
              <a:rPr lang="en-US" sz="28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2800" b="1" dirty="0">
                <a:solidFill>
                  <a:srgbClr val="FFFFFF"/>
                </a:solidFill>
                <a:latin typeface="Corbel" panose="020B0503020204020204" pitchFamily="34" charset="0"/>
                <a:ea typeface="Verdana" panose="020B0604030504040204" pitchFamily="34" charset="0"/>
                <a:cs typeface="Verdana" panose="020B0604030504040204" pitchFamily="34" charset="0"/>
              </a:rPr>
              <a:t>via Storage-Aware Algorithm-Architecture Co-Des</a:t>
            </a: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ign</a:t>
            </a:r>
            <a:endParaRPr lang="en-US" sz="3100" b="1" dirty="0">
              <a:solidFill>
                <a:schemeClr val="accent4">
                  <a:lumMod val="20000"/>
                  <a:lumOff val="80000"/>
                </a:schemeClr>
              </a:solidFill>
              <a:latin typeface="Corbel" panose="020B050302020402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37348" y="5517381"/>
            <a:ext cx="2469303" cy="47504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480984" y="6221939"/>
            <a:ext cx="2126749" cy="365894"/>
          </a:xfrm>
          <a:prstGeom prst="rect">
            <a:avLst/>
          </a:prstGeom>
        </p:spPr>
      </p:pic>
      <p:pic>
        <p:nvPicPr>
          <p:cNvPr id="4" name="Picture 3">
            <a:extLst>
              <a:ext uri="{FF2B5EF4-FFF2-40B4-BE49-F238E27FC236}">
                <a16:creationId xmlns:a16="http://schemas.microsoft.com/office/drawing/2014/main" id="{D1731CF4-74AF-B540-A733-A0C381043E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877" y="6292113"/>
            <a:ext cx="2673139" cy="225546"/>
          </a:xfrm>
          <a:prstGeom prst="rect">
            <a:avLst/>
          </a:prstGeom>
        </p:spPr>
      </p:pic>
      <p:sp>
        <p:nvSpPr>
          <p:cNvPr id="9" name="Google Shape;44;p1">
            <a:extLst>
              <a:ext uri="{FF2B5EF4-FFF2-40B4-BE49-F238E27FC236}">
                <a16:creationId xmlns:a16="http://schemas.microsoft.com/office/drawing/2014/main" id="{44A5A138-A403-CC4B-84E3-EF3FDDE6BF88}"/>
              </a:ext>
            </a:extLst>
          </p:cNvPr>
          <p:cNvSpPr txBox="1"/>
          <p:nvPr/>
        </p:nvSpPr>
        <p:spPr>
          <a:xfrm>
            <a:off x="-22032" y="3496708"/>
            <a:ext cx="9144000" cy="415811"/>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prstClr val="black"/>
              </a:buClr>
              <a:buSzPts val="2400"/>
              <a:buFont typeface="Arial"/>
              <a:buNone/>
              <a:tabLst/>
              <a:defRPr/>
            </a:pPr>
            <a:r>
              <a:rPr kumimoji="0" lang="en-US" sz="2400" b="1" i="0" u="none" strike="noStrike" kern="1200" cap="none" spc="0" normalizeH="0" baseline="0" noProof="0" dirty="0">
                <a:ln>
                  <a:noFill/>
                </a:ln>
                <a:solidFill>
                  <a:prstClr val="black"/>
                </a:solidFill>
                <a:effectLst/>
                <a:uLnTx/>
                <a:uFillTx/>
                <a:latin typeface="Corbel" panose="020B0503020204020204" pitchFamily="34" charset="0"/>
                <a:ea typeface="Quattrocento Sans"/>
                <a:cs typeface="Quattrocento Sans"/>
                <a:sym typeface="Quattrocento Sans"/>
              </a:rPr>
              <a:t>Nika Mansouri </a:t>
            </a:r>
            <a:r>
              <a:rPr kumimoji="0" lang="en-US" sz="2400" b="1" i="0" u="none" strike="noStrike" kern="1200" cap="none" spc="0" normalizeH="0" baseline="0" noProof="0" dirty="0" err="1">
                <a:ln>
                  <a:noFill/>
                </a:ln>
                <a:solidFill>
                  <a:prstClr val="black"/>
                </a:solidFill>
                <a:effectLst/>
                <a:uLnTx/>
                <a:uFillTx/>
                <a:latin typeface="Corbel" panose="020B0503020204020204" pitchFamily="34" charset="0"/>
                <a:ea typeface="Quattrocento Sans"/>
                <a:cs typeface="Quattrocento Sans"/>
                <a:sym typeface="Quattrocento Sans"/>
              </a:rPr>
              <a:t>Ghiasi</a:t>
            </a:r>
            <a:endParaRPr kumimoji="0"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3" name="Subtitle 2">
            <a:extLst>
              <a:ext uri="{FF2B5EF4-FFF2-40B4-BE49-F238E27FC236}">
                <a16:creationId xmlns:a16="http://schemas.microsoft.com/office/drawing/2014/main" id="{E6781D97-4472-ED41-8522-20C2649D89AC}"/>
              </a:ext>
            </a:extLst>
          </p:cNvPr>
          <p:cNvSpPr txBox="1">
            <a:spLocks/>
          </p:cNvSpPr>
          <p:nvPr/>
        </p:nvSpPr>
        <p:spPr>
          <a:xfrm>
            <a:off x="-1499" y="4895190"/>
            <a:ext cx="9144000" cy="41592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Mohammad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Sadrosadati</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Jisung</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Park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Onur</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Mutlu</a:t>
            </a: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endParaRPr>
          </a:p>
        </p:txBody>
      </p:sp>
      <p:sp>
        <p:nvSpPr>
          <p:cNvPr id="14" name="Subtitle 2">
            <a:extLst>
              <a:ext uri="{FF2B5EF4-FFF2-40B4-BE49-F238E27FC236}">
                <a16:creationId xmlns:a16="http://schemas.microsoft.com/office/drawing/2014/main" id="{7CD7E2FE-EE8D-054F-91DA-15638DC6EEC8}"/>
              </a:ext>
            </a:extLst>
          </p:cNvPr>
          <p:cNvSpPr txBox="1">
            <a:spLocks/>
          </p:cNvSpPr>
          <p:nvPr/>
        </p:nvSpPr>
        <p:spPr>
          <a:xfrm>
            <a:off x="-6724" y="3902379"/>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rPr>
              <a:t>Harun Mustafa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Talu</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Güloglu</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Rakesh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Nadig</a:t>
            </a:r>
            <a:r>
              <a:rPr lang="en-GB" sz="2200" dirty="0">
                <a:solidFill>
                  <a:prstClr val="black"/>
                </a:solidFill>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Konstantina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Koliogeorgi</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endParaRPr>
          </a:p>
        </p:txBody>
      </p:sp>
      <p:sp>
        <p:nvSpPr>
          <p:cNvPr id="15" name="Subtitle 2">
            <a:extLst>
              <a:ext uri="{FF2B5EF4-FFF2-40B4-BE49-F238E27FC236}">
                <a16:creationId xmlns:a16="http://schemas.microsoft.com/office/drawing/2014/main" id="{CC79E248-CACB-5445-B39F-BAAF0B01EA84}"/>
              </a:ext>
            </a:extLst>
          </p:cNvPr>
          <p:cNvSpPr txBox="1">
            <a:spLocks/>
          </p:cNvSpPr>
          <p:nvPr/>
        </p:nvSpPr>
        <p:spPr>
          <a:xfrm>
            <a:off x="0" y="4398785"/>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Susana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Rebolledo</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Ruiz     Marc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Rautmann</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Furkan Eris</a:t>
            </a: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77874254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E4497-4748-29F3-91A0-933A262D89F0}"/>
              </a:ext>
            </a:extLst>
          </p:cNvPr>
          <p:cNvSpPr>
            <a:spLocks noGrp="1"/>
          </p:cNvSpPr>
          <p:nvPr>
            <p:ph type="title"/>
          </p:nvPr>
        </p:nvSpPr>
        <p:spPr/>
        <p:txBody>
          <a:bodyPr/>
          <a:lstStyle/>
          <a:p>
            <a:r>
              <a:rPr lang="en-CH" dirty="0"/>
              <a:t>GRAINS Discussion</a:t>
            </a:r>
          </a:p>
        </p:txBody>
      </p:sp>
      <p:sp>
        <p:nvSpPr>
          <p:cNvPr id="3" name="Content Placeholder 2">
            <a:extLst>
              <a:ext uri="{FF2B5EF4-FFF2-40B4-BE49-F238E27FC236}">
                <a16:creationId xmlns:a16="http://schemas.microsoft.com/office/drawing/2014/main" id="{54AB5573-15B4-8E9B-6D10-157AC1696CFE}"/>
              </a:ext>
            </a:extLst>
          </p:cNvPr>
          <p:cNvSpPr>
            <a:spLocks noGrp="1"/>
          </p:cNvSpPr>
          <p:nvPr>
            <p:ph idx="1"/>
          </p:nvPr>
        </p:nvSpPr>
        <p:spPr/>
        <p:txBody>
          <a:bodyPr/>
          <a:lstStyle/>
          <a:p>
            <a:r>
              <a:rPr lang="en-CH" dirty="0">
                <a:hlinkClick r:id="rId2" action="ppaction://hlinksldjump"/>
              </a:rPr>
              <a:t>Main presentation</a:t>
            </a:r>
            <a:endParaRPr lang="en-CH" dirty="0"/>
          </a:p>
          <a:p>
            <a:r>
              <a:rPr lang="en-GB" dirty="0">
                <a:hlinkClick r:id="rId3" action="ppaction://hlinksldjump"/>
              </a:rPr>
              <a:t>Unique characteristics of genome graphs</a:t>
            </a:r>
            <a:endParaRPr lang="en-CH" dirty="0"/>
          </a:p>
          <a:p>
            <a:r>
              <a:rPr lang="en-GB" dirty="0">
                <a:hlinkClick r:id="rId4" action="ppaction://hlinksldjump"/>
              </a:rPr>
              <a:t>De Bruijn Graphs</a:t>
            </a:r>
            <a:endParaRPr lang="en-GB" dirty="0"/>
          </a:p>
          <a:p>
            <a:r>
              <a:rPr lang="en-GB" dirty="0">
                <a:hlinkClick r:id="rId5" action="ppaction://hlinksldjump"/>
              </a:rPr>
              <a:t>Graph-based genome analysis</a:t>
            </a:r>
            <a:endParaRPr lang="en-CH" dirty="0"/>
          </a:p>
          <a:p>
            <a:r>
              <a:rPr lang="en-GB" dirty="0">
                <a:hlinkClick r:id="rId6" action="ppaction://hlinksldjump"/>
              </a:rPr>
              <a:t>SSD Configurations</a:t>
            </a:r>
            <a:endParaRPr lang="en-CH" dirty="0"/>
          </a:p>
          <a:p>
            <a:r>
              <a:rPr lang="en-GB" dirty="0">
                <a:hlinkClick r:id="rId7" action="ppaction://hlinksldjump"/>
              </a:rPr>
              <a:t>Detailed results</a:t>
            </a:r>
            <a:endParaRPr lang="en-CH" dirty="0"/>
          </a:p>
        </p:txBody>
      </p:sp>
      <p:pic>
        <p:nvPicPr>
          <p:cNvPr id="4" name="Graphic 3" descr="Home">
            <a:hlinkClick r:id="rId8" action="ppaction://hlinksldjump"/>
            <a:extLst>
              <a:ext uri="{FF2B5EF4-FFF2-40B4-BE49-F238E27FC236}">
                <a16:creationId xmlns:a16="http://schemas.microsoft.com/office/drawing/2014/main" id="{6C0DF5DE-D4C6-A5D7-D828-D8E150B0CAA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335890215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ounded Rectangle 79">
            <a:extLst>
              <a:ext uri="{FF2B5EF4-FFF2-40B4-BE49-F238E27FC236}">
                <a16:creationId xmlns:a16="http://schemas.microsoft.com/office/drawing/2014/main" id="{12B2ABA2-35AF-9044-C77C-20D9DF77A758}"/>
              </a:ext>
            </a:extLst>
          </p:cNvPr>
          <p:cNvSpPr/>
          <p:nvPr/>
        </p:nvSpPr>
        <p:spPr>
          <a:xfrm>
            <a:off x="133109" y="2339049"/>
            <a:ext cx="8871436" cy="1184881"/>
          </a:xfrm>
          <a:prstGeom prst="roundRect">
            <a:avLst>
              <a:gd name="adj" fmla="val 10183"/>
            </a:avLst>
          </a:prstGeom>
          <a:solidFill>
            <a:schemeClr val="bg2">
              <a:lumMod val="90000"/>
              <a:alpha val="34118"/>
            </a:schemeClr>
          </a:solidFill>
          <a:ln w="15875">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DDAC33-F6C5-C4D5-E9E9-8152285676CE}"/>
              </a:ext>
            </a:extLst>
          </p:cNvPr>
          <p:cNvSpPr>
            <a:spLocks noGrp="1"/>
          </p:cNvSpPr>
          <p:nvPr>
            <p:ph type="title"/>
          </p:nvPr>
        </p:nvSpPr>
        <p:spPr/>
        <p:txBody>
          <a:bodyPr/>
          <a:lstStyle/>
          <a:p>
            <a:r>
              <a:rPr lang="en-US" dirty="0"/>
              <a:t>Large-Scale Genome Graphs</a:t>
            </a:r>
            <a:endParaRPr lang="en-CH" dirty="0"/>
          </a:p>
        </p:txBody>
      </p:sp>
      <p:sp>
        <p:nvSpPr>
          <p:cNvPr id="4" name="Rectangle 3">
            <a:extLst>
              <a:ext uri="{FF2B5EF4-FFF2-40B4-BE49-F238E27FC236}">
                <a16:creationId xmlns:a16="http://schemas.microsoft.com/office/drawing/2014/main" id="{58B63D86-258B-C4FF-02F4-50D4B2B4C019}"/>
              </a:ext>
            </a:extLst>
          </p:cNvPr>
          <p:cNvSpPr/>
          <p:nvPr/>
        </p:nvSpPr>
        <p:spPr>
          <a:xfrm>
            <a:off x="133109" y="3926510"/>
            <a:ext cx="88456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More powerful and efficient representations of genomic data</a:t>
            </a:r>
          </a:p>
        </p:txBody>
      </p:sp>
      <p:sp>
        <p:nvSpPr>
          <p:cNvPr id="5" name="TextBox 4">
            <a:extLst>
              <a:ext uri="{FF2B5EF4-FFF2-40B4-BE49-F238E27FC236}">
                <a16:creationId xmlns:a16="http://schemas.microsoft.com/office/drawing/2014/main" id="{B980CB48-3255-FC64-035B-7EA82805DB19}"/>
              </a:ext>
            </a:extLst>
          </p:cNvPr>
          <p:cNvSpPr txBox="1"/>
          <p:nvPr/>
        </p:nvSpPr>
        <p:spPr>
          <a:xfrm>
            <a:off x="168392" y="4809079"/>
            <a:ext cx="780731"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54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60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6A018D44-367B-384E-936B-25B8E779B520}"/>
              </a:ext>
            </a:extLst>
          </p:cNvPr>
          <p:cNvSpPr/>
          <p:nvPr/>
        </p:nvSpPr>
        <p:spPr>
          <a:xfrm>
            <a:off x="133108" y="1086459"/>
            <a:ext cx="8877782" cy="940224"/>
          </a:xfrm>
          <a:prstGeom prst="roundRect">
            <a:avLst>
              <a:gd name="adj" fmla="val 10183"/>
            </a:avLst>
          </a:prstGeom>
          <a:solidFill>
            <a:schemeClr val="bg2">
              <a:lumMod val="90000"/>
              <a:alpha val="34118"/>
            </a:schemeClr>
          </a:solidFill>
          <a:ln w="15875">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1A6D01E2-5A69-3C1E-9760-F848045D2E8A}"/>
              </a:ext>
            </a:extLst>
          </p:cNvPr>
          <p:cNvSpPr txBox="1"/>
          <p:nvPr/>
        </p:nvSpPr>
        <p:spPr>
          <a:xfrm>
            <a:off x="167212" y="1248794"/>
            <a:ext cx="1315595" cy="615553"/>
          </a:xfrm>
          <a:prstGeom prst="rect">
            <a:avLst/>
          </a:prstGeom>
          <a:noFill/>
        </p:spPr>
        <p:txBody>
          <a:bodyPr wrap="square" lIns="0" rIns="0"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A" sz="2000" b="1" i="0" u="none" strike="noStrike" kern="1200" cap="none" spc="0" normalizeH="0" baseline="0" noProof="0" dirty="0">
                <a:ln>
                  <a:noFill/>
                </a:ln>
                <a:solidFill>
                  <a:srgbClr val="44546A">
                    <a:lumMod val="75000"/>
                  </a:srgbClr>
                </a:solidFill>
                <a:effectLst/>
                <a:uLnTx/>
                <a:uFillTx/>
                <a:latin typeface="Corbel" panose="020B0503020204020204" pitchFamily="34" charset="0"/>
                <a:ea typeface="+mn-ea"/>
                <a:cs typeface="+mn-cs"/>
              </a:rPr>
              <a:t>Input </a:t>
            </a:r>
            <a:br>
              <a:rPr kumimoji="0" lang="en-CA" sz="2000" b="1" i="0" u="none" strike="noStrike" kern="1200" cap="none" spc="0" normalizeH="0" baseline="0" noProof="0" dirty="0">
                <a:ln>
                  <a:noFill/>
                </a:ln>
                <a:solidFill>
                  <a:srgbClr val="44546A">
                    <a:lumMod val="75000"/>
                  </a:srgbClr>
                </a:solidFill>
                <a:effectLst/>
                <a:uLnTx/>
                <a:uFillTx/>
                <a:latin typeface="Corbel" panose="020B0503020204020204" pitchFamily="34" charset="0"/>
                <a:ea typeface="+mn-ea"/>
                <a:cs typeface="+mn-cs"/>
              </a:rPr>
            </a:br>
            <a:r>
              <a:rPr kumimoji="0" lang="en-CA" sz="2000" b="1" i="0" u="none" strike="noStrike" kern="1200" cap="none" spc="0" normalizeH="0" baseline="0" noProof="0" dirty="0">
                <a:ln>
                  <a:noFill/>
                </a:ln>
                <a:solidFill>
                  <a:srgbClr val="44546A">
                    <a:lumMod val="75000"/>
                  </a:srgbClr>
                </a:solidFill>
                <a:effectLst/>
                <a:uLnTx/>
                <a:uFillTx/>
                <a:latin typeface="Corbel" panose="020B0503020204020204" pitchFamily="34" charset="0"/>
                <a:ea typeface="+mn-ea"/>
                <a:cs typeface="+mn-cs"/>
              </a:rPr>
              <a:t>Sequences</a:t>
            </a:r>
          </a:p>
        </p:txBody>
      </p:sp>
      <p:sp>
        <p:nvSpPr>
          <p:cNvPr id="10" name="TextBox 9">
            <a:extLst>
              <a:ext uri="{FF2B5EF4-FFF2-40B4-BE49-F238E27FC236}">
                <a16:creationId xmlns:a16="http://schemas.microsoft.com/office/drawing/2014/main" id="{AB3BEC41-4F92-F60F-6295-95A871197C68}"/>
              </a:ext>
            </a:extLst>
          </p:cNvPr>
          <p:cNvSpPr txBox="1"/>
          <p:nvPr/>
        </p:nvSpPr>
        <p:spPr>
          <a:xfrm>
            <a:off x="1597887" y="1151580"/>
            <a:ext cx="129554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TATG</a:t>
            </a:r>
            <a:r>
              <a:rPr kumimoji="0" lang="en-CA" sz="1600" b="1" i="0" u="none" strike="noStrike" kern="1200" cap="none" spc="0" normalizeH="0" baseline="0" noProof="0" dirty="0">
                <a:ln>
                  <a:noFill/>
                </a:ln>
                <a:solidFill>
                  <a:srgbClr val="C878EE"/>
                </a:solidFill>
                <a:effectLst/>
                <a:uLnTx/>
                <a:uFillTx/>
                <a:latin typeface="Courier New" panose="02070309020205020404" pitchFamily="49" charset="0"/>
                <a:ea typeface="+mn-ea"/>
                <a:cs typeface="Courier New" panose="02070309020205020404" pitchFamily="49" charset="0"/>
              </a:rPr>
              <a:t>A</a:t>
            </a: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CGAG</a:t>
            </a:r>
          </a:p>
        </p:txBody>
      </p:sp>
      <p:sp>
        <p:nvSpPr>
          <p:cNvPr id="11" name="Rectangle 10">
            <a:extLst>
              <a:ext uri="{FF2B5EF4-FFF2-40B4-BE49-F238E27FC236}">
                <a16:creationId xmlns:a16="http://schemas.microsoft.com/office/drawing/2014/main" id="{838BE5CD-BB64-BD44-824D-D1F1B513455D}"/>
              </a:ext>
            </a:extLst>
          </p:cNvPr>
          <p:cNvSpPr/>
          <p:nvPr/>
        </p:nvSpPr>
        <p:spPr>
          <a:xfrm>
            <a:off x="1697997" y="1651157"/>
            <a:ext cx="712800" cy="219600"/>
          </a:xfrm>
          <a:prstGeom prst="rect">
            <a:avLst/>
          </a:prstGeom>
          <a:solidFill>
            <a:srgbClr val="FDE4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ATGA</a:t>
            </a:r>
          </a:p>
        </p:txBody>
      </p:sp>
      <p:sp>
        <p:nvSpPr>
          <p:cNvPr id="12" name="Rectangle 11">
            <a:extLst>
              <a:ext uri="{FF2B5EF4-FFF2-40B4-BE49-F238E27FC236}">
                <a16:creationId xmlns:a16="http://schemas.microsoft.com/office/drawing/2014/main" id="{1C659417-C5CC-F591-5A6C-C5F01D3FEA2A}"/>
              </a:ext>
            </a:extLst>
          </p:cNvPr>
          <p:cNvSpPr/>
          <p:nvPr/>
        </p:nvSpPr>
        <p:spPr>
          <a:xfrm>
            <a:off x="1577061" y="1409514"/>
            <a:ext cx="712800" cy="219600"/>
          </a:xfrm>
          <a:prstGeom prst="rect">
            <a:avLst/>
          </a:prstGeom>
          <a:solidFill>
            <a:srgbClr val="FDE4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TATG</a:t>
            </a:r>
            <a:endParaRPr kumimoji="0" lang="en-CA" sz="1600" b="1"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4" name="TextBox 13">
            <a:extLst>
              <a:ext uri="{FF2B5EF4-FFF2-40B4-BE49-F238E27FC236}">
                <a16:creationId xmlns:a16="http://schemas.microsoft.com/office/drawing/2014/main" id="{045CAA1C-09BE-EAF2-8427-FF9F58FDDC81}"/>
              </a:ext>
            </a:extLst>
          </p:cNvPr>
          <p:cNvSpPr txBox="1"/>
          <p:nvPr/>
        </p:nvSpPr>
        <p:spPr>
          <a:xfrm>
            <a:off x="3344485" y="1151580"/>
            <a:ext cx="129554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TATG</a:t>
            </a:r>
            <a:r>
              <a:rPr kumimoji="0" lang="en-CA" sz="1600" b="1" i="0" u="none" strike="noStrike" kern="1200" cap="none" spc="0" normalizeH="0" baseline="0" noProof="0" dirty="0">
                <a:ln>
                  <a:noFill/>
                </a:ln>
                <a:solidFill>
                  <a:srgbClr val="4472C4">
                    <a:lumMod val="75000"/>
                  </a:srgbClr>
                </a:solidFill>
                <a:effectLst/>
                <a:uLnTx/>
                <a:uFillTx/>
                <a:latin typeface="Courier New" panose="02070309020205020404" pitchFamily="49" charset="0"/>
                <a:ea typeface="+mn-ea"/>
                <a:cs typeface="Courier New" panose="02070309020205020404" pitchFamily="49" charset="0"/>
              </a:rPr>
              <a:t>C</a:t>
            </a: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CGAG</a:t>
            </a:r>
          </a:p>
        </p:txBody>
      </p:sp>
      <p:sp>
        <p:nvSpPr>
          <p:cNvPr id="15" name="Rectangle 14">
            <a:extLst>
              <a:ext uri="{FF2B5EF4-FFF2-40B4-BE49-F238E27FC236}">
                <a16:creationId xmlns:a16="http://schemas.microsoft.com/office/drawing/2014/main" id="{A696DB3B-D654-5E0B-4A58-275C3C52D5F2}"/>
              </a:ext>
            </a:extLst>
          </p:cNvPr>
          <p:cNvSpPr/>
          <p:nvPr/>
        </p:nvSpPr>
        <p:spPr>
          <a:xfrm>
            <a:off x="3444595" y="1651157"/>
            <a:ext cx="712800" cy="2196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ATGC</a:t>
            </a:r>
          </a:p>
        </p:txBody>
      </p:sp>
      <p:sp>
        <p:nvSpPr>
          <p:cNvPr id="16" name="Rectangle 15">
            <a:extLst>
              <a:ext uri="{FF2B5EF4-FFF2-40B4-BE49-F238E27FC236}">
                <a16:creationId xmlns:a16="http://schemas.microsoft.com/office/drawing/2014/main" id="{FC15E034-48EF-DF54-CD3C-B25FB982F816}"/>
              </a:ext>
            </a:extLst>
          </p:cNvPr>
          <p:cNvSpPr/>
          <p:nvPr/>
        </p:nvSpPr>
        <p:spPr>
          <a:xfrm>
            <a:off x="3323659" y="1409514"/>
            <a:ext cx="712800" cy="2196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TATG</a:t>
            </a:r>
            <a:endParaRPr kumimoji="0" lang="en-CA" sz="1600" b="1"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8" name="TextBox 17">
            <a:extLst>
              <a:ext uri="{FF2B5EF4-FFF2-40B4-BE49-F238E27FC236}">
                <a16:creationId xmlns:a16="http://schemas.microsoft.com/office/drawing/2014/main" id="{A03B02F0-B8E2-D1B6-BB22-DE5A80C1023E}"/>
              </a:ext>
            </a:extLst>
          </p:cNvPr>
          <p:cNvSpPr txBox="1"/>
          <p:nvPr/>
        </p:nvSpPr>
        <p:spPr>
          <a:xfrm>
            <a:off x="5176147" y="1151580"/>
            <a:ext cx="129554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TATG</a:t>
            </a:r>
            <a:r>
              <a:rPr kumimoji="0" lang="en-CA" sz="1600" b="1" i="0" u="none" strike="noStrike" kern="1200" cap="none" spc="0" normalizeH="0" baseline="0" noProof="0" dirty="0">
                <a:ln>
                  <a:noFill/>
                </a:ln>
                <a:solidFill>
                  <a:srgbClr val="ED7D31">
                    <a:lumMod val="75000"/>
                  </a:srgbClr>
                </a:solidFill>
                <a:effectLst/>
                <a:uLnTx/>
                <a:uFillTx/>
                <a:latin typeface="Courier New" panose="02070309020205020404" pitchFamily="49" charset="0"/>
                <a:ea typeface="+mn-ea"/>
                <a:cs typeface="Courier New" panose="02070309020205020404" pitchFamily="49" charset="0"/>
              </a:rPr>
              <a:t>G</a:t>
            </a: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CGAG</a:t>
            </a:r>
          </a:p>
        </p:txBody>
      </p:sp>
      <p:sp>
        <p:nvSpPr>
          <p:cNvPr id="19" name="Rectangle 18">
            <a:extLst>
              <a:ext uri="{FF2B5EF4-FFF2-40B4-BE49-F238E27FC236}">
                <a16:creationId xmlns:a16="http://schemas.microsoft.com/office/drawing/2014/main" id="{A1373ADD-67F3-C0BC-FD8B-BF4C1A505175}"/>
              </a:ext>
            </a:extLst>
          </p:cNvPr>
          <p:cNvSpPr/>
          <p:nvPr/>
        </p:nvSpPr>
        <p:spPr>
          <a:xfrm>
            <a:off x="5276230" y="1651157"/>
            <a:ext cx="712800" cy="2196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ATGG</a:t>
            </a:r>
          </a:p>
        </p:txBody>
      </p:sp>
      <p:sp>
        <p:nvSpPr>
          <p:cNvPr id="20" name="Rectangle 19">
            <a:extLst>
              <a:ext uri="{FF2B5EF4-FFF2-40B4-BE49-F238E27FC236}">
                <a16:creationId xmlns:a16="http://schemas.microsoft.com/office/drawing/2014/main" id="{F2D736FA-D936-22E3-8BF5-1943C2CC8C1B}"/>
              </a:ext>
            </a:extLst>
          </p:cNvPr>
          <p:cNvSpPr/>
          <p:nvPr/>
        </p:nvSpPr>
        <p:spPr>
          <a:xfrm>
            <a:off x="5155321" y="1409514"/>
            <a:ext cx="712800" cy="2196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TATG</a:t>
            </a:r>
            <a:endParaRPr kumimoji="0" lang="en-CA" sz="1600" b="1"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grpSp>
        <p:nvGrpSpPr>
          <p:cNvPr id="3" name="Group 2">
            <a:extLst>
              <a:ext uri="{FF2B5EF4-FFF2-40B4-BE49-F238E27FC236}">
                <a16:creationId xmlns:a16="http://schemas.microsoft.com/office/drawing/2014/main" id="{1D2AA09B-519F-D00C-FC3A-4349A8103F80}"/>
              </a:ext>
            </a:extLst>
          </p:cNvPr>
          <p:cNvGrpSpPr/>
          <p:nvPr/>
        </p:nvGrpSpPr>
        <p:grpSpPr>
          <a:xfrm>
            <a:off x="2332275" y="1688130"/>
            <a:ext cx="3920075" cy="342007"/>
            <a:chOff x="2332275" y="1688130"/>
            <a:chExt cx="3920075" cy="342007"/>
          </a:xfrm>
        </p:grpSpPr>
        <p:sp>
          <p:nvSpPr>
            <p:cNvPr id="13" name="TextBox 12">
              <a:extLst>
                <a:ext uri="{FF2B5EF4-FFF2-40B4-BE49-F238E27FC236}">
                  <a16:creationId xmlns:a16="http://schemas.microsoft.com/office/drawing/2014/main" id="{66B55667-C2CC-5F0C-F48E-8685E97937C5}"/>
                </a:ext>
              </a:extLst>
            </p:cNvPr>
            <p:cNvSpPr txBox="1"/>
            <p:nvPr/>
          </p:nvSpPr>
          <p:spPr>
            <a:xfrm>
              <a:off x="2332275" y="1688130"/>
              <a:ext cx="33855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17" name="TextBox 16">
              <a:extLst>
                <a:ext uri="{FF2B5EF4-FFF2-40B4-BE49-F238E27FC236}">
                  <a16:creationId xmlns:a16="http://schemas.microsoft.com/office/drawing/2014/main" id="{E37879F4-B786-2B4D-7882-04BABAC8B7FF}"/>
                </a:ext>
              </a:extLst>
            </p:cNvPr>
            <p:cNvSpPr txBox="1"/>
            <p:nvPr/>
          </p:nvSpPr>
          <p:spPr>
            <a:xfrm>
              <a:off x="4074069" y="1691583"/>
              <a:ext cx="33855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21" name="TextBox 20">
              <a:extLst>
                <a:ext uri="{FF2B5EF4-FFF2-40B4-BE49-F238E27FC236}">
                  <a16:creationId xmlns:a16="http://schemas.microsoft.com/office/drawing/2014/main" id="{CAB449B9-AE6D-1658-B158-E2DEFE410C97}"/>
                </a:ext>
              </a:extLst>
            </p:cNvPr>
            <p:cNvSpPr txBox="1"/>
            <p:nvPr/>
          </p:nvSpPr>
          <p:spPr>
            <a:xfrm>
              <a:off x="5913796" y="1688130"/>
              <a:ext cx="33855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grpSp>
      <p:sp>
        <p:nvSpPr>
          <p:cNvPr id="22" name="TextBox 21">
            <a:extLst>
              <a:ext uri="{FF2B5EF4-FFF2-40B4-BE49-F238E27FC236}">
                <a16:creationId xmlns:a16="http://schemas.microsoft.com/office/drawing/2014/main" id="{682BF0C9-BA35-87AA-DF13-78CCA39EA185}"/>
              </a:ext>
            </a:extLst>
          </p:cNvPr>
          <p:cNvSpPr txBox="1"/>
          <p:nvPr/>
        </p:nvSpPr>
        <p:spPr>
          <a:xfrm>
            <a:off x="6922745" y="1151580"/>
            <a:ext cx="129554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TATG</a:t>
            </a:r>
            <a:r>
              <a:rPr kumimoji="0" lang="en-CA" sz="1600" b="1" i="0" u="none" strike="noStrike" kern="120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T</a:t>
            </a: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CGAG</a:t>
            </a:r>
          </a:p>
        </p:txBody>
      </p:sp>
      <p:sp>
        <p:nvSpPr>
          <p:cNvPr id="23" name="Rectangle 22">
            <a:extLst>
              <a:ext uri="{FF2B5EF4-FFF2-40B4-BE49-F238E27FC236}">
                <a16:creationId xmlns:a16="http://schemas.microsoft.com/office/drawing/2014/main" id="{B82E1400-2CE9-9DEE-F9B7-2486751821D8}"/>
              </a:ext>
            </a:extLst>
          </p:cNvPr>
          <p:cNvSpPr/>
          <p:nvPr/>
        </p:nvSpPr>
        <p:spPr>
          <a:xfrm>
            <a:off x="7022828" y="1651157"/>
            <a:ext cx="712800" cy="21960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ATGT</a:t>
            </a:r>
          </a:p>
        </p:txBody>
      </p:sp>
      <p:sp>
        <p:nvSpPr>
          <p:cNvPr id="24" name="Rectangle 23">
            <a:extLst>
              <a:ext uri="{FF2B5EF4-FFF2-40B4-BE49-F238E27FC236}">
                <a16:creationId xmlns:a16="http://schemas.microsoft.com/office/drawing/2014/main" id="{C437D339-2A9C-8F0B-CFFB-E070C49F1F71}"/>
              </a:ext>
            </a:extLst>
          </p:cNvPr>
          <p:cNvSpPr/>
          <p:nvPr/>
        </p:nvSpPr>
        <p:spPr>
          <a:xfrm>
            <a:off x="6901919" y="1409514"/>
            <a:ext cx="712800" cy="21960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TATG</a:t>
            </a:r>
            <a:endParaRPr kumimoji="0" lang="en-CA" sz="1600" b="1"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5" name="TextBox 24">
            <a:extLst>
              <a:ext uri="{FF2B5EF4-FFF2-40B4-BE49-F238E27FC236}">
                <a16:creationId xmlns:a16="http://schemas.microsoft.com/office/drawing/2014/main" id="{342769D6-C463-BE22-8E52-E5F7F0C9AE5D}"/>
              </a:ext>
            </a:extLst>
          </p:cNvPr>
          <p:cNvSpPr txBox="1"/>
          <p:nvPr/>
        </p:nvSpPr>
        <p:spPr>
          <a:xfrm>
            <a:off x="7662199" y="1688130"/>
            <a:ext cx="33855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65" name="Rectangle 64">
            <a:extLst>
              <a:ext uri="{FF2B5EF4-FFF2-40B4-BE49-F238E27FC236}">
                <a16:creationId xmlns:a16="http://schemas.microsoft.com/office/drawing/2014/main" id="{92ECF424-1166-9996-800E-438292574465}"/>
              </a:ext>
            </a:extLst>
          </p:cNvPr>
          <p:cNvSpPr/>
          <p:nvPr/>
        </p:nvSpPr>
        <p:spPr>
          <a:xfrm>
            <a:off x="3506770" y="2834057"/>
            <a:ext cx="478800" cy="219600"/>
          </a:xfrm>
          <a:prstGeom prst="rect">
            <a:avLst/>
          </a:prstGeom>
          <a:gradFill>
            <a:gsLst>
              <a:gs pos="0">
                <a:srgbClr val="FDE4F5"/>
              </a:gs>
              <a:gs pos="18000">
                <a:srgbClr val="FDE4F5"/>
              </a:gs>
              <a:gs pos="24000">
                <a:schemeClr val="accent5">
                  <a:lumMod val="20000"/>
                  <a:lumOff val="80000"/>
                </a:schemeClr>
              </a:gs>
              <a:gs pos="46000">
                <a:schemeClr val="accent5">
                  <a:lumMod val="20000"/>
                  <a:lumOff val="80000"/>
                </a:schemeClr>
              </a:gs>
              <a:gs pos="52000">
                <a:schemeClr val="accent2">
                  <a:lumMod val="20000"/>
                  <a:lumOff val="80000"/>
                </a:schemeClr>
              </a:gs>
              <a:gs pos="74000">
                <a:schemeClr val="accent2">
                  <a:lumMod val="20000"/>
                  <a:lumOff val="80000"/>
                </a:schemeClr>
              </a:gs>
              <a:gs pos="80000">
                <a:schemeClr val="accent4">
                  <a:lumMod val="20000"/>
                  <a:lumOff val="8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TATG</a:t>
            </a:r>
          </a:p>
        </p:txBody>
      </p:sp>
      <p:sp>
        <p:nvSpPr>
          <p:cNvPr id="66" name="Rectangle 65">
            <a:extLst>
              <a:ext uri="{FF2B5EF4-FFF2-40B4-BE49-F238E27FC236}">
                <a16:creationId xmlns:a16="http://schemas.microsoft.com/office/drawing/2014/main" id="{A85F9D0F-F88F-847D-0714-69036984FB6A}"/>
              </a:ext>
            </a:extLst>
          </p:cNvPr>
          <p:cNvSpPr/>
          <p:nvPr/>
        </p:nvSpPr>
        <p:spPr>
          <a:xfrm>
            <a:off x="4221691" y="2436610"/>
            <a:ext cx="795600" cy="219600"/>
          </a:xfrm>
          <a:prstGeom prst="rect">
            <a:avLst/>
          </a:prstGeom>
          <a:solidFill>
            <a:srgbClr val="FDE4F5"/>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a:t>
            </a:r>
            <a:r>
              <a:rPr kumimoji="0" lang="en-CA" sz="1200" b="1" i="0" u="none" strike="noStrike" kern="1200" cap="none" spc="0" normalizeH="0" baseline="0" noProof="0" dirty="0">
                <a:ln>
                  <a:noFill/>
                </a:ln>
                <a:solidFill>
                  <a:srgbClr val="C878EE"/>
                </a:solidFill>
                <a:effectLst/>
                <a:uLnTx/>
                <a:uFillTx/>
                <a:latin typeface="Courier New" panose="02070309020205020404" pitchFamily="49" charset="0"/>
                <a:ea typeface="+mn-ea"/>
                <a:cs typeface="Courier New" panose="02070309020205020404" pitchFamily="49" charset="0"/>
              </a:rPr>
              <a:t>A</a:t>
            </a:r>
            <a:r>
              <a:rPr kumimoji="0" lang="en-CA"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a:t>
            </a:r>
          </a:p>
        </p:txBody>
      </p:sp>
      <p:sp>
        <p:nvSpPr>
          <p:cNvPr id="67" name="Rectangle 66">
            <a:extLst>
              <a:ext uri="{FF2B5EF4-FFF2-40B4-BE49-F238E27FC236}">
                <a16:creationId xmlns:a16="http://schemas.microsoft.com/office/drawing/2014/main" id="{99EDA5B5-9BD1-EE85-46D6-D826EEA2F500}"/>
              </a:ext>
            </a:extLst>
          </p:cNvPr>
          <p:cNvSpPr/>
          <p:nvPr/>
        </p:nvSpPr>
        <p:spPr>
          <a:xfrm>
            <a:off x="4221691" y="2699112"/>
            <a:ext cx="795600" cy="2196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a:t>
            </a:r>
            <a:r>
              <a:rPr kumimoji="0" lang="en-CA" sz="1200" b="1" i="0" u="none" strike="noStrike" kern="1200" cap="none" spc="0" normalizeH="0" baseline="0" noProof="0" dirty="0">
                <a:ln>
                  <a:noFill/>
                </a:ln>
                <a:solidFill>
                  <a:srgbClr val="4472C4">
                    <a:lumMod val="75000"/>
                  </a:srgbClr>
                </a:solidFill>
                <a:effectLst/>
                <a:uLnTx/>
                <a:uFillTx/>
                <a:latin typeface="Courier New" panose="02070309020205020404" pitchFamily="49" charset="0"/>
                <a:ea typeface="+mn-ea"/>
                <a:cs typeface="Courier New" panose="02070309020205020404" pitchFamily="49" charset="0"/>
              </a:rPr>
              <a:t>C</a:t>
            </a:r>
            <a:r>
              <a:rPr kumimoji="0" lang="en-CA"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a:t>
            </a:r>
          </a:p>
        </p:txBody>
      </p:sp>
      <p:sp>
        <p:nvSpPr>
          <p:cNvPr id="68" name="Rectangle 67">
            <a:extLst>
              <a:ext uri="{FF2B5EF4-FFF2-40B4-BE49-F238E27FC236}">
                <a16:creationId xmlns:a16="http://schemas.microsoft.com/office/drawing/2014/main" id="{A6B89322-3CAE-8EED-ED9B-872F8D68AA63}"/>
              </a:ext>
            </a:extLst>
          </p:cNvPr>
          <p:cNvSpPr/>
          <p:nvPr/>
        </p:nvSpPr>
        <p:spPr>
          <a:xfrm>
            <a:off x="4221691" y="2961614"/>
            <a:ext cx="795600" cy="2196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a:t>
            </a:r>
            <a:r>
              <a:rPr kumimoji="0" lang="en-CA" sz="1200" b="1" i="0" u="none" strike="noStrike" kern="1200" cap="none" spc="0" normalizeH="0" baseline="0" noProof="0" dirty="0">
                <a:ln>
                  <a:noFill/>
                </a:ln>
                <a:solidFill>
                  <a:srgbClr val="ED7D31">
                    <a:lumMod val="75000"/>
                  </a:srgbClr>
                </a:solidFill>
                <a:effectLst/>
                <a:uLnTx/>
                <a:uFillTx/>
                <a:latin typeface="Courier New" panose="02070309020205020404" pitchFamily="49" charset="0"/>
                <a:ea typeface="+mn-ea"/>
                <a:cs typeface="Courier New" panose="02070309020205020404" pitchFamily="49" charset="0"/>
              </a:rPr>
              <a:t>G</a:t>
            </a:r>
            <a:r>
              <a:rPr kumimoji="0" lang="en-CA"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a:t>
            </a:r>
          </a:p>
        </p:txBody>
      </p:sp>
      <p:sp>
        <p:nvSpPr>
          <p:cNvPr id="69" name="Rectangle 68">
            <a:extLst>
              <a:ext uri="{FF2B5EF4-FFF2-40B4-BE49-F238E27FC236}">
                <a16:creationId xmlns:a16="http://schemas.microsoft.com/office/drawing/2014/main" id="{2D07294A-6E95-F349-7429-6DF690942441}"/>
              </a:ext>
            </a:extLst>
          </p:cNvPr>
          <p:cNvSpPr/>
          <p:nvPr/>
        </p:nvSpPr>
        <p:spPr>
          <a:xfrm>
            <a:off x="4218540" y="3235767"/>
            <a:ext cx="795600" cy="21960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ATG</a:t>
            </a:r>
            <a:r>
              <a:rPr kumimoji="0" lang="en-CA"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T</a:t>
            </a:r>
            <a:r>
              <a:rPr kumimoji="0" lang="en-CA"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a:t>
            </a:r>
          </a:p>
        </p:txBody>
      </p:sp>
      <p:sp>
        <p:nvSpPr>
          <p:cNvPr id="70" name="Rectangle 69">
            <a:extLst>
              <a:ext uri="{FF2B5EF4-FFF2-40B4-BE49-F238E27FC236}">
                <a16:creationId xmlns:a16="http://schemas.microsoft.com/office/drawing/2014/main" id="{539ECC1E-7ADD-8F97-598C-460E1C21A567}"/>
              </a:ext>
            </a:extLst>
          </p:cNvPr>
          <p:cNvSpPr/>
          <p:nvPr/>
        </p:nvSpPr>
        <p:spPr>
          <a:xfrm>
            <a:off x="5276230" y="2834057"/>
            <a:ext cx="478800" cy="219600"/>
          </a:xfrm>
          <a:prstGeom prst="rect">
            <a:avLst/>
          </a:prstGeom>
          <a:gradFill>
            <a:gsLst>
              <a:gs pos="0">
                <a:srgbClr val="FDE4F5"/>
              </a:gs>
              <a:gs pos="18000">
                <a:srgbClr val="FDE4F5"/>
              </a:gs>
              <a:gs pos="24000">
                <a:schemeClr val="accent5">
                  <a:lumMod val="20000"/>
                  <a:lumOff val="80000"/>
                </a:schemeClr>
              </a:gs>
              <a:gs pos="46000">
                <a:schemeClr val="accent5">
                  <a:lumMod val="20000"/>
                  <a:lumOff val="80000"/>
                </a:schemeClr>
              </a:gs>
              <a:gs pos="52000">
                <a:schemeClr val="accent2">
                  <a:lumMod val="20000"/>
                  <a:lumOff val="80000"/>
                </a:schemeClr>
              </a:gs>
              <a:gs pos="74000">
                <a:schemeClr val="accent2">
                  <a:lumMod val="20000"/>
                  <a:lumOff val="80000"/>
                </a:schemeClr>
              </a:gs>
              <a:gs pos="80000">
                <a:schemeClr val="accent4">
                  <a:lumMod val="20000"/>
                  <a:lumOff val="80000"/>
                </a:schemeClr>
              </a:gs>
              <a:gs pos="100000">
                <a:schemeClr val="accent4">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CGAG</a:t>
            </a:r>
          </a:p>
        </p:txBody>
      </p:sp>
      <p:cxnSp>
        <p:nvCxnSpPr>
          <p:cNvPr id="71" name="Straight Arrow Connector 70">
            <a:extLst>
              <a:ext uri="{FF2B5EF4-FFF2-40B4-BE49-F238E27FC236}">
                <a16:creationId xmlns:a16="http://schemas.microsoft.com/office/drawing/2014/main" id="{07909099-943D-14B1-D7EF-D4E8EA3340F1}"/>
              </a:ext>
            </a:extLst>
          </p:cNvPr>
          <p:cNvCxnSpPr>
            <a:cxnSpLocks/>
            <a:stCxn id="65" idx="3"/>
            <a:endCxn id="66" idx="1"/>
          </p:cNvCxnSpPr>
          <p:nvPr/>
        </p:nvCxnSpPr>
        <p:spPr>
          <a:xfrm flipV="1">
            <a:off x="3985570" y="2546410"/>
            <a:ext cx="236121" cy="397447"/>
          </a:xfrm>
          <a:prstGeom prst="straightConnector1">
            <a:avLst/>
          </a:prstGeom>
          <a:ln>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81482A16-9413-CAEC-0282-14542A7BBB29}"/>
              </a:ext>
            </a:extLst>
          </p:cNvPr>
          <p:cNvCxnSpPr>
            <a:stCxn id="65" idx="3"/>
            <a:endCxn id="67" idx="1"/>
          </p:cNvCxnSpPr>
          <p:nvPr/>
        </p:nvCxnSpPr>
        <p:spPr>
          <a:xfrm flipV="1">
            <a:off x="3985570" y="2808912"/>
            <a:ext cx="236121" cy="134945"/>
          </a:xfrm>
          <a:prstGeom prst="straightConnector1">
            <a:avLst/>
          </a:prstGeom>
          <a:ln>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975256E9-85E3-6A83-AF96-7AEA1F57F935}"/>
              </a:ext>
            </a:extLst>
          </p:cNvPr>
          <p:cNvCxnSpPr>
            <a:stCxn id="65" idx="3"/>
            <a:endCxn id="68" idx="1"/>
          </p:cNvCxnSpPr>
          <p:nvPr/>
        </p:nvCxnSpPr>
        <p:spPr>
          <a:xfrm>
            <a:off x="3985570" y="2943857"/>
            <a:ext cx="236121" cy="127557"/>
          </a:xfrm>
          <a:prstGeom prst="straightConnector1">
            <a:avLst/>
          </a:prstGeom>
          <a:ln>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46FECDA4-5F35-40AB-81E4-383BD7A62CC4}"/>
              </a:ext>
            </a:extLst>
          </p:cNvPr>
          <p:cNvCxnSpPr>
            <a:stCxn id="65" idx="3"/>
            <a:endCxn id="69" idx="1"/>
          </p:cNvCxnSpPr>
          <p:nvPr/>
        </p:nvCxnSpPr>
        <p:spPr>
          <a:xfrm>
            <a:off x="3985570" y="2943857"/>
            <a:ext cx="232970" cy="401710"/>
          </a:xfrm>
          <a:prstGeom prst="straightConnector1">
            <a:avLst/>
          </a:prstGeom>
          <a:ln>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513A4E83-5C71-59AB-89FC-75BBB42EB4B4}"/>
              </a:ext>
            </a:extLst>
          </p:cNvPr>
          <p:cNvCxnSpPr>
            <a:cxnSpLocks/>
            <a:stCxn id="66" idx="3"/>
            <a:endCxn id="70" idx="1"/>
          </p:cNvCxnSpPr>
          <p:nvPr/>
        </p:nvCxnSpPr>
        <p:spPr>
          <a:xfrm>
            <a:off x="5017291" y="2546410"/>
            <a:ext cx="258939" cy="397447"/>
          </a:xfrm>
          <a:prstGeom prst="straightConnector1">
            <a:avLst/>
          </a:prstGeom>
          <a:ln>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97C59EAC-5A28-0F88-11D8-F7C4D4697ED3}"/>
              </a:ext>
            </a:extLst>
          </p:cNvPr>
          <p:cNvCxnSpPr>
            <a:stCxn id="67" idx="3"/>
            <a:endCxn id="70" idx="1"/>
          </p:cNvCxnSpPr>
          <p:nvPr/>
        </p:nvCxnSpPr>
        <p:spPr>
          <a:xfrm>
            <a:off x="5017291" y="2808912"/>
            <a:ext cx="258939" cy="134945"/>
          </a:xfrm>
          <a:prstGeom prst="straightConnector1">
            <a:avLst/>
          </a:prstGeom>
          <a:ln>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FE00CC2D-6EBB-CA13-212A-FE778D293487}"/>
              </a:ext>
            </a:extLst>
          </p:cNvPr>
          <p:cNvCxnSpPr>
            <a:stCxn id="68" idx="3"/>
            <a:endCxn id="70" idx="1"/>
          </p:cNvCxnSpPr>
          <p:nvPr/>
        </p:nvCxnSpPr>
        <p:spPr>
          <a:xfrm flipV="1">
            <a:off x="5017291" y="2943857"/>
            <a:ext cx="258939" cy="127557"/>
          </a:xfrm>
          <a:prstGeom prst="straightConnector1">
            <a:avLst/>
          </a:prstGeom>
          <a:ln>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9DFBB6A3-E35D-A24C-65B8-CE58C2D2D582}"/>
              </a:ext>
            </a:extLst>
          </p:cNvPr>
          <p:cNvCxnSpPr>
            <a:stCxn id="69" idx="3"/>
            <a:endCxn id="70" idx="1"/>
          </p:cNvCxnSpPr>
          <p:nvPr/>
        </p:nvCxnSpPr>
        <p:spPr>
          <a:xfrm flipV="1">
            <a:off x="5014140" y="2943857"/>
            <a:ext cx="262090" cy="401710"/>
          </a:xfrm>
          <a:prstGeom prst="straightConnector1">
            <a:avLst/>
          </a:prstGeom>
          <a:ln>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47946773-039B-F1E7-A557-47E9EFA4F6D8}"/>
              </a:ext>
            </a:extLst>
          </p:cNvPr>
          <p:cNvSpPr txBox="1"/>
          <p:nvPr/>
        </p:nvSpPr>
        <p:spPr>
          <a:xfrm>
            <a:off x="212653" y="2634928"/>
            <a:ext cx="1826947" cy="617861"/>
          </a:xfrm>
          <a:prstGeom prst="rect">
            <a:avLst/>
          </a:prstGeom>
          <a:noFill/>
        </p:spPr>
        <p:txBody>
          <a:bodyPr wrap="square" lIns="0" rIns="0"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A" sz="2000" b="1" i="0" u="none" strike="noStrike" kern="1200" cap="none" spc="0" normalizeH="0" baseline="0" noProof="0" dirty="0">
                <a:ln>
                  <a:noFill/>
                </a:ln>
                <a:solidFill>
                  <a:srgbClr val="44546A">
                    <a:lumMod val="75000"/>
                  </a:srgbClr>
                </a:solidFill>
                <a:effectLst/>
                <a:uLnTx/>
                <a:uFillTx/>
                <a:latin typeface="Corbel" panose="020B0503020204020204" pitchFamily="34" charset="0"/>
                <a:ea typeface="+mn-ea"/>
                <a:cs typeface="+mn-cs"/>
              </a:rPr>
              <a:t>Graph Representation</a:t>
            </a:r>
          </a:p>
        </p:txBody>
      </p:sp>
      <p:sp>
        <p:nvSpPr>
          <p:cNvPr id="82" name="Rectangle 81">
            <a:extLst>
              <a:ext uri="{FF2B5EF4-FFF2-40B4-BE49-F238E27FC236}">
                <a16:creationId xmlns:a16="http://schemas.microsoft.com/office/drawing/2014/main" id="{2DEE3DDF-1C0F-F2C3-96B8-A43139A9D6F0}"/>
              </a:ext>
            </a:extLst>
          </p:cNvPr>
          <p:cNvSpPr/>
          <p:nvPr/>
        </p:nvSpPr>
        <p:spPr>
          <a:xfrm>
            <a:off x="4464437" y="5050349"/>
            <a:ext cx="4511171"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More compact representations </a:t>
            </a:r>
            <a:br>
              <a:rPr kumimoji="0" lang="en-GB" sz="20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br>
            <a:r>
              <a:rPr kumimoji="0" lang="en-GB" sz="20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of massive, population-scale databases</a:t>
            </a:r>
          </a:p>
        </p:txBody>
      </p:sp>
      <p:sp>
        <p:nvSpPr>
          <p:cNvPr id="84" name="TextBox 83">
            <a:extLst>
              <a:ext uri="{FF2B5EF4-FFF2-40B4-BE49-F238E27FC236}">
                <a16:creationId xmlns:a16="http://schemas.microsoft.com/office/drawing/2014/main" id="{588C58AB-DC76-6CCA-DF07-00236BD27ED2}"/>
              </a:ext>
            </a:extLst>
          </p:cNvPr>
          <p:cNvSpPr txBox="1"/>
          <p:nvPr/>
        </p:nvSpPr>
        <p:spPr>
          <a:xfrm>
            <a:off x="571122" y="5145157"/>
            <a:ext cx="470510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Greater expressive power</a:t>
            </a:r>
          </a:p>
        </p:txBody>
      </p:sp>
      <p:sp>
        <p:nvSpPr>
          <p:cNvPr id="85" name="TextBox 84">
            <a:extLst>
              <a:ext uri="{FF2B5EF4-FFF2-40B4-BE49-F238E27FC236}">
                <a16:creationId xmlns:a16="http://schemas.microsoft.com/office/drawing/2014/main" id="{3B821B8F-EE5E-8E34-F9D2-0A840A08C8E3}"/>
              </a:ext>
            </a:extLst>
          </p:cNvPr>
          <p:cNvSpPr txBox="1"/>
          <p:nvPr/>
        </p:nvSpPr>
        <p:spPr>
          <a:xfrm>
            <a:off x="3963322" y="4809079"/>
            <a:ext cx="780731"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54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60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3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84"/>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8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4" grpId="0"/>
      <p:bldP spid="5" grpId="0"/>
      <p:bldP spid="6" grpId="0" animBg="1"/>
      <p:bldP spid="9" grpId="0"/>
      <p:bldP spid="10" grpId="0"/>
      <p:bldP spid="11" grpId="0" animBg="1"/>
      <p:bldP spid="12" grpId="0" animBg="1"/>
      <p:bldP spid="14" grpId="0"/>
      <p:bldP spid="15" grpId="0" animBg="1"/>
      <p:bldP spid="16" grpId="0" animBg="1"/>
      <p:bldP spid="18" grpId="0"/>
      <p:bldP spid="19" grpId="0" animBg="1"/>
      <p:bldP spid="20" grpId="0" animBg="1"/>
      <p:bldP spid="22" grpId="0"/>
      <p:bldP spid="23" grpId="0" animBg="1"/>
      <p:bldP spid="24" grpId="0" animBg="1"/>
      <p:bldP spid="25" grpId="0"/>
      <p:bldP spid="65" grpId="0" animBg="1"/>
      <p:bldP spid="66" grpId="0" animBg="1"/>
      <p:bldP spid="67" grpId="0" animBg="1"/>
      <p:bldP spid="68" grpId="0" animBg="1"/>
      <p:bldP spid="69" grpId="0" animBg="1"/>
      <p:bldP spid="70" grpId="0" animBg="1"/>
      <p:bldP spid="81" grpId="0"/>
      <p:bldP spid="82" grpId="0"/>
      <p:bldP spid="84" grpId="0"/>
      <p:bldP spid="85" grpId="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730CF-D163-4A2C-753B-1B4EA9C16944}"/>
              </a:ext>
            </a:extLst>
          </p:cNvPr>
          <p:cNvSpPr>
            <a:spLocks noGrp="1"/>
          </p:cNvSpPr>
          <p:nvPr>
            <p:ph type="title"/>
          </p:nvPr>
        </p:nvSpPr>
        <p:spPr/>
        <p:txBody>
          <a:bodyPr/>
          <a:lstStyle/>
          <a:p>
            <a:r>
              <a:rPr lang="en-GB" dirty="0"/>
              <a:t>Unique Characteristics of Genome Graphs</a:t>
            </a:r>
            <a:endParaRPr lang="en-CH" dirty="0"/>
          </a:p>
        </p:txBody>
      </p:sp>
      <p:sp>
        <p:nvSpPr>
          <p:cNvPr id="3" name="Content Placeholder 2">
            <a:extLst>
              <a:ext uri="{FF2B5EF4-FFF2-40B4-BE49-F238E27FC236}">
                <a16:creationId xmlns:a16="http://schemas.microsoft.com/office/drawing/2014/main" id="{8692934A-8615-EE4D-A817-57A58F055392}"/>
              </a:ext>
            </a:extLst>
          </p:cNvPr>
          <p:cNvSpPr>
            <a:spLocks noGrp="1"/>
          </p:cNvSpPr>
          <p:nvPr>
            <p:ph idx="1"/>
          </p:nvPr>
        </p:nvSpPr>
        <p:spPr>
          <a:xfrm>
            <a:off x="189560" y="900752"/>
            <a:ext cx="8798061" cy="5518851"/>
          </a:xfrm>
        </p:spPr>
        <p:txBody>
          <a:bodyPr/>
          <a:lstStyle/>
          <a:p>
            <a:pPr>
              <a:lnSpc>
                <a:spcPct val="85000"/>
              </a:lnSpc>
            </a:pPr>
            <a:r>
              <a:rPr lang="en-CH" sz="2400" b="1" dirty="0">
                <a:solidFill>
                  <a:srgbClr val="1658FF"/>
                </a:solidFill>
              </a:rPr>
              <a:t>Different Node and Edge Encodings</a:t>
            </a:r>
          </a:p>
          <a:p>
            <a:pPr lvl="1">
              <a:lnSpc>
                <a:spcPct val="85000"/>
              </a:lnSpc>
            </a:pPr>
            <a:r>
              <a:rPr lang="en-GB" sz="2000" dirty="0"/>
              <a:t>Traditional graphs must explicitly store O(N) to O(N²) edges</a:t>
            </a:r>
          </a:p>
          <a:p>
            <a:pPr lvl="1">
              <a:lnSpc>
                <a:spcPct val="85000"/>
              </a:lnSpc>
            </a:pPr>
            <a:r>
              <a:rPr lang="en-GB" sz="2000" dirty="0"/>
              <a:t>DBGs store only nodes or edges and the other is derived implicitly</a:t>
            </a:r>
          </a:p>
          <a:p>
            <a:pPr lvl="1">
              <a:lnSpc>
                <a:spcPct val="85000"/>
              </a:lnSpc>
            </a:pPr>
            <a:r>
              <a:rPr lang="en-GB" sz="2000" dirty="0"/>
              <a:t>Enabled by the inherent overlap structure of encoded sequences</a:t>
            </a:r>
          </a:p>
          <a:p>
            <a:pPr>
              <a:lnSpc>
                <a:spcPct val="85000"/>
              </a:lnSpc>
            </a:pPr>
            <a:endParaRPr lang="en-GB" sz="2400" dirty="0"/>
          </a:p>
          <a:p>
            <a:pPr>
              <a:lnSpc>
                <a:spcPct val="85000"/>
              </a:lnSpc>
            </a:pPr>
            <a:r>
              <a:rPr lang="en-CH" sz="2400" b="1" dirty="0">
                <a:solidFill>
                  <a:srgbClr val="1658FF"/>
                </a:solidFill>
              </a:rPr>
              <a:t>Different Structural Characteristics</a:t>
            </a:r>
          </a:p>
          <a:p>
            <a:pPr lvl="1">
              <a:lnSpc>
                <a:spcPct val="85000"/>
              </a:lnSpc>
            </a:pPr>
            <a:r>
              <a:rPr lang="en-GB" sz="2000" dirty="0"/>
              <a:t>In/out-degrees capped at 4 (A, C, G, T), regardless of graph size</a:t>
            </a:r>
          </a:p>
          <a:p>
            <a:pPr lvl="1">
              <a:lnSpc>
                <a:spcPct val="85000"/>
              </a:lnSpc>
            </a:pPr>
            <a:r>
              <a:rPr lang="en-GB" sz="2000" dirty="0"/>
              <a:t>Power-law hub optimizations from conventional graphs are inapplicable</a:t>
            </a:r>
          </a:p>
          <a:p>
            <a:pPr lvl="1">
              <a:lnSpc>
                <a:spcPct val="85000"/>
              </a:lnSpc>
            </a:pPr>
            <a:r>
              <a:rPr lang="en-GB" sz="2000" dirty="0"/>
              <a:t>Necessitates fundamentally different optimization approaches</a:t>
            </a:r>
          </a:p>
          <a:p>
            <a:pPr>
              <a:lnSpc>
                <a:spcPct val="85000"/>
              </a:lnSpc>
            </a:pPr>
            <a:endParaRPr lang="en-GB" sz="2400" dirty="0"/>
          </a:p>
          <a:p>
            <a:pPr>
              <a:lnSpc>
                <a:spcPct val="85000"/>
              </a:lnSpc>
            </a:pPr>
            <a:r>
              <a:rPr lang="en-GB" sz="2400" b="1" dirty="0">
                <a:solidFill>
                  <a:srgbClr val="1658FF"/>
                </a:solidFill>
              </a:rPr>
              <a:t>Different Access Pattern Optimizations</a:t>
            </a:r>
          </a:p>
          <a:p>
            <a:pPr lvl="1">
              <a:lnSpc>
                <a:spcPct val="85000"/>
              </a:lnSpc>
            </a:pPr>
            <a:r>
              <a:rPr lang="en-GB" sz="2000" dirty="0"/>
              <a:t>Compressed data structures enforce node orderings </a:t>
            </a:r>
            <a:r>
              <a:rPr lang="en-GB" sz="2000" dirty="0">
                <a:sym typeface="Wingdings" pitchFamily="2" charset="2"/>
              </a:rPr>
              <a:t></a:t>
            </a:r>
            <a:r>
              <a:rPr lang="en-GB" sz="2000" dirty="0"/>
              <a:t> no reordering possible</a:t>
            </a:r>
          </a:p>
          <a:p>
            <a:pPr lvl="1">
              <a:lnSpc>
                <a:spcPct val="85000"/>
              </a:lnSpc>
            </a:pPr>
            <a:r>
              <a:rPr lang="en-GB" sz="2000" dirty="0"/>
              <a:t>Structural coupling between queries and graph enables unique locality optimizations</a:t>
            </a:r>
          </a:p>
          <a:p>
            <a:pPr lvl="1">
              <a:lnSpc>
                <a:spcPct val="85000"/>
              </a:lnSpc>
            </a:pPr>
            <a:r>
              <a:rPr lang="en-GB" sz="2000" dirty="0"/>
              <a:t>Query reads sharing k-mer substrings map to nearby index regions</a:t>
            </a:r>
          </a:p>
          <a:p>
            <a:pPr lvl="1">
              <a:lnSpc>
                <a:spcPct val="85000"/>
              </a:lnSpc>
            </a:pPr>
            <a:endParaRPr lang="en-GB" sz="2000" dirty="0"/>
          </a:p>
          <a:p>
            <a:pPr lvl="1">
              <a:lnSpc>
                <a:spcPct val="85000"/>
              </a:lnSpc>
            </a:pPr>
            <a:endParaRPr lang="en-GB" sz="2000" dirty="0"/>
          </a:p>
          <a:p>
            <a:pPr lvl="1">
              <a:lnSpc>
                <a:spcPct val="85000"/>
              </a:lnSpc>
            </a:pPr>
            <a:endParaRPr lang="en-GB" sz="2000" dirty="0"/>
          </a:p>
          <a:p>
            <a:pPr>
              <a:lnSpc>
                <a:spcPct val="85000"/>
              </a:lnSpc>
            </a:pPr>
            <a:endParaRPr lang="en-CH" sz="2400" dirty="0"/>
          </a:p>
        </p:txBody>
      </p:sp>
    </p:spTree>
    <p:extLst>
      <p:ext uri="{BB962C8B-B14F-4D97-AF65-F5344CB8AC3E}">
        <p14:creationId xmlns:p14="http://schemas.microsoft.com/office/powerpoint/2010/main" val="291920485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B6BEB-AEEA-C968-B4AD-47C255B83A7D}"/>
              </a:ext>
            </a:extLst>
          </p:cNvPr>
          <p:cNvSpPr>
            <a:spLocks noGrp="1"/>
          </p:cNvSpPr>
          <p:nvPr>
            <p:ph type="title"/>
          </p:nvPr>
        </p:nvSpPr>
        <p:spPr/>
        <p:txBody>
          <a:bodyPr/>
          <a:lstStyle/>
          <a:p>
            <a:r>
              <a:rPr lang="en-CH" dirty="0"/>
              <a:t>Motivation</a:t>
            </a:r>
          </a:p>
        </p:txBody>
      </p:sp>
      <p:sp>
        <p:nvSpPr>
          <p:cNvPr id="5" name="Content Placeholder 2">
            <a:extLst>
              <a:ext uri="{FF2B5EF4-FFF2-40B4-BE49-F238E27FC236}">
                <a16:creationId xmlns:a16="http://schemas.microsoft.com/office/drawing/2014/main" id="{24147866-8F93-2944-E92D-E627306BA25D}"/>
              </a:ext>
            </a:extLst>
          </p:cNvPr>
          <p:cNvSpPr>
            <a:spLocks noGrp="1"/>
          </p:cNvSpPr>
          <p:nvPr>
            <p:ph idx="1"/>
          </p:nvPr>
        </p:nvSpPr>
        <p:spPr>
          <a:xfrm>
            <a:off x="189560" y="850637"/>
            <a:ext cx="8798061" cy="921014"/>
          </a:xfrm>
        </p:spPr>
        <p:txBody>
          <a:bodyPr/>
          <a:lstStyle/>
          <a:p>
            <a:r>
              <a:rPr lang="en-GB" sz="2400" dirty="0"/>
              <a:t>Case study of the performance of </a:t>
            </a:r>
            <a:r>
              <a:rPr lang="en-CH" sz="2400" dirty="0"/>
              <a:t>genome graph analysis tools</a:t>
            </a:r>
          </a:p>
          <a:p>
            <a:r>
              <a:rPr lang="en-CH" sz="2400" dirty="0"/>
              <a:t>With various state-of-the-art SSD configurations and data sizes</a:t>
            </a:r>
          </a:p>
        </p:txBody>
      </p:sp>
      <p:graphicFrame>
        <p:nvGraphicFramePr>
          <p:cNvPr id="6" name="Chart 5">
            <a:extLst>
              <a:ext uri="{FF2B5EF4-FFF2-40B4-BE49-F238E27FC236}">
                <a16:creationId xmlns:a16="http://schemas.microsoft.com/office/drawing/2014/main" id="{33A3748C-0D9B-4CB0-235C-979906611AA0}"/>
              </a:ext>
            </a:extLst>
          </p:cNvPr>
          <p:cNvGraphicFramePr>
            <a:graphicFrameLocks/>
          </p:cNvGraphicFramePr>
          <p:nvPr/>
        </p:nvGraphicFramePr>
        <p:xfrm>
          <a:off x="1287443" y="1587062"/>
          <a:ext cx="6569113" cy="18419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D37CE95B-E58B-7F63-D5C4-071944C139F4}"/>
              </a:ext>
            </a:extLst>
          </p:cNvPr>
          <p:cNvGraphicFramePr>
            <a:graphicFrameLocks/>
          </p:cNvGraphicFramePr>
          <p:nvPr/>
        </p:nvGraphicFramePr>
        <p:xfrm>
          <a:off x="4637106" y="1836151"/>
          <a:ext cx="3309171" cy="1597443"/>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1D801D07-BD8E-B936-1892-ABBCE5FF3B30}"/>
              </a:ext>
            </a:extLst>
          </p:cNvPr>
          <p:cNvSpPr txBox="1"/>
          <p:nvPr/>
        </p:nvSpPr>
        <p:spPr>
          <a:xfrm>
            <a:off x="1769055" y="3300826"/>
            <a:ext cx="277833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#Query Reads</a:t>
            </a:r>
          </a:p>
        </p:txBody>
      </p:sp>
      <p:sp>
        <p:nvSpPr>
          <p:cNvPr id="9" name="TextBox 8">
            <a:extLst>
              <a:ext uri="{FF2B5EF4-FFF2-40B4-BE49-F238E27FC236}">
                <a16:creationId xmlns:a16="http://schemas.microsoft.com/office/drawing/2014/main" id="{745165CE-79FE-A991-A52B-A6AD062A470A}"/>
              </a:ext>
            </a:extLst>
          </p:cNvPr>
          <p:cNvSpPr txBox="1"/>
          <p:nvPr/>
        </p:nvSpPr>
        <p:spPr>
          <a:xfrm>
            <a:off x="5028996" y="3300826"/>
            <a:ext cx="277833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#Query Reads</a:t>
            </a:r>
          </a:p>
        </p:txBody>
      </p:sp>
      <p:sp>
        <p:nvSpPr>
          <p:cNvPr id="10" name="TextBox 9">
            <a:extLst>
              <a:ext uri="{FF2B5EF4-FFF2-40B4-BE49-F238E27FC236}">
                <a16:creationId xmlns:a16="http://schemas.microsoft.com/office/drawing/2014/main" id="{88076308-A791-070E-DD65-4742615F038E}"/>
              </a:ext>
            </a:extLst>
          </p:cNvPr>
          <p:cNvSpPr txBox="1"/>
          <p:nvPr/>
        </p:nvSpPr>
        <p:spPr>
          <a:xfrm rot="16200000">
            <a:off x="500410" y="2284041"/>
            <a:ext cx="117095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Normalized </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Throughput</a:t>
            </a:r>
          </a:p>
        </p:txBody>
      </p:sp>
      <p:sp>
        <p:nvSpPr>
          <p:cNvPr id="11" name="TextBox 10">
            <a:extLst>
              <a:ext uri="{FF2B5EF4-FFF2-40B4-BE49-F238E27FC236}">
                <a16:creationId xmlns:a16="http://schemas.microsoft.com/office/drawing/2014/main" id="{56691762-C502-A8DC-3E03-F44F3F11249E}"/>
              </a:ext>
            </a:extLst>
          </p:cNvPr>
          <p:cNvSpPr txBox="1"/>
          <p:nvPr/>
        </p:nvSpPr>
        <p:spPr>
          <a:xfrm>
            <a:off x="1704462" y="1946792"/>
            <a:ext cx="277986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a:t>
            </a:r>
          </a:p>
        </p:txBody>
      </p:sp>
      <p:sp>
        <p:nvSpPr>
          <p:cNvPr id="12" name="TextBox 11">
            <a:extLst>
              <a:ext uri="{FF2B5EF4-FFF2-40B4-BE49-F238E27FC236}">
                <a16:creationId xmlns:a16="http://schemas.microsoft.com/office/drawing/2014/main" id="{8B056D04-55B9-07EE-8D38-91D444560B2C}"/>
              </a:ext>
            </a:extLst>
          </p:cNvPr>
          <p:cNvSpPr txBox="1"/>
          <p:nvPr/>
        </p:nvSpPr>
        <p:spPr>
          <a:xfrm>
            <a:off x="4983562" y="1960176"/>
            <a:ext cx="271680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(ii)</a:t>
            </a:r>
          </a:p>
        </p:txBody>
      </p:sp>
      <p:graphicFrame>
        <p:nvGraphicFramePr>
          <p:cNvPr id="13" name="Chart 12">
            <a:extLst>
              <a:ext uri="{FF2B5EF4-FFF2-40B4-BE49-F238E27FC236}">
                <a16:creationId xmlns:a16="http://schemas.microsoft.com/office/drawing/2014/main" id="{1D56BD21-1282-E3FD-CC8E-3E1F6FB62D4F}"/>
              </a:ext>
            </a:extLst>
          </p:cNvPr>
          <p:cNvGraphicFramePr>
            <a:graphicFrameLocks/>
          </p:cNvGraphicFramePr>
          <p:nvPr/>
        </p:nvGraphicFramePr>
        <p:xfrm>
          <a:off x="1272828" y="3332963"/>
          <a:ext cx="6819900" cy="20244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20256DA5-26A8-E430-3E59-A12EC1633573}"/>
              </a:ext>
            </a:extLst>
          </p:cNvPr>
          <p:cNvGraphicFramePr>
            <a:graphicFrameLocks/>
          </p:cNvGraphicFramePr>
          <p:nvPr/>
        </p:nvGraphicFramePr>
        <p:xfrm>
          <a:off x="4638053" y="3640740"/>
          <a:ext cx="3483976" cy="1721140"/>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1BF737AD-3F73-2FFD-BDF9-D69BAC571E6F}"/>
              </a:ext>
            </a:extLst>
          </p:cNvPr>
          <p:cNvSpPr txBox="1"/>
          <p:nvPr/>
        </p:nvSpPr>
        <p:spPr>
          <a:xfrm>
            <a:off x="1680733" y="5049044"/>
            <a:ext cx="3111081" cy="272758"/>
          </a:xfrm>
          <a:prstGeom prst="rect">
            <a:avLst/>
          </a:prstGeom>
          <a:solidFill>
            <a:schemeClr val="bg1"/>
          </a:solidFill>
        </p:spPr>
        <p:txBody>
          <a:bodyPr wrap="square" lIns="0" tIns="36000" rIns="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SRArep (161 GB)     MetaSUB (659 GB)</a:t>
            </a:r>
          </a:p>
        </p:txBody>
      </p:sp>
      <p:sp>
        <p:nvSpPr>
          <p:cNvPr id="16" name="TextBox 15">
            <a:extLst>
              <a:ext uri="{FF2B5EF4-FFF2-40B4-BE49-F238E27FC236}">
                <a16:creationId xmlns:a16="http://schemas.microsoft.com/office/drawing/2014/main" id="{C537782A-90B6-2635-CC27-57DC04908CD9}"/>
              </a:ext>
            </a:extLst>
          </p:cNvPr>
          <p:cNvSpPr txBox="1"/>
          <p:nvPr/>
        </p:nvSpPr>
        <p:spPr>
          <a:xfrm>
            <a:off x="5111595" y="5047850"/>
            <a:ext cx="3111081" cy="272758"/>
          </a:xfrm>
          <a:prstGeom prst="rect">
            <a:avLst/>
          </a:prstGeom>
          <a:solidFill>
            <a:schemeClr val="bg1"/>
          </a:solidFill>
        </p:spPr>
        <p:txBody>
          <a:bodyPr wrap="square" lIns="0" tIns="36000" rIns="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SRArep (161 GB)     MetaSUB (659 GB)</a:t>
            </a:r>
          </a:p>
        </p:txBody>
      </p:sp>
      <p:sp>
        <p:nvSpPr>
          <p:cNvPr id="17" name="TextBox 16">
            <a:extLst>
              <a:ext uri="{FF2B5EF4-FFF2-40B4-BE49-F238E27FC236}">
                <a16:creationId xmlns:a16="http://schemas.microsoft.com/office/drawing/2014/main" id="{0C4373CF-D8A4-4C3A-BF50-0F39037DE34B}"/>
              </a:ext>
            </a:extLst>
          </p:cNvPr>
          <p:cNvSpPr txBox="1"/>
          <p:nvPr/>
        </p:nvSpPr>
        <p:spPr>
          <a:xfrm>
            <a:off x="1768660" y="5243661"/>
            <a:ext cx="284009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Graph Database</a:t>
            </a:r>
          </a:p>
        </p:txBody>
      </p:sp>
      <p:sp>
        <p:nvSpPr>
          <p:cNvPr id="18" name="TextBox 17">
            <a:extLst>
              <a:ext uri="{FF2B5EF4-FFF2-40B4-BE49-F238E27FC236}">
                <a16:creationId xmlns:a16="http://schemas.microsoft.com/office/drawing/2014/main" id="{2060D7E1-B82D-0222-C5BC-F38B3B4B6F27}"/>
              </a:ext>
            </a:extLst>
          </p:cNvPr>
          <p:cNvSpPr txBox="1"/>
          <p:nvPr/>
        </p:nvSpPr>
        <p:spPr>
          <a:xfrm>
            <a:off x="5082293" y="5243661"/>
            <a:ext cx="277426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Graph Database</a:t>
            </a:r>
          </a:p>
        </p:txBody>
      </p:sp>
      <p:sp>
        <p:nvSpPr>
          <p:cNvPr id="19" name="TextBox 18">
            <a:extLst>
              <a:ext uri="{FF2B5EF4-FFF2-40B4-BE49-F238E27FC236}">
                <a16:creationId xmlns:a16="http://schemas.microsoft.com/office/drawing/2014/main" id="{381957EB-3058-47AF-6984-3B017605164E}"/>
              </a:ext>
            </a:extLst>
          </p:cNvPr>
          <p:cNvSpPr txBox="1"/>
          <p:nvPr/>
        </p:nvSpPr>
        <p:spPr>
          <a:xfrm rot="16200000">
            <a:off x="423871" y="4038571"/>
            <a:ext cx="124398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Normalized </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Throughput</a:t>
            </a:r>
          </a:p>
        </p:txBody>
      </p:sp>
      <p:sp>
        <p:nvSpPr>
          <p:cNvPr id="20" name="TextBox 19">
            <a:extLst>
              <a:ext uri="{FF2B5EF4-FFF2-40B4-BE49-F238E27FC236}">
                <a16:creationId xmlns:a16="http://schemas.microsoft.com/office/drawing/2014/main" id="{31C3F99D-F301-2613-739C-5764A5DCDEBA}"/>
              </a:ext>
            </a:extLst>
          </p:cNvPr>
          <p:cNvSpPr txBox="1"/>
          <p:nvPr/>
        </p:nvSpPr>
        <p:spPr>
          <a:xfrm>
            <a:off x="1824080" y="3753904"/>
            <a:ext cx="284009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a:t>
            </a:r>
          </a:p>
        </p:txBody>
      </p:sp>
      <p:sp>
        <p:nvSpPr>
          <p:cNvPr id="21" name="TextBox 20">
            <a:extLst>
              <a:ext uri="{FF2B5EF4-FFF2-40B4-BE49-F238E27FC236}">
                <a16:creationId xmlns:a16="http://schemas.microsoft.com/office/drawing/2014/main" id="{0DB7AC38-7239-F8FF-D7A5-846CE7B50567}"/>
              </a:ext>
            </a:extLst>
          </p:cNvPr>
          <p:cNvSpPr txBox="1"/>
          <p:nvPr/>
        </p:nvSpPr>
        <p:spPr>
          <a:xfrm>
            <a:off x="5283475" y="3753904"/>
            <a:ext cx="279324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(ii)</a:t>
            </a:r>
          </a:p>
        </p:txBody>
      </p:sp>
      <p:sp>
        <p:nvSpPr>
          <p:cNvPr id="22" name="Rectangle 21">
            <a:extLst>
              <a:ext uri="{FF2B5EF4-FFF2-40B4-BE49-F238E27FC236}">
                <a16:creationId xmlns:a16="http://schemas.microsoft.com/office/drawing/2014/main" id="{265D04CD-458E-66B5-652B-C245D291A003}"/>
              </a:ext>
            </a:extLst>
          </p:cNvPr>
          <p:cNvSpPr/>
          <p:nvPr/>
        </p:nvSpPr>
        <p:spPr>
          <a:xfrm>
            <a:off x="0" y="5512568"/>
            <a:ext cx="9144000" cy="77046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50000"/>
              </a:lnSpc>
              <a:spcBef>
                <a:spcPts val="0"/>
              </a:spcBef>
              <a:spcAft>
                <a:spcPts val="1000"/>
              </a:spcAft>
              <a:buClrTx/>
              <a:buSzTx/>
              <a:buFontTx/>
              <a:buNone/>
              <a:tabLst/>
              <a:defRPr/>
            </a:pPr>
            <a:r>
              <a:rPr kumimoji="0" lang="en-CH"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I/O data movement causes significant performance overhead</a:t>
            </a:r>
          </a:p>
        </p:txBody>
      </p:sp>
    </p:spTree>
    <p:extLst>
      <p:ext uri="{BB962C8B-B14F-4D97-AF65-F5344CB8AC3E}">
        <p14:creationId xmlns:p14="http://schemas.microsoft.com/office/powerpoint/2010/main" val="315541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Graphic spid="6" grpId="0">
        <p:bldAsOne/>
      </p:bldGraphic>
      <p:bldGraphic spid="7" grpId="0">
        <p:bldAsOne/>
      </p:bldGraphic>
      <p:bldP spid="8" grpId="0"/>
      <p:bldP spid="9" grpId="0"/>
      <p:bldP spid="10" grpId="0"/>
      <p:bldP spid="11" grpId="0"/>
      <p:bldP spid="12" grpId="0"/>
      <p:bldGraphic spid="13" grpId="0">
        <p:bldAsOne/>
      </p:bldGraphic>
      <p:bldGraphic spid="14" grpId="0">
        <p:bldAsOne/>
      </p:bldGraphic>
      <p:bldP spid="15" grpId="0" animBg="1"/>
      <p:bldP spid="16" grpId="0" animBg="1"/>
      <p:bldP spid="17" grpId="0"/>
      <p:bldP spid="18" grpId="0"/>
      <p:bldP spid="19" grpId="0"/>
      <p:bldP spid="20" grpId="0"/>
      <p:bldP spid="21" grpId="0"/>
      <p:bldP spid="22"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D0A03-2AFB-3A5A-C85D-C7B8111E62E9}"/>
              </a:ext>
            </a:extLst>
          </p:cNvPr>
          <p:cNvSpPr>
            <a:spLocks noGrp="1"/>
          </p:cNvSpPr>
          <p:nvPr>
            <p:ph type="title"/>
          </p:nvPr>
        </p:nvSpPr>
        <p:spPr/>
        <p:txBody>
          <a:bodyPr/>
          <a:lstStyle/>
          <a:p>
            <a:r>
              <a:rPr lang="en-CH" dirty="0"/>
              <a:t>Goal</a:t>
            </a:r>
          </a:p>
        </p:txBody>
      </p:sp>
      <p:sp>
        <p:nvSpPr>
          <p:cNvPr id="4" name="Rounded Rectangle 3">
            <a:extLst>
              <a:ext uri="{FF2B5EF4-FFF2-40B4-BE49-F238E27FC236}">
                <a16:creationId xmlns:a16="http://schemas.microsoft.com/office/drawing/2014/main" id="{15527F74-B147-887D-DF5E-12A24F071819}"/>
              </a:ext>
            </a:extLst>
          </p:cNvPr>
          <p:cNvSpPr/>
          <p:nvPr/>
        </p:nvSpPr>
        <p:spPr>
          <a:xfrm>
            <a:off x="457200" y="2045970"/>
            <a:ext cx="8229600" cy="2766060"/>
          </a:xfrm>
          <a:prstGeom prst="roundRect">
            <a:avLst>
              <a:gd name="adj" fmla="val 7907"/>
            </a:avLst>
          </a:prstGeom>
          <a:solidFill>
            <a:srgbClr val="F9F9F9"/>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ts val="0"/>
              </a:spcBef>
              <a:spcAft>
                <a:spcPts val="1000"/>
              </a:spcAft>
              <a:buClrTx/>
              <a:buSzTx/>
              <a:buFontTx/>
              <a:buNone/>
              <a:tabLst/>
              <a:defRPr/>
            </a:pP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Improve the </a:t>
            </a:r>
            <a:r>
              <a:rPr kumimoji="0" lang="en-GB" sz="2400" b="1" i="1" u="none" strike="noStrike" kern="1200" cap="none" spc="0" normalizeH="0" baseline="0" noProof="0" dirty="0">
                <a:ln>
                  <a:noFill/>
                </a:ln>
                <a:solidFill>
                  <a:srgbClr val="0070C0"/>
                </a:solidFill>
                <a:effectLst/>
                <a:uLnTx/>
                <a:uFillTx/>
                <a:latin typeface="Corbel" panose="020B0503020204020204" pitchFamily="34" charset="0"/>
                <a:ea typeface="+mn-ea"/>
                <a:cs typeface="+mn-cs"/>
              </a:rPr>
              <a:t>performance</a:t>
            </a: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400" b="1" i="1" u="none" strike="noStrike" kern="1200" cap="none" spc="0" normalizeH="0" baseline="0" noProof="0" dirty="0">
                <a:ln>
                  <a:noFill/>
                </a:ln>
                <a:solidFill>
                  <a:srgbClr val="0070C0"/>
                </a:solidFill>
                <a:effectLst/>
                <a:uLnTx/>
                <a:uFillTx/>
                <a:latin typeface="Corbel" panose="020B0503020204020204" pitchFamily="34" charset="0"/>
                <a:ea typeface="+mn-ea"/>
                <a:cs typeface="+mn-cs"/>
              </a:rPr>
              <a:t>energy-efficiency</a:t>
            </a: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of </a:t>
            </a:r>
          </a:p>
          <a:p>
            <a:pPr marL="0" marR="0" lvl="0" indent="0" algn="ctr" defTabSz="914400" rtl="0" eaLnBrk="1" fontAlgn="auto" latinLnBrk="0" hangingPunct="1">
              <a:lnSpc>
                <a:spcPct val="85000"/>
              </a:lnSpc>
              <a:spcBef>
                <a:spcPts val="0"/>
              </a:spcBef>
              <a:spcAft>
                <a:spcPts val="1000"/>
              </a:spcAft>
              <a:buClrTx/>
              <a:buSzTx/>
              <a:buFontTx/>
              <a:buNone/>
              <a:tabLst/>
              <a:defRPr/>
            </a:pP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graph-based genome analysis </a:t>
            </a:r>
          </a:p>
          <a:p>
            <a:pPr marL="0" marR="0" lvl="0" indent="0" algn="ctr" defTabSz="914400" rtl="0" eaLnBrk="1" fontAlgn="auto" latinLnBrk="0" hangingPunct="1">
              <a:lnSpc>
                <a:spcPct val="85000"/>
              </a:lnSpc>
              <a:spcBef>
                <a:spcPts val="0"/>
              </a:spcBef>
              <a:spcAft>
                <a:spcPts val="1000"/>
              </a:spcAft>
              <a:buClrTx/>
              <a:buSzTx/>
              <a:buFontTx/>
              <a:buNone/>
              <a:tabLst/>
              <a:defRPr/>
            </a:pP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by alleviating its </a:t>
            </a:r>
            <a:r>
              <a:rPr kumimoji="0" lang="en-GB" sz="2400" b="1" i="1" u="none" strike="noStrike" kern="1200" cap="none" spc="0" normalizeH="0" baseline="0" noProof="0" dirty="0">
                <a:ln>
                  <a:noFill/>
                </a:ln>
                <a:solidFill>
                  <a:srgbClr val="E92508"/>
                </a:solidFill>
                <a:effectLst/>
                <a:uLnTx/>
                <a:uFillTx/>
                <a:latin typeface="Corbel" panose="020B0503020204020204" pitchFamily="34" charset="0"/>
                <a:ea typeface="+mn-ea"/>
                <a:cs typeface="+mn-cs"/>
              </a:rPr>
              <a:t>data movement overheads </a:t>
            </a: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from storage </a:t>
            </a:r>
          </a:p>
          <a:p>
            <a:pPr marL="0" marR="0" lvl="0" indent="0" algn="ctr" defTabSz="914400" rtl="0" eaLnBrk="1" fontAlgn="auto" latinLnBrk="0" hangingPunct="1">
              <a:lnSpc>
                <a:spcPct val="85000"/>
              </a:lnSpc>
              <a:spcBef>
                <a:spcPts val="0"/>
              </a:spcBef>
              <a:spcAft>
                <a:spcPts val="1000"/>
              </a:spcAft>
              <a:buClrTx/>
              <a:buSzTx/>
              <a:buFontTx/>
              <a:buNone/>
              <a:tabLst/>
              <a:defRPr/>
            </a:pP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a </a:t>
            </a:r>
            <a:r>
              <a:rPr kumimoji="0" lang="en-GB" sz="2400" b="1" i="1" u="none" strike="noStrike" kern="1200" cap="none" spc="0" normalizeH="0" baseline="0" noProof="0" dirty="0">
                <a:ln>
                  <a:noFill/>
                </a:ln>
                <a:solidFill>
                  <a:srgbClr val="0070C0"/>
                </a:solidFill>
                <a:effectLst/>
                <a:uLnTx/>
                <a:uFillTx/>
                <a:latin typeface="Corbel" panose="020B0503020204020204" pitchFamily="34" charset="0"/>
                <a:ea typeface="+mn-ea"/>
                <a:cs typeface="+mn-cs"/>
              </a:rPr>
              <a:t>cost-effective</a:t>
            </a: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manner.</a:t>
            </a:r>
          </a:p>
        </p:txBody>
      </p:sp>
    </p:spTree>
    <p:extLst>
      <p:ext uri="{BB962C8B-B14F-4D97-AF65-F5344CB8AC3E}">
        <p14:creationId xmlns:p14="http://schemas.microsoft.com/office/powerpoint/2010/main" val="22067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4F3E2-005D-D0AD-BDDF-9515C867183A}"/>
              </a:ext>
            </a:extLst>
          </p:cNvPr>
          <p:cNvSpPr>
            <a:spLocks noGrp="1"/>
          </p:cNvSpPr>
          <p:nvPr>
            <p:ph type="title"/>
          </p:nvPr>
        </p:nvSpPr>
        <p:spPr>
          <a:xfrm>
            <a:off x="0" y="1"/>
            <a:ext cx="9144000" cy="782950"/>
          </a:xfrm>
        </p:spPr>
        <p:txBody>
          <a:bodyPr/>
          <a:lstStyle/>
          <a:p>
            <a:r>
              <a:rPr lang="en-CH" dirty="0"/>
              <a:t>GRAINS</a:t>
            </a:r>
          </a:p>
        </p:txBody>
      </p:sp>
      <p:sp>
        <p:nvSpPr>
          <p:cNvPr id="3" name="Content Placeholder 2">
            <a:extLst>
              <a:ext uri="{FF2B5EF4-FFF2-40B4-BE49-F238E27FC236}">
                <a16:creationId xmlns:a16="http://schemas.microsoft.com/office/drawing/2014/main" id="{2C097E3C-0DE2-6B3F-866C-06B6BC02E533}"/>
              </a:ext>
            </a:extLst>
          </p:cNvPr>
          <p:cNvSpPr>
            <a:spLocks noGrp="1"/>
          </p:cNvSpPr>
          <p:nvPr>
            <p:ph idx="1"/>
          </p:nvPr>
        </p:nvSpPr>
        <p:spPr>
          <a:xfrm>
            <a:off x="189560" y="902971"/>
            <a:ext cx="8798061" cy="1428749"/>
          </a:xfrm>
        </p:spPr>
        <p:txBody>
          <a:bodyPr/>
          <a:lstStyle/>
          <a:p>
            <a:pPr>
              <a:lnSpc>
                <a:spcPct val="110000"/>
              </a:lnSpc>
            </a:pPr>
            <a:r>
              <a:rPr lang="en-GB" sz="2000" dirty="0"/>
              <a:t>The first system for analysis with large-scale genome graphs in storage</a:t>
            </a:r>
          </a:p>
          <a:p>
            <a:pPr>
              <a:lnSpc>
                <a:spcPct val="110000"/>
              </a:lnSpc>
            </a:pPr>
            <a:r>
              <a:rPr lang="en-GB" sz="2000" dirty="0"/>
              <a:t>Enabled via storage-aware algorithm architecture co-design to </a:t>
            </a:r>
          </a:p>
          <a:p>
            <a:pPr lvl="1">
              <a:lnSpc>
                <a:spcPct val="110000"/>
              </a:lnSpc>
            </a:pPr>
            <a:r>
              <a:rPr lang="en-GB" sz="2000" dirty="0"/>
              <a:t>Make the pipelines </a:t>
            </a:r>
            <a:r>
              <a:rPr lang="en-GB" sz="2000" b="1" dirty="0">
                <a:solidFill>
                  <a:srgbClr val="1D99E9"/>
                </a:solidFill>
              </a:rPr>
              <a:t>more storage-friendly </a:t>
            </a:r>
          </a:p>
          <a:p>
            <a:pPr lvl="1">
              <a:lnSpc>
                <a:spcPct val="110000"/>
              </a:lnSpc>
            </a:pPr>
            <a:r>
              <a:rPr lang="en-GB" sz="2000" dirty="0"/>
              <a:t>Further improve performance, energy-efficiency, and cost-effectiveness via </a:t>
            </a:r>
            <a:br>
              <a:rPr lang="en-GB" sz="2000" dirty="0"/>
            </a:br>
            <a:r>
              <a:rPr lang="en-GB" sz="2000" b="1" dirty="0">
                <a:solidFill>
                  <a:srgbClr val="00916B"/>
                </a:solidFill>
              </a:rPr>
              <a:t>in-storage (ISP) and in-flash (IFP) processing</a:t>
            </a:r>
          </a:p>
        </p:txBody>
      </p:sp>
      <p:pic>
        <p:nvPicPr>
          <p:cNvPr id="8" name="Picture 7">
            <a:extLst>
              <a:ext uri="{FF2B5EF4-FFF2-40B4-BE49-F238E27FC236}">
                <a16:creationId xmlns:a16="http://schemas.microsoft.com/office/drawing/2014/main" id="{4FFF0F68-DD66-04CD-756B-C6995BAC6647}"/>
              </a:ext>
            </a:extLst>
          </p:cNvPr>
          <p:cNvPicPr>
            <a:picLocks noChangeAspect="1"/>
          </p:cNvPicPr>
          <p:nvPr/>
        </p:nvPicPr>
        <p:blipFill>
          <a:blip r:embed="rId3"/>
          <a:stretch>
            <a:fillRect/>
          </a:stretch>
        </p:blipFill>
        <p:spPr>
          <a:xfrm>
            <a:off x="1809639" y="3207930"/>
            <a:ext cx="5524721" cy="2747099"/>
          </a:xfrm>
          <a:prstGeom prst="rect">
            <a:avLst/>
          </a:prstGeom>
        </p:spPr>
      </p:pic>
    </p:spTree>
    <p:extLst>
      <p:ext uri="{BB962C8B-B14F-4D97-AF65-F5344CB8AC3E}">
        <p14:creationId xmlns:p14="http://schemas.microsoft.com/office/powerpoint/2010/main" val="205121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8FCE3-7199-29C8-7303-98A42CE23608}"/>
              </a:ext>
            </a:extLst>
          </p:cNvPr>
          <p:cNvSpPr>
            <a:spLocks noGrp="1"/>
          </p:cNvSpPr>
          <p:nvPr>
            <p:ph type="title"/>
          </p:nvPr>
        </p:nvSpPr>
        <p:spPr/>
        <p:txBody>
          <a:bodyPr/>
          <a:lstStyle/>
          <a:p>
            <a:r>
              <a:rPr lang="en-CH" dirty="0"/>
              <a:t>GRAINS Hardware-Software Co-Design</a:t>
            </a:r>
          </a:p>
        </p:txBody>
      </p:sp>
      <p:pic>
        <p:nvPicPr>
          <p:cNvPr id="5" name="Picture 4">
            <a:extLst>
              <a:ext uri="{FF2B5EF4-FFF2-40B4-BE49-F238E27FC236}">
                <a16:creationId xmlns:a16="http://schemas.microsoft.com/office/drawing/2014/main" id="{821FADE6-68B6-52FA-A1D6-13128935B284}"/>
              </a:ext>
            </a:extLst>
          </p:cNvPr>
          <p:cNvPicPr>
            <a:picLocks noChangeAspect="1"/>
          </p:cNvPicPr>
          <p:nvPr/>
        </p:nvPicPr>
        <p:blipFill>
          <a:blip r:embed="rId2"/>
          <a:stretch>
            <a:fillRect/>
          </a:stretch>
        </p:blipFill>
        <p:spPr>
          <a:xfrm>
            <a:off x="1809639" y="2169750"/>
            <a:ext cx="5524721" cy="2747099"/>
          </a:xfrm>
          <a:prstGeom prst="rect">
            <a:avLst/>
          </a:prstGeom>
        </p:spPr>
      </p:pic>
      <p:sp>
        <p:nvSpPr>
          <p:cNvPr id="6" name="Rounded Rectangle 5">
            <a:extLst>
              <a:ext uri="{FF2B5EF4-FFF2-40B4-BE49-F238E27FC236}">
                <a16:creationId xmlns:a16="http://schemas.microsoft.com/office/drawing/2014/main" id="{1C81F5D2-B88C-13E5-960C-F0AC3842107E}"/>
              </a:ext>
            </a:extLst>
          </p:cNvPr>
          <p:cNvSpPr/>
          <p:nvPr/>
        </p:nvSpPr>
        <p:spPr>
          <a:xfrm>
            <a:off x="466605" y="982981"/>
            <a:ext cx="3497580" cy="1002588"/>
          </a:xfrm>
          <a:prstGeom prst="roundRect">
            <a:avLst/>
          </a:prstGeom>
          <a:solidFill>
            <a:srgbClr val="1D99E9"/>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A new batching technique </a:t>
            </a:r>
            <a:b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and execution flow, </a:t>
            </a:r>
            <a:b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that reduces #random accesses</a:t>
            </a:r>
            <a:endParaRPr kumimoji="0" lang="en-CH"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7" name="Rounded Rectangle 6">
            <a:extLst>
              <a:ext uri="{FF2B5EF4-FFF2-40B4-BE49-F238E27FC236}">
                <a16:creationId xmlns:a16="http://schemas.microsoft.com/office/drawing/2014/main" id="{44DF8310-C25E-E2E2-5989-E28346DAEE49}"/>
              </a:ext>
            </a:extLst>
          </p:cNvPr>
          <p:cNvSpPr/>
          <p:nvPr/>
        </p:nvSpPr>
        <p:spPr>
          <a:xfrm>
            <a:off x="4686300" y="982981"/>
            <a:ext cx="3991095" cy="1002588"/>
          </a:xfrm>
          <a:prstGeom prst="roundRect">
            <a:avLst/>
          </a:prstGeom>
          <a:solidFill>
            <a:srgbClr val="00916B"/>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ISP and IFP to avoid </a:t>
            </a:r>
            <a:b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transferring low-reuse/unused pages </a:t>
            </a:r>
            <a:b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and bandwidth waste</a:t>
            </a:r>
            <a:endParaRPr kumimoji="0" lang="en-CH"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8" name="Rounded Rectangle 7">
            <a:extLst>
              <a:ext uri="{FF2B5EF4-FFF2-40B4-BE49-F238E27FC236}">
                <a16:creationId xmlns:a16="http://schemas.microsoft.com/office/drawing/2014/main" id="{15BE5E0C-048B-DB5F-DDD2-A5F7D6DBA2B9}"/>
              </a:ext>
            </a:extLst>
          </p:cNvPr>
          <p:cNvSpPr/>
          <p:nvPr/>
        </p:nvSpPr>
        <p:spPr>
          <a:xfrm>
            <a:off x="466605" y="5101031"/>
            <a:ext cx="8210790" cy="1095855"/>
          </a:xfrm>
          <a:prstGeom prst="roundRect">
            <a:avLst/>
          </a:prstGeom>
          <a:solidFill>
            <a:srgbClr val="EA7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An effective, yet lightweight, scheduling technique, </a:t>
            </a:r>
            <a:b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enabled by repurposing the existing SSD structures in a new way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to enable leveraging the full parallelism of all flash dies during IFP</a:t>
            </a:r>
            <a:endParaRPr kumimoji="0" lang="en-CH"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030915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69BF7-9EF4-E1CD-C107-4161193DA8CB}"/>
              </a:ext>
            </a:extLst>
          </p:cNvPr>
          <p:cNvSpPr>
            <a:spLocks noGrp="1"/>
          </p:cNvSpPr>
          <p:nvPr>
            <p:ph type="title"/>
          </p:nvPr>
        </p:nvSpPr>
        <p:spPr/>
        <p:txBody>
          <a:bodyPr/>
          <a:lstStyle/>
          <a:p>
            <a:r>
              <a:rPr lang="en-CH" sz="3200" dirty="0"/>
              <a:t>Overview of Graph Structure and K-Mer Queries</a:t>
            </a:r>
          </a:p>
        </p:txBody>
      </p:sp>
      <p:sp>
        <p:nvSpPr>
          <p:cNvPr id="23" name="TextBox 22">
            <a:extLst>
              <a:ext uri="{FF2B5EF4-FFF2-40B4-BE49-F238E27FC236}">
                <a16:creationId xmlns:a16="http://schemas.microsoft.com/office/drawing/2014/main" id="{46FA3B70-1922-D644-7CF8-1E91129BD552}"/>
              </a:ext>
            </a:extLst>
          </p:cNvPr>
          <p:cNvSpPr txBox="1"/>
          <p:nvPr/>
        </p:nvSpPr>
        <p:spPr>
          <a:xfrm>
            <a:off x="1047743" y="1896341"/>
            <a:ext cx="547427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g</a:t>
            </a:r>
            <a:r>
              <a:rPr kumimoji="0" lang="en-GB"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 AC</a:t>
            </a:r>
            <a:r>
              <a:rPr kumimoji="0" lang="en-GB" sz="1600" b="1" i="0" u="sng"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ATCCTGAA</a:t>
            </a:r>
            <a:r>
              <a:rPr kumimoji="0" lang="en-GB"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AATTGA</a:t>
            </a:r>
            <a:endParaRPr kumimoji="0" lang="en-CH" sz="1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4" name="TextBox 23">
            <a:extLst>
              <a:ext uri="{FF2B5EF4-FFF2-40B4-BE49-F238E27FC236}">
                <a16:creationId xmlns:a16="http://schemas.microsoft.com/office/drawing/2014/main" id="{7EA2C95B-7A26-1386-BCEC-0E7617EDEAA4}"/>
              </a:ext>
            </a:extLst>
          </p:cNvPr>
          <p:cNvSpPr txBox="1"/>
          <p:nvPr/>
        </p:nvSpPr>
        <p:spPr>
          <a:xfrm>
            <a:off x="1944831" y="2179955"/>
            <a:ext cx="148416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Courier New" panose="02070309020205020404" pitchFamily="49" charset="0"/>
              </a:rPr>
              <a:t>Minimizer</a:t>
            </a:r>
            <a:endParaRPr kumimoji="0" lang="en-CH" sz="1400" b="0" i="1"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Courier New" panose="02070309020205020404" pitchFamily="49" charset="0"/>
            </a:endParaRPr>
          </a:p>
        </p:txBody>
      </p:sp>
      <p:sp>
        <p:nvSpPr>
          <p:cNvPr id="25" name="TextBox 24">
            <a:extLst>
              <a:ext uri="{FF2B5EF4-FFF2-40B4-BE49-F238E27FC236}">
                <a16:creationId xmlns:a16="http://schemas.microsoft.com/office/drawing/2014/main" id="{E6AC3D71-D0CF-9CB1-E89A-D6B6FD707E9A}"/>
              </a:ext>
            </a:extLst>
          </p:cNvPr>
          <p:cNvSpPr txBox="1"/>
          <p:nvPr/>
        </p:nvSpPr>
        <p:spPr>
          <a:xfrm>
            <a:off x="1047742" y="2535775"/>
            <a:ext cx="87456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Sizes</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endParaRPr>
          </a:p>
        </p:txBody>
      </p:sp>
      <p:sp>
        <p:nvSpPr>
          <p:cNvPr id="26" name="TextBox 25">
            <a:extLst>
              <a:ext uri="{FF2B5EF4-FFF2-40B4-BE49-F238E27FC236}">
                <a16:creationId xmlns:a16="http://schemas.microsoft.com/office/drawing/2014/main" id="{8CD401E3-FF46-031D-6431-5013FE89DF2B}"/>
              </a:ext>
            </a:extLst>
          </p:cNvPr>
          <p:cNvSpPr txBox="1"/>
          <p:nvPr/>
        </p:nvSpPr>
        <p:spPr>
          <a:xfrm>
            <a:off x="1047742" y="3262981"/>
            <a:ext cx="87456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Offsets</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endParaRPr>
          </a:p>
        </p:txBody>
      </p:sp>
      <p:sp>
        <p:nvSpPr>
          <p:cNvPr id="27" name="Rounded Rectangle 26">
            <a:extLst>
              <a:ext uri="{FF2B5EF4-FFF2-40B4-BE49-F238E27FC236}">
                <a16:creationId xmlns:a16="http://schemas.microsoft.com/office/drawing/2014/main" id="{2E49BA4D-B2F0-0455-0CF1-73E875060343}"/>
              </a:ext>
            </a:extLst>
          </p:cNvPr>
          <p:cNvSpPr/>
          <p:nvPr/>
        </p:nvSpPr>
        <p:spPr>
          <a:xfrm>
            <a:off x="1861700" y="4040581"/>
            <a:ext cx="6184325" cy="916466"/>
          </a:xfrm>
          <a:prstGeom prst="roundRect">
            <a:avLst>
              <a:gd name="adj" fmla="val 0"/>
            </a:avLst>
          </a:prstGeom>
          <a:solidFill>
            <a:srgbClr val="FBEDD4"/>
          </a:solidFill>
          <a:ln w="12700" cap="flat" cmpd="sng" algn="ctr">
            <a:solidFill>
              <a:srgbClr val="4472C4">
                <a:shade val="15000"/>
              </a:srgbClr>
            </a:solidFill>
            <a:prstDash val="solid"/>
            <a:miter lim="800000"/>
          </a:ln>
          <a:effectLst/>
        </p:spPr>
        <p:txBody>
          <a:bodyPr rtlCol="0" anchor="t"/>
          <a:lstStyle/>
          <a:p>
            <a:pPr marL="0" marR="0" lvl="0" indent="0" algn="ctr" defTabSz="914400" rtl="0" eaLnBrk="1" fontAlgn="auto" latinLnBrk="0" hangingPunct="1">
              <a:lnSpc>
                <a:spcPct val="60000"/>
              </a:lnSpc>
              <a:spcBef>
                <a:spcPts val="0"/>
              </a:spcBef>
              <a:spcAft>
                <a:spcPts val="0"/>
              </a:spcAft>
              <a:buClrTx/>
              <a:buSzTx/>
              <a:buFontTx/>
              <a:buNone/>
              <a:tabLst/>
              <a:defRPr/>
            </a:pP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ACGTAGCTGACT</a:t>
            </a:r>
            <a:r>
              <a:rPr kumimoji="0" lang="en-GB" sz="1600" b="1" i="0" u="sng"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ATCCTGAA</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GTTCGATCGATGCTAGCTTCTT</a:t>
            </a:r>
            <a:r>
              <a:rPr kumimoji="0" lang="en-CH" sz="2400" b="0" i="0" u="none" strike="noStrike" kern="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GATAGCTGCGTAGTAGCTAGTCGATTTTCGAAGCTAGTCGTTGC</a:t>
            </a:r>
            <a:r>
              <a:rPr kumimoji="0" lang="en-CH" sz="2400" b="0" i="0" u="none" strike="noStrike" kern="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TAGTCGAGCCATCAGTCGACTGCCGAT</a:t>
            </a:r>
            <a:r>
              <a:rPr kumimoji="0" lang="en-CH" sz="2400" b="0" i="0" u="none" strike="noStrike" kern="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CGTAGCG</a:t>
            </a:r>
            <a:r>
              <a:rPr kumimoji="0" lang="en-GB" sz="1600" b="0" i="0" u="none" strike="noStrike" kern="0" cap="none" spc="0" normalizeH="0" baseline="0" noProof="0" dirty="0">
                <a:ln>
                  <a:noFill/>
                </a:ln>
                <a:solidFill>
                  <a:srgbClr val="0432FF"/>
                </a:solidFill>
                <a:effectLst/>
                <a:uLnTx/>
                <a:uFillTx/>
                <a:latin typeface="Courier New" panose="02070309020205020404" pitchFamily="49" charset="0"/>
                <a:ea typeface="+mn-ea"/>
                <a:cs typeface="Courier New" panose="02070309020205020404" pitchFamily="49" charset="0"/>
              </a:rPr>
              <a:t>AC</a:t>
            </a:r>
            <a:r>
              <a:rPr kumimoji="0" lang="en-GB" sz="1600" b="1" i="0" u="sng" strike="noStrike" kern="0" cap="none" spc="0" normalizeH="0" baseline="0" noProof="0" dirty="0">
                <a:ln>
                  <a:noFill/>
                </a:ln>
                <a:solidFill>
                  <a:srgbClr val="0432FF"/>
                </a:solidFill>
                <a:effectLst/>
                <a:uLnTx/>
                <a:uFillTx/>
                <a:latin typeface="Courier New" panose="02070309020205020404" pitchFamily="49" charset="0"/>
                <a:ea typeface="+mn-ea"/>
                <a:cs typeface="Courier New" panose="02070309020205020404" pitchFamily="49" charset="0"/>
              </a:rPr>
              <a:t>ATCCTGAA</a:t>
            </a:r>
            <a:r>
              <a:rPr kumimoji="0" lang="en-GB" sz="1600" b="0" i="0" u="none" strike="noStrike" kern="0" cap="none" spc="0" normalizeH="0" baseline="0" noProof="0" dirty="0">
                <a:ln>
                  <a:noFill/>
                </a:ln>
                <a:solidFill>
                  <a:srgbClr val="0432FF"/>
                </a:solidFill>
                <a:effectLst/>
                <a:uLnTx/>
                <a:uFillTx/>
                <a:latin typeface="Courier New" panose="02070309020205020404" pitchFamily="49" charset="0"/>
                <a:ea typeface="+mn-ea"/>
                <a:cs typeface="Courier New" panose="02070309020205020404" pitchFamily="49" charset="0"/>
              </a:rPr>
              <a:t>AATTGA</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CTAGTCTAGTTCGTTTAGGCCAATGCTAGCTAGTC</a:t>
            </a:r>
            <a:r>
              <a:rPr kumimoji="0" lang="en-CH" sz="2400" b="1" i="0" u="none" strike="noStrike" kern="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GATCGTAGGACTGCTA…</a:t>
            </a:r>
          </a:p>
        </p:txBody>
      </p:sp>
      <p:sp>
        <p:nvSpPr>
          <p:cNvPr id="28" name="TextBox 27">
            <a:extLst>
              <a:ext uri="{FF2B5EF4-FFF2-40B4-BE49-F238E27FC236}">
                <a16:creationId xmlns:a16="http://schemas.microsoft.com/office/drawing/2014/main" id="{FAA28A26-890F-855F-07BE-849CE84DDF44}"/>
              </a:ext>
            </a:extLst>
          </p:cNvPr>
          <p:cNvSpPr txBox="1"/>
          <p:nvPr/>
        </p:nvSpPr>
        <p:spPr>
          <a:xfrm>
            <a:off x="1047742" y="4292035"/>
            <a:ext cx="87456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Strings</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endParaRPr>
          </a:p>
        </p:txBody>
      </p:sp>
      <p:sp>
        <p:nvSpPr>
          <p:cNvPr id="29" name="Rounded Rectangle 28">
            <a:extLst>
              <a:ext uri="{FF2B5EF4-FFF2-40B4-BE49-F238E27FC236}">
                <a16:creationId xmlns:a16="http://schemas.microsoft.com/office/drawing/2014/main" id="{BFDCAD0B-15E4-8C91-1111-FB4558F51548}"/>
              </a:ext>
            </a:extLst>
          </p:cNvPr>
          <p:cNvSpPr/>
          <p:nvPr/>
        </p:nvSpPr>
        <p:spPr>
          <a:xfrm>
            <a:off x="3876673" y="5023664"/>
            <a:ext cx="1746385" cy="238826"/>
          </a:xfrm>
          <a:prstGeom prst="roundRect">
            <a:avLst>
              <a:gd name="adj" fmla="val 0"/>
            </a:avLst>
          </a:prstGeom>
          <a:solidFill>
            <a:srgbClr val="FBEDD4"/>
          </a:solidFill>
          <a:ln w="12700" cap="flat" cmpd="sng" algn="ctr">
            <a:solidFill>
              <a:srgbClr val="4472C4">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42 86 113 145… </a:t>
            </a:r>
          </a:p>
        </p:txBody>
      </p:sp>
      <p:sp>
        <p:nvSpPr>
          <p:cNvPr id="30" name="TextBox 29">
            <a:extLst>
              <a:ext uri="{FF2B5EF4-FFF2-40B4-BE49-F238E27FC236}">
                <a16:creationId xmlns:a16="http://schemas.microsoft.com/office/drawing/2014/main" id="{4174387D-31DF-5034-C828-1A38F83B5E72}"/>
              </a:ext>
            </a:extLst>
          </p:cNvPr>
          <p:cNvSpPr txBox="1"/>
          <p:nvPr/>
        </p:nvSpPr>
        <p:spPr>
          <a:xfrm>
            <a:off x="1022388" y="4936032"/>
            <a:ext cx="313805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Uniting End Points in Strings</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endParaRPr>
          </a:p>
        </p:txBody>
      </p:sp>
      <p:cxnSp>
        <p:nvCxnSpPr>
          <p:cNvPr id="31" name="Straight Arrow Connector 30">
            <a:extLst>
              <a:ext uri="{FF2B5EF4-FFF2-40B4-BE49-F238E27FC236}">
                <a16:creationId xmlns:a16="http://schemas.microsoft.com/office/drawing/2014/main" id="{9733AED1-C4B4-4D2A-6D1C-A975AEA338C0}"/>
              </a:ext>
            </a:extLst>
          </p:cNvPr>
          <p:cNvCxnSpPr>
            <a:cxnSpLocks/>
          </p:cNvCxnSpPr>
          <p:nvPr/>
        </p:nvCxnSpPr>
        <p:spPr>
          <a:xfrm>
            <a:off x="3764973" y="2099418"/>
            <a:ext cx="1066800" cy="0"/>
          </a:xfrm>
          <a:prstGeom prst="straightConnector1">
            <a:avLst/>
          </a:prstGeom>
          <a:noFill/>
          <a:ln w="22225" cap="flat" cmpd="sng" algn="ctr">
            <a:solidFill>
              <a:srgbClr val="283593"/>
            </a:solidFill>
            <a:prstDash val="solid"/>
            <a:miter lim="800000"/>
            <a:tailEnd type="triangle" w="lg" len="med"/>
          </a:ln>
          <a:effectLst>
            <a:glow rad="12700">
              <a:sysClr val="window" lastClr="FFFFFF"/>
            </a:glow>
          </a:effectLst>
        </p:spPr>
      </p:cxnSp>
      <p:cxnSp>
        <p:nvCxnSpPr>
          <p:cNvPr id="32" name="Elbow Connector 31">
            <a:extLst>
              <a:ext uri="{FF2B5EF4-FFF2-40B4-BE49-F238E27FC236}">
                <a16:creationId xmlns:a16="http://schemas.microsoft.com/office/drawing/2014/main" id="{A55AD76F-C06D-4928-A340-68870C415F3F}"/>
              </a:ext>
            </a:extLst>
          </p:cNvPr>
          <p:cNvCxnSpPr>
            <a:cxnSpLocks/>
          </p:cNvCxnSpPr>
          <p:nvPr/>
        </p:nvCxnSpPr>
        <p:spPr>
          <a:xfrm rot="5400000">
            <a:off x="4718429" y="887328"/>
            <a:ext cx="503948" cy="2911016"/>
          </a:xfrm>
          <a:prstGeom prst="bentConnector3">
            <a:avLst>
              <a:gd name="adj1" fmla="val 66010"/>
            </a:avLst>
          </a:prstGeom>
          <a:noFill/>
          <a:ln w="22225" cap="flat" cmpd="sng" algn="ctr">
            <a:solidFill>
              <a:srgbClr val="283593"/>
            </a:solidFill>
            <a:prstDash val="solid"/>
            <a:miter lim="800000"/>
            <a:tailEnd type="triangle" w="lg" len="med"/>
          </a:ln>
          <a:effectLst/>
        </p:spPr>
      </p:cxnSp>
      <p:graphicFrame>
        <p:nvGraphicFramePr>
          <p:cNvPr id="33" name="Table 32">
            <a:extLst>
              <a:ext uri="{FF2B5EF4-FFF2-40B4-BE49-F238E27FC236}">
                <a16:creationId xmlns:a16="http://schemas.microsoft.com/office/drawing/2014/main" id="{E6763390-A229-3042-71A5-830F3308DD44}"/>
              </a:ext>
            </a:extLst>
          </p:cNvPr>
          <p:cNvGraphicFramePr>
            <a:graphicFrameLocks noGrp="1"/>
          </p:cNvGraphicFramePr>
          <p:nvPr/>
        </p:nvGraphicFramePr>
        <p:xfrm>
          <a:off x="1861693" y="3316536"/>
          <a:ext cx="6184332" cy="257931"/>
        </p:xfrm>
        <a:graphic>
          <a:graphicData uri="http://schemas.openxmlformats.org/drawingml/2006/table">
            <a:tbl>
              <a:tblPr firstRow="1" bandRow="1"/>
              <a:tblGrid>
                <a:gridCol w="441738">
                  <a:extLst>
                    <a:ext uri="{9D8B030D-6E8A-4147-A177-3AD203B41FA5}">
                      <a16:colId xmlns:a16="http://schemas.microsoft.com/office/drawing/2014/main" val="3263221883"/>
                    </a:ext>
                  </a:extLst>
                </a:gridCol>
                <a:gridCol w="441738">
                  <a:extLst>
                    <a:ext uri="{9D8B030D-6E8A-4147-A177-3AD203B41FA5}">
                      <a16:colId xmlns:a16="http://schemas.microsoft.com/office/drawing/2014/main" val="101498198"/>
                    </a:ext>
                  </a:extLst>
                </a:gridCol>
                <a:gridCol w="441738">
                  <a:extLst>
                    <a:ext uri="{9D8B030D-6E8A-4147-A177-3AD203B41FA5}">
                      <a16:colId xmlns:a16="http://schemas.microsoft.com/office/drawing/2014/main" val="2502764503"/>
                    </a:ext>
                  </a:extLst>
                </a:gridCol>
                <a:gridCol w="441738">
                  <a:extLst>
                    <a:ext uri="{9D8B030D-6E8A-4147-A177-3AD203B41FA5}">
                      <a16:colId xmlns:a16="http://schemas.microsoft.com/office/drawing/2014/main" val="428866277"/>
                    </a:ext>
                  </a:extLst>
                </a:gridCol>
                <a:gridCol w="441738">
                  <a:extLst>
                    <a:ext uri="{9D8B030D-6E8A-4147-A177-3AD203B41FA5}">
                      <a16:colId xmlns:a16="http://schemas.microsoft.com/office/drawing/2014/main" val="1331524921"/>
                    </a:ext>
                  </a:extLst>
                </a:gridCol>
                <a:gridCol w="441738">
                  <a:extLst>
                    <a:ext uri="{9D8B030D-6E8A-4147-A177-3AD203B41FA5}">
                      <a16:colId xmlns:a16="http://schemas.microsoft.com/office/drawing/2014/main" val="2723289136"/>
                    </a:ext>
                  </a:extLst>
                </a:gridCol>
                <a:gridCol w="441738">
                  <a:extLst>
                    <a:ext uri="{9D8B030D-6E8A-4147-A177-3AD203B41FA5}">
                      <a16:colId xmlns:a16="http://schemas.microsoft.com/office/drawing/2014/main" val="3843111569"/>
                    </a:ext>
                  </a:extLst>
                </a:gridCol>
                <a:gridCol w="441738">
                  <a:extLst>
                    <a:ext uri="{9D8B030D-6E8A-4147-A177-3AD203B41FA5}">
                      <a16:colId xmlns:a16="http://schemas.microsoft.com/office/drawing/2014/main" val="4088312103"/>
                    </a:ext>
                  </a:extLst>
                </a:gridCol>
                <a:gridCol w="441738">
                  <a:extLst>
                    <a:ext uri="{9D8B030D-6E8A-4147-A177-3AD203B41FA5}">
                      <a16:colId xmlns:a16="http://schemas.microsoft.com/office/drawing/2014/main" val="361614475"/>
                    </a:ext>
                  </a:extLst>
                </a:gridCol>
                <a:gridCol w="441738">
                  <a:extLst>
                    <a:ext uri="{9D8B030D-6E8A-4147-A177-3AD203B41FA5}">
                      <a16:colId xmlns:a16="http://schemas.microsoft.com/office/drawing/2014/main" val="2734710852"/>
                    </a:ext>
                  </a:extLst>
                </a:gridCol>
                <a:gridCol w="441738">
                  <a:extLst>
                    <a:ext uri="{9D8B030D-6E8A-4147-A177-3AD203B41FA5}">
                      <a16:colId xmlns:a16="http://schemas.microsoft.com/office/drawing/2014/main" val="3336548046"/>
                    </a:ext>
                  </a:extLst>
                </a:gridCol>
                <a:gridCol w="441738">
                  <a:extLst>
                    <a:ext uri="{9D8B030D-6E8A-4147-A177-3AD203B41FA5}">
                      <a16:colId xmlns:a16="http://schemas.microsoft.com/office/drawing/2014/main" val="2384353768"/>
                    </a:ext>
                  </a:extLst>
                </a:gridCol>
                <a:gridCol w="441738">
                  <a:extLst>
                    <a:ext uri="{9D8B030D-6E8A-4147-A177-3AD203B41FA5}">
                      <a16:colId xmlns:a16="http://schemas.microsoft.com/office/drawing/2014/main" val="2693561975"/>
                    </a:ext>
                  </a:extLst>
                </a:gridCol>
                <a:gridCol w="441738">
                  <a:extLst>
                    <a:ext uri="{9D8B030D-6E8A-4147-A177-3AD203B41FA5}">
                      <a16:colId xmlns:a16="http://schemas.microsoft.com/office/drawing/2014/main" val="1243896645"/>
                    </a:ext>
                  </a:extLst>
                </a:gridCol>
              </a:tblGrid>
              <a:tr h="25793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29</a:t>
                      </a:r>
                    </a:p>
                  </a:txBody>
                  <a:tcPr marL="0" marR="0" marT="0" marB="0" anchor="ctr">
                    <a:lnL w="12700" cap="flat" cmpd="sng" algn="ctr">
                      <a:solidFill>
                        <a:sysClr val="windowText" lastClr="000000"/>
                      </a:solidFill>
                      <a:prstDash val="solid"/>
                      <a:round/>
                      <a:headEnd type="none" w="med" len="med"/>
                      <a:tailEnd type="none" w="med" len="med"/>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172</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20</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50</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329</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0</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246</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1" dirty="0">
                          <a:solidFill>
                            <a:srgbClr val="0432FF"/>
                          </a:solidFill>
                          <a:latin typeface="Courier New" panose="02070309020205020404" pitchFamily="49" charset="0"/>
                          <a:cs typeface="Courier New" panose="02070309020205020404" pitchFamily="49" charset="0"/>
                        </a:rPr>
                        <a:t>9</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1" dirty="0">
                          <a:solidFill>
                            <a:srgbClr val="0432FF"/>
                          </a:solidFill>
                          <a:latin typeface="Courier New" panose="02070309020205020404" pitchFamily="49" charset="0"/>
                          <a:cs typeface="Courier New" panose="02070309020205020404" pitchFamily="49" charset="0"/>
                        </a:rPr>
                        <a:t>118</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364</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105</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30</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319</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dirty="0">
                          <a:solidFill>
                            <a:schemeClr val="tx1"/>
                          </a:solidFill>
                          <a:latin typeface="Courier New" panose="02070309020205020404" pitchFamily="49" charset="0"/>
                          <a:cs typeface="Courier New" panose="02070309020205020404" pitchFamily="49" charset="0"/>
                        </a:rPr>
                        <a:t>…</a:t>
                      </a:r>
                    </a:p>
                  </a:txBody>
                  <a:tcPr marL="0" marR="0" marT="0" marB="0" anchor="ctr">
                    <a:lnL w="12700" cmpd="sng">
                      <a:no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5CEC9"/>
                    </a:solidFill>
                  </a:tcPr>
                </a:tc>
                <a:extLst>
                  <a:ext uri="{0D108BD9-81ED-4DB2-BD59-A6C34878D82A}">
                    <a16:rowId xmlns:a16="http://schemas.microsoft.com/office/drawing/2014/main" val="2562232124"/>
                  </a:ext>
                </a:extLst>
              </a:tr>
            </a:tbl>
          </a:graphicData>
        </a:graphic>
      </p:graphicFrame>
      <p:graphicFrame>
        <p:nvGraphicFramePr>
          <p:cNvPr id="34" name="Table 33">
            <a:extLst>
              <a:ext uri="{FF2B5EF4-FFF2-40B4-BE49-F238E27FC236}">
                <a16:creationId xmlns:a16="http://schemas.microsoft.com/office/drawing/2014/main" id="{98FE8A15-E253-4170-E867-7C69AC5E9B0C}"/>
              </a:ext>
            </a:extLst>
          </p:cNvPr>
          <p:cNvGraphicFramePr>
            <a:graphicFrameLocks noGrp="1"/>
          </p:cNvGraphicFramePr>
          <p:nvPr/>
        </p:nvGraphicFramePr>
        <p:xfrm>
          <a:off x="1861693" y="3501609"/>
          <a:ext cx="6184332" cy="315706"/>
        </p:xfrm>
        <a:graphic>
          <a:graphicData uri="http://schemas.openxmlformats.org/drawingml/2006/table">
            <a:tbl>
              <a:tblPr firstRow="1" bandRow="1"/>
              <a:tblGrid>
                <a:gridCol w="441738">
                  <a:extLst>
                    <a:ext uri="{9D8B030D-6E8A-4147-A177-3AD203B41FA5}">
                      <a16:colId xmlns:a16="http://schemas.microsoft.com/office/drawing/2014/main" val="3263221883"/>
                    </a:ext>
                  </a:extLst>
                </a:gridCol>
                <a:gridCol w="441738">
                  <a:extLst>
                    <a:ext uri="{9D8B030D-6E8A-4147-A177-3AD203B41FA5}">
                      <a16:colId xmlns:a16="http://schemas.microsoft.com/office/drawing/2014/main" val="101498198"/>
                    </a:ext>
                  </a:extLst>
                </a:gridCol>
                <a:gridCol w="441738">
                  <a:extLst>
                    <a:ext uri="{9D8B030D-6E8A-4147-A177-3AD203B41FA5}">
                      <a16:colId xmlns:a16="http://schemas.microsoft.com/office/drawing/2014/main" val="2502764503"/>
                    </a:ext>
                  </a:extLst>
                </a:gridCol>
                <a:gridCol w="441738">
                  <a:extLst>
                    <a:ext uri="{9D8B030D-6E8A-4147-A177-3AD203B41FA5}">
                      <a16:colId xmlns:a16="http://schemas.microsoft.com/office/drawing/2014/main" val="428866277"/>
                    </a:ext>
                  </a:extLst>
                </a:gridCol>
                <a:gridCol w="441738">
                  <a:extLst>
                    <a:ext uri="{9D8B030D-6E8A-4147-A177-3AD203B41FA5}">
                      <a16:colId xmlns:a16="http://schemas.microsoft.com/office/drawing/2014/main" val="1331524921"/>
                    </a:ext>
                  </a:extLst>
                </a:gridCol>
                <a:gridCol w="441738">
                  <a:extLst>
                    <a:ext uri="{9D8B030D-6E8A-4147-A177-3AD203B41FA5}">
                      <a16:colId xmlns:a16="http://schemas.microsoft.com/office/drawing/2014/main" val="2723289136"/>
                    </a:ext>
                  </a:extLst>
                </a:gridCol>
                <a:gridCol w="441738">
                  <a:extLst>
                    <a:ext uri="{9D8B030D-6E8A-4147-A177-3AD203B41FA5}">
                      <a16:colId xmlns:a16="http://schemas.microsoft.com/office/drawing/2014/main" val="3843111569"/>
                    </a:ext>
                  </a:extLst>
                </a:gridCol>
                <a:gridCol w="441738">
                  <a:extLst>
                    <a:ext uri="{9D8B030D-6E8A-4147-A177-3AD203B41FA5}">
                      <a16:colId xmlns:a16="http://schemas.microsoft.com/office/drawing/2014/main" val="4088312103"/>
                    </a:ext>
                  </a:extLst>
                </a:gridCol>
                <a:gridCol w="441738">
                  <a:extLst>
                    <a:ext uri="{9D8B030D-6E8A-4147-A177-3AD203B41FA5}">
                      <a16:colId xmlns:a16="http://schemas.microsoft.com/office/drawing/2014/main" val="361614475"/>
                    </a:ext>
                  </a:extLst>
                </a:gridCol>
                <a:gridCol w="441738">
                  <a:extLst>
                    <a:ext uri="{9D8B030D-6E8A-4147-A177-3AD203B41FA5}">
                      <a16:colId xmlns:a16="http://schemas.microsoft.com/office/drawing/2014/main" val="2734710852"/>
                    </a:ext>
                  </a:extLst>
                </a:gridCol>
                <a:gridCol w="441738">
                  <a:extLst>
                    <a:ext uri="{9D8B030D-6E8A-4147-A177-3AD203B41FA5}">
                      <a16:colId xmlns:a16="http://schemas.microsoft.com/office/drawing/2014/main" val="3336548046"/>
                    </a:ext>
                  </a:extLst>
                </a:gridCol>
                <a:gridCol w="441738">
                  <a:extLst>
                    <a:ext uri="{9D8B030D-6E8A-4147-A177-3AD203B41FA5}">
                      <a16:colId xmlns:a16="http://schemas.microsoft.com/office/drawing/2014/main" val="2384353768"/>
                    </a:ext>
                  </a:extLst>
                </a:gridCol>
                <a:gridCol w="441738">
                  <a:extLst>
                    <a:ext uri="{9D8B030D-6E8A-4147-A177-3AD203B41FA5}">
                      <a16:colId xmlns:a16="http://schemas.microsoft.com/office/drawing/2014/main" val="2693561975"/>
                    </a:ext>
                  </a:extLst>
                </a:gridCol>
                <a:gridCol w="441738">
                  <a:extLst>
                    <a:ext uri="{9D8B030D-6E8A-4147-A177-3AD203B41FA5}">
                      <a16:colId xmlns:a16="http://schemas.microsoft.com/office/drawing/2014/main" val="1243896645"/>
                    </a:ext>
                  </a:extLst>
                </a:gridCol>
              </a:tblGrid>
              <a:tr h="31570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0</a:t>
                      </a:r>
                    </a:p>
                  </a:txBody>
                  <a:tcPr marL="0" marR="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1</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2</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3</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4</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5</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6</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7</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8</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9</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10</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11</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12</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a:t>
                      </a: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2232124"/>
                  </a:ext>
                </a:extLst>
              </a:tr>
            </a:tbl>
          </a:graphicData>
        </a:graphic>
      </p:graphicFrame>
      <p:graphicFrame>
        <p:nvGraphicFramePr>
          <p:cNvPr id="35" name="Table 34">
            <a:extLst>
              <a:ext uri="{FF2B5EF4-FFF2-40B4-BE49-F238E27FC236}">
                <a16:creationId xmlns:a16="http://schemas.microsoft.com/office/drawing/2014/main" id="{8B9D945F-C279-3788-8A88-DE1777EA73F2}"/>
              </a:ext>
            </a:extLst>
          </p:cNvPr>
          <p:cNvGraphicFramePr>
            <a:graphicFrameLocks noGrp="1"/>
          </p:cNvGraphicFramePr>
          <p:nvPr/>
        </p:nvGraphicFramePr>
        <p:xfrm>
          <a:off x="1861693" y="2778626"/>
          <a:ext cx="4197928" cy="315706"/>
        </p:xfrm>
        <a:graphic>
          <a:graphicData uri="http://schemas.openxmlformats.org/drawingml/2006/table">
            <a:tbl>
              <a:tblPr firstRow="1" bandRow="1"/>
              <a:tblGrid>
                <a:gridCol w="299852">
                  <a:extLst>
                    <a:ext uri="{9D8B030D-6E8A-4147-A177-3AD203B41FA5}">
                      <a16:colId xmlns:a16="http://schemas.microsoft.com/office/drawing/2014/main" val="3263221883"/>
                    </a:ext>
                  </a:extLst>
                </a:gridCol>
                <a:gridCol w="299852">
                  <a:extLst>
                    <a:ext uri="{9D8B030D-6E8A-4147-A177-3AD203B41FA5}">
                      <a16:colId xmlns:a16="http://schemas.microsoft.com/office/drawing/2014/main" val="101498198"/>
                    </a:ext>
                  </a:extLst>
                </a:gridCol>
                <a:gridCol w="299852">
                  <a:extLst>
                    <a:ext uri="{9D8B030D-6E8A-4147-A177-3AD203B41FA5}">
                      <a16:colId xmlns:a16="http://schemas.microsoft.com/office/drawing/2014/main" val="2502764503"/>
                    </a:ext>
                  </a:extLst>
                </a:gridCol>
                <a:gridCol w="299852">
                  <a:extLst>
                    <a:ext uri="{9D8B030D-6E8A-4147-A177-3AD203B41FA5}">
                      <a16:colId xmlns:a16="http://schemas.microsoft.com/office/drawing/2014/main" val="428866277"/>
                    </a:ext>
                  </a:extLst>
                </a:gridCol>
                <a:gridCol w="299852">
                  <a:extLst>
                    <a:ext uri="{9D8B030D-6E8A-4147-A177-3AD203B41FA5}">
                      <a16:colId xmlns:a16="http://schemas.microsoft.com/office/drawing/2014/main" val="1331524921"/>
                    </a:ext>
                  </a:extLst>
                </a:gridCol>
                <a:gridCol w="299852">
                  <a:extLst>
                    <a:ext uri="{9D8B030D-6E8A-4147-A177-3AD203B41FA5}">
                      <a16:colId xmlns:a16="http://schemas.microsoft.com/office/drawing/2014/main" val="2723289136"/>
                    </a:ext>
                  </a:extLst>
                </a:gridCol>
                <a:gridCol w="299852">
                  <a:extLst>
                    <a:ext uri="{9D8B030D-6E8A-4147-A177-3AD203B41FA5}">
                      <a16:colId xmlns:a16="http://schemas.microsoft.com/office/drawing/2014/main" val="3843111569"/>
                    </a:ext>
                  </a:extLst>
                </a:gridCol>
                <a:gridCol w="299852">
                  <a:extLst>
                    <a:ext uri="{9D8B030D-6E8A-4147-A177-3AD203B41FA5}">
                      <a16:colId xmlns:a16="http://schemas.microsoft.com/office/drawing/2014/main" val="4088312103"/>
                    </a:ext>
                  </a:extLst>
                </a:gridCol>
                <a:gridCol w="299852">
                  <a:extLst>
                    <a:ext uri="{9D8B030D-6E8A-4147-A177-3AD203B41FA5}">
                      <a16:colId xmlns:a16="http://schemas.microsoft.com/office/drawing/2014/main" val="361614475"/>
                    </a:ext>
                  </a:extLst>
                </a:gridCol>
                <a:gridCol w="299852">
                  <a:extLst>
                    <a:ext uri="{9D8B030D-6E8A-4147-A177-3AD203B41FA5}">
                      <a16:colId xmlns:a16="http://schemas.microsoft.com/office/drawing/2014/main" val="2734710852"/>
                    </a:ext>
                  </a:extLst>
                </a:gridCol>
                <a:gridCol w="299852">
                  <a:extLst>
                    <a:ext uri="{9D8B030D-6E8A-4147-A177-3AD203B41FA5}">
                      <a16:colId xmlns:a16="http://schemas.microsoft.com/office/drawing/2014/main" val="3336548046"/>
                    </a:ext>
                  </a:extLst>
                </a:gridCol>
                <a:gridCol w="299852">
                  <a:extLst>
                    <a:ext uri="{9D8B030D-6E8A-4147-A177-3AD203B41FA5}">
                      <a16:colId xmlns:a16="http://schemas.microsoft.com/office/drawing/2014/main" val="2384353768"/>
                    </a:ext>
                  </a:extLst>
                </a:gridCol>
                <a:gridCol w="299852">
                  <a:extLst>
                    <a:ext uri="{9D8B030D-6E8A-4147-A177-3AD203B41FA5}">
                      <a16:colId xmlns:a16="http://schemas.microsoft.com/office/drawing/2014/main" val="2693561975"/>
                    </a:ext>
                  </a:extLst>
                </a:gridCol>
                <a:gridCol w="299852">
                  <a:extLst>
                    <a:ext uri="{9D8B030D-6E8A-4147-A177-3AD203B41FA5}">
                      <a16:colId xmlns:a16="http://schemas.microsoft.com/office/drawing/2014/main" val="1243896645"/>
                    </a:ext>
                  </a:extLst>
                </a:gridCol>
              </a:tblGrid>
              <a:tr h="31570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0</a:t>
                      </a:r>
                    </a:p>
                  </a:txBody>
                  <a:tcPr marL="0" marR="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1</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2</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3</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4</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5</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6</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7</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8</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9</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10</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11</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12</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400" b="0" i="1" dirty="0">
                          <a:solidFill>
                            <a:schemeClr val="bg1">
                              <a:lumMod val="65000"/>
                            </a:schemeClr>
                          </a:solidFill>
                          <a:latin typeface="Courier New" panose="02070309020205020404" pitchFamily="49" charset="0"/>
                          <a:cs typeface="Courier New" panose="02070309020205020404" pitchFamily="49" charset="0"/>
                        </a:rPr>
                        <a:t>…</a:t>
                      </a: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2232124"/>
                  </a:ext>
                </a:extLst>
              </a:tr>
            </a:tbl>
          </a:graphicData>
        </a:graphic>
      </p:graphicFrame>
      <p:graphicFrame>
        <p:nvGraphicFramePr>
          <p:cNvPr id="36" name="Table 35">
            <a:extLst>
              <a:ext uri="{FF2B5EF4-FFF2-40B4-BE49-F238E27FC236}">
                <a16:creationId xmlns:a16="http://schemas.microsoft.com/office/drawing/2014/main" id="{01B21454-A52F-B1AF-0373-84A01ADD9F25}"/>
              </a:ext>
            </a:extLst>
          </p:cNvPr>
          <p:cNvGraphicFramePr>
            <a:graphicFrameLocks noGrp="1"/>
          </p:cNvGraphicFramePr>
          <p:nvPr/>
        </p:nvGraphicFramePr>
        <p:xfrm>
          <a:off x="1861693" y="2594810"/>
          <a:ext cx="4197928" cy="257931"/>
        </p:xfrm>
        <a:graphic>
          <a:graphicData uri="http://schemas.openxmlformats.org/drawingml/2006/table">
            <a:tbl>
              <a:tblPr firstRow="1" bandRow="1"/>
              <a:tblGrid>
                <a:gridCol w="299852">
                  <a:extLst>
                    <a:ext uri="{9D8B030D-6E8A-4147-A177-3AD203B41FA5}">
                      <a16:colId xmlns:a16="http://schemas.microsoft.com/office/drawing/2014/main" val="3263221883"/>
                    </a:ext>
                  </a:extLst>
                </a:gridCol>
                <a:gridCol w="299852">
                  <a:extLst>
                    <a:ext uri="{9D8B030D-6E8A-4147-A177-3AD203B41FA5}">
                      <a16:colId xmlns:a16="http://schemas.microsoft.com/office/drawing/2014/main" val="101498198"/>
                    </a:ext>
                  </a:extLst>
                </a:gridCol>
                <a:gridCol w="299852">
                  <a:extLst>
                    <a:ext uri="{9D8B030D-6E8A-4147-A177-3AD203B41FA5}">
                      <a16:colId xmlns:a16="http://schemas.microsoft.com/office/drawing/2014/main" val="2502764503"/>
                    </a:ext>
                  </a:extLst>
                </a:gridCol>
                <a:gridCol w="299852">
                  <a:extLst>
                    <a:ext uri="{9D8B030D-6E8A-4147-A177-3AD203B41FA5}">
                      <a16:colId xmlns:a16="http://schemas.microsoft.com/office/drawing/2014/main" val="428866277"/>
                    </a:ext>
                  </a:extLst>
                </a:gridCol>
                <a:gridCol w="299852">
                  <a:extLst>
                    <a:ext uri="{9D8B030D-6E8A-4147-A177-3AD203B41FA5}">
                      <a16:colId xmlns:a16="http://schemas.microsoft.com/office/drawing/2014/main" val="1331524921"/>
                    </a:ext>
                  </a:extLst>
                </a:gridCol>
                <a:gridCol w="299852">
                  <a:extLst>
                    <a:ext uri="{9D8B030D-6E8A-4147-A177-3AD203B41FA5}">
                      <a16:colId xmlns:a16="http://schemas.microsoft.com/office/drawing/2014/main" val="2723289136"/>
                    </a:ext>
                  </a:extLst>
                </a:gridCol>
                <a:gridCol w="299852">
                  <a:extLst>
                    <a:ext uri="{9D8B030D-6E8A-4147-A177-3AD203B41FA5}">
                      <a16:colId xmlns:a16="http://schemas.microsoft.com/office/drawing/2014/main" val="3843111569"/>
                    </a:ext>
                  </a:extLst>
                </a:gridCol>
                <a:gridCol w="299852">
                  <a:extLst>
                    <a:ext uri="{9D8B030D-6E8A-4147-A177-3AD203B41FA5}">
                      <a16:colId xmlns:a16="http://schemas.microsoft.com/office/drawing/2014/main" val="4088312103"/>
                    </a:ext>
                  </a:extLst>
                </a:gridCol>
                <a:gridCol w="299852">
                  <a:extLst>
                    <a:ext uri="{9D8B030D-6E8A-4147-A177-3AD203B41FA5}">
                      <a16:colId xmlns:a16="http://schemas.microsoft.com/office/drawing/2014/main" val="361614475"/>
                    </a:ext>
                  </a:extLst>
                </a:gridCol>
                <a:gridCol w="299852">
                  <a:extLst>
                    <a:ext uri="{9D8B030D-6E8A-4147-A177-3AD203B41FA5}">
                      <a16:colId xmlns:a16="http://schemas.microsoft.com/office/drawing/2014/main" val="2734710852"/>
                    </a:ext>
                  </a:extLst>
                </a:gridCol>
                <a:gridCol w="299852">
                  <a:extLst>
                    <a:ext uri="{9D8B030D-6E8A-4147-A177-3AD203B41FA5}">
                      <a16:colId xmlns:a16="http://schemas.microsoft.com/office/drawing/2014/main" val="3336548046"/>
                    </a:ext>
                  </a:extLst>
                </a:gridCol>
                <a:gridCol w="299852">
                  <a:extLst>
                    <a:ext uri="{9D8B030D-6E8A-4147-A177-3AD203B41FA5}">
                      <a16:colId xmlns:a16="http://schemas.microsoft.com/office/drawing/2014/main" val="2384353768"/>
                    </a:ext>
                  </a:extLst>
                </a:gridCol>
                <a:gridCol w="299852">
                  <a:extLst>
                    <a:ext uri="{9D8B030D-6E8A-4147-A177-3AD203B41FA5}">
                      <a16:colId xmlns:a16="http://schemas.microsoft.com/office/drawing/2014/main" val="2693561975"/>
                    </a:ext>
                  </a:extLst>
                </a:gridCol>
                <a:gridCol w="299852">
                  <a:extLst>
                    <a:ext uri="{9D8B030D-6E8A-4147-A177-3AD203B41FA5}">
                      <a16:colId xmlns:a16="http://schemas.microsoft.com/office/drawing/2014/main" val="1243896645"/>
                    </a:ext>
                  </a:extLst>
                </a:gridCol>
              </a:tblGrid>
              <a:tr h="25793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0</a:t>
                      </a:r>
                    </a:p>
                  </a:txBody>
                  <a:tcPr marL="0" marR="0" marT="0" marB="0" anchor="ctr">
                    <a:lnL w="12700" cap="flat" cmpd="sng" algn="ctr">
                      <a:solidFill>
                        <a:sysClr val="windowText" lastClr="000000"/>
                      </a:solidFill>
                      <a:prstDash val="solid"/>
                      <a:round/>
                      <a:headEnd type="none" w="med" len="med"/>
                      <a:tailEnd type="none" w="med" len="med"/>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1</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2</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3</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5</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1" i="0" dirty="0">
                          <a:solidFill>
                            <a:srgbClr val="0432FF"/>
                          </a:solidFill>
                          <a:latin typeface="Courier New" panose="02070309020205020404" pitchFamily="49" charset="0"/>
                          <a:cs typeface="Courier New" panose="02070309020205020404" pitchFamily="49" charset="0"/>
                        </a:rPr>
                        <a:t>7</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9</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10</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11</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12</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13</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15</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16</a:t>
                      </a:r>
                    </a:p>
                  </a:txBody>
                  <a:tcPr marL="0" marR="0" marT="0"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1600" b="0" i="0" dirty="0">
                          <a:solidFill>
                            <a:schemeClr val="tx1"/>
                          </a:solidFill>
                          <a:latin typeface="Courier New" panose="02070309020205020404" pitchFamily="49" charset="0"/>
                          <a:cs typeface="Courier New" panose="02070309020205020404" pitchFamily="49" charset="0"/>
                        </a:rPr>
                        <a:t>…</a:t>
                      </a:r>
                    </a:p>
                  </a:txBody>
                  <a:tcPr marL="0" marR="0" marT="0" marB="0" anchor="ctr">
                    <a:lnL w="12700" cmpd="sng">
                      <a:no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BDE6CB"/>
                    </a:solidFill>
                  </a:tcPr>
                </a:tc>
                <a:extLst>
                  <a:ext uri="{0D108BD9-81ED-4DB2-BD59-A6C34878D82A}">
                    <a16:rowId xmlns:a16="http://schemas.microsoft.com/office/drawing/2014/main" val="2562232124"/>
                  </a:ext>
                </a:extLst>
              </a:tr>
            </a:tbl>
          </a:graphicData>
        </a:graphic>
      </p:graphicFrame>
      <p:sp>
        <p:nvSpPr>
          <p:cNvPr id="37" name="Rounded Rectangle 36">
            <a:extLst>
              <a:ext uri="{FF2B5EF4-FFF2-40B4-BE49-F238E27FC236}">
                <a16:creationId xmlns:a16="http://schemas.microsoft.com/office/drawing/2014/main" id="{7D4F47A5-7FA9-BF75-0E08-6391C09395DA}"/>
              </a:ext>
            </a:extLst>
          </p:cNvPr>
          <p:cNvSpPr/>
          <p:nvPr/>
        </p:nvSpPr>
        <p:spPr>
          <a:xfrm>
            <a:off x="4831773" y="1933163"/>
            <a:ext cx="3188276" cy="332510"/>
          </a:xfrm>
          <a:prstGeom prst="roundRect">
            <a:avLst/>
          </a:prstGeom>
          <a:solidFill>
            <a:srgbClr val="DFC0DD"/>
          </a:solidFill>
          <a:ln w="12700" cap="flat" cmpd="sng" algn="ctr">
            <a:solidFill>
              <a:srgbClr val="4472C4">
                <a:shade val="15000"/>
              </a:srgbClr>
            </a:solidFill>
            <a:prstDash val="solid"/>
            <a:miter lim="800000"/>
          </a:ln>
          <a:effectLst/>
        </p:spPr>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prstClr val="black"/>
                </a:solidFill>
                <a:effectLst/>
                <a:uLnTx/>
                <a:uFillTx/>
                <a:latin typeface="Cambria" panose="02040503050406030204" pitchFamily="18" charset="0"/>
                <a:ea typeface="+mn-ea"/>
                <a:cs typeface="+mn-cs"/>
              </a:rPr>
              <a:t>Hash</a:t>
            </a:r>
          </a:p>
        </p:txBody>
      </p:sp>
      <p:cxnSp>
        <p:nvCxnSpPr>
          <p:cNvPr id="38" name="Elbow Connector 37">
            <a:extLst>
              <a:ext uri="{FF2B5EF4-FFF2-40B4-BE49-F238E27FC236}">
                <a16:creationId xmlns:a16="http://schemas.microsoft.com/office/drawing/2014/main" id="{30374399-8524-2A84-E5A7-A5C0BD524F6F}"/>
              </a:ext>
            </a:extLst>
          </p:cNvPr>
          <p:cNvCxnSpPr>
            <a:cxnSpLocks/>
          </p:cNvCxnSpPr>
          <p:nvPr/>
        </p:nvCxnSpPr>
        <p:spPr>
          <a:xfrm rot="16200000" flipH="1">
            <a:off x="4224718" y="2354391"/>
            <a:ext cx="306034" cy="1649252"/>
          </a:xfrm>
          <a:prstGeom prst="bentConnector3">
            <a:avLst>
              <a:gd name="adj1" fmla="val 63182"/>
            </a:avLst>
          </a:prstGeom>
          <a:noFill/>
          <a:ln w="22225" cap="flat" cmpd="sng" algn="ctr">
            <a:solidFill>
              <a:srgbClr val="283593"/>
            </a:solidFill>
            <a:prstDash val="solid"/>
            <a:miter lim="800000"/>
            <a:tailEnd type="triangle" w="lg" len="med"/>
          </a:ln>
          <a:effectLst/>
        </p:spPr>
      </p:cxnSp>
      <p:cxnSp>
        <p:nvCxnSpPr>
          <p:cNvPr id="39" name="Elbow Connector 38">
            <a:extLst>
              <a:ext uri="{FF2B5EF4-FFF2-40B4-BE49-F238E27FC236}">
                <a16:creationId xmlns:a16="http://schemas.microsoft.com/office/drawing/2014/main" id="{994D1B4E-4832-D230-70BA-0C145C0A2F52}"/>
              </a:ext>
            </a:extLst>
          </p:cNvPr>
          <p:cNvCxnSpPr>
            <a:cxnSpLocks/>
          </p:cNvCxnSpPr>
          <p:nvPr/>
        </p:nvCxnSpPr>
        <p:spPr>
          <a:xfrm rot="16200000" flipH="1">
            <a:off x="4562745" y="2275722"/>
            <a:ext cx="282448" cy="1838177"/>
          </a:xfrm>
          <a:prstGeom prst="bentConnector3">
            <a:avLst>
              <a:gd name="adj1" fmla="val 26195"/>
            </a:avLst>
          </a:prstGeom>
          <a:noFill/>
          <a:ln w="22225" cap="flat" cmpd="sng" algn="ctr">
            <a:solidFill>
              <a:srgbClr val="283593"/>
            </a:solidFill>
            <a:prstDash val="solid"/>
            <a:miter lim="800000"/>
            <a:tailEnd type="triangle" w="lg" len="med"/>
          </a:ln>
          <a:effectLst/>
        </p:spPr>
      </p:cxnSp>
      <p:cxnSp>
        <p:nvCxnSpPr>
          <p:cNvPr id="40" name="Elbow Connector 39">
            <a:extLst>
              <a:ext uri="{FF2B5EF4-FFF2-40B4-BE49-F238E27FC236}">
                <a16:creationId xmlns:a16="http://schemas.microsoft.com/office/drawing/2014/main" id="{F164438B-46DF-E309-4079-3C1553495490}"/>
              </a:ext>
            </a:extLst>
          </p:cNvPr>
          <p:cNvCxnSpPr>
            <a:cxnSpLocks/>
          </p:cNvCxnSpPr>
          <p:nvPr/>
        </p:nvCxnSpPr>
        <p:spPr>
          <a:xfrm rot="5400000">
            <a:off x="3984454" y="2889663"/>
            <a:ext cx="351984" cy="2046382"/>
          </a:xfrm>
          <a:prstGeom prst="bentConnector3">
            <a:avLst>
              <a:gd name="adj1" fmla="val 26383"/>
            </a:avLst>
          </a:prstGeom>
          <a:noFill/>
          <a:ln w="22225" cap="flat" cmpd="sng" algn="ctr">
            <a:solidFill>
              <a:srgbClr val="283593"/>
            </a:solidFill>
            <a:prstDash val="solid"/>
            <a:miter lim="800000"/>
            <a:tailEnd type="triangle" w="lg" len="med"/>
          </a:ln>
          <a:effectLst/>
        </p:spPr>
      </p:cxnSp>
      <p:cxnSp>
        <p:nvCxnSpPr>
          <p:cNvPr id="41" name="Elbow Connector 40">
            <a:extLst>
              <a:ext uri="{FF2B5EF4-FFF2-40B4-BE49-F238E27FC236}">
                <a16:creationId xmlns:a16="http://schemas.microsoft.com/office/drawing/2014/main" id="{519FA6CD-1172-8231-90E1-F24E6E31F16F}"/>
              </a:ext>
            </a:extLst>
          </p:cNvPr>
          <p:cNvCxnSpPr>
            <a:cxnSpLocks/>
          </p:cNvCxnSpPr>
          <p:nvPr/>
        </p:nvCxnSpPr>
        <p:spPr>
          <a:xfrm rot="5400000">
            <a:off x="4986276" y="3921435"/>
            <a:ext cx="826716" cy="457570"/>
          </a:xfrm>
          <a:prstGeom prst="bentConnector3">
            <a:avLst>
              <a:gd name="adj1" fmla="val 26796"/>
            </a:avLst>
          </a:prstGeom>
          <a:noFill/>
          <a:ln w="22225" cap="flat" cmpd="sng" algn="ctr">
            <a:solidFill>
              <a:srgbClr val="283593"/>
            </a:solidFill>
            <a:prstDash val="solid"/>
            <a:miter lim="800000"/>
            <a:tailEnd type="triangle" w="lg" len="med"/>
          </a:ln>
          <a:effectLst/>
        </p:spPr>
      </p:cxnSp>
    </p:spTree>
    <p:extLst>
      <p:ext uri="{BB962C8B-B14F-4D97-AF65-F5344CB8AC3E}">
        <p14:creationId xmlns:p14="http://schemas.microsoft.com/office/powerpoint/2010/main" val="228407025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D595B-72CA-00DD-6807-3BB0928ADE9F}"/>
              </a:ext>
            </a:extLst>
          </p:cNvPr>
          <p:cNvSpPr>
            <a:spLocks noGrp="1"/>
          </p:cNvSpPr>
          <p:nvPr>
            <p:ph type="title"/>
          </p:nvPr>
        </p:nvSpPr>
        <p:spPr/>
        <p:txBody>
          <a:bodyPr/>
          <a:lstStyle/>
          <a:p>
            <a:r>
              <a:rPr lang="en-CH" dirty="0"/>
              <a:t>Overview of Graph Color Encoding</a:t>
            </a:r>
          </a:p>
        </p:txBody>
      </p:sp>
      <p:sp>
        <p:nvSpPr>
          <p:cNvPr id="50" name="TextBox 49">
            <a:extLst>
              <a:ext uri="{FF2B5EF4-FFF2-40B4-BE49-F238E27FC236}">
                <a16:creationId xmlns:a16="http://schemas.microsoft.com/office/drawing/2014/main" id="{8D37B9A9-D48E-C412-F2D0-6B2B55F1C2B2}"/>
              </a:ext>
            </a:extLst>
          </p:cNvPr>
          <p:cNvSpPr txBox="1"/>
          <p:nvPr/>
        </p:nvSpPr>
        <p:spPr>
          <a:xfrm rot="16200000">
            <a:off x="1009239" y="2532750"/>
            <a:ext cx="93525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Strings</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endParaRPr>
          </a:p>
        </p:txBody>
      </p:sp>
      <p:sp>
        <p:nvSpPr>
          <p:cNvPr id="51" name="Rounded Rectangle 50">
            <a:extLst>
              <a:ext uri="{FF2B5EF4-FFF2-40B4-BE49-F238E27FC236}">
                <a16:creationId xmlns:a16="http://schemas.microsoft.com/office/drawing/2014/main" id="{47BFC894-CE6C-1004-EC8F-5D1359EAC4C4}"/>
              </a:ext>
            </a:extLst>
          </p:cNvPr>
          <p:cNvSpPr/>
          <p:nvPr/>
        </p:nvSpPr>
        <p:spPr>
          <a:xfrm>
            <a:off x="1675705" y="2253189"/>
            <a:ext cx="6184325" cy="785992"/>
          </a:xfrm>
          <a:prstGeom prst="roundRect">
            <a:avLst>
              <a:gd name="adj" fmla="val 0"/>
            </a:avLst>
          </a:prstGeom>
          <a:solidFill>
            <a:srgbClr val="FBEDD4"/>
          </a:solidFill>
          <a:ln w="12700" cap="flat" cmpd="sng" algn="ctr">
            <a:solidFill>
              <a:srgbClr val="4472C4">
                <a:shade val="15000"/>
              </a:srgbClr>
            </a:solidFill>
            <a:prstDash val="solid"/>
            <a:miter lim="800000"/>
          </a:ln>
          <a:effectLst/>
        </p:spPr>
        <p:txBody>
          <a:bodyPr rtlCol="0" anchor="t"/>
          <a:lstStyle/>
          <a:p>
            <a:pPr marL="0" marR="0" lvl="0" indent="0" algn="ctr" defTabSz="914400" rtl="0" eaLnBrk="1" fontAlgn="auto" latinLnBrk="0" hangingPunct="1">
              <a:lnSpc>
                <a:spcPct val="50000"/>
              </a:lnSpc>
              <a:spcBef>
                <a:spcPts val="0"/>
              </a:spcBef>
              <a:spcAft>
                <a:spcPts val="0"/>
              </a:spcAft>
              <a:buClrTx/>
              <a:buSzTx/>
              <a:buFontTx/>
              <a:buNone/>
              <a:tabLst/>
              <a:defRPr/>
            </a:pP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ACGTAGCTGACT</a:t>
            </a:r>
            <a:r>
              <a:rPr kumimoji="0" lang="en-GB"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ATCCTGAA</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GTTCGATCGATGCTAGCTTCTT</a:t>
            </a:r>
            <a:r>
              <a:rPr kumimoji="0" lang="en-CH" sz="2400" b="0" i="0" u="none" strike="noStrike" kern="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GATAGCTGCGTAGTAGCTAGTCGATTTTCGAAGCTAGTCGTTGC</a:t>
            </a:r>
            <a:r>
              <a:rPr kumimoji="0" lang="en-CH" sz="2400" b="0" i="0" u="none" strike="noStrike" kern="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TAGTCGAGCCATCAGTCGACTGCCGAT</a:t>
            </a:r>
            <a:r>
              <a:rPr kumimoji="0" lang="en-CH" sz="2400" b="0" i="0" u="none" strike="noStrike" kern="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CGTAGCG</a:t>
            </a:r>
            <a:r>
              <a:rPr kumimoji="0" lang="en-GB"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ACATCCTGAAAATTGA</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CTAGTCTAGTTCGTTTAGGCCAATGCTAGCTAGTC</a:t>
            </a:r>
            <a:r>
              <a:rPr kumimoji="0" lang="en-CH" sz="2400" b="0" i="0" u="none" strike="noStrike" kern="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GATCGTAGGACTGC</a:t>
            </a:r>
            <a:r>
              <a:rPr kumimoji="0" lang="en-CH" sz="1600" b="0" i="0" u="none" strike="noStrike" kern="0" cap="none" spc="0" normalizeH="0" baseline="0" noProof="0" dirty="0">
                <a:ln>
                  <a:noFill/>
                </a:ln>
                <a:solidFill>
                  <a:srgbClr val="FFC000">
                    <a:lumMod val="75000"/>
                  </a:srgbClr>
                </a:solidFill>
                <a:effectLst/>
                <a:uLnTx/>
                <a:uFillTx/>
                <a:latin typeface="Courier New" panose="02070309020205020404" pitchFamily="49" charset="0"/>
                <a:ea typeface="+mn-ea"/>
                <a:cs typeface="Courier New" panose="02070309020205020404" pitchFamily="49" charset="0"/>
              </a:rPr>
              <a:t>.</a:t>
            </a:r>
            <a:r>
              <a:rPr kumimoji="0" lang="en-CH" sz="16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p>
        </p:txBody>
      </p:sp>
      <p:sp>
        <p:nvSpPr>
          <p:cNvPr id="52" name="Rounded Rectangle 51">
            <a:extLst>
              <a:ext uri="{FF2B5EF4-FFF2-40B4-BE49-F238E27FC236}">
                <a16:creationId xmlns:a16="http://schemas.microsoft.com/office/drawing/2014/main" id="{FE521C4C-6608-0671-4E17-9D18A99A5468}"/>
              </a:ext>
            </a:extLst>
          </p:cNvPr>
          <p:cNvSpPr/>
          <p:nvPr/>
        </p:nvSpPr>
        <p:spPr>
          <a:xfrm>
            <a:off x="1755202" y="2291946"/>
            <a:ext cx="5185317" cy="165600"/>
          </a:xfrm>
          <a:prstGeom prst="roundRect">
            <a:avLst/>
          </a:prstGeom>
          <a:solidFill>
            <a:srgbClr val="009F72">
              <a:alpha val="32157"/>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Rounded Rectangle 52">
            <a:extLst>
              <a:ext uri="{FF2B5EF4-FFF2-40B4-BE49-F238E27FC236}">
                <a16:creationId xmlns:a16="http://schemas.microsoft.com/office/drawing/2014/main" id="{0C82F06F-9E4F-7A1B-9EFB-E853DA937119}"/>
              </a:ext>
            </a:extLst>
          </p:cNvPr>
          <p:cNvSpPr/>
          <p:nvPr/>
        </p:nvSpPr>
        <p:spPr>
          <a:xfrm>
            <a:off x="7091598" y="2301230"/>
            <a:ext cx="663533" cy="165600"/>
          </a:xfrm>
          <a:prstGeom prst="roundRect">
            <a:avLst/>
          </a:prstGeom>
          <a:solidFill>
            <a:srgbClr val="009F72">
              <a:alpha val="32157"/>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Rounded Rectangle 53">
            <a:extLst>
              <a:ext uri="{FF2B5EF4-FFF2-40B4-BE49-F238E27FC236}">
                <a16:creationId xmlns:a16="http://schemas.microsoft.com/office/drawing/2014/main" id="{E1C7ECCB-A8A3-E82C-7AC0-B2AE812E4ADA}"/>
              </a:ext>
            </a:extLst>
          </p:cNvPr>
          <p:cNvSpPr/>
          <p:nvPr/>
        </p:nvSpPr>
        <p:spPr>
          <a:xfrm>
            <a:off x="1755202" y="2476252"/>
            <a:ext cx="4828478" cy="164912"/>
          </a:xfrm>
          <a:prstGeom prst="roundRect">
            <a:avLst/>
          </a:prstGeom>
          <a:solidFill>
            <a:srgbClr val="009F72">
              <a:alpha val="32157"/>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Rounded Rectangle 54">
            <a:extLst>
              <a:ext uri="{FF2B5EF4-FFF2-40B4-BE49-F238E27FC236}">
                <a16:creationId xmlns:a16="http://schemas.microsoft.com/office/drawing/2014/main" id="{F505F10A-0501-35E3-CA08-98D14C428C0E}"/>
              </a:ext>
            </a:extLst>
          </p:cNvPr>
          <p:cNvSpPr/>
          <p:nvPr/>
        </p:nvSpPr>
        <p:spPr>
          <a:xfrm>
            <a:off x="6745977" y="2476277"/>
            <a:ext cx="1009154" cy="165600"/>
          </a:xfrm>
          <a:prstGeom prst="roundRect">
            <a:avLst/>
          </a:prstGeom>
          <a:solidFill>
            <a:srgbClr val="009F72">
              <a:alpha val="32157"/>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Rounded Rectangle 55">
            <a:extLst>
              <a:ext uri="{FF2B5EF4-FFF2-40B4-BE49-F238E27FC236}">
                <a16:creationId xmlns:a16="http://schemas.microsoft.com/office/drawing/2014/main" id="{68AD22F6-451C-A3AA-E769-0D0CEABC189E}"/>
              </a:ext>
            </a:extLst>
          </p:cNvPr>
          <p:cNvSpPr/>
          <p:nvPr/>
        </p:nvSpPr>
        <p:spPr>
          <a:xfrm>
            <a:off x="1755202" y="2659022"/>
            <a:ext cx="2394696" cy="164912"/>
          </a:xfrm>
          <a:prstGeom prst="roundRect">
            <a:avLst/>
          </a:prstGeom>
          <a:solidFill>
            <a:srgbClr val="009F72">
              <a:alpha val="32157"/>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Rounded Rectangle 56">
            <a:extLst>
              <a:ext uri="{FF2B5EF4-FFF2-40B4-BE49-F238E27FC236}">
                <a16:creationId xmlns:a16="http://schemas.microsoft.com/office/drawing/2014/main" id="{BB1873CA-C2A1-FED1-B716-C2378433CC4D}"/>
              </a:ext>
            </a:extLst>
          </p:cNvPr>
          <p:cNvSpPr/>
          <p:nvPr/>
        </p:nvSpPr>
        <p:spPr>
          <a:xfrm>
            <a:off x="4273475" y="2659022"/>
            <a:ext cx="3481655" cy="164912"/>
          </a:xfrm>
          <a:prstGeom prst="roundRect">
            <a:avLst/>
          </a:prstGeom>
          <a:solidFill>
            <a:srgbClr val="0432FF">
              <a:alpha val="25098"/>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56B4E9"/>
              </a:solidFill>
              <a:effectLst/>
              <a:uLnTx/>
              <a:uFillTx/>
              <a:latin typeface="Calibri" panose="020F0502020204030204"/>
              <a:ea typeface="+mn-ea"/>
              <a:cs typeface="+mn-cs"/>
            </a:endParaRPr>
          </a:p>
        </p:txBody>
      </p:sp>
      <p:sp>
        <p:nvSpPr>
          <p:cNvPr id="58" name="Rounded Rectangle 57">
            <a:extLst>
              <a:ext uri="{FF2B5EF4-FFF2-40B4-BE49-F238E27FC236}">
                <a16:creationId xmlns:a16="http://schemas.microsoft.com/office/drawing/2014/main" id="{ED35D725-13A9-0FDB-6D80-94CB383B9D68}"/>
              </a:ext>
            </a:extLst>
          </p:cNvPr>
          <p:cNvSpPr/>
          <p:nvPr/>
        </p:nvSpPr>
        <p:spPr>
          <a:xfrm>
            <a:off x="1755202" y="2840194"/>
            <a:ext cx="3747823" cy="164912"/>
          </a:xfrm>
          <a:prstGeom prst="roundRect">
            <a:avLst/>
          </a:prstGeom>
          <a:solidFill>
            <a:srgbClr val="0432FF">
              <a:alpha val="25098"/>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56B4E9"/>
              </a:solidFill>
              <a:effectLst/>
              <a:uLnTx/>
              <a:uFillTx/>
              <a:latin typeface="Calibri" panose="020F0502020204030204"/>
              <a:ea typeface="+mn-ea"/>
              <a:cs typeface="+mn-cs"/>
            </a:endParaRPr>
          </a:p>
        </p:txBody>
      </p:sp>
      <p:sp>
        <p:nvSpPr>
          <p:cNvPr id="59" name="Rounded Rectangle 58">
            <a:extLst>
              <a:ext uri="{FF2B5EF4-FFF2-40B4-BE49-F238E27FC236}">
                <a16:creationId xmlns:a16="http://schemas.microsoft.com/office/drawing/2014/main" id="{CF336C5C-6C1D-104C-F168-B23E32D6A96E}"/>
              </a:ext>
            </a:extLst>
          </p:cNvPr>
          <p:cNvSpPr/>
          <p:nvPr/>
        </p:nvSpPr>
        <p:spPr>
          <a:xfrm>
            <a:off x="5679404" y="2840194"/>
            <a:ext cx="1772494" cy="164912"/>
          </a:xfrm>
          <a:prstGeom prst="roundRect">
            <a:avLst/>
          </a:prstGeom>
          <a:solidFill>
            <a:srgbClr val="0432FF">
              <a:alpha val="25098"/>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srgbClr val="56B4E9"/>
              </a:solidFill>
              <a:effectLst/>
              <a:uLnTx/>
              <a:uFillTx/>
              <a:latin typeface="Calibri" panose="020F0502020204030204"/>
              <a:ea typeface="+mn-ea"/>
              <a:cs typeface="+mn-cs"/>
            </a:endParaRPr>
          </a:p>
        </p:txBody>
      </p:sp>
      <p:sp>
        <p:nvSpPr>
          <p:cNvPr id="60" name="Rounded Rectangle 59">
            <a:extLst>
              <a:ext uri="{FF2B5EF4-FFF2-40B4-BE49-F238E27FC236}">
                <a16:creationId xmlns:a16="http://schemas.microsoft.com/office/drawing/2014/main" id="{850B82FA-772E-0401-8221-EA3512851AAA}"/>
              </a:ext>
            </a:extLst>
          </p:cNvPr>
          <p:cNvSpPr/>
          <p:nvPr/>
        </p:nvSpPr>
        <p:spPr>
          <a:xfrm>
            <a:off x="7524368" y="2836167"/>
            <a:ext cx="207818" cy="164913"/>
          </a:xfrm>
          <a:prstGeom prst="roundRect">
            <a:avLst/>
          </a:prstGeom>
          <a:solidFill>
            <a:srgbClr val="941F93">
              <a:alpha val="36863"/>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srgbClr val="56B4E9"/>
              </a:solidFill>
              <a:effectLst/>
              <a:uLnTx/>
              <a:uFillTx/>
              <a:latin typeface="Calibri" panose="020F0502020204030204"/>
              <a:ea typeface="+mn-ea"/>
              <a:cs typeface="+mn-cs"/>
            </a:endParaRPr>
          </a:p>
        </p:txBody>
      </p:sp>
      <p:graphicFrame>
        <p:nvGraphicFramePr>
          <p:cNvPr id="61" name="Table 60">
            <a:extLst>
              <a:ext uri="{FF2B5EF4-FFF2-40B4-BE49-F238E27FC236}">
                <a16:creationId xmlns:a16="http://schemas.microsoft.com/office/drawing/2014/main" id="{4006DDAB-0035-A091-89B1-62122B561F2A}"/>
              </a:ext>
            </a:extLst>
          </p:cNvPr>
          <p:cNvGraphicFramePr>
            <a:graphicFrameLocks noGrp="1"/>
          </p:cNvGraphicFramePr>
          <p:nvPr/>
        </p:nvGraphicFramePr>
        <p:xfrm>
          <a:off x="1963091" y="3128177"/>
          <a:ext cx="315604" cy="1005840"/>
        </p:xfrm>
        <a:graphic>
          <a:graphicData uri="http://schemas.openxmlformats.org/drawingml/2006/table">
            <a:tbl>
              <a:tblPr firstRow="1" bandRow="1"/>
              <a:tblGrid>
                <a:gridCol w="315604">
                  <a:extLst>
                    <a:ext uri="{9D8B030D-6E8A-4147-A177-3AD203B41FA5}">
                      <a16:colId xmlns:a16="http://schemas.microsoft.com/office/drawing/2014/main" val="2583677892"/>
                    </a:ext>
                  </a:extLst>
                </a:gridCol>
              </a:tblGrid>
              <a:tr h="13099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CH" sz="1100" b="1" dirty="0">
                          <a:solidFill>
                            <a:srgbClr val="009F72"/>
                          </a:solidFill>
                          <a:latin typeface="Courier New" panose="02070309020205020404" pitchFamily="49" charset="0"/>
                          <a:cs typeface="Courier New" panose="02070309020205020404" pitchFamily="49"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9F72">
                        <a:alpha val="32549"/>
                      </a:srgbClr>
                    </a:solidFill>
                  </a:tcPr>
                </a:tc>
                <a:extLst>
                  <a:ext uri="{0D108BD9-81ED-4DB2-BD59-A6C34878D82A}">
                    <a16:rowId xmlns:a16="http://schemas.microsoft.com/office/drawing/2014/main" val="2821206647"/>
                  </a:ext>
                </a:extLst>
              </a:tr>
              <a:tr h="13099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CH" sz="1100" b="1" dirty="0">
                          <a:solidFill>
                            <a:srgbClr val="009F72"/>
                          </a:solidFill>
                          <a:latin typeface="Courier New" panose="02070309020205020404" pitchFamily="49" charset="0"/>
                          <a:cs typeface="Courier New" panose="02070309020205020404" pitchFamily="49"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9F72">
                        <a:alpha val="32549"/>
                      </a:srgbClr>
                    </a:solidFill>
                  </a:tcPr>
                </a:tc>
                <a:extLst>
                  <a:ext uri="{0D108BD9-81ED-4DB2-BD59-A6C34878D82A}">
                    <a16:rowId xmlns:a16="http://schemas.microsoft.com/office/drawing/2014/main" val="4209828645"/>
                  </a:ext>
                </a:extLst>
              </a:tr>
              <a:tr h="13099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CH" sz="1100" b="1" dirty="0">
                          <a:solidFill>
                            <a:srgbClr val="009F72"/>
                          </a:solidFill>
                          <a:latin typeface="Courier New" panose="02070309020205020404" pitchFamily="49" charset="0"/>
                          <a:cs typeface="Courier New" panose="02070309020205020404" pitchFamily="49" charset="0"/>
                        </a:rPr>
                        <a:t>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9F72">
                        <a:alpha val="32549"/>
                      </a:srgbClr>
                    </a:solidFill>
                  </a:tcPr>
                </a:tc>
                <a:extLst>
                  <a:ext uri="{0D108BD9-81ED-4DB2-BD59-A6C34878D82A}">
                    <a16:rowId xmlns:a16="http://schemas.microsoft.com/office/drawing/2014/main" val="3456910635"/>
                  </a:ext>
                </a:extLst>
              </a:tr>
              <a:tr h="13099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CH" sz="1100" b="1" dirty="0">
                          <a:solidFill>
                            <a:srgbClr val="0432FF"/>
                          </a:solidFill>
                          <a:latin typeface="Courier New" panose="02070309020205020404" pitchFamily="49" charset="0"/>
                          <a:cs typeface="Courier New" panose="02070309020205020404" pitchFamily="49"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432FF">
                        <a:alpha val="23529"/>
                      </a:srgbClr>
                    </a:solidFill>
                  </a:tcPr>
                </a:tc>
                <a:extLst>
                  <a:ext uri="{0D108BD9-81ED-4DB2-BD59-A6C34878D82A}">
                    <a16:rowId xmlns:a16="http://schemas.microsoft.com/office/drawing/2014/main" val="207400498"/>
                  </a:ext>
                </a:extLst>
              </a:tr>
              <a:tr h="13099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CH" sz="1100" b="1" dirty="0">
                          <a:solidFill>
                            <a:srgbClr val="0432FF"/>
                          </a:solidFill>
                          <a:latin typeface="Courier New" panose="02070309020205020404" pitchFamily="49" charset="0"/>
                          <a:cs typeface="Courier New" panose="02070309020205020404" pitchFamily="49" charset="0"/>
                        </a:rPr>
                        <a:t>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432FF">
                        <a:alpha val="23529"/>
                      </a:srgbClr>
                    </a:solidFill>
                  </a:tcPr>
                </a:tc>
                <a:extLst>
                  <a:ext uri="{0D108BD9-81ED-4DB2-BD59-A6C34878D82A}">
                    <a16:rowId xmlns:a16="http://schemas.microsoft.com/office/drawing/2014/main" val="1507514734"/>
                  </a:ext>
                </a:extLst>
              </a:tr>
              <a:tr h="13099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CH" sz="1100" b="1" dirty="0">
                          <a:solidFill>
                            <a:srgbClr val="941F93"/>
                          </a:solidFill>
                          <a:latin typeface="Courier New" panose="02070309020205020404" pitchFamily="49" charset="0"/>
                          <a:cs typeface="Courier New" panose="02070309020205020404" pitchFamily="49" charset="0"/>
                        </a:rPr>
                        <a:t>…</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41F93">
                        <a:alpha val="31373"/>
                      </a:srgbClr>
                    </a:solidFill>
                  </a:tcPr>
                </a:tc>
                <a:extLst>
                  <a:ext uri="{0D108BD9-81ED-4DB2-BD59-A6C34878D82A}">
                    <a16:rowId xmlns:a16="http://schemas.microsoft.com/office/drawing/2014/main" val="2625752410"/>
                  </a:ext>
                </a:extLst>
              </a:tr>
            </a:tbl>
          </a:graphicData>
        </a:graphic>
      </p:graphicFrame>
      <p:sp>
        <p:nvSpPr>
          <p:cNvPr id="62" name="Rectangle 61">
            <a:extLst>
              <a:ext uri="{FF2B5EF4-FFF2-40B4-BE49-F238E27FC236}">
                <a16:creationId xmlns:a16="http://schemas.microsoft.com/office/drawing/2014/main" id="{3B52F496-A118-3B82-E350-AFAFF97B23CE}"/>
              </a:ext>
            </a:extLst>
          </p:cNvPr>
          <p:cNvSpPr/>
          <p:nvPr/>
        </p:nvSpPr>
        <p:spPr>
          <a:xfrm>
            <a:off x="3935072" y="3140881"/>
            <a:ext cx="3238715" cy="269547"/>
          </a:xfrm>
          <a:prstGeom prst="rect">
            <a:avLst/>
          </a:prstGeom>
          <a:solidFill>
            <a:srgbClr val="009F72">
              <a:alpha val="31765"/>
            </a:srgbClr>
          </a:solidFill>
          <a:ln w="12700" cap="flat" cmpd="sng" algn="ctr">
            <a:solidFill>
              <a:srgbClr val="4472C4">
                <a:shade val="15000"/>
              </a:srgbClr>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ambria" panose="02040503050406030204" pitchFamily="18" charset="0"/>
                <a:ea typeface="+mn-ea"/>
                <a:cs typeface="+mn-cs"/>
              </a:rPr>
              <a:t>Graph Metadata for Unitigs with Color C</a:t>
            </a:r>
            <a:r>
              <a:rPr kumimoji="0" lang="en-CH" sz="1400" b="0" i="0" u="none" strike="noStrike" kern="0" cap="none" spc="0" normalizeH="0" baseline="-25000" noProof="0" dirty="0">
                <a:ln>
                  <a:noFill/>
                </a:ln>
                <a:solidFill>
                  <a:prstClr val="black"/>
                </a:solidFill>
                <a:effectLst/>
                <a:uLnTx/>
                <a:uFillTx/>
                <a:latin typeface="Cambria" panose="02040503050406030204" pitchFamily="18" charset="0"/>
                <a:ea typeface="+mn-ea"/>
                <a:cs typeface="+mn-cs"/>
              </a:rPr>
              <a:t>1</a:t>
            </a:r>
          </a:p>
        </p:txBody>
      </p:sp>
      <p:sp>
        <p:nvSpPr>
          <p:cNvPr id="63" name="Rectangle 62">
            <a:extLst>
              <a:ext uri="{FF2B5EF4-FFF2-40B4-BE49-F238E27FC236}">
                <a16:creationId xmlns:a16="http://schemas.microsoft.com/office/drawing/2014/main" id="{D003810D-57E1-1C22-D5E7-02AF4A334321}"/>
              </a:ext>
            </a:extLst>
          </p:cNvPr>
          <p:cNvSpPr/>
          <p:nvPr/>
        </p:nvSpPr>
        <p:spPr>
          <a:xfrm>
            <a:off x="3935072" y="3410428"/>
            <a:ext cx="3924958" cy="269547"/>
          </a:xfrm>
          <a:prstGeom prst="rect">
            <a:avLst/>
          </a:prstGeom>
          <a:solidFill>
            <a:srgbClr val="C7D0FF"/>
          </a:solidFill>
          <a:ln w="12700" cap="flat" cmpd="sng" algn="ctr">
            <a:solidFill>
              <a:srgbClr val="4472C4">
                <a:shade val="15000"/>
              </a:srgbClr>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ambria" panose="02040503050406030204" pitchFamily="18" charset="0"/>
                <a:ea typeface="+mn-ea"/>
                <a:cs typeface="+mn-cs"/>
              </a:rPr>
              <a:t>Graph Metadata for Unitigs with Color C</a:t>
            </a:r>
            <a:r>
              <a:rPr kumimoji="0" lang="en-CH" sz="1400" b="0" i="0" u="none" strike="noStrike" kern="0" cap="none" spc="0" normalizeH="0" baseline="-25000" noProof="0" dirty="0">
                <a:ln>
                  <a:noFill/>
                </a:ln>
                <a:solidFill>
                  <a:prstClr val="black"/>
                </a:solidFill>
                <a:effectLst/>
                <a:uLnTx/>
                <a:uFillTx/>
                <a:latin typeface="Cambria" panose="02040503050406030204" pitchFamily="18" charset="0"/>
                <a:ea typeface="+mn-ea"/>
                <a:cs typeface="+mn-cs"/>
              </a:rPr>
              <a:t>2</a:t>
            </a:r>
          </a:p>
        </p:txBody>
      </p:sp>
      <p:sp>
        <p:nvSpPr>
          <p:cNvPr id="64" name="Rectangle 63">
            <a:extLst>
              <a:ext uri="{FF2B5EF4-FFF2-40B4-BE49-F238E27FC236}">
                <a16:creationId xmlns:a16="http://schemas.microsoft.com/office/drawing/2014/main" id="{7B49DBDD-BBF5-AEAD-67AD-9F4193DF902A}"/>
              </a:ext>
            </a:extLst>
          </p:cNvPr>
          <p:cNvSpPr/>
          <p:nvPr/>
        </p:nvSpPr>
        <p:spPr>
          <a:xfrm>
            <a:off x="3935072" y="3682871"/>
            <a:ext cx="1197264" cy="267886"/>
          </a:xfrm>
          <a:prstGeom prst="rect">
            <a:avLst/>
          </a:prstGeom>
          <a:solidFill>
            <a:srgbClr val="DFBBDF"/>
          </a:solidFill>
          <a:ln w="12700" cap="flat" cmpd="sng" algn="ctr">
            <a:solidFill>
              <a:srgbClr val="4472C4">
                <a:shade val="15000"/>
              </a:srgbClr>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ambria" panose="02040503050406030204" pitchFamily="18" charset="0"/>
                <a:ea typeface="+mn-ea"/>
                <a:cs typeface="+mn-cs"/>
              </a:rPr>
              <a:t> …</a:t>
            </a:r>
          </a:p>
        </p:txBody>
      </p:sp>
      <p:sp>
        <p:nvSpPr>
          <p:cNvPr id="65" name="TextBox 64">
            <a:extLst>
              <a:ext uri="{FF2B5EF4-FFF2-40B4-BE49-F238E27FC236}">
                <a16:creationId xmlns:a16="http://schemas.microsoft.com/office/drawing/2014/main" id="{81E8B7A3-8D86-E0B0-D698-4CD38B767BBF}"/>
              </a:ext>
            </a:extLst>
          </p:cNvPr>
          <p:cNvSpPr txBox="1"/>
          <p:nvPr/>
        </p:nvSpPr>
        <p:spPr>
          <a:xfrm rot="16200000">
            <a:off x="1102778" y="3311108"/>
            <a:ext cx="1005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Courier New" panose="02070309020205020404" pitchFamily="49" charset="0"/>
              </a:rPr>
              <a:t>Color</a:t>
            </a:r>
            <a:br>
              <a:rPr kumimoji="0" lang="en-GB"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br>
            <a:r>
              <a:rPr kumimoji="0" lang="en-GB"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Bitmap</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endParaRPr>
          </a:p>
        </p:txBody>
      </p:sp>
      <p:cxnSp>
        <p:nvCxnSpPr>
          <p:cNvPr id="66" name="Straight Arrow Connector 65">
            <a:extLst>
              <a:ext uri="{FF2B5EF4-FFF2-40B4-BE49-F238E27FC236}">
                <a16:creationId xmlns:a16="http://schemas.microsoft.com/office/drawing/2014/main" id="{8263874B-ACCB-A104-DBCA-CBD15B4C32D7}"/>
              </a:ext>
            </a:extLst>
          </p:cNvPr>
          <p:cNvCxnSpPr>
            <a:cxnSpLocks/>
          </p:cNvCxnSpPr>
          <p:nvPr/>
        </p:nvCxnSpPr>
        <p:spPr>
          <a:xfrm>
            <a:off x="2405392" y="3140881"/>
            <a:ext cx="0" cy="488326"/>
          </a:xfrm>
          <a:prstGeom prst="straightConnector1">
            <a:avLst/>
          </a:prstGeom>
          <a:noFill/>
          <a:ln w="15875" cap="flat" cmpd="sng" algn="ctr">
            <a:solidFill>
              <a:srgbClr val="009F72"/>
            </a:solidFill>
            <a:prstDash val="sysDash"/>
            <a:miter lim="800000"/>
            <a:tailEnd type="triangle" w="lg" len="med"/>
          </a:ln>
          <a:effectLst/>
        </p:spPr>
      </p:cxnSp>
      <p:cxnSp>
        <p:nvCxnSpPr>
          <p:cNvPr id="67" name="Straight Arrow Connector 66">
            <a:extLst>
              <a:ext uri="{FF2B5EF4-FFF2-40B4-BE49-F238E27FC236}">
                <a16:creationId xmlns:a16="http://schemas.microsoft.com/office/drawing/2014/main" id="{5EBD4689-CFD5-9CE0-C384-4040A296B602}"/>
              </a:ext>
            </a:extLst>
          </p:cNvPr>
          <p:cNvCxnSpPr>
            <a:cxnSpLocks/>
          </p:cNvCxnSpPr>
          <p:nvPr/>
        </p:nvCxnSpPr>
        <p:spPr>
          <a:xfrm>
            <a:off x="2405392" y="3716005"/>
            <a:ext cx="0" cy="344731"/>
          </a:xfrm>
          <a:prstGeom prst="straightConnector1">
            <a:avLst/>
          </a:prstGeom>
          <a:noFill/>
          <a:ln w="15875" cap="flat" cmpd="sng" algn="ctr">
            <a:solidFill>
              <a:srgbClr val="0432FF"/>
            </a:solidFill>
            <a:prstDash val="sysDash"/>
            <a:miter lim="800000"/>
            <a:tailEnd type="triangle" w="lg" len="med"/>
          </a:ln>
          <a:effectLst/>
        </p:spPr>
      </p:cxnSp>
      <p:cxnSp>
        <p:nvCxnSpPr>
          <p:cNvPr id="68" name="Curved Connector 67">
            <a:extLst>
              <a:ext uri="{FF2B5EF4-FFF2-40B4-BE49-F238E27FC236}">
                <a16:creationId xmlns:a16="http://schemas.microsoft.com/office/drawing/2014/main" id="{CE7AE899-279B-689B-7953-560A6808A508}"/>
              </a:ext>
            </a:extLst>
          </p:cNvPr>
          <p:cNvCxnSpPr>
            <a:cxnSpLocks/>
          </p:cNvCxnSpPr>
          <p:nvPr/>
        </p:nvCxnSpPr>
        <p:spPr>
          <a:xfrm flipV="1">
            <a:off x="2405392" y="3243727"/>
            <a:ext cx="1190657" cy="385480"/>
          </a:xfrm>
          <a:prstGeom prst="curvedConnector3">
            <a:avLst/>
          </a:prstGeom>
          <a:noFill/>
          <a:ln w="15875" cap="flat" cmpd="sng" algn="ctr">
            <a:solidFill>
              <a:srgbClr val="009F72"/>
            </a:solidFill>
            <a:prstDash val="sysDash"/>
            <a:miter lim="800000"/>
            <a:tailEnd type="triangle"/>
          </a:ln>
          <a:effectLst/>
        </p:spPr>
      </p:cxnSp>
      <p:cxnSp>
        <p:nvCxnSpPr>
          <p:cNvPr id="69" name="Curved Connector 68">
            <a:extLst>
              <a:ext uri="{FF2B5EF4-FFF2-40B4-BE49-F238E27FC236}">
                <a16:creationId xmlns:a16="http://schemas.microsoft.com/office/drawing/2014/main" id="{5511C5B1-3CCB-0A95-78DF-B679B407B8C1}"/>
              </a:ext>
            </a:extLst>
          </p:cNvPr>
          <p:cNvCxnSpPr>
            <a:cxnSpLocks/>
          </p:cNvCxnSpPr>
          <p:nvPr/>
        </p:nvCxnSpPr>
        <p:spPr>
          <a:xfrm flipV="1">
            <a:off x="2405392" y="3519076"/>
            <a:ext cx="1190657" cy="536588"/>
          </a:xfrm>
          <a:prstGeom prst="curvedConnector3">
            <a:avLst/>
          </a:prstGeom>
          <a:noFill/>
          <a:ln w="15875" cap="flat" cmpd="sng" algn="ctr">
            <a:solidFill>
              <a:srgbClr val="0432FF"/>
            </a:solidFill>
            <a:prstDash val="sysDash"/>
            <a:miter lim="800000"/>
            <a:tailEnd type="triangle"/>
          </a:ln>
          <a:effectLst/>
        </p:spPr>
      </p:cxnSp>
      <p:sp>
        <p:nvSpPr>
          <p:cNvPr id="70" name="TextBox 69">
            <a:extLst>
              <a:ext uri="{FF2B5EF4-FFF2-40B4-BE49-F238E27FC236}">
                <a16:creationId xmlns:a16="http://schemas.microsoft.com/office/drawing/2014/main" id="{0956CF11-61CE-3A6C-73A0-BDB0D9BCAB5D}"/>
              </a:ext>
            </a:extLst>
          </p:cNvPr>
          <p:cNvSpPr txBox="1"/>
          <p:nvPr/>
        </p:nvSpPr>
        <p:spPr>
          <a:xfrm>
            <a:off x="3596049" y="3100576"/>
            <a:ext cx="46937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9F72"/>
                </a:solidFill>
                <a:effectLst/>
                <a:uLnTx/>
                <a:uFillTx/>
                <a:latin typeface="Cambria" panose="02040503050406030204" pitchFamily="18" charset="0"/>
                <a:ea typeface="+mn-ea"/>
                <a:cs typeface="Courier New" panose="02070309020205020404" pitchFamily="49" charset="0"/>
              </a:rPr>
              <a:t>C</a:t>
            </a:r>
            <a:r>
              <a:rPr kumimoji="0" lang="en-GB" sz="1600" b="1" i="0" u="none" strike="noStrike" kern="1200" cap="none" spc="0" normalizeH="0" baseline="-25000" noProof="0" dirty="0">
                <a:ln>
                  <a:noFill/>
                </a:ln>
                <a:solidFill>
                  <a:srgbClr val="009F72"/>
                </a:solidFill>
                <a:effectLst/>
                <a:uLnTx/>
                <a:uFillTx/>
                <a:latin typeface="Cambria" panose="02040503050406030204" pitchFamily="18" charset="0"/>
                <a:ea typeface="+mn-ea"/>
                <a:cs typeface="Courier New" panose="02070309020205020404" pitchFamily="49" charset="0"/>
              </a:rPr>
              <a:t>1</a:t>
            </a:r>
            <a:endParaRPr kumimoji="0" lang="en-CH" sz="1600" b="1" i="0" u="none" strike="noStrike" kern="1200" cap="none" spc="0" normalizeH="0" baseline="-25000" noProof="0" dirty="0">
              <a:ln>
                <a:noFill/>
              </a:ln>
              <a:solidFill>
                <a:srgbClr val="009F72"/>
              </a:solidFill>
              <a:effectLst/>
              <a:uLnTx/>
              <a:uFillTx/>
              <a:latin typeface="Cambria" panose="02040503050406030204" pitchFamily="18" charset="0"/>
              <a:ea typeface="+mn-ea"/>
              <a:cs typeface="Courier New" panose="02070309020205020404" pitchFamily="49" charset="0"/>
            </a:endParaRPr>
          </a:p>
        </p:txBody>
      </p:sp>
      <p:sp>
        <p:nvSpPr>
          <p:cNvPr id="71" name="TextBox 70">
            <a:extLst>
              <a:ext uri="{FF2B5EF4-FFF2-40B4-BE49-F238E27FC236}">
                <a16:creationId xmlns:a16="http://schemas.microsoft.com/office/drawing/2014/main" id="{22E063A6-0558-CA6E-7410-1665C2D22E7F}"/>
              </a:ext>
            </a:extLst>
          </p:cNvPr>
          <p:cNvSpPr txBox="1"/>
          <p:nvPr/>
        </p:nvSpPr>
        <p:spPr>
          <a:xfrm>
            <a:off x="3596049" y="3375925"/>
            <a:ext cx="46937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432FF"/>
                </a:solidFill>
                <a:effectLst/>
                <a:uLnTx/>
                <a:uFillTx/>
                <a:latin typeface="Cambria" panose="02040503050406030204" pitchFamily="18" charset="0"/>
                <a:ea typeface="+mn-ea"/>
                <a:cs typeface="Courier New" panose="02070309020205020404" pitchFamily="49" charset="0"/>
              </a:rPr>
              <a:t>C</a:t>
            </a:r>
            <a:r>
              <a:rPr kumimoji="0" lang="en-GB" sz="1600" b="1" i="0" u="none" strike="noStrike" kern="1200" cap="none" spc="0" normalizeH="0" baseline="-25000" noProof="0" dirty="0">
                <a:ln>
                  <a:noFill/>
                </a:ln>
                <a:solidFill>
                  <a:srgbClr val="0432FF"/>
                </a:solidFill>
                <a:effectLst/>
                <a:uLnTx/>
                <a:uFillTx/>
                <a:latin typeface="Cambria" panose="02040503050406030204" pitchFamily="18" charset="0"/>
                <a:ea typeface="+mn-ea"/>
                <a:cs typeface="Courier New" panose="02070309020205020404" pitchFamily="49" charset="0"/>
              </a:rPr>
              <a:t>2</a:t>
            </a:r>
            <a:endParaRPr kumimoji="0" lang="en-CH" sz="1600" b="1" i="0" u="none" strike="noStrike" kern="1200" cap="none" spc="0" normalizeH="0" baseline="-25000" noProof="0" dirty="0">
              <a:ln>
                <a:noFill/>
              </a:ln>
              <a:solidFill>
                <a:srgbClr val="0432FF"/>
              </a:solidFill>
              <a:effectLst/>
              <a:uLnTx/>
              <a:uFillTx/>
              <a:latin typeface="Cambria" panose="02040503050406030204" pitchFamily="18" charset="0"/>
              <a:ea typeface="+mn-ea"/>
              <a:cs typeface="Courier New" panose="02070309020205020404" pitchFamily="49" charset="0"/>
            </a:endParaRPr>
          </a:p>
        </p:txBody>
      </p:sp>
      <p:sp>
        <p:nvSpPr>
          <p:cNvPr id="72" name="TextBox 71">
            <a:extLst>
              <a:ext uri="{FF2B5EF4-FFF2-40B4-BE49-F238E27FC236}">
                <a16:creationId xmlns:a16="http://schemas.microsoft.com/office/drawing/2014/main" id="{ECC54C29-DBFF-864C-EECE-2435FC4441BD}"/>
              </a:ext>
            </a:extLst>
          </p:cNvPr>
          <p:cNvSpPr txBox="1"/>
          <p:nvPr/>
        </p:nvSpPr>
        <p:spPr>
          <a:xfrm>
            <a:off x="3596049" y="3651274"/>
            <a:ext cx="46937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941F93"/>
                </a:solidFill>
                <a:effectLst/>
                <a:uLnTx/>
                <a:uFillTx/>
                <a:latin typeface="Cambria" panose="02040503050406030204" pitchFamily="18" charset="0"/>
                <a:ea typeface="+mn-ea"/>
                <a:cs typeface="Courier New" panose="02070309020205020404" pitchFamily="49" charset="0"/>
              </a:rPr>
              <a:t>C</a:t>
            </a:r>
            <a:r>
              <a:rPr kumimoji="0" lang="en-GB" sz="1600" b="1" i="0" u="none" strike="noStrike" kern="1200" cap="none" spc="0" normalizeH="0" baseline="-25000" noProof="0" dirty="0">
                <a:ln>
                  <a:noFill/>
                </a:ln>
                <a:solidFill>
                  <a:srgbClr val="941F93"/>
                </a:solidFill>
                <a:effectLst/>
                <a:uLnTx/>
                <a:uFillTx/>
                <a:latin typeface="Cambria" panose="02040503050406030204" pitchFamily="18" charset="0"/>
                <a:ea typeface="+mn-ea"/>
                <a:cs typeface="Courier New" panose="02070309020205020404" pitchFamily="49" charset="0"/>
              </a:rPr>
              <a:t>3</a:t>
            </a:r>
            <a:endParaRPr kumimoji="0" lang="en-CH" sz="1600" b="1" i="0" u="none" strike="noStrike" kern="1200" cap="none" spc="0" normalizeH="0" baseline="-25000" noProof="0" dirty="0">
              <a:ln>
                <a:noFill/>
              </a:ln>
              <a:solidFill>
                <a:srgbClr val="941F93"/>
              </a:solidFill>
              <a:effectLst/>
              <a:uLnTx/>
              <a:uFillTx/>
              <a:latin typeface="Cambria" panose="02040503050406030204" pitchFamily="18" charset="0"/>
              <a:ea typeface="+mn-ea"/>
              <a:cs typeface="Courier New" panose="02070309020205020404" pitchFamily="49" charset="0"/>
            </a:endParaRPr>
          </a:p>
        </p:txBody>
      </p:sp>
    </p:spTree>
    <p:extLst>
      <p:ext uri="{BB962C8B-B14F-4D97-AF65-F5344CB8AC3E}">
        <p14:creationId xmlns:p14="http://schemas.microsoft.com/office/powerpoint/2010/main" val="399325289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C7221-A0CB-CB46-7EC1-4E6CDFFA0DB9}"/>
              </a:ext>
            </a:extLst>
          </p:cNvPr>
          <p:cNvSpPr>
            <a:spLocks noGrp="1"/>
          </p:cNvSpPr>
          <p:nvPr>
            <p:ph type="title"/>
          </p:nvPr>
        </p:nvSpPr>
        <p:spPr/>
        <p:txBody>
          <a:bodyPr/>
          <a:lstStyle/>
          <a:p>
            <a:r>
              <a:rPr lang="en-CH" dirty="0"/>
              <a:t>Step </a:t>
            </a:r>
            <a:r>
              <a:rPr lang="en-CH" dirty="0">
                <a:latin typeface="+mn-lt"/>
              </a:rPr>
              <a:t>1</a:t>
            </a:r>
            <a:r>
              <a:rPr lang="en-CH" dirty="0"/>
              <a:t>: Query Processing</a:t>
            </a:r>
          </a:p>
        </p:txBody>
      </p:sp>
      <p:sp>
        <p:nvSpPr>
          <p:cNvPr id="3" name="Content Placeholder 2">
            <a:extLst>
              <a:ext uri="{FF2B5EF4-FFF2-40B4-BE49-F238E27FC236}">
                <a16:creationId xmlns:a16="http://schemas.microsoft.com/office/drawing/2014/main" id="{D000A002-68C4-FEDF-31DB-663EA0C700CA}"/>
              </a:ext>
            </a:extLst>
          </p:cNvPr>
          <p:cNvSpPr>
            <a:spLocks noGrp="1"/>
          </p:cNvSpPr>
          <p:nvPr>
            <p:ph idx="1"/>
          </p:nvPr>
        </p:nvSpPr>
        <p:spPr>
          <a:xfrm>
            <a:off x="189560" y="891541"/>
            <a:ext cx="8798061" cy="1451610"/>
          </a:xfrm>
        </p:spPr>
        <p:txBody>
          <a:bodyPr/>
          <a:lstStyle/>
          <a:p>
            <a:r>
              <a:rPr lang="en-CH" sz="2400" dirty="0"/>
              <a:t>Performed in the host system to avoid excessive writes to NAND flash dies during k-mer extraction</a:t>
            </a:r>
          </a:p>
          <a:p>
            <a:r>
              <a:rPr lang="en-CH" sz="2400" dirty="0"/>
              <a:t>Leverages the key property of the underlying data structures: The small Sizes</a:t>
            </a:r>
          </a:p>
        </p:txBody>
      </p:sp>
      <p:sp>
        <p:nvSpPr>
          <p:cNvPr id="66" name="Rounded Rectangle 65">
            <a:extLst>
              <a:ext uri="{FF2B5EF4-FFF2-40B4-BE49-F238E27FC236}">
                <a16:creationId xmlns:a16="http://schemas.microsoft.com/office/drawing/2014/main" id="{D84382CD-9FC8-8B05-C466-63A448733C82}"/>
              </a:ext>
            </a:extLst>
          </p:cNvPr>
          <p:cNvSpPr/>
          <p:nvPr/>
        </p:nvSpPr>
        <p:spPr>
          <a:xfrm>
            <a:off x="2349857" y="3383774"/>
            <a:ext cx="870513" cy="1645498"/>
          </a:xfrm>
          <a:prstGeom prst="roundRect">
            <a:avLst>
              <a:gd name="adj" fmla="val 5422"/>
            </a:avLst>
          </a:prstGeom>
          <a:solidFill>
            <a:srgbClr val="FEF2D8">
              <a:alpha val="74118"/>
            </a:srgbClr>
          </a:solidFill>
          <a:ln w="15875" cap="flat" cmpd="sng" algn="ctr">
            <a:solidFill>
              <a:srgbClr val="FFC000">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7" name="Rounded Rectangle 66">
            <a:extLst>
              <a:ext uri="{FF2B5EF4-FFF2-40B4-BE49-F238E27FC236}">
                <a16:creationId xmlns:a16="http://schemas.microsoft.com/office/drawing/2014/main" id="{AE434328-5294-56A5-AED4-FA860104EA92}"/>
              </a:ext>
            </a:extLst>
          </p:cNvPr>
          <p:cNvSpPr/>
          <p:nvPr/>
        </p:nvSpPr>
        <p:spPr>
          <a:xfrm>
            <a:off x="941071" y="3387306"/>
            <a:ext cx="1334069" cy="1645498"/>
          </a:xfrm>
          <a:prstGeom prst="roundRect">
            <a:avLst>
              <a:gd name="adj" fmla="val 5422"/>
            </a:avLst>
          </a:prstGeom>
          <a:solidFill>
            <a:srgbClr val="FEF2D8">
              <a:alpha val="74118"/>
            </a:srgbClr>
          </a:solidFill>
          <a:ln w="15875" cap="flat" cmpd="sng" algn="ctr">
            <a:solidFill>
              <a:srgbClr val="FFC000">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D4578D78-FB07-5BE5-E3DE-92C15220E376}"/>
              </a:ext>
            </a:extLst>
          </p:cNvPr>
          <p:cNvSpPr/>
          <p:nvPr/>
        </p:nvSpPr>
        <p:spPr>
          <a:xfrm>
            <a:off x="1001396" y="3641090"/>
            <a:ext cx="1227758" cy="194086"/>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ACTAGTCGT…</a:t>
            </a:r>
          </a:p>
        </p:txBody>
      </p:sp>
      <p:sp>
        <p:nvSpPr>
          <p:cNvPr id="69" name="TextBox 68">
            <a:extLst>
              <a:ext uri="{FF2B5EF4-FFF2-40B4-BE49-F238E27FC236}">
                <a16:creationId xmlns:a16="http://schemas.microsoft.com/office/drawing/2014/main" id="{0846E796-568B-A060-CE54-53F85293C728}"/>
              </a:ext>
            </a:extLst>
          </p:cNvPr>
          <p:cNvSpPr txBox="1"/>
          <p:nvPr/>
        </p:nvSpPr>
        <p:spPr>
          <a:xfrm>
            <a:off x="902970" y="3363819"/>
            <a:ext cx="6731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Read:</a:t>
            </a:r>
          </a:p>
        </p:txBody>
      </p:sp>
      <p:sp>
        <p:nvSpPr>
          <p:cNvPr id="70" name="Rectangle 69">
            <a:extLst>
              <a:ext uri="{FF2B5EF4-FFF2-40B4-BE49-F238E27FC236}">
                <a16:creationId xmlns:a16="http://schemas.microsoft.com/office/drawing/2014/main" id="{41211ACE-A13F-ABDB-9A72-98DB1AC515DB}"/>
              </a:ext>
            </a:extLst>
          </p:cNvPr>
          <p:cNvSpPr/>
          <p:nvPr/>
        </p:nvSpPr>
        <p:spPr>
          <a:xfrm>
            <a:off x="1001396" y="4124986"/>
            <a:ext cx="602062" cy="194086"/>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ACTAG</a:t>
            </a:r>
          </a:p>
        </p:txBody>
      </p:sp>
      <p:sp>
        <p:nvSpPr>
          <p:cNvPr id="71" name="TextBox 70">
            <a:extLst>
              <a:ext uri="{FF2B5EF4-FFF2-40B4-BE49-F238E27FC236}">
                <a16:creationId xmlns:a16="http://schemas.microsoft.com/office/drawing/2014/main" id="{72F39607-1EF2-678D-C595-76CE35BC4D6F}"/>
              </a:ext>
            </a:extLst>
          </p:cNvPr>
          <p:cNvSpPr txBox="1"/>
          <p:nvPr/>
        </p:nvSpPr>
        <p:spPr>
          <a:xfrm>
            <a:off x="1691543" y="4319375"/>
            <a:ext cx="414338" cy="369332"/>
          </a:xfrm>
          <a:prstGeom prst="rect">
            <a:avLst/>
          </a:prstGeom>
          <a:noFill/>
          <a:ln w="158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72" name="TextBox 71">
            <a:extLst>
              <a:ext uri="{FF2B5EF4-FFF2-40B4-BE49-F238E27FC236}">
                <a16:creationId xmlns:a16="http://schemas.microsoft.com/office/drawing/2014/main" id="{4D75F352-82AF-D4C9-FCF0-005D9F47141E}"/>
              </a:ext>
            </a:extLst>
          </p:cNvPr>
          <p:cNvSpPr txBox="1"/>
          <p:nvPr/>
        </p:nvSpPr>
        <p:spPr>
          <a:xfrm>
            <a:off x="902970" y="3848958"/>
            <a:ext cx="88265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a:t>
            </a:r>
            <a:r>
              <a:rPr kumimoji="0" lang="en-CH"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-mers:</a:t>
            </a:r>
          </a:p>
        </p:txBody>
      </p:sp>
      <p:sp>
        <p:nvSpPr>
          <p:cNvPr id="73" name="TextBox 72">
            <a:extLst>
              <a:ext uri="{FF2B5EF4-FFF2-40B4-BE49-F238E27FC236}">
                <a16:creationId xmlns:a16="http://schemas.microsoft.com/office/drawing/2014/main" id="{2168E4E4-3203-3739-C5D3-E4B63D3A530D}"/>
              </a:ext>
            </a:extLst>
          </p:cNvPr>
          <p:cNvSpPr txBox="1"/>
          <p:nvPr/>
        </p:nvSpPr>
        <p:spPr>
          <a:xfrm>
            <a:off x="948690" y="4594098"/>
            <a:ext cx="1321813" cy="458587"/>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1400" b="1" i="1" u="none" strike="noStrike" kern="1200" cap="none" spc="0" normalizeH="0" baseline="0" noProof="0" dirty="0">
                <a:ln>
                  <a:noFill/>
                </a:ln>
                <a:solidFill>
                  <a:srgbClr val="A27A00"/>
                </a:solidFill>
                <a:effectLst/>
                <a:uLnTx/>
                <a:uFillTx/>
                <a:latin typeface="Cambria" panose="02040503050406030204" pitchFamily="18" charset="0"/>
                <a:ea typeface="+mn-ea"/>
                <a:cs typeface="+mn-cs"/>
              </a:rPr>
              <a:t>❶ K-mer </a:t>
            </a:r>
            <a:br>
              <a:rPr kumimoji="0" lang="en-CH" sz="1400" b="1" i="1" u="none" strike="noStrike" kern="1200" cap="none" spc="0" normalizeH="0" baseline="0" noProof="0" dirty="0">
                <a:ln>
                  <a:noFill/>
                </a:ln>
                <a:solidFill>
                  <a:srgbClr val="A27A00"/>
                </a:solidFill>
                <a:effectLst/>
                <a:uLnTx/>
                <a:uFillTx/>
                <a:latin typeface="Cambria" panose="02040503050406030204" pitchFamily="18" charset="0"/>
                <a:ea typeface="+mn-ea"/>
                <a:cs typeface="+mn-cs"/>
              </a:rPr>
            </a:br>
            <a:r>
              <a:rPr kumimoji="0" lang="en-CH" sz="1400" b="1" i="1" u="none" strike="noStrike" kern="1200" cap="none" spc="0" normalizeH="0" baseline="0" noProof="0" dirty="0">
                <a:ln>
                  <a:noFill/>
                </a:ln>
                <a:solidFill>
                  <a:srgbClr val="A27A00"/>
                </a:solidFill>
                <a:effectLst/>
                <a:uLnTx/>
                <a:uFillTx/>
                <a:latin typeface="Cambria" panose="02040503050406030204" pitchFamily="18" charset="0"/>
                <a:ea typeface="+mn-ea"/>
                <a:cs typeface="+mn-cs"/>
              </a:rPr>
              <a:t>Extraction</a:t>
            </a:r>
          </a:p>
        </p:txBody>
      </p:sp>
      <p:cxnSp>
        <p:nvCxnSpPr>
          <p:cNvPr id="74" name="Straight Arrow Connector 73">
            <a:extLst>
              <a:ext uri="{FF2B5EF4-FFF2-40B4-BE49-F238E27FC236}">
                <a16:creationId xmlns:a16="http://schemas.microsoft.com/office/drawing/2014/main" id="{062709A1-D450-8B06-8B2D-219920183F23}"/>
              </a:ext>
            </a:extLst>
          </p:cNvPr>
          <p:cNvCxnSpPr>
            <a:cxnSpLocks/>
          </p:cNvCxnSpPr>
          <p:nvPr/>
        </p:nvCxnSpPr>
        <p:spPr>
          <a:xfrm>
            <a:off x="1825212" y="4073052"/>
            <a:ext cx="604460" cy="0"/>
          </a:xfrm>
          <a:prstGeom prst="straightConnector1">
            <a:avLst/>
          </a:prstGeom>
          <a:noFill/>
          <a:ln w="15875" cap="flat" cmpd="sng" algn="ctr">
            <a:solidFill>
              <a:srgbClr val="273592"/>
            </a:solidFill>
            <a:prstDash val="solid"/>
            <a:miter lim="800000"/>
            <a:tailEnd type="triangle" w="lg" len="med"/>
          </a:ln>
          <a:effectLst>
            <a:glow rad="12700">
              <a:sysClr val="window" lastClr="FFFFFF"/>
            </a:glow>
          </a:effectLst>
        </p:spPr>
      </p:cxnSp>
      <p:sp>
        <p:nvSpPr>
          <p:cNvPr id="75" name="Rounded Rectangle 74">
            <a:extLst>
              <a:ext uri="{FF2B5EF4-FFF2-40B4-BE49-F238E27FC236}">
                <a16:creationId xmlns:a16="http://schemas.microsoft.com/office/drawing/2014/main" id="{6DE89995-C93A-BECA-011C-755C8117AFC0}"/>
              </a:ext>
            </a:extLst>
          </p:cNvPr>
          <p:cNvSpPr/>
          <p:nvPr/>
        </p:nvSpPr>
        <p:spPr>
          <a:xfrm rot="16200000">
            <a:off x="2007636" y="3911298"/>
            <a:ext cx="1129110" cy="216968"/>
          </a:xfrm>
          <a:prstGeom prst="roundRect">
            <a:avLst/>
          </a:prstGeom>
          <a:solidFill>
            <a:srgbClr val="DFC0DD"/>
          </a:solidFill>
          <a:ln w="15875" cap="flat" cmpd="sng" algn="ctr">
            <a:solidFill>
              <a:sysClr val="windowText" lastClr="000000"/>
            </a:solidFill>
            <a:prstDash val="solid"/>
            <a:miter lim="800000"/>
          </a:ln>
          <a:effectLst/>
        </p:spPr>
        <p:txBody>
          <a:bodyPr lIns="90000" t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ambria" panose="02040503050406030204" pitchFamily="18" charset="0"/>
                <a:ea typeface="+mn-ea"/>
                <a:cs typeface="+mn-cs"/>
              </a:rPr>
              <a:t>Hash</a:t>
            </a:r>
          </a:p>
        </p:txBody>
      </p:sp>
      <p:sp>
        <p:nvSpPr>
          <p:cNvPr id="76" name="TextBox 75">
            <a:extLst>
              <a:ext uri="{FF2B5EF4-FFF2-40B4-BE49-F238E27FC236}">
                <a16:creationId xmlns:a16="http://schemas.microsoft.com/office/drawing/2014/main" id="{5235BB2F-8152-BB82-6DFC-995AEF8ABE86}"/>
              </a:ext>
            </a:extLst>
          </p:cNvPr>
          <p:cNvSpPr txBox="1"/>
          <p:nvPr/>
        </p:nvSpPr>
        <p:spPr>
          <a:xfrm>
            <a:off x="2340892" y="4594098"/>
            <a:ext cx="890402" cy="458587"/>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1400" b="1" i="1" u="none" strike="noStrike" kern="1200" cap="none" spc="0" normalizeH="0" baseline="0" noProof="0" dirty="0">
                <a:ln>
                  <a:noFill/>
                </a:ln>
                <a:solidFill>
                  <a:srgbClr val="A27A00"/>
                </a:solidFill>
                <a:effectLst/>
                <a:uLnTx/>
                <a:uFillTx/>
                <a:latin typeface="Cambria" panose="02040503050406030204" pitchFamily="18" charset="0"/>
                <a:ea typeface="+mn-ea"/>
                <a:cs typeface="+mn-cs"/>
              </a:rPr>
              <a:t>❷ Sizes </a:t>
            </a:r>
            <a:br>
              <a:rPr kumimoji="0" lang="en-CH" sz="1400" b="1" i="1" u="none" strike="noStrike" kern="1200" cap="none" spc="0" normalizeH="0" baseline="0" noProof="0" dirty="0">
                <a:ln>
                  <a:noFill/>
                </a:ln>
                <a:solidFill>
                  <a:srgbClr val="A27A00"/>
                </a:solidFill>
                <a:effectLst/>
                <a:uLnTx/>
                <a:uFillTx/>
                <a:latin typeface="Cambria" panose="02040503050406030204" pitchFamily="18" charset="0"/>
                <a:ea typeface="+mn-ea"/>
                <a:cs typeface="+mn-cs"/>
              </a:rPr>
            </a:br>
            <a:r>
              <a:rPr kumimoji="0" lang="en-CH" sz="1400" b="1" i="1" u="none" strike="noStrike" kern="1200" cap="none" spc="0" normalizeH="0" baseline="0" noProof="0" dirty="0">
                <a:ln>
                  <a:noFill/>
                </a:ln>
                <a:solidFill>
                  <a:srgbClr val="A27A00"/>
                </a:solidFill>
                <a:effectLst/>
                <a:uLnTx/>
                <a:uFillTx/>
                <a:latin typeface="Cambria" panose="02040503050406030204" pitchFamily="18" charset="0"/>
                <a:ea typeface="+mn-ea"/>
                <a:cs typeface="+mn-cs"/>
              </a:rPr>
              <a:t>Lookup</a:t>
            </a:r>
          </a:p>
        </p:txBody>
      </p:sp>
      <p:sp>
        <p:nvSpPr>
          <p:cNvPr id="77" name="Rounded Rectangle 76">
            <a:extLst>
              <a:ext uri="{FF2B5EF4-FFF2-40B4-BE49-F238E27FC236}">
                <a16:creationId xmlns:a16="http://schemas.microsoft.com/office/drawing/2014/main" id="{696049C6-DCC6-68D6-C519-774F5F1DBAEA}"/>
              </a:ext>
            </a:extLst>
          </p:cNvPr>
          <p:cNvSpPr/>
          <p:nvPr/>
        </p:nvSpPr>
        <p:spPr>
          <a:xfrm>
            <a:off x="3288560" y="3383774"/>
            <a:ext cx="2389675" cy="1645498"/>
          </a:xfrm>
          <a:prstGeom prst="roundRect">
            <a:avLst>
              <a:gd name="adj" fmla="val 5782"/>
            </a:avLst>
          </a:prstGeom>
          <a:solidFill>
            <a:srgbClr val="FEF2D8">
              <a:alpha val="74118"/>
            </a:srgbClr>
          </a:solidFill>
          <a:ln w="15875" cap="flat" cmpd="sng" algn="ctr">
            <a:solidFill>
              <a:srgbClr val="FFC000">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83548ED5-554C-127D-7C30-51189D757098}"/>
              </a:ext>
            </a:extLst>
          </p:cNvPr>
          <p:cNvSpPr/>
          <p:nvPr/>
        </p:nvSpPr>
        <p:spPr>
          <a:xfrm>
            <a:off x="3350213" y="3730570"/>
            <a:ext cx="892318" cy="1008420"/>
          </a:xfrm>
          <a:prstGeom prst="rect">
            <a:avLst/>
          </a:prstGeom>
          <a:solidFill>
            <a:srgbClr val="FEE5E5"/>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9" name="TextBox 78">
            <a:extLst>
              <a:ext uri="{FF2B5EF4-FFF2-40B4-BE49-F238E27FC236}">
                <a16:creationId xmlns:a16="http://schemas.microsoft.com/office/drawing/2014/main" id="{EEEC72D9-0393-137A-A2B2-3B15871DED6D}"/>
              </a:ext>
            </a:extLst>
          </p:cNvPr>
          <p:cNvSpPr txBox="1"/>
          <p:nvPr/>
        </p:nvSpPr>
        <p:spPr>
          <a:xfrm>
            <a:off x="3274317" y="3320136"/>
            <a:ext cx="96821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Batch#1</a:t>
            </a:r>
          </a:p>
        </p:txBody>
      </p:sp>
      <p:sp>
        <p:nvSpPr>
          <p:cNvPr id="80" name="TextBox 79">
            <a:extLst>
              <a:ext uri="{FF2B5EF4-FFF2-40B4-BE49-F238E27FC236}">
                <a16:creationId xmlns:a16="http://schemas.microsoft.com/office/drawing/2014/main" id="{01298FAB-0AF9-2905-7D1F-64EEA66CAE87}"/>
              </a:ext>
            </a:extLst>
          </p:cNvPr>
          <p:cNvSpPr txBox="1"/>
          <p:nvPr/>
        </p:nvSpPr>
        <p:spPr>
          <a:xfrm>
            <a:off x="3659407" y="4445040"/>
            <a:ext cx="3331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81" name="TextBox 80">
            <a:extLst>
              <a:ext uri="{FF2B5EF4-FFF2-40B4-BE49-F238E27FC236}">
                <a16:creationId xmlns:a16="http://schemas.microsoft.com/office/drawing/2014/main" id="{ADBD4EF5-8984-33FD-F80F-A33A32FDB6F9}"/>
              </a:ext>
            </a:extLst>
          </p:cNvPr>
          <p:cNvSpPr txBox="1"/>
          <p:nvPr/>
        </p:nvSpPr>
        <p:spPr>
          <a:xfrm>
            <a:off x="3282415" y="4744908"/>
            <a:ext cx="239582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srgbClr val="A27A00"/>
                </a:solidFill>
                <a:effectLst/>
                <a:uLnTx/>
                <a:uFillTx/>
                <a:latin typeface="Cambria" panose="02040503050406030204" pitchFamily="18" charset="0"/>
                <a:ea typeface="+mn-ea"/>
                <a:cs typeface="+mn-cs"/>
              </a:rPr>
              <a:t>❸ Batching</a:t>
            </a:r>
          </a:p>
        </p:txBody>
      </p:sp>
      <p:sp>
        <p:nvSpPr>
          <p:cNvPr id="82" name="TextBox 81">
            <a:extLst>
              <a:ext uri="{FF2B5EF4-FFF2-40B4-BE49-F238E27FC236}">
                <a16:creationId xmlns:a16="http://schemas.microsoft.com/office/drawing/2014/main" id="{C2C2FE3F-3741-8011-B4FF-139E5052A448}"/>
              </a:ext>
            </a:extLst>
          </p:cNvPr>
          <p:cNvSpPr txBox="1"/>
          <p:nvPr/>
        </p:nvSpPr>
        <p:spPr>
          <a:xfrm>
            <a:off x="3274317" y="3484625"/>
            <a:ext cx="968213" cy="307777"/>
          </a:xfrm>
          <a:prstGeom prst="rect">
            <a:avLst/>
          </a:prstGeom>
          <a:noFill/>
          <a:ln w="158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0..m-1</a:t>
            </a:r>
          </a:p>
        </p:txBody>
      </p:sp>
      <p:sp>
        <p:nvSpPr>
          <p:cNvPr id="83" name="TextBox 82">
            <a:extLst>
              <a:ext uri="{FF2B5EF4-FFF2-40B4-BE49-F238E27FC236}">
                <a16:creationId xmlns:a16="http://schemas.microsoft.com/office/drawing/2014/main" id="{2A358374-BEEB-768F-A17F-58137D42BF79}"/>
              </a:ext>
            </a:extLst>
          </p:cNvPr>
          <p:cNvSpPr txBox="1"/>
          <p:nvPr/>
        </p:nvSpPr>
        <p:spPr>
          <a:xfrm rot="16200000">
            <a:off x="2201658" y="3865225"/>
            <a:ext cx="1265811" cy="307777"/>
          </a:xfrm>
          <a:prstGeom prst="rect">
            <a:avLst/>
          </a:prstGeom>
          <a:noFill/>
          <a:ln w="158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Sizes</a:t>
            </a:r>
          </a:p>
        </p:txBody>
      </p:sp>
      <p:sp>
        <p:nvSpPr>
          <p:cNvPr id="84" name="Rectangle 83">
            <a:extLst>
              <a:ext uri="{FF2B5EF4-FFF2-40B4-BE49-F238E27FC236}">
                <a16:creationId xmlns:a16="http://schemas.microsoft.com/office/drawing/2014/main" id="{B91070F4-95A4-6E6E-8C47-A5B7F6657CA2}"/>
              </a:ext>
            </a:extLst>
          </p:cNvPr>
          <p:cNvSpPr/>
          <p:nvPr/>
        </p:nvSpPr>
        <p:spPr>
          <a:xfrm>
            <a:off x="3526138" y="3798222"/>
            <a:ext cx="647257"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ACTAG</a:t>
            </a:r>
          </a:p>
        </p:txBody>
      </p:sp>
      <p:sp>
        <p:nvSpPr>
          <p:cNvPr id="85" name="TextBox 84">
            <a:extLst>
              <a:ext uri="{FF2B5EF4-FFF2-40B4-BE49-F238E27FC236}">
                <a16:creationId xmlns:a16="http://schemas.microsoft.com/office/drawing/2014/main" id="{464D6DE6-D185-6CB3-EFC2-403571FFCE5C}"/>
              </a:ext>
            </a:extLst>
          </p:cNvPr>
          <p:cNvSpPr txBox="1"/>
          <p:nvPr/>
        </p:nvSpPr>
        <p:spPr>
          <a:xfrm>
            <a:off x="3276579" y="3759650"/>
            <a:ext cx="336550" cy="307777"/>
          </a:xfrm>
          <a:prstGeom prst="rect">
            <a:avLst/>
          </a:prstGeom>
          <a:noFill/>
          <a:ln w="158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0</a:t>
            </a:r>
          </a:p>
        </p:txBody>
      </p:sp>
      <p:sp>
        <p:nvSpPr>
          <p:cNvPr id="86" name="Rectangle 85">
            <a:extLst>
              <a:ext uri="{FF2B5EF4-FFF2-40B4-BE49-F238E27FC236}">
                <a16:creationId xmlns:a16="http://schemas.microsoft.com/office/drawing/2014/main" id="{791CCF1F-AD40-B2BA-BA2A-AF2DE39867F8}"/>
              </a:ext>
            </a:extLst>
          </p:cNvPr>
          <p:cNvSpPr/>
          <p:nvPr/>
        </p:nvSpPr>
        <p:spPr>
          <a:xfrm>
            <a:off x="3526139" y="4092740"/>
            <a:ext cx="647256"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TTACT</a:t>
            </a:r>
          </a:p>
        </p:txBody>
      </p:sp>
      <p:sp>
        <p:nvSpPr>
          <p:cNvPr id="87" name="TextBox 86">
            <a:extLst>
              <a:ext uri="{FF2B5EF4-FFF2-40B4-BE49-F238E27FC236}">
                <a16:creationId xmlns:a16="http://schemas.microsoft.com/office/drawing/2014/main" id="{E220174A-9CAB-4698-F927-7D7C68E4B55F}"/>
              </a:ext>
            </a:extLst>
          </p:cNvPr>
          <p:cNvSpPr txBox="1"/>
          <p:nvPr/>
        </p:nvSpPr>
        <p:spPr>
          <a:xfrm>
            <a:off x="3288561" y="4044027"/>
            <a:ext cx="336550" cy="307777"/>
          </a:xfrm>
          <a:prstGeom prst="rect">
            <a:avLst/>
          </a:prstGeom>
          <a:noFill/>
          <a:ln w="158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1</a:t>
            </a:r>
          </a:p>
        </p:txBody>
      </p:sp>
      <p:sp>
        <p:nvSpPr>
          <p:cNvPr id="88" name="Rectangle 87">
            <a:extLst>
              <a:ext uri="{FF2B5EF4-FFF2-40B4-BE49-F238E27FC236}">
                <a16:creationId xmlns:a16="http://schemas.microsoft.com/office/drawing/2014/main" id="{F35A2019-AA1C-4F72-9458-DF92ADD936D2}"/>
              </a:ext>
            </a:extLst>
          </p:cNvPr>
          <p:cNvSpPr/>
          <p:nvPr/>
        </p:nvSpPr>
        <p:spPr>
          <a:xfrm>
            <a:off x="3526139" y="4384473"/>
            <a:ext cx="647256"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CTAGT</a:t>
            </a:r>
          </a:p>
        </p:txBody>
      </p:sp>
      <p:sp>
        <p:nvSpPr>
          <p:cNvPr id="89" name="TextBox 88">
            <a:extLst>
              <a:ext uri="{FF2B5EF4-FFF2-40B4-BE49-F238E27FC236}">
                <a16:creationId xmlns:a16="http://schemas.microsoft.com/office/drawing/2014/main" id="{5D72CAC2-014E-E09B-700D-326F4784C080}"/>
              </a:ext>
            </a:extLst>
          </p:cNvPr>
          <p:cNvSpPr txBox="1"/>
          <p:nvPr/>
        </p:nvSpPr>
        <p:spPr>
          <a:xfrm>
            <a:off x="3288561" y="4335760"/>
            <a:ext cx="336550" cy="307777"/>
          </a:xfrm>
          <a:prstGeom prst="rect">
            <a:avLst/>
          </a:prstGeom>
          <a:noFill/>
          <a:ln w="158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0</a:t>
            </a:r>
          </a:p>
        </p:txBody>
      </p:sp>
      <p:sp>
        <p:nvSpPr>
          <p:cNvPr id="90" name="Rectangle 89">
            <a:extLst>
              <a:ext uri="{FF2B5EF4-FFF2-40B4-BE49-F238E27FC236}">
                <a16:creationId xmlns:a16="http://schemas.microsoft.com/office/drawing/2014/main" id="{37F5DED6-A504-48DB-DEAB-76E3A7A3099E}"/>
              </a:ext>
            </a:extLst>
          </p:cNvPr>
          <p:cNvSpPr/>
          <p:nvPr/>
        </p:nvSpPr>
        <p:spPr>
          <a:xfrm>
            <a:off x="4330616" y="3730570"/>
            <a:ext cx="1163469" cy="1008420"/>
          </a:xfrm>
          <a:prstGeom prst="rect">
            <a:avLst/>
          </a:prstGeom>
          <a:solidFill>
            <a:srgbClr val="FEE5E5"/>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1" name="TextBox 90">
            <a:extLst>
              <a:ext uri="{FF2B5EF4-FFF2-40B4-BE49-F238E27FC236}">
                <a16:creationId xmlns:a16="http://schemas.microsoft.com/office/drawing/2014/main" id="{8BA94AFE-A785-C815-4B75-5C9DCB2AF2D3}"/>
              </a:ext>
            </a:extLst>
          </p:cNvPr>
          <p:cNvSpPr txBox="1"/>
          <p:nvPr/>
        </p:nvSpPr>
        <p:spPr>
          <a:xfrm>
            <a:off x="4330203" y="3321163"/>
            <a:ext cx="116346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Batch#2</a:t>
            </a:r>
          </a:p>
        </p:txBody>
      </p:sp>
      <p:sp>
        <p:nvSpPr>
          <p:cNvPr id="92" name="TextBox 91">
            <a:extLst>
              <a:ext uri="{FF2B5EF4-FFF2-40B4-BE49-F238E27FC236}">
                <a16:creationId xmlns:a16="http://schemas.microsoft.com/office/drawing/2014/main" id="{27A611CE-4243-1A5E-2ED3-0FDB6DF0BCF7}"/>
              </a:ext>
            </a:extLst>
          </p:cNvPr>
          <p:cNvSpPr txBox="1"/>
          <p:nvPr/>
        </p:nvSpPr>
        <p:spPr>
          <a:xfrm>
            <a:off x="4934111" y="4449542"/>
            <a:ext cx="3331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93" name="TextBox 92">
            <a:extLst>
              <a:ext uri="{FF2B5EF4-FFF2-40B4-BE49-F238E27FC236}">
                <a16:creationId xmlns:a16="http://schemas.microsoft.com/office/drawing/2014/main" id="{AE449251-E9D3-BFA2-5D66-A98F335FDEE1}"/>
              </a:ext>
            </a:extLst>
          </p:cNvPr>
          <p:cNvSpPr txBox="1"/>
          <p:nvPr/>
        </p:nvSpPr>
        <p:spPr>
          <a:xfrm>
            <a:off x="4330203" y="3485652"/>
            <a:ext cx="1163882" cy="307777"/>
          </a:xfrm>
          <a:prstGeom prst="rect">
            <a:avLst/>
          </a:prstGeom>
          <a:noFill/>
          <a:ln w="158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m..2m-1</a:t>
            </a:r>
          </a:p>
        </p:txBody>
      </p:sp>
      <p:sp>
        <p:nvSpPr>
          <p:cNvPr id="94" name="Rectangle 93">
            <a:extLst>
              <a:ext uri="{FF2B5EF4-FFF2-40B4-BE49-F238E27FC236}">
                <a16:creationId xmlns:a16="http://schemas.microsoft.com/office/drawing/2014/main" id="{50261D77-598D-AFB7-8457-981EA872A215}"/>
              </a:ext>
            </a:extLst>
          </p:cNvPr>
          <p:cNvSpPr/>
          <p:nvPr/>
        </p:nvSpPr>
        <p:spPr>
          <a:xfrm>
            <a:off x="4800842" y="3802724"/>
            <a:ext cx="647257"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TAAAG</a:t>
            </a:r>
          </a:p>
        </p:txBody>
      </p:sp>
      <p:sp>
        <p:nvSpPr>
          <p:cNvPr id="95" name="TextBox 94">
            <a:extLst>
              <a:ext uri="{FF2B5EF4-FFF2-40B4-BE49-F238E27FC236}">
                <a16:creationId xmlns:a16="http://schemas.microsoft.com/office/drawing/2014/main" id="{2B112090-908C-4FD5-05F3-A9C34442E0BD}"/>
              </a:ext>
            </a:extLst>
          </p:cNvPr>
          <p:cNvSpPr txBox="1"/>
          <p:nvPr/>
        </p:nvSpPr>
        <p:spPr>
          <a:xfrm>
            <a:off x="4283028" y="3760677"/>
            <a:ext cx="589179" cy="292388"/>
          </a:xfrm>
          <a:prstGeom prst="rect">
            <a:avLst/>
          </a:prstGeom>
          <a:noFill/>
          <a:ln w="158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300" b="0" i="0"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2m-8</a:t>
            </a:r>
          </a:p>
        </p:txBody>
      </p:sp>
      <p:sp>
        <p:nvSpPr>
          <p:cNvPr id="96" name="Rectangle 95">
            <a:extLst>
              <a:ext uri="{FF2B5EF4-FFF2-40B4-BE49-F238E27FC236}">
                <a16:creationId xmlns:a16="http://schemas.microsoft.com/office/drawing/2014/main" id="{F91B84E6-C4AF-C788-8A3D-7506DD8C4B7D}"/>
              </a:ext>
            </a:extLst>
          </p:cNvPr>
          <p:cNvSpPr/>
          <p:nvPr/>
        </p:nvSpPr>
        <p:spPr>
          <a:xfrm>
            <a:off x="4800843" y="4097242"/>
            <a:ext cx="647256"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AAAGC</a:t>
            </a:r>
          </a:p>
        </p:txBody>
      </p:sp>
      <p:sp>
        <p:nvSpPr>
          <p:cNvPr id="97" name="Rectangle 96">
            <a:extLst>
              <a:ext uri="{FF2B5EF4-FFF2-40B4-BE49-F238E27FC236}">
                <a16:creationId xmlns:a16="http://schemas.microsoft.com/office/drawing/2014/main" id="{EF7C46D8-0BB7-3074-79CD-AA58FD32FABC}"/>
              </a:ext>
            </a:extLst>
          </p:cNvPr>
          <p:cNvSpPr/>
          <p:nvPr/>
        </p:nvSpPr>
        <p:spPr>
          <a:xfrm>
            <a:off x="4800843" y="4388975"/>
            <a:ext cx="647256"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CTCTA</a:t>
            </a:r>
          </a:p>
        </p:txBody>
      </p:sp>
      <p:sp>
        <p:nvSpPr>
          <p:cNvPr id="98" name="TextBox 97">
            <a:extLst>
              <a:ext uri="{FF2B5EF4-FFF2-40B4-BE49-F238E27FC236}">
                <a16:creationId xmlns:a16="http://schemas.microsoft.com/office/drawing/2014/main" id="{804F0829-3DA5-D642-0B49-9EF90303919C}"/>
              </a:ext>
            </a:extLst>
          </p:cNvPr>
          <p:cNvSpPr txBox="1"/>
          <p:nvPr/>
        </p:nvSpPr>
        <p:spPr>
          <a:xfrm>
            <a:off x="5415609" y="3962168"/>
            <a:ext cx="333122" cy="369332"/>
          </a:xfrm>
          <a:prstGeom prst="rect">
            <a:avLst/>
          </a:prstGeom>
          <a:noFill/>
          <a:ln w="158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99" name="TextBox 98">
            <a:extLst>
              <a:ext uri="{FF2B5EF4-FFF2-40B4-BE49-F238E27FC236}">
                <a16:creationId xmlns:a16="http://schemas.microsoft.com/office/drawing/2014/main" id="{181B30EF-3D1C-DEC8-38F6-842083FCDD38}"/>
              </a:ext>
            </a:extLst>
          </p:cNvPr>
          <p:cNvSpPr txBox="1"/>
          <p:nvPr/>
        </p:nvSpPr>
        <p:spPr>
          <a:xfrm>
            <a:off x="4283028" y="4062759"/>
            <a:ext cx="589179" cy="292388"/>
          </a:xfrm>
          <a:prstGeom prst="rect">
            <a:avLst/>
          </a:prstGeom>
          <a:noFill/>
          <a:ln w="158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300" b="0" i="0"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2m-8</a:t>
            </a:r>
          </a:p>
        </p:txBody>
      </p:sp>
      <p:sp>
        <p:nvSpPr>
          <p:cNvPr id="100" name="TextBox 99">
            <a:extLst>
              <a:ext uri="{FF2B5EF4-FFF2-40B4-BE49-F238E27FC236}">
                <a16:creationId xmlns:a16="http://schemas.microsoft.com/office/drawing/2014/main" id="{ABCE0992-13AB-C4AC-64E6-53C753AA129C}"/>
              </a:ext>
            </a:extLst>
          </p:cNvPr>
          <p:cNvSpPr txBox="1"/>
          <p:nvPr/>
        </p:nvSpPr>
        <p:spPr>
          <a:xfrm>
            <a:off x="4283028" y="4335760"/>
            <a:ext cx="589179" cy="292388"/>
          </a:xfrm>
          <a:prstGeom prst="rect">
            <a:avLst/>
          </a:prstGeom>
          <a:noFill/>
          <a:ln w="158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300" b="0" i="0"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2m-3</a:t>
            </a:r>
          </a:p>
        </p:txBody>
      </p:sp>
      <p:cxnSp>
        <p:nvCxnSpPr>
          <p:cNvPr id="101" name="Straight Arrow Connector 100">
            <a:extLst>
              <a:ext uri="{FF2B5EF4-FFF2-40B4-BE49-F238E27FC236}">
                <a16:creationId xmlns:a16="http://schemas.microsoft.com/office/drawing/2014/main" id="{CF8FBDFA-26E2-1D3D-08C6-69F0C00259F5}"/>
              </a:ext>
            </a:extLst>
          </p:cNvPr>
          <p:cNvCxnSpPr>
            <a:cxnSpLocks/>
          </p:cNvCxnSpPr>
          <p:nvPr/>
        </p:nvCxnSpPr>
        <p:spPr>
          <a:xfrm>
            <a:off x="3149368" y="4098351"/>
            <a:ext cx="184802" cy="0"/>
          </a:xfrm>
          <a:prstGeom prst="straightConnector1">
            <a:avLst/>
          </a:prstGeom>
          <a:noFill/>
          <a:ln w="15875" cap="flat" cmpd="sng" algn="ctr">
            <a:solidFill>
              <a:srgbClr val="273592"/>
            </a:solidFill>
            <a:prstDash val="solid"/>
            <a:miter lim="800000"/>
            <a:tailEnd type="triangle" w="lg" len="med"/>
          </a:ln>
          <a:effectLst>
            <a:glow rad="12700">
              <a:sysClr val="window" lastClr="FFFFFF"/>
            </a:glow>
          </a:effectLst>
        </p:spPr>
      </p:cxnSp>
      <p:pic>
        <p:nvPicPr>
          <p:cNvPr id="102" name="Picture 101">
            <a:extLst>
              <a:ext uri="{FF2B5EF4-FFF2-40B4-BE49-F238E27FC236}">
                <a16:creationId xmlns:a16="http://schemas.microsoft.com/office/drawing/2014/main" id="{816A8797-7B87-7173-D81F-1ED29A546DFE}"/>
              </a:ext>
            </a:extLst>
          </p:cNvPr>
          <p:cNvPicPr>
            <a:picLocks noChangeAspect="1"/>
          </p:cNvPicPr>
          <p:nvPr/>
        </p:nvPicPr>
        <p:blipFill>
          <a:blip r:embed="rId2"/>
          <a:stretch>
            <a:fillRect/>
          </a:stretch>
        </p:blipFill>
        <p:spPr>
          <a:xfrm rot="16200000">
            <a:off x="2459693" y="3890879"/>
            <a:ext cx="1145624" cy="295835"/>
          </a:xfrm>
          <a:prstGeom prst="rect">
            <a:avLst/>
          </a:prstGeom>
          <a:ln w="15875">
            <a:noFill/>
          </a:ln>
        </p:spPr>
      </p:pic>
      <p:sp>
        <p:nvSpPr>
          <p:cNvPr id="103" name="Rounded Rectangle 102">
            <a:extLst>
              <a:ext uri="{FF2B5EF4-FFF2-40B4-BE49-F238E27FC236}">
                <a16:creationId xmlns:a16="http://schemas.microsoft.com/office/drawing/2014/main" id="{F5BB208A-F11A-6FBF-9704-0920E7416C6E}"/>
              </a:ext>
            </a:extLst>
          </p:cNvPr>
          <p:cNvSpPr/>
          <p:nvPr/>
        </p:nvSpPr>
        <p:spPr>
          <a:xfrm>
            <a:off x="5736389" y="3383774"/>
            <a:ext cx="2405928" cy="1645498"/>
          </a:xfrm>
          <a:prstGeom prst="roundRect">
            <a:avLst>
              <a:gd name="adj" fmla="val 5782"/>
            </a:avLst>
          </a:prstGeom>
          <a:solidFill>
            <a:srgbClr val="FEF2D8">
              <a:alpha val="74118"/>
            </a:srgbClr>
          </a:solidFill>
          <a:ln w="15875" cap="flat" cmpd="sng" algn="ctr">
            <a:solidFill>
              <a:srgbClr val="FFC000">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910BB551-087E-B76D-DD6B-C158029D5641}"/>
              </a:ext>
            </a:extLst>
          </p:cNvPr>
          <p:cNvSpPr/>
          <p:nvPr/>
        </p:nvSpPr>
        <p:spPr>
          <a:xfrm>
            <a:off x="5799852" y="3730570"/>
            <a:ext cx="967801" cy="1008420"/>
          </a:xfrm>
          <a:prstGeom prst="rect">
            <a:avLst/>
          </a:prstGeom>
          <a:solidFill>
            <a:srgbClr val="E6E1F4"/>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5" name="TextBox 104">
            <a:extLst>
              <a:ext uri="{FF2B5EF4-FFF2-40B4-BE49-F238E27FC236}">
                <a16:creationId xmlns:a16="http://schemas.microsoft.com/office/drawing/2014/main" id="{6A56FED9-A85C-6D23-CB63-77E7703E2DBB}"/>
              </a:ext>
            </a:extLst>
          </p:cNvPr>
          <p:cNvSpPr txBox="1"/>
          <p:nvPr/>
        </p:nvSpPr>
        <p:spPr>
          <a:xfrm>
            <a:off x="5799439" y="3320136"/>
            <a:ext cx="96821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Batch#1</a:t>
            </a:r>
          </a:p>
        </p:txBody>
      </p:sp>
      <p:sp>
        <p:nvSpPr>
          <p:cNvPr id="106" name="TextBox 105">
            <a:extLst>
              <a:ext uri="{FF2B5EF4-FFF2-40B4-BE49-F238E27FC236}">
                <a16:creationId xmlns:a16="http://schemas.microsoft.com/office/drawing/2014/main" id="{2B64A903-16A6-68D1-A70A-079A43BF6AA7}"/>
              </a:ext>
            </a:extLst>
          </p:cNvPr>
          <p:cNvSpPr txBox="1"/>
          <p:nvPr/>
        </p:nvSpPr>
        <p:spPr>
          <a:xfrm>
            <a:off x="6184529" y="4445040"/>
            <a:ext cx="3331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107" name="TextBox 106">
            <a:extLst>
              <a:ext uri="{FF2B5EF4-FFF2-40B4-BE49-F238E27FC236}">
                <a16:creationId xmlns:a16="http://schemas.microsoft.com/office/drawing/2014/main" id="{6FC22891-81CA-189B-3363-916FF9ADE690}"/>
              </a:ext>
            </a:extLst>
          </p:cNvPr>
          <p:cNvSpPr txBox="1"/>
          <p:nvPr/>
        </p:nvSpPr>
        <p:spPr>
          <a:xfrm>
            <a:off x="5736387" y="4744908"/>
            <a:ext cx="240592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srgbClr val="A27A00"/>
                </a:solidFill>
                <a:effectLst/>
                <a:uLnTx/>
                <a:uFillTx/>
                <a:latin typeface="Cambria" panose="02040503050406030204" pitchFamily="18" charset="0"/>
                <a:ea typeface="+mn-ea"/>
                <a:cs typeface="+mn-cs"/>
              </a:rPr>
              <a:t>❹ Sorting and Compaction</a:t>
            </a:r>
          </a:p>
        </p:txBody>
      </p:sp>
      <p:sp>
        <p:nvSpPr>
          <p:cNvPr id="108" name="TextBox 107">
            <a:extLst>
              <a:ext uri="{FF2B5EF4-FFF2-40B4-BE49-F238E27FC236}">
                <a16:creationId xmlns:a16="http://schemas.microsoft.com/office/drawing/2014/main" id="{8902604F-DF7C-A361-C65F-E4F6F3EE4817}"/>
              </a:ext>
            </a:extLst>
          </p:cNvPr>
          <p:cNvSpPr txBox="1"/>
          <p:nvPr/>
        </p:nvSpPr>
        <p:spPr>
          <a:xfrm>
            <a:off x="5799439" y="3484625"/>
            <a:ext cx="968213" cy="307777"/>
          </a:xfrm>
          <a:prstGeom prst="rect">
            <a:avLst/>
          </a:prstGeom>
          <a:noFill/>
          <a:ln w="158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0..m-1</a:t>
            </a:r>
          </a:p>
        </p:txBody>
      </p:sp>
      <p:sp>
        <p:nvSpPr>
          <p:cNvPr id="109" name="Rectangle 108">
            <a:extLst>
              <a:ext uri="{FF2B5EF4-FFF2-40B4-BE49-F238E27FC236}">
                <a16:creationId xmlns:a16="http://schemas.microsoft.com/office/drawing/2014/main" id="{70634E39-11DD-605D-0564-285F8B570962}"/>
              </a:ext>
            </a:extLst>
          </p:cNvPr>
          <p:cNvSpPr/>
          <p:nvPr/>
        </p:nvSpPr>
        <p:spPr>
          <a:xfrm>
            <a:off x="6046113" y="3798222"/>
            <a:ext cx="503427"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CTAG</a:t>
            </a:r>
          </a:p>
        </p:txBody>
      </p:sp>
      <p:sp>
        <p:nvSpPr>
          <p:cNvPr id="110" name="TextBox 109">
            <a:extLst>
              <a:ext uri="{FF2B5EF4-FFF2-40B4-BE49-F238E27FC236}">
                <a16:creationId xmlns:a16="http://schemas.microsoft.com/office/drawing/2014/main" id="{A1D3BDEE-42F8-554F-69B1-C10735430F4B}"/>
              </a:ext>
            </a:extLst>
          </p:cNvPr>
          <p:cNvSpPr txBox="1"/>
          <p:nvPr/>
        </p:nvSpPr>
        <p:spPr>
          <a:xfrm>
            <a:off x="5747911" y="3759650"/>
            <a:ext cx="336550" cy="307777"/>
          </a:xfrm>
          <a:prstGeom prst="rect">
            <a:avLst/>
          </a:prstGeom>
          <a:noFill/>
          <a:ln w="158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0</a:t>
            </a:r>
          </a:p>
        </p:txBody>
      </p:sp>
      <p:sp>
        <p:nvSpPr>
          <p:cNvPr id="111" name="Rectangle 110">
            <a:extLst>
              <a:ext uri="{FF2B5EF4-FFF2-40B4-BE49-F238E27FC236}">
                <a16:creationId xmlns:a16="http://schemas.microsoft.com/office/drawing/2014/main" id="{F9D9FDE6-622B-4300-91E9-12A90B2DB892}"/>
              </a:ext>
            </a:extLst>
          </p:cNvPr>
          <p:cNvSpPr/>
          <p:nvPr/>
        </p:nvSpPr>
        <p:spPr>
          <a:xfrm>
            <a:off x="6039004" y="4406478"/>
            <a:ext cx="647256"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TTACT</a:t>
            </a:r>
          </a:p>
        </p:txBody>
      </p:sp>
      <p:sp>
        <p:nvSpPr>
          <p:cNvPr id="112" name="TextBox 111">
            <a:extLst>
              <a:ext uri="{FF2B5EF4-FFF2-40B4-BE49-F238E27FC236}">
                <a16:creationId xmlns:a16="http://schemas.microsoft.com/office/drawing/2014/main" id="{85F56E74-7D53-1B88-B331-30FF0D868565}"/>
              </a:ext>
            </a:extLst>
          </p:cNvPr>
          <p:cNvSpPr txBox="1"/>
          <p:nvPr/>
        </p:nvSpPr>
        <p:spPr>
          <a:xfrm>
            <a:off x="5747636" y="4357765"/>
            <a:ext cx="336550" cy="307777"/>
          </a:xfrm>
          <a:prstGeom prst="rect">
            <a:avLst/>
          </a:prstGeom>
          <a:noFill/>
          <a:ln w="158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1</a:t>
            </a:r>
          </a:p>
        </p:txBody>
      </p:sp>
      <p:sp>
        <p:nvSpPr>
          <p:cNvPr id="113" name="Rectangle 112">
            <a:extLst>
              <a:ext uri="{FF2B5EF4-FFF2-40B4-BE49-F238E27FC236}">
                <a16:creationId xmlns:a16="http://schemas.microsoft.com/office/drawing/2014/main" id="{9D2D81A4-29D6-3619-561F-E6E2C3441344}"/>
              </a:ext>
            </a:extLst>
          </p:cNvPr>
          <p:cNvSpPr/>
          <p:nvPr/>
        </p:nvSpPr>
        <p:spPr>
          <a:xfrm>
            <a:off x="6847923" y="3730570"/>
            <a:ext cx="1084992" cy="1008420"/>
          </a:xfrm>
          <a:prstGeom prst="rect">
            <a:avLst/>
          </a:prstGeom>
          <a:solidFill>
            <a:srgbClr val="E6E1F4"/>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4" name="TextBox 113">
            <a:extLst>
              <a:ext uri="{FF2B5EF4-FFF2-40B4-BE49-F238E27FC236}">
                <a16:creationId xmlns:a16="http://schemas.microsoft.com/office/drawing/2014/main" id="{88669285-CC61-A578-9FDB-A15CE6466F65}"/>
              </a:ext>
            </a:extLst>
          </p:cNvPr>
          <p:cNvSpPr txBox="1"/>
          <p:nvPr/>
        </p:nvSpPr>
        <p:spPr>
          <a:xfrm>
            <a:off x="6831880" y="3321163"/>
            <a:ext cx="116346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Batch#2</a:t>
            </a:r>
          </a:p>
        </p:txBody>
      </p:sp>
      <p:sp>
        <p:nvSpPr>
          <p:cNvPr id="115" name="TextBox 114">
            <a:extLst>
              <a:ext uri="{FF2B5EF4-FFF2-40B4-BE49-F238E27FC236}">
                <a16:creationId xmlns:a16="http://schemas.microsoft.com/office/drawing/2014/main" id="{7A6F9979-34C5-4185-06C7-717C9F3BF169}"/>
              </a:ext>
            </a:extLst>
          </p:cNvPr>
          <p:cNvSpPr txBox="1"/>
          <p:nvPr/>
        </p:nvSpPr>
        <p:spPr>
          <a:xfrm>
            <a:off x="7381082" y="4449542"/>
            <a:ext cx="3331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116" name="TextBox 115">
            <a:extLst>
              <a:ext uri="{FF2B5EF4-FFF2-40B4-BE49-F238E27FC236}">
                <a16:creationId xmlns:a16="http://schemas.microsoft.com/office/drawing/2014/main" id="{57FD513B-466F-ED40-9099-79D25412B2D1}"/>
              </a:ext>
            </a:extLst>
          </p:cNvPr>
          <p:cNvSpPr txBox="1"/>
          <p:nvPr/>
        </p:nvSpPr>
        <p:spPr>
          <a:xfrm>
            <a:off x="6831880" y="3485652"/>
            <a:ext cx="1163882" cy="307777"/>
          </a:xfrm>
          <a:prstGeom prst="rect">
            <a:avLst/>
          </a:prstGeom>
          <a:noFill/>
          <a:ln w="158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m..2m-1</a:t>
            </a:r>
          </a:p>
        </p:txBody>
      </p:sp>
      <p:sp>
        <p:nvSpPr>
          <p:cNvPr id="117" name="Rectangle 116">
            <a:extLst>
              <a:ext uri="{FF2B5EF4-FFF2-40B4-BE49-F238E27FC236}">
                <a16:creationId xmlns:a16="http://schemas.microsoft.com/office/drawing/2014/main" id="{CFC062A7-FC6B-929E-F1C0-D7F2FA055C2E}"/>
              </a:ext>
            </a:extLst>
          </p:cNvPr>
          <p:cNvSpPr/>
          <p:nvPr/>
        </p:nvSpPr>
        <p:spPr>
          <a:xfrm>
            <a:off x="7302519" y="3802724"/>
            <a:ext cx="589179"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CTCTA</a:t>
            </a:r>
          </a:p>
        </p:txBody>
      </p:sp>
      <p:sp>
        <p:nvSpPr>
          <p:cNvPr id="118" name="TextBox 117">
            <a:extLst>
              <a:ext uri="{FF2B5EF4-FFF2-40B4-BE49-F238E27FC236}">
                <a16:creationId xmlns:a16="http://schemas.microsoft.com/office/drawing/2014/main" id="{AD497B2A-B8E7-9D57-4981-AA42DE0B6254}"/>
              </a:ext>
            </a:extLst>
          </p:cNvPr>
          <p:cNvSpPr txBox="1"/>
          <p:nvPr/>
        </p:nvSpPr>
        <p:spPr>
          <a:xfrm>
            <a:off x="6784705" y="3760677"/>
            <a:ext cx="589179" cy="292388"/>
          </a:xfrm>
          <a:prstGeom prst="rect">
            <a:avLst/>
          </a:prstGeom>
          <a:noFill/>
          <a:ln w="158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300" b="0" i="0"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2m-3</a:t>
            </a:r>
          </a:p>
        </p:txBody>
      </p:sp>
      <p:sp>
        <p:nvSpPr>
          <p:cNvPr id="119" name="TextBox 118">
            <a:extLst>
              <a:ext uri="{FF2B5EF4-FFF2-40B4-BE49-F238E27FC236}">
                <a16:creationId xmlns:a16="http://schemas.microsoft.com/office/drawing/2014/main" id="{35E5013E-6AB1-4E2B-3522-6D034BF3B529}"/>
              </a:ext>
            </a:extLst>
          </p:cNvPr>
          <p:cNvSpPr txBox="1"/>
          <p:nvPr/>
        </p:nvSpPr>
        <p:spPr>
          <a:xfrm>
            <a:off x="7861585" y="3962168"/>
            <a:ext cx="3331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0" cap="none" spc="0" normalizeH="0" baseline="0" noProof="0" dirty="0">
                <a:ln>
                  <a:noFill/>
                </a:ln>
                <a:solidFill>
                  <a:prstClr val="black"/>
                </a:solidFill>
                <a:effectLst/>
                <a:uLnTx/>
                <a:uFillTx/>
                <a:latin typeface="Calibri" panose="020F0502020204030204"/>
                <a:ea typeface="+mn-ea"/>
                <a:cs typeface="+mn-cs"/>
              </a:rPr>
              <a:t>…</a:t>
            </a:r>
          </a:p>
        </p:txBody>
      </p:sp>
      <p:cxnSp>
        <p:nvCxnSpPr>
          <p:cNvPr id="120" name="Straight Arrow Connector 119">
            <a:extLst>
              <a:ext uri="{FF2B5EF4-FFF2-40B4-BE49-F238E27FC236}">
                <a16:creationId xmlns:a16="http://schemas.microsoft.com/office/drawing/2014/main" id="{8C3CD4F5-4625-5BA2-3429-FF9A5933F911}"/>
              </a:ext>
            </a:extLst>
          </p:cNvPr>
          <p:cNvCxnSpPr>
            <a:cxnSpLocks/>
          </p:cNvCxnSpPr>
          <p:nvPr/>
        </p:nvCxnSpPr>
        <p:spPr>
          <a:xfrm>
            <a:off x="5645961" y="4098351"/>
            <a:ext cx="181057" cy="0"/>
          </a:xfrm>
          <a:prstGeom prst="straightConnector1">
            <a:avLst/>
          </a:prstGeom>
          <a:noFill/>
          <a:ln w="15875" cap="flat" cmpd="sng" algn="ctr">
            <a:solidFill>
              <a:srgbClr val="273592"/>
            </a:solidFill>
            <a:prstDash val="solid"/>
            <a:miter lim="800000"/>
            <a:tailEnd type="triangle" w="lg" len="med"/>
          </a:ln>
          <a:effectLst>
            <a:glow rad="12700">
              <a:sysClr val="window" lastClr="FFFFFF"/>
            </a:glow>
          </a:effectLst>
        </p:spPr>
      </p:cxnSp>
      <p:sp>
        <p:nvSpPr>
          <p:cNvPr id="121" name="Rectangle 120">
            <a:extLst>
              <a:ext uri="{FF2B5EF4-FFF2-40B4-BE49-F238E27FC236}">
                <a16:creationId xmlns:a16="http://schemas.microsoft.com/office/drawing/2014/main" id="{EB97FC2A-F5B7-3E11-9E09-43D03E96F24C}"/>
              </a:ext>
            </a:extLst>
          </p:cNvPr>
          <p:cNvSpPr/>
          <p:nvPr/>
        </p:nvSpPr>
        <p:spPr>
          <a:xfrm>
            <a:off x="6046113" y="4060270"/>
            <a:ext cx="229386"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a:t>
            </a:r>
          </a:p>
        </p:txBody>
      </p:sp>
      <p:sp>
        <p:nvSpPr>
          <p:cNvPr id="122" name="Rectangle 121">
            <a:extLst>
              <a:ext uri="{FF2B5EF4-FFF2-40B4-BE49-F238E27FC236}">
                <a16:creationId xmlns:a16="http://schemas.microsoft.com/office/drawing/2014/main" id="{B900B848-8D2A-A243-97EE-4DD8174F7728}"/>
              </a:ext>
            </a:extLst>
          </p:cNvPr>
          <p:cNvSpPr/>
          <p:nvPr/>
        </p:nvSpPr>
        <p:spPr>
          <a:xfrm>
            <a:off x="6315313" y="4060270"/>
            <a:ext cx="229386"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
            </a:r>
          </a:p>
        </p:txBody>
      </p:sp>
      <p:sp>
        <p:nvSpPr>
          <p:cNvPr id="123" name="Rectangle 122">
            <a:extLst>
              <a:ext uri="{FF2B5EF4-FFF2-40B4-BE49-F238E27FC236}">
                <a16:creationId xmlns:a16="http://schemas.microsoft.com/office/drawing/2014/main" id="{2A3CC28D-E47C-B6BC-7EF1-6FC40BD95610}"/>
              </a:ext>
            </a:extLst>
          </p:cNvPr>
          <p:cNvSpPr/>
          <p:nvPr/>
        </p:nvSpPr>
        <p:spPr>
          <a:xfrm>
            <a:off x="7308246" y="4150530"/>
            <a:ext cx="484109"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AAAG</a:t>
            </a:r>
          </a:p>
        </p:txBody>
      </p:sp>
      <p:sp>
        <p:nvSpPr>
          <p:cNvPr id="124" name="TextBox 123">
            <a:extLst>
              <a:ext uri="{FF2B5EF4-FFF2-40B4-BE49-F238E27FC236}">
                <a16:creationId xmlns:a16="http://schemas.microsoft.com/office/drawing/2014/main" id="{F2851DFE-1C10-01CA-4E70-3EE1733546E7}"/>
              </a:ext>
            </a:extLst>
          </p:cNvPr>
          <p:cNvSpPr txBox="1"/>
          <p:nvPr/>
        </p:nvSpPr>
        <p:spPr>
          <a:xfrm>
            <a:off x="6790432" y="4085038"/>
            <a:ext cx="589179" cy="292388"/>
          </a:xfrm>
          <a:prstGeom prst="rect">
            <a:avLst/>
          </a:prstGeom>
          <a:noFill/>
          <a:ln w="158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300" b="0" i="0" u="none" strike="noStrike" kern="1200" cap="none" spc="0" normalizeH="0" baseline="0" noProof="0" dirty="0">
                <a:ln>
                  <a:noFill/>
                </a:ln>
                <a:solidFill>
                  <a:srgbClr val="009E73"/>
                </a:solidFill>
                <a:effectLst/>
                <a:uLnTx/>
                <a:uFillTx/>
                <a:latin typeface="Courier New" panose="02070309020205020404" pitchFamily="49" charset="0"/>
                <a:ea typeface="+mn-ea"/>
                <a:cs typeface="Courier New" panose="02070309020205020404" pitchFamily="49" charset="0"/>
              </a:rPr>
              <a:t>2m-8</a:t>
            </a:r>
          </a:p>
        </p:txBody>
      </p:sp>
      <p:sp>
        <p:nvSpPr>
          <p:cNvPr id="125" name="Rectangle 124">
            <a:extLst>
              <a:ext uri="{FF2B5EF4-FFF2-40B4-BE49-F238E27FC236}">
                <a16:creationId xmlns:a16="http://schemas.microsoft.com/office/drawing/2014/main" id="{8939FE99-243A-90D3-BDD9-528C0C72352D}"/>
              </a:ext>
            </a:extLst>
          </p:cNvPr>
          <p:cNvSpPr/>
          <p:nvPr/>
        </p:nvSpPr>
        <p:spPr>
          <a:xfrm>
            <a:off x="7308294" y="4415868"/>
            <a:ext cx="229386"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t>
            </a:r>
          </a:p>
        </p:txBody>
      </p:sp>
      <p:sp>
        <p:nvSpPr>
          <p:cNvPr id="126" name="Rectangle 125">
            <a:extLst>
              <a:ext uri="{FF2B5EF4-FFF2-40B4-BE49-F238E27FC236}">
                <a16:creationId xmlns:a16="http://schemas.microsoft.com/office/drawing/2014/main" id="{D91F77AC-4AE0-35CC-FC10-84705A4EF18C}"/>
              </a:ext>
            </a:extLst>
          </p:cNvPr>
          <p:cNvSpPr/>
          <p:nvPr/>
        </p:nvSpPr>
        <p:spPr>
          <a:xfrm>
            <a:off x="7577494" y="4415868"/>
            <a:ext cx="229386"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a:t>
            </a:r>
          </a:p>
        </p:txBody>
      </p:sp>
      <p:sp>
        <p:nvSpPr>
          <p:cNvPr id="127" name="Rectangle 126">
            <a:extLst>
              <a:ext uri="{FF2B5EF4-FFF2-40B4-BE49-F238E27FC236}">
                <a16:creationId xmlns:a16="http://schemas.microsoft.com/office/drawing/2014/main" id="{8462553C-4B1A-61A1-85A8-DFE579BB4D3B}"/>
              </a:ext>
            </a:extLst>
          </p:cNvPr>
          <p:cNvSpPr/>
          <p:nvPr/>
        </p:nvSpPr>
        <p:spPr>
          <a:xfrm>
            <a:off x="1091356" y="4363752"/>
            <a:ext cx="600186" cy="218313"/>
          </a:xfrm>
          <a:prstGeom prst="rect">
            <a:avLst/>
          </a:prstGeom>
          <a:solidFill>
            <a:sysClr val="window" lastClr="FFFFFF">
              <a:lumMod val="95000"/>
            </a:sysClr>
          </a:solidFill>
          <a:ln w="15875"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CTAGT</a:t>
            </a:r>
          </a:p>
        </p:txBody>
      </p:sp>
    </p:spTree>
    <p:extLst>
      <p:ext uri="{BB962C8B-B14F-4D97-AF65-F5344CB8AC3E}">
        <p14:creationId xmlns:p14="http://schemas.microsoft.com/office/powerpoint/2010/main" val="142279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0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0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0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0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0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0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0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0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0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1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1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1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1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1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1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1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17"/>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1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19"/>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20"/>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21"/>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22"/>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23"/>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24"/>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25"/>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26"/>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6" grpId="0" animBg="1"/>
      <p:bldP spid="67" grpId="0" animBg="1"/>
      <p:bldP spid="68" grpId="0" animBg="1"/>
      <p:bldP spid="69" grpId="0"/>
      <p:bldP spid="70" grpId="0" animBg="1"/>
      <p:bldP spid="71" grpId="0"/>
      <p:bldP spid="72" grpId="0"/>
      <p:bldP spid="73" grpId="0"/>
      <p:bldP spid="75" grpId="0" animBg="1"/>
      <p:bldP spid="76" grpId="0"/>
      <p:bldP spid="77" grpId="0" animBg="1"/>
      <p:bldP spid="78" grpId="0" animBg="1"/>
      <p:bldP spid="79" grpId="0"/>
      <p:bldP spid="80" grpId="0"/>
      <p:bldP spid="81" grpId="0"/>
      <p:bldP spid="82" grpId="0"/>
      <p:bldP spid="83" grpId="0"/>
      <p:bldP spid="84" grpId="0" animBg="1"/>
      <p:bldP spid="85" grpId="0"/>
      <p:bldP spid="86" grpId="0" animBg="1"/>
      <p:bldP spid="87" grpId="0"/>
      <p:bldP spid="88" grpId="0" animBg="1"/>
      <p:bldP spid="89" grpId="0"/>
      <p:bldP spid="90" grpId="0" animBg="1"/>
      <p:bldP spid="91" grpId="0"/>
      <p:bldP spid="92" grpId="0"/>
      <p:bldP spid="93" grpId="0"/>
      <p:bldP spid="94" grpId="0" animBg="1"/>
      <p:bldP spid="95" grpId="0"/>
      <p:bldP spid="96" grpId="0" animBg="1"/>
      <p:bldP spid="97" grpId="0" animBg="1"/>
      <p:bldP spid="98" grpId="0"/>
      <p:bldP spid="99" grpId="0"/>
      <p:bldP spid="100" grpId="0"/>
      <p:bldP spid="103" grpId="0" animBg="1"/>
      <p:bldP spid="104" grpId="0" animBg="1"/>
      <p:bldP spid="105" grpId="0"/>
      <p:bldP spid="106" grpId="0"/>
      <p:bldP spid="107" grpId="0"/>
      <p:bldP spid="108" grpId="0"/>
      <p:bldP spid="109" grpId="0" animBg="1"/>
      <p:bldP spid="110" grpId="0"/>
      <p:bldP spid="111" grpId="0" animBg="1"/>
      <p:bldP spid="112" grpId="0"/>
      <p:bldP spid="113" grpId="0" animBg="1"/>
      <p:bldP spid="114" grpId="0"/>
      <p:bldP spid="115" grpId="0"/>
      <p:bldP spid="116" grpId="0"/>
      <p:bldP spid="117" grpId="0" animBg="1"/>
      <p:bldP spid="118" grpId="0"/>
      <p:bldP spid="119" grpId="0"/>
      <p:bldP spid="121" grpId="0" animBg="1"/>
      <p:bldP spid="122" grpId="0" animBg="1"/>
      <p:bldP spid="123" grpId="0" animBg="1"/>
      <p:bldP spid="124" grpId="0"/>
      <p:bldP spid="125" grpId="0" animBg="1"/>
      <p:bldP spid="126" grpId="0" animBg="1"/>
      <p:bldP spid="127" grpId="0" animBg="1"/>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54407-E5CC-52B0-8B9F-AF3FB3957EBE}"/>
              </a:ext>
            </a:extLst>
          </p:cNvPr>
          <p:cNvSpPr>
            <a:spLocks noGrp="1"/>
          </p:cNvSpPr>
          <p:nvPr>
            <p:ph type="title"/>
          </p:nvPr>
        </p:nvSpPr>
        <p:spPr/>
        <p:txBody>
          <a:bodyPr/>
          <a:lstStyle/>
          <a:p>
            <a:r>
              <a:rPr lang="en-CH" dirty="0"/>
              <a:t>Step</a:t>
            </a:r>
            <a:r>
              <a:rPr lang="en-CH" dirty="0">
                <a:latin typeface="+mn-lt"/>
              </a:rPr>
              <a:t> 2.1</a:t>
            </a:r>
            <a:r>
              <a:rPr lang="en-CH" dirty="0"/>
              <a:t>: Accessing Graph Offsets</a:t>
            </a:r>
          </a:p>
        </p:txBody>
      </p:sp>
      <p:sp>
        <p:nvSpPr>
          <p:cNvPr id="4" name="Content Placeholder 2">
            <a:extLst>
              <a:ext uri="{FF2B5EF4-FFF2-40B4-BE49-F238E27FC236}">
                <a16:creationId xmlns:a16="http://schemas.microsoft.com/office/drawing/2014/main" id="{67036EE2-27C1-219B-D2D2-1AC3035F700E}"/>
              </a:ext>
            </a:extLst>
          </p:cNvPr>
          <p:cNvSpPr>
            <a:spLocks noGrp="1"/>
          </p:cNvSpPr>
          <p:nvPr>
            <p:ph idx="1"/>
          </p:nvPr>
        </p:nvSpPr>
        <p:spPr>
          <a:xfrm>
            <a:off x="189560" y="891541"/>
            <a:ext cx="8798061" cy="782950"/>
          </a:xfrm>
        </p:spPr>
        <p:txBody>
          <a:bodyPr/>
          <a:lstStyle/>
          <a:p>
            <a:r>
              <a:rPr lang="en-CH" sz="2400" dirty="0"/>
              <a:t>Performed in the storage system to avoid </a:t>
            </a:r>
            <a:r>
              <a:rPr lang="en-GB" sz="2400" dirty="0"/>
              <a:t>the data</a:t>
            </a:r>
            <a:r>
              <a:rPr lang="en-CH" sz="2400" dirty="0"/>
              <a:t> movement overhead of </a:t>
            </a:r>
            <a:r>
              <a:rPr lang="en-GB" sz="2400" dirty="0"/>
              <a:t>a large</a:t>
            </a:r>
            <a:r>
              <a:rPr lang="en-CH" sz="2400" dirty="0"/>
              <a:t> amount of low re-use data</a:t>
            </a:r>
          </a:p>
        </p:txBody>
      </p:sp>
      <p:pic>
        <p:nvPicPr>
          <p:cNvPr id="155" name="Picture 154">
            <a:extLst>
              <a:ext uri="{FF2B5EF4-FFF2-40B4-BE49-F238E27FC236}">
                <a16:creationId xmlns:a16="http://schemas.microsoft.com/office/drawing/2014/main" id="{1B246458-B88D-90F1-2C37-3EA2066D0881}"/>
              </a:ext>
            </a:extLst>
          </p:cNvPr>
          <p:cNvPicPr>
            <a:picLocks noChangeAspect="1"/>
          </p:cNvPicPr>
          <p:nvPr/>
        </p:nvPicPr>
        <p:blipFill>
          <a:blip r:embed="rId2"/>
          <a:stretch>
            <a:fillRect/>
          </a:stretch>
        </p:blipFill>
        <p:spPr>
          <a:xfrm>
            <a:off x="324606" y="2981147"/>
            <a:ext cx="8494788" cy="1752148"/>
          </a:xfrm>
          <a:prstGeom prst="rect">
            <a:avLst/>
          </a:prstGeom>
        </p:spPr>
      </p:pic>
    </p:spTree>
    <p:extLst>
      <p:ext uri="{BB962C8B-B14F-4D97-AF65-F5344CB8AC3E}">
        <p14:creationId xmlns:p14="http://schemas.microsoft.com/office/powerpoint/2010/main" val="144524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468EE-8264-B44C-956A-4F7B0063ED33}"/>
              </a:ext>
            </a:extLst>
          </p:cNvPr>
          <p:cNvSpPr>
            <a:spLocks noGrp="1"/>
          </p:cNvSpPr>
          <p:nvPr>
            <p:ph type="title"/>
          </p:nvPr>
        </p:nvSpPr>
        <p:spPr/>
        <p:txBody>
          <a:bodyPr/>
          <a:lstStyle/>
          <a:p>
            <a:r>
              <a:rPr lang="en-CH" dirty="0"/>
              <a:t>Step </a:t>
            </a:r>
            <a:r>
              <a:rPr lang="en-CH" dirty="0">
                <a:latin typeface="+mn-lt"/>
              </a:rPr>
              <a:t>2.2</a:t>
            </a:r>
            <a:r>
              <a:rPr lang="en-CH" dirty="0"/>
              <a:t>: Access Graph Strings</a:t>
            </a:r>
          </a:p>
        </p:txBody>
      </p:sp>
      <p:pic>
        <p:nvPicPr>
          <p:cNvPr id="68" name="Picture 67">
            <a:extLst>
              <a:ext uri="{FF2B5EF4-FFF2-40B4-BE49-F238E27FC236}">
                <a16:creationId xmlns:a16="http://schemas.microsoft.com/office/drawing/2014/main" id="{A9AEB848-0690-67F9-0915-2D3D90A3108A}"/>
              </a:ext>
            </a:extLst>
          </p:cNvPr>
          <p:cNvPicPr>
            <a:picLocks noChangeAspect="1"/>
          </p:cNvPicPr>
          <p:nvPr/>
        </p:nvPicPr>
        <p:blipFill>
          <a:blip r:embed="rId2"/>
          <a:stretch>
            <a:fillRect/>
          </a:stretch>
        </p:blipFill>
        <p:spPr>
          <a:xfrm>
            <a:off x="261561" y="3815882"/>
            <a:ext cx="8620877" cy="1746000"/>
          </a:xfrm>
          <a:prstGeom prst="rect">
            <a:avLst/>
          </a:prstGeom>
        </p:spPr>
      </p:pic>
      <p:sp>
        <p:nvSpPr>
          <p:cNvPr id="69" name="Content Placeholder 2">
            <a:extLst>
              <a:ext uri="{FF2B5EF4-FFF2-40B4-BE49-F238E27FC236}">
                <a16:creationId xmlns:a16="http://schemas.microsoft.com/office/drawing/2014/main" id="{59EF729E-4F6E-B20B-0B1B-25FD67EBE9DC}"/>
              </a:ext>
            </a:extLst>
          </p:cNvPr>
          <p:cNvSpPr>
            <a:spLocks noGrp="1"/>
          </p:cNvSpPr>
          <p:nvPr>
            <p:ph idx="1"/>
          </p:nvPr>
        </p:nvSpPr>
        <p:spPr>
          <a:xfrm>
            <a:off x="189560" y="891540"/>
            <a:ext cx="8798061" cy="2628899"/>
          </a:xfrm>
        </p:spPr>
        <p:txBody>
          <a:bodyPr/>
          <a:lstStyle/>
          <a:p>
            <a:r>
              <a:rPr lang="en-CH" sz="2400" dirty="0"/>
              <a:t>Performed in the storage system to avoid </a:t>
            </a:r>
            <a:r>
              <a:rPr lang="en-GB" sz="2400" dirty="0"/>
              <a:t>the data</a:t>
            </a:r>
            <a:r>
              <a:rPr lang="en-CH" sz="2400" dirty="0"/>
              <a:t> movement overhead of </a:t>
            </a:r>
            <a:r>
              <a:rPr lang="en-GB" sz="2400" dirty="0"/>
              <a:t>a large</a:t>
            </a:r>
            <a:r>
              <a:rPr lang="en-CH" sz="2400" dirty="0"/>
              <a:t> amount of low re-use data</a:t>
            </a:r>
          </a:p>
          <a:p>
            <a:r>
              <a:rPr lang="en-CH" sz="2400" dirty="0"/>
              <a:t>Lightweight in-storage scheduler to enable full die-level parallelism</a:t>
            </a:r>
          </a:p>
          <a:p>
            <a:pPr lvl="1"/>
            <a:r>
              <a:rPr lang="en-CH" sz="2000" dirty="0"/>
              <a:t>Small L2P data mapping </a:t>
            </a:r>
            <a:r>
              <a:rPr lang="en-CH" sz="2000" dirty="0">
                <a:sym typeface="Wingdings" pitchFamily="2" charset="2"/>
              </a:rPr>
              <a:t> </a:t>
            </a:r>
            <a:r>
              <a:rPr lang="en-CH" sz="2000" dirty="0"/>
              <a:t>Leverage internal DRAM to store per-die scheduling table</a:t>
            </a:r>
          </a:p>
          <a:p>
            <a:pPr lvl="1"/>
            <a:r>
              <a:rPr lang="en-CH" sz="2000" dirty="0"/>
              <a:t>Ensures all requests to different dies and planes can be issues concurrently</a:t>
            </a:r>
          </a:p>
        </p:txBody>
      </p:sp>
    </p:spTree>
    <p:extLst>
      <p:ext uri="{BB962C8B-B14F-4D97-AF65-F5344CB8AC3E}">
        <p14:creationId xmlns:p14="http://schemas.microsoft.com/office/powerpoint/2010/main" val="127029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uiExpand="1" build="p" bldLvl="2"/>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B350A-1A5F-131A-CEC9-E0AB7F6BC816}"/>
              </a:ext>
            </a:extLst>
          </p:cNvPr>
          <p:cNvSpPr>
            <a:spLocks noGrp="1"/>
          </p:cNvSpPr>
          <p:nvPr>
            <p:ph type="title"/>
          </p:nvPr>
        </p:nvSpPr>
        <p:spPr/>
        <p:txBody>
          <a:bodyPr/>
          <a:lstStyle/>
          <a:p>
            <a:r>
              <a:rPr lang="en-CH" dirty="0"/>
              <a:t>Step </a:t>
            </a:r>
            <a:r>
              <a:rPr lang="en-CH" dirty="0">
                <a:latin typeface="+mn-lt"/>
              </a:rPr>
              <a:t>2.3</a:t>
            </a:r>
            <a:r>
              <a:rPr lang="en-CH" dirty="0"/>
              <a:t>: Accessing G</a:t>
            </a:r>
            <a:r>
              <a:rPr lang="en-GB" dirty="0"/>
              <a:t>r</a:t>
            </a:r>
            <a:r>
              <a:rPr lang="en-CH" dirty="0"/>
              <a:t>aph Colors</a:t>
            </a:r>
          </a:p>
        </p:txBody>
      </p:sp>
      <p:sp>
        <p:nvSpPr>
          <p:cNvPr id="4" name="Content Placeholder 2">
            <a:extLst>
              <a:ext uri="{FF2B5EF4-FFF2-40B4-BE49-F238E27FC236}">
                <a16:creationId xmlns:a16="http://schemas.microsoft.com/office/drawing/2014/main" id="{1C83D36E-4EDA-4F1D-EC8F-B1D356D316E1}"/>
              </a:ext>
            </a:extLst>
          </p:cNvPr>
          <p:cNvSpPr>
            <a:spLocks noGrp="1"/>
          </p:cNvSpPr>
          <p:nvPr>
            <p:ph idx="1"/>
          </p:nvPr>
        </p:nvSpPr>
        <p:spPr>
          <a:xfrm>
            <a:off x="189560" y="891541"/>
            <a:ext cx="8798061" cy="782950"/>
          </a:xfrm>
        </p:spPr>
        <p:txBody>
          <a:bodyPr/>
          <a:lstStyle/>
          <a:p>
            <a:r>
              <a:rPr lang="en-CH" sz="2400" dirty="0"/>
              <a:t>Performed in the storage system to avoid </a:t>
            </a:r>
            <a:r>
              <a:rPr lang="en-GB" sz="2400" dirty="0"/>
              <a:t>the data</a:t>
            </a:r>
            <a:r>
              <a:rPr lang="en-CH" sz="2400" dirty="0"/>
              <a:t> movement overhead of </a:t>
            </a:r>
            <a:r>
              <a:rPr lang="en-GB" sz="2400" dirty="0"/>
              <a:t>a large</a:t>
            </a:r>
            <a:r>
              <a:rPr lang="en-CH" sz="2400" dirty="0"/>
              <a:t> amount of low re-use data</a:t>
            </a:r>
          </a:p>
          <a:p>
            <a:r>
              <a:rPr lang="en-CH" sz="2400" dirty="0"/>
              <a:t>Streams through color bitmaps sequentially </a:t>
            </a:r>
          </a:p>
          <a:p>
            <a:r>
              <a:rPr lang="en-CH" sz="2400" dirty="0"/>
              <a:t>Sends the colors to the host system in a pipelined manner</a:t>
            </a:r>
          </a:p>
        </p:txBody>
      </p:sp>
      <p:pic>
        <p:nvPicPr>
          <p:cNvPr id="75" name="Picture 74">
            <a:extLst>
              <a:ext uri="{FF2B5EF4-FFF2-40B4-BE49-F238E27FC236}">
                <a16:creationId xmlns:a16="http://schemas.microsoft.com/office/drawing/2014/main" id="{68B5B6C2-29FA-11A6-46EB-B76F17699326}"/>
              </a:ext>
            </a:extLst>
          </p:cNvPr>
          <p:cNvPicPr>
            <a:picLocks noChangeAspect="1"/>
          </p:cNvPicPr>
          <p:nvPr/>
        </p:nvPicPr>
        <p:blipFill>
          <a:blip r:embed="rId2"/>
          <a:stretch>
            <a:fillRect/>
          </a:stretch>
        </p:blipFill>
        <p:spPr>
          <a:xfrm>
            <a:off x="327424" y="3614420"/>
            <a:ext cx="8489152" cy="1837690"/>
          </a:xfrm>
          <a:prstGeom prst="rect">
            <a:avLst/>
          </a:prstGeom>
        </p:spPr>
      </p:pic>
    </p:spTree>
    <p:extLst>
      <p:ext uri="{BB962C8B-B14F-4D97-AF65-F5344CB8AC3E}">
        <p14:creationId xmlns:p14="http://schemas.microsoft.com/office/powerpoint/2010/main" val="2446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28CCB-EBB1-95EB-9B7A-B8424B8A23F7}"/>
              </a:ext>
            </a:extLst>
          </p:cNvPr>
          <p:cNvSpPr>
            <a:spLocks noGrp="1"/>
          </p:cNvSpPr>
          <p:nvPr>
            <p:ph type="title"/>
          </p:nvPr>
        </p:nvSpPr>
        <p:spPr/>
        <p:txBody>
          <a:bodyPr/>
          <a:lstStyle/>
          <a:p>
            <a:r>
              <a:rPr lang="en-CH" dirty="0"/>
              <a:t>Performance</a:t>
            </a:r>
          </a:p>
        </p:txBody>
      </p:sp>
      <p:sp>
        <p:nvSpPr>
          <p:cNvPr id="4" name="Rectangle 3">
            <a:extLst>
              <a:ext uri="{FF2B5EF4-FFF2-40B4-BE49-F238E27FC236}">
                <a16:creationId xmlns:a16="http://schemas.microsoft.com/office/drawing/2014/main" id="{22CF142F-2184-9446-642C-4723F085449C}"/>
              </a:ext>
            </a:extLst>
          </p:cNvPr>
          <p:cNvSpPr/>
          <p:nvPr/>
        </p:nvSpPr>
        <p:spPr>
          <a:xfrm>
            <a:off x="6966939" y="2322914"/>
            <a:ext cx="679141" cy="100303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FF5520B-5CFC-8BD9-979E-0B790BFBF5C4}"/>
              </a:ext>
            </a:extLst>
          </p:cNvPr>
          <p:cNvSpPr/>
          <p:nvPr/>
        </p:nvSpPr>
        <p:spPr>
          <a:xfrm>
            <a:off x="3709328" y="2328221"/>
            <a:ext cx="701459" cy="100837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hart 5">
            <a:extLst>
              <a:ext uri="{FF2B5EF4-FFF2-40B4-BE49-F238E27FC236}">
                <a16:creationId xmlns:a16="http://schemas.microsoft.com/office/drawing/2014/main" id="{E5BDCB10-C0B4-CB66-8C5B-D445E50199D0}"/>
              </a:ext>
            </a:extLst>
          </p:cNvPr>
          <p:cNvGraphicFramePr>
            <a:graphicFrameLocks/>
          </p:cNvGraphicFramePr>
          <p:nvPr/>
        </p:nvGraphicFramePr>
        <p:xfrm>
          <a:off x="1273073" y="1690877"/>
          <a:ext cx="6597854" cy="20050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AD73A608-CC88-60DE-E8AC-FC96CE535B12}"/>
              </a:ext>
            </a:extLst>
          </p:cNvPr>
          <p:cNvGraphicFramePr>
            <a:graphicFrameLocks/>
          </p:cNvGraphicFramePr>
          <p:nvPr/>
        </p:nvGraphicFramePr>
        <p:xfrm>
          <a:off x="4510112" y="1964838"/>
          <a:ext cx="3337426" cy="1741132"/>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Arrow Connector 7">
            <a:extLst>
              <a:ext uri="{FF2B5EF4-FFF2-40B4-BE49-F238E27FC236}">
                <a16:creationId xmlns:a16="http://schemas.microsoft.com/office/drawing/2014/main" id="{5365E447-7EDC-BFAA-FB31-E91A80C63C8F}"/>
              </a:ext>
            </a:extLst>
          </p:cNvPr>
          <p:cNvCxnSpPr>
            <a:cxnSpLocks/>
          </p:cNvCxnSpPr>
          <p:nvPr/>
        </p:nvCxnSpPr>
        <p:spPr>
          <a:xfrm flipV="1">
            <a:off x="3426983" y="2328183"/>
            <a:ext cx="0" cy="185634"/>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2FD9694-F915-B4ED-B733-E025A1E6BE6E}"/>
              </a:ext>
            </a:extLst>
          </p:cNvPr>
          <p:cNvSpPr txBox="1"/>
          <p:nvPr/>
        </p:nvSpPr>
        <p:spPr>
          <a:xfrm rot="16200000">
            <a:off x="3163169" y="2535541"/>
            <a:ext cx="52726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17.2</a:t>
            </a:r>
          </a:p>
        </p:txBody>
      </p:sp>
      <p:cxnSp>
        <p:nvCxnSpPr>
          <p:cNvPr id="10" name="Straight Arrow Connector 9">
            <a:extLst>
              <a:ext uri="{FF2B5EF4-FFF2-40B4-BE49-F238E27FC236}">
                <a16:creationId xmlns:a16="http://schemas.microsoft.com/office/drawing/2014/main" id="{E8189919-6EBC-BE34-4485-F700AF952180}"/>
              </a:ext>
            </a:extLst>
          </p:cNvPr>
          <p:cNvCxnSpPr>
            <a:cxnSpLocks/>
          </p:cNvCxnSpPr>
          <p:nvPr/>
        </p:nvCxnSpPr>
        <p:spPr>
          <a:xfrm flipV="1">
            <a:off x="3572728" y="2327307"/>
            <a:ext cx="0" cy="185634"/>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5A8130A-EB59-E429-64B4-918269A5DAE5}"/>
              </a:ext>
            </a:extLst>
          </p:cNvPr>
          <p:cNvSpPr txBox="1"/>
          <p:nvPr/>
        </p:nvSpPr>
        <p:spPr>
          <a:xfrm rot="16200000">
            <a:off x="3299949" y="2543809"/>
            <a:ext cx="52726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22.3</a:t>
            </a:r>
          </a:p>
        </p:txBody>
      </p:sp>
      <p:sp>
        <p:nvSpPr>
          <p:cNvPr id="12" name="TextBox 11">
            <a:extLst>
              <a:ext uri="{FF2B5EF4-FFF2-40B4-BE49-F238E27FC236}">
                <a16:creationId xmlns:a16="http://schemas.microsoft.com/office/drawing/2014/main" id="{901FC284-4C22-C1C5-E744-7737C1E5C838}"/>
              </a:ext>
            </a:extLst>
          </p:cNvPr>
          <p:cNvSpPr txBox="1"/>
          <p:nvPr/>
        </p:nvSpPr>
        <p:spPr>
          <a:xfrm rot="16200000">
            <a:off x="675470" y="2665686"/>
            <a:ext cx="103402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Speedup</a:t>
            </a:r>
          </a:p>
        </p:txBody>
      </p:sp>
      <p:cxnSp>
        <p:nvCxnSpPr>
          <p:cNvPr id="13" name="Straight Arrow Connector 12">
            <a:extLst>
              <a:ext uri="{FF2B5EF4-FFF2-40B4-BE49-F238E27FC236}">
                <a16:creationId xmlns:a16="http://schemas.microsoft.com/office/drawing/2014/main" id="{AED75D2F-CFA9-F10B-6461-DF149EA7EEB9}"/>
              </a:ext>
            </a:extLst>
          </p:cNvPr>
          <p:cNvCxnSpPr>
            <a:cxnSpLocks/>
          </p:cNvCxnSpPr>
          <p:nvPr/>
        </p:nvCxnSpPr>
        <p:spPr>
          <a:xfrm flipV="1">
            <a:off x="6674164" y="2301412"/>
            <a:ext cx="0" cy="185634"/>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1967088-6BBF-9F4F-0686-BFBE7113574D}"/>
              </a:ext>
            </a:extLst>
          </p:cNvPr>
          <p:cNvSpPr txBox="1"/>
          <p:nvPr/>
        </p:nvSpPr>
        <p:spPr>
          <a:xfrm rot="16200000">
            <a:off x="6401385" y="2508770"/>
            <a:ext cx="52726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12.0</a:t>
            </a:r>
          </a:p>
        </p:txBody>
      </p:sp>
      <p:cxnSp>
        <p:nvCxnSpPr>
          <p:cNvPr id="15" name="Straight Arrow Connector 14">
            <a:extLst>
              <a:ext uri="{FF2B5EF4-FFF2-40B4-BE49-F238E27FC236}">
                <a16:creationId xmlns:a16="http://schemas.microsoft.com/office/drawing/2014/main" id="{DB0D62B6-541A-BBF4-F816-5229577BAB75}"/>
              </a:ext>
            </a:extLst>
          </p:cNvPr>
          <p:cNvCxnSpPr>
            <a:cxnSpLocks/>
          </p:cNvCxnSpPr>
          <p:nvPr/>
        </p:nvCxnSpPr>
        <p:spPr>
          <a:xfrm flipV="1">
            <a:off x="6819909" y="2300536"/>
            <a:ext cx="0" cy="185634"/>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8EF0960-3109-0A88-B19C-DD9437516A95}"/>
              </a:ext>
            </a:extLst>
          </p:cNvPr>
          <p:cNvSpPr txBox="1"/>
          <p:nvPr/>
        </p:nvSpPr>
        <p:spPr>
          <a:xfrm rot="16200000">
            <a:off x="6547130" y="2517038"/>
            <a:ext cx="52726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16.1</a:t>
            </a:r>
          </a:p>
        </p:txBody>
      </p:sp>
      <p:cxnSp>
        <p:nvCxnSpPr>
          <p:cNvPr id="17" name="Straight Connector 16">
            <a:extLst>
              <a:ext uri="{FF2B5EF4-FFF2-40B4-BE49-F238E27FC236}">
                <a16:creationId xmlns:a16="http://schemas.microsoft.com/office/drawing/2014/main" id="{616FA571-E446-CB23-87E6-3C755CB31098}"/>
              </a:ext>
            </a:extLst>
          </p:cNvPr>
          <p:cNvCxnSpPr>
            <a:cxnSpLocks/>
          </p:cNvCxnSpPr>
          <p:nvPr/>
        </p:nvCxnSpPr>
        <p:spPr>
          <a:xfrm flipV="1">
            <a:off x="3709328" y="2328221"/>
            <a:ext cx="0" cy="977373"/>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BC8707C-0A94-0E37-896E-31CB37702AC7}"/>
              </a:ext>
            </a:extLst>
          </p:cNvPr>
          <p:cNvCxnSpPr>
            <a:cxnSpLocks/>
          </p:cNvCxnSpPr>
          <p:nvPr/>
        </p:nvCxnSpPr>
        <p:spPr>
          <a:xfrm flipV="1">
            <a:off x="6958508" y="2330267"/>
            <a:ext cx="2" cy="991803"/>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DB53241-E980-1F7D-BC56-ABF6129386A2}"/>
              </a:ext>
            </a:extLst>
          </p:cNvPr>
          <p:cNvSpPr txBox="1"/>
          <p:nvPr/>
        </p:nvSpPr>
        <p:spPr>
          <a:xfrm>
            <a:off x="1636055" y="2315867"/>
            <a:ext cx="76464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SSD-G4</a:t>
            </a:r>
          </a:p>
        </p:txBody>
      </p:sp>
      <p:sp>
        <p:nvSpPr>
          <p:cNvPr id="20" name="TextBox 19">
            <a:extLst>
              <a:ext uri="{FF2B5EF4-FFF2-40B4-BE49-F238E27FC236}">
                <a16:creationId xmlns:a16="http://schemas.microsoft.com/office/drawing/2014/main" id="{B295E1CE-ABB5-3545-3066-90E5EEFDE022}"/>
              </a:ext>
            </a:extLst>
          </p:cNvPr>
          <p:cNvSpPr txBox="1"/>
          <p:nvPr/>
        </p:nvSpPr>
        <p:spPr>
          <a:xfrm>
            <a:off x="4859216" y="2315867"/>
            <a:ext cx="78034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SSD-G5</a:t>
            </a:r>
          </a:p>
        </p:txBody>
      </p:sp>
      <p:sp>
        <p:nvSpPr>
          <p:cNvPr id="21" name="Content Placeholder 2">
            <a:extLst>
              <a:ext uri="{FF2B5EF4-FFF2-40B4-BE49-F238E27FC236}">
                <a16:creationId xmlns:a16="http://schemas.microsoft.com/office/drawing/2014/main" id="{6080393D-FF5C-4260-8427-B09827E0510A}"/>
              </a:ext>
            </a:extLst>
          </p:cNvPr>
          <p:cNvSpPr>
            <a:spLocks noGrp="1"/>
          </p:cNvSpPr>
          <p:nvPr>
            <p:ph idx="1"/>
          </p:nvPr>
        </p:nvSpPr>
        <p:spPr>
          <a:xfrm>
            <a:off x="189560" y="891541"/>
            <a:ext cx="8798061" cy="782950"/>
          </a:xfrm>
        </p:spPr>
        <p:txBody>
          <a:bodyPr/>
          <a:lstStyle/>
          <a:p>
            <a:r>
              <a:rPr lang="en-US" sz="2400" dirty="0"/>
              <a:t>Performance of k-mer set lookups</a:t>
            </a:r>
          </a:p>
          <a:p>
            <a:r>
              <a:rPr lang="en-US" sz="2400" dirty="0"/>
              <a:t>Across different tools and storage configurations</a:t>
            </a:r>
            <a:endParaRPr lang="en-CH" sz="2400" dirty="0"/>
          </a:p>
        </p:txBody>
      </p:sp>
      <p:sp>
        <p:nvSpPr>
          <p:cNvPr id="22" name="Rectangle 21">
            <a:extLst>
              <a:ext uri="{FF2B5EF4-FFF2-40B4-BE49-F238E27FC236}">
                <a16:creationId xmlns:a16="http://schemas.microsoft.com/office/drawing/2014/main" id="{A6B93845-EDA0-D246-92CF-18E2143E69E2}"/>
              </a:ext>
            </a:extLst>
          </p:cNvPr>
          <p:cNvSpPr/>
          <p:nvPr/>
        </p:nvSpPr>
        <p:spPr>
          <a:xfrm>
            <a:off x="0" y="4006812"/>
            <a:ext cx="9144000" cy="136528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t>On systems with SSD-G4 (SSD-G5)</a:t>
            </a:r>
            <a:b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br>
            <a: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t>GRN outperforms FG and MG by 8.4× (8.5×) and 11.9× (8.5×), on average across all inputs, respectively</a:t>
            </a:r>
            <a:endParaRPr kumimoji="0" lang="en-CH"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endParaRPr>
          </a:p>
        </p:txBody>
      </p:sp>
      <p:sp>
        <p:nvSpPr>
          <p:cNvPr id="24" name="Rectangle 23">
            <a:extLst>
              <a:ext uri="{FF2B5EF4-FFF2-40B4-BE49-F238E27FC236}">
                <a16:creationId xmlns:a16="http://schemas.microsoft.com/office/drawing/2014/main" id="{63107930-0D56-6457-8B45-AB90F70A4716}"/>
              </a:ext>
            </a:extLst>
          </p:cNvPr>
          <p:cNvSpPr/>
          <p:nvPr/>
        </p:nvSpPr>
        <p:spPr>
          <a:xfrm>
            <a:off x="16590" y="5493338"/>
            <a:ext cx="9144000" cy="70833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t>GRN provides 2× larger average speedup over GRN-Ext</a:t>
            </a:r>
            <a:endParaRPr kumimoji="0" lang="en-CH"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endParaRPr>
          </a:p>
        </p:txBody>
      </p:sp>
    </p:spTree>
    <p:extLst>
      <p:ext uri="{BB962C8B-B14F-4D97-AF65-F5344CB8AC3E}">
        <p14:creationId xmlns:p14="http://schemas.microsoft.com/office/powerpoint/2010/main" val="360173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0F640-1F5D-BB9B-89AA-38179F4019C4}"/>
              </a:ext>
            </a:extLst>
          </p:cNvPr>
          <p:cNvSpPr>
            <a:spLocks noGrp="1"/>
          </p:cNvSpPr>
          <p:nvPr>
            <p:ph type="title"/>
          </p:nvPr>
        </p:nvSpPr>
        <p:spPr/>
        <p:txBody>
          <a:bodyPr/>
          <a:lstStyle/>
          <a:p>
            <a:r>
              <a:rPr lang="en-CH" dirty="0"/>
              <a:t>Comparison to PIM</a:t>
            </a:r>
          </a:p>
        </p:txBody>
      </p:sp>
      <p:graphicFrame>
        <p:nvGraphicFramePr>
          <p:cNvPr id="4" name="Chart 3">
            <a:extLst>
              <a:ext uri="{FF2B5EF4-FFF2-40B4-BE49-F238E27FC236}">
                <a16:creationId xmlns:a16="http://schemas.microsoft.com/office/drawing/2014/main" id="{5EABA8A5-70A3-DB98-2FDD-A5DF6F42938A}"/>
              </a:ext>
            </a:extLst>
          </p:cNvPr>
          <p:cNvGraphicFramePr>
            <a:graphicFrameLocks/>
          </p:cNvGraphicFramePr>
          <p:nvPr/>
        </p:nvGraphicFramePr>
        <p:xfrm>
          <a:off x="1162050" y="2454617"/>
          <a:ext cx="3473450" cy="20973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89569E04-0AF5-E2F1-E02E-D1C3DE78BE48}"/>
              </a:ext>
            </a:extLst>
          </p:cNvPr>
          <p:cNvGraphicFramePr>
            <a:graphicFrameLocks/>
          </p:cNvGraphicFramePr>
          <p:nvPr/>
        </p:nvGraphicFramePr>
        <p:xfrm>
          <a:off x="4572000" y="2477477"/>
          <a:ext cx="3569716" cy="190304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037C8C32-8AEF-DF6D-114A-AB5B05BE69A9}"/>
              </a:ext>
            </a:extLst>
          </p:cNvPr>
          <p:cNvSpPr txBox="1"/>
          <p:nvPr/>
        </p:nvSpPr>
        <p:spPr>
          <a:xfrm>
            <a:off x="1456803" y="2653535"/>
            <a:ext cx="100479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SSD-G4</a:t>
            </a:r>
          </a:p>
        </p:txBody>
      </p:sp>
      <p:cxnSp>
        <p:nvCxnSpPr>
          <p:cNvPr id="7" name="Straight Arrow Connector 6">
            <a:extLst>
              <a:ext uri="{FF2B5EF4-FFF2-40B4-BE49-F238E27FC236}">
                <a16:creationId xmlns:a16="http://schemas.microsoft.com/office/drawing/2014/main" id="{5EB72858-544F-813B-48B0-586009AC31A3}"/>
              </a:ext>
            </a:extLst>
          </p:cNvPr>
          <p:cNvCxnSpPr>
            <a:cxnSpLocks/>
          </p:cNvCxnSpPr>
          <p:nvPr/>
        </p:nvCxnSpPr>
        <p:spPr>
          <a:xfrm flipV="1">
            <a:off x="3507461" y="2662926"/>
            <a:ext cx="0" cy="12696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BAE7CE3-9193-0F19-7F2B-852ADD21C02B}"/>
              </a:ext>
            </a:extLst>
          </p:cNvPr>
          <p:cNvSpPr txBox="1"/>
          <p:nvPr/>
        </p:nvSpPr>
        <p:spPr>
          <a:xfrm rot="16200000">
            <a:off x="3239261" y="2812970"/>
            <a:ext cx="5364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17.0</a:t>
            </a:r>
          </a:p>
        </p:txBody>
      </p:sp>
      <p:cxnSp>
        <p:nvCxnSpPr>
          <p:cNvPr id="9" name="Straight Arrow Connector 8">
            <a:extLst>
              <a:ext uri="{FF2B5EF4-FFF2-40B4-BE49-F238E27FC236}">
                <a16:creationId xmlns:a16="http://schemas.microsoft.com/office/drawing/2014/main" id="{FF26B83E-1482-69F0-9EEC-9101A2345979}"/>
              </a:ext>
            </a:extLst>
          </p:cNvPr>
          <p:cNvCxnSpPr>
            <a:cxnSpLocks/>
          </p:cNvCxnSpPr>
          <p:nvPr/>
        </p:nvCxnSpPr>
        <p:spPr>
          <a:xfrm flipV="1">
            <a:off x="6999581" y="2662926"/>
            <a:ext cx="0" cy="12696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E2C3EE9-0A07-483D-3DFD-4ECC7944967A}"/>
              </a:ext>
            </a:extLst>
          </p:cNvPr>
          <p:cNvSpPr txBox="1"/>
          <p:nvPr/>
        </p:nvSpPr>
        <p:spPr>
          <a:xfrm rot="16200000">
            <a:off x="6731381" y="2812970"/>
            <a:ext cx="5364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11.6</a:t>
            </a:r>
          </a:p>
        </p:txBody>
      </p:sp>
      <p:sp>
        <p:nvSpPr>
          <p:cNvPr id="11" name="TextBox 10">
            <a:extLst>
              <a:ext uri="{FF2B5EF4-FFF2-40B4-BE49-F238E27FC236}">
                <a16:creationId xmlns:a16="http://schemas.microsoft.com/office/drawing/2014/main" id="{4EAF72C6-9E0A-3846-FCCC-8E56BCF56863}"/>
              </a:ext>
            </a:extLst>
          </p:cNvPr>
          <p:cNvSpPr txBox="1"/>
          <p:nvPr/>
        </p:nvSpPr>
        <p:spPr>
          <a:xfrm rot="16200000">
            <a:off x="637541" y="3205249"/>
            <a:ext cx="729488" cy="307777"/>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Speedup</a:t>
            </a:r>
          </a:p>
        </p:txBody>
      </p:sp>
      <p:sp>
        <p:nvSpPr>
          <p:cNvPr id="12" name="TextBox 11">
            <a:extLst>
              <a:ext uri="{FF2B5EF4-FFF2-40B4-BE49-F238E27FC236}">
                <a16:creationId xmlns:a16="http://schemas.microsoft.com/office/drawing/2014/main" id="{203E7E97-F90E-3BC3-4E87-887762B66D83}"/>
              </a:ext>
            </a:extLst>
          </p:cNvPr>
          <p:cNvSpPr txBox="1"/>
          <p:nvPr/>
        </p:nvSpPr>
        <p:spPr>
          <a:xfrm>
            <a:off x="4944653" y="2667521"/>
            <a:ext cx="100479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SSD-G5</a:t>
            </a:r>
          </a:p>
        </p:txBody>
      </p:sp>
      <p:sp>
        <p:nvSpPr>
          <p:cNvPr id="13" name="Content Placeholder 2">
            <a:extLst>
              <a:ext uri="{FF2B5EF4-FFF2-40B4-BE49-F238E27FC236}">
                <a16:creationId xmlns:a16="http://schemas.microsoft.com/office/drawing/2014/main" id="{4169E062-E1CE-68EC-5EFB-17A8131DB20D}"/>
              </a:ext>
            </a:extLst>
          </p:cNvPr>
          <p:cNvSpPr>
            <a:spLocks noGrp="1"/>
          </p:cNvSpPr>
          <p:nvPr>
            <p:ph idx="1"/>
          </p:nvPr>
        </p:nvSpPr>
        <p:spPr>
          <a:xfrm>
            <a:off x="189560" y="891540"/>
            <a:ext cx="8798061" cy="1047707"/>
          </a:xfrm>
        </p:spPr>
        <p:txBody>
          <a:bodyPr/>
          <a:lstStyle/>
          <a:p>
            <a:r>
              <a:rPr lang="en-US" sz="2400" dirty="0"/>
              <a:t>Performance of k-mer set lookups</a:t>
            </a:r>
          </a:p>
          <a:p>
            <a:r>
              <a:rPr lang="en-US" sz="2400" dirty="0"/>
              <a:t>Compared to an idealized PIM system without memory overheads for graph lookups</a:t>
            </a:r>
            <a:endParaRPr lang="en-CH" sz="2400" dirty="0"/>
          </a:p>
        </p:txBody>
      </p:sp>
      <p:sp>
        <p:nvSpPr>
          <p:cNvPr id="14" name="Rectangle 13">
            <a:extLst>
              <a:ext uri="{FF2B5EF4-FFF2-40B4-BE49-F238E27FC236}">
                <a16:creationId xmlns:a16="http://schemas.microsoft.com/office/drawing/2014/main" id="{D706636E-6E74-DF06-6532-E642EC02349A}"/>
              </a:ext>
            </a:extLst>
          </p:cNvPr>
          <p:cNvSpPr/>
          <p:nvPr/>
        </p:nvSpPr>
        <p:spPr>
          <a:xfrm>
            <a:off x="0" y="4818384"/>
            <a:ext cx="9144000" cy="110743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t>on the system with SSD-G4 (SSD-G5), </a:t>
            </a:r>
            <a:b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br>
            <a: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t>GRN provides 7.4× (4.3×) average speedup over PIM</a:t>
            </a:r>
            <a:endParaRPr kumimoji="0" lang="en-CH"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endParaRPr>
          </a:p>
        </p:txBody>
      </p:sp>
    </p:spTree>
    <p:extLst>
      <p:ext uri="{BB962C8B-B14F-4D97-AF65-F5344CB8AC3E}">
        <p14:creationId xmlns:p14="http://schemas.microsoft.com/office/powerpoint/2010/main" val="106237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3CFF-1A1C-7E42-D6C7-0C932FDB100D}"/>
              </a:ext>
            </a:extLst>
          </p:cNvPr>
          <p:cNvSpPr>
            <a:spLocks noGrp="1"/>
          </p:cNvSpPr>
          <p:nvPr>
            <p:ph type="title"/>
          </p:nvPr>
        </p:nvSpPr>
        <p:spPr/>
        <p:txBody>
          <a:bodyPr/>
          <a:lstStyle/>
          <a:p>
            <a:r>
              <a:rPr lang="en-CH" dirty="0"/>
              <a:t>Performance of Alignment-Based Mapping</a:t>
            </a:r>
          </a:p>
        </p:txBody>
      </p:sp>
      <p:sp>
        <p:nvSpPr>
          <p:cNvPr id="4" name="Content Placeholder 2">
            <a:extLst>
              <a:ext uri="{FF2B5EF4-FFF2-40B4-BE49-F238E27FC236}">
                <a16:creationId xmlns:a16="http://schemas.microsoft.com/office/drawing/2014/main" id="{E039443C-7225-FA29-73D2-0A49DEF3D405}"/>
              </a:ext>
            </a:extLst>
          </p:cNvPr>
          <p:cNvSpPr>
            <a:spLocks noGrp="1"/>
          </p:cNvSpPr>
          <p:nvPr>
            <p:ph idx="1"/>
          </p:nvPr>
        </p:nvSpPr>
        <p:spPr>
          <a:xfrm>
            <a:off x="189560" y="891540"/>
            <a:ext cx="8798061" cy="1047707"/>
          </a:xfrm>
        </p:spPr>
        <p:txBody>
          <a:bodyPr/>
          <a:lstStyle/>
          <a:p>
            <a:r>
              <a:rPr lang="en-US" sz="2400" dirty="0"/>
              <a:t>GRAINS integrated with a state-of-the-art sequence-to-graph alignment accelerator, </a:t>
            </a:r>
            <a:r>
              <a:rPr lang="en-US" sz="2400" dirty="0" err="1"/>
              <a:t>SeGraM</a:t>
            </a:r>
            <a:endParaRPr lang="en-US" sz="2400" dirty="0"/>
          </a:p>
          <a:p>
            <a:r>
              <a:rPr lang="en-US" sz="2400" dirty="0"/>
              <a:t>GRAINS finds the relevant parts of the graph and passes them to </a:t>
            </a:r>
            <a:r>
              <a:rPr lang="en-US" sz="2400" dirty="0" err="1"/>
              <a:t>SeGraM</a:t>
            </a:r>
            <a:r>
              <a:rPr lang="en-US" sz="2400" dirty="0"/>
              <a:t> to go through alignment</a:t>
            </a:r>
            <a:endParaRPr lang="en-CH" sz="2400" dirty="0"/>
          </a:p>
        </p:txBody>
      </p:sp>
      <p:graphicFrame>
        <p:nvGraphicFramePr>
          <p:cNvPr id="5" name="Chart 4">
            <a:extLst>
              <a:ext uri="{FF2B5EF4-FFF2-40B4-BE49-F238E27FC236}">
                <a16:creationId xmlns:a16="http://schemas.microsoft.com/office/drawing/2014/main" id="{D93DD496-D189-0FDF-63A9-83D5B2667EEF}"/>
              </a:ext>
            </a:extLst>
          </p:cNvPr>
          <p:cNvGraphicFramePr>
            <a:graphicFrameLocks/>
          </p:cNvGraphicFramePr>
          <p:nvPr/>
        </p:nvGraphicFramePr>
        <p:xfrm>
          <a:off x="1242292" y="2571750"/>
          <a:ext cx="2819981" cy="20116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D4265BB6-D78C-8FFC-3204-867D08802494}"/>
              </a:ext>
            </a:extLst>
          </p:cNvPr>
          <p:cNvGraphicFramePr>
            <a:graphicFrameLocks/>
          </p:cNvGraphicFramePr>
          <p:nvPr/>
        </p:nvGraphicFramePr>
        <p:xfrm>
          <a:off x="3968042" y="2675423"/>
          <a:ext cx="4188625" cy="201168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2657DAA6-79FB-5597-302F-9EE374EC91F5}"/>
              </a:ext>
            </a:extLst>
          </p:cNvPr>
          <p:cNvSpPr txBox="1"/>
          <p:nvPr/>
        </p:nvSpPr>
        <p:spPr>
          <a:xfrm>
            <a:off x="1641091" y="2829463"/>
            <a:ext cx="77796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SSD-G4</a:t>
            </a:r>
          </a:p>
        </p:txBody>
      </p:sp>
      <p:sp>
        <p:nvSpPr>
          <p:cNvPr id="8" name="TextBox 7">
            <a:extLst>
              <a:ext uri="{FF2B5EF4-FFF2-40B4-BE49-F238E27FC236}">
                <a16:creationId xmlns:a16="http://schemas.microsoft.com/office/drawing/2014/main" id="{D1BAC50A-55FF-274F-FB8F-6FC2AB7F559D}"/>
              </a:ext>
            </a:extLst>
          </p:cNvPr>
          <p:cNvSpPr txBox="1"/>
          <p:nvPr/>
        </p:nvSpPr>
        <p:spPr>
          <a:xfrm rot="16200000">
            <a:off x="750949" y="3673485"/>
            <a:ext cx="761380" cy="307777"/>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Speedup</a:t>
            </a:r>
          </a:p>
        </p:txBody>
      </p:sp>
      <p:sp>
        <p:nvSpPr>
          <p:cNvPr id="9" name="TextBox 8">
            <a:extLst>
              <a:ext uri="{FF2B5EF4-FFF2-40B4-BE49-F238E27FC236}">
                <a16:creationId xmlns:a16="http://schemas.microsoft.com/office/drawing/2014/main" id="{8701634B-8250-580C-FDA5-838F9CF6504B}"/>
              </a:ext>
            </a:extLst>
          </p:cNvPr>
          <p:cNvSpPr txBox="1"/>
          <p:nvPr/>
        </p:nvSpPr>
        <p:spPr>
          <a:xfrm>
            <a:off x="4366841" y="2829462"/>
            <a:ext cx="77796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SSD-G5</a:t>
            </a:r>
          </a:p>
        </p:txBody>
      </p:sp>
      <p:sp>
        <p:nvSpPr>
          <p:cNvPr id="10" name="Rectangle 9">
            <a:extLst>
              <a:ext uri="{FF2B5EF4-FFF2-40B4-BE49-F238E27FC236}">
                <a16:creationId xmlns:a16="http://schemas.microsoft.com/office/drawing/2014/main" id="{8B1A5AD3-6B7F-2DB2-A4E7-8680C492CAC9}"/>
              </a:ext>
            </a:extLst>
          </p:cNvPr>
          <p:cNvSpPr/>
          <p:nvPr/>
        </p:nvSpPr>
        <p:spPr>
          <a:xfrm>
            <a:off x="0" y="4818384"/>
            <a:ext cx="9144000" cy="110743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400" b="0" i="0" u="none" strike="noStrike" kern="1200" cap="none" spc="0" normalizeH="0" baseline="0" noProof="0" dirty="0" err="1">
                <a:ln>
                  <a:noFill/>
                </a:ln>
                <a:solidFill>
                  <a:srgbClr val="00916B"/>
                </a:solidFill>
                <a:effectLst/>
                <a:uLnTx/>
                <a:uFillTx/>
                <a:latin typeface="Avenir Next Medium" panose="020B0503020202020204" pitchFamily="34" charset="0"/>
                <a:ea typeface="+mn-ea"/>
                <a:cs typeface="+mn-cs"/>
              </a:rPr>
              <a:t>SeGraM+GRN</a:t>
            </a:r>
            <a: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t> provides 6.2× and 9.0× average speedup </a:t>
            </a:r>
            <a:b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br>
            <a: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t>over </a:t>
            </a:r>
            <a:r>
              <a:rPr kumimoji="0" lang="en-GB" sz="2400" b="0" i="0" u="none" strike="noStrike" kern="1200" cap="none" spc="0" normalizeH="0" baseline="0" noProof="0" dirty="0" err="1">
                <a:ln>
                  <a:noFill/>
                </a:ln>
                <a:solidFill>
                  <a:srgbClr val="00916B"/>
                </a:solidFill>
                <a:effectLst/>
                <a:uLnTx/>
                <a:uFillTx/>
                <a:latin typeface="Avenir Next Medium" panose="020B0503020202020204" pitchFamily="34" charset="0"/>
                <a:ea typeface="+mn-ea"/>
                <a:cs typeface="+mn-cs"/>
              </a:rPr>
              <a:t>SeGraM+FG</a:t>
            </a:r>
            <a:r>
              <a:rPr kumimoji="0" lang="en-GB"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rPr>
              <a:t> and </a:t>
            </a:r>
            <a:r>
              <a:rPr kumimoji="0" lang="en-GB" sz="2400" b="0" i="0" u="none" strike="noStrike" kern="1200" cap="none" spc="0" normalizeH="0" baseline="0" noProof="0" dirty="0" err="1">
                <a:ln>
                  <a:noFill/>
                </a:ln>
                <a:solidFill>
                  <a:srgbClr val="00916B"/>
                </a:solidFill>
                <a:effectLst/>
                <a:uLnTx/>
                <a:uFillTx/>
                <a:latin typeface="Avenir Next Medium" panose="020B0503020202020204" pitchFamily="34" charset="0"/>
                <a:ea typeface="+mn-ea"/>
                <a:cs typeface="+mn-cs"/>
              </a:rPr>
              <a:t>SeGraM+MG</a:t>
            </a:r>
            <a:endParaRPr kumimoji="0" lang="en-CH" sz="2400" b="0" i="0" u="none" strike="noStrike" kern="1200" cap="none" spc="0" normalizeH="0" baseline="0" noProof="0" dirty="0">
              <a:ln>
                <a:noFill/>
              </a:ln>
              <a:solidFill>
                <a:srgbClr val="00916B"/>
              </a:solidFill>
              <a:effectLst/>
              <a:uLnTx/>
              <a:uFillTx/>
              <a:latin typeface="Avenir Next Medium" panose="020B0503020202020204" pitchFamily="34" charset="0"/>
              <a:ea typeface="+mn-ea"/>
              <a:cs typeface="+mn-cs"/>
            </a:endParaRPr>
          </a:p>
        </p:txBody>
      </p:sp>
    </p:spTree>
    <p:extLst>
      <p:ext uri="{BB962C8B-B14F-4D97-AF65-F5344CB8AC3E}">
        <p14:creationId xmlns:p14="http://schemas.microsoft.com/office/powerpoint/2010/main" val="234100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EB3C9-06FD-B00F-C618-FD505E97AC36}"/>
              </a:ext>
            </a:extLst>
          </p:cNvPr>
          <p:cNvSpPr>
            <a:spLocks noGrp="1"/>
          </p:cNvSpPr>
          <p:nvPr>
            <p:ph type="title"/>
          </p:nvPr>
        </p:nvSpPr>
        <p:spPr/>
        <p:txBody>
          <a:bodyPr/>
          <a:lstStyle/>
          <a:p>
            <a:r>
              <a:rPr lang="en-CH" dirty="0"/>
              <a:t>Area and Power</a:t>
            </a:r>
          </a:p>
        </p:txBody>
      </p:sp>
      <p:pic>
        <p:nvPicPr>
          <p:cNvPr id="5" name="Content Placeholder 4">
            <a:extLst>
              <a:ext uri="{FF2B5EF4-FFF2-40B4-BE49-F238E27FC236}">
                <a16:creationId xmlns:a16="http://schemas.microsoft.com/office/drawing/2014/main" id="{BC0DA44A-477F-8E0F-78F4-4A46F5BF38D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44992" y="2383119"/>
            <a:ext cx="5454015" cy="1751209"/>
          </a:xfrm>
        </p:spPr>
      </p:pic>
      <p:sp>
        <p:nvSpPr>
          <p:cNvPr id="7" name="Content Placeholder 2">
            <a:extLst>
              <a:ext uri="{FF2B5EF4-FFF2-40B4-BE49-F238E27FC236}">
                <a16:creationId xmlns:a16="http://schemas.microsoft.com/office/drawing/2014/main" id="{1CE0DE4F-ADD7-7182-0406-E1F53D72A0E8}"/>
              </a:ext>
            </a:extLst>
          </p:cNvPr>
          <p:cNvSpPr txBox="1">
            <a:spLocks/>
          </p:cNvSpPr>
          <p:nvPr/>
        </p:nvSpPr>
        <p:spPr>
          <a:xfrm>
            <a:off x="189560" y="914402"/>
            <a:ext cx="8798061" cy="1468717"/>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7200" marR="0" lvl="0" indent="-187200" algn="l" defTabSz="914400" rtl="0" eaLnBrk="1" fontAlgn="auto" latinLnBrk="0" hangingPunct="1">
              <a:lnSpc>
                <a:spcPct val="90000"/>
              </a:lnSpc>
              <a:spcBef>
                <a:spcPts val="1000"/>
              </a:spcBef>
              <a:spcAft>
                <a:spcPts val="2000"/>
              </a:spcAft>
              <a:buClr>
                <a:prstClr val="black"/>
              </a:buClr>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Based on </a:t>
            </a:r>
            <a:r>
              <a:rPr kumimoji="0" lang="en-GB"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Synthesis</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of </a:t>
            </a:r>
            <a:r>
              <a:rPr kumimoji="0" lang="en-GB"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GRAINS’s</a:t>
            </a:r>
            <a:r>
              <a:rPr kumimoji="0" lang="en-GB"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 </a:t>
            </a:r>
            <a:r>
              <a:rPr kumimoji="0" lang="en-GB" sz="2400" b="1" i="0" u="none" strike="noStrike" kern="1200" cap="none" spc="0" normalizeH="0" baseline="0" noProof="0" dirty="0">
                <a:ln>
                  <a:noFill/>
                </a:ln>
                <a:solidFill>
                  <a:srgbClr val="1A82C4"/>
                </a:solidFill>
                <a:effectLst/>
                <a:uLnTx/>
                <a:uFillTx/>
                <a:latin typeface="Corbel" panose="020B0503020204020204" pitchFamily="34" charset="0"/>
                <a:ea typeface="+mn-ea"/>
                <a:cs typeface="+mn-cs"/>
              </a:rPr>
              <a:t>hardware units</a:t>
            </a:r>
            <a:r>
              <a:rPr kumimoji="0" lang="en-GB" sz="2400" b="0" i="0" u="none" strike="noStrike" kern="1200" cap="none" spc="0" normalizeH="0" baseline="0" noProof="0" dirty="0">
                <a:ln>
                  <a:noFill/>
                </a:ln>
                <a:solidFill>
                  <a:srgbClr val="1A82C4"/>
                </a:solidFill>
                <a:effectLst/>
                <a:uLnTx/>
                <a:uFillTx/>
                <a:latin typeface="Corbel" panose="020B0503020204020204" pitchFamily="34" charset="0"/>
                <a:ea typeface="+mn-ea"/>
                <a:cs typeface="+mn-cs"/>
              </a:rPr>
              <a:t>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using the Synopsys Design Compiler @ 22nm technology node</a:t>
            </a:r>
          </a:p>
          <a:p>
            <a:pPr marL="187200" marR="0" lvl="0" indent="-187200" algn="l" defTabSz="914400" rtl="0" eaLnBrk="1" fontAlgn="auto" latinLnBrk="0" hangingPunct="1">
              <a:lnSpc>
                <a:spcPct val="90000"/>
              </a:lnSpc>
              <a:spcBef>
                <a:spcPts val="1000"/>
              </a:spcBef>
              <a:spcAft>
                <a:spcPts val="2000"/>
              </a:spcAft>
              <a:buClr>
                <a:prstClr val="black"/>
              </a:buClr>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ECC</a:t>
            </a:r>
            <a:r>
              <a:rPr kumimoji="0" lang="en-GB" sz="2400" b="0" i="0" u="none" strike="noStrike" kern="1200" cap="none" spc="0" normalizeH="0" baseline="-25000" noProof="0" dirty="0">
                <a:ln>
                  <a:noFill/>
                </a:ln>
                <a:solidFill>
                  <a:prstClr val="black"/>
                </a:solidFill>
                <a:effectLst/>
                <a:uLnTx/>
                <a:uFillTx/>
                <a:latin typeface="Corbel" panose="020B0503020204020204" pitchFamily="34" charset="0"/>
                <a:ea typeface="+mn-ea"/>
                <a:cs typeface="+mn-cs"/>
              </a:rPr>
              <a:t>LITE</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area based on the original paper [</a:t>
            </a:r>
            <a:r>
              <a:rPr kumimoji="0" lang="en-GB" sz="24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AiF</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ISCA’</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25</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l" defTabSz="914400" rtl="0" eaLnBrk="1" fontAlgn="auto" latinLnBrk="0" hangingPunct="1">
              <a:lnSpc>
                <a:spcPct val="90000"/>
              </a:lnSpc>
              <a:spcBef>
                <a:spcPts val="1000"/>
              </a:spcBef>
              <a:spcAft>
                <a:spcPts val="2000"/>
              </a:spcAft>
              <a:buClr>
                <a:prstClr val="black"/>
              </a:buClr>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 name="Rectangle 7">
            <a:extLst>
              <a:ext uri="{FF2B5EF4-FFF2-40B4-BE49-F238E27FC236}">
                <a16:creationId xmlns:a16="http://schemas.microsoft.com/office/drawing/2014/main" id="{3B406824-D380-56D4-5157-10AF7AB40E80}"/>
              </a:ext>
            </a:extLst>
          </p:cNvPr>
          <p:cNvSpPr/>
          <p:nvPr/>
        </p:nvSpPr>
        <p:spPr>
          <a:xfrm>
            <a:off x="0" y="4134328"/>
            <a:ext cx="9144000" cy="2163602"/>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916B"/>
                </a:solidFill>
                <a:effectLst/>
                <a:uLnTx/>
                <a:uFillTx/>
                <a:latin typeface="Avenir Next Medium" panose="020B0503020202020204" pitchFamily="34" charset="0"/>
                <a:ea typeface="+mn-ea"/>
                <a:cs typeface="+mn-cs"/>
              </a:rPr>
              <a:t>On-controller logic units are 0.7% of the four cores on an SSD controller</a:t>
            </a:r>
            <a:br>
              <a:rPr kumimoji="0" lang="en-GB" sz="2000" b="0" i="0" u="none" strike="noStrike" kern="0" cap="none" spc="0" normalizeH="0" baseline="0" noProof="0" dirty="0">
                <a:ln>
                  <a:noFill/>
                </a:ln>
                <a:solidFill>
                  <a:srgbClr val="00916B"/>
                </a:solidFill>
                <a:effectLst/>
                <a:uLnTx/>
                <a:uFillTx/>
                <a:latin typeface="Avenir Next Medium" panose="020B0503020202020204" pitchFamily="34" charset="0"/>
                <a:ea typeface="+mn-ea"/>
                <a:cs typeface="+mn-cs"/>
              </a:rPr>
            </a:br>
            <a:br>
              <a:rPr kumimoji="0" lang="en-GB" sz="2000" b="0" i="0" u="none" strike="noStrike" kern="0" cap="none" spc="0" normalizeH="0" baseline="0" noProof="0" dirty="0">
                <a:ln>
                  <a:noFill/>
                </a:ln>
                <a:solidFill>
                  <a:srgbClr val="00916B"/>
                </a:solidFill>
                <a:effectLst/>
                <a:uLnTx/>
                <a:uFillTx/>
                <a:latin typeface="Avenir Next Medium" panose="020B0503020202020204" pitchFamily="34" charset="0"/>
                <a:ea typeface="+mn-ea"/>
                <a:cs typeface="+mn-cs"/>
              </a:rPr>
            </a:br>
            <a:r>
              <a:rPr kumimoji="0" lang="en-GB" sz="2000" b="0" i="0" u="none" strike="noStrike" kern="0" cap="none" spc="0" normalizeH="0" baseline="0" noProof="0" dirty="0">
                <a:ln>
                  <a:noFill/>
                </a:ln>
                <a:solidFill>
                  <a:srgbClr val="00916B"/>
                </a:solidFill>
                <a:effectLst/>
                <a:uLnTx/>
                <a:uFillTx/>
                <a:latin typeface="Avenir Next Medium" panose="020B0503020202020204" pitchFamily="34" charset="0"/>
                <a:ea typeface="+mn-ea"/>
                <a:cs typeface="+mn-cs"/>
              </a:rPr>
              <a:t>On-die logic area is mainly (99%) for ECC</a:t>
            </a:r>
            <a:r>
              <a:rPr kumimoji="0" lang="en-GB" sz="2000" b="0" i="0" u="none" strike="noStrike" kern="0" cap="none" spc="0" normalizeH="0" baseline="-25000" noProof="0" dirty="0">
                <a:ln>
                  <a:noFill/>
                </a:ln>
                <a:solidFill>
                  <a:srgbClr val="00916B"/>
                </a:solidFill>
                <a:effectLst/>
                <a:uLnTx/>
                <a:uFillTx/>
                <a:latin typeface="Avenir Next Medium" panose="020B0503020202020204" pitchFamily="34" charset="0"/>
                <a:ea typeface="+mn-ea"/>
                <a:cs typeface="+mn-cs"/>
              </a:rPr>
              <a:t>LITE</a:t>
            </a:r>
            <a:r>
              <a:rPr kumimoji="0" lang="en-GB" sz="2000" b="0" i="0" u="none" strike="noStrike" kern="0" cap="none" spc="0" normalizeH="0" baseline="0" noProof="0" dirty="0">
                <a:ln>
                  <a:noFill/>
                </a:ln>
                <a:solidFill>
                  <a:srgbClr val="00916B"/>
                </a:solidFill>
                <a:effectLst/>
                <a:uLnTx/>
                <a:uFillTx/>
                <a:latin typeface="Avenir Next Medium" panose="020B0503020202020204" pitchFamily="34" charset="0"/>
                <a:ea typeface="+mn-ea"/>
                <a:cs typeface="+mn-cs"/>
              </a:rPr>
              <a:t>, </a:t>
            </a:r>
            <a:br>
              <a:rPr kumimoji="0" lang="en-GB" sz="2000" b="0" i="0" u="none" strike="noStrike" kern="0" cap="none" spc="0" normalizeH="0" baseline="0" noProof="0" dirty="0">
                <a:ln>
                  <a:noFill/>
                </a:ln>
                <a:solidFill>
                  <a:srgbClr val="00916B"/>
                </a:solidFill>
                <a:effectLst/>
                <a:uLnTx/>
                <a:uFillTx/>
                <a:latin typeface="Avenir Next Medium" panose="020B0503020202020204" pitchFamily="34" charset="0"/>
                <a:ea typeface="+mn-ea"/>
                <a:cs typeface="+mn-cs"/>
              </a:rPr>
            </a:br>
            <a:r>
              <a:rPr kumimoji="0" lang="en-GB" sz="2000" b="0" i="0" u="none" strike="noStrike" kern="0" cap="none" spc="0" normalizeH="0" baseline="0" noProof="0" dirty="0">
                <a:ln>
                  <a:noFill/>
                </a:ln>
                <a:solidFill>
                  <a:srgbClr val="00916B"/>
                </a:solidFill>
                <a:effectLst/>
                <a:uLnTx/>
                <a:uFillTx/>
                <a:latin typeface="Avenir Next Medium" panose="020B0503020202020204" pitchFamily="34" charset="0"/>
                <a:ea typeface="+mn-ea"/>
                <a:cs typeface="+mn-cs"/>
              </a:rPr>
              <a:t>which takes only 0.2% of the flash chip’s area </a:t>
            </a:r>
            <a:br>
              <a:rPr kumimoji="0" lang="en-GB" sz="2000" b="0" i="0" u="none" strike="noStrike" kern="0" cap="none" spc="0" normalizeH="0" baseline="0" noProof="0" dirty="0">
                <a:ln>
                  <a:noFill/>
                </a:ln>
                <a:solidFill>
                  <a:srgbClr val="00916B"/>
                </a:solidFill>
                <a:effectLst/>
                <a:uLnTx/>
                <a:uFillTx/>
                <a:latin typeface="Avenir Next Medium" panose="020B0503020202020204" pitchFamily="34" charset="0"/>
                <a:ea typeface="+mn-ea"/>
                <a:cs typeface="+mn-cs"/>
              </a:rPr>
            </a:br>
            <a:r>
              <a:rPr kumimoji="0" lang="en-GB" sz="2000" b="0" i="0" u="none" strike="noStrike" kern="0" cap="none" spc="0" normalizeH="0" baseline="0" noProof="0" dirty="0">
                <a:ln>
                  <a:noFill/>
                </a:ln>
                <a:solidFill>
                  <a:srgbClr val="00916B"/>
                </a:solidFill>
                <a:effectLst/>
                <a:uLnTx/>
                <a:uFillTx/>
                <a:latin typeface="Avenir Next Medium" panose="020B0503020202020204" pitchFamily="34" charset="0"/>
                <a:ea typeface="+mn-ea"/>
                <a:cs typeface="+mn-cs"/>
              </a:rPr>
              <a:t>and fits well within its power budget</a:t>
            </a:r>
          </a:p>
        </p:txBody>
      </p:sp>
    </p:spTree>
    <p:extLst>
      <p:ext uri="{BB962C8B-B14F-4D97-AF65-F5344CB8AC3E}">
        <p14:creationId xmlns:p14="http://schemas.microsoft.com/office/powerpoint/2010/main" val="42513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361627"/>
          </a:xfrm>
          <a:prstGeom prst="rect">
            <a:avLst/>
          </a:prstGeom>
          <a:solidFill>
            <a:srgbClr val="06436E"/>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86531"/>
            <a:ext cx="9144000" cy="2901446"/>
          </a:xfrm>
          <a:prstGeom prst="rect">
            <a:avLst/>
          </a:prstGeom>
          <a:solidFill>
            <a:srgbClr val="06436E"/>
          </a:solidFill>
        </p:spPr>
        <p:txBody>
          <a:bodyPr anchor="ctr">
            <a:noAutofit/>
          </a:bodyPr>
          <a:lstStyle/>
          <a:p>
            <a:pPr algn="ctr">
              <a:lnSpc>
                <a:spcPct val="130000"/>
              </a:lnSpc>
              <a:spcAft>
                <a:spcPts val="400"/>
              </a:spcAft>
            </a:pPr>
            <a:r>
              <a:rPr lang="en-US" sz="5400" b="1" dirty="0">
                <a:solidFill>
                  <a:srgbClr val="F5D8B0"/>
                </a:solidFill>
                <a:latin typeface="Corbel" panose="020B0503020204020204" pitchFamily="34" charset="0"/>
                <a:ea typeface="Verdana" panose="020B0604030504040204" pitchFamily="34" charset="0"/>
                <a:cs typeface="Verdana" panose="020B0604030504040204" pitchFamily="34" charset="0"/>
              </a:rPr>
              <a:t>GRAINS</a:t>
            </a:r>
            <a:r>
              <a:rPr lang="en-US" b="1" dirty="0">
                <a:solidFill>
                  <a:srgbClr val="FFFFFF"/>
                </a:solidFill>
                <a:latin typeface="Corbel" panose="020B0503020204020204" pitchFamily="34" charset="0"/>
                <a:ea typeface="Verdana" panose="020B0604030504040204" pitchFamily="34" charset="0"/>
                <a:cs typeface="Verdana" panose="020B0604030504040204" pitchFamily="34" charset="0"/>
              </a:rPr>
              <a:t> </a:t>
            </a:r>
            <a:br>
              <a:rPr lang="en-US" sz="36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2800" b="1" dirty="0">
                <a:solidFill>
                  <a:srgbClr val="FFFFFF"/>
                </a:solidFill>
                <a:latin typeface="Corbel" panose="020B0503020204020204" pitchFamily="34" charset="0"/>
                <a:ea typeface="Verdana" panose="020B0604030504040204" pitchFamily="34" charset="0"/>
                <a:cs typeface="Verdana" panose="020B0604030504040204" pitchFamily="34" charset="0"/>
              </a:rPr>
              <a:t>Enabling High-Performance and Low-Cost </a:t>
            </a:r>
            <a:br>
              <a:rPr lang="en-US" sz="28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2800" b="1" dirty="0">
                <a:solidFill>
                  <a:srgbClr val="FFFFFF"/>
                </a:solidFill>
                <a:latin typeface="Corbel" panose="020B0503020204020204" pitchFamily="34" charset="0"/>
                <a:ea typeface="Verdana" panose="020B0604030504040204" pitchFamily="34" charset="0"/>
                <a:cs typeface="Verdana" panose="020B0604030504040204" pitchFamily="34" charset="0"/>
              </a:rPr>
              <a:t>Graph-Based Genome Analysis </a:t>
            </a:r>
            <a:br>
              <a:rPr lang="en-US" sz="28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2800" b="1" dirty="0">
                <a:solidFill>
                  <a:srgbClr val="FFFFFF"/>
                </a:solidFill>
                <a:latin typeface="Corbel" panose="020B0503020204020204" pitchFamily="34" charset="0"/>
                <a:ea typeface="Verdana" panose="020B0604030504040204" pitchFamily="34" charset="0"/>
                <a:cs typeface="Verdana" panose="020B0604030504040204" pitchFamily="34" charset="0"/>
              </a:rPr>
              <a:t>via Storage-Aware Algorithm-Architecture Co-Des</a:t>
            </a: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ign</a:t>
            </a:r>
            <a:endParaRPr lang="en-US" sz="3100" b="1" dirty="0">
              <a:solidFill>
                <a:schemeClr val="accent4">
                  <a:lumMod val="20000"/>
                  <a:lumOff val="80000"/>
                </a:schemeClr>
              </a:solidFill>
              <a:latin typeface="Corbel" panose="020B050302020402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37348" y="5517381"/>
            <a:ext cx="2469303" cy="47504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480984" y="6221939"/>
            <a:ext cx="2126749" cy="365894"/>
          </a:xfrm>
          <a:prstGeom prst="rect">
            <a:avLst/>
          </a:prstGeom>
        </p:spPr>
      </p:pic>
      <p:pic>
        <p:nvPicPr>
          <p:cNvPr id="4" name="Picture 3">
            <a:extLst>
              <a:ext uri="{FF2B5EF4-FFF2-40B4-BE49-F238E27FC236}">
                <a16:creationId xmlns:a16="http://schemas.microsoft.com/office/drawing/2014/main" id="{D1731CF4-74AF-B540-A733-A0C381043E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877" y="6292113"/>
            <a:ext cx="2673139" cy="225546"/>
          </a:xfrm>
          <a:prstGeom prst="rect">
            <a:avLst/>
          </a:prstGeom>
        </p:spPr>
      </p:pic>
      <p:sp>
        <p:nvSpPr>
          <p:cNvPr id="9" name="Google Shape;44;p1">
            <a:extLst>
              <a:ext uri="{FF2B5EF4-FFF2-40B4-BE49-F238E27FC236}">
                <a16:creationId xmlns:a16="http://schemas.microsoft.com/office/drawing/2014/main" id="{44A5A138-A403-CC4B-84E3-EF3FDDE6BF88}"/>
              </a:ext>
            </a:extLst>
          </p:cNvPr>
          <p:cNvSpPr txBox="1"/>
          <p:nvPr/>
        </p:nvSpPr>
        <p:spPr>
          <a:xfrm>
            <a:off x="-22032" y="3496708"/>
            <a:ext cx="9144000" cy="415811"/>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prstClr val="black"/>
              </a:buClr>
              <a:buSzPts val="2400"/>
              <a:buFont typeface="Arial"/>
              <a:buNone/>
              <a:tabLst/>
              <a:defRPr/>
            </a:pPr>
            <a:r>
              <a:rPr kumimoji="0" lang="en-US" sz="2400" b="1" i="0" u="none" strike="noStrike" kern="1200" cap="none" spc="0" normalizeH="0" baseline="0" noProof="0" dirty="0">
                <a:ln>
                  <a:noFill/>
                </a:ln>
                <a:solidFill>
                  <a:prstClr val="black"/>
                </a:solidFill>
                <a:effectLst/>
                <a:uLnTx/>
                <a:uFillTx/>
                <a:latin typeface="Corbel" panose="020B0503020204020204" pitchFamily="34" charset="0"/>
                <a:ea typeface="Quattrocento Sans"/>
                <a:cs typeface="Quattrocento Sans"/>
                <a:sym typeface="Quattrocento Sans"/>
              </a:rPr>
              <a:t>Nika Mansouri </a:t>
            </a:r>
            <a:r>
              <a:rPr kumimoji="0" lang="en-US" sz="2400" b="1" i="0" u="none" strike="noStrike" kern="1200" cap="none" spc="0" normalizeH="0" baseline="0" noProof="0" dirty="0" err="1">
                <a:ln>
                  <a:noFill/>
                </a:ln>
                <a:solidFill>
                  <a:prstClr val="black"/>
                </a:solidFill>
                <a:effectLst/>
                <a:uLnTx/>
                <a:uFillTx/>
                <a:latin typeface="Corbel" panose="020B0503020204020204" pitchFamily="34" charset="0"/>
                <a:ea typeface="Quattrocento Sans"/>
                <a:cs typeface="Quattrocento Sans"/>
                <a:sym typeface="Quattrocento Sans"/>
              </a:rPr>
              <a:t>Ghiasi</a:t>
            </a:r>
            <a:endParaRPr kumimoji="0"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3" name="Subtitle 2">
            <a:extLst>
              <a:ext uri="{FF2B5EF4-FFF2-40B4-BE49-F238E27FC236}">
                <a16:creationId xmlns:a16="http://schemas.microsoft.com/office/drawing/2014/main" id="{E6781D97-4472-ED41-8522-20C2649D89AC}"/>
              </a:ext>
            </a:extLst>
          </p:cNvPr>
          <p:cNvSpPr txBox="1">
            <a:spLocks/>
          </p:cNvSpPr>
          <p:nvPr/>
        </p:nvSpPr>
        <p:spPr>
          <a:xfrm>
            <a:off x="-1499" y="4895190"/>
            <a:ext cx="9144000" cy="41592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Mohammad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Sadrosadati</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Jisung</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Park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Onur</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Mutlu</a:t>
            </a: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endParaRPr>
          </a:p>
        </p:txBody>
      </p:sp>
      <p:sp>
        <p:nvSpPr>
          <p:cNvPr id="14" name="Subtitle 2">
            <a:extLst>
              <a:ext uri="{FF2B5EF4-FFF2-40B4-BE49-F238E27FC236}">
                <a16:creationId xmlns:a16="http://schemas.microsoft.com/office/drawing/2014/main" id="{7CD7E2FE-EE8D-054F-91DA-15638DC6EEC8}"/>
              </a:ext>
            </a:extLst>
          </p:cNvPr>
          <p:cNvSpPr txBox="1">
            <a:spLocks/>
          </p:cNvSpPr>
          <p:nvPr/>
        </p:nvSpPr>
        <p:spPr>
          <a:xfrm>
            <a:off x="-6724" y="3902379"/>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rPr>
              <a:t>Harun Mustafa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Talu</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Güloglu</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Rakesh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Nadig</a:t>
            </a:r>
            <a:r>
              <a:rPr lang="en-GB" sz="2200" dirty="0">
                <a:solidFill>
                  <a:prstClr val="black"/>
                </a:solidFill>
                <a:latin typeface="Corbel" panose="020B0503020204020204" pitchFamily="34" charset="0"/>
                <a:ea typeface="Verdana" panose="020B0604030504040204" pitchFamily="34" charset="0"/>
                <a:cs typeface="Verdana" panose="020B0604030504040204" pitchFamily="34" charset="0"/>
              </a:rPr>
              <a:t>    </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Konstantina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Koliogeorgi</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endParaRPr>
          </a:p>
        </p:txBody>
      </p:sp>
      <p:sp>
        <p:nvSpPr>
          <p:cNvPr id="15" name="Subtitle 2">
            <a:extLst>
              <a:ext uri="{FF2B5EF4-FFF2-40B4-BE49-F238E27FC236}">
                <a16:creationId xmlns:a16="http://schemas.microsoft.com/office/drawing/2014/main" id="{CC79E248-CACB-5445-B39F-BAAF0B01EA84}"/>
              </a:ext>
            </a:extLst>
          </p:cNvPr>
          <p:cNvSpPr txBox="1">
            <a:spLocks/>
          </p:cNvSpPr>
          <p:nvPr/>
        </p:nvSpPr>
        <p:spPr>
          <a:xfrm>
            <a:off x="0" y="4398785"/>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Susana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Rebolledo</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Ruiz     Marc </a:t>
            </a:r>
            <a:r>
              <a:rPr kumimoji="0" lang="en-GB" sz="22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Rautmann</a:t>
            </a:r>
            <a:r>
              <a:rPr kumimoji="0" lang="en-GB" sz="22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Furkan Eris</a:t>
            </a: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438295734"/>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57DC-B43E-6404-4CE0-139886D56861}"/>
              </a:ext>
            </a:extLst>
          </p:cNvPr>
          <p:cNvSpPr>
            <a:spLocks noGrp="1"/>
          </p:cNvSpPr>
          <p:nvPr>
            <p:ph type="title"/>
          </p:nvPr>
        </p:nvSpPr>
        <p:spPr>
          <a:xfrm>
            <a:off x="0" y="559557"/>
            <a:ext cx="9144000" cy="5846397"/>
          </a:xfrm>
        </p:spPr>
        <p:txBody>
          <a:bodyPr/>
          <a:lstStyle/>
          <a:p>
            <a:pPr algn="ctr"/>
            <a:r>
              <a:rPr lang="en-CH" dirty="0"/>
              <a:t>Backup Slides</a:t>
            </a:r>
          </a:p>
        </p:txBody>
      </p:sp>
    </p:spTree>
    <p:extLst>
      <p:ext uri="{BB962C8B-B14F-4D97-AF65-F5344CB8AC3E}">
        <p14:creationId xmlns:p14="http://schemas.microsoft.com/office/powerpoint/2010/main" val="2216253328"/>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4969C-9295-036E-2929-7CAB000FD16E}"/>
              </a:ext>
            </a:extLst>
          </p:cNvPr>
          <p:cNvSpPr>
            <a:spLocks noGrp="1"/>
          </p:cNvSpPr>
          <p:nvPr>
            <p:ph type="title"/>
          </p:nvPr>
        </p:nvSpPr>
        <p:spPr/>
        <p:txBody>
          <a:bodyPr/>
          <a:lstStyle/>
          <a:p>
            <a:r>
              <a:rPr lang="en-CH" dirty="0"/>
              <a:t>De Bruijn Graphs</a:t>
            </a:r>
          </a:p>
        </p:txBody>
      </p:sp>
      <p:sp>
        <p:nvSpPr>
          <p:cNvPr id="4" name="Rectangle 3">
            <a:extLst>
              <a:ext uri="{FF2B5EF4-FFF2-40B4-BE49-F238E27FC236}">
                <a16:creationId xmlns:a16="http://schemas.microsoft.com/office/drawing/2014/main" id="{C1FC8F1E-E663-14F2-00F6-09EAE6010FB8}"/>
              </a:ext>
            </a:extLst>
          </p:cNvPr>
          <p:cNvSpPr/>
          <p:nvPr/>
        </p:nvSpPr>
        <p:spPr>
          <a:xfrm>
            <a:off x="381918" y="2125743"/>
            <a:ext cx="8380163" cy="1504523"/>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en-CA" sz="1600" b="1" dirty="0">
                <a:solidFill>
                  <a:sysClr val="windowText" lastClr="000000"/>
                </a:solidFill>
                <a:latin typeface="Cambria" panose="02040503050406030204" pitchFamily="18" charset="0"/>
              </a:rPr>
              <a:t>Input</a:t>
            </a:r>
          </a:p>
          <a:p>
            <a:r>
              <a:rPr lang="en-CA" sz="1600" b="1" dirty="0">
                <a:solidFill>
                  <a:sysClr val="windowText" lastClr="000000"/>
                </a:solidFill>
                <a:latin typeface="Cambria" panose="02040503050406030204" pitchFamily="18" charset="0"/>
              </a:rPr>
              <a:t>Sequences</a:t>
            </a:r>
          </a:p>
          <a:p>
            <a:r>
              <a:rPr lang="en-CA" sz="1600" b="1" dirty="0">
                <a:solidFill>
                  <a:sysClr val="windowText" lastClr="000000"/>
                </a:solidFill>
                <a:latin typeface="Cambria" panose="02040503050406030204" pitchFamily="18" charset="0"/>
              </a:rPr>
              <a:t>(48 </a:t>
            </a:r>
            <a:r>
              <a:rPr lang="en-CA" sz="1600" b="1" i="1" dirty="0">
                <a:solidFill>
                  <a:sysClr val="windowText" lastClr="000000"/>
                </a:solidFill>
                <a:latin typeface="Cambria" panose="02040503050406030204" pitchFamily="18" charset="0"/>
              </a:rPr>
              <a:t>k</a:t>
            </a:r>
            <a:r>
              <a:rPr lang="en-CA" sz="1600" b="1" dirty="0">
                <a:solidFill>
                  <a:sysClr val="windowText" lastClr="000000"/>
                </a:solidFill>
                <a:latin typeface="Cambria" panose="02040503050406030204" pitchFamily="18" charset="0"/>
              </a:rPr>
              <a:t>-</a:t>
            </a:r>
            <a:r>
              <a:rPr lang="en-CA" sz="1600" b="1" dirty="0" err="1">
                <a:solidFill>
                  <a:sysClr val="windowText" lastClr="000000"/>
                </a:solidFill>
                <a:latin typeface="Cambria" panose="02040503050406030204" pitchFamily="18" charset="0"/>
              </a:rPr>
              <a:t>mers</a:t>
            </a:r>
            <a:r>
              <a:rPr lang="en-CA" sz="1600" b="1" dirty="0">
                <a:solidFill>
                  <a:sysClr val="windowText" lastClr="000000"/>
                </a:solidFill>
                <a:latin typeface="Cambria" panose="02040503050406030204" pitchFamily="18" charset="0"/>
              </a:rPr>
              <a:t>)</a:t>
            </a:r>
          </a:p>
        </p:txBody>
      </p:sp>
      <p:sp>
        <p:nvSpPr>
          <p:cNvPr id="5" name="Rectangle 4">
            <a:extLst>
              <a:ext uri="{FF2B5EF4-FFF2-40B4-BE49-F238E27FC236}">
                <a16:creationId xmlns:a16="http://schemas.microsoft.com/office/drawing/2014/main" id="{C7AA7499-2B37-42DE-7815-F84CEA0E3677}"/>
              </a:ext>
            </a:extLst>
          </p:cNvPr>
          <p:cNvSpPr/>
          <p:nvPr/>
        </p:nvSpPr>
        <p:spPr>
          <a:xfrm>
            <a:off x="1599154" y="2317999"/>
            <a:ext cx="712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GTGG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6" name="Rectangle 5">
            <a:extLst>
              <a:ext uri="{FF2B5EF4-FFF2-40B4-BE49-F238E27FC236}">
                <a16:creationId xmlns:a16="http://schemas.microsoft.com/office/drawing/2014/main" id="{8F5B407C-7B8F-3464-1A04-2CE96F0BEC5D}"/>
              </a:ext>
            </a:extLst>
          </p:cNvPr>
          <p:cNvSpPr/>
          <p:nvPr/>
        </p:nvSpPr>
        <p:spPr>
          <a:xfrm>
            <a:off x="1711549" y="2448290"/>
            <a:ext cx="712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TGGA</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7" name="Rectangle 6">
            <a:extLst>
              <a:ext uri="{FF2B5EF4-FFF2-40B4-BE49-F238E27FC236}">
                <a16:creationId xmlns:a16="http://schemas.microsoft.com/office/drawing/2014/main" id="{CB39F8B8-13F2-C6F1-BDBE-7D35883D635B}"/>
              </a:ext>
            </a:extLst>
          </p:cNvPr>
          <p:cNvSpPr/>
          <p:nvPr/>
        </p:nvSpPr>
        <p:spPr>
          <a:xfrm>
            <a:off x="2232884" y="2612014"/>
            <a:ext cx="712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TATG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8" name="TextBox 7">
            <a:extLst>
              <a:ext uri="{FF2B5EF4-FFF2-40B4-BE49-F238E27FC236}">
                <a16:creationId xmlns:a16="http://schemas.microsoft.com/office/drawing/2014/main" id="{0E2419FF-1FF6-5163-01C5-B9F94390817D}"/>
              </a:ext>
            </a:extLst>
          </p:cNvPr>
          <p:cNvSpPr txBox="1"/>
          <p:nvPr/>
        </p:nvSpPr>
        <p:spPr>
          <a:xfrm>
            <a:off x="1650898" y="2083835"/>
            <a:ext cx="2225289" cy="307777"/>
          </a:xfrm>
          <a:prstGeom prst="rect">
            <a:avLst/>
          </a:prstGeom>
          <a:noFill/>
        </p:spPr>
        <p:txBody>
          <a:bodyPr wrap="none" rtlCol="0">
            <a:spAutoFit/>
          </a:bodyPr>
          <a:lstStyle/>
          <a:p>
            <a:r>
              <a:rPr lang="en-CA" sz="1400" dirty="0">
                <a:latin typeface="Courier New" panose="02070309020205020404" pitchFamily="49" charset="0"/>
                <a:cs typeface="Courier New" panose="02070309020205020404" pitchFamily="49" charset="0"/>
              </a:rPr>
              <a:t>GTGGATTATG</a:t>
            </a:r>
            <a:r>
              <a:rPr lang="en-CA" sz="1400" b="1" dirty="0">
                <a:solidFill>
                  <a:schemeClr val="accent6">
                    <a:lumMod val="75000"/>
                  </a:schemeClr>
                </a:solidFill>
                <a:latin typeface="Courier New" panose="02070309020205020404" pitchFamily="49" charset="0"/>
                <a:cs typeface="Courier New" panose="02070309020205020404" pitchFamily="49" charset="0"/>
              </a:rPr>
              <a:t>A</a:t>
            </a:r>
            <a:r>
              <a:rPr lang="en-CA" sz="1400" dirty="0">
                <a:latin typeface="Courier New" panose="02070309020205020404" pitchFamily="49" charset="0"/>
                <a:cs typeface="Courier New" panose="02070309020205020404" pitchFamily="49" charset="0"/>
              </a:rPr>
              <a:t>CGAGGCTA</a:t>
            </a:r>
            <a:endParaRPr lang="en-CA" sz="1600" dirty="0">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3F81A97D-A546-3EFA-87A3-BC1DE3E4C668}"/>
              </a:ext>
            </a:extLst>
          </p:cNvPr>
          <p:cNvSpPr/>
          <p:nvPr/>
        </p:nvSpPr>
        <p:spPr>
          <a:xfrm>
            <a:off x="2340199" y="2742305"/>
            <a:ext cx="712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ATG</a:t>
            </a:r>
            <a:r>
              <a:rPr lang="en-CA" sz="1400" b="1" dirty="0">
                <a:solidFill>
                  <a:schemeClr val="accent6">
                    <a:lumMod val="75000"/>
                  </a:schemeClr>
                </a:solidFill>
                <a:latin typeface="Courier New" panose="02070309020205020404" pitchFamily="49" charset="0"/>
                <a:cs typeface="Courier New" panose="02070309020205020404" pitchFamily="49" charset="0"/>
              </a:rPr>
              <a:t>A</a:t>
            </a:r>
          </a:p>
        </p:txBody>
      </p:sp>
      <p:sp>
        <p:nvSpPr>
          <p:cNvPr id="10" name="Rectangle 9">
            <a:extLst>
              <a:ext uri="{FF2B5EF4-FFF2-40B4-BE49-F238E27FC236}">
                <a16:creationId xmlns:a16="http://schemas.microsoft.com/office/drawing/2014/main" id="{7F529CB5-637B-7D25-1C28-E96ABB9FB86F}"/>
              </a:ext>
            </a:extLst>
          </p:cNvPr>
          <p:cNvSpPr/>
          <p:nvPr/>
        </p:nvSpPr>
        <p:spPr>
          <a:xfrm>
            <a:off x="2447514" y="2872596"/>
            <a:ext cx="712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a:t>
            </a:r>
            <a:r>
              <a:rPr lang="en-CA" sz="1400" b="1" dirty="0">
                <a:solidFill>
                  <a:schemeClr val="accent6">
                    <a:lumMod val="75000"/>
                  </a:schemeClr>
                </a:solidFill>
                <a:latin typeface="Courier New" panose="02070309020205020404" pitchFamily="49" charset="0"/>
                <a:cs typeface="Courier New" panose="02070309020205020404" pitchFamily="49" charset="0"/>
              </a:rPr>
              <a:t>A</a:t>
            </a:r>
            <a:r>
              <a:rPr lang="en-CA" sz="1400" dirty="0">
                <a:solidFill>
                  <a:schemeClr val="tx1"/>
                </a:solidFill>
                <a:latin typeface="Courier New" panose="02070309020205020404" pitchFamily="49" charset="0"/>
                <a:cs typeface="Courier New" panose="02070309020205020404" pitchFamily="49" charset="0"/>
              </a:rPr>
              <a:t>C</a:t>
            </a:r>
          </a:p>
        </p:txBody>
      </p:sp>
      <p:sp>
        <p:nvSpPr>
          <p:cNvPr id="11" name="Rectangle 10">
            <a:extLst>
              <a:ext uri="{FF2B5EF4-FFF2-40B4-BE49-F238E27FC236}">
                <a16:creationId xmlns:a16="http://schemas.microsoft.com/office/drawing/2014/main" id="{B5680472-751B-0716-445B-77343A95257A}"/>
              </a:ext>
            </a:extLst>
          </p:cNvPr>
          <p:cNvSpPr/>
          <p:nvPr/>
        </p:nvSpPr>
        <p:spPr>
          <a:xfrm>
            <a:off x="2554829" y="3013047"/>
            <a:ext cx="712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a:t>
            </a:r>
            <a:r>
              <a:rPr lang="en-CA" sz="1400" b="1" dirty="0">
                <a:solidFill>
                  <a:schemeClr val="accent6">
                    <a:lumMod val="75000"/>
                  </a:schemeClr>
                </a:solidFill>
                <a:latin typeface="Courier New" panose="02070309020205020404" pitchFamily="49" charset="0"/>
                <a:cs typeface="Courier New" panose="02070309020205020404" pitchFamily="49" charset="0"/>
              </a:rPr>
              <a:t>A</a:t>
            </a:r>
            <a:r>
              <a:rPr lang="en-CA" sz="1400" dirty="0">
                <a:solidFill>
                  <a:schemeClr val="tx1"/>
                </a:solidFill>
                <a:latin typeface="Courier New" panose="02070309020205020404" pitchFamily="49" charset="0"/>
                <a:cs typeface="Courier New" panose="02070309020205020404" pitchFamily="49" charset="0"/>
              </a:rPr>
              <a:t>CG</a:t>
            </a:r>
          </a:p>
        </p:txBody>
      </p:sp>
      <p:sp>
        <p:nvSpPr>
          <p:cNvPr id="12" name="Rectangle 11">
            <a:extLst>
              <a:ext uri="{FF2B5EF4-FFF2-40B4-BE49-F238E27FC236}">
                <a16:creationId xmlns:a16="http://schemas.microsoft.com/office/drawing/2014/main" id="{F42196B3-FD90-C029-C733-86CE3D1376A7}"/>
              </a:ext>
            </a:extLst>
          </p:cNvPr>
          <p:cNvSpPr/>
          <p:nvPr/>
        </p:nvSpPr>
        <p:spPr>
          <a:xfrm>
            <a:off x="2662144" y="3142322"/>
            <a:ext cx="712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b="1" dirty="0">
                <a:solidFill>
                  <a:schemeClr val="accent6">
                    <a:lumMod val="75000"/>
                  </a:schemeClr>
                </a:solidFill>
                <a:latin typeface="Courier New" panose="02070309020205020404" pitchFamily="49" charset="0"/>
                <a:cs typeface="Courier New" panose="02070309020205020404" pitchFamily="49" charset="0"/>
              </a:rPr>
              <a:t>A</a:t>
            </a:r>
            <a:r>
              <a:rPr lang="en-CA" sz="1400" dirty="0">
                <a:solidFill>
                  <a:schemeClr val="tx1"/>
                </a:solidFill>
                <a:latin typeface="Courier New" panose="02070309020205020404" pitchFamily="49" charset="0"/>
                <a:cs typeface="Courier New" panose="02070309020205020404" pitchFamily="49" charset="0"/>
              </a:rPr>
              <a:t>CGA</a:t>
            </a:r>
          </a:p>
        </p:txBody>
      </p:sp>
      <p:sp>
        <p:nvSpPr>
          <p:cNvPr id="13" name="Rectangle 12">
            <a:extLst>
              <a:ext uri="{FF2B5EF4-FFF2-40B4-BE49-F238E27FC236}">
                <a16:creationId xmlns:a16="http://schemas.microsoft.com/office/drawing/2014/main" id="{C16EACBF-1949-7952-2B2C-B1C214CCC869}"/>
              </a:ext>
            </a:extLst>
          </p:cNvPr>
          <p:cNvSpPr/>
          <p:nvPr/>
        </p:nvSpPr>
        <p:spPr>
          <a:xfrm>
            <a:off x="2774539" y="3272613"/>
            <a:ext cx="712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CGAG</a:t>
            </a:r>
          </a:p>
        </p:txBody>
      </p:sp>
      <p:sp>
        <p:nvSpPr>
          <p:cNvPr id="14" name="TextBox 13">
            <a:extLst>
              <a:ext uri="{FF2B5EF4-FFF2-40B4-BE49-F238E27FC236}">
                <a16:creationId xmlns:a16="http://schemas.microsoft.com/office/drawing/2014/main" id="{8D4342F0-6859-1F63-874D-A1F4D045628C}"/>
              </a:ext>
            </a:extLst>
          </p:cNvPr>
          <p:cNvSpPr txBox="1"/>
          <p:nvPr/>
        </p:nvSpPr>
        <p:spPr>
          <a:xfrm>
            <a:off x="1895539" y="2504002"/>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15" name="TextBox 14">
            <a:extLst>
              <a:ext uri="{FF2B5EF4-FFF2-40B4-BE49-F238E27FC236}">
                <a16:creationId xmlns:a16="http://schemas.microsoft.com/office/drawing/2014/main" id="{FDD53EC9-CDDD-0DAF-CC7B-8595CC245E1A}"/>
              </a:ext>
            </a:extLst>
          </p:cNvPr>
          <p:cNvSpPr txBox="1"/>
          <p:nvPr/>
        </p:nvSpPr>
        <p:spPr>
          <a:xfrm>
            <a:off x="2967909" y="3325645"/>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16" name="Rectangle 15">
            <a:extLst>
              <a:ext uri="{FF2B5EF4-FFF2-40B4-BE49-F238E27FC236}">
                <a16:creationId xmlns:a16="http://schemas.microsoft.com/office/drawing/2014/main" id="{2782EC1B-8B9A-1BD0-99CC-EF71C3DEE456}"/>
              </a:ext>
            </a:extLst>
          </p:cNvPr>
          <p:cNvSpPr/>
          <p:nvPr/>
        </p:nvSpPr>
        <p:spPr>
          <a:xfrm>
            <a:off x="6485048" y="2314063"/>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GTGG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17" name="Rectangle 16">
            <a:extLst>
              <a:ext uri="{FF2B5EF4-FFF2-40B4-BE49-F238E27FC236}">
                <a16:creationId xmlns:a16="http://schemas.microsoft.com/office/drawing/2014/main" id="{70F7421F-B948-ABA1-145B-9B7B03AF279D}"/>
              </a:ext>
            </a:extLst>
          </p:cNvPr>
          <p:cNvSpPr/>
          <p:nvPr/>
        </p:nvSpPr>
        <p:spPr>
          <a:xfrm>
            <a:off x="6597443" y="2453931"/>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TGGA</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18" name="Rectangle 17">
            <a:extLst>
              <a:ext uri="{FF2B5EF4-FFF2-40B4-BE49-F238E27FC236}">
                <a16:creationId xmlns:a16="http://schemas.microsoft.com/office/drawing/2014/main" id="{ED2B6F26-9F6C-E3D1-F047-981D1EFD7E9E}"/>
              </a:ext>
            </a:extLst>
          </p:cNvPr>
          <p:cNvSpPr/>
          <p:nvPr/>
        </p:nvSpPr>
        <p:spPr>
          <a:xfrm>
            <a:off x="7118778" y="2609082"/>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TATG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19" name="TextBox 18">
            <a:extLst>
              <a:ext uri="{FF2B5EF4-FFF2-40B4-BE49-F238E27FC236}">
                <a16:creationId xmlns:a16="http://schemas.microsoft.com/office/drawing/2014/main" id="{2C41936D-FD75-DB34-7E61-7EEA28CBF560}"/>
              </a:ext>
            </a:extLst>
          </p:cNvPr>
          <p:cNvSpPr txBox="1"/>
          <p:nvPr/>
        </p:nvSpPr>
        <p:spPr>
          <a:xfrm>
            <a:off x="6536792" y="2079899"/>
            <a:ext cx="2225289" cy="307777"/>
          </a:xfrm>
          <a:prstGeom prst="rect">
            <a:avLst/>
          </a:prstGeom>
          <a:noFill/>
        </p:spPr>
        <p:txBody>
          <a:bodyPr wrap="none" rtlCol="0">
            <a:spAutoFit/>
          </a:bodyPr>
          <a:lstStyle/>
          <a:p>
            <a:r>
              <a:rPr lang="en-CA" sz="1400" dirty="0">
                <a:latin typeface="Courier New" panose="02070309020205020404" pitchFamily="49" charset="0"/>
                <a:cs typeface="Courier New" panose="02070309020205020404" pitchFamily="49" charset="0"/>
              </a:rPr>
              <a:t>GTGGATTATG</a:t>
            </a:r>
            <a:r>
              <a:rPr lang="en-CA" sz="1400" b="1" dirty="0">
                <a:solidFill>
                  <a:srgbClr val="C55A11"/>
                </a:solidFill>
                <a:latin typeface="Courier New" panose="02070309020205020404" pitchFamily="49" charset="0"/>
                <a:cs typeface="Courier New" panose="02070309020205020404" pitchFamily="49" charset="0"/>
              </a:rPr>
              <a:t>T</a:t>
            </a:r>
            <a:r>
              <a:rPr lang="en-CA" sz="1400" dirty="0">
                <a:latin typeface="Courier New" panose="02070309020205020404" pitchFamily="49" charset="0"/>
                <a:cs typeface="Courier New" panose="02070309020205020404" pitchFamily="49" charset="0"/>
              </a:rPr>
              <a:t>CGAGGCTA</a:t>
            </a:r>
            <a:endParaRPr lang="en-CA" sz="1600" dirty="0">
              <a:latin typeface="Courier New" panose="02070309020205020404" pitchFamily="49" charset="0"/>
              <a:cs typeface="Courier New" panose="02070309020205020404" pitchFamily="49" charset="0"/>
            </a:endParaRPr>
          </a:p>
        </p:txBody>
      </p:sp>
      <p:sp>
        <p:nvSpPr>
          <p:cNvPr id="20" name="Rectangle 19">
            <a:extLst>
              <a:ext uri="{FF2B5EF4-FFF2-40B4-BE49-F238E27FC236}">
                <a16:creationId xmlns:a16="http://schemas.microsoft.com/office/drawing/2014/main" id="{793B9BB7-354C-F3AC-743E-7A6D34D0A605}"/>
              </a:ext>
            </a:extLst>
          </p:cNvPr>
          <p:cNvSpPr/>
          <p:nvPr/>
        </p:nvSpPr>
        <p:spPr>
          <a:xfrm>
            <a:off x="7226093" y="2738921"/>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ATG</a:t>
            </a:r>
            <a:r>
              <a:rPr lang="en-CA" sz="1400" b="1" dirty="0">
                <a:solidFill>
                  <a:schemeClr val="accent2">
                    <a:lumMod val="75000"/>
                  </a:schemeClr>
                </a:solidFill>
                <a:latin typeface="Courier New" panose="02070309020205020404" pitchFamily="49" charset="0"/>
                <a:cs typeface="Courier New" panose="02070309020205020404" pitchFamily="49" charset="0"/>
              </a:rPr>
              <a:t>T</a:t>
            </a:r>
          </a:p>
        </p:txBody>
      </p:sp>
      <p:sp>
        <p:nvSpPr>
          <p:cNvPr id="21" name="Rectangle 20">
            <a:extLst>
              <a:ext uri="{FF2B5EF4-FFF2-40B4-BE49-F238E27FC236}">
                <a16:creationId xmlns:a16="http://schemas.microsoft.com/office/drawing/2014/main" id="{B98A14C7-6C3A-8D10-D52E-131D7F4D58DD}"/>
              </a:ext>
            </a:extLst>
          </p:cNvPr>
          <p:cNvSpPr/>
          <p:nvPr/>
        </p:nvSpPr>
        <p:spPr>
          <a:xfrm>
            <a:off x="7333408" y="2868760"/>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a:t>
            </a:r>
            <a:r>
              <a:rPr lang="en-CA" sz="1400" b="1" dirty="0">
                <a:solidFill>
                  <a:schemeClr val="accent2">
                    <a:lumMod val="75000"/>
                  </a:schemeClr>
                </a:solidFill>
                <a:latin typeface="Courier New" panose="02070309020205020404" pitchFamily="49" charset="0"/>
                <a:cs typeface="Courier New" panose="02070309020205020404" pitchFamily="49" charset="0"/>
              </a:rPr>
              <a:t>T</a:t>
            </a:r>
            <a:r>
              <a:rPr lang="en-CA" sz="1400" dirty="0">
                <a:solidFill>
                  <a:schemeClr val="tx1"/>
                </a:solidFill>
                <a:latin typeface="Courier New" panose="02070309020205020404" pitchFamily="49" charset="0"/>
                <a:cs typeface="Courier New" panose="02070309020205020404" pitchFamily="49" charset="0"/>
              </a:rPr>
              <a:t>C</a:t>
            </a:r>
          </a:p>
        </p:txBody>
      </p:sp>
      <p:sp>
        <p:nvSpPr>
          <p:cNvPr id="22" name="Rectangle 21">
            <a:extLst>
              <a:ext uri="{FF2B5EF4-FFF2-40B4-BE49-F238E27FC236}">
                <a16:creationId xmlns:a16="http://schemas.microsoft.com/office/drawing/2014/main" id="{C4C0E5C2-93DF-8639-3312-57A035991ADF}"/>
              </a:ext>
            </a:extLst>
          </p:cNvPr>
          <p:cNvSpPr/>
          <p:nvPr/>
        </p:nvSpPr>
        <p:spPr>
          <a:xfrm>
            <a:off x="7440723" y="3009131"/>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a:t>
            </a:r>
            <a:r>
              <a:rPr lang="en-CA" sz="1400" b="1" dirty="0">
                <a:solidFill>
                  <a:schemeClr val="accent2">
                    <a:lumMod val="75000"/>
                  </a:schemeClr>
                </a:solidFill>
                <a:latin typeface="Courier New" panose="02070309020205020404" pitchFamily="49" charset="0"/>
                <a:cs typeface="Courier New" panose="02070309020205020404" pitchFamily="49" charset="0"/>
              </a:rPr>
              <a:t>T</a:t>
            </a:r>
            <a:r>
              <a:rPr lang="en-CA" sz="1400" dirty="0">
                <a:solidFill>
                  <a:schemeClr val="tx1"/>
                </a:solidFill>
                <a:latin typeface="Courier New" panose="02070309020205020404" pitchFamily="49" charset="0"/>
                <a:cs typeface="Courier New" panose="02070309020205020404" pitchFamily="49" charset="0"/>
              </a:rPr>
              <a:t>CG</a:t>
            </a:r>
          </a:p>
        </p:txBody>
      </p:sp>
      <p:sp>
        <p:nvSpPr>
          <p:cNvPr id="23" name="Rectangle 22">
            <a:extLst>
              <a:ext uri="{FF2B5EF4-FFF2-40B4-BE49-F238E27FC236}">
                <a16:creationId xmlns:a16="http://schemas.microsoft.com/office/drawing/2014/main" id="{40B697F4-9196-C590-932D-F1526CF3B1D7}"/>
              </a:ext>
            </a:extLst>
          </p:cNvPr>
          <p:cNvSpPr/>
          <p:nvPr/>
        </p:nvSpPr>
        <p:spPr>
          <a:xfrm>
            <a:off x="7548038" y="3139418"/>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b="1" dirty="0">
                <a:solidFill>
                  <a:schemeClr val="accent2">
                    <a:lumMod val="75000"/>
                  </a:schemeClr>
                </a:solidFill>
                <a:latin typeface="Courier New" panose="02070309020205020404" pitchFamily="49" charset="0"/>
                <a:cs typeface="Courier New" panose="02070309020205020404" pitchFamily="49" charset="0"/>
              </a:rPr>
              <a:t>T</a:t>
            </a:r>
            <a:r>
              <a:rPr lang="en-CA" sz="1400" dirty="0">
                <a:solidFill>
                  <a:schemeClr val="tx1"/>
                </a:solidFill>
                <a:latin typeface="Courier New" panose="02070309020205020404" pitchFamily="49" charset="0"/>
                <a:cs typeface="Courier New" panose="02070309020205020404" pitchFamily="49" charset="0"/>
              </a:rPr>
              <a:t>CGA</a:t>
            </a:r>
          </a:p>
        </p:txBody>
      </p:sp>
      <p:sp>
        <p:nvSpPr>
          <p:cNvPr id="24" name="Rectangle 23">
            <a:extLst>
              <a:ext uri="{FF2B5EF4-FFF2-40B4-BE49-F238E27FC236}">
                <a16:creationId xmlns:a16="http://schemas.microsoft.com/office/drawing/2014/main" id="{FECE4FE1-9E91-2C1F-D0AF-A87BC769FE57}"/>
              </a:ext>
            </a:extLst>
          </p:cNvPr>
          <p:cNvSpPr/>
          <p:nvPr/>
        </p:nvSpPr>
        <p:spPr>
          <a:xfrm>
            <a:off x="7660433" y="3269629"/>
            <a:ext cx="712800" cy="219600"/>
          </a:xfrm>
          <a:prstGeom prst="rect">
            <a:avLst/>
          </a:prstGeom>
          <a:solidFill>
            <a:srgbClr val="FBE5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CGAG</a:t>
            </a:r>
          </a:p>
        </p:txBody>
      </p:sp>
      <p:sp>
        <p:nvSpPr>
          <p:cNvPr id="25" name="TextBox 24">
            <a:extLst>
              <a:ext uri="{FF2B5EF4-FFF2-40B4-BE49-F238E27FC236}">
                <a16:creationId xmlns:a16="http://schemas.microsoft.com/office/drawing/2014/main" id="{2F98E367-2566-3CBB-DE2D-D4BB5364075B}"/>
              </a:ext>
            </a:extLst>
          </p:cNvPr>
          <p:cNvSpPr txBox="1"/>
          <p:nvPr/>
        </p:nvSpPr>
        <p:spPr>
          <a:xfrm>
            <a:off x="6797441" y="2504002"/>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26" name="TextBox 25">
            <a:extLst>
              <a:ext uri="{FF2B5EF4-FFF2-40B4-BE49-F238E27FC236}">
                <a16:creationId xmlns:a16="http://schemas.microsoft.com/office/drawing/2014/main" id="{1E649E65-74D9-0A68-B750-85AF88A2B4A3}"/>
              </a:ext>
            </a:extLst>
          </p:cNvPr>
          <p:cNvSpPr txBox="1"/>
          <p:nvPr/>
        </p:nvSpPr>
        <p:spPr>
          <a:xfrm>
            <a:off x="7869811" y="3325645"/>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27" name="Rectangle 26">
            <a:extLst>
              <a:ext uri="{FF2B5EF4-FFF2-40B4-BE49-F238E27FC236}">
                <a16:creationId xmlns:a16="http://schemas.microsoft.com/office/drawing/2014/main" id="{5847A040-DCB3-5D2E-A83E-67ED9EBC84D4}"/>
              </a:ext>
            </a:extLst>
          </p:cNvPr>
          <p:cNvSpPr/>
          <p:nvPr/>
        </p:nvSpPr>
        <p:spPr>
          <a:xfrm>
            <a:off x="5759544" y="3674359"/>
            <a:ext cx="3002537" cy="1147195"/>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en-CA" sz="1600" b="1" dirty="0">
                <a:solidFill>
                  <a:schemeClr val="tx1"/>
                </a:solidFill>
                <a:latin typeface="Cambria" panose="02040503050406030204" pitchFamily="18" charset="0"/>
              </a:rPr>
              <a:t>Compacted de Bruijn Graph</a:t>
            </a:r>
          </a:p>
          <a:p>
            <a:r>
              <a:rPr lang="en-CA" sz="1600" b="1" dirty="0">
                <a:solidFill>
                  <a:schemeClr val="tx1"/>
                </a:solidFill>
                <a:latin typeface="Cambria" panose="02040503050406030204" pitchFamily="18" charset="0"/>
              </a:rPr>
              <a:t>(5 nodes)</a:t>
            </a:r>
          </a:p>
        </p:txBody>
      </p:sp>
      <p:sp>
        <p:nvSpPr>
          <p:cNvPr id="28" name="Rectangle 27">
            <a:extLst>
              <a:ext uri="{FF2B5EF4-FFF2-40B4-BE49-F238E27FC236}">
                <a16:creationId xmlns:a16="http://schemas.microsoft.com/office/drawing/2014/main" id="{BE20DF35-037D-693B-3949-9B7E51F1DDA0}"/>
              </a:ext>
            </a:extLst>
          </p:cNvPr>
          <p:cNvSpPr/>
          <p:nvPr/>
        </p:nvSpPr>
        <p:spPr>
          <a:xfrm>
            <a:off x="5804696" y="4277644"/>
            <a:ext cx="1015598" cy="219600"/>
          </a:xfrm>
          <a:prstGeom prst="rect">
            <a:avLst/>
          </a:prstGeom>
          <a:gradFill>
            <a:gsLst>
              <a:gs pos="0">
                <a:schemeClr val="accent6">
                  <a:lumMod val="20000"/>
                  <a:lumOff val="80000"/>
                </a:schemeClr>
              </a:gs>
              <a:gs pos="30000">
                <a:schemeClr val="accent6">
                  <a:lumMod val="20000"/>
                  <a:lumOff val="80000"/>
                </a:schemeClr>
              </a:gs>
              <a:gs pos="36000">
                <a:schemeClr val="accent5">
                  <a:lumMod val="20000"/>
                  <a:lumOff val="80000"/>
                </a:schemeClr>
              </a:gs>
              <a:gs pos="63000">
                <a:schemeClr val="accent5">
                  <a:lumMod val="20000"/>
                  <a:lumOff val="80000"/>
                </a:schemeClr>
              </a:gs>
              <a:gs pos="69000">
                <a:schemeClr val="accent2">
                  <a:lumMod val="20000"/>
                  <a:lumOff val="80000"/>
                </a:schemeClr>
              </a:gs>
              <a:gs pos="100000">
                <a:schemeClr val="accent2">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GTGGATTATG</a:t>
            </a:r>
          </a:p>
        </p:txBody>
      </p:sp>
      <p:sp>
        <p:nvSpPr>
          <p:cNvPr id="29" name="Rectangle 28">
            <a:extLst>
              <a:ext uri="{FF2B5EF4-FFF2-40B4-BE49-F238E27FC236}">
                <a16:creationId xmlns:a16="http://schemas.microsoft.com/office/drawing/2014/main" id="{22D83879-621C-AB4D-0C1E-56CFD92E9CE7}"/>
              </a:ext>
            </a:extLst>
          </p:cNvPr>
          <p:cNvSpPr/>
          <p:nvPr/>
        </p:nvSpPr>
        <p:spPr>
          <a:xfrm>
            <a:off x="6930548" y="4016867"/>
            <a:ext cx="7956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ATG</a:t>
            </a:r>
            <a:r>
              <a:rPr lang="en-CA" sz="1200" b="1" dirty="0">
                <a:solidFill>
                  <a:schemeClr val="accent6">
                    <a:lumMod val="75000"/>
                  </a:schemeClr>
                </a:solidFill>
                <a:latin typeface="Courier New" panose="02070309020205020404" pitchFamily="49" charset="0"/>
                <a:cs typeface="Courier New" panose="02070309020205020404" pitchFamily="49" charset="0"/>
              </a:rPr>
              <a:t>A</a:t>
            </a:r>
            <a:r>
              <a:rPr lang="en-CA" sz="1200" dirty="0">
                <a:solidFill>
                  <a:schemeClr val="tx1"/>
                </a:solidFill>
                <a:latin typeface="Courier New" panose="02070309020205020404" pitchFamily="49" charset="0"/>
                <a:cs typeface="Courier New" panose="02070309020205020404" pitchFamily="49" charset="0"/>
              </a:rPr>
              <a:t>CGA</a:t>
            </a:r>
          </a:p>
        </p:txBody>
      </p:sp>
      <p:sp>
        <p:nvSpPr>
          <p:cNvPr id="30" name="Rectangle 29">
            <a:extLst>
              <a:ext uri="{FF2B5EF4-FFF2-40B4-BE49-F238E27FC236}">
                <a16:creationId xmlns:a16="http://schemas.microsoft.com/office/drawing/2014/main" id="{AD716759-130D-618C-0D48-ABD2A3860E1F}"/>
              </a:ext>
            </a:extLst>
          </p:cNvPr>
          <p:cNvSpPr/>
          <p:nvPr/>
        </p:nvSpPr>
        <p:spPr>
          <a:xfrm>
            <a:off x="6930548" y="4279369"/>
            <a:ext cx="795600" cy="2196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ATG</a:t>
            </a:r>
            <a:r>
              <a:rPr lang="en-CA" sz="1200" b="1" dirty="0">
                <a:solidFill>
                  <a:schemeClr val="accent5">
                    <a:lumMod val="75000"/>
                  </a:schemeClr>
                </a:solidFill>
                <a:latin typeface="Courier New" panose="02070309020205020404" pitchFamily="49" charset="0"/>
                <a:cs typeface="Courier New" panose="02070309020205020404" pitchFamily="49" charset="0"/>
              </a:rPr>
              <a:t>C</a:t>
            </a:r>
            <a:r>
              <a:rPr lang="en-CA" sz="1200" dirty="0">
                <a:solidFill>
                  <a:schemeClr val="tx1"/>
                </a:solidFill>
                <a:latin typeface="Courier New" panose="02070309020205020404" pitchFamily="49" charset="0"/>
                <a:cs typeface="Courier New" panose="02070309020205020404" pitchFamily="49" charset="0"/>
              </a:rPr>
              <a:t>CGA</a:t>
            </a:r>
          </a:p>
        </p:txBody>
      </p:sp>
      <p:sp>
        <p:nvSpPr>
          <p:cNvPr id="31" name="Rectangle 30">
            <a:extLst>
              <a:ext uri="{FF2B5EF4-FFF2-40B4-BE49-F238E27FC236}">
                <a16:creationId xmlns:a16="http://schemas.microsoft.com/office/drawing/2014/main" id="{6742D0ED-74B7-A05C-B1E1-2180998DB511}"/>
              </a:ext>
            </a:extLst>
          </p:cNvPr>
          <p:cNvSpPr/>
          <p:nvPr/>
        </p:nvSpPr>
        <p:spPr>
          <a:xfrm>
            <a:off x="6930548" y="4541871"/>
            <a:ext cx="795600" cy="2196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ATG</a:t>
            </a:r>
            <a:r>
              <a:rPr lang="en-CA" sz="1200" b="1" dirty="0">
                <a:solidFill>
                  <a:schemeClr val="accent2">
                    <a:lumMod val="75000"/>
                  </a:schemeClr>
                </a:solidFill>
                <a:latin typeface="Courier New" panose="02070309020205020404" pitchFamily="49" charset="0"/>
                <a:cs typeface="Courier New" panose="02070309020205020404" pitchFamily="49" charset="0"/>
              </a:rPr>
              <a:t>T</a:t>
            </a:r>
            <a:r>
              <a:rPr lang="en-CA" sz="1200" dirty="0">
                <a:solidFill>
                  <a:schemeClr val="tx1"/>
                </a:solidFill>
                <a:latin typeface="Courier New" panose="02070309020205020404" pitchFamily="49" charset="0"/>
                <a:cs typeface="Courier New" panose="02070309020205020404" pitchFamily="49" charset="0"/>
              </a:rPr>
              <a:t>CGA</a:t>
            </a:r>
          </a:p>
        </p:txBody>
      </p:sp>
      <p:sp>
        <p:nvSpPr>
          <p:cNvPr id="32" name="Rectangle 31">
            <a:extLst>
              <a:ext uri="{FF2B5EF4-FFF2-40B4-BE49-F238E27FC236}">
                <a16:creationId xmlns:a16="http://schemas.microsoft.com/office/drawing/2014/main" id="{D18B5CD7-ECC0-2C01-8311-A4D2D3B6FE71}"/>
              </a:ext>
            </a:extLst>
          </p:cNvPr>
          <p:cNvSpPr/>
          <p:nvPr/>
        </p:nvSpPr>
        <p:spPr>
          <a:xfrm>
            <a:off x="7836372" y="4277644"/>
            <a:ext cx="875789" cy="219600"/>
          </a:xfrm>
          <a:prstGeom prst="rect">
            <a:avLst/>
          </a:prstGeom>
          <a:gradFill>
            <a:gsLst>
              <a:gs pos="0">
                <a:schemeClr val="accent6">
                  <a:lumMod val="20000"/>
                  <a:lumOff val="80000"/>
                </a:schemeClr>
              </a:gs>
              <a:gs pos="30000">
                <a:schemeClr val="accent6">
                  <a:lumMod val="20000"/>
                  <a:lumOff val="80000"/>
                </a:schemeClr>
              </a:gs>
              <a:gs pos="36000">
                <a:schemeClr val="accent5">
                  <a:lumMod val="20000"/>
                  <a:lumOff val="80000"/>
                </a:schemeClr>
              </a:gs>
              <a:gs pos="63000">
                <a:schemeClr val="accent5">
                  <a:lumMod val="20000"/>
                  <a:lumOff val="80000"/>
                </a:schemeClr>
              </a:gs>
              <a:gs pos="69000">
                <a:schemeClr val="accent2">
                  <a:lumMod val="20000"/>
                  <a:lumOff val="80000"/>
                </a:schemeClr>
              </a:gs>
              <a:gs pos="100000">
                <a:schemeClr val="accent2">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CGAGGCTA</a:t>
            </a:r>
          </a:p>
        </p:txBody>
      </p:sp>
      <p:cxnSp>
        <p:nvCxnSpPr>
          <p:cNvPr id="33" name="Straight Arrow Connector 32">
            <a:extLst>
              <a:ext uri="{FF2B5EF4-FFF2-40B4-BE49-F238E27FC236}">
                <a16:creationId xmlns:a16="http://schemas.microsoft.com/office/drawing/2014/main" id="{011A94F5-1089-C5A1-DEFF-65B7D90DCBB8}"/>
              </a:ext>
            </a:extLst>
          </p:cNvPr>
          <p:cNvCxnSpPr>
            <a:cxnSpLocks/>
            <a:stCxn id="28" idx="3"/>
            <a:endCxn id="29" idx="1"/>
          </p:cNvCxnSpPr>
          <p:nvPr/>
        </p:nvCxnSpPr>
        <p:spPr>
          <a:xfrm flipV="1">
            <a:off x="6820294" y="4126667"/>
            <a:ext cx="110254" cy="260777"/>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AC61B7F1-86CE-63CD-3467-7200B9EA6BA9}"/>
              </a:ext>
            </a:extLst>
          </p:cNvPr>
          <p:cNvCxnSpPr>
            <a:cxnSpLocks/>
            <a:stCxn id="28" idx="3"/>
            <a:endCxn id="30" idx="1"/>
          </p:cNvCxnSpPr>
          <p:nvPr/>
        </p:nvCxnSpPr>
        <p:spPr>
          <a:xfrm>
            <a:off x="6820294" y="4387444"/>
            <a:ext cx="110254" cy="1725"/>
          </a:xfrm>
          <a:prstGeom prst="straightConnector1">
            <a:avLst/>
          </a:prstGeom>
          <a:ln>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D536564-A756-0264-6CC8-4E9FADB5082C}"/>
              </a:ext>
            </a:extLst>
          </p:cNvPr>
          <p:cNvCxnSpPr>
            <a:cxnSpLocks/>
            <a:stCxn id="28" idx="3"/>
            <a:endCxn id="31" idx="1"/>
          </p:cNvCxnSpPr>
          <p:nvPr/>
        </p:nvCxnSpPr>
        <p:spPr>
          <a:xfrm>
            <a:off x="6820294" y="4387444"/>
            <a:ext cx="110254" cy="264227"/>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378599D4-2E92-B574-1011-7074C4C45D30}"/>
              </a:ext>
            </a:extLst>
          </p:cNvPr>
          <p:cNvCxnSpPr>
            <a:cxnSpLocks/>
            <a:stCxn id="29" idx="3"/>
            <a:endCxn id="32" idx="1"/>
          </p:cNvCxnSpPr>
          <p:nvPr/>
        </p:nvCxnSpPr>
        <p:spPr>
          <a:xfrm>
            <a:off x="7726148" y="4126667"/>
            <a:ext cx="110224" cy="260777"/>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6084E0E-533F-933B-DF55-C9D905795AC9}"/>
              </a:ext>
            </a:extLst>
          </p:cNvPr>
          <p:cNvCxnSpPr>
            <a:cxnSpLocks/>
            <a:stCxn id="30" idx="3"/>
            <a:endCxn id="32" idx="1"/>
          </p:cNvCxnSpPr>
          <p:nvPr/>
        </p:nvCxnSpPr>
        <p:spPr>
          <a:xfrm flipV="1">
            <a:off x="7726148" y="4387444"/>
            <a:ext cx="110224" cy="1725"/>
          </a:xfrm>
          <a:prstGeom prst="straightConnector1">
            <a:avLst/>
          </a:prstGeom>
          <a:ln>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7CEEE87-6778-A91A-D76D-0F93B77DCD07}"/>
              </a:ext>
            </a:extLst>
          </p:cNvPr>
          <p:cNvCxnSpPr>
            <a:cxnSpLocks/>
            <a:stCxn id="31" idx="3"/>
            <a:endCxn id="32" idx="1"/>
          </p:cNvCxnSpPr>
          <p:nvPr/>
        </p:nvCxnSpPr>
        <p:spPr>
          <a:xfrm flipV="1">
            <a:off x="7726148" y="4387444"/>
            <a:ext cx="110224" cy="264227"/>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B308CF75-FA33-67EA-DEF7-1DAD08232A58}"/>
              </a:ext>
            </a:extLst>
          </p:cNvPr>
          <p:cNvSpPr/>
          <p:nvPr/>
        </p:nvSpPr>
        <p:spPr>
          <a:xfrm>
            <a:off x="381919" y="3674341"/>
            <a:ext cx="5327706" cy="1147213"/>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en-CA" sz="1600" b="1" dirty="0">
                <a:solidFill>
                  <a:sysClr val="windowText" lastClr="000000"/>
                </a:solidFill>
                <a:latin typeface="Cambria" panose="02040503050406030204" pitchFamily="18" charset="0"/>
              </a:rPr>
              <a:t>De Bruijn Graph</a:t>
            </a:r>
          </a:p>
          <a:p>
            <a:r>
              <a:rPr lang="en-CA" sz="1600" b="1" dirty="0">
                <a:solidFill>
                  <a:sysClr val="windowText" lastClr="000000"/>
                </a:solidFill>
                <a:latin typeface="Cambria" panose="02040503050406030204" pitchFamily="18" charset="0"/>
              </a:rPr>
              <a:t>(24 nodes)</a:t>
            </a:r>
          </a:p>
        </p:txBody>
      </p:sp>
      <p:sp>
        <p:nvSpPr>
          <p:cNvPr id="40" name="Rectangle 39">
            <a:extLst>
              <a:ext uri="{FF2B5EF4-FFF2-40B4-BE49-F238E27FC236}">
                <a16:creationId xmlns:a16="http://schemas.microsoft.com/office/drawing/2014/main" id="{0B0FD04D-DFC6-E1E6-F9C0-5266938AE0F1}"/>
              </a:ext>
            </a:extLst>
          </p:cNvPr>
          <p:cNvSpPr/>
          <p:nvPr/>
        </p:nvSpPr>
        <p:spPr>
          <a:xfrm>
            <a:off x="1337315" y="4287429"/>
            <a:ext cx="478800" cy="218019"/>
          </a:xfrm>
          <a:prstGeom prst="rect">
            <a:avLst/>
          </a:prstGeom>
          <a:gradFill>
            <a:gsLst>
              <a:gs pos="0">
                <a:schemeClr val="accent6">
                  <a:lumMod val="20000"/>
                  <a:lumOff val="80000"/>
                </a:schemeClr>
              </a:gs>
              <a:gs pos="30000">
                <a:schemeClr val="accent6">
                  <a:lumMod val="20000"/>
                  <a:lumOff val="80000"/>
                </a:schemeClr>
              </a:gs>
              <a:gs pos="36000">
                <a:schemeClr val="accent5">
                  <a:lumMod val="20000"/>
                  <a:lumOff val="80000"/>
                </a:schemeClr>
              </a:gs>
              <a:gs pos="63000">
                <a:schemeClr val="accent5">
                  <a:lumMod val="20000"/>
                  <a:lumOff val="80000"/>
                </a:schemeClr>
              </a:gs>
              <a:gs pos="69000">
                <a:schemeClr val="accent2">
                  <a:lumMod val="20000"/>
                  <a:lumOff val="80000"/>
                </a:schemeClr>
              </a:gs>
              <a:gs pos="100000">
                <a:schemeClr val="accent2">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TATG</a:t>
            </a:r>
          </a:p>
        </p:txBody>
      </p:sp>
      <p:sp>
        <p:nvSpPr>
          <p:cNvPr id="41" name="Rectangle 40">
            <a:extLst>
              <a:ext uri="{FF2B5EF4-FFF2-40B4-BE49-F238E27FC236}">
                <a16:creationId xmlns:a16="http://schemas.microsoft.com/office/drawing/2014/main" id="{2D84DBB0-8F3D-CB86-2907-4F9F2FB7AEE5}"/>
              </a:ext>
            </a:extLst>
          </p:cNvPr>
          <p:cNvSpPr/>
          <p:nvPr/>
        </p:nvSpPr>
        <p:spPr>
          <a:xfrm>
            <a:off x="1933357" y="4018783"/>
            <a:ext cx="478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ATG</a:t>
            </a:r>
            <a:r>
              <a:rPr lang="en-CA" sz="1200" b="1" dirty="0">
                <a:solidFill>
                  <a:schemeClr val="accent6">
                    <a:lumMod val="75000"/>
                  </a:schemeClr>
                </a:solidFill>
                <a:latin typeface="Courier New" panose="02070309020205020404" pitchFamily="49" charset="0"/>
                <a:cs typeface="Courier New" panose="02070309020205020404" pitchFamily="49" charset="0"/>
              </a:rPr>
              <a:t>A</a:t>
            </a:r>
            <a:endParaRPr lang="en-CA" sz="1200" b="1" dirty="0">
              <a:solidFill>
                <a:schemeClr val="tx1"/>
              </a:solidFill>
              <a:latin typeface="Courier New" panose="02070309020205020404" pitchFamily="49" charset="0"/>
              <a:cs typeface="Courier New" panose="02070309020205020404" pitchFamily="49" charset="0"/>
            </a:endParaRPr>
          </a:p>
        </p:txBody>
      </p:sp>
      <p:sp>
        <p:nvSpPr>
          <p:cNvPr id="42" name="Rectangle 41">
            <a:extLst>
              <a:ext uri="{FF2B5EF4-FFF2-40B4-BE49-F238E27FC236}">
                <a16:creationId xmlns:a16="http://schemas.microsoft.com/office/drawing/2014/main" id="{7DADFC72-3F3C-68E6-3B5C-CB2507C0910D}"/>
              </a:ext>
            </a:extLst>
          </p:cNvPr>
          <p:cNvSpPr/>
          <p:nvPr/>
        </p:nvSpPr>
        <p:spPr>
          <a:xfrm>
            <a:off x="2527386" y="4018783"/>
            <a:ext cx="478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TG</a:t>
            </a:r>
            <a:r>
              <a:rPr lang="en-CA" sz="1200" b="1" dirty="0">
                <a:solidFill>
                  <a:schemeClr val="accent6">
                    <a:lumMod val="75000"/>
                  </a:schemeClr>
                </a:solidFill>
                <a:latin typeface="Courier New" panose="02070309020205020404" pitchFamily="49" charset="0"/>
                <a:cs typeface="Courier New" panose="02070309020205020404" pitchFamily="49" charset="0"/>
              </a:rPr>
              <a:t>A</a:t>
            </a:r>
            <a:r>
              <a:rPr lang="en-CA" sz="1200" dirty="0">
                <a:solidFill>
                  <a:schemeClr val="tx1"/>
                </a:solidFill>
                <a:latin typeface="Courier New" panose="02070309020205020404" pitchFamily="49" charset="0"/>
                <a:cs typeface="Courier New" panose="02070309020205020404" pitchFamily="49" charset="0"/>
              </a:rPr>
              <a:t>C</a:t>
            </a:r>
          </a:p>
        </p:txBody>
      </p:sp>
      <p:sp>
        <p:nvSpPr>
          <p:cNvPr id="43" name="Rectangle 42">
            <a:extLst>
              <a:ext uri="{FF2B5EF4-FFF2-40B4-BE49-F238E27FC236}">
                <a16:creationId xmlns:a16="http://schemas.microsoft.com/office/drawing/2014/main" id="{F3D7C8DD-4620-2F59-89AD-2DF6368F136A}"/>
              </a:ext>
            </a:extLst>
          </p:cNvPr>
          <p:cNvSpPr/>
          <p:nvPr/>
        </p:nvSpPr>
        <p:spPr>
          <a:xfrm>
            <a:off x="3120751" y="4018783"/>
            <a:ext cx="478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G</a:t>
            </a:r>
            <a:r>
              <a:rPr lang="en-CA" sz="1200" b="1" dirty="0">
                <a:solidFill>
                  <a:schemeClr val="accent6">
                    <a:lumMod val="75000"/>
                  </a:schemeClr>
                </a:solidFill>
                <a:latin typeface="Courier New" panose="02070309020205020404" pitchFamily="49" charset="0"/>
                <a:cs typeface="Courier New" panose="02070309020205020404" pitchFamily="49" charset="0"/>
              </a:rPr>
              <a:t>A</a:t>
            </a:r>
            <a:r>
              <a:rPr lang="en-CA" sz="1200" dirty="0">
                <a:solidFill>
                  <a:schemeClr val="tx1"/>
                </a:solidFill>
                <a:latin typeface="Courier New" panose="02070309020205020404" pitchFamily="49" charset="0"/>
                <a:cs typeface="Courier New" panose="02070309020205020404" pitchFamily="49" charset="0"/>
              </a:rPr>
              <a:t>CG</a:t>
            </a:r>
          </a:p>
        </p:txBody>
      </p:sp>
      <p:sp>
        <p:nvSpPr>
          <p:cNvPr id="44" name="Rectangle 43">
            <a:extLst>
              <a:ext uri="{FF2B5EF4-FFF2-40B4-BE49-F238E27FC236}">
                <a16:creationId xmlns:a16="http://schemas.microsoft.com/office/drawing/2014/main" id="{7736CDBE-4CCC-216E-8B3C-F4685EAE6054}"/>
              </a:ext>
            </a:extLst>
          </p:cNvPr>
          <p:cNvSpPr/>
          <p:nvPr/>
        </p:nvSpPr>
        <p:spPr>
          <a:xfrm>
            <a:off x="3714112" y="4018783"/>
            <a:ext cx="478800" cy="2196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b="1" dirty="0">
                <a:solidFill>
                  <a:schemeClr val="accent6">
                    <a:lumMod val="75000"/>
                  </a:schemeClr>
                </a:solidFill>
                <a:latin typeface="Courier New" panose="02070309020205020404" pitchFamily="49" charset="0"/>
                <a:cs typeface="Courier New" panose="02070309020205020404" pitchFamily="49" charset="0"/>
              </a:rPr>
              <a:t>A</a:t>
            </a:r>
            <a:r>
              <a:rPr lang="en-CA" sz="1200" dirty="0">
                <a:solidFill>
                  <a:schemeClr val="tx1"/>
                </a:solidFill>
                <a:latin typeface="Courier New" panose="02070309020205020404" pitchFamily="49" charset="0"/>
                <a:cs typeface="Courier New" panose="02070309020205020404" pitchFamily="49" charset="0"/>
              </a:rPr>
              <a:t>CGA</a:t>
            </a:r>
          </a:p>
        </p:txBody>
      </p:sp>
      <p:sp>
        <p:nvSpPr>
          <p:cNvPr id="45" name="Rectangle 44">
            <a:extLst>
              <a:ext uri="{FF2B5EF4-FFF2-40B4-BE49-F238E27FC236}">
                <a16:creationId xmlns:a16="http://schemas.microsoft.com/office/drawing/2014/main" id="{C7F206AE-AECB-8CA3-62BD-BCF561E25456}"/>
              </a:ext>
            </a:extLst>
          </p:cNvPr>
          <p:cNvSpPr/>
          <p:nvPr/>
        </p:nvSpPr>
        <p:spPr>
          <a:xfrm>
            <a:off x="1933357" y="4284841"/>
            <a:ext cx="478800" cy="2196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ATG</a:t>
            </a:r>
            <a:r>
              <a:rPr lang="en-CA" sz="1200" b="1" dirty="0">
                <a:solidFill>
                  <a:schemeClr val="accent5">
                    <a:lumMod val="75000"/>
                  </a:schemeClr>
                </a:solidFill>
                <a:latin typeface="Courier New" panose="02070309020205020404" pitchFamily="49" charset="0"/>
                <a:cs typeface="Courier New" panose="02070309020205020404" pitchFamily="49" charset="0"/>
              </a:rPr>
              <a:t>C</a:t>
            </a:r>
            <a:endParaRPr lang="en-CA" sz="1200" b="1" dirty="0">
              <a:solidFill>
                <a:schemeClr val="tx1"/>
              </a:solidFill>
              <a:latin typeface="Courier New" panose="02070309020205020404" pitchFamily="49" charset="0"/>
              <a:cs typeface="Courier New" panose="02070309020205020404" pitchFamily="49" charset="0"/>
            </a:endParaRPr>
          </a:p>
        </p:txBody>
      </p:sp>
      <p:sp>
        <p:nvSpPr>
          <p:cNvPr id="46" name="Rectangle 45">
            <a:extLst>
              <a:ext uri="{FF2B5EF4-FFF2-40B4-BE49-F238E27FC236}">
                <a16:creationId xmlns:a16="http://schemas.microsoft.com/office/drawing/2014/main" id="{FAD3E942-DD46-8CDA-DAD2-6E15B1255199}"/>
              </a:ext>
            </a:extLst>
          </p:cNvPr>
          <p:cNvSpPr/>
          <p:nvPr/>
        </p:nvSpPr>
        <p:spPr>
          <a:xfrm>
            <a:off x="2527386" y="4281285"/>
            <a:ext cx="478800" cy="2196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TG</a:t>
            </a:r>
            <a:r>
              <a:rPr lang="en-CA" sz="1200" b="1" dirty="0">
                <a:solidFill>
                  <a:schemeClr val="accent5">
                    <a:lumMod val="75000"/>
                  </a:schemeClr>
                </a:solidFill>
                <a:latin typeface="Courier New" panose="02070309020205020404" pitchFamily="49" charset="0"/>
                <a:cs typeface="Courier New" panose="02070309020205020404" pitchFamily="49" charset="0"/>
              </a:rPr>
              <a:t>C</a:t>
            </a:r>
            <a:r>
              <a:rPr lang="en-CA" sz="1200" dirty="0">
                <a:solidFill>
                  <a:schemeClr val="tx1"/>
                </a:solidFill>
                <a:latin typeface="Courier New" panose="02070309020205020404" pitchFamily="49" charset="0"/>
                <a:cs typeface="Courier New" panose="02070309020205020404" pitchFamily="49" charset="0"/>
              </a:rPr>
              <a:t>C</a:t>
            </a:r>
          </a:p>
        </p:txBody>
      </p:sp>
      <p:sp>
        <p:nvSpPr>
          <p:cNvPr id="47" name="Rectangle 46">
            <a:extLst>
              <a:ext uri="{FF2B5EF4-FFF2-40B4-BE49-F238E27FC236}">
                <a16:creationId xmlns:a16="http://schemas.microsoft.com/office/drawing/2014/main" id="{EE048E19-B532-DBE4-6ADC-32BCFCAD7842}"/>
              </a:ext>
            </a:extLst>
          </p:cNvPr>
          <p:cNvSpPr/>
          <p:nvPr/>
        </p:nvSpPr>
        <p:spPr>
          <a:xfrm>
            <a:off x="3120751" y="4281285"/>
            <a:ext cx="478800" cy="2196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G</a:t>
            </a:r>
            <a:r>
              <a:rPr lang="en-CA" sz="1200" b="1" dirty="0">
                <a:solidFill>
                  <a:schemeClr val="accent5">
                    <a:lumMod val="75000"/>
                  </a:schemeClr>
                </a:solidFill>
                <a:latin typeface="Courier New" panose="02070309020205020404" pitchFamily="49" charset="0"/>
                <a:cs typeface="Courier New" panose="02070309020205020404" pitchFamily="49" charset="0"/>
              </a:rPr>
              <a:t>C</a:t>
            </a:r>
            <a:r>
              <a:rPr lang="en-CA" sz="1200" dirty="0">
                <a:solidFill>
                  <a:schemeClr val="tx1"/>
                </a:solidFill>
                <a:latin typeface="Courier New" panose="02070309020205020404" pitchFamily="49" charset="0"/>
                <a:cs typeface="Courier New" panose="02070309020205020404" pitchFamily="49" charset="0"/>
              </a:rPr>
              <a:t>CG</a:t>
            </a:r>
          </a:p>
        </p:txBody>
      </p:sp>
      <p:sp>
        <p:nvSpPr>
          <p:cNvPr id="48" name="Rectangle 47">
            <a:extLst>
              <a:ext uri="{FF2B5EF4-FFF2-40B4-BE49-F238E27FC236}">
                <a16:creationId xmlns:a16="http://schemas.microsoft.com/office/drawing/2014/main" id="{13AE153A-17F9-8E47-0967-FF27234E486D}"/>
              </a:ext>
            </a:extLst>
          </p:cNvPr>
          <p:cNvSpPr/>
          <p:nvPr/>
        </p:nvSpPr>
        <p:spPr>
          <a:xfrm>
            <a:off x="3714112" y="4281285"/>
            <a:ext cx="478800" cy="2196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b="1" dirty="0">
                <a:solidFill>
                  <a:schemeClr val="accent5">
                    <a:lumMod val="75000"/>
                  </a:schemeClr>
                </a:solidFill>
                <a:latin typeface="Courier New" panose="02070309020205020404" pitchFamily="49" charset="0"/>
                <a:cs typeface="Courier New" panose="02070309020205020404" pitchFamily="49" charset="0"/>
              </a:rPr>
              <a:t>C</a:t>
            </a:r>
            <a:r>
              <a:rPr lang="en-CA" sz="1200" dirty="0">
                <a:solidFill>
                  <a:schemeClr val="tx1"/>
                </a:solidFill>
                <a:latin typeface="Courier New" panose="02070309020205020404" pitchFamily="49" charset="0"/>
                <a:cs typeface="Courier New" panose="02070309020205020404" pitchFamily="49" charset="0"/>
              </a:rPr>
              <a:t>CGA</a:t>
            </a:r>
          </a:p>
        </p:txBody>
      </p:sp>
      <p:sp>
        <p:nvSpPr>
          <p:cNvPr id="49" name="Rectangle 48">
            <a:extLst>
              <a:ext uri="{FF2B5EF4-FFF2-40B4-BE49-F238E27FC236}">
                <a16:creationId xmlns:a16="http://schemas.microsoft.com/office/drawing/2014/main" id="{CFFAB931-10B4-E1BF-0267-4074CE4E01BD}"/>
              </a:ext>
            </a:extLst>
          </p:cNvPr>
          <p:cNvSpPr/>
          <p:nvPr/>
        </p:nvSpPr>
        <p:spPr>
          <a:xfrm>
            <a:off x="1933357" y="4551391"/>
            <a:ext cx="478800" cy="2196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ATG</a:t>
            </a:r>
            <a:r>
              <a:rPr lang="en-CA" sz="1200" b="1" dirty="0">
                <a:solidFill>
                  <a:schemeClr val="accent2">
                    <a:lumMod val="75000"/>
                  </a:schemeClr>
                </a:solidFill>
                <a:latin typeface="Courier New" panose="02070309020205020404" pitchFamily="49" charset="0"/>
                <a:cs typeface="Courier New" panose="02070309020205020404" pitchFamily="49" charset="0"/>
              </a:rPr>
              <a:t>T</a:t>
            </a:r>
            <a:endParaRPr lang="en-CA" sz="1200" b="1" dirty="0">
              <a:solidFill>
                <a:schemeClr val="tx1"/>
              </a:solidFill>
              <a:latin typeface="Courier New" panose="02070309020205020404" pitchFamily="49" charset="0"/>
              <a:cs typeface="Courier New" panose="02070309020205020404" pitchFamily="49" charset="0"/>
            </a:endParaRPr>
          </a:p>
        </p:txBody>
      </p:sp>
      <p:sp>
        <p:nvSpPr>
          <p:cNvPr id="50" name="Rectangle 49">
            <a:extLst>
              <a:ext uri="{FF2B5EF4-FFF2-40B4-BE49-F238E27FC236}">
                <a16:creationId xmlns:a16="http://schemas.microsoft.com/office/drawing/2014/main" id="{AEA5B59A-C5C5-E035-2EB2-3903DE544AC2}"/>
              </a:ext>
            </a:extLst>
          </p:cNvPr>
          <p:cNvSpPr/>
          <p:nvPr/>
        </p:nvSpPr>
        <p:spPr>
          <a:xfrm>
            <a:off x="2527386" y="4551273"/>
            <a:ext cx="478800" cy="2196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TG</a:t>
            </a:r>
            <a:r>
              <a:rPr lang="en-CA" sz="1200" b="1" dirty="0">
                <a:solidFill>
                  <a:schemeClr val="accent2">
                    <a:lumMod val="75000"/>
                  </a:schemeClr>
                </a:solidFill>
                <a:latin typeface="Courier New" panose="02070309020205020404" pitchFamily="49" charset="0"/>
                <a:cs typeface="Courier New" panose="02070309020205020404" pitchFamily="49" charset="0"/>
              </a:rPr>
              <a:t>T</a:t>
            </a:r>
            <a:r>
              <a:rPr lang="en-CA" sz="1200" dirty="0">
                <a:solidFill>
                  <a:schemeClr val="tx1"/>
                </a:solidFill>
                <a:latin typeface="Courier New" panose="02070309020205020404" pitchFamily="49" charset="0"/>
                <a:cs typeface="Courier New" panose="02070309020205020404" pitchFamily="49" charset="0"/>
              </a:rPr>
              <a:t>C</a:t>
            </a:r>
          </a:p>
        </p:txBody>
      </p:sp>
      <p:sp>
        <p:nvSpPr>
          <p:cNvPr id="51" name="Rectangle 50">
            <a:extLst>
              <a:ext uri="{FF2B5EF4-FFF2-40B4-BE49-F238E27FC236}">
                <a16:creationId xmlns:a16="http://schemas.microsoft.com/office/drawing/2014/main" id="{1A0136F4-A0EA-8057-9078-6472AC651C43}"/>
              </a:ext>
            </a:extLst>
          </p:cNvPr>
          <p:cNvSpPr/>
          <p:nvPr/>
        </p:nvSpPr>
        <p:spPr>
          <a:xfrm>
            <a:off x="3120751" y="4551273"/>
            <a:ext cx="478800" cy="2196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G</a:t>
            </a:r>
            <a:r>
              <a:rPr lang="en-CA" sz="1200" b="1" dirty="0">
                <a:solidFill>
                  <a:schemeClr val="accent2">
                    <a:lumMod val="75000"/>
                  </a:schemeClr>
                </a:solidFill>
                <a:latin typeface="Courier New" panose="02070309020205020404" pitchFamily="49" charset="0"/>
                <a:cs typeface="Courier New" panose="02070309020205020404" pitchFamily="49" charset="0"/>
              </a:rPr>
              <a:t>T</a:t>
            </a:r>
            <a:r>
              <a:rPr lang="en-CA" sz="1200" dirty="0">
                <a:solidFill>
                  <a:schemeClr val="tx1"/>
                </a:solidFill>
                <a:latin typeface="Courier New" panose="02070309020205020404" pitchFamily="49" charset="0"/>
                <a:cs typeface="Courier New" panose="02070309020205020404" pitchFamily="49" charset="0"/>
              </a:rPr>
              <a:t>CG</a:t>
            </a:r>
          </a:p>
        </p:txBody>
      </p:sp>
      <p:sp>
        <p:nvSpPr>
          <p:cNvPr id="52" name="Rectangle 51">
            <a:extLst>
              <a:ext uri="{FF2B5EF4-FFF2-40B4-BE49-F238E27FC236}">
                <a16:creationId xmlns:a16="http://schemas.microsoft.com/office/drawing/2014/main" id="{E4598D20-EB33-8ABA-0FA2-A80369992DFA}"/>
              </a:ext>
            </a:extLst>
          </p:cNvPr>
          <p:cNvSpPr/>
          <p:nvPr/>
        </p:nvSpPr>
        <p:spPr>
          <a:xfrm>
            <a:off x="3714112" y="4551273"/>
            <a:ext cx="478800" cy="2196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b="1" dirty="0">
                <a:solidFill>
                  <a:schemeClr val="accent2">
                    <a:lumMod val="75000"/>
                  </a:schemeClr>
                </a:solidFill>
                <a:latin typeface="Courier New" panose="02070309020205020404" pitchFamily="49" charset="0"/>
                <a:cs typeface="Courier New" panose="02070309020205020404" pitchFamily="49" charset="0"/>
              </a:rPr>
              <a:t>T</a:t>
            </a:r>
            <a:r>
              <a:rPr lang="en-CA" sz="1200" dirty="0">
                <a:solidFill>
                  <a:schemeClr val="tx1"/>
                </a:solidFill>
                <a:latin typeface="Courier New" panose="02070309020205020404" pitchFamily="49" charset="0"/>
                <a:cs typeface="Courier New" panose="02070309020205020404" pitchFamily="49" charset="0"/>
              </a:rPr>
              <a:t>CGA</a:t>
            </a:r>
          </a:p>
        </p:txBody>
      </p:sp>
      <p:sp>
        <p:nvSpPr>
          <p:cNvPr id="53" name="Rectangle 52">
            <a:extLst>
              <a:ext uri="{FF2B5EF4-FFF2-40B4-BE49-F238E27FC236}">
                <a16:creationId xmlns:a16="http://schemas.microsoft.com/office/drawing/2014/main" id="{F0FCC970-CD4A-0B6A-46A7-AF58A8D4BF6B}"/>
              </a:ext>
            </a:extLst>
          </p:cNvPr>
          <p:cNvSpPr/>
          <p:nvPr/>
        </p:nvSpPr>
        <p:spPr>
          <a:xfrm>
            <a:off x="4309827" y="4287429"/>
            <a:ext cx="477293" cy="218019"/>
          </a:xfrm>
          <a:prstGeom prst="rect">
            <a:avLst/>
          </a:prstGeom>
          <a:gradFill>
            <a:gsLst>
              <a:gs pos="0">
                <a:schemeClr val="accent6">
                  <a:lumMod val="20000"/>
                  <a:lumOff val="80000"/>
                </a:schemeClr>
              </a:gs>
              <a:gs pos="30000">
                <a:schemeClr val="accent6">
                  <a:lumMod val="20000"/>
                  <a:lumOff val="80000"/>
                </a:schemeClr>
              </a:gs>
              <a:gs pos="36000">
                <a:schemeClr val="accent5">
                  <a:lumMod val="20000"/>
                  <a:lumOff val="80000"/>
                </a:schemeClr>
              </a:gs>
              <a:gs pos="63000">
                <a:schemeClr val="accent5">
                  <a:lumMod val="20000"/>
                  <a:lumOff val="80000"/>
                </a:schemeClr>
              </a:gs>
              <a:gs pos="69000">
                <a:schemeClr val="accent2">
                  <a:lumMod val="20000"/>
                  <a:lumOff val="80000"/>
                </a:schemeClr>
              </a:gs>
              <a:gs pos="100000">
                <a:schemeClr val="accent2">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CGAG</a:t>
            </a:r>
          </a:p>
        </p:txBody>
      </p:sp>
      <p:cxnSp>
        <p:nvCxnSpPr>
          <p:cNvPr id="54" name="Straight Arrow Connector 53">
            <a:extLst>
              <a:ext uri="{FF2B5EF4-FFF2-40B4-BE49-F238E27FC236}">
                <a16:creationId xmlns:a16="http://schemas.microsoft.com/office/drawing/2014/main" id="{E0057960-9DA9-3E45-D650-16346CECEB6C}"/>
              </a:ext>
            </a:extLst>
          </p:cNvPr>
          <p:cNvCxnSpPr>
            <a:cxnSpLocks/>
            <a:stCxn id="40" idx="3"/>
            <a:endCxn id="41" idx="1"/>
          </p:cNvCxnSpPr>
          <p:nvPr/>
        </p:nvCxnSpPr>
        <p:spPr>
          <a:xfrm flipV="1">
            <a:off x="1816115" y="4128583"/>
            <a:ext cx="117242" cy="267856"/>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211E1A7-D32C-6FCF-8623-3699EEEA9750}"/>
              </a:ext>
            </a:extLst>
          </p:cNvPr>
          <p:cNvCxnSpPr>
            <a:cxnSpLocks/>
            <a:stCxn id="40" idx="3"/>
            <a:endCxn id="45" idx="1"/>
          </p:cNvCxnSpPr>
          <p:nvPr/>
        </p:nvCxnSpPr>
        <p:spPr>
          <a:xfrm flipV="1">
            <a:off x="1816115" y="4394641"/>
            <a:ext cx="117242" cy="1798"/>
          </a:xfrm>
          <a:prstGeom prst="straightConnector1">
            <a:avLst/>
          </a:prstGeom>
          <a:ln>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F51EA666-5995-D115-6E8A-4C02C7B5C89C}"/>
              </a:ext>
            </a:extLst>
          </p:cNvPr>
          <p:cNvCxnSpPr>
            <a:cxnSpLocks/>
            <a:stCxn id="40" idx="3"/>
            <a:endCxn id="49" idx="1"/>
          </p:cNvCxnSpPr>
          <p:nvPr/>
        </p:nvCxnSpPr>
        <p:spPr>
          <a:xfrm>
            <a:off x="1816115" y="4396439"/>
            <a:ext cx="117242" cy="264752"/>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7A27B7C-4369-BE2F-7E5F-4A7309ACED01}"/>
              </a:ext>
            </a:extLst>
          </p:cNvPr>
          <p:cNvCxnSpPr>
            <a:stCxn id="41" idx="3"/>
            <a:endCxn id="42" idx="1"/>
          </p:cNvCxnSpPr>
          <p:nvPr/>
        </p:nvCxnSpPr>
        <p:spPr>
          <a:xfrm>
            <a:off x="2412157" y="4128583"/>
            <a:ext cx="11522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DFCD6AFA-6B7C-CDFE-655E-7824F03A570F}"/>
              </a:ext>
            </a:extLst>
          </p:cNvPr>
          <p:cNvCxnSpPr>
            <a:stCxn id="45" idx="3"/>
            <a:endCxn id="46" idx="1"/>
          </p:cNvCxnSpPr>
          <p:nvPr/>
        </p:nvCxnSpPr>
        <p:spPr>
          <a:xfrm flipV="1">
            <a:off x="2412157" y="4391085"/>
            <a:ext cx="115229" cy="35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6DF7AA03-0224-BBE0-E7B1-E738C03C2ABA}"/>
              </a:ext>
            </a:extLst>
          </p:cNvPr>
          <p:cNvCxnSpPr>
            <a:stCxn id="49" idx="3"/>
            <a:endCxn id="50" idx="1"/>
          </p:cNvCxnSpPr>
          <p:nvPr/>
        </p:nvCxnSpPr>
        <p:spPr>
          <a:xfrm flipV="1">
            <a:off x="2412157" y="4661073"/>
            <a:ext cx="115229" cy="1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995A0546-871A-25E4-2083-763174DBEE7C}"/>
              </a:ext>
            </a:extLst>
          </p:cNvPr>
          <p:cNvCxnSpPr>
            <a:stCxn id="42" idx="3"/>
            <a:endCxn id="43" idx="1"/>
          </p:cNvCxnSpPr>
          <p:nvPr/>
        </p:nvCxnSpPr>
        <p:spPr>
          <a:xfrm>
            <a:off x="3006186" y="4128583"/>
            <a:ext cx="1145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C2820540-5C93-9DD2-4DFF-BC844AB53BB0}"/>
              </a:ext>
            </a:extLst>
          </p:cNvPr>
          <p:cNvCxnSpPr>
            <a:stCxn id="46" idx="3"/>
            <a:endCxn id="47" idx="1"/>
          </p:cNvCxnSpPr>
          <p:nvPr/>
        </p:nvCxnSpPr>
        <p:spPr>
          <a:xfrm>
            <a:off x="3006186" y="4391085"/>
            <a:ext cx="1145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01824537-5738-BC3E-B698-24FA624BCE34}"/>
              </a:ext>
            </a:extLst>
          </p:cNvPr>
          <p:cNvCxnSpPr>
            <a:stCxn id="50" idx="3"/>
            <a:endCxn id="51" idx="1"/>
          </p:cNvCxnSpPr>
          <p:nvPr/>
        </p:nvCxnSpPr>
        <p:spPr>
          <a:xfrm>
            <a:off x="3006186" y="4661073"/>
            <a:ext cx="1145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E5580A0F-88CF-0AF9-E24F-A66CDEDC1A56}"/>
              </a:ext>
            </a:extLst>
          </p:cNvPr>
          <p:cNvCxnSpPr>
            <a:stCxn id="43" idx="3"/>
            <a:endCxn id="44" idx="1"/>
          </p:cNvCxnSpPr>
          <p:nvPr/>
        </p:nvCxnSpPr>
        <p:spPr>
          <a:xfrm>
            <a:off x="3599551" y="4128583"/>
            <a:ext cx="11456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28F650FB-8637-18D4-E1CB-0B58B27754C3}"/>
              </a:ext>
            </a:extLst>
          </p:cNvPr>
          <p:cNvCxnSpPr>
            <a:stCxn id="47" idx="3"/>
            <a:endCxn id="48" idx="1"/>
          </p:cNvCxnSpPr>
          <p:nvPr/>
        </p:nvCxnSpPr>
        <p:spPr>
          <a:xfrm>
            <a:off x="3599551" y="4391085"/>
            <a:ext cx="11456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7E3B7F63-9D1B-42A8-4903-21C3655F861B}"/>
              </a:ext>
            </a:extLst>
          </p:cNvPr>
          <p:cNvCxnSpPr>
            <a:stCxn id="51" idx="3"/>
            <a:endCxn id="52" idx="1"/>
          </p:cNvCxnSpPr>
          <p:nvPr/>
        </p:nvCxnSpPr>
        <p:spPr>
          <a:xfrm>
            <a:off x="3599551" y="4661073"/>
            <a:ext cx="11456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B96A2636-5D7E-FB6B-731D-811E066F2A3F}"/>
              </a:ext>
            </a:extLst>
          </p:cNvPr>
          <p:cNvCxnSpPr>
            <a:cxnSpLocks/>
            <a:stCxn id="44" idx="3"/>
            <a:endCxn id="53" idx="1"/>
          </p:cNvCxnSpPr>
          <p:nvPr/>
        </p:nvCxnSpPr>
        <p:spPr>
          <a:xfrm>
            <a:off x="4192912" y="4128583"/>
            <a:ext cx="116915" cy="267856"/>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FBF618BB-E646-3C4D-B993-1EBA2D0ED626}"/>
              </a:ext>
            </a:extLst>
          </p:cNvPr>
          <p:cNvCxnSpPr>
            <a:cxnSpLocks/>
            <a:stCxn id="48" idx="3"/>
            <a:endCxn id="53" idx="1"/>
          </p:cNvCxnSpPr>
          <p:nvPr/>
        </p:nvCxnSpPr>
        <p:spPr>
          <a:xfrm>
            <a:off x="4192912" y="4391085"/>
            <a:ext cx="116915" cy="5354"/>
          </a:xfrm>
          <a:prstGeom prst="straightConnector1">
            <a:avLst/>
          </a:prstGeom>
          <a:ln>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4696F1D9-C5EF-BE51-FAF0-5115710A81F1}"/>
              </a:ext>
            </a:extLst>
          </p:cNvPr>
          <p:cNvCxnSpPr>
            <a:cxnSpLocks/>
            <a:stCxn id="52" idx="3"/>
            <a:endCxn id="53" idx="1"/>
          </p:cNvCxnSpPr>
          <p:nvPr/>
        </p:nvCxnSpPr>
        <p:spPr>
          <a:xfrm flipV="1">
            <a:off x="4192912" y="4396439"/>
            <a:ext cx="116915" cy="264634"/>
          </a:xfrm>
          <a:prstGeom prst="straightConnector1">
            <a:avLst/>
          </a:prstGeom>
          <a:ln>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3560F3F2-BD09-F029-65E0-B02E494E7D74}"/>
              </a:ext>
            </a:extLst>
          </p:cNvPr>
          <p:cNvSpPr/>
          <p:nvPr/>
        </p:nvSpPr>
        <p:spPr>
          <a:xfrm>
            <a:off x="421454" y="4287429"/>
            <a:ext cx="478800" cy="218019"/>
          </a:xfrm>
          <a:prstGeom prst="rect">
            <a:avLst/>
          </a:prstGeom>
          <a:gradFill>
            <a:gsLst>
              <a:gs pos="0">
                <a:schemeClr val="accent6">
                  <a:lumMod val="20000"/>
                  <a:lumOff val="80000"/>
                </a:schemeClr>
              </a:gs>
              <a:gs pos="30000">
                <a:schemeClr val="accent6">
                  <a:lumMod val="20000"/>
                  <a:lumOff val="80000"/>
                </a:schemeClr>
              </a:gs>
              <a:gs pos="36000">
                <a:schemeClr val="accent5">
                  <a:lumMod val="20000"/>
                  <a:lumOff val="80000"/>
                </a:schemeClr>
              </a:gs>
              <a:gs pos="63000">
                <a:schemeClr val="accent5">
                  <a:lumMod val="20000"/>
                  <a:lumOff val="80000"/>
                </a:schemeClr>
              </a:gs>
              <a:gs pos="69000">
                <a:schemeClr val="accent2">
                  <a:lumMod val="20000"/>
                  <a:lumOff val="80000"/>
                </a:schemeClr>
              </a:gs>
              <a:gs pos="100000">
                <a:schemeClr val="accent2">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GTGG</a:t>
            </a:r>
          </a:p>
        </p:txBody>
      </p:sp>
      <p:cxnSp>
        <p:nvCxnSpPr>
          <p:cNvPr id="70" name="Straight Arrow Connector 69">
            <a:extLst>
              <a:ext uri="{FF2B5EF4-FFF2-40B4-BE49-F238E27FC236}">
                <a16:creationId xmlns:a16="http://schemas.microsoft.com/office/drawing/2014/main" id="{34AA6137-170A-C952-65C2-04E4E5EE0F50}"/>
              </a:ext>
            </a:extLst>
          </p:cNvPr>
          <p:cNvCxnSpPr>
            <a:cxnSpLocks/>
            <a:stCxn id="69" idx="3"/>
          </p:cNvCxnSpPr>
          <p:nvPr/>
        </p:nvCxnSpPr>
        <p:spPr>
          <a:xfrm flipV="1">
            <a:off x="900254" y="4394641"/>
            <a:ext cx="115200" cy="1798"/>
          </a:xfrm>
          <a:prstGeom prst="straightConnector1">
            <a:avLst/>
          </a:prstGeom>
          <a:ln>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2D1860D6-498E-B062-2556-BEF5BD9F442B}"/>
              </a:ext>
            </a:extLst>
          </p:cNvPr>
          <p:cNvSpPr txBox="1"/>
          <p:nvPr/>
        </p:nvSpPr>
        <p:spPr>
          <a:xfrm>
            <a:off x="944330" y="4163949"/>
            <a:ext cx="338554" cy="338554"/>
          </a:xfrm>
          <a:prstGeom prst="rect">
            <a:avLst/>
          </a:prstGeom>
          <a:noFill/>
        </p:spPr>
        <p:txBody>
          <a:bodyPr wrap="none" rtlCol="0">
            <a:spAutoFit/>
          </a:bodyPr>
          <a:lstStyle/>
          <a:p>
            <a:r>
              <a:rPr lang="en-CA" sz="1600" dirty="0">
                <a:latin typeface="Cambria" panose="02040503050406030204" pitchFamily="18" charset="0"/>
              </a:rPr>
              <a:t>…</a:t>
            </a:r>
          </a:p>
        </p:txBody>
      </p:sp>
      <p:cxnSp>
        <p:nvCxnSpPr>
          <p:cNvPr id="72" name="Straight Arrow Connector 71">
            <a:extLst>
              <a:ext uri="{FF2B5EF4-FFF2-40B4-BE49-F238E27FC236}">
                <a16:creationId xmlns:a16="http://schemas.microsoft.com/office/drawing/2014/main" id="{94ABB530-E4BD-6B1C-3F74-D650936B0DA1}"/>
              </a:ext>
            </a:extLst>
          </p:cNvPr>
          <p:cNvCxnSpPr/>
          <p:nvPr/>
        </p:nvCxnSpPr>
        <p:spPr>
          <a:xfrm flipV="1">
            <a:off x="1223244" y="4391085"/>
            <a:ext cx="115200" cy="1798"/>
          </a:xfrm>
          <a:prstGeom prst="straightConnector1">
            <a:avLst/>
          </a:prstGeom>
          <a:ln>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A9C8F982-E9FE-B00B-2C3B-DE6A872D909C}"/>
              </a:ext>
            </a:extLst>
          </p:cNvPr>
          <p:cNvCxnSpPr/>
          <p:nvPr/>
        </p:nvCxnSpPr>
        <p:spPr>
          <a:xfrm flipV="1">
            <a:off x="4786919" y="4391085"/>
            <a:ext cx="115200" cy="1798"/>
          </a:xfrm>
          <a:prstGeom prst="straightConnector1">
            <a:avLst/>
          </a:prstGeom>
          <a:ln>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FC0F07CD-70D7-F98E-00D6-076CAB1A0506}"/>
              </a:ext>
            </a:extLst>
          </p:cNvPr>
          <p:cNvSpPr/>
          <p:nvPr/>
        </p:nvSpPr>
        <p:spPr>
          <a:xfrm>
            <a:off x="5198614" y="4281285"/>
            <a:ext cx="478800" cy="218019"/>
          </a:xfrm>
          <a:prstGeom prst="rect">
            <a:avLst/>
          </a:prstGeom>
          <a:gradFill>
            <a:gsLst>
              <a:gs pos="0">
                <a:schemeClr val="accent6">
                  <a:lumMod val="20000"/>
                  <a:lumOff val="80000"/>
                </a:schemeClr>
              </a:gs>
              <a:gs pos="30000">
                <a:schemeClr val="accent6">
                  <a:lumMod val="20000"/>
                  <a:lumOff val="80000"/>
                </a:schemeClr>
              </a:gs>
              <a:gs pos="36000">
                <a:schemeClr val="accent5">
                  <a:lumMod val="20000"/>
                  <a:lumOff val="80000"/>
                </a:schemeClr>
              </a:gs>
              <a:gs pos="63000">
                <a:schemeClr val="accent5">
                  <a:lumMod val="20000"/>
                  <a:lumOff val="80000"/>
                </a:schemeClr>
              </a:gs>
              <a:gs pos="69000">
                <a:schemeClr val="accent2">
                  <a:lumMod val="20000"/>
                  <a:lumOff val="80000"/>
                </a:schemeClr>
              </a:gs>
              <a:gs pos="100000">
                <a:schemeClr val="accent2">
                  <a:lumMod val="20000"/>
                  <a:lumOff val="8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lIns="46800" rIns="46800" rtlCol="0" anchor="ctr"/>
          <a:lstStyle/>
          <a:p>
            <a:pPr algn="ctr"/>
            <a:r>
              <a:rPr lang="en-CA" sz="1200" dirty="0">
                <a:solidFill>
                  <a:schemeClr val="tx1"/>
                </a:solidFill>
                <a:latin typeface="Courier New" panose="02070309020205020404" pitchFamily="49" charset="0"/>
                <a:cs typeface="Courier New" panose="02070309020205020404" pitchFamily="49" charset="0"/>
              </a:rPr>
              <a:t>GCTA</a:t>
            </a:r>
          </a:p>
        </p:txBody>
      </p:sp>
      <p:sp>
        <p:nvSpPr>
          <p:cNvPr id="75" name="TextBox 74">
            <a:extLst>
              <a:ext uri="{FF2B5EF4-FFF2-40B4-BE49-F238E27FC236}">
                <a16:creationId xmlns:a16="http://schemas.microsoft.com/office/drawing/2014/main" id="{7C93747F-2938-DCD9-5D28-75FD71BB5690}"/>
              </a:ext>
            </a:extLst>
          </p:cNvPr>
          <p:cNvSpPr txBox="1"/>
          <p:nvPr/>
        </p:nvSpPr>
        <p:spPr>
          <a:xfrm>
            <a:off x="4816913" y="4166288"/>
            <a:ext cx="338554" cy="338554"/>
          </a:xfrm>
          <a:prstGeom prst="rect">
            <a:avLst/>
          </a:prstGeom>
          <a:noFill/>
        </p:spPr>
        <p:txBody>
          <a:bodyPr wrap="none" rtlCol="0">
            <a:spAutoFit/>
          </a:bodyPr>
          <a:lstStyle/>
          <a:p>
            <a:r>
              <a:rPr lang="en-CA" sz="1600" dirty="0">
                <a:latin typeface="Cambria" panose="02040503050406030204" pitchFamily="18" charset="0"/>
              </a:rPr>
              <a:t>…</a:t>
            </a:r>
          </a:p>
        </p:txBody>
      </p:sp>
      <p:cxnSp>
        <p:nvCxnSpPr>
          <p:cNvPr id="76" name="Straight Arrow Connector 75">
            <a:extLst>
              <a:ext uri="{FF2B5EF4-FFF2-40B4-BE49-F238E27FC236}">
                <a16:creationId xmlns:a16="http://schemas.microsoft.com/office/drawing/2014/main" id="{F163843B-5AB7-759C-286B-9C6AF7E0291F}"/>
              </a:ext>
            </a:extLst>
          </p:cNvPr>
          <p:cNvCxnSpPr/>
          <p:nvPr/>
        </p:nvCxnSpPr>
        <p:spPr>
          <a:xfrm flipV="1">
            <a:off x="5084869" y="4391085"/>
            <a:ext cx="115200" cy="1798"/>
          </a:xfrm>
          <a:prstGeom prst="straightConnector1">
            <a:avLst/>
          </a:prstGeom>
          <a:ln>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F2ECB0A1-7B22-B25F-4FB1-FB11291EE688}"/>
              </a:ext>
            </a:extLst>
          </p:cNvPr>
          <p:cNvSpPr/>
          <p:nvPr/>
        </p:nvSpPr>
        <p:spPr>
          <a:xfrm>
            <a:off x="4042101" y="2314063"/>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GTGG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78" name="Rectangle 77">
            <a:extLst>
              <a:ext uri="{FF2B5EF4-FFF2-40B4-BE49-F238E27FC236}">
                <a16:creationId xmlns:a16="http://schemas.microsoft.com/office/drawing/2014/main" id="{75F5F2F6-DAC5-E9AE-4D63-E89EC8F0ED22}"/>
              </a:ext>
            </a:extLst>
          </p:cNvPr>
          <p:cNvSpPr/>
          <p:nvPr/>
        </p:nvSpPr>
        <p:spPr>
          <a:xfrm>
            <a:off x="4154496" y="2453931"/>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TGGA</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79" name="TextBox 78">
            <a:extLst>
              <a:ext uri="{FF2B5EF4-FFF2-40B4-BE49-F238E27FC236}">
                <a16:creationId xmlns:a16="http://schemas.microsoft.com/office/drawing/2014/main" id="{DA16468E-9ADE-D3CB-2F44-11A14923269D}"/>
              </a:ext>
            </a:extLst>
          </p:cNvPr>
          <p:cNvSpPr txBox="1"/>
          <p:nvPr/>
        </p:nvSpPr>
        <p:spPr>
          <a:xfrm>
            <a:off x="4093845" y="2079899"/>
            <a:ext cx="2225289" cy="307777"/>
          </a:xfrm>
          <a:prstGeom prst="rect">
            <a:avLst/>
          </a:prstGeom>
          <a:noFill/>
        </p:spPr>
        <p:txBody>
          <a:bodyPr wrap="none" rtlCol="0">
            <a:spAutoFit/>
          </a:bodyPr>
          <a:lstStyle/>
          <a:p>
            <a:r>
              <a:rPr lang="en-CA" sz="1400" dirty="0">
                <a:latin typeface="Courier New" panose="02070309020205020404" pitchFamily="49" charset="0"/>
                <a:cs typeface="Courier New" panose="02070309020205020404" pitchFamily="49" charset="0"/>
              </a:rPr>
              <a:t>GTGGATTATG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latin typeface="Courier New" panose="02070309020205020404" pitchFamily="49" charset="0"/>
                <a:cs typeface="Courier New" panose="02070309020205020404" pitchFamily="49" charset="0"/>
              </a:rPr>
              <a:t>CGAGGCTA</a:t>
            </a:r>
            <a:endParaRPr lang="en-CA" sz="1600" dirty="0">
              <a:latin typeface="Courier New" panose="02070309020205020404" pitchFamily="49" charset="0"/>
              <a:cs typeface="Courier New" panose="02070309020205020404" pitchFamily="49" charset="0"/>
            </a:endParaRPr>
          </a:p>
        </p:txBody>
      </p:sp>
      <p:sp>
        <p:nvSpPr>
          <p:cNvPr id="80" name="Rectangle 79">
            <a:extLst>
              <a:ext uri="{FF2B5EF4-FFF2-40B4-BE49-F238E27FC236}">
                <a16:creationId xmlns:a16="http://schemas.microsoft.com/office/drawing/2014/main" id="{A3883BB6-79E7-AF05-DA7E-2681D1D75FFC}"/>
              </a:ext>
            </a:extLst>
          </p:cNvPr>
          <p:cNvSpPr/>
          <p:nvPr/>
        </p:nvSpPr>
        <p:spPr>
          <a:xfrm>
            <a:off x="4675831" y="2609082"/>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TATG</a:t>
            </a:r>
            <a:endParaRPr lang="en-CA" sz="1400" b="1" dirty="0">
              <a:solidFill>
                <a:schemeClr val="tx1"/>
              </a:solidFill>
              <a:latin typeface="Courier New" panose="02070309020205020404" pitchFamily="49" charset="0"/>
              <a:cs typeface="Courier New" panose="02070309020205020404" pitchFamily="49" charset="0"/>
            </a:endParaRPr>
          </a:p>
        </p:txBody>
      </p:sp>
      <p:sp>
        <p:nvSpPr>
          <p:cNvPr id="81" name="TextBox 80">
            <a:extLst>
              <a:ext uri="{FF2B5EF4-FFF2-40B4-BE49-F238E27FC236}">
                <a16:creationId xmlns:a16="http://schemas.microsoft.com/office/drawing/2014/main" id="{EF48A26C-70BA-94FA-B387-EA38C24CE133}"/>
              </a:ext>
            </a:extLst>
          </p:cNvPr>
          <p:cNvSpPr txBox="1"/>
          <p:nvPr/>
        </p:nvSpPr>
        <p:spPr>
          <a:xfrm>
            <a:off x="4347528" y="2504002"/>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82" name="TextBox 81">
            <a:extLst>
              <a:ext uri="{FF2B5EF4-FFF2-40B4-BE49-F238E27FC236}">
                <a16:creationId xmlns:a16="http://schemas.microsoft.com/office/drawing/2014/main" id="{5DC66CB8-ECD1-FF78-C760-86BE8F5AD686}"/>
              </a:ext>
            </a:extLst>
          </p:cNvPr>
          <p:cNvSpPr txBox="1"/>
          <p:nvPr/>
        </p:nvSpPr>
        <p:spPr>
          <a:xfrm>
            <a:off x="5419898" y="3335805"/>
            <a:ext cx="338554" cy="338554"/>
          </a:xfrm>
          <a:prstGeom prst="rect">
            <a:avLst/>
          </a:prstGeom>
          <a:noFill/>
        </p:spPr>
        <p:txBody>
          <a:bodyPr wrap="none" rtlCol="0">
            <a:spAutoFit/>
          </a:bodyPr>
          <a:lstStyle/>
          <a:p>
            <a:r>
              <a:rPr lang="en-CA" sz="1600" dirty="0">
                <a:latin typeface="Cambria" panose="02040503050406030204" pitchFamily="18" charset="0"/>
              </a:rPr>
              <a:t>…</a:t>
            </a:r>
          </a:p>
        </p:txBody>
      </p:sp>
      <p:sp>
        <p:nvSpPr>
          <p:cNvPr id="83" name="Rectangle 82">
            <a:extLst>
              <a:ext uri="{FF2B5EF4-FFF2-40B4-BE49-F238E27FC236}">
                <a16:creationId xmlns:a16="http://schemas.microsoft.com/office/drawing/2014/main" id="{987B7D94-36B2-419A-3E11-4253D56FE4D5}"/>
              </a:ext>
            </a:extLst>
          </p:cNvPr>
          <p:cNvSpPr/>
          <p:nvPr/>
        </p:nvSpPr>
        <p:spPr>
          <a:xfrm>
            <a:off x="4783146" y="2738921"/>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ATG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p>
        </p:txBody>
      </p:sp>
      <p:sp>
        <p:nvSpPr>
          <p:cNvPr id="84" name="Rectangle 83">
            <a:extLst>
              <a:ext uri="{FF2B5EF4-FFF2-40B4-BE49-F238E27FC236}">
                <a16:creationId xmlns:a16="http://schemas.microsoft.com/office/drawing/2014/main" id="{102D7127-2E7F-B0C9-64CA-2393B8A3EBC5}"/>
              </a:ext>
            </a:extLst>
          </p:cNvPr>
          <p:cNvSpPr/>
          <p:nvPr/>
        </p:nvSpPr>
        <p:spPr>
          <a:xfrm>
            <a:off x="4890461" y="2868760"/>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solidFill>
                  <a:schemeClr val="tx1"/>
                </a:solidFill>
                <a:latin typeface="Courier New" panose="02070309020205020404" pitchFamily="49" charset="0"/>
                <a:cs typeface="Courier New" panose="02070309020205020404" pitchFamily="49" charset="0"/>
              </a:rPr>
              <a:t>C</a:t>
            </a:r>
          </a:p>
        </p:txBody>
      </p:sp>
      <p:sp>
        <p:nvSpPr>
          <p:cNvPr id="85" name="Rectangle 84">
            <a:extLst>
              <a:ext uri="{FF2B5EF4-FFF2-40B4-BE49-F238E27FC236}">
                <a16:creationId xmlns:a16="http://schemas.microsoft.com/office/drawing/2014/main" id="{B5E9BD13-EBB5-EAF4-19F1-06933E8D812F}"/>
              </a:ext>
            </a:extLst>
          </p:cNvPr>
          <p:cNvSpPr/>
          <p:nvPr/>
        </p:nvSpPr>
        <p:spPr>
          <a:xfrm>
            <a:off x="4997776" y="2998971"/>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G</a:t>
            </a: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solidFill>
                  <a:schemeClr val="tx1"/>
                </a:solidFill>
                <a:latin typeface="Courier New" panose="02070309020205020404" pitchFamily="49" charset="0"/>
                <a:cs typeface="Courier New" panose="02070309020205020404" pitchFamily="49" charset="0"/>
              </a:rPr>
              <a:t>CG</a:t>
            </a:r>
          </a:p>
        </p:txBody>
      </p:sp>
      <p:sp>
        <p:nvSpPr>
          <p:cNvPr id="86" name="Rectangle 85">
            <a:extLst>
              <a:ext uri="{FF2B5EF4-FFF2-40B4-BE49-F238E27FC236}">
                <a16:creationId xmlns:a16="http://schemas.microsoft.com/office/drawing/2014/main" id="{5D19E6DE-FB94-196B-C5AC-35CAE20122AC}"/>
              </a:ext>
            </a:extLst>
          </p:cNvPr>
          <p:cNvSpPr/>
          <p:nvPr/>
        </p:nvSpPr>
        <p:spPr>
          <a:xfrm>
            <a:off x="5105091" y="3129258"/>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b="1" dirty="0">
                <a:solidFill>
                  <a:schemeClr val="accent5">
                    <a:lumMod val="75000"/>
                  </a:schemeClr>
                </a:solidFill>
                <a:latin typeface="Courier New" panose="02070309020205020404" pitchFamily="49" charset="0"/>
                <a:cs typeface="Courier New" panose="02070309020205020404" pitchFamily="49" charset="0"/>
              </a:rPr>
              <a:t>C</a:t>
            </a:r>
            <a:r>
              <a:rPr lang="en-CA" sz="1400" dirty="0">
                <a:solidFill>
                  <a:schemeClr val="tx1"/>
                </a:solidFill>
                <a:latin typeface="Courier New" panose="02070309020205020404" pitchFamily="49" charset="0"/>
                <a:cs typeface="Courier New" panose="02070309020205020404" pitchFamily="49" charset="0"/>
              </a:rPr>
              <a:t>CGA</a:t>
            </a:r>
          </a:p>
        </p:txBody>
      </p:sp>
      <p:sp>
        <p:nvSpPr>
          <p:cNvPr id="87" name="Rectangle 86">
            <a:extLst>
              <a:ext uri="{FF2B5EF4-FFF2-40B4-BE49-F238E27FC236}">
                <a16:creationId xmlns:a16="http://schemas.microsoft.com/office/drawing/2014/main" id="{AD766404-AB22-10C0-1C5E-400A7F3D5DAC}"/>
              </a:ext>
            </a:extLst>
          </p:cNvPr>
          <p:cNvSpPr/>
          <p:nvPr/>
        </p:nvSpPr>
        <p:spPr>
          <a:xfrm>
            <a:off x="5217486" y="3259469"/>
            <a:ext cx="712800" cy="219600"/>
          </a:xfrm>
          <a:prstGeom prst="rect">
            <a:avLst/>
          </a:prstGeom>
          <a:solidFill>
            <a:srgbClr val="DE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solidFill>
                  <a:schemeClr val="tx1"/>
                </a:solidFill>
                <a:latin typeface="Courier New" panose="02070309020205020404" pitchFamily="49" charset="0"/>
                <a:cs typeface="Courier New" panose="02070309020205020404" pitchFamily="49" charset="0"/>
              </a:rPr>
              <a:t>CGAG</a:t>
            </a:r>
          </a:p>
        </p:txBody>
      </p:sp>
      <p:sp>
        <p:nvSpPr>
          <p:cNvPr id="88" name="Left Brace 87">
            <a:extLst>
              <a:ext uri="{FF2B5EF4-FFF2-40B4-BE49-F238E27FC236}">
                <a16:creationId xmlns:a16="http://schemas.microsoft.com/office/drawing/2014/main" id="{AC458132-EE08-D026-B361-D6DBEAFE9B08}"/>
              </a:ext>
            </a:extLst>
          </p:cNvPr>
          <p:cNvSpPr/>
          <p:nvPr/>
        </p:nvSpPr>
        <p:spPr>
          <a:xfrm rot="5400000">
            <a:off x="3002904" y="3543591"/>
            <a:ext cx="112395" cy="79391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9" name="TextBox 88">
            <a:extLst>
              <a:ext uri="{FF2B5EF4-FFF2-40B4-BE49-F238E27FC236}">
                <a16:creationId xmlns:a16="http://schemas.microsoft.com/office/drawing/2014/main" id="{D59AC78E-B0D7-BB0B-67CF-2BFBF4F6329D}"/>
              </a:ext>
            </a:extLst>
          </p:cNvPr>
          <p:cNvSpPr txBox="1"/>
          <p:nvPr/>
        </p:nvSpPr>
        <p:spPr>
          <a:xfrm>
            <a:off x="2572138" y="3658576"/>
            <a:ext cx="996170" cy="276999"/>
          </a:xfrm>
          <a:prstGeom prst="rect">
            <a:avLst/>
          </a:prstGeom>
          <a:noFill/>
        </p:spPr>
        <p:txBody>
          <a:bodyPr wrap="none" rtlCol="0">
            <a:spAutoFit/>
          </a:bodyPr>
          <a:lstStyle/>
          <a:p>
            <a:r>
              <a:rPr lang="en-CA" sz="1200" i="1" dirty="0">
                <a:latin typeface="Cambria" panose="02040503050406030204" pitchFamily="18" charset="0"/>
              </a:rPr>
              <a:t>k</a:t>
            </a:r>
            <a:r>
              <a:rPr lang="en-CA" sz="1200" dirty="0">
                <a:latin typeface="Cambria" panose="02040503050406030204" pitchFamily="18" charset="0"/>
              </a:rPr>
              <a:t> - 1 overlap</a:t>
            </a:r>
          </a:p>
        </p:txBody>
      </p:sp>
    </p:spTree>
    <p:extLst>
      <p:ext uri="{BB962C8B-B14F-4D97-AF65-F5344CB8AC3E}">
        <p14:creationId xmlns:p14="http://schemas.microsoft.com/office/powerpoint/2010/main" val="315396570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1FDE7-DFC9-5D01-FB99-582F5278D50E}"/>
              </a:ext>
            </a:extLst>
          </p:cNvPr>
          <p:cNvSpPr>
            <a:spLocks noGrp="1"/>
          </p:cNvSpPr>
          <p:nvPr>
            <p:ph type="title"/>
          </p:nvPr>
        </p:nvSpPr>
        <p:spPr/>
        <p:txBody>
          <a:bodyPr/>
          <a:lstStyle/>
          <a:p>
            <a:r>
              <a:rPr lang="en-CH" dirty="0"/>
              <a:t>Graph-Based Genome Analysis</a:t>
            </a:r>
          </a:p>
        </p:txBody>
      </p:sp>
      <p:pic>
        <p:nvPicPr>
          <p:cNvPr id="5" name="Content Placeholder 4">
            <a:extLst>
              <a:ext uri="{FF2B5EF4-FFF2-40B4-BE49-F238E27FC236}">
                <a16:creationId xmlns:a16="http://schemas.microsoft.com/office/drawing/2014/main" id="{CC23F833-2F60-733F-1845-604F0E90FE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037" y="2324947"/>
            <a:ext cx="8797925" cy="2208106"/>
          </a:xfrm>
        </p:spPr>
      </p:pic>
    </p:spTree>
    <p:extLst>
      <p:ext uri="{BB962C8B-B14F-4D97-AF65-F5344CB8AC3E}">
        <p14:creationId xmlns:p14="http://schemas.microsoft.com/office/powerpoint/2010/main" val="855806139"/>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A35C-827F-73AC-0023-B2EAD386B174}"/>
              </a:ext>
            </a:extLst>
          </p:cNvPr>
          <p:cNvSpPr>
            <a:spLocks noGrp="1"/>
          </p:cNvSpPr>
          <p:nvPr>
            <p:ph type="title"/>
          </p:nvPr>
        </p:nvSpPr>
        <p:spPr/>
        <p:txBody>
          <a:bodyPr/>
          <a:lstStyle/>
          <a:p>
            <a:r>
              <a:rPr lang="en-CH" dirty="0"/>
              <a:t>SSD Configurations</a:t>
            </a:r>
          </a:p>
        </p:txBody>
      </p:sp>
      <p:pic>
        <p:nvPicPr>
          <p:cNvPr id="5" name="Content Placeholder 4">
            <a:extLst>
              <a:ext uri="{FF2B5EF4-FFF2-40B4-BE49-F238E27FC236}">
                <a16:creationId xmlns:a16="http://schemas.microsoft.com/office/drawing/2014/main" id="{106C500B-AC6D-B8F6-A264-B09EE026E3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913" y="2028027"/>
            <a:ext cx="8797925" cy="3378208"/>
          </a:xfrm>
        </p:spPr>
      </p:pic>
    </p:spTree>
    <p:extLst>
      <p:ext uri="{BB962C8B-B14F-4D97-AF65-F5344CB8AC3E}">
        <p14:creationId xmlns:p14="http://schemas.microsoft.com/office/powerpoint/2010/main" val="67503946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1E53-A890-6CE6-2192-6AECDCE9D13F}"/>
              </a:ext>
            </a:extLst>
          </p:cNvPr>
          <p:cNvSpPr>
            <a:spLocks noGrp="1"/>
          </p:cNvSpPr>
          <p:nvPr>
            <p:ph type="title"/>
          </p:nvPr>
        </p:nvSpPr>
        <p:spPr/>
        <p:txBody>
          <a:bodyPr/>
          <a:lstStyle/>
          <a:p>
            <a:r>
              <a:rPr lang="en-CH" dirty="0"/>
              <a:t>Execution Time Breakdown</a:t>
            </a:r>
          </a:p>
        </p:txBody>
      </p:sp>
      <p:pic>
        <p:nvPicPr>
          <p:cNvPr id="5" name="Content Placeholder 4">
            <a:extLst>
              <a:ext uri="{FF2B5EF4-FFF2-40B4-BE49-F238E27FC236}">
                <a16:creationId xmlns:a16="http://schemas.microsoft.com/office/drawing/2014/main" id="{877C135D-5DE1-7D2E-C2A9-42EB38B8E6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321" y="2026132"/>
            <a:ext cx="8797925" cy="3381998"/>
          </a:xfrm>
        </p:spPr>
      </p:pic>
    </p:spTree>
    <p:extLst>
      <p:ext uri="{BB962C8B-B14F-4D97-AF65-F5344CB8AC3E}">
        <p14:creationId xmlns:p14="http://schemas.microsoft.com/office/powerpoint/2010/main" val="317330343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EF9F2-23D2-FF64-341D-6D373FF9C002}"/>
              </a:ext>
            </a:extLst>
          </p:cNvPr>
          <p:cNvSpPr>
            <a:spLocks noGrp="1"/>
          </p:cNvSpPr>
          <p:nvPr>
            <p:ph type="title"/>
          </p:nvPr>
        </p:nvSpPr>
        <p:spPr/>
        <p:txBody>
          <a:bodyPr/>
          <a:lstStyle/>
          <a:p>
            <a:r>
              <a:rPr lang="en-CH" dirty="0"/>
              <a:t>Ablation Analysis</a:t>
            </a:r>
          </a:p>
        </p:txBody>
      </p:sp>
      <p:pic>
        <p:nvPicPr>
          <p:cNvPr id="5" name="Content Placeholder 4">
            <a:extLst>
              <a:ext uri="{FF2B5EF4-FFF2-40B4-BE49-F238E27FC236}">
                <a16:creationId xmlns:a16="http://schemas.microsoft.com/office/drawing/2014/main" id="{23650BD0-5CFC-458B-1BBB-FEE58723DF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131" y="2548731"/>
            <a:ext cx="8737600" cy="2336800"/>
          </a:xfrm>
        </p:spPr>
      </p:pic>
    </p:spTree>
    <p:extLst>
      <p:ext uri="{BB962C8B-B14F-4D97-AF65-F5344CB8AC3E}">
        <p14:creationId xmlns:p14="http://schemas.microsoft.com/office/powerpoint/2010/main" val="2657146700"/>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DADFA-5C46-14DA-CF05-638DDB1E71CA}"/>
              </a:ext>
            </a:extLst>
          </p:cNvPr>
          <p:cNvSpPr>
            <a:spLocks noGrp="1"/>
          </p:cNvSpPr>
          <p:nvPr>
            <p:ph type="title"/>
          </p:nvPr>
        </p:nvSpPr>
        <p:spPr/>
        <p:txBody>
          <a:bodyPr/>
          <a:lstStyle/>
          <a:p>
            <a:r>
              <a:rPr lang="en-CH" dirty="0"/>
              <a:t>Speedup with Different #SSDs</a:t>
            </a:r>
          </a:p>
        </p:txBody>
      </p:sp>
      <p:pic>
        <p:nvPicPr>
          <p:cNvPr id="5" name="Content Placeholder 4">
            <a:extLst>
              <a:ext uri="{FF2B5EF4-FFF2-40B4-BE49-F238E27FC236}">
                <a16:creationId xmlns:a16="http://schemas.microsoft.com/office/drawing/2014/main" id="{63883289-612E-E7F0-16A7-26EC6628A7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135" y="2428081"/>
            <a:ext cx="8763000" cy="2578100"/>
          </a:xfrm>
        </p:spPr>
      </p:pic>
    </p:spTree>
    <p:extLst>
      <p:ext uri="{BB962C8B-B14F-4D97-AF65-F5344CB8AC3E}">
        <p14:creationId xmlns:p14="http://schemas.microsoft.com/office/powerpoint/2010/main" val="216875159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61E1945-7598-E3AE-E1BB-50846751A231}"/>
              </a:ext>
            </a:extLst>
          </p:cNvPr>
          <p:cNvSpPr/>
          <p:nvPr/>
        </p:nvSpPr>
        <p:spPr>
          <a:xfrm>
            <a:off x="0" y="0"/>
            <a:ext cx="9144000" cy="3392957"/>
          </a:xfrm>
          <a:prstGeom prst="rect">
            <a:avLst/>
          </a:prstGeom>
          <a:gradFill>
            <a:gsLst>
              <a:gs pos="0">
                <a:schemeClr val="bg1"/>
              </a:gs>
              <a:gs pos="80000">
                <a:srgbClr val="71B4C2">
                  <a:alpha val="25882"/>
                </a:srgbClr>
              </a:gs>
              <a:gs pos="55000">
                <a:schemeClr val="bg1"/>
              </a:gs>
              <a:gs pos="62000">
                <a:srgbClr val="FAF8F4"/>
              </a:gs>
              <a:gs pos="100000">
                <a:srgbClr val="6CB2C0">
                  <a:alpha val="48627"/>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EE01519E-CF7C-03BA-D6ED-C0CD1FF5CE5E}"/>
              </a:ext>
            </a:extLst>
          </p:cNvPr>
          <p:cNvPicPr>
            <a:picLocks noChangeAspect="1"/>
          </p:cNvPicPr>
          <p:nvPr/>
        </p:nvPicPr>
        <p:blipFill rotWithShape="1">
          <a:blip r:embed="rId3">
            <a:extLst>
              <a:ext uri="{28A0092B-C50C-407E-A947-70E740481C1C}">
                <a14:useLocalDpi xmlns:a14="http://schemas.microsoft.com/office/drawing/2010/main" val="0"/>
              </a:ext>
            </a:extLst>
          </a:blip>
          <a:srcRect l="18919" t="12917" r="16535" b="22457"/>
          <a:stretch/>
        </p:blipFill>
        <p:spPr>
          <a:xfrm>
            <a:off x="3100340" y="9081"/>
            <a:ext cx="2929872" cy="1955654"/>
          </a:xfrm>
          <a:prstGeom prst="rect">
            <a:avLst/>
          </a:prstGeom>
        </p:spPr>
      </p:pic>
      <p:sp>
        <p:nvSpPr>
          <p:cNvPr id="7" name="Title 1">
            <a:extLst>
              <a:ext uri="{FF2B5EF4-FFF2-40B4-BE49-F238E27FC236}">
                <a16:creationId xmlns:a16="http://schemas.microsoft.com/office/drawing/2014/main" id="{2659329D-D394-07AF-6B21-CB942D96972D}"/>
              </a:ext>
            </a:extLst>
          </p:cNvPr>
          <p:cNvSpPr txBox="1">
            <a:spLocks/>
          </p:cNvSpPr>
          <p:nvPr/>
        </p:nvSpPr>
        <p:spPr>
          <a:xfrm>
            <a:off x="0" y="1659685"/>
            <a:ext cx="9144000" cy="13059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t> </a:t>
            </a:r>
            <a:b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br>
            <a: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t>A Lightweight Algorithm-Architecture Co-Design</a:t>
            </a:r>
            <a:b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br>
            <a: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t> for Mitigating the Data Preparation Bottleneck </a:t>
            </a:r>
            <a:b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br>
            <a: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t>in Large-Scale Genome Sequence Analysis</a:t>
            </a:r>
          </a:p>
        </p:txBody>
      </p:sp>
      <p:pic>
        <p:nvPicPr>
          <p:cNvPr id="10" name="Graphic 9">
            <a:extLst>
              <a:ext uri="{FF2B5EF4-FFF2-40B4-BE49-F238E27FC236}">
                <a16:creationId xmlns:a16="http://schemas.microsoft.com/office/drawing/2014/main" id="{6B9B595F-E6BD-EBEC-B944-BD49E1C2D1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13776" y="5334523"/>
            <a:ext cx="2716448" cy="522593"/>
          </a:xfrm>
          <a:prstGeom prst="rect">
            <a:avLst/>
          </a:prstGeom>
        </p:spPr>
      </p:pic>
      <p:pic>
        <p:nvPicPr>
          <p:cNvPr id="11" name="Picture 10">
            <a:extLst>
              <a:ext uri="{FF2B5EF4-FFF2-40B4-BE49-F238E27FC236}">
                <a16:creationId xmlns:a16="http://schemas.microsoft.com/office/drawing/2014/main" id="{4A847560-7F95-749E-821C-F89B49489B76}"/>
              </a:ext>
            </a:extLst>
          </p:cNvPr>
          <p:cNvPicPr>
            <a:picLocks noChangeAspect="1"/>
          </p:cNvPicPr>
          <p:nvPr/>
        </p:nvPicPr>
        <p:blipFill rotWithShape="1">
          <a:blip r:embed="rId6"/>
          <a:srcRect l="11820" t="33599" r="12247" b="30996"/>
          <a:stretch/>
        </p:blipFill>
        <p:spPr>
          <a:xfrm>
            <a:off x="283277" y="6083494"/>
            <a:ext cx="2417550" cy="415925"/>
          </a:xfrm>
          <a:prstGeom prst="rect">
            <a:avLst/>
          </a:prstGeom>
        </p:spPr>
      </p:pic>
      <p:sp>
        <p:nvSpPr>
          <p:cNvPr id="12" name="Google Shape;44;p1">
            <a:extLst>
              <a:ext uri="{FF2B5EF4-FFF2-40B4-BE49-F238E27FC236}">
                <a16:creationId xmlns:a16="http://schemas.microsoft.com/office/drawing/2014/main" id="{E5A7F0E4-FBDB-B429-6E4E-2982BB8BB5A9}"/>
              </a:ext>
            </a:extLst>
          </p:cNvPr>
          <p:cNvSpPr txBox="1"/>
          <p:nvPr/>
        </p:nvSpPr>
        <p:spPr>
          <a:xfrm>
            <a:off x="-22032" y="3465043"/>
            <a:ext cx="9144000" cy="415811"/>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prstClr val="black"/>
              </a:buClr>
              <a:buSzPts val="2400"/>
              <a:buFont typeface="Arial"/>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Quattrocento Sans"/>
                <a:cs typeface="Quattrocento Sans"/>
                <a:sym typeface="Quattrocento Sans"/>
              </a:rPr>
              <a:t>Nika Mansouri </a:t>
            </a:r>
            <a:r>
              <a:rPr kumimoji="0" lang="en-US" sz="2000" b="1" i="0" u="none" strike="noStrike" kern="1200" cap="none" spc="0" normalizeH="0" baseline="0" noProof="0" dirty="0" err="1">
                <a:ln>
                  <a:noFill/>
                </a:ln>
                <a:solidFill>
                  <a:prstClr val="black"/>
                </a:solidFill>
                <a:effectLst/>
                <a:uLnTx/>
                <a:uFillTx/>
                <a:latin typeface="Corbel" panose="020B0503020204020204" pitchFamily="34" charset="0"/>
                <a:ea typeface="Quattrocento Sans"/>
                <a:cs typeface="Quattrocento Sans"/>
                <a:sym typeface="Quattrocento Sans"/>
              </a:rPr>
              <a:t>Ghiasi</a:t>
            </a:r>
            <a:endParaRPr kumimoji="0" sz="1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3" name="Subtitle 2">
            <a:extLst>
              <a:ext uri="{FF2B5EF4-FFF2-40B4-BE49-F238E27FC236}">
                <a16:creationId xmlns:a16="http://schemas.microsoft.com/office/drawing/2014/main" id="{39095507-8DBB-36B4-0F8E-852D6CB8D9FE}"/>
              </a:ext>
            </a:extLst>
          </p:cNvPr>
          <p:cNvSpPr txBox="1">
            <a:spLocks/>
          </p:cNvSpPr>
          <p:nvPr/>
        </p:nvSpPr>
        <p:spPr>
          <a:xfrm>
            <a:off x="-1499" y="4668612"/>
            <a:ext cx="9144000" cy="41592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Mohammad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Sadrosadati</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Jisung</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Park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Onur</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Mutlu</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endParaRPr>
          </a:p>
        </p:txBody>
      </p:sp>
      <p:sp>
        <p:nvSpPr>
          <p:cNvPr id="14" name="Subtitle 2">
            <a:extLst>
              <a:ext uri="{FF2B5EF4-FFF2-40B4-BE49-F238E27FC236}">
                <a16:creationId xmlns:a16="http://schemas.microsoft.com/office/drawing/2014/main" id="{80E4EAA1-F754-3EF4-BD59-7F72B9EBC345}"/>
              </a:ext>
            </a:extLst>
          </p:cNvPr>
          <p:cNvSpPr txBox="1">
            <a:spLocks/>
          </p:cNvSpPr>
          <p:nvPr/>
        </p:nvSpPr>
        <p:spPr>
          <a:xfrm>
            <a:off x="-6724" y="3853973"/>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Cambria"/>
              </a:rPr>
              <a:t>Talu</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rPr>
              <a:t>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Cambria"/>
              </a:rPr>
              <a:t>Güloglu</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rPr>
              <a:t>     Harun Mustafa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Can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Firtina</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Konstantina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Koliogeorgi</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endParaRPr>
          </a:p>
        </p:txBody>
      </p:sp>
      <p:sp>
        <p:nvSpPr>
          <p:cNvPr id="15" name="Subtitle 2">
            <a:extLst>
              <a:ext uri="{FF2B5EF4-FFF2-40B4-BE49-F238E27FC236}">
                <a16:creationId xmlns:a16="http://schemas.microsoft.com/office/drawing/2014/main" id="{8FE5658F-9836-B7B5-DDF3-D9F8E20E1F6E}"/>
              </a:ext>
            </a:extLst>
          </p:cNvPr>
          <p:cNvSpPr txBox="1">
            <a:spLocks/>
          </p:cNvSpPr>
          <p:nvPr/>
        </p:nvSpPr>
        <p:spPr>
          <a:xfrm>
            <a:off x="0" y="4261293"/>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Konstantinos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Kanellopoulos</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Haiyu</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Mao       Rakesh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Nadig</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16" name="Picture 15">
            <a:extLst>
              <a:ext uri="{FF2B5EF4-FFF2-40B4-BE49-F238E27FC236}">
                <a16:creationId xmlns:a16="http://schemas.microsoft.com/office/drawing/2014/main" id="{A05B4E58-908E-AF18-5859-DA0B0B2D58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63103" y="5984019"/>
            <a:ext cx="848871" cy="646601"/>
          </a:xfrm>
          <a:prstGeom prst="rect">
            <a:avLst/>
          </a:prstGeom>
        </p:spPr>
      </p:pic>
      <p:pic>
        <p:nvPicPr>
          <p:cNvPr id="17" name="Picture 16">
            <a:extLst>
              <a:ext uri="{FF2B5EF4-FFF2-40B4-BE49-F238E27FC236}">
                <a16:creationId xmlns:a16="http://schemas.microsoft.com/office/drawing/2014/main" id="{DC6AF905-762E-BA9E-EE63-C40D8D20CA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11161" y="6115222"/>
            <a:ext cx="2341609" cy="384197"/>
          </a:xfrm>
          <a:prstGeom prst="rect">
            <a:avLst/>
          </a:prstGeom>
        </p:spPr>
      </p:pic>
      <p:pic>
        <p:nvPicPr>
          <p:cNvPr id="18" name="Picture 17">
            <a:extLst>
              <a:ext uri="{FF2B5EF4-FFF2-40B4-BE49-F238E27FC236}">
                <a16:creationId xmlns:a16="http://schemas.microsoft.com/office/drawing/2014/main" id="{64F9683A-876C-1905-F67F-EDD138D2C4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22308" y="6207755"/>
            <a:ext cx="2338415" cy="199131"/>
          </a:xfrm>
          <a:prstGeom prst="rect">
            <a:avLst/>
          </a:prstGeom>
        </p:spPr>
      </p:pic>
    </p:spTree>
    <p:extLst>
      <p:ext uri="{BB962C8B-B14F-4D97-AF65-F5344CB8AC3E}">
        <p14:creationId xmlns:p14="http://schemas.microsoft.com/office/powerpoint/2010/main" val="20239885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C396F-0DBF-2FD4-886C-357E5100F0BD}"/>
              </a:ext>
            </a:extLst>
          </p:cNvPr>
          <p:cNvSpPr>
            <a:spLocks noGrp="1"/>
          </p:cNvSpPr>
          <p:nvPr>
            <p:ph type="title"/>
          </p:nvPr>
        </p:nvSpPr>
        <p:spPr/>
        <p:txBody>
          <a:bodyPr/>
          <a:lstStyle/>
          <a:p>
            <a:r>
              <a:rPr lang="en-CH" dirty="0"/>
              <a:t>Applications of Genome Sequence Analysis</a:t>
            </a:r>
          </a:p>
        </p:txBody>
      </p:sp>
      <p:grpSp>
        <p:nvGrpSpPr>
          <p:cNvPr id="8" name="Group 7">
            <a:extLst>
              <a:ext uri="{FF2B5EF4-FFF2-40B4-BE49-F238E27FC236}">
                <a16:creationId xmlns:a16="http://schemas.microsoft.com/office/drawing/2014/main" id="{D305EF51-4103-8393-502F-7CB07FB3DE17}"/>
              </a:ext>
            </a:extLst>
          </p:cNvPr>
          <p:cNvGrpSpPr/>
          <p:nvPr/>
        </p:nvGrpSpPr>
        <p:grpSpPr>
          <a:xfrm>
            <a:off x="-1" y="815024"/>
            <a:ext cx="9144002" cy="5480845"/>
            <a:chOff x="-1" y="815024"/>
            <a:chExt cx="9144002" cy="5480845"/>
          </a:xfrm>
        </p:grpSpPr>
        <p:pic>
          <p:nvPicPr>
            <p:cNvPr id="6" name="Picture 5">
              <a:extLst>
                <a:ext uri="{FF2B5EF4-FFF2-40B4-BE49-F238E27FC236}">
                  <a16:creationId xmlns:a16="http://schemas.microsoft.com/office/drawing/2014/main" id="{41DCD279-BF15-AC9C-5450-10B0577DACF0}"/>
                </a:ext>
              </a:extLst>
            </p:cNvPr>
            <p:cNvPicPr>
              <a:picLocks noChangeAspect="1"/>
            </p:cNvPicPr>
            <p:nvPr/>
          </p:nvPicPr>
          <p:blipFill rotWithShape="1">
            <a:blip r:embed="rId3">
              <a:extLst>
                <a:ext uri="{28A0092B-C50C-407E-A947-70E740481C1C}">
                  <a14:useLocalDpi xmlns:a14="http://schemas.microsoft.com/office/drawing/2010/main" val="0"/>
                </a:ext>
              </a:extLst>
            </a:blip>
            <a:srcRect l="20814"/>
            <a:stretch/>
          </p:blipFill>
          <p:spPr>
            <a:xfrm>
              <a:off x="1" y="815024"/>
              <a:ext cx="9144000" cy="5480845"/>
            </a:xfrm>
            <a:prstGeom prst="rect">
              <a:avLst/>
            </a:prstGeom>
          </p:spPr>
        </p:pic>
        <p:sp>
          <p:nvSpPr>
            <p:cNvPr id="7" name="TextBox 6">
              <a:extLst>
                <a:ext uri="{FF2B5EF4-FFF2-40B4-BE49-F238E27FC236}">
                  <a16:creationId xmlns:a16="http://schemas.microsoft.com/office/drawing/2014/main" id="{3E5D025A-79BF-9B2B-BE55-F70E30FD70FB}"/>
                </a:ext>
              </a:extLst>
            </p:cNvPr>
            <p:cNvSpPr txBox="1"/>
            <p:nvPr/>
          </p:nvSpPr>
          <p:spPr>
            <a:xfrm>
              <a:off x="-1" y="956192"/>
              <a:ext cx="9144000"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600" b="1" i="0" u="none" strike="noStrike" kern="1200" cap="none" spc="0" normalizeH="0" baseline="0" noProof="0" dirty="0">
                  <a:ln>
                    <a:noFill/>
                  </a:ln>
                  <a:solidFill>
                    <a:prstClr val="white"/>
                  </a:solidFill>
                  <a:effectLst>
                    <a:glow rad="63500">
                      <a:prstClr val="black">
                        <a:alpha val="48000"/>
                      </a:prstClr>
                    </a:glow>
                  </a:effectLst>
                  <a:uLnTx/>
                  <a:uFillTx/>
                  <a:latin typeface="Corbel" panose="020B0503020204020204" pitchFamily="34" charset="0"/>
                  <a:ea typeface="+mn-ea"/>
                  <a:cs typeface="+mn-cs"/>
                </a:rPr>
                <a:t>Precision Medicine</a:t>
              </a:r>
            </a:p>
          </p:txBody>
        </p:sp>
      </p:grpSp>
      <p:grpSp>
        <p:nvGrpSpPr>
          <p:cNvPr id="9" name="Group 8">
            <a:extLst>
              <a:ext uri="{FF2B5EF4-FFF2-40B4-BE49-F238E27FC236}">
                <a16:creationId xmlns:a16="http://schemas.microsoft.com/office/drawing/2014/main" id="{AD793A11-81D2-1307-E7DD-D50C43A2E9DE}"/>
              </a:ext>
            </a:extLst>
          </p:cNvPr>
          <p:cNvGrpSpPr/>
          <p:nvPr/>
        </p:nvGrpSpPr>
        <p:grpSpPr>
          <a:xfrm>
            <a:off x="-1" y="1798820"/>
            <a:ext cx="9144000" cy="4497049"/>
            <a:chOff x="0" y="782951"/>
            <a:chExt cx="7994125" cy="4812813"/>
          </a:xfrm>
        </p:grpSpPr>
        <p:pic>
          <p:nvPicPr>
            <p:cNvPr id="10" name="Picture 9">
              <a:extLst>
                <a:ext uri="{FF2B5EF4-FFF2-40B4-BE49-F238E27FC236}">
                  <a16:creationId xmlns:a16="http://schemas.microsoft.com/office/drawing/2014/main" id="{5ADF550E-5F83-CDFC-0A18-6A0BAB275A52}"/>
                </a:ext>
              </a:extLst>
            </p:cNvPr>
            <p:cNvPicPr>
              <a:picLocks noChangeAspect="1"/>
            </p:cNvPicPr>
            <p:nvPr/>
          </p:nvPicPr>
          <p:blipFill rotWithShape="1">
            <a:blip r:embed="rId4">
              <a:extLst>
                <a:ext uri="{28A0092B-C50C-407E-A947-70E740481C1C}">
                  <a14:useLocalDpi xmlns:a14="http://schemas.microsoft.com/office/drawing/2010/main" val="0"/>
                </a:ext>
              </a:extLst>
            </a:blip>
            <a:srcRect l="19170"/>
            <a:stretch/>
          </p:blipFill>
          <p:spPr>
            <a:xfrm>
              <a:off x="0" y="782951"/>
              <a:ext cx="7994125" cy="4812813"/>
            </a:xfrm>
            <a:prstGeom prst="rect">
              <a:avLst/>
            </a:prstGeom>
          </p:spPr>
        </p:pic>
        <p:sp>
          <p:nvSpPr>
            <p:cNvPr id="11" name="TextBox 10">
              <a:extLst>
                <a:ext uri="{FF2B5EF4-FFF2-40B4-BE49-F238E27FC236}">
                  <a16:creationId xmlns:a16="http://schemas.microsoft.com/office/drawing/2014/main" id="{808CD54C-C466-3A9A-0EFA-69C27D7E1091}"/>
                </a:ext>
              </a:extLst>
            </p:cNvPr>
            <p:cNvSpPr txBox="1"/>
            <p:nvPr/>
          </p:nvSpPr>
          <p:spPr>
            <a:xfrm>
              <a:off x="1" y="908999"/>
              <a:ext cx="7994123" cy="691714"/>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600" b="1" i="0" u="none" strike="noStrike" kern="1200" cap="none" spc="0" normalizeH="0" baseline="0" noProof="0" dirty="0">
                  <a:ln>
                    <a:noFill/>
                  </a:ln>
                  <a:solidFill>
                    <a:prstClr val="white"/>
                  </a:solidFill>
                  <a:effectLst>
                    <a:glow rad="63500">
                      <a:prstClr val="black">
                        <a:alpha val="48000"/>
                      </a:prstClr>
                    </a:glow>
                  </a:effectLst>
                  <a:uLnTx/>
                  <a:uFillTx/>
                  <a:latin typeface="Corbel" panose="020B0503020204020204" pitchFamily="34" charset="0"/>
                  <a:ea typeface="+mn-ea"/>
                  <a:cs typeface="+mn-cs"/>
                </a:rPr>
                <a:t>Outbreak Prevention and Management</a:t>
              </a:r>
            </a:p>
          </p:txBody>
        </p:sp>
      </p:grpSp>
      <p:grpSp>
        <p:nvGrpSpPr>
          <p:cNvPr id="12" name="Group 11">
            <a:extLst>
              <a:ext uri="{FF2B5EF4-FFF2-40B4-BE49-F238E27FC236}">
                <a16:creationId xmlns:a16="http://schemas.microsoft.com/office/drawing/2014/main" id="{5FBA6BB3-B3D7-2308-FE7E-088C5795E593}"/>
              </a:ext>
            </a:extLst>
          </p:cNvPr>
          <p:cNvGrpSpPr/>
          <p:nvPr/>
        </p:nvGrpSpPr>
        <p:grpSpPr>
          <a:xfrm>
            <a:off x="0" y="2808662"/>
            <a:ext cx="9144000" cy="3487207"/>
            <a:chOff x="0" y="2808662"/>
            <a:chExt cx="9144000" cy="3487207"/>
          </a:xfrm>
        </p:grpSpPr>
        <p:pic>
          <p:nvPicPr>
            <p:cNvPr id="13" name="Picture 12">
              <a:extLst>
                <a:ext uri="{FF2B5EF4-FFF2-40B4-BE49-F238E27FC236}">
                  <a16:creationId xmlns:a16="http://schemas.microsoft.com/office/drawing/2014/main" id="{26FFDFBD-5FA9-D1BA-973C-8AAAFD6D9663}"/>
                </a:ext>
              </a:extLst>
            </p:cNvPr>
            <p:cNvPicPr>
              <a:picLocks noChangeAspect="1"/>
            </p:cNvPicPr>
            <p:nvPr/>
          </p:nvPicPr>
          <p:blipFill rotWithShape="1">
            <a:blip r:embed="rId5">
              <a:extLst>
                <a:ext uri="{28A0092B-C50C-407E-A947-70E740481C1C}">
                  <a14:useLocalDpi xmlns:a14="http://schemas.microsoft.com/office/drawing/2010/main" val="0"/>
                </a:ext>
              </a:extLst>
            </a:blip>
            <a:srcRect t="27279" b="5252"/>
            <a:stretch/>
          </p:blipFill>
          <p:spPr>
            <a:xfrm>
              <a:off x="1" y="2808662"/>
              <a:ext cx="9143999" cy="3487207"/>
            </a:xfrm>
            <a:prstGeom prst="rect">
              <a:avLst/>
            </a:prstGeom>
          </p:spPr>
        </p:pic>
        <p:sp>
          <p:nvSpPr>
            <p:cNvPr id="14" name="TextBox 13">
              <a:extLst>
                <a:ext uri="{FF2B5EF4-FFF2-40B4-BE49-F238E27FC236}">
                  <a16:creationId xmlns:a16="http://schemas.microsoft.com/office/drawing/2014/main" id="{1D5E585B-BB95-FA8F-591C-4EF0DC37B9D5}"/>
                </a:ext>
              </a:extLst>
            </p:cNvPr>
            <p:cNvSpPr txBox="1"/>
            <p:nvPr/>
          </p:nvSpPr>
          <p:spPr>
            <a:xfrm>
              <a:off x="0" y="2926440"/>
              <a:ext cx="9143998"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600" b="1" i="0" u="none" strike="noStrike" kern="1200" cap="none" spc="0" normalizeH="0" baseline="0" noProof="0" dirty="0">
                  <a:ln>
                    <a:noFill/>
                  </a:ln>
                  <a:solidFill>
                    <a:prstClr val="white"/>
                  </a:solidFill>
                  <a:effectLst>
                    <a:glow rad="63500">
                      <a:prstClr val="black">
                        <a:alpha val="48000"/>
                      </a:prstClr>
                    </a:glow>
                  </a:effectLst>
                  <a:uLnTx/>
                  <a:uFillTx/>
                  <a:latin typeface="Corbel" panose="020B0503020204020204" pitchFamily="34" charset="0"/>
                  <a:ea typeface="+mn-ea"/>
                  <a:cs typeface="+mn-cs"/>
                </a:rPr>
                <a:t>Agriculture</a:t>
              </a:r>
            </a:p>
          </p:txBody>
        </p:sp>
      </p:grpSp>
      <p:grpSp>
        <p:nvGrpSpPr>
          <p:cNvPr id="15" name="Group 14">
            <a:extLst>
              <a:ext uri="{FF2B5EF4-FFF2-40B4-BE49-F238E27FC236}">
                <a16:creationId xmlns:a16="http://schemas.microsoft.com/office/drawing/2014/main" id="{831F1105-FAD4-1063-FE53-8CD84F89F6EF}"/>
              </a:ext>
            </a:extLst>
          </p:cNvPr>
          <p:cNvGrpSpPr/>
          <p:nvPr/>
        </p:nvGrpSpPr>
        <p:grpSpPr>
          <a:xfrm>
            <a:off x="-3" y="3925998"/>
            <a:ext cx="9144001" cy="2369871"/>
            <a:chOff x="-3" y="3925998"/>
            <a:chExt cx="9144001" cy="2369871"/>
          </a:xfrm>
        </p:grpSpPr>
        <p:pic>
          <p:nvPicPr>
            <p:cNvPr id="16" name="Picture 15">
              <a:extLst>
                <a:ext uri="{FF2B5EF4-FFF2-40B4-BE49-F238E27FC236}">
                  <a16:creationId xmlns:a16="http://schemas.microsoft.com/office/drawing/2014/main" id="{9459221F-6BC0-EED4-9BCF-324F8D7FB056}"/>
                </a:ext>
              </a:extLst>
            </p:cNvPr>
            <p:cNvPicPr>
              <a:picLocks noChangeAspect="1"/>
            </p:cNvPicPr>
            <p:nvPr/>
          </p:nvPicPr>
          <p:blipFill rotWithShape="1">
            <a:blip r:embed="rId6">
              <a:extLst>
                <a:ext uri="{28A0092B-C50C-407E-A947-70E740481C1C}">
                  <a14:useLocalDpi xmlns:a14="http://schemas.microsoft.com/office/drawing/2010/main" val="0"/>
                </a:ext>
              </a:extLst>
            </a:blip>
            <a:srcRect t="7738" b="38056"/>
            <a:stretch/>
          </p:blipFill>
          <p:spPr>
            <a:xfrm>
              <a:off x="-1" y="3925998"/>
              <a:ext cx="9143999" cy="2369871"/>
            </a:xfrm>
            <a:prstGeom prst="rect">
              <a:avLst/>
            </a:prstGeom>
          </p:spPr>
        </p:pic>
        <p:sp>
          <p:nvSpPr>
            <p:cNvPr id="17" name="TextBox 16">
              <a:extLst>
                <a:ext uri="{FF2B5EF4-FFF2-40B4-BE49-F238E27FC236}">
                  <a16:creationId xmlns:a16="http://schemas.microsoft.com/office/drawing/2014/main" id="{4BB94A95-5D0E-D7D5-5D10-2BAAD285F198}"/>
                </a:ext>
              </a:extLst>
            </p:cNvPr>
            <p:cNvSpPr txBox="1"/>
            <p:nvPr/>
          </p:nvSpPr>
          <p:spPr>
            <a:xfrm>
              <a:off x="-3" y="3976036"/>
              <a:ext cx="9143998"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600" b="1" i="0" u="none" strike="noStrike" kern="1200" cap="none" spc="0" normalizeH="0" baseline="0" noProof="0" dirty="0">
                  <a:ln>
                    <a:noFill/>
                  </a:ln>
                  <a:solidFill>
                    <a:prstClr val="white"/>
                  </a:solidFill>
                  <a:effectLst>
                    <a:glow rad="63500">
                      <a:prstClr val="black">
                        <a:alpha val="48000"/>
                      </a:prstClr>
                    </a:glow>
                  </a:effectLst>
                  <a:uLnTx/>
                  <a:uFillTx/>
                  <a:latin typeface="Corbel" panose="020B0503020204020204" pitchFamily="34" charset="0"/>
                  <a:ea typeface="+mn-ea"/>
                  <a:cs typeface="+mn-cs"/>
                </a:rPr>
                <a:t>Scientific Discovery</a:t>
              </a:r>
            </a:p>
          </p:txBody>
        </p:sp>
      </p:grpSp>
      <p:sp>
        <p:nvSpPr>
          <p:cNvPr id="18" name="Rectangle 17">
            <a:extLst>
              <a:ext uri="{FF2B5EF4-FFF2-40B4-BE49-F238E27FC236}">
                <a16:creationId xmlns:a16="http://schemas.microsoft.com/office/drawing/2014/main" id="{0D68FCF3-2B2A-4617-286E-A8D6F5FE6272}"/>
              </a:ext>
            </a:extLst>
          </p:cNvPr>
          <p:cNvSpPr/>
          <p:nvPr/>
        </p:nvSpPr>
        <p:spPr>
          <a:xfrm>
            <a:off x="0" y="5006715"/>
            <a:ext cx="9143998" cy="1289154"/>
          </a:xfrm>
          <a:prstGeom prst="rect">
            <a:avLst/>
          </a:prstGeom>
          <a:solidFill>
            <a:srgbClr val="2E6F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6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&amp; Many More…</a:t>
            </a:r>
          </a:p>
        </p:txBody>
      </p:sp>
    </p:spTree>
    <p:extLst>
      <p:ext uri="{BB962C8B-B14F-4D97-AF65-F5344CB8AC3E}">
        <p14:creationId xmlns:p14="http://schemas.microsoft.com/office/powerpoint/2010/main" val="68183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par>
                                <p:cTn id="13" presetID="9" presetClass="emph" presetSubtype="0" nodeType="withEffect">
                                  <p:stCondLst>
                                    <p:cond delay="0"/>
                                  </p:stCondLst>
                                  <p:childTnLst>
                                    <p:set>
                                      <p:cBhvr>
                                        <p:cTn id="14" dur="indefinite"/>
                                        <p:tgtEl>
                                          <p:spTgt spid="8"/>
                                        </p:tgtEl>
                                        <p:attrNameLst>
                                          <p:attrName>style.opacity</p:attrName>
                                        </p:attrNameLst>
                                      </p:cBhvr>
                                      <p:to>
                                        <p:strVal val="0.75"/>
                                      </p:to>
                                    </p:set>
                                    <p:animEffect filter="image" prLst="opacity: 0.75">
                                      <p:cBhvr rctx="IE">
                                        <p:cTn id="15" dur="indefinite"/>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par>
                                <p:cTn id="21" presetID="9" presetClass="emph" presetSubtype="0" nodeType="withEffect">
                                  <p:stCondLst>
                                    <p:cond delay="0"/>
                                  </p:stCondLst>
                                  <p:childTnLst>
                                    <p:set>
                                      <p:cBhvr>
                                        <p:cTn id="22" dur="indefinite"/>
                                        <p:tgtEl>
                                          <p:spTgt spid="9"/>
                                        </p:tgtEl>
                                        <p:attrNameLst>
                                          <p:attrName>style.opacity</p:attrName>
                                        </p:attrNameLst>
                                      </p:cBhvr>
                                      <p:to>
                                        <p:strVal val="0.75"/>
                                      </p:to>
                                    </p:set>
                                    <p:animEffect filter="image" prLst="opacity: 0.75">
                                      <p:cBhvr rctx="IE">
                                        <p:cTn id="23" dur="indefinite"/>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9" presetClass="emph" presetSubtype="0" nodeType="withEffect">
                                  <p:stCondLst>
                                    <p:cond delay="0"/>
                                  </p:stCondLst>
                                  <p:childTnLst>
                                    <p:set>
                                      <p:cBhvr>
                                        <p:cTn id="30" dur="indefinite"/>
                                        <p:tgtEl>
                                          <p:spTgt spid="12"/>
                                        </p:tgtEl>
                                        <p:attrNameLst>
                                          <p:attrName>style.opacity</p:attrName>
                                        </p:attrNameLst>
                                      </p:cBhvr>
                                      <p:to>
                                        <p:strVal val="0.75"/>
                                      </p:to>
                                    </p:set>
                                    <p:animEffect filter="image" prLst="opacity: 0.75">
                                      <p:cBhvr rctx="IE">
                                        <p:cTn id="31" dur="indefinite"/>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up)">
                                      <p:cBhvr>
                                        <p:cTn id="36" dur="500"/>
                                        <p:tgtEl>
                                          <p:spTgt spid="18"/>
                                        </p:tgtEl>
                                      </p:cBhvr>
                                    </p:animEffect>
                                  </p:childTnLst>
                                </p:cTn>
                              </p:par>
                              <p:par>
                                <p:cTn id="37" presetID="9" presetClass="emph" presetSubtype="0" nodeType="withEffect">
                                  <p:stCondLst>
                                    <p:cond delay="0"/>
                                  </p:stCondLst>
                                  <p:childTnLst>
                                    <p:set>
                                      <p:cBhvr>
                                        <p:cTn id="38" dur="indefinite"/>
                                        <p:tgtEl>
                                          <p:spTgt spid="15"/>
                                        </p:tgtEl>
                                        <p:attrNameLst>
                                          <p:attrName>style.opacity</p:attrName>
                                        </p:attrNameLst>
                                      </p:cBhvr>
                                      <p:to>
                                        <p:strVal val="0.75"/>
                                      </p:to>
                                    </p:set>
                                    <p:animEffect filter="image" prLst="opacity: 0.75">
                                      <p:cBhvr rctx="IE">
                                        <p:cTn id="39" dur="indefinite"/>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608F-F0AC-A948-B171-F1FCCE1CA70A}"/>
              </a:ext>
            </a:extLst>
          </p:cNvPr>
          <p:cNvSpPr>
            <a:spLocks noGrp="1"/>
          </p:cNvSpPr>
          <p:nvPr>
            <p:ph type="title"/>
          </p:nvPr>
        </p:nvSpPr>
        <p:spPr/>
        <p:txBody>
          <a:bodyPr/>
          <a:lstStyle/>
          <a:p>
            <a:r>
              <a:rPr lang="en-CH" dirty="0"/>
              <a:t>DNA Under Electron Microscope</a:t>
            </a:r>
          </a:p>
        </p:txBody>
      </p:sp>
      <p:pic>
        <p:nvPicPr>
          <p:cNvPr id="4" name="Picture 4" descr="Image result for human dna under a microscope">
            <a:extLst>
              <a:ext uri="{FF2B5EF4-FFF2-40B4-BE49-F238E27FC236}">
                <a16:creationId xmlns:a16="http://schemas.microsoft.com/office/drawing/2014/main" id="{677FC845-4C83-6542-9DD5-941A5F9C3F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human dna under a microscope">
            <a:extLst>
              <a:ext uri="{FF2B5EF4-FFF2-40B4-BE49-F238E27FC236}">
                <a16:creationId xmlns:a16="http://schemas.microsoft.com/office/drawing/2014/main" id="{824327C2-0BD1-3E4F-A961-5CC5B342D0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4AE2EEE-003F-A847-A046-D8F3B5822005}"/>
              </a:ext>
            </a:extLst>
          </p:cNvPr>
          <p:cNvSpPr/>
          <p:nvPr/>
        </p:nvSpPr>
        <p:spPr>
          <a:xfrm>
            <a:off x="6003108" y="5535752"/>
            <a:ext cx="3087880" cy="707886"/>
          </a:xfrm>
          <a:prstGeom prst="rect">
            <a:avLst/>
          </a:prstGeom>
          <a:solidFill>
            <a:schemeClr val="bg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from a HeLa cell</a:t>
            </a:r>
          </a:p>
        </p:txBody>
      </p:sp>
    </p:spTree>
    <p:extLst>
      <p:ext uri="{BB962C8B-B14F-4D97-AF65-F5344CB8AC3E}">
        <p14:creationId xmlns:p14="http://schemas.microsoft.com/office/powerpoint/2010/main" val="260253170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B0D70-A3C8-617E-98F2-F7561A90BF69}"/>
              </a:ext>
            </a:extLst>
          </p:cNvPr>
          <p:cNvSpPr>
            <a:spLocks noGrp="1"/>
          </p:cNvSpPr>
          <p:nvPr>
            <p:ph type="title"/>
          </p:nvPr>
        </p:nvSpPr>
        <p:spPr/>
        <p:txBody>
          <a:bodyPr/>
          <a:lstStyle/>
          <a:p>
            <a:r>
              <a:rPr lang="en-CH" dirty="0"/>
              <a:t>Digital Format for Analysis </a:t>
            </a:r>
          </a:p>
        </p:txBody>
      </p:sp>
      <p:sp>
        <p:nvSpPr>
          <p:cNvPr id="3" name="Content Placeholder 2">
            <a:extLst>
              <a:ext uri="{FF2B5EF4-FFF2-40B4-BE49-F238E27FC236}">
                <a16:creationId xmlns:a16="http://schemas.microsoft.com/office/drawing/2014/main" id="{EFD9EC1F-D232-8B5D-621E-FB2EA33AA72D}"/>
              </a:ext>
            </a:extLst>
          </p:cNvPr>
          <p:cNvSpPr>
            <a:spLocks noGrp="1"/>
          </p:cNvSpPr>
          <p:nvPr>
            <p:ph idx="1"/>
          </p:nvPr>
        </p:nvSpPr>
        <p:spPr/>
        <p:txBody>
          <a:bodyPr/>
          <a:lstStyle/>
          <a:p>
            <a:endParaRPr lang="en-CH"/>
          </a:p>
        </p:txBody>
      </p:sp>
      <p:sp>
        <p:nvSpPr>
          <p:cNvPr id="4" name="Rectangle 3">
            <a:extLst>
              <a:ext uri="{FF2B5EF4-FFF2-40B4-BE49-F238E27FC236}">
                <a16:creationId xmlns:a16="http://schemas.microsoft.com/office/drawing/2014/main" id="{78811769-F162-02C3-BBAF-5C2CECB8A724}"/>
              </a:ext>
            </a:extLst>
          </p:cNvPr>
          <p:cNvSpPr/>
          <p:nvPr/>
        </p:nvSpPr>
        <p:spPr>
          <a:xfrm>
            <a:off x="0" y="820261"/>
            <a:ext cx="9144000" cy="6001643"/>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CTCCTCAGTGCCACCCAGCCCACTGGCAGCTCCCAAACAGGCTCTTATTAAAACACCCTGTTCCCTGCCCCTTGGAGTGAGGTGTCAAGGACCTAAACTAAAAAAAAAAAAAGAAAAAGAAAAGAAAAAGAATTTAAAATTTAAGTAATTCTTTGAAAAAAACTAATTTCTAAGCTTCTTCATGTCAAGGACCTAATGTGCTAAACAGCACTTTTTTGACCATTATTTTGGATCTGAAAGAAATCAAGAATAAATGAAGGACTTGATACATTGGAAGAGGAGAGTCAAGGACCTACAGAAAAAAAAAAAAAAGAAAAAGAAAAGAAAAAGAATTTAAAATTTAAGTAATTCTTTGAAAAAAACTAATTTCTAAGCTTCTTATGTCAAGGACCTAATGTCTGTGTTGCAGGTCTTCTTGCATCTTCCCTGTC</a:t>
            </a:r>
          </a:p>
        </p:txBody>
      </p:sp>
    </p:spTree>
    <p:extLst>
      <p:ext uri="{BB962C8B-B14F-4D97-AF65-F5344CB8AC3E}">
        <p14:creationId xmlns:p14="http://schemas.microsoft.com/office/powerpoint/2010/main" val="3555962371"/>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A7618-CE1F-B34C-B41B-12BE5DF533CD}"/>
              </a:ext>
            </a:extLst>
          </p:cNvPr>
          <p:cNvSpPr>
            <a:spLocks noGrp="1"/>
          </p:cNvSpPr>
          <p:nvPr>
            <p:ph type="title"/>
          </p:nvPr>
        </p:nvSpPr>
        <p:spPr/>
        <p:txBody>
          <a:bodyPr/>
          <a:lstStyle/>
          <a:p>
            <a:r>
              <a:rPr lang="en-CH" dirty="0"/>
              <a:t>High-Throughput Sequencers</a:t>
            </a:r>
          </a:p>
        </p:txBody>
      </p:sp>
      <p:sp>
        <p:nvSpPr>
          <p:cNvPr id="5" name="Text Box 12">
            <a:extLst>
              <a:ext uri="{FF2B5EF4-FFF2-40B4-BE49-F238E27FC236}">
                <a16:creationId xmlns:a16="http://schemas.microsoft.com/office/drawing/2014/main" id="{0B392DBB-F284-CA41-88C9-91B15F4B2CBE}"/>
              </a:ext>
            </a:extLst>
          </p:cNvPr>
          <p:cNvSpPr txBox="1">
            <a:spLocks noChangeArrowheads="1"/>
          </p:cNvSpPr>
          <p:nvPr/>
        </p:nvSpPr>
        <p:spPr bwMode="auto">
          <a:xfrm>
            <a:off x="1707966" y="6198295"/>
            <a:ext cx="7383042" cy="420502"/>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24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6" name="Text Box 14">
            <a:extLst>
              <a:ext uri="{FF2B5EF4-FFF2-40B4-BE49-F238E27FC236}">
                <a16:creationId xmlns:a16="http://schemas.microsoft.com/office/drawing/2014/main" id="{37E4B14D-7B32-4B49-BDA3-D33580728145}"/>
              </a:ext>
            </a:extLst>
          </p:cNvPr>
          <p:cNvSpPr txBox="1">
            <a:spLocks noChangeArrowheads="1"/>
          </p:cNvSpPr>
          <p:nvPr/>
        </p:nvSpPr>
        <p:spPr bwMode="auto">
          <a:xfrm>
            <a:off x="720389" y="249289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8" name="Text Box 22">
            <a:extLst>
              <a:ext uri="{FF2B5EF4-FFF2-40B4-BE49-F238E27FC236}">
                <a16:creationId xmlns:a16="http://schemas.microsoft.com/office/drawing/2014/main" id="{24D0C308-9210-2D4E-934D-1B7C23DD538A}"/>
              </a:ext>
            </a:extLst>
          </p:cNvPr>
          <p:cNvSpPr txBox="1">
            <a:spLocks noChangeArrowheads="1"/>
          </p:cNvSpPr>
          <p:nvPr/>
        </p:nvSpPr>
        <p:spPr bwMode="auto">
          <a:xfrm>
            <a:off x="2975084" y="5796865"/>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Biosciences RS II</a:t>
            </a:r>
          </a:p>
        </p:txBody>
      </p:sp>
      <p:pic>
        <p:nvPicPr>
          <p:cNvPr id="9" name="Picture 8">
            <a:extLst>
              <a:ext uri="{FF2B5EF4-FFF2-40B4-BE49-F238E27FC236}">
                <a16:creationId xmlns:a16="http://schemas.microsoft.com/office/drawing/2014/main" id="{5BAB5EAB-E6AF-6249-8B70-562972A125CC}"/>
              </a:ext>
            </a:extLst>
          </p:cNvPr>
          <p:cNvPicPr>
            <a:picLocks noChangeAspect="1"/>
          </p:cNvPicPr>
          <p:nvPr/>
        </p:nvPicPr>
        <p:blipFill rotWithShape="1">
          <a:blip r:embed="rId2">
            <a:extLst>
              <a:ext uri="{28A0092B-C50C-407E-A947-70E740481C1C}">
                <a14:useLocalDpi xmlns:a14="http://schemas.microsoft.com/office/drawing/2010/main"/>
              </a:ext>
            </a:extLst>
          </a:blip>
          <a:srcRect l="8748" t="4106"/>
          <a:stretch/>
        </p:blipFill>
        <p:spPr>
          <a:xfrm>
            <a:off x="659168" y="2865864"/>
            <a:ext cx="1522463" cy="2990331"/>
          </a:xfrm>
          <a:prstGeom prst="rect">
            <a:avLst/>
          </a:prstGeom>
        </p:spPr>
      </p:pic>
      <p:sp>
        <p:nvSpPr>
          <p:cNvPr id="10" name="Text Box 14">
            <a:extLst>
              <a:ext uri="{FF2B5EF4-FFF2-40B4-BE49-F238E27FC236}">
                <a16:creationId xmlns:a16="http://schemas.microsoft.com/office/drawing/2014/main" id="{77510252-2314-FD4B-9E6A-1D4D7EB32C0C}"/>
              </a:ext>
            </a:extLst>
          </p:cNvPr>
          <p:cNvSpPr txBox="1">
            <a:spLocks noChangeArrowheads="1"/>
          </p:cNvSpPr>
          <p:nvPr/>
        </p:nvSpPr>
        <p:spPr bwMode="auto">
          <a:xfrm>
            <a:off x="227637" y="5698152"/>
            <a:ext cx="2226045" cy="454485"/>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Illumina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NovaSeq</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6000</a:t>
            </a:r>
          </a:p>
        </p:txBody>
      </p:sp>
      <p:sp>
        <p:nvSpPr>
          <p:cNvPr id="12" name="Rectangle 11">
            <a:extLst>
              <a:ext uri="{FF2B5EF4-FFF2-40B4-BE49-F238E27FC236}">
                <a16:creationId xmlns:a16="http://schemas.microsoft.com/office/drawing/2014/main" id="{2E511601-E58E-5443-931E-397D618FBFCA}"/>
              </a:ext>
            </a:extLst>
          </p:cNvPr>
          <p:cNvSpPr/>
          <p:nvPr/>
        </p:nvSpPr>
        <p:spPr>
          <a:xfrm>
            <a:off x="7703643" y="4963401"/>
            <a:ext cx="138736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Oxford</a:t>
            </a:r>
          </a:p>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Nanopore </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GridION</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3" name="Picture 12">
            <a:extLst>
              <a:ext uri="{FF2B5EF4-FFF2-40B4-BE49-F238E27FC236}">
                <a16:creationId xmlns:a16="http://schemas.microsoft.com/office/drawing/2014/main" id="{E018298C-AD1F-8748-B92D-4E439C752CE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813330" y="3967269"/>
            <a:ext cx="2330161" cy="1812317"/>
          </a:xfrm>
          <a:prstGeom prst="rect">
            <a:avLst/>
          </a:prstGeom>
        </p:spPr>
      </p:pic>
      <p:pic>
        <p:nvPicPr>
          <p:cNvPr id="14" name="Picture 13">
            <a:extLst>
              <a:ext uri="{FF2B5EF4-FFF2-40B4-BE49-F238E27FC236}">
                <a16:creationId xmlns:a16="http://schemas.microsoft.com/office/drawing/2014/main" id="{36F54D92-588A-0B4E-AE4F-2E86BAB97963}"/>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933433" y="869263"/>
            <a:ext cx="1854591" cy="2935859"/>
          </a:xfrm>
          <a:prstGeom prst="rect">
            <a:avLst/>
          </a:prstGeom>
        </p:spPr>
      </p:pic>
      <p:sp>
        <p:nvSpPr>
          <p:cNvPr id="15" name="Rectangle 14">
            <a:extLst>
              <a:ext uri="{FF2B5EF4-FFF2-40B4-BE49-F238E27FC236}">
                <a16:creationId xmlns:a16="http://schemas.microsoft.com/office/drawing/2014/main" id="{6BA27421-FA89-4D4E-BB13-F8E5F906414A}"/>
              </a:ext>
            </a:extLst>
          </p:cNvPr>
          <p:cNvSpPr/>
          <p:nvPr/>
        </p:nvSpPr>
        <p:spPr>
          <a:xfrm>
            <a:off x="4728805" y="2090916"/>
            <a:ext cx="131799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Biosciences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Sequel II</a:t>
            </a:r>
          </a:p>
        </p:txBody>
      </p:sp>
      <p:pic>
        <p:nvPicPr>
          <p:cNvPr id="16" name="Picture 15">
            <a:extLst>
              <a:ext uri="{FF2B5EF4-FFF2-40B4-BE49-F238E27FC236}">
                <a16:creationId xmlns:a16="http://schemas.microsoft.com/office/drawing/2014/main" id="{AB25559F-9079-C046-A1B6-379DB7000D98}"/>
              </a:ext>
            </a:extLst>
          </p:cNvPr>
          <p:cNvPicPr>
            <a:picLocks noChangeAspect="1"/>
          </p:cNvPicPr>
          <p:nvPr/>
        </p:nvPicPr>
        <p:blipFill>
          <a:blip r:embed="rId5"/>
          <a:stretch>
            <a:fillRect/>
          </a:stretch>
        </p:blipFill>
        <p:spPr>
          <a:xfrm>
            <a:off x="6125961" y="1108776"/>
            <a:ext cx="2559162" cy="1796468"/>
          </a:xfrm>
          <a:prstGeom prst="rect">
            <a:avLst/>
          </a:prstGeom>
        </p:spPr>
      </p:pic>
      <p:sp>
        <p:nvSpPr>
          <p:cNvPr id="17" name="Rectangle 16">
            <a:extLst>
              <a:ext uri="{FF2B5EF4-FFF2-40B4-BE49-F238E27FC236}">
                <a16:creationId xmlns:a16="http://schemas.microsoft.com/office/drawing/2014/main" id="{181A1CF6-F161-1A46-8C49-6C6AD0354F1A}"/>
              </a:ext>
            </a:extLst>
          </p:cNvPr>
          <p:cNvSpPr/>
          <p:nvPr/>
        </p:nvSpPr>
        <p:spPr>
          <a:xfrm>
            <a:off x="5931345" y="944360"/>
            <a:ext cx="135793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PromethION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8" name="Picture 17">
            <a:extLst>
              <a:ext uri="{FF2B5EF4-FFF2-40B4-BE49-F238E27FC236}">
                <a16:creationId xmlns:a16="http://schemas.microsoft.com/office/drawing/2014/main" id="{BC0B3364-1C69-1549-8357-EA03ACDB6082}"/>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27637" y="836712"/>
            <a:ext cx="2601870" cy="1732710"/>
          </a:xfrm>
          <a:prstGeom prst="rect">
            <a:avLst/>
          </a:prstGeom>
        </p:spPr>
      </p:pic>
      <p:pic>
        <p:nvPicPr>
          <p:cNvPr id="19" name="Picture 18">
            <a:extLst>
              <a:ext uri="{FF2B5EF4-FFF2-40B4-BE49-F238E27FC236}">
                <a16:creationId xmlns:a16="http://schemas.microsoft.com/office/drawing/2014/main" id="{EC132369-21B1-49A7-A9ED-BA8DD996A2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37637" y="2863479"/>
            <a:ext cx="2094189" cy="1115843"/>
          </a:xfrm>
          <a:prstGeom prst="rect">
            <a:avLst/>
          </a:prstGeom>
        </p:spPr>
      </p:pic>
      <p:pic>
        <p:nvPicPr>
          <p:cNvPr id="21" name="Picture 20">
            <a:extLst>
              <a:ext uri="{FF2B5EF4-FFF2-40B4-BE49-F238E27FC236}">
                <a16:creationId xmlns:a16="http://schemas.microsoft.com/office/drawing/2014/main" id="{F73D9302-0809-B39C-7E2A-F1143A59AC56}"/>
              </a:ext>
            </a:extLst>
          </p:cNvPr>
          <p:cNvPicPr>
            <a:picLocks noChangeAspect="1"/>
          </p:cNvPicPr>
          <p:nvPr/>
        </p:nvPicPr>
        <p:blipFill rotWithShape="1">
          <a:blip r:embed="rId8">
            <a:extLst>
              <a:ext uri="{28A0092B-C50C-407E-A947-70E740481C1C}">
                <a14:useLocalDpi xmlns:a14="http://schemas.microsoft.com/office/drawing/2010/main" val="0"/>
              </a:ext>
            </a:extLst>
          </a:blip>
          <a:srcRect l="6266" t="4918" r="7084" b="5456"/>
          <a:stretch/>
        </p:blipFill>
        <p:spPr>
          <a:xfrm>
            <a:off x="5554368" y="4235899"/>
            <a:ext cx="2280960" cy="1858975"/>
          </a:xfrm>
          <a:prstGeom prst="rect">
            <a:avLst/>
          </a:prstGeom>
        </p:spPr>
      </p:pic>
      <p:sp>
        <p:nvSpPr>
          <p:cNvPr id="22" name="Text Box 19">
            <a:extLst>
              <a:ext uri="{FF2B5EF4-FFF2-40B4-BE49-F238E27FC236}">
                <a16:creationId xmlns:a16="http://schemas.microsoft.com/office/drawing/2014/main" id="{221E59F6-5FF0-A3EA-1381-AA8EB7A5023D}"/>
              </a:ext>
            </a:extLst>
          </p:cNvPr>
          <p:cNvSpPr txBox="1">
            <a:spLocks noChangeArrowheads="1"/>
          </p:cNvSpPr>
          <p:nvPr/>
        </p:nvSpPr>
        <p:spPr bwMode="auto">
          <a:xfrm>
            <a:off x="7769485" y="3377705"/>
            <a:ext cx="1255680" cy="312512"/>
          </a:xfrm>
          <a:prstGeom prst="rect">
            <a:avLst/>
          </a:prstGeom>
          <a:noFill/>
          <a:ln w="9525">
            <a:noFill/>
            <a:round/>
            <a:headEnd/>
            <a:tailEnd/>
          </a:ln>
        </p:spPr>
        <p:txBody>
          <a:bodyPr wrap="none" lIns="81639" tIns="40820" rIns="81639" bIns="40820"/>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Oxford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Nanopore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MinION</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105545534"/>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A7618-CE1F-B34C-B41B-12BE5DF533CD}"/>
              </a:ext>
            </a:extLst>
          </p:cNvPr>
          <p:cNvSpPr>
            <a:spLocks noGrp="1"/>
          </p:cNvSpPr>
          <p:nvPr>
            <p:ph type="title"/>
          </p:nvPr>
        </p:nvSpPr>
        <p:spPr/>
        <p:txBody>
          <a:bodyPr/>
          <a:lstStyle/>
          <a:p>
            <a:r>
              <a:rPr lang="en-CH" dirty="0"/>
              <a:t>High-Throughput Sequencers</a:t>
            </a:r>
          </a:p>
        </p:txBody>
      </p:sp>
      <p:pic>
        <p:nvPicPr>
          <p:cNvPr id="4" name="Picture 8">
            <a:extLst>
              <a:ext uri="{FF2B5EF4-FFF2-40B4-BE49-F238E27FC236}">
                <a16:creationId xmlns:a16="http://schemas.microsoft.com/office/drawing/2014/main" id="{4C0C17A3-150C-5A45-A861-620CA36BDFAB}"/>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341074" y="2835506"/>
            <a:ext cx="2264883" cy="1315071"/>
          </a:xfrm>
          <a:prstGeom prst="rect">
            <a:avLst/>
          </a:prstGeom>
          <a:noFill/>
          <a:ln w="9525">
            <a:noFill/>
            <a:round/>
            <a:headEnd/>
            <a:tailEnd/>
          </a:ln>
        </p:spPr>
      </p:pic>
      <p:sp>
        <p:nvSpPr>
          <p:cNvPr id="5" name="Text Box 12">
            <a:extLst>
              <a:ext uri="{FF2B5EF4-FFF2-40B4-BE49-F238E27FC236}">
                <a16:creationId xmlns:a16="http://schemas.microsoft.com/office/drawing/2014/main" id="{0B392DBB-F284-CA41-88C9-91B15F4B2CBE}"/>
              </a:ext>
            </a:extLst>
          </p:cNvPr>
          <p:cNvSpPr txBox="1">
            <a:spLocks noChangeArrowheads="1"/>
          </p:cNvSpPr>
          <p:nvPr/>
        </p:nvSpPr>
        <p:spPr bwMode="auto">
          <a:xfrm>
            <a:off x="1707966" y="6018342"/>
            <a:ext cx="7383042" cy="420502"/>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2400" b="1" i="0" u="none" strike="noStrike" kern="1200" cap="none" spc="0" normalizeH="0" baseline="0" noProof="0">
                <a:ln>
                  <a:noFill/>
                </a:ln>
                <a:solidFill>
                  <a:srgbClr val="FF0000"/>
                </a:solidFill>
                <a:effectLst/>
                <a:uLnTx/>
                <a:uFillTx/>
                <a:latin typeface="Calibri" pitchFamily="34" charset="0"/>
                <a:ea typeface="+mn-ea"/>
                <a:cs typeface="+mn-cs"/>
              </a:rPr>
              <a:t>… and more! All produce data with different properties.</a:t>
            </a:r>
          </a:p>
        </p:txBody>
      </p:sp>
      <p:sp>
        <p:nvSpPr>
          <p:cNvPr id="6" name="Text Box 14">
            <a:extLst>
              <a:ext uri="{FF2B5EF4-FFF2-40B4-BE49-F238E27FC236}">
                <a16:creationId xmlns:a16="http://schemas.microsoft.com/office/drawing/2014/main" id="{37E4B14D-7B32-4B49-BDA3-D33580728145}"/>
              </a:ext>
            </a:extLst>
          </p:cNvPr>
          <p:cNvSpPr txBox="1">
            <a:spLocks noChangeArrowheads="1"/>
          </p:cNvSpPr>
          <p:nvPr/>
        </p:nvSpPr>
        <p:spPr bwMode="auto">
          <a:xfrm>
            <a:off x="720389" y="249289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7" name="Text Box 19">
            <a:extLst>
              <a:ext uri="{FF2B5EF4-FFF2-40B4-BE49-F238E27FC236}">
                <a16:creationId xmlns:a16="http://schemas.microsoft.com/office/drawing/2014/main" id="{F7AF0B48-B7DA-1C47-B235-0B44DC405DB9}"/>
              </a:ext>
            </a:extLst>
          </p:cNvPr>
          <p:cNvSpPr txBox="1">
            <a:spLocks noChangeArrowheads="1"/>
          </p:cNvSpPr>
          <p:nvPr/>
        </p:nvSpPr>
        <p:spPr bwMode="auto">
          <a:xfrm>
            <a:off x="6149862" y="414068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Nanopore</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MinION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Text Box 22">
            <a:extLst>
              <a:ext uri="{FF2B5EF4-FFF2-40B4-BE49-F238E27FC236}">
                <a16:creationId xmlns:a16="http://schemas.microsoft.com/office/drawing/2014/main" id="{24D0C308-9210-2D4E-934D-1B7C23DD538A}"/>
              </a:ext>
            </a:extLst>
          </p:cNvPr>
          <p:cNvSpPr txBox="1">
            <a:spLocks noChangeArrowheads="1"/>
          </p:cNvSpPr>
          <p:nvPr/>
        </p:nvSpPr>
        <p:spPr bwMode="auto">
          <a:xfrm>
            <a:off x="2975084" y="5796865"/>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Biosciences RS II</a:t>
            </a:r>
          </a:p>
        </p:txBody>
      </p:sp>
      <p:pic>
        <p:nvPicPr>
          <p:cNvPr id="9" name="Picture 8">
            <a:extLst>
              <a:ext uri="{FF2B5EF4-FFF2-40B4-BE49-F238E27FC236}">
                <a16:creationId xmlns:a16="http://schemas.microsoft.com/office/drawing/2014/main" id="{5BAB5EAB-E6AF-6249-8B70-562972A125CC}"/>
              </a:ext>
            </a:extLst>
          </p:cNvPr>
          <p:cNvPicPr>
            <a:picLocks noChangeAspect="1"/>
          </p:cNvPicPr>
          <p:nvPr/>
        </p:nvPicPr>
        <p:blipFill rotWithShape="1">
          <a:blip r:embed="rId4">
            <a:extLst>
              <a:ext uri="{28A0092B-C50C-407E-A947-70E740481C1C}">
                <a14:useLocalDpi xmlns:a14="http://schemas.microsoft.com/office/drawing/2010/main"/>
              </a:ext>
            </a:extLst>
          </a:blip>
          <a:srcRect l="8748" t="4106"/>
          <a:stretch/>
        </p:blipFill>
        <p:spPr>
          <a:xfrm>
            <a:off x="659168" y="2865864"/>
            <a:ext cx="1522463" cy="2990331"/>
          </a:xfrm>
          <a:prstGeom prst="rect">
            <a:avLst/>
          </a:prstGeom>
        </p:spPr>
      </p:pic>
      <p:sp>
        <p:nvSpPr>
          <p:cNvPr id="10" name="Text Box 14">
            <a:extLst>
              <a:ext uri="{FF2B5EF4-FFF2-40B4-BE49-F238E27FC236}">
                <a16:creationId xmlns:a16="http://schemas.microsoft.com/office/drawing/2014/main" id="{77510252-2314-FD4B-9E6A-1D4D7EB32C0C}"/>
              </a:ext>
            </a:extLst>
          </p:cNvPr>
          <p:cNvSpPr txBox="1">
            <a:spLocks noChangeArrowheads="1"/>
          </p:cNvSpPr>
          <p:nvPr/>
        </p:nvSpPr>
        <p:spPr bwMode="auto">
          <a:xfrm>
            <a:off x="227637" y="5698152"/>
            <a:ext cx="2226045" cy="454485"/>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Illumina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NovaSeq</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6000</a:t>
            </a:r>
          </a:p>
        </p:txBody>
      </p:sp>
      <p:pic>
        <p:nvPicPr>
          <p:cNvPr id="11" name="Picture 6" descr="SmidgION-2018.png">
            <a:extLst>
              <a:ext uri="{FF2B5EF4-FFF2-40B4-BE49-F238E27FC236}">
                <a16:creationId xmlns:a16="http://schemas.microsoft.com/office/drawing/2014/main" id="{BEEE064F-E89F-D54B-AA4F-9029905E1133}"/>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20419971">
            <a:off x="5904311" y="4637310"/>
            <a:ext cx="2378084" cy="135502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2E511601-E58E-5443-931E-397D618FBFCA}"/>
              </a:ext>
            </a:extLst>
          </p:cNvPr>
          <p:cNvSpPr/>
          <p:nvPr/>
        </p:nvSpPr>
        <p:spPr>
          <a:xfrm>
            <a:off x="7361099" y="4941168"/>
            <a:ext cx="138736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a:t>
            </a:r>
          </a:p>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SmidgION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3" name="Picture 12">
            <a:extLst>
              <a:ext uri="{FF2B5EF4-FFF2-40B4-BE49-F238E27FC236}">
                <a16:creationId xmlns:a16="http://schemas.microsoft.com/office/drawing/2014/main" id="{E018298C-AD1F-8748-B92D-4E439C752CE1}"/>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813213" y="3655082"/>
            <a:ext cx="2826635" cy="2198457"/>
          </a:xfrm>
          <a:prstGeom prst="rect">
            <a:avLst/>
          </a:prstGeom>
        </p:spPr>
      </p:pic>
      <p:pic>
        <p:nvPicPr>
          <p:cNvPr id="14" name="Picture 13">
            <a:extLst>
              <a:ext uri="{FF2B5EF4-FFF2-40B4-BE49-F238E27FC236}">
                <a16:creationId xmlns:a16="http://schemas.microsoft.com/office/drawing/2014/main" id="{36F54D92-588A-0B4E-AE4F-2E86BAB97963}"/>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933433" y="869263"/>
            <a:ext cx="1854591" cy="2935859"/>
          </a:xfrm>
          <a:prstGeom prst="rect">
            <a:avLst/>
          </a:prstGeom>
        </p:spPr>
      </p:pic>
      <p:sp>
        <p:nvSpPr>
          <p:cNvPr id="15" name="Rectangle 14">
            <a:extLst>
              <a:ext uri="{FF2B5EF4-FFF2-40B4-BE49-F238E27FC236}">
                <a16:creationId xmlns:a16="http://schemas.microsoft.com/office/drawing/2014/main" id="{6BA27421-FA89-4D4E-BB13-F8E5F906414A}"/>
              </a:ext>
            </a:extLst>
          </p:cNvPr>
          <p:cNvSpPr/>
          <p:nvPr/>
        </p:nvSpPr>
        <p:spPr>
          <a:xfrm>
            <a:off x="4728805" y="2090916"/>
            <a:ext cx="131799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Biosciences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Sequel II</a:t>
            </a:r>
          </a:p>
        </p:txBody>
      </p:sp>
      <p:pic>
        <p:nvPicPr>
          <p:cNvPr id="16" name="Picture 15">
            <a:extLst>
              <a:ext uri="{FF2B5EF4-FFF2-40B4-BE49-F238E27FC236}">
                <a16:creationId xmlns:a16="http://schemas.microsoft.com/office/drawing/2014/main" id="{AB25559F-9079-C046-A1B6-379DB7000D98}"/>
              </a:ext>
            </a:extLst>
          </p:cNvPr>
          <p:cNvPicPr>
            <a:picLocks noChangeAspect="1"/>
          </p:cNvPicPr>
          <p:nvPr/>
        </p:nvPicPr>
        <p:blipFill>
          <a:blip r:embed="rId8"/>
          <a:stretch>
            <a:fillRect/>
          </a:stretch>
        </p:blipFill>
        <p:spPr>
          <a:xfrm>
            <a:off x="6125961" y="1108776"/>
            <a:ext cx="2559162" cy="1796468"/>
          </a:xfrm>
          <a:prstGeom prst="rect">
            <a:avLst/>
          </a:prstGeom>
        </p:spPr>
      </p:pic>
      <p:sp>
        <p:nvSpPr>
          <p:cNvPr id="17" name="Rectangle 16">
            <a:extLst>
              <a:ext uri="{FF2B5EF4-FFF2-40B4-BE49-F238E27FC236}">
                <a16:creationId xmlns:a16="http://schemas.microsoft.com/office/drawing/2014/main" id="{181A1CF6-F161-1A46-8C49-6C6AD0354F1A}"/>
              </a:ext>
            </a:extLst>
          </p:cNvPr>
          <p:cNvSpPr/>
          <p:nvPr/>
        </p:nvSpPr>
        <p:spPr>
          <a:xfrm>
            <a:off x="5931345" y="944360"/>
            <a:ext cx="135793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PromethION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8" name="Picture 17">
            <a:extLst>
              <a:ext uri="{FF2B5EF4-FFF2-40B4-BE49-F238E27FC236}">
                <a16:creationId xmlns:a16="http://schemas.microsoft.com/office/drawing/2014/main" id="{BC0B3364-1C69-1549-8357-EA03ACDB6082}"/>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27637" y="836712"/>
            <a:ext cx="2601870" cy="1732710"/>
          </a:xfrm>
          <a:prstGeom prst="rect">
            <a:avLst/>
          </a:prstGeom>
        </p:spPr>
      </p:pic>
      <p:sp>
        <p:nvSpPr>
          <p:cNvPr id="3" name="Rounded Rectangle 2">
            <a:extLst>
              <a:ext uri="{FF2B5EF4-FFF2-40B4-BE49-F238E27FC236}">
                <a16:creationId xmlns:a16="http://schemas.microsoft.com/office/drawing/2014/main" id="{0ADB5E02-0597-3664-C1CA-2BA804EB1B11}"/>
              </a:ext>
            </a:extLst>
          </p:cNvPr>
          <p:cNvSpPr/>
          <p:nvPr/>
        </p:nvSpPr>
        <p:spPr>
          <a:xfrm>
            <a:off x="227637" y="836712"/>
            <a:ext cx="8863371" cy="5602132"/>
          </a:xfrm>
          <a:prstGeom prst="roundRect">
            <a:avLst>
              <a:gd name="adj" fmla="val 0"/>
            </a:avLst>
          </a:prstGeom>
          <a:solidFill>
            <a:srgbClr val="FFFFFF">
              <a:alpha val="9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E8D42B-9A26-036B-F868-B0819C0C2E2B}"/>
              </a:ext>
            </a:extLst>
          </p:cNvPr>
          <p:cNvSpPr/>
          <p:nvPr/>
        </p:nvSpPr>
        <p:spPr>
          <a:xfrm>
            <a:off x="0" y="1279281"/>
            <a:ext cx="9144000" cy="4574258"/>
          </a:xfrm>
          <a:prstGeom prst="rect">
            <a:avLst/>
          </a:prstGeom>
          <a:solidFill>
            <a:srgbClr val="FFC000">
              <a:lumMod val="20000"/>
              <a:lumOff val="80000"/>
            </a:srgbClr>
          </a:solidFill>
          <a:ln w="12700" cap="flat" cmpd="sng" algn="ctr">
            <a:noFill/>
            <a:prstDash val="solid"/>
            <a:miter lim="800000"/>
          </a:ln>
          <a:effectLst/>
        </p:spPr>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a:ln>
                  <a:noFill/>
                </a:ln>
                <a:solidFill>
                  <a:srgbClr val="C00000"/>
                </a:solidFill>
                <a:effectLst/>
                <a:uLnTx/>
                <a:uFillTx/>
                <a:latin typeface="Corbel" panose="020B0503020204020204" pitchFamily="34" charset="0"/>
                <a:ea typeface="+mn-ea"/>
                <a:cs typeface="+mn-cs"/>
              </a:rPr>
              <a:t>Current sequencing technologies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a:ln>
                  <a:noFill/>
                </a:ln>
                <a:solidFill>
                  <a:srgbClr val="C00000"/>
                </a:solidFill>
                <a:effectLst/>
                <a:uLnTx/>
                <a:uFillTx/>
                <a:latin typeface="Corbel" panose="020B0503020204020204" pitchFamily="34" charset="0"/>
                <a:ea typeface="+mn-ea"/>
                <a:cs typeface="+mn-cs"/>
              </a:rPr>
              <a:t>cannot sequence very long DNA molecules end-to-end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0" cap="none" spc="0" normalizeH="0" baseline="0" noProof="0" dirty="0">
              <a:ln>
                <a:noFill/>
              </a:ln>
              <a:solidFill>
                <a:srgbClr val="C00000"/>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0" cap="none" spc="0" normalizeH="0" baseline="0" noProof="0" dirty="0">
              <a:ln>
                <a:noFill/>
              </a:ln>
              <a:solidFill>
                <a:srgbClr val="C00000"/>
              </a:solidFill>
              <a:effectLst/>
              <a:uLnTx/>
              <a:uFillTx/>
              <a:latin typeface="Corbel" panose="020B0503020204020204" pitchFamily="34" charset="0"/>
              <a:ea typeface="+mn-ea"/>
              <a:cs typeface="+mn-cs"/>
            </a:endParaRPr>
          </a:p>
        </p:txBody>
      </p:sp>
      <p:sp>
        <p:nvSpPr>
          <p:cNvPr id="20" name="Content Placeholder 2">
            <a:extLst>
              <a:ext uri="{FF2B5EF4-FFF2-40B4-BE49-F238E27FC236}">
                <a16:creationId xmlns:a16="http://schemas.microsoft.com/office/drawing/2014/main" id="{DB513781-0E53-87BE-C75E-4FA11022909C}"/>
              </a:ext>
            </a:extLst>
          </p:cNvPr>
          <p:cNvSpPr txBox="1">
            <a:spLocks/>
          </p:cNvSpPr>
          <p:nvPr/>
        </p:nvSpPr>
        <p:spPr>
          <a:xfrm>
            <a:off x="189559" y="2760516"/>
            <a:ext cx="8874054" cy="595121"/>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rPr>
              <a:t>Instead, they extract smaller fragments of the original DNA sequence, known as </a:t>
            </a:r>
            <a:r>
              <a:rPr kumimoji="0" lang="en-US" sz="2800" b="0" i="0" u="none" strike="noStrike" kern="1200" cap="none" spc="0" normalizeH="0" baseline="0" noProof="0" dirty="0">
                <a:ln>
                  <a:noFill/>
                </a:ln>
                <a:solidFill>
                  <a:srgbClr val="1982C3"/>
                </a:solidFill>
                <a:effectLst/>
                <a:uLnTx/>
                <a:uFillTx/>
                <a:latin typeface="Corbel" panose="020B0503020204020204" pitchFamily="34" charset="0"/>
                <a:ea typeface="Segoe UI Symbol" panose="020B0502040204020203" pitchFamily="34" charset="0"/>
                <a:cs typeface="Segoe UI Historic" panose="020B0502040204020203" pitchFamily="34" charset="0"/>
              </a:rPr>
              <a:t>reads</a:t>
            </a:r>
            <a:endPar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Segoe UI Symbol" panose="020B0502040204020203" pitchFamily="34" charset="0"/>
              <a:cs typeface="Segoe UI Historic" panose="020B0502040204020203" pitchFamily="34" charset="0"/>
            </a:endParaRPr>
          </a:p>
        </p:txBody>
      </p:sp>
      <p:sp>
        <p:nvSpPr>
          <p:cNvPr id="21" name="Rectangle 20">
            <a:extLst>
              <a:ext uri="{FF2B5EF4-FFF2-40B4-BE49-F238E27FC236}">
                <a16:creationId xmlns:a16="http://schemas.microsoft.com/office/drawing/2014/main" id="{EF68D0C1-35A5-2A67-166C-9CA4795B9766}"/>
              </a:ext>
            </a:extLst>
          </p:cNvPr>
          <p:cNvSpPr/>
          <p:nvPr/>
        </p:nvSpPr>
        <p:spPr>
          <a:xfrm>
            <a:off x="570223" y="4809030"/>
            <a:ext cx="1706509" cy="19540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TT</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CC</a:t>
            </a: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GG</a:t>
            </a:r>
          </a:p>
        </p:txBody>
      </p:sp>
      <p:sp>
        <p:nvSpPr>
          <p:cNvPr id="22" name="Rectangle 21">
            <a:extLst>
              <a:ext uri="{FF2B5EF4-FFF2-40B4-BE49-F238E27FC236}">
                <a16:creationId xmlns:a16="http://schemas.microsoft.com/office/drawing/2014/main" id="{A3ED75E5-BACC-8E13-4AC4-037820ECC0AA}"/>
              </a:ext>
            </a:extLst>
          </p:cNvPr>
          <p:cNvSpPr/>
          <p:nvPr/>
        </p:nvSpPr>
        <p:spPr>
          <a:xfrm>
            <a:off x="570223" y="5063423"/>
            <a:ext cx="1706509" cy="19540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AAA</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GGG</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TTT</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a:t>
            </a:r>
            <a:endPar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endParaRPr>
          </a:p>
        </p:txBody>
      </p:sp>
      <p:sp>
        <p:nvSpPr>
          <p:cNvPr id="23" name="Rectangle 22">
            <a:extLst>
              <a:ext uri="{FF2B5EF4-FFF2-40B4-BE49-F238E27FC236}">
                <a16:creationId xmlns:a16="http://schemas.microsoft.com/office/drawing/2014/main" id="{54C697B6-D809-E4AE-62A5-D4683A54C5A6}"/>
              </a:ext>
            </a:extLst>
          </p:cNvPr>
          <p:cNvSpPr/>
          <p:nvPr/>
        </p:nvSpPr>
        <p:spPr>
          <a:xfrm>
            <a:off x="570223" y="5572209"/>
            <a:ext cx="1706509" cy="19540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CCC</a:t>
            </a: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AAA</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GG</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TT</a:t>
            </a:r>
            <a:endPar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endParaRPr>
          </a:p>
        </p:txBody>
      </p:sp>
      <p:sp>
        <p:nvSpPr>
          <p:cNvPr id="24" name="Rectangle 23">
            <a:extLst>
              <a:ext uri="{FF2B5EF4-FFF2-40B4-BE49-F238E27FC236}">
                <a16:creationId xmlns:a16="http://schemas.microsoft.com/office/drawing/2014/main" id="{C1DB14C7-0AFA-D266-AC22-97BF81DF6BD0}"/>
              </a:ext>
            </a:extLst>
          </p:cNvPr>
          <p:cNvSpPr/>
          <p:nvPr/>
        </p:nvSpPr>
        <p:spPr>
          <a:xfrm>
            <a:off x="570223" y="5317816"/>
            <a:ext cx="1706509" cy="19540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TT</a:t>
            </a:r>
            <a:r>
              <a:rPr kumimoji="0" lang="en-CH" sz="1600" b="1" i="0" u="none" strike="noStrike" kern="1200" cap="none" spc="0" normalizeH="0" baseline="0" noProof="0" dirty="0">
                <a:ln>
                  <a:noFill/>
                </a:ln>
                <a:solidFill>
                  <a:srgbClr val="ED7D31"/>
                </a:solidFill>
                <a:effectLst/>
                <a:uLnTx/>
                <a:uFillTx/>
                <a:latin typeface="Courier New" panose="02070309020205020404" pitchFamily="49" charset="0"/>
                <a:ea typeface="+mn-ea"/>
                <a:cs typeface="Courier New" panose="02070309020205020404" pitchFamily="49" charset="0"/>
              </a:rPr>
              <a:t>CC</a:t>
            </a: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a:t>
            </a:r>
            <a:r>
              <a:rPr kumimoji="0" lang="en-CH" sz="1600" b="1" i="0" u="none" strike="noStrike" kern="1200" cap="none" spc="0" normalizeH="0" baseline="0" noProof="0" dirty="0">
                <a:ln>
                  <a:noFill/>
                </a:ln>
                <a:solidFill>
                  <a:srgbClr val="863DBE"/>
                </a:solidFill>
                <a:effectLst/>
                <a:uLnTx/>
                <a:uFillTx/>
                <a:latin typeface="Courier New" panose="02070309020205020404" pitchFamily="49" charset="0"/>
                <a:ea typeface="+mn-ea"/>
                <a:cs typeface="Courier New" panose="02070309020205020404" pitchFamily="49" charset="0"/>
              </a:rPr>
              <a:t>AA</a:t>
            </a:r>
            <a:r>
              <a:rPr kumimoji="0" lang="en-CH" sz="1600" b="1" i="0" u="none" strike="noStrike" kern="1200" cap="none" spc="0" normalizeH="0" baseline="0" noProof="0" dirty="0">
                <a:ln>
                  <a:noFill/>
                </a:ln>
                <a:solidFill>
                  <a:srgbClr val="67A042"/>
                </a:solidFill>
                <a:effectLst/>
                <a:uLnTx/>
                <a:uFillTx/>
                <a:latin typeface="Courier New" panose="02070309020205020404" pitchFamily="49" charset="0"/>
                <a:ea typeface="+mn-ea"/>
                <a:cs typeface="Courier New" panose="02070309020205020404" pitchFamily="49" charset="0"/>
              </a:rPr>
              <a:t>T</a:t>
            </a:r>
            <a:r>
              <a:rPr kumimoji="0" lang="en-CH" sz="1600" b="1" i="0" u="none" strike="noStrike" kern="1200" cap="none" spc="0" normalizeH="0" baseline="0" noProof="0" dirty="0">
                <a:ln>
                  <a:noFill/>
                </a:ln>
                <a:solidFill>
                  <a:srgbClr val="5B9BD5"/>
                </a:solidFill>
                <a:effectLst/>
                <a:uLnTx/>
                <a:uFillTx/>
                <a:latin typeface="Courier New" panose="02070309020205020404" pitchFamily="49" charset="0"/>
                <a:ea typeface="+mn-ea"/>
                <a:cs typeface="Courier New" panose="02070309020205020404" pitchFamily="49" charset="0"/>
              </a:rPr>
              <a:t>G</a:t>
            </a:r>
          </a:p>
        </p:txBody>
      </p:sp>
      <p:sp>
        <p:nvSpPr>
          <p:cNvPr id="39" name="Rectangle 38">
            <a:extLst>
              <a:ext uri="{FF2B5EF4-FFF2-40B4-BE49-F238E27FC236}">
                <a16:creationId xmlns:a16="http://schemas.microsoft.com/office/drawing/2014/main" id="{F25DCF6A-CE99-0E5B-5E45-EFA0E306E0A4}"/>
              </a:ext>
            </a:extLst>
          </p:cNvPr>
          <p:cNvSpPr/>
          <p:nvPr/>
        </p:nvSpPr>
        <p:spPr>
          <a:xfrm>
            <a:off x="560312" y="4692381"/>
            <a:ext cx="2108076" cy="1104484"/>
          </a:xfrm>
          <a:prstGeom prst="rect">
            <a:avLst/>
          </a:prstGeom>
          <a:solidFill>
            <a:srgbClr val="FBE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pic>
        <p:nvPicPr>
          <p:cNvPr id="26" name="Content Placeholder 4">
            <a:extLst>
              <a:ext uri="{FF2B5EF4-FFF2-40B4-BE49-F238E27FC236}">
                <a16:creationId xmlns:a16="http://schemas.microsoft.com/office/drawing/2014/main" id="{E9046044-79F0-7F72-6C2D-95562B27679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8045" y="3605258"/>
            <a:ext cx="904357" cy="2141818"/>
          </a:xfrm>
          <a:prstGeom prst="rect">
            <a:avLst/>
          </a:prstGeom>
        </p:spPr>
      </p:pic>
      <p:sp>
        <p:nvSpPr>
          <p:cNvPr id="27" name="Rectangle 26">
            <a:extLst>
              <a:ext uri="{FF2B5EF4-FFF2-40B4-BE49-F238E27FC236}">
                <a16:creationId xmlns:a16="http://schemas.microsoft.com/office/drawing/2014/main" id="{3E53C9EE-3AE1-A76B-5238-0415ABEEB463}"/>
              </a:ext>
            </a:extLst>
          </p:cNvPr>
          <p:cNvSpPr/>
          <p:nvPr/>
        </p:nvSpPr>
        <p:spPr>
          <a:xfrm>
            <a:off x="1151525" y="4228818"/>
            <a:ext cx="717518" cy="434916"/>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2AF5E274-571C-3707-C709-C5B1E8F0AE18}"/>
              </a:ext>
            </a:extLst>
          </p:cNvPr>
          <p:cNvSpPr/>
          <p:nvPr/>
        </p:nvSpPr>
        <p:spPr>
          <a:xfrm>
            <a:off x="1196263" y="4984763"/>
            <a:ext cx="201699" cy="96837"/>
          </a:xfrm>
          <a:prstGeom prst="rect">
            <a:avLst/>
          </a:prstGeom>
          <a:solidFill>
            <a:schemeClr val="accent5"/>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A208406-6BD2-D034-0D47-A2C9A278D8C1}"/>
              </a:ext>
            </a:extLst>
          </p:cNvPr>
          <p:cNvSpPr/>
          <p:nvPr/>
        </p:nvSpPr>
        <p:spPr>
          <a:xfrm>
            <a:off x="2448325" y="4984763"/>
            <a:ext cx="177666" cy="97517"/>
          </a:xfrm>
          <a:prstGeom prst="rect">
            <a:avLst/>
          </a:prstGeom>
          <a:solidFill>
            <a:schemeClr val="accent5"/>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843C8F1C-DF96-6B86-EACF-7CEA97244028}"/>
              </a:ext>
            </a:extLst>
          </p:cNvPr>
          <p:cNvSpPr/>
          <p:nvPr/>
        </p:nvSpPr>
        <p:spPr>
          <a:xfrm>
            <a:off x="1071764" y="4423877"/>
            <a:ext cx="825221" cy="580816"/>
          </a:xfrm>
          <a:prstGeom prst="rect">
            <a:avLst/>
          </a:prstGeom>
          <a:solidFill>
            <a:schemeClr val="accent1">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5C23B80D-EC56-DDDC-2EE5-087AD3EFE9D0}"/>
              </a:ext>
            </a:extLst>
          </p:cNvPr>
          <p:cNvSpPr/>
          <p:nvPr/>
        </p:nvSpPr>
        <p:spPr>
          <a:xfrm>
            <a:off x="1821422" y="4005331"/>
            <a:ext cx="904357" cy="1000471"/>
          </a:xfrm>
          <a:prstGeom prst="rect">
            <a:avLst/>
          </a:prstGeom>
          <a:solidFill>
            <a:schemeClr val="accent1">
              <a:lumMod val="60000"/>
              <a:lumOff val="4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A4734EA6-2503-9309-15E7-837810911286}"/>
              </a:ext>
            </a:extLst>
          </p:cNvPr>
          <p:cNvSpPr/>
          <p:nvPr/>
        </p:nvSpPr>
        <p:spPr>
          <a:xfrm>
            <a:off x="1917974" y="4089227"/>
            <a:ext cx="717518" cy="355629"/>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3" name="Straight Connector 32">
            <a:extLst>
              <a:ext uri="{FF2B5EF4-FFF2-40B4-BE49-F238E27FC236}">
                <a16:creationId xmlns:a16="http://schemas.microsoft.com/office/drawing/2014/main" id="{8C236570-6CEB-FA32-D95C-A465CFDD7634}"/>
              </a:ext>
            </a:extLst>
          </p:cNvPr>
          <p:cNvCxnSpPr>
            <a:cxnSpLocks/>
            <a:stCxn id="32" idx="1"/>
            <a:endCxn id="32" idx="0"/>
          </p:cNvCxnSpPr>
          <p:nvPr/>
        </p:nvCxnSpPr>
        <p:spPr>
          <a:xfrm flipV="1">
            <a:off x="1917974" y="4089227"/>
            <a:ext cx="358759" cy="17781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BE05A27-9128-A3CB-3150-6A7230B2C69A}"/>
              </a:ext>
            </a:extLst>
          </p:cNvPr>
          <p:cNvCxnSpPr>
            <a:cxnSpLocks/>
          </p:cNvCxnSpPr>
          <p:nvPr/>
        </p:nvCxnSpPr>
        <p:spPr>
          <a:xfrm flipV="1">
            <a:off x="1896985" y="4109760"/>
            <a:ext cx="522122" cy="25439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B0175E0-CAF3-BF15-498E-81E36920657D}"/>
              </a:ext>
            </a:extLst>
          </p:cNvPr>
          <p:cNvCxnSpPr>
            <a:cxnSpLocks/>
          </p:cNvCxnSpPr>
          <p:nvPr/>
        </p:nvCxnSpPr>
        <p:spPr>
          <a:xfrm>
            <a:off x="1821422" y="4540292"/>
            <a:ext cx="90435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4529986-DEEC-B9DE-CA5A-6F733827D525}"/>
              </a:ext>
            </a:extLst>
          </p:cNvPr>
          <p:cNvCxnSpPr>
            <a:cxnSpLocks/>
          </p:cNvCxnSpPr>
          <p:nvPr/>
        </p:nvCxnSpPr>
        <p:spPr>
          <a:xfrm>
            <a:off x="2419107" y="4663734"/>
            <a:ext cx="0" cy="340959"/>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4CC0360-59BE-5C00-F301-5E54EABD1A49}"/>
              </a:ext>
            </a:extLst>
          </p:cNvPr>
          <p:cNvCxnSpPr>
            <a:cxnSpLocks/>
          </p:cNvCxnSpPr>
          <p:nvPr/>
        </p:nvCxnSpPr>
        <p:spPr>
          <a:xfrm>
            <a:off x="1821422" y="4676167"/>
            <a:ext cx="90435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D24F9C64-5AFC-8CD4-030C-C43D0B652D0F}"/>
              </a:ext>
            </a:extLst>
          </p:cNvPr>
          <p:cNvSpPr/>
          <p:nvPr/>
        </p:nvSpPr>
        <p:spPr>
          <a:xfrm flipV="1">
            <a:off x="1906398" y="4596871"/>
            <a:ext cx="52562"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214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grpId="0" nodeType="clickEffect">
                                  <p:stCondLst>
                                    <p:cond delay="0"/>
                                  </p:stCondLst>
                                  <p:childTnLst>
                                    <p:animMotion origin="layout" path="M 3.05556E-6 -7.40741E-7 L 0.24444 -0.0787 " pathEditMode="relative" rAng="0" ptsTypes="AA">
                                      <p:cBhvr>
                                        <p:cTn id="36" dur="500" fill="hold"/>
                                        <p:tgtEl>
                                          <p:spTgt spid="21"/>
                                        </p:tgtEl>
                                        <p:attrNameLst>
                                          <p:attrName>ppt_x</p:attrName>
                                          <p:attrName>ppt_y</p:attrName>
                                        </p:attrNameLst>
                                      </p:cBhvr>
                                      <p:rCtr x="12222" y="-3935"/>
                                    </p:animMotion>
                                  </p:childTnLst>
                                </p:cTn>
                              </p:par>
                              <p:par>
                                <p:cTn id="37" presetID="0" presetClass="path" presetSubtype="0" accel="50000" decel="50000" fill="hold" grpId="0" nodeType="withEffect">
                                  <p:stCondLst>
                                    <p:cond delay="0"/>
                                  </p:stCondLst>
                                  <p:childTnLst>
                                    <p:animMotion origin="layout" path="M 0.0007 -0.00047 L 0.29862 -0.06829 " pathEditMode="relative" rAng="0" ptsTypes="AA">
                                      <p:cBhvr>
                                        <p:cTn id="38" dur="500" fill="hold"/>
                                        <p:tgtEl>
                                          <p:spTgt spid="22"/>
                                        </p:tgtEl>
                                        <p:attrNameLst>
                                          <p:attrName>ppt_x</p:attrName>
                                          <p:attrName>ppt_y</p:attrName>
                                        </p:attrNameLst>
                                      </p:cBhvr>
                                      <p:rCtr x="14896" y="-3403"/>
                                    </p:animMotion>
                                  </p:childTnLst>
                                </p:cTn>
                              </p:par>
                              <p:par>
                                <p:cTn id="39" presetID="0" presetClass="path" presetSubtype="0" accel="50000" decel="50000" fill="hold" grpId="0" nodeType="withEffect">
                                  <p:stCondLst>
                                    <p:cond delay="0"/>
                                  </p:stCondLst>
                                  <p:childTnLst>
                                    <p:animMotion origin="layout" path="M -0.03263 -0.07222 L 0.56337 -0.18935 " pathEditMode="relative" rAng="0" ptsTypes="AA">
                                      <p:cBhvr>
                                        <p:cTn id="40" dur="500" fill="hold"/>
                                        <p:tgtEl>
                                          <p:spTgt spid="24"/>
                                        </p:tgtEl>
                                        <p:attrNameLst>
                                          <p:attrName>ppt_x</p:attrName>
                                          <p:attrName>ppt_y</p:attrName>
                                        </p:attrNameLst>
                                      </p:cBhvr>
                                      <p:rCtr x="29792" y="-5856"/>
                                    </p:animMotion>
                                  </p:childTnLst>
                                </p:cTn>
                              </p:par>
                              <p:par>
                                <p:cTn id="41" presetID="0" presetClass="path" presetSubtype="0" accel="50000" decel="50000" fill="hold" grpId="0" nodeType="withEffect">
                                  <p:stCondLst>
                                    <p:cond delay="0"/>
                                  </p:stCondLst>
                                  <p:childTnLst>
                                    <p:animMotion origin="layout" path="M -4.44444E-6 -0.00023 L 0.5941 -0.15393 " pathEditMode="relative" rAng="0" ptsTypes="AA">
                                      <p:cBhvr>
                                        <p:cTn id="42" dur="500" fill="hold"/>
                                        <p:tgtEl>
                                          <p:spTgt spid="23"/>
                                        </p:tgtEl>
                                        <p:attrNameLst>
                                          <p:attrName>ppt_x</p:attrName>
                                          <p:attrName>ppt_y</p:attrName>
                                        </p:attrNameLst>
                                      </p:cBhvr>
                                      <p:rCtr x="29705" y="-7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P spid="21" grpId="0" animBg="1"/>
      <p:bldP spid="22" grpId="0" animBg="1"/>
      <p:bldP spid="23" grpId="0" animBg="1"/>
      <p:bldP spid="24" grpId="0" animBg="1"/>
      <p:bldP spid="27" grpId="0" animBg="1"/>
      <p:bldP spid="28" grpId="0" animBg="1"/>
      <p:bldP spid="29" grpId="0" animBg="1"/>
      <p:bldP spid="30" grpId="0" animBg="1"/>
      <p:bldP spid="31" grpId="0" animBg="1"/>
      <p:bldP spid="32" grpId="0" animBg="1"/>
      <p:bldP spid="38"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5E69F-65CB-7136-56D3-53A19AF21DDE}"/>
              </a:ext>
            </a:extLst>
          </p:cNvPr>
          <p:cNvSpPr>
            <a:spLocks noGrp="1"/>
          </p:cNvSpPr>
          <p:nvPr>
            <p:ph type="title"/>
          </p:nvPr>
        </p:nvSpPr>
        <p:spPr/>
        <p:txBody>
          <a:bodyPr/>
          <a:lstStyle/>
          <a:p>
            <a:r>
              <a:rPr lang="en-US" dirty="0"/>
              <a:t>Genomic Data is Growing at a Fast Pace</a:t>
            </a:r>
            <a:endParaRPr lang="en-CH" dirty="0"/>
          </a:p>
        </p:txBody>
      </p:sp>
      <p:sp>
        <p:nvSpPr>
          <p:cNvPr id="4" name="Rounded Rectangle 3">
            <a:extLst>
              <a:ext uri="{FF2B5EF4-FFF2-40B4-BE49-F238E27FC236}">
                <a16:creationId xmlns:a16="http://schemas.microsoft.com/office/drawing/2014/main" id="{1CC96095-42D6-E340-0D72-8973A09B0984}"/>
              </a:ext>
            </a:extLst>
          </p:cNvPr>
          <p:cNvSpPr/>
          <p:nvPr/>
        </p:nvSpPr>
        <p:spPr>
          <a:xfrm>
            <a:off x="209862" y="914640"/>
            <a:ext cx="3687581" cy="867968"/>
          </a:xfrm>
          <a:prstGeom prst="round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Important Role </a:t>
            </a:r>
            <a:b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 Many Fields</a:t>
            </a:r>
          </a:p>
        </p:txBody>
      </p:sp>
      <p:sp>
        <p:nvSpPr>
          <p:cNvPr id="5" name="Rounded Rectangle 4">
            <a:extLst>
              <a:ext uri="{FF2B5EF4-FFF2-40B4-BE49-F238E27FC236}">
                <a16:creationId xmlns:a16="http://schemas.microsoft.com/office/drawing/2014/main" id="{D5888AE0-88AE-6D5A-B2CF-BF54F8BDEDCC}"/>
              </a:ext>
            </a:extLst>
          </p:cNvPr>
          <p:cNvSpPr/>
          <p:nvPr/>
        </p:nvSpPr>
        <p:spPr>
          <a:xfrm>
            <a:off x="5246557" y="914640"/>
            <a:ext cx="3687581" cy="867968"/>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Significant Drop</a:t>
            </a:r>
            <a:b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CH" sz="24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 Sequencing Cost</a:t>
            </a:r>
          </a:p>
        </p:txBody>
      </p:sp>
      <p:sp>
        <p:nvSpPr>
          <p:cNvPr id="6" name="Right Arrow 5">
            <a:extLst>
              <a:ext uri="{FF2B5EF4-FFF2-40B4-BE49-F238E27FC236}">
                <a16:creationId xmlns:a16="http://schemas.microsoft.com/office/drawing/2014/main" id="{1F26BBCF-B406-4034-4CDC-42EC99A57A15}"/>
              </a:ext>
            </a:extLst>
          </p:cNvPr>
          <p:cNvSpPr/>
          <p:nvPr/>
        </p:nvSpPr>
        <p:spPr>
          <a:xfrm rot="5400000">
            <a:off x="4166753" y="1518766"/>
            <a:ext cx="810491" cy="883227"/>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2BBF4B3-DDDD-60F8-CEB8-9B58CBE0025D}"/>
              </a:ext>
            </a:extLst>
          </p:cNvPr>
          <p:cNvSpPr txBox="1"/>
          <p:nvPr/>
        </p:nvSpPr>
        <p:spPr>
          <a:xfrm>
            <a:off x="1" y="2293433"/>
            <a:ext cx="9144000"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Fast growth in </a:t>
            </a:r>
            <a:r>
              <a:rPr kumimoji="0" lang="en-GB"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genomic</a:t>
            </a:r>
            <a:r>
              <a:rPr kumimoji="0" lang="en-CH"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 data size</a:t>
            </a:r>
          </a:p>
        </p:txBody>
      </p:sp>
      <p:graphicFrame>
        <p:nvGraphicFramePr>
          <p:cNvPr id="8" name="Chart 7">
            <a:extLst>
              <a:ext uri="{FF2B5EF4-FFF2-40B4-BE49-F238E27FC236}">
                <a16:creationId xmlns:a16="http://schemas.microsoft.com/office/drawing/2014/main" id="{531AC431-11EB-3CD7-3914-BEFDDAAC9387}"/>
              </a:ext>
            </a:extLst>
          </p:cNvPr>
          <p:cNvGraphicFramePr>
            <a:graphicFrameLocks/>
          </p:cNvGraphicFramePr>
          <p:nvPr/>
        </p:nvGraphicFramePr>
        <p:xfrm>
          <a:off x="209860" y="2755098"/>
          <a:ext cx="8724276" cy="341710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51849E2B-7135-4937-C665-BDDBA7A8302B}"/>
              </a:ext>
            </a:extLst>
          </p:cNvPr>
          <p:cNvSpPr txBox="1"/>
          <p:nvPr/>
        </p:nvSpPr>
        <p:spPr>
          <a:xfrm>
            <a:off x="1477319" y="5943360"/>
            <a:ext cx="714224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Public Genomic</a:t>
            </a: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Sequence Reads Data Size </a:t>
            </a:r>
            <a:b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in Sequence Read Archive (SRA) Over Years</a:t>
            </a:r>
          </a:p>
        </p:txBody>
      </p:sp>
      <p:cxnSp>
        <p:nvCxnSpPr>
          <p:cNvPr id="11" name="Straight Arrow Connector 10">
            <a:extLst>
              <a:ext uri="{FF2B5EF4-FFF2-40B4-BE49-F238E27FC236}">
                <a16:creationId xmlns:a16="http://schemas.microsoft.com/office/drawing/2014/main" id="{83103B32-4BDA-43EA-2260-3865A6CEDD28}"/>
              </a:ext>
            </a:extLst>
          </p:cNvPr>
          <p:cNvCxnSpPr>
            <a:cxnSpLocks/>
          </p:cNvCxnSpPr>
          <p:nvPr/>
        </p:nvCxnSpPr>
        <p:spPr>
          <a:xfrm flipV="1">
            <a:off x="3294529" y="2971800"/>
            <a:ext cx="4894730" cy="2138082"/>
          </a:xfrm>
          <a:prstGeom prst="straightConnector1">
            <a:avLst/>
          </a:prstGeom>
          <a:ln w="41275">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6B39BF1-37BE-F909-B09B-D83097527781}"/>
              </a:ext>
            </a:extLst>
          </p:cNvPr>
          <p:cNvSpPr txBox="1"/>
          <p:nvPr/>
        </p:nvSpPr>
        <p:spPr>
          <a:xfrm rot="20067630">
            <a:off x="5729916" y="2985295"/>
            <a:ext cx="2484077"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260.3x</a:t>
            </a:r>
            <a:endParaRPr kumimoji="0" lang="en-CH"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03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8">
                                            <p:graphicEl>
                                              <a:chart seriesIdx="0" categoryIdx="-4" bldStep="series"/>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left)">
                                      <p:cBhvr>
                                        <p:cTn id="29" dur="500"/>
                                        <p:tgtEl>
                                          <p:spTgt spid="8">
                                            <p:graphicEl>
                                              <a:chart seriesIdx="-3" categoryIdx="-3" bldStep="gridLegend"/>
                                            </p:graphic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left)">
                                      <p:cBhvr>
                                        <p:cTn id="32" dur="500"/>
                                        <p:tgtEl>
                                          <p:spTgt spid="8">
                                            <p:graphicEl>
                                              <a:chart seriesIdx="0" categoryIdx="-4" bldStep="series"/>
                                            </p:graphic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22" presetClass="entr" presetSubtype="8"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Graphic spid="8" grpId="0" uiExpand="1">
        <p:bldSub>
          <a:bldChart bld="series"/>
        </p:bldSub>
      </p:bldGraphic>
      <p:bldGraphic spid="8" grpId="1" uiExpand="1">
        <p:bldSub>
          <a:bldChart bld="series"/>
        </p:bldSub>
      </p:bldGraphic>
      <p:bldP spid="9" grpId="0"/>
      <p:bldP spid="15" grpId="0"/>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7BBF3-5D50-E243-4C13-445B0FA87F73}"/>
              </a:ext>
            </a:extLst>
          </p:cNvPr>
          <p:cNvSpPr>
            <a:spLocks noGrp="1"/>
          </p:cNvSpPr>
          <p:nvPr>
            <p:ph type="title"/>
          </p:nvPr>
        </p:nvSpPr>
        <p:spPr>
          <a:solidFill>
            <a:srgbClr val="FAF8F4"/>
          </a:solidFill>
        </p:spPr>
        <p:txBody>
          <a:bodyPr/>
          <a:lstStyle/>
          <a:p>
            <a:r>
              <a:rPr lang="en-CH" sz="3000" dirty="0"/>
              <a:t>Large Efforts in Handling Fast-Growing Genomic Data</a:t>
            </a:r>
          </a:p>
        </p:txBody>
      </p:sp>
      <p:sp>
        <p:nvSpPr>
          <p:cNvPr id="24" name="Rectangle 23">
            <a:extLst>
              <a:ext uri="{FF2B5EF4-FFF2-40B4-BE49-F238E27FC236}">
                <a16:creationId xmlns:a16="http://schemas.microsoft.com/office/drawing/2014/main" id="{26B9AC37-0B3D-1CC6-F878-870DD2BC277D}"/>
              </a:ext>
            </a:extLst>
          </p:cNvPr>
          <p:cNvSpPr/>
          <p:nvPr/>
        </p:nvSpPr>
        <p:spPr>
          <a:xfrm>
            <a:off x="4821430" y="1547649"/>
            <a:ext cx="3935380" cy="2343865"/>
          </a:xfrm>
          <a:prstGeom prst="rect">
            <a:avLst/>
          </a:prstGeom>
          <a:solidFill>
            <a:schemeClr val="accent5">
              <a:lumMod val="20000"/>
              <a:lumOff val="80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Store Genome Sequence Data </a:t>
            </a:r>
            <a:b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Highly-Compressed Formats</a:t>
            </a:r>
            <a:endPar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nvGrpSpPr>
          <p:cNvPr id="25" name="Group 24">
            <a:extLst>
              <a:ext uri="{FF2B5EF4-FFF2-40B4-BE49-F238E27FC236}">
                <a16:creationId xmlns:a16="http://schemas.microsoft.com/office/drawing/2014/main" id="{4ECF9F0D-3EBE-2D2B-2DB4-993F33398B68}"/>
              </a:ext>
            </a:extLst>
          </p:cNvPr>
          <p:cNvGrpSpPr/>
          <p:nvPr/>
        </p:nvGrpSpPr>
        <p:grpSpPr>
          <a:xfrm>
            <a:off x="6254752" y="2544222"/>
            <a:ext cx="1068735" cy="1070854"/>
            <a:chOff x="1530363" y="3810273"/>
            <a:chExt cx="680525" cy="782950"/>
          </a:xfrm>
          <a:solidFill>
            <a:schemeClr val="accent5">
              <a:lumMod val="75000"/>
            </a:schemeClr>
          </a:solidFill>
        </p:grpSpPr>
        <p:grpSp>
          <p:nvGrpSpPr>
            <p:cNvPr id="26" name="Graphic 10" descr="Database">
              <a:extLst>
                <a:ext uri="{FF2B5EF4-FFF2-40B4-BE49-F238E27FC236}">
                  <a16:creationId xmlns:a16="http://schemas.microsoft.com/office/drawing/2014/main" id="{50D07F49-26EA-A47C-F15B-4CBE06037D0B}"/>
                </a:ext>
              </a:extLst>
            </p:cNvPr>
            <p:cNvGrpSpPr/>
            <p:nvPr/>
          </p:nvGrpSpPr>
          <p:grpSpPr>
            <a:xfrm>
              <a:off x="1530363" y="3810273"/>
              <a:ext cx="680525" cy="782950"/>
              <a:chOff x="4605081" y="2316427"/>
              <a:chExt cx="3413951" cy="2193773"/>
            </a:xfrm>
            <a:grpFill/>
          </p:grpSpPr>
          <p:sp>
            <p:nvSpPr>
              <p:cNvPr id="28" name="Freeform 27">
                <a:extLst>
                  <a:ext uri="{FF2B5EF4-FFF2-40B4-BE49-F238E27FC236}">
                    <a16:creationId xmlns:a16="http://schemas.microsoft.com/office/drawing/2014/main" id="{527E54C7-7B1D-BCA7-4AA2-FC610A5AAAB8}"/>
                  </a:ext>
                </a:extLst>
              </p:cNvPr>
              <p:cNvSpPr/>
              <p:nvPr/>
            </p:nvSpPr>
            <p:spPr>
              <a:xfrm>
                <a:off x="4605081" y="2316427"/>
                <a:ext cx="3413951" cy="461847"/>
              </a:xfrm>
              <a:custGeom>
                <a:avLst/>
                <a:gdLst>
                  <a:gd name="connsiteX0" fmla="*/ 3413952 w 3413951"/>
                  <a:gd name="connsiteY0" fmla="*/ 230924 h 461847"/>
                  <a:gd name="connsiteX1" fmla="*/ 1706976 w 3413951"/>
                  <a:gd name="connsiteY1" fmla="*/ 461847 h 461847"/>
                  <a:gd name="connsiteX2" fmla="*/ 0 w 3413951"/>
                  <a:gd name="connsiteY2" fmla="*/ 230924 h 461847"/>
                  <a:gd name="connsiteX3" fmla="*/ 1706976 w 3413951"/>
                  <a:gd name="connsiteY3" fmla="*/ 0 h 461847"/>
                  <a:gd name="connsiteX4" fmla="*/ 3413952 w 3413951"/>
                  <a:gd name="connsiteY4" fmla="*/ 230924 h 461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951" h="461847">
                    <a:moveTo>
                      <a:pt x="3413952" y="230924"/>
                    </a:moveTo>
                    <a:cubicBezTo>
                      <a:pt x="3413952" y="358459"/>
                      <a:pt x="2649713" y="461847"/>
                      <a:pt x="1706976" y="461847"/>
                    </a:cubicBezTo>
                    <a:cubicBezTo>
                      <a:pt x="764239" y="461847"/>
                      <a:pt x="0" y="358459"/>
                      <a:pt x="0" y="230924"/>
                    </a:cubicBezTo>
                    <a:cubicBezTo>
                      <a:pt x="0" y="103388"/>
                      <a:pt x="764239" y="0"/>
                      <a:pt x="1706976" y="0"/>
                    </a:cubicBezTo>
                    <a:cubicBezTo>
                      <a:pt x="2649713" y="0"/>
                      <a:pt x="3413952" y="103388"/>
                      <a:pt x="3413952" y="230924"/>
                    </a:cubicBezTo>
                    <a:close/>
                  </a:path>
                </a:pathLst>
              </a:custGeom>
              <a:grpFill/>
              <a:ln w="609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8">
                <a:extLst>
                  <a:ext uri="{FF2B5EF4-FFF2-40B4-BE49-F238E27FC236}">
                    <a16:creationId xmlns:a16="http://schemas.microsoft.com/office/drawing/2014/main" id="{DF586AA5-6B84-BAF7-2A68-36F07AD17E43}"/>
                  </a:ext>
                </a:extLst>
              </p:cNvPr>
              <p:cNvSpPr/>
              <p:nvPr/>
            </p:nvSpPr>
            <p:spPr>
              <a:xfrm>
                <a:off x="4605081" y="3240121"/>
                <a:ext cx="3413951" cy="692770"/>
              </a:xfrm>
              <a:custGeom>
                <a:avLst/>
                <a:gdLst>
                  <a:gd name="connsiteX0" fmla="*/ 2926245 w 3413951"/>
                  <a:gd name="connsiteY0" fmla="*/ 461847 h 692770"/>
                  <a:gd name="connsiteX1" fmla="*/ 2804318 w 3413951"/>
                  <a:gd name="connsiteY1" fmla="*/ 404116 h 692770"/>
                  <a:gd name="connsiteX2" fmla="*/ 2926245 w 3413951"/>
                  <a:gd name="connsiteY2" fmla="*/ 346385 h 692770"/>
                  <a:gd name="connsiteX3" fmla="*/ 3048171 w 3413951"/>
                  <a:gd name="connsiteY3" fmla="*/ 404116 h 692770"/>
                  <a:gd name="connsiteX4" fmla="*/ 2926245 w 3413951"/>
                  <a:gd name="connsiteY4" fmla="*/ 461847 h 692770"/>
                  <a:gd name="connsiteX5" fmla="*/ 1706976 w 3413951"/>
                  <a:gd name="connsiteY5" fmla="*/ 230924 h 692770"/>
                  <a:gd name="connsiteX6" fmla="*/ 0 w 3413951"/>
                  <a:gd name="connsiteY6" fmla="*/ 0 h 692770"/>
                  <a:gd name="connsiteX7" fmla="*/ 0 w 3413951"/>
                  <a:gd name="connsiteY7" fmla="*/ 461847 h 692770"/>
                  <a:gd name="connsiteX8" fmla="*/ 1706976 w 3413951"/>
                  <a:gd name="connsiteY8" fmla="*/ 692771 h 692770"/>
                  <a:gd name="connsiteX9" fmla="*/ 3413952 w 3413951"/>
                  <a:gd name="connsiteY9" fmla="*/ 461847 h 692770"/>
                  <a:gd name="connsiteX10" fmla="*/ 3413952 w 3413951"/>
                  <a:gd name="connsiteY10" fmla="*/ 0 h 692770"/>
                  <a:gd name="connsiteX11" fmla="*/ 1706976 w 3413951"/>
                  <a:gd name="connsiteY11" fmla="*/ 230924 h 69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3951" h="692770">
                    <a:moveTo>
                      <a:pt x="2926245" y="461847"/>
                    </a:moveTo>
                    <a:cubicBezTo>
                      <a:pt x="2853089" y="461847"/>
                      <a:pt x="2804318" y="438755"/>
                      <a:pt x="2804318" y="404116"/>
                    </a:cubicBezTo>
                    <a:cubicBezTo>
                      <a:pt x="2804318" y="369478"/>
                      <a:pt x="2853089" y="346385"/>
                      <a:pt x="2926245" y="346385"/>
                    </a:cubicBezTo>
                    <a:cubicBezTo>
                      <a:pt x="2999401" y="346385"/>
                      <a:pt x="3048171" y="369478"/>
                      <a:pt x="3048171" y="404116"/>
                    </a:cubicBezTo>
                    <a:cubicBezTo>
                      <a:pt x="3048171" y="438755"/>
                      <a:pt x="2999401" y="461847"/>
                      <a:pt x="2926245" y="461847"/>
                    </a:cubicBezTo>
                    <a:close/>
                    <a:moveTo>
                      <a:pt x="1706976" y="230924"/>
                    </a:moveTo>
                    <a:cubicBezTo>
                      <a:pt x="768139" y="230924"/>
                      <a:pt x="0" y="127008"/>
                      <a:pt x="0" y="0"/>
                    </a:cubicBezTo>
                    <a:lnTo>
                      <a:pt x="0" y="461847"/>
                    </a:lnTo>
                    <a:cubicBezTo>
                      <a:pt x="0" y="588855"/>
                      <a:pt x="768139" y="692771"/>
                      <a:pt x="1706976" y="692771"/>
                    </a:cubicBezTo>
                    <a:cubicBezTo>
                      <a:pt x="2645813" y="692771"/>
                      <a:pt x="3413952" y="588855"/>
                      <a:pt x="3413952" y="461847"/>
                    </a:cubicBezTo>
                    <a:lnTo>
                      <a:pt x="3413952" y="0"/>
                    </a:lnTo>
                    <a:cubicBezTo>
                      <a:pt x="3413952" y="127008"/>
                      <a:pt x="2645813" y="230924"/>
                      <a:pt x="1706976" y="230924"/>
                    </a:cubicBezTo>
                    <a:close/>
                  </a:path>
                </a:pathLst>
              </a:custGeom>
              <a:grpFill/>
              <a:ln w="609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27FD861F-5AB7-25B5-8F93-33827832C497}"/>
                  </a:ext>
                </a:extLst>
              </p:cNvPr>
              <p:cNvSpPr/>
              <p:nvPr/>
            </p:nvSpPr>
            <p:spPr>
              <a:xfrm>
                <a:off x="4605081" y="3817430"/>
                <a:ext cx="3413951" cy="692770"/>
              </a:xfrm>
              <a:custGeom>
                <a:avLst/>
                <a:gdLst>
                  <a:gd name="connsiteX0" fmla="*/ 2926245 w 3413951"/>
                  <a:gd name="connsiteY0" fmla="*/ 461847 h 692770"/>
                  <a:gd name="connsiteX1" fmla="*/ 2804318 w 3413951"/>
                  <a:gd name="connsiteY1" fmla="*/ 404116 h 692770"/>
                  <a:gd name="connsiteX2" fmla="*/ 2926245 w 3413951"/>
                  <a:gd name="connsiteY2" fmla="*/ 346385 h 692770"/>
                  <a:gd name="connsiteX3" fmla="*/ 3048171 w 3413951"/>
                  <a:gd name="connsiteY3" fmla="*/ 404116 h 692770"/>
                  <a:gd name="connsiteX4" fmla="*/ 2926245 w 3413951"/>
                  <a:gd name="connsiteY4" fmla="*/ 461847 h 692770"/>
                  <a:gd name="connsiteX5" fmla="*/ 1706976 w 3413951"/>
                  <a:gd name="connsiteY5" fmla="*/ 230924 h 692770"/>
                  <a:gd name="connsiteX6" fmla="*/ 0 w 3413951"/>
                  <a:gd name="connsiteY6" fmla="*/ 0 h 692770"/>
                  <a:gd name="connsiteX7" fmla="*/ 0 w 3413951"/>
                  <a:gd name="connsiteY7" fmla="*/ 461847 h 692770"/>
                  <a:gd name="connsiteX8" fmla="*/ 1706976 w 3413951"/>
                  <a:gd name="connsiteY8" fmla="*/ 692771 h 692770"/>
                  <a:gd name="connsiteX9" fmla="*/ 3413952 w 3413951"/>
                  <a:gd name="connsiteY9" fmla="*/ 461847 h 692770"/>
                  <a:gd name="connsiteX10" fmla="*/ 3413952 w 3413951"/>
                  <a:gd name="connsiteY10" fmla="*/ 0 h 692770"/>
                  <a:gd name="connsiteX11" fmla="*/ 1706976 w 3413951"/>
                  <a:gd name="connsiteY11" fmla="*/ 230924 h 69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3951" h="692770">
                    <a:moveTo>
                      <a:pt x="2926245" y="461847"/>
                    </a:moveTo>
                    <a:cubicBezTo>
                      <a:pt x="2853089" y="461847"/>
                      <a:pt x="2804318" y="438755"/>
                      <a:pt x="2804318" y="404116"/>
                    </a:cubicBezTo>
                    <a:cubicBezTo>
                      <a:pt x="2804318" y="369478"/>
                      <a:pt x="2853089" y="346385"/>
                      <a:pt x="2926245" y="346385"/>
                    </a:cubicBezTo>
                    <a:cubicBezTo>
                      <a:pt x="2999401" y="346385"/>
                      <a:pt x="3048171" y="369478"/>
                      <a:pt x="3048171" y="404116"/>
                    </a:cubicBezTo>
                    <a:cubicBezTo>
                      <a:pt x="3048171" y="438755"/>
                      <a:pt x="2999401" y="461847"/>
                      <a:pt x="2926245" y="461847"/>
                    </a:cubicBezTo>
                    <a:close/>
                    <a:moveTo>
                      <a:pt x="1706976" y="230924"/>
                    </a:moveTo>
                    <a:cubicBezTo>
                      <a:pt x="768139" y="230924"/>
                      <a:pt x="0" y="127008"/>
                      <a:pt x="0" y="0"/>
                    </a:cubicBezTo>
                    <a:lnTo>
                      <a:pt x="0" y="461847"/>
                    </a:lnTo>
                    <a:cubicBezTo>
                      <a:pt x="0" y="588855"/>
                      <a:pt x="768139" y="692771"/>
                      <a:pt x="1706976" y="692771"/>
                    </a:cubicBezTo>
                    <a:cubicBezTo>
                      <a:pt x="2645813" y="692771"/>
                      <a:pt x="3413952" y="588855"/>
                      <a:pt x="3413952" y="461847"/>
                    </a:cubicBezTo>
                    <a:lnTo>
                      <a:pt x="3413952" y="0"/>
                    </a:lnTo>
                    <a:cubicBezTo>
                      <a:pt x="3413952" y="127008"/>
                      <a:pt x="2645813" y="230924"/>
                      <a:pt x="1706976" y="230924"/>
                    </a:cubicBezTo>
                    <a:close/>
                  </a:path>
                </a:pathLst>
              </a:custGeom>
              <a:grpFill/>
              <a:ln w="609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7" name="Freeform 26">
              <a:extLst>
                <a:ext uri="{FF2B5EF4-FFF2-40B4-BE49-F238E27FC236}">
                  <a16:creationId xmlns:a16="http://schemas.microsoft.com/office/drawing/2014/main" id="{F1B35AB7-F0A7-F275-80F3-8F256DB7F27F}"/>
                </a:ext>
              </a:extLst>
            </p:cNvPr>
            <p:cNvSpPr/>
            <p:nvPr/>
          </p:nvSpPr>
          <p:spPr>
            <a:xfrm>
              <a:off x="1530363" y="3933897"/>
              <a:ext cx="680525" cy="247247"/>
            </a:xfrm>
            <a:custGeom>
              <a:avLst/>
              <a:gdLst>
                <a:gd name="connsiteX0" fmla="*/ 2926245 w 3413951"/>
                <a:gd name="connsiteY0" fmla="*/ 461847 h 692770"/>
                <a:gd name="connsiteX1" fmla="*/ 2804318 w 3413951"/>
                <a:gd name="connsiteY1" fmla="*/ 404116 h 692770"/>
                <a:gd name="connsiteX2" fmla="*/ 2926245 w 3413951"/>
                <a:gd name="connsiteY2" fmla="*/ 346385 h 692770"/>
                <a:gd name="connsiteX3" fmla="*/ 3048171 w 3413951"/>
                <a:gd name="connsiteY3" fmla="*/ 404116 h 692770"/>
                <a:gd name="connsiteX4" fmla="*/ 2926245 w 3413951"/>
                <a:gd name="connsiteY4" fmla="*/ 461847 h 692770"/>
                <a:gd name="connsiteX5" fmla="*/ 1706976 w 3413951"/>
                <a:gd name="connsiteY5" fmla="*/ 230924 h 692770"/>
                <a:gd name="connsiteX6" fmla="*/ 0 w 3413951"/>
                <a:gd name="connsiteY6" fmla="*/ 0 h 692770"/>
                <a:gd name="connsiteX7" fmla="*/ 0 w 3413951"/>
                <a:gd name="connsiteY7" fmla="*/ 461847 h 692770"/>
                <a:gd name="connsiteX8" fmla="*/ 1706976 w 3413951"/>
                <a:gd name="connsiteY8" fmla="*/ 692771 h 692770"/>
                <a:gd name="connsiteX9" fmla="*/ 3413952 w 3413951"/>
                <a:gd name="connsiteY9" fmla="*/ 461847 h 692770"/>
                <a:gd name="connsiteX10" fmla="*/ 3413952 w 3413951"/>
                <a:gd name="connsiteY10" fmla="*/ 0 h 692770"/>
                <a:gd name="connsiteX11" fmla="*/ 1706976 w 3413951"/>
                <a:gd name="connsiteY11" fmla="*/ 230924 h 69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3951" h="692770">
                  <a:moveTo>
                    <a:pt x="2926245" y="461847"/>
                  </a:moveTo>
                  <a:cubicBezTo>
                    <a:pt x="2853089" y="461847"/>
                    <a:pt x="2804318" y="438755"/>
                    <a:pt x="2804318" y="404116"/>
                  </a:cubicBezTo>
                  <a:cubicBezTo>
                    <a:pt x="2804318" y="369478"/>
                    <a:pt x="2853089" y="346385"/>
                    <a:pt x="2926245" y="346385"/>
                  </a:cubicBezTo>
                  <a:cubicBezTo>
                    <a:pt x="2999401" y="346385"/>
                    <a:pt x="3048171" y="369478"/>
                    <a:pt x="3048171" y="404116"/>
                  </a:cubicBezTo>
                  <a:cubicBezTo>
                    <a:pt x="3048171" y="438755"/>
                    <a:pt x="2999401" y="461847"/>
                    <a:pt x="2926245" y="461847"/>
                  </a:cubicBezTo>
                  <a:close/>
                  <a:moveTo>
                    <a:pt x="1706976" y="230924"/>
                  </a:moveTo>
                  <a:cubicBezTo>
                    <a:pt x="768139" y="230924"/>
                    <a:pt x="0" y="127008"/>
                    <a:pt x="0" y="0"/>
                  </a:cubicBezTo>
                  <a:lnTo>
                    <a:pt x="0" y="461847"/>
                  </a:lnTo>
                  <a:cubicBezTo>
                    <a:pt x="0" y="588855"/>
                    <a:pt x="768139" y="692771"/>
                    <a:pt x="1706976" y="692771"/>
                  </a:cubicBezTo>
                  <a:cubicBezTo>
                    <a:pt x="2645813" y="692771"/>
                    <a:pt x="3413952" y="588855"/>
                    <a:pt x="3413952" y="461847"/>
                  </a:cubicBezTo>
                  <a:lnTo>
                    <a:pt x="3413952" y="0"/>
                  </a:lnTo>
                  <a:cubicBezTo>
                    <a:pt x="3413952" y="127008"/>
                    <a:pt x="2645813" y="230924"/>
                    <a:pt x="1706976" y="230924"/>
                  </a:cubicBezTo>
                  <a:close/>
                </a:path>
              </a:pathLst>
            </a:custGeom>
            <a:grpFill/>
            <a:ln w="609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1" name="Rectangle 30">
            <a:extLst>
              <a:ext uri="{FF2B5EF4-FFF2-40B4-BE49-F238E27FC236}">
                <a16:creationId xmlns:a16="http://schemas.microsoft.com/office/drawing/2014/main" id="{12AC0775-DAA3-0C96-703E-C1FA313E6A6B}"/>
              </a:ext>
            </a:extLst>
          </p:cNvPr>
          <p:cNvSpPr/>
          <p:nvPr/>
        </p:nvSpPr>
        <p:spPr>
          <a:xfrm>
            <a:off x="365924" y="1547649"/>
            <a:ext cx="3935380" cy="2343866"/>
          </a:xfrm>
          <a:prstGeom prst="rect">
            <a:avLst/>
          </a:prstGeom>
          <a:solidFill>
            <a:srgbClr val="E4D3FA"/>
          </a:solidFill>
          <a:ln w="38100">
            <a:solidFill>
              <a:srgbClr val="8C3FCA"/>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Accelerate </a:t>
            </a:r>
            <a:b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Genome Sequence Analysis</a:t>
            </a:r>
            <a:endPar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32" name="Graphic 31" descr="Processor">
            <a:extLst>
              <a:ext uri="{FF2B5EF4-FFF2-40B4-BE49-F238E27FC236}">
                <a16:creationId xmlns:a16="http://schemas.microsoft.com/office/drawing/2014/main" id="{104E0BF1-1D6D-8EDF-954E-B1A1683A9F1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38586" y="2335158"/>
            <a:ext cx="1390053" cy="1390053"/>
          </a:xfrm>
          <a:prstGeom prst="rect">
            <a:avLst/>
          </a:prstGeom>
        </p:spPr>
      </p:pic>
    </p:spTree>
    <p:extLst>
      <p:ext uri="{BB962C8B-B14F-4D97-AF65-F5344CB8AC3E}">
        <p14:creationId xmlns:p14="http://schemas.microsoft.com/office/powerpoint/2010/main" val="411396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1"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7BBF3-5D50-E243-4C13-445B0FA87F73}"/>
              </a:ext>
            </a:extLst>
          </p:cNvPr>
          <p:cNvSpPr>
            <a:spLocks noGrp="1"/>
          </p:cNvSpPr>
          <p:nvPr>
            <p:ph type="title"/>
          </p:nvPr>
        </p:nvSpPr>
        <p:spPr/>
        <p:txBody>
          <a:bodyPr/>
          <a:lstStyle/>
          <a:p>
            <a:r>
              <a:rPr lang="en-CH" sz="3000" dirty="0"/>
              <a:t>Data Preparation Bottleneck</a:t>
            </a:r>
          </a:p>
        </p:txBody>
      </p:sp>
      <p:sp>
        <p:nvSpPr>
          <p:cNvPr id="6" name="Rectangle 5">
            <a:extLst>
              <a:ext uri="{FF2B5EF4-FFF2-40B4-BE49-F238E27FC236}">
                <a16:creationId xmlns:a16="http://schemas.microsoft.com/office/drawing/2014/main" id="{474B748E-2409-D100-5B28-AA308146422A}"/>
              </a:ext>
            </a:extLst>
          </p:cNvPr>
          <p:cNvSpPr/>
          <p:nvPr/>
        </p:nvSpPr>
        <p:spPr>
          <a:xfrm>
            <a:off x="4821430" y="1547649"/>
            <a:ext cx="3935380" cy="2343865"/>
          </a:xfrm>
          <a:prstGeom prst="rect">
            <a:avLst/>
          </a:prstGeom>
          <a:solidFill>
            <a:schemeClr val="accent5">
              <a:lumMod val="20000"/>
              <a:lumOff val="80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Store Genome Sequence Data </a:t>
            </a:r>
            <a:b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Highly-Compressed Formats</a:t>
            </a:r>
            <a:endPar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nvGrpSpPr>
          <p:cNvPr id="7" name="Group 6">
            <a:extLst>
              <a:ext uri="{FF2B5EF4-FFF2-40B4-BE49-F238E27FC236}">
                <a16:creationId xmlns:a16="http://schemas.microsoft.com/office/drawing/2014/main" id="{3A9BBD44-E2B7-4B75-744E-ECA708D1EAAA}"/>
              </a:ext>
            </a:extLst>
          </p:cNvPr>
          <p:cNvGrpSpPr/>
          <p:nvPr/>
        </p:nvGrpSpPr>
        <p:grpSpPr>
          <a:xfrm>
            <a:off x="6254752" y="2544222"/>
            <a:ext cx="1068735" cy="1070854"/>
            <a:chOff x="1530363" y="3810273"/>
            <a:chExt cx="680525" cy="782950"/>
          </a:xfrm>
          <a:solidFill>
            <a:schemeClr val="accent5">
              <a:lumMod val="75000"/>
            </a:schemeClr>
          </a:solidFill>
        </p:grpSpPr>
        <p:grpSp>
          <p:nvGrpSpPr>
            <p:cNvPr id="8" name="Graphic 10" descr="Database">
              <a:extLst>
                <a:ext uri="{FF2B5EF4-FFF2-40B4-BE49-F238E27FC236}">
                  <a16:creationId xmlns:a16="http://schemas.microsoft.com/office/drawing/2014/main" id="{9723D91E-3491-F1F6-28FB-AFD9EEECE575}"/>
                </a:ext>
              </a:extLst>
            </p:cNvPr>
            <p:cNvGrpSpPr/>
            <p:nvPr/>
          </p:nvGrpSpPr>
          <p:grpSpPr>
            <a:xfrm>
              <a:off x="1530363" y="3810273"/>
              <a:ext cx="680525" cy="782950"/>
              <a:chOff x="4605081" y="2316427"/>
              <a:chExt cx="3413951" cy="2193773"/>
            </a:xfrm>
            <a:grpFill/>
          </p:grpSpPr>
          <p:sp>
            <p:nvSpPr>
              <p:cNvPr id="10" name="Freeform 9">
                <a:extLst>
                  <a:ext uri="{FF2B5EF4-FFF2-40B4-BE49-F238E27FC236}">
                    <a16:creationId xmlns:a16="http://schemas.microsoft.com/office/drawing/2014/main" id="{4529FDE6-07FB-76E0-46B7-DF2C2E5DCA1D}"/>
                  </a:ext>
                </a:extLst>
              </p:cNvPr>
              <p:cNvSpPr/>
              <p:nvPr/>
            </p:nvSpPr>
            <p:spPr>
              <a:xfrm>
                <a:off x="4605081" y="2316427"/>
                <a:ext cx="3413951" cy="461847"/>
              </a:xfrm>
              <a:custGeom>
                <a:avLst/>
                <a:gdLst>
                  <a:gd name="connsiteX0" fmla="*/ 3413952 w 3413951"/>
                  <a:gd name="connsiteY0" fmla="*/ 230924 h 461847"/>
                  <a:gd name="connsiteX1" fmla="*/ 1706976 w 3413951"/>
                  <a:gd name="connsiteY1" fmla="*/ 461847 h 461847"/>
                  <a:gd name="connsiteX2" fmla="*/ 0 w 3413951"/>
                  <a:gd name="connsiteY2" fmla="*/ 230924 h 461847"/>
                  <a:gd name="connsiteX3" fmla="*/ 1706976 w 3413951"/>
                  <a:gd name="connsiteY3" fmla="*/ 0 h 461847"/>
                  <a:gd name="connsiteX4" fmla="*/ 3413952 w 3413951"/>
                  <a:gd name="connsiteY4" fmla="*/ 230924 h 461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951" h="461847">
                    <a:moveTo>
                      <a:pt x="3413952" y="230924"/>
                    </a:moveTo>
                    <a:cubicBezTo>
                      <a:pt x="3413952" y="358459"/>
                      <a:pt x="2649713" y="461847"/>
                      <a:pt x="1706976" y="461847"/>
                    </a:cubicBezTo>
                    <a:cubicBezTo>
                      <a:pt x="764239" y="461847"/>
                      <a:pt x="0" y="358459"/>
                      <a:pt x="0" y="230924"/>
                    </a:cubicBezTo>
                    <a:cubicBezTo>
                      <a:pt x="0" y="103388"/>
                      <a:pt x="764239" y="0"/>
                      <a:pt x="1706976" y="0"/>
                    </a:cubicBezTo>
                    <a:cubicBezTo>
                      <a:pt x="2649713" y="0"/>
                      <a:pt x="3413952" y="103388"/>
                      <a:pt x="3413952" y="230924"/>
                    </a:cubicBezTo>
                    <a:close/>
                  </a:path>
                </a:pathLst>
              </a:custGeom>
              <a:grpFill/>
              <a:ln w="609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10">
                <a:extLst>
                  <a:ext uri="{FF2B5EF4-FFF2-40B4-BE49-F238E27FC236}">
                    <a16:creationId xmlns:a16="http://schemas.microsoft.com/office/drawing/2014/main" id="{98EF2919-B952-BB57-ED9C-634988A479D4}"/>
                  </a:ext>
                </a:extLst>
              </p:cNvPr>
              <p:cNvSpPr/>
              <p:nvPr/>
            </p:nvSpPr>
            <p:spPr>
              <a:xfrm>
                <a:off x="4605081" y="3240121"/>
                <a:ext cx="3413951" cy="692770"/>
              </a:xfrm>
              <a:custGeom>
                <a:avLst/>
                <a:gdLst>
                  <a:gd name="connsiteX0" fmla="*/ 2926245 w 3413951"/>
                  <a:gd name="connsiteY0" fmla="*/ 461847 h 692770"/>
                  <a:gd name="connsiteX1" fmla="*/ 2804318 w 3413951"/>
                  <a:gd name="connsiteY1" fmla="*/ 404116 h 692770"/>
                  <a:gd name="connsiteX2" fmla="*/ 2926245 w 3413951"/>
                  <a:gd name="connsiteY2" fmla="*/ 346385 h 692770"/>
                  <a:gd name="connsiteX3" fmla="*/ 3048171 w 3413951"/>
                  <a:gd name="connsiteY3" fmla="*/ 404116 h 692770"/>
                  <a:gd name="connsiteX4" fmla="*/ 2926245 w 3413951"/>
                  <a:gd name="connsiteY4" fmla="*/ 461847 h 692770"/>
                  <a:gd name="connsiteX5" fmla="*/ 1706976 w 3413951"/>
                  <a:gd name="connsiteY5" fmla="*/ 230924 h 692770"/>
                  <a:gd name="connsiteX6" fmla="*/ 0 w 3413951"/>
                  <a:gd name="connsiteY6" fmla="*/ 0 h 692770"/>
                  <a:gd name="connsiteX7" fmla="*/ 0 w 3413951"/>
                  <a:gd name="connsiteY7" fmla="*/ 461847 h 692770"/>
                  <a:gd name="connsiteX8" fmla="*/ 1706976 w 3413951"/>
                  <a:gd name="connsiteY8" fmla="*/ 692771 h 692770"/>
                  <a:gd name="connsiteX9" fmla="*/ 3413952 w 3413951"/>
                  <a:gd name="connsiteY9" fmla="*/ 461847 h 692770"/>
                  <a:gd name="connsiteX10" fmla="*/ 3413952 w 3413951"/>
                  <a:gd name="connsiteY10" fmla="*/ 0 h 692770"/>
                  <a:gd name="connsiteX11" fmla="*/ 1706976 w 3413951"/>
                  <a:gd name="connsiteY11" fmla="*/ 230924 h 69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3951" h="692770">
                    <a:moveTo>
                      <a:pt x="2926245" y="461847"/>
                    </a:moveTo>
                    <a:cubicBezTo>
                      <a:pt x="2853089" y="461847"/>
                      <a:pt x="2804318" y="438755"/>
                      <a:pt x="2804318" y="404116"/>
                    </a:cubicBezTo>
                    <a:cubicBezTo>
                      <a:pt x="2804318" y="369478"/>
                      <a:pt x="2853089" y="346385"/>
                      <a:pt x="2926245" y="346385"/>
                    </a:cubicBezTo>
                    <a:cubicBezTo>
                      <a:pt x="2999401" y="346385"/>
                      <a:pt x="3048171" y="369478"/>
                      <a:pt x="3048171" y="404116"/>
                    </a:cubicBezTo>
                    <a:cubicBezTo>
                      <a:pt x="3048171" y="438755"/>
                      <a:pt x="2999401" y="461847"/>
                      <a:pt x="2926245" y="461847"/>
                    </a:cubicBezTo>
                    <a:close/>
                    <a:moveTo>
                      <a:pt x="1706976" y="230924"/>
                    </a:moveTo>
                    <a:cubicBezTo>
                      <a:pt x="768139" y="230924"/>
                      <a:pt x="0" y="127008"/>
                      <a:pt x="0" y="0"/>
                    </a:cubicBezTo>
                    <a:lnTo>
                      <a:pt x="0" y="461847"/>
                    </a:lnTo>
                    <a:cubicBezTo>
                      <a:pt x="0" y="588855"/>
                      <a:pt x="768139" y="692771"/>
                      <a:pt x="1706976" y="692771"/>
                    </a:cubicBezTo>
                    <a:cubicBezTo>
                      <a:pt x="2645813" y="692771"/>
                      <a:pt x="3413952" y="588855"/>
                      <a:pt x="3413952" y="461847"/>
                    </a:cubicBezTo>
                    <a:lnTo>
                      <a:pt x="3413952" y="0"/>
                    </a:lnTo>
                    <a:cubicBezTo>
                      <a:pt x="3413952" y="127008"/>
                      <a:pt x="2645813" y="230924"/>
                      <a:pt x="1706976" y="230924"/>
                    </a:cubicBezTo>
                    <a:close/>
                  </a:path>
                </a:pathLst>
              </a:custGeom>
              <a:grpFill/>
              <a:ln w="609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11">
                <a:extLst>
                  <a:ext uri="{FF2B5EF4-FFF2-40B4-BE49-F238E27FC236}">
                    <a16:creationId xmlns:a16="http://schemas.microsoft.com/office/drawing/2014/main" id="{674AC758-FEED-8C10-ECCC-4C7BA4CE273C}"/>
                  </a:ext>
                </a:extLst>
              </p:cNvPr>
              <p:cNvSpPr/>
              <p:nvPr/>
            </p:nvSpPr>
            <p:spPr>
              <a:xfrm>
                <a:off x="4605081" y="3817430"/>
                <a:ext cx="3413951" cy="692770"/>
              </a:xfrm>
              <a:custGeom>
                <a:avLst/>
                <a:gdLst>
                  <a:gd name="connsiteX0" fmla="*/ 2926245 w 3413951"/>
                  <a:gd name="connsiteY0" fmla="*/ 461847 h 692770"/>
                  <a:gd name="connsiteX1" fmla="*/ 2804318 w 3413951"/>
                  <a:gd name="connsiteY1" fmla="*/ 404116 h 692770"/>
                  <a:gd name="connsiteX2" fmla="*/ 2926245 w 3413951"/>
                  <a:gd name="connsiteY2" fmla="*/ 346385 h 692770"/>
                  <a:gd name="connsiteX3" fmla="*/ 3048171 w 3413951"/>
                  <a:gd name="connsiteY3" fmla="*/ 404116 h 692770"/>
                  <a:gd name="connsiteX4" fmla="*/ 2926245 w 3413951"/>
                  <a:gd name="connsiteY4" fmla="*/ 461847 h 692770"/>
                  <a:gd name="connsiteX5" fmla="*/ 1706976 w 3413951"/>
                  <a:gd name="connsiteY5" fmla="*/ 230924 h 692770"/>
                  <a:gd name="connsiteX6" fmla="*/ 0 w 3413951"/>
                  <a:gd name="connsiteY6" fmla="*/ 0 h 692770"/>
                  <a:gd name="connsiteX7" fmla="*/ 0 w 3413951"/>
                  <a:gd name="connsiteY7" fmla="*/ 461847 h 692770"/>
                  <a:gd name="connsiteX8" fmla="*/ 1706976 w 3413951"/>
                  <a:gd name="connsiteY8" fmla="*/ 692771 h 692770"/>
                  <a:gd name="connsiteX9" fmla="*/ 3413952 w 3413951"/>
                  <a:gd name="connsiteY9" fmla="*/ 461847 h 692770"/>
                  <a:gd name="connsiteX10" fmla="*/ 3413952 w 3413951"/>
                  <a:gd name="connsiteY10" fmla="*/ 0 h 692770"/>
                  <a:gd name="connsiteX11" fmla="*/ 1706976 w 3413951"/>
                  <a:gd name="connsiteY11" fmla="*/ 230924 h 69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3951" h="692770">
                    <a:moveTo>
                      <a:pt x="2926245" y="461847"/>
                    </a:moveTo>
                    <a:cubicBezTo>
                      <a:pt x="2853089" y="461847"/>
                      <a:pt x="2804318" y="438755"/>
                      <a:pt x="2804318" y="404116"/>
                    </a:cubicBezTo>
                    <a:cubicBezTo>
                      <a:pt x="2804318" y="369478"/>
                      <a:pt x="2853089" y="346385"/>
                      <a:pt x="2926245" y="346385"/>
                    </a:cubicBezTo>
                    <a:cubicBezTo>
                      <a:pt x="2999401" y="346385"/>
                      <a:pt x="3048171" y="369478"/>
                      <a:pt x="3048171" y="404116"/>
                    </a:cubicBezTo>
                    <a:cubicBezTo>
                      <a:pt x="3048171" y="438755"/>
                      <a:pt x="2999401" y="461847"/>
                      <a:pt x="2926245" y="461847"/>
                    </a:cubicBezTo>
                    <a:close/>
                    <a:moveTo>
                      <a:pt x="1706976" y="230924"/>
                    </a:moveTo>
                    <a:cubicBezTo>
                      <a:pt x="768139" y="230924"/>
                      <a:pt x="0" y="127008"/>
                      <a:pt x="0" y="0"/>
                    </a:cubicBezTo>
                    <a:lnTo>
                      <a:pt x="0" y="461847"/>
                    </a:lnTo>
                    <a:cubicBezTo>
                      <a:pt x="0" y="588855"/>
                      <a:pt x="768139" y="692771"/>
                      <a:pt x="1706976" y="692771"/>
                    </a:cubicBezTo>
                    <a:cubicBezTo>
                      <a:pt x="2645813" y="692771"/>
                      <a:pt x="3413952" y="588855"/>
                      <a:pt x="3413952" y="461847"/>
                    </a:cubicBezTo>
                    <a:lnTo>
                      <a:pt x="3413952" y="0"/>
                    </a:lnTo>
                    <a:cubicBezTo>
                      <a:pt x="3413952" y="127008"/>
                      <a:pt x="2645813" y="230924"/>
                      <a:pt x="1706976" y="230924"/>
                    </a:cubicBezTo>
                    <a:close/>
                  </a:path>
                </a:pathLst>
              </a:custGeom>
              <a:grpFill/>
              <a:ln w="609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9" name="Freeform 8">
              <a:extLst>
                <a:ext uri="{FF2B5EF4-FFF2-40B4-BE49-F238E27FC236}">
                  <a16:creationId xmlns:a16="http://schemas.microsoft.com/office/drawing/2014/main" id="{D328F6FC-44BF-C32E-ADDF-6C17A475C025}"/>
                </a:ext>
              </a:extLst>
            </p:cNvPr>
            <p:cNvSpPr/>
            <p:nvPr/>
          </p:nvSpPr>
          <p:spPr>
            <a:xfrm>
              <a:off x="1530363" y="3933897"/>
              <a:ext cx="680525" cy="247247"/>
            </a:xfrm>
            <a:custGeom>
              <a:avLst/>
              <a:gdLst>
                <a:gd name="connsiteX0" fmla="*/ 2926245 w 3413951"/>
                <a:gd name="connsiteY0" fmla="*/ 461847 h 692770"/>
                <a:gd name="connsiteX1" fmla="*/ 2804318 w 3413951"/>
                <a:gd name="connsiteY1" fmla="*/ 404116 h 692770"/>
                <a:gd name="connsiteX2" fmla="*/ 2926245 w 3413951"/>
                <a:gd name="connsiteY2" fmla="*/ 346385 h 692770"/>
                <a:gd name="connsiteX3" fmla="*/ 3048171 w 3413951"/>
                <a:gd name="connsiteY3" fmla="*/ 404116 h 692770"/>
                <a:gd name="connsiteX4" fmla="*/ 2926245 w 3413951"/>
                <a:gd name="connsiteY4" fmla="*/ 461847 h 692770"/>
                <a:gd name="connsiteX5" fmla="*/ 1706976 w 3413951"/>
                <a:gd name="connsiteY5" fmla="*/ 230924 h 692770"/>
                <a:gd name="connsiteX6" fmla="*/ 0 w 3413951"/>
                <a:gd name="connsiteY6" fmla="*/ 0 h 692770"/>
                <a:gd name="connsiteX7" fmla="*/ 0 w 3413951"/>
                <a:gd name="connsiteY7" fmla="*/ 461847 h 692770"/>
                <a:gd name="connsiteX8" fmla="*/ 1706976 w 3413951"/>
                <a:gd name="connsiteY8" fmla="*/ 692771 h 692770"/>
                <a:gd name="connsiteX9" fmla="*/ 3413952 w 3413951"/>
                <a:gd name="connsiteY9" fmla="*/ 461847 h 692770"/>
                <a:gd name="connsiteX10" fmla="*/ 3413952 w 3413951"/>
                <a:gd name="connsiteY10" fmla="*/ 0 h 692770"/>
                <a:gd name="connsiteX11" fmla="*/ 1706976 w 3413951"/>
                <a:gd name="connsiteY11" fmla="*/ 230924 h 69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3951" h="692770">
                  <a:moveTo>
                    <a:pt x="2926245" y="461847"/>
                  </a:moveTo>
                  <a:cubicBezTo>
                    <a:pt x="2853089" y="461847"/>
                    <a:pt x="2804318" y="438755"/>
                    <a:pt x="2804318" y="404116"/>
                  </a:cubicBezTo>
                  <a:cubicBezTo>
                    <a:pt x="2804318" y="369478"/>
                    <a:pt x="2853089" y="346385"/>
                    <a:pt x="2926245" y="346385"/>
                  </a:cubicBezTo>
                  <a:cubicBezTo>
                    <a:pt x="2999401" y="346385"/>
                    <a:pt x="3048171" y="369478"/>
                    <a:pt x="3048171" y="404116"/>
                  </a:cubicBezTo>
                  <a:cubicBezTo>
                    <a:pt x="3048171" y="438755"/>
                    <a:pt x="2999401" y="461847"/>
                    <a:pt x="2926245" y="461847"/>
                  </a:cubicBezTo>
                  <a:close/>
                  <a:moveTo>
                    <a:pt x="1706976" y="230924"/>
                  </a:moveTo>
                  <a:cubicBezTo>
                    <a:pt x="768139" y="230924"/>
                    <a:pt x="0" y="127008"/>
                    <a:pt x="0" y="0"/>
                  </a:cubicBezTo>
                  <a:lnTo>
                    <a:pt x="0" y="461847"/>
                  </a:lnTo>
                  <a:cubicBezTo>
                    <a:pt x="0" y="588855"/>
                    <a:pt x="768139" y="692771"/>
                    <a:pt x="1706976" y="692771"/>
                  </a:cubicBezTo>
                  <a:cubicBezTo>
                    <a:pt x="2645813" y="692771"/>
                    <a:pt x="3413952" y="588855"/>
                    <a:pt x="3413952" y="461847"/>
                  </a:cubicBezTo>
                  <a:lnTo>
                    <a:pt x="3413952" y="0"/>
                  </a:lnTo>
                  <a:cubicBezTo>
                    <a:pt x="3413952" y="127008"/>
                    <a:pt x="2645813" y="230924"/>
                    <a:pt x="1706976" y="230924"/>
                  </a:cubicBezTo>
                  <a:close/>
                </a:path>
              </a:pathLst>
            </a:custGeom>
            <a:grpFill/>
            <a:ln w="609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 name="Rectangle 2">
            <a:extLst>
              <a:ext uri="{FF2B5EF4-FFF2-40B4-BE49-F238E27FC236}">
                <a16:creationId xmlns:a16="http://schemas.microsoft.com/office/drawing/2014/main" id="{CD51AA21-A417-B5CA-D67F-1B03C8D02AFD}"/>
              </a:ext>
            </a:extLst>
          </p:cNvPr>
          <p:cNvSpPr/>
          <p:nvPr/>
        </p:nvSpPr>
        <p:spPr>
          <a:xfrm>
            <a:off x="365924" y="1547649"/>
            <a:ext cx="3935380" cy="2343866"/>
          </a:xfrm>
          <a:prstGeom prst="rect">
            <a:avLst/>
          </a:prstGeom>
          <a:solidFill>
            <a:srgbClr val="E4D3FA"/>
          </a:solidFill>
          <a:ln w="38100">
            <a:solidFill>
              <a:srgbClr val="8C3FCA"/>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Accelerate </a:t>
            </a:r>
            <a:b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Genome Sequence Analysis</a:t>
            </a:r>
            <a:endPar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13" name="Graphic 12" descr="Processor">
            <a:extLst>
              <a:ext uri="{FF2B5EF4-FFF2-40B4-BE49-F238E27FC236}">
                <a16:creationId xmlns:a16="http://schemas.microsoft.com/office/drawing/2014/main" id="{F3C0866E-C4E1-0006-D3F9-ABC735EB94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38586" y="2335158"/>
            <a:ext cx="1390053" cy="1390053"/>
          </a:xfrm>
          <a:prstGeom prst="rect">
            <a:avLst/>
          </a:prstGeom>
        </p:spPr>
      </p:pic>
      <p:sp>
        <p:nvSpPr>
          <p:cNvPr id="18" name="TextBox 17">
            <a:extLst>
              <a:ext uri="{FF2B5EF4-FFF2-40B4-BE49-F238E27FC236}">
                <a16:creationId xmlns:a16="http://schemas.microsoft.com/office/drawing/2014/main" id="{4C4803CB-3182-AAFB-1FA5-EB51AB9EDC67}"/>
              </a:ext>
            </a:extLst>
          </p:cNvPr>
          <p:cNvSpPr txBox="1"/>
          <p:nvPr/>
        </p:nvSpPr>
        <p:spPr>
          <a:xfrm>
            <a:off x="810283" y="4357502"/>
            <a:ext cx="7523434" cy="1392369"/>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Genomic data is </a:t>
            </a:r>
            <a:br>
              <a:rPr kumimoji="0" lang="en-GB"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1" u="none" strike="noStrike" kern="1200" cap="none" spc="0" normalizeH="0" baseline="0" noProof="0" dirty="0">
                <a:ln>
                  <a:noFill/>
                </a:ln>
                <a:solidFill>
                  <a:srgbClr val="D29E0E"/>
                </a:solidFill>
                <a:effectLst/>
                <a:uLnTx/>
                <a:uFillTx/>
                <a:latin typeface="Corbel" panose="020B0503020204020204" pitchFamily="34" charset="0"/>
                <a:ea typeface="+mn-ea"/>
                <a:cs typeface="+mn-cs"/>
              </a:rPr>
              <a:t>decompressed</a:t>
            </a:r>
            <a:r>
              <a:rPr kumimoji="0" lang="en-GB"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400" b="1" i="1" u="none" strike="noStrike" kern="1200" cap="none" spc="0" normalizeH="0" baseline="0" noProof="0" dirty="0">
                <a:ln>
                  <a:noFill/>
                </a:ln>
                <a:solidFill>
                  <a:srgbClr val="D29E0E"/>
                </a:solidFill>
                <a:effectLst/>
                <a:uLnTx/>
                <a:uFillTx/>
                <a:latin typeface="Corbel" panose="020B0503020204020204" pitchFamily="34" charset="0"/>
                <a:ea typeface="+mn-ea"/>
                <a:cs typeface="+mn-cs"/>
              </a:rPr>
              <a:t>formatted</a:t>
            </a:r>
            <a:r>
              <a:rPr kumimoji="0" lang="en-GB"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first </a:t>
            </a:r>
            <a:br>
              <a:rPr kumimoji="0" lang="en-GB"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before an accelerator can operate on it</a:t>
            </a:r>
            <a:endParaRPr kumimoji="0" lang="en-CH" sz="24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9" name="Right Arrow 18">
            <a:extLst>
              <a:ext uri="{FF2B5EF4-FFF2-40B4-BE49-F238E27FC236}">
                <a16:creationId xmlns:a16="http://schemas.microsoft.com/office/drawing/2014/main" id="{157045DC-F3A5-3765-F6E9-64123F92BD19}"/>
              </a:ext>
            </a:extLst>
          </p:cNvPr>
          <p:cNvSpPr/>
          <p:nvPr/>
        </p:nvSpPr>
        <p:spPr>
          <a:xfrm rot="10800000">
            <a:off x="3494398" y="2334520"/>
            <a:ext cx="1935125" cy="1375621"/>
          </a:xfrm>
          <a:prstGeom prst="rightArrow">
            <a:avLst>
              <a:gd name="adj1" fmla="val 58746"/>
              <a:gd name="adj2" fmla="val 50000"/>
            </a:avLst>
          </a:prstGeom>
          <a:solidFill>
            <a:srgbClr val="FFC000"/>
          </a:solidFill>
          <a:ln w="34925">
            <a:solidFill>
              <a:srgbClr val="BD8E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Gears">
            <a:extLst>
              <a:ext uri="{FF2B5EF4-FFF2-40B4-BE49-F238E27FC236}">
                <a16:creationId xmlns:a16="http://schemas.microsoft.com/office/drawing/2014/main" id="{2AD4F454-759F-4120-B5FF-A0AAC9315D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75498" y="2625829"/>
            <a:ext cx="793004" cy="793004"/>
          </a:xfrm>
          <a:prstGeom prst="rect">
            <a:avLst/>
          </a:prstGeom>
        </p:spPr>
      </p:pic>
    </p:spTree>
    <p:extLst>
      <p:ext uri="{BB962C8B-B14F-4D97-AF65-F5344CB8AC3E}">
        <p14:creationId xmlns:p14="http://schemas.microsoft.com/office/powerpoint/2010/main" val="953402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31BDD0D-6B0B-179A-F539-8CD87BCFEE31}"/>
              </a:ext>
            </a:extLst>
          </p:cNvPr>
          <p:cNvSpPr/>
          <p:nvPr/>
        </p:nvSpPr>
        <p:spPr>
          <a:xfrm>
            <a:off x="443263" y="4248742"/>
            <a:ext cx="8102565" cy="1631162"/>
          </a:xfrm>
          <a:prstGeom prst="rect">
            <a:avLst/>
          </a:prstGeom>
          <a:solidFill>
            <a:srgbClr val="DEEBF7">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C9F72CB4-21D2-E939-4F8E-F84D176E5E94}"/>
              </a:ext>
            </a:extLst>
          </p:cNvPr>
          <p:cNvSpPr/>
          <p:nvPr/>
        </p:nvSpPr>
        <p:spPr>
          <a:xfrm>
            <a:off x="443275" y="2863160"/>
            <a:ext cx="8102553" cy="1393331"/>
          </a:xfrm>
          <a:prstGeom prst="rect">
            <a:avLst/>
          </a:prstGeom>
          <a:solidFill>
            <a:srgbClr val="DEE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CD0A6C6-F425-0171-CFE7-9312AFB8175D}"/>
              </a:ext>
            </a:extLst>
          </p:cNvPr>
          <p:cNvSpPr>
            <a:spLocks noGrp="1"/>
          </p:cNvSpPr>
          <p:nvPr>
            <p:ph type="title"/>
          </p:nvPr>
        </p:nvSpPr>
        <p:spPr/>
        <p:txBody>
          <a:bodyPr/>
          <a:lstStyle/>
          <a:p>
            <a:r>
              <a:rPr lang="en-CH" dirty="0"/>
              <a:t>Effect of the Data Preparation Bottleneck</a:t>
            </a:r>
          </a:p>
        </p:txBody>
      </p:sp>
      <p:sp>
        <p:nvSpPr>
          <p:cNvPr id="7" name="Rectangle 6">
            <a:extLst>
              <a:ext uri="{FF2B5EF4-FFF2-40B4-BE49-F238E27FC236}">
                <a16:creationId xmlns:a16="http://schemas.microsoft.com/office/drawing/2014/main" id="{31F16D8B-FB4E-C367-651D-A8B315F8F7A6}"/>
              </a:ext>
            </a:extLst>
          </p:cNvPr>
          <p:cNvSpPr/>
          <p:nvPr/>
        </p:nvSpPr>
        <p:spPr>
          <a:xfrm>
            <a:off x="443275" y="1659856"/>
            <a:ext cx="8102565" cy="1216634"/>
          </a:xfrm>
          <a:prstGeom prst="rect">
            <a:avLst/>
          </a:prstGeom>
          <a:solidFill>
            <a:srgbClr val="DEEBF7">
              <a:alpha val="5058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31D84FBB-A73E-456D-A4FD-ED81CB1725B0}"/>
              </a:ext>
            </a:extLst>
          </p:cNvPr>
          <p:cNvCxnSpPr>
            <a:cxnSpLocks/>
          </p:cNvCxnSpPr>
          <p:nvPr/>
        </p:nvCxnSpPr>
        <p:spPr>
          <a:xfrm>
            <a:off x="460028" y="5906589"/>
            <a:ext cx="8223943" cy="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8532AD84-3916-D804-ADC4-297EB09F1C22}"/>
              </a:ext>
            </a:extLst>
          </p:cNvPr>
          <p:cNvSpPr/>
          <p:nvPr/>
        </p:nvSpPr>
        <p:spPr>
          <a:xfrm>
            <a:off x="1058856" y="1902010"/>
            <a:ext cx="786627"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sp>
        <p:nvSpPr>
          <p:cNvPr id="11" name="Rounded Rectangle 10">
            <a:extLst>
              <a:ext uri="{FF2B5EF4-FFF2-40B4-BE49-F238E27FC236}">
                <a16:creationId xmlns:a16="http://schemas.microsoft.com/office/drawing/2014/main" id="{AF4B8305-854B-76D6-7854-7D5CEF4E5265}"/>
              </a:ext>
            </a:extLst>
          </p:cNvPr>
          <p:cNvSpPr/>
          <p:nvPr/>
        </p:nvSpPr>
        <p:spPr>
          <a:xfrm>
            <a:off x="1842534" y="2374121"/>
            <a:ext cx="2091685"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2" name="Rounded Rectangle 11">
            <a:extLst>
              <a:ext uri="{FF2B5EF4-FFF2-40B4-BE49-F238E27FC236}">
                <a16:creationId xmlns:a16="http://schemas.microsoft.com/office/drawing/2014/main" id="{4B7D59C7-2259-5F8F-3CBA-A039F7701866}"/>
              </a:ext>
            </a:extLst>
          </p:cNvPr>
          <p:cNvSpPr/>
          <p:nvPr/>
        </p:nvSpPr>
        <p:spPr>
          <a:xfrm>
            <a:off x="1863606" y="3756888"/>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45139709-AF72-F0F5-56CE-7D3E89322411}"/>
              </a:ext>
            </a:extLst>
          </p:cNvPr>
          <p:cNvSpPr/>
          <p:nvPr/>
        </p:nvSpPr>
        <p:spPr>
          <a:xfrm>
            <a:off x="3935909" y="2374121"/>
            <a:ext cx="2261193"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4" name="Rounded Rectangle 13">
            <a:extLst>
              <a:ext uri="{FF2B5EF4-FFF2-40B4-BE49-F238E27FC236}">
                <a16:creationId xmlns:a16="http://schemas.microsoft.com/office/drawing/2014/main" id="{DEFC9DBC-83B7-B290-7B3B-E5E5F85B1D3D}"/>
              </a:ext>
            </a:extLst>
          </p:cNvPr>
          <p:cNvSpPr/>
          <p:nvPr/>
        </p:nvSpPr>
        <p:spPr>
          <a:xfrm>
            <a:off x="6197102" y="2374121"/>
            <a:ext cx="2261193"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5" name="Rounded Rectangle 14">
            <a:extLst>
              <a:ext uri="{FF2B5EF4-FFF2-40B4-BE49-F238E27FC236}">
                <a16:creationId xmlns:a16="http://schemas.microsoft.com/office/drawing/2014/main" id="{ED9BED0D-5E94-26D3-9D4D-7C016C2320B2}"/>
              </a:ext>
            </a:extLst>
          </p:cNvPr>
          <p:cNvSpPr/>
          <p:nvPr/>
        </p:nvSpPr>
        <p:spPr>
          <a:xfrm>
            <a:off x="3426047" y="3733256"/>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F665687-8EA6-C30B-5DD4-B4B2943FEA0E}"/>
              </a:ext>
            </a:extLst>
          </p:cNvPr>
          <p:cNvSpPr txBox="1"/>
          <p:nvPr/>
        </p:nvSpPr>
        <p:spPr>
          <a:xfrm rot="16200000">
            <a:off x="182578" y="2147559"/>
            <a:ext cx="1154205"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Base.</a:t>
            </a:r>
          </a:p>
        </p:txBody>
      </p:sp>
      <p:sp>
        <p:nvSpPr>
          <p:cNvPr id="21" name="TextBox 20">
            <a:extLst>
              <a:ext uri="{FF2B5EF4-FFF2-40B4-BE49-F238E27FC236}">
                <a16:creationId xmlns:a16="http://schemas.microsoft.com/office/drawing/2014/main" id="{2894920B-7F42-3409-6675-DD89B4A35B4C}"/>
              </a:ext>
            </a:extLst>
          </p:cNvPr>
          <p:cNvSpPr txBox="1"/>
          <p:nvPr/>
        </p:nvSpPr>
        <p:spPr>
          <a:xfrm rot="16200000">
            <a:off x="-82664" y="4863390"/>
            <a:ext cx="1659026" cy="498598"/>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 Analysis</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 Ideal Prep.</a:t>
            </a:r>
          </a:p>
        </p:txBody>
      </p:sp>
      <p:cxnSp>
        <p:nvCxnSpPr>
          <p:cNvPr id="22" name="Straight Connector 21">
            <a:extLst>
              <a:ext uri="{FF2B5EF4-FFF2-40B4-BE49-F238E27FC236}">
                <a16:creationId xmlns:a16="http://schemas.microsoft.com/office/drawing/2014/main" id="{BB42CCE3-2D5E-A1F6-2757-C010F2908E88}"/>
              </a:ext>
            </a:extLst>
          </p:cNvPr>
          <p:cNvCxnSpPr>
            <a:cxnSpLocks/>
            <a:stCxn id="10" idx="3"/>
            <a:endCxn id="28" idx="1"/>
          </p:cNvCxnSpPr>
          <p:nvPr/>
        </p:nvCxnSpPr>
        <p:spPr>
          <a:xfrm>
            <a:off x="1845483" y="2055838"/>
            <a:ext cx="3564127" cy="7843"/>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093F293-FE02-5D5C-DE01-F01904D783E6}"/>
              </a:ext>
            </a:extLst>
          </p:cNvPr>
          <p:cNvCxnSpPr>
            <a:cxnSpLocks/>
            <a:stCxn id="12" idx="3"/>
            <a:endCxn id="15" idx="1"/>
          </p:cNvCxnSpPr>
          <p:nvPr/>
        </p:nvCxnSpPr>
        <p:spPr>
          <a:xfrm flipV="1">
            <a:off x="2002092" y="3886256"/>
            <a:ext cx="1423955" cy="23632"/>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24" name="Rounded Rectangle 23">
            <a:extLst>
              <a:ext uri="{FF2B5EF4-FFF2-40B4-BE49-F238E27FC236}">
                <a16:creationId xmlns:a16="http://schemas.microsoft.com/office/drawing/2014/main" id="{6A9F2743-4395-6C80-BC92-908D1C79E3F8}"/>
              </a:ext>
            </a:extLst>
          </p:cNvPr>
          <p:cNvSpPr/>
          <p:nvPr/>
        </p:nvSpPr>
        <p:spPr>
          <a:xfrm>
            <a:off x="2641667" y="3733162"/>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4D886D11-ED6D-9A6A-056F-2696F1309C53}"/>
              </a:ext>
            </a:extLst>
          </p:cNvPr>
          <p:cNvCxnSpPr>
            <a:cxnSpLocks/>
          </p:cNvCxnSpPr>
          <p:nvPr/>
        </p:nvCxnSpPr>
        <p:spPr>
          <a:xfrm>
            <a:off x="3564533" y="3956858"/>
            <a:ext cx="0" cy="1167253"/>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7354E9C-1C26-C9A6-11D6-271F8437F6E1}"/>
              </a:ext>
            </a:extLst>
          </p:cNvPr>
          <p:cNvCxnSpPr>
            <a:cxnSpLocks/>
          </p:cNvCxnSpPr>
          <p:nvPr/>
        </p:nvCxnSpPr>
        <p:spPr>
          <a:xfrm>
            <a:off x="8463882" y="2651493"/>
            <a:ext cx="0" cy="2789187"/>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87260663-28C9-5F48-0DE7-D909BA85CEBF}"/>
              </a:ext>
            </a:extLst>
          </p:cNvPr>
          <p:cNvSpPr/>
          <p:nvPr/>
        </p:nvSpPr>
        <p:spPr>
          <a:xfrm>
            <a:off x="3148317" y="1909853"/>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sp>
        <p:nvSpPr>
          <p:cNvPr id="28" name="Rounded Rectangle 27">
            <a:extLst>
              <a:ext uri="{FF2B5EF4-FFF2-40B4-BE49-F238E27FC236}">
                <a16:creationId xmlns:a16="http://schemas.microsoft.com/office/drawing/2014/main" id="{CC0BFB2D-D0EA-E89B-1F40-2912B58E7274}"/>
              </a:ext>
            </a:extLst>
          </p:cNvPr>
          <p:cNvSpPr/>
          <p:nvPr/>
        </p:nvSpPr>
        <p:spPr>
          <a:xfrm>
            <a:off x="5409610" y="1909853"/>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cxnSp>
        <p:nvCxnSpPr>
          <p:cNvPr id="45" name="Straight Connector 44">
            <a:extLst>
              <a:ext uri="{FF2B5EF4-FFF2-40B4-BE49-F238E27FC236}">
                <a16:creationId xmlns:a16="http://schemas.microsoft.com/office/drawing/2014/main" id="{38A8BE7A-D279-3464-257C-C71B3E39BBB5}"/>
              </a:ext>
            </a:extLst>
          </p:cNvPr>
          <p:cNvCxnSpPr>
            <a:cxnSpLocks/>
          </p:cNvCxnSpPr>
          <p:nvPr/>
        </p:nvCxnSpPr>
        <p:spPr>
          <a:xfrm flipV="1">
            <a:off x="1521456" y="4851421"/>
            <a:ext cx="0" cy="290558"/>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DA892515-ED57-C621-8EED-724A7E581580}"/>
              </a:ext>
            </a:extLst>
          </p:cNvPr>
          <p:cNvCxnSpPr>
            <a:cxnSpLocks/>
          </p:cNvCxnSpPr>
          <p:nvPr/>
        </p:nvCxnSpPr>
        <p:spPr>
          <a:xfrm>
            <a:off x="1550923" y="5058630"/>
            <a:ext cx="2013610" cy="0"/>
          </a:xfrm>
          <a:prstGeom prst="straightConnector1">
            <a:avLst/>
          </a:prstGeom>
          <a:ln w="28575">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B3309E3-9B68-C780-9B5A-84332248DFD8}"/>
              </a:ext>
            </a:extLst>
          </p:cNvPr>
          <p:cNvSpPr txBox="1"/>
          <p:nvPr/>
        </p:nvSpPr>
        <p:spPr>
          <a:xfrm>
            <a:off x="3542063" y="4339092"/>
            <a:ext cx="1988836" cy="784830"/>
          </a:xfrm>
          <a:prstGeom prst="rect">
            <a:avLst/>
          </a:prstGeom>
          <a:noFill/>
        </p:spPr>
        <p:txBody>
          <a:bodyPr wrap="square" lIns="0" tIns="0" rIns="0" bIns="0"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Lost Benefit</a:t>
            </a:r>
            <a:b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due to Data Prep. </a:t>
            </a:r>
            <a:b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Bottleneck </a:t>
            </a:r>
          </a:p>
        </p:txBody>
      </p:sp>
      <p:sp>
        <p:nvSpPr>
          <p:cNvPr id="48" name="TextBox 47">
            <a:extLst>
              <a:ext uri="{FF2B5EF4-FFF2-40B4-BE49-F238E27FC236}">
                <a16:creationId xmlns:a16="http://schemas.microsoft.com/office/drawing/2014/main" id="{F870483B-895A-EB70-3614-356BBAA06A30}"/>
              </a:ext>
            </a:extLst>
          </p:cNvPr>
          <p:cNvSpPr txBox="1"/>
          <p:nvPr/>
        </p:nvSpPr>
        <p:spPr>
          <a:xfrm>
            <a:off x="443262" y="5916020"/>
            <a:ext cx="822394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Timeline</a:t>
            </a:r>
            <a:b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(Not drawn to scale)</a:t>
            </a:r>
          </a:p>
        </p:txBody>
      </p:sp>
      <p:cxnSp>
        <p:nvCxnSpPr>
          <p:cNvPr id="60" name="Straight Connector 59">
            <a:extLst>
              <a:ext uri="{FF2B5EF4-FFF2-40B4-BE49-F238E27FC236}">
                <a16:creationId xmlns:a16="http://schemas.microsoft.com/office/drawing/2014/main" id="{75F3A150-B44A-73BB-28A0-3E2E812CF8AF}"/>
              </a:ext>
            </a:extLst>
          </p:cNvPr>
          <p:cNvCxnSpPr>
            <a:cxnSpLocks/>
          </p:cNvCxnSpPr>
          <p:nvPr/>
        </p:nvCxnSpPr>
        <p:spPr>
          <a:xfrm>
            <a:off x="1053462" y="1548953"/>
            <a:ext cx="0" cy="446342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865EBD04-E041-99DC-AC2B-190CE39F19F1}"/>
              </a:ext>
            </a:extLst>
          </p:cNvPr>
          <p:cNvSpPr txBox="1"/>
          <p:nvPr/>
        </p:nvSpPr>
        <p:spPr>
          <a:xfrm rot="16200000">
            <a:off x="-58196" y="3437303"/>
            <a:ext cx="1610091" cy="2492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 Analysis</a:t>
            </a:r>
          </a:p>
        </p:txBody>
      </p:sp>
      <p:sp>
        <p:nvSpPr>
          <p:cNvPr id="62" name="Rounded Rectangle 61">
            <a:extLst>
              <a:ext uri="{FF2B5EF4-FFF2-40B4-BE49-F238E27FC236}">
                <a16:creationId xmlns:a16="http://schemas.microsoft.com/office/drawing/2014/main" id="{B6BCC06F-9942-763C-7279-FE20157395A6}"/>
              </a:ext>
            </a:extLst>
          </p:cNvPr>
          <p:cNvSpPr/>
          <p:nvPr/>
        </p:nvSpPr>
        <p:spPr>
          <a:xfrm>
            <a:off x="1056569" y="3265376"/>
            <a:ext cx="786627"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ounded Rectangle 62">
            <a:extLst>
              <a:ext uri="{FF2B5EF4-FFF2-40B4-BE49-F238E27FC236}">
                <a16:creationId xmlns:a16="http://schemas.microsoft.com/office/drawing/2014/main" id="{67AFFF01-D154-1003-F5B9-5A9457E3B9B4}"/>
              </a:ext>
            </a:extLst>
          </p:cNvPr>
          <p:cNvSpPr/>
          <p:nvPr/>
        </p:nvSpPr>
        <p:spPr>
          <a:xfrm>
            <a:off x="1846382" y="3265376"/>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Rounded Rectangle 63">
            <a:extLst>
              <a:ext uri="{FF2B5EF4-FFF2-40B4-BE49-F238E27FC236}">
                <a16:creationId xmlns:a16="http://schemas.microsoft.com/office/drawing/2014/main" id="{A9FD4EA9-1B86-0C0B-9D35-12F4340F5F54}"/>
              </a:ext>
            </a:extLst>
          </p:cNvPr>
          <p:cNvSpPr/>
          <p:nvPr/>
        </p:nvSpPr>
        <p:spPr>
          <a:xfrm>
            <a:off x="2633874" y="3265376"/>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 name="Rounded Rectangle 80">
            <a:extLst>
              <a:ext uri="{FF2B5EF4-FFF2-40B4-BE49-F238E27FC236}">
                <a16:creationId xmlns:a16="http://schemas.microsoft.com/office/drawing/2014/main" id="{FC1836B1-4AA0-F033-A5A1-8D84EBFF9C75}"/>
              </a:ext>
            </a:extLst>
          </p:cNvPr>
          <p:cNvSpPr/>
          <p:nvPr/>
        </p:nvSpPr>
        <p:spPr>
          <a:xfrm>
            <a:off x="1105749"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 name="Rounded Rectangle 81">
            <a:extLst>
              <a:ext uri="{FF2B5EF4-FFF2-40B4-BE49-F238E27FC236}">
                <a16:creationId xmlns:a16="http://schemas.microsoft.com/office/drawing/2014/main" id="{402B49E7-90FB-87CC-D23B-315509297A31}"/>
              </a:ext>
            </a:extLst>
          </p:cNvPr>
          <p:cNvSpPr/>
          <p:nvPr/>
        </p:nvSpPr>
        <p:spPr>
          <a:xfrm>
            <a:off x="1243689"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ounded Rectangle 82">
            <a:extLst>
              <a:ext uri="{FF2B5EF4-FFF2-40B4-BE49-F238E27FC236}">
                <a16:creationId xmlns:a16="http://schemas.microsoft.com/office/drawing/2014/main" id="{5F3D54B3-7308-2BA0-B16F-42741A9E938C}"/>
              </a:ext>
            </a:extLst>
          </p:cNvPr>
          <p:cNvSpPr/>
          <p:nvPr/>
        </p:nvSpPr>
        <p:spPr>
          <a:xfrm>
            <a:off x="1382970"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Rounded Rectangle 83">
            <a:extLst>
              <a:ext uri="{FF2B5EF4-FFF2-40B4-BE49-F238E27FC236}">
                <a16:creationId xmlns:a16="http://schemas.microsoft.com/office/drawing/2014/main" id="{8BFA6B86-F606-30AF-7C81-475883B452D5}"/>
              </a:ext>
            </a:extLst>
          </p:cNvPr>
          <p:cNvSpPr/>
          <p:nvPr/>
        </p:nvSpPr>
        <p:spPr>
          <a:xfrm>
            <a:off x="1055066"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 name="Rounded Rectangle 84">
            <a:extLst>
              <a:ext uri="{FF2B5EF4-FFF2-40B4-BE49-F238E27FC236}">
                <a16:creationId xmlns:a16="http://schemas.microsoft.com/office/drawing/2014/main" id="{B39EA158-37AE-B917-D23D-C695DB8C0E32}"/>
              </a:ext>
            </a:extLst>
          </p:cNvPr>
          <p:cNvSpPr/>
          <p:nvPr/>
        </p:nvSpPr>
        <p:spPr>
          <a:xfrm>
            <a:off x="1186628"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 name="Rounded Rectangle 85">
            <a:extLst>
              <a:ext uri="{FF2B5EF4-FFF2-40B4-BE49-F238E27FC236}">
                <a16:creationId xmlns:a16="http://schemas.microsoft.com/office/drawing/2014/main" id="{51A4CCF8-64D3-CDF4-7FB8-5619E012423F}"/>
              </a:ext>
            </a:extLst>
          </p:cNvPr>
          <p:cNvSpPr/>
          <p:nvPr/>
        </p:nvSpPr>
        <p:spPr>
          <a:xfrm>
            <a:off x="1319793"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7" name="Straight Arrow Connector 86">
            <a:extLst>
              <a:ext uri="{FF2B5EF4-FFF2-40B4-BE49-F238E27FC236}">
                <a16:creationId xmlns:a16="http://schemas.microsoft.com/office/drawing/2014/main" id="{69774D14-B517-10F5-AE9A-8EEF2CBB3E84}"/>
              </a:ext>
            </a:extLst>
          </p:cNvPr>
          <p:cNvCxnSpPr>
            <a:cxnSpLocks/>
          </p:cNvCxnSpPr>
          <p:nvPr/>
        </p:nvCxnSpPr>
        <p:spPr>
          <a:xfrm flipH="1" flipV="1">
            <a:off x="1550946" y="5324532"/>
            <a:ext cx="6907349" cy="0"/>
          </a:xfrm>
          <a:prstGeom prst="straightConnector1">
            <a:avLst/>
          </a:prstGeom>
          <a:ln w="28575">
            <a:solidFill>
              <a:srgbClr val="629B3C"/>
            </a:solidFill>
            <a:tailEnd type="triangle" w="lg" len="med"/>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8446D16A-4507-EC93-2B59-6E3426B4B294}"/>
              </a:ext>
            </a:extLst>
          </p:cNvPr>
          <p:cNvSpPr txBox="1"/>
          <p:nvPr/>
        </p:nvSpPr>
        <p:spPr>
          <a:xfrm>
            <a:off x="6075603" y="4339092"/>
            <a:ext cx="2673362" cy="787139"/>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Potential Benefit </a:t>
            </a:r>
            <a:b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of Genome Analysis </a:t>
            </a:r>
            <a:b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Acceleration </a:t>
            </a:r>
          </a:p>
        </p:txBody>
      </p:sp>
      <p:sp>
        <p:nvSpPr>
          <p:cNvPr id="105" name="Rectangle 104">
            <a:extLst>
              <a:ext uri="{FF2B5EF4-FFF2-40B4-BE49-F238E27FC236}">
                <a16:creationId xmlns:a16="http://schemas.microsoft.com/office/drawing/2014/main" id="{E859BECF-0AF4-2AC0-EF2D-43597369EE4D}"/>
              </a:ext>
            </a:extLst>
          </p:cNvPr>
          <p:cNvSpPr/>
          <p:nvPr/>
        </p:nvSpPr>
        <p:spPr>
          <a:xfrm>
            <a:off x="460028" y="873242"/>
            <a:ext cx="7998267" cy="49685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6" name="Group 115">
            <a:extLst>
              <a:ext uri="{FF2B5EF4-FFF2-40B4-BE49-F238E27FC236}">
                <a16:creationId xmlns:a16="http://schemas.microsoft.com/office/drawing/2014/main" id="{46CCD319-1F3F-EE94-CD2A-A5D17AFB3151}"/>
              </a:ext>
            </a:extLst>
          </p:cNvPr>
          <p:cNvGrpSpPr/>
          <p:nvPr/>
        </p:nvGrpSpPr>
        <p:grpSpPr>
          <a:xfrm>
            <a:off x="2642312" y="980377"/>
            <a:ext cx="1880931" cy="366254"/>
            <a:chOff x="2010083" y="1005732"/>
            <a:chExt cx="1880931" cy="366254"/>
          </a:xfrm>
        </p:grpSpPr>
        <p:sp>
          <p:nvSpPr>
            <p:cNvPr id="106" name="Rounded Rectangle 105">
              <a:extLst>
                <a:ext uri="{FF2B5EF4-FFF2-40B4-BE49-F238E27FC236}">
                  <a16:creationId xmlns:a16="http://schemas.microsoft.com/office/drawing/2014/main" id="{23B7AB54-1331-8CFD-C923-3A6030E7BA1C}"/>
                </a:ext>
              </a:extLst>
            </p:cNvPr>
            <p:cNvSpPr/>
            <p:nvPr/>
          </p:nvSpPr>
          <p:spPr>
            <a:xfrm>
              <a:off x="2010083" y="1024566"/>
              <a:ext cx="144815" cy="136895"/>
            </a:xfrm>
            <a:prstGeom prst="roundRect">
              <a:avLst/>
            </a:prstGeom>
            <a:solidFill>
              <a:srgbClr val="F0C7FC"/>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7" name="TextBox 106">
              <a:extLst>
                <a:ext uri="{FF2B5EF4-FFF2-40B4-BE49-F238E27FC236}">
                  <a16:creationId xmlns:a16="http://schemas.microsoft.com/office/drawing/2014/main" id="{C66359A3-B85D-1C1B-175B-18699AA024AD}"/>
                </a:ext>
              </a:extLst>
            </p:cNvPr>
            <p:cNvSpPr txBox="1"/>
            <p:nvPr/>
          </p:nvSpPr>
          <p:spPr>
            <a:xfrm>
              <a:off x="2191649" y="1005732"/>
              <a:ext cx="169936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Baseline Analysis</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(446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5" name="Group 114">
            <a:extLst>
              <a:ext uri="{FF2B5EF4-FFF2-40B4-BE49-F238E27FC236}">
                <a16:creationId xmlns:a16="http://schemas.microsoft.com/office/drawing/2014/main" id="{32EA8E29-FF1A-FFA4-149E-3AF95A16A57B}"/>
              </a:ext>
            </a:extLst>
          </p:cNvPr>
          <p:cNvGrpSpPr/>
          <p:nvPr/>
        </p:nvGrpSpPr>
        <p:grpSpPr>
          <a:xfrm>
            <a:off x="4735699" y="980377"/>
            <a:ext cx="2113383" cy="366254"/>
            <a:chOff x="3721928" y="1005732"/>
            <a:chExt cx="2113383" cy="366254"/>
          </a:xfrm>
        </p:grpSpPr>
        <p:sp>
          <p:nvSpPr>
            <p:cNvPr id="108" name="Rounded Rectangle 107">
              <a:extLst>
                <a:ext uri="{FF2B5EF4-FFF2-40B4-BE49-F238E27FC236}">
                  <a16:creationId xmlns:a16="http://schemas.microsoft.com/office/drawing/2014/main" id="{8BA027BC-D48A-FFCE-49B1-9385E1602D42}"/>
                </a:ext>
              </a:extLst>
            </p:cNvPr>
            <p:cNvSpPr/>
            <p:nvPr/>
          </p:nvSpPr>
          <p:spPr>
            <a:xfrm>
              <a:off x="3721928" y="1024566"/>
              <a:ext cx="144815" cy="136895"/>
            </a:xfrm>
            <a:prstGeom prst="roundRect">
              <a:avLst/>
            </a:prstGeom>
            <a:solidFill>
              <a:srgbClr val="C577EB"/>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9" name="TextBox 108">
              <a:extLst>
                <a:ext uri="{FF2B5EF4-FFF2-40B4-BE49-F238E27FC236}">
                  <a16:creationId xmlns:a16="http://schemas.microsoft.com/office/drawing/2014/main" id="{45E5F5AC-FA0E-7100-BEB9-46436ED3F38D}"/>
                </a:ext>
              </a:extLst>
            </p:cNvPr>
            <p:cNvSpPr txBox="1"/>
            <p:nvPr/>
          </p:nvSpPr>
          <p:spPr>
            <a:xfrm>
              <a:off x="3911586" y="1005732"/>
              <a:ext cx="192372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Accelerated Analysis</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(69200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7" name="Group 116">
            <a:extLst>
              <a:ext uri="{FF2B5EF4-FFF2-40B4-BE49-F238E27FC236}">
                <a16:creationId xmlns:a16="http://schemas.microsoft.com/office/drawing/2014/main" id="{9DAA1BC0-16CE-7A27-5B94-D7EEB56DD200}"/>
              </a:ext>
            </a:extLst>
          </p:cNvPr>
          <p:cNvGrpSpPr/>
          <p:nvPr/>
        </p:nvGrpSpPr>
        <p:grpSpPr>
          <a:xfrm>
            <a:off x="540981" y="980377"/>
            <a:ext cx="1699221" cy="366254"/>
            <a:chOff x="540981" y="1005732"/>
            <a:chExt cx="1699221" cy="366254"/>
          </a:xfrm>
        </p:grpSpPr>
        <p:sp>
          <p:nvSpPr>
            <p:cNvPr id="110" name="Rounded Rectangle 109">
              <a:extLst>
                <a:ext uri="{FF2B5EF4-FFF2-40B4-BE49-F238E27FC236}">
                  <a16:creationId xmlns:a16="http://schemas.microsoft.com/office/drawing/2014/main" id="{B99B0347-8E4F-ED53-7269-860D673F47F0}"/>
                </a:ext>
              </a:extLst>
            </p:cNvPr>
            <p:cNvSpPr/>
            <p:nvPr/>
          </p:nvSpPr>
          <p:spPr>
            <a:xfrm>
              <a:off x="540981" y="1024566"/>
              <a:ext cx="144815" cy="136895"/>
            </a:xfrm>
            <a:prstGeom prst="roundRect">
              <a:avLst/>
            </a:prstGeom>
            <a:solidFill>
              <a:schemeClr val="accent4">
                <a:lumMod val="40000"/>
                <a:lumOff val="60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1" name="TextBox 110">
              <a:extLst>
                <a:ext uri="{FF2B5EF4-FFF2-40B4-BE49-F238E27FC236}">
                  <a16:creationId xmlns:a16="http://schemas.microsoft.com/office/drawing/2014/main" id="{D36799EE-BDD0-510E-FFF7-C4EE39D00FE2}"/>
                </a:ext>
              </a:extLst>
            </p:cNvPr>
            <p:cNvSpPr txBox="1"/>
            <p:nvPr/>
          </p:nvSpPr>
          <p:spPr>
            <a:xfrm>
              <a:off x="730492" y="1005732"/>
              <a:ext cx="1509710"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Baseline Prep.</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(2563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4" name="Group 113">
            <a:extLst>
              <a:ext uri="{FF2B5EF4-FFF2-40B4-BE49-F238E27FC236}">
                <a16:creationId xmlns:a16="http://schemas.microsoft.com/office/drawing/2014/main" id="{7739632D-F98D-7C46-1A1D-CA83B3685568}"/>
              </a:ext>
            </a:extLst>
          </p:cNvPr>
          <p:cNvGrpSpPr/>
          <p:nvPr/>
        </p:nvGrpSpPr>
        <p:grpSpPr>
          <a:xfrm>
            <a:off x="7033033" y="980377"/>
            <a:ext cx="1425262" cy="366254"/>
            <a:chOff x="5686419" y="1005732"/>
            <a:chExt cx="1425262" cy="366254"/>
          </a:xfrm>
        </p:grpSpPr>
        <p:sp>
          <p:nvSpPr>
            <p:cNvPr id="112" name="Rounded Rectangle 111">
              <a:extLst>
                <a:ext uri="{FF2B5EF4-FFF2-40B4-BE49-F238E27FC236}">
                  <a16:creationId xmlns:a16="http://schemas.microsoft.com/office/drawing/2014/main" id="{5769FD0A-1E02-C780-EFB5-88666C02E4AF}"/>
                </a:ext>
              </a:extLst>
            </p:cNvPr>
            <p:cNvSpPr/>
            <p:nvPr/>
          </p:nvSpPr>
          <p:spPr>
            <a:xfrm>
              <a:off x="5686419" y="1024566"/>
              <a:ext cx="144815" cy="136895"/>
            </a:xfrm>
            <a:prstGeom prst="roundRect">
              <a:avLst/>
            </a:prstGeom>
            <a:solidFill>
              <a:srgbClr val="DAA30D"/>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3" name="TextBox 112">
              <a:extLst>
                <a:ext uri="{FF2B5EF4-FFF2-40B4-BE49-F238E27FC236}">
                  <a16:creationId xmlns:a16="http://schemas.microsoft.com/office/drawing/2014/main" id="{F6409372-31C5-7B5C-6C7E-DFF4BF51E644}"/>
                </a:ext>
              </a:extLst>
            </p:cNvPr>
            <p:cNvSpPr txBox="1"/>
            <p:nvPr/>
          </p:nvSpPr>
          <p:spPr>
            <a:xfrm>
              <a:off x="5859746" y="1005732"/>
              <a:ext cx="125193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Ideal Prep.</a:t>
              </a:r>
              <a:b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(&gt; 69200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62787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59" grpId="0" animBg="1"/>
      <p:bldP spid="7" grpId="0" animBg="1"/>
      <p:bldP spid="10" grpId="0" animBg="1"/>
      <p:bldP spid="11" grpId="0" animBg="1"/>
      <p:bldP spid="12" grpId="0" animBg="1"/>
      <p:bldP spid="13" grpId="0" animBg="1"/>
      <p:bldP spid="14" grpId="0" animBg="1"/>
      <p:bldP spid="15" grpId="0" animBg="1"/>
      <p:bldP spid="19" grpId="0"/>
      <p:bldP spid="21" grpId="0"/>
      <p:bldP spid="24" grpId="0" animBg="1"/>
      <p:bldP spid="27" grpId="0" animBg="1"/>
      <p:bldP spid="28" grpId="0" animBg="1"/>
      <p:bldP spid="47" grpId="0"/>
      <p:bldP spid="61" grpId="0"/>
      <p:bldP spid="62" grpId="0" animBg="1"/>
      <p:bldP spid="63" grpId="0" animBg="1"/>
      <p:bldP spid="64" grpId="0" animBg="1"/>
      <p:bldP spid="81" grpId="0" animBg="1"/>
      <p:bldP spid="82" grpId="0" animBg="1"/>
      <p:bldP spid="83" grpId="0" animBg="1"/>
      <p:bldP spid="84" grpId="0" animBg="1"/>
      <p:bldP spid="85" grpId="0" animBg="1"/>
      <p:bldP spid="86" grpId="0" animBg="1"/>
      <p:bldP spid="88"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2109-D5BA-6535-838F-40AC1D88C7A6}"/>
              </a:ext>
            </a:extLst>
          </p:cNvPr>
          <p:cNvSpPr>
            <a:spLocks noGrp="1"/>
          </p:cNvSpPr>
          <p:nvPr>
            <p:ph type="title"/>
          </p:nvPr>
        </p:nvSpPr>
        <p:spPr/>
        <p:txBody>
          <a:bodyPr/>
          <a:lstStyle/>
          <a:p>
            <a:r>
              <a:rPr lang="en-CH" dirty="0"/>
              <a:t>Mitigating Data Preparation Bottleneck</a:t>
            </a:r>
          </a:p>
        </p:txBody>
      </p:sp>
      <p:sp>
        <p:nvSpPr>
          <p:cNvPr id="3" name="Content Placeholder 2">
            <a:extLst>
              <a:ext uri="{FF2B5EF4-FFF2-40B4-BE49-F238E27FC236}">
                <a16:creationId xmlns:a16="http://schemas.microsoft.com/office/drawing/2014/main" id="{06CA815B-4C78-3512-4DCE-0EC1D8336107}"/>
              </a:ext>
            </a:extLst>
          </p:cNvPr>
          <p:cNvSpPr>
            <a:spLocks noGrp="1"/>
          </p:cNvSpPr>
          <p:nvPr>
            <p:ph idx="1"/>
          </p:nvPr>
        </p:nvSpPr>
        <p:spPr>
          <a:xfrm>
            <a:off x="189560" y="871869"/>
            <a:ext cx="8798061" cy="794113"/>
          </a:xfrm>
        </p:spPr>
        <p:txBody>
          <a:bodyPr/>
          <a:lstStyle/>
          <a:p>
            <a:pPr marL="0" indent="0">
              <a:buNone/>
            </a:pPr>
            <a:r>
              <a:rPr lang="en-GB" sz="2400" dirty="0"/>
              <a:t>We need to effectively mitigate the data preparation bottleneck </a:t>
            </a:r>
            <a:br>
              <a:rPr lang="en-GB" sz="2400" dirty="0"/>
            </a:br>
            <a:r>
              <a:rPr lang="en-GB" sz="2400" dirty="0"/>
              <a:t>while meeting four key requirements: </a:t>
            </a:r>
            <a:endParaRPr lang="en-CH" sz="2000" dirty="0"/>
          </a:p>
        </p:txBody>
      </p:sp>
      <p:sp>
        <p:nvSpPr>
          <p:cNvPr id="7" name="Rectangle 6">
            <a:extLst>
              <a:ext uri="{FF2B5EF4-FFF2-40B4-BE49-F238E27FC236}">
                <a16:creationId xmlns:a16="http://schemas.microsoft.com/office/drawing/2014/main" id="{EAE7AD04-C621-FE36-5D93-C185C6DA5DB2}"/>
              </a:ext>
            </a:extLst>
          </p:cNvPr>
          <p:cNvSpPr/>
          <p:nvPr/>
        </p:nvSpPr>
        <p:spPr>
          <a:xfrm>
            <a:off x="1017" y="4664881"/>
            <a:ext cx="9144000" cy="753133"/>
          </a:xfrm>
          <a:prstGeom prst="rect">
            <a:avLst/>
          </a:prstGeom>
          <a:solidFill>
            <a:srgbClr val="FFF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Meeting all these requirements is challenging</a:t>
            </a:r>
          </a:p>
        </p:txBody>
      </p:sp>
      <p:grpSp>
        <p:nvGrpSpPr>
          <p:cNvPr id="8" name="Group 7">
            <a:extLst>
              <a:ext uri="{FF2B5EF4-FFF2-40B4-BE49-F238E27FC236}">
                <a16:creationId xmlns:a16="http://schemas.microsoft.com/office/drawing/2014/main" id="{D53EBE39-6213-F1C7-8A68-C1D75D28C24A}"/>
              </a:ext>
            </a:extLst>
          </p:cNvPr>
          <p:cNvGrpSpPr/>
          <p:nvPr/>
        </p:nvGrpSpPr>
        <p:grpSpPr>
          <a:xfrm>
            <a:off x="420136" y="1868997"/>
            <a:ext cx="4118980" cy="1100202"/>
            <a:chOff x="871870" y="1893591"/>
            <a:chExt cx="3423404" cy="1100202"/>
          </a:xfrm>
        </p:grpSpPr>
        <p:sp>
          <p:nvSpPr>
            <p:cNvPr id="19" name="Rounded Rectangle 18">
              <a:extLst>
                <a:ext uri="{FF2B5EF4-FFF2-40B4-BE49-F238E27FC236}">
                  <a16:creationId xmlns:a16="http://schemas.microsoft.com/office/drawing/2014/main" id="{131F431B-A091-B83F-0E4D-6503205D441E}"/>
                </a:ext>
              </a:extLst>
            </p:cNvPr>
            <p:cNvSpPr/>
            <p:nvPr/>
          </p:nvSpPr>
          <p:spPr>
            <a:xfrm>
              <a:off x="871870" y="1893591"/>
              <a:ext cx="3423404" cy="1100202"/>
            </a:xfrm>
            <a:prstGeom prst="roundRect">
              <a:avLst/>
            </a:prstGeom>
            <a:solidFill>
              <a:srgbClr val="8C3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High performance</a:t>
              </a:r>
            </a:p>
          </p:txBody>
        </p:sp>
        <p:pic>
          <p:nvPicPr>
            <p:cNvPr id="20" name="Graphic 19" descr="Gauge">
              <a:extLst>
                <a:ext uri="{FF2B5EF4-FFF2-40B4-BE49-F238E27FC236}">
                  <a16:creationId xmlns:a16="http://schemas.microsoft.com/office/drawing/2014/main" id="{712F6B3B-06EA-E4D4-EC2E-DE8A026B7C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4536" y="1987986"/>
              <a:ext cx="606610" cy="747817"/>
            </a:xfrm>
            <a:prstGeom prst="rect">
              <a:avLst/>
            </a:prstGeom>
          </p:spPr>
        </p:pic>
      </p:grpSp>
      <p:grpSp>
        <p:nvGrpSpPr>
          <p:cNvPr id="28" name="Group 27">
            <a:extLst>
              <a:ext uri="{FF2B5EF4-FFF2-40B4-BE49-F238E27FC236}">
                <a16:creationId xmlns:a16="http://schemas.microsoft.com/office/drawing/2014/main" id="{00D10B12-18D6-CEF0-7A91-FCEFF5035233}"/>
              </a:ext>
            </a:extLst>
          </p:cNvPr>
          <p:cNvGrpSpPr/>
          <p:nvPr/>
        </p:nvGrpSpPr>
        <p:grpSpPr>
          <a:xfrm>
            <a:off x="407962" y="3256858"/>
            <a:ext cx="4118980" cy="1092198"/>
            <a:chOff x="2342003" y="2737208"/>
            <a:chExt cx="4253662" cy="1092198"/>
          </a:xfrm>
        </p:grpSpPr>
        <p:sp>
          <p:nvSpPr>
            <p:cNvPr id="22" name="Rounded Rectangle 21">
              <a:extLst>
                <a:ext uri="{FF2B5EF4-FFF2-40B4-BE49-F238E27FC236}">
                  <a16:creationId xmlns:a16="http://schemas.microsoft.com/office/drawing/2014/main" id="{A85BCF03-8F2D-2C0E-3712-5675227CCC74}"/>
                </a:ext>
              </a:extLst>
            </p:cNvPr>
            <p:cNvSpPr/>
            <p:nvPr/>
          </p:nvSpPr>
          <p:spPr>
            <a:xfrm>
              <a:off x="2342003" y="2737208"/>
              <a:ext cx="4253662" cy="1092198"/>
            </a:xfrm>
            <a:prstGeom prst="roundRect">
              <a:avLst/>
            </a:prstGeom>
            <a:solidFill>
              <a:srgbClr val="F68D2E"/>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High compression ratio </a:t>
              </a:r>
              <a:endPar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pic>
          <p:nvPicPr>
            <p:cNvPr id="23" name="Picture 22">
              <a:extLst>
                <a:ext uri="{FF2B5EF4-FFF2-40B4-BE49-F238E27FC236}">
                  <a16:creationId xmlns:a16="http://schemas.microsoft.com/office/drawing/2014/main" id="{E2DD0EE1-01ED-79B0-EDED-EC42039ED2C7}"/>
                </a:ext>
              </a:extLst>
            </p:cNvPr>
            <p:cNvPicPr>
              <a:picLocks noChangeAspect="1"/>
            </p:cNvPicPr>
            <p:nvPr/>
          </p:nvPicPr>
          <p:blipFill>
            <a:blip r:embed="rId5">
              <a:alphaModFix/>
              <a:extLst>
                <a:ext uri="{BEBA8EAE-BF5A-486C-A8C5-ECC9F3942E4B}">
                  <a14:imgProps xmlns:a14="http://schemas.microsoft.com/office/drawing/2010/main">
                    <a14:imgLayer r:embed="rId6">
                      <a14:imgEffect>
                        <a14:artisticCrisscrossEtching/>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2481993" y="2938021"/>
              <a:ext cx="691443" cy="691443"/>
            </a:xfrm>
            <a:prstGeom prst="rect">
              <a:avLst/>
            </a:prstGeom>
            <a:solidFill>
              <a:srgbClr val="F78D2D"/>
            </a:solidFill>
          </p:spPr>
        </p:pic>
      </p:grpSp>
      <p:grpSp>
        <p:nvGrpSpPr>
          <p:cNvPr id="11" name="Group 10">
            <a:extLst>
              <a:ext uri="{FF2B5EF4-FFF2-40B4-BE49-F238E27FC236}">
                <a16:creationId xmlns:a16="http://schemas.microsoft.com/office/drawing/2014/main" id="{9949A426-B9FB-526C-9040-56AAC02EF97B}"/>
              </a:ext>
            </a:extLst>
          </p:cNvPr>
          <p:cNvGrpSpPr/>
          <p:nvPr/>
        </p:nvGrpSpPr>
        <p:grpSpPr>
          <a:xfrm>
            <a:off x="4861775" y="3256858"/>
            <a:ext cx="3874263" cy="1092198"/>
            <a:chOff x="4861775" y="3365143"/>
            <a:chExt cx="3874263" cy="1092198"/>
          </a:xfrm>
        </p:grpSpPr>
        <p:sp>
          <p:nvSpPr>
            <p:cNvPr id="24" name="Rounded Rectangle 23">
              <a:extLst>
                <a:ext uri="{FF2B5EF4-FFF2-40B4-BE49-F238E27FC236}">
                  <a16:creationId xmlns:a16="http://schemas.microsoft.com/office/drawing/2014/main" id="{5E5F0E50-6F2A-DE30-C13A-684A17497600}"/>
                </a:ext>
              </a:extLst>
            </p:cNvPr>
            <p:cNvSpPr/>
            <p:nvPr/>
          </p:nvSpPr>
          <p:spPr>
            <a:xfrm>
              <a:off x="4861775" y="3365143"/>
              <a:ext cx="3874263" cy="1092198"/>
            </a:xfrm>
            <a:prstGeom prst="roundRect">
              <a:avLst/>
            </a:prstGeom>
            <a:solidFill>
              <a:srgbClr val="0487E4"/>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Low overhead</a:t>
              </a:r>
              <a:endParaRPr kumimoji="0" lang="en-GB" sz="20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pic>
          <p:nvPicPr>
            <p:cNvPr id="26" name="Picture 25">
              <a:extLst>
                <a:ext uri="{FF2B5EF4-FFF2-40B4-BE49-F238E27FC236}">
                  <a16:creationId xmlns:a16="http://schemas.microsoft.com/office/drawing/2014/main" id="{9E815116-B44E-2723-C87F-F2097646E62C}"/>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5702"/>
                      </a14:imgEffect>
                      <a14:imgEffect>
                        <a14:saturation sat="174000"/>
                      </a14:imgEffect>
                      <a14:imgEffect>
                        <a14:brightnessContrast bright="100000" contrast="64000"/>
                      </a14:imgEffect>
                    </a14:imgLayer>
                  </a14:imgProps>
                </a:ext>
                <a:ext uri="{28A0092B-C50C-407E-A947-70E740481C1C}">
                  <a14:useLocalDpi xmlns:a14="http://schemas.microsoft.com/office/drawing/2010/main" val="0"/>
                </a:ext>
              </a:extLst>
            </a:blip>
            <a:stretch>
              <a:fillRect/>
            </a:stretch>
          </p:blipFill>
          <p:spPr>
            <a:xfrm>
              <a:off x="4969843" y="3516313"/>
              <a:ext cx="783340" cy="808568"/>
            </a:xfrm>
            <a:prstGeom prst="rect">
              <a:avLst/>
            </a:prstGeom>
          </p:spPr>
        </p:pic>
      </p:grpSp>
      <p:grpSp>
        <p:nvGrpSpPr>
          <p:cNvPr id="9" name="Group 8">
            <a:extLst>
              <a:ext uri="{FF2B5EF4-FFF2-40B4-BE49-F238E27FC236}">
                <a16:creationId xmlns:a16="http://schemas.microsoft.com/office/drawing/2014/main" id="{719C0CD2-995D-8CFB-40A1-49317B0E1D42}"/>
              </a:ext>
            </a:extLst>
          </p:cNvPr>
          <p:cNvGrpSpPr/>
          <p:nvPr/>
        </p:nvGrpSpPr>
        <p:grpSpPr>
          <a:xfrm>
            <a:off x="4873949" y="1865518"/>
            <a:ext cx="3862089" cy="1100202"/>
            <a:chOff x="4873949" y="1865518"/>
            <a:chExt cx="3862089" cy="1100202"/>
          </a:xfrm>
        </p:grpSpPr>
        <p:sp>
          <p:nvSpPr>
            <p:cNvPr id="4" name="Rounded Rectangle 3">
              <a:extLst>
                <a:ext uri="{FF2B5EF4-FFF2-40B4-BE49-F238E27FC236}">
                  <a16:creationId xmlns:a16="http://schemas.microsoft.com/office/drawing/2014/main" id="{5DF92C5D-90A6-7B50-D830-DF00FCEE440F}"/>
                </a:ext>
              </a:extLst>
            </p:cNvPr>
            <p:cNvSpPr/>
            <p:nvPr/>
          </p:nvSpPr>
          <p:spPr>
            <a:xfrm>
              <a:off x="4873949" y="1865518"/>
              <a:ext cx="3862089" cy="1100202"/>
            </a:xfrm>
            <a:prstGeom prst="roundRect">
              <a:avLst/>
            </a:prstGeom>
            <a:solidFill>
              <a:srgbClr val="639C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High energy efficiency</a:t>
              </a:r>
            </a:p>
          </p:txBody>
        </p:sp>
        <p:pic>
          <p:nvPicPr>
            <p:cNvPr id="6" name="Graphic 5" descr="Renewable Energy with solid fill">
              <a:extLst>
                <a:ext uri="{FF2B5EF4-FFF2-40B4-BE49-F238E27FC236}">
                  <a16:creationId xmlns:a16="http://schemas.microsoft.com/office/drawing/2014/main" id="{8FBD1E16-0C35-99F3-71A4-5F8F2D20C6E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10045" y="2073464"/>
              <a:ext cx="691443" cy="691443"/>
            </a:xfrm>
            <a:prstGeom prst="rect">
              <a:avLst/>
            </a:prstGeom>
          </p:spPr>
        </p:pic>
      </p:grpSp>
      <p:sp>
        <p:nvSpPr>
          <p:cNvPr id="10" name="Rectangle 9">
            <a:extLst>
              <a:ext uri="{FF2B5EF4-FFF2-40B4-BE49-F238E27FC236}">
                <a16:creationId xmlns:a16="http://schemas.microsoft.com/office/drawing/2014/main" id="{5D5DCD36-EF27-6598-B640-D6D197F98B22}"/>
              </a:ext>
            </a:extLst>
          </p:cNvPr>
          <p:cNvSpPr/>
          <p:nvPr/>
        </p:nvSpPr>
        <p:spPr>
          <a:xfrm>
            <a:off x="16590" y="5369886"/>
            <a:ext cx="9144000" cy="918800"/>
          </a:xfrm>
          <a:prstGeom prst="rect">
            <a:avLst/>
          </a:prstGeom>
          <a:solidFill>
            <a:srgbClr val="FFF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Even more challenging in genome analysis systems used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a:t>
            </a:r>
            <a:r>
              <a:rPr kumimoji="0" lang="en-GB"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hardware resource-constrained environments</a:t>
            </a:r>
            <a:endParaRPr kumimoji="0" lang="en-CH" sz="24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17412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CE88A8-42C5-E064-42A5-766B0A5C8EEF}"/>
              </a:ext>
            </a:extLst>
          </p:cNvPr>
          <p:cNvSpPr>
            <a:spLocks noGrp="1"/>
          </p:cNvSpPr>
          <p:nvPr>
            <p:ph idx="1"/>
          </p:nvPr>
        </p:nvSpPr>
        <p:spPr>
          <a:xfrm>
            <a:off x="101601" y="2054340"/>
            <a:ext cx="8886020" cy="2683398"/>
          </a:xfrm>
        </p:spPr>
        <p:txBody>
          <a:bodyPr lIns="0" rIns="0"/>
          <a:lstStyle/>
          <a:p>
            <a:pPr marL="0" indent="0" algn="ctr">
              <a:lnSpc>
                <a:spcPct val="100000"/>
              </a:lnSpc>
              <a:spcAft>
                <a:spcPts val="1000"/>
              </a:spcAft>
              <a:buNone/>
            </a:pPr>
            <a:r>
              <a:rPr lang="en-GB" sz="2400" i="1" dirty="0"/>
              <a:t>An</a:t>
            </a:r>
            <a:r>
              <a:rPr lang="en-GB" sz="2400" b="1" i="1" dirty="0"/>
              <a:t> </a:t>
            </a:r>
            <a:r>
              <a:rPr lang="en-GB" sz="2400" i="1" dirty="0"/>
              <a:t>algorithm-architecture co-design for </a:t>
            </a:r>
            <a:r>
              <a:rPr lang="en-GB" sz="2400" i="1" dirty="0">
                <a:solidFill>
                  <a:srgbClr val="7DA26C"/>
                </a:solidFill>
              </a:rPr>
              <a:t>highly-compressed </a:t>
            </a:r>
            <a:r>
              <a:rPr lang="en-GB" sz="2400" b="1" i="1" u="sng" dirty="0">
                <a:solidFill>
                  <a:srgbClr val="7DA26C"/>
                </a:solidFill>
              </a:rPr>
              <a:t>s</a:t>
            </a:r>
            <a:r>
              <a:rPr lang="en-GB" sz="2400" i="1" dirty="0">
                <a:solidFill>
                  <a:srgbClr val="7DA26C"/>
                </a:solidFill>
              </a:rPr>
              <a:t>torage </a:t>
            </a:r>
            <a:br>
              <a:rPr lang="en-GB" sz="2400" i="1" dirty="0">
                <a:solidFill>
                  <a:srgbClr val="7DA26C"/>
                </a:solidFill>
              </a:rPr>
            </a:br>
            <a:r>
              <a:rPr lang="en-GB" sz="2400" i="1" dirty="0"/>
              <a:t>and</a:t>
            </a:r>
            <a:r>
              <a:rPr lang="en-GB" sz="2400" i="1" dirty="0">
                <a:solidFill>
                  <a:srgbClr val="7DA26C"/>
                </a:solidFill>
              </a:rPr>
              <a:t> high-performance </a:t>
            </a:r>
            <a:r>
              <a:rPr lang="en-GB" sz="2400" b="1" i="1" u="sng" dirty="0">
                <a:solidFill>
                  <a:srgbClr val="7DA26C"/>
                </a:solidFill>
              </a:rPr>
              <a:t>a</a:t>
            </a:r>
            <a:r>
              <a:rPr lang="en-GB" sz="2400" i="1" dirty="0">
                <a:solidFill>
                  <a:srgbClr val="7DA26C"/>
                </a:solidFill>
              </a:rPr>
              <a:t>ccess </a:t>
            </a:r>
            <a:r>
              <a:rPr lang="en-GB" sz="2400" i="1" dirty="0"/>
              <a:t>of large-scale </a:t>
            </a:r>
            <a:r>
              <a:rPr lang="en-GB" sz="2400" b="1" i="1" u="sng" dirty="0">
                <a:solidFill>
                  <a:srgbClr val="7DA26C"/>
                </a:solidFill>
              </a:rPr>
              <a:t>ge</a:t>
            </a:r>
            <a:r>
              <a:rPr lang="en-GB" sz="2400" i="1" dirty="0">
                <a:solidFill>
                  <a:srgbClr val="7DA26C"/>
                </a:solidFill>
              </a:rPr>
              <a:t>nomic sequence data</a:t>
            </a:r>
          </a:p>
          <a:p>
            <a:pPr>
              <a:lnSpc>
                <a:spcPct val="100000"/>
              </a:lnSpc>
            </a:pPr>
            <a:r>
              <a:rPr lang="en-GB" sz="1800" b="1" dirty="0">
                <a:solidFill>
                  <a:srgbClr val="0799CA"/>
                </a:solidFill>
              </a:rPr>
              <a:t>Key insight</a:t>
            </a:r>
            <a:r>
              <a:rPr lang="en-GB" sz="1800" dirty="0">
                <a:solidFill>
                  <a:srgbClr val="0799CA"/>
                </a:solidFill>
              </a:rPr>
              <a:t>: </a:t>
            </a:r>
            <a:r>
              <a:rPr lang="en-GB" sz="1800" dirty="0"/>
              <a:t>information encoded in </a:t>
            </a:r>
            <a:r>
              <a:rPr lang="en-GB" sz="1800" dirty="0">
                <a:solidFill>
                  <a:srgbClr val="0799CA"/>
                </a:solidFill>
              </a:rPr>
              <a:t>genomic data follows specific properties</a:t>
            </a:r>
            <a:r>
              <a:rPr lang="en-GB" sz="1800" dirty="0"/>
              <a:t> </a:t>
            </a:r>
            <a:endParaRPr lang="en-GB" sz="1600" dirty="0"/>
          </a:p>
          <a:p>
            <a:pPr>
              <a:lnSpc>
                <a:spcPct val="100000"/>
              </a:lnSpc>
              <a:spcBef>
                <a:spcPts val="500"/>
              </a:spcBef>
            </a:pPr>
            <a:r>
              <a:rPr lang="en-GB" sz="1800" dirty="0"/>
              <a:t>We leverage these properties to co-design</a:t>
            </a:r>
          </a:p>
          <a:p>
            <a:pPr lvl="1">
              <a:lnSpc>
                <a:spcPct val="100000"/>
              </a:lnSpc>
            </a:pPr>
            <a:r>
              <a:rPr lang="en-GB" sz="1800" dirty="0"/>
              <a:t>A lossless (de)compression algorithm</a:t>
            </a:r>
          </a:p>
          <a:p>
            <a:pPr lvl="1">
              <a:lnSpc>
                <a:spcPct val="100000"/>
              </a:lnSpc>
            </a:pPr>
            <a:r>
              <a:rPr lang="en-GB" sz="1800" dirty="0"/>
              <a:t>Hardware for decompression with lightweight operations</a:t>
            </a:r>
          </a:p>
          <a:p>
            <a:pPr lvl="1">
              <a:lnSpc>
                <a:spcPct val="100000"/>
              </a:lnSpc>
            </a:pPr>
            <a:r>
              <a:rPr lang="en-GB" sz="1800" dirty="0"/>
              <a:t>Storage data layout &amp; Interface commands to access data</a:t>
            </a:r>
          </a:p>
        </p:txBody>
      </p:sp>
      <p:sp>
        <p:nvSpPr>
          <p:cNvPr id="19" name="Title 18">
            <a:extLst>
              <a:ext uri="{FF2B5EF4-FFF2-40B4-BE49-F238E27FC236}">
                <a16:creationId xmlns:a16="http://schemas.microsoft.com/office/drawing/2014/main" id="{2B709EEF-C154-A6EB-2896-23F994A4D819}"/>
              </a:ext>
            </a:extLst>
          </p:cNvPr>
          <p:cNvSpPr>
            <a:spLocks noGrp="1"/>
          </p:cNvSpPr>
          <p:nvPr>
            <p:ph type="title"/>
          </p:nvPr>
        </p:nvSpPr>
        <p:spPr>
          <a:xfrm>
            <a:off x="0" y="263470"/>
            <a:ext cx="9144000" cy="1237672"/>
          </a:xfrm>
          <a:solidFill>
            <a:schemeClr val="bg1"/>
          </a:solidFill>
        </p:spPr>
        <p:txBody>
          <a:bodyPr/>
          <a:lstStyle/>
          <a:p>
            <a:r>
              <a:rPr lang="en-CH" dirty="0">
                <a:solidFill>
                  <a:schemeClr val="bg1"/>
                </a:solidFill>
              </a:rPr>
              <a:t>.</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B2B97D4-B5A0-47C1-2ADB-6729C85026CB}"/>
                  </a:ext>
                </a:extLst>
              </p14:cNvPr>
              <p14:cNvContentPartPr/>
              <p14:nvPr/>
            </p14:nvContentPartPr>
            <p14:xfrm>
              <a:off x="3431124" y="959976"/>
              <a:ext cx="232200" cy="182880"/>
            </p14:xfrm>
          </p:contentPart>
        </mc:Choice>
        <mc:Fallback xmlns="">
          <p:pic>
            <p:nvPicPr>
              <p:cNvPr id="2" name="Ink 1">
                <a:extLst>
                  <a:ext uri="{FF2B5EF4-FFF2-40B4-BE49-F238E27FC236}">
                    <a16:creationId xmlns:a16="http://schemas.microsoft.com/office/drawing/2014/main" id="{5B2B97D4-B5A0-47C1-2ADB-6729C85026CB}"/>
                  </a:ext>
                </a:extLst>
              </p:cNvPr>
              <p:cNvPicPr/>
              <p:nvPr/>
            </p:nvPicPr>
            <p:blipFill>
              <a:blip r:embed="rId12"/>
              <a:stretch>
                <a:fillRect/>
              </a:stretch>
            </p:blipFill>
            <p:spPr>
              <a:xfrm>
                <a:off x="3425004" y="953856"/>
                <a:ext cx="244440" cy="195120"/>
              </a:xfrm>
              <a:prstGeom prst="rect">
                <a:avLst/>
              </a:prstGeom>
            </p:spPr>
          </p:pic>
        </mc:Fallback>
      </mc:AlternateContent>
      <p:grpSp>
        <p:nvGrpSpPr>
          <p:cNvPr id="21" name="Group 20">
            <a:extLst>
              <a:ext uri="{FF2B5EF4-FFF2-40B4-BE49-F238E27FC236}">
                <a16:creationId xmlns:a16="http://schemas.microsoft.com/office/drawing/2014/main" id="{69598507-DF9F-13FD-94C0-0E069BFA0BF5}"/>
              </a:ext>
            </a:extLst>
          </p:cNvPr>
          <p:cNvGrpSpPr/>
          <p:nvPr/>
        </p:nvGrpSpPr>
        <p:grpSpPr>
          <a:xfrm>
            <a:off x="409045" y="4795739"/>
            <a:ext cx="4118980" cy="796798"/>
            <a:chOff x="871870" y="2196994"/>
            <a:chExt cx="3423404" cy="796798"/>
          </a:xfrm>
        </p:grpSpPr>
        <p:sp>
          <p:nvSpPr>
            <p:cNvPr id="29" name="Rounded Rectangle 28">
              <a:extLst>
                <a:ext uri="{FF2B5EF4-FFF2-40B4-BE49-F238E27FC236}">
                  <a16:creationId xmlns:a16="http://schemas.microsoft.com/office/drawing/2014/main" id="{54BA340D-83ED-5B5C-60ED-1410B76B5895}"/>
                </a:ext>
              </a:extLst>
            </p:cNvPr>
            <p:cNvSpPr/>
            <p:nvPr/>
          </p:nvSpPr>
          <p:spPr>
            <a:xfrm>
              <a:off x="871870" y="2245975"/>
              <a:ext cx="3423404" cy="747817"/>
            </a:xfrm>
            <a:prstGeom prst="roundRect">
              <a:avLst/>
            </a:prstGeom>
            <a:solidFill>
              <a:srgbClr val="8C3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Higher performance</a:t>
              </a:r>
              <a:br>
                <a:rPr kumimoji="0" lang="en-GB"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GB"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r>
                <a:rPr kumimoji="0" lang="en-GB" sz="2000" b="0" i="1" u="none" strike="noStrike" kern="1200" cap="none" spc="0" normalizeH="0" baseline="0" noProof="0" dirty="0">
                  <a:ln>
                    <a:noFill/>
                  </a:ln>
                  <a:solidFill>
                    <a:prstClr val="white"/>
                  </a:solidFill>
                  <a:effectLst/>
                  <a:uLnTx/>
                  <a:uFillTx/>
                  <a:latin typeface="Calibri" panose="020F0502020204030204"/>
                  <a:ea typeface="+mn-ea"/>
                  <a:cs typeface="+mn-cs"/>
                </a:rPr>
                <a:t>(by 3.0×–32.1×)</a:t>
              </a:r>
            </a:p>
          </p:txBody>
        </p:sp>
        <p:pic>
          <p:nvPicPr>
            <p:cNvPr id="30" name="Graphic 29" descr="Gauge">
              <a:extLst>
                <a:ext uri="{FF2B5EF4-FFF2-40B4-BE49-F238E27FC236}">
                  <a16:creationId xmlns:a16="http://schemas.microsoft.com/office/drawing/2014/main" id="{62C5E9A3-B3BC-731E-A672-E79BF0A1B67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84536" y="2196994"/>
              <a:ext cx="606610" cy="747817"/>
            </a:xfrm>
            <a:prstGeom prst="rect">
              <a:avLst/>
            </a:prstGeom>
          </p:spPr>
        </p:pic>
      </p:grpSp>
      <p:grpSp>
        <p:nvGrpSpPr>
          <p:cNvPr id="31" name="Group 30">
            <a:extLst>
              <a:ext uri="{FF2B5EF4-FFF2-40B4-BE49-F238E27FC236}">
                <a16:creationId xmlns:a16="http://schemas.microsoft.com/office/drawing/2014/main" id="{3D86DABD-3716-0971-E802-A3DA7901C4C5}"/>
              </a:ext>
            </a:extLst>
          </p:cNvPr>
          <p:cNvGrpSpPr/>
          <p:nvPr/>
        </p:nvGrpSpPr>
        <p:grpSpPr>
          <a:xfrm>
            <a:off x="409045" y="5673390"/>
            <a:ext cx="4118980" cy="726748"/>
            <a:chOff x="2342003" y="3102658"/>
            <a:chExt cx="4253662" cy="726748"/>
          </a:xfrm>
        </p:grpSpPr>
        <p:sp>
          <p:nvSpPr>
            <p:cNvPr id="32" name="Rounded Rectangle 31">
              <a:extLst>
                <a:ext uri="{FF2B5EF4-FFF2-40B4-BE49-F238E27FC236}">
                  <a16:creationId xmlns:a16="http://schemas.microsoft.com/office/drawing/2014/main" id="{CF7E5941-F85D-DA64-4C62-C83FAA02FBB6}"/>
                </a:ext>
              </a:extLst>
            </p:cNvPr>
            <p:cNvSpPr/>
            <p:nvPr/>
          </p:nvSpPr>
          <p:spPr>
            <a:xfrm>
              <a:off x="2342003" y="3102658"/>
              <a:ext cx="4253662" cy="726748"/>
            </a:xfrm>
            <a:prstGeom prst="roundRect">
              <a:avLst/>
            </a:prstGeom>
            <a:solidFill>
              <a:srgbClr val="F68D2E"/>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High compression ratio </a:t>
              </a:r>
              <a:endParaRPr kumimoji="0" lang="en-GB" sz="18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pic>
          <p:nvPicPr>
            <p:cNvPr id="33" name="Picture 32">
              <a:extLst>
                <a:ext uri="{FF2B5EF4-FFF2-40B4-BE49-F238E27FC236}">
                  <a16:creationId xmlns:a16="http://schemas.microsoft.com/office/drawing/2014/main" id="{0C8297B7-02C1-FDA3-63F2-B31811235A02}"/>
                </a:ext>
              </a:extLst>
            </p:cNvPr>
            <p:cNvPicPr>
              <a:picLocks noChangeAspect="1"/>
            </p:cNvPicPr>
            <p:nvPr/>
          </p:nvPicPr>
          <p:blipFill>
            <a:blip r:embed="rId15">
              <a:alphaModFix/>
              <a:extLst>
                <a:ext uri="{BEBA8EAE-BF5A-486C-A8C5-ECC9F3942E4B}">
                  <a14:imgProps xmlns:a14="http://schemas.microsoft.com/office/drawing/2010/main">
                    <a14:imgLayer r:embed="rId16">
                      <a14:imgEffect>
                        <a14:artisticCrisscrossEtching/>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2481993" y="3107840"/>
              <a:ext cx="691443" cy="691443"/>
            </a:xfrm>
            <a:prstGeom prst="rect">
              <a:avLst/>
            </a:prstGeom>
            <a:solidFill>
              <a:srgbClr val="F78D2D"/>
            </a:solidFill>
          </p:spPr>
        </p:pic>
      </p:grpSp>
      <p:grpSp>
        <p:nvGrpSpPr>
          <p:cNvPr id="34" name="Group 33">
            <a:extLst>
              <a:ext uri="{FF2B5EF4-FFF2-40B4-BE49-F238E27FC236}">
                <a16:creationId xmlns:a16="http://schemas.microsoft.com/office/drawing/2014/main" id="{0358E332-4DEC-303F-9550-1B2D612889DF}"/>
              </a:ext>
            </a:extLst>
          </p:cNvPr>
          <p:cNvGrpSpPr/>
          <p:nvPr/>
        </p:nvGrpSpPr>
        <p:grpSpPr>
          <a:xfrm>
            <a:off x="4850684" y="5673388"/>
            <a:ext cx="3874263" cy="726749"/>
            <a:chOff x="4861775" y="3730591"/>
            <a:chExt cx="3874263" cy="726749"/>
          </a:xfrm>
        </p:grpSpPr>
        <p:sp>
          <p:nvSpPr>
            <p:cNvPr id="35" name="Rounded Rectangle 34">
              <a:extLst>
                <a:ext uri="{FF2B5EF4-FFF2-40B4-BE49-F238E27FC236}">
                  <a16:creationId xmlns:a16="http://schemas.microsoft.com/office/drawing/2014/main" id="{49240183-9AAF-BCBC-4319-62B439C5F226}"/>
                </a:ext>
              </a:extLst>
            </p:cNvPr>
            <p:cNvSpPr/>
            <p:nvPr/>
          </p:nvSpPr>
          <p:spPr>
            <a:xfrm>
              <a:off x="4861775" y="3730591"/>
              <a:ext cx="3874263" cy="726749"/>
            </a:xfrm>
            <a:prstGeom prst="roundRect">
              <a:avLst/>
            </a:prstGeom>
            <a:solidFill>
              <a:srgbClr val="0487E4"/>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Low overhead</a:t>
              </a:r>
              <a:endParaRPr kumimoji="0" lang="en-GB" sz="18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pic>
          <p:nvPicPr>
            <p:cNvPr id="36" name="Picture 35">
              <a:extLst>
                <a:ext uri="{FF2B5EF4-FFF2-40B4-BE49-F238E27FC236}">
                  <a16:creationId xmlns:a16="http://schemas.microsoft.com/office/drawing/2014/main" id="{25C6F90B-F307-AA07-7D42-D00504D7F4A1}"/>
                </a:ext>
              </a:extLst>
            </p:cNvPr>
            <p:cNvPicPr>
              <a:picLocks noChangeAspect="1"/>
            </p:cNvPicPr>
            <p:nvPr/>
          </p:nvPicPr>
          <p:blipFill>
            <a:blip r:embed="rId17">
              <a:extLst>
                <a:ext uri="{BEBA8EAE-BF5A-486C-A8C5-ECC9F3942E4B}">
                  <a14:imgProps xmlns:a14="http://schemas.microsoft.com/office/drawing/2010/main">
                    <a14:imgLayer r:embed="rId18">
                      <a14:imgEffect>
                        <a14:colorTemperature colorTemp="5702"/>
                      </a14:imgEffect>
                      <a14:imgEffect>
                        <a14:saturation sat="174000"/>
                      </a14:imgEffect>
                      <a14:imgEffect>
                        <a14:brightnessContrast bright="100000" contrast="64000"/>
                      </a14:imgEffect>
                    </a14:imgLayer>
                  </a14:imgProps>
                </a:ext>
                <a:ext uri="{28A0092B-C50C-407E-A947-70E740481C1C}">
                  <a14:useLocalDpi xmlns:a14="http://schemas.microsoft.com/office/drawing/2010/main" val="0"/>
                </a:ext>
              </a:extLst>
            </a:blip>
            <a:stretch>
              <a:fillRect/>
            </a:stretch>
          </p:blipFill>
          <p:spPr>
            <a:xfrm>
              <a:off x="4969843" y="3777397"/>
              <a:ext cx="631645" cy="651988"/>
            </a:xfrm>
            <a:prstGeom prst="rect">
              <a:avLst/>
            </a:prstGeom>
          </p:spPr>
        </p:pic>
      </p:grpSp>
      <p:grpSp>
        <p:nvGrpSpPr>
          <p:cNvPr id="37" name="Group 36">
            <a:extLst>
              <a:ext uri="{FF2B5EF4-FFF2-40B4-BE49-F238E27FC236}">
                <a16:creationId xmlns:a16="http://schemas.microsoft.com/office/drawing/2014/main" id="{90ACBB24-CE4B-EEAD-1473-16F2C69411EC}"/>
              </a:ext>
            </a:extLst>
          </p:cNvPr>
          <p:cNvGrpSpPr/>
          <p:nvPr/>
        </p:nvGrpSpPr>
        <p:grpSpPr>
          <a:xfrm>
            <a:off x="4862858" y="4817849"/>
            <a:ext cx="3862089" cy="774689"/>
            <a:chOff x="4873949" y="2191031"/>
            <a:chExt cx="3862089" cy="774689"/>
          </a:xfrm>
        </p:grpSpPr>
        <p:sp>
          <p:nvSpPr>
            <p:cNvPr id="38" name="Rounded Rectangle 37">
              <a:extLst>
                <a:ext uri="{FF2B5EF4-FFF2-40B4-BE49-F238E27FC236}">
                  <a16:creationId xmlns:a16="http://schemas.microsoft.com/office/drawing/2014/main" id="{C6A0C3B7-F4E3-F556-7720-E34EC16CE690}"/>
                </a:ext>
              </a:extLst>
            </p:cNvPr>
            <p:cNvSpPr/>
            <p:nvPr/>
          </p:nvSpPr>
          <p:spPr>
            <a:xfrm>
              <a:off x="4873949" y="2217902"/>
              <a:ext cx="3862089" cy="747818"/>
            </a:xfrm>
            <a:prstGeom prst="roundRect">
              <a:avLst/>
            </a:prstGeom>
            <a:solidFill>
              <a:srgbClr val="639C1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Higher energy efficiency</a:t>
              </a:r>
              <a:br>
                <a:rPr kumimoji="0" lang="en-GB"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GB"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r>
                <a:rPr kumimoji="0" lang="en-GB" sz="2000" b="0" i="1" u="none" strike="noStrike" kern="1200" cap="none" spc="0" normalizeH="0" baseline="0" noProof="0" dirty="0">
                  <a:ln>
                    <a:noFill/>
                  </a:ln>
                  <a:solidFill>
                    <a:prstClr val="white"/>
                  </a:solidFill>
                  <a:effectLst/>
                  <a:uLnTx/>
                  <a:uFillTx/>
                  <a:latin typeface="Calibri" panose="020F0502020204030204"/>
                  <a:ea typeface="+mn-ea"/>
                  <a:cs typeface="+mn-cs"/>
                </a:rPr>
                <a:t>(by 13.0×–34.0x)</a:t>
              </a:r>
            </a:p>
          </p:txBody>
        </p:sp>
        <p:pic>
          <p:nvPicPr>
            <p:cNvPr id="39" name="Graphic 38" descr="Renewable Energy with solid fill">
              <a:extLst>
                <a:ext uri="{FF2B5EF4-FFF2-40B4-BE49-F238E27FC236}">
                  <a16:creationId xmlns:a16="http://schemas.microsoft.com/office/drawing/2014/main" id="{82B00169-647B-7721-32A4-3E3A52DD1B3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910045" y="2191031"/>
              <a:ext cx="691443" cy="691443"/>
            </a:xfrm>
            <a:prstGeom prst="rect">
              <a:avLst/>
            </a:prstGeom>
          </p:spPr>
        </p:pic>
      </p:grpSp>
      <p:pic>
        <p:nvPicPr>
          <p:cNvPr id="5" name="Picture 4">
            <a:extLst>
              <a:ext uri="{FF2B5EF4-FFF2-40B4-BE49-F238E27FC236}">
                <a16:creationId xmlns:a16="http://schemas.microsoft.com/office/drawing/2014/main" id="{6ECA3596-CADC-52E1-809B-D8879150EB8F}"/>
              </a:ext>
            </a:extLst>
          </p:cNvPr>
          <p:cNvPicPr>
            <a:picLocks noChangeAspect="1"/>
          </p:cNvPicPr>
          <p:nvPr/>
        </p:nvPicPr>
        <p:blipFill rotWithShape="1">
          <a:blip r:embed="rId21">
            <a:extLst>
              <a:ext uri="{28A0092B-C50C-407E-A947-70E740481C1C}">
                <a14:useLocalDpi xmlns:a14="http://schemas.microsoft.com/office/drawing/2010/main" val="0"/>
              </a:ext>
            </a:extLst>
          </a:blip>
          <a:srcRect l="18919" t="12917" r="16535" b="22457"/>
          <a:stretch/>
        </p:blipFill>
        <p:spPr>
          <a:xfrm>
            <a:off x="2999938" y="37071"/>
            <a:ext cx="3204054" cy="2138667"/>
          </a:xfrm>
          <a:prstGeom prst="rect">
            <a:avLst/>
          </a:prstGeom>
        </p:spPr>
      </p:pic>
    </p:spTree>
    <p:extLst>
      <p:ext uri="{BB962C8B-B14F-4D97-AF65-F5344CB8AC3E}">
        <p14:creationId xmlns:p14="http://schemas.microsoft.com/office/powerpoint/2010/main" val="95977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A5B00-D0C4-78F5-9B16-5C8DE1646696}"/>
              </a:ext>
            </a:extLst>
          </p:cNvPr>
          <p:cNvSpPr>
            <a:spLocks noGrp="1"/>
          </p:cNvSpPr>
          <p:nvPr>
            <p:ph type="title"/>
          </p:nvPr>
        </p:nvSpPr>
        <p:spPr/>
        <p:txBody>
          <a:bodyPr/>
          <a:lstStyle/>
          <a:p>
            <a:r>
              <a:rPr lang="en-CH" dirty="0"/>
              <a:t>Outline</a:t>
            </a:r>
          </a:p>
        </p:txBody>
      </p:sp>
      <p:sp>
        <p:nvSpPr>
          <p:cNvPr id="4" name="Rounded Rectangle 3">
            <a:extLst>
              <a:ext uri="{FF2B5EF4-FFF2-40B4-BE49-F238E27FC236}">
                <a16:creationId xmlns:a16="http://schemas.microsoft.com/office/drawing/2014/main" id="{35F20A01-B813-57FB-881B-5CF5C55B0676}"/>
              </a:ext>
            </a:extLst>
          </p:cNvPr>
          <p:cNvSpPr/>
          <p:nvPr/>
        </p:nvSpPr>
        <p:spPr>
          <a:xfrm>
            <a:off x="691978" y="988540"/>
            <a:ext cx="7747687" cy="877330"/>
          </a:xfrm>
          <a:prstGeom prst="roundRect">
            <a:avLst/>
          </a:prstGeom>
          <a:gradFill>
            <a:gsLst>
              <a:gs pos="0">
                <a:srgbClr val="2E6F6A"/>
              </a:gs>
              <a:gs pos="100000">
                <a:srgbClr val="6CB2C0">
                  <a:alpha val="48627"/>
                </a:srgbClr>
              </a:gs>
            </a:gsLst>
            <a:lin ang="0" scaled="0"/>
          </a:gradFill>
          <a:ln>
            <a:noFill/>
          </a:ln>
          <a:effectLst>
            <a:outerShdw blurRad="50800" dist="38100" dir="4740000" sx="100198" sy="100198"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Background</a:t>
            </a:r>
          </a:p>
        </p:txBody>
      </p:sp>
      <p:sp>
        <p:nvSpPr>
          <p:cNvPr id="6" name="Rounded Rectangle 5">
            <a:extLst>
              <a:ext uri="{FF2B5EF4-FFF2-40B4-BE49-F238E27FC236}">
                <a16:creationId xmlns:a16="http://schemas.microsoft.com/office/drawing/2014/main" id="{B3045B03-14F4-6CAB-79EB-0E7F72C4A108}"/>
              </a:ext>
            </a:extLst>
          </p:cNvPr>
          <p:cNvSpPr/>
          <p:nvPr/>
        </p:nvSpPr>
        <p:spPr>
          <a:xfrm>
            <a:off x="951470" y="2096173"/>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Motivation and Goal</a:t>
            </a:r>
          </a:p>
        </p:txBody>
      </p:sp>
      <p:sp>
        <p:nvSpPr>
          <p:cNvPr id="7" name="Rounded Rectangle 6">
            <a:extLst>
              <a:ext uri="{FF2B5EF4-FFF2-40B4-BE49-F238E27FC236}">
                <a16:creationId xmlns:a16="http://schemas.microsoft.com/office/drawing/2014/main" id="{F07BB866-EA83-2D7C-D57D-1E2BBAC99FFE}"/>
              </a:ext>
            </a:extLst>
          </p:cNvPr>
          <p:cNvSpPr/>
          <p:nvPr/>
        </p:nvSpPr>
        <p:spPr>
          <a:xfrm>
            <a:off x="951470" y="3203806"/>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SAGe</a:t>
            </a:r>
          </a:p>
        </p:txBody>
      </p:sp>
      <p:sp>
        <p:nvSpPr>
          <p:cNvPr id="8" name="Rounded Rectangle 7">
            <a:extLst>
              <a:ext uri="{FF2B5EF4-FFF2-40B4-BE49-F238E27FC236}">
                <a16:creationId xmlns:a16="http://schemas.microsoft.com/office/drawing/2014/main" id="{430D5E12-2B92-D731-43F9-E32DE95E3D84}"/>
              </a:ext>
            </a:extLst>
          </p:cNvPr>
          <p:cNvSpPr/>
          <p:nvPr/>
        </p:nvSpPr>
        <p:spPr>
          <a:xfrm>
            <a:off x="951470" y="4311439"/>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Evaluation</a:t>
            </a:r>
          </a:p>
        </p:txBody>
      </p:sp>
      <p:sp>
        <p:nvSpPr>
          <p:cNvPr id="9" name="Rounded Rectangle 8">
            <a:extLst>
              <a:ext uri="{FF2B5EF4-FFF2-40B4-BE49-F238E27FC236}">
                <a16:creationId xmlns:a16="http://schemas.microsoft.com/office/drawing/2014/main" id="{E57B4F69-AF92-732F-1AA9-C804BF85D093}"/>
              </a:ext>
            </a:extLst>
          </p:cNvPr>
          <p:cNvSpPr/>
          <p:nvPr/>
        </p:nvSpPr>
        <p:spPr>
          <a:xfrm>
            <a:off x="951469" y="5381367"/>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Conclusion</a:t>
            </a:r>
          </a:p>
        </p:txBody>
      </p:sp>
    </p:spTree>
    <p:extLst>
      <p:ext uri="{BB962C8B-B14F-4D97-AF65-F5344CB8AC3E}">
        <p14:creationId xmlns:p14="http://schemas.microsoft.com/office/powerpoint/2010/main" val="3951661750"/>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FCEDF780-4936-F97C-A717-6CD5A397E621}"/>
              </a:ext>
            </a:extLst>
          </p:cNvPr>
          <p:cNvSpPr/>
          <p:nvPr/>
        </p:nvSpPr>
        <p:spPr>
          <a:xfrm>
            <a:off x="261257" y="917960"/>
            <a:ext cx="8649169" cy="2363508"/>
          </a:xfrm>
          <a:prstGeom prst="roundRect">
            <a:avLst>
              <a:gd name="adj" fmla="val 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CA4A288-E3EB-6DA3-48D0-C49E83AC145B}"/>
              </a:ext>
            </a:extLst>
          </p:cNvPr>
          <p:cNvSpPr>
            <a:spLocks noGrp="1"/>
          </p:cNvSpPr>
          <p:nvPr>
            <p:ph type="title"/>
          </p:nvPr>
        </p:nvSpPr>
        <p:spPr>
          <a:xfrm>
            <a:off x="0" y="1"/>
            <a:ext cx="9144000" cy="782950"/>
          </a:xfrm>
        </p:spPr>
        <p:txBody>
          <a:bodyPr/>
          <a:lstStyle/>
          <a:p>
            <a:r>
              <a:rPr lang="en-CH" dirty="0"/>
              <a:t>Genomics-Specific Compression</a:t>
            </a:r>
          </a:p>
        </p:txBody>
      </p:sp>
      <p:sp>
        <p:nvSpPr>
          <p:cNvPr id="53" name="TextBox 52">
            <a:extLst>
              <a:ext uri="{FF2B5EF4-FFF2-40B4-BE49-F238E27FC236}">
                <a16:creationId xmlns:a16="http://schemas.microsoft.com/office/drawing/2014/main" id="{A26C7BB1-CF6B-EDD0-023E-B3851A3392CC}"/>
              </a:ext>
            </a:extLst>
          </p:cNvPr>
          <p:cNvSpPr txBox="1"/>
          <p:nvPr/>
        </p:nvSpPr>
        <p:spPr>
          <a:xfrm>
            <a:off x="0" y="3335974"/>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Consensus </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Sequence</a:t>
            </a:r>
          </a:p>
        </p:txBody>
      </p:sp>
      <p:sp>
        <p:nvSpPr>
          <p:cNvPr id="59" name="Rectangle 58">
            <a:extLst>
              <a:ext uri="{FF2B5EF4-FFF2-40B4-BE49-F238E27FC236}">
                <a16:creationId xmlns:a16="http://schemas.microsoft.com/office/drawing/2014/main" id="{80DDBF60-E026-A982-2BF0-6BAC9C3AC0C5}"/>
              </a:ext>
            </a:extLst>
          </p:cNvPr>
          <p:cNvSpPr/>
          <p:nvPr/>
        </p:nvSpPr>
        <p:spPr>
          <a:xfrm>
            <a:off x="3102947" y="1354666"/>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A10AF66B-A7E1-445E-D101-484F512213C5}"/>
              </a:ext>
            </a:extLst>
          </p:cNvPr>
          <p:cNvSpPr/>
          <p:nvPr/>
        </p:nvSpPr>
        <p:spPr>
          <a:xfrm>
            <a:off x="3102947" y="2019482"/>
            <a:ext cx="2938107" cy="253592"/>
          </a:xfrm>
          <a:prstGeom prst="rect">
            <a:avLst/>
          </a:prstGeom>
          <a:solidFill>
            <a:schemeClr val="bg1">
              <a:lumMod val="9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AGCAAATGTACGATG</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3CED88E1-D6E2-A741-F8FF-0E317DAEF8F4}"/>
              </a:ext>
            </a:extLst>
          </p:cNvPr>
          <p:cNvSpPr/>
          <p:nvPr/>
        </p:nvSpPr>
        <p:spPr>
          <a:xfrm>
            <a:off x="3102947" y="1687074"/>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TCGATGCTTGCATAA</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3DEA79FD-BF32-FB29-218A-DC74083E1454}"/>
              </a:ext>
            </a:extLst>
          </p:cNvPr>
          <p:cNvSpPr/>
          <p:nvPr/>
        </p:nvSpPr>
        <p:spPr>
          <a:xfrm>
            <a:off x="3102947" y="2351890"/>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CATAAGTCGATAGTT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B3E7F2F6-95B8-AF32-5249-FF78622AC4F9}"/>
              </a:ext>
            </a:extLst>
          </p:cNvPr>
          <p:cNvSpPr/>
          <p:nvPr/>
        </p:nvSpPr>
        <p:spPr>
          <a:xfrm>
            <a:off x="1548469" y="3493699"/>
            <a:ext cx="7361957" cy="302412"/>
          </a:xfrm>
          <a:prstGeom prst="rect">
            <a:avLst/>
          </a:prstGeom>
          <a:solidFill>
            <a:srgbClr val="FFC000">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ATACGTAGAAAAAGTCGATGCTTGCATAAGTCGATAGTT…</a:t>
            </a:r>
          </a:p>
        </p:txBody>
      </p:sp>
      <p:sp>
        <p:nvSpPr>
          <p:cNvPr id="70" name="TextBox 69">
            <a:extLst>
              <a:ext uri="{FF2B5EF4-FFF2-40B4-BE49-F238E27FC236}">
                <a16:creationId xmlns:a16="http://schemas.microsoft.com/office/drawing/2014/main" id="{3B0E4444-4E7A-11C2-1801-F5EE16148B5F}"/>
              </a:ext>
            </a:extLst>
          </p:cNvPr>
          <p:cNvSpPr txBox="1"/>
          <p:nvPr/>
        </p:nvSpPr>
        <p:spPr>
          <a:xfrm>
            <a:off x="1180666" y="919154"/>
            <a:ext cx="6782669" cy="356251"/>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Set </a:t>
            </a: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 set of reads from a sample)</a:t>
            </a:r>
          </a:p>
        </p:txBody>
      </p:sp>
      <p:sp>
        <p:nvSpPr>
          <p:cNvPr id="76" name="Rectangle 75">
            <a:extLst>
              <a:ext uri="{FF2B5EF4-FFF2-40B4-BE49-F238E27FC236}">
                <a16:creationId xmlns:a16="http://schemas.microsoft.com/office/drawing/2014/main" id="{4F8E8160-3D4D-3093-58D9-7552539FECA5}"/>
              </a:ext>
            </a:extLst>
          </p:cNvPr>
          <p:cNvSpPr/>
          <p:nvPr/>
        </p:nvSpPr>
        <p:spPr>
          <a:xfrm>
            <a:off x="3102947" y="2684299"/>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AAAAAGTCGATGCTT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BE62ABD-405C-10A8-ECD7-957113381005}"/>
              </a:ext>
            </a:extLst>
          </p:cNvPr>
          <p:cNvSpPr txBox="1"/>
          <p:nvPr/>
        </p:nvSpPr>
        <p:spPr>
          <a:xfrm>
            <a:off x="3901424" y="2739671"/>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9" name="TextBox 8">
            <a:extLst>
              <a:ext uri="{FF2B5EF4-FFF2-40B4-BE49-F238E27FC236}">
                <a16:creationId xmlns:a16="http://schemas.microsoft.com/office/drawing/2014/main" id="{53D85A49-E09D-3C14-A022-F4DDE401963D}"/>
              </a:ext>
            </a:extLst>
          </p:cNvPr>
          <p:cNvSpPr txBox="1"/>
          <p:nvPr/>
        </p:nvSpPr>
        <p:spPr>
          <a:xfrm>
            <a:off x="0" y="4284467"/>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Mismatch</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Information</a:t>
            </a:r>
          </a:p>
        </p:txBody>
      </p:sp>
      <p:sp>
        <p:nvSpPr>
          <p:cNvPr id="10" name="Rounded Rectangle 9">
            <a:extLst>
              <a:ext uri="{FF2B5EF4-FFF2-40B4-BE49-F238E27FC236}">
                <a16:creationId xmlns:a16="http://schemas.microsoft.com/office/drawing/2014/main" id="{C69CDB6C-C081-898A-86C8-F1E9C07C0A14}"/>
              </a:ext>
            </a:extLst>
          </p:cNvPr>
          <p:cNvSpPr/>
          <p:nvPr/>
        </p:nvSpPr>
        <p:spPr>
          <a:xfrm>
            <a:off x="1535379" y="4039411"/>
            <a:ext cx="7375047" cy="1317600"/>
          </a:xfrm>
          <a:prstGeom prst="roundRect">
            <a:avLst>
              <a:gd name="adj" fmla="val 0"/>
            </a:avLst>
          </a:prstGeom>
          <a:solidFill>
            <a:srgbClr val="95A4DE"/>
          </a:solidFill>
          <a:ln w="12700" cap="flat" cmpd="sng" algn="ctr">
            <a:noFill/>
            <a:prstDash val="solid"/>
            <a:miter lim="800000"/>
          </a:ln>
          <a:effectLst/>
        </p:spPr>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90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63" grpId="0" animBg="1"/>
      <p:bldP spid="9" grpId="0"/>
      <p:bldP spid="10" grpId="0"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4A288-E3EB-6DA3-48D0-C49E83AC145B}"/>
              </a:ext>
            </a:extLst>
          </p:cNvPr>
          <p:cNvSpPr>
            <a:spLocks noGrp="1"/>
          </p:cNvSpPr>
          <p:nvPr>
            <p:ph type="title"/>
          </p:nvPr>
        </p:nvSpPr>
        <p:spPr>
          <a:xfrm>
            <a:off x="0" y="1"/>
            <a:ext cx="9144000" cy="782950"/>
          </a:xfrm>
        </p:spPr>
        <p:txBody>
          <a:bodyPr/>
          <a:lstStyle/>
          <a:p>
            <a:r>
              <a:rPr lang="en-CH" dirty="0"/>
              <a:t>Genomics-Specific Compression</a:t>
            </a:r>
          </a:p>
        </p:txBody>
      </p:sp>
      <p:sp>
        <p:nvSpPr>
          <p:cNvPr id="52" name="Rounded Rectangle 51">
            <a:extLst>
              <a:ext uri="{FF2B5EF4-FFF2-40B4-BE49-F238E27FC236}">
                <a16:creationId xmlns:a16="http://schemas.microsoft.com/office/drawing/2014/main" id="{E6BE7DFB-31BC-FB99-F77B-D4A27AF11D81}"/>
              </a:ext>
            </a:extLst>
          </p:cNvPr>
          <p:cNvSpPr/>
          <p:nvPr/>
        </p:nvSpPr>
        <p:spPr>
          <a:xfrm>
            <a:off x="261257" y="917960"/>
            <a:ext cx="8649169" cy="2363508"/>
          </a:xfrm>
          <a:prstGeom prst="roundRect">
            <a:avLst>
              <a:gd name="adj" fmla="val 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A26C7BB1-CF6B-EDD0-023E-B3851A3392CC}"/>
              </a:ext>
            </a:extLst>
          </p:cNvPr>
          <p:cNvSpPr txBox="1"/>
          <p:nvPr/>
        </p:nvSpPr>
        <p:spPr>
          <a:xfrm>
            <a:off x="0" y="3335974"/>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Consensus </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Sequence</a:t>
            </a:r>
          </a:p>
        </p:txBody>
      </p:sp>
      <p:sp>
        <p:nvSpPr>
          <p:cNvPr id="59" name="Rectangle 58">
            <a:extLst>
              <a:ext uri="{FF2B5EF4-FFF2-40B4-BE49-F238E27FC236}">
                <a16:creationId xmlns:a16="http://schemas.microsoft.com/office/drawing/2014/main" id="{80DDBF60-E026-A982-2BF0-6BAC9C3AC0C5}"/>
              </a:ext>
            </a:extLst>
          </p:cNvPr>
          <p:cNvSpPr/>
          <p:nvPr/>
        </p:nvSpPr>
        <p:spPr>
          <a:xfrm>
            <a:off x="1611033" y="1354665"/>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3CED88E1-D6E2-A741-F8FF-0E317DAEF8F4}"/>
              </a:ext>
            </a:extLst>
          </p:cNvPr>
          <p:cNvSpPr/>
          <p:nvPr/>
        </p:nvSpPr>
        <p:spPr>
          <a:xfrm>
            <a:off x="4071776" y="1687073"/>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TCGATGCTTGCATAA</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3DEA79FD-BF32-FB29-218A-DC74083E1454}"/>
              </a:ext>
            </a:extLst>
          </p:cNvPr>
          <p:cNvSpPr/>
          <p:nvPr/>
        </p:nvSpPr>
        <p:spPr>
          <a:xfrm>
            <a:off x="5846147" y="2351889"/>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CATAAGTCGATAGTT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B3E7F2F6-95B8-AF32-5249-FF78622AC4F9}"/>
              </a:ext>
            </a:extLst>
          </p:cNvPr>
          <p:cNvSpPr/>
          <p:nvPr/>
        </p:nvSpPr>
        <p:spPr>
          <a:xfrm>
            <a:off x="1548469" y="3493699"/>
            <a:ext cx="7361957" cy="302412"/>
          </a:xfrm>
          <a:prstGeom prst="rect">
            <a:avLst/>
          </a:prstGeom>
          <a:solidFill>
            <a:srgbClr val="FFC000">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ATACGTAGAAAAAGTCGATGCTTGCATAAGTCGATAGTT…</a:t>
            </a:r>
          </a:p>
        </p:txBody>
      </p:sp>
      <p:sp>
        <p:nvSpPr>
          <p:cNvPr id="70" name="TextBox 69">
            <a:extLst>
              <a:ext uri="{FF2B5EF4-FFF2-40B4-BE49-F238E27FC236}">
                <a16:creationId xmlns:a16="http://schemas.microsoft.com/office/drawing/2014/main" id="{3B0E4444-4E7A-11C2-1801-F5EE16148B5F}"/>
              </a:ext>
            </a:extLst>
          </p:cNvPr>
          <p:cNvSpPr txBox="1"/>
          <p:nvPr/>
        </p:nvSpPr>
        <p:spPr>
          <a:xfrm>
            <a:off x="1180666" y="919154"/>
            <a:ext cx="6782669" cy="356251"/>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Set </a:t>
            </a: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 set of reads from a sample)</a:t>
            </a:r>
          </a:p>
        </p:txBody>
      </p:sp>
      <p:sp>
        <p:nvSpPr>
          <p:cNvPr id="76" name="Rectangle 75">
            <a:extLst>
              <a:ext uri="{FF2B5EF4-FFF2-40B4-BE49-F238E27FC236}">
                <a16:creationId xmlns:a16="http://schemas.microsoft.com/office/drawing/2014/main" id="{4F8E8160-3D4D-3093-58D9-7552539FECA5}"/>
              </a:ext>
            </a:extLst>
          </p:cNvPr>
          <p:cNvSpPr/>
          <p:nvPr/>
        </p:nvSpPr>
        <p:spPr>
          <a:xfrm>
            <a:off x="3026745" y="2684299"/>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AAAAAGTCGATGCTT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BE62ABD-405C-10A8-ECD7-957113381005}"/>
              </a:ext>
            </a:extLst>
          </p:cNvPr>
          <p:cNvSpPr txBox="1"/>
          <p:nvPr/>
        </p:nvSpPr>
        <p:spPr>
          <a:xfrm>
            <a:off x="3901424" y="2739671"/>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 name="Rectangle 3">
            <a:extLst>
              <a:ext uri="{FF2B5EF4-FFF2-40B4-BE49-F238E27FC236}">
                <a16:creationId xmlns:a16="http://schemas.microsoft.com/office/drawing/2014/main" id="{2B09B293-9A10-E77E-956C-DA835C51BA54}"/>
              </a:ext>
            </a:extLst>
          </p:cNvPr>
          <p:cNvSpPr/>
          <p:nvPr/>
        </p:nvSpPr>
        <p:spPr>
          <a:xfrm>
            <a:off x="2602202" y="2019481"/>
            <a:ext cx="2938107" cy="253592"/>
          </a:xfrm>
          <a:prstGeom prst="rect">
            <a:avLst/>
          </a:prstGeom>
          <a:solidFill>
            <a:schemeClr val="bg1">
              <a:lumMod val="9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AGCAAATGTACGATG</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16932B9-7917-0614-7512-E354EF782D3F}"/>
              </a:ext>
            </a:extLst>
          </p:cNvPr>
          <p:cNvSpPr txBox="1"/>
          <p:nvPr/>
        </p:nvSpPr>
        <p:spPr>
          <a:xfrm>
            <a:off x="0" y="4284467"/>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Mismatch</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Information</a:t>
            </a:r>
          </a:p>
        </p:txBody>
      </p:sp>
      <p:sp>
        <p:nvSpPr>
          <p:cNvPr id="6" name="Rounded Rectangle 5">
            <a:extLst>
              <a:ext uri="{FF2B5EF4-FFF2-40B4-BE49-F238E27FC236}">
                <a16:creationId xmlns:a16="http://schemas.microsoft.com/office/drawing/2014/main" id="{BA7A05C9-A9FD-3602-2643-E17304AC3FE5}"/>
              </a:ext>
            </a:extLst>
          </p:cNvPr>
          <p:cNvSpPr/>
          <p:nvPr/>
        </p:nvSpPr>
        <p:spPr>
          <a:xfrm>
            <a:off x="1535379" y="4039411"/>
            <a:ext cx="7375047" cy="1317600"/>
          </a:xfrm>
          <a:prstGeom prst="roundRect">
            <a:avLst>
              <a:gd name="adj" fmla="val 0"/>
            </a:avLst>
          </a:prstGeom>
          <a:solidFill>
            <a:srgbClr val="95A4DE"/>
          </a:solidFill>
          <a:ln w="12700" cap="flat" cmpd="sng" algn="ctr">
            <a:noFill/>
            <a:prstDash val="solid"/>
            <a:miter lim="800000"/>
          </a:ln>
          <a:effectLst/>
        </p:spPr>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2187181"/>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4A288-E3EB-6DA3-48D0-C49E83AC145B}"/>
              </a:ext>
            </a:extLst>
          </p:cNvPr>
          <p:cNvSpPr>
            <a:spLocks noGrp="1"/>
          </p:cNvSpPr>
          <p:nvPr>
            <p:ph type="title"/>
          </p:nvPr>
        </p:nvSpPr>
        <p:spPr>
          <a:xfrm>
            <a:off x="0" y="1"/>
            <a:ext cx="9144000" cy="782950"/>
          </a:xfrm>
        </p:spPr>
        <p:txBody>
          <a:bodyPr/>
          <a:lstStyle/>
          <a:p>
            <a:r>
              <a:rPr lang="en-CH" dirty="0"/>
              <a:t>Genomics-Specific Compression</a:t>
            </a:r>
          </a:p>
        </p:txBody>
      </p:sp>
      <p:sp>
        <p:nvSpPr>
          <p:cNvPr id="52" name="Rounded Rectangle 51">
            <a:extLst>
              <a:ext uri="{FF2B5EF4-FFF2-40B4-BE49-F238E27FC236}">
                <a16:creationId xmlns:a16="http://schemas.microsoft.com/office/drawing/2014/main" id="{E6BE7DFB-31BC-FB99-F77B-D4A27AF11D81}"/>
              </a:ext>
            </a:extLst>
          </p:cNvPr>
          <p:cNvSpPr/>
          <p:nvPr/>
        </p:nvSpPr>
        <p:spPr>
          <a:xfrm>
            <a:off x="261257" y="917960"/>
            <a:ext cx="8649169" cy="2363508"/>
          </a:xfrm>
          <a:prstGeom prst="roundRect">
            <a:avLst>
              <a:gd name="adj" fmla="val 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A26C7BB1-CF6B-EDD0-023E-B3851A3392CC}"/>
              </a:ext>
            </a:extLst>
          </p:cNvPr>
          <p:cNvSpPr txBox="1"/>
          <p:nvPr/>
        </p:nvSpPr>
        <p:spPr>
          <a:xfrm>
            <a:off x="0" y="3335974"/>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Consensus </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Sequence</a:t>
            </a:r>
          </a:p>
        </p:txBody>
      </p:sp>
      <p:sp>
        <p:nvSpPr>
          <p:cNvPr id="59" name="Rectangle 58">
            <a:extLst>
              <a:ext uri="{FF2B5EF4-FFF2-40B4-BE49-F238E27FC236}">
                <a16:creationId xmlns:a16="http://schemas.microsoft.com/office/drawing/2014/main" id="{80DDBF60-E026-A982-2BF0-6BAC9C3AC0C5}"/>
              </a:ext>
            </a:extLst>
          </p:cNvPr>
          <p:cNvSpPr/>
          <p:nvPr/>
        </p:nvSpPr>
        <p:spPr>
          <a:xfrm>
            <a:off x="1611033" y="1354665"/>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A10AF66B-A7E1-445E-D101-484F512213C5}"/>
              </a:ext>
            </a:extLst>
          </p:cNvPr>
          <p:cNvSpPr/>
          <p:nvPr/>
        </p:nvSpPr>
        <p:spPr>
          <a:xfrm>
            <a:off x="2602202" y="2019481"/>
            <a:ext cx="2938107" cy="253592"/>
          </a:xfrm>
          <a:prstGeom prst="rect">
            <a:avLst/>
          </a:prstGeom>
          <a:solidFill>
            <a:schemeClr val="bg1">
              <a:lumMod val="9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AGCAAATGTACGATG</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3CED88E1-D6E2-A741-F8FF-0E317DAEF8F4}"/>
              </a:ext>
            </a:extLst>
          </p:cNvPr>
          <p:cNvSpPr/>
          <p:nvPr/>
        </p:nvSpPr>
        <p:spPr>
          <a:xfrm>
            <a:off x="4071776" y="1687073"/>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TCGATGCTTGCATAA</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3DEA79FD-BF32-FB29-218A-DC74083E1454}"/>
              </a:ext>
            </a:extLst>
          </p:cNvPr>
          <p:cNvSpPr/>
          <p:nvPr/>
        </p:nvSpPr>
        <p:spPr>
          <a:xfrm>
            <a:off x="5846147" y="2351889"/>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CATAAGTCGATAGTT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B3E7F2F6-95B8-AF32-5249-FF78622AC4F9}"/>
              </a:ext>
            </a:extLst>
          </p:cNvPr>
          <p:cNvSpPr/>
          <p:nvPr/>
        </p:nvSpPr>
        <p:spPr>
          <a:xfrm>
            <a:off x="1548469" y="3493699"/>
            <a:ext cx="7361957" cy="302412"/>
          </a:xfrm>
          <a:prstGeom prst="rect">
            <a:avLst/>
          </a:prstGeom>
          <a:solidFill>
            <a:srgbClr val="FFC000">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ATACGTAGAAAAAGTCGATGCTTGCATAAGTCGATAGTT…</a:t>
            </a:r>
          </a:p>
        </p:txBody>
      </p:sp>
      <p:sp>
        <p:nvSpPr>
          <p:cNvPr id="70" name="TextBox 69">
            <a:extLst>
              <a:ext uri="{FF2B5EF4-FFF2-40B4-BE49-F238E27FC236}">
                <a16:creationId xmlns:a16="http://schemas.microsoft.com/office/drawing/2014/main" id="{3B0E4444-4E7A-11C2-1801-F5EE16148B5F}"/>
              </a:ext>
            </a:extLst>
          </p:cNvPr>
          <p:cNvSpPr txBox="1"/>
          <p:nvPr/>
        </p:nvSpPr>
        <p:spPr>
          <a:xfrm>
            <a:off x="1180666" y="919154"/>
            <a:ext cx="6782669" cy="356251"/>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Set </a:t>
            </a: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 set of reads from a sample)</a:t>
            </a:r>
          </a:p>
        </p:txBody>
      </p:sp>
      <p:sp>
        <p:nvSpPr>
          <p:cNvPr id="76" name="Rectangle 75">
            <a:extLst>
              <a:ext uri="{FF2B5EF4-FFF2-40B4-BE49-F238E27FC236}">
                <a16:creationId xmlns:a16="http://schemas.microsoft.com/office/drawing/2014/main" id="{4F8E8160-3D4D-3093-58D9-7552539FECA5}"/>
              </a:ext>
            </a:extLst>
          </p:cNvPr>
          <p:cNvSpPr/>
          <p:nvPr/>
        </p:nvSpPr>
        <p:spPr>
          <a:xfrm>
            <a:off x="3026745" y="2684299"/>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AAAAAGTCGATGCTT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BE62ABD-405C-10A8-ECD7-957113381005}"/>
              </a:ext>
            </a:extLst>
          </p:cNvPr>
          <p:cNvSpPr txBox="1"/>
          <p:nvPr/>
        </p:nvSpPr>
        <p:spPr>
          <a:xfrm>
            <a:off x="3901424" y="2739671"/>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4" name="Straight Connector 3">
            <a:extLst>
              <a:ext uri="{FF2B5EF4-FFF2-40B4-BE49-F238E27FC236}">
                <a16:creationId xmlns:a16="http://schemas.microsoft.com/office/drawing/2014/main" id="{A61620B5-227D-91D9-150D-0798912E29A0}"/>
              </a:ext>
            </a:extLst>
          </p:cNvPr>
          <p:cNvCxnSpPr>
            <a:cxnSpLocks/>
          </p:cNvCxnSpPr>
          <p:nvPr/>
        </p:nvCxnSpPr>
        <p:spPr>
          <a:xfrm>
            <a:off x="2786743" y="2273073"/>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A38E537-B0E8-3964-C545-8766FC715672}"/>
              </a:ext>
            </a:extLst>
          </p:cNvPr>
          <p:cNvCxnSpPr>
            <a:cxnSpLocks/>
          </p:cNvCxnSpPr>
          <p:nvPr/>
        </p:nvCxnSpPr>
        <p:spPr>
          <a:xfrm>
            <a:off x="2971023" y="2273069"/>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235BD9-B2F5-3AF9-76E4-5AABDD50B6CE}"/>
              </a:ext>
            </a:extLst>
          </p:cNvPr>
          <p:cNvCxnSpPr>
            <a:cxnSpLocks/>
          </p:cNvCxnSpPr>
          <p:nvPr/>
        </p:nvCxnSpPr>
        <p:spPr>
          <a:xfrm>
            <a:off x="3155303" y="2273069"/>
            <a:ext cx="0" cy="1220626"/>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29F155-B6B4-7620-2BFE-477383AB98DC}"/>
              </a:ext>
            </a:extLst>
          </p:cNvPr>
          <p:cNvCxnSpPr>
            <a:cxnSpLocks/>
          </p:cNvCxnSpPr>
          <p:nvPr/>
        </p:nvCxnSpPr>
        <p:spPr>
          <a:xfrm>
            <a:off x="3339583" y="2273069"/>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C3BE1B8-25DB-312D-8F77-C2AA91C8672B}"/>
              </a:ext>
            </a:extLst>
          </p:cNvPr>
          <p:cNvCxnSpPr>
            <a:cxnSpLocks/>
          </p:cNvCxnSpPr>
          <p:nvPr/>
        </p:nvCxnSpPr>
        <p:spPr>
          <a:xfrm>
            <a:off x="3523863" y="2273069"/>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F1ADFD2-E6FF-DD96-ACB3-FF99A21689AF}"/>
              </a:ext>
            </a:extLst>
          </p:cNvPr>
          <p:cNvCxnSpPr>
            <a:cxnSpLocks/>
          </p:cNvCxnSpPr>
          <p:nvPr/>
        </p:nvCxnSpPr>
        <p:spPr>
          <a:xfrm>
            <a:off x="3708143" y="2273073"/>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67E382C-E963-E272-6568-CD8CBA812430}"/>
              </a:ext>
            </a:extLst>
          </p:cNvPr>
          <p:cNvCxnSpPr>
            <a:cxnSpLocks/>
          </p:cNvCxnSpPr>
          <p:nvPr/>
        </p:nvCxnSpPr>
        <p:spPr>
          <a:xfrm>
            <a:off x="3892423" y="2273069"/>
            <a:ext cx="0" cy="1220626"/>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4739C2-9049-009A-B571-4B9EB0E1970B}"/>
              </a:ext>
            </a:extLst>
          </p:cNvPr>
          <p:cNvCxnSpPr>
            <a:cxnSpLocks/>
          </p:cNvCxnSpPr>
          <p:nvPr/>
        </p:nvCxnSpPr>
        <p:spPr>
          <a:xfrm>
            <a:off x="4076703" y="2273069"/>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19BF3BB-05B7-6D0A-BBB4-79D04FDB540F}"/>
              </a:ext>
            </a:extLst>
          </p:cNvPr>
          <p:cNvCxnSpPr>
            <a:cxnSpLocks/>
          </p:cNvCxnSpPr>
          <p:nvPr/>
        </p:nvCxnSpPr>
        <p:spPr>
          <a:xfrm>
            <a:off x="4260983" y="2273069"/>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4E61B5C-9886-0C86-97F9-6A5813116730}"/>
              </a:ext>
            </a:extLst>
          </p:cNvPr>
          <p:cNvCxnSpPr>
            <a:cxnSpLocks/>
          </p:cNvCxnSpPr>
          <p:nvPr/>
        </p:nvCxnSpPr>
        <p:spPr>
          <a:xfrm flipH="1">
            <a:off x="4445263" y="2273069"/>
            <a:ext cx="202937"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E3AF77-F6A9-4732-016B-BFC00F402BA9}"/>
              </a:ext>
            </a:extLst>
          </p:cNvPr>
          <p:cNvCxnSpPr>
            <a:cxnSpLocks/>
          </p:cNvCxnSpPr>
          <p:nvPr/>
        </p:nvCxnSpPr>
        <p:spPr>
          <a:xfrm flipH="1">
            <a:off x="4621504" y="2278244"/>
            <a:ext cx="202937"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1E56C3B-5917-00C4-40E1-99D90333113F}"/>
              </a:ext>
            </a:extLst>
          </p:cNvPr>
          <p:cNvCxnSpPr>
            <a:cxnSpLocks/>
          </p:cNvCxnSpPr>
          <p:nvPr/>
        </p:nvCxnSpPr>
        <p:spPr>
          <a:xfrm flipH="1">
            <a:off x="4797745" y="2266454"/>
            <a:ext cx="202937"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8038D1D-EB89-6B23-FA53-08E47EEA1D12}"/>
              </a:ext>
            </a:extLst>
          </p:cNvPr>
          <p:cNvCxnSpPr>
            <a:cxnSpLocks/>
          </p:cNvCxnSpPr>
          <p:nvPr/>
        </p:nvCxnSpPr>
        <p:spPr>
          <a:xfrm flipH="1">
            <a:off x="4973986" y="2284711"/>
            <a:ext cx="202937"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EEED61F-222C-FB09-6951-87F42064EE68}"/>
              </a:ext>
            </a:extLst>
          </p:cNvPr>
          <p:cNvCxnSpPr>
            <a:cxnSpLocks/>
          </p:cNvCxnSpPr>
          <p:nvPr/>
        </p:nvCxnSpPr>
        <p:spPr>
          <a:xfrm flipH="1">
            <a:off x="5150228" y="2284711"/>
            <a:ext cx="202937"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4204D519-D14B-6360-B059-FDA95037BFD7}"/>
              </a:ext>
            </a:extLst>
          </p:cNvPr>
          <p:cNvSpPr/>
          <p:nvPr/>
        </p:nvSpPr>
        <p:spPr>
          <a:xfrm>
            <a:off x="3050557" y="1975426"/>
            <a:ext cx="213377" cy="325789"/>
          </a:xfrm>
          <a:prstGeom prst="ellipse">
            <a:avLst/>
          </a:prstGeom>
          <a:noFill/>
          <a:ln w="28575">
            <a:solidFill>
              <a:schemeClr val="accent5"/>
            </a:solidFill>
          </a:ln>
          <a:effectLst>
            <a:glow rad="38100">
              <a:schemeClr val="bg1">
                <a:alpha val="6095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7585322B-5C23-DD52-D304-F679283699D1}"/>
              </a:ext>
            </a:extLst>
          </p:cNvPr>
          <p:cNvSpPr/>
          <p:nvPr/>
        </p:nvSpPr>
        <p:spPr>
          <a:xfrm>
            <a:off x="3785655" y="1975426"/>
            <a:ext cx="213377" cy="325789"/>
          </a:xfrm>
          <a:prstGeom prst="ellipse">
            <a:avLst/>
          </a:prstGeom>
          <a:noFill/>
          <a:ln w="28575">
            <a:solidFill>
              <a:schemeClr val="accent5"/>
            </a:solidFill>
          </a:ln>
          <a:effectLst>
            <a:glow rad="38100">
              <a:schemeClr val="bg1">
                <a:alpha val="6095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7287615A-8B32-B1DB-B0E7-8512745C22CE}"/>
              </a:ext>
            </a:extLst>
          </p:cNvPr>
          <p:cNvSpPr/>
          <p:nvPr/>
        </p:nvSpPr>
        <p:spPr>
          <a:xfrm>
            <a:off x="4320006" y="1975426"/>
            <a:ext cx="213377" cy="325789"/>
          </a:xfrm>
          <a:prstGeom prst="ellipse">
            <a:avLst/>
          </a:prstGeom>
          <a:noFill/>
          <a:ln w="28575">
            <a:solidFill>
              <a:schemeClr val="accent5"/>
            </a:solidFill>
          </a:ln>
          <a:effectLst>
            <a:glow rad="38100">
              <a:schemeClr val="bg1">
                <a:alpha val="6095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8021"/>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893E7A88-E2D6-7FCA-B031-7168535F4096}"/>
              </a:ext>
            </a:extLst>
          </p:cNvPr>
          <p:cNvSpPr txBox="1"/>
          <p:nvPr/>
        </p:nvSpPr>
        <p:spPr>
          <a:xfrm>
            <a:off x="0" y="4284467"/>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Mismatch</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Information</a:t>
            </a:r>
          </a:p>
        </p:txBody>
      </p:sp>
      <p:sp>
        <p:nvSpPr>
          <p:cNvPr id="30" name="Rounded Rectangle 29">
            <a:extLst>
              <a:ext uri="{FF2B5EF4-FFF2-40B4-BE49-F238E27FC236}">
                <a16:creationId xmlns:a16="http://schemas.microsoft.com/office/drawing/2014/main" id="{1B1994B7-E93D-8AEC-AE10-C5D4E8CAAAD7}"/>
              </a:ext>
            </a:extLst>
          </p:cNvPr>
          <p:cNvSpPr/>
          <p:nvPr/>
        </p:nvSpPr>
        <p:spPr>
          <a:xfrm>
            <a:off x="1535379" y="4039410"/>
            <a:ext cx="7375047" cy="1317600"/>
          </a:xfrm>
          <a:prstGeom prst="roundRect">
            <a:avLst>
              <a:gd name="adj" fmla="val 0"/>
            </a:avLst>
          </a:prstGeom>
          <a:solidFill>
            <a:srgbClr val="95A4DE"/>
          </a:solidFill>
          <a:ln w="12700" cap="flat" cmpd="sng" algn="ctr">
            <a:noFill/>
            <a:prstDash val="solid"/>
            <a:miter lim="800000"/>
          </a:ln>
          <a:effectLst/>
        </p:spPr>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CA7554D5-BE57-CB40-3D3A-7A46D7E0EFE0}"/>
              </a:ext>
            </a:extLst>
          </p:cNvPr>
          <p:cNvSpPr txBox="1"/>
          <p:nvPr/>
        </p:nvSpPr>
        <p:spPr>
          <a:xfrm>
            <a:off x="1548467" y="5830425"/>
            <a:ext cx="7361959"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F14124"/>
                </a:solidFill>
                <a:effectLst/>
                <a:uLnTx/>
                <a:uFillTx/>
                <a:latin typeface="Corbel" panose="020B0503020204020204" pitchFamily="34" charset="0"/>
                <a:ea typeface="+mn-ea"/>
                <a:cs typeface="+mn-cs"/>
              </a:rPr>
              <a:t>Compressed with General-Purpose Compression Techniques</a:t>
            </a:r>
          </a:p>
        </p:txBody>
      </p:sp>
      <p:sp>
        <p:nvSpPr>
          <p:cNvPr id="40" name="Chevron 39">
            <a:extLst>
              <a:ext uri="{FF2B5EF4-FFF2-40B4-BE49-F238E27FC236}">
                <a16:creationId xmlns:a16="http://schemas.microsoft.com/office/drawing/2014/main" id="{9F31ED0B-BD6F-F10C-BCCB-AFD5DA69E791}"/>
              </a:ext>
            </a:extLst>
          </p:cNvPr>
          <p:cNvSpPr/>
          <p:nvPr/>
        </p:nvSpPr>
        <p:spPr>
          <a:xfrm rot="5400000">
            <a:off x="2977418" y="5116560"/>
            <a:ext cx="384317" cy="1043413"/>
          </a:xfrm>
          <a:prstGeom prst="chevron">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14124"/>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3438C925-F2C6-7B52-2DC4-73860D537483}"/>
              </a:ext>
            </a:extLst>
          </p:cNvPr>
          <p:cNvSpPr/>
          <p:nvPr/>
        </p:nvSpPr>
        <p:spPr>
          <a:xfrm>
            <a:off x="2416630" y="4116101"/>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Matching Pos.</a:t>
            </a:r>
          </a:p>
        </p:txBody>
      </p:sp>
      <p:sp>
        <p:nvSpPr>
          <p:cNvPr id="5" name="Rounded Rectangle 4">
            <a:extLst>
              <a:ext uri="{FF2B5EF4-FFF2-40B4-BE49-F238E27FC236}">
                <a16:creationId xmlns:a16="http://schemas.microsoft.com/office/drawing/2014/main" id="{8A21EB23-7589-0D8E-04F3-E8DB6CC30311}"/>
              </a:ext>
            </a:extLst>
          </p:cNvPr>
          <p:cNvSpPr/>
          <p:nvPr/>
        </p:nvSpPr>
        <p:spPr>
          <a:xfrm>
            <a:off x="4038917" y="4116101"/>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Pos.</a:t>
            </a:r>
          </a:p>
        </p:txBody>
      </p:sp>
      <p:sp>
        <p:nvSpPr>
          <p:cNvPr id="16" name="Rounded Rectangle 15">
            <a:extLst>
              <a:ext uri="{FF2B5EF4-FFF2-40B4-BE49-F238E27FC236}">
                <a16:creationId xmlns:a16="http://schemas.microsoft.com/office/drawing/2014/main" id="{39DF940E-5A68-A92F-7336-69D6DA7CC5C5}"/>
              </a:ext>
            </a:extLst>
          </p:cNvPr>
          <p:cNvSpPr/>
          <p:nvPr/>
        </p:nvSpPr>
        <p:spPr>
          <a:xfrm>
            <a:off x="5661204" y="4116101"/>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750" b="1" i="0" u="none" strike="noStrike" kern="1200" cap="none" spc="0" normalizeH="0" baseline="0" noProof="0" dirty="0">
                <a:ln>
                  <a:noFill/>
                </a:ln>
                <a:solidFill>
                  <a:prstClr val="black"/>
                </a:solidFill>
                <a:effectLst/>
                <a:uLnTx/>
                <a:uFillTx/>
                <a:latin typeface="Calibri" panose="020F0502020204030204"/>
                <a:ea typeface="+mn-ea"/>
                <a:cs typeface="+mn-cs"/>
              </a:rPr>
              <a:t>Mismatch Char.</a:t>
            </a:r>
          </a:p>
        </p:txBody>
      </p:sp>
      <p:sp>
        <p:nvSpPr>
          <p:cNvPr id="17" name="Rounded Rectangle 16">
            <a:extLst>
              <a:ext uri="{FF2B5EF4-FFF2-40B4-BE49-F238E27FC236}">
                <a16:creationId xmlns:a16="http://schemas.microsoft.com/office/drawing/2014/main" id="{888F233F-20DF-87D2-F474-E5D6610601D2}"/>
              </a:ext>
            </a:extLst>
          </p:cNvPr>
          <p:cNvSpPr/>
          <p:nvPr/>
        </p:nvSpPr>
        <p:spPr>
          <a:xfrm>
            <a:off x="7283490" y="4116101"/>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Type</a:t>
            </a:r>
          </a:p>
        </p:txBody>
      </p:sp>
      <p:sp>
        <p:nvSpPr>
          <p:cNvPr id="18" name="Chevron 17">
            <a:extLst>
              <a:ext uri="{FF2B5EF4-FFF2-40B4-BE49-F238E27FC236}">
                <a16:creationId xmlns:a16="http://schemas.microsoft.com/office/drawing/2014/main" id="{1281CC3E-1C6E-206D-BF81-956EE775FA88}"/>
              </a:ext>
            </a:extLst>
          </p:cNvPr>
          <p:cNvSpPr/>
          <p:nvPr/>
        </p:nvSpPr>
        <p:spPr>
          <a:xfrm rot="5400000">
            <a:off x="4617894" y="5116560"/>
            <a:ext cx="384317" cy="1043413"/>
          </a:xfrm>
          <a:prstGeom prst="chevron">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14124"/>
              </a:solidFill>
              <a:effectLst/>
              <a:uLnTx/>
              <a:uFillTx/>
              <a:latin typeface="Calibri" panose="020F0502020204030204"/>
              <a:ea typeface="+mn-ea"/>
              <a:cs typeface="+mn-cs"/>
            </a:endParaRPr>
          </a:p>
        </p:txBody>
      </p:sp>
      <p:sp>
        <p:nvSpPr>
          <p:cNvPr id="19" name="Chevron 18">
            <a:extLst>
              <a:ext uri="{FF2B5EF4-FFF2-40B4-BE49-F238E27FC236}">
                <a16:creationId xmlns:a16="http://schemas.microsoft.com/office/drawing/2014/main" id="{FFEAB800-B5AA-526F-7FBE-C9F30576C74A}"/>
              </a:ext>
            </a:extLst>
          </p:cNvPr>
          <p:cNvSpPr/>
          <p:nvPr/>
        </p:nvSpPr>
        <p:spPr>
          <a:xfrm rot="5400000">
            <a:off x="6253645" y="5116560"/>
            <a:ext cx="384317" cy="1043413"/>
          </a:xfrm>
          <a:prstGeom prst="chevron">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14124"/>
              </a:solidFill>
              <a:effectLst/>
              <a:uLnTx/>
              <a:uFillTx/>
              <a:latin typeface="Calibri" panose="020F0502020204030204"/>
              <a:ea typeface="+mn-ea"/>
              <a:cs typeface="+mn-cs"/>
            </a:endParaRPr>
          </a:p>
        </p:txBody>
      </p:sp>
      <p:sp>
        <p:nvSpPr>
          <p:cNvPr id="20" name="Chevron 19">
            <a:extLst>
              <a:ext uri="{FF2B5EF4-FFF2-40B4-BE49-F238E27FC236}">
                <a16:creationId xmlns:a16="http://schemas.microsoft.com/office/drawing/2014/main" id="{8869BE0A-2094-0CEF-39E2-D10F1BDB0EF8}"/>
              </a:ext>
            </a:extLst>
          </p:cNvPr>
          <p:cNvSpPr/>
          <p:nvPr/>
        </p:nvSpPr>
        <p:spPr>
          <a:xfrm rot="5400000">
            <a:off x="7870840" y="5116560"/>
            <a:ext cx="384317" cy="1043413"/>
          </a:xfrm>
          <a:prstGeom prst="chevron">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14124"/>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A3A37302-92BA-AF80-3AD4-7C008AD3C9AC}"/>
              </a:ext>
            </a:extLst>
          </p:cNvPr>
          <p:cNvSpPr txBox="1"/>
          <p:nvPr/>
        </p:nvSpPr>
        <p:spPr>
          <a:xfrm>
            <a:off x="1548467" y="4667104"/>
            <a:ext cx="865383" cy="329834"/>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Read N</a:t>
            </a:r>
          </a:p>
        </p:txBody>
      </p:sp>
      <p:sp>
        <p:nvSpPr>
          <p:cNvPr id="35" name="TextBox 34">
            <a:extLst>
              <a:ext uri="{FF2B5EF4-FFF2-40B4-BE49-F238E27FC236}">
                <a16:creationId xmlns:a16="http://schemas.microsoft.com/office/drawing/2014/main" id="{674294EA-F776-DE26-F0E9-00A4CD2D4E9D}"/>
              </a:ext>
            </a:extLst>
          </p:cNvPr>
          <p:cNvSpPr txBox="1"/>
          <p:nvPr/>
        </p:nvSpPr>
        <p:spPr>
          <a:xfrm>
            <a:off x="2416630" y="464735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7</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36" name="TextBox 35">
            <a:extLst>
              <a:ext uri="{FF2B5EF4-FFF2-40B4-BE49-F238E27FC236}">
                <a16:creationId xmlns:a16="http://schemas.microsoft.com/office/drawing/2014/main" id="{FA993062-F999-B1C3-14C0-3878B67F3D6B}"/>
              </a:ext>
            </a:extLst>
          </p:cNvPr>
          <p:cNvSpPr txBox="1"/>
          <p:nvPr/>
        </p:nvSpPr>
        <p:spPr>
          <a:xfrm>
            <a:off x="4026559" y="4647355"/>
            <a:ext cx="150139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+2</a:t>
            </a: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20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+4</a:t>
            </a: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20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+3</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41" name="TextBox 40">
            <a:extLst>
              <a:ext uri="{FF2B5EF4-FFF2-40B4-BE49-F238E27FC236}">
                <a16:creationId xmlns:a16="http://schemas.microsoft.com/office/drawing/2014/main" id="{6F8C25D4-82E4-BB7B-C25B-DD1ECFEB41C9}"/>
              </a:ext>
            </a:extLst>
          </p:cNvPr>
          <p:cNvSpPr txBox="1"/>
          <p:nvPr/>
        </p:nvSpPr>
        <p:spPr>
          <a:xfrm>
            <a:off x="5663528" y="464735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C</a:t>
            </a: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20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T</a:t>
            </a: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20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A</a:t>
            </a:r>
            <a:r>
              <a:rPr kumimoji="0" lang="en-CH" sz="2000" b="0" i="0" u="none" strike="noStrike" kern="1200" cap="none" spc="0" normalizeH="0" baseline="0" noProof="0" dirty="0">
                <a:ln>
                  <a:noFill/>
                </a:ln>
                <a:solidFill>
                  <a:prstClr val="black"/>
                </a:solidFill>
                <a:effectLst>
                  <a:glow rad="25400">
                    <a:prstClr val="white"/>
                  </a:glow>
                </a:effectLst>
                <a:uLnTx/>
                <a:uFillTx/>
                <a:latin typeface="Corbel" panose="020B0503020204020204" pitchFamily="34" charset="0"/>
                <a:ea typeface="+mn-ea"/>
                <a:cs typeface="+mn-cs"/>
              </a:rPr>
              <a:t> </a:t>
            </a:r>
          </a:p>
        </p:txBody>
      </p:sp>
      <p:sp>
        <p:nvSpPr>
          <p:cNvPr id="42" name="TextBox 41">
            <a:extLst>
              <a:ext uri="{FF2B5EF4-FFF2-40B4-BE49-F238E27FC236}">
                <a16:creationId xmlns:a16="http://schemas.microsoft.com/office/drawing/2014/main" id="{B734D21F-B1DD-D996-CF04-ADFB4E5F40F2}"/>
              </a:ext>
            </a:extLst>
          </p:cNvPr>
          <p:cNvSpPr txBox="1"/>
          <p:nvPr/>
        </p:nvSpPr>
        <p:spPr>
          <a:xfrm>
            <a:off x="7229419" y="4647355"/>
            <a:ext cx="1617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Subs</a:t>
            </a:r>
            <a:r>
              <a:rPr kumimoji="0" lang="en-CH" sz="18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18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18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Subs</a:t>
            </a:r>
            <a:r>
              <a:rPr kumimoji="0" lang="en-CH" sz="18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18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18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Ins</a:t>
            </a:r>
            <a:r>
              <a:rPr kumimoji="0" lang="en-CH" sz="1800" b="0" i="0" u="none" strike="noStrike" kern="1200" cap="none" spc="0" normalizeH="0" baseline="0" noProof="0" dirty="0">
                <a:ln>
                  <a:noFill/>
                </a:ln>
                <a:solidFill>
                  <a:prstClr val="black"/>
                </a:solidFill>
                <a:effectLst>
                  <a:glow rad="25400">
                    <a:prstClr val="white"/>
                  </a:glow>
                </a:effectLst>
                <a:uLnTx/>
                <a:uFillTx/>
                <a:latin typeface="Corbel" panose="020B0503020204020204" pitchFamily="34" charset="0"/>
                <a:ea typeface="+mn-ea"/>
                <a:cs typeface="+mn-cs"/>
              </a:rPr>
              <a:t> </a:t>
            </a:r>
          </a:p>
        </p:txBody>
      </p:sp>
      <p:sp>
        <p:nvSpPr>
          <p:cNvPr id="43" name="TextBox 42">
            <a:extLst>
              <a:ext uri="{FF2B5EF4-FFF2-40B4-BE49-F238E27FC236}">
                <a16:creationId xmlns:a16="http://schemas.microsoft.com/office/drawing/2014/main" id="{32D1F983-A7E1-21E8-8637-B69E1D11CFFD}"/>
              </a:ext>
            </a:extLst>
          </p:cNvPr>
          <p:cNvSpPr txBox="1"/>
          <p:nvPr/>
        </p:nvSpPr>
        <p:spPr>
          <a:xfrm>
            <a:off x="1496354" y="425631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4" name="TextBox 43">
            <a:extLst>
              <a:ext uri="{FF2B5EF4-FFF2-40B4-BE49-F238E27FC236}">
                <a16:creationId xmlns:a16="http://schemas.microsoft.com/office/drawing/2014/main" id="{D2DAE106-27AA-B734-8554-DD2BF6CE1404}"/>
              </a:ext>
            </a:extLst>
          </p:cNvPr>
          <p:cNvSpPr txBox="1"/>
          <p:nvPr/>
        </p:nvSpPr>
        <p:spPr>
          <a:xfrm>
            <a:off x="1496353" y="4666828"/>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5" name="TextBox 44">
            <a:extLst>
              <a:ext uri="{FF2B5EF4-FFF2-40B4-BE49-F238E27FC236}">
                <a16:creationId xmlns:a16="http://schemas.microsoft.com/office/drawing/2014/main" id="{D4C6AB94-A13E-F5EA-FC6B-5A3B65B4DAA5}"/>
              </a:ext>
            </a:extLst>
          </p:cNvPr>
          <p:cNvSpPr txBox="1"/>
          <p:nvPr/>
        </p:nvSpPr>
        <p:spPr>
          <a:xfrm>
            <a:off x="2662888" y="427875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7" name="TextBox 46">
            <a:extLst>
              <a:ext uri="{FF2B5EF4-FFF2-40B4-BE49-F238E27FC236}">
                <a16:creationId xmlns:a16="http://schemas.microsoft.com/office/drawing/2014/main" id="{8B1E628E-614E-0318-830F-160B5970ED7C}"/>
              </a:ext>
            </a:extLst>
          </p:cNvPr>
          <p:cNvSpPr txBox="1"/>
          <p:nvPr/>
        </p:nvSpPr>
        <p:spPr>
          <a:xfrm>
            <a:off x="4251540" y="427875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9" name="TextBox 48">
            <a:extLst>
              <a:ext uri="{FF2B5EF4-FFF2-40B4-BE49-F238E27FC236}">
                <a16:creationId xmlns:a16="http://schemas.microsoft.com/office/drawing/2014/main" id="{2939A5B2-F2A0-60CD-257E-B5AA3CC09F97}"/>
              </a:ext>
            </a:extLst>
          </p:cNvPr>
          <p:cNvSpPr txBox="1"/>
          <p:nvPr/>
        </p:nvSpPr>
        <p:spPr>
          <a:xfrm>
            <a:off x="5953391" y="427875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1" name="TextBox 50">
            <a:extLst>
              <a:ext uri="{FF2B5EF4-FFF2-40B4-BE49-F238E27FC236}">
                <a16:creationId xmlns:a16="http://schemas.microsoft.com/office/drawing/2014/main" id="{9759D6F0-AD87-34BB-9EF4-AC36F31E82EF}"/>
              </a:ext>
            </a:extLst>
          </p:cNvPr>
          <p:cNvSpPr txBox="1"/>
          <p:nvPr/>
        </p:nvSpPr>
        <p:spPr>
          <a:xfrm>
            <a:off x="7570586" y="427875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5" name="TextBox 54">
            <a:extLst>
              <a:ext uri="{FF2B5EF4-FFF2-40B4-BE49-F238E27FC236}">
                <a16:creationId xmlns:a16="http://schemas.microsoft.com/office/drawing/2014/main" id="{9546FDCE-50F9-94AA-5F88-EBD5CC57C0E3}"/>
              </a:ext>
            </a:extLst>
          </p:cNvPr>
          <p:cNvSpPr txBox="1"/>
          <p:nvPr/>
        </p:nvSpPr>
        <p:spPr>
          <a:xfrm>
            <a:off x="2662887" y="469666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6" name="TextBox 55">
            <a:extLst>
              <a:ext uri="{FF2B5EF4-FFF2-40B4-BE49-F238E27FC236}">
                <a16:creationId xmlns:a16="http://schemas.microsoft.com/office/drawing/2014/main" id="{A371D339-50C6-5505-7CC9-7777C47C7C28}"/>
              </a:ext>
            </a:extLst>
          </p:cNvPr>
          <p:cNvSpPr txBox="1"/>
          <p:nvPr/>
        </p:nvSpPr>
        <p:spPr>
          <a:xfrm>
            <a:off x="4251539" y="469666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8" name="TextBox 57">
            <a:extLst>
              <a:ext uri="{FF2B5EF4-FFF2-40B4-BE49-F238E27FC236}">
                <a16:creationId xmlns:a16="http://schemas.microsoft.com/office/drawing/2014/main" id="{AA36F285-1E76-62DC-DF09-EEC0B79C872E}"/>
              </a:ext>
            </a:extLst>
          </p:cNvPr>
          <p:cNvSpPr txBox="1"/>
          <p:nvPr/>
        </p:nvSpPr>
        <p:spPr>
          <a:xfrm>
            <a:off x="7570585" y="469666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4" name="TextBox 63">
            <a:extLst>
              <a:ext uri="{FF2B5EF4-FFF2-40B4-BE49-F238E27FC236}">
                <a16:creationId xmlns:a16="http://schemas.microsoft.com/office/drawing/2014/main" id="{41502906-DC46-BCB1-2515-3FFC3AD2C172}"/>
              </a:ext>
            </a:extLst>
          </p:cNvPr>
          <p:cNvSpPr txBox="1"/>
          <p:nvPr/>
        </p:nvSpPr>
        <p:spPr>
          <a:xfrm>
            <a:off x="5953390" y="469666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37" name="Straight Arrow Connector 36">
            <a:extLst>
              <a:ext uri="{FF2B5EF4-FFF2-40B4-BE49-F238E27FC236}">
                <a16:creationId xmlns:a16="http://schemas.microsoft.com/office/drawing/2014/main" id="{952C6634-73D4-7E93-F929-C45FBCB0E8EC}"/>
              </a:ext>
            </a:extLst>
          </p:cNvPr>
          <p:cNvCxnSpPr>
            <a:cxnSpLocks/>
          </p:cNvCxnSpPr>
          <p:nvPr/>
        </p:nvCxnSpPr>
        <p:spPr>
          <a:xfrm>
            <a:off x="2786743" y="2266454"/>
            <a:ext cx="0" cy="1220626"/>
          </a:xfrm>
          <a:prstGeom prst="straightConnector1">
            <a:avLst/>
          </a:prstGeom>
          <a:ln w="28575">
            <a:solidFill>
              <a:srgbClr val="639C1F"/>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6084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59"/>
                                        </p:tgtEl>
                                        <p:attrNameLst>
                                          <p:attrName>style.opacity</p:attrName>
                                        </p:attrNameLst>
                                      </p:cBhvr>
                                      <p:to>
                                        <p:strVal val="0.25"/>
                                      </p:to>
                                    </p:set>
                                    <p:animEffect filter="image" prLst="opacity: 0.25">
                                      <p:cBhvr rctx="IE">
                                        <p:cTn id="7" dur="indefinite"/>
                                        <p:tgtEl>
                                          <p:spTgt spid="59"/>
                                        </p:tgtEl>
                                      </p:cBhvr>
                                    </p:animEffect>
                                  </p:childTnLst>
                                </p:cTn>
                              </p:par>
                              <p:par>
                                <p:cTn id="8" presetID="9" presetClass="emph" presetSubtype="0" grpId="0" nodeType="withEffect">
                                  <p:stCondLst>
                                    <p:cond delay="0"/>
                                  </p:stCondLst>
                                  <p:childTnLst>
                                    <p:set>
                                      <p:cBhvr>
                                        <p:cTn id="9" dur="indefinite"/>
                                        <p:tgtEl>
                                          <p:spTgt spid="61"/>
                                        </p:tgtEl>
                                        <p:attrNameLst>
                                          <p:attrName>style.opacity</p:attrName>
                                        </p:attrNameLst>
                                      </p:cBhvr>
                                      <p:to>
                                        <p:strVal val="0.25"/>
                                      </p:to>
                                    </p:set>
                                    <p:animEffect filter="image" prLst="opacity: 0.25">
                                      <p:cBhvr rctx="IE">
                                        <p:cTn id="10" dur="indefinite"/>
                                        <p:tgtEl>
                                          <p:spTgt spid="61"/>
                                        </p:tgtEl>
                                      </p:cBhvr>
                                    </p:animEffect>
                                  </p:childTnLst>
                                </p:cTn>
                              </p:par>
                              <p:par>
                                <p:cTn id="11" presetID="9" presetClass="emph" presetSubtype="0" grpId="0" nodeType="withEffect">
                                  <p:stCondLst>
                                    <p:cond delay="0"/>
                                  </p:stCondLst>
                                  <p:childTnLst>
                                    <p:set>
                                      <p:cBhvr>
                                        <p:cTn id="12" dur="indefinite"/>
                                        <p:tgtEl>
                                          <p:spTgt spid="62"/>
                                        </p:tgtEl>
                                        <p:attrNameLst>
                                          <p:attrName>style.opacity</p:attrName>
                                        </p:attrNameLst>
                                      </p:cBhvr>
                                      <p:to>
                                        <p:strVal val="0.25"/>
                                      </p:to>
                                    </p:set>
                                    <p:animEffect filter="image" prLst="opacity: 0.25">
                                      <p:cBhvr rctx="IE">
                                        <p:cTn id="13" dur="indefinite"/>
                                        <p:tgtEl>
                                          <p:spTgt spid="62"/>
                                        </p:tgtEl>
                                      </p:cBhvr>
                                    </p:animEffect>
                                  </p:childTnLst>
                                </p:cTn>
                              </p:par>
                              <p:par>
                                <p:cTn id="14" presetID="9" presetClass="emph" presetSubtype="0" grpId="0" nodeType="withEffect">
                                  <p:stCondLst>
                                    <p:cond delay="0"/>
                                  </p:stCondLst>
                                  <p:childTnLst>
                                    <p:set>
                                      <p:cBhvr>
                                        <p:cTn id="15" dur="indefinite"/>
                                        <p:tgtEl>
                                          <p:spTgt spid="76"/>
                                        </p:tgtEl>
                                        <p:attrNameLst>
                                          <p:attrName>style.opacity</p:attrName>
                                        </p:attrNameLst>
                                      </p:cBhvr>
                                      <p:to>
                                        <p:strVal val="0.25"/>
                                      </p:to>
                                    </p:set>
                                    <p:animEffect filter="image" prLst="opacity: 0.25">
                                      <p:cBhvr rctx="IE">
                                        <p:cTn id="16" dur="indefinite"/>
                                        <p:tgtEl>
                                          <p:spTgt spid="76"/>
                                        </p:tgtEl>
                                      </p:cBhvr>
                                    </p:animEffect>
                                  </p:childTnLst>
                                </p:cTn>
                              </p:par>
                              <p:par>
                                <p:cTn id="17" presetID="9" presetClass="emph" presetSubtype="0" grpId="0" nodeType="withEffect">
                                  <p:stCondLst>
                                    <p:cond delay="0"/>
                                  </p:stCondLst>
                                  <p:childTnLst>
                                    <p:set>
                                      <p:cBhvr>
                                        <p:cTn id="18" dur="indefinite"/>
                                        <p:tgtEl>
                                          <p:spTgt spid="7"/>
                                        </p:tgtEl>
                                        <p:attrNameLst>
                                          <p:attrName>style.opacity</p:attrName>
                                        </p:attrNameLst>
                                      </p:cBhvr>
                                      <p:to>
                                        <p:strVal val="0.25"/>
                                      </p:to>
                                    </p:set>
                                    <p:animEffect filter="image" prLst="opacity: 0.25">
                                      <p:cBhvr rctx="IE">
                                        <p:cTn id="19" dur="indefinite"/>
                                        <p:tgtEl>
                                          <p:spTgt spid="7"/>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1" nodeType="clickEffect">
                                  <p:stCondLst>
                                    <p:cond delay="0"/>
                                  </p:stCondLst>
                                  <p:childTnLst>
                                    <p:set>
                                      <p:cBhvr>
                                        <p:cTn id="41" dur="1" fill="hold">
                                          <p:stCondLst>
                                            <p:cond delay="0"/>
                                          </p:stCondLst>
                                        </p:cTn>
                                        <p:tgtEl>
                                          <p:spTgt spid="59"/>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6"/>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12"/>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23"/>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24"/>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5"/>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4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64"/>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41"/>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16"/>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7"/>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1"/>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58"/>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42"/>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0"/>
                                          </p:stCondLst>
                                        </p:cTn>
                                        <p:tgtEl>
                                          <p:spTgt spid="40"/>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18"/>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20"/>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61" grpId="0" animBg="1"/>
      <p:bldP spid="62" grpId="0" animBg="1"/>
      <p:bldP spid="76" grpId="0" animBg="1"/>
      <p:bldP spid="7" grpId="0"/>
      <p:bldP spid="26" grpId="0" animBg="1"/>
      <p:bldP spid="27" grpId="0" animBg="1"/>
      <p:bldP spid="28" grpId="0" animBg="1"/>
      <p:bldP spid="39" grpId="0"/>
      <p:bldP spid="40" grpId="0" animBg="1"/>
      <p:bldP spid="3" grpId="0" animBg="1"/>
      <p:bldP spid="5" grpId="0" animBg="1"/>
      <p:bldP spid="16" grpId="0" animBg="1"/>
      <p:bldP spid="17" grpId="0" animBg="1"/>
      <p:bldP spid="18" grpId="0" animBg="1"/>
      <p:bldP spid="19" grpId="0" animBg="1"/>
      <p:bldP spid="20" grpId="0" animBg="1"/>
      <p:bldP spid="21" grpId="0"/>
      <p:bldP spid="35" grpId="0"/>
      <p:bldP spid="36" grpId="0"/>
      <p:bldP spid="41" grpId="0"/>
      <p:bldP spid="42" grpId="0"/>
      <p:bldP spid="43" grpId="0"/>
      <p:bldP spid="44" grpId="0"/>
      <p:bldP spid="45" grpId="0"/>
      <p:bldP spid="47" grpId="0"/>
      <p:bldP spid="49" grpId="0"/>
      <p:bldP spid="51" grpId="0"/>
      <p:bldP spid="55" grpId="0"/>
      <p:bldP spid="56" grpId="0"/>
      <p:bldP spid="58" grpId="0"/>
      <p:bldP spid="64"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4A288-E3EB-6DA3-48D0-C49E83AC145B}"/>
              </a:ext>
            </a:extLst>
          </p:cNvPr>
          <p:cNvSpPr>
            <a:spLocks noGrp="1"/>
          </p:cNvSpPr>
          <p:nvPr>
            <p:ph type="title"/>
          </p:nvPr>
        </p:nvSpPr>
        <p:spPr>
          <a:xfrm>
            <a:off x="0" y="1"/>
            <a:ext cx="9144000" cy="782950"/>
          </a:xfrm>
        </p:spPr>
        <p:txBody>
          <a:bodyPr/>
          <a:lstStyle/>
          <a:p>
            <a:r>
              <a:rPr lang="en-CH" dirty="0"/>
              <a:t>Genomics-Specific Compression</a:t>
            </a:r>
          </a:p>
        </p:txBody>
      </p:sp>
      <p:sp>
        <p:nvSpPr>
          <p:cNvPr id="52" name="Rounded Rectangle 51">
            <a:extLst>
              <a:ext uri="{FF2B5EF4-FFF2-40B4-BE49-F238E27FC236}">
                <a16:creationId xmlns:a16="http://schemas.microsoft.com/office/drawing/2014/main" id="{E6BE7DFB-31BC-FB99-F77B-D4A27AF11D81}"/>
              </a:ext>
            </a:extLst>
          </p:cNvPr>
          <p:cNvSpPr/>
          <p:nvPr/>
        </p:nvSpPr>
        <p:spPr>
          <a:xfrm>
            <a:off x="261257" y="917960"/>
            <a:ext cx="8649169" cy="2363508"/>
          </a:xfrm>
          <a:prstGeom prst="roundRect">
            <a:avLst>
              <a:gd name="adj" fmla="val 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A26C7BB1-CF6B-EDD0-023E-B3851A3392CC}"/>
              </a:ext>
            </a:extLst>
          </p:cNvPr>
          <p:cNvSpPr txBox="1"/>
          <p:nvPr/>
        </p:nvSpPr>
        <p:spPr>
          <a:xfrm>
            <a:off x="0" y="3335974"/>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Consensus </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Sequence</a:t>
            </a:r>
          </a:p>
        </p:txBody>
      </p:sp>
      <p:sp>
        <p:nvSpPr>
          <p:cNvPr id="59" name="Rectangle 58">
            <a:extLst>
              <a:ext uri="{FF2B5EF4-FFF2-40B4-BE49-F238E27FC236}">
                <a16:creationId xmlns:a16="http://schemas.microsoft.com/office/drawing/2014/main" id="{80DDBF60-E026-A982-2BF0-6BAC9C3AC0C5}"/>
              </a:ext>
            </a:extLst>
          </p:cNvPr>
          <p:cNvSpPr/>
          <p:nvPr/>
        </p:nvSpPr>
        <p:spPr>
          <a:xfrm>
            <a:off x="1611033" y="1354665"/>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A10AF66B-A7E1-445E-D101-484F512213C5}"/>
              </a:ext>
            </a:extLst>
          </p:cNvPr>
          <p:cNvSpPr/>
          <p:nvPr/>
        </p:nvSpPr>
        <p:spPr>
          <a:xfrm>
            <a:off x="2602202" y="2019481"/>
            <a:ext cx="2938107" cy="253592"/>
          </a:xfrm>
          <a:prstGeom prst="rect">
            <a:avLst/>
          </a:prstGeom>
          <a:solidFill>
            <a:schemeClr val="bg1">
              <a:lumMod val="9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AGCAAATGTACGATG</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3CED88E1-D6E2-A741-F8FF-0E317DAEF8F4}"/>
              </a:ext>
            </a:extLst>
          </p:cNvPr>
          <p:cNvSpPr/>
          <p:nvPr/>
        </p:nvSpPr>
        <p:spPr>
          <a:xfrm>
            <a:off x="4071776" y="1687073"/>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TCGATGCTTGCATAA</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3DEA79FD-BF32-FB29-218A-DC74083E1454}"/>
              </a:ext>
            </a:extLst>
          </p:cNvPr>
          <p:cNvSpPr/>
          <p:nvPr/>
        </p:nvSpPr>
        <p:spPr>
          <a:xfrm>
            <a:off x="5846147" y="2351889"/>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CATAAGTCGATAGTT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B3E7F2F6-95B8-AF32-5249-FF78622AC4F9}"/>
              </a:ext>
            </a:extLst>
          </p:cNvPr>
          <p:cNvSpPr/>
          <p:nvPr/>
        </p:nvSpPr>
        <p:spPr>
          <a:xfrm>
            <a:off x="1548469" y="3493699"/>
            <a:ext cx="7361957" cy="302412"/>
          </a:xfrm>
          <a:prstGeom prst="rect">
            <a:avLst/>
          </a:prstGeom>
          <a:solidFill>
            <a:srgbClr val="FFC000">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ATACGTAGAAAAAGTCGATGCTTGCATAAGTCGATAGTT…</a:t>
            </a:r>
          </a:p>
        </p:txBody>
      </p:sp>
      <p:sp>
        <p:nvSpPr>
          <p:cNvPr id="70" name="TextBox 69">
            <a:extLst>
              <a:ext uri="{FF2B5EF4-FFF2-40B4-BE49-F238E27FC236}">
                <a16:creationId xmlns:a16="http://schemas.microsoft.com/office/drawing/2014/main" id="{3B0E4444-4E7A-11C2-1801-F5EE16148B5F}"/>
              </a:ext>
            </a:extLst>
          </p:cNvPr>
          <p:cNvSpPr txBox="1"/>
          <p:nvPr/>
        </p:nvSpPr>
        <p:spPr>
          <a:xfrm>
            <a:off x="1180666" y="919154"/>
            <a:ext cx="6782669" cy="356251"/>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Set </a:t>
            </a: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 set of reads from a sample)</a:t>
            </a:r>
          </a:p>
        </p:txBody>
      </p:sp>
      <p:sp>
        <p:nvSpPr>
          <p:cNvPr id="76" name="Rectangle 75">
            <a:extLst>
              <a:ext uri="{FF2B5EF4-FFF2-40B4-BE49-F238E27FC236}">
                <a16:creationId xmlns:a16="http://schemas.microsoft.com/office/drawing/2014/main" id="{4F8E8160-3D4D-3093-58D9-7552539FECA5}"/>
              </a:ext>
            </a:extLst>
          </p:cNvPr>
          <p:cNvSpPr/>
          <p:nvPr/>
        </p:nvSpPr>
        <p:spPr>
          <a:xfrm>
            <a:off x="3026745" y="2684299"/>
            <a:ext cx="2938107" cy="253592"/>
          </a:xfrm>
          <a:prstGeom prst="rect">
            <a:avLst/>
          </a:prstGeom>
          <a:solidFill>
            <a:srgbClr val="A5A5A5">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AAAAAGTCGATGCTT</a:t>
            </a:r>
            <a:endParaRPr kumimoji="0" lang="en-CH"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BE62ABD-405C-10A8-ECD7-957113381005}"/>
              </a:ext>
            </a:extLst>
          </p:cNvPr>
          <p:cNvSpPr txBox="1"/>
          <p:nvPr/>
        </p:nvSpPr>
        <p:spPr>
          <a:xfrm>
            <a:off x="3901424" y="2739671"/>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4" name="Straight Connector 3">
            <a:extLst>
              <a:ext uri="{FF2B5EF4-FFF2-40B4-BE49-F238E27FC236}">
                <a16:creationId xmlns:a16="http://schemas.microsoft.com/office/drawing/2014/main" id="{A61620B5-227D-91D9-150D-0798912E29A0}"/>
              </a:ext>
            </a:extLst>
          </p:cNvPr>
          <p:cNvCxnSpPr>
            <a:cxnSpLocks/>
          </p:cNvCxnSpPr>
          <p:nvPr/>
        </p:nvCxnSpPr>
        <p:spPr>
          <a:xfrm>
            <a:off x="2786743" y="2273073"/>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A38E537-B0E8-3964-C545-8766FC715672}"/>
              </a:ext>
            </a:extLst>
          </p:cNvPr>
          <p:cNvCxnSpPr>
            <a:cxnSpLocks/>
          </p:cNvCxnSpPr>
          <p:nvPr/>
        </p:nvCxnSpPr>
        <p:spPr>
          <a:xfrm>
            <a:off x="2971023" y="2273069"/>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235BD9-B2F5-3AF9-76E4-5AABDD50B6CE}"/>
              </a:ext>
            </a:extLst>
          </p:cNvPr>
          <p:cNvCxnSpPr>
            <a:cxnSpLocks/>
          </p:cNvCxnSpPr>
          <p:nvPr/>
        </p:nvCxnSpPr>
        <p:spPr>
          <a:xfrm>
            <a:off x="3155303" y="2273069"/>
            <a:ext cx="0" cy="1220626"/>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29F155-B6B4-7620-2BFE-477383AB98DC}"/>
              </a:ext>
            </a:extLst>
          </p:cNvPr>
          <p:cNvCxnSpPr>
            <a:cxnSpLocks/>
          </p:cNvCxnSpPr>
          <p:nvPr/>
        </p:nvCxnSpPr>
        <p:spPr>
          <a:xfrm>
            <a:off x="3339583" y="2273069"/>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C3BE1B8-25DB-312D-8F77-C2AA91C8672B}"/>
              </a:ext>
            </a:extLst>
          </p:cNvPr>
          <p:cNvCxnSpPr>
            <a:cxnSpLocks/>
          </p:cNvCxnSpPr>
          <p:nvPr/>
        </p:nvCxnSpPr>
        <p:spPr>
          <a:xfrm>
            <a:off x="3523863" y="2273069"/>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F1ADFD2-E6FF-DD96-ACB3-FF99A21689AF}"/>
              </a:ext>
            </a:extLst>
          </p:cNvPr>
          <p:cNvCxnSpPr>
            <a:cxnSpLocks/>
          </p:cNvCxnSpPr>
          <p:nvPr/>
        </p:nvCxnSpPr>
        <p:spPr>
          <a:xfrm>
            <a:off x="3708143" y="2273073"/>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67E382C-E963-E272-6568-CD8CBA812430}"/>
              </a:ext>
            </a:extLst>
          </p:cNvPr>
          <p:cNvCxnSpPr>
            <a:cxnSpLocks/>
          </p:cNvCxnSpPr>
          <p:nvPr/>
        </p:nvCxnSpPr>
        <p:spPr>
          <a:xfrm>
            <a:off x="3892423" y="2273069"/>
            <a:ext cx="0" cy="1220626"/>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4739C2-9049-009A-B571-4B9EB0E1970B}"/>
              </a:ext>
            </a:extLst>
          </p:cNvPr>
          <p:cNvCxnSpPr>
            <a:cxnSpLocks/>
          </p:cNvCxnSpPr>
          <p:nvPr/>
        </p:nvCxnSpPr>
        <p:spPr>
          <a:xfrm>
            <a:off x="4076703" y="2273069"/>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19BF3BB-05B7-6D0A-BBB4-79D04FDB540F}"/>
              </a:ext>
            </a:extLst>
          </p:cNvPr>
          <p:cNvCxnSpPr>
            <a:cxnSpLocks/>
          </p:cNvCxnSpPr>
          <p:nvPr/>
        </p:nvCxnSpPr>
        <p:spPr>
          <a:xfrm>
            <a:off x="4260983" y="2273069"/>
            <a:ext cx="0"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4E61B5C-9886-0C86-97F9-6A5813116730}"/>
              </a:ext>
            </a:extLst>
          </p:cNvPr>
          <p:cNvCxnSpPr>
            <a:cxnSpLocks/>
          </p:cNvCxnSpPr>
          <p:nvPr/>
        </p:nvCxnSpPr>
        <p:spPr>
          <a:xfrm flipH="1">
            <a:off x="4445263" y="2273069"/>
            <a:ext cx="202937"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E3AF77-F6A9-4732-016B-BFC00F402BA9}"/>
              </a:ext>
            </a:extLst>
          </p:cNvPr>
          <p:cNvCxnSpPr>
            <a:cxnSpLocks/>
          </p:cNvCxnSpPr>
          <p:nvPr/>
        </p:nvCxnSpPr>
        <p:spPr>
          <a:xfrm flipH="1">
            <a:off x="4621504" y="2278244"/>
            <a:ext cx="202937"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1E56C3B-5917-00C4-40E1-99D90333113F}"/>
              </a:ext>
            </a:extLst>
          </p:cNvPr>
          <p:cNvCxnSpPr>
            <a:cxnSpLocks/>
          </p:cNvCxnSpPr>
          <p:nvPr/>
        </p:nvCxnSpPr>
        <p:spPr>
          <a:xfrm flipH="1">
            <a:off x="4797745" y="2266454"/>
            <a:ext cx="202937"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8038D1D-EB89-6B23-FA53-08E47EEA1D12}"/>
              </a:ext>
            </a:extLst>
          </p:cNvPr>
          <p:cNvCxnSpPr>
            <a:cxnSpLocks/>
          </p:cNvCxnSpPr>
          <p:nvPr/>
        </p:nvCxnSpPr>
        <p:spPr>
          <a:xfrm flipH="1">
            <a:off x="4973986" y="2284711"/>
            <a:ext cx="202937"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EEED61F-222C-FB09-6951-87F42064EE68}"/>
              </a:ext>
            </a:extLst>
          </p:cNvPr>
          <p:cNvCxnSpPr>
            <a:cxnSpLocks/>
          </p:cNvCxnSpPr>
          <p:nvPr/>
        </p:nvCxnSpPr>
        <p:spPr>
          <a:xfrm flipH="1">
            <a:off x="5150228" y="2284711"/>
            <a:ext cx="202937" cy="122062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4204D519-D14B-6360-B059-FDA95037BFD7}"/>
              </a:ext>
            </a:extLst>
          </p:cNvPr>
          <p:cNvSpPr/>
          <p:nvPr/>
        </p:nvSpPr>
        <p:spPr>
          <a:xfrm>
            <a:off x="3050557" y="1975426"/>
            <a:ext cx="213377" cy="325789"/>
          </a:xfrm>
          <a:prstGeom prst="ellipse">
            <a:avLst/>
          </a:prstGeom>
          <a:noFill/>
          <a:ln w="28575">
            <a:solidFill>
              <a:schemeClr val="accent5"/>
            </a:solidFill>
          </a:ln>
          <a:effectLst>
            <a:glow rad="38100">
              <a:schemeClr val="bg1">
                <a:alpha val="6095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7585322B-5C23-DD52-D304-F679283699D1}"/>
              </a:ext>
            </a:extLst>
          </p:cNvPr>
          <p:cNvSpPr/>
          <p:nvPr/>
        </p:nvSpPr>
        <p:spPr>
          <a:xfrm>
            <a:off x="3785655" y="1975426"/>
            <a:ext cx="213377" cy="325789"/>
          </a:xfrm>
          <a:prstGeom prst="ellipse">
            <a:avLst/>
          </a:prstGeom>
          <a:noFill/>
          <a:ln w="28575">
            <a:solidFill>
              <a:schemeClr val="accent5"/>
            </a:solidFill>
          </a:ln>
          <a:effectLst>
            <a:glow rad="38100">
              <a:schemeClr val="bg1">
                <a:alpha val="6095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7287615A-8B32-B1DB-B0E7-8512745C22CE}"/>
              </a:ext>
            </a:extLst>
          </p:cNvPr>
          <p:cNvSpPr/>
          <p:nvPr/>
        </p:nvSpPr>
        <p:spPr>
          <a:xfrm>
            <a:off x="4320006" y="1975426"/>
            <a:ext cx="213377" cy="325789"/>
          </a:xfrm>
          <a:prstGeom prst="ellipse">
            <a:avLst/>
          </a:prstGeom>
          <a:noFill/>
          <a:ln w="28575">
            <a:solidFill>
              <a:srgbClr val="9437FF"/>
            </a:solidFill>
          </a:ln>
          <a:effectLst>
            <a:glow rad="38100">
              <a:schemeClr val="bg1">
                <a:alpha val="6095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893E7A88-E2D6-7FCA-B031-7168535F4096}"/>
              </a:ext>
            </a:extLst>
          </p:cNvPr>
          <p:cNvSpPr txBox="1"/>
          <p:nvPr/>
        </p:nvSpPr>
        <p:spPr>
          <a:xfrm>
            <a:off x="0" y="4284467"/>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Mismatch</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Information</a:t>
            </a:r>
          </a:p>
        </p:txBody>
      </p:sp>
      <p:sp>
        <p:nvSpPr>
          <p:cNvPr id="30" name="Rounded Rectangle 29">
            <a:extLst>
              <a:ext uri="{FF2B5EF4-FFF2-40B4-BE49-F238E27FC236}">
                <a16:creationId xmlns:a16="http://schemas.microsoft.com/office/drawing/2014/main" id="{1B1994B7-E93D-8AEC-AE10-C5D4E8CAAAD7}"/>
              </a:ext>
            </a:extLst>
          </p:cNvPr>
          <p:cNvSpPr/>
          <p:nvPr/>
        </p:nvSpPr>
        <p:spPr>
          <a:xfrm>
            <a:off x="1535379" y="4039410"/>
            <a:ext cx="7375047" cy="1318087"/>
          </a:xfrm>
          <a:prstGeom prst="roundRect">
            <a:avLst>
              <a:gd name="adj" fmla="val 0"/>
            </a:avLst>
          </a:prstGeom>
          <a:solidFill>
            <a:schemeClr val="accent1">
              <a:lumMod val="60000"/>
              <a:lumOff val="40000"/>
            </a:schemeClr>
          </a:solidFill>
          <a:ln w="12700" cap="flat" cmpd="sng" algn="ctr">
            <a:noFill/>
            <a:prstDash val="solid"/>
            <a:miter lim="800000"/>
          </a:ln>
          <a:effectLst/>
        </p:spPr>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CA7554D5-BE57-CB40-3D3A-7A46D7E0EFE0}"/>
              </a:ext>
            </a:extLst>
          </p:cNvPr>
          <p:cNvSpPr txBox="1"/>
          <p:nvPr/>
        </p:nvSpPr>
        <p:spPr>
          <a:xfrm>
            <a:off x="1548466" y="5807359"/>
            <a:ext cx="7361959"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F14124"/>
                </a:solidFill>
                <a:effectLst/>
                <a:uLnTx/>
                <a:uFillTx/>
                <a:latin typeface="Corbel" panose="020B0503020204020204" pitchFamily="34" charset="0"/>
                <a:ea typeface="+mn-ea"/>
                <a:cs typeface="+mn-cs"/>
              </a:rPr>
              <a:t>Compressed with Back-End General-Purpose Compressors</a:t>
            </a:r>
          </a:p>
        </p:txBody>
      </p:sp>
      <p:sp>
        <p:nvSpPr>
          <p:cNvPr id="40" name="Chevron 39">
            <a:extLst>
              <a:ext uri="{FF2B5EF4-FFF2-40B4-BE49-F238E27FC236}">
                <a16:creationId xmlns:a16="http://schemas.microsoft.com/office/drawing/2014/main" id="{9F31ED0B-BD6F-F10C-BCCB-AFD5DA69E791}"/>
              </a:ext>
            </a:extLst>
          </p:cNvPr>
          <p:cNvSpPr/>
          <p:nvPr/>
        </p:nvSpPr>
        <p:spPr>
          <a:xfrm rot="5400000">
            <a:off x="2977418" y="5116560"/>
            <a:ext cx="384317" cy="1043413"/>
          </a:xfrm>
          <a:prstGeom prst="chevron">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14124"/>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3438C925-F2C6-7B52-2DC4-73860D537483}"/>
              </a:ext>
            </a:extLst>
          </p:cNvPr>
          <p:cNvSpPr/>
          <p:nvPr/>
        </p:nvSpPr>
        <p:spPr>
          <a:xfrm>
            <a:off x="2416630" y="4116101"/>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Matching Pos.</a:t>
            </a:r>
          </a:p>
        </p:txBody>
      </p:sp>
      <p:sp>
        <p:nvSpPr>
          <p:cNvPr id="5" name="Rounded Rectangle 4">
            <a:extLst>
              <a:ext uri="{FF2B5EF4-FFF2-40B4-BE49-F238E27FC236}">
                <a16:creationId xmlns:a16="http://schemas.microsoft.com/office/drawing/2014/main" id="{8A21EB23-7589-0D8E-04F3-E8DB6CC30311}"/>
              </a:ext>
            </a:extLst>
          </p:cNvPr>
          <p:cNvSpPr/>
          <p:nvPr/>
        </p:nvSpPr>
        <p:spPr>
          <a:xfrm>
            <a:off x="4038917" y="4116101"/>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Pos.</a:t>
            </a:r>
          </a:p>
        </p:txBody>
      </p:sp>
      <p:sp>
        <p:nvSpPr>
          <p:cNvPr id="16" name="Rounded Rectangle 15">
            <a:extLst>
              <a:ext uri="{FF2B5EF4-FFF2-40B4-BE49-F238E27FC236}">
                <a16:creationId xmlns:a16="http://schemas.microsoft.com/office/drawing/2014/main" id="{39DF940E-5A68-A92F-7336-69D6DA7CC5C5}"/>
              </a:ext>
            </a:extLst>
          </p:cNvPr>
          <p:cNvSpPr/>
          <p:nvPr/>
        </p:nvSpPr>
        <p:spPr>
          <a:xfrm>
            <a:off x="5661204" y="4116101"/>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Base</a:t>
            </a:r>
          </a:p>
        </p:txBody>
      </p:sp>
      <p:sp>
        <p:nvSpPr>
          <p:cNvPr id="17" name="Rounded Rectangle 16">
            <a:extLst>
              <a:ext uri="{FF2B5EF4-FFF2-40B4-BE49-F238E27FC236}">
                <a16:creationId xmlns:a16="http://schemas.microsoft.com/office/drawing/2014/main" id="{888F233F-20DF-87D2-F474-E5D6610601D2}"/>
              </a:ext>
            </a:extLst>
          </p:cNvPr>
          <p:cNvSpPr/>
          <p:nvPr/>
        </p:nvSpPr>
        <p:spPr>
          <a:xfrm>
            <a:off x="7283490" y="4116101"/>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Type</a:t>
            </a:r>
          </a:p>
        </p:txBody>
      </p:sp>
      <p:sp>
        <p:nvSpPr>
          <p:cNvPr id="18" name="Chevron 17">
            <a:extLst>
              <a:ext uri="{FF2B5EF4-FFF2-40B4-BE49-F238E27FC236}">
                <a16:creationId xmlns:a16="http://schemas.microsoft.com/office/drawing/2014/main" id="{1281CC3E-1C6E-206D-BF81-956EE775FA88}"/>
              </a:ext>
            </a:extLst>
          </p:cNvPr>
          <p:cNvSpPr/>
          <p:nvPr/>
        </p:nvSpPr>
        <p:spPr>
          <a:xfrm rot="5400000">
            <a:off x="4694094" y="5116560"/>
            <a:ext cx="384317" cy="1043413"/>
          </a:xfrm>
          <a:prstGeom prst="chevron">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14124"/>
              </a:solidFill>
              <a:effectLst/>
              <a:uLnTx/>
              <a:uFillTx/>
              <a:latin typeface="Calibri" panose="020F0502020204030204"/>
              <a:ea typeface="+mn-ea"/>
              <a:cs typeface="+mn-cs"/>
            </a:endParaRPr>
          </a:p>
        </p:txBody>
      </p:sp>
      <p:sp>
        <p:nvSpPr>
          <p:cNvPr id="19" name="Chevron 18">
            <a:extLst>
              <a:ext uri="{FF2B5EF4-FFF2-40B4-BE49-F238E27FC236}">
                <a16:creationId xmlns:a16="http://schemas.microsoft.com/office/drawing/2014/main" id="{FFEAB800-B5AA-526F-7FBE-C9F30576C74A}"/>
              </a:ext>
            </a:extLst>
          </p:cNvPr>
          <p:cNvSpPr/>
          <p:nvPr/>
        </p:nvSpPr>
        <p:spPr>
          <a:xfrm rot="5400000">
            <a:off x="6253645" y="5116560"/>
            <a:ext cx="384317" cy="1043413"/>
          </a:xfrm>
          <a:prstGeom prst="chevron">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14124"/>
              </a:solidFill>
              <a:effectLst/>
              <a:uLnTx/>
              <a:uFillTx/>
              <a:latin typeface="Calibri" panose="020F0502020204030204"/>
              <a:ea typeface="+mn-ea"/>
              <a:cs typeface="+mn-cs"/>
            </a:endParaRPr>
          </a:p>
        </p:txBody>
      </p:sp>
      <p:sp>
        <p:nvSpPr>
          <p:cNvPr id="20" name="Chevron 19">
            <a:extLst>
              <a:ext uri="{FF2B5EF4-FFF2-40B4-BE49-F238E27FC236}">
                <a16:creationId xmlns:a16="http://schemas.microsoft.com/office/drawing/2014/main" id="{8869BE0A-2094-0CEF-39E2-D10F1BDB0EF8}"/>
              </a:ext>
            </a:extLst>
          </p:cNvPr>
          <p:cNvSpPr/>
          <p:nvPr/>
        </p:nvSpPr>
        <p:spPr>
          <a:xfrm rot="5400000">
            <a:off x="7870840" y="5116560"/>
            <a:ext cx="384317" cy="1043413"/>
          </a:xfrm>
          <a:prstGeom prst="chevron">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14124"/>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A3A37302-92BA-AF80-3AD4-7C008AD3C9AC}"/>
              </a:ext>
            </a:extLst>
          </p:cNvPr>
          <p:cNvSpPr txBox="1"/>
          <p:nvPr/>
        </p:nvSpPr>
        <p:spPr>
          <a:xfrm>
            <a:off x="1548467" y="4667104"/>
            <a:ext cx="865383" cy="329834"/>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Read N</a:t>
            </a:r>
          </a:p>
        </p:txBody>
      </p:sp>
      <p:sp>
        <p:nvSpPr>
          <p:cNvPr id="35" name="TextBox 34">
            <a:extLst>
              <a:ext uri="{FF2B5EF4-FFF2-40B4-BE49-F238E27FC236}">
                <a16:creationId xmlns:a16="http://schemas.microsoft.com/office/drawing/2014/main" id="{674294EA-F776-DE26-F0E9-00A4CD2D4E9D}"/>
              </a:ext>
            </a:extLst>
          </p:cNvPr>
          <p:cNvSpPr txBox="1"/>
          <p:nvPr/>
        </p:nvSpPr>
        <p:spPr>
          <a:xfrm>
            <a:off x="2416630" y="464735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7</a:t>
            </a:r>
            <a:r>
              <a:rPr kumimoji="0" lang="en-CH" sz="2000" b="0" i="0" u="none" strike="noStrike" kern="1200" cap="none" spc="0" normalizeH="0" baseline="0" noProof="0" dirty="0">
                <a:ln>
                  <a:noFill/>
                </a:ln>
                <a:solidFill>
                  <a:prstClr val="black"/>
                </a:solidFill>
                <a:effectLst>
                  <a:glow rad="25400">
                    <a:prstClr val="white"/>
                  </a:glow>
                </a:effectLst>
                <a:uLnTx/>
                <a:uFillTx/>
                <a:latin typeface="Corbel" panose="020B0503020204020204" pitchFamily="34" charset="0"/>
                <a:ea typeface="+mn-ea"/>
                <a:cs typeface="+mn-cs"/>
              </a:rPr>
              <a:t> </a:t>
            </a:r>
          </a:p>
        </p:txBody>
      </p:sp>
      <p:sp>
        <p:nvSpPr>
          <p:cNvPr id="36" name="TextBox 35">
            <a:extLst>
              <a:ext uri="{FF2B5EF4-FFF2-40B4-BE49-F238E27FC236}">
                <a16:creationId xmlns:a16="http://schemas.microsoft.com/office/drawing/2014/main" id="{FA993062-F999-B1C3-14C0-3878B67F3D6B}"/>
              </a:ext>
            </a:extLst>
          </p:cNvPr>
          <p:cNvSpPr txBox="1"/>
          <p:nvPr/>
        </p:nvSpPr>
        <p:spPr>
          <a:xfrm>
            <a:off x="4038916" y="4647355"/>
            <a:ext cx="150139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+2</a:t>
            </a: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20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+3</a:t>
            </a: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20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2000" b="0" i="0" u="none" strike="noStrike" kern="1200" cap="none" spc="0" normalizeH="0" baseline="0" noProof="0" dirty="0">
                <a:ln>
                  <a:noFill/>
                </a:ln>
                <a:solidFill>
                  <a:srgbClr val="8C3FCA"/>
                </a:solidFill>
                <a:effectLst>
                  <a:glow rad="25400">
                    <a:prstClr val="white"/>
                  </a:glow>
                </a:effectLst>
                <a:uLnTx/>
                <a:uFillTx/>
                <a:latin typeface="Calibri" panose="020F0502020204030204"/>
                <a:ea typeface="+mn-ea"/>
                <a:cs typeface="+mn-cs"/>
              </a:rPr>
              <a:t>+2</a:t>
            </a:r>
            <a:r>
              <a:rPr kumimoji="0" lang="en-CH" sz="2000" b="0" i="0" u="none" strike="noStrike" kern="1200" cap="none" spc="0" normalizeH="0" baseline="0" noProof="0" dirty="0">
                <a:ln>
                  <a:noFill/>
                </a:ln>
                <a:solidFill>
                  <a:prstClr val="black"/>
                </a:solidFill>
                <a:effectLst>
                  <a:glow rad="25400">
                    <a:prstClr val="white"/>
                  </a:glow>
                </a:effectLst>
                <a:uLnTx/>
                <a:uFillTx/>
                <a:latin typeface="Corbel" panose="020B0503020204020204" pitchFamily="34" charset="0"/>
                <a:ea typeface="+mn-ea"/>
                <a:cs typeface="+mn-cs"/>
              </a:rPr>
              <a:t> </a:t>
            </a:r>
          </a:p>
        </p:txBody>
      </p:sp>
      <p:sp>
        <p:nvSpPr>
          <p:cNvPr id="41" name="TextBox 40">
            <a:extLst>
              <a:ext uri="{FF2B5EF4-FFF2-40B4-BE49-F238E27FC236}">
                <a16:creationId xmlns:a16="http://schemas.microsoft.com/office/drawing/2014/main" id="{6F8C25D4-82E4-BB7B-C25B-DD1ECFEB41C9}"/>
              </a:ext>
            </a:extLst>
          </p:cNvPr>
          <p:cNvSpPr txBox="1"/>
          <p:nvPr/>
        </p:nvSpPr>
        <p:spPr>
          <a:xfrm>
            <a:off x="5663528" y="464735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C</a:t>
            </a: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20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T</a:t>
            </a: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20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2000" b="0" i="0" u="none" strike="noStrike" kern="1200" cap="none" spc="0" normalizeH="0" baseline="0" noProof="0" dirty="0">
                <a:ln>
                  <a:noFill/>
                </a:ln>
                <a:solidFill>
                  <a:srgbClr val="8C3FCA"/>
                </a:solidFill>
                <a:effectLst>
                  <a:glow rad="25400">
                    <a:prstClr val="white"/>
                  </a:glow>
                </a:effectLst>
                <a:uLnTx/>
                <a:uFillTx/>
                <a:latin typeface="Calibri" panose="020F0502020204030204"/>
                <a:ea typeface="+mn-ea"/>
                <a:cs typeface="+mn-cs"/>
              </a:rPr>
              <a:t>A</a:t>
            </a:r>
            <a:r>
              <a:rPr kumimoji="0" lang="en-CH" sz="2000" b="0" i="0" u="none" strike="noStrike" kern="1200" cap="none" spc="0" normalizeH="0" baseline="0" noProof="0" dirty="0">
                <a:ln>
                  <a:noFill/>
                </a:ln>
                <a:solidFill>
                  <a:prstClr val="black"/>
                </a:solidFill>
                <a:effectLst>
                  <a:glow rad="25400">
                    <a:prstClr val="white"/>
                  </a:glow>
                </a:effectLst>
                <a:uLnTx/>
                <a:uFillTx/>
                <a:latin typeface="Corbel" panose="020B0503020204020204" pitchFamily="34" charset="0"/>
                <a:ea typeface="+mn-ea"/>
                <a:cs typeface="+mn-cs"/>
              </a:rPr>
              <a:t> </a:t>
            </a:r>
          </a:p>
        </p:txBody>
      </p:sp>
      <p:sp>
        <p:nvSpPr>
          <p:cNvPr id="42" name="TextBox 41">
            <a:extLst>
              <a:ext uri="{FF2B5EF4-FFF2-40B4-BE49-F238E27FC236}">
                <a16:creationId xmlns:a16="http://schemas.microsoft.com/office/drawing/2014/main" id="{B734D21F-B1DD-D996-CF04-ADFB4E5F40F2}"/>
              </a:ext>
            </a:extLst>
          </p:cNvPr>
          <p:cNvSpPr txBox="1"/>
          <p:nvPr/>
        </p:nvSpPr>
        <p:spPr>
          <a:xfrm>
            <a:off x="7229419" y="4647355"/>
            <a:ext cx="161734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Sub</a:t>
            </a: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20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Sub</a:t>
            </a:r>
            <a:r>
              <a:rPr kumimoji="0" lang="en-CH" sz="2000" b="0" i="0" u="none" strike="noStrike" kern="1200" cap="none" spc="0" normalizeH="0" baseline="0" noProof="0" dirty="0">
                <a:ln>
                  <a:noFill/>
                </a:ln>
                <a:solidFill>
                  <a:prstClr val="black"/>
                </a:solidFill>
                <a:effectLst>
                  <a:glow rad="25400">
                    <a:prstClr val="white"/>
                  </a:glow>
                </a:effectLst>
                <a:uLnTx/>
                <a:uFillTx/>
                <a:latin typeface="Calibri" panose="020F0502020204030204"/>
                <a:ea typeface="+mn-ea"/>
                <a:cs typeface="+mn-cs"/>
              </a:rPr>
              <a:t>,</a:t>
            </a:r>
            <a:r>
              <a:rPr kumimoji="0" lang="en-CH" sz="2000" b="0" i="0" u="none" strike="noStrike" kern="1200" cap="none" spc="0" normalizeH="0" baseline="0" noProof="0" dirty="0">
                <a:ln>
                  <a:noFill/>
                </a:ln>
                <a:solidFill>
                  <a:srgbClr val="F14124"/>
                </a:solidFill>
                <a:effectLst>
                  <a:glow rad="25400">
                    <a:prstClr val="white"/>
                  </a:glow>
                </a:effectLst>
                <a:uLnTx/>
                <a:uFillTx/>
                <a:latin typeface="Calibri" panose="020F0502020204030204"/>
                <a:ea typeface="+mn-ea"/>
                <a:cs typeface="+mn-cs"/>
              </a:rPr>
              <a:t> </a:t>
            </a:r>
            <a:r>
              <a:rPr kumimoji="0" lang="en-CH" sz="2000" b="0" i="0" u="none" strike="noStrike" kern="1200" cap="none" spc="0" normalizeH="0" baseline="0" noProof="0" dirty="0">
                <a:ln>
                  <a:noFill/>
                </a:ln>
                <a:solidFill>
                  <a:srgbClr val="8C3FCA"/>
                </a:solidFill>
                <a:effectLst>
                  <a:glow rad="25400">
                    <a:prstClr val="white"/>
                  </a:glow>
                </a:effectLst>
                <a:uLnTx/>
                <a:uFillTx/>
                <a:latin typeface="Calibri" panose="020F0502020204030204"/>
                <a:ea typeface="+mn-ea"/>
                <a:cs typeface="+mn-cs"/>
              </a:rPr>
              <a:t>Ins</a:t>
            </a:r>
            <a:r>
              <a:rPr kumimoji="0" lang="en-CH" sz="2000" b="0" i="0" u="none" strike="noStrike" kern="1200" cap="none" spc="0" normalizeH="0" baseline="0" noProof="0" dirty="0">
                <a:ln>
                  <a:noFill/>
                </a:ln>
                <a:solidFill>
                  <a:prstClr val="black"/>
                </a:solidFill>
                <a:effectLst>
                  <a:glow rad="25400">
                    <a:prstClr val="white"/>
                  </a:glow>
                </a:effectLst>
                <a:uLnTx/>
                <a:uFillTx/>
                <a:latin typeface="Corbel" panose="020B0503020204020204" pitchFamily="34" charset="0"/>
                <a:ea typeface="+mn-ea"/>
                <a:cs typeface="+mn-cs"/>
              </a:rPr>
              <a:t> </a:t>
            </a:r>
          </a:p>
        </p:txBody>
      </p:sp>
      <p:sp>
        <p:nvSpPr>
          <p:cNvPr id="43" name="TextBox 42">
            <a:extLst>
              <a:ext uri="{FF2B5EF4-FFF2-40B4-BE49-F238E27FC236}">
                <a16:creationId xmlns:a16="http://schemas.microsoft.com/office/drawing/2014/main" id="{32D1F983-A7E1-21E8-8637-B69E1D11CFFD}"/>
              </a:ext>
            </a:extLst>
          </p:cNvPr>
          <p:cNvSpPr txBox="1"/>
          <p:nvPr/>
        </p:nvSpPr>
        <p:spPr>
          <a:xfrm>
            <a:off x="1496354" y="425631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4" name="TextBox 43">
            <a:extLst>
              <a:ext uri="{FF2B5EF4-FFF2-40B4-BE49-F238E27FC236}">
                <a16:creationId xmlns:a16="http://schemas.microsoft.com/office/drawing/2014/main" id="{D2DAE106-27AA-B734-8554-DD2BF6CE1404}"/>
              </a:ext>
            </a:extLst>
          </p:cNvPr>
          <p:cNvSpPr txBox="1"/>
          <p:nvPr/>
        </p:nvSpPr>
        <p:spPr>
          <a:xfrm>
            <a:off x="1496353" y="4666828"/>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5" name="TextBox 44">
            <a:extLst>
              <a:ext uri="{FF2B5EF4-FFF2-40B4-BE49-F238E27FC236}">
                <a16:creationId xmlns:a16="http://schemas.microsoft.com/office/drawing/2014/main" id="{D4C6AB94-A13E-F5EA-FC6B-5A3B65B4DAA5}"/>
              </a:ext>
            </a:extLst>
          </p:cNvPr>
          <p:cNvSpPr txBox="1"/>
          <p:nvPr/>
        </p:nvSpPr>
        <p:spPr>
          <a:xfrm>
            <a:off x="2662888" y="427875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7" name="TextBox 46">
            <a:extLst>
              <a:ext uri="{FF2B5EF4-FFF2-40B4-BE49-F238E27FC236}">
                <a16:creationId xmlns:a16="http://schemas.microsoft.com/office/drawing/2014/main" id="{8B1E628E-614E-0318-830F-160B5970ED7C}"/>
              </a:ext>
            </a:extLst>
          </p:cNvPr>
          <p:cNvSpPr txBox="1"/>
          <p:nvPr/>
        </p:nvSpPr>
        <p:spPr>
          <a:xfrm>
            <a:off x="4251540" y="427875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9" name="TextBox 48">
            <a:extLst>
              <a:ext uri="{FF2B5EF4-FFF2-40B4-BE49-F238E27FC236}">
                <a16:creationId xmlns:a16="http://schemas.microsoft.com/office/drawing/2014/main" id="{2939A5B2-F2A0-60CD-257E-B5AA3CC09F97}"/>
              </a:ext>
            </a:extLst>
          </p:cNvPr>
          <p:cNvSpPr txBox="1"/>
          <p:nvPr/>
        </p:nvSpPr>
        <p:spPr>
          <a:xfrm>
            <a:off x="5953391" y="427875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1" name="TextBox 50">
            <a:extLst>
              <a:ext uri="{FF2B5EF4-FFF2-40B4-BE49-F238E27FC236}">
                <a16:creationId xmlns:a16="http://schemas.microsoft.com/office/drawing/2014/main" id="{9759D6F0-AD87-34BB-9EF4-AC36F31E82EF}"/>
              </a:ext>
            </a:extLst>
          </p:cNvPr>
          <p:cNvSpPr txBox="1"/>
          <p:nvPr/>
        </p:nvSpPr>
        <p:spPr>
          <a:xfrm>
            <a:off x="7570586" y="427875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5" name="TextBox 54">
            <a:extLst>
              <a:ext uri="{FF2B5EF4-FFF2-40B4-BE49-F238E27FC236}">
                <a16:creationId xmlns:a16="http://schemas.microsoft.com/office/drawing/2014/main" id="{9546FDCE-50F9-94AA-5F88-EBD5CC57C0E3}"/>
              </a:ext>
            </a:extLst>
          </p:cNvPr>
          <p:cNvSpPr txBox="1"/>
          <p:nvPr/>
        </p:nvSpPr>
        <p:spPr>
          <a:xfrm>
            <a:off x="2662887" y="469666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6" name="TextBox 55">
            <a:extLst>
              <a:ext uri="{FF2B5EF4-FFF2-40B4-BE49-F238E27FC236}">
                <a16:creationId xmlns:a16="http://schemas.microsoft.com/office/drawing/2014/main" id="{A371D339-50C6-5505-7CC9-7777C47C7C28}"/>
              </a:ext>
            </a:extLst>
          </p:cNvPr>
          <p:cNvSpPr txBox="1"/>
          <p:nvPr/>
        </p:nvSpPr>
        <p:spPr>
          <a:xfrm>
            <a:off x="4251539" y="469666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7" name="TextBox 56">
            <a:extLst>
              <a:ext uri="{FF2B5EF4-FFF2-40B4-BE49-F238E27FC236}">
                <a16:creationId xmlns:a16="http://schemas.microsoft.com/office/drawing/2014/main" id="{CCC1F63F-EDDE-67ED-BC2A-BB4DAA8711D6}"/>
              </a:ext>
            </a:extLst>
          </p:cNvPr>
          <p:cNvSpPr txBox="1"/>
          <p:nvPr/>
        </p:nvSpPr>
        <p:spPr>
          <a:xfrm>
            <a:off x="5953390" y="469666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8" name="TextBox 57">
            <a:extLst>
              <a:ext uri="{FF2B5EF4-FFF2-40B4-BE49-F238E27FC236}">
                <a16:creationId xmlns:a16="http://schemas.microsoft.com/office/drawing/2014/main" id="{AA36F285-1E76-62DC-DF09-EEC0B79C872E}"/>
              </a:ext>
            </a:extLst>
          </p:cNvPr>
          <p:cNvSpPr txBox="1"/>
          <p:nvPr/>
        </p:nvSpPr>
        <p:spPr>
          <a:xfrm>
            <a:off x="7570585" y="469666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1" name="Rectangle 30">
            <a:extLst>
              <a:ext uri="{FF2B5EF4-FFF2-40B4-BE49-F238E27FC236}">
                <a16:creationId xmlns:a16="http://schemas.microsoft.com/office/drawing/2014/main" id="{9E991DE9-D789-6E0D-E671-ED7BF144384D}"/>
              </a:ext>
            </a:extLst>
          </p:cNvPr>
          <p:cNvSpPr/>
          <p:nvPr/>
        </p:nvSpPr>
        <p:spPr>
          <a:xfrm>
            <a:off x="27159" y="851026"/>
            <a:ext cx="9053465" cy="5518134"/>
          </a:xfrm>
          <a:prstGeom prst="rect">
            <a:avLst/>
          </a:prstGeom>
          <a:solidFill>
            <a:srgbClr val="FFFFFF">
              <a:alpha val="8823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E01A75D-9758-FB52-6DB3-7476C7295C88}"/>
              </a:ext>
            </a:extLst>
          </p:cNvPr>
          <p:cNvSpPr/>
          <p:nvPr/>
        </p:nvSpPr>
        <p:spPr>
          <a:xfrm>
            <a:off x="0" y="2471920"/>
            <a:ext cx="9144000" cy="2098260"/>
          </a:xfrm>
          <a:prstGeom prst="rect">
            <a:avLst/>
          </a:prstGeom>
          <a:solidFill>
            <a:srgbClr val="FFF2CC"/>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30000"/>
              </a:lnSpc>
              <a:spcBef>
                <a:spcPts val="0"/>
              </a:spcBef>
              <a:spcAft>
                <a:spcPts val="500"/>
              </a:spcAft>
              <a:buClrTx/>
              <a:buSzTx/>
              <a:buFontTx/>
              <a:buNone/>
              <a:tabLst/>
              <a:defRPr/>
            </a:pP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Genomics-specific compressors </a:t>
            </a:r>
            <a:b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attain </a:t>
            </a:r>
            <a:r>
              <a:rPr kumimoji="0" lang="en-GB" sz="24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higher compression ratio (e.g., typically from ∼2 to ∼40) </a:t>
            </a:r>
            <a:b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than general-purpose compressors </a:t>
            </a:r>
            <a:r>
              <a:rPr kumimoji="0" lang="en-GB"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(e.g., typically from ∼2 to ∼6) </a:t>
            </a:r>
            <a:endParaRPr kumimoji="0" lang="en-CH"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29373714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A5B00-D0C4-78F5-9B16-5C8DE1646696}"/>
              </a:ext>
            </a:extLst>
          </p:cNvPr>
          <p:cNvSpPr>
            <a:spLocks noGrp="1"/>
          </p:cNvSpPr>
          <p:nvPr>
            <p:ph type="title"/>
          </p:nvPr>
        </p:nvSpPr>
        <p:spPr>
          <a:xfrm>
            <a:off x="0" y="1"/>
            <a:ext cx="9144000" cy="782950"/>
          </a:xfrm>
        </p:spPr>
        <p:txBody>
          <a:bodyPr/>
          <a:lstStyle/>
          <a:p>
            <a:r>
              <a:rPr lang="en-CH" dirty="0"/>
              <a:t>Outline</a:t>
            </a:r>
          </a:p>
        </p:txBody>
      </p:sp>
      <p:sp>
        <p:nvSpPr>
          <p:cNvPr id="4" name="Rounded Rectangle 3">
            <a:extLst>
              <a:ext uri="{FF2B5EF4-FFF2-40B4-BE49-F238E27FC236}">
                <a16:creationId xmlns:a16="http://schemas.microsoft.com/office/drawing/2014/main" id="{35F20A01-B813-57FB-881B-5CF5C55B0676}"/>
              </a:ext>
            </a:extLst>
          </p:cNvPr>
          <p:cNvSpPr/>
          <p:nvPr/>
        </p:nvSpPr>
        <p:spPr>
          <a:xfrm>
            <a:off x="698157" y="2057829"/>
            <a:ext cx="7747687" cy="877330"/>
          </a:xfrm>
          <a:prstGeom prst="roundRect">
            <a:avLst/>
          </a:prstGeom>
          <a:gradFill>
            <a:gsLst>
              <a:gs pos="0">
                <a:srgbClr val="2E6F6A"/>
              </a:gs>
              <a:gs pos="100000">
                <a:srgbClr val="6CB2C0">
                  <a:alpha val="48627"/>
                </a:srgbClr>
              </a:gs>
            </a:gsLst>
            <a:lin ang="0" scaled="0"/>
          </a:gradFill>
          <a:ln>
            <a:noFill/>
          </a:ln>
          <a:effectLst>
            <a:outerShdw blurRad="50800" dist="38100" dir="4740000" sx="100198" sy="100198"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Motivation and Goal</a:t>
            </a:r>
          </a:p>
        </p:txBody>
      </p:sp>
      <p:sp>
        <p:nvSpPr>
          <p:cNvPr id="6" name="Rounded Rectangle 5">
            <a:extLst>
              <a:ext uri="{FF2B5EF4-FFF2-40B4-BE49-F238E27FC236}">
                <a16:creationId xmlns:a16="http://schemas.microsoft.com/office/drawing/2014/main" id="{B3045B03-14F4-6CAB-79EB-0E7F72C4A108}"/>
              </a:ext>
            </a:extLst>
          </p:cNvPr>
          <p:cNvSpPr/>
          <p:nvPr/>
        </p:nvSpPr>
        <p:spPr>
          <a:xfrm>
            <a:off x="951471" y="949983"/>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Background</a:t>
            </a:r>
          </a:p>
        </p:txBody>
      </p:sp>
      <p:sp>
        <p:nvSpPr>
          <p:cNvPr id="7" name="Rounded Rectangle 6">
            <a:extLst>
              <a:ext uri="{FF2B5EF4-FFF2-40B4-BE49-F238E27FC236}">
                <a16:creationId xmlns:a16="http://schemas.microsoft.com/office/drawing/2014/main" id="{F07BB866-EA83-2D7C-D57D-1E2BBAC99FFE}"/>
              </a:ext>
            </a:extLst>
          </p:cNvPr>
          <p:cNvSpPr/>
          <p:nvPr/>
        </p:nvSpPr>
        <p:spPr>
          <a:xfrm>
            <a:off x="951471" y="3165675"/>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SAGe</a:t>
            </a:r>
          </a:p>
        </p:txBody>
      </p:sp>
      <p:sp>
        <p:nvSpPr>
          <p:cNvPr id="8" name="Rounded Rectangle 7">
            <a:extLst>
              <a:ext uri="{FF2B5EF4-FFF2-40B4-BE49-F238E27FC236}">
                <a16:creationId xmlns:a16="http://schemas.microsoft.com/office/drawing/2014/main" id="{430D5E12-2B92-D731-43F9-E32DE95E3D84}"/>
              </a:ext>
            </a:extLst>
          </p:cNvPr>
          <p:cNvSpPr/>
          <p:nvPr/>
        </p:nvSpPr>
        <p:spPr>
          <a:xfrm>
            <a:off x="951471" y="4273521"/>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Evaluation</a:t>
            </a:r>
          </a:p>
        </p:txBody>
      </p:sp>
      <p:sp>
        <p:nvSpPr>
          <p:cNvPr id="9" name="Rounded Rectangle 8">
            <a:extLst>
              <a:ext uri="{FF2B5EF4-FFF2-40B4-BE49-F238E27FC236}">
                <a16:creationId xmlns:a16="http://schemas.microsoft.com/office/drawing/2014/main" id="{E57B4F69-AF92-732F-1AA9-C804BF85D093}"/>
              </a:ext>
            </a:extLst>
          </p:cNvPr>
          <p:cNvSpPr/>
          <p:nvPr/>
        </p:nvSpPr>
        <p:spPr>
          <a:xfrm>
            <a:off x="951471" y="5381367"/>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Conclusion</a:t>
            </a:r>
          </a:p>
        </p:txBody>
      </p:sp>
    </p:spTree>
    <p:extLst>
      <p:ext uri="{BB962C8B-B14F-4D97-AF65-F5344CB8AC3E}">
        <p14:creationId xmlns:p14="http://schemas.microsoft.com/office/powerpoint/2010/main" val="950668728"/>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31BDD0D-6B0B-179A-F539-8CD87BCFEE31}"/>
              </a:ext>
            </a:extLst>
          </p:cNvPr>
          <p:cNvSpPr/>
          <p:nvPr/>
        </p:nvSpPr>
        <p:spPr>
          <a:xfrm>
            <a:off x="443263" y="4248742"/>
            <a:ext cx="8102565" cy="1631162"/>
          </a:xfrm>
          <a:prstGeom prst="rect">
            <a:avLst/>
          </a:prstGeom>
          <a:solidFill>
            <a:srgbClr val="DEEBF7">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C9F72CB4-21D2-E939-4F8E-F84D176E5E94}"/>
              </a:ext>
            </a:extLst>
          </p:cNvPr>
          <p:cNvSpPr/>
          <p:nvPr/>
        </p:nvSpPr>
        <p:spPr>
          <a:xfrm>
            <a:off x="443275" y="2863160"/>
            <a:ext cx="8102553" cy="1393331"/>
          </a:xfrm>
          <a:prstGeom prst="rect">
            <a:avLst/>
          </a:prstGeom>
          <a:solidFill>
            <a:srgbClr val="DEE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CD0A6C6-F425-0171-CFE7-9312AFB8175D}"/>
              </a:ext>
            </a:extLst>
          </p:cNvPr>
          <p:cNvSpPr>
            <a:spLocks noGrp="1"/>
          </p:cNvSpPr>
          <p:nvPr>
            <p:ph type="title"/>
          </p:nvPr>
        </p:nvSpPr>
        <p:spPr/>
        <p:txBody>
          <a:bodyPr/>
          <a:lstStyle/>
          <a:p>
            <a:r>
              <a:rPr lang="en-CH" dirty="0"/>
              <a:t>Effect of the Data Preparation Bottleneck</a:t>
            </a:r>
          </a:p>
        </p:txBody>
      </p:sp>
      <p:sp>
        <p:nvSpPr>
          <p:cNvPr id="7" name="Rectangle 6">
            <a:extLst>
              <a:ext uri="{FF2B5EF4-FFF2-40B4-BE49-F238E27FC236}">
                <a16:creationId xmlns:a16="http://schemas.microsoft.com/office/drawing/2014/main" id="{31F16D8B-FB4E-C367-651D-A8B315F8F7A6}"/>
              </a:ext>
            </a:extLst>
          </p:cNvPr>
          <p:cNvSpPr/>
          <p:nvPr/>
        </p:nvSpPr>
        <p:spPr>
          <a:xfrm>
            <a:off x="443275" y="1659856"/>
            <a:ext cx="8102565" cy="1216634"/>
          </a:xfrm>
          <a:prstGeom prst="rect">
            <a:avLst/>
          </a:prstGeom>
          <a:solidFill>
            <a:srgbClr val="DEEBF7">
              <a:alpha val="5058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31D84FBB-A73E-456D-A4FD-ED81CB1725B0}"/>
              </a:ext>
            </a:extLst>
          </p:cNvPr>
          <p:cNvCxnSpPr>
            <a:cxnSpLocks/>
          </p:cNvCxnSpPr>
          <p:nvPr/>
        </p:nvCxnSpPr>
        <p:spPr>
          <a:xfrm>
            <a:off x="460028" y="5906589"/>
            <a:ext cx="8223943" cy="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8532AD84-3916-D804-ADC4-297EB09F1C22}"/>
              </a:ext>
            </a:extLst>
          </p:cNvPr>
          <p:cNvSpPr/>
          <p:nvPr/>
        </p:nvSpPr>
        <p:spPr>
          <a:xfrm>
            <a:off x="1058856" y="1902010"/>
            <a:ext cx="786627"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sp>
        <p:nvSpPr>
          <p:cNvPr id="11" name="Rounded Rectangle 10">
            <a:extLst>
              <a:ext uri="{FF2B5EF4-FFF2-40B4-BE49-F238E27FC236}">
                <a16:creationId xmlns:a16="http://schemas.microsoft.com/office/drawing/2014/main" id="{AF4B8305-854B-76D6-7854-7D5CEF4E5265}"/>
              </a:ext>
            </a:extLst>
          </p:cNvPr>
          <p:cNvSpPr/>
          <p:nvPr/>
        </p:nvSpPr>
        <p:spPr>
          <a:xfrm>
            <a:off x="1842534" y="2374121"/>
            <a:ext cx="2091685"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2" name="Rounded Rectangle 11">
            <a:extLst>
              <a:ext uri="{FF2B5EF4-FFF2-40B4-BE49-F238E27FC236}">
                <a16:creationId xmlns:a16="http://schemas.microsoft.com/office/drawing/2014/main" id="{4B7D59C7-2259-5F8F-3CBA-A039F7701866}"/>
              </a:ext>
            </a:extLst>
          </p:cNvPr>
          <p:cNvSpPr/>
          <p:nvPr/>
        </p:nvSpPr>
        <p:spPr>
          <a:xfrm>
            <a:off x="1863606" y="3756888"/>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45139709-AF72-F0F5-56CE-7D3E89322411}"/>
              </a:ext>
            </a:extLst>
          </p:cNvPr>
          <p:cNvSpPr/>
          <p:nvPr/>
        </p:nvSpPr>
        <p:spPr>
          <a:xfrm>
            <a:off x="3935909" y="2374121"/>
            <a:ext cx="2261193"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4" name="Rounded Rectangle 13">
            <a:extLst>
              <a:ext uri="{FF2B5EF4-FFF2-40B4-BE49-F238E27FC236}">
                <a16:creationId xmlns:a16="http://schemas.microsoft.com/office/drawing/2014/main" id="{DEFC9DBC-83B7-B290-7B3B-E5E5F85B1D3D}"/>
              </a:ext>
            </a:extLst>
          </p:cNvPr>
          <p:cNvSpPr/>
          <p:nvPr/>
        </p:nvSpPr>
        <p:spPr>
          <a:xfrm>
            <a:off x="6197102" y="2374121"/>
            <a:ext cx="2261193" cy="306000"/>
          </a:xfrm>
          <a:prstGeom prst="roundRect">
            <a:avLst/>
          </a:prstGeom>
          <a:solidFill>
            <a:srgbClr val="EFD3F5"/>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8C3FCA"/>
                </a:solidFill>
                <a:effectLst/>
                <a:uLnTx/>
                <a:uFillTx/>
                <a:latin typeface="Corbel" panose="020B0503020204020204" pitchFamily="34" charset="0"/>
                <a:ea typeface="+mn-ea"/>
                <a:cs typeface="+mn-cs"/>
              </a:rPr>
              <a:t>Analysis</a:t>
            </a:r>
          </a:p>
        </p:txBody>
      </p:sp>
      <p:sp>
        <p:nvSpPr>
          <p:cNvPr id="15" name="Rounded Rectangle 14">
            <a:extLst>
              <a:ext uri="{FF2B5EF4-FFF2-40B4-BE49-F238E27FC236}">
                <a16:creationId xmlns:a16="http://schemas.microsoft.com/office/drawing/2014/main" id="{ED9BED0D-5E94-26D3-9D4D-7C016C2320B2}"/>
              </a:ext>
            </a:extLst>
          </p:cNvPr>
          <p:cNvSpPr/>
          <p:nvPr/>
        </p:nvSpPr>
        <p:spPr>
          <a:xfrm>
            <a:off x="3426047" y="3733256"/>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F665687-8EA6-C30B-5DD4-B4B2943FEA0E}"/>
              </a:ext>
            </a:extLst>
          </p:cNvPr>
          <p:cNvSpPr txBox="1"/>
          <p:nvPr/>
        </p:nvSpPr>
        <p:spPr>
          <a:xfrm rot="16200000">
            <a:off x="182578" y="2147559"/>
            <a:ext cx="1154205"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Base.</a:t>
            </a:r>
          </a:p>
        </p:txBody>
      </p:sp>
      <p:sp>
        <p:nvSpPr>
          <p:cNvPr id="21" name="TextBox 20">
            <a:extLst>
              <a:ext uri="{FF2B5EF4-FFF2-40B4-BE49-F238E27FC236}">
                <a16:creationId xmlns:a16="http://schemas.microsoft.com/office/drawing/2014/main" id="{2894920B-7F42-3409-6675-DD89B4A35B4C}"/>
              </a:ext>
            </a:extLst>
          </p:cNvPr>
          <p:cNvSpPr txBox="1"/>
          <p:nvPr/>
        </p:nvSpPr>
        <p:spPr>
          <a:xfrm rot="16200000">
            <a:off x="-82664" y="4863390"/>
            <a:ext cx="1659026" cy="498598"/>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 Analysis</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 Ideal Prep.</a:t>
            </a:r>
          </a:p>
        </p:txBody>
      </p:sp>
      <p:cxnSp>
        <p:nvCxnSpPr>
          <p:cNvPr id="22" name="Straight Connector 21">
            <a:extLst>
              <a:ext uri="{FF2B5EF4-FFF2-40B4-BE49-F238E27FC236}">
                <a16:creationId xmlns:a16="http://schemas.microsoft.com/office/drawing/2014/main" id="{BB42CCE3-2D5E-A1F6-2757-C010F2908E88}"/>
              </a:ext>
            </a:extLst>
          </p:cNvPr>
          <p:cNvCxnSpPr>
            <a:cxnSpLocks/>
            <a:stCxn id="10" idx="3"/>
            <a:endCxn id="28" idx="1"/>
          </p:cNvCxnSpPr>
          <p:nvPr/>
        </p:nvCxnSpPr>
        <p:spPr>
          <a:xfrm>
            <a:off x="1845483" y="2055838"/>
            <a:ext cx="3564127" cy="7843"/>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093F293-FE02-5D5C-DE01-F01904D783E6}"/>
              </a:ext>
            </a:extLst>
          </p:cNvPr>
          <p:cNvCxnSpPr>
            <a:cxnSpLocks/>
            <a:stCxn id="12" idx="3"/>
            <a:endCxn id="15" idx="1"/>
          </p:cNvCxnSpPr>
          <p:nvPr/>
        </p:nvCxnSpPr>
        <p:spPr>
          <a:xfrm flipV="1">
            <a:off x="2002092" y="3886256"/>
            <a:ext cx="1423955" cy="23632"/>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24" name="Rounded Rectangle 23">
            <a:extLst>
              <a:ext uri="{FF2B5EF4-FFF2-40B4-BE49-F238E27FC236}">
                <a16:creationId xmlns:a16="http://schemas.microsoft.com/office/drawing/2014/main" id="{6A9F2743-4395-6C80-BC92-908D1C79E3F8}"/>
              </a:ext>
            </a:extLst>
          </p:cNvPr>
          <p:cNvSpPr/>
          <p:nvPr/>
        </p:nvSpPr>
        <p:spPr>
          <a:xfrm>
            <a:off x="2641667" y="3733162"/>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4D886D11-ED6D-9A6A-056F-2696F1309C53}"/>
              </a:ext>
            </a:extLst>
          </p:cNvPr>
          <p:cNvCxnSpPr>
            <a:cxnSpLocks/>
          </p:cNvCxnSpPr>
          <p:nvPr/>
        </p:nvCxnSpPr>
        <p:spPr>
          <a:xfrm>
            <a:off x="3564533" y="3956858"/>
            <a:ext cx="0" cy="1167253"/>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7354E9C-1C26-C9A6-11D6-271F8437F6E1}"/>
              </a:ext>
            </a:extLst>
          </p:cNvPr>
          <p:cNvCxnSpPr>
            <a:cxnSpLocks/>
          </p:cNvCxnSpPr>
          <p:nvPr/>
        </p:nvCxnSpPr>
        <p:spPr>
          <a:xfrm>
            <a:off x="8463882" y="2651493"/>
            <a:ext cx="0" cy="2789187"/>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87260663-28C9-5F48-0DE7-D909BA85CEBF}"/>
              </a:ext>
            </a:extLst>
          </p:cNvPr>
          <p:cNvSpPr/>
          <p:nvPr/>
        </p:nvSpPr>
        <p:spPr>
          <a:xfrm>
            <a:off x="3148317" y="1909853"/>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sp>
        <p:nvSpPr>
          <p:cNvPr id="28" name="Rounded Rectangle 27">
            <a:extLst>
              <a:ext uri="{FF2B5EF4-FFF2-40B4-BE49-F238E27FC236}">
                <a16:creationId xmlns:a16="http://schemas.microsoft.com/office/drawing/2014/main" id="{CC0BFB2D-D0EA-E89B-1F40-2912B58E7274}"/>
              </a:ext>
            </a:extLst>
          </p:cNvPr>
          <p:cNvSpPr/>
          <p:nvPr/>
        </p:nvSpPr>
        <p:spPr>
          <a:xfrm>
            <a:off x="5409610" y="1909853"/>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Prep</a:t>
            </a:r>
          </a:p>
        </p:txBody>
      </p:sp>
      <p:cxnSp>
        <p:nvCxnSpPr>
          <p:cNvPr id="45" name="Straight Connector 44">
            <a:extLst>
              <a:ext uri="{FF2B5EF4-FFF2-40B4-BE49-F238E27FC236}">
                <a16:creationId xmlns:a16="http://schemas.microsoft.com/office/drawing/2014/main" id="{38A8BE7A-D279-3464-257C-C71B3E39BBB5}"/>
              </a:ext>
            </a:extLst>
          </p:cNvPr>
          <p:cNvCxnSpPr>
            <a:cxnSpLocks/>
          </p:cNvCxnSpPr>
          <p:nvPr/>
        </p:nvCxnSpPr>
        <p:spPr>
          <a:xfrm flipV="1">
            <a:off x="1521456" y="4851421"/>
            <a:ext cx="0" cy="290558"/>
          </a:xfrm>
          <a:prstGeom prst="line">
            <a:avLst/>
          </a:prstGeom>
          <a:ln w="15875">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DA892515-ED57-C621-8EED-724A7E581580}"/>
              </a:ext>
            </a:extLst>
          </p:cNvPr>
          <p:cNvCxnSpPr>
            <a:cxnSpLocks/>
          </p:cNvCxnSpPr>
          <p:nvPr/>
        </p:nvCxnSpPr>
        <p:spPr>
          <a:xfrm>
            <a:off x="1550923" y="5058630"/>
            <a:ext cx="2013610" cy="0"/>
          </a:xfrm>
          <a:prstGeom prst="straightConnector1">
            <a:avLst/>
          </a:prstGeom>
          <a:ln w="28575">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B3309E3-9B68-C780-9B5A-84332248DFD8}"/>
              </a:ext>
            </a:extLst>
          </p:cNvPr>
          <p:cNvSpPr txBox="1"/>
          <p:nvPr/>
        </p:nvSpPr>
        <p:spPr>
          <a:xfrm>
            <a:off x="3542063" y="4339092"/>
            <a:ext cx="1988836" cy="784830"/>
          </a:xfrm>
          <a:prstGeom prst="rect">
            <a:avLst/>
          </a:prstGeom>
          <a:noFill/>
        </p:spPr>
        <p:txBody>
          <a:bodyPr wrap="square" lIns="0" tIns="0" rIns="0" bIns="0"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Lost Benefit</a:t>
            </a:r>
            <a:b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due to Data Prep. </a:t>
            </a:r>
            <a:b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Bottleneck </a:t>
            </a:r>
          </a:p>
        </p:txBody>
      </p:sp>
      <p:sp>
        <p:nvSpPr>
          <p:cNvPr id="48" name="TextBox 47">
            <a:extLst>
              <a:ext uri="{FF2B5EF4-FFF2-40B4-BE49-F238E27FC236}">
                <a16:creationId xmlns:a16="http://schemas.microsoft.com/office/drawing/2014/main" id="{F870483B-895A-EB70-3614-356BBAA06A30}"/>
              </a:ext>
            </a:extLst>
          </p:cNvPr>
          <p:cNvSpPr txBox="1"/>
          <p:nvPr/>
        </p:nvSpPr>
        <p:spPr>
          <a:xfrm>
            <a:off x="443262" y="5916020"/>
            <a:ext cx="822394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Execution Timeline</a:t>
            </a:r>
            <a:b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(Not drawn to scale)</a:t>
            </a:r>
          </a:p>
        </p:txBody>
      </p:sp>
      <p:cxnSp>
        <p:nvCxnSpPr>
          <p:cNvPr id="60" name="Straight Connector 59">
            <a:extLst>
              <a:ext uri="{FF2B5EF4-FFF2-40B4-BE49-F238E27FC236}">
                <a16:creationId xmlns:a16="http://schemas.microsoft.com/office/drawing/2014/main" id="{75F3A150-B44A-73BB-28A0-3E2E812CF8AF}"/>
              </a:ext>
            </a:extLst>
          </p:cNvPr>
          <p:cNvCxnSpPr>
            <a:cxnSpLocks/>
          </p:cNvCxnSpPr>
          <p:nvPr/>
        </p:nvCxnSpPr>
        <p:spPr>
          <a:xfrm>
            <a:off x="1053462" y="1548953"/>
            <a:ext cx="0" cy="446342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865EBD04-E041-99DC-AC2B-190CE39F19F1}"/>
              </a:ext>
            </a:extLst>
          </p:cNvPr>
          <p:cNvSpPr txBox="1"/>
          <p:nvPr/>
        </p:nvSpPr>
        <p:spPr>
          <a:xfrm rot="16200000">
            <a:off x="-58196" y="3437303"/>
            <a:ext cx="1610091" cy="2492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 Analysis</a:t>
            </a:r>
          </a:p>
        </p:txBody>
      </p:sp>
      <p:sp>
        <p:nvSpPr>
          <p:cNvPr id="62" name="Rounded Rectangle 61">
            <a:extLst>
              <a:ext uri="{FF2B5EF4-FFF2-40B4-BE49-F238E27FC236}">
                <a16:creationId xmlns:a16="http://schemas.microsoft.com/office/drawing/2014/main" id="{B6BCC06F-9942-763C-7279-FE20157395A6}"/>
              </a:ext>
            </a:extLst>
          </p:cNvPr>
          <p:cNvSpPr/>
          <p:nvPr/>
        </p:nvSpPr>
        <p:spPr>
          <a:xfrm>
            <a:off x="1056569" y="3265376"/>
            <a:ext cx="786627"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ounded Rectangle 62">
            <a:extLst>
              <a:ext uri="{FF2B5EF4-FFF2-40B4-BE49-F238E27FC236}">
                <a16:creationId xmlns:a16="http://schemas.microsoft.com/office/drawing/2014/main" id="{67AFFF01-D154-1003-F5B9-5A9457E3B9B4}"/>
              </a:ext>
            </a:extLst>
          </p:cNvPr>
          <p:cNvSpPr/>
          <p:nvPr/>
        </p:nvSpPr>
        <p:spPr>
          <a:xfrm>
            <a:off x="1846382" y="3265376"/>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Rounded Rectangle 63">
            <a:extLst>
              <a:ext uri="{FF2B5EF4-FFF2-40B4-BE49-F238E27FC236}">
                <a16:creationId xmlns:a16="http://schemas.microsoft.com/office/drawing/2014/main" id="{A9FD4EA9-1B86-0C0B-9D35-12F4340F5F54}"/>
              </a:ext>
            </a:extLst>
          </p:cNvPr>
          <p:cNvSpPr/>
          <p:nvPr/>
        </p:nvSpPr>
        <p:spPr>
          <a:xfrm>
            <a:off x="2633874" y="3265376"/>
            <a:ext cx="787492" cy="307655"/>
          </a:xfrm>
          <a:prstGeom prst="roundRect">
            <a:avLst/>
          </a:prstGeom>
          <a:solidFill>
            <a:schemeClr val="accent4">
              <a:lumMod val="40000"/>
              <a:lumOff val="60000"/>
            </a:schemeClr>
          </a:solid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 name="Rounded Rectangle 80">
            <a:extLst>
              <a:ext uri="{FF2B5EF4-FFF2-40B4-BE49-F238E27FC236}">
                <a16:creationId xmlns:a16="http://schemas.microsoft.com/office/drawing/2014/main" id="{FC1836B1-4AA0-F033-A5A1-8D84EBFF9C75}"/>
              </a:ext>
            </a:extLst>
          </p:cNvPr>
          <p:cNvSpPr/>
          <p:nvPr/>
        </p:nvSpPr>
        <p:spPr>
          <a:xfrm>
            <a:off x="1105749"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 name="Rounded Rectangle 81">
            <a:extLst>
              <a:ext uri="{FF2B5EF4-FFF2-40B4-BE49-F238E27FC236}">
                <a16:creationId xmlns:a16="http://schemas.microsoft.com/office/drawing/2014/main" id="{402B49E7-90FB-87CC-D23B-315509297A31}"/>
              </a:ext>
            </a:extLst>
          </p:cNvPr>
          <p:cNvSpPr/>
          <p:nvPr/>
        </p:nvSpPr>
        <p:spPr>
          <a:xfrm>
            <a:off x="1243689"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ounded Rectangle 82">
            <a:extLst>
              <a:ext uri="{FF2B5EF4-FFF2-40B4-BE49-F238E27FC236}">
                <a16:creationId xmlns:a16="http://schemas.microsoft.com/office/drawing/2014/main" id="{5F3D54B3-7308-2BA0-B16F-42741A9E938C}"/>
              </a:ext>
            </a:extLst>
          </p:cNvPr>
          <p:cNvSpPr/>
          <p:nvPr/>
        </p:nvSpPr>
        <p:spPr>
          <a:xfrm>
            <a:off x="1382970" y="5124111"/>
            <a:ext cx="138486" cy="306000"/>
          </a:xfrm>
          <a:prstGeom prst="roundRect">
            <a:avLst/>
          </a:prstGeom>
          <a:solidFill>
            <a:srgbClr val="D879FA"/>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Rounded Rectangle 83">
            <a:extLst>
              <a:ext uri="{FF2B5EF4-FFF2-40B4-BE49-F238E27FC236}">
                <a16:creationId xmlns:a16="http://schemas.microsoft.com/office/drawing/2014/main" id="{8BFA6B86-F606-30AF-7C81-475883B452D5}"/>
              </a:ext>
            </a:extLst>
          </p:cNvPr>
          <p:cNvSpPr/>
          <p:nvPr/>
        </p:nvSpPr>
        <p:spPr>
          <a:xfrm>
            <a:off x="1055066"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 name="Rounded Rectangle 84">
            <a:extLst>
              <a:ext uri="{FF2B5EF4-FFF2-40B4-BE49-F238E27FC236}">
                <a16:creationId xmlns:a16="http://schemas.microsoft.com/office/drawing/2014/main" id="{B39EA158-37AE-B917-D23D-C695DB8C0E32}"/>
              </a:ext>
            </a:extLst>
          </p:cNvPr>
          <p:cNvSpPr/>
          <p:nvPr/>
        </p:nvSpPr>
        <p:spPr>
          <a:xfrm>
            <a:off x="1186628"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 name="Rounded Rectangle 85">
            <a:extLst>
              <a:ext uri="{FF2B5EF4-FFF2-40B4-BE49-F238E27FC236}">
                <a16:creationId xmlns:a16="http://schemas.microsoft.com/office/drawing/2014/main" id="{51A4CCF8-64D3-CDF4-7FB8-5619E012423F}"/>
              </a:ext>
            </a:extLst>
          </p:cNvPr>
          <p:cNvSpPr/>
          <p:nvPr/>
        </p:nvSpPr>
        <p:spPr>
          <a:xfrm>
            <a:off x="1319793" y="4681082"/>
            <a:ext cx="57061" cy="306000"/>
          </a:xfrm>
          <a:prstGeom prst="roundRect">
            <a:avLst/>
          </a:prstGeom>
          <a:solidFill>
            <a:srgbClr val="D9A30E"/>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7" name="Straight Arrow Connector 86">
            <a:extLst>
              <a:ext uri="{FF2B5EF4-FFF2-40B4-BE49-F238E27FC236}">
                <a16:creationId xmlns:a16="http://schemas.microsoft.com/office/drawing/2014/main" id="{69774D14-B517-10F5-AE9A-8EEF2CBB3E84}"/>
              </a:ext>
            </a:extLst>
          </p:cNvPr>
          <p:cNvCxnSpPr>
            <a:cxnSpLocks/>
          </p:cNvCxnSpPr>
          <p:nvPr/>
        </p:nvCxnSpPr>
        <p:spPr>
          <a:xfrm flipH="1" flipV="1">
            <a:off x="1550946" y="5324532"/>
            <a:ext cx="6907349" cy="0"/>
          </a:xfrm>
          <a:prstGeom prst="straightConnector1">
            <a:avLst/>
          </a:prstGeom>
          <a:ln w="28575">
            <a:solidFill>
              <a:srgbClr val="629B3C"/>
            </a:solidFill>
            <a:tailEnd type="triangle" w="lg" len="med"/>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8446D16A-4507-EC93-2B59-6E3426B4B294}"/>
              </a:ext>
            </a:extLst>
          </p:cNvPr>
          <p:cNvSpPr txBox="1"/>
          <p:nvPr/>
        </p:nvSpPr>
        <p:spPr>
          <a:xfrm>
            <a:off x="6075603" y="4339092"/>
            <a:ext cx="2673362" cy="787139"/>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Potential Benefit </a:t>
            </a:r>
            <a:b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of Genome Analysis </a:t>
            </a:r>
            <a:b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629B3C"/>
                </a:solidFill>
                <a:effectLst/>
                <a:uLnTx/>
                <a:uFillTx/>
                <a:latin typeface="Corbel" panose="020B0503020204020204" pitchFamily="34" charset="0"/>
                <a:ea typeface="+mn-ea"/>
                <a:cs typeface="+mn-cs"/>
              </a:rPr>
              <a:t>Acceleration </a:t>
            </a:r>
          </a:p>
        </p:txBody>
      </p:sp>
      <p:sp>
        <p:nvSpPr>
          <p:cNvPr id="105" name="Rectangle 104">
            <a:extLst>
              <a:ext uri="{FF2B5EF4-FFF2-40B4-BE49-F238E27FC236}">
                <a16:creationId xmlns:a16="http://schemas.microsoft.com/office/drawing/2014/main" id="{E859BECF-0AF4-2AC0-EF2D-43597369EE4D}"/>
              </a:ext>
            </a:extLst>
          </p:cNvPr>
          <p:cNvSpPr/>
          <p:nvPr/>
        </p:nvSpPr>
        <p:spPr>
          <a:xfrm>
            <a:off x="460028" y="873242"/>
            <a:ext cx="7998267" cy="49685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6" name="Group 115">
            <a:extLst>
              <a:ext uri="{FF2B5EF4-FFF2-40B4-BE49-F238E27FC236}">
                <a16:creationId xmlns:a16="http://schemas.microsoft.com/office/drawing/2014/main" id="{46CCD319-1F3F-EE94-CD2A-A5D17AFB3151}"/>
              </a:ext>
            </a:extLst>
          </p:cNvPr>
          <p:cNvGrpSpPr/>
          <p:nvPr/>
        </p:nvGrpSpPr>
        <p:grpSpPr>
          <a:xfrm>
            <a:off x="2642312" y="980377"/>
            <a:ext cx="1880931" cy="366254"/>
            <a:chOff x="2010083" y="1005732"/>
            <a:chExt cx="1880931" cy="366254"/>
          </a:xfrm>
        </p:grpSpPr>
        <p:sp>
          <p:nvSpPr>
            <p:cNvPr id="106" name="Rounded Rectangle 105">
              <a:extLst>
                <a:ext uri="{FF2B5EF4-FFF2-40B4-BE49-F238E27FC236}">
                  <a16:creationId xmlns:a16="http://schemas.microsoft.com/office/drawing/2014/main" id="{23B7AB54-1331-8CFD-C923-3A6030E7BA1C}"/>
                </a:ext>
              </a:extLst>
            </p:cNvPr>
            <p:cNvSpPr/>
            <p:nvPr/>
          </p:nvSpPr>
          <p:spPr>
            <a:xfrm>
              <a:off x="2010083" y="1024566"/>
              <a:ext cx="144815" cy="136895"/>
            </a:xfrm>
            <a:prstGeom prst="roundRect">
              <a:avLst/>
            </a:prstGeom>
            <a:solidFill>
              <a:srgbClr val="F0C7FC"/>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7" name="TextBox 106">
              <a:extLst>
                <a:ext uri="{FF2B5EF4-FFF2-40B4-BE49-F238E27FC236}">
                  <a16:creationId xmlns:a16="http://schemas.microsoft.com/office/drawing/2014/main" id="{C66359A3-B85D-1C1B-175B-18699AA024AD}"/>
                </a:ext>
              </a:extLst>
            </p:cNvPr>
            <p:cNvSpPr txBox="1"/>
            <p:nvPr/>
          </p:nvSpPr>
          <p:spPr>
            <a:xfrm>
              <a:off x="2191649" y="1005732"/>
              <a:ext cx="169936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Baseline Analysis</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(446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5" name="Group 114">
            <a:extLst>
              <a:ext uri="{FF2B5EF4-FFF2-40B4-BE49-F238E27FC236}">
                <a16:creationId xmlns:a16="http://schemas.microsoft.com/office/drawing/2014/main" id="{32EA8E29-FF1A-FFA4-149E-3AF95A16A57B}"/>
              </a:ext>
            </a:extLst>
          </p:cNvPr>
          <p:cNvGrpSpPr/>
          <p:nvPr/>
        </p:nvGrpSpPr>
        <p:grpSpPr>
          <a:xfrm>
            <a:off x="4735699" y="980377"/>
            <a:ext cx="2113383" cy="366254"/>
            <a:chOff x="3721928" y="1005732"/>
            <a:chExt cx="2113383" cy="366254"/>
          </a:xfrm>
        </p:grpSpPr>
        <p:sp>
          <p:nvSpPr>
            <p:cNvPr id="108" name="Rounded Rectangle 107">
              <a:extLst>
                <a:ext uri="{FF2B5EF4-FFF2-40B4-BE49-F238E27FC236}">
                  <a16:creationId xmlns:a16="http://schemas.microsoft.com/office/drawing/2014/main" id="{8BA027BC-D48A-FFCE-49B1-9385E1602D42}"/>
                </a:ext>
              </a:extLst>
            </p:cNvPr>
            <p:cNvSpPr/>
            <p:nvPr/>
          </p:nvSpPr>
          <p:spPr>
            <a:xfrm>
              <a:off x="3721928" y="1024566"/>
              <a:ext cx="144815" cy="136895"/>
            </a:xfrm>
            <a:prstGeom prst="roundRect">
              <a:avLst/>
            </a:prstGeom>
            <a:solidFill>
              <a:srgbClr val="C577EB"/>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9" name="TextBox 108">
              <a:extLst>
                <a:ext uri="{FF2B5EF4-FFF2-40B4-BE49-F238E27FC236}">
                  <a16:creationId xmlns:a16="http://schemas.microsoft.com/office/drawing/2014/main" id="{45E5F5AC-FA0E-7100-BEB9-46436ED3F38D}"/>
                </a:ext>
              </a:extLst>
            </p:cNvPr>
            <p:cNvSpPr txBox="1"/>
            <p:nvPr/>
          </p:nvSpPr>
          <p:spPr>
            <a:xfrm>
              <a:off x="3911586" y="1005732"/>
              <a:ext cx="192372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Accelerated Analysis</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(69200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7" name="Group 116">
            <a:extLst>
              <a:ext uri="{FF2B5EF4-FFF2-40B4-BE49-F238E27FC236}">
                <a16:creationId xmlns:a16="http://schemas.microsoft.com/office/drawing/2014/main" id="{9DAA1BC0-16CE-7A27-5B94-D7EEB56DD200}"/>
              </a:ext>
            </a:extLst>
          </p:cNvPr>
          <p:cNvGrpSpPr/>
          <p:nvPr/>
        </p:nvGrpSpPr>
        <p:grpSpPr>
          <a:xfrm>
            <a:off x="540981" y="980377"/>
            <a:ext cx="1699221" cy="366254"/>
            <a:chOff x="540981" y="1005732"/>
            <a:chExt cx="1699221" cy="366254"/>
          </a:xfrm>
        </p:grpSpPr>
        <p:sp>
          <p:nvSpPr>
            <p:cNvPr id="110" name="Rounded Rectangle 109">
              <a:extLst>
                <a:ext uri="{FF2B5EF4-FFF2-40B4-BE49-F238E27FC236}">
                  <a16:creationId xmlns:a16="http://schemas.microsoft.com/office/drawing/2014/main" id="{B99B0347-8E4F-ED53-7269-860D673F47F0}"/>
                </a:ext>
              </a:extLst>
            </p:cNvPr>
            <p:cNvSpPr/>
            <p:nvPr/>
          </p:nvSpPr>
          <p:spPr>
            <a:xfrm>
              <a:off x="540981" y="1024566"/>
              <a:ext cx="144815" cy="136895"/>
            </a:xfrm>
            <a:prstGeom prst="roundRect">
              <a:avLst/>
            </a:prstGeom>
            <a:solidFill>
              <a:schemeClr val="accent4">
                <a:lumMod val="40000"/>
                <a:lumOff val="60000"/>
              </a:schemeClr>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1" name="TextBox 110">
              <a:extLst>
                <a:ext uri="{FF2B5EF4-FFF2-40B4-BE49-F238E27FC236}">
                  <a16:creationId xmlns:a16="http://schemas.microsoft.com/office/drawing/2014/main" id="{D36799EE-BDD0-510E-FFF7-C4EE39D00FE2}"/>
                </a:ext>
              </a:extLst>
            </p:cNvPr>
            <p:cNvSpPr txBox="1"/>
            <p:nvPr/>
          </p:nvSpPr>
          <p:spPr>
            <a:xfrm>
              <a:off x="730492" y="1005732"/>
              <a:ext cx="1509710"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Baseline Prep.</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(2563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grpSp>
        <p:nvGrpSpPr>
          <p:cNvPr id="114" name="Group 113">
            <a:extLst>
              <a:ext uri="{FF2B5EF4-FFF2-40B4-BE49-F238E27FC236}">
                <a16:creationId xmlns:a16="http://schemas.microsoft.com/office/drawing/2014/main" id="{7739632D-F98D-7C46-1A1D-CA83B3685568}"/>
              </a:ext>
            </a:extLst>
          </p:cNvPr>
          <p:cNvGrpSpPr/>
          <p:nvPr/>
        </p:nvGrpSpPr>
        <p:grpSpPr>
          <a:xfrm>
            <a:off x="7033033" y="980377"/>
            <a:ext cx="1425262" cy="366254"/>
            <a:chOff x="5686419" y="1005732"/>
            <a:chExt cx="1425262" cy="366254"/>
          </a:xfrm>
        </p:grpSpPr>
        <p:sp>
          <p:nvSpPr>
            <p:cNvPr id="112" name="Rounded Rectangle 111">
              <a:extLst>
                <a:ext uri="{FF2B5EF4-FFF2-40B4-BE49-F238E27FC236}">
                  <a16:creationId xmlns:a16="http://schemas.microsoft.com/office/drawing/2014/main" id="{5769FD0A-1E02-C780-EFB5-88666C02E4AF}"/>
                </a:ext>
              </a:extLst>
            </p:cNvPr>
            <p:cNvSpPr/>
            <p:nvPr/>
          </p:nvSpPr>
          <p:spPr>
            <a:xfrm>
              <a:off x="5686419" y="1024566"/>
              <a:ext cx="144815" cy="136895"/>
            </a:xfrm>
            <a:prstGeom prst="roundRect">
              <a:avLst/>
            </a:prstGeom>
            <a:solidFill>
              <a:srgbClr val="DAA30D"/>
            </a:solid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3" name="TextBox 112">
              <a:extLst>
                <a:ext uri="{FF2B5EF4-FFF2-40B4-BE49-F238E27FC236}">
                  <a16:creationId xmlns:a16="http://schemas.microsoft.com/office/drawing/2014/main" id="{F6409372-31C5-7B5C-6C7E-DFF4BF51E644}"/>
                </a:ext>
              </a:extLst>
            </p:cNvPr>
            <p:cNvSpPr txBox="1"/>
            <p:nvPr/>
          </p:nvSpPr>
          <p:spPr>
            <a:xfrm>
              <a:off x="5859746" y="1005732"/>
              <a:ext cx="1251935" cy="366254"/>
            </a:xfrm>
            <a:prstGeom prst="rect">
              <a:avLst/>
            </a:prstGeom>
            <a:noFill/>
          </p:spPr>
          <p:txBody>
            <a:bodyPr wrap="square" lIns="0" tIns="0" rIns="0" b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Ideal Prep.</a:t>
              </a:r>
              <a:br>
                <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(&gt; 69200 KRead/s)</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390949"/>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31FDD-4782-02C9-27E4-B24C7D0251C9}"/>
              </a:ext>
            </a:extLst>
          </p:cNvPr>
          <p:cNvSpPr>
            <a:spLocks noGrp="1"/>
          </p:cNvSpPr>
          <p:nvPr>
            <p:ph type="title"/>
          </p:nvPr>
        </p:nvSpPr>
        <p:spPr/>
        <p:txBody>
          <a:bodyPr/>
          <a:lstStyle/>
          <a:p>
            <a:r>
              <a:rPr lang="en-CH" dirty="0"/>
              <a:t>Data Preparation Bottleneck</a:t>
            </a:r>
          </a:p>
        </p:txBody>
      </p:sp>
      <p:sp>
        <p:nvSpPr>
          <p:cNvPr id="3" name="Content Placeholder 2">
            <a:extLst>
              <a:ext uri="{FF2B5EF4-FFF2-40B4-BE49-F238E27FC236}">
                <a16:creationId xmlns:a16="http://schemas.microsoft.com/office/drawing/2014/main" id="{47BC983B-E2AC-C78D-CF1F-7A5C553EE3B1}"/>
              </a:ext>
            </a:extLst>
          </p:cNvPr>
          <p:cNvSpPr>
            <a:spLocks noGrp="1"/>
          </p:cNvSpPr>
          <p:nvPr>
            <p:ph idx="1"/>
          </p:nvPr>
        </p:nvSpPr>
        <p:spPr>
          <a:xfrm>
            <a:off x="-7869" y="820883"/>
            <a:ext cx="9144000" cy="1423553"/>
          </a:xfrm>
        </p:spPr>
        <p:txBody>
          <a:bodyPr/>
          <a:lstStyle/>
          <a:p>
            <a:pPr>
              <a:lnSpc>
                <a:spcPct val="100000"/>
              </a:lnSpc>
            </a:pPr>
            <a:r>
              <a:rPr lang="en-GB" sz="2200" dirty="0"/>
              <a:t>End-to-end performance of a genome analysis application, which includes both </a:t>
            </a:r>
            <a:r>
              <a:rPr lang="en-GB" sz="2200" b="1" dirty="0"/>
              <a:t>data preparation </a:t>
            </a:r>
            <a:r>
              <a:rPr lang="en-GB" sz="2200" dirty="0"/>
              <a:t>and </a:t>
            </a:r>
            <a:r>
              <a:rPr lang="en-GB" sz="2200" b="1" dirty="0"/>
              <a:t>genome analysis</a:t>
            </a:r>
          </a:p>
          <a:p>
            <a:pPr lvl="1">
              <a:lnSpc>
                <a:spcPct val="100000"/>
              </a:lnSpc>
            </a:pPr>
            <a:r>
              <a:rPr lang="en-GB" sz="2000" dirty="0"/>
              <a:t>Genome Analysis: GEM </a:t>
            </a:r>
            <a:r>
              <a:rPr lang="en-GB" sz="2000" i="1" dirty="0">
                <a:solidFill>
                  <a:schemeClr val="bg1">
                    <a:lumMod val="65000"/>
                  </a:schemeClr>
                </a:solidFill>
              </a:rPr>
              <a:t>[Chen+, IEEE TPDS’</a:t>
            </a:r>
            <a:r>
              <a:rPr lang="en-GB" sz="2000" i="1" dirty="0">
                <a:solidFill>
                  <a:schemeClr val="bg1">
                    <a:lumMod val="65000"/>
                  </a:schemeClr>
                </a:solidFill>
                <a:latin typeface="+mn-lt"/>
              </a:rPr>
              <a:t>23</a:t>
            </a:r>
            <a:r>
              <a:rPr lang="en-GB" sz="2000" i="1" dirty="0">
                <a:solidFill>
                  <a:schemeClr val="bg1">
                    <a:lumMod val="65000"/>
                  </a:schemeClr>
                </a:solidFill>
              </a:rPr>
              <a:t>]</a:t>
            </a:r>
            <a:r>
              <a:rPr lang="en-GB" sz="2000" dirty="0"/>
              <a:t>,</a:t>
            </a:r>
            <a:r>
              <a:rPr lang="en-GB" sz="2000" i="1" dirty="0">
                <a:solidFill>
                  <a:schemeClr val="bg1">
                    <a:lumMod val="65000"/>
                  </a:schemeClr>
                </a:solidFill>
              </a:rPr>
              <a:t> </a:t>
            </a:r>
            <a:r>
              <a:rPr lang="en-GB" sz="2000" dirty="0"/>
              <a:t>a state-of-the-art hardware accelerator for read mapping (a fundamental task in genome analysis)</a:t>
            </a:r>
          </a:p>
          <a:p>
            <a:pPr lvl="1">
              <a:lnSpc>
                <a:spcPct val="100000"/>
              </a:lnSpc>
            </a:pPr>
            <a:endParaRPr lang="en-CH" sz="2000" dirty="0"/>
          </a:p>
        </p:txBody>
      </p:sp>
      <p:sp>
        <p:nvSpPr>
          <p:cNvPr id="12" name="Rectangle 11">
            <a:extLst>
              <a:ext uri="{FF2B5EF4-FFF2-40B4-BE49-F238E27FC236}">
                <a16:creationId xmlns:a16="http://schemas.microsoft.com/office/drawing/2014/main" id="{D8342227-A103-1CF5-E38D-4FBD177DC5D0}"/>
              </a:ext>
            </a:extLst>
          </p:cNvPr>
          <p:cNvSpPr/>
          <p:nvPr/>
        </p:nvSpPr>
        <p:spPr>
          <a:xfrm>
            <a:off x="7221338" y="2908989"/>
            <a:ext cx="1187339" cy="1675568"/>
          </a:xfrm>
          <a:prstGeom prst="rect">
            <a:avLst/>
          </a:prstGeom>
          <a:solidFill>
            <a:srgbClr val="E7E6E6"/>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0" cap="none" spc="0" normalizeH="0" baseline="0" noProof="0" dirty="0">
              <a:ln>
                <a:noFill/>
              </a:ln>
              <a:solidFill>
                <a:prstClr val="white"/>
              </a:solidFill>
              <a:effectLst/>
              <a:uLnTx/>
              <a:uFillTx/>
              <a:latin typeface="Corbel" panose="020B0503020204020204" pitchFamily="34" charset="0"/>
              <a:ea typeface="+mn-ea"/>
              <a:cs typeface="+mn-cs"/>
            </a:endParaRPr>
          </a:p>
        </p:txBody>
      </p:sp>
      <p:graphicFrame>
        <p:nvGraphicFramePr>
          <p:cNvPr id="13" name="Chart 12">
            <a:extLst>
              <a:ext uri="{FF2B5EF4-FFF2-40B4-BE49-F238E27FC236}">
                <a16:creationId xmlns:a16="http://schemas.microsoft.com/office/drawing/2014/main" id="{66D01598-5FD9-D0A5-85D4-7DFB7D91BAF8}"/>
              </a:ext>
            </a:extLst>
          </p:cNvPr>
          <p:cNvGraphicFramePr>
            <a:graphicFrameLocks/>
          </p:cNvGraphicFramePr>
          <p:nvPr/>
        </p:nvGraphicFramePr>
        <p:xfrm>
          <a:off x="927239" y="2408909"/>
          <a:ext cx="7845179" cy="268792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FE2DAA14-DAA8-25E2-B296-C9D4D94558C3}"/>
              </a:ext>
            </a:extLst>
          </p:cNvPr>
          <p:cNvSpPr txBox="1"/>
          <p:nvPr/>
        </p:nvSpPr>
        <p:spPr>
          <a:xfrm rot="16200000">
            <a:off x="-276521" y="3380797"/>
            <a:ext cx="1699633"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Normalized Throughput</a:t>
            </a:r>
          </a:p>
        </p:txBody>
      </p:sp>
      <p:cxnSp>
        <p:nvCxnSpPr>
          <p:cNvPr id="15" name="Straight Connector 14">
            <a:extLst>
              <a:ext uri="{FF2B5EF4-FFF2-40B4-BE49-F238E27FC236}">
                <a16:creationId xmlns:a16="http://schemas.microsoft.com/office/drawing/2014/main" id="{170D5180-7EA0-32EF-07B1-842B3D82BF90}"/>
              </a:ext>
            </a:extLst>
          </p:cNvPr>
          <p:cNvCxnSpPr>
            <a:cxnSpLocks/>
          </p:cNvCxnSpPr>
          <p:nvPr/>
        </p:nvCxnSpPr>
        <p:spPr>
          <a:xfrm>
            <a:off x="7221338" y="2924594"/>
            <a:ext cx="0" cy="1659963"/>
          </a:xfrm>
          <a:prstGeom prst="line">
            <a:avLst/>
          </a:prstGeom>
          <a:noFill/>
          <a:ln w="15875" cap="flat" cmpd="sng" algn="ctr">
            <a:solidFill>
              <a:sysClr val="windowText" lastClr="000000"/>
            </a:solidFill>
            <a:prstDash val="sysDash"/>
            <a:miter lim="800000"/>
          </a:ln>
          <a:effectLst/>
        </p:spPr>
      </p:cxnSp>
      <p:grpSp>
        <p:nvGrpSpPr>
          <p:cNvPr id="16" name="Group 15">
            <a:extLst>
              <a:ext uri="{FF2B5EF4-FFF2-40B4-BE49-F238E27FC236}">
                <a16:creationId xmlns:a16="http://schemas.microsoft.com/office/drawing/2014/main" id="{F63A6034-DCDD-EEFA-4FC8-056E58988A0B}"/>
              </a:ext>
            </a:extLst>
          </p:cNvPr>
          <p:cNvGrpSpPr/>
          <p:nvPr/>
        </p:nvGrpSpPr>
        <p:grpSpPr>
          <a:xfrm>
            <a:off x="4363930" y="2908989"/>
            <a:ext cx="400110" cy="941110"/>
            <a:chOff x="3904234" y="4740994"/>
            <a:chExt cx="400110" cy="941110"/>
          </a:xfrm>
        </p:grpSpPr>
        <p:cxnSp>
          <p:nvCxnSpPr>
            <p:cNvPr id="17" name="Straight Arrow Connector 16">
              <a:extLst>
                <a:ext uri="{FF2B5EF4-FFF2-40B4-BE49-F238E27FC236}">
                  <a16:creationId xmlns:a16="http://schemas.microsoft.com/office/drawing/2014/main" id="{0723CEE0-73A5-A591-A11D-8B593FE227F4}"/>
                </a:ext>
              </a:extLst>
            </p:cNvPr>
            <p:cNvCxnSpPr>
              <a:cxnSpLocks/>
            </p:cNvCxnSpPr>
            <p:nvPr/>
          </p:nvCxnSpPr>
          <p:spPr>
            <a:xfrm flipV="1">
              <a:off x="4104288" y="4740994"/>
              <a:ext cx="0" cy="195616"/>
            </a:xfrm>
            <a:prstGeom prst="straightConnector1">
              <a:avLst/>
            </a:prstGeom>
            <a:noFill/>
            <a:ln w="15875" cap="flat" cmpd="sng" algn="ctr">
              <a:solidFill>
                <a:sysClr val="windowText" lastClr="000000"/>
              </a:solidFill>
              <a:prstDash val="solid"/>
              <a:miter lim="800000"/>
              <a:tailEnd type="triangle" w="lg" len="med"/>
            </a:ln>
            <a:effectLst/>
          </p:spPr>
        </p:cxnSp>
        <p:sp>
          <p:nvSpPr>
            <p:cNvPr id="18" name="TextBox 17">
              <a:extLst>
                <a:ext uri="{FF2B5EF4-FFF2-40B4-BE49-F238E27FC236}">
                  <a16:creationId xmlns:a16="http://schemas.microsoft.com/office/drawing/2014/main" id="{B61EACC1-C33F-D6B4-9FA1-AF8A8AED91B3}"/>
                </a:ext>
              </a:extLst>
            </p:cNvPr>
            <p:cNvSpPr txBox="1"/>
            <p:nvPr/>
          </p:nvSpPr>
          <p:spPr>
            <a:xfrm rot="16200000">
              <a:off x="3705793" y="5083554"/>
              <a:ext cx="796991" cy="4001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0" cap="none" spc="0" normalizeH="0" baseline="0" noProof="0" dirty="0">
                  <a:ln>
                    <a:noFill/>
                  </a:ln>
                  <a:solidFill>
                    <a:prstClr val="black"/>
                  </a:solidFill>
                  <a:effectLst/>
                  <a:uLnTx/>
                  <a:uFillTx/>
                  <a:latin typeface="Calibri" panose="020F0502020204030204"/>
                  <a:ea typeface="+mn-ea"/>
                  <a:cs typeface="+mn-cs"/>
                </a:rPr>
                <a:t>28.5x</a:t>
              </a:r>
            </a:p>
          </p:txBody>
        </p:sp>
      </p:grpSp>
      <p:cxnSp>
        <p:nvCxnSpPr>
          <p:cNvPr id="19" name="Straight Connector 18">
            <a:extLst>
              <a:ext uri="{FF2B5EF4-FFF2-40B4-BE49-F238E27FC236}">
                <a16:creationId xmlns:a16="http://schemas.microsoft.com/office/drawing/2014/main" id="{13D246E5-2035-081C-6667-476C61CB0C8B}"/>
              </a:ext>
            </a:extLst>
          </p:cNvPr>
          <p:cNvCxnSpPr>
            <a:cxnSpLocks/>
          </p:cNvCxnSpPr>
          <p:nvPr/>
        </p:nvCxnSpPr>
        <p:spPr>
          <a:xfrm>
            <a:off x="1375691" y="4266162"/>
            <a:ext cx="7032986" cy="0"/>
          </a:xfrm>
          <a:prstGeom prst="line">
            <a:avLst/>
          </a:prstGeom>
          <a:noFill/>
          <a:ln w="15875" cap="flat" cmpd="sng" algn="ctr">
            <a:solidFill>
              <a:sysClr val="window" lastClr="FFFFFF">
                <a:lumMod val="50000"/>
              </a:sysClr>
            </a:solidFill>
            <a:prstDash val="solid"/>
            <a:miter lim="800000"/>
          </a:ln>
          <a:effectLst/>
        </p:spPr>
      </p:cxnSp>
      <p:sp>
        <p:nvSpPr>
          <p:cNvPr id="23" name="Rectangle 22">
            <a:extLst>
              <a:ext uri="{FF2B5EF4-FFF2-40B4-BE49-F238E27FC236}">
                <a16:creationId xmlns:a16="http://schemas.microsoft.com/office/drawing/2014/main" id="{AF5DD3F7-0FF5-8E0B-AF05-E6A0088A89A7}"/>
              </a:ext>
            </a:extLst>
          </p:cNvPr>
          <p:cNvSpPr/>
          <p:nvPr/>
        </p:nvSpPr>
        <p:spPr>
          <a:xfrm>
            <a:off x="0" y="5366755"/>
            <a:ext cx="9144000" cy="814466"/>
          </a:xfrm>
          <a:prstGeom prst="rect">
            <a:avLst/>
          </a:prstGeom>
          <a:solidFill>
            <a:srgbClr val="FFF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preparation greatly limits end-to-end performance</a:t>
            </a:r>
            <a:endParaRPr kumimoji="0" lang="en-CH" sz="2400" b="1" i="1" u="none" strike="noStrike" kern="1200" cap="none" spc="0" normalizeH="0" baseline="0" noProof="0" dirty="0">
              <a:ln>
                <a:noFill/>
              </a:ln>
              <a:solidFill>
                <a:srgbClr val="C00000"/>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FD16A21E-A3C9-7307-BA62-ED1A176A5204}"/>
              </a:ext>
            </a:extLst>
          </p:cNvPr>
          <p:cNvSpPr txBox="1"/>
          <p:nvPr/>
        </p:nvSpPr>
        <p:spPr>
          <a:xfrm>
            <a:off x="1298821" y="4969046"/>
            <a:ext cx="713729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alibri" panose="020F0502020204030204"/>
                <a:ea typeface="+mn-ea"/>
                <a:cs typeface="+mn-cs"/>
              </a:rPr>
              <a:t>Read Set</a:t>
            </a:r>
          </a:p>
        </p:txBody>
      </p:sp>
    </p:spTree>
    <p:extLst>
      <p:ext uri="{BB962C8B-B14F-4D97-AF65-F5344CB8AC3E}">
        <p14:creationId xmlns:p14="http://schemas.microsoft.com/office/powerpoint/2010/main" val="291656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2" grpId="0" animBg="1"/>
      <p:bldGraphic spid="13" grpId="0">
        <p:bldAsOne/>
      </p:bldGraphic>
      <p:bldP spid="14" grpId="0"/>
      <p:bldP spid="23" grpId="0" animBg="1"/>
      <p:bldP spid="4" grpId="0"/>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C4160-9151-C36F-573A-EB78B717BC8E}"/>
              </a:ext>
            </a:extLst>
          </p:cNvPr>
          <p:cNvSpPr>
            <a:spLocks noGrp="1"/>
          </p:cNvSpPr>
          <p:nvPr>
            <p:ph type="title"/>
          </p:nvPr>
        </p:nvSpPr>
        <p:spPr/>
        <p:txBody>
          <a:bodyPr/>
          <a:lstStyle/>
          <a:p>
            <a:r>
              <a:rPr lang="en-CH" dirty="0"/>
              <a:t>Challenges</a:t>
            </a:r>
          </a:p>
        </p:txBody>
      </p:sp>
      <p:sp>
        <p:nvSpPr>
          <p:cNvPr id="3" name="Content Placeholder 2">
            <a:extLst>
              <a:ext uri="{FF2B5EF4-FFF2-40B4-BE49-F238E27FC236}">
                <a16:creationId xmlns:a16="http://schemas.microsoft.com/office/drawing/2014/main" id="{6A901057-2440-CAA4-27C7-F0013247ABE3}"/>
              </a:ext>
            </a:extLst>
          </p:cNvPr>
          <p:cNvSpPr>
            <a:spLocks noGrp="1"/>
          </p:cNvSpPr>
          <p:nvPr>
            <p:ph idx="1"/>
          </p:nvPr>
        </p:nvSpPr>
        <p:spPr>
          <a:xfrm>
            <a:off x="44086" y="863280"/>
            <a:ext cx="9006396" cy="3304462"/>
          </a:xfrm>
        </p:spPr>
        <p:txBody>
          <a:bodyPr/>
          <a:lstStyle/>
          <a:p>
            <a:pPr>
              <a:lnSpc>
                <a:spcPct val="100000"/>
              </a:lnSpc>
              <a:spcBef>
                <a:spcPts val="0"/>
              </a:spcBef>
              <a:spcAft>
                <a:spcPts val="3000"/>
              </a:spcAft>
            </a:pPr>
            <a:r>
              <a:rPr lang="en-GB" sz="2000" dirty="0"/>
              <a:t>Mitigating the data preparation bottleneck is challenging when aiming to achieve</a:t>
            </a:r>
            <a:br>
              <a:rPr lang="en-GB" sz="2000" dirty="0"/>
            </a:br>
            <a:r>
              <a:rPr lang="en-GB" sz="1900" b="1" dirty="0">
                <a:solidFill>
                  <a:srgbClr val="8C3EC9"/>
                </a:solidFill>
              </a:rPr>
              <a:t>high performance</a:t>
            </a:r>
            <a:r>
              <a:rPr lang="en-GB" sz="1900" dirty="0"/>
              <a:t>, </a:t>
            </a:r>
            <a:r>
              <a:rPr lang="en-GB" sz="1900" b="1" dirty="0">
                <a:solidFill>
                  <a:srgbClr val="629B3C"/>
                </a:solidFill>
              </a:rPr>
              <a:t>energy efficiency</a:t>
            </a:r>
            <a:r>
              <a:rPr lang="en-GB" sz="1900" dirty="0"/>
              <a:t>, </a:t>
            </a:r>
            <a:r>
              <a:rPr lang="en-GB" sz="1900" b="1" dirty="0">
                <a:solidFill>
                  <a:schemeClr val="accent5"/>
                </a:solidFill>
              </a:rPr>
              <a:t>high compression ratio</a:t>
            </a:r>
            <a:r>
              <a:rPr lang="en-GB" sz="1900" dirty="0"/>
              <a:t>, &amp;</a:t>
            </a:r>
            <a:r>
              <a:rPr lang="en-GB" sz="1900" b="1" dirty="0">
                <a:solidFill>
                  <a:schemeClr val="accent1"/>
                </a:solidFill>
              </a:rPr>
              <a:t> low overhead</a:t>
            </a:r>
            <a:r>
              <a:rPr lang="en-GB" sz="1900" b="1" dirty="0">
                <a:solidFill>
                  <a:schemeClr val="accent5"/>
                </a:solidFill>
              </a:rPr>
              <a:t> </a:t>
            </a:r>
            <a:endParaRPr lang="en-GB" sz="1900" dirty="0"/>
          </a:p>
          <a:p>
            <a:pPr>
              <a:lnSpc>
                <a:spcPct val="100000"/>
              </a:lnSpc>
              <a:spcBef>
                <a:spcPts val="0"/>
              </a:spcBef>
              <a:spcAft>
                <a:spcPts val="600"/>
              </a:spcAft>
            </a:pPr>
            <a:r>
              <a:rPr lang="en-GB" sz="2000" dirty="0"/>
              <a:t>This is because prior approaches rely on</a:t>
            </a:r>
          </a:p>
          <a:p>
            <a:pPr lvl="2">
              <a:lnSpc>
                <a:spcPct val="100000"/>
              </a:lnSpc>
              <a:spcBef>
                <a:spcPts val="0"/>
              </a:spcBef>
              <a:spcAft>
                <a:spcPts val="600"/>
              </a:spcAft>
            </a:pPr>
            <a:r>
              <a:rPr lang="en-GB" sz="1900" b="1" dirty="0">
                <a:solidFill>
                  <a:srgbClr val="D90000"/>
                </a:solidFill>
              </a:rPr>
              <a:t>Expensive computational units</a:t>
            </a:r>
          </a:p>
          <a:p>
            <a:pPr lvl="2">
              <a:lnSpc>
                <a:spcPct val="100000"/>
              </a:lnSpc>
              <a:spcBef>
                <a:spcPts val="0"/>
              </a:spcBef>
              <a:spcAft>
                <a:spcPts val="3000"/>
              </a:spcAft>
            </a:pPr>
            <a:r>
              <a:rPr lang="en-GB" sz="1900" b="1" dirty="0">
                <a:solidFill>
                  <a:srgbClr val="D90000"/>
                </a:solidFill>
              </a:rPr>
              <a:t>Large buffers, or large DRAM bandwidth or capacity</a:t>
            </a:r>
            <a:endParaRPr lang="en-GB" sz="1900" dirty="0">
              <a:solidFill>
                <a:srgbClr val="D90000"/>
              </a:solidFill>
            </a:endParaRPr>
          </a:p>
          <a:p>
            <a:pPr>
              <a:lnSpc>
                <a:spcPct val="100000"/>
              </a:lnSpc>
              <a:spcBef>
                <a:spcPts val="0"/>
              </a:spcBef>
              <a:spcAft>
                <a:spcPts val="600"/>
              </a:spcAft>
            </a:pPr>
            <a:r>
              <a:rPr lang="en-GB" sz="2000" dirty="0"/>
              <a:t>This challenge is exacerbated in genome analysis systems used in hardware </a:t>
            </a:r>
            <a:br>
              <a:rPr lang="en-GB" sz="2000" dirty="0"/>
            </a:br>
            <a:r>
              <a:rPr lang="en-GB" sz="2000" b="1" dirty="0">
                <a:solidFill>
                  <a:srgbClr val="D90000"/>
                </a:solidFill>
              </a:rPr>
              <a:t>resource-constrained environments</a:t>
            </a:r>
            <a:endParaRPr lang="en-GB" sz="2000" dirty="0">
              <a:solidFill>
                <a:srgbClr val="D90000"/>
              </a:solidFill>
            </a:endParaRPr>
          </a:p>
        </p:txBody>
      </p:sp>
      <p:sp>
        <p:nvSpPr>
          <p:cNvPr id="6" name="Rounded Rectangle 5">
            <a:extLst>
              <a:ext uri="{FF2B5EF4-FFF2-40B4-BE49-F238E27FC236}">
                <a16:creationId xmlns:a16="http://schemas.microsoft.com/office/drawing/2014/main" id="{46AAFC07-E4A9-6AA0-5ECA-259DA4AB0135}"/>
              </a:ext>
            </a:extLst>
          </p:cNvPr>
          <p:cNvSpPr/>
          <p:nvPr/>
        </p:nvSpPr>
        <p:spPr>
          <a:xfrm>
            <a:off x="500743" y="4131353"/>
            <a:ext cx="3306982" cy="1984900"/>
          </a:xfrm>
          <a:prstGeom prst="roundRect">
            <a:avLst>
              <a:gd name="adj" fmla="val 12585"/>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065D0D68-4FBA-0FA1-4187-D99FDBF57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4820" y="4615918"/>
            <a:ext cx="1372443" cy="1372443"/>
          </a:xfrm>
          <a:prstGeom prst="rect">
            <a:avLst/>
          </a:prstGeom>
        </p:spPr>
      </p:pic>
      <p:sp>
        <p:nvSpPr>
          <p:cNvPr id="9" name="Rounded Rectangle 8">
            <a:extLst>
              <a:ext uri="{FF2B5EF4-FFF2-40B4-BE49-F238E27FC236}">
                <a16:creationId xmlns:a16="http://schemas.microsoft.com/office/drawing/2014/main" id="{1326F7B2-0189-F17F-8560-C0950D73411F}"/>
              </a:ext>
            </a:extLst>
          </p:cNvPr>
          <p:cNvSpPr/>
          <p:nvPr/>
        </p:nvSpPr>
        <p:spPr>
          <a:xfrm>
            <a:off x="4012443" y="4131353"/>
            <a:ext cx="4804986" cy="1984900"/>
          </a:xfrm>
          <a:prstGeom prst="roundRect">
            <a:avLst>
              <a:gd name="adj" fmla="val 12585"/>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238E0DF4-DDF8-A6F1-5344-2EDB5F400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4124" y="4610018"/>
            <a:ext cx="1620537" cy="1620537"/>
          </a:xfrm>
          <a:prstGeom prst="rect">
            <a:avLst/>
          </a:prstGeom>
        </p:spPr>
      </p:pic>
      <p:pic>
        <p:nvPicPr>
          <p:cNvPr id="13" name="Picture 12">
            <a:extLst>
              <a:ext uri="{FF2B5EF4-FFF2-40B4-BE49-F238E27FC236}">
                <a16:creationId xmlns:a16="http://schemas.microsoft.com/office/drawing/2014/main" id="{512AD9DF-CE24-6436-8261-29994A055D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0110" y="4660084"/>
            <a:ext cx="1497301" cy="1497301"/>
          </a:xfrm>
          <a:prstGeom prst="rect">
            <a:avLst/>
          </a:prstGeom>
        </p:spPr>
      </p:pic>
      <p:sp>
        <p:nvSpPr>
          <p:cNvPr id="14" name="TextBox 13">
            <a:extLst>
              <a:ext uri="{FF2B5EF4-FFF2-40B4-BE49-F238E27FC236}">
                <a16:creationId xmlns:a16="http://schemas.microsoft.com/office/drawing/2014/main" id="{617C4795-3E41-A456-26BE-833FF37DA2A3}"/>
              </a:ext>
            </a:extLst>
          </p:cNvPr>
          <p:cNvSpPr txBox="1"/>
          <p:nvPr/>
        </p:nvSpPr>
        <p:spPr>
          <a:xfrm>
            <a:off x="500740" y="4189972"/>
            <a:ext cx="330698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D90000"/>
                </a:solidFill>
                <a:effectLst/>
                <a:uLnTx/>
                <a:uFillTx/>
                <a:latin typeface="Corbel" panose="020B0503020204020204" pitchFamily="34" charset="0"/>
                <a:ea typeface="+mn-ea"/>
                <a:cs typeface="+mn-cs"/>
              </a:rPr>
              <a:t>Portable Systems</a:t>
            </a:r>
          </a:p>
        </p:txBody>
      </p:sp>
      <p:sp>
        <p:nvSpPr>
          <p:cNvPr id="15" name="TextBox 14">
            <a:extLst>
              <a:ext uri="{FF2B5EF4-FFF2-40B4-BE49-F238E27FC236}">
                <a16:creationId xmlns:a16="http://schemas.microsoft.com/office/drawing/2014/main" id="{56E9BC8A-106D-FA13-2D5E-02E67655B657}"/>
              </a:ext>
            </a:extLst>
          </p:cNvPr>
          <p:cNvSpPr txBox="1"/>
          <p:nvPr/>
        </p:nvSpPr>
        <p:spPr>
          <a:xfrm>
            <a:off x="4012440" y="4128774"/>
            <a:ext cx="4804985" cy="6771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D90000"/>
                </a:solidFill>
                <a:effectLst/>
                <a:uLnTx/>
                <a:uFillTx/>
                <a:latin typeface="Corbel" panose="020B0503020204020204" pitchFamily="34" charset="0"/>
                <a:ea typeface="+mn-ea"/>
                <a:cs typeface="+mn-cs"/>
              </a:rPr>
              <a:t>Near-Data Processing Systems</a:t>
            </a:r>
            <a:br>
              <a:rPr kumimoji="0" lang="en-CH" sz="2000" b="1" i="1" u="none" strike="noStrike" kern="1200" cap="none" spc="0" normalizeH="0" baseline="0" noProof="0" dirty="0">
                <a:ln>
                  <a:noFill/>
                </a:ln>
                <a:solidFill>
                  <a:srgbClr val="D90000"/>
                </a:solidFill>
                <a:effectLst/>
                <a:uLnTx/>
                <a:uFillTx/>
                <a:latin typeface="Corbel" panose="020B0503020204020204" pitchFamily="34" charset="0"/>
                <a:ea typeface="+mn-ea"/>
                <a:cs typeface="+mn-cs"/>
              </a:rPr>
            </a:br>
            <a:r>
              <a:rPr kumimoji="0" lang="en-CH" sz="1800" b="0" i="1" u="none" strike="noStrike" kern="1200" cap="none" spc="0" normalizeH="0" baseline="0" noProof="0" dirty="0">
                <a:ln>
                  <a:noFill/>
                </a:ln>
                <a:solidFill>
                  <a:srgbClr val="D90000"/>
                </a:solidFill>
                <a:effectLst/>
                <a:uLnTx/>
                <a:uFillTx/>
                <a:latin typeface="Corbel" panose="020B0503020204020204" pitchFamily="34" charset="0"/>
                <a:ea typeface="+mn-ea"/>
                <a:cs typeface="+mn-cs"/>
              </a:rPr>
              <a:t>(e.g., in Main Memory or Storage System)</a:t>
            </a:r>
            <a:endParaRPr kumimoji="0" lang="en-CH" sz="2000" b="0" i="1" u="none" strike="noStrike" kern="1200" cap="none" spc="0" normalizeH="0" baseline="0" noProof="0" dirty="0">
              <a:ln>
                <a:noFill/>
              </a:ln>
              <a:solidFill>
                <a:srgbClr val="D90000"/>
              </a:solidFill>
              <a:effectLst/>
              <a:uLnTx/>
              <a:uFillTx/>
              <a:latin typeface="Corbel" panose="020B0503020204020204" pitchFamily="34" charset="0"/>
              <a:ea typeface="+mn-ea"/>
              <a:cs typeface="+mn-cs"/>
            </a:endParaRPr>
          </a:p>
        </p:txBody>
      </p:sp>
      <p:sp>
        <p:nvSpPr>
          <p:cNvPr id="4" name="Rectangle 3">
            <a:extLst>
              <a:ext uri="{FF2B5EF4-FFF2-40B4-BE49-F238E27FC236}">
                <a16:creationId xmlns:a16="http://schemas.microsoft.com/office/drawing/2014/main" id="{61FD8167-E205-2089-742B-09B4EC52F304}"/>
              </a:ext>
            </a:extLst>
          </p:cNvPr>
          <p:cNvSpPr/>
          <p:nvPr/>
        </p:nvSpPr>
        <p:spPr>
          <a:xfrm>
            <a:off x="6990546" y="4969087"/>
            <a:ext cx="767022" cy="249384"/>
          </a:xfrm>
          <a:prstGeom prst="rect">
            <a:avLst/>
          </a:prstGeom>
          <a:solidFill>
            <a:srgbClr val="FCD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895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9" grpId="0" animBg="1"/>
      <p:bldP spid="14" grpId="0"/>
      <p:bldP spid="15" grpId="0"/>
      <p:bldP spid="4"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1A4C-5B3C-D86D-DB0E-0D265DB60193}"/>
              </a:ext>
            </a:extLst>
          </p:cNvPr>
          <p:cNvSpPr>
            <a:spLocks noGrp="1"/>
          </p:cNvSpPr>
          <p:nvPr>
            <p:ph type="title"/>
          </p:nvPr>
        </p:nvSpPr>
        <p:spPr/>
        <p:txBody>
          <a:bodyPr/>
          <a:lstStyle/>
          <a:p>
            <a:r>
              <a:rPr lang="en-CH" dirty="0"/>
              <a:t>Our Goal</a:t>
            </a:r>
          </a:p>
        </p:txBody>
      </p:sp>
      <p:sp>
        <p:nvSpPr>
          <p:cNvPr id="28" name="Rounded Rectangle 27">
            <a:extLst>
              <a:ext uri="{FF2B5EF4-FFF2-40B4-BE49-F238E27FC236}">
                <a16:creationId xmlns:a16="http://schemas.microsoft.com/office/drawing/2014/main" id="{90688CA1-045A-33ED-C07D-6BC072072548}"/>
              </a:ext>
            </a:extLst>
          </p:cNvPr>
          <p:cNvSpPr/>
          <p:nvPr/>
        </p:nvSpPr>
        <p:spPr>
          <a:xfrm>
            <a:off x="457200" y="1117600"/>
            <a:ext cx="8229600" cy="5054600"/>
          </a:xfrm>
          <a:prstGeom prst="roundRect">
            <a:avLst>
              <a:gd name="adj" fmla="val 7907"/>
            </a:avLst>
          </a:prstGeom>
          <a:solidFill>
            <a:srgbClr val="F9F9F9"/>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ts val="0"/>
              </a:spcBef>
              <a:spcAft>
                <a:spcPts val="1000"/>
              </a:spcAft>
              <a:buClrTx/>
              <a:buSzTx/>
              <a:buFontTx/>
              <a:buNone/>
              <a:tabLst/>
              <a:defRPr/>
            </a:pP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Effectively mitigate the data preparation bottleneck,</a:t>
            </a:r>
            <a:b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while meeting four key requirements: </a:t>
            </a:r>
            <a:b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b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endPar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8C3ECB"/>
                </a:solidFill>
                <a:effectLst/>
                <a:uLnTx/>
                <a:uFillTx/>
                <a:latin typeface="Corbel" panose="020B0503020204020204" pitchFamily="34" charset="0"/>
                <a:ea typeface="+mn-ea"/>
                <a:cs typeface="+mn-cs"/>
              </a:rPr>
              <a:t>            High performance</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GB" sz="2400" b="1" i="1" u="none" strike="noStrike" kern="1200" cap="none" spc="0" normalizeH="0" baseline="0" noProof="0" dirty="0">
              <a:ln>
                <a:noFill/>
              </a:ln>
              <a:solidFill>
                <a:srgbClr val="598C1D"/>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GB" sz="2400" b="1" i="1" u="none" strike="noStrike" kern="1200" cap="none" spc="0" normalizeH="0" baseline="0" noProof="0" dirty="0">
              <a:ln>
                <a:noFill/>
              </a:ln>
              <a:solidFill>
                <a:srgbClr val="598C1D"/>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598C1D"/>
                </a:solidFill>
                <a:effectLst/>
                <a:uLnTx/>
                <a:uFillTx/>
                <a:latin typeface="Corbel" panose="020B0503020204020204" pitchFamily="34" charset="0"/>
                <a:ea typeface="+mn-ea"/>
                <a:cs typeface="+mn-cs"/>
              </a:rPr>
              <a:t>          Energy efficiency</a:t>
            </a:r>
            <a:br>
              <a:rPr kumimoji="0" lang="en-GB" sz="2400" b="1" i="1" u="none" strike="noStrike" kern="1200" cap="none" spc="0" normalizeH="0" baseline="0" noProof="0" dirty="0">
                <a:ln>
                  <a:noFill/>
                </a:ln>
                <a:solidFill>
                  <a:srgbClr val="598C1D"/>
                </a:solidFill>
                <a:effectLst/>
                <a:uLnTx/>
                <a:uFillTx/>
                <a:latin typeface="Corbel" panose="020B0503020204020204" pitchFamily="34" charset="0"/>
                <a:ea typeface="+mn-ea"/>
                <a:cs typeface="+mn-cs"/>
              </a:rPr>
            </a:br>
            <a:endParaRPr kumimoji="0" lang="en-GB" sz="2400" b="1" i="1" u="none" strike="noStrike" kern="1200" cap="none" spc="0" normalizeH="0" baseline="0" noProof="0" dirty="0">
              <a:ln>
                <a:noFill/>
              </a:ln>
              <a:solidFill>
                <a:srgbClr val="598C1D"/>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85000"/>
              </a:lnSpc>
              <a:spcBef>
                <a:spcPts val="0"/>
              </a:spcBef>
              <a:spcAft>
                <a:spcPts val="0"/>
              </a:spcAft>
              <a:buClrTx/>
              <a:buSzTx/>
              <a:buFontTx/>
              <a:buNone/>
              <a:tabLst/>
              <a:defRPr/>
            </a:pPr>
            <a:br>
              <a:rPr kumimoji="0" lang="en-GB" sz="2400" b="1" i="1" u="none" strike="noStrike" kern="1200" cap="none" spc="0" normalizeH="0" baseline="0" noProof="0" dirty="0">
                <a:ln>
                  <a:noFill/>
                </a:ln>
                <a:solidFill>
                  <a:srgbClr val="598C1D"/>
                </a:solidFill>
                <a:effectLst/>
                <a:uLnTx/>
                <a:uFillTx/>
                <a:latin typeface="Corbel" panose="020B0503020204020204" pitchFamily="34" charset="0"/>
                <a:ea typeface="+mn-ea"/>
                <a:cs typeface="+mn-cs"/>
              </a:rPr>
            </a:br>
            <a:r>
              <a:rPr kumimoji="0" lang="en-GB" sz="2400" b="1" i="1" u="none" strike="noStrike" kern="1200" cap="none" spc="0" normalizeH="0" baseline="0" noProof="0" dirty="0">
                <a:ln>
                  <a:noFill/>
                </a:ln>
                <a:solidFill>
                  <a:srgbClr val="598C1D"/>
                </a:solidFill>
                <a:effectLst/>
                <a:uLnTx/>
                <a:uFillTx/>
                <a:latin typeface="Corbel" panose="020B0503020204020204" pitchFamily="34" charset="0"/>
                <a:ea typeface="+mn-ea"/>
                <a:cs typeface="+mn-cs"/>
              </a:rPr>
              <a:t>          </a:t>
            </a:r>
            <a:r>
              <a:rPr kumimoji="0" lang="en-GB" sz="2400" b="1" i="1" u="none" strike="noStrike" kern="1200" cap="none" spc="0" normalizeH="0" baseline="0" noProof="0" dirty="0">
                <a:ln>
                  <a:noFill/>
                </a:ln>
                <a:solidFill>
                  <a:srgbClr val="F78D2D"/>
                </a:solidFill>
                <a:effectLst/>
                <a:uLnTx/>
                <a:uFillTx/>
                <a:latin typeface="Corbel" panose="020B0503020204020204" pitchFamily="34" charset="0"/>
                <a:ea typeface="+mn-ea"/>
                <a:cs typeface="+mn-cs"/>
              </a:rPr>
              <a:t>High compression ratio</a:t>
            </a:r>
            <a:br>
              <a:rPr kumimoji="0" lang="en-GB" sz="2400" b="1" i="1" u="none" strike="noStrike" kern="1200" cap="none" spc="0" normalizeH="0" baseline="0" noProof="0" dirty="0">
                <a:ln>
                  <a:noFill/>
                </a:ln>
                <a:solidFill>
                  <a:srgbClr val="F78D2D"/>
                </a:solidFill>
                <a:effectLst/>
                <a:uLnTx/>
                <a:uFillTx/>
                <a:latin typeface="Corbel" panose="020B0503020204020204" pitchFamily="34" charset="0"/>
                <a:ea typeface="+mn-ea"/>
                <a:cs typeface="+mn-cs"/>
              </a:rPr>
            </a:br>
            <a:endParaRPr kumimoji="0" lang="en-GB" sz="2400" b="1" i="1" u="none" strike="noStrike" kern="1200" cap="none" spc="0" normalizeH="0" baseline="0" noProof="0" dirty="0">
              <a:ln>
                <a:noFill/>
              </a:ln>
              <a:solidFill>
                <a:srgbClr val="F78D2D"/>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F78D2D"/>
                </a:solidFill>
                <a:effectLst/>
                <a:uLnTx/>
                <a:uFillTx/>
                <a:latin typeface="Corbel" panose="020B0503020204020204" pitchFamily="34" charset="0"/>
                <a:ea typeface="+mn-ea"/>
                <a:cs typeface="+mn-cs"/>
              </a:rPr>
              <a:t> </a:t>
            </a:r>
            <a:br>
              <a:rPr kumimoji="0" lang="en-GB" sz="2400" b="1" i="1" u="none" strike="noStrike" kern="1200" cap="none" spc="0" normalizeH="0" baseline="0" noProof="0" dirty="0">
                <a:ln>
                  <a:noFill/>
                </a:ln>
                <a:solidFill>
                  <a:srgbClr val="F78D2D"/>
                </a:solidFill>
                <a:effectLst/>
                <a:uLnTx/>
                <a:uFillTx/>
                <a:latin typeface="Corbel" panose="020B0503020204020204" pitchFamily="34" charset="0"/>
                <a:ea typeface="+mn-ea"/>
                <a:cs typeface="+mn-cs"/>
              </a:rPr>
            </a:br>
            <a:r>
              <a:rPr kumimoji="0" lang="en-GB" sz="2400" b="1" i="1" u="none" strike="noStrike" kern="1200" cap="none" spc="0" normalizeH="0" baseline="0" noProof="0" dirty="0">
                <a:ln>
                  <a:noFill/>
                </a:ln>
                <a:solidFill>
                  <a:srgbClr val="F78D2D"/>
                </a:solidFill>
                <a:effectLst/>
                <a:uLnTx/>
                <a:uFillTx/>
                <a:latin typeface="Corbel" panose="020B0503020204020204" pitchFamily="34" charset="0"/>
                <a:ea typeface="+mn-ea"/>
                <a:cs typeface="+mn-cs"/>
              </a:rPr>
              <a:t>          </a:t>
            </a:r>
            <a:r>
              <a:rPr kumimoji="0" lang="en-GB" sz="2400" b="1" i="1" u="none" strike="noStrike" kern="1200" cap="none" spc="0" normalizeH="0" baseline="0" noProof="0" dirty="0">
                <a:ln>
                  <a:noFill/>
                </a:ln>
                <a:solidFill>
                  <a:srgbClr val="4E67C8"/>
                </a:solidFill>
                <a:effectLst/>
                <a:uLnTx/>
                <a:uFillTx/>
                <a:latin typeface="Corbel" panose="020B0503020204020204" pitchFamily="34" charset="0"/>
                <a:ea typeface="+mn-ea"/>
                <a:cs typeface="+mn-cs"/>
              </a:rPr>
              <a:t>Low overhead</a:t>
            </a:r>
          </a:p>
        </p:txBody>
      </p:sp>
      <p:pic>
        <p:nvPicPr>
          <p:cNvPr id="35" name="Picture 34">
            <a:extLst>
              <a:ext uri="{FF2B5EF4-FFF2-40B4-BE49-F238E27FC236}">
                <a16:creationId xmlns:a16="http://schemas.microsoft.com/office/drawing/2014/main" id="{A1BE5BF6-88BD-FE73-D3B8-DDDB3496B3DD}"/>
              </a:ext>
            </a:extLst>
          </p:cNvPr>
          <p:cNvPicPr>
            <a:picLocks noChangeAspect="1"/>
          </p:cNvPicPr>
          <p:nvPr/>
        </p:nvPicPr>
        <p:blipFill>
          <a:blip r:embed="rId3">
            <a:alphaModFix/>
            <a:duotone>
              <a:schemeClr val="accent5">
                <a:shade val="45000"/>
                <a:satMod val="135000"/>
              </a:schemeClr>
              <a:prstClr val="white"/>
            </a:duotone>
            <a:extLst>
              <a:ext uri="{BEBA8EAE-BF5A-486C-A8C5-ECC9F3942E4B}">
                <a14:imgProps xmlns:a14="http://schemas.microsoft.com/office/drawing/2010/main">
                  <a14:imgLayer r:embed="rId4">
                    <a14:imgEffect>
                      <a14:artisticCrisscrossEtching/>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2718105" y="4384263"/>
            <a:ext cx="691443" cy="691443"/>
          </a:xfrm>
          <a:prstGeom prst="rect">
            <a:avLst/>
          </a:prstGeom>
          <a:noFill/>
        </p:spPr>
      </p:pic>
      <p:pic>
        <p:nvPicPr>
          <p:cNvPr id="38" name="Picture 37">
            <a:extLst>
              <a:ext uri="{FF2B5EF4-FFF2-40B4-BE49-F238E27FC236}">
                <a16:creationId xmlns:a16="http://schemas.microsoft.com/office/drawing/2014/main" id="{8AECD673-D717-7AE0-19D1-A36E03F960F2}"/>
              </a:ext>
            </a:extLst>
          </p:cNvPr>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colorTemperature colorTemp="5702"/>
                    </a14:imgEffect>
                    <a14:imgEffect>
                      <a14:saturation sat="174000"/>
                    </a14:imgEffect>
                  </a14:imgLayer>
                </a14:imgProps>
              </a:ext>
              <a:ext uri="{28A0092B-C50C-407E-A947-70E740481C1C}">
                <a14:useLocalDpi xmlns:a14="http://schemas.microsoft.com/office/drawing/2010/main" val="0"/>
              </a:ext>
            </a:extLst>
          </a:blip>
          <a:stretch>
            <a:fillRect/>
          </a:stretch>
        </p:blipFill>
        <p:spPr>
          <a:xfrm>
            <a:off x="3244556" y="5326022"/>
            <a:ext cx="691443" cy="691443"/>
          </a:xfrm>
          <a:prstGeom prst="rect">
            <a:avLst/>
          </a:prstGeom>
        </p:spPr>
      </p:pic>
      <p:pic>
        <p:nvPicPr>
          <p:cNvPr id="4" name="Graphic 3" descr="Gauge">
            <a:extLst>
              <a:ext uri="{FF2B5EF4-FFF2-40B4-BE49-F238E27FC236}">
                <a16:creationId xmlns:a16="http://schemas.microsoft.com/office/drawing/2014/main" id="{94B63203-90E3-10B2-7BEF-DC06EBA4A4E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93483" y="2444371"/>
            <a:ext cx="747817" cy="747817"/>
          </a:xfrm>
          <a:prstGeom prst="rect">
            <a:avLst/>
          </a:prstGeom>
        </p:spPr>
      </p:pic>
      <p:pic>
        <p:nvPicPr>
          <p:cNvPr id="5" name="Graphic 4" descr="Renewable Energy with solid fill">
            <a:extLst>
              <a:ext uri="{FF2B5EF4-FFF2-40B4-BE49-F238E27FC236}">
                <a16:creationId xmlns:a16="http://schemas.microsoft.com/office/drawing/2014/main" id="{C2A13B49-5707-162C-9B7F-D691B08C96C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093018" y="3442504"/>
            <a:ext cx="691443" cy="691443"/>
          </a:xfrm>
          <a:prstGeom prst="rect">
            <a:avLst/>
          </a:prstGeom>
        </p:spPr>
      </p:pic>
    </p:spTree>
    <p:extLst>
      <p:ext uri="{BB962C8B-B14F-4D97-AF65-F5344CB8AC3E}">
        <p14:creationId xmlns:p14="http://schemas.microsoft.com/office/powerpoint/2010/main" val="2884955392"/>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A5B00-D0C4-78F5-9B16-5C8DE1646696}"/>
              </a:ext>
            </a:extLst>
          </p:cNvPr>
          <p:cNvSpPr>
            <a:spLocks noGrp="1"/>
          </p:cNvSpPr>
          <p:nvPr>
            <p:ph type="title"/>
          </p:nvPr>
        </p:nvSpPr>
        <p:spPr>
          <a:xfrm>
            <a:off x="0" y="1"/>
            <a:ext cx="9144000" cy="782950"/>
          </a:xfrm>
        </p:spPr>
        <p:txBody>
          <a:bodyPr/>
          <a:lstStyle/>
          <a:p>
            <a:r>
              <a:rPr lang="en-CH" dirty="0"/>
              <a:t>Outline</a:t>
            </a:r>
          </a:p>
        </p:txBody>
      </p:sp>
      <p:sp>
        <p:nvSpPr>
          <p:cNvPr id="4" name="Rounded Rectangle 3">
            <a:extLst>
              <a:ext uri="{FF2B5EF4-FFF2-40B4-BE49-F238E27FC236}">
                <a16:creationId xmlns:a16="http://schemas.microsoft.com/office/drawing/2014/main" id="{35F20A01-B813-57FB-881B-5CF5C55B0676}"/>
              </a:ext>
            </a:extLst>
          </p:cNvPr>
          <p:cNvSpPr/>
          <p:nvPr/>
        </p:nvSpPr>
        <p:spPr>
          <a:xfrm>
            <a:off x="698157" y="3165675"/>
            <a:ext cx="7747687" cy="877330"/>
          </a:xfrm>
          <a:prstGeom prst="roundRect">
            <a:avLst/>
          </a:prstGeom>
          <a:gradFill>
            <a:gsLst>
              <a:gs pos="0">
                <a:srgbClr val="2E6F6A"/>
              </a:gs>
              <a:gs pos="100000">
                <a:srgbClr val="6CB2C0">
                  <a:alpha val="48627"/>
                </a:srgbClr>
              </a:gs>
            </a:gsLst>
            <a:lin ang="0" scaled="0"/>
          </a:gradFill>
          <a:ln>
            <a:noFill/>
          </a:ln>
          <a:effectLst>
            <a:outerShdw blurRad="50800" dist="38100" dir="4740000" sx="100198" sy="100198"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SAGe</a:t>
            </a:r>
          </a:p>
        </p:txBody>
      </p:sp>
      <p:sp>
        <p:nvSpPr>
          <p:cNvPr id="6" name="Rounded Rectangle 5">
            <a:extLst>
              <a:ext uri="{FF2B5EF4-FFF2-40B4-BE49-F238E27FC236}">
                <a16:creationId xmlns:a16="http://schemas.microsoft.com/office/drawing/2014/main" id="{B3045B03-14F4-6CAB-79EB-0E7F72C4A108}"/>
              </a:ext>
            </a:extLst>
          </p:cNvPr>
          <p:cNvSpPr/>
          <p:nvPr/>
        </p:nvSpPr>
        <p:spPr>
          <a:xfrm>
            <a:off x="951471" y="949983"/>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Background</a:t>
            </a:r>
          </a:p>
        </p:txBody>
      </p:sp>
      <p:sp>
        <p:nvSpPr>
          <p:cNvPr id="7" name="Rounded Rectangle 6">
            <a:extLst>
              <a:ext uri="{FF2B5EF4-FFF2-40B4-BE49-F238E27FC236}">
                <a16:creationId xmlns:a16="http://schemas.microsoft.com/office/drawing/2014/main" id="{F07BB866-EA83-2D7C-D57D-1E2BBAC99FFE}"/>
              </a:ext>
            </a:extLst>
          </p:cNvPr>
          <p:cNvSpPr/>
          <p:nvPr/>
        </p:nvSpPr>
        <p:spPr>
          <a:xfrm>
            <a:off x="951471" y="2057829"/>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Motivation and Gaol</a:t>
            </a:r>
          </a:p>
        </p:txBody>
      </p:sp>
      <p:sp>
        <p:nvSpPr>
          <p:cNvPr id="8" name="Rounded Rectangle 7">
            <a:extLst>
              <a:ext uri="{FF2B5EF4-FFF2-40B4-BE49-F238E27FC236}">
                <a16:creationId xmlns:a16="http://schemas.microsoft.com/office/drawing/2014/main" id="{430D5E12-2B92-D731-43F9-E32DE95E3D84}"/>
              </a:ext>
            </a:extLst>
          </p:cNvPr>
          <p:cNvSpPr/>
          <p:nvPr/>
        </p:nvSpPr>
        <p:spPr>
          <a:xfrm>
            <a:off x="951471" y="4273521"/>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Evaluation</a:t>
            </a:r>
          </a:p>
        </p:txBody>
      </p:sp>
      <p:sp>
        <p:nvSpPr>
          <p:cNvPr id="9" name="Rounded Rectangle 8">
            <a:extLst>
              <a:ext uri="{FF2B5EF4-FFF2-40B4-BE49-F238E27FC236}">
                <a16:creationId xmlns:a16="http://schemas.microsoft.com/office/drawing/2014/main" id="{E57B4F69-AF92-732F-1AA9-C804BF85D093}"/>
              </a:ext>
            </a:extLst>
          </p:cNvPr>
          <p:cNvSpPr/>
          <p:nvPr/>
        </p:nvSpPr>
        <p:spPr>
          <a:xfrm>
            <a:off x="951471" y="5381367"/>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Conclusion</a:t>
            </a:r>
          </a:p>
        </p:txBody>
      </p:sp>
    </p:spTree>
    <p:extLst>
      <p:ext uri="{BB962C8B-B14F-4D97-AF65-F5344CB8AC3E}">
        <p14:creationId xmlns:p14="http://schemas.microsoft.com/office/powerpoint/2010/main" val="45131131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Curved Connector 33">
            <a:extLst>
              <a:ext uri="{FF2B5EF4-FFF2-40B4-BE49-F238E27FC236}">
                <a16:creationId xmlns:a16="http://schemas.microsoft.com/office/drawing/2014/main" id="{B42E4D27-1E18-C6A8-A61C-2BAE4D3EBC4B}"/>
              </a:ext>
            </a:extLst>
          </p:cNvPr>
          <p:cNvCxnSpPr>
            <a:cxnSpLocks/>
          </p:cNvCxnSpPr>
          <p:nvPr/>
        </p:nvCxnSpPr>
        <p:spPr>
          <a:xfrm>
            <a:off x="2842519" y="4826029"/>
            <a:ext cx="4478145" cy="488264"/>
          </a:xfrm>
          <a:prstGeom prst="curvedConnector3">
            <a:avLst>
              <a:gd name="adj1" fmla="val 50000"/>
            </a:avLst>
          </a:prstGeom>
          <a:noFill/>
          <a:ln w="28575" cap="flat" cmpd="sng" algn="ctr">
            <a:solidFill>
              <a:srgbClr val="038083"/>
            </a:solidFill>
            <a:prstDash val="solid"/>
            <a:miter lim="800000"/>
            <a:headEnd type="triangle" w="lg" len="med"/>
            <a:tailEnd type="none"/>
          </a:ln>
          <a:effectLst/>
        </p:spPr>
      </p:cxnSp>
      <p:sp>
        <p:nvSpPr>
          <p:cNvPr id="28" name="Rounded Rectangle 27">
            <a:extLst>
              <a:ext uri="{FF2B5EF4-FFF2-40B4-BE49-F238E27FC236}">
                <a16:creationId xmlns:a16="http://schemas.microsoft.com/office/drawing/2014/main" id="{2B73A284-72A5-7685-E7E3-43016ABFE4E8}"/>
              </a:ext>
            </a:extLst>
          </p:cNvPr>
          <p:cNvSpPr/>
          <p:nvPr/>
        </p:nvSpPr>
        <p:spPr>
          <a:xfrm>
            <a:off x="331017" y="3421197"/>
            <a:ext cx="1323863" cy="2521381"/>
          </a:xfrm>
          <a:prstGeom prst="roundRect">
            <a:avLst>
              <a:gd name="adj" fmla="val 0"/>
            </a:avLst>
          </a:prstGeom>
          <a:solidFill>
            <a:srgbClr val="DACCF1"/>
          </a:solidFill>
          <a:ln w="28575" cap="flat" cmpd="sng" algn="ctr">
            <a:solidFill>
              <a:srgbClr val="8C3FCA"/>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Genome </a:t>
            </a:r>
            <a:b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System</a:t>
            </a:r>
          </a:p>
        </p:txBody>
      </p:sp>
      <p:sp>
        <p:nvSpPr>
          <p:cNvPr id="29" name="Rectangle 28">
            <a:extLst>
              <a:ext uri="{FF2B5EF4-FFF2-40B4-BE49-F238E27FC236}">
                <a16:creationId xmlns:a16="http://schemas.microsoft.com/office/drawing/2014/main" id="{44E1FBE7-782A-1AEB-6ED3-5CF719AFF5F1}"/>
              </a:ext>
            </a:extLst>
          </p:cNvPr>
          <p:cNvSpPr/>
          <p:nvPr/>
        </p:nvSpPr>
        <p:spPr>
          <a:xfrm>
            <a:off x="1654880" y="3625502"/>
            <a:ext cx="5497328" cy="369332"/>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Request Data with  </a:t>
            </a: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SAGe’s Interface Commands</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30" name="Straight Arrow Connector 29">
            <a:extLst>
              <a:ext uri="{FF2B5EF4-FFF2-40B4-BE49-F238E27FC236}">
                <a16:creationId xmlns:a16="http://schemas.microsoft.com/office/drawing/2014/main" id="{E0B5C73C-B736-C9B4-E5F7-97F69FFA8B84}"/>
              </a:ext>
            </a:extLst>
          </p:cNvPr>
          <p:cNvCxnSpPr>
            <a:cxnSpLocks/>
          </p:cNvCxnSpPr>
          <p:nvPr/>
        </p:nvCxnSpPr>
        <p:spPr>
          <a:xfrm>
            <a:off x="1657080" y="4018314"/>
            <a:ext cx="5663584" cy="0"/>
          </a:xfrm>
          <a:prstGeom prst="straightConnector1">
            <a:avLst/>
          </a:prstGeom>
          <a:noFill/>
          <a:ln w="12700" cap="flat" cmpd="sng" algn="ctr">
            <a:solidFill>
              <a:schemeClr val="tx1"/>
            </a:solidFill>
            <a:prstDash val="solid"/>
            <a:miter lim="800000"/>
            <a:tailEnd type="triangle" w="lg" len="med"/>
          </a:ln>
          <a:effectLst/>
        </p:spPr>
      </p:cxnSp>
      <p:sp>
        <p:nvSpPr>
          <p:cNvPr id="32" name="Rectangle 31">
            <a:extLst>
              <a:ext uri="{FF2B5EF4-FFF2-40B4-BE49-F238E27FC236}">
                <a16:creationId xmlns:a16="http://schemas.microsoft.com/office/drawing/2014/main" id="{5361E885-8781-54D1-D6B6-0D2FFA0BB6D4}"/>
              </a:ext>
            </a:extLst>
          </p:cNvPr>
          <p:cNvSpPr/>
          <p:nvPr/>
        </p:nvSpPr>
        <p:spPr>
          <a:xfrm>
            <a:off x="1683567" y="4965597"/>
            <a:ext cx="2218538" cy="923330"/>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Send </a:t>
            </a:r>
            <a:b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Prepared Data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in Desired Format</a:t>
            </a:r>
            <a:endParaRPr kumimoji="0" lang="ko-KR" altLang="en-US"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3" name="Right Arrow 32">
            <a:extLst>
              <a:ext uri="{FF2B5EF4-FFF2-40B4-BE49-F238E27FC236}">
                <a16:creationId xmlns:a16="http://schemas.microsoft.com/office/drawing/2014/main" id="{F9CA490F-AE58-E5B4-837C-4DD48F5E2780}"/>
              </a:ext>
            </a:extLst>
          </p:cNvPr>
          <p:cNvSpPr/>
          <p:nvPr/>
        </p:nvSpPr>
        <p:spPr>
          <a:xfrm rot="10800000">
            <a:off x="1645563" y="4425070"/>
            <a:ext cx="449738" cy="263368"/>
          </a:xfrm>
          <a:prstGeom prst="rightArrow">
            <a:avLst/>
          </a:prstGeom>
          <a:solidFill>
            <a:srgbClr val="00919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600" b="0" i="0" u="none" strike="noStrike" kern="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D819C3EC-C1EB-74D4-08D6-A70632073116}"/>
              </a:ext>
            </a:extLst>
          </p:cNvPr>
          <p:cNvSpPr/>
          <p:nvPr/>
        </p:nvSpPr>
        <p:spPr>
          <a:xfrm>
            <a:off x="3864661" y="5119083"/>
            <a:ext cx="2325827" cy="617861"/>
          </a:xfrm>
          <a:prstGeom prst="rect">
            <a:avLst/>
          </a:prstGeom>
          <a:noFill/>
        </p:spPr>
        <p:txBody>
          <a:bodyPr wrap="square" anchor="ctr">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Receive</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Compressed Data</a:t>
            </a:r>
            <a:endParaRPr kumimoji="0" lang="ko-KR" altLang="en-US" sz="2000" b="0"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pic>
        <p:nvPicPr>
          <p:cNvPr id="36" name="Graphic 35" descr="Database">
            <a:extLst>
              <a:ext uri="{FF2B5EF4-FFF2-40B4-BE49-F238E27FC236}">
                <a16:creationId xmlns:a16="http://schemas.microsoft.com/office/drawing/2014/main" id="{33272918-5194-8E57-03F1-ADD66CD03B9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66566" y="3585118"/>
            <a:ext cx="2359238" cy="2173210"/>
          </a:xfrm>
          <a:prstGeom prst="rect">
            <a:avLst/>
          </a:prstGeom>
        </p:spPr>
      </p:pic>
      <p:sp>
        <p:nvSpPr>
          <p:cNvPr id="37" name="TextBox 36">
            <a:extLst>
              <a:ext uri="{FF2B5EF4-FFF2-40B4-BE49-F238E27FC236}">
                <a16:creationId xmlns:a16="http://schemas.microsoft.com/office/drawing/2014/main" id="{972017A3-A5D0-9F92-6B05-4E0B5BBB19FF}"/>
              </a:ext>
            </a:extLst>
          </p:cNvPr>
          <p:cNvSpPr txBox="1"/>
          <p:nvPr/>
        </p:nvSpPr>
        <p:spPr>
          <a:xfrm>
            <a:off x="6659855" y="3159270"/>
            <a:ext cx="2675918"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SAGe-Compressed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Genomic Data</a:t>
            </a:r>
          </a:p>
        </p:txBody>
      </p:sp>
      <p:sp>
        <p:nvSpPr>
          <p:cNvPr id="38" name="TextBox 37">
            <a:extLst>
              <a:ext uri="{FF2B5EF4-FFF2-40B4-BE49-F238E27FC236}">
                <a16:creationId xmlns:a16="http://schemas.microsoft.com/office/drawing/2014/main" id="{2E58D100-C2EC-F629-FE98-63189361CB67}"/>
              </a:ext>
            </a:extLst>
          </p:cNvPr>
          <p:cNvSpPr txBox="1"/>
          <p:nvPr/>
        </p:nvSpPr>
        <p:spPr>
          <a:xfrm>
            <a:off x="6659855" y="5580031"/>
            <a:ext cx="2772659"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 Operate w/ SAGe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Data Layout</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9" name="Rectangle 38">
            <a:extLst>
              <a:ext uri="{FF2B5EF4-FFF2-40B4-BE49-F238E27FC236}">
                <a16:creationId xmlns:a16="http://schemas.microsoft.com/office/drawing/2014/main" id="{DAE595E1-C313-2C62-6DB9-11FDC874BE0C}"/>
              </a:ext>
            </a:extLst>
          </p:cNvPr>
          <p:cNvSpPr/>
          <p:nvPr/>
        </p:nvSpPr>
        <p:spPr>
          <a:xfrm>
            <a:off x="2812943" y="4179338"/>
            <a:ext cx="1959966" cy="615553"/>
          </a:xfrm>
          <a:prstGeom prst="rect">
            <a:avLst/>
          </a:prstGeom>
          <a:noFill/>
        </p:spPr>
        <p:txBody>
          <a:bodyPr wrap="square" anchor="ctr">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Decompress</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&amp; Reformat</a:t>
            </a:r>
            <a:endParaRPr kumimoji="0" lang="ko-KR" altLang="en-US" sz="20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1" name="Rounded Rectangle 50">
            <a:extLst>
              <a:ext uri="{FF2B5EF4-FFF2-40B4-BE49-F238E27FC236}">
                <a16:creationId xmlns:a16="http://schemas.microsoft.com/office/drawing/2014/main" id="{946EB59B-5075-D0C8-C641-48C79E59DC22}"/>
              </a:ext>
            </a:extLst>
          </p:cNvPr>
          <p:cNvSpPr/>
          <p:nvPr/>
        </p:nvSpPr>
        <p:spPr>
          <a:xfrm>
            <a:off x="1926721" y="4276904"/>
            <a:ext cx="886222" cy="574540"/>
          </a:xfrm>
          <a:prstGeom prst="roundRect">
            <a:avLst>
              <a:gd name="adj" fmla="val 0"/>
            </a:avLst>
          </a:prstGeom>
          <a:solidFill>
            <a:srgbClr val="E9F9E3"/>
          </a:solidFill>
          <a:ln w="28575" cap="flat" cmpd="sng" algn="ctr">
            <a:solidFill>
              <a:srgbClr val="7EA26B"/>
            </a:solidFill>
            <a:prstDash val="solid"/>
            <a:miter lim="800000"/>
          </a:ln>
          <a:effectLst/>
        </p:spPr>
        <p:txBody>
          <a:bodyPr lIns="0" tIns="0" rIns="0" bIns="0" rtlCol="0" anchor="ct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HW </a:t>
            </a:r>
          </a:p>
        </p:txBody>
      </p:sp>
      <p:sp>
        <p:nvSpPr>
          <p:cNvPr id="9" name="Title 18">
            <a:extLst>
              <a:ext uri="{FF2B5EF4-FFF2-40B4-BE49-F238E27FC236}">
                <a16:creationId xmlns:a16="http://schemas.microsoft.com/office/drawing/2014/main" id="{AA3DA3D7-78F9-24DF-8E70-C3334D8499BE}"/>
              </a:ext>
            </a:extLst>
          </p:cNvPr>
          <p:cNvSpPr>
            <a:spLocks noGrp="1"/>
          </p:cNvSpPr>
          <p:nvPr>
            <p:ph type="title"/>
          </p:nvPr>
        </p:nvSpPr>
        <p:spPr>
          <a:xfrm>
            <a:off x="0" y="263470"/>
            <a:ext cx="9144000" cy="1237672"/>
          </a:xfrm>
          <a:solidFill>
            <a:schemeClr val="bg1"/>
          </a:solidFill>
        </p:spPr>
        <p:txBody>
          <a:bodyPr/>
          <a:lstStyle/>
          <a:p>
            <a:r>
              <a:rPr lang="en-CH" dirty="0">
                <a:solidFill>
                  <a:schemeClr val="bg1"/>
                </a:solidFill>
              </a:rPr>
              <a:t>.</a:t>
            </a:r>
          </a:p>
        </p:txBody>
      </p:sp>
      <p:pic>
        <p:nvPicPr>
          <p:cNvPr id="2" name="Picture 1">
            <a:extLst>
              <a:ext uri="{FF2B5EF4-FFF2-40B4-BE49-F238E27FC236}">
                <a16:creationId xmlns:a16="http://schemas.microsoft.com/office/drawing/2014/main" id="{D836F682-10FB-2569-B485-8FD6A98A780F}"/>
              </a:ext>
            </a:extLst>
          </p:cNvPr>
          <p:cNvPicPr>
            <a:picLocks noChangeAspect="1"/>
          </p:cNvPicPr>
          <p:nvPr/>
        </p:nvPicPr>
        <p:blipFill rotWithShape="1">
          <a:blip r:embed="rId4">
            <a:extLst>
              <a:ext uri="{28A0092B-C50C-407E-A947-70E740481C1C}">
                <a14:useLocalDpi xmlns:a14="http://schemas.microsoft.com/office/drawing/2010/main" val="0"/>
              </a:ext>
            </a:extLst>
          </a:blip>
          <a:srcRect l="18919" t="12917" r="16535" b="22457"/>
          <a:stretch/>
        </p:blipFill>
        <p:spPr>
          <a:xfrm>
            <a:off x="3417803" y="24548"/>
            <a:ext cx="2524771" cy="1685254"/>
          </a:xfrm>
          <a:prstGeom prst="rect">
            <a:avLst/>
          </a:prstGeom>
        </p:spPr>
      </p:pic>
      <p:sp>
        <p:nvSpPr>
          <p:cNvPr id="8" name="Content Placeholder 2">
            <a:extLst>
              <a:ext uri="{FF2B5EF4-FFF2-40B4-BE49-F238E27FC236}">
                <a16:creationId xmlns:a16="http://schemas.microsoft.com/office/drawing/2014/main" id="{4AAFE8E2-362B-13FC-7584-C4E9DFBA5F2B}"/>
              </a:ext>
            </a:extLst>
          </p:cNvPr>
          <p:cNvSpPr>
            <a:spLocks noGrp="1"/>
          </p:cNvSpPr>
          <p:nvPr>
            <p:ph idx="1"/>
          </p:nvPr>
        </p:nvSpPr>
        <p:spPr>
          <a:xfrm>
            <a:off x="131581" y="1569571"/>
            <a:ext cx="8886020" cy="1685254"/>
          </a:xfrm>
        </p:spPr>
        <p:txBody>
          <a:bodyPr lIns="0" rIns="0"/>
          <a:lstStyle/>
          <a:p>
            <a:pPr marL="0" indent="0" algn="ctr">
              <a:lnSpc>
                <a:spcPct val="100000"/>
              </a:lnSpc>
              <a:spcAft>
                <a:spcPts val="1000"/>
              </a:spcAft>
              <a:buNone/>
            </a:pPr>
            <a:r>
              <a:rPr lang="en-GB" sz="2000" i="1" dirty="0"/>
              <a:t>An</a:t>
            </a:r>
            <a:r>
              <a:rPr lang="en-GB" sz="2000" b="1" i="1" dirty="0"/>
              <a:t> </a:t>
            </a:r>
            <a:r>
              <a:rPr lang="en-GB" sz="2000" i="1" dirty="0"/>
              <a:t>algorithm-architecture co-design for </a:t>
            </a:r>
            <a:r>
              <a:rPr lang="en-GB" sz="2000" i="1" dirty="0">
                <a:solidFill>
                  <a:srgbClr val="7DA26C"/>
                </a:solidFill>
              </a:rPr>
              <a:t>highly-compressed </a:t>
            </a:r>
            <a:r>
              <a:rPr lang="en-GB" sz="2000" b="1" i="1" u="sng" dirty="0">
                <a:solidFill>
                  <a:srgbClr val="7DA26C"/>
                </a:solidFill>
              </a:rPr>
              <a:t>s</a:t>
            </a:r>
            <a:r>
              <a:rPr lang="en-GB" sz="2000" i="1" dirty="0">
                <a:solidFill>
                  <a:srgbClr val="7DA26C"/>
                </a:solidFill>
              </a:rPr>
              <a:t>torage </a:t>
            </a:r>
            <a:br>
              <a:rPr lang="en-GB" sz="2000" i="1" dirty="0">
                <a:solidFill>
                  <a:srgbClr val="7DA26C"/>
                </a:solidFill>
              </a:rPr>
            </a:br>
            <a:r>
              <a:rPr lang="en-GB" sz="2000" i="1" dirty="0"/>
              <a:t>and</a:t>
            </a:r>
            <a:r>
              <a:rPr lang="en-GB" sz="2000" i="1" dirty="0">
                <a:solidFill>
                  <a:srgbClr val="7DA26C"/>
                </a:solidFill>
              </a:rPr>
              <a:t> high-performance </a:t>
            </a:r>
            <a:r>
              <a:rPr lang="en-GB" sz="2000" b="1" i="1" u="sng" dirty="0">
                <a:solidFill>
                  <a:srgbClr val="7DA26C"/>
                </a:solidFill>
              </a:rPr>
              <a:t>a</a:t>
            </a:r>
            <a:r>
              <a:rPr lang="en-GB" sz="2000" i="1" dirty="0">
                <a:solidFill>
                  <a:srgbClr val="7DA26C"/>
                </a:solidFill>
              </a:rPr>
              <a:t>ccess </a:t>
            </a:r>
            <a:r>
              <a:rPr lang="en-GB" sz="2000" i="1" dirty="0"/>
              <a:t>of large-scale </a:t>
            </a:r>
            <a:r>
              <a:rPr lang="en-GB" sz="2000" b="1" i="1" u="sng" dirty="0">
                <a:solidFill>
                  <a:srgbClr val="7DA26C"/>
                </a:solidFill>
              </a:rPr>
              <a:t>ge</a:t>
            </a:r>
            <a:r>
              <a:rPr lang="en-GB" sz="2000" i="1" dirty="0">
                <a:solidFill>
                  <a:srgbClr val="7DA26C"/>
                </a:solidFill>
              </a:rPr>
              <a:t>nomic sequence data</a:t>
            </a:r>
          </a:p>
          <a:p>
            <a:pPr>
              <a:lnSpc>
                <a:spcPct val="100000"/>
              </a:lnSpc>
            </a:pPr>
            <a:r>
              <a:rPr lang="en-GB" sz="1800" b="1" dirty="0">
                <a:solidFill>
                  <a:srgbClr val="0799CA"/>
                </a:solidFill>
              </a:rPr>
              <a:t>Key insight</a:t>
            </a:r>
            <a:r>
              <a:rPr lang="en-GB" sz="1800" dirty="0">
                <a:solidFill>
                  <a:srgbClr val="0799CA"/>
                </a:solidFill>
              </a:rPr>
              <a:t>: </a:t>
            </a:r>
            <a:r>
              <a:rPr lang="en-GB" sz="1800" dirty="0"/>
              <a:t>information encoded in </a:t>
            </a:r>
            <a:r>
              <a:rPr lang="en-GB" sz="1800" dirty="0">
                <a:solidFill>
                  <a:srgbClr val="0799CA"/>
                </a:solidFill>
              </a:rPr>
              <a:t>genomic data follows specific properties</a:t>
            </a:r>
            <a:r>
              <a:rPr lang="en-GB" sz="1800" dirty="0"/>
              <a:t> </a:t>
            </a:r>
            <a:br>
              <a:rPr lang="en-GB" sz="1800" dirty="0"/>
            </a:br>
            <a:r>
              <a:rPr lang="en-GB" sz="1800" dirty="0"/>
              <a:t>We leverage these properties in our algorithm-architecture co-design</a:t>
            </a:r>
          </a:p>
        </p:txBody>
      </p:sp>
    </p:spTree>
    <p:extLst>
      <p:ext uri="{BB962C8B-B14F-4D97-AF65-F5344CB8AC3E}">
        <p14:creationId xmlns:p14="http://schemas.microsoft.com/office/powerpoint/2010/main" val="425396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par>
                                <p:cTn id="24" presetID="22" presetClass="entr" presetSubtype="8"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2" grpId="0"/>
      <p:bldP spid="33" grpId="0" animBg="1"/>
      <p:bldP spid="35" grpId="0"/>
      <p:bldP spid="37" grpId="0"/>
      <p:bldP spid="38" grpId="0"/>
      <p:bldP spid="39" grpId="0"/>
      <p:bldP spid="51" grpId="0" animBg="1"/>
      <p:bldP spid="8" grpId="0" uiExpand="1" build="p"/>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907D68-7FB3-C4B0-C37D-9E66C2D7C48E}"/>
              </a:ext>
            </a:extLst>
          </p:cNvPr>
          <p:cNvSpPr>
            <a:spLocks noGrp="1"/>
          </p:cNvSpPr>
          <p:nvPr>
            <p:ph type="title"/>
          </p:nvPr>
        </p:nvSpPr>
        <p:spPr/>
        <p:txBody>
          <a:bodyPr/>
          <a:lstStyle/>
          <a:p>
            <a:r>
              <a:rPr lang="en-CH" dirty="0"/>
              <a:t>SAGe’s Algorithm Architecture Co-Design</a:t>
            </a:r>
          </a:p>
        </p:txBody>
      </p:sp>
      <p:grpSp>
        <p:nvGrpSpPr>
          <p:cNvPr id="6" name="Group 5">
            <a:extLst>
              <a:ext uri="{FF2B5EF4-FFF2-40B4-BE49-F238E27FC236}">
                <a16:creationId xmlns:a16="http://schemas.microsoft.com/office/drawing/2014/main" id="{721E6A1E-A943-FDA1-3457-AB349D9929E7}"/>
              </a:ext>
            </a:extLst>
          </p:cNvPr>
          <p:cNvGrpSpPr/>
          <p:nvPr/>
        </p:nvGrpSpPr>
        <p:grpSpPr>
          <a:xfrm>
            <a:off x="331017" y="3159270"/>
            <a:ext cx="9101497" cy="3067092"/>
            <a:chOff x="331017" y="3159270"/>
            <a:chExt cx="9101497" cy="3067092"/>
          </a:xfrm>
        </p:grpSpPr>
        <p:cxnSp>
          <p:nvCxnSpPr>
            <p:cNvPr id="7" name="Curved Connector 6">
              <a:extLst>
                <a:ext uri="{FF2B5EF4-FFF2-40B4-BE49-F238E27FC236}">
                  <a16:creationId xmlns:a16="http://schemas.microsoft.com/office/drawing/2014/main" id="{703EFBDF-1870-D4C3-322C-1B32E9B5E964}"/>
                </a:ext>
              </a:extLst>
            </p:cNvPr>
            <p:cNvCxnSpPr>
              <a:cxnSpLocks/>
            </p:cNvCxnSpPr>
            <p:nvPr/>
          </p:nvCxnSpPr>
          <p:spPr>
            <a:xfrm>
              <a:off x="2842519" y="4826029"/>
              <a:ext cx="4478145" cy="488264"/>
            </a:xfrm>
            <a:prstGeom prst="curvedConnector3">
              <a:avLst>
                <a:gd name="adj1" fmla="val 50000"/>
              </a:avLst>
            </a:prstGeom>
            <a:noFill/>
            <a:ln w="28575" cap="flat" cmpd="sng" algn="ctr">
              <a:solidFill>
                <a:srgbClr val="038083"/>
              </a:solidFill>
              <a:prstDash val="solid"/>
              <a:miter lim="800000"/>
              <a:headEnd type="triangle" w="lg" len="med"/>
              <a:tailEnd type="none"/>
            </a:ln>
            <a:effectLst/>
          </p:spPr>
        </p:cxnSp>
        <p:sp>
          <p:nvSpPr>
            <p:cNvPr id="14" name="Rounded Rectangle 13">
              <a:extLst>
                <a:ext uri="{FF2B5EF4-FFF2-40B4-BE49-F238E27FC236}">
                  <a16:creationId xmlns:a16="http://schemas.microsoft.com/office/drawing/2014/main" id="{CC6A292F-8698-53C6-5368-534972BCA056}"/>
                </a:ext>
              </a:extLst>
            </p:cNvPr>
            <p:cNvSpPr/>
            <p:nvPr/>
          </p:nvSpPr>
          <p:spPr>
            <a:xfrm>
              <a:off x="331017" y="3421197"/>
              <a:ext cx="1323863" cy="2521381"/>
            </a:xfrm>
            <a:prstGeom prst="roundRect">
              <a:avLst>
                <a:gd name="adj" fmla="val 0"/>
              </a:avLst>
            </a:prstGeom>
            <a:solidFill>
              <a:srgbClr val="DACCF1"/>
            </a:solidFill>
            <a:ln w="28575" cap="flat" cmpd="sng" algn="ctr">
              <a:solidFill>
                <a:srgbClr val="8C3FCA"/>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Genome </a:t>
              </a:r>
              <a:b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System</a:t>
              </a:r>
            </a:p>
          </p:txBody>
        </p:sp>
        <p:sp>
          <p:nvSpPr>
            <p:cNvPr id="15" name="Rectangle 14">
              <a:extLst>
                <a:ext uri="{FF2B5EF4-FFF2-40B4-BE49-F238E27FC236}">
                  <a16:creationId xmlns:a16="http://schemas.microsoft.com/office/drawing/2014/main" id="{D0312D29-C32C-12B2-1ECB-6EE0DCE19248}"/>
                </a:ext>
              </a:extLst>
            </p:cNvPr>
            <p:cNvSpPr/>
            <p:nvPr/>
          </p:nvSpPr>
          <p:spPr>
            <a:xfrm>
              <a:off x="1654880" y="3625502"/>
              <a:ext cx="5497328" cy="369332"/>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Request Data with  </a:t>
              </a: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SAGe’s Interface Commands</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6" name="Straight Arrow Connector 15">
              <a:extLst>
                <a:ext uri="{FF2B5EF4-FFF2-40B4-BE49-F238E27FC236}">
                  <a16:creationId xmlns:a16="http://schemas.microsoft.com/office/drawing/2014/main" id="{0994677D-85DA-8EE6-9B0F-A8C369E776D6}"/>
                </a:ext>
              </a:extLst>
            </p:cNvPr>
            <p:cNvCxnSpPr>
              <a:cxnSpLocks/>
            </p:cNvCxnSpPr>
            <p:nvPr/>
          </p:nvCxnSpPr>
          <p:spPr>
            <a:xfrm>
              <a:off x="1657080" y="4018314"/>
              <a:ext cx="5663584" cy="0"/>
            </a:xfrm>
            <a:prstGeom prst="straightConnector1">
              <a:avLst/>
            </a:prstGeom>
            <a:noFill/>
            <a:ln w="12700" cap="flat" cmpd="sng" algn="ctr">
              <a:solidFill>
                <a:schemeClr val="tx1"/>
              </a:solidFill>
              <a:prstDash val="solid"/>
              <a:miter lim="800000"/>
              <a:tailEnd type="triangle" w="lg" len="med"/>
            </a:ln>
            <a:effectLst/>
          </p:spPr>
        </p:cxnSp>
        <p:sp>
          <p:nvSpPr>
            <p:cNvPr id="17" name="Rectangle 16">
              <a:extLst>
                <a:ext uri="{FF2B5EF4-FFF2-40B4-BE49-F238E27FC236}">
                  <a16:creationId xmlns:a16="http://schemas.microsoft.com/office/drawing/2014/main" id="{BC9FCD67-DA16-08B1-2377-1BFEF199B2CC}"/>
                </a:ext>
              </a:extLst>
            </p:cNvPr>
            <p:cNvSpPr/>
            <p:nvPr/>
          </p:nvSpPr>
          <p:spPr>
            <a:xfrm>
              <a:off x="1683567" y="4965597"/>
              <a:ext cx="2218538" cy="923330"/>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Send </a:t>
              </a:r>
              <a:b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Prepared Data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in Desired Format</a:t>
              </a:r>
              <a:endParaRPr kumimoji="0" lang="ko-KR" altLang="en-US"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3" name="Right Arrow 22">
              <a:extLst>
                <a:ext uri="{FF2B5EF4-FFF2-40B4-BE49-F238E27FC236}">
                  <a16:creationId xmlns:a16="http://schemas.microsoft.com/office/drawing/2014/main" id="{9EDF6F3A-A761-46F4-B2F3-388A8E625738}"/>
                </a:ext>
              </a:extLst>
            </p:cNvPr>
            <p:cNvSpPr/>
            <p:nvPr/>
          </p:nvSpPr>
          <p:spPr>
            <a:xfrm rot="10800000">
              <a:off x="1645563" y="4425070"/>
              <a:ext cx="449738" cy="263368"/>
            </a:xfrm>
            <a:prstGeom prst="rightArrow">
              <a:avLst/>
            </a:prstGeom>
            <a:solidFill>
              <a:srgbClr val="00919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600" b="0" i="0" u="none" strike="noStrike" kern="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2BF21ED4-8145-68A0-D440-C96003EE849E}"/>
                </a:ext>
              </a:extLst>
            </p:cNvPr>
            <p:cNvSpPr/>
            <p:nvPr/>
          </p:nvSpPr>
          <p:spPr>
            <a:xfrm>
              <a:off x="3864661" y="5119083"/>
              <a:ext cx="2325827" cy="617861"/>
            </a:xfrm>
            <a:prstGeom prst="rect">
              <a:avLst/>
            </a:prstGeom>
            <a:noFill/>
          </p:spPr>
          <p:txBody>
            <a:bodyPr wrap="square" anchor="ctr">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Receive</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Compressed Data</a:t>
              </a:r>
              <a:endParaRPr kumimoji="0" lang="ko-KR" altLang="en-US" sz="2000" b="0"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pic>
          <p:nvPicPr>
            <p:cNvPr id="40" name="Graphic 39" descr="Database">
              <a:extLst>
                <a:ext uri="{FF2B5EF4-FFF2-40B4-BE49-F238E27FC236}">
                  <a16:creationId xmlns:a16="http://schemas.microsoft.com/office/drawing/2014/main" id="{72A327ED-4E4A-D763-43AD-812A4916A8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66566" y="3585118"/>
              <a:ext cx="2359238" cy="2173210"/>
            </a:xfrm>
            <a:prstGeom prst="rect">
              <a:avLst/>
            </a:prstGeom>
          </p:spPr>
        </p:pic>
        <p:sp>
          <p:nvSpPr>
            <p:cNvPr id="41" name="TextBox 40">
              <a:extLst>
                <a:ext uri="{FF2B5EF4-FFF2-40B4-BE49-F238E27FC236}">
                  <a16:creationId xmlns:a16="http://schemas.microsoft.com/office/drawing/2014/main" id="{F5507F2E-A643-CB91-01D7-8A919AAEFE60}"/>
                </a:ext>
              </a:extLst>
            </p:cNvPr>
            <p:cNvSpPr txBox="1"/>
            <p:nvPr/>
          </p:nvSpPr>
          <p:spPr>
            <a:xfrm>
              <a:off x="6659855" y="3159270"/>
              <a:ext cx="2675918"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SAGe-Compressed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Genomic Data</a:t>
              </a:r>
            </a:p>
          </p:txBody>
        </p:sp>
        <p:sp>
          <p:nvSpPr>
            <p:cNvPr id="42" name="TextBox 41">
              <a:extLst>
                <a:ext uri="{FF2B5EF4-FFF2-40B4-BE49-F238E27FC236}">
                  <a16:creationId xmlns:a16="http://schemas.microsoft.com/office/drawing/2014/main" id="{975FDF36-74E6-5F87-1C52-573554785FD0}"/>
                </a:ext>
              </a:extLst>
            </p:cNvPr>
            <p:cNvSpPr txBox="1"/>
            <p:nvPr/>
          </p:nvSpPr>
          <p:spPr>
            <a:xfrm>
              <a:off x="6659855" y="5580031"/>
              <a:ext cx="2772659"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 Operate w/ SAGe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Data Layout</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3" name="Rectangle 42">
              <a:extLst>
                <a:ext uri="{FF2B5EF4-FFF2-40B4-BE49-F238E27FC236}">
                  <a16:creationId xmlns:a16="http://schemas.microsoft.com/office/drawing/2014/main" id="{66F9D04E-7E77-FC7A-024B-634329686109}"/>
                </a:ext>
              </a:extLst>
            </p:cNvPr>
            <p:cNvSpPr/>
            <p:nvPr/>
          </p:nvSpPr>
          <p:spPr>
            <a:xfrm>
              <a:off x="2812943" y="4179338"/>
              <a:ext cx="1959966" cy="615553"/>
            </a:xfrm>
            <a:prstGeom prst="rect">
              <a:avLst/>
            </a:prstGeom>
            <a:noFill/>
          </p:spPr>
          <p:txBody>
            <a:bodyPr wrap="square" anchor="ctr">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Decompress</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&amp; Reformat</a:t>
              </a:r>
              <a:endParaRPr kumimoji="0" lang="ko-KR" altLang="en-US" sz="20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6" name="Rounded Rectangle 45">
              <a:extLst>
                <a:ext uri="{FF2B5EF4-FFF2-40B4-BE49-F238E27FC236}">
                  <a16:creationId xmlns:a16="http://schemas.microsoft.com/office/drawing/2014/main" id="{9F1FE4FC-595C-00D6-9EDF-D5B569AE3DFA}"/>
                </a:ext>
              </a:extLst>
            </p:cNvPr>
            <p:cNvSpPr/>
            <p:nvPr/>
          </p:nvSpPr>
          <p:spPr>
            <a:xfrm>
              <a:off x="1926721" y="4276904"/>
              <a:ext cx="886222" cy="574540"/>
            </a:xfrm>
            <a:prstGeom prst="roundRect">
              <a:avLst>
                <a:gd name="adj" fmla="val 0"/>
              </a:avLst>
            </a:prstGeom>
            <a:solidFill>
              <a:srgbClr val="E9F9E3"/>
            </a:solidFill>
            <a:ln w="28575" cap="flat" cmpd="sng" algn="ctr">
              <a:solidFill>
                <a:srgbClr val="7EA26B"/>
              </a:solidFill>
              <a:prstDash val="solid"/>
              <a:miter lim="800000"/>
            </a:ln>
            <a:effectLst/>
          </p:spPr>
          <p:txBody>
            <a:bodyPr lIns="0" tIns="0" rIns="0" bIns="0" rtlCol="0" anchor="ct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HW </a:t>
              </a:r>
            </a:p>
          </p:txBody>
        </p:sp>
      </p:grpSp>
    </p:spTree>
    <p:extLst>
      <p:ext uri="{BB962C8B-B14F-4D97-AF65-F5344CB8AC3E}">
        <p14:creationId xmlns:p14="http://schemas.microsoft.com/office/powerpoint/2010/main" val="209906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152 -0.03195 L 0.00278 -0.18426 " pathEditMode="relative" rAng="0" ptsTypes="AA">
                                      <p:cBhvr>
                                        <p:cTn id="6" dur="3000" fill="hold"/>
                                        <p:tgtEl>
                                          <p:spTgt spid="6"/>
                                        </p:tgtEl>
                                        <p:attrNameLst>
                                          <p:attrName>ppt_x</p:attrName>
                                          <p:attrName>ppt_y</p:attrName>
                                        </p:attrNameLst>
                                      </p:cBhvr>
                                      <p:rCtr x="1215" y="-76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535DF-A10D-34E7-88DA-1DB0C3381915}"/>
              </a:ext>
            </a:extLst>
          </p:cNvPr>
          <p:cNvSpPr>
            <a:spLocks noGrp="1"/>
          </p:cNvSpPr>
          <p:nvPr>
            <p:ph type="title"/>
          </p:nvPr>
        </p:nvSpPr>
        <p:spPr/>
        <p:txBody>
          <a:bodyPr/>
          <a:lstStyle/>
          <a:p>
            <a:r>
              <a:rPr lang="en-CH" dirty="0"/>
              <a:t>SAGe’s Algorithm Architecture Co-Design</a:t>
            </a:r>
          </a:p>
        </p:txBody>
      </p:sp>
      <p:cxnSp>
        <p:nvCxnSpPr>
          <p:cNvPr id="34" name="Curved Connector 33">
            <a:extLst>
              <a:ext uri="{FF2B5EF4-FFF2-40B4-BE49-F238E27FC236}">
                <a16:creationId xmlns:a16="http://schemas.microsoft.com/office/drawing/2014/main" id="{10DEA97A-56F2-935F-2C21-6A3037FCC18E}"/>
              </a:ext>
            </a:extLst>
          </p:cNvPr>
          <p:cNvCxnSpPr>
            <a:cxnSpLocks/>
          </p:cNvCxnSpPr>
          <p:nvPr/>
        </p:nvCxnSpPr>
        <p:spPr>
          <a:xfrm>
            <a:off x="2870655" y="3548145"/>
            <a:ext cx="4478145" cy="488264"/>
          </a:xfrm>
          <a:prstGeom prst="curvedConnector3">
            <a:avLst>
              <a:gd name="adj1" fmla="val 50000"/>
            </a:avLst>
          </a:prstGeom>
          <a:noFill/>
          <a:ln w="28575" cap="flat" cmpd="sng" algn="ctr">
            <a:solidFill>
              <a:srgbClr val="038083"/>
            </a:solidFill>
            <a:prstDash val="solid"/>
            <a:miter lim="800000"/>
            <a:headEnd type="triangle" w="lg" len="med"/>
            <a:tailEnd type="none"/>
          </a:ln>
          <a:effectLst/>
        </p:spPr>
      </p:cxnSp>
      <p:sp>
        <p:nvSpPr>
          <p:cNvPr id="35" name="Rectangle 34">
            <a:extLst>
              <a:ext uri="{FF2B5EF4-FFF2-40B4-BE49-F238E27FC236}">
                <a16:creationId xmlns:a16="http://schemas.microsoft.com/office/drawing/2014/main" id="{21C51E66-F98B-AF3A-1BBB-807234528F72}"/>
              </a:ext>
            </a:extLst>
          </p:cNvPr>
          <p:cNvSpPr/>
          <p:nvPr/>
        </p:nvSpPr>
        <p:spPr>
          <a:xfrm>
            <a:off x="5070058" y="3687713"/>
            <a:ext cx="199975" cy="1726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ounded Rectangle 35">
            <a:extLst>
              <a:ext uri="{FF2B5EF4-FFF2-40B4-BE49-F238E27FC236}">
                <a16:creationId xmlns:a16="http://schemas.microsoft.com/office/drawing/2014/main" id="{B526697C-D58E-3EC5-1EA2-128EBDBEC4E3}"/>
              </a:ext>
            </a:extLst>
          </p:cNvPr>
          <p:cNvSpPr/>
          <p:nvPr/>
        </p:nvSpPr>
        <p:spPr>
          <a:xfrm>
            <a:off x="359153" y="2143313"/>
            <a:ext cx="1323863" cy="2521381"/>
          </a:xfrm>
          <a:prstGeom prst="roundRect">
            <a:avLst>
              <a:gd name="adj" fmla="val 0"/>
            </a:avLst>
          </a:prstGeom>
          <a:solidFill>
            <a:srgbClr val="DACCF1"/>
          </a:solidFill>
          <a:ln w="28575" cap="flat" cmpd="sng" algn="ctr">
            <a:solidFill>
              <a:srgbClr val="8C3FCA"/>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Genome </a:t>
            </a:r>
            <a:b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System</a:t>
            </a:r>
          </a:p>
        </p:txBody>
      </p:sp>
      <p:sp>
        <p:nvSpPr>
          <p:cNvPr id="37" name="Rectangle 36">
            <a:extLst>
              <a:ext uri="{FF2B5EF4-FFF2-40B4-BE49-F238E27FC236}">
                <a16:creationId xmlns:a16="http://schemas.microsoft.com/office/drawing/2014/main" id="{D46E5924-1670-4300-5C2A-6613135567EC}"/>
              </a:ext>
            </a:extLst>
          </p:cNvPr>
          <p:cNvSpPr/>
          <p:nvPr/>
        </p:nvSpPr>
        <p:spPr>
          <a:xfrm>
            <a:off x="1683016" y="2347618"/>
            <a:ext cx="5497328" cy="369332"/>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Request Data with  </a:t>
            </a: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SAGe’s Interface Commands</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38" name="Straight Arrow Connector 37">
            <a:extLst>
              <a:ext uri="{FF2B5EF4-FFF2-40B4-BE49-F238E27FC236}">
                <a16:creationId xmlns:a16="http://schemas.microsoft.com/office/drawing/2014/main" id="{4BE31315-7C4C-E41A-65DF-A4AE9C257BD4}"/>
              </a:ext>
            </a:extLst>
          </p:cNvPr>
          <p:cNvCxnSpPr>
            <a:cxnSpLocks/>
          </p:cNvCxnSpPr>
          <p:nvPr/>
        </p:nvCxnSpPr>
        <p:spPr>
          <a:xfrm>
            <a:off x="1685216" y="2740430"/>
            <a:ext cx="5663584" cy="0"/>
          </a:xfrm>
          <a:prstGeom prst="straightConnector1">
            <a:avLst/>
          </a:prstGeom>
          <a:noFill/>
          <a:ln w="12700" cap="flat" cmpd="sng" algn="ctr">
            <a:solidFill>
              <a:schemeClr val="tx1"/>
            </a:solidFill>
            <a:prstDash val="solid"/>
            <a:miter lim="800000"/>
            <a:tailEnd type="triangle" w="lg" len="med"/>
          </a:ln>
          <a:effectLst/>
        </p:spPr>
      </p:cxnSp>
      <p:sp>
        <p:nvSpPr>
          <p:cNvPr id="39" name="Rectangle 38">
            <a:extLst>
              <a:ext uri="{FF2B5EF4-FFF2-40B4-BE49-F238E27FC236}">
                <a16:creationId xmlns:a16="http://schemas.microsoft.com/office/drawing/2014/main" id="{9F15F8CE-A4F4-19B7-EDDA-304BA395FE40}"/>
              </a:ext>
            </a:extLst>
          </p:cNvPr>
          <p:cNvSpPr/>
          <p:nvPr/>
        </p:nvSpPr>
        <p:spPr>
          <a:xfrm>
            <a:off x="1711703" y="3687713"/>
            <a:ext cx="2218538" cy="923330"/>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Send </a:t>
            </a:r>
            <a:b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Prepared Data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in Desired Format</a:t>
            </a:r>
            <a:endParaRPr kumimoji="0" lang="ko-KR" altLang="en-US"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0" name="Right Arrow 39">
            <a:extLst>
              <a:ext uri="{FF2B5EF4-FFF2-40B4-BE49-F238E27FC236}">
                <a16:creationId xmlns:a16="http://schemas.microsoft.com/office/drawing/2014/main" id="{CFCA1F73-1E6A-A2D7-8DB3-D44FEC5CE0B8}"/>
              </a:ext>
            </a:extLst>
          </p:cNvPr>
          <p:cNvSpPr/>
          <p:nvPr/>
        </p:nvSpPr>
        <p:spPr>
          <a:xfrm rot="10800000">
            <a:off x="1673699" y="3147186"/>
            <a:ext cx="449738" cy="263368"/>
          </a:xfrm>
          <a:prstGeom prst="rightArrow">
            <a:avLst/>
          </a:prstGeom>
          <a:solidFill>
            <a:srgbClr val="00919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600" b="0" i="0" u="none" strike="noStrike" kern="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46A97E44-09D1-A173-E448-55E19584E1F8}"/>
              </a:ext>
            </a:extLst>
          </p:cNvPr>
          <p:cNvSpPr/>
          <p:nvPr/>
        </p:nvSpPr>
        <p:spPr>
          <a:xfrm>
            <a:off x="3892797" y="3358599"/>
            <a:ext cx="2325827" cy="617861"/>
          </a:xfrm>
          <a:prstGeom prst="rect">
            <a:avLst/>
          </a:prstGeom>
          <a:noFill/>
        </p:spPr>
        <p:txBody>
          <a:bodyPr wrap="square" anchor="ctr">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Receive</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Compressed Data</a:t>
            </a:r>
            <a:endParaRPr kumimoji="0" lang="ko-KR" altLang="en-US" sz="2000" b="0"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pic>
        <p:nvPicPr>
          <p:cNvPr id="42" name="Graphic 41" descr="Database">
            <a:extLst>
              <a:ext uri="{FF2B5EF4-FFF2-40B4-BE49-F238E27FC236}">
                <a16:creationId xmlns:a16="http://schemas.microsoft.com/office/drawing/2014/main" id="{B45FD368-F8A0-8536-377D-B7F181E5CD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94702" y="2307234"/>
            <a:ext cx="2359238" cy="2173210"/>
          </a:xfrm>
          <a:prstGeom prst="rect">
            <a:avLst/>
          </a:prstGeom>
        </p:spPr>
      </p:pic>
      <p:sp>
        <p:nvSpPr>
          <p:cNvPr id="43" name="TextBox 42">
            <a:extLst>
              <a:ext uri="{FF2B5EF4-FFF2-40B4-BE49-F238E27FC236}">
                <a16:creationId xmlns:a16="http://schemas.microsoft.com/office/drawing/2014/main" id="{EF770BFF-4971-5D30-E70A-F5FC6F031EFD}"/>
              </a:ext>
            </a:extLst>
          </p:cNvPr>
          <p:cNvSpPr txBox="1"/>
          <p:nvPr/>
        </p:nvSpPr>
        <p:spPr>
          <a:xfrm>
            <a:off x="6687991" y="1881386"/>
            <a:ext cx="2675918"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SAGe-Compressed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Genomic Data</a:t>
            </a:r>
          </a:p>
        </p:txBody>
      </p:sp>
      <p:sp>
        <p:nvSpPr>
          <p:cNvPr id="44" name="TextBox 43">
            <a:extLst>
              <a:ext uri="{FF2B5EF4-FFF2-40B4-BE49-F238E27FC236}">
                <a16:creationId xmlns:a16="http://schemas.microsoft.com/office/drawing/2014/main" id="{D276B6CB-0BEC-DA9A-BE48-3E79620D7D85}"/>
              </a:ext>
            </a:extLst>
          </p:cNvPr>
          <p:cNvSpPr txBox="1"/>
          <p:nvPr/>
        </p:nvSpPr>
        <p:spPr>
          <a:xfrm>
            <a:off x="6687991" y="4302147"/>
            <a:ext cx="2772659"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 Operate w/ SAGe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Data Layout</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5" name="Rectangle 44">
            <a:extLst>
              <a:ext uri="{FF2B5EF4-FFF2-40B4-BE49-F238E27FC236}">
                <a16:creationId xmlns:a16="http://schemas.microsoft.com/office/drawing/2014/main" id="{2F5F3651-D1E8-C3BB-12F0-BBFA0D3A1F0E}"/>
              </a:ext>
            </a:extLst>
          </p:cNvPr>
          <p:cNvSpPr/>
          <p:nvPr/>
        </p:nvSpPr>
        <p:spPr>
          <a:xfrm>
            <a:off x="2841079" y="2901454"/>
            <a:ext cx="1959966" cy="615553"/>
          </a:xfrm>
          <a:prstGeom prst="rect">
            <a:avLst/>
          </a:prstGeom>
          <a:noFill/>
        </p:spPr>
        <p:txBody>
          <a:bodyPr wrap="square" anchor="ctr">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Decompress</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&amp; Reformat</a:t>
            </a:r>
            <a:endParaRPr kumimoji="0" lang="ko-KR" altLang="en-US" sz="20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6" name="Rounded Rectangle 45">
            <a:extLst>
              <a:ext uri="{FF2B5EF4-FFF2-40B4-BE49-F238E27FC236}">
                <a16:creationId xmlns:a16="http://schemas.microsoft.com/office/drawing/2014/main" id="{946CA14B-DC9F-C331-F5A1-AD0C373FADA5}"/>
              </a:ext>
            </a:extLst>
          </p:cNvPr>
          <p:cNvSpPr/>
          <p:nvPr/>
        </p:nvSpPr>
        <p:spPr>
          <a:xfrm>
            <a:off x="1954857" y="2999020"/>
            <a:ext cx="886222" cy="574540"/>
          </a:xfrm>
          <a:prstGeom prst="roundRect">
            <a:avLst>
              <a:gd name="adj" fmla="val 0"/>
            </a:avLst>
          </a:prstGeom>
          <a:solidFill>
            <a:srgbClr val="E9F9E3"/>
          </a:solidFill>
          <a:ln w="28575" cap="flat" cmpd="sng" algn="ctr">
            <a:solidFill>
              <a:srgbClr val="7EA26B"/>
            </a:solidFill>
            <a:prstDash val="solid"/>
            <a:miter lim="800000"/>
          </a:ln>
          <a:effectLst/>
        </p:spPr>
        <p:txBody>
          <a:bodyPr lIns="0" tIns="0" rIns="0" bIns="0" rtlCol="0" anchor="ct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HW </a:t>
            </a:r>
          </a:p>
        </p:txBody>
      </p:sp>
      <p:sp>
        <p:nvSpPr>
          <p:cNvPr id="5" name="Rectangle 4">
            <a:extLst>
              <a:ext uri="{FF2B5EF4-FFF2-40B4-BE49-F238E27FC236}">
                <a16:creationId xmlns:a16="http://schemas.microsoft.com/office/drawing/2014/main" id="{C5AE2556-7DA1-812A-54C1-80E117BE0385}"/>
              </a:ext>
            </a:extLst>
          </p:cNvPr>
          <p:cNvSpPr/>
          <p:nvPr/>
        </p:nvSpPr>
        <p:spPr>
          <a:xfrm>
            <a:off x="7101412" y="4324721"/>
            <a:ext cx="1930045" cy="1273404"/>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6E41EC9-C97F-19B3-9B24-7D6FD4BBF145}"/>
              </a:ext>
            </a:extLst>
          </p:cNvPr>
          <p:cNvSpPr/>
          <p:nvPr/>
        </p:nvSpPr>
        <p:spPr>
          <a:xfrm>
            <a:off x="6892502" y="3856620"/>
            <a:ext cx="443846" cy="445527"/>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6C92123-E5BA-0AD6-496F-B432F9C25684}"/>
              </a:ext>
            </a:extLst>
          </p:cNvPr>
          <p:cNvSpPr/>
          <p:nvPr/>
        </p:nvSpPr>
        <p:spPr>
          <a:xfrm>
            <a:off x="6892502" y="2613428"/>
            <a:ext cx="456297" cy="445527"/>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608F521A-4E28-FF3F-57E3-E9529ADD0249}"/>
              </a:ext>
            </a:extLst>
          </p:cNvPr>
          <p:cNvSpPr/>
          <p:nvPr/>
        </p:nvSpPr>
        <p:spPr>
          <a:xfrm>
            <a:off x="112542" y="1533378"/>
            <a:ext cx="6782160" cy="4135902"/>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46215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a:extLst>
              <a:ext uri="{FF2B5EF4-FFF2-40B4-BE49-F238E27FC236}">
                <a16:creationId xmlns:a16="http://schemas.microsoft.com/office/drawing/2014/main" id="{EEA7A50F-0D6D-7EF9-E617-3F059177528F}"/>
              </a:ext>
            </a:extLst>
          </p:cNvPr>
          <p:cNvSpPr/>
          <p:nvPr/>
        </p:nvSpPr>
        <p:spPr>
          <a:xfrm>
            <a:off x="87088" y="968827"/>
            <a:ext cx="8980712" cy="2162361"/>
          </a:xfrm>
          <a:prstGeom prst="roundRect">
            <a:avLst>
              <a:gd name="adj" fmla="val 73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F22A032-01DF-5C8B-0933-E98385DA69A3}"/>
              </a:ext>
            </a:extLst>
          </p:cNvPr>
          <p:cNvSpPr>
            <a:spLocks noGrp="1"/>
          </p:cNvSpPr>
          <p:nvPr>
            <p:ph type="title"/>
          </p:nvPr>
        </p:nvSpPr>
        <p:spPr>
          <a:xfrm>
            <a:off x="0" y="1"/>
            <a:ext cx="9144000" cy="782950"/>
          </a:xfrm>
        </p:spPr>
        <p:txBody>
          <a:bodyPr/>
          <a:lstStyle/>
          <a:p>
            <a:r>
              <a:rPr lang="en-CH" dirty="0"/>
              <a:t>Compression Algorithm and Data Structures</a:t>
            </a:r>
          </a:p>
        </p:txBody>
      </p:sp>
      <p:sp>
        <p:nvSpPr>
          <p:cNvPr id="4" name="TextBox 3">
            <a:extLst>
              <a:ext uri="{FF2B5EF4-FFF2-40B4-BE49-F238E27FC236}">
                <a16:creationId xmlns:a16="http://schemas.microsoft.com/office/drawing/2014/main" id="{B0765E64-F5BC-E239-2BD5-928EF2AC32BF}"/>
              </a:ext>
            </a:extLst>
          </p:cNvPr>
          <p:cNvSpPr txBox="1"/>
          <p:nvPr/>
        </p:nvSpPr>
        <p:spPr>
          <a:xfrm>
            <a:off x="108860" y="1023257"/>
            <a:ext cx="1535378" cy="617861"/>
          </a:xfrm>
          <a:prstGeom prst="rect">
            <a:avLst/>
          </a:prstGeom>
          <a:noFill/>
        </p:spPr>
        <p:txBody>
          <a:bodyPr wrap="square" rtlCol="0">
            <a:spAutoFit/>
          </a:bodyPr>
          <a:lstStyle/>
          <a:p>
            <a:pPr marL="0" marR="0" lvl="0" indent="0" algn="l"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Consensus </a:t>
            </a:r>
          </a:p>
          <a:p>
            <a:pPr marL="0" marR="0" lvl="0" indent="0" algn="l"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Sequence</a:t>
            </a:r>
          </a:p>
        </p:txBody>
      </p:sp>
      <p:sp>
        <p:nvSpPr>
          <p:cNvPr id="5" name="Rectangle 4">
            <a:extLst>
              <a:ext uri="{FF2B5EF4-FFF2-40B4-BE49-F238E27FC236}">
                <a16:creationId xmlns:a16="http://schemas.microsoft.com/office/drawing/2014/main" id="{AD584302-DA8F-8006-1B9B-5597F7DF8DF5}"/>
              </a:ext>
            </a:extLst>
          </p:cNvPr>
          <p:cNvSpPr/>
          <p:nvPr/>
        </p:nvSpPr>
        <p:spPr>
          <a:xfrm>
            <a:off x="1570241" y="1180982"/>
            <a:ext cx="7361957" cy="302412"/>
          </a:xfrm>
          <a:prstGeom prst="rect">
            <a:avLst/>
          </a:prstGeom>
          <a:solidFill>
            <a:srgbClr val="FFC000">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ATACGTAGAAAAAGTCGATGCTTGCATAAGTCGATAGTT…</a:t>
            </a:r>
          </a:p>
        </p:txBody>
      </p:sp>
      <p:sp>
        <p:nvSpPr>
          <p:cNvPr id="3" name="TextBox 2">
            <a:extLst>
              <a:ext uri="{FF2B5EF4-FFF2-40B4-BE49-F238E27FC236}">
                <a16:creationId xmlns:a16="http://schemas.microsoft.com/office/drawing/2014/main" id="{D80D90E3-B7E1-7674-916E-C6FD6155CB0B}"/>
              </a:ext>
            </a:extLst>
          </p:cNvPr>
          <p:cNvSpPr txBox="1"/>
          <p:nvPr/>
        </p:nvSpPr>
        <p:spPr>
          <a:xfrm>
            <a:off x="34862" y="1932839"/>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Mismatch</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Information</a:t>
            </a:r>
          </a:p>
        </p:txBody>
      </p:sp>
      <p:sp>
        <p:nvSpPr>
          <p:cNvPr id="9" name="Rounded Rectangle 8">
            <a:extLst>
              <a:ext uri="{FF2B5EF4-FFF2-40B4-BE49-F238E27FC236}">
                <a16:creationId xmlns:a16="http://schemas.microsoft.com/office/drawing/2014/main" id="{CC71EA06-4F2F-B7BE-203F-E2B37F114567}"/>
              </a:ext>
            </a:extLst>
          </p:cNvPr>
          <p:cNvSpPr/>
          <p:nvPr/>
        </p:nvSpPr>
        <p:spPr>
          <a:xfrm>
            <a:off x="1570241" y="1687782"/>
            <a:ext cx="7375047" cy="1318087"/>
          </a:xfrm>
          <a:prstGeom prst="roundRect">
            <a:avLst>
              <a:gd name="adj" fmla="val 0"/>
            </a:avLst>
          </a:prstGeom>
          <a:solidFill>
            <a:schemeClr val="accent1">
              <a:lumMod val="60000"/>
              <a:lumOff val="40000"/>
            </a:schemeClr>
          </a:solidFill>
          <a:ln w="12700" cap="flat" cmpd="sng" algn="ctr">
            <a:noFill/>
            <a:prstDash val="solid"/>
            <a:miter lim="800000"/>
          </a:ln>
          <a:effectLst/>
        </p:spPr>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F2FFB62C-17EF-97AE-B36A-56F4F0E742D3}"/>
              </a:ext>
            </a:extLst>
          </p:cNvPr>
          <p:cNvSpPr/>
          <p:nvPr/>
        </p:nvSpPr>
        <p:spPr>
          <a:xfrm>
            <a:off x="4073779"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Pos.</a:t>
            </a:r>
          </a:p>
        </p:txBody>
      </p:sp>
      <p:sp>
        <p:nvSpPr>
          <p:cNvPr id="16" name="TextBox 15">
            <a:extLst>
              <a:ext uri="{FF2B5EF4-FFF2-40B4-BE49-F238E27FC236}">
                <a16:creationId xmlns:a16="http://schemas.microsoft.com/office/drawing/2014/main" id="{CEE9CBD9-5CB4-CC4C-6441-0E3314D44411}"/>
              </a:ext>
            </a:extLst>
          </p:cNvPr>
          <p:cNvSpPr txBox="1"/>
          <p:nvPr/>
        </p:nvSpPr>
        <p:spPr>
          <a:xfrm>
            <a:off x="1583783" y="2084760"/>
            <a:ext cx="865383" cy="329834"/>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Read 1</a:t>
            </a:r>
          </a:p>
        </p:txBody>
      </p:sp>
      <p:sp>
        <p:nvSpPr>
          <p:cNvPr id="18" name="TextBox 17">
            <a:extLst>
              <a:ext uri="{FF2B5EF4-FFF2-40B4-BE49-F238E27FC236}">
                <a16:creationId xmlns:a16="http://schemas.microsoft.com/office/drawing/2014/main" id="{878C2DE0-13AB-3124-8190-264EF47C6A2B}"/>
              </a:ext>
            </a:extLst>
          </p:cNvPr>
          <p:cNvSpPr txBox="1"/>
          <p:nvPr/>
        </p:nvSpPr>
        <p:spPr>
          <a:xfrm>
            <a:off x="4073778" y="2058485"/>
            <a:ext cx="150139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1, 0, 9</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22" name="TextBox 21">
            <a:extLst>
              <a:ext uri="{FF2B5EF4-FFF2-40B4-BE49-F238E27FC236}">
                <a16:creationId xmlns:a16="http://schemas.microsoft.com/office/drawing/2014/main" id="{70CABB9E-FC94-EEED-E2B5-E70A1E1F150A}"/>
              </a:ext>
            </a:extLst>
          </p:cNvPr>
          <p:cNvSpPr txBox="1"/>
          <p:nvPr/>
        </p:nvSpPr>
        <p:spPr>
          <a:xfrm>
            <a:off x="1531215" y="246572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1" name="TextBox 30">
            <a:extLst>
              <a:ext uri="{FF2B5EF4-FFF2-40B4-BE49-F238E27FC236}">
                <a16:creationId xmlns:a16="http://schemas.microsoft.com/office/drawing/2014/main" id="{A1F2E689-94D6-0461-6311-0A10BA3F674F}"/>
              </a:ext>
            </a:extLst>
          </p:cNvPr>
          <p:cNvSpPr txBox="1"/>
          <p:nvPr/>
        </p:nvSpPr>
        <p:spPr>
          <a:xfrm>
            <a:off x="4286401" y="246928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6" name="TextBox 35">
            <a:extLst>
              <a:ext uri="{FF2B5EF4-FFF2-40B4-BE49-F238E27FC236}">
                <a16:creationId xmlns:a16="http://schemas.microsoft.com/office/drawing/2014/main" id="{FDF8E13C-55F3-7F48-2FCE-DF7DD3D99C78}"/>
              </a:ext>
            </a:extLst>
          </p:cNvPr>
          <p:cNvSpPr txBox="1"/>
          <p:nvPr/>
        </p:nvSpPr>
        <p:spPr>
          <a:xfrm>
            <a:off x="1583783" y="2455660"/>
            <a:ext cx="865383" cy="329834"/>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Read 2</a:t>
            </a:r>
          </a:p>
        </p:txBody>
      </p:sp>
      <p:sp>
        <p:nvSpPr>
          <p:cNvPr id="10" name="Rounded Rectangle 9">
            <a:extLst>
              <a:ext uri="{FF2B5EF4-FFF2-40B4-BE49-F238E27FC236}">
                <a16:creationId xmlns:a16="http://schemas.microsoft.com/office/drawing/2014/main" id="{2FAA211A-B040-5F3A-0ED7-9279C22A462A}"/>
              </a:ext>
            </a:extLst>
          </p:cNvPr>
          <p:cNvSpPr/>
          <p:nvPr/>
        </p:nvSpPr>
        <p:spPr>
          <a:xfrm>
            <a:off x="2451492"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Matching Pos.</a:t>
            </a:r>
          </a:p>
        </p:txBody>
      </p:sp>
      <p:sp>
        <p:nvSpPr>
          <p:cNvPr id="17" name="TextBox 16">
            <a:extLst>
              <a:ext uri="{FF2B5EF4-FFF2-40B4-BE49-F238E27FC236}">
                <a16:creationId xmlns:a16="http://schemas.microsoft.com/office/drawing/2014/main" id="{E4E28B09-A046-8BF9-285E-03BB7CAC84F1}"/>
              </a:ext>
            </a:extLst>
          </p:cNvPr>
          <p:cNvSpPr txBox="1"/>
          <p:nvPr/>
        </p:nvSpPr>
        <p:spPr>
          <a:xfrm>
            <a:off x="2451492" y="205848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7</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30" name="TextBox 29">
            <a:extLst>
              <a:ext uri="{FF2B5EF4-FFF2-40B4-BE49-F238E27FC236}">
                <a16:creationId xmlns:a16="http://schemas.microsoft.com/office/drawing/2014/main" id="{268C925A-1BE5-F835-C545-F6FBDF0AF90B}"/>
              </a:ext>
            </a:extLst>
          </p:cNvPr>
          <p:cNvSpPr txBox="1"/>
          <p:nvPr/>
        </p:nvSpPr>
        <p:spPr>
          <a:xfrm>
            <a:off x="2697749" y="246928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7" name="TextBox 36">
            <a:extLst>
              <a:ext uri="{FF2B5EF4-FFF2-40B4-BE49-F238E27FC236}">
                <a16:creationId xmlns:a16="http://schemas.microsoft.com/office/drawing/2014/main" id="{86713277-4A20-9F3C-5EFC-87ABD68B1BD2}"/>
              </a:ext>
            </a:extLst>
          </p:cNvPr>
          <p:cNvSpPr txBox="1"/>
          <p:nvPr/>
        </p:nvSpPr>
        <p:spPr>
          <a:xfrm>
            <a:off x="2451492" y="240836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10 </a:t>
            </a:r>
          </a:p>
        </p:txBody>
      </p:sp>
      <p:sp>
        <p:nvSpPr>
          <p:cNvPr id="38" name="TextBox 37">
            <a:extLst>
              <a:ext uri="{FF2B5EF4-FFF2-40B4-BE49-F238E27FC236}">
                <a16:creationId xmlns:a16="http://schemas.microsoft.com/office/drawing/2014/main" id="{C0498E66-4501-6A80-8A51-8B2E7F3E7F85}"/>
              </a:ext>
            </a:extLst>
          </p:cNvPr>
          <p:cNvSpPr txBox="1"/>
          <p:nvPr/>
        </p:nvSpPr>
        <p:spPr>
          <a:xfrm>
            <a:off x="4073778" y="2387345"/>
            <a:ext cx="150139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1, 1, 0</a:t>
            </a:r>
            <a:r>
              <a:rPr kumimoji="0" lang="en-CH" sz="20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 </a:t>
            </a:r>
          </a:p>
        </p:txBody>
      </p:sp>
      <p:sp>
        <p:nvSpPr>
          <p:cNvPr id="13" name="Rounded Rectangle 12">
            <a:extLst>
              <a:ext uri="{FF2B5EF4-FFF2-40B4-BE49-F238E27FC236}">
                <a16:creationId xmlns:a16="http://schemas.microsoft.com/office/drawing/2014/main" id="{7C5FFB97-E543-8053-11DF-0C39F1C2247B}"/>
              </a:ext>
            </a:extLst>
          </p:cNvPr>
          <p:cNvSpPr/>
          <p:nvPr/>
        </p:nvSpPr>
        <p:spPr>
          <a:xfrm>
            <a:off x="5696066"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Base</a:t>
            </a:r>
          </a:p>
        </p:txBody>
      </p:sp>
      <p:sp>
        <p:nvSpPr>
          <p:cNvPr id="19" name="TextBox 18">
            <a:extLst>
              <a:ext uri="{FF2B5EF4-FFF2-40B4-BE49-F238E27FC236}">
                <a16:creationId xmlns:a16="http://schemas.microsoft.com/office/drawing/2014/main" id="{769E1CFE-D9A8-1DEB-08EB-2DD636B36DB7}"/>
              </a:ext>
            </a:extLst>
          </p:cNvPr>
          <p:cNvSpPr txBox="1"/>
          <p:nvPr/>
        </p:nvSpPr>
        <p:spPr>
          <a:xfrm>
            <a:off x="5698390" y="205848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C</a:t>
            </a: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 T, A</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34" name="TextBox 33">
            <a:extLst>
              <a:ext uri="{FF2B5EF4-FFF2-40B4-BE49-F238E27FC236}">
                <a16:creationId xmlns:a16="http://schemas.microsoft.com/office/drawing/2014/main" id="{CA24098B-1987-6AB8-46C3-8DA1AE2C1709}"/>
              </a:ext>
            </a:extLst>
          </p:cNvPr>
          <p:cNvSpPr txBox="1"/>
          <p:nvPr/>
        </p:nvSpPr>
        <p:spPr>
          <a:xfrm>
            <a:off x="5988252" y="2474539"/>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9" name="TextBox 38">
            <a:extLst>
              <a:ext uri="{FF2B5EF4-FFF2-40B4-BE49-F238E27FC236}">
                <a16:creationId xmlns:a16="http://schemas.microsoft.com/office/drawing/2014/main" id="{63F8841D-921D-0DF2-077A-F63A425184F6}"/>
              </a:ext>
            </a:extLst>
          </p:cNvPr>
          <p:cNvSpPr txBox="1"/>
          <p:nvPr/>
        </p:nvSpPr>
        <p:spPr>
          <a:xfrm>
            <a:off x="5698390" y="2392600"/>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A</a:t>
            </a:r>
            <a:r>
              <a:rPr kumimoji="0" lang="en-CH" sz="20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 T, T</a:t>
            </a:r>
            <a:r>
              <a:rPr kumimoji="0" lang="en-CH" sz="20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 </a:t>
            </a:r>
          </a:p>
        </p:txBody>
      </p:sp>
      <p:sp>
        <p:nvSpPr>
          <p:cNvPr id="14" name="Rounded Rectangle 13">
            <a:extLst>
              <a:ext uri="{FF2B5EF4-FFF2-40B4-BE49-F238E27FC236}">
                <a16:creationId xmlns:a16="http://schemas.microsoft.com/office/drawing/2014/main" id="{A4153405-8713-E5E3-2B32-E38CCB909BB3}"/>
              </a:ext>
            </a:extLst>
          </p:cNvPr>
          <p:cNvSpPr/>
          <p:nvPr/>
        </p:nvSpPr>
        <p:spPr>
          <a:xfrm>
            <a:off x="7318352"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Type</a:t>
            </a:r>
          </a:p>
        </p:txBody>
      </p:sp>
      <p:sp>
        <p:nvSpPr>
          <p:cNvPr id="20" name="TextBox 19">
            <a:extLst>
              <a:ext uri="{FF2B5EF4-FFF2-40B4-BE49-F238E27FC236}">
                <a16:creationId xmlns:a16="http://schemas.microsoft.com/office/drawing/2014/main" id="{4510889D-D018-F064-B64B-ED964A206739}"/>
              </a:ext>
            </a:extLst>
          </p:cNvPr>
          <p:cNvSpPr txBox="1"/>
          <p:nvPr/>
        </p:nvSpPr>
        <p:spPr>
          <a:xfrm>
            <a:off x="7264281" y="2058485"/>
            <a:ext cx="1617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Subs</a:t>
            </a:r>
            <a:r>
              <a:rPr kumimoji="0" lang="en-CH" sz="18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 Subs, Ins</a:t>
            </a:r>
            <a:r>
              <a:rPr kumimoji="0" lang="en-CH" sz="18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35" name="TextBox 34">
            <a:extLst>
              <a:ext uri="{FF2B5EF4-FFF2-40B4-BE49-F238E27FC236}">
                <a16:creationId xmlns:a16="http://schemas.microsoft.com/office/drawing/2014/main" id="{DA2D0C63-436A-B6CD-1306-E214D332ADE1}"/>
              </a:ext>
            </a:extLst>
          </p:cNvPr>
          <p:cNvSpPr txBox="1"/>
          <p:nvPr/>
        </p:nvSpPr>
        <p:spPr>
          <a:xfrm>
            <a:off x="7605447" y="2474539"/>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9" name="TextBox 48">
            <a:extLst>
              <a:ext uri="{FF2B5EF4-FFF2-40B4-BE49-F238E27FC236}">
                <a16:creationId xmlns:a16="http://schemas.microsoft.com/office/drawing/2014/main" id="{965E2A2E-98A3-3197-4AB3-1282FC0A5BC5}"/>
              </a:ext>
            </a:extLst>
          </p:cNvPr>
          <p:cNvSpPr txBox="1"/>
          <p:nvPr/>
        </p:nvSpPr>
        <p:spPr>
          <a:xfrm>
            <a:off x="7264281" y="2392600"/>
            <a:ext cx="1617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Ins</a:t>
            </a:r>
            <a:r>
              <a:rPr kumimoji="0" lang="en-CH" sz="18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 Subs, Ins</a:t>
            </a:r>
            <a:r>
              <a:rPr kumimoji="0" lang="en-CH" sz="18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 </a:t>
            </a:r>
          </a:p>
        </p:txBody>
      </p:sp>
      <p:sp>
        <p:nvSpPr>
          <p:cNvPr id="15" name="Rounded Rectangle 14">
            <a:extLst>
              <a:ext uri="{FF2B5EF4-FFF2-40B4-BE49-F238E27FC236}">
                <a16:creationId xmlns:a16="http://schemas.microsoft.com/office/drawing/2014/main" id="{8EE4DB17-7D82-4089-5428-28A3C6BCEF7F}"/>
              </a:ext>
            </a:extLst>
          </p:cNvPr>
          <p:cNvSpPr/>
          <p:nvPr/>
        </p:nvSpPr>
        <p:spPr>
          <a:xfrm>
            <a:off x="1644238" y="2118418"/>
            <a:ext cx="7237385" cy="280495"/>
          </a:xfrm>
          <a:prstGeom prst="roundRect">
            <a:avLst/>
          </a:prstGeom>
          <a:noFill/>
          <a:ln w="28575">
            <a:solidFill>
              <a:schemeClr val="accent5"/>
            </a:solidFill>
            <a:prstDash val="sysDash"/>
          </a:ln>
          <a:effectLst>
            <a:glow rad="12700">
              <a:schemeClr val="bg1">
                <a:alpha val="72103"/>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ounded Rectangle 22">
            <a:extLst>
              <a:ext uri="{FF2B5EF4-FFF2-40B4-BE49-F238E27FC236}">
                <a16:creationId xmlns:a16="http://schemas.microsoft.com/office/drawing/2014/main" id="{64FE66A2-96FD-DB3C-7851-14FC8BC2DC47}"/>
              </a:ext>
            </a:extLst>
          </p:cNvPr>
          <p:cNvSpPr/>
          <p:nvPr/>
        </p:nvSpPr>
        <p:spPr>
          <a:xfrm>
            <a:off x="1651339" y="2465958"/>
            <a:ext cx="7237385" cy="280495"/>
          </a:xfrm>
          <a:prstGeom prst="roundRect">
            <a:avLst/>
          </a:prstGeom>
          <a:noFill/>
          <a:ln w="28575">
            <a:solidFill>
              <a:srgbClr val="8C3ECB"/>
            </a:solidFill>
            <a:prstDash val="sysDash"/>
          </a:ln>
          <a:effectLst>
            <a:glow rad="12700">
              <a:schemeClr val="bg1">
                <a:alpha val="72103"/>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470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2" grpId="0"/>
      <p:bldP spid="31" grpId="0"/>
      <p:bldP spid="36" grpId="0"/>
      <p:bldP spid="17" grpId="0"/>
      <p:bldP spid="30" grpId="0"/>
      <p:bldP spid="37" grpId="0"/>
      <p:bldP spid="38" grpId="0"/>
      <p:bldP spid="19" grpId="0"/>
      <p:bldP spid="34" grpId="0"/>
      <p:bldP spid="39" grpId="0"/>
      <p:bldP spid="20" grpId="0"/>
      <p:bldP spid="35" grpId="0"/>
      <p:bldP spid="49" grpId="0"/>
      <p:bldP spid="15" grpId="0" animBg="1"/>
      <p:bldP spid="23"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le 32">
            <a:extLst>
              <a:ext uri="{FF2B5EF4-FFF2-40B4-BE49-F238E27FC236}">
                <a16:creationId xmlns:a16="http://schemas.microsoft.com/office/drawing/2014/main" id="{BCB4F585-0D9D-34A1-44F2-4501B389143A}"/>
              </a:ext>
            </a:extLst>
          </p:cNvPr>
          <p:cNvSpPr/>
          <p:nvPr/>
        </p:nvSpPr>
        <p:spPr>
          <a:xfrm>
            <a:off x="81644" y="3309710"/>
            <a:ext cx="8980712" cy="886738"/>
          </a:xfrm>
          <a:prstGeom prst="roundRect">
            <a:avLst>
              <a:gd name="adj" fmla="val 7365"/>
            </a:avLst>
          </a:prstGeom>
          <a:solidFill>
            <a:srgbClr val="E8FA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ounded Rectangle 31">
            <a:extLst>
              <a:ext uri="{FF2B5EF4-FFF2-40B4-BE49-F238E27FC236}">
                <a16:creationId xmlns:a16="http://schemas.microsoft.com/office/drawing/2014/main" id="{EEA7A50F-0D6D-7EF9-E617-3F059177528F}"/>
              </a:ext>
            </a:extLst>
          </p:cNvPr>
          <p:cNvSpPr/>
          <p:nvPr/>
        </p:nvSpPr>
        <p:spPr>
          <a:xfrm>
            <a:off x="87088" y="968827"/>
            <a:ext cx="8980712" cy="2162361"/>
          </a:xfrm>
          <a:prstGeom prst="roundRect">
            <a:avLst>
              <a:gd name="adj" fmla="val 73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F22A032-01DF-5C8B-0933-E98385DA69A3}"/>
              </a:ext>
            </a:extLst>
          </p:cNvPr>
          <p:cNvSpPr>
            <a:spLocks noGrp="1"/>
          </p:cNvSpPr>
          <p:nvPr>
            <p:ph type="title"/>
          </p:nvPr>
        </p:nvSpPr>
        <p:spPr>
          <a:xfrm>
            <a:off x="0" y="1"/>
            <a:ext cx="9144000" cy="782950"/>
          </a:xfrm>
        </p:spPr>
        <p:txBody>
          <a:bodyPr/>
          <a:lstStyle/>
          <a:p>
            <a:r>
              <a:rPr lang="en-CH" dirty="0"/>
              <a:t>Compression Algorithm and Data Structures</a:t>
            </a:r>
          </a:p>
        </p:txBody>
      </p:sp>
      <p:sp>
        <p:nvSpPr>
          <p:cNvPr id="4" name="TextBox 3">
            <a:extLst>
              <a:ext uri="{FF2B5EF4-FFF2-40B4-BE49-F238E27FC236}">
                <a16:creationId xmlns:a16="http://schemas.microsoft.com/office/drawing/2014/main" id="{B0765E64-F5BC-E239-2BD5-928EF2AC32BF}"/>
              </a:ext>
            </a:extLst>
          </p:cNvPr>
          <p:cNvSpPr txBox="1"/>
          <p:nvPr/>
        </p:nvSpPr>
        <p:spPr>
          <a:xfrm>
            <a:off x="108860" y="1023257"/>
            <a:ext cx="1535378" cy="617861"/>
          </a:xfrm>
          <a:prstGeom prst="rect">
            <a:avLst/>
          </a:prstGeom>
          <a:noFill/>
        </p:spPr>
        <p:txBody>
          <a:bodyPr wrap="square" rtlCol="0">
            <a:spAutoFit/>
          </a:bodyPr>
          <a:lstStyle/>
          <a:p>
            <a:pPr marL="0" marR="0" lvl="0" indent="0" algn="l"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Consensus </a:t>
            </a:r>
          </a:p>
          <a:p>
            <a:pPr marL="0" marR="0" lvl="0" indent="0" algn="l"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Sequence</a:t>
            </a:r>
          </a:p>
        </p:txBody>
      </p:sp>
      <p:sp>
        <p:nvSpPr>
          <p:cNvPr id="5" name="Rectangle 4">
            <a:extLst>
              <a:ext uri="{FF2B5EF4-FFF2-40B4-BE49-F238E27FC236}">
                <a16:creationId xmlns:a16="http://schemas.microsoft.com/office/drawing/2014/main" id="{AD584302-DA8F-8006-1B9B-5597F7DF8DF5}"/>
              </a:ext>
            </a:extLst>
          </p:cNvPr>
          <p:cNvSpPr/>
          <p:nvPr/>
        </p:nvSpPr>
        <p:spPr>
          <a:xfrm>
            <a:off x="1570241" y="1180982"/>
            <a:ext cx="7361957" cy="302412"/>
          </a:xfrm>
          <a:prstGeom prst="rect">
            <a:avLst/>
          </a:prstGeom>
          <a:solidFill>
            <a:srgbClr val="FFC000">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ATACGTAGAAAAAGTCGATGCTTGCATAAGTCGATAGTT…</a:t>
            </a:r>
          </a:p>
        </p:txBody>
      </p:sp>
      <p:sp>
        <p:nvSpPr>
          <p:cNvPr id="40" name="Rounded Rectangle 39">
            <a:extLst>
              <a:ext uri="{FF2B5EF4-FFF2-40B4-BE49-F238E27FC236}">
                <a16:creationId xmlns:a16="http://schemas.microsoft.com/office/drawing/2014/main" id="{F15080FF-63DC-7C46-0DB7-E383876875BF}"/>
              </a:ext>
            </a:extLst>
          </p:cNvPr>
          <p:cNvSpPr/>
          <p:nvPr/>
        </p:nvSpPr>
        <p:spPr>
          <a:xfrm>
            <a:off x="108860" y="4404524"/>
            <a:ext cx="8953495" cy="1959449"/>
          </a:xfrm>
          <a:prstGeom prst="roundRect">
            <a:avLst>
              <a:gd name="adj" fmla="val 6667"/>
            </a:avLst>
          </a:prstGeom>
          <a:solidFill>
            <a:srgbClr val="B5E1B9">
              <a:alpha val="55686"/>
            </a:srgbClr>
          </a:solidFill>
          <a:ln w="15875"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0EF5289F-4021-E4CD-D5D7-618C9920B490}"/>
              </a:ext>
            </a:extLst>
          </p:cNvPr>
          <p:cNvSpPr txBox="1"/>
          <p:nvPr/>
        </p:nvSpPr>
        <p:spPr>
          <a:xfrm>
            <a:off x="661305" y="3354730"/>
            <a:ext cx="2989903" cy="879472"/>
          </a:xfrm>
          <a:prstGeom prst="rect">
            <a:avLst/>
          </a:prstGeom>
          <a:noFill/>
        </p:spPr>
        <p:txBody>
          <a:bodyPr wrap="square">
            <a:spAutoFit/>
          </a:bodyPr>
          <a:lstStyle/>
          <a:p>
            <a:pPr marL="0" marR="0" lvl="0" indent="0" algn="l"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rPr>
              <a:t>Sequentially Encode</a:t>
            </a:r>
            <a:br>
              <a:rPr kumimoji="0" lang="en-CH"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rPr>
            </a:br>
            <a:r>
              <a:rPr kumimoji="0" lang="en-CH"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rPr>
              <a:t>Mismatch Information </a:t>
            </a:r>
            <a:br>
              <a:rPr kumimoji="0" lang="en-CH"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rPr>
            </a:br>
            <a:r>
              <a:rPr kumimoji="0" lang="en-CH"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rPr>
              <a:t>in Lightweight Structures</a:t>
            </a:r>
            <a:endParaRPr kumimoji="0" lang="en-GB"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endParaRPr>
          </a:p>
        </p:txBody>
      </p:sp>
      <p:sp>
        <p:nvSpPr>
          <p:cNvPr id="45" name="TextBox 44">
            <a:extLst>
              <a:ext uri="{FF2B5EF4-FFF2-40B4-BE49-F238E27FC236}">
                <a16:creationId xmlns:a16="http://schemas.microsoft.com/office/drawing/2014/main" id="{8C35E042-FA3C-4739-BCE3-0179FD5B69BA}"/>
              </a:ext>
            </a:extLst>
          </p:cNvPr>
          <p:cNvSpPr txBox="1"/>
          <p:nvPr/>
        </p:nvSpPr>
        <p:spPr>
          <a:xfrm>
            <a:off x="665195" y="4917537"/>
            <a:ext cx="2514663" cy="879472"/>
          </a:xfrm>
          <a:prstGeom prst="rect">
            <a:avLst/>
          </a:prstGeom>
          <a:noFill/>
        </p:spPr>
        <p:txBody>
          <a:bodyPr wrap="square">
            <a:spAutoFit/>
          </a:bodyPr>
          <a:lstStyle/>
          <a:p>
            <a:pPr marL="0" marR="0" lvl="0" indent="0" algn="l" defTabSz="457200" rtl="0" eaLnBrk="1" fontAlgn="auto" latinLnBrk="0" hangingPunct="1">
              <a:lnSpc>
                <a:spcPct val="85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905E"/>
                </a:solidFill>
                <a:effectLst/>
                <a:uLnTx/>
                <a:uFillTx/>
                <a:latin typeface="Corbel" panose="020B0503020204020204" pitchFamily="34" charset="0"/>
                <a:ea typeface="+mn-ea"/>
                <a:cs typeface="+mn-cs"/>
              </a:rPr>
              <a:t>Tune the Bit Counts </a:t>
            </a:r>
            <a:br>
              <a:rPr kumimoji="0" lang="en-GB" sz="2000" b="1" i="0" u="none" strike="noStrike" kern="1200" cap="none" spc="0" normalizeH="0" baseline="0" noProof="0" dirty="0">
                <a:ln>
                  <a:noFill/>
                </a:ln>
                <a:solidFill>
                  <a:srgbClr val="70905E"/>
                </a:solidFill>
                <a:effectLst/>
                <a:uLnTx/>
                <a:uFillTx/>
                <a:latin typeface="Corbel" panose="020B0503020204020204" pitchFamily="34" charset="0"/>
                <a:ea typeface="+mn-ea"/>
                <a:cs typeface="+mn-cs"/>
              </a:rPr>
            </a:br>
            <a:r>
              <a:rPr kumimoji="0" lang="en-GB" sz="2000" b="1" i="0" u="none" strike="noStrike" kern="1200" cap="none" spc="0" normalizeH="0" baseline="0" noProof="0" dirty="0">
                <a:ln>
                  <a:noFill/>
                </a:ln>
                <a:solidFill>
                  <a:srgbClr val="70905E"/>
                </a:solidFill>
                <a:effectLst/>
                <a:uLnTx/>
                <a:uFillTx/>
                <a:latin typeface="Corbel" panose="020B0503020204020204" pitchFamily="34" charset="0"/>
                <a:ea typeface="+mn-ea"/>
                <a:cs typeface="+mn-cs"/>
              </a:rPr>
              <a:t>Based on </a:t>
            </a:r>
            <a:br>
              <a:rPr kumimoji="0" lang="en-GB" sz="2000" b="1" i="0" u="none" strike="noStrike" kern="1200" cap="none" spc="0" normalizeH="0" baseline="0" noProof="0" dirty="0">
                <a:ln>
                  <a:noFill/>
                </a:ln>
                <a:solidFill>
                  <a:srgbClr val="70905E"/>
                </a:solidFill>
                <a:effectLst/>
                <a:uLnTx/>
                <a:uFillTx/>
                <a:latin typeface="Corbel" panose="020B0503020204020204" pitchFamily="34" charset="0"/>
                <a:ea typeface="+mn-ea"/>
                <a:cs typeface="+mn-cs"/>
              </a:rPr>
            </a:br>
            <a:r>
              <a:rPr kumimoji="0" lang="en-GB" sz="2000" b="1" i="0" u="none" strike="noStrike" kern="1200" cap="none" spc="0" normalizeH="0" baseline="0" noProof="0" dirty="0">
                <a:ln>
                  <a:noFill/>
                </a:ln>
                <a:solidFill>
                  <a:srgbClr val="70905E"/>
                </a:solidFill>
                <a:effectLst/>
                <a:uLnTx/>
                <a:uFillTx/>
                <a:latin typeface="Corbel" panose="020B0503020204020204" pitchFamily="34" charset="0"/>
                <a:ea typeface="+mn-ea"/>
                <a:cs typeface="+mn-cs"/>
              </a:rPr>
              <a:t>Read Set Properties</a:t>
            </a:r>
          </a:p>
        </p:txBody>
      </p:sp>
      <p:graphicFrame>
        <p:nvGraphicFramePr>
          <p:cNvPr id="47" name="Table 34">
            <a:extLst>
              <a:ext uri="{FF2B5EF4-FFF2-40B4-BE49-F238E27FC236}">
                <a16:creationId xmlns:a16="http://schemas.microsoft.com/office/drawing/2014/main" id="{5909B671-6D3A-1909-FDFD-7C45E7F9AE9B}"/>
              </a:ext>
            </a:extLst>
          </p:cNvPr>
          <p:cNvGraphicFramePr>
            <a:graphicFrameLocks noGrp="1"/>
          </p:cNvGraphicFramePr>
          <p:nvPr/>
        </p:nvGraphicFramePr>
        <p:xfrm>
          <a:off x="6376507" y="4478616"/>
          <a:ext cx="1993565" cy="304800"/>
        </p:xfrm>
        <a:graphic>
          <a:graphicData uri="http://schemas.openxmlformats.org/drawingml/2006/table">
            <a:tbl>
              <a:tblPr firstRow="1" bandRow="1"/>
              <a:tblGrid>
                <a:gridCol w="192895">
                  <a:extLst>
                    <a:ext uri="{9D8B030D-6E8A-4147-A177-3AD203B41FA5}">
                      <a16:colId xmlns:a16="http://schemas.microsoft.com/office/drawing/2014/main" val="512685199"/>
                    </a:ext>
                  </a:extLst>
                </a:gridCol>
                <a:gridCol w="218263">
                  <a:extLst>
                    <a:ext uri="{9D8B030D-6E8A-4147-A177-3AD203B41FA5}">
                      <a16:colId xmlns:a16="http://schemas.microsoft.com/office/drawing/2014/main" val="721312199"/>
                    </a:ext>
                  </a:extLst>
                </a:gridCol>
                <a:gridCol w="670380">
                  <a:extLst>
                    <a:ext uri="{9D8B030D-6E8A-4147-A177-3AD203B41FA5}">
                      <a16:colId xmlns:a16="http://schemas.microsoft.com/office/drawing/2014/main" val="2849083427"/>
                    </a:ext>
                  </a:extLst>
                </a:gridCol>
                <a:gridCol w="210468">
                  <a:extLst>
                    <a:ext uri="{9D8B030D-6E8A-4147-A177-3AD203B41FA5}">
                      <a16:colId xmlns:a16="http://schemas.microsoft.com/office/drawing/2014/main" val="1893748165"/>
                    </a:ext>
                  </a:extLst>
                </a:gridCol>
                <a:gridCol w="218263">
                  <a:extLst>
                    <a:ext uri="{9D8B030D-6E8A-4147-A177-3AD203B41FA5}">
                      <a16:colId xmlns:a16="http://schemas.microsoft.com/office/drawing/2014/main" val="3601179229"/>
                    </a:ext>
                  </a:extLst>
                </a:gridCol>
                <a:gridCol w="192102">
                  <a:extLst>
                    <a:ext uri="{9D8B030D-6E8A-4147-A177-3AD203B41FA5}">
                      <a16:colId xmlns:a16="http://schemas.microsoft.com/office/drawing/2014/main" val="2928449635"/>
                    </a:ext>
                  </a:extLst>
                </a:gridCol>
                <a:gridCol w="291194">
                  <a:extLst>
                    <a:ext uri="{9D8B030D-6E8A-4147-A177-3AD203B41FA5}">
                      <a16:colId xmlns:a16="http://schemas.microsoft.com/office/drawing/2014/main" val="2909608882"/>
                    </a:ext>
                  </a:extLst>
                </a:gridCol>
              </a:tblGrid>
              <a:tr h="30292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1001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tx1"/>
                          </a:solidFill>
                          <a:latin typeface="Avenir Next Medium" panose="020B0503020202020204" pitchFamily="34" charset="0"/>
                        </a:rPr>
                        <a:t>…</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extLst>
                  <a:ext uri="{0D108BD9-81ED-4DB2-BD59-A6C34878D82A}">
                    <a16:rowId xmlns:a16="http://schemas.microsoft.com/office/drawing/2014/main" val="3325818467"/>
                  </a:ext>
                </a:extLst>
              </a:tr>
            </a:tbl>
          </a:graphicData>
        </a:graphic>
      </p:graphicFrame>
      <p:graphicFrame>
        <p:nvGraphicFramePr>
          <p:cNvPr id="48" name="Table 34">
            <a:extLst>
              <a:ext uri="{FF2B5EF4-FFF2-40B4-BE49-F238E27FC236}">
                <a16:creationId xmlns:a16="http://schemas.microsoft.com/office/drawing/2014/main" id="{0E4CFC0B-F791-24BA-237E-97F7D940C7DD}"/>
              </a:ext>
            </a:extLst>
          </p:cNvPr>
          <p:cNvGraphicFramePr>
            <a:graphicFrameLocks noGrp="1"/>
          </p:cNvGraphicFramePr>
          <p:nvPr/>
        </p:nvGraphicFramePr>
        <p:xfrm>
          <a:off x="6376507" y="5158192"/>
          <a:ext cx="1494572" cy="304800"/>
        </p:xfrm>
        <a:graphic>
          <a:graphicData uri="http://schemas.openxmlformats.org/drawingml/2006/table">
            <a:tbl>
              <a:tblPr firstRow="1" bandRow="1"/>
              <a:tblGrid>
                <a:gridCol w="197118">
                  <a:extLst>
                    <a:ext uri="{9D8B030D-6E8A-4147-A177-3AD203B41FA5}">
                      <a16:colId xmlns:a16="http://schemas.microsoft.com/office/drawing/2014/main" val="512685199"/>
                    </a:ext>
                  </a:extLst>
                </a:gridCol>
                <a:gridCol w="197544">
                  <a:extLst>
                    <a:ext uri="{9D8B030D-6E8A-4147-A177-3AD203B41FA5}">
                      <a16:colId xmlns:a16="http://schemas.microsoft.com/office/drawing/2014/main" val="721312199"/>
                    </a:ext>
                  </a:extLst>
                </a:gridCol>
                <a:gridCol w="209506">
                  <a:extLst>
                    <a:ext uri="{9D8B030D-6E8A-4147-A177-3AD203B41FA5}">
                      <a16:colId xmlns:a16="http://schemas.microsoft.com/office/drawing/2014/main" val="2849083427"/>
                    </a:ext>
                  </a:extLst>
                </a:gridCol>
                <a:gridCol w="194542">
                  <a:extLst>
                    <a:ext uri="{9D8B030D-6E8A-4147-A177-3AD203B41FA5}">
                      <a16:colId xmlns:a16="http://schemas.microsoft.com/office/drawing/2014/main" val="1893748165"/>
                    </a:ext>
                  </a:extLst>
                </a:gridCol>
                <a:gridCol w="194542">
                  <a:extLst>
                    <a:ext uri="{9D8B030D-6E8A-4147-A177-3AD203B41FA5}">
                      <a16:colId xmlns:a16="http://schemas.microsoft.com/office/drawing/2014/main" val="3601179229"/>
                    </a:ext>
                  </a:extLst>
                </a:gridCol>
                <a:gridCol w="202025">
                  <a:extLst>
                    <a:ext uri="{9D8B030D-6E8A-4147-A177-3AD203B41FA5}">
                      <a16:colId xmlns:a16="http://schemas.microsoft.com/office/drawing/2014/main" val="2928449635"/>
                    </a:ext>
                  </a:extLst>
                </a:gridCol>
                <a:gridCol w="299295">
                  <a:extLst>
                    <a:ext uri="{9D8B030D-6E8A-4147-A177-3AD203B41FA5}">
                      <a16:colId xmlns:a16="http://schemas.microsoft.com/office/drawing/2014/main" val="2909608882"/>
                    </a:ext>
                  </a:extLst>
                </a:gridCol>
              </a:tblGrid>
              <a:tr h="30292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tx1"/>
                          </a:solidFill>
                          <a:latin typeface="Avenir Next Medium" panose="020B0503020202020204" pitchFamily="34" charset="0"/>
                        </a:rPr>
                        <a:t>…</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extLst>
                  <a:ext uri="{0D108BD9-81ED-4DB2-BD59-A6C34878D82A}">
                    <a16:rowId xmlns:a16="http://schemas.microsoft.com/office/drawing/2014/main" val="3325818467"/>
                  </a:ext>
                </a:extLst>
              </a:tr>
            </a:tbl>
          </a:graphicData>
        </a:graphic>
      </p:graphicFrame>
      <p:sp>
        <p:nvSpPr>
          <p:cNvPr id="55" name="TextBox 54">
            <a:extLst>
              <a:ext uri="{FF2B5EF4-FFF2-40B4-BE49-F238E27FC236}">
                <a16:creationId xmlns:a16="http://schemas.microsoft.com/office/drawing/2014/main" id="{7557FF14-5616-DCE4-FA48-308A7D5AF3ED}"/>
              </a:ext>
            </a:extLst>
          </p:cNvPr>
          <p:cNvSpPr txBox="1"/>
          <p:nvPr/>
        </p:nvSpPr>
        <p:spPr>
          <a:xfrm>
            <a:off x="3651208" y="4480077"/>
            <a:ext cx="3104709" cy="344710"/>
          </a:xfrm>
          <a:prstGeom prst="rect">
            <a:avLst/>
          </a:prstGeom>
          <a:noFill/>
        </p:spPr>
        <p:txBody>
          <a:bodyPr wrap="square" rtlCol="0">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Mismatch Pos. Array</a:t>
            </a:r>
          </a:p>
        </p:txBody>
      </p:sp>
      <p:sp>
        <p:nvSpPr>
          <p:cNvPr id="56" name="TextBox 55">
            <a:extLst>
              <a:ext uri="{FF2B5EF4-FFF2-40B4-BE49-F238E27FC236}">
                <a16:creationId xmlns:a16="http://schemas.microsoft.com/office/drawing/2014/main" id="{01F9B204-6C04-1427-6C8D-49EA0C710DA4}"/>
              </a:ext>
            </a:extLst>
          </p:cNvPr>
          <p:cNvSpPr txBox="1"/>
          <p:nvPr/>
        </p:nvSpPr>
        <p:spPr>
          <a:xfrm>
            <a:off x="2992316" y="5125444"/>
            <a:ext cx="3392238" cy="344710"/>
          </a:xfrm>
          <a:prstGeom prst="rect">
            <a:avLst/>
          </a:prstGeom>
          <a:noFill/>
        </p:spPr>
        <p:txBody>
          <a:bodyPr wrap="square" rtlCol="0">
            <a:spAutoFit/>
          </a:bodyPr>
          <a:lstStyle/>
          <a:p>
            <a:pPr marL="0" marR="0" lvl="0" indent="0" algn="r" defTabSz="457200" rtl="0" eaLnBrk="1" fontAlgn="auto" latinLnBrk="0" hangingPunct="1">
              <a:lnSpc>
                <a:spcPct val="8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Mismatch Pos. Guide Array</a:t>
            </a:r>
          </a:p>
        </p:txBody>
      </p:sp>
      <p:sp>
        <p:nvSpPr>
          <p:cNvPr id="66" name="TextBox 65">
            <a:extLst>
              <a:ext uri="{FF2B5EF4-FFF2-40B4-BE49-F238E27FC236}">
                <a16:creationId xmlns:a16="http://schemas.microsoft.com/office/drawing/2014/main" id="{444081B9-7F15-9480-4F73-C5F2BA1EE852}"/>
              </a:ext>
            </a:extLst>
          </p:cNvPr>
          <p:cNvSpPr txBox="1"/>
          <p:nvPr/>
        </p:nvSpPr>
        <p:spPr>
          <a:xfrm>
            <a:off x="42505" y="4993527"/>
            <a:ext cx="83219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5400" b="0" i="0" u="none" strike="noStrike" kern="1200" cap="none" spc="0" normalizeH="0" baseline="0" noProof="0" dirty="0">
                <a:ln>
                  <a:noFill/>
                </a:ln>
                <a:solidFill>
                  <a:srgbClr val="71905E"/>
                </a:solidFill>
                <a:effectLst/>
                <a:uLnTx/>
                <a:uFillTx/>
                <a:latin typeface="Avenir Next" panose="020B0503020202020204" pitchFamily="34" charset="0"/>
                <a:ea typeface="+mn-ea"/>
                <a:cs typeface="+mn-cs"/>
              </a:rPr>
              <a:t>⓶</a:t>
            </a:r>
          </a:p>
        </p:txBody>
      </p:sp>
      <p:sp>
        <p:nvSpPr>
          <p:cNvPr id="67" name="TextBox 66">
            <a:extLst>
              <a:ext uri="{FF2B5EF4-FFF2-40B4-BE49-F238E27FC236}">
                <a16:creationId xmlns:a16="http://schemas.microsoft.com/office/drawing/2014/main" id="{BE23BA9E-C047-B775-B1EC-4840D0EA2FC1}"/>
              </a:ext>
            </a:extLst>
          </p:cNvPr>
          <p:cNvSpPr txBox="1"/>
          <p:nvPr/>
        </p:nvSpPr>
        <p:spPr>
          <a:xfrm>
            <a:off x="29295" y="3334968"/>
            <a:ext cx="76648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5400" b="0" i="0" u="none" strike="noStrike" kern="1200" cap="none" spc="0" normalizeH="0" baseline="0" noProof="0" dirty="0">
                <a:ln>
                  <a:noFill/>
                </a:ln>
                <a:solidFill>
                  <a:srgbClr val="6F8D5C"/>
                </a:solidFill>
                <a:effectLst/>
                <a:uLnTx/>
                <a:uFillTx/>
                <a:latin typeface="Avenir Next" panose="020B0503020202020204" pitchFamily="34" charset="0"/>
                <a:ea typeface="+mn-ea"/>
                <a:cs typeface="+mn-cs"/>
              </a:rPr>
              <a:t>⓵</a:t>
            </a:r>
          </a:p>
        </p:txBody>
      </p:sp>
      <p:sp>
        <p:nvSpPr>
          <p:cNvPr id="3" name="TextBox 2">
            <a:extLst>
              <a:ext uri="{FF2B5EF4-FFF2-40B4-BE49-F238E27FC236}">
                <a16:creationId xmlns:a16="http://schemas.microsoft.com/office/drawing/2014/main" id="{D80D90E3-B7E1-7674-916E-C6FD6155CB0B}"/>
              </a:ext>
            </a:extLst>
          </p:cNvPr>
          <p:cNvSpPr txBox="1"/>
          <p:nvPr/>
        </p:nvSpPr>
        <p:spPr>
          <a:xfrm>
            <a:off x="34862" y="1932839"/>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Mismatch</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Information</a:t>
            </a:r>
          </a:p>
        </p:txBody>
      </p:sp>
      <p:sp>
        <p:nvSpPr>
          <p:cNvPr id="9" name="Rounded Rectangle 8">
            <a:extLst>
              <a:ext uri="{FF2B5EF4-FFF2-40B4-BE49-F238E27FC236}">
                <a16:creationId xmlns:a16="http://schemas.microsoft.com/office/drawing/2014/main" id="{CC71EA06-4F2F-B7BE-203F-E2B37F114567}"/>
              </a:ext>
            </a:extLst>
          </p:cNvPr>
          <p:cNvSpPr/>
          <p:nvPr/>
        </p:nvSpPr>
        <p:spPr>
          <a:xfrm>
            <a:off x="1570241" y="1687782"/>
            <a:ext cx="7375047" cy="1318087"/>
          </a:xfrm>
          <a:prstGeom prst="roundRect">
            <a:avLst>
              <a:gd name="adj" fmla="val 0"/>
            </a:avLst>
          </a:prstGeom>
          <a:solidFill>
            <a:schemeClr val="accent1">
              <a:lumMod val="60000"/>
              <a:lumOff val="40000"/>
            </a:schemeClr>
          </a:solidFill>
          <a:ln w="12700" cap="flat" cmpd="sng" algn="ctr">
            <a:noFill/>
            <a:prstDash val="solid"/>
            <a:miter lim="800000"/>
          </a:ln>
          <a:effectLst/>
        </p:spPr>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F2FFB62C-17EF-97AE-B36A-56F4F0E742D3}"/>
              </a:ext>
            </a:extLst>
          </p:cNvPr>
          <p:cNvSpPr/>
          <p:nvPr/>
        </p:nvSpPr>
        <p:spPr>
          <a:xfrm>
            <a:off x="4073779"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Pos.</a:t>
            </a:r>
          </a:p>
        </p:txBody>
      </p:sp>
      <p:sp>
        <p:nvSpPr>
          <p:cNvPr id="16" name="TextBox 15">
            <a:extLst>
              <a:ext uri="{FF2B5EF4-FFF2-40B4-BE49-F238E27FC236}">
                <a16:creationId xmlns:a16="http://schemas.microsoft.com/office/drawing/2014/main" id="{CEE9CBD9-5CB4-CC4C-6441-0E3314D44411}"/>
              </a:ext>
            </a:extLst>
          </p:cNvPr>
          <p:cNvSpPr txBox="1"/>
          <p:nvPr/>
        </p:nvSpPr>
        <p:spPr>
          <a:xfrm>
            <a:off x="1583783" y="2084760"/>
            <a:ext cx="865383" cy="329834"/>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Read 1</a:t>
            </a:r>
          </a:p>
        </p:txBody>
      </p:sp>
      <p:sp>
        <p:nvSpPr>
          <p:cNvPr id="18" name="TextBox 17">
            <a:extLst>
              <a:ext uri="{FF2B5EF4-FFF2-40B4-BE49-F238E27FC236}">
                <a16:creationId xmlns:a16="http://schemas.microsoft.com/office/drawing/2014/main" id="{878C2DE0-13AB-3124-8190-264EF47C6A2B}"/>
              </a:ext>
            </a:extLst>
          </p:cNvPr>
          <p:cNvSpPr txBox="1"/>
          <p:nvPr/>
        </p:nvSpPr>
        <p:spPr>
          <a:xfrm>
            <a:off x="4073778" y="2058485"/>
            <a:ext cx="150139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1, 0, 9</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22" name="TextBox 21">
            <a:extLst>
              <a:ext uri="{FF2B5EF4-FFF2-40B4-BE49-F238E27FC236}">
                <a16:creationId xmlns:a16="http://schemas.microsoft.com/office/drawing/2014/main" id="{70CABB9E-FC94-EEED-E2B5-E70A1E1F150A}"/>
              </a:ext>
            </a:extLst>
          </p:cNvPr>
          <p:cNvSpPr txBox="1"/>
          <p:nvPr/>
        </p:nvSpPr>
        <p:spPr>
          <a:xfrm>
            <a:off x="1531215" y="246572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1" name="TextBox 30">
            <a:extLst>
              <a:ext uri="{FF2B5EF4-FFF2-40B4-BE49-F238E27FC236}">
                <a16:creationId xmlns:a16="http://schemas.microsoft.com/office/drawing/2014/main" id="{A1F2E689-94D6-0461-6311-0A10BA3F674F}"/>
              </a:ext>
            </a:extLst>
          </p:cNvPr>
          <p:cNvSpPr txBox="1"/>
          <p:nvPr/>
        </p:nvSpPr>
        <p:spPr>
          <a:xfrm>
            <a:off x="4286401" y="246928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6" name="TextBox 35">
            <a:extLst>
              <a:ext uri="{FF2B5EF4-FFF2-40B4-BE49-F238E27FC236}">
                <a16:creationId xmlns:a16="http://schemas.microsoft.com/office/drawing/2014/main" id="{FDF8E13C-55F3-7F48-2FCE-DF7DD3D99C78}"/>
              </a:ext>
            </a:extLst>
          </p:cNvPr>
          <p:cNvSpPr txBox="1"/>
          <p:nvPr/>
        </p:nvSpPr>
        <p:spPr>
          <a:xfrm>
            <a:off x="1583783" y="2455660"/>
            <a:ext cx="865383" cy="329834"/>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Read 2</a:t>
            </a:r>
          </a:p>
        </p:txBody>
      </p:sp>
      <p:grpSp>
        <p:nvGrpSpPr>
          <p:cNvPr id="6" name="Group 5">
            <a:extLst>
              <a:ext uri="{FF2B5EF4-FFF2-40B4-BE49-F238E27FC236}">
                <a16:creationId xmlns:a16="http://schemas.microsoft.com/office/drawing/2014/main" id="{026ADFD8-2C40-222D-CD21-BF543FD5EFF6}"/>
              </a:ext>
            </a:extLst>
          </p:cNvPr>
          <p:cNvGrpSpPr/>
          <p:nvPr/>
        </p:nvGrpSpPr>
        <p:grpSpPr>
          <a:xfrm>
            <a:off x="2451492" y="1764473"/>
            <a:ext cx="1510545" cy="1228031"/>
            <a:chOff x="2451492" y="1764473"/>
            <a:chExt cx="1510545" cy="1228031"/>
          </a:xfrm>
        </p:grpSpPr>
        <p:sp>
          <p:nvSpPr>
            <p:cNvPr id="10" name="Rounded Rectangle 9">
              <a:extLst>
                <a:ext uri="{FF2B5EF4-FFF2-40B4-BE49-F238E27FC236}">
                  <a16:creationId xmlns:a16="http://schemas.microsoft.com/office/drawing/2014/main" id="{2FAA211A-B040-5F3A-0ED7-9279C22A462A}"/>
                </a:ext>
              </a:extLst>
            </p:cNvPr>
            <p:cNvSpPr/>
            <p:nvPr/>
          </p:nvSpPr>
          <p:spPr>
            <a:xfrm>
              <a:off x="2451492"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Matching Pos.</a:t>
              </a:r>
            </a:p>
          </p:txBody>
        </p:sp>
        <p:sp>
          <p:nvSpPr>
            <p:cNvPr id="17" name="TextBox 16">
              <a:extLst>
                <a:ext uri="{FF2B5EF4-FFF2-40B4-BE49-F238E27FC236}">
                  <a16:creationId xmlns:a16="http://schemas.microsoft.com/office/drawing/2014/main" id="{E4E28B09-A046-8BF9-285E-03BB7CAC84F1}"/>
                </a:ext>
              </a:extLst>
            </p:cNvPr>
            <p:cNvSpPr txBox="1"/>
            <p:nvPr/>
          </p:nvSpPr>
          <p:spPr>
            <a:xfrm>
              <a:off x="2451492" y="205848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7</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30" name="TextBox 29">
              <a:extLst>
                <a:ext uri="{FF2B5EF4-FFF2-40B4-BE49-F238E27FC236}">
                  <a16:creationId xmlns:a16="http://schemas.microsoft.com/office/drawing/2014/main" id="{268C925A-1BE5-F835-C545-F6FBDF0AF90B}"/>
                </a:ext>
              </a:extLst>
            </p:cNvPr>
            <p:cNvSpPr txBox="1"/>
            <p:nvPr/>
          </p:nvSpPr>
          <p:spPr>
            <a:xfrm>
              <a:off x="2697749" y="246928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7" name="TextBox 36">
              <a:extLst>
                <a:ext uri="{FF2B5EF4-FFF2-40B4-BE49-F238E27FC236}">
                  <a16:creationId xmlns:a16="http://schemas.microsoft.com/office/drawing/2014/main" id="{86713277-4A20-9F3C-5EFC-87ABD68B1BD2}"/>
                </a:ext>
              </a:extLst>
            </p:cNvPr>
            <p:cNvSpPr txBox="1"/>
            <p:nvPr/>
          </p:nvSpPr>
          <p:spPr>
            <a:xfrm>
              <a:off x="2451492" y="240836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10 </a:t>
              </a:r>
            </a:p>
          </p:txBody>
        </p:sp>
      </p:grpSp>
      <p:sp>
        <p:nvSpPr>
          <p:cNvPr id="38" name="TextBox 37">
            <a:extLst>
              <a:ext uri="{FF2B5EF4-FFF2-40B4-BE49-F238E27FC236}">
                <a16:creationId xmlns:a16="http://schemas.microsoft.com/office/drawing/2014/main" id="{C0498E66-4501-6A80-8A51-8B2E7F3E7F85}"/>
              </a:ext>
            </a:extLst>
          </p:cNvPr>
          <p:cNvSpPr txBox="1"/>
          <p:nvPr/>
        </p:nvSpPr>
        <p:spPr>
          <a:xfrm>
            <a:off x="4073778" y="2387345"/>
            <a:ext cx="150139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1, 1, 0</a:t>
            </a:r>
            <a:r>
              <a:rPr kumimoji="0" lang="en-CH" sz="20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 </a:t>
            </a:r>
          </a:p>
        </p:txBody>
      </p:sp>
      <p:grpSp>
        <p:nvGrpSpPr>
          <p:cNvPr id="7" name="Group 6">
            <a:extLst>
              <a:ext uri="{FF2B5EF4-FFF2-40B4-BE49-F238E27FC236}">
                <a16:creationId xmlns:a16="http://schemas.microsoft.com/office/drawing/2014/main" id="{F053A88F-A54B-C05E-6214-FDAA8E37609C}"/>
              </a:ext>
            </a:extLst>
          </p:cNvPr>
          <p:cNvGrpSpPr/>
          <p:nvPr/>
        </p:nvGrpSpPr>
        <p:grpSpPr>
          <a:xfrm>
            <a:off x="5696066" y="1764473"/>
            <a:ext cx="1510545" cy="1233286"/>
            <a:chOff x="5696066" y="1764473"/>
            <a:chExt cx="1510545" cy="1233286"/>
          </a:xfrm>
        </p:grpSpPr>
        <p:sp>
          <p:nvSpPr>
            <p:cNvPr id="13" name="Rounded Rectangle 12">
              <a:extLst>
                <a:ext uri="{FF2B5EF4-FFF2-40B4-BE49-F238E27FC236}">
                  <a16:creationId xmlns:a16="http://schemas.microsoft.com/office/drawing/2014/main" id="{7C5FFB97-E543-8053-11DF-0C39F1C2247B}"/>
                </a:ext>
              </a:extLst>
            </p:cNvPr>
            <p:cNvSpPr/>
            <p:nvPr/>
          </p:nvSpPr>
          <p:spPr>
            <a:xfrm>
              <a:off x="5696066"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Base</a:t>
              </a:r>
            </a:p>
          </p:txBody>
        </p:sp>
        <p:sp>
          <p:nvSpPr>
            <p:cNvPr id="19" name="TextBox 18">
              <a:extLst>
                <a:ext uri="{FF2B5EF4-FFF2-40B4-BE49-F238E27FC236}">
                  <a16:creationId xmlns:a16="http://schemas.microsoft.com/office/drawing/2014/main" id="{769E1CFE-D9A8-1DEB-08EB-2DD636B36DB7}"/>
                </a:ext>
              </a:extLst>
            </p:cNvPr>
            <p:cNvSpPr txBox="1"/>
            <p:nvPr/>
          </p:nvSpPr>
          <p:spPr>
            <a:xfrm>
              <a:off x="5698390" y="205848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C</a:t>
              </a: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 T, A</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34" name="TextBox 33">
              <a:extLst>
                <a:ext uri="{FF2B5EF4-FFF2-40B4-BE49-F238E27FC236}">
                  <a16:creationId xmlns:a16="http://schemas.microsoft.com/office/drawing/2014/main" id="{CA24098B-1987-6AB8-46C3-8DA1AE2C1709}"/>
                </a:ext>
              </a:extLst>
            </p:cNvPr>
            <p:cNvSpPr txBox="1"/>
            <p:nvPr/>
          </p:nvSpPr>
          <p:spPr>
            <a:xfrm>
              <a:off x="5988252" y="2474539"/>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9" name="TextBox 38">
              <a:extLst>
                <a:ext uri="{FF2B5EF4-FFF2-40B4-BE49-F238E27FC236}">
                  <a16:creationId xmlns:a16="http://schemas.microsoft.com/office/drawing/2014/main" id="{63F8841D-921D-0DF2-077A-F63A425184F6}"/>
                </a:ext>
              </a:extLst>
            </p:cNvPr>
            <p:cNvSpPr txBox="1"/>
            <p:nvPr/>
          </p:nvSpPr>
          <p:spPr>
            <a:xfrm>
              <a:off x="5698390" y="2392600"/>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A</a:t>
              </a:r>
              <a:r>
                <a:rPr kumimoji="0" lang="en-CH" sz="20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 T, T</a:t>
              </a:r>
              <a:r>
                <a:rPr kumimoji="0" lang="en-CH" sz="20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 </a:t>
              </a:r>
            </a:p>
          </p:txBody>
        </p:sp>
      </p:grpSp>
      <p:grpSp>
        <p:nvGrpSpPr>
          <p:cNvPr id="8" name="Group 7">
            <a:extLst>
              <a:ext uri="{FF2B5EF4-FFF2-40B4-BE49-F238E27FC236}">
                <a16:creationId xmlns:a16="http://schemas.microsoft.com/office/drawing/2014/main" id="{F0FB2107-C442-4F71-0FF8-A46AA015BDC1}"/>
              </a:ext>
            </a:extLst>
          </p:cNvPr>
          <p:cNvGrpSpPr/>
          <p:nvPr/>
        </p:nvGrpSpPr>
        <p:grpSpPr>
          <a:xfrm>
            <a:off x="7264281" y="1764473"/>
            <a:ext cx="1617342" cy="1233286"/>
            <a:chOff x="7264281" y="1764473"/>
            <a:chExt cx="1617342" cy="1233286"/>
          </a:xfrm>
        </p:grpSpPr>
        <p:sp>
          <p:nvSpPr>
            <p:cNvPr id="14" name="Rounded Rectangle 13">
              <a:extLst>
                <a:ext uri="{FF2B5EF4-FFF2-40B4-BE49-F238E27FC236}">
                  <a16:creationId xmlns:a16="http://schemas.microsoft.com/office/drawing/2014/main" id="{A4153405-8713-E5E3-2B32-E38CCB909BB3}"/>
                </a:ext>
              </a:extLst>
            </p:cNvPr>
            <p:cNvSpPr/>
            <p:nvPr/>
          </p:nvSpPr>
          <p:spPr>
            <a:xfrm>
              <a:off x="7318352"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Type</a:t>
              </a:r>
            </a:p>
          </p:txBody>
        </p:sp>
        <p:sp>
          <p:nvSpPr>
            <p:cNvPr id="20" name="TextBox 19">
              <a:extLst>
                <a:ext uri="{FF2B5EF4-FFF2-40B4-BE49-F238E27FC236}">
                  <a16:creationId xmlns:a16="http://schemas.microsoft.com/office/drawing/2014/main" id="{4510889D-D018-F064-B64B-ED964A206739}"/>
                </a:ext>
              </a:extLst>
            </p:cNvPr>
            <p:cNvSpPr txBox="1"/>
            <p:nvPr/>
          </p:nvSpPr>
          <p:spPr>
            <a:xfrm>
              <a:off x="7264281" y="2058485"/>
              <a:ext cx="1617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Subs</a:t>
              </a:r>
              <a:r>
                <a:rPr kumimoji="0" lang="en-CH" sz="18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 Subs, Ins</a:t>
              </a:r>
              <a:r>
                <a:rPr kumimoji="0" lang="en-CH" sz="18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35" name="TextBox 34">
              <a:extLst>
                <a:ext uri="{FF2B5EF4-FFF2-40B4-BE49-F238E27FC236}">
                  <a16:creationId xmlns:a16="http://schemas.microsoft.com/office/drawing/2014/main" id="{DA2D0C63-436A-B6CD-1306-E214D332ADE1}"/>
                </a:ext>
              </a:extLst>
            </p:cNvPr>
            <p:cNvSpPr txBox="1"/>
            <p:nvPr/>
          </p:nvSpPr>
          <p:spPr>
            <a:xfrm>
              <a:off x="7605447" y="2474539"/>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9" name="TextBox 48">
              <a:extLst>
                <a:ext uri="{FF2B5EF4-FFF2-40B4-BE49-F238E27FC236}">
                  <a16:creationId xmlns:a16="http://schemas.microsoft.com/office/drawing/2014/main" id="{965E2A2E-98A3-3197-4AB3-1282FC0A5BC5}"/>
                </a:ext>
              </a:extLst>
            </p:cNvPr>
            <p:cNvSpPr txBox="1"/>
            <p:nvPr/>
          </p:nvSpPr>
          <p:spPr>
            <a:xfrm>
              <a:off x="7264281" y="2392600"/>
              <a:ext cx="1617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Ins</a:t>
              </a:r>
              <a:r>
                <a:rPr kumimoji="0" lang="en-CH" sz="18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 Subs, Ins</a:t>
              </a:r>
              <a:r>
                <a:rPr kumimoji="0" lang="en-CH" sz="18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 </a:t>
              </a:r>
            </a:p>
          </p:txBody>
        </p:sp>
      </p:grpSp>
      <p:graphicFrame>
        <p:nvGraphicFramePr>
          <p:cNvPr id="11" name="Table 34">
            <a:extLst>
              <a:ext uri="{FF2B5EF4-FFF2-40B4-BE49-F238E27FC236}">
                <a16:creationId xmlns:a16="http://schemas.microsoft.com/office/drawing/2014/main" id="{F78815F7-AD26-105F-682D-33C83E72E233}"/>
              </a:ext>
            </a:extLst>
          </p:cNvPr>
          <p:cNvGraphicFramePr>
            <a:graphicFrameLocks noGrp="1"/>
          </p:cNvGraphicFramePr>
          <p:nvPr/>
        </p:nvGraphicFramePr>
        <p:xfrm>
          <a:off x="3457455" y="3572158"/>
          <a:ext cx="5487832" cy="304800"/>
        </p:xfrm>
        <a:graphic>
          <a:graphicData uri="http://schemas.openxmlformats.org/drawingml/2006/table">
            <a:tbl>
              <a:tblPr firstRow="1" bandRow="1"/>
              <a:tblGrid>
                <a:gridCol w="783976">
                  <a:extLst>
                    <a:ext uri="{9D8B030D-6E8A-4147-A177-3AD203B41FA5}">
                      <a16:colId xmlns:a16="http://schemas.microsoft.com/office/drawing/2014/main" val="512685199"/>
                    </a:ext>
                  </a:extLst>
                </a:gridCol>
                <a:gridCol w="783976">
                  <a:extLst>
                    <a:ext uri="{9D8B030D-6E8A-4147-A177-3AD203B41FA5}">
                      <a16:colId xmlns:a16="http://schemas.microsoft.com/office/drawing/2014/main" val="721312199"/>
                    </a:ext>
                  </a:extLst>
                </a:gridCol>
                <a:gridCol w="783976">
                  <a:extLst>
                    <a:ext uri="{9D8B030D-6E8A-4147-A177-3AD203B41FA5}">
                      <a16:colId xmlns:a16="http://schemas.microsoft.com/office/drawing/2014/main" val="2849083427"/>
                    </a:ext>
                  </a:extLst>
                </a:gridCol>
                <a:gridCol w="783976">
                  <a:extLst>
                    <a:ext uri="{9D8B030D-6E8A-4147-A177-3AD203B41FA5}">
                      <a16:colId xmlns:a16="http://schemas.microsoft.com/office/drawing/2014/main" val="1893748165"/>
                    </a:ext>
                  </a:extLst>
                </a:gridCol>
                <a:gridCol w="783976">
                  <a:extLst>
                    <a:ext uri="{9D8B030D-6E8A-4147-A177-3AD203B41FA5}">
                      <a16:colId xmlns:a16="http://schemas.microsoft.com/office/drawing/2014/main" val="3601179229"/>
                    </a:ext>
                  </a:extLst>
                </a:gridCol>
                <a:gridCol w="783976">
                  <a:extLst>
                    <a:ext uri="{9D8B030D-6E8A-4147-A177-3AD203B41FA5}">
                      <a16:colId xmlns:a16="http://schemas.microsoft.com/office/drawing/2014/main" val="2928449635"/>
                    </a:ext>
                  </a:extLst>
                </a:gridCol>
                <a:gridCol w="783976">
                  <a:extLst>
                    <a:ext uri="{9D8B030D-6E8A-4147-A177-3AD203B41FA5}">
                      <a16:colId xmlns:a16="http://schemas.microsoft.com/office/drawing/2014/main" val="2909608882"/>
                    </a:ext>
                  </a:extLst>
                </a:gridCol>
              </a:tblGrid>
              <a:tr h="30292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0001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0000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1001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9143CF"/>
                          </a:solidFill>
                          <a:latin typeface="Avenir Next Medium" panose="020B0503020202020204" pitchFamily="34" charset="0"/>
                        </a:rPr>
                        <a:t>0001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9143CF"/>
                          </a:solidFill>
                          <a:latin typeface="Avenir Next Medium" panose="020B0503020202020204" pitchFamily="34" charset="0"/>
                        </a:rPr>
                        <a:t>0001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9143CF"/>
                          </a:solidFill>
                          <a:latin typeface="Avenir Next Medium" panose="020B0503020202020204" pitchFamily="34" charset="0"/>
                        </a:rPr>
                        <a:t>0000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tx1"/>
                          </a:solidFill>
                          <a:latin typeface="Avenir Next Medium" panose="020B0503020202020204" pitchFamily="34" charset="0"/>
                        </a:rPr>
                        <a:t>…</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extLst>
                  <a:ext uri="{0D108BD9-81ED-4DB2-BD59-A6C34878D82A}">
                    <a16:rowId xmlns:a16="http://schemas.microsoft.com/office/drawing/2014/main" val="3325818467"/>
                  </a:ext>
                </a:extLst>
              </a:tr>
            </a:tbl>
          </a:graphicData>
        </a:graphic>
      </p:graphicFrame>
      <p:sp>
        <p:nvSpPr>
          <p:cNvPr id="15" name="Rounded Rectangle 14">
            <a:extLst>
              <a:ext uri="{FF2B5EF4-FFF2-40B4-BE49-F238E27FC236}">
                <a16:creationId xmlns:a16="http://schemas.microsoft.com/office/drawing/2014/main" id="{8EE4DB17-7D82-4089-5428-28A3C6BCEF7F}"/>
              </a:ext>
            </a:extLst>
          </p:cNvPr>
          <p:cNvSpPr/>
          <p:nvPr/>
        </p:nvSpPr>
        <p:spPr>
          <a:xfrm>
            <a:off x="1644238" y="2118418"/>
            <a:ext cx="7237385" cy="280495"/>
          </a:xfrm>
          <a:prstGeom prst="roundRect">
            <a:avLst/>
          </a:prstGeom>
          <a:noFill/>
          <a:ln w="28575">
            <a:solidFill>
              <a:schemeClr val="accent5"/>
            </a:solidFill>
            <a:prstDash val="sysDash"/>
          </a:ln>
          <a:effectLst>
            <a:glow rad="12700">
              <a:schemeClr val="bg1">
                <a:alpha val="72103"/>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ounded Rectangle 22">
            <a:extLst>
              <a:ext uri="{FF2B5EF4-FFF2-40B4-BE49-F238E27FC236}">
                <a16:creationId xmlns:a16="http://schemas.microsoft.com/office/drawing/2014/main" id="{64FE66A2-96FD-DB3C-7851-14FC8BC2DC47}"/>
              </a:ext>
            </a:extLst>
          </p:cNvPr>
          <p:cNvSpPr/>
          <p:nvPr/>
        </p:nvSpPr>
        <p:spPr>
          <a:xfrm>
            <a:off x="1651339" y="2465958"/>
            <a:ext cx="7237385" cy="280495"/>
          </a:xfrm>
          <a:prstGeom prst="roundRect">
            <a:avLst/>
          </a:prstGeom>
          <a:noFill/>
          <a:ln w="28575">
            <a:solidFill>
              <a:srgbClr val="8C3ECB"/>
            </a:solidFill>
            <a:prstDash val="sysDash"/>
          </a:ln>
          <a:effectLst>
            <a:glow rad="12700">
              <a:schemeClr val="bg1">
                <a:alpha val="72103"/>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C1718FA-EEF4-B45B-E820-4733A845A676}"/>
              </a:ext>
            </a:extLst>
          </p:cNvPr>
          <p:cNvSpPr txBox="1"/>
          <p:nvPr/>
        </p:nvSpPr>
        <p:spPr>
          <a:xfrm>
            <a:off x="3457455" y="3246574"/>
            <a:ext cx="239201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     1          0            9</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25" name="TextBox 24">
            <a:extLst>
              <a:ext uri="{FF2B5EF4-FFF2-40B4-BE49-F238E27FC236}">
                <a16:creationId xmlns:a16="http://schemas.microsoft.com/office/drawing/2014/main" id="{52F0D4D4-C094-DD04-1597-E0A32D9B46A6}"/>
              </a:ext>
            </a:extLst>
          </p:cNvPr>
          <p:cNvSpPr txBox="1"/>
          <p:nvPr/>
        </p:nvSpPr>
        <p:spPr>
          <a:xfrm>
            <a:off x="5715001" y="3236773"/>
            <a:ext cx="239201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8C3ECB"/>
                </a:solidFill>
                <a:effectLst>
                  <a:glow rad="25400">
                    <a:prstClr val="white"/>
                  </a:glow>
                </a:effectLst>
                <a:uLnTx/>
                <a:uFillTx/>
                <a:latin typeface="Calibri" panose="020F0502020204030204"/>
                <a:ea typeface="+mn-ea"/>
                <a:cs typeface="+mn-cs"/>
              </a:rPr>
              <a:t>     1            1           0</a:t>
            </a:r>
            <a:r>
              <a:rPr kumimoji="0" lang="en-CH" sz="2000" b="0" i="0" u="none" strike="noStrike" kern="1200" cap="none" spc="0" normalizeH="0" baseline="0" noProof="0" dirty="0">
                <a:ln>
                  <a:noFill/>
                </a:ln>
                <a:solidFill>
                  <a:srgbClr val="8C3ECB"/>
                </a:solidFill>
                <a:effectLst>
                  <a:glow rad="25400">
                    <a:prstClr val="white"/>
                  </a:glow>
                </a:effectLst>
                <a:uLnTx/>
                <a:uFillTx/>
                <a:latin typeface="Corbel" panose="020B0503020204020204" pitchFamily="34" charset="0"/>
                <a:ea typeface="+mn-ea"/>
                <a:cs typeface="+mn-cs"/>
              </a:rPr>
              <a:t> </a:t>
            </a:r>
          </a:p>
        </p:txBody>
      </p:sp>
      <p:cxnSp>
        <p:nvCxnSpPr>
          <p:cNvPr id="27" name="Curved Connector 26">
            <a:extLst>
              <a:ext uri="{FF2B5EF4-FFF2-40B4-BE49-F238E27FC236}">
                <a16:creationId xmlns:a16="http://schemas.microsoft.com/office/drawing/2014/main" id="{C3B31BE9-B4B9-8699-E128-2FFBE2B6D205}"/>
              </a:ext>
            </a:extLst>
          </p:cNvPr>
          <p:cNvCxnSpPr>
            <a:cxnSpLocks/>
          </p:cNvCxnSpPr>
          <p:nvPr/>
        </p:nvCxnSpPr>
        <p:spPr>
          <a:xfrm rot="10800000" flipV="1">
            <a:off x="5715001" y="5470151"/>
            <a:ext cx="946357" cy="419021"/>
          </a:xfrm>
          <a:prstGeom prst="curvedConnector3">
            <a:avLst>
              <a:gd name="adj1" fmla="val 27265"/>
            </a:avLst>
          </a:prstGeom>
          <a:ln w="28575">
            <a:solidFill>
              <a:srgbClr val="B3860E"/>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Curved Connector 27">
            <a:extLst>
              <a:ext uri="{FF2B5EF4-FFF2-40B4-BE49-F238E27FC236}">
                <a16:creationId xmlns:a16="http://schemas.microsoft.com/office/drawing/2014/main" id="{3CB4D8CD-A359-474E-87DE-F4F0AC832675}"/>
              </a:ext>
            </a:extLst>
          </p:cNvPr>
          <p:cNvCxnSpPr>
            <a:cxnSpLocks/>
          </p:cNvCxnSpPr>
          <p:nvPr/>
        </p:nvCxnSpPr>
        <p:spPr>
          <a:xfrm rot="10800000" flipV="1">
            <a:off x="5715001" y="5477316"/>
            <a:ext cx="1196009" cy="731342"/>
          </a:xfrm>
          <a:prstGeom prst="curvedConnector3">
            <a:avLst>
              <a:gd name="adj1" fmla="val 28638"/>
            </a:avLst>
          </a:prstGeom>
          <a:ln w="28575">
            <a:solidFill>
              <a:srgbClr val="B3860E"/>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2308F3C8-B146-8A6B-B65D-D011E35EAE4A}"/>
              </a:ext>
            </a:extLst>
          </p:cNvPr>
          <p:cNvSpPr txBox="1"/>
          <p:nvPr/>
        </p:nvSpPr>
        <p:spPr>
          <a:xfrm>
            <a:off x="4180635" y="5666137"/>
            <a:ext cx="190174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B3860E"/>
                </a:solidFill>
                <a:effectLst/>
                <a:uLnTx/>
                <a:uFillTx/>
                <a:latin typeface="Corbel" panose="020B0503020204020204" pitchFamily="34" charset="0"/>
                <a:ea typeface="+mn-ea"/>
                <a:cs typeface="+mn-cs"/>
              </a:rPr>
              <a:t>Indicates 1 bit</a:t>
            </a:r>
          </a:p>
        </p:txBody>
      </p:sp>
      <p:sp>
        <p:nvSpPr>
          <p:cNvPr id="60" name="TextBox 59">
            <a:extLst>
              <a:ext uri="{FF2B5EF4-FFF2-40B4-BE49-F238E27FC236}">
                <a16:creationId xmlns:a16="http://schemas.microsoft.com/office/drawing/2014/main" id="{F8072825-2B70-350B-6BD8-3F66CAD44E08}"/>
              </a:ext>
            </a:extLst>
          </p:cNvPr>
          <p:cNvSpPr txBox="1"/>
          <p:nvPr/>
        </p:nvSpPr>
        <p:spPr>
          <a:xfrm>
            <a:off x="4087225" y="5992961"/>
            <a:ext cx="190174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B3860E"/>
                </a:solidFill>
                <a:effectLst/>
                <a:uLnTx/>
                <a:uFillTx/>
                <a:latin typeface="Corbel" panose="020B0503020204020204" pitchFamily="34" charset="0"/>
                <a:ea typeface="+mn-ea"/>
                <a:cs typeface="+mn-cs"/>
              </a:rPr>
              <a:t>Indicates 4 bits</a:t>
            </a:r>
          </a:p>
        </p:txBody>
      </p:sp>
      <p:sp>
        <p:nvSpPr>
          <p:cNvPr id="21" name="Freeform 20">
            <a:extLst>
              <a:ext uri="{FF2B5EF4-FFF2-40B4-BE49-F238E27FC236}">
                <a16:creationId xmlns:a16="http://schemas.microsoft.com/office/drawing/2014/main" id="{BBF6DA5F-A777-969A-7403-8EEF1DB4CAF0}"/>
              </a:ext>
            </a:extLst>
          </p:cNvPr>
          <p:cNvSpPr/>
          <p:nvPr/>
        </p:nvSpPr>
        <p:spPr>
          <a:xfrm>
            <a:off x="6563440" y="4463778"/>
            <a:ext cx="227698" cy="999214"/>
          </a:xfrm>
          <a:custGeom>
            <a:avLst/>
            <a:gdLst>
              <a:gd name="connsiteX0" fmla="*/ 3976 w 210710"/>
              <a:gd name="connsiteY0" fmla="*/ 854766 h 854766"/>
              <a:gd name="connsiteX1" fmla="*/ 0 w 210710"/>
              <a:gd name="connsiteY1" fmla="*/ 0 h 854766"/>
              <a:gd name="connsiteX2" fmla="*/ 210710 w 210710"/>
              <a:gd name="connsiteY2" fmla="*/ 11927 h 854766"/>
              <a:gd name="connsiteX3" fmla="*/ 206734 w 210710"/>
              <a:gd name="connsiteY3" fmla="*/ 850790 h 854766"/>
              <a:gd name="connsiteX4" fmla="*/ 3976 w 210710"/>
              <a:gd name="connsiteY4" fmla="*/ 854766 h 854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10" h="854766">
                <a:moveTo>
                  <a:pt x="3976" y="854766"/>
                </a:moveTo>
                <a:cubicBezTo>
                  <a:pt x="2651" y="569844"/>
                  <a:pt x="1325" y="284922"/>
                  <a:pt x="0" y="0"/>
                </a:cubicBezTo>
                <a:lnTo>
                  <a:pt x="210710" y="11927"/>
                </a:lnTo>
                <a:cubicBezTo>
                  <a:pt x="209385" y="291548"/>
                  <a:pt x="208059" y="571169"/>
                  <a:pt x="206734" y="850790"/>
                </a:cubicBezTo>
                <a:lnTo>
                  <a:pt x="3976" y="854766"/>
                </a:lnTo>
                <a:close/>
              </a:path>
            </a:pathLst>
          </a:custGeom>
          <a:solidFill>
            <a:srgbClr val="7EA26A">
              <a:alpha val="4823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25">
            <a:extLst>
              <a:ext uri="{FF2B5EF4-FFF2-40B4-BE49-F238E27FC236}">
                <a16:creationId xmlns:a16="http://schemas.microsoft.com/office/drawing/2014/main" id="{E6842F16-82EE-E034-7101-28D160C71531}"/>
              </a:ext>
            </a:extLst>
          </p:cNvPr>
          <p:cNvSpPr/>
          <p:nvPr/>
        </p:nvSpPr>
        <p:spPr>
          <a:xfrm>
            <a:off x="6791138" y="4488358"/>
            <a:ext cx="672574" cy="974633"/>
          </a:xfrm>
          <a:custGeom>
            <a:avLst/>
            <a:gdLst>
              <a:gd name="connsiteX0" fmla="*/ 0 w 679837"/>
              <a:gd name="connsiteY0" fmla="*/ 834887 h 842838"/>
              <a:gd name="connsiteX1" fmla="*/ 7951 w 679837"/>
              <a:gd name="connsiteY1" fmla="*/ 0 h 842838"/>
              <a:gd name="connsiteX2" fmla="*/ 679837 w 679837"/>
              <a:gd name="connsiteY2" fmla="*/ 0 h 842838"/>
              <a:gd name="connsiteX3" fmla="*/ 675861 w 679837"/>
              <a:gd name="connsiteY3" fmla="*/ 314076 h 842838"/>
              <a:gd name="connsiteX4" fmla="*/ 194807 w 679837"/>
              <a:gd name="connsiteY4" fmla="*/ 540688 h 842838"/>
              <a:gd name="connsiteX5" fmla="*/ 206734 w 679837"/>
              <a:gd name="connsiteY5" fmla="*/ 842838 h 842838"/>
              <a:gd name="connsiteX6" fmla="*/ 0 w 679837"/>
              <a:gd name="connsiteY6" fmla="*/ 834887 h 84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9837" h="842838">
                <a:moveTo>
                  <a:pt x="0" y="834887"/>
                </a:moveTo>
                <a:cubicBezTo>
                  <a:pt x="2650" y="556591"/>
                  <a:pt x="5301" y="278296"/>
                  <a:pt x="7951" y="0"/>
                </a:cubicBezTo>
                <a:lnTo>
                  <a:pt x="679837" y="0"/>
                </a:lnTo>
                <a:cubicBezTo>
                  <a:pt x="678512" y="104692"/>
                  <a:pt x="677186" y="209384"/>
                  <a:pt x="675861" y="314076"/>
                </a:cubicBezTo>
                <a:lnTo>
                  <a:pt x="194807" y="540688"/>
                </a:lnTo>
                <a:lnTo>
                  <a:pt x="206734" y="842838"/>
                </a:lnTo>
                <a:lnTo>
                  <a:pt x="0" y="834887"/>
                </a:lnTo>
                <a:close/>
              </a:path>
            </a:pathLst>
          </a:custGeom>
          <a:solidFill>
            <a:srgbClr val="81D31A">
              <a:alpha val="5215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539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7"/>
                                        </p:tgtEl>
                                        <p:attrNameLst>
                                          <p:attrName>style.opacity</p:attrName>
                                        </p:attrNameLst>
                                      </p:cBhvr>
                                      <p:to>
                                        <p:strVal val="0.25"/>
                                      </p:to>
                                    </p:set>
                                    <p:animEffect filter="image" prLst="opacity: 0.25">
                                      <p:cBhvr rctx="IE">
                                        <p:cTn id="7" dur="indefinite"/>
                                        <p:tgtEl>
                                          <p:spTgt spid="7"/>
                                        </p:tgtEl>
                                      </p:cBhvr>
                                    </p:animEffect>
                                  </p:childTnLst>
                                </p:cTn>
                              </p:par>
                              <p:par>
                                <p:cTn id="8" presetID="9" presetClass="emph" presetSubtype="0" nodeType="withEffect">
                                  <p:stCondLst>
                                    <p:cond delay="0"/>
                                  </p:stCondLst>
                                  <p:childTnLst>
                                    <p:set>
                                      <p:cBhvr>
                                        <p:cTn id="9" dur="indefinite"/>
                                        <p:tgtEl>
                                          <p:spTgt spid="8"/>
                                        </p:tgtEl>
                                        <p:attrNameLst>
                                          <p:attrName>style.opacity</p:attrName>
                                        </p:attrNameLst>
                                      </p:cBhvr>
                                      <p:to>
                                        <p:strVal val="0.25"/>
                                      </p:to>
                                    </p:set>
                                    <p:animEffect filter="image" prLst="opacity: 0.25">
                                      <p:cBhvr rctx="IE">
                                        <p:cTn id="10" dur="indefinite"/>
                                        <p:tgtEl>
                                          <p:spTgt spid="8"/>
                                        </p:tgtEl>
                                      </p:cBhvr>
                                    </p:animEffect>
                                  </p:childTnLst>
                                </p:cTn>
                              </p:par>
                              <p:par>
                                <p:cTn id="11" presetID="9" presetClass="emph" presetSubtype="0" nodeType="withEffect">
                                  <p:stCondLst>
                                    <p:cond delay="0"/>
                                  </p:stCondLst>
                                  <p:childTnLst>
                                    <p:set>
                                      <p:cBhvr>
                                        <p:cTn id="12" dur="indefinite"/>
                                        <p:tgtEl>
                                          <p:spTgt spid="6"/>
                                        </p:tgtEl>
                                        <p:attrNameLst>
                                          <p:attrName>style.opacity</p:attrName>
                                        </p:attrNameLst>
                                      </p:cBhvr>
                                      <p:to>
                                        <p:strVal val="0.25"/>
                                      </p:to>
                                    </p:set>
                                    <p:animEffect filter="image" prLst="opacity: 0.25">
                                      <p:cBhvr rctx="IE">
                                        <p:cTn id="13" dur="indefinite"/>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66"/>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5"/>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56"/>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0" grpId="0" animBg="1"/>
      <p:bldP spid="44" grpId="0"/>
      <p:bldP spid="45" grpId="0"/>
      <p:bldP spid="55" grpId="0"/>
      <p:bldP spid="56" grpId="0"/>
      <p:bldP spid="66" grpId="0"/>
      <p:bldP spid="67" grpId="0"/>
      <p:bldP spid="24" grpId="0"/>
      <p:bldP spid="25" grpId="0"/>
      <p:bldP spid="59" grpId="0"/>
      <p:bldP spid="60" grpId="0"/>
      <p:bldP spid="21" grpId="0" animBg="1"/>
      <p:bldP spid="26"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le 32">
            <a:extLst>
              <a:ext uri="{FF2B5EF4-FFF2-40B4-BE49-F238E27FC236}">
                <a16:creationId xmlns:a16="http://schemas.microsoft.com/office/drawing/2014/main" id="{BCB4F585-0D9D-34A1-44F2-4501B389143A}"/>
              </a:ext>
            </a:extLst>
          </p:cNvPr>
          <p:cNvSpPr/>
          <p:nvPr/>
        </p:nvSpPr>
        <p:spPr>
          <a:xfrm>
            <a:off x="81644" y="3309710"/>
            <a:ext cx="8980712" cy="886738"/>
          </a:xfrm>
          <a:prstGeom prst="roundRect">
            <a:avLst>
              <a:gd name="adj" fmla="val 7365"/>
            </a:avLst>
          </a:prstGeom>
          <a:solidFill>
            <a:srgbClr val="E8FA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ounded Rectangle 31">
            <a:extLst>
              <a:ext uri="{FF2B5EF4-FFF2-40B4-BE49-F238E27FC236}">
                <a16:creationId xmlns:a16="http://schemas.microsoft.com/office/drawing/2014/main" id="{EEA7A50F-0D6D-7EF9-E617-3F059177528F}"/>
              </a:ext>
            </a:extLst>
          </p:cNvPr>
          <p:cNvSpPr/>
          <p:nvPr/>
        </p:nvSpPr>
        <p:spPr>
          <a:xfrm>
            <a:off x="87088" y="968827"/>
            <a:ext cx="8980712" cy="2162361"/>
          </a:xfrm>
          <a:prstGeom prst="roundRect">
            <a:avLst>
              <a:gd name="adj" fmla="val 73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F22A032-01DF-5C8B-0933-E98385DA69A3}"/>
              </a:ext>
            </a:extLst>
          </p:cNvPr>
          <p:cNvSpPr>
            <a:spLocks noGrp="1"/>
          </p:cNvSpPr>
          <p:nvPr>
            <p:ph type="title"/>
          </p:nvPr>
        </p:nvSpPr>
        <p:spPr>
          <a:xfrm>
            <a:off x="0" y="1"/>
            <a:ext cx="9144000" cy="782950"/>
          </a:xfrm>
        </p:spPr>
        <p:txBody>
          <a:bodyPr/>
          <a:lstStyle/>
          <a:p>
            <a:r>
              <a:rPr lang="en-CH" dirty="0"/>
              <a:t>Compression Algorithm and Data Structures</a:t>
            </a:r>
          </a:p>
        </p:txBody>
      </p:sp>
      <p:sp>
        <p:nvSpPr>
          <p:cNvPr id="4" name="TextBox 3">
            <a:extLst>
              <a:ext uri="{FF2B5EF4-FFF2-40B4-BE49-F238E27FC236}">
                <a16:creationId xmlns:a16="http://schemas.microsoft.com/office/drawing/2014/main" id="{B0765E64-F5BC-E239-2BD5-928EF2AC32BF}"/>
              </a:ext>
            </a:extLst>
          </p:cNvPr>
          <p:cNvSpPr txBox="1"/>
          <p:nvPr/>
        </p:nvSpPr>
        <p:spPr>
          <a:xfrm>
            <a:off x="108860" y="1023257"/>
            <a:ext cx="1535378" cy="617861"/>
          </a:xfrm>
          <a:prstGeom prst="rect">
            <a:avLst/>
          </a:prstGeom>
          <a:noFill/>
        </p:spPr>
        <p:txBody>
          <a:bodyPr wrap="square" rtlCol="0">
            <a:spAutoFit/>
          </a:bodyPr>
          <a:lstStyle/>
          <a:p>
            <a:pPr marL="0" marR="0" lvl="0" indent="0" algn="l"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Consensus </a:t>
            </a:r>
          </a:p>
          <a:p>
            <a:pPr marL="0" marR="0" lvl="0" indent="0" algn="l"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Sequence</a:t>
            </a:r>
          </a:p>
        </p:txBody>
      </p:sp>
      <p:sp>
        <p:nvSpPr>
          <p:cNvPr id="5" name="Rectangle 4">
            <a:extLst>
              <a:ext uri="{FF2B5EF4-FFF2-40B4-BE49-F238E27FC236}">
                <a16:creationId xmlns:a16="http://schemas.microsoft.com/office/drawing/2014/main" id="{AD584302-DA8F-8006-1B9B-5597F7DF8DF5}"/>
              </a:ext>
            </a:extLst>
          </p:cNvPr>
          <p:cNvSpPr/>
          <p:nvPr/>
        </p:nvSpPr>
        <p:spPr>
          <a:xfrm>
            <a:off x="1570241" y="1180982"/>
            <a:ext cx="7361957" cy="302412"/>
          </a:xfrm>
          <a:prstGeom prst="rect">
            <a:avLst/>
          </a:prstGeom>
          <a:solidFill>
            <a:srgbClr val="FFC000">
              <a:lumMod val="20000"/>
              <a:lumOff val="80000"/>
            </a:srgbClr>
          </a:solidFill>
          <a:ln w="15875" cap="flat" cmpd="sng" algn="ctr">
            <a:solidFill>
              <a:sysClr val="windowText" lastClr="000000"/>
            </a:solidFill>
            <a:prstDash val="solid"/>
            <a:miter lim="800000"/>
          </a:ln>
          <a:effectLst/>
        </p:spPr>
        <p:txBody>
          <a:bodyPr lIns="0" tIns="0" rIns="0" bIns="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ATACGTAGAAAAAGTCGATGCTTGCATAAGTCGATAGTT…</a:t>
            </a:r>
          </a:p>
        </p:txBody>
      </p:sp>
      <p:sp>
        <p:nvSpPr>
          <p:cNvPr id="40" name="Rounded Rectangle 39">
            <a:extLst>
              <a:ext uri="{FF2B5EF4-FFF2-40B4-BE49-F238E27FC236}">
                <a16:creationId xmlns:a16="http://schemas.microsoft.com/office/drawing/2014/main" id="{F15080FF-63DC-7C46-0DB7-E383876875BF}"/>
              </a:ext>
            </a:extLst>
          </p:cNvPr>
          <p:cNvSpPr/>
          <p:nvPr/>
        </p:nvSpPr>
        <p:spPr>
          <a:xfrm>
            <a:off x="108860" y="4404524"/>
            <a:ext cx="8953495" cy="1959449"/>
          </a:xfrm>
          <a:prstGeom prst="roundRect">
            <a:avLst>
              <a:gd name="adj" fmla="val 6667"/>
            </a:avLst>
          </a:prstGeom>
          <a:solidFill>
            <a:srgbClr val="B5E1B9">
              <a:alpha val="55686"/>
            </a:srgbClr>
          </a:solidFill>
          <a:ln w="15875"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0EF5289F-4021-E4CD-D5D7-618C9920B490}"/>
              </a:ext>
            </a:extLst>
          </p:cNvPr>
          <p:cNvSpPr txBox="1"/>
          <p:nvPr/>
        </p:nvSpPr>
        <p:spPr>
          <a:xfrm>
            <a:off x="661305" y="3354730"/>
            <a:ext cx="2989903" cy="879472"/>
          </a:xfrm>
          <a:prstGeom prst="rect">
            <a:avLst/>
          </a:prstGeom>
          <a:noFill/>
        </p:spPr>
        <p:txBody>
          <a:bodyPr wrap="square">
            <a:spAutoFit/>
          </a:bodyPr>
          <a:lstStyle/>
          <a:p>
            <a:pPr marL="0" marR="0" lvl="0" indent="0" algn="l"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rPr>
              <a:t>Sequentially Encode</a:t>
            </a:r>
            <a:br>
              <a:rPr kumimoji="0" lang="en-CH"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rPr>
            </a:br>
            <a:r>
              <a:rPr kumimoji="0" lang="en-CH"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rPr>
              <a:t>Mismatch Information </a:t>
            </a:r>
            <a:br>
              <a:rPr kumimoji="0" lang="en-CH"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rPr>
            </a:br>
            <a:r>
              <a:rPr kumimoji="0" lang="en-CH"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rPr>
              <a:t>in Lightweight Structures</a:t>
            </a:r>
            <a:endParaRPr kumimoji="0" lang="en-GB" sz="2000" b="1" i="0" u="none" strike="noStrike" kern="1200" cap="none" spc="0" normalizeH="0" baseline="0" noProof="0" dirty="0">
              <a:ln>
                <a:noFill/>
              </a:ln>
              <a:solidFill>
                <a:srgbClr val="769763"/>
              </a:solidFill>
              <a:effectLst/>
              <a:uLnTx/>
              <a:uFillTx/>
              <a:latin typeface="Corbel" panose="020B0503020204020204" pitchFamily="34" charset="0"/>
              <a:ea typeface="+mn-ea"/>
              <a:cs typeface="+mn-cs"/>
            </a:endParaRPr>
          </a:p>
        </p:txBody>
      </p:sp>
      <p:sp>
        <p:nvSpPr>
          <p:cNvPr id="45" name="TextBox 44">
            <a:extLst>
              <a:ext uri="{FF2B5EF4-FFF2-40B4-BE49-F238E27FC236}">
                <a16:creationId xmlns:a16="http://schemas.microsoft.com/office/drawing/2014/main" id="{8C35E042-FA3C-4739-BCE3-0179FD5B69BA}"/>
              </a:ext>
            </a:extLst>
          </p:cNvPr>
          <p:cNvSpPr txBox="1"/>
          <p:nvPr/>
        </p:nvSpPr>
        <p:spPr>
          <a:xfrm>
            <a:off x="665195" y="4917537"/>
            <a:ext cx="2514663" cy="879472"/>
          </a:xfrm>
          <a:prstGeom prst="rect">
            <a:avLst/>
          </a:prstGeom>
          <a:noFill/>
        </p:spPr>
        <p:txBody>
          <a:bodyPr wrap="square">
            <a:spAutoFit/>
          </a:bodyPr>
          <a:lstStyle/>
          <a:p>
            <a:pPr marL="0" marR="0" lvl="0" indent="0" algn="l" defTabSz="457200" rtl="0" eaLnBrk="1" fontAlgn="auto" latinLnBrk="0" hangingPunct="1">
              <a:lnSpc>
                <a:spcPct val="85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905E"/>
                </a:solidFill>
                <a:effectLst/>
                <a:uLnTx/>
                <a:uFillTx/>
                <a:latin typeface="Corbel" panose="020B0503020204020204" pitchFamily="34" charset="0"/>
                <a:ea typeface="+mn-ea"/>
                <a:cs typeface="+mn-cs"/>
              </a:rPr>
              <a:t>Tune the Bit Counts </a:t>
            </a:r>
            <a:br>
              <a:rPr kumimoji="0" lang="en-GB" sz="2000" b="1" i="0" u="none" strike="noStrike" kern="1200" cap="none" spc="0" normalizeH="0" baseline="0" noProof="0" dirty="0">
                <a:ln>
                  <a:noFill/>
                </a:ln>
                <a:solidFill>
                  <a:srgbClr val="70905E"/>
                </a:solidFill>
                <a:effectLst/>
                <a:uLnTx/>
                <a:uFillTx/>
                <a:latin typeface="Corbel" panose="020B0503020204020204" pitchFamily="34" charset="0"/>
                <a:ea typeface="+mn-ea"/>
                <a:cs typeface="+mn-cs"/>
              </a:rPr>
            </a:br>
            <a:r>
              <a:rPr kumimoji="0" lang="en-GB" sz="2000" b="1" i="0" u="none" strike="noStrike" kern="1200" cap="none" spc="0" normalizeH="0" baseline="0" noProof="0" dirty="0">
                <a:ln>
                  <a:noFill/>
                </a:ln>
                <a:solidFill>
                  <a:srgbClr val="70905E"/>
                </a:solidFill>
                <a:effectLst/>
                <a:uLnTx/>
                <a:uFillTx/>
                <a:latin typeface="Corbel" panose="020B0503020204020204" pitchFamily="34" charset="0"/>
                <a:ea typeface="+mn-ea"/>
                <a:cs typeface="+mn-cs"/>
              </a:rPr>
              <a:t>Based on </a:t>
            </a:r>
            <a:br>
              <a:rPr kumimoji="0" lang="en-GB" sz="2000" b="1" i="0" u="none" strike="noStrike" kern="1200" cap="none" spc="0" normalizeH="0" baseline="0" noProof="0" dirty="0">
                <a:ln>
                  <a:noFill/>
                </a:ln>
                <a:solidFill>
                  <a:srgbClr val="70905E"/>
                </a:solidFill>
                <a:effectLst/>
                <a:uLnTx/>
                <a:uFillTx/>
                <a:latin typeface="Corbel" panose="020B0503020204020204" pitchFamily="34" charset="0"/>
                <a:ea typeface="+mn-ea"/>
                <a:cs typeface="+mn-cs"/>
              </a:rPr>
            </a:br>
            <a:r>
              <a:rPr kumimoji="0" lang="en-GB" sz="2000" b="1" i="0" u="none" strike="noStrike" kern="1200" cap="none" spc="0" normalizeH="0" baseline="0" noProof="0" dirty="0">
                <a:ln>
                  <a:noFill/>
                </a:ln>
                <a:solidFill>
                  <a:srgbClr val="70905E"/>
                </a:solidFill>
                <a:effectLst/>
                <a:uLnTx/>
                <a:uFillTx/>
                <a:latin typeface="Corbel" panose="020B0503020204020204" pitchFamily="34" charset="0"/>
                <a:ea typeface="+mn-ea"/>
                <a:cs typeface="+mn-cs"/>
              </a:rPr>
              <a:t>Read Set Properties</a:t>
            </a:r>
          </a:p>
        </p:txBody>
      </p:sp>
      <p:graphicFrame>
        <p:nvGraphicFramePr>
          <p:cNvPr id="47" name="Table 34">
            <a:extLst>
              <a:ext uri="{FF2B5EF4-FFF2-40B4-BE49-F238E27FC236}">
                <a16:creationId xmlns:a16="http://schemas.microsoft.com/office/drawing/2014/main" id="{5909B671-6D3A-1909-FDFD-7C45E7F9AE9B}"/>
              </a:ext>
            </a:extLst>
          </p:cNvPr>
          <p:cNvGraphicFramePr>
            <a:graphicFrameLocks noGrp="1"/>
          </p:cNvGraphicFramePr>
          <p:nvPr/>
        </p:nvGraphicFramePr>
        <p:xfrm>
          <a:off x="6376507" y="4478616"/>
          <a:ext cx="1993565" cy="304800"/>
        </p:xfrm>
        <a:graphic>
          <a:graphicData uri="http://schemas.openxmlformats.org/drawingml/2006/table">
            <a:tbl>
              <a:tblPr firstRow="1" bandRow="1"/>
              <a:tblGrid>
                <a:gridCol w="192895">
                  <a:extLst>
                    <a:ext uri="{9D8B030D-6E8A-4147-A177-3AD203B41FA5}">
                      <a16:colId xmlns:a16="http://schemas.microsoft.com/office/drawing/2014/main" val="512685199"/>
                    </a:ext>
                  </a:extLst>
                </a:gridCol>
                <a:gridCol w="218263">
                  <a:extLst>
                    <a:ext uri="{9D8B030D-6E8A-4147-A177-3AD203B41FA5}">
                      <a16:colId xmlns:a16="http://schemas.microsoft.com/office/drawing/2014/main" val="721312199"/>
                    </a:ext>
                  </a:extLst>
                </a:gridCol>
                <a:gridCol w="670380">
                  <a:extLst>
                    <a:ext uri="{9D8B030D-6E8A-4147-A177-3AD203B41FA5}">
                      <a16:colId xmlns:a16="http://schemas.microsoft.com/office/drawing/2014/main" val="2849083427"/>
                    </a:ext>
                  </a:extLst>
                </a:gridCol>
                <a:gridCol w="210468">
                  <a:extLst>
                    <a:ext uri="{9D8B030D-6E8A-4147-A177-3AD203B41FA5}">
                      <a16:colId xmlns:a16="http://schemas.microsoft.com/office/drawing/2014/main" val="1893748165"/>
                    </a:ext>
                  </a:extLst>
                </a:gridCol>
                <a:gridCol w="218263">
                  <a:extLst>
                    <a:ext uri="{9D8B030D-6E8A-4147-A177-3AD203B41FA5}">
                      <a16:colId xmlns:a16="http://schemas.microsoft.com/office/drawing/2014/main" val="3601179229"/>
                    </a:ext>
                  </a:extLst>
                </a:gridCol>
                <a:gridCol w="192102">
                  <a:extLst>
                    <a:ext uri="{9D8B030D-6E8A-4147-A177-3AD203B41FA5}">
                      <a16:colId xmlns:a16="http://schemas.microsoft.com/office/drawing/2014/main" val="2928449635"/>
                    </a:ext>
                  </a:extLst>
                </a:gridCol>
                <a:gridCol w="291194">
                  <a:extLst>
                    <a:ext uri="{9D8B030D-6E8A-4147-A177-3AD203B41FA5}">
                      <a16:colId xmlns:a16="http://schemas.microsoft.com/office/drawing/2014/main" val="2909608882"/>
                    </a:ext>
                  </a:extLst>
                </a:gridCol>
              </a:tblGrid>
              <a:tr h="30292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1001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tx1"/>
                          </a:solidFill>
                          <a:latin typeface="Avenir Next Medium" panose="020B0503020202020204" pitchFamily="34" charset="0"/>
                        </a:rPr>
                        <a:t>…</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extLst>
                  <a:ext uri="{0D108BD9-81ED-4DB2-BD59-A6C34878D82A}">
                    <a16:rowId xmlns:a16="http://schemas.microsoft.com/office/drawing/2014/main" val="3325818467"/>
                  </a:ext>
                </a:extLst>
              </a:tr>
            </a:tbl>
          </a:graphicData>
        </a:graphic>
      </p:graphicFrame>
      <p:graphicFrame>
        <p:nvGraphicFramePr>
          <p:cNvPr id="48" name="Table 34">
            <a:extLst>
              <a:ext uri="{FF2B5EF4-FFF2-40B4-BE49-F238E27FC236}">
                <a16:creationId xmlns:a16="http://schemas.microsoft.com/office/drawing/2014/main" id="{0E4CFC0B-F791-24BA-237E-97F7D940C7DD}"/>
              </a:ext>
            </a:extLst>
          </p:cNvPr>
          <p:cNvGraphicFramePr>
            <a:graphicFrameLocks noGrp="1"/>
          </p:cNvGraphicFramePr>
          <p:nvPr/>
        </p:nvGraphicFramePr>
        <p:xfrm>
          <a:off x="6376507" y="5158192"/>
          <a:ext cx="1494572" cy="304800"/>
        </p:xfrm>
        <a:graphic>
          <a:graphicData uri="http://schemas.openxmlformats.org/drawingml/2006/table">
            <a:tbl>
              <a:tblPr firstRow="1" bandRow="1"/>
              <a:tblGrid>
                <a:gridCol w="197118">
                  <a:extLst>
                    <a:ext uri="{9D8B030D-6E8A-4147-A177-3AD203B41FA5}">
                      <a16:colId xmlns:a16="http://schemas.microsoft.com/office/drawing/2014/main" val="512685199"/>
                    </a:ext>
                  </a:extLst>
                </a:gridCol>
                <a:gridCol w="197544">
                  <a:extLst>
                    <a:ext uri="{9D8B030D-6E8A-4147-A177-3AD203B41FA5}">
                      <a16:colId xmlns:a16="http://schemas.microsoft.com/office/drawing/2014/main" val="721312199"/>
                    </a:ext>
                  </a:extLst>
                </a:gridCol>
                <a:gridCol w="209506">
                  <a:extLst>
                    <a:ext uri="{9D8B030D-6E8A-4147-A177-3AD203B41FA5}">
                      <a16:colId xmlns:a16="http://schemas.microsoft.com/office/drawing/2014/main" val="2849083427"/>
                    </a:ext>
                  </a:extLst>
                </a:gridCol>
                <a:gridCol w="194542">
                  <a:extLst>
                    <a:ext uri="{9D8B030D-6E8A-4147-A177-3AD203B41FA5}">
                      <a16:colId xmlns:a16="http://schemas.microsoft.com/office/drawing/2014/main" val="1893748165"/>
                    </a:ext>
                  </a:extLst>
                </a:gridCol>
                <a:gridCol w="194542">
                  <a:extLst>
                    <a:ext uri="{9D8B030D-6E8A-4147-A177-3AD203B41FA5}">
                      <a16:colId xmlns:a16="http://schemas.microsoft.com/office/drawing/2014/main" val="3601179229"/>
                    </a:ext>
                  </a:extLst>
                </a:gridCol>
                <a:gridCol w="202025">
                  <a:extLst>
                    <a:ext uri="{9D8B030D-6E8A-4147-A177-3AD203B41FA5}">
                      <a16:colId xmlns:a16="http://schemas.microsoft.com/office/drawing/2014/main" val="2928449635"/>
                    </a:ext>
                  </a:extLst>
                </a:gridCol>
                <a:gridCol w="299295">
                  <a:extLst>
                    <a:ext uri="{9D8B030D-6E8A-4147-A177-3AD203B41FA5}">
                      <a16:colId xmlns:a16="http://schemas.microsoft.com/office/drawing/2014/main" val="2909608882"/>
                    </a:ext>
                  </a:extLst>
                </a:gridCol>
              </a:tblGrid>
              <a:tr h="30292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A14AE9"/>
                          </a:solidFill>
                          <a:latin typeface="Avenir Next Medium" panose="020B0503020202020204" pitchFamily="34" charset="0"/>
                        </a:rPr>
                        <a:t>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tx1"/>
                          </a:solidFill>
                          <a:latin typeface="Avenir Next Medium" panose="020B0503020202020204" pitchFamily="34" charset="0"/>
                        </a:rPr>
                        <a:t>…</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extLst>
                  <a:ext uri="{0D108BD9-81ED-4DB2-BD59-A6C34878D82A}">
                    <a16:rowId xmlns:a16="http://schemas.microsoft.com/office/drawing/2014/main" val="3325818467"/>
                  </a:ext>
                </a:extLst>
              </a:tr>
            </a:tbl>
          </a:graphicData>
        </a:graphic>
      </p:graphicFrame>
      <p:sp>
        <p:nvSpPr>
          <p:cNvPr id="55" name="TextBox 54">
            <a:extLst>
              <a:ext uri="{FF2B5EF4-FFF2-40B4-BE49-F238E27FC236}">
                <a16:creationId xmlns:a16="http://schemas.microsoft.com/office/drawing/2014/main" id="{7557FF14-5616-DCE4-FA48-308A7D5AF3ED}"/>
              </a:ext>
            </a:extLst>
          </p:cNvPr>
          <p:cNvSpPr txBox="1"/>
          <p:nvPr/>
        </p:nvSpPr>
        <p:spPr>
          <a:xfrm>
            <a:off x="3651208" y="4480077"/>
            <a:ext cx="3104709" cy="344710"/>
          </a:xfrm>
          <a:prstGeom prst="rect">
            <a:avLst/>
          </a:prstGeom>
          <a:noFill/>
        </p:spPr>
        <p:txBody>
          <a:bodyPr wrap="square" rtlCol="0">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Mismatch Pos. Array</a:t>
            </a:r>
          </a:p>
        </p:txBody>
      </p:sp>
      <p:sp>
        <p:nvSpPr>
          <p:cNvPr id="56" name="TextBox 55">
            <a:extLst>
              <a:ext uri="{FF2B5EF4-FFF2-40B4-BE49-F238E27FC236}">
                <a16:creationId xmlns:a16="http://schemas.microsoft.com/office/drawing/2014/main" id="{01F9B204-6C04-1427-6C8D-49EA0C710DA4}"/>
              </a:ext>
            </a:extLst>
          </p:cNvPr>
          <p:cNvSpPr txBox="1"/>
          <p:nvPr/>
        </p:nvSpPr>
        <p:spPr>
          <a:xfrm>
            <a:off x="2992316" y="5125444"/>
            <a:ext cx="3392238" cy="344710"/>
          </a:xfrm>
          <a:prstGeom prst="rect">
            <a:avLst/>
          </a:prstGeom>
          <a:noFill/>
        </p:spPr>
        <p:txBody>
          <a:bodyPr wrap="square" rtlCol="0">
            <a:spAutoFit/>
          </a:bodyPr>
          <a:lstStyle/>
          <a:p>
            <a:pPr marL="0" marR="0" lvl="0" indent="0" algn="r" defTabSz="457200" rtl="0" eaLnBrk="1" fontAlgn="auto" latinLnBrk="0" hangingPunct="1">
              <a:lnSpc>
                <a:spcPct val="8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Mismatch Pos. Guide Array</a:t>
            </a:r>
          </a:p>
        </p:txBody>
      </p:sp>
      <p:sp>
        <p:nvSpPr>
          <p:cNvPr id="66" name="TextBox 65">
            <a:extLst>
              <a:ext uri="{FF2B5EF4-FFF2-40B4-BE49-F238E27FC236}">
                <a16:creationId xmlns:a16="http://schemas.microsoft.com/office/drawing/2014/main" id="{444081B9-7F15-9480-4F73-C5F2BA1EE852}"/>
              </a:ext>
            </a:extLst>
          </p:cNvPr>
          <p:cNvSpPr txBox="1"/>
          <p:nvPr/>
        </p:nvSpPr>
        <p:spPr>
          <a:xfrm>
            <a:off x="42505" y="4993527"/>
            <a:ext cx="83219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5400" b="0" i="0" u="none" strike="noStrike" kern="1200" cap="none" spc="0" normalizeH="0" baseline="0" noProof="0" dirty="0">
                <a:ln>
                  <a:noFill/>
                </a:ln>
                <a:solidFill>
                  <a:srgbClr val="71905E"/>
                </a:solidFill>
                <a:effectLst/>
                <a:uLnTx/>
                <a:uFillTx/>
                <a:latin typeface="Avenir Next" panose="020B0503020202020204" pitchFamily="34" charset="0"/>
                <a:ea typeface="+mn-ea"/>
                <a:cs typeface="+mn-cs"/>
              </a:rPr>
              <a:t>⓶</a:t>
            </a:r>
          </a:p>
        </p:txBody>
      </p:sp>
      <p:sp>
        <p:nvSpPr>
          <p:cNvPr id="67" name="TextBox 66">
            <a:extLst>
              <a:ext uri="{FF2B5EF4-FFF2-40B4-BE49-F238E27FC236}">
                <a16:creationId xmlns:a16="http://schemas.microsoft.com/office/drawing/2014/main" id="{BE23BA9E-C047-B775-B1EC-4840D0EA2FC1}"/>
              </a:ext>
            </a:extLst>
          </p:cNvPr>
          <p:cNvSpPr txBox="1"/>
          <p:nvPr/>
        </p:nvSpPr>
        <p:spPr>
          <a:xfrm>
            <a:off x="29295" y="3334968"/>
            <a:ext cx="76648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5400" b="0" i="0" u="none" strike="noStrike" kern="1200" cap="none" spc="0" normalizeH="0" baseline="0" noProof="0" dirty="0">
                <a:ln>
                  <a:noFill/>
                </a:ln>
                <a:solidFill>
                  <a:srgbClr val="6F8D5C"/>
                </a:solidFill>
                <a:effectLst/>
                <a:uLnTx/>
                <a:uFillTx/>
                <a:latin typeface="Avenir Next" panose="020B0503020202020204" pitchFamily="34" charset="0"/>
                <a:ea typeface="+mn-ea"/>
                <a:cs typeface="+mn-cs"/>
              </a:rPr>
              <a:t>⓵</a:t>
            </a:r>
          </a:p>
        </p:txBody>
      </p:sp>
      <p:sp>
        <p:nvSpPr>
          <p:cNvPr id="3" name="TextBox 2">
            <a:extLst>
              <a:ext uri="{FF2B5EF4-FFF2-40B4-BE49-F238E27FC236}">
                <a16:creationId xmlns:a16="http://schemas.microsoft.com/office/drawing/2014/main" id="{D80D90E3-B7E1-7674-916E-C6FD6155CB0B}"/>
              </a:ext>
            </a:extLst>
          </p:cNvPr>
          <p:cNvSpPr txBox="1"/>
          <p:nvPr/>
        </p:nvSpPr>
        <p:spPr>
          <a:xfrm>
            <a:off x="34862" y="1932839"/>
            <a:ext cx="1535378" cy="617861"/>
          </a:xfrm>
          <a:prstGeom prst="rect">
            <a:avLst/>
          </a:prstGeom>
          <a:noFill/>
        </p:spPr>
        <p:txBody>
          <a:bodyPr wrap="square"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Mismatch</a:t>
            </a:r>
          </a:p>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4E67C8"/>
                </a:solidFill>
                <a:effectLst/>
                <a:uLnTx/>
                <a:uFillTx/>
                <a:latin typeface="Corbel" panose="020B0503020204020204" pitchFamily="34" charset="0"/>
                <a:ea typeface="+mn-ea"/>
                <a:cs typeface="+mn-cs"/>
              </a:rPr>
              <a:t>Information</a:t>
            </a:r>
          </a:p>
        </p:txBody>
      </p:sp>
      <p:sp>
        <p:nvSpPr>
          <p:cNvPr id="9" name="Rounded Rectangle 8">
            <a:extLst>
              <a:ext uri="{FF2B5EF4-FFF2-40B4-BE49-F238E27FC236}">
                <a16:creationId xmlns:a16="http://schemas.microsoft.com/office/drawing/2014/main" id="{CC71EA06-4F2F-B7BE-203F-E2B37F114567}"/>
              </a:ext>
            </a:extLst>
          </p:cNvPr>
          <p:cNvSpPr/>
          <p:nvPr/>
        </p:nvSpPr>
        <p:spPr>
          <a:xfrm>
            <a:off x="1570241" y="1687782"/>
            <a:ext cx="7375047" cy="1318087"/>
          </a:xfrm>
          <a:prstGeom prst="roundRect">
            <a:avLst>
              <a:gd name="adj" fmla="val 0"/>
            </a:avLst>
          </a:prstGeom>
          <a:solidFill>
            <a:schemeClr val="accent1">
              <a:lumMod val="60000"/>
              <a:lumOff val="40000"/>
            </a:schemeClr>
          </a:solidFill>
          <a:ln w="12700" cap="flat" cmpd="sng" algn="ctr">
            <a:noFill/>
            <a:prstDash val="solid"/>
            <a:miter lim="800000"/>
          </a:ln>
          <a:effectLst/>
        </p:spPr>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F2FFB62C-17EF-97AE-B36A-56F4F0E742D3}"/>
              </a:ext>
            </a:extLst>
          </p:cNvPr>
          <p:cNvSpPr/>
          <p:nvPr/>
        </p:nvSpPr>
        <p:spPr>
          <a:xfrm>
            <a:off x="4073779"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Pos.</a:t>
            </a:r>
          </a:p>
        </p:txBody>
      </p:sp>
      <p:sp>
        <p:nvSpPr>
          <p:cNvPr id="16" name="TextBox 15">
            <a:extLst>
              <a:ext uri="{FF2B5EF4-FFF2-40B4-BE49-F238E27FC236}">
                <a16:creationId xmlns:a16="http://schemas.microsoft.com/office/drawing/2014/main" id="{CEE9CBD9-5CB4-CC4C-6441-0E3314D44411}"/>
              </a:ext>
            </a:extLst>
          </p:cNvPr>
          <p:cNvSpPr txBox="1"/>
          <p:nvPr/>
        </p:nvSpPr>
        <p:spPr>
          <a:xfrm>
            <a:off x="1583783" y="2084760"/>
            <a:ext cx="865383" cy="329834"/>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Read 1</a:t>
            </a:r>
          </a:p>
        </p:txBody>
      </p:sp>
      <p:sp>
        <p:nvSpPr>
          <p:cNvPr id="18" name="TextBox 17">
            <a:extLst>
              <a:ext uri="{FF2B5EF4-FFF2-40B4-BE49-F238E27FC236}">
                <a16:creationId xmlns:a16="http://schemas.microsoft.com/office/drawing/2014/main" id="{878C2DE0-13AB-3124-8190-264EF47C6A2B}"/>
              </a:ext>
            </a:extLst>
          </p:cNvPr>
          <p:cNvSpPr txBox="1"/>
          <p:nvPr/>
        </p:nvSpPr>
        <p:spPr>
          <a:xfrm>
            <a:off x="4073778" y="2058485"/>
            <a:ext cx="150139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1, 0, 9</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22" name="TextBox 21">
            <a:extLst>
              <a:ext uri="{FF2B5EF4-FFF2-40B4-BE49-F238E27FC236}">
                <a16:creationId xmlns:a16="http://schemas.microsoft.com/office/drawing/2014/main" id="{70CABB9E-FC94-EEED-E2B5-E70A1E1F150A}"/>
              </a:ext>
            </a:extLst>
          </p:cNvPr>
          <p:cNvSpPr txBox="1"/>
          <p:nvPr/>
        </p:nvSpPr>
        <p:spPr>
          <a:xfrm>
            <a:off x="1531215" y="2465723"/>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1" name="TextBox 30">
            <a:extLst>
              <a:ext uri="{FF2B5EF4-FFF2-40B4-BE49-F238E27FC236}">
                <a16:creationId xmlns:a16="http://schemas.microsoft.com/office/drawing/2014/main" id="{A1F2E689-94D6-0461-6311-0A10BA3F674F}"/>
              </a:ext>
            </a:extLst>
          </p:cNvPr>
          <p:cNvSpPr txBox="1"/>
          <p:nvPr/>
        </p:nvSpPr>
        <p:spPr>
          <a:xfrm>
            <a:off x="4286401" y="246928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6" name="TextBox 35">
            <a:extLst>
              <a:ext uri="{FF2B5EF4-FFF2-40B4-BE49-F238E27FC236}">
                <a16:creationId xmlns:a16="http://schemas.microsoft.com/office/drawing/2014/main" id="{FDF8E13C-55F3-7F48-2FCE-DF7DD3D99C78}"/>
              </a:ext>
            </a:extLst>
          </p:cNvPr>
          <p:cNvSpPr txBox="1"/>
          <p:nvPr/>
        </p:nvSpPr>
        <p:spPr>
          <a:xfrm>
            <a:off x="1583783" y="2455660"/>
            <a:ext cx="865383" cy="329834"/>
          </a:xfrm>
          <a:prstGeom prst="rect">
            <a:avLst/>
          </a:prstGeom>
          <a:noFill/>
        </p:spPr>
        <p:txBody>
          <a:bodyPr wrap="square" rtlCol="0">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Read 2</a:t>
            </a:r>
          </a:p>
        </p:txBody>
      </p:sp>
      <p:grpSp>
        <p:nvGrpSpPr>
          <p:cNvPr id="6" name="Group 5">
            <a:extLst>
              <a:ext uri="{FF2B5EF4-FFF2-40B4-BE49-F238E27FC236}">
                <a16:creationId xmlns:a16="http://schemas.microsoft.com/office/drawing/2014/main" id="{026ADFD8-2C40-222D-CD21-BF543FD5EFF6}"/>
              </a:ext>
            </a:extLst>
          </p:cNvPr>
          <p:cNvGrpSpPr/>
          <p:nvPr/>
        </p:nvGrpSpPr>
        <p:grpSpPr>
          <a:xfrm>
            <a:off x="2451492" y="1764473"/>
            <a:ext cx="1510545" cy="1228031"/>
            <a:chOff x="2451492" y="1764473"/>
            <a:chExt cx="1510545" cy="1228031"/>
          </a:xfrm>
        </p:grpSpPr>
        <p:sp>
          <p:nvSpPr>
            <p:cNvPr id="10" name="Rounded Rectangle 9">
              <a:extLst>
                <a:ext uri="{FF2B5EF4-FFF2-40B4-BE49-F238E27FC236}">
                  <a16:creationId xmlns:a16="http://schemas.microsoft.com/office/drawing/2014/main" id="{2FAA211A-B040-5F3A-0ED7-9279C22A462A}"/>
                </a:ext>
              </a:extLst>
            </p:cNvPr>
            <p:cNvSpPr/>
            <p:nvPr/>
          </p:nvSpPr>
          <p:spPr>
            <a:xfrm>
              <a:off x="2451492"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Matching Pos.</a:t>
              </a:r>
            </a:p>
          </p:txBody>
        </p:sp>
        <p:sp>
          <p:nvSpPr>
            <p:cNvPr id="17" name="TextBox 16">
              <a:extLst>
                <a:ext uri="{FF2B5EF4-FFF2-40B4-BE49-F238E27FC236}">
                  <a16:creationId xmlns:a16="http://schemas.microsoft.com/office/drawing/2014/main" id="{E4E28B09-A046-8BF9-285E-03BB7CAC84F1}"/>
                </a:ext>
              </a:extLst>
            </p:cNvPr>
            <p:cNvSpPr txBox="1"/>
            <p:nvPr/>
          </p:nvSpPr>
          <p:spPr>
            <a:xfrm>
              <a:off x="2451492" y="205848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7</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30" name="TextBox 29">
              <a:extLst>
                <a:ext uri="{FF2B5EF4-FFF2-40B4-BE49-F238E27FC236}">
                  <a16:creationId xmlns:a16="http://schemas.microsoft.com/office/drawing/2014/main" id="{268C925A-1BE5-F835-C545-F6FBDF0AF90B}"/>
                </a:ext>
              </a:extLst>
            </p:cNvPr>
            <p:cNvSpPr txBox="1"/>
            <p:nvPr/>
          </p:nvSpPr>
          <p:spPr>
            <a:xfrm>
              <a:off x="2697749" y="2469284"/>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7" name="TextBox 36">
              <a:extLst>
                <a:ext uri="{FF2B5EF4-FFF2-40B4-BE49-F238E27FC236}">
                  <a16:creationId xmlns:a16="http://schemas.microsoft.com/office/drawing/2014/main" id="{86713277-4A20-9F3C-5EFC-87ABD68B1BD2}"/>
                </a:ext>
              </a:extLst>
            </p:cNvPr>
            <p:cNvSpPr txBox="1"/>
            <p:nvPr/>
          </p:nvSpPr>
          <p:spPr>
            <a:xfrm>
              <a:off x="2451492" y="240836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10 </a:t>
              </a:r>
            </a:p>
          </p:txBody>
        </p:sp>
      </p:grpSp>
      <p:sp>
        <p:nvSpPr>
          <p:cNvPr id="38" name="TextBox 37">
            <a:extLst>
              <a:ext uri="{FF2B5EF4-FFF2-40B4-BE49-F238E27FC236}">
                <a16:creationId xmlns:a16="http://schemas.microsoft.com/office/drawing/2014/main" id="{C0498E66-4501-6A80-8A51-8B2E7F3E7F85}"/>
              </a:ext>
            </a:extLst>
          </p:cNvPr>
          <p:cNvSpPr txBox="1"/>
          <p:nvPr/>
        </p:nvSpPr>
        <p:spPr>
          <a:xfrm>
            <a:off x="4073778" y="2387345"/>
            <a:ext cx="150139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1, 1, 0</a:t>
            </a:r>
            <a:r>
              <a:rPr kumimoji="0" lang="en-CH" sz="20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 </a:t>
            </a:r>
          </a:p>
        </p:txBody>
      </p:sp>
      <p:grpSp>
        <p:nvGrpSpPr>
          <p:cNvPr id="7" name="Group 6">
            <a:extLst>
              <a:ext uri="{FF2B5EF4-FFF2-40B4-BE49-F238E27FC236}">
                <a16:creationId xmlns:a16="http://schemas.microsoft.com/office/drawing/2014/main" id="{F053A88F-A54B-C05E-6214-FDAA8E37609C}"/>
              </a:ext>
            </a:extLst>
          </p:cNvPr>
          <p:cNvGrpSpPr/>
          <p:nvPr/>
        </p:nvGrpSpPr>
        <p:grpSpPr>
          <a:xfrm>
            <a:off x="5696066" y="1764473"/>
            <a:ext cx="1510545" cy="1233286"/>
            <a:chOff x="5696066" y="1764473"/>
            <a:chExt cx="1510545" cy="1233286"/>
          </a:xfrm>
        </p:grpSpPr>
        <p:sp>
          <p:nvSpPr>
            <p:cNvPr id="13" name="Rounded Rectangle 12">
              <a:extLst>
                <a:ext uri="{FF2B5EF4-FFF2-40B4-BE49-F238E27FC236}">
                  <a16:creationId xmlns:a16="http://schemas.microsoft.com/office/drawing/2014/main" id="{7C5FFB97-E543-8053-11DF-0C39F1C2247B}"/>
                </a:ext>
              </a:extLst>
            </p:cNvPr>
            <p:cNvSpPr/>
            <p:nvPr/>
          </p:nvSpPr>
          <p:spPr>
            <a:xfrm>
              <a:off x="5696066"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Base</a:t>
              </a:r>
            </a:p>
          </p:txBody>
        </p:sp>
        <p:sp>
          <p:nvSpPr>
            <p:cNvPr id="19" name="TextBox 18">
              <a:extLst>
                <a:ext uri="{FF2B5EF4-FFF2-40B4-BE49-F238E27FC236}">
                  <a16:creationId xmlns:a16="http://schemas.microsoft.com/office/drawing/2014/main" id="{769E1CFE-D9A8-1DEB-08EB-2DD636B36DB7}"/>
                </a:ext>
              </a:extLst>
            </p:cNvPr>
            <p:cNvSpPr txBox="1"/>
            <p:nvPr/>
          </p:nvSpPr>
          <p:spPr>
            <a:xfrm>
              <a:off x="5698390" y="2058485"/>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C</a:t>
              </a: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 T, A</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34" name="TextBox 33">
              <a:extLst>
                <a:ext uri="{FF2B5EF4-FFF2-40B4-BE49-F238E27FC236}">
                  <a16:creationId xmlns:a16="http://schemas.microsoft.com/office/drawing/2014/main" id="{CA24098B-1987-6AB8-46C3-8DA1AE2C1709}"/>
                </a:ext>
              </a:extLst>
            </p:cNvPr>
            <p:cNvSpPr txBox="1"/>
            <p:nvPr/>
          </p:nvSpPr>
          <p:spPr>
            <a:xfrm>
              <a:off x="5988252" y="2474539"/>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9" name="TextBox 38">
              <a:extLst>
                <a:ext uri="{FF2B5EF4-FFF2-40B4-BE49-F238E27FC236}">
                  <a16:creationId xmlns:a16="http://schemas.microsoft.com/office/drawing/2014/main" id="{63F8841D-921D-0DF2-077A-F63A425184F6}"/>
                </a:ext>
              </a:extLst>
            </p:cNvPr>
            <p:cNvSpPr txBox="1"/>
            <p:nvPr/>
          </p:nvSpPr>
          <p:spPr>
            <a:xfrm>
              <a:off x="5698390" y="2392600"/>
              <a:ext cx="15058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A</a:t>
              </a:r>
              <a:r>
                <a:rPr kumimoji="0" lang="en-CH" sz="20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 T, T</a:t>
              </a:r>
              <a:r>
                <a:rPr kumimoji="0" lang="en-CH" sz="20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 </a:t>
              </a:r>
            </a:p>
          </p:txBody>
        </p:sp>
      </p:grpSp>
      <p:grpSp>
        <p:nvGrpSpPr>
          <p:cNvPr id="8" name="Group 7">
            <a:extLst>
              <a:ext uri="{FF2B5EF4-FFF2-40B4-BE49-F238E27FC236}">
                <a16:creationId xmlns:a16="http://schemas.microsoft.com/office/drawing/2014/main" id="{F0FB2107-C442-4F71-0FF8-A46AA015BDC1}"/>
              </a:ext>
            </a:extLst>
          </p:cNvPr>
          <p:cNvGrpSpPr/>
          <p:nvPr/>
        </p:nvGrpSpPr>
        <p:grpSpPr>
          <a:xfrm>
            <a:off x="7264281" y="1764473"/>
            <a:ext cx="1617342" cy="1233286"/>
            <a:chOff x="7264281" y="1764473"/>
            <a:chExt cx="1617342" cy="1233286"/>
          </a:xfrm>
        </p:grpSpPr>
        <p:sp>
          <p:nvSpPr>
            <p:cNvPr id="14" name="Rounded Rectangle 13">
              <a:extLst>
                <a:ext uri="{FF2B5EF4-FFF2-40B4-BE49-F238E27FC236}">
                  <a16:creationId xmlns:a16="http://schemas.microsoft.com/office/drawing/2014/main" id="{A4153405-8713-E5E3-2B32-E38CCB909BB3}"/>
                </a:ext>
              </a:extLst>
            </p:cNvPr>
            <p:cNvSpPr/>
            <p:nvPr/>
          </p:nvSpPr>
          <p:spPr>
            <a:xfrm>
              <a:off x="7318352" y="1764473"/>
              <a:ext cx="1510545" cy="1160933"/>
            </a:xfrm>
            <a:prstGeom prst="roundRect">
              <a:avLst>
                <a:gd name="adj" fmla="val 7028"/>
              </a:avLst>
            </a:prstGeom>
            <a:solidFill>
              <a:srgbClr val="E7ED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Mismatch Type</a:t>
              </a:r>
            </a:p>
          </p:txBody>
        </p:sp>
        <p:sp>
          <p:nvSpPr>
            <p:cNvPr id="20" name="TextBox 19">
              <a:extLst>
                <a:ext uri="{FF2B5EF4-FFF2-40B4-BE49-F238E27FC236}">
                  <a16:creationId xmlns:a16="http://schemas.microsoft.com/office/drawing/2014/main" id="{4510889D-D018-F064-B64B-ED964A206739}"/>
                </a:ext>
              </a:extLst>
            </p:cNvPr>
            <p:cNvSpPr txBox="1"/>
            <p:nvPr/>
          </p:nvSpPr>
          <p:spPr>
            <a:xfrm>
              <a:off x="7264281" y="2058485"/>
              <a:ext cx="1617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Subs</a:t>
              </a:r>
              <a:r>
                <a:rPr kumimoji="0" lang="en-CH" sz="18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 Subs, Ins</a:t>
              </a:r>
              <a:r>
                <a:rPr kumimoji="0" lang="en-CH" sz="18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35" name="TextBox 34">
              <a:extLst>
                <a:ext uri="{FF2B5EF4-FFF2-40B4-BE49-F238E27FC236}">
                  <a16:creationId xmlns:a16="http://schemas.microsoft.com/office/drawing/2014/main" id="{DA2D0C63-436A-B6CD-1306-E214D332ADE1}"/>
                </a:ext>
              </a:extLst>
            </p:cNvPr>
            <p:cNvSpPr txBox="1"/>
            <p:nvPr/>
          </p:nvSpPr>
          <p:spPr>
            <a:xfrm>
              <a:off x="7605447" y="2474539"/>
              <a:ext cx="9848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9" name="TextBox 48">
              <a:extLst>
                <a:ext uri="{FF2B5EF4-FFF2-40B4-BE49-F238E27FC236}">
                  <a16:creationId xmlns:a16="http://schemas.microsoft.com/office/drawing/2014/main" id="{965E2A2E-98A3-3197-4AB3-1282FC0A5BC5}"/>
                </a:ext>
              </a:extLst>
            </p:cNvPr>
            <p:cNvSpPr txBox="1"/>
            <p:nvPr/>
          </p:nvSpPr>
          <p:spPr>
            <a:xfrm>
              <a:off x="7264281" y="2392600"/>
              <a:ext cx="1617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Ins</a:t>
              </a:r>
              <a:r>
                <a:rPr kumimoji="0" lang="en-CH" sz="1800" b="0" i="0" u="none" strike="noStrike" kern="1200" cap="none" spc="0" normalizeH="0" baseline="0" noProof="0" dirty="0">
                  <a:ln>
                    <a:noFill/>
                  </a:ln>
                  <a:solidFill>
                    <a:srgbClr val="9142CF"/>
                  </a:solidFill>
                  <a:effectLst>
                    <a:glow rad="25400">
                      <a:prstClr val="white"/>
                    </a:glow>
                  </a:effectLst>
                  <a:uLnTx/>
                  <a:uFillTx/>
                  <a:latin typeface="Calibri" panose="020F0502020204030204"/>
                  <a:ea typeface="+mn-ea"/>
                  <a:cs typeface="+mn-cs"/>
                </a:rPr>
                <a:t>, Subs, Ins</a:t>
              </a:r>
              <a:r>
                <a:rPr kumimoji="0" lang="en-CH" sz="1800" b="0" i="0" u="none" strike="noStrike" kern="1200" cap="none" spc="0" normalizeH="0" baseline="0" noProof="0" dirty="0">
                  <a:ln>
                    <a:noFill/>
                  </a:ln>
                  <a:solidFill>
                    <a:srgbClr val="9142CF"/>
                  </a:solidFill>
                  <a:effectLst>
                    <a:glow rad="25400">
                      <a:prstClr val="white"/>
                    </a:glow>
                  </a:effectLst>
                  <a:uLnTx/>
                  <a:uFillTx/>
                  <a:latin typeface="Corbel" panose="020B0503020204020204" pitchFamily="34" charset="0"/>
                  <a:ea typeface="+mn-ea"/>
                  <a:cs typeface="+mn-cs"/>
                </a:rPr>
                <a:t> </a:t>
              </a:r>
            </a:p>
          </p:txBody>
        </p:sp>
      </p:grpSp>
      <p:graphicFrame>
        <p:nvGraphicFramePr>
          <p:cNvPr id="11" name="Table 34">
            <a:extLst>
              <a:ext uri="{FF2B5EF4-FFF2-40B4-BE49-F238E27FC236}">
                <a16:creationId xmlns:a16="http://schemas.microsoft.com/office/drawing/2014/main" id="{F78815F7-AD26-105F-682D-33C83E72E233}"/>
              </a:ext>
            </a:extLst>
          </p:cNvPr>
          <p:cNvGraphicFramePr>
            <a:graphicFrameLocks noGrp="1"/>
          </p:cNvGraphicFramePr>
          <p:nvPr/>
        </p:nvGraphicFramePr>
        <p:xfrm>
          <a:off x="3457455" y="3572158"/>
          <a:ext cx="5487832" cy="304800"/>
        </p:xfrm>
        <a:graphic>
          <a:graphicData uri="http://schemas.openxmlformats.org/drawingml/2006/table">
            <a:tbl>
              <a:tblPr firstRow="1" bandRow="1"/>
              <a:tblGrid>
                <a:gridCol w="783976">
                  <a:extLst>
                    <a:ext uri="{9D8B030D-6E8A-4147-A177-3AD203B41FA5}">
                      <a16:colId xmlns:a16="http://schemas.microsoft.com/office/drawing/2014/main" val="512685199"/>
                    </a:ext>
                  </a:extLst>
                </a:gridCol>
                <a:gridCol w="783976">
                  <a:extLst>
                    <a:ext uri="{9D8B030D-6E8A-4147-A177-3AD203B41FA5}">
                      <a16:colId xmlns:a16="http://schemas.microsoft.com/office/drawing/2014/main" val="721312199"/>
                    </a:ext>
                  </a:extLst>
                </a:gridCol>
                <a:gridCol w="783976">
                  <a:extLst>
                    <a:ext uri="{9D8B030D-6E8A-4147-A177-3AD203B41FA5}">
                      <a16:colId xmlns:a16="http://schemas.microsoft.com/office/drawing/2014/main" val="2849083427"/>
                    </a:ext>
                  </a:extLst>
                </a:gridCol>
                <a:gridCol w="783976">
                  <a:extLst>
                    <a:ext uri="{9D8B030D-6E8A-4147-A177-3AD203B41FA5}">
                      <a16:colId xmlns:a16="http://schemas.microsoft.com/office/drawing/2014/main" val="1893748165"/>
                    </a:ext>
                  </a:extLst>
                </a:gridCol>
                <a:gridCol w="783976">
                  <a:extLst>
                    <a:ext uri="{9D8B030D-6E8A-4147-A177-3AD203B41FA5}">
                      <a16:colId xmlns:a16="http://schemas.microsoft.com/office/drawing/2014/main" val="3601179229"/>
                    </a:ext>
                  </a:extLst>
                </a:gridCol>
                <a:gridCol w="783976">
                  <a:extLst>
                    <a:ext uri="{9D8B030D-6E8A-4147-A177-3AD203B41FA5}">
                      <a16:colId xmlns:a16="http://schemas.microsoft.com/office/drawing/2014/main" val="2928449635"/>
                    </a:ext>
                  </a:extLst>
                </a:gridCol>
                <a:gridCol w="783976">
                  <a:extLst>
                    <a:ext uri="{9D8B030D-6E8A-4147-A177-3AD203B41FA5}">
                      <a16:colId xmlns:a16="http://schemas.microsoft.com/office/drawing/2014/main" val="2909608882"/>
                    </a:ext>
                  </a:extLst>
                </a:gridCol>
              </a:tblGrid>
              <a:tr h="30292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0001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0000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accent5"/>
                          </a:solidFill>
                          <a:latin typeface="Avenir Next Medium" panose="020B0503020202020204" pitchFamily="34" charset="0"/>
                        </a:rPr>
                        <a:t>1001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9143CF"/>
                          </a:solidFill>
                          <a:latin typeface="Avenir Next Medium" panose="020B0503020202020204" pitchFamily="34" charset="0"/>
                        </a:rPr>
                        <a:t>0001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9143CF"/>
                          </a:solidFill>
                          <a:latin typeface="Avenir Next Medium" panose="020B0503020202020204" pitchFamily="34" charset="0"/>
                        </a:rPr>
                        <a:t>0001</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rgbClr val="9143CF"/>
                          </a:solidFill>
                          <a:latin typeface="Avenir Next Medium" panose="020B0503020202020204" pitchFamily="34" charset="0"/>
                        </a:rPr>
                        <a:t>0000</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i="0" dirty="0">
                          <a:solidFill>
                            <a:schemeClr val="tx1"/>
                          </a:solidFill>
                          <a:latin typeface="Avenir Next Medium" panose="020B0503020202020204" pitchFamily="34" charset="0"/>
                        </a:rPr>
                        <a:t>…</a:t>
                      </a:r>
                    </a:p>
                  </a:txBody>
                  <a:tcPr marL="0" marR="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AFA"/>
                    </a:solidFill>
                  </a:tcPr>
                </a:tc>
                <a:extLst>
                  <a:ext uri="{0D108BD9-81ED-4DB2-BD59-A6C34878D82A}">
                    <a16:rowId xmlns:a16="http://schemas.microsoft.com/office/drawing/2014/main" val="3325818467"/>
                  </a:ext>
                </a:extLst>
              </a:tr>
            </a:tbl>
          </a:graphicData>
        </a:graphic>
      </p:graphicFrame>
      <p:sp>
        <p:nvSpPr>
          <p:cNvPr id="15" name="Rounded Rectangle 14">
            <a:extLst>
              <a:ext uri="{FF2B5EF4-FFF2-40B4-BE49-F238E27FC236}">
                <a16:creationId xmlns:a16="http://schemas.microsoft.com/office/drawing/2014/main" id="{8EE4DB17-7D82-4089-5428-28A3C6BCEF7F}"/>
              </a:ext>
            </a:extLst>
          </p:cNvPr>
          <p:cNvSpPr/>
          <p:nvPr/>
        </p:nvSpPr>
        <p:spPr>
          <a:xfrm>
            <a:off x="1644238" y="2118418"/>
            <a:ext cx="7237385" cy="280495"/>
          </a:xfrm>
          <a:prstGeom prst="roundRect">
            <a:avLst/>
          </a:prstGeom>
          <a:noFill/>
          <a:ln w="28575">
            <a:solidFill>
              <a:schemeClr val="accent5"/>
            </a:solidFill>
            <a:prstDash val="sysDash"/>
          </a:ln>
          <a:effectLst>
            <a:glow rad="12700">
              <a:schemeClr val="bg1">
                <a:alpha val="72103"/>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ounded Rectangle 22">
            <a:extLst>
              <a:ext uri="{FF2B5EF4-FFF2-40B4-BE49-F238E27FC236}">
                <a16:creationId xmlns:a16="http://schemas.microsoft.com/office/drawing/2014/main" id="{64FE66A2-96FD-DB3C-7851-14FC8BC2DC47}"/>
              </a:ext>
            </a:extLst>
          </p:cNvPr>
          <p:cNvSpPr/>
          <p:nvPr/>
        </p:nvSpPr>
        <p:spPr>
          <a:xfrm>
            <a:off x="1651339" y="2465958"/>
            <a:ext cx="7237385" cy="280495"/>
          </a:xfrm>
          <a:prstGeom prst="roundRect">
            <a:avLst/>
          </a:prstGeom>
          <a:noFill/>
          <a:ln w="28575">
            <a:solidFill>
              <a:srgbClr val="8C3ECB"/>
            </a:solidFill>
            <a:prstDash val="sysDash"/>
          </a:ln>
          <a:effectLst>
            <a:glow rad="12700">
              <a:schemeClr val="bg1">
                <a:alpha val="72103"/>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C1718FA-EEF4-B45B-E820-4733A845A676}"/>
              </a:ext>
            </a:extLst>
          </p:cNvPr>
          <p:cNvSpPr txBox="1"/>
          <p:nvPr/>
        </p:nvSpPr>
        <p:spPr>
          <a:xfrm>
            <a:off x="3457455" y="3246574"/>
            <a:ext cx="239201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FF8021"/>
                </a:solidFill>
                <a:effectLst>
                  <a:glow rad="25400">
                    <a:prstClr val="white"/>
                  </a:glow>
                </a:effectLst>
                <a:uLnTx/>
                <a:uFillTx/>
                <a:latin typeface="Calibri" panose="020F0502020204030204"/>
                <a:ea typeface="+mn-ea"/>
                <a:cs typeface="+mn-cs"/>
              </a:rPr>
              <a:t>     1          0            9</a:t>
            </a:r>
            <a:r>
              <a:rPr kumimoji="0" lang="en-CH" sz="2000" b="0" i="0" u="none" strike="noStrike" kern="1200" cap="none" spc="0" normalizeH="0" baseline="0" noProof="0" dirty="0">
                <a:ln>
                  <a:noFill/>
                </a:ln>
                <a:solidFill>
                  <a:srgbClr val="FF8021"/>
                </a:solidFill>
                <a:effectLst>
                  <a:glow rad="25400">
                    <a:prstClr val="white"/>
                  </a:glow>
                </a:effectLst>
                <a:uLnTx/>
                <a:uFillTx/>
                <a:latin typeface="Corbel" panose="020B0503020204020204" pitchFamily="34" charset="0"/>
                <a:ea typeface="+mn-ea"/>
                <a:cs typeface="+mn-cs"/>
              </a:rPr>
              <a:t> </a:t>
            </a:r>
          </a:p>
        </p:txBody>
      </p:sp>
      <p:sp>
        <p:nvSpPr>
          <p:cNvPr id="25" name="TextBox 24">
            <a:extLst>
              <a:ext uri="{FF2B5EF4-FFF2-40B4-BE49-F238E27FC236}">
                <a16:creationId xmlns:a16="http://schemas.microsoft.com/office/drawing/2014/main" id="{52F0D4D4-C094-DD04-1597-E0A32D9B46A6}"/>
              </a:ext>
            </a:extLst>
          </p:cNvPr>
          <p:cNvSpPr txBox="1"/>
          <p:nvPr/>
        </p:nvSpPr>
        <p:spPr>
          <a:xfrm>
            <a:off x="5715001" y="3236773"/>
            <a:ext cx="239201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srgbClr val="8C3ECB"/>
                </a:solidFill>
                <a:effectLst>
                  <a:glow rad="25400">
                    <a:prstClr val="white"/>
                  </a:glow>
                </a:effectLst>
                <a:uLnTx/>
                <a:uFillTx/>
                <a:latin typeface="Calibri" panose="020F0502020204030204"/>
                <a:ea typeface="+mn-ea"/>
                <a:cs typeface="+mn-cs"/>
              </a:rPr>
              <a:t>     1            1           0</a:t>
            </a:r>
            <a:r>
              <a:rPr kumimoji="0" lang="en-CH" sz="2000" b="0" i="0" u="none" strike="noStrike" kern="1200" cap="none" spc="0" normalizeH="0" baseline="0" noProof="0" dirty="0">
                <a:ln>
                  <a:noFill/>
                </a:ln>
                <a:solidFill>
                  <a:srgbClr val="8C3ECB"/>
                </a:solidFill>
                <a:effectLst>
                  <a:glow rad="25400">
                    <a:prstClr val="white"/>
                  </a:glow>
                </a:effectLst>
                <a:uLnTx/>
                <a:uFillTx/>
                <a:latin typeface="Corbel" panose="020B0503020204020204" pitchFamily="34" charset="0"/>
                <a:ea typeface="+mn-ea"/>
                <a:cs typeface="+mn-cs"/>
              </a:rPr>
              <a:t> </a:t>
            </a:r>
          </a:p>
        </p:txBody>
      </p:sp>
      <p:cxnSp>
        <p:nvCxnSpPr>
          <p:cNvPr id="27" name="Curved Connector 26">
            <a:extLst>
              <a:ext uri="{FF2B5EF4-FFF2-40B4-BE49-F238E27FC236}">
                <a16:creationId xmlns:a16="http://schemas.microsoft.com/office/drawing/2014/main" id="{C3B31BE9-B4B9-8699-E128-2FFBE2B6D205}"/>
              </a:ext>
            </a:extLst>
          </p:cNvPr>
          <p:cNvCxnSpPr>
            <a:cxnSpLocks/>
          </p:cNvCxnSpPr>
          <p:nvPr/>
        </p:nvCxnSpPr>
        <p:spPr>
          <a:xfrm rot="10800000" flipV="1">
            <a:off x="5715001" y="5470151"/>
            <a:ext cx="946357" cy="419021"/>
          </a:xfrm>
          <a:prstGeom prst="curvedConnector3">
            <a:avLst>
              <a:gd name="adj1" fmla="val 27265"/>
            </a:avLst>
          </a:prstGeom>
          <a:ln w="28575">
            <a:solidFill>
              <a:srgbClr val="B3860E"/>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Curved Connector 27">
            <a:extLst>
              <a:ext uri="{FF2B5EF4-FFF2-40B4-BE49-F238E27FC236}">
                <a16:creationId xmlns:a16="http://schemas.microsoft.com/office/drawing/2014/main" id="{3CB4D8CD-A359-474E-87DE-F4F0AC832675}"/>
              </a:ext>
            </a:extLst>
          </p:cNvPr>
          <p:cNvCxnSpPr>
            <a:cxnSpLocks/>
          </p:cNvCxnSpPr>
          <p:nvPr/>
        </p:nvCxnSpPr>
        <p:spPr>
          <a:xfrm rot="10800000" flipV="1">
            <a:off x="5715001" y="5477316"/>
            <a:ext cx="1196009" cy="731342"/>
          </a:xfrm>
          <a:prstGeom prst="curvedConnector3">
            <a:avLst>
              <a:gd name="adj1" fmla="val 28638"/>
            </a:avLst>
          </a:prstGeom>
          <a:ln w="28575">
            <a:solidFill>
              <a:srgbClr val="B3860E"/>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2308F3C8-B146-8A6B-B65D-D011E35EAE4A}"/>
              </a:ext>
            </a:extLst>
          </p:cNvPr>
          <p:cNvSpPr txBox="1"/>
          <p:nvPr/>
        </p:nvSpPr>
        <p:spPr>
          <a:xfrm>
            <a:off x="4180635" y="5666137"/>
            <a:ext cx="190174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B3860E"/>
                </a:solidFill>
                <a:effectLst/>
                <a:uLnTx/>
                <a:uFillTx/>
                <a:latin typeface="Corbel" panose="020B0503020204020204" pitchFamily="34" charset="0"/>
                <a:ea typeface="+mn-ea"/>
                <a:cs typeface="+mn-cs"/>
              </a:rPr>
              <a:t>Indicates 1 bit</a:t>
            </a:r>
          </a:p>
        </p:txBody>
      </p:sp>
      <p:sp>
        <p:nvSpPr>
          <p:cNvPr id="60" name="TextBox 59">
            <a:extLst>
              <a:ext uri="{FF2B5EF4-FFF2-40B4-BE49-F238E27FC236}">
                <a16:creationId xmlns:a16="http://schemas.microsoft.com/office/drawing/2014/main" id="{F8072825-2B70-350B-6BD8-3F66CAD44E08}"/>
              </a:ext>
            </a:extLst>
          </p:cNvPr>
          <p:cNvSpPr txBox="1"/>
          <p:nvPr/>
        </p:nvSpPr>
        <p:spPr>
          <a:xfrm>
            <a:off x="4087225" y="5992961"/>
            <a:ext cx="190174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B3860E"/>
                </a:solidFill>
                <a:effectLst/>
                <a:uLnTx/>
                <a:uFillTx/>
                <a:latin typeface="Corbel" panose="020B0503020204020204" pitchFamily="34" charset="0"/>
                <a:ea typeface="+mn-ea"/>
                <a:cs typeface="+mn-cs"/>
              </a:rPr>
              <a:t>Indicates 4 bits</a:t>
            </a:r>
          </a:p>
        </p:txBody>
      </p:sp>
      <p:sp>
        <p:nvSpPr>
          <p:cNvPr id="21" name="Rectangle 20">
            <a:extLst>
              <a:ext uri="{FF2B5EF4-FFF2-40B4-BE49-F238E27FC236}">
                <a16:creationId xmlns:a16="http://schemas.microsoft.com/office/drawing/2014/main" id="{85F108D7-58A2-1700-19C5-D85A1163E250}"/>
              </a:ext>
            </a:extLst>
          </p:cNvPr>
          <p:cNvSpPr/>
          <p:nvPr/>
        </p:nvSpPr>
        <p:spPr>
          <a:xfrm>
            <a:off x="-9847" y="939729"/>
            <a:ext cx="9144000" cy="2244679"/>
          </a:xfrm>
          <a:prstGeom prst="rect">
            <a:avLst/>
          </a:prstGeom>
          <a:solidFill>
            <a:srgbClr val="FFF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This is effective since the </a:t>
            </a: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mismatch information </a:t>
            </a: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genomic datasets </a:t>
            </a: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tends to follow specific properties </a:t>
            </a:r>
            <a:endParaRPr kumimoji="0" lang="en-GB" sz="15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500"/>
              </a:spcAft>
              <a:buClrTx/>
              <a:buSzTx/>
              <a:buFontTx/>
              <a:buNone/>
              <a:tabLst/>
              <a:defRPr/>
            </a:pPr>
            <a:br>
              <a:rPr kumimoji="0" lang="en-GB" sz="15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by </a:t>
            </a: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using a limited set of bit widths tailored to these properties</a:t>
            </a: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b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SAGe significantly reduces data size</a:t>
            </a:r>
            <a:endParaRPr kumimoji="0" lang="en-CH"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41" name="Freeform 40">
            <a:extLst>
              <a:ext uri="{FF2B5EF4-FFF2-40B4-BE49-F238E27FC236}">
                <a16:creationId xmlns:a16="http://schemas.microsoft.com/office/drawing/2014/main" id="{74F9B934-07BF-8793-F61A-0C69C72D645C}"/>
              </a:ext>
            </a:extLst>
          </p:cNvPr>
          <p:cNvSpPr/>
          <p:nvPr/>
        </p:nvSpPr>
        <p:spPr>
          <a:xfrm>
            <a:off x="6563440" y="4463778"/>
            <a:ext cx="227698" cy="999214"/>
          </a:xfrm>
          <a:custGeom>
            <a:avLst/>
            <a:gdLst>
              <a:gd name="connsiteX0" fmla="*/ 3976 w 210710"/>
              <a:gd name="connsiteY0" fmla="*/ 854766 h 854766"/>
              <a:gd name="connsiteX1" fmla="*/ 0 w 210710"/>
              <a:gd name="connsiteY1" fmla="*/ 0 h 854766"/>
              <a:gd name="connsiteX2" fmla="*/ 210710 w 210710"/>
              <a:gd name="connsiteY2" fmla="*/ 11927 h 854766"/>
              <a:gd name="connsiteX3" fmla="*/ 206734 w 210710"/>
              <a:gd name="connsiteY3" fmla="*/ 850790 h 854766"/>
              <a:gd name="connsiteX4" fmla="*/ 3976 w 210710"/>
              <a:gd name="connsiteY4" fmla="*/ 854766 h 854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10" h="854766">
                <a:moveTo>
                  <a:pt x="3976" y="854766"/>
                </a:moveTo>
                <a:cubicBezTo>
                  <a:pt x="2651" y="569844"/>
                  <a:pt x="1325" y="284922"/>
                  <a:pt x="0" y="0"/>
                </a:cubicBezTo>
                <a:lnTo>
                  <a:pt x="210710" y="11927"/>
                </a:lnTo>
                <a:cubicBezTo>
                  <a:pt x="209385" y="291548"/>
                  <a:pt x="208059" y="571169"/>
                  <a:pt x="206734" y="850790"/>
                </a:cubicBezTo>
                <a:lnTo>
                  <a:pt x="3976" y="854766"/>
                </a:lnTo>
                <a:close/>
              </a:path>
            </a:pathLst>
          </a:custGeom>
          <a:solidFill>
            <a:srgbClr val="7EA26A">
              <a:alpha val="4823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41">
            <a:extLst>
              <a:ext uri="{FF2B5EF4-FFF2-40B4-BE49-F238E27FC236}">
                <a16:creationId xmlns:a16="http://schemas.microsoft.com/office/drawing/2014/main" id="{D5164FFD-D583-6B24-6F6B-92CCBFB04072}"/>
              </a:ext>
            </a:extLst>
          </p:cNvPr>
          <p:cNvSpPr/>
          <p:nvPr/>
        </p:nvSpPr>
        <p:spPr>
          <a:xfrm>
            <a:off x="6791138" y="4488358"/>
            <a:ext cx="672574" cy="974633"/>
          </a:xfrm>
          <a:custGeom>
            <a:avLst/>
            <a:gdLst>
              <a:gd name="connsiteX0" fmla="*/ 0 w 679837"/>
              <a:gd name="connsiteY0" fmla="*/ 834887 h 842838"/>
              <a:gd name="connsiteX1" fmla="*/ 7951 w 679837"/>
              <a:gd name="connsiteY1" fmla="*/ 0 h 842838"/>
              <a:gd name="connsiteX2" fmla="*/ 679837 w 679837"/>
              <a:gd name="connsiteY2" fmla="*/ 0 h 842838"/>
              <a:gd name="connsiteX3" fmla="*/ 675861 w 679837"/>
              <a:gd name="connsiteY3" fmla="*/ 314076 h 842838"/>
              <a:gd name="connsiteX4" fmla="*/ 194807 w 679837"/>
              <a:gd name="connsiteY4" fmla="*/ 540688 h 842838"/>
              <a:gd name="connsiteX5" fmla="*/ 206734 w 679837"/>
              <a:gd name="connsiteY5" fmla="*/ 842838 h 842838"/>
              <a:gd name="connsiteX6" fmla="*/ 0 w 679837"/>
              <a:gd name="connsiteY6" fmla="*/ 834887 h 84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9837" h="842838">
                <a:moveTo>
                  <a:pt x="0" y="834887"/>
                </a:moveTo>
                <a:cubicBezTo>
                  <a:pt x="2650" y="556591"/>
                  <a:pt x="5301" y="278296"/>
                  <a:pt x="7951" y="0"/>
                </a:cubicBezTo>
                <a:lnTo>
                  <a:pt x="679837" y="0"/>
                </a:lnTo>
                <a:cubicBezTo>
                  <a:pt x="678512" y="104692"/>
                  <a:pt x="677186" y="209384"/>
                  <a:pt x="675861" y="314076"/>
                </a:cubicBezTo>
                <a:lnTo>
                  <a:pt x="194807" y="540688"/>
                </a:lnTo>
                <a:lnTo>
                  <a:pt x="206734" y="842838"/>
                </a:lnTo>
                <a:lnTo>
                  <a:pt x="0" y="834887"/>
                </a:lnTo>
                <a:close/>
              </a:path>
            </a:pathLst>
          </a:custGeom>
          <a:solidFill>
            <a:srgbClr val="81D31A">
              <a:alpha val="5215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893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uiExpand="1" build="p" bldLvl="2"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C5BB3-C605-D542-4DC9-FECDE19BE461}"/>
              </a:ext>
            </a:extLst>
          </p:cNvPr>
          <p:cNvSpPr>
            <a:spLocks noGrp="1"/>
          </p:cNvSpPr>
          <p:nvPr>
            <p:ph type="title"/>
          </p:nvPr>
        </p:nvSpPr>
        <p:spPr/>
        <p:txBody>
          <a:bodyPr/>
          <a:lstStyle/>
          <a:p>
            <a:r>
              <a:rPr lang="en-CH" dirty="0"/>
              <a:t>Example Properties of Mismatch Information</a:t>
            </a:r>
          </a:p>
        </p:txBody>
      </p:sp>
      <p:graphicFrame>
        <p:nvGraphicFramePr>
          <p:cNvPr id="7" name="Chart 6">
            <a:extLst>
              <a:ext uri="{FF2B5EF4-FFF2-40B4-BE49-F238E27FC236}">
                <a16:creationId xmlns:a16="http://schemas.microsoft.com/office/drawing/2014/main" id="{8BD379CF-DE00-9CF8-1C6E-1A962C4732FC}"/>
              </a:ext>
            </a:extLst>
          </p:cNvPr>
          <p:cNvGraphicFramePr>
            <a:graphicFrameLocks/>
          </p:cNvGraphicFramePr>
          <p:nvPr/>
        </p:nvGraphicFramePr>
        <p:xfrm>
          <a:off x="987294" y="818335"/>
          <a:ext cx="7998056" cy="254534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DDBC47A0-39E6-9B55-52DC-751B7D3835CE}"/>
              </a:ext>
            </a:extLst>
          </p:cNvPr>
          <p:cNvSpPr txBox="1"/>
          <p:nvPr/>
        </p:nvSpPr>
        <p:spPr>
          <a:xfrm rot="16200000">
            <a:off x="-572004" y="1492339"/>
            <a:ext cx="2126662"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of Mismatch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Positions</a:t>
            </a:r>
          </a:p>
        </p:txBody>
      </p:sp>
      <p:sp>
        <p:nvSpPr>
          <p:cNvPr id="10" name="TextBox 9">
            <a:extLst>
              <a:ext uri="{FF2B5EF4-FFF2-40B4-BE49-F238E27FC236}">
                <a16:creationId xmlns:a16="http://schemas.microsoft.com/office/drawing/2014/main" id="{FA61A578-1793-FF74-9A49-3786BB893335}"/>
              </a:ext>
            </a:extLst>
          </p:cNvPr>
          <p:cNvSpPr txBox="1"/>
          <p:nvPr/>
        </p:nvSpPr>
        <p:spPr>
          <a:xfrm>
            <a:off x="1518555" y="3013846"/>
            <a:ext cx="692331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Needed #Bits</a:t>
            </a:r>
          </a:p>
        </p:txBody>
      </p:sp>
      <p:sp>
        <p:nvSpPr>
          <p:cNvPr id="13" name="Right Arrow 12">
            <a:extLst>
              <a:ext uri="{FF2B5EF4-FFF2-40B4-BE49-F238E27FC236}">
                <a16:creationId xmlns:a16="http://schemas.microsoft.com/office/drawing/2014/main" id="{65421DD4-7D32-0115-F407-F924BB9092F4}"/>
              </a:ext>
            </a:extLst>
          </p:cNvPr>
          <p:cNvSpPr/>
          <p:nvPr/>
        </p:nvSpPr>
        <p:spPr>
          <a:xfrm rot="10800000">
            <a:off x="2955469" y="1287266"/>
            <a:ext cx="1534886" cy="375557"/>
          </a:xfrm>
          <a:prstGeom prst="rightArrow">
            <a:avLst/>
          </a:prstGeom>
          <a:solidFill>
            <a:srgbClr val="B5E1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8DAF6E3C-1E09-921A-B1CD-33AC82DD1B08}"/>
              </a:ext>
            </a:extLst>
          </p:cNvPr>
          <p:cNvSpPr txBox="1"/>
          <p:nvPr/>
        </p:nvSpPr>
        <p:spPr>
          <a:xfrm>
            <a:off x="4632379" y="1141448"/>
            <a:ext cx="3809491" cy="722955"/>
          </a:xfrm>
          <a:prstGeom prst="rect">
            <a:avLst/>
          </a:prstGeom>
          <a:noFill/>
        </p:spPr>
        <p:txBody>
          <a:bodyPr wrap="square">
            <a:spAutoFit/>
          </a:bodyPr>
          <a:lstStyle/>
          <a:p>
            <a:pPr marL="0" marR="0" lvl="0" indent="0" algn="l" defTabSz="457200" rtl="0" eaLnBrk="1" fontAlgn="auto" latinLnBrk="0" hangingPunct="1">
              <a:lnSpc>
                <a:spcPct val="85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70905E"/>
                </a:solidFill>
                <a:effectLst/>
                <a:uLnTx/>
                <a:uFillTx/>
                <a:latin typeface="Corbel" panose="020B0503020204020204" pitchFamily="34" charset="0"/>
                <a:ea typeface="+mn-ea"/>
                <a:cs typeface="+mn-cs"/>
              </a:rPr>
              <a:t>Most mismatch positions</a:t>
            </a:r>
          </a:p>
          <a:p>
            <a:pPr marL="0" marR="0" lvl="0" indent="0" algn="l" defTabSz="457200" rtl="0" eaLnBrk="1" fontAlgn="auto" latinLnBrk="0" hangingPunct="1">
              <a:lnSpc>
                <a:spcPct val="85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70905E"/>
                </a:solidFill>
                <a:effectLst/>
                <a:uLnTx/>
                <a:uFillTx/>
                <a:latin typeface="Corbel" panose="020B0503020204020204" pitchFamily="34" charset="0"/>
                <a:ea typeface="+mn-ea"/>
                <a:cs typeface="+mn-cs"/>
              </a:rPr>
              <a:t>need only a few bits to store</a:t>
            </a:r>
          </a:p>
        </p:txBody>
      </p:sp>
      <p:sp>
        <p:nvSpPr>
          <p:cNvPr id="18" name="Rounded Rectangle 17">
            <a:extLst>
              <a:ext uri="{FF2B5EF4-FFF2-40B4-BE49-F238E27FC236}">
                <a16:creationId xmlns:a16="http://schemas.microsoft.com/office/drawing/2014/main" id="{0D0AE521-F317-915A-5B1A-6B9226F38604}"/>
              </a:ext>
            </a:extLst>
          </p:cNvPr>
          <p:cNvSpPr/>
          <p:nvPr/>
        </p:nvSpPr>
        <p:spPr>
          <a:xfrm>
            <a:off x="845269" y="3573277"/>
            <a:ext cx="7998057" cy="2680566"/>
          </a:xfrm>
          <a:prstGeom prst="roundRect">
            <a:avLst>
              <a:gd name="adj" fmla="val 0"/>
            </a:avLst>
          </a:prstGeom>
          <a:solidFill>
            <a:srgbClr val="D4EFDC">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Based on the information encoded in histograms of </a:t>
            </a:r>
            <a:b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400" b="1" i="1" u="none" strike="noStrike" kern="1200" cap="none" spc="0" normalizeH="0" baseline="0" noProof="0" dirty="0">
                <a:ln>
                  <a:noFill/>
                </a:ln>
                <a:solidFill>
                  <a:srgbClr val="FF6F00"/>
                </a:solidFill>
                <a:effectLst/>
                <a:uLnTx/>
                <a:uFillTx/>
                <a:latin typeface="Corbel" panose="020B0503020204020204" pitchFamily="34" charset="0"/>
                <a:ea typeface="+mn-ea"/>
                <a:cs typeface="+mn-cs"/>
              </a:rPr>
              <a:t>each read set</a:t>
            </a: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5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SAGe systematically searches for </a:t>
            </a:r>
            <a:b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 </a:t>
            </a:r>
            <a:r>
              <a:rPr kumimoji="0" lang="en-GB"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best bit-counts for arrays and guide arrays </a:t>
            </a:r>
            <a:b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endParaRPr kumimoji="0" lang="en-GB" sz="15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that </a:t>
            </a:r>
            <a:r>
              <a:rPr kumimoji="0" lang="en-GB"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minimize the total encoded size</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for that specific read set</a:t>
            </a:r>
            <a:endPar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nvGrpSpPr>
          <p:cNvPr id="19" name="Group 18">
            <a:extLst>
              <a:ext uri="{FF2B5EF4-FFF2-40B4-BE49-F238E27FC236}">
                <a16:creationId xmlns:a16="http://schemas.microsoft.com/office/drawing/2014/main" id="{92DAF9A7-CC27-1CE8-BE14-EAD9032CAC7E}"/>
              </a:ext>
            </a:extLst>
          </p:cNvPr>
          <p:cNvGrpSpPr/>
          <p:nvPr/>
        </p:nvGrpSpPr>
        <p:grpSpPr>
          <a:xfrm>
            <a:off x="137383" y="2944997"/>
            <a:ext cx="1650348" cy="1650348"/>
            <a:chOff x="1982760" y="3832614"/>
            <a:chExt cx="1650348" cy="1650348"/>
          </a:xfrm>
        </p:grpSpPr>
        <p:sp>
          <p:nvSpPr>
            <p:cNvPr id="20" name="Oval 19">
              <a:extLst>
                <a:ext uri="{FF2B5EF4-FFF2-40B4-BE49-F238E27FC236}">
                  <a16:creationId xmlns:a16="http://schemas.microsoft.com/office/drawing/2014/main" id="{D19B4FE4-1CB2-7C42-A23B-14890FD6CAFC}"/>
                </a:ext>
              </a:extLst>
            </p:cNvPr>
            <p:cNvSpPr/>
            <p:nvPr/>
          </p:nvSpPr>
          <p:spPr>
            <a:xfrm>
              <a:off x="2189501" y="4042098"/>
              <a:ext cx="912929" cy="9114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Graphic 20" descr="Research">
              <a:extLst>
                <a:ext uri="{FF2B5EF4-FFF2-40B4-BE49-F238E27FC236}">
                  <a16:creationId xmlns:a16="http://schemas.microsoft.com/office/drawing/2014/main" id="{427F63C6-AE00-826D-A20C-F820366CA6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82760" y="3832614"/>
              <a:ext cx="1650348" cy="1650348"/>
            </a:xfrm>
            <a:prstGeom prst="rect">
              <a:avLst/>
            </a:prstGeom>
          </p:spPr>
        </p:pic>
      </p:grpSp>
    </p:spTree>
    <p:extLst>
      <p:ext uri="{BB962C8B-B14F-4D97-AF65-F5344CB8AC3E}">
        <p14:creationId xmlns:p14="http://schemas.microsoft.com/office/powerpoint/2010/main" val="14113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8" grpId="0" uiExpand="1" build="p" bldLvl="2" animBg="1"/>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C5BB3-C605-D542-4DC9-FECDE19BE461}"/>
              </a:ext>
            </a:extLst>
          </p:cNvPr>
          <p:cNvSpPr>
            <a:spLocks noGrp="1"/>
          </p:cNvSpPr>
          <p:nvPr>
            <p:ph type="title"/>
          </p:nvPr>
        </p:nvSpPr>
        <p:spPr/>
        <p:txBody>
          <a:bodyPr/>
          <a:lstStyle/>
          <a:p>
            <a:r>
              <a:rPr lang="en-CH" dirty="0"/>
              <a:t>Example Properties of Mismatch Information</a:t>
            </a:r>
          </a:p>
        </p:txBody>
      </p:sp>
      <p:graphicFrame>
        <p:nvGraphicFramePr>
          <p:cNvPr id="7" name="Chart 6">
            <a:extLst>
              <a:ext uri="{FF2B5EF4-FFF2-40B4-BE49-F238E27FC236}">
                <a16:creationId xmlns:a16="http://schemas.microsoft.com/office/drawing/2014/main" id="{8BD379CF-DE00-9CF8-1C6E-1A962C4732FC}"/>
              </a:ext>
            </a:extLst>
          </p:cNvPr>
          <p:cNvGraphicFramePr>
            <a:graphicFrameLocks/>
          </p:cNvGraphicFramePr>
          <p:nvPr/>
        </p:nvGraphicFramePr>
        <p:xfrm>
          <a:off x="987294" y="818335"/>
          <a:ext cx="7998056" cy="254534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DDBC47A0-39E6-9B55-52DC-751B7D3835CE}"/>
              </a:ext>
            </a:extLst>
          </p:cNvPr>
          <p:cNvSpPr txBox="1"/>
          <p:nvPr/>
        </p:nvSpPr>
        <p:spPr>
          <a:xfrm rot="16200000">
            <a:off x="-572004" y="1492339"/>
            <a:ext cx="2126662"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of Mismatch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Positions</a:t>
            </a:r>
          </a:p>
        </p:txBody>
      </p:sp>
      <p:sp>
        <p:nvSpPr>
          <p:cNvPr id="13" name="Right Arrow 12">
            <a:extLst>
              <a:ext uri="{FF2B5EF4-FFF2-40B4-BE49-F238E27FC236}">
                <a16:creationId xmlns:a16="http://schemas.microsoft.com/office/drawing/2014/main" id="{65421DD4-7D32-0115-F407-F924BB9092F4}"/>
              </a:ext>
            </a:extLst>
          </p:cNvPr>
          <p:cNvSpPr/>
          <p:nvPr/>
        </p:nvSpPr>
        <p:spPr>
          <a:xfrm rot="10800000">
            <a:off x="2955469" y="1287266"/>
            <a:ext cx="1534886" cy="375557"/>
          </a:xfrm>
          <a:prstGeom prst="rightArrow">
            <a:avLst/>
          </a:prstGeom>
          <a:solidFill>
            <a:srgbClr val="B5E1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8DAF6E3C-1E09-921A-B1CD-33AC82DD1B08}"/>
              </a:ext>
            </a:extLst>
          </p:cNvPr>
          <p:cNvSpPr txBox="1"/>
          <p:nvPr/>
        </p:nvSpPr>
        <p:spPr>
          <a:xfrm>
            <a:off x="4632379" y="1084296"/>
            <a:ext cx="3809491" cy="1036887"/>
          </a:xfrm>
          <a:prstGeom prst="rect">
            <a:avLst/>
          </a:prstGeom>
          <a:noFill/>
        </p:spPr>
        <p:txBody>
          <a:bodyPr wrap="square">
            <a:spAutoFit/>
          </a:bodyPr>
          <a:lstStyle/>
          <a:p>
            <a:pPr marL="0" marR="0" lvl="0" indent="0" algn="l" defTabSz="457200" rtl="0" eaLnBrk="1" fontAlgn="auto" latinLnBrk="0" hangingPunct="1">
              <a:lnSpc>
                <a:spcPct val="85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70905E"/>
                </a:solidFill>
                <a:effectLst/>
                <a:uLnTx/>
                <a:uFillTx/>
                <a:latin typeface="Corbel" panose="020B0503020204020204" pitchFamily="34" charset="0"/>
                <a:ea typeface="+mn-ea"/>
                <a:cs typeface="+mn-cs"/>
              </a:rPr>
              <a:t>Most delta-encoded  </a:t>
            </a:r>
            <a:br>
              <a:rPr kumimoji="0" lang="en-GB" sz="2400" b="0" i="1" u="none" strike="noStrike" kern="1200" cap="none" spc="0" normalizeH="0" baseline="0" noProof="0" dirty="0">
                <a:ln>
                  <a:noFill/>
                </a:ln>
                <a:solidFill>
                  <a:srgbClr val="70905E"/>
                </a:solidFill>
                <a:effectLst/>
                <a:uLnTx/>
                <a:uFillTx/>
                <a:latin typeface="Corbel" panose="020B0503020204020204" pitchFamily="34" charset="0"/>
                <a:ea typeface="+mn-ea"/>
                <a:cs typeface="+mn-cs"/>
              </a:rPr>
            </a:br>
            <a:r>
              <a:rPr kumimoji="0" lang="en-GB" sz="2400" b="0" i="1" u="none" strike="noStrike" kern="1200" cap="none" spc="0" normalizeH="0" baseline="0" noProof="0" dirty="0">
                <a:ln>
                  <a:noFill/>
                </a:ln>
                <a:solidFill>
                  <a:srgbClr val="70905E"/>
                </a:solidFill>
                <a:effectLst/>
                <a:uLnTx/>
                <a:uFillTx/>
                <a:latin typeface="Corbel" panose="020B0503020204020204" pitchFamily="34" charset="0"/>
                <a:ea typeface="+mn-ea"/>
                <a:cs typeface="+mn-cs"/>
              </a:rPr>
              <a:t>mismatch positions</a:t>
            </a:r>
          </a:p>
          <a:p>
            <a:pPr marL="0" marR="0" lvl="0" indent="0" algn="l" defTabSz="457200" rtl="0" eaLnBrk="1" fontAlgn="auto" latinLnBrk="0" hangingPunct="1">
              <a:lnSpc>
                <a:spcPct val="85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70905E"/>
                </a:solidFill>
                <a:effectLst/>
                <a:uLnTx/>
                <a:uFillTx/>
                <a:latin typeface="Corbel" panose="020B0503020204020204" pitchFamily="34" charset="0"/>
                <a:ea typeface="+mn-ea"/>
                <a:cs typeface="+mn-cs"/>
              </a:rPr>
              <a:t>need only a few bits to store</a:t>
            </a:r>
          </a:p>
        </p:txBody>
      </p:sp>
      <p:sp>
        <p:nvSpPr>
          <p:cNvPr id="22" name="Rectangle 21">
            <a:extLst>
              <a:ext uri="{FF2B5EF4-FFF2-40B4-BE49-F238E27FC236}">
                <a16:creationId xmlns:a16="http://schemas.microsoft.com/office/drawing/2014/main" id="{C06A2DEE-0C34-A036-104A-82490C223EBB}"/>
              </a:ext>
            </a:extLst>
          </p:cNvPr>
          <p:cNvSpPr/>
          <p:nvPr/>
        </p:nvSpPr>
        <p:spPr>
          <a:xfrm>
            <a:off x="0" y="942273"/>
            <a:ext cx="9144000" cy="2126662"/>
          </a:xfrm>
          <a:prstGeom prst="rect">
            <a:avLst/>
          </a:prstGeom>
          <a:solidFill>
            <a:srgbClr val="C3BFE3"/>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Observations regarding properties of </a:t>
            </a:r>
            <a:b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other parts of the mismatch information </a:t>
            </a:r>
            <a:b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are in the paper</a:t>
            </a:r>
            <a:endParaRPr kumimoji="0" lang="en-GB" sz="2400" b="1" i="0" u="none" strike="noStrike" kern="1200" cap="none" spc="0" normalizeH="0" baseline="0" noProof="0" dirty="0">
              <a:ln>
                <a:noFill/>
              </a:ln>
              <a:solidFill>
                <a:srgbClr val="22AE9B"/>
              </a:solidFill>
              <a:effectLst/>
              <a:uLnTx/>
              <a:uFillTx/>
              <a:latin typeface="Corbel" panose="020B0503020204020204" pitchFamily="34" charset="0"/>
              <a:ea typeface="+mn-ea"/>
              <a:cs typeface="+mn-cs"/>
            </a:endParaRPr>
          </a:p>
        </p:txBody>
      </p:sp>
      <p:sp>
        <p:nvSpPr>
          <p:cNvPr id="6" name="Rounded Rectangle 5">
            <a:extLst>
              <a:ext uri="{FF2B5EF4-FFF2-40B4-BE49-F238E27FC236}">
                <a16:creationId xmlns:a16="http://schemas.microsoft.com/office/drawing/2014/main" id="{975A021E-2F45-237C-AEA2-19F8E907A1CE}"/>
              </a:ext>
            </a:extLst>
          </p:cNvPr>
          <p:cNvSpPr/>
          <p:nvPr/>
        </p:nvSpPr>
        <p:spPr>
          <a:xfrm>
            <a:off x="845269" y="3573277"/>
            <a:ext cx="7998057" cy="2680566"/>
          </a:xfrm>
          <a:prstGeom prst="roundRect">
            <a:avLst>
              <a:gd name="adj" fmla="val 0"/>
            </a:avLst>
          </a:prstGeom>
          <a:solidFill>
            <a:srgbClr val="D4EFDC">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Based on the information encoded in histograms of </a:t>
            </a:r>
            <a:b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400" b="1" i="1" u="none" strike="noStrike" kern="1200" cap="none" spc="0" normalizeH="0" baseline="0" noProof="0" dirty="0">
                <a:ln>
                  <a:noFill/>
                </a:ln>
                <a:solidFill>
                  <a:srgbClr val="FF6F00"/>
                </a:solidFill>
                <a:effectLst/>
                <a:uLnTx/>
                <a:uFillTx/>
                <a:latin typeface="Corbel" panose="020B0503020204020204" pitchFamily="34" charset="0"/>
                <a:ea typeface="+mn-ea"/>
                <a:cs typeface="+mn-cs"/>
              </a:rPr>
              <a:t>each read set</a:t>
            </a:r>
            <a:r>
              <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5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SAGe systematically searches for </a:t>
            </a:r>
            <a:b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 </a:t>
            </a:r>
            <a:r>
              <a:rPr kumimoji="0" lang="en-GB"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best bit-counts for arrays and guide arrays </a:t>
            </a:r>
            <a:b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endParaRPr kumimoji="0" lang="en-GB" sz="15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that </a:t>
            </a:r>
            <a:r>
              <a:rPr kumimoji="0" lang="en-GB"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minimize the total encoded size</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for that specific read set</a:t>
            </a:r>
            <a:endPar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grpSp>
        <p:nvGrpSpPr>
          <p:cNvPr id="9" name="Group 8">
            <a:extLst>
              <a:ext uri="{FF2B5EF4-FFF2-40B4-BE49-F238E27FC236}">
                <a16:creationId xmlns:a16="http://schemas.microsoft.com/office/drawing/2014/main" id="{492A38C9-03B5-3E66-F7DE-ECACB408E9C0}"/>
              </a:ext>
            </a:extLst>
          </p:cNvPr>
          <p:cNvGrpSpPr/>
          <p:nvPr/>
        </p:nvGrpSpPr>
        <p:grpSpPr>
          <a:xfrm>
            <a:off x="137383" y="2944997"/>
            <a:ext cx="1650348" cy="1650348"/>
            <a:chOff x="1982760" y="3832614"/>
            <a:chExt cx="1650348" cy="1650348"/>
          </a:xfrm>
        </p:grpSpPr>
        <p:sp>
          <p:nvSpPr>
            <p:cNvPr id="10" name="Oval 9">
              <a:extLst>
                <a:ext uri="{FF2B5EF4-FFF2-40B4-BE49-F238E27FC236}">
                  <a16:creationId xmlns:a16="http://schemas.microsoft.com/office/drawing/2014/main" id="{4FC66FCD-8F46-549F-E042-8C9B29A438A1}"/>
                </a:ext>
              </a:extLst>
            </p:cNvPr>
            <p:cNvSpPr/>
            <p:nvPr/>
          </p:nvSpPr>
          <p:spPr>
            <a:xfrm>
              <a:off x="2189501" y="4042098"/>
              <a:ext cx="912929" cy="9114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Graphic 10" descr="Research">
              <a:extLst>
                <a:ext uri="{FF2B5EF4-FFF2-40B4-BE49-F238E27FC236}">
                  <a16:creationId xmlns:a16="http://schemas.microsoft.com/office/drawing/2014/main" id="{5607EA64-F495-CDB2-A330-468709FDFE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82760" y="3832614"/>
              <a:ext cx="1650348" cy="1650348"/>
            </a:xfrm>
            <a:prstGeom prst="rect">
              <a:avLst/>
            </a:prstGeom>
          </p:spPr>
        </p:pic>
      </p:grpSp>
    </p:spTree>
    <p:extLst>
      <p:ext uri="{BB962C8B-B14F-4D97-AF65-F5344CB8AC3E}">
        <p14:creationId xmlns:p14="http://schemas.microsoft.com/office/powerpoint/2010/main" val="341158495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2FC3F-B90F-9747-8A6A-0BAAF868F1FF}"/>
              </a:ext>
            </a:extLst>
          </p:cNvPr>
          <p:cNvSpPr>
            <a:spLocks noGrp="1"/>
          </p:cNvSpPr>
          <p:nvPr>
            <p:ph type="title"/>
          </p:nvPr>
        </p:nvSpPr>
        <p:spPr/>
        <p:txBody>
          <a:bodyPr/>
          <a:lstStyle/>
          <a:p>
            <a:r>
              <a:rPr lang="en-GB" dirty="0"/>
              <a:t>Example Walkthrough of Decompression</a:t>
            </a:r>
            <a:endParaRPr lang="en-CH" dirty="0"/>
          </a:p>
        </p:txBody>
      </p:sp>
      <p:sp>
        <p:nvSpPr>
          <p:cNvPr id="38" name="Rectangle 37">
            <a:extLst>
              <a:ext uri="{FF2B5EF4-FFF2-40B4-BE49-F238E27FC236}">
                <a16:creationId xmlns:a16="http://schemas.microsoft.com/office/drawing/2014/main" id="{43A5A079-D292-96F6-ED50-DC847347A3FF}"/>
              </a:ext>
            </a:extLst>
          </p:cNvPr>
          <p:cNvSpPr/>
          <p:nvPr/>
        </p:nvSpPr>
        <p:spPr>
          <a:xfrm>
            <a:off x="2876470" y="1132556"/>
            <a:ext cx="4987858" cy="517485"/>
          </a:xfrm>
          <a:prstGeom prst="rect">
            <a:avLst/>
          </a:prstGeom>
          <a:solidFill>
            <a:srgbClr val="70AD47">
              <a:lumMod val="20000"/>
              <a:lumOff val="80000"/>
            </a:srgbClr>
          </a:solidFill>
          <a:ln w="15875" cap="flat" cmpd="sng" algn="ctr">
            <a:solidFill>
              <a:sysClr val="windowText" lastClr="000000"/>
            </a:solid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3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111010101100101010</a:t>
            </a:r>
            <a:r>
              <a:rPr kumimoji="0" lang="en-CH" sz="40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endParaRPr kumimoji="0" lang="en-CH" sz="3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9" name="TextBox 68">
            <a:extLst>
              <a:ext uri="{FF2B5EF4-FFF2-40B4-BE49-F238E27FC236}">
                <a16:creationId xmlns:a16="http://schemas.microsoft.com/office/drawing/2014/main" id="{0D34F224-26AF-4CD8-8CE7-3F98D572E7AF}"/>
              </a:ext>
            </a:extLst>
          </p:cNvPr>
          <p:cNvSpPr txBox="1"/>
          <p:nvPr/>
        </p:nvSpPr>
        <p:spPr>
          <a:xfrm>
            <a:off x="-472299" y="975799"/>
            <a:ext cx="3239983" cy="83099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Mismatch Pos. </a:t>
            </a:r>
            <a:b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br>
            <a: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Array</a:t>
            </a:r>
          </a:p>
        </p:txBody>
      </p:sp>
      <p:sp>
        <p:nvSpPr>
          <p:cNvPr id="72" name="Rectangle 71">
            <a:extLst>
              <a:ext uri="{FF2B5EF4-FFF2-40B4-BE49-F238E27FC236}">
                <a16:creationId xmlns:a16="http://schemas.microsoft.com/office/drawing/2014/main" id="{9ECF045D-E572-BA67-79C7-7EB2039E8E23}"/>
              </a:ext>
            </a:extLst>
          </p:cNvPr>
          <p:cNvSpPr/>
          <p:nvPr/>
        </p:nvSpPr>
        <p:spPr>
          <a:xfrm>
            <a:off x="2876470" y="2757176"/>
            <a:ext cx="4057129" cy="517485"/>
          </a:xfrm>
          <a:prstGeom prst="rect">
            <a:avLst/>
          </a:prstGeom>
          <a:solidFill>
            <a:srgbClr val="70AD47">
              <a:lumMod val="20000"/>
              <a:lumOff val="80000"/>
            </a:srgbClr>
          </a:solidFill>
          <a:ln w="15875" cap="flat" cmpd="sng" algn="ctr">
            <a:solidFill>
              <a:sysClr val="windowText" lastClr="000000"/>
            </a:solid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3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00111011000110</a:t>
            </a:r>
            <a:r>
              <a:rPr kumimoji="0" lang="en-CH" sz="40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endParaRPr kumimoji="0" lang="en-CH" sz="3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73" name="TextBox 72">
            <a:extLst>
              <a:ext uri="{FF2B5EF4-FFF2-40B4-BE49-F238E27FC236}">
                <a16:creationId xmlns:a16="http://schemas.microsoft.com/office/drawing/2014/main" id="{48C4C26C-B838-5ED6-7655-168C7221D90D}"/>
              </a:ext>
            </a:extLst>
          </p:cNvPr>
          <p:cNvSpPr txBox="1"/>
          <p:nvPr/>
        </p:nvSpPr>
        <p:spPr>
          <a:xfrm>
            <a:off x="-396171" y="2600419"/>
            <a:ext cx="3239983" cy="83099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Mismatch Pos. </a:t>
            </a:r>
            <a:b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br>
            <a: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Guide Array</a:t>
            </a:r>
          </a:p>
        </p:txBody>
      </p:sp>
      <p:graphicFrame>
        <p:nvGraphicFramePr>
          <p:cNvPr id="74" name="Table 7">
            <a:extLst>
              <a:ext uri="{FF2B5EF4-FFF2-40B4-BE49-F238E27FC236}">
                <a16:creationId xmlns:a16="http://schemas.microsoft.com/office/drawing/2014/main" id="{A59D3E4A-E18C-1231-3047-0E30E5A9BDDA}"/>
              </a:ext>
            </a:extLst>
          </p:cNvPr>
          <p:cNvGraphicFramePr>
            <a:graphicFrameLocks noGrp="1"/>
          </p:cNvGraphicFramePr>
          <p:nvPr/>
        </p:nvGraphicFramePr>
        <p:xfrm>
          <a:off x="2876470" y="4353600"/>
          <a:ext cx="4220414" cy="1812000"/>
        </p:xfrm>
        <a:graphic>
          <a:graphicData uri="http://schemas.openxmlformats.org/drawingml/2006/table">
            <a:tbl>
              <a:tblPr firstRow="1" bandRow="1"/>
              <a:tblGrid>
                <a:gridCol w="2221674">
                  <a:extLst>
                    <a:ext uri="{9D8B030D-6E8A-4147-A177-3AD203B41FA5}">
                      <a16:colId xmlns:a16="http://schemas.microsoft.com/office/drawing/2014/main" val="2901503906"/>
                    </a:ext>
                  </a:extLst>
                </a:gridCol>
                <a:gridCol w="1998740">
                  <a:extLst>
                    <a:ext uri="{9D8B030D-6E8A-4147-A177-3AD203B41FA5}">
                      <a16:colId xmlns:a16="http://schemas.microsoft.com/office/drawing/2014/main" val="732501769"/>
                    </a:ext>
                  </a:extLst>
                </a:gridCol>
              </a:tblGrid>
              <a:tr h="53680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dirty="0">
                          <a:solidFill>
                            <a:schemeClr val="tx1"/>
                          </a:solidFill>
                          <a:latin typeface="Corbel" panose="020B0503020204020204" pitchFamily="34" charset="0"/>
                        </a:rPr>
                        <a:t>Encoding of </a:t>
                      </a:r>
                      <a:br>
                        <a:rPr lang="en-CH" sz="2000" b="0" dirty="0">
                          <a:solidFill>
                            <a:schemeClr val="tx1"/>
                          </a:solidFill>
                          <a:latin typeface="Corbel" panose="020B0503020204020204" pitchFamily="34" charset="0"/>
                        </a:rPr>
                      </a:br>
                      <a:r>
                        <a:rPr lang="en-CH" sz="2000" b="0" dirty="0">
                          <a:solidFill>
                            <a:schemeClr val="tx1"/>
                          </a:solidFill>
                          <a:latin typeface="Corbel" panose="020B0503020204020204" pitchFamily="34" charset="0"/>
                        </a:rPr>
                        <a:t>Guide Array Entry </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dirty="0">
                          <a:solidFill>
                            <a:schemeClr val="tx1"/>
                          </a:solidFill>
                          <a:latin typeface="Corbel" panose="020B0503020204020204" pitchFamily="34" charset="0"/>
                        </a:rPr>
                        <a:t>#Bits for</a:t>
                      </a:r>
                    </a:p>
                    <a:p>
                      <a:pPr algn="ctr"/>
                      <a:r>
                        <a:rPr lang="en-CH" sz="2000" b="0" dirty="0">
                          <a:solidFill>
                            <a:schemeClr val="tx1"/>
                          </a:solidFill>
                          <a:latin typeface="Corbel" panose="020B0503020204020204" pitchFamily="34" charset="0"/>
                        </a:rPr>
                        <a:t>Array Entry</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1140373448"/>
                  </a:ext>
                </a:extLst>
              </a:tr>
              <a:tr h="31551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0</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2</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extLst>
                  <a:ext uri="{0D108BD9-81ED-4DB2-BD59-A6C34878D82A}">
                    <a16:rowId xmlns:a16="http://schemas.microsoft.com/office/drawing/2014/main" val="3391945315"/>
                  </a:ext>
                </a:extLst>
              </a:tr>
              <a:tr h="31551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10</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4</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extLst>
                  <a:ext uri="{0D108BD9-81ED-4DB2-BD59-A6C34878D82A}">
                    <a16:rowId xmlns:a16="http://schemas.microsoft.com/office/drawing/2014/main" val="1807757134"/>
                  </a:ext>
                </a:extLst>
              </a:tr>
              <a:tr h="31551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110</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8</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extLst>
                  <a:ext uri="{0D108BD9-81ED-4DB2-BD59-A6C34878D82A}">
                    <a16:rowId xmlns:a16="http://schemas.microsoft.com/office/drawing/2014/main" val="1244848321"/>
                  </a:ext>
                </a:extLst>
              </a:tr>
            </a:tbl>
          </a:graphicData>
        </a:graphic>
      </p:graphicFrame>
      <p:sp>
        <p:nvSpPr>
          <p:cNvPr id="75" name="TextBox 74">
            <a:extLst>
              <a:ext uri="{FF2B5EF4-FFF2-40B4-BE49-F238E27FC236}">
                <a16:creationId xmlns:a16="http://schemas.microsoft.com/office/drawing/2014/main" id="{E4C04FCE-ADD9-264F-A693-1A30E618B8F2}"/>
              </a:ext>
            </a:extLst>
          </p:cNvPr>
          <p:cNvSpPr txBox="1"/>
          <p:nvPr/>
        </p:nvSpPr>
        <p:spPr>
          <a:xfrm>
            <a:off x="547722" y="4210244"/>
            <a:ext cx="2219962" cy="83099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AF9354"/>
                </a:solidFill>
                <a:effectLst/>
                <a:uLnTx/>
                <a:uFillTx/>
                <a:latin typeface="Corbel" panose="020B0503020204020204" pitchFamily="34" charset="0"/>
                <a:ea typeface="+mn-ea"/>
                <a:cs typeface="+mn-cs"/>
              </a:rPr>
              <a:t>Association Table</a:t>
            </a:r>
            <a:endParaRPr kumimoji="0" lang="en-CH" sz="2400" b="0" i="1" u="none" strike="noStrike" kern="1200" cap="none" spc="0" normalizeH="0" baseline="0" noProof="0" dirty="0">
              <a:ln>
                <a:noFill/>
              </a:ln>
              <a:solidFill>
                <a:srgbClr val="AF9354"/>
              </a:solidFill>
              <a:effectLst/>
              <a:uLnTx/>
              <a:uFillTx/>
              <a:latin typeface="Corbel" panose="020B0503020204020204" pitchFamily="34" charset="0"/>
              <a:ea typeface="+mn-ea"/>
              <a:cs typeface="+mn-cs"/>
            </a:endParaRPr>
          </a:p>
        </p:txBody>
      </p:sp>
      <p:sp>
        <p:nvSpPr>
          <p:cNvPr id="76" name="Rounded Rectangle 75">
            <a:extLst>
              <a:ext uri="{FF2B5EF4-FFF2-40B4-BE49-F238E27FC236}">
                <a16:creationId xmlns:a16="http://schemas.microsoft.com/office/drawing/2014/main" id="{41E84FE9-A2A7-3E4C-77AB-37883F143B37}"/>
              </a:ext>
            </a:extLst>
          </p:cNvPr>
          <p:cNvSpPr/>
          <p:nvPr/>
        </p:nvSpPr>
        <p:spPr>
          <a:xfrm>
            <a:off x="2963252" y="2818989"/>
            <a:ext cx="957578" cy="399600"/>
          </a:xfrm>
          <a:prstGeom prst="roundRect">
            <a:avLst/>
          </a:prstGeom>
          <a:noFill/>
          <a:ln w="28575" cap="flat" cmpd="sng" algn="ctr">
            <a:solidFill>
              <a:srgbClr val="4472C4"/>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7" name="TextBox 76">
            <a:extLst>
              <a:ext uri="{FF2B5EF4-FFF2-40B4-BE49-F238E27FC236}">
                <a16:creationId xmlns:a16="http://schemas.microsoft.com/office/drawing/2014/main" id="{1CEBC322-9942-454F-D7BE-0400BD4BF7B5}"/>
              </a:ext>
            </a:extLst>
          </p:cNvPr>
          <p:cNvSpPr txBox="1"/>
          <p:nvPr/>
        </p:nvSpPr>
        <p:spPr>
          <a:xfrm>
            <a:off x="2262868" y="3613689"/>
            <a:ext cx="3070628" cy="615553"/>
          </a:xfrm>
          <a:prstGeom prst="rect">
            <a:avLst/>
          </a:prstGeom>
          <a:noFill/>
        </p:spPr>
        <p:txBody>
          <a:bodyPr wrap="square" t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4472C4"/>
                </a:solidFill>
                <a:effectLst/>
                <a:uLnTx/>
                <a:uFillTx/>
                <a:latin typeface="Corbel" panose="020B0503020204020204" pitchFamily="34" charset="0"/>
                <a:ea typeface="+mn-ea"/>
                <a:cs typeface="+mn-cs"/>
              </a:rPr>
              <a:t>Read#1 Mismatch Count</a:t>
            </a:r>
            <a:br>
              <a:rPr kumimoji="0" lang="en-CH" sz="2000" b="0" i="1" u="none" strike="noStrike" kern="1200" cap="none" spc="0" normalizeH="0" baseline="0" noProof="0" dirty="0">
                <a:ln>
                  <a:noFill/>
                </a:ln>
                <a:solidFill>
                  <a:srgbClr val="4472C4"/>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4472C4"/>
                </a:solidFill>
                <a:effectLst/>
                <a:uLnTx/>
                <a:uFillTx/>
                <a:latin typeface="Corbel" panose="020B0503020204020204" pitchFamily="34" charset="0"/>
                <a:ea typeface="+mn-ea"/>
                <a:cs typeface="+mn-cs"/>
              </a:rPr>
              <a:t>(Fixed width)</a:t>
            </a:r>
          </a:p>
        </p:txBody>
      </p:sp>
      <p:cxnSp>
        <p:nvCxnSpPr>
          <p:cNvPr id="78" name="Curved Connector 77">
            <a:extLst>
              <a:ext uri="{FF2B5EF4-FFF2-40B4-BE49-F238E27FC236}">
                <a16:creationId xmlns:a16="http://schemas.microsoft.com/office/drawing/2014/main" id="{9AF20824-C5BB-6858-598C-2A99F86AF18B}"/>
              </a:ext>
            </a:extLst>
          </p:cNvPr>
          <p:cNvCxnSpPr>
            <a:cxnSpLocks/>
          </p:cNvCxnSpPr>
          <p:nvPr/>
        </p:nvCxnSpPr>
        <p:spPr>
          <a:xfrm rot="5400000" flipH="1" flipV="1">
            <a:off x="3024919" y="3221517"/>
            <a:ext cx="417613" cy="366731"/>
          </a:xfrm>
          <a:prstGeom prst="curvedConnector3">
            <a:avLst>
              <a:gd name="adj1" fmla="val 50000"/>
            </a:avLst>
          </a:prstGeom>
          <a:noFill/>
          <a:ln w="12700" cap="flat" cmpd="sng" algn="ctr">
            <a:solidFill>
              <a:srgbClr val="4472C4"/>
            </a:solidFill>
            <a:prstDash val="sysDash"/>
            <a:miter lim="800000"/>
            <a:headEnd type="oval" w="sm" len="sm"/>
            <a:tailEnd type="oval" w="sm" len="sm"/>
          </a:ln>
          <a:effectLst/>
        </p:spPr>
      </p:cxnSp>
      <p:grpSp>
        <p:nvGrpSpPr>
          <p:cNvPr id="11" name="Group 10">
            <a:extLst>
              <a:ext uri="{FF2B5EF4-FFF2-40B4-BE49-F238E27FC236}">
                <a16:creationId xmlns:a16="http://schemas.microsoft.com/office/drawing/2014/main" id="{EFFF0967-285D-E0E6-AE3D-5199FCDD3D1C}"/>
              </a:ext>
            </a:extLst>
          </p:cNvPr>
          <p:cNvGrpSpPr/>
          <p:nvPr/>
        </p:nvGrpSpPr>
        <p:grpSpPr>
          <a:xfrm>
            <a:off x="2963251" y="4427063"/>
            <a:ext cx="2058453" cy="1672653"/>
            <a:chOff x="2963251" y="4427063"/>
            <a:chExt cx="2058453" cy="1672653"/>
          </a:xfrm>
        </p:grpSpPr>
        <p:sp>
          <p:nvSpPr>
            <p:cNvPr id="3" name="Rectangle 2">
              <a:extLst>
                <a:ext uri="{FF2B5EF4-FFF2-40B4-BE49-F238E27FC236}">
                  <a16:creationId xmlns:a16="http://schemas.microsoft.com/office/drawing/2014/main" id="{821388E9-1339-14AB-2339-53A2BFAEAEF0}"/>
                </a:ext>
              </a:extLst>
            </p:cNvPr>
            <p:cNvSpPr/>
            <p:nvPr/>
          </p:nvSpPr>
          <p:spPr>
            <a:xfrm>
              <a:off x="3703404" y="5120990"/>
              <a:ext cx="622300" cy="234638"/>
            </a:xfrm>
            <a:prstGeom prst="rect">
              <a:avLst/>
            </a:prstGeom>
            <a:solidFill>
              <a:srgbClr val="FDF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5ECFC956-A10C-4CAE-B369-C06B18BDE3B4}"/>
                </a:ext>
              </a:extLst>
            </p:cNvPr>
            <p:cNvSpPr/>
            <p:nvPr/>
          </p:nvSpPr>
          <p:spPr>
            <a:xfrm>
              <a:off x="3703404" y="5458497"/>
              <a:ext cx="622300" cy="234638"/>
            </a:xfrm>
            <a:prstGeom prst="rect">
              <a:avLst/>
            </a:prstGeom>
            <a:solidFill>
              <a:srgbClr val="FDF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3479918-7C5D-0091-FBEA-A4906F49D2E1}"/>
                </a:ext>
              </a:extLst>
            </p:cNvPr>
            <p:cNvSpPr/>
            <p:nvPr/>
          </p:nvSpPr>
          <p:spPr>
            <a:xfrm>
              <a:off x="3703404" y="5865078"/>
              <a:ext cx="622300" cy="234638"/>
            </a:xfrm>
            <a:prstGeom prst="rect">
              <a:avLst/>
            </a:prstGeom>
            <a:solidFill>
              <a:srgbClr val="FDF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3FC53EC-77E8-02C1-791B-94B8578DF526}"/>
                </a:ext>
              </a:extLst>
            </p:cNvPr>
            <p:cNvSpPr/>
            <p:nvPr/>
          </p:nvSpPr>
          <p:spPr>
            <a:xfrm>
              <a:off x="2963251" y="4427063"/>
              <a:ext cx="2058453" cy="573341"/>
            </a:xfrm>
            <a:prstGeom prst="rect">
              <a:avLst/>
            </a:prstGeom>
            <a:solidFill>
              <a:srgbClr val="FFF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 name="Group 11">
            <a:extLst>
              <a:ext uri="{FF2B5EF4-FFF2-40B4-BE49-F238E27FC236}">
                <a16:creationId xmlns:a16="http://schemas.microsoft.com/office/drawing/2014/main" id="{C6EA6899-C128-4402-E2A0-EEE0B022D10E}"/>
              </a:ext>
            </a:extLst>
          </p:cNvPr>
          <p:cNvGrpSpPr/>
          <p:nvPr/>
        </p:nvGrpSpPr>
        <p:grpSpPr>
          <a:xfrm>
            <a:off x="5236565" y="4427063"/>
            <a:ext cx="1758846" cy="1672653"/>
            <a:chOff x="5236565" y="4427063"/>
            <a:chExt cx="1758846" cy="1672653"/>
          </a:xfrm>
        </p:grpSpPr>
        <p:sp>
          <p:nvSpPr>
            <p:cNvPr id="7" name="Rectangle 6">
              <a:extLst>
                <a:ext uri="{FF2B5EF4-FFF2-40B4-BE49-F238E27FC236}">
                  <a16:creationId xmlns:a16="http://schemas.microsoft.com/office/drawing/2014/main" id="{E4DD69BD-26FC-FB59-934B-5049D617709D}"/>
                </a:ext>
              </a:extLst>
            </p:cNvPr>
            <p:cNvSpPr/>
            <p:nvPr/>
          </p:nvSpPr>
          <p:spPr>
            <a:xfrm>
              <a:off x="5786947" y="5120990"/>
              <a:ext cx="622300" cy="234638"/>
            </a:xfrm>
            <a:prstGeom prst="rect">
              <a:avLst/>
            </a:prstGeom>
            <a:solidFill>
              <a:srgbClr val="FDF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B7BF827-7AC4-529E-4468-9D24212C0C55}"/>
                </a:ext>
              </a:extLst>
            </p:cNvPr>
            <p:cNvSpPr/>
            <p:nvPr/>
          </p:nvSpPr>
          <p:spPr>
            <a:xfrm>
              <a:off x="5786947" y="5458497"/>
              <a:ext cx="622300" cy="234638"/>
            </a:xfrm>
            <a:prstGeom prst="rect">
              <a:avLst/>
            </a:prstGeom>
            <a:solidFill>
              <a:srgbClr val="FDF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F80C31-7B45-052F-CB4B-D312A50DF2E5}"/>
                </a:ext>
              </a:extLst>
            </p:cNvPr>
            <p:cNvSpPr/>
            <p:nvPr/>
          </p:nvSpPr>
          <p:spPr>
            <a:xfrm>
              <a:off x="5786947" y="5865078"/>
              <a:ext cx="622300" cy="234638"/>
            </a:xfrm>
            <a:prstGeom prst="rect">
              <a:avLst/>
            </a:prstGeom>
            <a:solidFill>
              <a:srgbClr val="FDF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4447C9B-4EE0-8959-B5A2-73BCE5FAAC20}"/>
                </a:ext>
              </a:extLst>
            </p:cNvPr>
            <p:cNvSpPr/>
            <p:nvPr/>
          </p:nvSpPr>
          <p:spPr>
            <a:xfrm>
              <a:off x="5236565" y="4427063"/>
              <a:ext cx="1758846" cy="573341"/>
            </a:xfrm>
            <a:prstGeom prst="rect">
              <a:avLst/>
            </a:prstGeom>
            <a:solidFill>
              <a:srgbClr val="FFF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036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69" grpId="0"/>
      <p:bldP spid="72" grpId="0" animBg="1"/>
      <p:bldP spid="73" grpId="0"/>
      <p:bldP spid="75" grpId="0"/>
      <p:bldP spid="76" grpId="0" animBg="1"/>
      <p:bldP spid="77" grpId="0"/>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2FC3F-B90F-9747-8A6A-0BAAF868F1FF}"/>
              </a:ext>
            </a:extLst>
          </p:cNvPr>
          <p:cNvSpPr>
            <a:spLocks noGrp="1"/>
          </p:cNvSpPr>
          <p:nvPr>
            <p:ph type="title"/>
          </p:nvPr>
        </p:nvSpPr>
        <p:spPr/>
        <p:txBody>
          <a:bodyPr/>
          <a:lstStyle/>
          <a:p>
            <a:r>
              <a:rPr lang="en-GB" dirty="0"/>
              <a:t>Example Walkthrough of Decompression</a:t>
            </a:r>
            <a:endParaRPr lang="en-CH" dirty="0"/>
          </a:p>
        </p:txBody>
      </p:sp>
      <p:sp>
        <p:nvSpPr>
          <p:cNvPr id="38" name="Rectangle 37">
            <a:extLst>
              <a:ext uri="{FF2B5EF4-FFF2-40B4-BE49-F238E27FC236}">
                <a16:creationId xmlns:a16="http://schemas.microsoft.com/office/drawing/2014/main" id="{43A5A079-D292-96F6-ED50-DC847347A3FF}"/>
              </a:ext>
            </a:extLst>
          </p:cNvPr>
          <p:cNvSpPr/>
          <p:nvPr/>
        </p:nvSpPr>
        <p:spPr>
          <a:xfrm>
            <a:off x="2876470" y="1132556"/>
            <a:ext cx="4987858" cy="517485"/>
          </a:xfrm>
          <a:prstGeom prst="rect">
            <a:avLst/>
          </a:prstGeom>
          <a:solidFill>
            <a:srgbClr val="70AD47">
              <a:lumMod val="20000"/>
              <a:lumOff val="80000"/>
            </a:srgbClr>
          </a:solidFill>
          <a:ln w="15875" cap="flat" cmpd="sng" algn="ctr">
            <a:solidFill>
              <a:sysClr val="windowText" lastClr="000000"/>
            </a:solid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3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111010101100101010</a:t>
            </a:r>
            <a:r>
              <a:rPr kumimoji="0" lang="en-CH" sz="40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endParaRPr kumimoji="0" lang="en-CH" sz="3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9" name="TextBox 68">
            <a:extLst>
              <a:ext uri="{FF2B5EF4-FFF2-40B4-BE49-F238E27FC236}">
                <a16:creationId xmlns:a16="http://schemas.microsoft.com/office/drawing/2014/main" id="{0D34F224-26AF-4CD8-8CE7-3F98D572E7AF}"/>
              </a:ext>
            </a:extLst>
          </p:cNvPr>
          <p:cNvSpPr txBox="1"/>
          <p:nvPr/>
        </p:nvSpPr>
        <p:spPr>
          <a:xfrm>
            <a:off x="-472299" y="975799"/>
            <a:ext cx="3239983" cy="83099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Mismatch Pos. </a:t>
            </a:r>
            <a:b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br>
            <a: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Array</a:t>
            </a:r>
          </a:p>
        </p:txBody>
      </p:sp>
      <p:sp>
        <p:nvSpPr>
          <p:cNvPr id="72" name="Rectangle 71">
            <a:extLst>
              <a:ext uri="{FF2B5EF4-FFF2-40B4-BE49-F238E27FC236}">
                <a16:creationId xmlns:a16="http://schemas.microsoft.com/office/drawing/2014/main" id="{9ECF045D-E572-BA67-79C7-7EB2039E8E23}"/>
              </a:ext>
            </a:extLst>
          </p:cNvPr>
          <p:cNvSpPr/>
          <p:nvPr/>
        </p:nvSpPr>
        <p:spPr>
          <a:xfrm>
            <a:off x="2876470" y="2757176"/>
            <a:ext cx="4057129" cy="517485"/>
          </a:xfrm>
          <a:prstGeom prst="rect">
            <a:avLst/>
          </a:prstGeom>
          <a:solidFill>
            <a:srgbClr val="70AD47">
              <a:lumMod val="20000"/>
              <a:lumOff val="80000"/>
            </a:srgbClr>
          </a:solidFill>
          <a:ln w="15875" cap="flat" cmpd="sng" algn="ctr">
            <a:solidFill>
              <a:sysClr val="windowText" lastClr="000000"/>
            </a:solid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3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00111011000110</a:t>
            </a:r>
            <a:r>
              <a:rPr kumimoji="0" lang="en-CH" sz="40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t>
            </a:r>
            <a:endParaRPr kumimoji="0" lang="en-CH" sz="32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73" name="TextBox 72">
            <a:extLst>
              <a:ext uri="{FF2B5EF4-FFF2-40B4-BE49-F238E27FC236}">
                <a16:creationId xmlns:a16="http://schemas.microsoft.com/office/drawing/2014/main" id="{48C4C26C-B838-5ED6-7655-168C7221D90D}"/>
              </a:ext>
            </a:extLst>
          </p:cNvPr>
          <p:cNvSpPr txBox="1"/>
          <p:nvPr/>
        </p:nvSpPr>
        <p:spPr>
          <a:xfrm>
            <a:off x="-396171" y="2600419"/>
            <a:ext cx="3239983" cy="83099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Mismatch Pos. </a:t>
            </a:r>
            <a:b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br>
            <a:r>
              <a:rPr kumimoji="0" lang="en-CH" sz="2400" b="0" i="1" u="none" strike="noStrike" kern="1200" cap="none" spc="0" normalizeH="0" baseline="0" noProof="0" dirty="0">
                <a:ln>
                  <a:noFill/>
                </a:ln>
                <a:solidFill>
                  <a:srgbClr val="4F7B33"/>
                </a:solidFill>
                <a:effectLst/>
                <a:uLnTx/>
                <a:uFillTx/>
                <a:latin typeface="Corbel" panose="020B0503020204020204" pitchFamily="34" charset="0"/>
                <a:ea typeface="+mn-ea"/>
                <a:cs typeface="+mn-cs"/>
              </a:rPr>
              <a:t>Guide Array</a:t>
            </a:r>
          </a:p>
        </p:txBody>
      </p:sp>
      <p:graphicFrame>
        <p:nvGraphicFramePr>
          <p:cNvPr id="74" name="Table 7">
            <a:extLst>
              <a:ext uri="{FF2B5EF4-FFF2-40B4-BE49-F238E27FC236}">
                <a16:creationId xmlns:a16="http://schemas.microsoft.com/office/drawing/2014/main" id="{A59D3E4A-E18C-1231-3047-0E30E5A9BDDA}"/>
              </a:ext>
            </a:extLst>
          </p:cNvPr>
          <p:cNvGraphicFramePr>
            <a:graphicFrameLocks noGrp="1"/>
          </p:cNvGraphicFramePr>
          <p:nvPr/>
        </p:nvGraphicFramePr>
        <p:xfrm>
          <a:off x="2876470" y="4353600"/>
          <a:ext cx="4220414" cy="1812000"/>
        </p:xfrm>
        <a:graphic>
          <a:graphicData uri="http://schemas.openxmlformats.org/drawingml/2006/table">
            <a:tbl>
              <a:tblPr firstRow="1" bandRow="1"/>
              <a:tblGrid>
                <a:gridCol w="2221674">
                  <a:extLst>
                    <a:ext uri="{9D8B030D-6E8A-4147-A177-3AD203B41FA5}">
                      <a16:colId xmlns:a16="http://schemas.microsoft.com/office/drawing/2014/main" val="2901503906"/>
                    </a:ext>
                  </a:extLst>
                </a:gridCol>
                <a:gridCol w="1998740">
                  <a:extLst>
                    <a:ext uri="{9D8B030D-6E8A-4147-A177-3AD203B41FA5}">
                      <a16:colId xmlns:a16="http://schemas.microsoft.com/office/drawing/2014/main" val="732501769"/>
                    </a:ext>
                  </a:extLst>
                </a:gridCol>
              </a:tblGrid>
              <a:tr h="53680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dirty="0">
                          <a:solidFill>
                            <a:schemeClr val="tx1"/>
                          </a:solidFill>
                          <a:latin typeface="Corbel" panose="020B0503020204020204" pitchFamily="34" charset="0"/>
                        </a:rPr>
                        <a:t>Encoding of </a:t>
                      </a:r>
                      <a:br>
                        <a:rPr lang="en-CH" sz="2000" b="0" dirty="0">
                          <a:solidFill>
                            <a:schemeClr val="tx1"/>
                          </a:solidFill>
                          <a:latin typeface="Corbel" panose="020B0503020204020204" pitchFamily="34" charset="0"/>
                        </a:rPr>
                      </a:br>
                      <a:r>
                        <a:rPr lang="en-CH" sz="2000" b="0" dirty="0">
                          <a:solidFill>
                            <a:schemeClr val="tx1"/>
                          </a:solidFill>
                          <a:latin typeface="Corbel" panose="020B0503020204020204" pitchFamily="34" charset="0"/>
                        </a:rPr>
                        <a:t>Guide Array Entry </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H" sz="2000" b="0" dirty="0">
                          <a:solidFill>
                            <a:schemeClr val="tx1"/>
                          </a:solidFill>
                          <a:latin typeface="Corbel" panose="020B0503020204020204" pitchFamily="34" charset="0"/>
                        </a:rPr>
                        <a:t>#Bits for</a:t>
                      </a:r>
                    </a:p>
                    <a:p>
                      <a:pPr algn="ctr"/>
                      <a:r>
                        <a:rPr lang="en-CH" sz="2000" b="0" dirty="0">
                          <a:solidFill>
                            <a:schemeClr val="tx1"/>
                          </a:solidFill>
                          <a:latin typeface="Corbel" panose="020B0503020204020204" pitchFamily="34" charset="0"/>
                        </a:rPr>
                        <a:t>Array Entry</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1140373448"/>
                  </a:ext>
                </a:extLst>
              </a:tr>
              <a:tr h="31551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0</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2</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extLst>
                  <a:ext uri="{0D108BD9-81ED-4DB2-BD59-A6C34878D82A}">
                    <a16:rowId xmlns:a16="http://schemas.microsoft.com/office/drawing/2014/main" val="3391945315"/>
                  </a:ext>
                </a:extLst>
              </a:tr>
              <a:tr h="31551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10</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4</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extLst>
                  <a:ext uri="{0D108BD9-81ED-4DB2-BD59-A6C34878D82A}">
                    <a16:rowId xmlns:a16="http://schemas.microsoft.com/office/drawing/2014/main" val="1807757134"/>
                  </a:ext>
                </a:extLst>
              </a:tr>
              <a:tr h="31551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110</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CH" sz="2000" b="0" dirty="0">
                          <a:solidFill>
                            <a:schemeClr val="tx1"/>
                          </a:solidFill>
                          <a:latin typeface="+mn-lt"/>
                        </a:rPr>
                        <a:t>8</a:t>
                      </a:r>
                    </a:p>
                  </a:txBody>
                  <a:tcPr marL="0" marR="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FDF4"/>
                    </a:solidFill>
                  </a:tcPr>
                </a:tc>
                <a:extLst>
                  <a:ext uri="{0D108BD9-81ED-4DB2-BD59-A6C34878D82A}">
                    <a16:rowId xmlns:a16="http://schemas.microsoft.com/office/drawing/2014/main" val="1244848321"/>
                  </a:ext>
                </a:extLst>
              </a:tr>
            </a:tbl>
          </a:graphicData>
        </a:graphic>
      </p:graphicFrame>
      <p:sp>
        <p:nvSpPr>
          <p:cNvPr id="75" name="TextBox 74">
            <a:extLst>
              <a:ext uri="{FF2B5EF4-FFF2-40B4-BE49-F238E27FC236}">
                <a16:creationId xmlns:a16="http://schemas.microsoft.com/office/drawing/2014/main" id="{E4C04FCE-ADD9-264F-A693-1A30E618B8F2}"/>
              </a:ext>
            </a:extLst>
          </p:cNvPr>
          <p:cNvSpPr txBox="1"/>
          <p:nvPr/>
        </p:nvSpPr>
        <p:spPr>
          <a:xfrm>
            <a:off x="547722" y="4210244"/>
            <a:ext cx="2219962" cy="83099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AF9354"/>
                </a:solidFill>
                <a:effectLst/>
                <a:uLnTx/>
                <a:uFillTx/>
                <a:latin typeface="Corbel" panose="020B0503020204020204" pitchFamily="34" charset="0"/>
                <a:ea typeface="+mn-ea"/>
                <a:cs typeface="+mn-cs"/>
              </a:rPr>
              <a:t>Association Table</a:t>
            </a:r>
            <a:endParaRPr kumimoji="0" lang="en-CH" sz="2400" b="0" i="1" u="none" strike="noStrike" kern="1200" cap="none" spc="0" normalizeH="0" baseline="0" noProof="0" dirty="0">
              <a:ln>
                <a:noFill/>
              </a:ln>
              <a:solidFill>
                <a:srgbClr val="AF9354"/>
              </a:solidFill>
              <a:effectLst/>
              <a:uLnTx/>
              <a:uFillTx/>
              <a:latin typeface="Corbel" panose="020B0503020204020204" pitchFamily="34" charset="0"/>
              <a:ea typeface="+mn-ea"/>
              <a:cs typeface="+mn-cs"/>
            </a:endParaRPr>
          </a:p>
        </p:txBody>
      </p:sp>
      <p:sp>
        <p:nvSpPr>
          <p:cNvPr id="76" name="Rounded Rectangle 75">
            <a:extLst>
              <a:ext uri="{FF2B5EF4-FFF2-40B4-BE49-F238E27FC236}">
                <a16:creationId xmlns:a16="http://schemas.microsoft.com/office/drawing/2014/main" id="{41E84FE9-A2A7-3E4C-77AB-37883F143B37}"/>
              </a:ext>
            </a:extLst>
          </p:cNvPr>
          <p:cNvSpPr/>
          <p:nvPr/>
        </p:nvSpPr>
        <p:spPr>
          <a:xfrm>
            <a:off x="2963252" y="2816118"/>
            <a:ext cx="957578" cy="399600"/>
          </a:xfrm>
          <a:prstGeom prst="roundRect">
            <a:avLst/>
          </a:prstGeom>
          <a:noFill/>
          <a:ln w="28575" cap="flat" cmpd="sng" algn="ctr">
            <a:solidFill>
              <a:schemeClr val="accent1"/>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7" name="TextBox 76">
            <a:extLst>
              <a:ext uri="{FF2B5EF4-FFF2-40B4-BE49-F238E27FC236}">
                <a16:creationId xmlns:a16="http://schemas.microsoft.com/office/drawing/2014/main" id="{1CEBC322-9942-454F-D7BE-0400BD4BF7B5}"/>
              </a:ext>
            </a:extLst>
          </p:cNvPr>
          <p:cNvSpPr txBox="1"/>
          <p:nvPr/>
        </p:nvSpPr>
        <p:spPr>
          <a:xfrm>
            <a:off x="2262868" y="3613689"/>
            <a:ext cx="3070628" cy="615553"/>
          </a:xfrm>
          <a:prstGeom prst="rect">
            <a:avLst/>
          </a:prstGeom>
          <a:noFill/>
        </p:spPr>
        <p:txBody>
          <a:bodyPr wrap="square" t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4472C4"/>
                </a:solidFill>
                <a:effectLst/>
                <a:uLnTx/>
                <a:uFillTx/>
                <a:latin typeface="Corbel" panose="020B0503020204020204" pitchFamily="34" charset="0"/>
                <a:ea typeface="+mn-ea"/>
                <a:cs typeface="+mn-cs"/>
              </a:rPr>
              <a:t>Read#1 Mismatch Count</a:t>
            </a:r>
            <a:br>
              <a:rPr kumimoji="0" lang="en-CH" sz="2000" b="0" i="1" u="none" strike="noStrike" kern="1200" cap="none" spc="0" normalizeH="0" baseline="0" noProof="0" dirty="0">
                <a:ln>
                  <a:noFill/>
                </a:ln>
                <a:solidFill>
                  <a:srgbClr val="4472C4"/>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4472C4"/>
                </a:solidFill>
                <a:effectLst/>
                <a:uLnTx/>
                <a:uFillTx/>
                <a:latin typeface="Corbel" panose="020B0503020204020204" pitchFamily="34" charset="0"/>
                <a:ea typeface="+mn-ea"/>
                <a:cs typeface="+mn-cs"/>
              </a:rPr>
              <a:t>(Fixed width)</a:t>
            </a:r>
          </a:p>
        </p:txBody>
      </p:sp>
      <p:cxnSp>
        <p:nvCxnSpPr>
          <p:cNvPr id="78" name="Curved Connector 77">
            <a:extLst>
              <a:ext uri="{FF2B5EF4-FFF2-40B4-BE49-F238E27FC236}">
                <a16:creationId xmlns:a16="http://schemas.microsoft.com/office/drawing/2014/main" id="{9AF20824-C5BB-6858-598C-2A99F86AF18B}"/>
              </a:ext>
            </a:extLst>
          </p:cNvPr>
          <p:cNvCxnSpPr>
            <a:cxnSpLocks/>
          </p:cNvCxnSpPr>
          <p:nvPr/>
        </p:nvCxnSpPr>
        <p:spPr>
          <a:xfrm rot="5400000" flipH="1" flipV="1">
            <a:off x="3024919" y="3221517"/>
            <a:ext cx="417613" cy="366731"/>
          </a:xfrm>
          <a:prstGeom prst="curvedConnector3">
            <a:avLst>
              <a:gd name="adj1" fmla="val 50000"/>
            </a:avLst>
          </a:prstGeom>
          <a:noFill/>
          <a:ln w="12700" cap="flat" cmpd="sng" algn="ctr">
            <a:solidFill>
              <a:srgbClr val="4472C4"/>
            </a:solidFill>
            <a:prstDash val="sysDash"/>
            <a:miter lim="800000"/>
            <a:headEnd type="oval" w="sm" len="sm"/>
            <a:tailEnd type="oval" w="sm" len="sm"/>
          </a:ln>
          <a:effectLst/>
        </p:spPr>
      </p:cxnSp>
      <p:sp>
        <p:nvSpPr>
          <p:cNvPr id="13" name="Rounded Rectangle 12">
            <a:extLst>
              <a:ext uri="{FF2B5EF4-FFF2-40B4-BE49-F238E27FC236}">
                <a16:creationId xmlns:a16="http://schemas.microsoft.com/office/drawing/2014/main" id="{99ECDF22-3A5E-49F4-B7AD-60D5B8507FCC}"/>
              </a:ext>
            </a:extLst>
          </p:cNvPr>
          <p:cNvSpPr/>
          <p:nvPr/>
        </p:nvSpPr>
        <p:spPr>
          <a:xfrm>
            <a:off x="3920830" y="2816118"/>
            <a:ext cx="508295" cy="399600"/>
          </a:xfrm>
          <a:prstGeom prst="roundRect">
            <a:avLst/>
          </a:prstGeom>
          <a:noFill/>
          <a:ln w="28575" cap="flat" cmpd="sng" algn="ctr">
            <a:solidFill>
              <a:srgbClr val="FF40FF"/>
            </a:solidFill>
            <a:prstDash val="solid"/>
            <a:miter lim="800000"/>
          </a:ln>
          <a:effectLst>
            <a:glow rad="38100">
              <a:schemeClr val="bg1">
                <a:alpha val="65885"/>
              </a:schemeClr>
            </a:glo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5DCEAF"/>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4C82CDAA-9991-5406-5177-397E9EC02EC0}"/>
              </a:ext>
            </a:extLst>
          </p:cNvPr>
          <p:cNvSpPr txBox="1"/>
          <p:nvPr/>
        </p:nvSpPr>
        <p:spPr>
          <a:xfrm>
            <a:off x="2921069" y="5459268"/>
            <a:ext cx="2146230" cy="307777"/>
          </a:xfrm>
          <a:prstGeom prst="rect">
            <a:avLst/>
          </a:prstGeom>
          <a:solidFill>
            <a:srgbClr val="FF40FF"/>
          </a:solidFill>
          <a:effectLst/>
        </p:spPr>
        <p:txBody>
          <a:bodyPr wrap="square" lIns="36000" tIns="0" rIns="3600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10</a:t>
            </a:r>
            <a:endParaRPr kumimoji="0" lang="en-CH"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944A31E9-2BB3-9AAB-6201-F7C48907C60C}"/>
              </a:ext>
            </a:extLst>
          </p:cNvPr>
          <p:cNvSpPr txBox="1"/>
          <p:nvPr/>
        </p:nvSpPr>
        <p:spPr>
          <a:xfrm>
            <a:off x="5143500" y="5455948"/>
            <a:ext cx="1910443" cy="307777"/>
          </a:xfrm>
          <a:prstGeom prst="rect">
            <a:avLst/>
          </a:prstGeom>
          <a:solidFill>
            <a:srgbClr val="CA6F00"/>
          </a:solidFill>
          <a:ln>
            <a:noFill/>
          </a:ln>
          <a:effectLst/>
        </p:spPr>
        <p:txBody>
          <a:bodyPr wrap="square" lIns="36000" tIns="0" rIns="3600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en-CH"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a:extLst>
              <a:ext uri="{FF2B5EF4-FFF2-40B4-BE49-F238E27FC236}">
                <a16:creationId xmlns:a16="http://schemas.microsoft.com/office/drawing/2014/main" id="{4E7812CC-90E1-6431-9BB6-D209CA49A391}"/>
              </a:ext>
            </a:extLst>
          </p:cNvPr>
          <p:cNvSpPr/>
          <p:nvPr/>
        </p:nvSpPr>
        <p:spPr>
          <a:xfrm>
            <a:off x="2977540" y="1191498"/>
            <a:ext cx="957578" cy="399600"/>
          </a:xfrm>
          <a:prstGeom prst="roundRect">
            <a:avLst/>
          </a:prstGeom>
          <a:noFill/>
          <a:ln w="28575" cap="flat" cmpd="sng" algn="ctr">
            <a:solidFill>
              <a:srgbClr val="CA6F00"/>
            </a:solidFill>
            <a:prstDash val="solid"/>
            <a:miter lim="800000"/>
          </a:ln>
          <a:effectLst>
            <a:glow rad="38100">
              <a:schemeClr val="bg1">
                <a:alpha val="65885"/>
              </a:schemeClr>
            </a:glo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945200"/>
              </a:solidFill>
              <a:effectLst/>
              <a:uLnTx/>
              <a:uFillTx/>
              <a:latin typeface="Calibri" panose="020F0502020204030204"/>
              <a:ea typeface="+mn-ea"/>
              <a:cs typeface="+mn-cs"/>
            </a:endParaRPr>
          </a:p>
        </p:txBody>
      </p:sp>
      <p:sp>
        <p:nvSpPr>
          <p:cNvPr id="18" name="Rounded Rectangle 17">
            <a:extLst>
              <a:ext uri="{FF2B5EF4-FFF2-40B4-BE49-F238E27FC236}">
                <a16:creationId xmlns:a16="http://schemas.microsoft.com/office/drawing/2014/main" id="{3211D89C-CF4F-2517-A4D7-344870E161E1}"/>
              </a:ext>
            </a:extLst>
          </p:cNvPr>
          <p:cNvSpPr/>
          <p:nvPr/>
        </p:nvSpPr>
        <p:spPr>
          <a:xfrm>
            <a:off x="4449807" y="2816118"/>
            <a:ext cx="693693" cy="399600"/>
          </a:xfrm>
          <a:prstGeom prst="roundRect">
            <a:avLst/>
          </a:prstGeom>
          <a:noFill/>
          <a:ln w="28575" cap="flat" cmpd="sng" algn="ctr">
            <a:solidFill>
              <a:srgbClr val="FF40FF"/>
            </a:solidFill>
            <a:prstDash val="solid"/>
            <a:miter lim="800000"/>
          </a:ln>
          <a:effectLst>
            <a:glow rad="38100">
              <a:schemeClr val="bg1">
                <a:alpha val="65885"/>
              </a:schemeClr>
            </a:glo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5DCEAF"/>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4A7143D7-CDA4-B0FA-7D77-481735FD2510}"/>
              </a:ext>
            </a:extLst>
          </p:cNvPr>
          <p:cNvSpPr txBox="1"/>
          <p:nvPr/>
        </p:nvSpPr>
        <p:spPr>
          <a:xfrm>
            <a:off x="2921069" y="5812434"/>
            <a:ext cx="2146230" cy="307777"/>
          </a:xfrm>
          <a:prstGeom prst="rect">
            <a:avLst/>
          </a:prstGeom>
          <a:solidFill>
            <a:srgbClr val="FF40FF"/>
          </a:solidFill>
          <a:effectLst/>
        </p:spPr>
        <p:txBody>
          <a:bodyPr wrap="square" lIns="36000" tIns="0" rIns="3600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110</a:t>
            </a:r>
            <a:endParaRPr kumimoji="0" lang="en-CH"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2069BD6-8F5C-35D7-1091-77D1B753CAD7}"/>
              </a:ext>
            </a:extLst>
          </p:cNvPr>
          <p:cNvSpPr txBox="1"/>
          <p:nvPr/>
        </p:nvSpPr>
        <p:spPr>
          <a:xfrm>
            <a:off x="5143500" y="5825062"/>
            <a:ext cx="1910443" cy="307777"/>
          </a:xfrm>
          <a:prstGeom prst="rect">
            <a:avLst/>
          </a:prstGeom>
          <a:solidFill>
            <a:srgbClr val="CA6F00"/>
          </a:solidFill>
          <a:ln>
            <a:noFill/>
          </a:ln>
          <a:effectLst/>
        </p:spPr>
        <p:txBody>
          <a:bodyPr wrap="square" lIns="36000" tIns="0" rIns="3600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8</a:t>
            </a:r>
            <a:endParaRPr kumimoji="0" lang="en-CH"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ounded Rectangle 20">
            <a:extLst>
              <a:ext uri="{FF2B5EF4-FFF2-40B4-BE49-F238E27FC236}">
                <a16:creationId xmlns:a16="http://schemas.microsoft.com/office/drawing/2014/main" id="{1DCE6B94-70FA-A5BC-B29C-3A3F5F3DD56C}"/>
              </a:ext>
            </a:extLst>
          </p:cNvPr>
          <p:cNvSpPr/>
          <p:nvPr/>
        </p:nvSpPr>
        <p:spPr>
          <a:xfrm>
            <a:off x="3971018" y="1191498"/>
            <a:ext cx="1915432" cy="399600"/>
          </a:xfrm>
          <a:prstGeom prst="roundRect">
            <a:avLst/>
          </a:prstGeom>
          <a:noFill/>
          <a:ln w="28575" cap="flat" cmpd="sng" algn="ctr">
            <a:solidFill>
              <a:srgbClr val="CA6F00"/>
            </a:solidFill>
            <a:prstDash val="solid"/>
            <a:miter lim="800000"/>
          </a:ln>
          <a:effectLst>
            <a:glow rad="38100">
              <a:schemeClr val="bg1">
                <a:alpha val="65885"/>
              </a:schemeClr>
            </a:glo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945200"/>
              </a:solidFill>
              <a:effectLst/>
              <a:uLnTx/>
              <a:uFillTx/>
              <a:latin typeface="Calibri" panose="020F0502020204030204"/>
              <a:ea typeface="+mn-ea"/>
              <a:cs typeface="+mn-cs"/>
            </a:endParaRPr>
          </a:p>
        </p:txBody>
      </p:sp>
      <p:sp>
        <p:nvSpPr>
          <p:cNvPr id="22" name="Rounded Rectangle 21">
            <a:extLst>
              <a:ext uri="{FF2B5EF4-FFF2-40B4-BE49-F238E27FC236}">
                <a16:creationId xmlns:a16="http://schemas.microsoft.com/office/drawing/2014/main" id="{487EDFB5-690E-C02F-BB9A-D62117C107F6}"/>
              </a:ext>
            </a:extLst>
          </p:cNvPr>
          <p:cNvSpPr/>
          <p:nvPr/>
        </p:nvSpPr>
        <p:spPr>
          <a:xfrm>
            <a:off x="5171736" y="2816118"/>
            <a:ext cx="214968" cy="399600"/>
          </a:xfrm>
          <a:prstGeom prst="roundRect">
            <a:avLst/>
          </a:prstGeom>
          <a:noFill/>
          <a:ln w="28575" cap="flat" cmpd="sng" algn="ctr">
            <a:solidFill>
              <a:srgbClr val="FF40FF"/>
            </a:solidFill>
            <a:prstDash val="solid"/>
            <a:miter lim="800000"/>
          </a:ln>
          <a:effectLst>
            <a:glow rad="38100">
              <a:schemeClr val="bg1">
                <a:alpha val="65885"/>
              </a:schemeClr>
            </a:glo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5DCEAF"/>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1F1947A5-F885-57DE-46D1-2B211ABCB522}"/>
              </a:ext>
            </a:extLst>
          </p:cNvPr>
          <p:cNvSpPr txBox="1"/>
          <p:nvPr/>
        </p:nvSpPr>
        <p:spPr>
          <a:xfrm>
            <a:off x="2921069" y="5077135"/>
            <a:ext cx="2146230" cy="307777"/>
          </a:xfrm>
          <a:prstGeom prst="rect">
            <a:avLst/>
          </a:prstGeom>
          <a:solidFill>
            <a:srgbClr val="FF40FF"/>
          </a:solidFill>
          <a:effectLst/>
        </p:spPr>
        <p:txBody>
          <a:bodyPr wrap="square" lIns="36000" tIns="0" rIns="3600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0</a:t>
            </a:r>
            <a:endParaRPr kumimoji="0" lang="en-CH"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DAC20E71-6575-A491-5634-0805D584C639}"/>
              </a:ext>
            </a:extLst>
          </p:cNvPr>
          <p:cNvSpPr txBox="1"/>
          <p:nvPr/>
        </p:nvSpPr>
        <p:spPr>
          <a:xfrm>
            <a:off x="5143500" y="5077134"/>
            <a:ext cx="1910443" cy="307777"/>
          </a:xfrm>
          <a:prstGeom prst="rect">
            <a:avLst/>
          </a:prstGeom>
          <a:solidFill>
            <a:srgbClr val="CA6F00"/>
          </a:solidFill>
          <a:effectLst/>
        </p:spPr>
        <p:txBody>
          <a:bodyPr wrap="square" lIns="36000" tIns="0" rIns="3600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en-CH"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ounded Rectangle 24">
            <a:extLst>
              <a:ext uri="{FF2B5EF4-FFF2-40B4-BE49-F238E27FC236}">
                <a16:creationId xmlns:a16="http://schemas.microsoft.com/office/drawing/2014/main" id="{9B71600B-AADC-CFBD-57CE-81C4FEB596A3}"/>
              </a:ext>
            </a:extLst>
          </p:cNvPr>
          <p:cNvSpPr/>
          <p:nvPr/>
        </p:nvSpPr>
        <p:spPr>
          <a:xfrm>
            <a:off x="5895684" y="1191498"/>
            <a:ext cx="519404" cy="399600"/>
          </a:xfrm>
          <a:prstGeom prst="roundRect">
            <a:avLst/>
          </a:prstGeom>
          <a:noFill/>
          <a:ln w="28575" cap="flat" cmpd="sng" algn="ctr">
            <a:solidFill>
              <a:srgbClr val="CA6F00"/>
            </a:solidFill>
            <a:prstDash val="solid"/>
            <a:miter lim="800000"/>
          </a:ln>
          <a:effectLst>
            <a:glow rad="38100">
              <a:schemeClr val="bg1">
                <a:alpha val="65885"/>
              </a:schemeClr>
            </a:glo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945200"/>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F4E24439-DC3F-AB6C-4C77-D3558E547AAA}"/>
              </a:ext>
            </a:extLst>
          </p:cNvPr>
          <p:cNvSpPr txBox="1"/>
          <p:nvPr/>
        </p:nvSpPr>
        <p:spPr>
          <a:xfrm>
            <a:off x="5171736" y="3617455"/>
            <a:ext cx="3070628" cy="615553"/>
          </a:xfrm>
          <a:prstGeom prst="rect">
            <a:avLst/>
          </a:prstGeom>
          <a:noFill/>
        </p:spPr>
        <p:txBody>
          <a:bodyPr wrap="square" t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1" u="none" strike="noStrike" kern="1200" cap="none" spc="0" normalizeH="0" baseline="0" noProof="0" dirty="0">
                <a:ln>
                  <a:noFill/>
                </a:ln>
                <a:solidFill>
                  <a:srgbClr val="4472C4"/>
                </a:solidFill>
                <a:effectLst/>
                <a:uLnTx/>
                <a:uFillTx/>
                <a:latin typeface="Corbel" panose="020B0503020204020204" pitchFamily="34" charset="0"/>
                <a:ea typeface="+mn-ea"/>
                <a:cs typeface="+mn-cs"/>
              </a:rPr>
              <a:t>Read#2 Mismatch Count</a:t>
            </a:r>
            <a:br>
              <a:rPr kumimoji="0" lang="en-CH" sz="2000" b="0" i="1" u="none" strike="noStrike" kern="1200" cap="none" spc="0" normalizeH="0" baseline="0" noProof="0" dirty="0">
                <a:ln>
                  <a:noFill/>
                </a:ln>
                <a:solidFill>
                  <a:srgbClr val="4472C4"/>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srgbClr val="4472C4"/>
                </a:solidFill>
                <a:effectLst/>
                <a:uLnTx/>
                <a:uFillTx/>
                <a:latin typeface="Corbel" panose="020B0503020204020204" pitchFamily="34" charset="0"/>
                <a:ea typeface="+mn-ea"/>
                <a:cs typeface="+mn-cs"/>
              </a:rPr>
              <a:t>(Fixed width)</a:t>
            </a:r>
          </a:p>
        </p:txBody>
      </p:sp>
      <p:cxnSp>
        <p:nvCxnSpPr>
          <p:cNvPr id="27" name="Curved Connector 26">
            <a:extLst>
              <a:ext uri="{FF2B5EF4-FFF2-40B4-BE49-F238E27FC236}">
                <a16:creationId xmlns:a16="http://schemas.microsoft.com/office/drawing/2014/main" id="{ECF45581-C7FD-037D-C05D-BFC54454B40E}"/>
              </a:ext>
            </a:extLst>
          </p:cNvPr>
          <p:cNvCxnSpPr>
            <a:cxnSpLocks/>
          </p:cNvCxnSpPr>
          <p:nvPr/>
        </p:nvCxnSpPr>
        <p:spPr>
          <a:xfrm rot="10800000">
            <a:off x="5886452" y="3244310"/>
            <a:ext cx="470037" cy="395102"/>
          </a:xfrm>
          <a:prstGeom prst="curvedConnector3">
            <a:avLst>
              <a:gd name="adj1" fmla="val 50000"/>
            </a:avLst>
          </a:prstGeom>
          <a:noFill/>
          <a:ln w="12700" cap="flat" cmpd="sng" algn="ctr">
            <a:solidFill>
              <a:srgbClr val="4472C4"/>
            </a:solidFill>
            <a:prstDash val="sysDash"/>
            <a:miter lim="800000"/>
            <a:headEnd type="oval" w="sm" len="sm"/>
            <a:tailEnd type="oval" w="sm" len="sm"/>
          </a:ln>
          <a:effectLst/>
        </p:spPr>
      </p:cxnSp>
      <p:sp>
        <p:nvSpPr>
          <p:cNvPr id="30" name="Rounded Rectangle 29">
            <a:extLst>
              <a:ext uri="{FF2B5EF4-FFF2-40B4-BE49-F238E27FC236}">
                <a16:creationId xmlns:a16="http://schemas.microsoft.com/office/drawing/2014/main" id="{1B3F491F-B78A-8EBA-7D7D-39EDBF06CF5E}"/>
              </a:ext>
            </a:extLst>
          </p:cNvPr>
          <p:cNvSpPr/>
          <p:nvPr/>
        </p:nvSpPr>
        <p:spPr>
          <a:xfrm>
            <a:off x="5399826" y="2816118"/>
            <a:ext cx="957578" cy="399600"/>
          </a:xfrm>
          <a:prstGeom prst="roundRect">
            <a:avLst/>
          </a:prstGeom>
          <a:noFill/>
          <a:ln w="28575" cap="flat" cmpd="sng" algn="ctr">
            <a:solidFill>
              <a:schemeClr val="accent1"/>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Right Arrow 30">
            <a:extLst>
              <a:ext uri="{FF2B5EF4-FFF2-40B4-BE49-F238E27FC236}">
                <a16:creationId xmlns:a16="http://schemas.microsoft.com/office/drawing/2014/main" id="{A36419FF-8A22-E7E7-973D-73B7E9153A6D}"/>
              </a:ext>
            </a:extLst>
          </p:cNvPr>
          <p:cNvSpPr/>
          <p:nvPr/>
        </p:nvSpPr>
        <p:spPr>
          <a:xfrm>
            <a:off x="2926512" y="1774765"/>
            <a:ext cx="4813968" cy="828868"/>
          </a:xfrm>
          <a:prstGeom prst="rightArrow">
            <a:avLst/>
          </a:prstGeom>
          <a:solidFill>
            <a:srgbClr val="719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Sequential Scan</a:t>
            </a:r>
          </a:p>
        </p:txBody>
      </p:sp>
    </p:spTree>
    <p:extLst>
      <p:ext uri="{BB962C8B-B14F-4D97-AF65-F5344CB8AC3E}">
        <p14:creationId xmlns:p14="http://schemas.microsoft.com/office/powerpoint/2010/main" val="1533563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19"/>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par>
                                <p:cTn id="67" presetID="1" presetClass="exit" presetSubtype="0" fill="hold" grpId="1" nodeType="withEffect">
                                  <p:stCondLst>
                                    <p:cond delay="0"/>
                                  </p:stCondLst>
                                  <p:childTnLst>
                                    <p:set>
                                      <p:cBhvr>
                                        <p:cTn id="68" dur="1" fill="hold">
                                          <p:stCondLst>
                                            <p:cond delay="0"/>
                                          </p:stCondLst>
                                        </p:cTn>
                                        <p:tgtEl>
                                          <p:spTgt spid="23"/>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left)">
                                      <p:cBhvr>
                                        <p:cTn id="7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5" grpId="1" animBg="1"/>
      <p:bldP spid="16" grpId="0" animBg="1"/>
      <p:bldP spid="16" grpId="1" animBg="1"/>
      <p:bldP spid="17" grpId="0" animBg="1"/>
      <p:bldP spid="18" grpId="0" animBg="1"/>
      <p:bldP spid="19" grpId="0" animBg="1"/>
      <p:bldP spid="19" grpId="1" animBg="1"/>
      <p:bldP spid="20" grpId="0" animBg="1"/>
      <p:bldP spid="20" grpId="1" animBg="1"/>
      <p:bldP spid="21" grpId="0" animBg="1"/>
      <p:bldP spid="22" grpId="0" animBg="1"/>
      <p:bldP spid="23" grpId="0" animBg="1"/>
      <p:bldP spid="23" grpId="1" animBg="1"/>
      <p:bldP spid="24" grpId="0" animBg="1"/>
      <p:bldP spid="24" grpId="1" animBg="1"/>
      <p:bldP spid="25" grpId="0" animBg="1"/>
      <p:bldP spid="26" grpId="0"/>
      <p:bldP spid="30" grpId="0" animBg="1"/>
      <p:bldP spid="31"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535DF-A10D-34E7-88DA-1DB0C3381915}"/>
              </a:ext>
            </a:extLst>
          </p:cNvPr>
          <p:cNvSpPr>
            <a:spLocks noGrp="1"/>
          </p:cNvSpPr>
          <p:nvPr>
            <p:ph type="title"/>
          </p:nvPr>
        </p:nvSpPr>
        <p:spPr/>
        <p:txBody>
          <a:bodyPr/>
          <a:lstStyle/>
          <a:p>
            <a:r>
              <a:rPr lang="en-CH" dirty="0"/>
              <a:t>SAGe’s Algorithm Architecture Co-Design</a:t>
            </a:r>
          </a:p>
        </p:txBody>
      </p:sp>
      <p:cxnSp>
        <p:nvCxnSpPr>
          <p:cNvPr id="34" name="Curved Connector 33">
            <a:extLst>
              <a:ext uri="{FF2B5EF4-FFF2-40B4-BE49-F238E27FC236}">
                <a16:creationId xmlns:a16="http://schemas.microsoft.com/office/drawing/2014/main" id="{10DEA97A-56F2-935F-2C21-6A3037FCC18E}"/>
              </a:ext>
            </a:extLst>
          </p:cNvPr>
          <p:cNvCxnSpPr>
            <a:cxnSpLocks/>
          </p:cNvCxnSpPr>
          <p:nvPr/>
        </p:nvCxnSpPr>
        <p:spPr>
          <a:xfrm>
            <a:off x="2870655" y="3548145"/>
            <a:ext cx="4478145" cy="488264"/>
          </a:xfrm>
          <a:prstGeom prst="curvedConnector3">
            <a:avLst>
              <a:gd name="adj1" fmla="val 50000"/>
            </a:avLst>
          </a:prstGeom>
          <a:noFill/>
          <a:ln w="28575" cap="flat" cmpd="sng" algn="ctr">
            <a:solidFill>
              <a:srgbClr val="038083"/>
            </a:solidFill>
            <a:prstDash val="solid"/>
            <a:miter lim="800000"/>
            <a:headEnd type="triangle" w="lg" len="med"/>
            <a:tailEnd type="none"/>
          </a:ln>
          <a:effectLst/>
        </p:spPr>
      </p:cxnSp>
      <p:sp>
        <p:nvSpPr>
          <p:cNvPr id="35" name="Rectangle 34">
            <a:extLst>
              <a:ext uri="{FF2B5EF4-FFF2-40B4-BE49-F238E27FC236}">
                <a16:creationId xmlns:a16="http://schemas.microsoft.com/office/drawing/2014/main" id="{21C51E66-F98B-AF3A-1BBB-807234528F72}"/>
              </a:ext>
            </a:extLst>
          </p:cNvPr>
          <p:cNvSpPr/>
          <p:nvPr/>
        </p:nvSpPr>
        <p:spPr>
          <a:xfrm>
            <a:off x="5070058" y="3687713"/>
            <a:ext cx="199975" cy="1726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ounded Rectangle 35">
            <a:extLst>
              <a:ext uri="{FF2B5EF4-FFF2-40B4-BE49-F238E27FC236}">
                <a16:creationId xmlns:a16="http://schemas.microsoft.com/office/drawing/2014/main" id="{B526697C-D58E-3EC5-1EA2-128EBDBEC4E3}"/>
              </a:ext>
            </a:extLst>
          </p:cNvPr>
          <p:cNvSpPr/>
          <p:nvPr/>
        </p:nvSpPr>
        <p:spPr>
          <a:xfrm>
            <a:off x="359153" y="2143313"/>
            <a:ext cx="1323863" cy="2521381"/>
          </a:xfrm>
          <a:prstGeom prst="roundRect">
            <a:avLst>
              <a:gd name="adj" fmla="val 0"/>
            </a:avLst>
          </a:prstGeom>
          <a:solidFill>
            <a:srgbClr val="DACCF1"/>
          </a:solidFill>
          <a:ln w="28575" cap="flat" cmpd="sng" algn="ctr">
            <a:solidFill>
              <a:srgbClr val="8C3FCA"/>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Genome </a:t>
            </a:r>
            <a:b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System</a:t>
            </a:r>
          </a:p>
        </p:txBody>
      </p:sp>
      <p:sp>
        <p:nvSpPr>
          <p:cNvPr id="37" name="Rectangle 36">
            <a:extLst>
              <a:ext uri="{FF2B5EF4-FFF2-40B4-BE49-F238E27FC236}">
                <a16:creationId xmlns:a16="http://schemas.microsoft.com/office/drawing/2014/main" id="{D46E5924-1670-4300-5C2A-6613135567EC}"/>
              </a:ext>
            </a:extLst>
          </p:cNvPr>
          <p:cNvSpPr/>
          <p:nvPr/>
        </p:nvSpPr>
        <p:spPr>
          <a:xfrm>
            <a:off x="1683016" y="2347618"/>
            <a:ext cx="5497328" cy="369332"/>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Request Data with  </a:t>
            </a: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SAGe’s Interface Commands</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38" name="Straight Arrow Connector 37">
            <a:extLst>
              <a:ext uri="{FF2B5EF4-FFF2-40B4-BE49-F238E27FC236}">
                <a16:creationId xmlns:a16="http://schemas.microsoft.com/office/drawing/2014/main" id="{4BE31315-7C4C-E41A-65DF-A4AE9C257BD4}"/>
              </a:ext>
            </a:extLst>
          </p:cNvPr>
          <p:cNvCxnSpPr>
            <a:cxnSpLocks/>
          </p:cNvCxnSpPr>
          <p:nvPr/>
        </p:nvCxnSpPr>
        <p:spPr>
          <a:xfrm>
            <a:off x="1685216" y="2740430"/>
            <a:ext cx="5663584" cy="0"/>
          </a:xfrm>
          <a:prstGeom prst="straightConnector1">
            <a:avLst/>
          </a:prstGeom>
          <a:noFill/>
          <a:ln w="12700" cap="flat" cmpd="sng" algn="ctr">
            <a:solidFill>
              <a:schemeClr val="tx1"/>
            </a:solidFill>
            <a:prstDash val="solid"/>
            <a:miter lim="800000"/>
            <a:tailEnd type="triangle" w="lg" len="med"/>
          </a:ln>
          <a:effectLst/>
        </p:spPr>
      </p:cxnSp>
      <p:sp>
        <p:nvSpPr>
          <p:cNvPr id="39" name="Rectangle 38">
            <a:extLst>
              <a:ext uri="{FF2B5EF4-FFF2-40B4-BE49-F238E27FC236}">
                <a16:creationId xmlns:a16="http://schemas.microsoft.com/office/drawing/2014/main" id="{9F15F8CE-A4F4-19B7-EDDA-304BA395FE40}"/>
              </a:ext>
            </a:extLst>
          </p:cNvPr>
          <p:cNvSpPr/>
          <p:nvPr/>
        </p:nvSpPr>
        <p:spPr>
          <a:xfrm>
            <a:off x="1711703" y="3687713"/>
            <a:ext cx="2218538" cy="923330"/>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Send </a:t>
            </a:r>
            <a:b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Prepared Data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in Desired Format</a:t>
            </a:r>
            <a:endParaRPr kumimoji="0" lang="ko-KR" altLang="en-US"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0" name="Right Arrow 39">
            <a:extLst>
              <a:ext uri="{FF2B5EF4-FFF2-40B4-BE49-F238E27FC236}">
                <a16:creationId xmlns:a16="http://schemas.microsoft.com/office/drawing/2014/main" id="{CFCA1F73-1E6A-A2D7-8DB3-D44FEC5CE0B8}"/>
              </a:ext>
            </a:extLst>
          </p:cNvPr>
          <p:cNvSpPr/>
          <p:nvPr/>
        </p:nvSpPr>
        <p:spPr>
          <a:xfrm rot="10800000">
            <a:off x="1673699" y="3147186"/>
            <a:ext cx="449738" cy="263368"/>
          </a:xfrm>
          <a:prstGeom prst="rightArrow">
            <a:avLst/>
          </a:prstGeom>
          <a:solidFill>
            <a:srgbClr val="00919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600" b="0" i="0" u="none" strike="noStrike" kern="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46A97E44-09D1-A173-E448-55E19584E1F8}"/>
              </a:ext>
            </a:extLst>
          </p:cNvPr>
          <p:cNvSpPr/>
          <p:nvPr/>
        </p:nvSpPr>
        <p:spPr>
          <a:xfrm>
            <a:off x="3892797" y="3358599"/>
            <a:ext cx="2325827" cy="617861"/>
          </a:xfrm>
          <a:prstGeom prst="rect">
            <a:avLst/>
          </a:prstGeom>
          <a:noFill/>
        </p:spPr>
        <p:txBody>
          <a:bodyPr wrap="square" anchor="ctr">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Receive</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Compressed Data</a:t>
            </a:r>
            <a:endParaRPr kumimoji="0" lang="ko-KR" altLang="en-US" sz="2000" b="0"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pic>
        <p:nvPicPr>
          <p:cNvPr id="42" name="Graphic 41" descr="Database">
            <a:extLst>
              <a:ext uri="{FF2B5EF4-FFF2-40B4-BE49-F238E27FC236}">
                <a16:creationId xmlns:a16="http://schemas.microsoft.com/office/drawing/2014/main" id="{B45FD368-F8A0-8536-377D-B7F181E5CD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94702" y="2307234"/>
            <a:ext cx="2359238" cy="2173210"/>
          </a:xfrm>
          <a:prstGeom prst="rect">
            <a:avLst/>
          </a:prstGeom>
        </p:spPr>
      </p:pic>
      <p:sp>
        <p:nvSpPr>
          <p:cNvPr id="43" name="TextBox 42">
            <a:extLst>
              <a:ext uri="{FF2B5EF4-FFF2-40B4-BE49-F238E27FC236}">
                <a16:creationId xmlns:a16="http://schemas.microsoft.com/office/drawing/2014/main" id="{EF770BFF-4971-5D30-E70A-F5FC6F031EFD}"/>
              </a:ext>
            </a:extLst>
          </p:cNvPr>
          <p:cNvSpPr txBox="1"/>
          <p:nvPr/>
        </p:nvSpPr>
        <p:spPr>
          <a:xfrm>
            <a:off x="6687991" y="1881386"/>
            <a:ext cx="2675918"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SAGe-Compressed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Genomic Data</a:t>
            </a:r>
          </a:p>
        </p:txBody>
      </p:sp>
      <p:sp>
        <p:nvSpPr>
          <p:cNvPr id="44" name="TextBox 43">
            <a:extLst>
              <a:ext uri="{FF2B5EF4-FFF2-40B4-BE49-F238E27FC236}">
                <a16:creationId xmlns:a16="http://schemas.microsoft.com/office/drawing/2014/main" id="{D276B6CB-0BEC-DA9A-BE48-3E79620D7D85}"/>
              </a:ext>
            </a:extLst>
          </p:cNvPr>
          <p:cNvSpPr txBox="1"/>
          <p:nvPr/>
        </p:nvSpPr>
        <p:spPr>
          <a:xfrm>
            <a:off x="6687991" y="4302147"/>
            <a:ext cx="2772659"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 Operate w/ SAGe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Data Layout</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5" name="Rectangle 44">
            <a:extLst>
              <a:ext uri="{FF2B5EF4-FFF2-40B4-BE49-F238E27FC236}">
                <a16:creationId xmlns:a16="http://schemas.microsoft.com/office/drawing/2014/main" id="{2F5F3651-D1E8-C3BB-12F0-BBFA0D3A1F0E}"/>
              </a:ext>
            </a:extLst>
          </p:cNvPr>
          <p:cNvSpPr/>
          <p:nvPr/>
        </p:nvSpPr>
        <p:spPr>
          <a:xfrm>
            <a:off x="2841079" y="2901454"/>
            <a:ext cx="1959966" cy="615553"/>
          </a:xfrm>
          <a:prstGeom prst="rect">
            <a:avLst/>
          </a:prstGeom>
          <a:noFill/>
        </p:spPr>
        <p:txBody>
          <a:bodyPr wrap="square" anchor="ctr">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Decompress</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&amp; Reformat</a:t>
            </a:r>
            <a:endParaRPr kumimoji="0" lang="ko-KR" altLang="en-US" sz="20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5" name="Rectangle 4">
            <a:extLst>
              <a:ext uri="{FF2B5EF4-FFF2-40B4-BE49-F238E27FC236}">
                <a16:creationId xmlns:a16="http://schemas.microsoft.com/office/drawing/2014/main" id="{C5AE2556-7DA1-812A-54C1-80E117BE0385}"/>
              </a:ext>
            </a:extLst>
          </p:cNvPr>
          <p:cNvSpPr/>
          <p:nvPr/>
        </p:nvSpPr>
        <p:spPr>
          <a:xfrm>
            <a:off x="7101412" y="4324721"/>
            <a:ext cx="1930045" cy="1273404"/>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6E41EC9-C97F-19B3-9B24-7D6FD4BBF145}"/>
              </a:ext>
            </a:extLst>
          </p:cNvPr>
          <p:cNvSpPr/>
          <p:nvPr/>
        </p:nvSpPr>
        <p:spPr>
          <a:xfrm>
            <a:off x="6892501" y="1533378"/>
            <a:ext cx="2218537" cy="2768769"/>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0DED380-89DB-46B0-5BF4-C3233AA91AF1}"/>
              </a:ext>
            </a:extLst>
          </p:cNvPr>
          <p:cNvSpPr/>
          <p:nvPr/>
        </p:nvSpPr>
        <p:spPr>
          <a:xfrm>
            <a:off x="112542" y="1533378"/>
            <a:ext cx="6782160" cy="4135902"/>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ounded Rectangle 6">
            <a:extLst>
              <a:ext uri="{FF2B5EF4-FFF2-40B4-BE49-F238E27FC236}">
                <a16:creationId xmlns:a16="http://schemas.microsoft.com/office/drawing/2014/main" id="{F65BBEED-82D8-93D9-FE32-654F8253D4AC}"/>
              </a:ext>
            </a:extLst>
          </p:cNvPr>
          <p:cNvSpPr/>
          <p:nvPr/>
        </p:nvSpPr>
        <p:spPr>
          <a:xfrm>
            <a:off x="1954857" y="2999020"/>
            <a:ext cx="886222" cy="574540"/>
          </a:xfrm>
          <a:prstGeom prst="roundRect">
            <a:avLst>
              <a:gd name="adj" fmla="val 0"/>
            </a:avLst>
          </a:prstGeom>
          <a:solidFill>
            <a:srgbClr val="E9F9E3"/>
          </a:solidFill>
          <a:ln w="28575" cap="flat" cmpd="sng" algn="ctr">
            <a:solidFill>
              <a:srgbClr val="7EA26B"/>
            </a:solidFill>
            <a:prstDash val="solid"/>
            <a:miter lim="800000"/>
          </a:ln>
          <a:effectLst/>
        </p:spPr>
        <p:txBody>
          <a:bodyPr lIns="0" tIns="0" rIns="0" bIns="0" rtlCol="0" anchor="ct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HW </a:t>
            </a:r>
          </a:p>
        </p:txBody>
      </p:sp>
    </p:spTree>
    <p:extLst>
      <p:ext uri="{BB962C8B-B14F-4D97-AF65-F5344CB8AC3E}">
        <p14:creationId xmlns:p14="http://schemas.microsoft.com/office/powerpoint/2010/main" val="30977992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0F162A77-F6A4-5AEE-F837-0A20D75D9F09}"/>
              </a:ext>
            </a:extLst>
          </p:cNvPr>
          <p:cNvCxnSpPr>
            <a:cxnSpLocks/>
          </p:cNvCxnSpPr>
          <p:nvPr/>
        </p:nvCxnSpPr>
        <p:spPr>
          <a:xfrm>
            <a:off x="6074477" y="5433289"/>
            <a:ext cx="1906511" cy="0"/>
          </a:xfrm>
          <a:prstGeom prst="straightConnector1">
            <a:avLst/>
          </a:prstGeom>
          <a:noFill/>
          <a:ln w="25400" cap="flat" cmpd="sng" algn="ctr">
            <a:solidFill>
              <a:sysClr val="windowText" lastClr="000000"/>
            </a:solidFill>
            <a:prstDash val="solid"/>
            <a:miter lim="800000"/>
            <a:headEnd w="med" len="sm"/>
            <a:tailEnd type="triangle" w="lg" len="med"/>
          </a:ln>
          <a:effectLst/>
        </p:spPr>
      </p:cxnSp>
      <p:sp>
        <p:nvSpPr>
          <p:cNvPr id="2" name="Title 1">
            <a:extLst>
              <a:ext uri="{FF2B5EF4-FFF2-40B4-BE49-F238E27FC236}">
                <a16:creationId xmlns:a16="http://schemas.microsoft.com/office/drawing/2014/main" id="{E57AF486-8A38-012F-2937-B45366ED2601}"/>
              </a:ext>
            </a:extLst>
          </p:cNvPr>
          <p:cNvSpPr>
            <a:spLocks noGrp="1"/>
          </p:cNvSpPr>
          <p:nvPr>
            <p:ph type="title"/>
          </p:nvPr>
        </p:nvSpPr>
        <p:spPr/>
        <p:txBody>
          <a:bodyPr/>
          <a:lstStyle/>
          <a:p>
            <a:r>
              <a:rPr lang="en-GB" dirty="0"/>
              <a:t>Hardware for Data Preparation</a:t>
            </a:r>
            <a:endParaRPr lang="en-CH" dirty="0"/>
          </a:p>
        </p:txBody>
      </p:sp>
      <p:sp>
        <p:nvSpPr>
          <p:cNvPr id="4" name="Rectangle 3">
            <a:extLst>
              <a:ext uri="{FF2B5EF4-FFF2-40B4-BE49-F238E27FC236}">
                <a16:creationId xmlns:a16="http://schemas.microsoft.com/office/drawing/2014/main" id="{3C724F91-05B6-AF91-93D5-9753D7C520D4}"/>
              </a:ext>
            </a:extLst>
          </p:cNvPr>
          <p:cNvSpPr/>
          <p:nvPr/>
        </p:nvSpPr>
        <p:spPr>
          <a:xfrm>
            <a:off x="1739616" y="1313922"/>
            <a:ext cx="4733794" cy="2356124"/>
          </a:xfrm>
          <a:prstGeom prst="rect">
            <a:avLst/>
          </a:prstGeom>
          <a:solidFill>
            <a:srgbClr val="70AD47">
              <a:lumMod val="40000"/>
              <a:lumOff val="60000"/>
            </a:srgbClr>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355"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34AADFE-9A69-BDCC-3331-C9A1389D1429}"/>
              </a:ext>
            </a:extLst>
          </p:cNvPr>
          <p:cNvSpPr/>
          <p:nvPr/>
        </p:nvSpPr>
        <p:spPr>
          <a:xfrm>
            <a:off x="1643686" y="4416625"/>
            <a:ext cx="4829724" cy="1242178"/>
          </a:xfrm>
          <a:prstGeom prst="rect">
            <a:avLst/>
          </a:prstGeom>
          <a:solidFill>
            <a:srgbClr val="5B9BD5">
              <a:lumMod val="40000"/>
              <a:lumOff val="60000"/>
            </a:srgbClr>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355"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E7C2FC8-3CFF-0674-2530-5312EED5DCE4}"/>
              </a:ext>
            </a:extLst>
          </p:cNvPr>
          <p:cNvSpPr txBox="1"/>
          <p:nvPr/>
        </p:nvSpPr>
        <p:spPr>
          <a:xfrm>
            <a:off x="6395364" y="5573023"/>
            <a:ext cx="195317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Decompressed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Formatted</a:t>
            </a: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b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Reads</a:t>
            </a:r>
          </a:p>
        </p:txBody>
      </p:sp>
      <p:cxnSp>
        <p:nvCxnSpPr>
          <p:cNvPr id="7" name="Straight Arrow Connector 6">
            <a:extLst>
              <a:ext uri="{FF2B5EF4-FFF2-40B4-BE49-F238E27FC236}">
                <a16:creationId xmlns:a16="http://schemas.microsoft.com/office/drawing/2014/main" id="{1DC0C22D-32CA-9389-A1EE-F1416D7AB125}"/>
              </a:ext>
            </a:extLst>
          </p:cNvPr>
          <p:cNvCxnSpPr>
            <a:cxnSpLocks/>
          </p:cNvCxnSpPr>
          <p:nvPr/>
        </p:nvCxnSpPr>
        <p:spPr>
          <a:xfrm>
            <a:off x="6473410" y="2408034"/>
            <a:ext cx="456349" cy="0"/>
          </a:xfrm>
          <a:prstGeom prst="straightConnector1">
            <a:avLst/>
          </a:prstGeom>
          <a:noFill/>
          <a:ln w="25400" cap="flat" cmpd="sng" algn="ctr">
            <a:solidFill>
              <a:sysClr val="windowText" lastClr="000000"/>
            </a:solidFill>
            <a:prstDash val="solid"/>
            <a:miter lim="800000"/>
            <a:headEnd w="med" len="sm"/>
            <a:tailEnd type="triangle" w="lg" len="med"/>
          </a:ln>
          <a:effectLst/>
        </p:spPr>
      </p:cxnSp>
      <p:cxnSp>
        <p:nvCxnSpPr>
          <p:cNvPr id="8" name="Straight Arrow Connector 7">
            <a:extLst>
              <a:ext uri="{FF2B5EF4-FFF2-40B4-BE49-F238E27FC236}">
                <a16:creationId xmlns:a16="http://schemas.microsoft.com/office/drawing/2014/main" id="{1122AC82-49BA-6672-EE3A-45083F1DD898}"/>
              </a:ext>
            </a:extLst>
          </p:cNvPr>
          <p:cNvCxnSpPr>
            <a:cxnSpLocks/>
          </p:cNvCxnSpPr>
          <p:nvPr/>
        </p:nvCxnSpPr>
        <p:spPr>
          <a:xfrm flipH="1">
            <a:off x="6493339" y="2583796"/>
            <a:ext cx="436420" cy="0"/>
          </a:xfrm>
          <a:prstGeom prst="straightConnector1">
            <a:avLst/>
          </a:prstGeom>
          <a:noFill/>
          <a:ln w="25400" cap="flat" cmpd="sng" algn="ctr">
            <a:solidFill>
              <a:sysClr val="windowText" lastClr="000000"/>
            </a:solidFill>
            <a:prstDash val="solid"/>
            <a:miter lim="800000"/>
            <a:headEnd w="med" len="sm"/>
            <a:tailEnd type="triangle" w="lg" len="med"/>
          </a:ln>
          <a:effectLst/>
        </p:spPr>
      </p:cxnSp>
      <p:sp>
        <p:nvSpPr>
          <p:cNvPr id="11" name="Rectangle 10">
            <a:extLst>
              <a:ext uri="{FF2B5EF4-FFF2-40B4-BE49-F238E27FC236}">
                <a16:creationId xmlns:a16="http://schemas.microsoft.com/office/drawing/2014/main" id="{3746B687-AA45-E64A-4230-E4DC3965472B}"/>
              </a:ext>
            </a:extLst>
          </p:cNvPr>
          <p:cNvSpPr/>
          <p:nvPr/>
        </p:nvSpPr>
        <p:spPr>
          <a:xfrm>
            <a:off x="7980988" y="1313922"/>
            <a:ext cx="934871" cy="4299296"/>
          </a:xfrm>
          <a:prstGeom prst="rect">
            <a:avLst/>
          </a:prstGeom>
          <a:solidFill>
            <a:srgbClr val="E7E6E6"/>
          </a:solidFill>
          <a:ln w="15875" cap="flat" cmpd="sng" algn="ctr">
            <a:solidFill>
              <a:sysClr val="windowText" lastClr="000000"/>
            </a:solidFill>
            <a:prstDash val="solid"/>
            <a:miter lim="800000"/>
          </a:ln>
          <a:effectLst/>
        </p:spPr>
        <p:txBody>
          <a:bodyPr vert="vert270" lIns="0" rIns="54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Genome Analysis System</a:t>
            </a:r>
          </a:p>
        </p:txBody>
      </p:sp>
      <p:sp>
        <p:nvSpPr>
          <p:cNvPr id="13" name="TextBox 12">
            <a:extLst>
              <a:ext uri="{FF2B5EF4-FFF2-40B4-BE49-F238E27FC236}">
                <a16:creationId xmlns:a16="http://schemas.microsoft.com/office/drawing/2014/main" id="{39645EEF-4CCF-0C25-CD74-184DBFDDDD2C}"/>
              </a:ext>
            </a:extLst>
          </p:cNvPr>
          <p:cNvSpPr txBox="1"/>
          <p:nvPr/>
        </p:nvSpPr>
        <p:spPr>
          <a:xfrm>
            <a:off x="1651629" y="994501"/>
            <a:ext cx="2609446" cy="362856"/>
          </a:xfrm>
          <a:prstGeom prst="rect">
            <a:avLst/>
          </a:prstGeom>
          <a:noFill/>
        </p:spPr>
        <p:txBody>
          <a:bodyPr wrap="square" lIns="67732" t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Scan Unit (SU)</a:t>
            </a:r>
          </a:p>
        </p:txBody>
      </p:sp>
      <p:sp>
        <p:nvSpPr>
          <p:cNvPr id="14" name="TextBox 13">
            <a:extLst>
              <a:ext uri="{FF2B5EF4-FFF2-40B4-BE49-F238E27FC236}">
                <a16:creationId xmlns:a16="http://schemas.microsoft.com/office/drawing/2014/main" id="{0C5C0897-87A6-524C-298B-01495458E5F4}"/>
              </a:ext>
            </a:extLst>
          </p:cNvPr>
          <p:cNvSpPr txBox="1"/>
          <p:nvPr/>
        </p:nvSpPr>
        <p:spPr>
          <a:xfrm>
            <a:off x="1578953" y="4100960"/>
            <a:ext cx="4372406" cy="362856"/>
          </a:xfrm>
          <a:prstGeom prst="rect">
            <a:avLst/>
          </a:prstGeom>
          <a:noFill/>
        </p:spPr>
        <p:txBody>
          <a:bodyPr wrap="square" lIns="67732" t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5B9BD5">
                    <a:lumMod val="75000"/>
                  </a:srgbClr>
                </a:solidFill>
                <a:effectLst/>
                <a:uLnTx/>
                <a:uFillTx/>
                <a:latin typeface="Corbel" panose="020B0503020204020204" pitchFamily="34" charset="0"/>
                <a:ea typeface="+mn-ea"/>
                <a:cs typeface="+mn-cs"/>
              </a:rPr>
              <a:t>Read Construction Unit (RCU)</a:t>
            </a:r>
          </a:p>
        </p:txBody>
      </p:sp>
      <p:sp>
        <p:nvSpPr>
          <p:cNvPr id="15" name="Rectangle 14">
            <a:extLst>
              <a:ext uri="{FF2B5EF4-FFF2-40B4-BE49-F238E27FC236}">
                <a16:creationId xmlns:a16="http://schemas.microsoft.com/office/drawing/2014/main" id="{B449A1CF-2F10-A877-A52F-300CB38504F8}"/>
              </a:ext>
            </a:extLst>
          </p:cNvPr>
          <p:cNvSpPr/>
          <p:nvPr/>
        </p:nvSpPr>
        <p:spPr>
          <a:xfrm>
            <a:off x="6929759" y="1325259"/>
            <a:ext cx="516835" cy="3889951"/>
          </a:xfrm>
          <a:prstGeom prst="rect">
            <a:avLst/>
          </a:prstGeom>
          <a:solidFill>
            <a:srgbClr val="FFC000">
              <a:lumMod val="20000"/>
              <a:lumOff val="80000"/>
            </a:srgbClr>
          </a:solidFill>
          <a:ln w="15875" cap="flat" cmpd="sng" algn="ctr">
            <a:solidFill>
              <a:sysClr val="windowText" lastClr="000000"/>
            </a:solid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0" cap="none" spc="0" normalizeH="0" baseline="0" noProof="0" dirty="0">
                <a:ln>
                  <a:noFill/>
                </a:ln>
                <a:solidFill>
                  <a:srgbClr val="FFC000">
                    <a:lumMod val="75000"/>
                  </a:srgbClr>
                </a:solidFill>
                <a:effectLst/>
                <a:uLnTx/>
                <a:uFillTx/>
                <a:latin typeface="Corbel" panose="020B0503020204020204" pitchFamily="34" charset="0"/>
                <a:ea typeface="+mn-ea"/>
                <a:cs typeface="+mn-cs"/>
              </a:rPr>
              <a:t>Control Unit (CU)</a:t>
            </a:r>
          </a:p>
        </p:txBody>
      </p:sp>
      <p:cxnSp>
        <p:nvCxnSpPr>
          <p:cNvPr id="18" name="Straight Arrow Connector 17">
            <a:extLst>
              <a:ext uri="{FF2B5EF4-FFF2-40B4-BE49-F238E27FC236}">
                <a16:creationId xmlns:a16="http://schemas.microsoft.com/office/drawing/2014/main" id="{481C5AEF-4578-BC37-50C2-B6F3485102DD}"/>
              </a:ext>
            </a:extLst>
          </p:cNvPr>
          <p:cNvCxnSpPr>
            <a:cxnSpLocks/>
          </p:cNvCxnSpPr>
          <p:nvPr/>
        </p:nvCxnSpPr>
        <p:spPr>
          <a:xfrm>
            <a:off x="6473410" y="4776860"/>
            <a:ext cx="456349" cy="0"/>
          </a:xfrm>
          <a:prstGeom prst="straightConnector1">
            <a:avLst/>
          </a:prstGeom>
          <a:noFill/>
          <a:ln w="25400" cap="flat" cmpd="sng" algn="ctr">
            <a:solidFill>
              <a:sysClr val="windowText" lastClr="000000"/>
            </a:solidFill>
            <a:prstDash val="solid"/>
            <a:miter lim="800000"/>
            <a:headEnd w="med" len="sm"/>
            <a:tailEnd type="triangle" w="lg" len="med"/>
          </a:ln>
          <a:effectLst/>
        </p:spPr>
      </p:cxnSp>
      <p:cxnSp>
        <p:nvCxnSpPr>
          <p:cNvPr id="19" name="Straight Arrow Connector 18">
            <a:extLst>
              <a:ext uri="{FF2B5EF4-FFF2-40B4-BE49-F238E27FC236}">
                <a16:creationId xmlns:a16="http://schemas.microsoft.com/office/drawing/2014/main" id="{6D159427-BAE9-6978-A6EE-4FF59ACE0730}"/>
              </a:ext>
            </a:extLst>
          </p:cNvPr>
          <p:cNvCxnSpPr>
            <a:cxnSpLocks/>
          </p:cNvCxnSpPr>
          <p:nvPr/>
        </p:nvCxnSpPr>
        <p:spPr>
          <a:xfrm flipH="1">
            <a:off x="6493339" y="4952622"/>
            <a:ext cx="436420" cy="0"/>
          </a:xfrm>
          <a:prstGeom prst="straightConnector1">
            <a:avLst/>
          </a:prstGeom>
          <a:noFill/>
          <a:ln w="25400" cap="flat" cmpd="sng" algn="ctr">
            <a:solidFill>
              <a:sysClr val="windowText" lastClr="000000"/>
            </a:solidFill>
            <a:prstDash val="solid"/>
            <a:miter lim="800000"/>
            <a:headEnd w="med" len="sm"/>
            <a:tailEnd type="triangle" w="lg" len="med"/>
          </a:ln>
          <a:effectLst/>
        </p:spPr>
      </p:cxnSp>
      <p:sp>
        <p:nvSpPr>
          <p:cNvPr id="22" name="Rectangle 21">
            <a:extLst>
              <a:ext uri="{FF2B5EF4-FFF2-40B4-BE49-F238E27FC236}">
                <a16:creationId xmlns:a16="http://schemas.microsoft.com/office/drawing/2014/main" id="{8EFC02C3-4361-508E-9181-998D5F461831}"/>
              </a:ext>
            </a:extLst>
          </p:cNvPr>
          <p:cNvSpPr/>
          <p:nvPr/>
        </p:nvSpPr>
        <p:spPr>
          <a:xfrm>
            <a:off x="8775778" y="1305933"/>
            <a:ext cx="377687" cy="4323160"/>
          </a:xfrm>
          <a:prstGeom prst="rect">
            <a:avLst/>
          </a:prstGeom>
          <a:gradFill>
            <a:gsLst>
              <a:gs pos="39000">
                <a:srgbClr val="F1EFF2"/>
              </a:gs>
              <a:gs pos="0">
                <a:srgbClr val="E8E6E6"/>
              </a:gs>
              <a:gs pos="100000">
                <a:sysClr val="window" lastClr="FFFFFF"/>
              </a:gs>
            </a:gsLst>
            <a:lin ang="0" scaled="0"/>
          </a:gradFill>
          <a:ln w="15875" cap="flat" cmpd="sng" algn="ctr">
            <a:no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1" i="1" u="none" strike="noStrike" kern="0" cap="none" spc="0" normalizeH="0" baseline="0" noProof="0" dirty="0">
              <a:ln>
                <a:noFill/>
              </a:ln>
              <a:solidFill>
                <a:srgbClr val="FFC000">
                  <a:lumMod val="75000"/>
                </a:srgbClr>
              </a:solidFill>
              <a:effectLst/>
              <a:uLnTx/>
              <a:uFillTx/>
              <a:latin typeface="Cambria" panose="02040503050406030204" pitchFamily="18" charset="0"/>
              <a:ea typeface="+mn-ea"/>
              <a:cs typeface="+mn-cs"/>
            </a:endParaRPr>
          </a:p>
        </p:txBody>
      </p:sp>
      <p:cxnSp>
        <p:nvCxnSpPr>
          <p:cNvPr id="23" name="Straight Arrow Connector 22">
            <a:extLst>
              <a:ext uri="{FF2B5EF4-FFF2-40B4-BE49-F238E27FC236}">
                <a16:creationId xmlns:a16="http://schemas.microsoft.com/office/drawing/2014/main" id="{4CF24919-02C4-EC85-7B2F-48560629F353}"/>
              </a:ext>
            </a:extLst>
          </p:cNvPr>
          <p:cNvCxnSpPr>
            <a:cxnSpLocks/>
          </p:cNvCxnSpPr>
          <p:nvPr/>
        </p:nvCxnSpPr>
        <p:spPr>
          <a:xfrm flipV="1">
            <a:off x="5667952" y="3670046"/>
            <a:ext cx="0" cy="746579"/>
          </a:xfrm>
          <a:prstGeom prst="straightConnector1">
            <a:avLst/>
          </a:prstGeom>
          <a:noFill/>
          <a:ln w="25400" cap="flat" cmpd="sng" algn="ctr">
            <a:solidFill>
              <a:sysClr val="windowText" lastClr="000000"/>
            </a:solidFill>
            <a:prstDash val="solid"/>
            <a:miter lim="800000"/>
            <a:headEnd w="med" len="sm"/>
            <a:tailEnd type="triangle" w="lg" len="med"/>
          </a:ln>
          <a:effectLst/>
        </p:spPr>
      </p:cxnSp>
      <p:cxnSp>
        <p:nvCxnSpPr>
          <p:cNvPr id="24" name="Straight Arrow Connector 23">
            <a:extLst>
              <a:ext uri="{FF2B5EF4-FFF2-40B4-BE49-F238E27FC236}">
                <a16:creationId xmlns:a16="http://schemas.microsoft.com/office/drawing/2014/main" id="{69E725C0-D69A-FED1-E1F7-178BE4DB125C}"/>
              </a:ext>
            </a:extLst>
          </p:cNvPr>
          <p:cNvCxnSpPr>
            <a:cxnSpLocks/>
          </p:cNvCxnSpPr>
          <p:nvPr/>
        </p:nvCxnSpPr>
        <p:spPr>
          <a:xfrm>
            <a:off x="5852757" y="3670046"/>
            <a:ext cx="0" cy="746579"/>
          </a:xfrm>
          <a:prstGeom prst="straightConnector1">
            <a:avLst/>
          </a:prstGeom>
          <a:noFill/>
          <a:ln w="25400" cap="flat" cmpd="sng" algn="ctr">
            <a:solidFill>
              <a:sysClr val="windowText" lastClr="000000"/>
            </a:solidFill>
            <a:prstDash val="solid"/>
            <a:miter lim="800000"/>
            <a:headEnd w="med" len="sm"/>
            <a:tailEnd type="triangle" w="lg" len="med"/>
          </a:ln>
          <a:effectLst/>
        </p:spPr>
      </p:cxnSp>
      <p:sp>
        <p:nvSpPr>
          <p:cNvPr id="30" name="Rectangle 29">
            <a:extLst>
              <a:ext uri="{FF2B5EF4-FFF2-40B4-BE49-F238E27FC236}">
                <a16:creationId xmlns:a16="http://schemas.microsoft.com/office/drawing/2014/main" id="{77B994EB-E8AD-10E0-D6B5-32294852982B}"/>
              </a:ext>
            </a:extLst>
          </p:cNvPr>
          <p:cNvSpPr/>
          <p:nvPr/>
        </p:nvSpPr>
        <p:spPr>
          <a:xfrm>
            <a:off x="1879736" y="1417016"/>
            <a:ext cx="1381437" cy="470315"/>
          </a:xfrm>
          <a:prstGeom prst="rect">
            <a:avLst/>
          </a:prstGeom>
          <a:solidFill>
            <a:srgbClr val="70AD47">
              <a:lumMod val="20000"/>
              <a:lumOff val="80000"/>
            </a:srgbClr>
          </a:solidFill>
          <a:ln w="12700" cap="flat" cmpd="sng" algn="ctr">
            <a:solidFill>
              <a:sysClr val="windowText" lastClr="000000"/>
            </a:solidFill>
            <a:prstDash val="solid"/>
            <a:miter lim="800000"/>
          </a:ln>
          <a:effectLst/>
        </p:spPr>
        <p:txBody>
          <a:bodyPr lIns="0" tIns="3522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Config. </a:t>
            </a:r>
            <a:b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Registers</a:t>
            </a:r>
          </a:p>
        </p:txBody>
      </p:sp>
      <p:sp>
        <p:nvSpPr>
          <p:cNvPr id="32" name="TextBox 31">
            <a:extLst>
              <a:ext uri="{FF2B5EF4-FFF2-40B4-BE49-F238E27FC236}">
                <a16:creationId xmlns:a16="http://schemas.microsoft.com/office/drawing/2014/main" id="{500CD272-95E4-C939-633B-1C8C1B579A91}"/>
              </a:ext>
            </a:extLst>
          </p:cNvPr>
          <p:cNvSpPr txBox="1"/>
          <p:nvPr/>
        </p:nvSpPr>
        <p:spPr>
          <a:xfrm>
            <a:off x="-23906" y="2130286"/>
            <a:ext cx="1632206" cy="879472"/>
          </a:xfrm>
          <a:prstGeom prst="rect">
            <a:avLst/>
          </a:prstGeom>
          <a:noFill/>
        </p:spPr>
        <p:txBody>
          <a:bodyPr wrap="square" rtlCol="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Position</a:t>
            </a:r>
            <a:b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Arrays</a:t>
            </a:r>
            <a:b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endPar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TextBox 32">
            <a:extLst>
              <a:ext uri="{FF2B5EF4-FFF2-40B4-BE49-F238E27FC236}">
                <a16:creationId xmlns:a16="http://schemas.microsoft.com/office/drawing/2014/main" id="{46ED9D7B-5469-42AD-7CC6-C8B4C5C38554}"/>
              </a:ext>
            </a:extLst>
          </p:cNvPr>
          <p:cNvSpPr txBox="1"/>
          <p:nvPr/>
        </p:nvSpPr>
        <p:spPr>
          <a:xfrm>
            <a:off x="98474" y="3003549"/>
            <a:ext cx="1538938" cy="617861"/>
          </a:xfrm>
          <a:prstGeom prst="rect">
            <a:avLst/>
          </a:prstGeom>
          <a:noFill/>
        </p:spPr>
        <p:txBody>
          <a:bodyPr wrap="square" rtlCol="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Position Guide Arrays</a:t>
            </a:r>
          </a:p>
        </p:txBody>
      </p:sp>
      <p:sp>
        <p:nvSpPr>
          <p:cNvPr id="35" name="TextBox 34">
            <a:extLst>
              <a:ext uri="{FF2B5EF4-FFF2-40B4-BE49-F238E27FC236}">
                <a16:creationId xmlns:a16="http://schemas.microsoft.com/office/drawing/2014/main" id="{F8F21599-F1C4-F2CB-4039-3E05CEEDA0D3}"/>
              </a:ext>
            </a:extLst>
          </p:cNvPr>
          <p:cNvSpPr txBox="1"/>
          <p:nvPr/>
        </p:nvSpPr>
        <p:spPr>
          <a:xfrm>
            <a:off x="33102" y="1358436"/>
            <a:ext cx="1584393" cy="571695"/>
          </a:xfrm>
          <a:prstGeom prst="rect">
            <a:avLst/>
          </a:prstGeom>
          <a:noFill/>
        </p:spPr>
        <p:txBody>
          <a:bodyPr wrap="square" lIns="67732" tIns="0" rtlCol="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Array Config. Parameters</a:t>
            </a:r>
          </a:p>
        </p:txBody>
      </p:sp>
      <p:grpSp>
        <p:nvGrpSpPr>
          <p:cNvPr id="3" name="Group 2">
            <a:extLst>
              <a:ext uri="{FF2B5EF4-FFF2-40B4-BE49-F238E27FC236}">
                <a16:creationId xmlns:a16="http://schemas.microsoft.com/office/drawing/2014/main" id="{63893381-55AD-15E6-603C-B3BA6EC7A377}"/>
              </a:ext>
            </a:extLst>
          </p:cNvPr>
          <p:cNvGrpSpPr/>
          <p:nvPr/>
        </p:nvGrpSpPr>
        <p:grpSpPr>
          <a:xfrm>
            <a:off x="1493658" y="1633208"/>
            <a:ext cx="239513" cy="1688796"/>
            <a:chOff x="1493658" y="1633208"/>
            <a:chExt cx="239513" cy="1688796"/>
          </a:xfrm>
        </p:grpSpPr>
        <p:cxnSp>
          <p:nvCxnSpPr>
            <p:cNvPr id="34" name="Straight Arrow Connector 33">
              <a:extLst>
                <a:ext uri="{FF2B5EF4-FFF2-40B4-BE49-F238E27FC236}">
                  <a16:creationId xmlns:a16="http://schemas.microsoft.com/office/drawing/2014/main" id="{31DE1A29-B5E1-1604-35CA-BB6530D9D782}"/>
                </a:ext>
              </a:extLst>
            </p:cNvPr>
            <p:cNvCxnSpPr>
              <a:cxnSpLocks/>
            </p:cNvCxnSpPr>
            <p:nvPr/>
          </p:nvCxnSpPr>
          <p:spPr>
            <a:xfrm>
              <a:off x="1493658" y="1633208"/>
              <a:ext cx="223200" cy="0"/>
            </a:xfrm>
            <a:prstGeom prst="straightConnector1">
              <a:avLst/>
            </a:prstGeom>
            <a:noFill/>
            <a:ln w="15875" cap="flat" cmpd="sng" algn="ctr">
              <a:solidFill>
                <a:sysClr val="windowText" lastClr="000000"/>
              </a:solidFill>
              <a:prstDash val="solid"/>
              <a:miter lim="800000"/>
              <a:tailEnd type="triangle" w="lg" len="med"/>
            </a:ln>
            <a:effectLst/>
          </p:spPr>
        </p:cxnSp>
        <p:cxnSp>
          <p:nvCxnSpPr>
            <p:cNvPr id="46" name="Straight Arrow Connector 45">
              <a:extLst>
                <a:ext uri="{FF2B5EF4-FFF2-40B4-BE49-F238E27FC236}">
                  <a16:creationId xmlns:a16="http://schemas.microsoft.com/office/drawing/2014/main" id="{70516D2E-4D23-CA96-291E-56234F5A62DD}"/>
                </a:ext>
              </a:extLst>
            </p:cNvPr>
            <p:cNvCxnSpPr>
              <a:cxnSpLocks/>
            </p:cNvCxnSpPr>
            <p:nvPr/>
          </p:nvCxnSpPr>
          <p:spPr>
            <a:xfrm>
              <a:off x="1509971" y="2439732"/>
              <a:ext cx="223200" cy="0"/>
            </a:xfrm>
            <a:prstGeom prst="straightConnector1">
              <a:avLst/>
            </a:prstGeom>
            <a:noFill/>
            <a:ln w="15875" cap="flat" cmpd="sng" algn="ctr">
              <a:solidFill>
                <a:sysClr val="windowText" lastClr="000000"/>
              </a:solidFill>
              <a:prstDash val="solid"/>
              <a:miter lim="800000"/>
              <a:tailEnd type="triangle" w="lg" len="med"/>
            </a:ln>
            <a:effectLst/>
          </p:spPr>
        </p:cxnSp>
        <p:cxnSp>
          <p:nvCxnSpPr>
            <p:cNvPr id="47" name="Straight Arrow Connector 46">
              <a:extLst>
                <a:ext uri="{FF2B5EF4-FFF2-40B4-BE49-F238E27FC236}">
                  <a16:creationId xmlns:a16="http://schemas.microsoft.com/office/drawing/2014/main" id="{55B65B23-1B37-9F39-5889-5C91FC43A778}"/>
                </a:ext>
              </a:extLst>
            </p:cNvPr>
            <p:cNvCxnSpPr>
              <a:cxnSpLocks/>
            </p:cNvCxnSpPr>
            <p:nvPr/>
          </p:nvCxnSpPr>
          <p:spPr>
            <a:xfrm flipV="1">
              <a:off x="1509971" y="3322003"/>
              <a:ext cx="223200" cy="1"/>
            </a:xfrm>
            <a:prstGeom prst="straightConnector1">
              <a:avLst/>
            </a:prstGeom>
            <a:noFill/>
            <a:ln w="15875" cap="flat" cmpd="sng" algn="ctr">
              <a:solidFill>
                <a:sysClr val="windowText" lastClr="000000"/>
              </a:solidFill>
              <a:prstDash val="solid"/>
              <a:miter lim="800000"/>
              <a:tailEnd type="triangle" w="lg" len="med"/>
            </a:ln>
            <a:effectLst/>
          </p:spPr>
        </p:cxnSp>
      </p:grpSp>
      <p:sp>
        <p:nvSpPr>
          <p:cNvPr id="59" name="Rectangle 58">
            <a:extLst>
              <a:ext uri="{FF2B5EF4-FFF2-40B4-BE49-F238E27FC236}">
                <a16:creationId xmlns:a16="http://schemas.microsoft.com/office/drawing/2014/main" id="{D35DF032-5F1C-759E-ECFA-5AA9EF97FA74}"/>
              </a:ext>
            </a:extLst>
          </p:cNvPr>
          <p:cNvSpPr/>
          <p:nvPr/>
        </p:nvSpPr>
        <p:spPr>
          <a:xfrm>
            <a:off x="1879538" y="2285060"/>
            <a:ext cx="1381437" cy="440789"/>
          </a:xfrm>
          <a:prstGeom prst="rect">
            <a:avLst/>
          </a:prstGeom>
          <a:solidFill>
            <a:srgbClr val="70AD47">
              <a:lumMod val="20000"/>
              <a:lumOff val="80000"/>
            </a:srgbClr>
          </a:solidFill>
          <a:ln w="12700" cap="flat" cmpd="sng" algn="ctr">
            <a:solidFill>
              <a:sysClr val="windowText" lastClr="000000"/>
            </a:solidFill>
            <a:prstDash val="solid"/>
            <a:miter lim="800000"/>
          </a:ln>
          <a:effectLst/>
        </p:spPr>
        <p:txBody>
          <a:bodyPr lIns="0" tIns="3522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Array </a:t>
            </a:r>
            <a:b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Registers</a:t>
            </a:r>
          </a:p>
        </p:txBody>
      </p:sp>
      <p:sp>
        <p:nvSpPr>
          <p:cNvPr id="62" name="Rectangle 61">
            <a:extLst>
              <a:ext uri="{FF2B5EF4-FFF2-40B4-BE49-F238E27FC236}">
                <a16:creationId xmlns:a16="http://schemas.microsoft.com/office/drawing/2014/main" id="{342A65B8-C1BC-2EAE-C34C-F5E36FAFF62B}"/>
              </a:ext>
            </a:extLst>
          </p:cNvPr>
          <p:cNvSpPr/>
          <p:nvPr/>
        </p:nvSpPr>
        <p:spPr>
          <a:xfrm flipV="1">
            <a:off x="3802307" y="1417010"/>
            <a:ext cx="2593057" cy="2174603"/>
          </a:xfrm>
          <a:prstGeom prst="rect">
            <a:avLst/>
          </a:prstGeom>
          <a:solidFill>
            <a:srgbClr val="E0EED6"/>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355" b="0" i="0" u="none" strike="noStrike" kern="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63" name="TextBox 62">
            <a:extLst>
              <a:ext uri="{FF2B5EF4-FFF2-40B4-BE49-F238E27FC236}">
                <a16:creationId xmlns:a16="http://schemas.microsoft.com/office/drawing/2014/main" id="{4A9DCC67-7416-0047-A075-5D2A87451569}"/>
              </a:ext>
            </a:extLst>
          </p:cNvPr>
          <p:cNvSpPr txBox="1"/>
          <p:nvPr/>
        </p:nvSpPr>
        <p:spPr>
          <a:xfrm>
            <a:off x="3873640" y="2378122"/>
            <a:ext cx="2521724" cy="252377"/>
          </a:xfrm>
          <a:prstGeom prst="rect">
            <a:avLst/>
          </a:prstGeom>
          <a:noFill/>
        </p:spPr>
        <p:txBody>
          <a:bodyPr wrap="square" t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Scan Logic</a:t>
            </a:r>
          </a:p>
        </p:txBody>
      </p:sp>
      <p:cxnSp>
        <p:nvCxnSpPr>
          <p:cNvPr id="89" name="Straight Arrow Connector 88">
            <a:extLst>
              <a:ext uri="{FF2B5EF4-FFF2-40B4-BE49-F238E27FC236}">
                <a16:creationId xmlns:a16="http://schemas.microsoft.com/office/drawing/2014/main" id="{802F81DE-9D94-C9ED-B8ED-B357B527D0F2}"/>
              </a:ext>
            </a:extLst>
          </p:cNvPr>
          <p:cNvCxnSpPr>
            <a:cxnSpLocks/>
          </p:cNvCxnSpPr>
          <p:nvPr/>
        </p:nvCxnSpPr>
        <p:spPr>
          <a:xfrm flipV="1">
            <a:off x="3240749" y="3313217"/>
            <a:ext cx="555114" cy="0"/>
          </a:xfrm>
          <a:prstGeom prst="straightConnector1">
            <a:avLst/>
          </a:prstGeom>
          <a:noFill/>
          <a:ln w="15875" cap="flat" cmpd="sng" algn="ctr">
            <a:solidFill>
              <a:sysClr val="windowText" lastClr="000000"/>
            </a:solidFill>
            <a:prstDash val="solid"/>
            <a:miter lim="800000"/>
            <a:headEnd w="med" len="sm"/>
            <a:tailEnd type="triangle" w="med" len="sm"/>
          </a:ln>
          <a:effectLst/>
        </p:spPr>
      </p:cxnSp>
      <p:sp>
        <p:nvSpPr>
          <p:cNvPr id="110" name="TextBox 109">
            <a:extLst>
              <a:ext uri="{FF2B5EF4-FFF2-40B4-BE49-F238E27FC236}">
                <a16:creationId xmlns:a16="http://schemas.microsoft.com/office/drawing/2014/main" id="{7F7063E0-BBA2-7DFC-D7A7-9F01D50FF2B4}"/>
              </a:ext>
            </a:extLst>
          </p:cNvPr>
          <p:cNvSpPr txBox="1"/>
          <p:nvPr/>
        </p:nvSpPr>
        <p:spPr>
          <a:xfrm>
            <a:off x="-1918" y="4701284"/>
            <a:ext cx="1538938" cy="617861"/>
          </a:xfrm>
          <a:prstGeom prst="rect">
            <a:avLst/>
          </a:prstGeom>
          <a:noFill/>
        </p:spPr>
        <p:txBody>
          <a:bodyPr wrap="square" rtlCol="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Consensus</a:t>
            </a:r>
            <a:b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Sequence</a:t>
            </a:r>
          </a:p>
        </p:txBody>
      </p:sp>
      <p:cxnSp>
        <p:nvCxnSpPr>
          <p:cNvPr id="111" name="Straight Arrow Connector 110">
            <a:extLst>
              <a:ext uri="{FF2B5EF4-FFF2-40B4-BE49-F238E27FC236}">
                <a16:creationId xmlns:a16="http://schemas.microsoft.com/office/drawing/2014/main" id="{D9B7729F-D823-D44C-AA1A-8C82D6CF4FC6}"/>
              </a:ext>
            </a:extLst>
          </p:cNvPr>
          <p:cNvCxnSpPr>
            <a:cxnSpLocks/>
          </p:cNvCxnSpPr>
          <p:nvPr/>
        </p:nvCxnSpPr>
        <p:spPr>
          <a:xfrm flipV="1">
            <a:off x="1409579" y="5010214"/>
            <a:ext cx="223200" cy="1"/>
          </a:xfrm>
          <a:prstGeom prst="straightConnector1">
            <a:avLst/>
          </a:prstGeom>
          <a:noFill/>
          <a:ln w="15875" cap="flat" cmpd="sng" algn="ctr">
            <a:solidFill>
              <a:sysClr val="windowText" lastClr="000000"/>
            </a:solidFill>
            <a:prstDash val="solid"/>
            <a:miter lim="800000"/>
            <a:tailEnd type="triangle" w="lg" len="med"/>
          </a:ln>
          <a:effectLst/>
        </p:spPr>
      </p:cxnSp>
      <p:sp>
        <p:nvSpPr>
          <p:cNvPr id="113" name="Rectangle 112">
            <a:extLst>
              <a:ext uri="{FF2B5EF4-FFF2-40B4-BE49-F238E27FC236}">
                <a16:creationId xmlns:a16="http://schemas.microsoft.com/office/drawing/2014/main" id="{70C35133-9AB1-6042-0A7F-396C273FA8BA}"/>
              </a:ext>
            </a:extLst>
          </p:cNvPr>
          <p:cNvSpPr/>
          <p:nvPr/>
        </p:nvSpPr>
        <p:spPr>
          <a:xfrm flipV="1">
            <a:off x="3790963" y="4478069"/>
            <a:ext cx="2604401" cy="1109391"/>
          </a:xfrm>
          <a:prstGeom prst="rect">
            <a:avLst/>
          </a:prstGeom>
          <a:solidFill>
            <a:schemeClr val="accent2">
              <a:lumMod val="20000"/>
              <a:lumOff val="80000"/>
            </a:schemeClr>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355"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7" name="TextBox 116">
            <a:extLst>
              <a:ext uri="{FF2B5EF4-FFF2-40B4-BE49-F238E27FC236}">
                <a16:creationId xmlns:a16="http://schemas.microsoft.com/office/drawing/2014/main" id="{78E6598A-436F-2334-9C9E-F1858E1E98D6}"/>
              </a:ext>
            </a:extLst>
          </p:cNvPr>
          <p:cNvSpPr txBox="1"/>
          <p:nvPr/>
        </p:nvSpPr>
        <p:spPr>
          <a:xfrm>
            <a:off x="3816088" y="4776860"/>
            <a:ext cx="2579275" cy="498598"/>
          </a:xfrm>
          <a:prstGeom prst="rect">
            <a:avLst/>
          </a:prstGeom>
          <a:noFill/>
        </p:spPr>
        <p:txBody>
          <a:bodyPr wrap="square" t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Construction</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Logic</a:t>
            </a:r>
          </a:p>
        </p:txBody>
      </p:sp>
      <p:cxnSp>
        <p:nvCxnSpPr>
          <p:cNvPr id="127" name="Straight Arrow Connector 126">
            <a:extLst>
              <a:ext uri="{FF2B5EF4-FFF2-40B4-BE49-F238E27FC236}">
                <a16:creationId xmlns:a16="http://schemas.microsoft.com/office/drawing/2014/main" id="{4ACC0451-75EB-00A9-FCF8-C42AA831CD78}"/>
              </a:ext>
            </a:extLst>
          </p:cNvPr>
          <p:cNvCxnSpPr>
            <a:cxnSpLocks/>
          </p:cNvCxnSpPr>
          <p:nvPr/>
        </p:nvCxnSpPr>
        <p:spPr>
          <a:xfrm>
            <a:off x="3132458" y="5046040"/>
            <a:ext cx="652786" cy="1"/>
          </a:xfrm>
          <a:prstGeom prst="straightConnector1">
            <a:avLst/>
          </a:prstGeom>
          <a:noFill/>
          <a:ln w="15875" cap="flat" cmpd="sng" algn="ctr">
            <a:solidFill>
              <a:sysClr val="windowText" lastClr="000000"/>
            </a:solidFill>
            <a:prstDash val="solid"/>
            <a:miter lim="800000"/>
            <a:headEnd w="med" len="sm"/>
            <a:tailEnd type="triangle" w="med" len="sm"/>
          </a:ln>
          <a:effectLst/>
        </p:spPr>
      </p:cxnSp>
      <p:sp>
        <p:nvSpPr>
          <p:cNvPr id="129" name="Rectangle 128">
            <a:extLst>
              <a:ext uri="{FF2B5EF4-FFF2-40B4-BE49-F238E27FC236}">
                <a16:creationId xmlns:a16="http://schemas.microsoft.com/office/drawing/2014/main" id="{BA6F320E-4342-4874-59D3-776C08604791}"/>
              </a:ext>
            </a:extLst>
          </p:cNvPr>
          <p:cNvSpPr/>
          <p:nvPr/>
        </p:nvSpPr>
        <p:spPr>
          <a:xfrm>
            <a:off x="1774219" y="4677415"/>
            <a:ext cx="1482350" cy="736732"/>
          </a:xfrm>
          <a:prstGeom prst="rect">
            <a:avLst/>
          </a:prstGeom>
          <a:solidFill>
            <a:schemeClr val="accent2">
              <a:lumMod val="20000"/>
              <a:lumOff val="80000"/>
            </a:schemeClr>
          </a:solidFill>
          <a:ln w="12700" cap="flat" cmpd="sng" algn="ctr">
            <a:solidFill>
              <a:sysClr val="windowText" lastClr="000000"/>
            </a:solidFill>
            <a:prstDash val="solid"/>
            <a:miter lim="800000"/>
          </a:ln>
          <a:effectLst/>
        </p:spPr>
        <p:txBody>
          <a:bodyPr lIns="0" tIns="3522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Consensus</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Sequence</a:t>
            </a:r>
            <a:b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Register </a:t>
            </a:r>
          </a:p>
        </p:txBody>
      </p:sp>
      <p:sp>
        <p:nvSpPr>
          <p:cNvPr id="191" name="Rectangle 190">
            <a:extLst>
              <a:ext uri="{FF2B5EF4-FFF2-40B4-BE49-F238E27FC236}">
                <a16:creationId xmlns:a16="http://schemas.microsoft.com/office/drawing/2014/main" id="{B31FE0AE-803A-FA3E-16EB-18ECEE918146}"/>
              </a:ext>
            </a:extLst>
          </p:cNvPr>
          <p:cNvSpPr/>
          <p:nvPr/>
        </p:nvSpPr>
        <p:spPr>
          <a:xfrm>
            <a:off x="1880032" y="3105684"/>
            <a:ext cx="1381437" cy="440789"/>
          </a:xfrm>
          <a:prstGeom prst="rect">
            <a:avLst/>
          </a:prstGeom>
          <a:solidFill>
            <a:srgbClr val="70AD47">
              <a:lumMod val="20000"/>
              <a:lumOff val="80000"/>
            </a:srgbClr>
          </a:solidFill>
          <a:ln w="12700" cap="flat" cmpd="sng" algn="ctr">
            <a:solidFill>
              <a:sysClr val="windowText" lastClr="000000"/>
            </a:solidFill>
            <a:prstDash val="solid"/>
            <a:miter lim="800000"/>
          </a:ln>
          <a:effectLst/>
        </p:spPr>
        <p:txBody>
          <a:bodyPr lIns="0" tIns="3522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Guide Array </a:t>
            </a:r>
            <a:b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Registers</a:t>
            </a:r>
          </a:p>
        </p:txBody>
      </p:sp>
      <p:cxnSp>
        <p:nvCxnSpPr>
          <p:cNvPr id="9" name="Straight Arrow Connector 8">
            <a:extLst>
              <a:ext uri="{FF2B5EF4-FFF2-40B4-BE49-F238E27FC236}">
                <a16:creationId xmlns:a16="http://schemas.microsoft.com/office/drawing/2014/main" id="{046AF93D-E423-120B-8DB4-F065D5717055}"/>
              </a:ext>
            </a:extLst>
          </p:cNvPr>
          <p:cNvCxnSpPr>
            <a:cxnSpLocks/>
          </p:cNvCxnSpPr>
          <p:nvPr/>
        </p:nvCxnSpPr>
        <p:spPr>
          <a:xfrm flipV="1">
            <a:off x="3260975" y="2511172"/>
            <a:ext cx="555114" cy="0"/>
          </a:xfrm>
          <a:prstGeom prst="straightConnector1">
            <a:avLst/>
          </a:prstGeom>
          <a:noFill/>
          <a:ln w="15875" cap="flat" cmpd="sng" algn="ctr">
            <a:solidFill>
              <a:sysClr val="windowText" lastClr="000000"/>
            </a:solidFill>
            <a:prstDash val="solid"/>
            <a:miter lim="800000"/>
            <a:headEnd w="med" len="sm"/>
            <a:tailEnd type="triangle" w="med" len="sm"/>
          </a:ln>
          <a:effectLst/>
        </p:spPr>
      </p:cxnSp>
      <p:cxnSp>
        <p:nvCxnSpPr>
          <p:cNvPr id="10" name="Straight Arrow Connector 9">
            <a:extLst>
              <a:ext uri="{FF2B5EF4-FFF2-40B4-BE49-F238E27FC236}">
                <a16:creationId xmlns:a16="http://schemas.microsoft.com/office/drawing/2014/main" id="{01EB7A05-FE41-B903-A3A6-839169C371EA}"/>
              </a:ext>
            </a:extLst>
          </p:cNvPr>
          <p:cNvCxnSpPr>
            <a:cxnSpLocks/>
          </p:cNvCxnSpPr>
          <p:nvPr/>
        </p:nvCxnSpPr>
        <p:spPr>
          <a:xfrm flipV="1">
            <a:off x="3260975" y="1633208"/>
            <a:ext cx="555114" cy="0"/>
          </a:xfrm>
          <a:prstGeom prst="straightConnector1">
            <a:avLst/>
          </a:prstGeom>
          <a:noFill/>
          <a:ln w="15875" cap="flat" cmpd="sng" algn="ctr">
            <a:solidFill>
              <a:sysClr val="windowText" lastClr="000000"/>
            </a:solidFill>
            <a:prstDash val="solid"/>
            <a:miter lim="800000"/>
            <a:headEnd w="med" len="sm"/>
            <a:tailEnd type="triangle" w="med" len="sm"/>
          </a:ln>
          <a:effectLst/>
        </p:spPr>
      </p:cxnSp>
    </p:spTree>
    <p:extLst>
      <p:ext uri="{BB962C8B-B14F-4D97-AF65-F5344CB8AC3E}">
        <p14:creationId xmlns:p14="http://schemas.microsoft.com/office/powerpoint/2010/main" val="3052109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9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2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1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10"/>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1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1" grpId="0" animBg="1"/>
      <p:bldP spid="13" grpId="0"/>
      <p:bldP spid="14" grpId="0"/>
      <p:bldP spid="15" grpId="0" animBg="1"/>
      <p:bldP spid="22" grpId="0" animBg="1"/>
      <p:bldP spid="30" grpId="0" animBg="1"/>
      <p:bldP spid="32" grpId="0"/>
      <p:bldP spid="33" grpId="0"/>
      <p:bldP spid="35" grpId="0"/>
      <p:bldP spid="59" grpId="0" animBg="1"/>
      <p:bldP spid="62" grpId="0" animBg="1"/>
      <p:bldP spid="63" grpId="0"/>
      <p:bldP spid="110" grpId="0"/>
      <p:bldP spid="113" grpId="0" animBg="1"/>
      <p:bldP spid="117" grpId="0"/>
      <p:bldP spid="129" grpId="0" animBg="1"/>
      <p:bldP spid="191"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0F162A77-F6A4-5AEE-F837-0A20D75D9F09}"/>
              </a:ext>
            </a:extLst>
          </p:cNvPr>
          <p:cNvCxnSpPr>
            <a:cxnSpLocks/>
          </p:cNvCxnSpPr>
          <p:nvPr/>
        </p:nvCxnSpPr>
        <p:spPr>
          <a:xfrm>
            <a:off x="6074477" y="5433289"/>
            <a:ext cx="1906511" cy="0"/>
          </a:xfrm>
          <a:prstGeom prst="straightConnector1">
            <a:avLst/>
          </a:prstGeom>
          <a:noFill/>
          <a:ln w="25400" cap="flat" cmpd="sng" algn="ctr">
            <a:solidFill>
              <a:sysClr val="windowText" lastClr="000000"/>
            </a:solidFill>
            <a:prstDash val="solid"/>
            <a:miter lim="800000"/>
            <a:headEnd w="med" len="sm"/>
            <a:tailEnd type="triangle" w="lg" len="med"/>
          </a:ln>
          <a:effectLst/>
        </p:spPr>
      </p:cxnSp>
      <p:sp>
        <p:nvSpPr>
          <p:cNvPr id="2" name="Title 1">
            <a:extLst>
              <a:ext uri="{FF2B5EF4-FFF2-40B4-BE49-F238E27FC236}">
                <a16:creationId xmlns:a16="http://schemas.microsoft.com/office/drawing/2014/main" id="{E57AF486-8A38-012F-2937-B45366ED2601}"/>
              </a:ext>
            </a:extLst>
          </p:cNvPr>
          <p:cNvSpPr>
            <a:spLocks noGrp="1"/>
          </p:cNvSpPr>
          <p:nvPr>
            <p:ph type="title"/>
          </p:nvPr>
        </p:nvSpPr>
        <p:spPr/>
        <p:txBody>
          <a:bodyPr/>
          <a:lstStyle/>
          <a:p>
            <a:r>
              <a:rPr lang="en-GB" dirty="0"/>
              <a:t>Hardware for Data Preparation</a:t>
            </a:r>
            <a:endParaRPr lang="en-CH" dirty="0"/>
          </a:p>
        </p:txBody>
      </p:sp>
      <p:sp>
        <p:nvSpPr>
          <p:cNvPr id="4" name="Rectangle 3">
            <a:extLst>
              <a:ext uri="{FF2B5EF4-FFF2-40B4-BE49-F238E27FC236}">
                <a16:creationId xmlns:a16="http://schemas.microsoft.com/office/drawing/2014/main" id="{3C724F91-05B6-AF91-93D5-9753D7C520D4}"/>
              </a:ext>
            </a:extLst>
          </p:cNvPr>
          <p:cNvSpPr/>
          <p:nvPr/>
        </p:nvSpPr>
        <p:spPr>
          <a:xfrm>
            <a:off x="1739616" y="1313922"/>
            <a:ext cx="4733794" cy="2356124"/>
          </a:xfrm>
          <a:prstGeom prst="rect">
            <a:avLst/>
          </a:prstGeom>
          <a:solidFill>
            <a:srgbClr val="70AD47">
              <a:lumMod val="40000"/>
              <a:lumOff val="60000"/>
            </a:srgbClr>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355"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34AADFE-9A69-BDCC-3331-C9A1389D1429}"/>
              </a:ext>
            </a:extLst>
          </p:cNvPr>
          <p:cNvSpPr/>
          <p:nvPr/>
        </p:nvSpPr>
        <p:spPr>
          <a:xfrm>
            <a:off x="1643686" y="4416625"/>
            <a:ext cx="4829724" cy="1242178"/>
          </a:xfrm>
          <a:prstGeom prst="rect">
            <a:avLst/>
          </a:prstGeom>
          <a:solidFill>
            <a:srgbClr val="5B9BD5">
              <a:lumMod val="40000"/>
              <a:lumOff val="60000"/>
            </a:srgbClr>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355"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E7C2FC8-3CFF-0674-2530-5312EED5DCE4}"/>
              </a:ext>
            </a:extLst>
          </p:cNvPr>
          <p:cNvSpPr txBox="1"/>
          <p:nvPr/>
        </p:nvSpPr>
        <p:spPr>
          <a:xfrm>
            <a:off x="6395364" y="5573023"/>
            <a:ext cx="195317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Decompressed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Formatted</a:t>
            </a: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b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Reads</a:t>
            </a:r>
          </a:p>
        </p:txBody>
      </p:sp>
      <p:cxnSp>
        <p:nvCxnSpPr>
          <p:cNvPr id="7" name="Straight Arrow Connector 6">
            <a:extLst>
              <a:ext uri="{FF2B5EF4-FFF2-40B4-BE49-F238E27FC236}">
                <a16:creationId xmlns:a16="http://schemas.microsoft.com/office/drawing/2014/main" id="{1DC0C22D-32CA-9389-A1EE-F1416D7AB125}"/>
              </a:ext>
            </a:extLst>
          </p:cNvPr>
          <p:cNvCxnSpPr>
            <a:cxnSpLocks/>
          </p:cNvCxnSpPr>
          <p:nvPr/>
        </p:nvCxnSpPr>
        <p:spPr>
          <a:xfrm>
            <a:off x="6473410" y="2408034"/>
            <a:ext cx="456349" cy="0"/>
          </a:xfrm>
          <a:prstGeom prst="straightConnector1">
            <a:avLst/>
          </a:prstGeom>
          <a:noFill/>
          <a:ln w="25400" cap="flat" cmpd="sng" algn="ctr">
            <a:solidFill>
              <a:sysClr val="windowText" lastClr="000000"/>
            </a:solidFill>
            <a:prstDash val="solid"/>
            <a:miter lim="800000"/>
            <a:headEnd w="med" len="sm"/>
            <a:tailEnd type="triangle" w="lg" len="med"/>
          </a:ln>
          <a:effectLst/>
        </p:spPr>
      </p:cxnSp>
      <p:cxnSp>
        <p:nvCxnSpPr>
          <p:cNvPr id="8" name="Straight Arrow Connector 7">
            <a:extLst>
              <a:ext uri="{FF2B5EF4-FFF2-40B4-BE49-F238E27FC236}">
                <a16:creationId xmlns:a16="http://schemas.microsoft.com/office/drawing/2014/main" id="{1122AC82-49BA-6672-EE3A-45083F1DD898}"/>
              </a:ext>
            </a:extLst>
          </p:cNvPr>
          <p:cNvCxnSpPr>
            <a:cxnSpLocks/>
          </p:cNvCxnSpPr>
          <p:nvPr/>
        </p:nvCxnSpPr>
        <p:spPr>
          <a:xfrm flipH="1">
            <a:off x="6493339" y="2583796"/>
            <a:ext cx="436420" cy="0"/>
          </a:xfrm>
          <a:prstGeom prst="straightConnector1">
            <a:avLst/>
          </a:prstGeom>
          <a:noFill/>
          <a:ln w="25400" cap="flat" cmpd="sng" algn="ctr">
            <a:solidFill>
              <a:sysClr val="windowText" lastClr="000000"/>
            </a:solidFill>
            <a:prstDash val="solid"/>
            <a:miter lim="800000"/>
            <a:headEnd w="med" len="sm"/>
            <a:tailEnd type="triangle" w="lg" len="med"/>
          </a:ln>
          <a:effectLst/>
        </p:spPr>
      </p:cxnSp>
      <p:sp>
        <p:nvSpPr>
          <p:cNvPr id="11" name="Rectangle 10">
            <a:extLst>
              <a:ext uri="{FF2B5EF4-FFF2-40B4-BE49-F238E27FC236}">
                <a16:creationId xmlns:a16="http://schemas.microsoft.com/office/drawing/2014/main" id="{3746B687-AA45-E64A-4230-E4DC3965472B}"/>
              </a:ext>
            </a:extLst>
          </p:cNvPr>
          <p:cNvSpPr/>
          <p:nvPr/>
        </p:nvSpPr>
        <p:spPr>
          <a:xfrm>
            <a:off x="7980988" y="1313922"/>
            <a:ext cx="934871" cy="4299296"/>
          </a:xfrm>
          <a:prstGeom prst="rect">
            <a:avLst/>
          </a:prstGeom>
          <a:solidFill>
            <a:srgbClr val="E7E6E6"/>
          </a:solidFill>
          <a:ln w="15875" cap="flat" cmpd="sng" algn="ctr">
            <a:solidFill>
              <a:sysClr val="windowText" lastClr="000000"/>
            </a:solidFill>
            <a:prstDash val="solid"/>
            <a:miter lim="800000"/>
          </a:ln>
          <a:effectLst/>
        </p:spPr>
        <p:txBody>
          <a:bodyPr vert="vert270" lIns="0" rIns="54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Genome Analysis System</a:t>
            </a:r>
          </a:p>
        </p:txBody>
      </p:sp>
      <p:sp>
        <p:nvSpPr>
          <p:cNvPr id="13" name="TextBox 12">
            <a:extLst>
              <a:ext uri="{FF2B5EF4-FFF2-40B4-BE49-F238E27FC236}">
                <a16:creationId xmlns:a16="http://schemas.microsoft.com/office/drawing/2014/main" id="{39645EEF-4CCF-0C25-CD74-184DBFDDDD2C}"/>
              </a:ext>
            </a:extLst>
          </p:cNvPr>
          <p:cNvSpPr txBox="1"/>
          <p:nvPr/>
        </p:nvSpPr>
        <p:spPr>
          <a:xfrm>
            <a:off x="1651629" y="994501"/>
            <a:ext cx="2609446" cy="362856"/>
          </a:xfrm>
          <a:prstGeom prst="rect">
            <a:avLst/>
          </a:prstGeom>
          <a:noFill/>
        </p:spPr>
        <p:txBody>
          <a:bodyPr wrap="square" lIns="67732" t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Scan Unit (SU)</a:t>
            </a:r>
          </a:p>
        </p:txBody>
      </p:sp>
      <p:sp>
        <p:nvSpPr>
          <p:cNvPr id="14" name="TextBox 13">
            <a:extLst>
              <a:ext uri="{FF2B5EF4-FFF2-40B4-BE49-F238E27FC236}">
                <a16:creationId xmlns:a16="http://schemas.microsoft.com/office/drawing/2014/main" id="{0C5C0897-87A6-524C-298B-01495458E5F4}"/>
              </a:ext>
            </a:extLst>
          </p:cNvPr>
          <p:cNvSpPr txBox="1"/>
          <p:nvPr/>
        </p:nvSpPr>
        <p:spPr>
          <a:xfrm>
            <a:off x="1578953" y="4100960"/>
            <a:ext cx="4372406" cy="362856"/>
          </a:xfrm>
          <a:prstGeom prst="rect">
            <a:avLst/>
          </a:prstGeom>
          <a:noFill/>
        </p:spPr>
        <p:txBody>
          <a:bodyPr wrap="square" lIns="67732" tIns="0"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5B9BD5">
                    <a:lumMod val="75000"/>
                  </a:srgbClr>
                </a:solidFill>
                <a:effectLst/>
                <a:uLnTx/>
                <a:uFillTx/>
                <a:latin typeface="Corbel" panose="020B0503020204020204" pitchFamily="34" charset="0"/>
                <a:ea typeface="+mn-ea"/>
                <a:cs typeface="+mn-cs"/>
              </a:rPr>
              <a:t>Read Construction Unit (RCU)</a:t>
            </a:r>
          </a:p>
        </p:txBody>
      </p:sp>
      <p:sp>
        <p:nvSpPr>
          <p:cNvPr id="15" name="Rectangle 14">
            <a:extLst>
              <a:ext uri="{FF2B5EF4-FFF2-40B4-BE49-F238E27FC236}">
                <a16:creationId xmlns:a16="http://schemas.microsoft.com/office/drawing/2014/main" id="{B449A1CF-2F10-A877-A52F-300CB38504F8}"/>
              </a:ext>
            </a:extLst>
          </p:cNvPr>
          <p:cNvSpPr/>
          <p:nvPr/>
        </p:nvSpPr>
        <p:spPr>
          <a:xfrm>
            <a:off x="6929759" y="1325259"/>
            <a:ext cx="516835" cy="3889951"/>
          </a:xfrm>
          <a:prstGeom prst="rect">
            <a:avLst/>
          </a:prstGeom>
          <a:solidFill>
            <a:srgbClr val="FFC000">
              <a:lumMod val="20000"/>
              <a:lumOff val="80000"/>
            </a:srgbClr>
          </a:solidFill>
          <a:ln w="15875" cap="flat" cmpd="sng" algn="ctr">
            <a:solidFill>
              <a:sysClr val="windowText" lastClr="000000"/>
            </a:solid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0" cap="none" spc="0" normalizeH="0" baseline="0" noProof="0" dirty="0">
                <a:ln>
                  <a:noFill/>
                </a:ln>
                <a:solidFill>
                  <a:srgbClr val="FFC000">
                    <a:lumMod val="75000"/>
                  </a:srgbClr>
                </a:solidFill>
                <a:effectLst/>
                <a:uLnTx/>
                <a:uFillTx/>
                <a:latin typeface="Corbel" panose="020B0503020204020204" pitchFamily="34" charset="0"/>
                <a:ea typeface="+mn-ea"/>
                <a:cs typeface="+mn-cs"/>
              </a:rPr>
              <a:t>Control Unit (CU)</a:t>
            </a:r>
          </a:p>
        </p:txBody>
      </p:sp>
      <p:cxnSp>
        <p:nvCxnSpPr>
          <p:cNvPr id="18" name="Straight Arrow Connector 17">
            <a:extLst>
              <a:ext uri="{FF2B5EF4-FFF2-40B4-BE49-F238E27FC236}">
                <a16:creationId xmlns:a16="http://schemas.microsoft.com/office/drawing/2014/main" id="{481C5AEF-4578-BC37-50C2-B6F3485102DD}"/>
              </a:ext>
            </a:extLst>
          </p:cNvPr>
          <p:cNvCxnSpPr>
            <a:cxnSpLocks/>
          </p:cNvCxnSpPr>
          <p:nvPr/>
        </p:nvCxnSpPr>
        <p:spPr>
          <a:xfrm>
            <a:off x="6473410" y="4776860"/>
            <a:ext cx="456349" cy="0"/>
          </a:xfrm>
          <a:prstGeom prst="straightConnector1">
            <a:avLst/>
          </a:prstGeom>
          <a:noFill/>
          <a:ln w="25400" cap="flat" cmpd="sng" algn="ctr">
            <a:solidFill>
              <a:sysClr val="windowText" lastClr="000000"/>
            </a:solidFill>
            <a:prstDash val="solid"/>
            <a:miter lim="800000"/>
            <a:headEnd w="med" len="sm"/>
            <a:tailEnd type="triangle" w="lg" len="med"/>
          </a:ln>
          <a:effectLst/>
        </p:spPr>
      </p:cxnSp>
      <p:cxnSp>
        <p:nvCxnSpPr>
          <p:cNvPr id="19" name="Straight Arrow Connector 18">
            <a:extLst>
              <a:ext uri="{FF2B5EF4-FFF2-40B4-BE49-F238E27FC236}">
                <a16:creationId xmlns:a16="http://schemas.microsoft.com/office/drawing/2014/main" id="{6D159427-BAE9-6978-A6EE-4FF59ACE0730}"/>
              </a:ext>
            </a:extLst>
          </p:cNvPr>
          <p:cNvCxnSpPr>
            <a:cxnSpLocks/>
          </p:cNvCxnSpPr>
          <p:nvPr/>
        </p:nvCxnSpPr>
        <p:spPr>
          <a:xfrm flipH="1">
            <a:off x="6493339" y="4952622"/>
            <a:ext cx="436420" cy="0"/>
          </a:xfrm>
          <a:prstGeom prst="straightConnector1">
            <a:avLst/>
          </a:prstGeom>
          <a:noFill/>
          <a:ln w="25400" cap="flat" cmpd="sng" algn="ctr">
            <a:solidFill>
              <a:sysClr val="windowText" lastClr="000000"/>
            </a:solidFill>
            <a:prstDash val="solid"/>
            <a:miter lim="800000"/>
            <a:headEnd w="med" len="sm"/>
            <a:tailEnd type="triangle" w="lg" len="med"/>
          </a:ln>
          <a:effectLst/>
        </p:spPr>
      </p:cxnSp>
      <p:sp>
        <p:nvSpPr>
          <p:cNvPr id="22" name="Rectangle 21">
            <a:extLst>
              <a:ext uri="{FF2B5EF4-FFF2-40B4-BE49-F238E27FC236}">
                <a16:creationId xmlns:a16="http://schemas.microsoft.com/office/drawing/2014/main" id="{8EFC02C3-4361-508E-9181-998D5F461831}"/>
              </a:ext>
            </a:extLst>
          </p:cNvPr>
          <p:cNvSpPr/>
          <p:nvPr/>
        </p:nvSpPr>
        <p:spPr>
          <a:xfrm>
            <a:off x="8775778" y="1305933"/>
            <a:ext cx="377687" cy="4323160"/>
          </a:xfrm>
          <a:prstGeom prst="rect">
            <a:avLst/>
          </a:prstGeom>
          <a:gradFill>
            <a:gsLst>
              <a:gs pos="39000">
                <a:srgbClr val="F1EFF2"/>
              </a:gs>
              <a:gs pos="0">
                <a:srgbClr val="E8E6E6"/>
              </a:gs>
              <a:gs pos="100000">
                <a:sysClr val="window" lastClr="FFFFFF"/>
              </a:gs>
            </a:gsLst>
            <a:lin ang="0" scaled="0"/>
          </a:gradFill>
          <a:ln w="15875" cap="flat" cmpd="sng" algn="ctr">
            <a:no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1" i="1" u="none" strike="noStrike" kern="0" cap="none" spc="0" normalizeH="0" baseline="0" noProof="0" dirty="0">
              <a:ln>
                <a:noFill/>
              </a:ln>
              <a:solidFill>
                <a:srgbClr val="FFC000">
                  <a:lumMod val="75000"/>
                </a:srgbClr>
              </a:solidFill>
              <a:effectLst/>
              <a:uLnTx/>
              <a:uFillTx/>
              <a:latin typeface="Cambria" panose="02040503050406030204" pitchFamily="18" charset="0"/>
              <a:ea typeface="+mn-ea"/>
              <a:cs typeface="+mn-cs"/>
            </a:endParaRPr>
          </a:p>
        </p:txBody>
      </p:sp>
      <p:cxnSp>
        <p:nvCxnSpPr>
          <p:cNvPr id="23" name="Straight Arrow Connector 22">
            <a:extLst>
              <a:ext uri="{FF2B5EF4-FFF2-40B4-BE49-F238E27FC236}">
                <a16:creationId xmlns:a16="http://schemas.microsoft.com/office/drawing/2014/main" id="{4CF24919-02C4-EC85-7B2F-48560629F353}"/>
              </a:ext>
            </a:extLst>
          </p:cNvPr>
          <p:cNvCxnSpPr>
            <a:cxnSpLocks/>
          </p:cNvCxnSpPr>
          <p:nvPr/>
        </p:nvCxnSpPr>
        <p:spPr>
          <a:xfrm flipV="1">
            <a:off x="5667952" y="3670046"/>
            <a:ext cx="0" cy="746579"/>
          </a:xfrm>
          <a:prstGeom prst="straightConnector1">
            <a:avLst/>
          </a:prstGeom>
          <a:noFill/>
          <a:ln w="25400" cap="flat" cmpd="sng" algn="ctr">
            <a:solidFill>
              <a:sysClr val="windowText" lastClr="000000"/>
            </a:solidFill>
            <a:prstDash val="solid"/>
            <a:miter lim="800000"/>
            <a:headEnd w="med" len="sm"/>
            <a:tailEnd type="triangle" w="lg" len="med"/>
          </a:ln>
          <a:effectLst/>
        </p:spPr>
      </p:cxnSp>
      <p:cxnSp>
        <p:nvCxnSpPr>
          <p:cNvPr id="24" name="Straight Arrow Connector 23">
            <a:extLst>
              <a:ext uri="{FF2B5EF4-FFF2-40B4-BE49-F238E27FC236}">
                <a16:creationId xmlns:a16="http://schemas.microsoft.com/office/drawing/2014/main" id="{69E725C0-D69A-FED1-E1F7-178BE4DB125C}"/>
              </a:ext>
            </a:extLst>
          </p:cNvPr>
          <p:cNvCxnSpPr>
            <a:cxnSpLocks/>
          </p:cNvCxnSpPr>
          <p:nvPr/>
        </p:nvCxnSpPr>
        <p:spPr>
          <a:xfrm>
            <a:off x="5852757" y="3670046"/>
            <a:ext cx="0" cy="746579"/>
          </a:xfrm>
          <a:prstGeom prst="straightConnector1">
            <a:avLst/>
          </a:prstGeom>
          <a:noFill/>
          <a:ln w="25400" cap="flat" cmpd="sng" algn="ctr">
            <a:solidFill>
              <a:sysClr val="windowText" lastClr="000000"/>
            </a:solidFill>
            <a:prstDash val="solid"/>
            <a:miter lim="800000"/>
            <a:headEnd w="med" len="sm"/>
            <a:tailEnd type="triangle" w="lg" len="med"/>
          </a:ln>
          <a:effectLst/>
        </p:spPr>
      </p:cxnSp>
      <p:sp>
        <p:nvSpPr>
          <p:cNvPr id="30" name="Rectangle 29">
            <a:extLst>
              <a:ext uri="{FF2B5EF4-FFF2-40B4-BE49-F238E27FC236}">
                <a16:creationId xmlns:a16="http://schemas.microsoft.com/office/drawing/2014/main" id="{77B994EB-E8AD-10E0-D6B5-32294852982B}"/>
              </a:ext>
            </a:extLst>
          </p:cNvPr>
          <p:cNvSpPr/>
          <p:nvPr/>
        </p:nvSpPr>
        <p:spPr>
          <a:xfrm>
            <a:off x="1879736" y="1417016"/>
            <a:ext cx="1381437" cy="470315"/>
          </a:xfrm>
          <a:prstGeom prst="rect">
            <a:avLst/>
          </a:prstGeom>
          <a:solidFill>
            <a:srgbClr val="70AD47">
              <a:lumMod val="20000"/>
              <a:lumOff val="80000"/>
            </a:srgbClr>
          </a:solidFill>
          <a:ln w="12700" cap="flat" cmpd="sng" algn="ctr">
            <a:solidFill>
              <a:sysClr val="windowText" lastClr="000000"/>
            </a:solidFill>
            <a:prstDash val="solid"/>
            <a:miter lim="800000"/>
          </a:ln>
          <a:effectLst/>
        </p:spPr>
        <p:txBody>
          <a:bodyPr lIns="0" tIns="3522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Config. </a:t>
            </a:r>
            <a:b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Registers</a:t>
            </a:r>
          </a:p>
        </p:txBody>
      </p:sp>
      <p:sp>
        <p:nvSpPr>
          <p:cNvPr id="32" name="TextBox 31">
            <a:extLst>
              <a:ext uri="{FF2B5EF4-FFF2-40B4-BE49-F238E27FC236}">
                <a16:creationId xmlns:a16="http://schemas.microsoft.com/office/drawing/2014/main" id="{500CD272-95E4-C939-633B-1C8C1B579A91}"/>
              </a:ext>
            </a:extLst>
          </p:cNvPr>
          <p:cNvSpPr txBox="1"/>
          <p:nvPr/>
        </p:nvSpPr>
        <p:spPr>
          <a:xfrm>
            <a:off x="-23906" y="2130286"/>
            <a:ext cx="1632206" cy="879472"/>
          </a:xfrm>
          <a:prstGeom prst="rect">
            <a:avLst/>
          </a:prstGeom>
          <a:noFill/>
        </p:spPr>
        <p:txBody>
          <a:bodyPr wrap="square" rtlCol="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Position</a:t>
            </a:r>
            <a:b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Arrays</a:t>
            </a:r>
            <a:b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endPar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TextBox 32">
            <a:extLst>
              <a:ext uri="{FF2B5EF4-FFF2-40B4-BE49-F238E27FC236}">
                <a16:creationId xmlns:a16="http://schemas.microsoft.com/office/drawing/2014/main" id="{46ED9D7B-5469-42AD-7CC6-C8B4C5C38554}"/>
              </a:ext>
            </a:extLst>
          </p:cNvPr>
          <p:cNvSpPr txBox="1"/>
          <p:nvPr/>
        </p:nvSpPr>
        <p:spPr>
          <a:xfrm>
            <a:off x="98474" y="3003549"/>
            <a:ext cx="1538938" cy="617861"/>
          </a:xfrm>
          <a:prstGeom prst="rect">
            <a:avLst/>
          </a:prstGeom>
          <a:noFill/>
        </p:spPr>
        <p:txBody>
          <a:bodyPr wrap="square" rtlCol="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Position Guide Arrays</a:t>
            </a:r>
          </a:p>
        </p:txBody>
      </p:sp>
      <p:sp>
        <p:nvSpPr>
          <p:cNvPr id="35" name="TextBox 34">
            <a:extLst>
              <a:ext uri="{FF2B5EF4-FFF2-40B4-BE49-F238E27FC236}">
                <a16:creationId xmlns:a16="http://schemas.microsoft.com/office/drawing/2014/main" id="{F8F21599-F1C4-F2CB-4039-3E05CEEDA0D3}"/>
              </a:ext>
            </a:extLst>
          </p:cNvPr>
          <p:cNvSpPr txBox="1"/>
          <p:nvPr/>
        </p:nvSpPr>
        <p:spPr>
          <a:xfrm>
            <a:off x="33102" y="1358436"/>
            <a:ext cx="1584393" cy="571695"/>
          </a:xfrm>
          <a:prstGeom prst="rect">
            <a:avLst/>
          </a:prstGeom>
          <a:noFill/>
        </p:spPr>
        <p:txBody>
          <a:bodyPr wrap="square" lIns="67732" tIns="0" rtlCol="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Array Config. Parameters</a:t>
            </a:r>
          </a:p>
        </p:txBody>
      </p:sp>
      <p:grpSp>
        <p:nvGrpSpPr>
          <p:cNvPr id="3" name="Group 2">
            <a:extLst>
              <a:ext uri="{FF2B5EF4-FFF2-40B4-BE49-F238E27FC236}">
                <a16:creationId xmlns:a16="http://schemas.microsoft.com/office/drawing/2014/main" id="{63893381-55AD-15E6-603C-B3BA6EC7A377}"/>
              </a:ext>
            </a:extLst>
          </p:cNvPr>
          <p:cNvGrpSpPr/>
          <p:nvPr/>
        </p:nvGrpSpPr>
        <p:grpSpPr>
          <a:xfrm>
            <a:off x="1493658" y="1633208"/>
            <a:ext cx="239513" cy="1688796"/>
            <a:chOff x="1493658" y="1633208"/>
            <a:chExt cx="239513" cy="1688796"/>
          </a:xfrm>
        </p:grpSpPr>
        <p:cxnSp>
          <p:nvCxnSpPr>
            <p:cNvPr id="34" name="Straight Arrow Connector 33">
              <a:extLst>
                <a:ext uri="{FF2B5EF4-FFF2-40B4-BE49-F238E27FC236}">
                  <a16:creationId xmlns:a16="http://schemas.microsoft.com/office/drawing/2014/main" id="{31DE1A29-B5E1-1604-35CA-BB6530D9D782}"/>
                </a:ext>
              </a:extLst>
            </p:cNvPr>
            <p:cNvCxnSpPr>
              <a:cxnSpLocks/>
            </p:cNvCxnSpPr>
            <p:nvPr/>
          </p:nvCxnSpPr>
          <p:spPr>
            <a:xfrm>
              <a:off x="1493658" y="1633208"/>
              <a:ext cx="223200" cy="0"/>
            </a:xfrm>
            <a:prstGeom prst="straightConnector1">
              <a:avLst/>
            </a:prstGeom>
            <a:noFill/>
            <a:ln w="15875" cap="flat" cmpd="sng" algn="ctr">
              <a:solidFill>
                <a:sysClr val="windowText" lastClr="000000"/>
              </a:solidFill>
              <a:prstDash val="solid"/>
              <a:miter lim="800000"/>
              <a:tailEnd type="triangle" w="lg" len="med"/>
            </a:ln>
            <a:effectLst/>
          </p:spPr>
        </p:cxnSp>
        <p:cxnSp>
          <p:nvCxnSpPr>
            <p:cNvPr id="46" name="Straight Arrow Connector 45">
              <a:extLst>
                <a:ext uri="{FF2B5EF4-FFF2-40B4-BE49-F238E27FC236}">
                  <a16:creationId xmlns:a16="http://schemas.microsoft.com/office/drawing/2014/main" id="{70516D2E-4D23-CA96-291E-56234F5A62DD}"/>
                </a:ext>
              </a:extLst>
            </p:cNvPr>
            <p:cNvCxnSpPr>
              <a:cxnSpLocks/>
            </p:cNvCxnSpPr>
            <p:nvPr/>
          </p:nvCxnSpPr>
          <p:spPr>
            <a:xfrm>
              <a:off x="1509971" y="2439732"/>
              <a:ext cx="223200" cy="0"/>
            </a:xfrm>
            <a:prstGeom prst="straightConnector1">
              <a:avLst/>
            </a:prstGeom>
            <a:noFill/>
            <a:ln w="15875" cap="flat" cmpd="sng" algn="ctr">
              <a:solidFill>
                <a:sysClr val="windowText" lastClr="000000"/>
              </a:solidFill>
              <a:prstDash val="solid"/>
              <a:miter lim="800000"/>
              <a:tailEnd type="triangle" w="lg" len="med"/>
            </a:ln>
            <a:effectLst/>
          </p:spPr>
        </p:cxnSp>
        <p:cxnSp>
          <p:nvCxnSpPr>
            <p:cNvPr id="47" name="Straight Arrow Connector 46">
              <a:extLst>
                <a:ext uri="{FF2B5EF4-FFF2-40B4-BE49-F238E27FC236}">
                  <a16:creationId xmlns:a16="http://schemas.microsoft.com/office/drawing/2014/main" id="{55B65B23-1B37-9F39-5889-5C91FC43A778}"/>
                </a:ext>
              </a:extLst>
            </p:cNvPr>
            <p:cNvCxnSpPr>
              <a:cxnSpLocks/>
            </p:cNvCxnSpPr>
            <p:nvPr/>
          </p:nvCxnSpPr>
          <p:spPr>
            <a:xfrm flipV="1">
              <a:off x="1509971" y="3322003"/>
              <a:ext cx="223200" cy="1"/>
            </a:xfrm>
            <a:prstGeom prst="straightConnector1">
              <a:avLst/>
            </a:prstGeom>
            <a:noFill/>
            <a:ln w="15875" cap="flat" cmpd="sng" algn="ctr">
              <a:solidFill>
                <a:sysClr val="windowText" lastClr="000000"/>
              </a:solidFill>
              <a:prstDash val="solid"/>
              <a:miter lim="800000"/>
              <a:tailEnd type="triangle" w="lg" len="med"/>
            </a:ln>
            <a:effectLst/>
          </p:spPr>
        </p:cxnSp>
      </p:grpSp>
      <p:sp>
        <p:nvSpPr>
          <p:cNvPr id="59" name="Rectangle 58">
            <a:extLst>
              <a:ext uri="{FF2B5EF4-FFF2-40B4-BE49-F238E27FC236}">
                <a16:creationId xmlns:a16="http://schemas.microsoft.com/office/drawing/2014/main" id="{D35DF032-5F1C-759E-ECFA-5AA9EF97FA74}"/>
              </a:ext>
            </a:extLst>
          </p:cNvPr>
          <p:cNvSpPr/>
          <p:nvPr/>
        </p:nvSpPr>
        <p:spPr>
          <a:xfrm>
            <a:off x="1879538" y="2285060"/>
            <a:ext cx="1381437" cy="440789"/>
          </a:xfrm>
          <a:prstGeom prst="rect">
            <a:avLst/>
          </a:prstGeom>
          <a:solidFill>
            <a:srgbClr val="70AD47">
              <a:lumMod val="20000"/>
              <a:lumOff val="80000"/>
            </a:srgbClr>
          </a:solidFill>
          <a:ln w="12700" cap="flat" cmpd="sng" algn="ctr">
            <a:solidFill>
              <a:sysClr val="windowText" lastClr="000000"/>
            </a:solidFill>
            <a:prstDash val="solid"/>
            <a:miter lim="800000"/>
          </a:ln>
          <a:effectLst/>
        </p:spPr>
        <p:txBody>
          <a:bodyPr lIns="0" tIns="3522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Array </a:t>
            </a:r>
            <a:b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Registers</a:t>
            </a:r>
          </a:p>
        </p:txBody>
      </p:sp>
      <p:sp>
        <p:nvSpPr>
          <p:cNvPr id="62" name="Rectangle 61">
            <a:extLst>
              <a:ext uri="{FF2B5EF4-FFF2-40B4-BE49-F238E27FC236}">
                <a16:creationId xmlns:a16="http://schemas.microsoft.com/office/drawing/2014/main" id="{342A65B8-C1BC-2EAE-C34C-F5E36FAFF62B}"/>
              </a:ext>
            </a:extLst>
          </p:cNvPr>
          <p:cNvSpPr/>
          <p:nvPr/>
        </p:nvSpPr>
        <p:spPr>
          <a:xfrm flipV="1">
            <a:off x="3802307" y="1417010"/>
            <a:ext cx="2593057" cy="2174603"/>
          </a:xfrm>
          <a:prstGeom prst="rect">
            <a:avLst/>
          </a:prstGeom>
          <a:solidFill>
            <a:srgbClr val="E0EED6"/>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355" b="0" i="0" u="none" strike="noStrike" kern="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63" name="TextBox 62">
            <a:extLst>
              <a:ext uri="{FF2B5EF4-FFF2-40B4-BE49-F238E27FC236}">
                <a16:creationId xmlns:a16="http://schemas.microsoft.com/office/drawing/2014/main" id="{4A9DCC67-7416-0047-A075-5D2A87451569}"/>
              </a:ext>
            </a:extLst>
          </p:cNvPr>
          <p:cNvSpPr txBox="1"/>
          <p:nvPr/>
        </p:nvSpPr>
        <p:spPr>
          <a:xfrm>
            <a:off x="3873640" y="2378122"/>
            <a:ext cx="2521724" cy="252377"/>
          </a:xfrm>
          <a:prstGeom prst="rect">
            <a:avLst/>
          </a:prstGeom>
          <a:noFill/>
        </p:spPr>
        <p:txBody>
          <a:bodyPr wrap="square" t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Scan Logic</a:t>
            </a:r>
          </a:p>
        </p:txBody>
      </p:sp>
      <p:cxnSp>
        <p:nvCxnSpPr>
          <p:cNvPr id="89" name="Straight Arrow Connector 88">
            <a:extLst>
              <a:ext uri="{FF2B5EF4-FFF2-40B4-BE49-F238E27FC236}">
                <a16:creationId xmlns:a16="http://schemas.microsoft.com/office/drawing/2014/main" id="{802F81DE-9D94-C9ED-B8ED-B357B527D0F2}"/>
              </a:ext>
            </a:extLst>
          </p:cNvPr>
          <p:cNvCxnSpPr>
            <a:cxnSpLocks/>
          </p:cNvCxnSpPr>
          <p:nvPr/>
        </p:nvCxnSpPr>
        <p:spPr>
          <a:xfrm flipV="1">
            <a:off x="3240749" y="3313217"/>
            <a:ext cx="555114" cy="0"/>
          </a:xfrm>
          <a:prstGeom prst="straightConnector1">
            <a:avLst/>
          </a:prstGeom>
          <a:noFill/>
          <a:ln w="15875" cap="flat" cmpd="sng" algn="ctr">
            <a:solidFill>
              <a:sysClr val="windowText" lastClr="000000"/>
            </a:solidFill>
            <a:prstDash val="solid"/>
            <a:miter lim="800000"/>
            <a:headEnd w="med" len="sm"/>
            <a:tailEnd type="triangle" w="med" len="sm"/>
          </a:ln>
          <a:effectLst/>
        </p:spPr>
      </p:cxnSp>
      <p:sp>
        <p:nvSpPr>
          <p:cNvPr id="110" name="TextBox 109">
            <a:extLst>
              <a:ext uri="{FF2B5EF4-FFF2-40B4-BE49-F238E27FC236}">
                <a16:creationId xmlns:a16="http://schemas.microsoft.com/office/drawing/2014/main" id="{7F7063E0-BBA2-7DFC-D7A7-9F01D50FF2B4}"/>
              </a:ext>
            </a:extLst>
          </p:cNvPr>
          <p:cNvSpPr txBox="1"/>
          <p:nvPr/>
        </p:nvSpPr>
        <p:spPr>
          <a:xfrm>
            <a:off x="-1918" y="4701284"/>
            <a:ext cx="1538938" cy="617861"/>
          </a:xfrm>
          <a:prstGeom prst="rect">
            <a:avLst/>
          </a:prstGeom>
          <a:noFill/>
        </p:spPr>
        <p:txBody>
          <a:bodyPr wrap="square" rtlCol="0">
            <a:spAutoFit/>
          </a:bodyPr>
          <a:lstStyle/>
          <a:p>
            <a:pPr marL="0" marR="0" lvl="0" indent="0" algn="r" defTabSz="914400" rtl="0" eaLnBrk="1" fontAlgn="auto" latinLnBrk="0" hangingPunct="1">
              <a:lnSpc>
                <a:spcPct val="85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Consensus</a:t>
            </a:r>
            <a:b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Sequence</a:t>
            </a:r>
          </a:p>
        </p:txBody>
      </p:sp>
      <p:cxnSp>
        <p:nvCxnSpPr>
          <p:cNvPr id="111" name="Straight Arrow Connector 110">
            <a:extLst>
              <a:ext uri="{FF2B5EF4-FFF2-40B4-BE49-F238E27FC236}">
                <a16:creationId xmlns:a16="http://schemas.microsoft.com/office/drawing/2014/main" id="{D9B7729F-D823-D44C-AA1A-8C82D6CF4FC6}"/>
              </a:ext>
            </a:extLst>
          </p:cNvPr>
          <p:cNvCxnSpPr>
            <a:cxnSpLocks/>
          </p:cNvCxnSpPr>
          <p:nvPr/>
        </p:nvCxnSpPr>
        <p:spPr>
          <a:xfrm flipV="1">
            <a:off x="1409579" y="5010214"/>
            <a:ext cx="223200" cy="1"/>
          </a:xfrm>
          <a:prstGeom prst="straightConnector1">
            <a:avLst/>
          </a:prstGeom>
          <a:noFill/>
          <a:ln w="15875" cap="flat" cmpd="sng" algn="ctr">
            <a:solidFill>
              <a:sysClr val="windowText" lastClr="000000"/>
            </a:solidFill>
            <a:prstDash val="solid"/>
            <a:miter lim="800000"/>
            <a:tailEnd type="triangle" w="lg" len="med"/>
          </a:ln>
          <a:effectLst/>
        </p:spPr>
      </p:cxnSp>
      <p:sp>
        <p:nvSpPr>
          <p:cNvPr id="113" name="Rectangle 112">
            <a:extLst>
              <a:ext uri="{FF2B5EF4-FFF2-40B4-BE49-F238E27FC236}">
                <a16:creationId xmlns:a16="http://schemas.microsoft.com/office/drawing/2014/main" id="{70C35133-9AB1-6042-0A7F-396C273FA8BA}"/>
              </a:ext>
            </a:extLst>
          </p:cNvPr>
          <p:cNvSpPr/>
          <p:nvPr/>
        </p:nvSpPr>
        <p:spPr>
          <a:xfrm flipV="1">
            <a:off x="3790963" y="4478069"/>
            <a:ext cx="2604401" cy="1109391"/>
          </a:xfrm>
          <a:prstGeom prst="rect">
            <a:avLst/>
          </a:prstGeom>
          <a:solidFill>
            <a:schemeClr val="accent2">
              <a:lumMod val="20000"/>
              <a:lumOff val="80000"/>
            </a:schemeClr>
          </a:solidFill>
          <a:ln w="158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355"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7" name="TextBox 116">
            <a:extLst>
              <a:ext uri="{FF2B5EF4-FFF2-40B4-BE49-F238E27FC236}">
                <a16:creationId xmlns:a16="http://schemas.microsoft.com/office/drawing/2014/main" id="{78E6598A-436F-2334-9C9E-F1858E1E98D6}"/>
              </a:ext>
            </a:extLst>
          </p:cNvPr>
          <p:cNvSpPr txBox="1"/>
          <p:nvPr/>
        </p:nvSpPr>
        <p:spPr>
          <a:xfrm>
            <a:off x="3816088" y="4776860"/>
            <a:ext cx="2579275" cy="498598"/>
          </a:xfrm>
          <a:prstGeom prst="rect">
            <a:avLst/>
          </a:prstGeom>
          <a:noFill/>
        </p:spPr>
        <p:txBody>
          <a:bodyPr wrap="square" t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Construction</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Logic</a:t>
            </a:r>
          </a:p>
        </p:txBody>
      </p:sp>
      <p:cxnSp>
        <p:nvCxnSpPr>
          <p:cNvPr id="127" name="Straight Arrow Connector 126">
            <a:extLst>
              <a:ext uri="{FF2B5EF4-FFF2-40B4-BE49-F238E27FC236}">
                <a16:creationId xmlns:a16="http://schemas.microsoft.com/office/drawing/2014/main" id="{4ACC0451-75EB-00A9-FCF8-C42AA831CD78}"/>
              </a:ext>
            </a:extLst>
          </p:cNvPr>
          <p:cNvCxnSpPr>
            <a:cxnSpLocks/>
          </p:cNvCxnSpPr>
          <p:nvPr/>
        </p:nvCxnSpPr>
        <p:spPr>
          <a:xfrm>
            <a:off x="3132458" y="5046040"/>
            <a:ext cx="652786" cy="1"/>
          </a:xfrm>
          <a:prstGeom prst="straightConnector1">
            <a:avLst/>
          </a:prstGeom>
          <a:noFill/>
          <a:ln w="15875" cap="flat" cmpd="sng" algn="ctr">
            <a:solidFill>
              <a:sysClr val="windowText" lastClr="000000"/>
            </a:solidFill>
            <a:prstDash val="solid"/>
            <a:miter lim="800000"/>
            <a:headEnd w="med" len="sm"/>
            <a:tailEnd type="triangle" w="med" len="sm"/>
          </a:ln>
          <a:effectLst/>
        </p:spPr>
      </p:cxnSp>
      <p:sp>
        <p:nvSpPr>
          <p:cNvPr id="129" name="Rectangle 128">
            <a:extLst>
              <a:ext uri="{FF2B5EF4-FFF2-40B4-BE49-F238E27FC236}">
                <a16:creationId xmlns:a16="http://schemas.microsoft.com/office/drawing/2014/main" id="{BA6F320E-4342-4874-59D3-776C08604791}"/>
              </a:ext>
            </a:extLst>
          </p:cNvPr>
          <p:cNvSpPr/>
          <p:nvPr/>
        </p:nvSpPr>
        <p:spPr>
          <a:xfrm>
            <a:off x="1774219" y="4677415"/>
            <a:ext cx="1482350" cy="736732"/>
          </a:xfrm>
          <a:prstGeom prst="rect">
            <a:avLst/>
          </a:prstGeom>
          <a:solidFill>
            <a:schemeClr val="accent2">
              <a:lumMod val="20000"/>
              <a:lumOff val="80000"/>
            </a:schemeClr>
          </a:solidFill>
          <a:ln w="12700" cap="flat" cmpd="sng" algn="ctr">
            <a:solidFill>
              <a:sysClr val="windowText" lastClr="000000"/>
            </a:solidFill>
            <a:prstDash val="solid"/>
            <a:miter lim="800000"/>
          </a:ln>
          <a:effectLst/>
        </p:spPr>
        <p:txBody>
          <a:bodyPr lIns="0" tIns="3522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Consensus</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Sequence</a:t>
            </a:r>
            <a:b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Register </a:t>
            </a:r>
          </a:p>
        </p:txBody>
      </p:sp>
      <p:sp>
        <p:nvSpPr>
          <p:cNvPr id="191" name="Rectangle 190">
            <a:extLst>
              <a:ext uri="{FF2B5EF4-FFF2-40B4-BE49-F238E27FC236}">
                <a16:creationId xmlns:a16="http://schemas.microsoft.com/office/drawing/2014/main" id="{B31FE0AE-803A-FA3E-16EB-18ECEE918146}"/>
              </a:ext>
            </a:extLst>
          </p:cNvPr>
          <p:cNvSpPr/>
          <p:nvPr/>
        </p:nvSpPr>
        <p:spPr>
          <a:xfrm>
            <a:off x="1880032" y="3105684"/>
            <a:ext cx="1381437" cy="440789"/>
          </a:xfrm>
          <a:prstGeom prst="rect">
            <a:avLst/>
          </a:prstGeom>
          <a:solidFill>
            <a:srgbClr val="70AD47">
              <a:lumMod val="20000"/>
              <a:lumOff val="80000"/>
            </a:srgbClr>
          </a:solidFill>
          <a:ln w="12700" cap="flat" cmpd="sng" algn="ctr">
            <a:solidFill>
              <a:sysClr val="windowText" lastClr="000000"/>
            </a:solidFill>
            <a:prstDash val="solid"/>
            <a:miter lim="800000"/>
          </a:ln>
          <a:effectLst/>
        </p:spPr>
        <p:txBody>
          <a:bodyPr lIns="0" tIns="3522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Guide Array </a:t>
            </a:r>
            <a:b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16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Registers</a:t>
            </a:r>
          </a:p>
        </p:txBody>
      </p:sp>
      <p:cxnSp>
        <p:nvCxnSpPr>
          <p:cNvPr id="9" name="Straight Arrow Connector 8">
            <a:extLst>
              <a:ext uri="{FF2B5EF4-FFF2-40B4-BE49-F238E27FC236}">
                <a16:creationId xmlns:a16="http://schemas.microsoft.com/office/drawing/2014/main" id="{046AF93D-E423-120B-8DB4-F065D5717055}"/>
              </a:ext>
            </a:extLst>
          </p:cNvPr>
          <p:cNvCxnSpPr>
            <a:cxnSpLocks/>
          </p:cNvCxnSpPr>
          <p:nvPr/>
        </p:nvCxnSpPr>
        <p:spPr>
          <a:xfrm flipV="1">
            <a:off x="3260975" y="2511172"/>
            <a:ext cx="555114" cy="0"/>
          </a:xfrm>
          <a:prstGeom prst="straightConnector1">
            <a:avLst/>
          </a:prstGeom>
          <a:noFill/>
          <a:ln w="15875" cap="flat" cmpd="sng" algn="ctr">
            <a:solidFill>
              <a:sysClr val="windowText" lastClr="000000"/>
            </a:solidFill>
            <a:prstDash val="solid"/>
            <a:miter lim="800000"/>
            <a:headEnd w="med" len="sm"/>
            <a:tailEnd type="triangle" w="med" len="sm"/>
          </a:ln>
          <a:effectLst/>
        </p:spPr>
      </p:cxnSp>
      <p:cxnSp>
        <p:nvCxnSpPr>
          <p:cNvPr id="10" name="Straight Arrow Connector 9">
            <a:extLst>
              <a:ext uri="{FF2B5EF4-FFF2-40B4-BE49-F238E27FC236}">
                <a16:creationId xmlns:a16="http://schemas.microsoft.com/office/drawing/2014/main" id="{01EB7A05-FE41-B903-A3A6-839169C371EA}"/>
              </a:ext>
            </a:extLst>
          </p:cNvPr>
          <p:cNvCxnSpPr>
            <a:cxnSpLocks/>
          </p:cNvCxnSpPr>
          <p:nvPr/>
        </p:nvCxnSpPr>
        <p:spPr>
          <a:xfrm flipV="1">
            <a:off x="3260975" y="1633208"/>
            <a:ext cx="555114" cy="0"/>
          </a:xfrm>
          <a:prstGeom prst="straightConnector1">
            <a:avLst/>
          </a:prstGeom>
          <a:noFill/>
          <a:ln w="15875" cap="flat" cmpd="sng" algn="ctr">
            <a:solidFill>
              <a:sysClr val="windowText" lastClr="000000"/>
            </a:solidFill>
            <a:prstDash val="solid"/>
            <a:miter lim="800000"/>
            <a:headEnd w="med" len="sm"/>
            <a:tailEnd type="triangle" w="med" len="sm"/>
          </a:ln>
          <a:effectLst/>
        </p:spPr>
      </p:cxnSp>
      <p:sp>
        <p:nvSpPr>
          <p:cNvPr id="12" name="Rectangle 11">
            <a:extLst>
              <a:ext uri="{FF2B5EF4-FFF2-40B4-BE49-F238E27FC236}">
                <a16:creationId xmlns:a16="http://schemas.microsoft.com/office/drawing/2014/main" id="{A350DDEA-725D-5A8D-71DF-96584022A62C}"/>
              </a:ext>
            </a:extLst>
          </p:cNvPr>
          <p:cNvSpPr/>
          <p:nvPr/>
        </p:nvSpPr>
        <p:spPr>
          <a:xfrm>
            <a:off x="112541" y="981887"/>
            <a:ext cx="9040923" cy="5436585"/>
          </a:xfrm>
          <a:prstGeom prst="rect">
            <a:avLst/>
          </a:prstGeom>
          <a:solidFill>
            <a:srgbClr val="FFFFFF">
              <a:alpha val="9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13D114A-CFEB-7788-8F41-DB6DEFEC21BB}"/>
              </a:ext>
            </a:extLst>
          </p:cNvPr>
          <p:cNvSpPr/>
          <p:nvPr/>
        </p:nvSpPr>
        <p:spPr>
          <a:xfrm>
            <a:off x="-5665" y="2400756"/>
            <a:ext cx="9144000" cy="1738798"/>
          </a:xfrm>
          <a:prstGeom prst="rect">
            <a:avLst/>
          </a:prstGeom>
          <a:solidFill>
            <a:srgbClr val="FFF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500"/>
              </a:spcAft>
              <a:buClrTx/>
              <a:buSzTx/>
              <a:buFontTx/>
              <a:buNone/>
              <a:tabLst/>
              <a:defRPr/>
            </a:pPr>
            <a:r>
              <a:rPr kumimoji="0" lang="en-CH"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SAGe’s hardware units </a:t>
            </a:r>
            <a:br>
              <a:rPr kumimoji="0" lang="en-CH"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decompress and reformat data into the desired format</a:t>
            </a:r>
            <a:br>
              <a:rPr kumimoji="0" lang="en-CH"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using </a:t>
            </a:r>
            <a:r>
              <a:rPr kumimoji="0" lang="en-CH" sz="2400" b="1" i="1" u="none" strike="noStrike" kern="1200" cap="none" spc="0" normalizeH="0" baseline="0" noProof="0" dirty="0">
                <a:ln>
                  <a:noFill/>
                </a:ln>
                <a:solidFill>
                  <a:srgbClr val="A7EA52">
                    <a:lumMod val="50000"/>
                  </a:srgbClr>
                </a:solidFill>
                <a:effectLst/>
                <a:uLnTx/>
                <a:uFillTx/>
                <a:latin typeface="Corbel" panose="020B0503020204020204" pitchFamily="34" charset="0"/>
                <a:ea typeface="+mn-ea"/>
                <a:cs typeface="+mn-cs"/>
              </a:rPr>
              <a:t>lightweight operations </a:t>
            </a:r>
            <a:r>
              <a:rPr kumimoji="0" lang="en-CH" sz="2400"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a:t>
            </a:r>
            <a:r>
              <a:rPr kumimoji="0" lang="en-CH" sz="2400" b="1" i="1" u="none" strike="noStrike" kern="1200" cap="none" spc="0" normalizeH="0" baseline="0" noProof="0" dirty="0">
                <a:ln>
                  <a:noFill/>
                </a:ln>
                <a:solidFill>
                  <a:srgbClr val="A7EA52">
                    <a:lumMod val="50000"/>
                  </a:srgbClr>
                </a:solidFill>
                <a:effectLst/>
                <a:uLnTx/>
                <a:uFillTx/>
                <a:latin typeface="Corbel" panose="020B0503020204020204" pitchFamily="34" charset="0"/>
                <a:ea typeface="+mn-ea"/>
                <a:cs typeface="+mn-cs"/>
              </a:rPr>
              <a:t>streaming accesses</a:t>
            </a:r>
          </a:p>
        </p:txBody>
      </p:sp>
      <p:sp>
        <p:nvSpPr>
          <p:cNvPr id="17" name="Rectangle 16">
            <a:extLst>
              <a:ext uri="{FF2B5EF4-FFF2-40B4-BE49-F238E27FC236}">
                <a16:creationId xmlns:a16="http://schemas.microsoft.com/office/drawing/2014/main" id="{4D2F401A-C74D-2649-0DDB-A13DBCE619C6}"/>
              </a:ext>
            </a:extLst>
          </p:cNvPr>
          <p:cNvSpPr/>
          <p:nvPr/>
        </p:nvSpPr>
        <p:spPr>
          <a:xfrm>
            <a:off x="1716858" y="6425750"/>
            <a:ext cx="6631680" cy="150553"/>
          </a:xfrm>
          <a:prstGeom prst="rect">
            <a:avLst/>
          </a:prstGeom>
          <a:solidFill>
            <a:srgbClr val="FFFFFF">
              <a:alpha val="9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270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ounded Rectangle 136">
            <a:extLst>
              <a:ext uri="{FF2B5EF4-FFF2-40B4-BE49-F238E27FC236}">
                <a16:creationId xmlns:a16="http://schemas.microsoft.com/office/drawing/2014/main" id="{173DFB2C-6123-D7B6-93FB-1C7C25EB88AC}"/>
              </a:ext>
            </a:extLst>
          </p:cNvPr>
          <p:cNvSpPr/>
          <p:nvPr/>
        </p:nvSpPr>
        <p:spPr>
          <a:xfrm>
            <a:off x="4683973" y="1739365"/>
            <a:ext cx="4332813" cy="2115488"/>
          </a:xfrm>
          <a:prstGeom prst="roundRect">
            <a:avLst>
              <a:gd name="adj" fmla="val 4522"/>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ounded Rectangle 133">
            <a:extLst>
              <a:ext uri="{FF2B5EF4-FFF2-40B4-BE49-F238E27FC236}">
                <a16:creationId xmlns:a16="http://schemas.microsoft.com/office/drawing/2014/main" id="{7385D10B-E619-3790-0FBC-222E8296B712}"/>
              </a:ext>
            </a:extLst>
          </p:cNvPr>
          <p:cNvSpPr/>
          <p:nvPr/>
        </p:nvSpPr>
        <p:spPr>
          <a:xfrm>
            <a:off x="135597" y="1740844"/>
            <a:ext cx="4332813" cy="2115488"/>
          </a:xfrm>
          <a:prstGeom prst="roundRect">
            <a:avLst>
              <a:gd name="adj" fmla="val 4522"/>
            </a:avLst>
          </a:prstGeom>
          <a:solidFill>
            <a:srgbClr val="F9E7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B7CF8B-7D06-F063-4049-F823548F18CD}"/>
              </a:ext>
            </a:extLst>
          </p:cNvPr>
          <p:cNvSpPr>
            <a:spLocks noGrp="1"/>
          </p:cNvSpPr>
          <p:nvPr>
            <p:ph type="title"/>
          </p:nvPr>
        </p:nvSpPr>
        <p:spPr/>
        <p:txBody>
          <a:bodyPr/>
          <a:lstStyle/>
          <a:p>
            <a:r>
              <a:rPr lang="en-GB" dirty="0"/>
              <a:t>Case Studies of SAGe’s Hardware Integration</a:t>
            </a:r>
            <a:endParaRPr lang="en-CH" dirty="0"/>
          </a:p>
        </p:txBody>
      </p:sp>
      <p:sp>
        <p:nvSpPr>
          <p:cNvPr id="3" name="Content Placeholder 2">
            <a:extLst>
              <a:ext uri="{FF2B5EF4-FFF2-40B4-BE49-F238E27FC236}">
                <a16:creationId xmlns:a16="http://schemas.microsoft.com/office/drawing/2014/main" id="{72176588-2AC8-3114-C191-F6A6E52087A9}"/>
              </a:ext>
            </a:extLst>
          </p:cNvPr>
          <p:cNvSpPr>
            <a:spLocks noGrp="1"/>
          </p:cNvSpPr>
          <p:nvPr>
            <p:ph idx="1"/>
          </p:nvPr>
        </p:nvSpPr>
        <p:spPr>
          <a:xfrm>
            <a:off x="189560" y="791231"/>
            <a:ext cx="8798061" cy="914398"/>
          </a:xfrm>
        </p:spPr>
        <p:txBody>
          <a:bodyPr/>
          <a:lstStyle/>
          <a:p>
            <a:pPr marL="0" indent="0">
              <a:buNone/>
            </a:pPr>
            <a:r>
              <a:rPr lang="en-CH" sz="2400" dirty="0"/>
              <a:t>Due to its lightweight design, SAGe can seamlessly integrate with genome analysis systems </a:t>
            </a:r>
          </a:p>
        </p:txBody>
      </p:sp>
      <p:sp>
        <p:nvSpPr>
          <p:cNvPr id="59" name="직사각형 78">
            <a:extLst>
              <a:ext uri="{FF2B5EF4-FFF2-40B4-BE49-F238E27FC236}">
                <a16:creationId xmlns:a16="http://schemas.microsoft.com/office/drawing/2014/main" id="{40686238-9062-4367-8A1D-66159DBD6466}"/>
              </a:ext>
            </a:extLst>
          </p:cNvPr>
          <p:cNvSpPr/>
          <p:nvPr/>
        </p:nvSpPr>
        <p:spPr>
          <a:xfrm>
            <a:off x="4789219" y="2809675"/>
            <a:ext cx="1720786"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6" name="직사각형 78">
            <a:extLst>
              <a:ext uri="{FF2B5EF4-FFF2-40B4-BE49-F238E27FC236}">
                <a16:creationId xmlns:a16="http://schemas.microsoft.com/office/drawing/2014/main" id="{9EE70312-A05B-CA9B-EA1A-FAD75341E898}"/>
              </a:ext>
            </a:extLst>
          </p:cNvPr>
          <p:cNvSpPr/>
          <p:nvPr/>
        </p:nvSpPr>
        <p:spPr>
          <a:xfrm>
            <a:off x="5853821" y="2946368"/>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Rounded Rectangle 66">
            <a:extLst>
              <a:ext uri="{FF2B5EF4-FFF2-40B4-BE49-F238E27FC236}">
                <a16:creationId xmlns:a16="http://schemas.microsoft.com/office/drawing/2014/main" id="{96906DFC-C05D-65FD-2C60-5719EB850F95}"/>
              </a:ext>
            </a:extLst>
          </p:cNvPr>
          <p:cNvSpPr/>
          <p:nvPr/>
        </p:nvSpPr>
        <p:spPr>
          <a:xfrm>
            <a:off x="7297091" y="2816166"/>
            <a:ext cx="1618473" cy="85806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cxnSp>
        <p:nvCxnSpPr>
          <p:cNvPr id="73" name="Elbow Connector 72">
            <a:extLst>
              <a:ext uri="{FF2B5EF4-FFF2-40B4-BE49-F238E27FC236}">
                <a16:creationId xmlns:a16="http://schemas.microsoft.com/office/drawing/2014/main" id="{D44D4A7C-2A78-B4FC-063F-1CCA96A6C8B2}"/>
              </a:ext>
            </a:extLst>
          </p:cNvPr>
          <p:cNvCxnSpPr>
            <a:cxnSpLocks/>
            <a:endCxn id="66" idx="3"/>
          </p:cNvCxnSpPr>
          <p:nvPr/>
        </p:nvCxnSpPr>
        <p:spPr>
          <a:xfrm rot="5400000">
            <a:off x="6318383" y="2810234"/>
            <a:ext cx="626774" cy="243530"/>
          </a:xfrm>
          <a:prstGeom prst="bentConnector2">
            <a:avLst/>
          </a:prstGeom>
          <a:noFill/>
          <a:ln w="38100" cap="flat" cmpd="sng" algn="ctr">
            <a:solidFill>
              <a:srgbClr val="DF836C"/>
            </a:solidFill>
            <a:prstDash val="solid"/>
            <a:miter lim="800000"/>
            <a:headEnd type="triangle" w="lg" len="med"/>
            <a:tailEnd type="triangle" w="lg" len="med"/>
          </a:ln>
          <a:effectLst/>
        </p:spPr>
      </p:cxnSp>
      <p:cxnSp>
        <p:nvCxnSpPr>
          <p:cNvPr id="74" name="Elbow Connector 73">
            <a:extLst>
              <a:ext uri="{FF2B5EF4-FFF2-40B4-BE49-F238E27FC236}">
                <a16:creationId xmlns:a16="http://schemas.microsoft.com/office/drawing/2014/main" id="{91DA0A03-4AE0-16A2-B322-2EA369139F4D}"/>
              </a:ext>
            </a:extLst>
          </p:cNvPr>
          <p:cNvCxnSpPr>
            <a:cxnSpLocks/>
            <a:endCxn id="67" idx="1"/>
          </p:cNvCxnSpPr>
          <p:nvPr/>
        </p:nvCxnSpPr>
        <p:spPr>
          <a:xfrm rot="16200000" flipH="1">
            <a:off x="6858894" y="2807001"/>
            <a:ext cx="632864" cy="243530"/>
          </a:xfrm>
          <a:prstGeom prst="bentConnector2">
            <a:avLst/>
          </a:prstGeom>
          <a:noFill/>
          <a:ln w="38100" cap="flat" cmpd="sng" algn="ctr">
            <a:solidFill>
              <a:srgbClr val="DF836C"/>
            </a:solidFill>
            <a:prstDash val="solid"/>
            <a:miter lim="800000"/>
            <a:headEnd type="triangle" w="lg" len="med"/>
            <a:tailEnd type="triangle" w="lg" len="med"/>
          </a:ln>
          <a:effectLst/>
        </p:spPr>
      </p:cxnSp>
      <p:sp>
        <p:nvSpPr>
          <p:cNvPr id="116" name="직사각형 78">
            <a:extLst>
              <a:ext uri="{FF2B5EF4-FFF2-40B4-BE49-F238E27FC236}">
                <a16:creationId xmlns:a16="http://schemas.microsoft.com/office/drawing/2014/main" id="{FEB5AD9F-47F8-AB1C-22D5-9BFA29FA463E}"/>
              </a:ext>
            </a:extLst>
          </p:cNvPr>
          <p:cNvSpPr/>
          <p:nvPr/>
        </p:nvSpPr>
        <p:spPr>
          <a:xfrm>
            <a:off x="234566" y="2809825"/>
            <a:ext cx="1454628"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18" name="Rounded Rectangle 117">
            <a:extLst>
              <a:ext uri="{FF2B5EF4-FFF2-40B4-BE49-F238E27FC236}">
                <a16:creationId xmlns:a16="http://schemas.microsoft.com/office/drawing/2014/main" id="{029975BB-18CB-D50C-4E2A-FFF128C8A6B7}"/>
              </a:ext>
            </a:extLst>
          </p:cNvPr>
          <p:cNvSpPr/>
          <p:nvPr/>
        </p:nvSpPr>
        <p:spPr>
          <a:xfrm>
            <a:off x="2947334" y="2816316"/>
            <a:ext cx="1413577" cy="85806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sp>
        <p:nvSpPr>
          <p:cNvPr id="119" name="Rounded Rectangle 118">
            <a:extLst>
              <a:ext uri="{FF2B5EF4-FFF2-40B4-BE49-F238E27FC236}">
                <a16:creationId xmlns:a16="http://schemas.microsoft.com/office/drawing/2014/main" id="{F1972B7A-1B82-DF13-EB56-70B38183C554}"/>
              </a:ext>
            </a:extLst>
          </p:cNvPr>
          <p:cNvSpPr/>
          <p:nvPr/>
        </p:nvSpPr>
        <p:spPr>
          <a:xfrm>
            <a:off x="234566" y="1875123"/>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22" name="TextBox 121">
            <a:extLst>
              <a:ext uri="{FF2B5EF4-FFF2-40B4-BE49-F238E27FC236}">
                <a16:creationId xmlns:a16="http://schemas.microsoft.com/office/drawing/2014/main" id="{6C43ADE1-1560-E1A9-0A2F-4F7205A57F7D}"/>
              </a:ext>
            </a:extLst>
          </p:cNvPr>
          <p:cNvSpPr txBox="1"/>
          <p:nvPr/>
        </p:nvSpPr>
        <p:spPr>
          <a:xfrm>
            <a:off x="234566" y="2056972"/>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cxnSp>
        <p:nvCxnSpPr>
          <p:cNvPr id="123" name="Elbow Connector 122">
            <a:extLst>
              <a:ext uri="{FF2B5EF4-FFF2-40B4-BE49-F238E27FC236}">
                <a16:creationId xmlns:a16="http://schemas.microsoft.com/office/drawing/2014/main" id="{4D67AE18-656E-D824-5749-D54D65130A12}"/>
              </a:ext>
            </a:extLst>
          </p:cNvPr>
          <p:cNvCxnSpPr>
            <a:cxnSpLocks/>
            <a:endCxn id="116" idx="3"/>
          </p:cNvCxnSpPr>
          <p:nvPr/>
        </p:nvCxnSpPr>
        <p:spPr>
          <a:xfrm rot="5400000">
            <a:off x="1477614" y="2836984"/>
            <a:ext cx="616700" cy="193539"/>
          </a:xfrm>
          <a:prstGeom prst="bentConnector2">
            <a:avLst/>
          </a:prstGeom>
          <a:noFill/>
          <a:ln w="38100" cap="flat" cmpd="sng" algn="ctr">
            <a:solidFill>
              <a:srgbClr val="DF836C"/>
            </a:solidFill>
            <a:prstDash val="solid"/>
            <a:miter lim="800000"/>
            <a:headEnd type="triangle" w="lg" len="med"/>
            <a:tailEnd type="triangle" w="lg" len="med"/>
          </a:ln>
          <a:effectLst/>
        </p:spPr>
      </p:cxnSp>
      <p:cxnSp>
        <p:nvCxnSpPr>
          <p:cNvPr id="124" name="Elbow Connector 123">
            <a:extLst>
              <a:ext uri="{FF2B5EF4-FFF2-40B4-BE49-F238E27FC236}">
                <a16:creationId xmlns:a16="http://schemas.microsoft.com/office/drawing/2014/main" id="{B24513B7-3BCA-4B85-C4A0-B05F215AF20C}"/>
              </a:ext>
            </a:extLst>
          </p:cNvPr>
          <p:cNvCxnSpPr>
            <a:cxnSpLocks/>
            <a:endCxn id="118" idx="1"/>
          </p:cNvCxnSpPr>
          <p:nvPr/>
        </p:nvCxnSpPr>
        <p:spPr>
          <a:xfrm rot="16200000" flipH="1">
            <a:off x="2532512" y="2830525"/>
            <a:ext cx="636107" cy="193538"/>
          </a:xfrm>
          <a:prstGeom prst="bentConnector2">
            <a:avLst/>
          </a:prstGeom>
          <a:noFill/>
          <a:ln w="38100" cap="flat" cmpd="sng" algn="ctr">
            <a:solidFill>
              <a:srgbClr val="DF836C"/>
            </a:solidFill>
            <a:prstDash val="solid"/>
            <a:miter lim="800000"/>
            <a:headEnd type="triangle" w="lg" len="med"/>
            <a:tailEnd type="triangle" w="lg" len="med"/>
          </a:ln>
          <a:effectLst/>
        </p:spPr>
      </p:cxnSp>
      <p:sp>
        <p:nvSpPr>
          <p:cNvPr id="125" name="직사각형 78">
            <a:extLst>
              <a:ext uri="{FF2B5EF4-FFF2-40B4-BE49-F238E27FC236}">
                <a16:creationId xmlns:a16="http://schemas.microsoft.com/office/drawing/2014/main" id="{D3635BE7-8173-9263-9571-1FAE31BB28FD}"/>
              </a:ext>
            </a:extLst>
          </p:cNvPr>
          <p:cNvSpPr/>
          <p:nvPr/>
        </p:nvSpPr>
        <p:spPr>
          <a:xfrm>
            <a:off x="1971773" y="3194265"/>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31" name="Straight Arrow Connector 130">
            <a:extLst>
              <a:ext uri="{FF2B5EF4-FFF2-40B4-BE49-F238E27FC236}">
                <a16:creationId xmlns:a16="http://schemas.microsoft.com/office/drawing/2014/main" id="{A77A72EE-F05A-1B00-D39E-6E8CAF572186}"/>
              </a:ext>
            </a:extLst>
          </p:cNvPr>
          <p:cNvCxnSpPr>
            <a:cxnSpLocks/>
            <a:stCxn id="119" idx="2"/>
            <a:endCxn id="125" idx="0"/>
          </p:cNvCxnSpPr>
          <p:nvPr/>
        </p:nvCxnSpPr>
        <p:spPr>
          <a:xfrm flipH="1">
            <a:off x="2299865" y="2626846"/>
            <a:ext cx="1377" cy="567419"/>
          </a:xfrm>
          <a:prstGeom prst="straightConnector1">
            <a:avLst/>
          </a:prstGeom>
          <a:ln w="38100">
            <a:solidFill>
              <a:srgbClr val="DF836C"/>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6CB86537-8E0B-D5B5-A27C-7842CBA4D052}"/>
              </a:ext>
            </a:extLst>
          </p:cNvPr>
          <p:cNvSpPr/>
          <p:nvPr/>
        </p:nvSpPr>
        <p:spPr>
          <a:xfrm>
            <a:off x="4778042" y="1872575"/>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TextBox 6">
            <a:extLst>
              <a:ext uri="{FF2B5EF4-FFF2-40B4-BE49-F238E27FC236}">
                <a16:creationId xmlns:a16="http://schemas.microsoft.com/office/drawing/2014/main" id="{BE523BBC-0396-1912-69B5-E1FCA5B8F351}"/>
              </a:ext>
            </a:extLst>
          </p:cNvPr>
          <p:cNvSpPr txBox="1"/>
          <p:nvPr/>
        </p:nvSpPr>
        <p:spPr>
          <a:xfrm>
            <a:off x="4778042" y="2054424"/>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sp>
        <p:nvSpPr>
          <p:cNvPr id="4" name="Rounded Rectangle 3">
            <a:extLst>
              <a:ext uri="{FF2B5EF4-FFF2-40B4-BE49-F238E27FC236}">
                <a16:creationId xmlns:a16="http://schemas.microsoft.com/office/drawing/2014/main" id="{D77DBF28-0ABA-859A-EE8E-9843FC73666F}"/>
              </a:ext>
            </a:extLst>
          </p:cNvPr>
          <p:cNvSpPr/>
          <p:nvPr/>
        </p:nvSpPr>
        <p:spPr>
          <a:xfrm>
            <a:off x="2343643" y="4143240"/>
            <a:ext cx="4332813" cy="2419266"/>
          </a:xfrm>
          <a:prstGeom prst="roundRect">
            <a:avLst>
              <a:gd name="adj" fmla="val 4522"/>
            </a:avLst>
          </a:prstGeom>
          <a:solidFill>
            <a:srgbClr val="EFD3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517858D6-8F0F-C791-4B16-EB8CE3229137}"/>
              </a:ext>
            </a:extLst>
          </p:cNvPr>
          <p:cNvSpPr/>
          <p:nvPr/>
        </p:nvSpPr>
        <p:spPr>
          <a:xfrm>
            <a:off x="3339731" y="5167378"/>
            <a:ext cx="2299076" cy="128857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SSD</a:t>
            </a:r>
          </a:p>
        </p:txBody>
      </p:sp>
      <p:sp>
        <p:nvSpPr>
          <p:cNvPr id="12" name="Rounded Rectangle 11">
            <a:extLst>
              <a:ext uri="{FF2B5EF4-FFF2-40B4-BE49-F238E27FC236}">
                <a16:creationId xmlns:a16="http://schemas.microsoft.com/office/drawing/2014/main" id="{BBF0EBA3-E8E4-D350-99CB-904E6BC11275}"/>
              </a:ext>
            </a:extLst>
          </p:cNvPr>
          <p:cNvSpPr/>
          <p:nvPr/>
        </p:nvSpPr>
        <p:spPr>
          <a:xfrm>
            <a:off x="2443373" y="4253873"/>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3" name="TextBox 12">
            <a:extLst>
              <a:ext uri="{FF2B5EF4-FFF2-40B4-BE49-F238E27FC236}">
                <a16:creationId xmlns:a16="http://schemas.microsoft.com/office/drawing/2014/main" id="{4FE44D73-1B11-B03F-1A18-949A0E0CD28D}"/>
              </a:ext>
            </a:extLst>
          </p:cNvPr>
          <p:cNvSpPr txBox="1"/>
          <p:nvPr/>
        </p:nvSpPr>
        <p:spPr>
          <a:xfrm>
            <a:off x="2446877" y="4435722"/>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sp>
        <p:nvSpPr>
          <p:cNvPr id="17" name="직사각형 78">
            <a:extLst>
              <a:ext uri="{FF2B5EF4-FFF2-40B4-BE49-F238E27FC236}">
                <a16:creationId xmlns:a16="http://schemas.microsoft.com/office/drawing/2014/main" id="{0FF37CE2-E348-99A1-8A9E-CF4B552BAE8A}"/>
              </a:ext>
            </a:extLst>
          </p:cNvPr>
          <p:cNvSpPr/>
          <p:nvPr/>
        </p:nvSpPr>
        <p:spPr>
          <a:xfrm>
            <a:off x="3628876" y="5459345"/>
            <a:ext cx="1720786"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8" name="직사각형 78">
            <a:extLst>
              <a:ext uri="{FF2B5EF4-FFF2-40B4-BE49-F238E27FC236}">
                <a16:creationId xmlns:a16="http://schemas.microsoft.com/office/drawing/2014/main" id="{F988CA77-4C93-947D-6F0B-55EC55D40667}"/>
              </a:ext>
            </a:extLst>
          </p:cNvPr>
          <p:cNvSpPr/>
          <p:nvPr/>
        </p:nvSpPr>
        <p:spPr>
          <a:xfrm>
            <a:off x="4685360" y="5596038"/>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9" name="Elbow Connector 18">
            <a:extLst>
              <a:ext uri="{FF2B5EF4-FFF2-40B4-BE49-F238E27FC236}">
                <a16:creationId xmlns:a16="http://schemas.microsoft.com/office/drawing/2014/main" id="{420B61FE-54A2-A794-58FC-954D2C742F82}"/>
              </a:ext>
            </a:extLst>
          </p:cNvPr>
          <p:cNvCxnSpPr>
            <a:cxnSpLocks/>
          </p:cNvCxnSpPr>
          <p:nvPr/>
        </p:nvCxnSpPr>
        <p:spPr>
          <a:xfrm rot="5400000">
            <a:off x="5436435" y="5212021"/>
            <a:ext cx="626774" cy="243530"/>
          </a:xfrm>
          <a:prstGeom prst="bentConnector2">
            <a:avLst/>
          </a:prstGeom>
          <a:noFill/>
          <a:ln w="38100" cap="flat" cmpd="sng" algn="ctr">
            <a:solidFill>
              <a:srgbClr val="DF836C"/>
            </a:solidFill>
            <a:prstDash val="solid"/>
            <a:miter lim="800000"/>
            <a:headEnd type="triangle" w="lg" len="med"/>
            <a:tailEnd type="triangle" w="lg" len="med"/>
          </a:ln>
          <a:effectLst/>
        </p:spPr>
      </p:cxnSp>
    </p:spTree>
    <p:extLst>
      <p:ext uri="{BB962C8B-B14F-4D97-AF65-F5344CB8AC3E}">
        <p14:creationId xmlns:p14="http://schemas.microsoft.com/office/powerpoint/2010/main" val="125241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34" grpId="0" animBg="1"/>
      <p:bldP spid="59" grpId="0" animBg="1"/>
      <p:bldP spid="66" grpId="0" animBg="1"/>
      <p:bldP spid="67" grpId="0" animBg="1"/>
      <p:bldP spid="116" grpId="0" animBg="1"/>
      <p:bldP spid="118" grpId="0" animBg="1"/>
      <p:bldP spid="119" grpId="0" animBg="1"/>
      <p:bldP spid="122" grpId="0"/>
      <p:bldP spid="125" grpId="0" animBg="1"/>
      <p:bldP spid="6" grpId="0" animBg="1"/>
      <p:bldP spid="7" grpId="0"/>
      <p:bldP spid="4" grpId="0" animBg="1"/>
      <p:bldP spid="9" grpId="0" animBg="1"/>
      <p:bldP spid="12" grpId="0" animBg="1"/>
      <p:bldP spid="13" grpId="0"/>
      <p:bldP spid="17" grpId="0" animBg="1"/>
      <p:bldP spid="18"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535DF-A10D-34E7-88DA-1DB0C3381915}"/>
              </a:ext>
            </a:extLst>
          </p:cNvPr>
          <p:cNvSpPr>
            <a:spLocks noGrp="1"/>
          </p:cNvSpPr>
          <p:nvPr>
            <p:ph type="title"/>
          </p:nvPr>
        </p:nvSpPr>
        <p:spPr/>
        <p:txBody>
          <a:bodyPr/>
          <a:lstStyle/>
          <a:p>
            <a:r>
              <a:rPr lang="en-CH" dirty="0"/>
              <a:t>SAGe’s Algorithm Architecture Co-Design</a:t>
            </a:r>
          </a:p>
        </p:txBody>
      </p:sp>
      <p:cxnSp>
        <p:nvCxnSpPr>
          <p:cNvPr id="34" name="Curved Connector 33">
            <a:extLst>
              <a:ext uri="{FF2B5EF4-FFF2-40B4-BE49-F238E27FC236}">
                <a16:creationId xmlns:a16="http://schemas.microsoft.com/office/drawing/2014/main" id="{10DEA97A-56F2-935F-2C21-6A3037FCC18E}"/>
              </a:ext>
            </a:extLst>
          </p:cNvPr>
          <p:cNvCxnSpPr>
            <a:cxnSpLocks/>
          </p:cNvCxnSpPr>
          <p:nvPr/>
        </p:nvCxnSpPr>
        <p:spPr>
          <a:xfrm>
            <a:off x="2870655" y="3233813"/>
            <a:ext cx="4478145" cy="488264"/>
          </a:xfrm>
          <a:prstGeom prst="curvedConnector3">
            <a:avLst>
              <a:gd name="adj1" fmla="val 50000"/>
            </a:avLst>
          </a:prstGeom>
          <a:noFill/>
          <a:ln w="28575" cap="flat" cmpd="sng" algn="ctr">
            <a:solidFill>
              <a:srgbClr val="038083"/>
            </a:solidFill>
            <a:prstDash val="solid"/>
            <a:miter lim="800000"/>
            <a:headEnd type="triangle" w="lg" len="med"/>
            <a:tailEnd type="none"/>
          </a:ln>
          <a:effectLst/>
        </p:spPr>
      </p:cxnSp>
      <p:sp>
        <p:nvSpPr>
          <p:cNvPr id="35" name="Rectangle 34">
            <a:extLst>
              <a:ext uri="{FF2B5EF4-FFF2-40B4-BE49-F238E27FC236}">
                <a16:creationId xmlns:a16="http://schemas.microsoft.com/office/drawing/2014/main" id="{21C51E66-F98B-AF3A-1BBB-807234528F72}"/>
              </a:ext>
            </a:extLst>
          </p:cNvPr>
          <p:cNvSpPr/>
          <p:nvPr/>
        </p:nvSpPr>
        <p:spPr>
          <a:xfrm>
            <a:off x="5070058" y="3373381"/>
            <a:ext cx="199975" cy="1726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ounded Rectangle 35">
            <a:extLst>
              <a:ext uri="{FF2B5EF4-FFF2-40B4-BE49-F238E27FC236}">
                <a16:creationId xmlns:a16="http://schemas.microsoft.com/office/drawing/2014/main" id="{B526697C-D58E-3EC5-1EA2-128EBDBEC4E3}"/>
              </a:ext>
            </a:extLst>
          </p:cNvPr>
          <p:cNvSpPr/>
          <p:nvPr/>
        </p:nvSpPr>
        <p:spPr>
          <a:xfrm>
            <a:off x="359153" y="1828981"/>
            <a:ext cx="1323863" cy="2521381"/>
          </a:xfrm>
          <a:prstGeom prst="roundRect">
            <a:avLst>
              <a:gd name="adj" fmla="val 0"/>
            </a:avLst>
          </a:prstGeom>
          <a:solidFill>
            <a:srgbClr val="DACCF1"/>
          </a:solidFill>
          <a:ln w="28575" cap="flat" cmpd="sng" algn="ctr">
            <a:solidFill>
              <a:srgbClr val="8C3FCA"/>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Genome </a:t>
            </a:r>
            <a:b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8C3FCA"/>
                </a:solidFill>
                <a:effectLst/>
                <a:uLnTx/>
                <a:uFillTx/>
                <a:latin typeface="Corbel" panose="020B0503020204020204" pitchFamily="34" charset="0"/>
                <a:ea typeface="+mn-ea"/>
                <a:cs typeface="+mn-cs"/>
              </a:rPr>
              <a:t>System</a:t>
            </a:r>
          </a:p>
        </p:txBody>
      </p:sp>
      <p:sp>
        <p:nvSpPr>
          <p:cNvPr id="37" name="Rectangle 36">
            <a:extLst>
              <a:ext uri="{FF2B5EF4-FFF2-40B4-BE49-F238E27FC236}">
                <a16:creationId xmlns:a16="http://schemas.microsoft.com/office/drawing/2014/main" id="{D46E5924-1670-4300-5C2A-6613135567EC}"/>
              </a:ext>
            </a:extLst>
          </p:cNvPr>
          <p:cNvSpPr/>
          <p:nvPr/>
        </p:nvSpPr>
        <p:spPr>
          <a:xfrm>
            <a:off x="1683016" y="2033286"/>
            <a:ext cx="5497328" cy="369332"/>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Request Data with  </a:t>
            </a: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SAGe’s Interface Commands</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38" name="Straight Arrow Connector 37">
            <a:extLst>
              <a:ext uri="{FF2B5EF4-FFF2-40B4-BE49-F238E27FC236}">
                <a16:creationId xmlns:a16="http://schemas.microsoft.com/office/drawing/2014/main" id="{4BE31315-7C4C-E41A-65DF-A4AE9C257BD4}"/>
              </a:ext>
            </a:extLst>
          </p:cNvPr>
          <p:cNvCxnSpPr>
            <a:cxnSpLocks/>
          </p:cNvCxnSpPr>
          <p:nvPr/>
        </p:nvCxnSpPr>
        <p:spPr>
          <a:xfrm>
            <a:off x="1685216" y="2426098"/>
            <a:ext cx="5663584" cy="0"/>
          </a:xfrm>
          <a:prstGeom prst="straightConnector1">
            <a:avLst/>
          </a:prstGeom>
          <a:noFill/>
          <a:ln w="12700" cap="flat" cmpd="sng" algn="ctr">
            <a:solidFill>
              <a:schemeClr val="tx1"/>
            </a:solidFill>
            <a:prstDash val="solid"/>
            <a:miter lim="800000"/>
            <a:tailEnd type="triangle" w="lg" len="med"/>
          </a:ln>
          <a:effectLst/>
        </p:spPr>
      </p:cxnSp>
      <p:sp>
        <p:nvSpPr>
          <p:cNvPr id="39" name="Rectangle 38">
            <a:extLst>
              <a:ext uri="{FF2B5EF4-FFF2-40B4-BE49-F238E27FC236}">
                <a16:creationId xmlns:a16="http://schemas.microsoft.com/office/drawing/2014/main" id="{9F15F8CE-A4F4-19B7-EDDA-304BA395FE40}"/>
              </a:ext>
            </a:extLst>
          </p:cNvPr>
          <p:cNvSpPr/>
          <p:nvPr/>
        </p:nvSpPr>
        <p:spPr>
          <a:xfrm>
            <a:off x="1711703" y="3373381"/>
            <a:ext cx="2218538" cy="923330"/>
          </a:xfrm>
          <a:prstGeom prst="rect">
            <a:avLst/>
          </a:prstGeom>
          <a:noFill/>
        </p:spPr>
        <p:txBody>
          <a:bodyPr wrap="square"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t>Send </a:t>
            </a:r>
            <a:br>
              <a:rPr kumimoji="0" lang="en-CH" sz="2000" b="0" i="1"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Prepared Data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CH" altLang="ko-KR"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in Desired Format</a:t>
            </a:r>
            <a:endParaRPr kumimoji="0" lang="ko-KR" altLang="en-US" sz="2000" b="0" i="1"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0" name="Right Arrow 39">
            <a:extLst>
              <a:ext uri="{FF2B5EF4-FFF2-40B4-BE49-F238E27FC236}">
                <a16:creationId xmlns:a16="http://schemas.microsoft.com/office/drawing/2014/main" id="{CFCA1F73-1E6A-A2D7-8DB3-D44FEC5CE0B8}"/>
              </a:ext>
            </a:extLst>
          </p:cNvPr>
          <p:cNvSpPr/>
          <p:nvPr/>
        </p:nvSpPr>
        <p:spPr>
          <a:xfrm rot="10800000">
            <a:off x="1673699" y="2832854"/>
            <a:ext cx="449738" cy="263368"/>
          </a:xfrm>
          <a:prstGeom prst="rightArrow">
            <a:avLst/>
          </a:prstGeom>
          <a:solidFill>
            <a:srgbClr val="00919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600" b="0" i="0" u="none" strike="noStrike" kern="0" cap="none" spc="0" normalizeH="0" baseline="0" noProof="0">
              <a:ln>
                <a:noFill/>
              </a:ln>
              <a:solidFill>
                <a:srgbClr val="70AD47">
                  <a:lumMod val="50000"/>
                </a:srgbClr>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46A97E44-09D1-A173-E448-55E19584E1F8}"/>
              </a:ext>
            </a:extLst>
          </p:cNvPr>
          <p:cNvSpPr/>
          <p:nvPr/>
        </p:nvSpPr>
        <p:spPr>
          <a:xfrm>
            <a:off x="3892797" y="3044267"/>
            <a:ext cx="2325827" cy="617861"/>
          </a:xfrm>
          <a:prstGeom prst="rect">
            <a:avLst/>
          </a:prstGeom>
          <a:noFill/>
        </p:spPr>
        <p:txBody>
          <a:bodyPr wrap="square" anchor="ctr">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Receive</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Compressed Data</a:t>
            </a:r>
            <a:endParaRPr kumimoji="0" lang="ko-KR" altLang="en-US" sz="2000" b="0"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pic>
        <p:nvPicPr>
          <p:cNvPr id="42" name="Graphic 41" descr="Database">
            <a:extLst>
              <a:ext uri="{FF2B5EF4-FFF2-40B4-BE49-F238E27FC236}">
                <a16:creationId xmlns:a16="http://schemas.microsoft.com/office/drawing/2014/main" id="{B45FD368-F8A0-8536-377D-B7F181E5CD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94702" y="1992902"/>
            <a:ext cx="2359238" cy="2173210"/>
          </a:xfrm>
          <a:prstGeom prst="rect">
            <a:avLst/>
          </a:prstGeom>
        </p:spPr>
      </p:pic>
      <p:sp>
        <p:nvSpPr>
          <p:cNvPr id="43" name="TextBox 42">
            <a:extLst>
              <a:ext uri="{FF2B5EF4-FFF2-40B4-BE49-F238E27FC236}">
                <a16:creationId xmlns:a16="http://schemas.microsoft.com/office/drawing/2014/main" id="{EF770BFF-4971-5D30-E70A-F5FC6F031EFD}"/>
              </a:ext>
            </a:extLst>
          </p:cNvPr>
          <p:cNvSpPr txBox="1"/>
          <p:nvPr/>
        </p:nvSpPr>
        <p:spPr>
          <a:xfrm>
            <a:off x="6687991" y="1567054"/>
            <a:ext cx="2675918"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SAGe-Compressed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Genomic Data</a:t>
            </a:r>
          </a:p>
        </p:txBody>
      </p:sp>
      <p:sp>
        <p:nvSpPr>
          <p:cNvPr id="44" name="TextBox 43">
            <a:extLst>
              <a:ext uri="{FF2B5EF4-FFF2-40B4-BE49-F238E27FC236}">
                <a16:creationId xmlns:a16="http://schemas.microsoft.com/office/drawing/2014/main" id="{D276B6CB-0BEC-DA9A-BE48-3E79620D7D85}"/>
              </a:ext>
            </a:extLst>
          </p:cNvPr>
          <p:cNvSpPr txBox="1"/>
          <p:nvPr/>
        </p:nvSpPr>
        <p:spPr>
          <a:xfrm>
            <a:off x="6687991" y="3987815"/>
            <a:ext cx="2772659"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 Operate w/ SAGe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7EA26B"/>
                </a:solidFill>
                <a:effectLst/>
                <a:uLnTx/>
                <a:uFillTx/>
                <a:latin typeface="Corbel" panose="020B0503020204020204" pitchFamily="34" charset="0"/>
                <a:ea typeface="+mn-ea"/>
                <a:cs typeface="+mn-cs"/>
              </a:rPr>
              <a:t>Data Layout</a:t>
            </a:r>
            <a:endParaRPr kumimoji="0" lang="ko-KR" altLang="en-US" sz="2000" b="1" i="1" u="none" strike="noStrike" kern="1200" cap="none" spc="0" normalizeH="0" baseline="0" noProof="0" dirty="0">
              <a:ln>
                <a:noFill/>
              </a:ln>
              <a:solidFill>
                <a:srgbClr val="7EA26B"/>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5" name="Rectangle 44">
            <a:extLst>
              <a:ext uri="{FF2B5EF4-FFF2-40B4-BE49-F238E27FC236}">
                <a16:creationId xmlns:a16="http://schemas.microsoft.com/office/drawing/2014/main" id="{2F5F3651-D1E8-C3BB-12F0-BBFA0D3A1F0E}"/>
              </a:ext>
            </a:extLst>
          </p:cNvPr>
          <p:cNvSpPr/>
          <p:nvPr/>
        </p:nvSpPr>
        <p:spPr>
          <a:xfrm>
            <a:off x="2841079" y="2587122"/>
            <a:ext cx="1959966" cy="615553"/>
          </a:xfrm>
          <a:prstGeom prst="rect">
            <a:avLst/>
          </a:prstGeom>
          <a:noFill/>
        </p:spPr>
        <p:txBody>
          <a:bodyPr wrap="square" anchor="ctr">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Decompress</a:t>
            </a:r>
            <a:b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&amp; Reformat</a:t>
            </a:r>
            <a:endParaRPr kumimoji="0" lang="ko-KR" altLang="en-US" sz="20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6" name="Rounded Rectangle 45">
            <a:extLst>
              <a:ext uri="{FF2B5EF4-FFF2-40B4-BE49-F238E27FC236}">
                <a16:creationId xmlns:a16="http://schemas.microsoft.com/office/drawing/2014/main" id="{946CA14B-DC9F-C331-F5A1-AD0C373FADA5}"/>
              </a:ext>
            </a:extLst>
          </p:cNvPr>
          <p:cNvSpPr/>
          <p:nvPr/>
        </p:nvSpPr>
        <p:spPr>
          <a:xfrm>
            <a:off x="1954857" y="2684688"/>
            <a:ext cx="886222" cy="574540"/>
          </a:xfrm>
          <a:prstGeom prst="roundRect">
            <a:avLst>
              <a:gd name="adj" fmla="val 0"/>
            </a:avLst>
          </a:prstGeom>
          <a:solidFill>
            <a:srgbClr val="E9F9E3"/>
          </a:solidFill>
          <a:ln w="28575" cap="flat" cmpd="sng" algn="ctr">
            <a:solidFill>
              <a:srgbClr val="7EA26B"/>
            </a:solidFill>
            <a:prstDash val="solid"/>
            <a:miter lim="800000"/>
          </a:ln>
          <a:effectLst/>
        </p:spPr>
        <p:txBody>
          <a:bodyPr lIns="0" tIns="0" rIns="0" bIns="0" rtlCol="0" anchor="ct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SAGe </a:t>
            </a:r>
            <a:b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srgbClr val="7EA26B"/>
                </a:solidFill>
                <a:effectLst/>
                <a:uLnTx/>
                <a:uFillTx/>
                <a:latin typeface="Corbel" panose="020B0503020204020204" pitchFamily="34" charset="0"/>
                <a:ea typeface="+mn-ea"/>
                <a:cs typeface="+mn-cs"/>
              </a:rPr>
              <a:t>HW </a:t>
            </a:r>
          </a:p>
        </p:txBody>
      </p:sp>
      <p:sp>
        <p:nvSpPr>
          <p:cNvPr id="4" name="Rectangle 3">
            <a:extLst>
              <a:ext uri="{FF2B5EF4-FFF2-40B4-BE49-F238E27FC236}">
                <a16:creationId xmlns:a16="http://schemas.microsoft.com/office/drawing/2014/main" id="{D7977046-B1E7-94E7-11D7-38993B6FCBA1}"/>
              </a:ext>
            </a:extLst>
          </p:cNvPr>
          <p:cNvSpPr/>
          <p:nvPr/>
        </p:nvSpPr>
        <p:spPr>
          <a:xfrm>
            <a:off x="112542" y="2402618"/>
            <a:ext cx="6782160" cy="2952330"/>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5AE2556-7DA1-812A-54C1-80E117BE0385}"/>
              </a:ext>
            </a:extLst>
          </p:cNvPr>
          <p:cNvSpPr/>
          <p:nvPr/>
        </p:nvSpPr>
        <p:spPr>
          <a:xfrm>
            <a:off x="6892502" y="1556551"/>
            <a:ext cx="2138956" cy="2431253"/>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6E41EC9-C97F-19B3-9B24-7D6FD4BBF145}"/>
              </a:ext>
            </a:extLst>
          </p:cNvPr>
          <p:cNvSpPr/>
          <p:nvPr/>
        </p:nvSpPr>
        <p:spPr>
          <a:xfrm>
            <a:off x="6892502" y="3542288"/>
            <a:ext cx="443846" cy="445527"/>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2367D022-9CF8-B9E4-1023-5B18B9ABCF8B}"/>
              </a:ext>
            </a:extLst>
          </p:cNvPr>
          <p:cNvSpPr/>
          <p:nvPr/>
        </p:nvSpPr>
        <p:spPr>
          <a:xfrm>
            <a:off x="253734" y="1060110"/>
            <a:ext cx="1494413" cy="1342508"/>
          </a:xfrm>
          <a:prstGeom prst="rect">
            <a:avLst/>
          </a:prstGeom>
          <a:solidFill>
            <a:srgbClr val="FFFFFF">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A7BC4A3-B0BD-3DD8-AD1D-8AC403144F24}"/>
              </a:ext>
            </a:extLst>
          </p:cNvPr>
          <p:cNvSpPr/>
          <p:nvPr/>
        </p:nvSpPr>
        <p:spPr>
          <a:xfrm>
            <a:off x="0" y="4973955"/>
            <a:ext cx="9144000" cy="966587"/>
          </a:xfrm>
          <a:prstGeom prst="rect">
            <a:avLst/>
          </a:prstGeom>
          <a:solidFill>
            <a:srgbClr val="C3BFE3"/>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Details in the paper</a:t>
            </a:r>
            <a:endParaRPr kumimoji="0" lang="en-GB" sz="2400" b="1" i="0" u="none" strike="noStrike" kern="1200" cap="none" spc="0" normalizeH="0" baseline="0" noProof="0" dirty="0">
              <a:ln>
                <a:noFill/>
              </a:ln>
              <a:solidFill>
                <a:srgbClr val="22AE9B"/>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4776945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E02F5-A700-D040-994F-691F1E0BC0EE}"/>
              </a:ext>
            </a:extLst>
          </p:cNvPr>
          <p:cNvSpPr>
            <a:spLocks noGrp="1"/>
          </p:cNvSpPr>
          <p:nvPr>
            <p:ph type="title"/>
          </p:nvPr>
        </p:nvSpPr>
        <p:spPr/>
        <p:txBody>
          <a:bodyPr/>
          <a:lstStyle/>
          <a:p>
            <a:r>
              <a:rPr lang="en-CH" dirty="0"/>
              <a:t>More in the Paper</a:t>
            </a:r>
          </a:p>
        </p:txBody>
      </p:sp>
      <p:sp>
        <p:nvSpPr>
          <p:cNvPr id="5" name="TextBox 4">
            <a:extLst>
              <a:ext uri="{FF2B5EF4-FFF2-40B4-BE49-F238E27FC236}">
                <a16:creationId xmlns:a16="http://schemas.microsoft.com/office/drawing/2014/main" id="{CE927839-02B4-36E2-CB66-149BFA801F07}"/>
              </a:ext>
            </a:extLst>
          </p:cNvPr>
          <p:cNvSpPr txBox="1"/>
          <p:nvPr/>
        </p:nvSpPr>
        <p:spPr>
          <a:xfrm>
            <a:off x="1925241" y="5729985"/>
            <a:ext cx="529351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0432FF"/>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https://arxiv.org/abs/2504.03732</a:t>
            </a:r>
            <a:r>
              <a:rPr kumimoji="0" lang="en-CH" sz="2800" b="1" i="0" u="none" strike="noStrike" kern="1200" cap="none" spc="0" normalizeH="0" baseline="0" noProof="0" dirty="0">
                <a:ln>
                  <a:noFill/>
                </a:ln>
                <a:solidFill>
                  <a:srgbClr val="0432FF"/>
                </a:solidFill>
                <a:effectLst/>
                <a:uLnTx/>
                <a:uFillTx/>
                <a:latin typeface="Calibri" panose="020F0502020204030204"/>
                <a:ea typeface="+mn-ea"/>
                <a:cs typeface="+mn-cs"/>
              </a:rPr>
              <a:t> </a:t>
            </a:r>
          </a:p>
        </p:txBody>
      </p:sp>
      <p:pic>
        <p:nvPicPr>
          <p:cNvPr id="6" name="Graphic 5">
            <a:extLst>
              <a:ext uri="{FF2B5EF4-FFF2-40B4-BE49-F238E27FC236}">
                <a16:creationId xmlns:a16="http://schemas.microsoft.com/office/drawing/2014/main" id="{D26917D2-D2DE-51C0-CA45-77AD22971A4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44077" y="3644817"/>
            <a:ext cx="2055843" cy="2055843"/>
          </a:xfrm>
          <a:prstGeom prst="rect">
            <a:avLst/>
          </a:prstGeom>
        </p:spPr>
      </p:pic>
      <p:pic>
        <p:nvPicPr>
          <p:cNvPr id="7" name="Picture 6">
            <a:extLst>
              <a:ext uri="{FF2B5EF4-FFF2-40B4-BE49-F238E27FC236}">
                <a16:creationId xmlns:a16="http://schemas.microsoft.com/office/drawing/2014/main" id="{01E0E4E9-E924-DE8C-12B4-82A0CFE4CB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432" y="1069167"/>
            <a:ext cx="8277134" cy="2296118"/>
          </a:xfrm>
          <a:prstGeom prst="rect">
            <a:avLst/>
          </a:prstGeom>
          <a:ln w="38100">
            <a:solidFill>
              <a:srgbClr val="06436E"/>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8881145"/>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A5B00-D0C4-78F5-9B16-5C8DE1646696}"/>
              </a:ext>
            </a:extLst>
          </p:cNvPr>
          <p:cNvSpPr>
            <a:spLocks noGrp="1"/>
          </p:cNvSpPr>
          <p:nvPr>
            <p:ph type="title"/>
          </p:nvPr>
        </p:nvSpPr>
        <p:spPr>
          <a:xfrm>
            <a:off x="0" y="1"/>
            <a:ext cx="9144000" cy="782950"/>
          </a:xfrm>
        </p:spPr>
        <p:txBody>
          <a:bodyPr/>
          <a:lstStyle/>
          <a:p>
            <a:r>
              <a:rPr lang="en-CH" dirty="0"/>
              <a:t>Outline</a:t>
            </a:r>
          </a:p>
        </p:txBody>
      </p:sp>
      <p:sp>
        <p:nvSpPr>
          <p:cNvPr id="4" name="Rounded Rectangle 3">
            <a:extLst>
              <a:ext uri="{FF2B5EF4-FFF2-40B4-BE49-F238E27FC236}">
                <a16:creationId xmlns:a16="http://schemas.microsoft.com/office/drawing/2014/main" id="{35F20A01-B813-57FB-881B-5CF5C55B0676}"/>
              </a:ext>
            </a:extLst>
          </p:cNvPr>
          <p:cNvSpPr/>
          <p:nvPr/>
        </p:nvSpPr>
        <p:spPr>
          <a:xfrm>
            <a:off x="698157" y="4273521"/>
            <a:ext cx="7747687" cy="877330"/>
          </a:xfrm>
          <a:prstGeom prst="roundRect">
            <a:avLst/>
          </a:prstGeom>
          <a:gradFill>
            <a:gsLst>
              <a:gs pos="0">
                <a:srgbClr val="2E6F6A"/>
              </a:gs>
              <a:gs pos="100000">
                <a:srgbClr val="6CB2C0">
                  <a:alpha val="48627"/>
                </a:srgbClr>
              </a:gs>
            </a:gsLst>
            <a:lin ang="0" scaled="0"/>
          </a:gradFill>
          <a:ln>
            <a:noFill/>
          </a:ln>
          <a:effectLst>
            <a:outerShdw blurRad="50800" dist="38100" dir="4740000" sx="100198" sy="100198"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Evaluation</a:t>
            </a:r>
          </a:p>
        </p:txBody>
      </p:sp>
      <p:sp>
        <p:nvSpPr>
          <p:cNvPr id="6" name="Rounded Rectangle 5">
            <a:extLst>
              <a:ext uri="{FF2B5EF4-FFF2-40B4-BE49-F238E27FC236}">
                <a16:creationId xmlns:a16="http://schemas.microsoft.com/office/drawing/2014/main" id="{B3045B03-14F4-6CAB-79EB-0E7F72C4A108}"/>
              </a:ext>
            </a:extLst>
          </p:cNvPr>
          <p:cNvSpPr/>
          <p:nvPr/>
        </p:nvSpPr>
        <p:spPr>
          <a:xfrm>
            <a:off x="951471" y="949983"/>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Background</a:t>
            </a:r>
          </a:p>
        </p:txBody>
      </p:sp>
      <p:sp>
        <p:nvSpPr>
          <p:cNvPr id="7" name="Rounded Rectangle 6">
            <a:extLst>
              <a:ext uri="{FF2B5EF4-FFF2-40B4-BE49-F238E27FC236}">
                <a16:creationId xmlns:a16="http://schemas.microsoft.com/office/drawing/2014/main" id="{F07BB866-EA83-2D7C-D57D-1E2BBAC99FFE}"/>
              </a:ext>
            </a:extLst>
          </p:cNvPr>
          <p:cNvSpPr/>
          <p:nvPr/>
        </p:nvSpPr>
        <p:spPr>
          <a:xfrm>
            <a:off x="951471" y="2057829"/>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Motivation and Gaol</a:t>
            </a:r>
          </a:p>
        </p:txBody>
      </p:sp>
      <p:sp>
        <p:nvSpPr>
          <p:cNvPr id="8" name="Rounded Rectangle 7">
            <a:extLst>
              <a:ext uri="{FF2B5EF4-FFF2-40B4-BE49-F238E27FC236}">
                <a16:creationId xmlns:a16="http://schemas.microsoft.com/office/drawing/2014/main" id="{430D5E12-2B92-D731-43F9-E32DE95E3D84}"/>
              </a:ext>
            </a:extLst>
          </p:cNvPr>
          <p:cNvSpPr/>
          <p:nvPr/>
        </p:nvSpPr>
        <p:spPr>
          <a:xfrm>
            <a:off x="951471" y="3165675"/>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SAGe</a:t>
            </a:r>
          </a:p>
        </p:txBody>
      </p:sp>
      <p:sp>
        <p:nvSpPr>
          <p:cNvPr id="9" name="Rounded Rectangle 8">
            <a:extLst>
              <a:ext uri="{FF2B5EF4-FFF2-40B4-BE49-F238E27FC236}">
                <a16:creationId xmlns:a16="http://schemas.microsoft.com/office/drawing/2014/main" id="{E57B4F69-AF92-732F-1AA9-C804BF85D093}"/>
              </a:ext>
            </a:extLst>
          </p:cNvPr>
          <p:cNvSpPr/>
          <p:nvPr/>
        </p:nvSpPr>
        <p:spPr>
          <a:xfrm>
            <a:off x="951471" y="5381367"/>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Conclusion</a:t>
            </a:r>
          </a:p>
        </p:txBody>
      </p:sp>
    </p:spTree>
    <p:extLst>
      <p:ext uri="{BB962C8B-B14F-4D97-AF65-F5344CB8AC3E}">
        <p14:creationId xmlns:p14="http://schemas.microsoft.com/office/powerpoint/2010/main" val="993772479"/>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7408-D0C7-D44C-8CA9-2CF126EB228E}"/>
              </a:ext>
            </a:extLst>
          </p:cNvPr>
          <p:cNvSpPr>
            <a:spLocks noGrp="1"/>
          </p:cNvSpPr>
          <p:nvPr>
            <p:ph type="title"/>
          </p:nvPr>
        </p:nvSpPr>
        <p:spPr>
          <a:solidFill>
            <a:srgbClr val="FAF8F4"/>
          </a:solidFill>
        </p:spPr>
        <p:txBody>
          <a:bodyPr/>
          <a:lstStyle/>
          <a:p>
            <a:r>
              <a:rPr lang="en-CH" dirty="0"/>
              <a:t>Evaluation Methodology Overview (I)</a:t>
            </a:r>
          </a:p>
        </p:txBody>
      </p:sp>
      <p:sp>
        <p:nvSpPr>
          <p:cNvPr id="7" name="Content Placeholder 2">
            <a:extLst>
              <a:ext uri="{FF2B5EF4-FFF2-40B4-BE49-F238E27FC236}">
                <a16:creationId xmlns:a16="http://schemas.microsoft.com/office/drawing/2014/main" id="{B45A1BAF-3F59-C7D4-80C5-72E9D16D10EB}"/>
              </a:ext>
            </a:extLst>
          </p:cNvPr>
          <p:cNvSpPr txBox="1">
            <a:spLocks/>
          </p:cNvSpPr>
          <p:nvPr/>
        </p:nvSpPr>
        <p:spPr>
          <a:xfrm>
            <a:off x="119922" y="782953"/>
            <a:ext cx="8867700" cy="618626"/>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sysClr val="windowText" lastClr="000000"/>
              </a:buClr>
              <a:buSzTx/>
              <a:buFont typeface="Arial" panose="020B0604020202020204" pitchFamily="34" charset="0"/>
              <a:buNone/>
              <a:tabLst/>
              <a:defRPr/>
            </a:pPr>
            <a:r>
              <a:rPr kumimoji="0" lang="en-GB"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Performance, Energy, and Power Analysis</a:t>
            </a:r>
          </a:p>
          <a:p>
            <a:pPr marL="0" marR="0" lvl="0" indent="0" algn="l" defTabSz="914400" rtl="0" eaLnBrk="1" fontAlgn="auto" latinLnBrk="0" hangingPunct="1">
              <a:lnSpc>
                <a:spcPct val="100000"/>
              </a:lnSpc>
              <a:spcBef>
                <a:spcPts val="1000"/>
              </a:spcBef>
              <a:spcAft>
                <a:spcPts val="0"/>
              </a:spcAft>
              <a:buClr>
                <a:sysClr val="windowText" lastClr="000000"/>
              </a:buClr>
              <a:buSzTx/>
              <a:buFont typeface="Arial" panose="020B0604020202020204" pitchFamily="34" charset="0"/>
              <a:buNone/>
              <a:tabLst/>
              <a:defRPr/>
            </a:pPr>
            <a:endPar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100000"/>
              </a:lnSpc>
              <a:spcBef>
                <a:spcPts val="1000"/>
              </a:spcBef>
              <a:spcAft>
                <a:spcPts val="0"/>
              </a:spcAft>
              <a:buClr>
                <a:sysClr val="windowText" lastClr="000000"/>
              </a:buClr>
              <a:buSzTx/>
              <a:buFont typeface="Arial" panose="020B0604020202020204" pitchFamily="34" charset="0"/>
              <a:buChar char="•"/>
              <a:tabLst/>
              <a:defRPr/>
            </a:pPr>
            <a:endParaRPr kumimoji="0" lang="en-CH" sz="2800" b="0" i="0"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endParaRPr>
          </a:p>
        </p:txBody>
      </p:sp>
      <p:sp>
        <p:nvSpPr>
          <p:cNvPr id="11" name="Content Placeholder 2">
            <a:extLst>
              <a:ext uri="{FF2B5EF4-FFF2-40B4-BE49-F238E27FC236}">
                <a16:creationId xmlns:a16="http://schemas.microsoft.com/office/drawing/2014/main" id="{378C9886-BD06-2122-7BE9-7B4FB7E98E4F}"/>
              </a:ext>
            </a:extLst>
          </p:cNvPr>
          <p:cNvSpPr txBox="1">
            <a:spLocks/>
          </p:cNvSpPr>
          <p:nvPr/>
        </p:nvSpPr>
        <p:spPr>
          <a:xfrm>
            <a:off x="138150" y="3476748"/>
            <a:ext cx="8867700" cy="2771342"/>
          </a:xfrm>
          <a:prstGeom prst="rect">
            <a:avLst/>
          </a:prstGeom>
        </p:spPr>
        <p:txBody>
          <a:bodyPr rIns="0"/>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500"/>
              </a:spcAft>
              <a:buClr>
                <a:prstClr val="black"/>
              </a:buClr>
              <a:buSzTx/>
              <a:buFont typeface="Arial" panose="020B0604020202020204" pitchFamily="34" charset="0"/>
              <a:buNone/>
              <a:tabLst/>
              <a:defRPr/>
            </a:pPr>
            <a:r>
              <a:rPr kumimoji="0" lang="en-GB" sz="2400" b="1" i="0" u="none" strike="noStrike" kern="1200" cap="none" spc="0" normalizeH="0" baseline="0" noProof="0" dirty="0">
                <a:ln>
                  <a:noFill/>
                </a:ln>
                <a:solidFill>
                  <a:srgbClr val="C812BD"/>
                </a:solidFill>
                <a:effectLst/>
                <a:uLnTx/>
                <a:uFillTx/>
                <a:latin typeface="Corbel" panose="020B0503020204020204" pitchFamily="34" charset="0"/>
                <a:ea typeface="+mn-ea"/>
                <a:cs typeface="+mn-cs"/>
              </a:rPr>
              <a:t>Datasets: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ead</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sets (RS) </a:t>
            </a:r>
          </a:p>
          <a:p>
            <a:pPr marL="187200" marR="0" lvl="0" indent="-187200" algn="l" defTabSz="914400" rtl="0" eaLnBrk="1" fontAlgn="auto" latinLnBrk="0" hangingPunct="1">
              <a:lnSpc>
                <a:spcPct val="110000"/>
              </a:lnSpc>
              <a:spcBef>
                <a:spcPts val="0"/>
              </a:spcBef>
              <a:spcAft>
                <a:spcPts val="500"/>
              </a:spcAft>
              <a:buClr>
                <a:prstClr val="black"/>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From a variety of species (i.e., </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H. sapiens</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T. cacao</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 acuminata </a:t>
            </a:r>
            <a:r>
              <a:rPr kumimoji="0" lang="en-GB" sz="2000" b="0" i="1"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malaccensis</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187200" marR="0" lvl="0" indent="-187200" algn="l" defTabSz="914400" rtl="0" eaLnBrk="1" fontAlgn="auto" latinLnBrk="0" hangingPunct="1">
              <a:lnSpc>
                <a:spcPct val="110000"/>
              </a:lnSpc>
              <a:spcBef>
                <a:spcPts val="0"/>
              </a:spcBef>
              <a:spcAft>
                <a:spcPts val="500"/>
              </a:spcAft>
              <a:buClr>
                <a:prstClr val="black"/>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Sequenced with different sequencing technologies (i.e., Illumina and Oxford Nanopore Technologies)</a:t>
            </a:r>
            <a:b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endPar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l" defTabSz="914400" rtl="0" eaLnBrk="1" fontAlgn="auto" latinLnBrk="0" hangingPunct="1">
              <a:lnSpc>
                <a:spcPct val="110000"/>
              </a:lnSpc>
              <a:spcBef>
                <a:spcPts val="0"/>
              </a:spcBef>
              <a:spcAft>
                <a:spcPts val="500"/>
              </a:spcAft>
              <a:buClr>
                <a:prstClr val="black"/>
              </a:buClr>
              <a:buSzTx/>
              <a:buFont typeface="Arial" panose="020B0604020202020204" pitchFamily="34" charset="0"/>
              <a:buNone/>
              <a:tabLst/>
              <a:defRPr/>
            </a:pPr>
            <a:r>
              <a:rPr kumimoji="0" lang="en-GB" sz="2400" b="1" i="0" u="none" strike="noStrike" kern="1200" cap="none" spc="0" normalizeH="0" baseline="0" noProof="0" dirty="0">
                <a:ln>
                  <a:noFill/>
                </a:ln>
                <a:solidFill>
                  <a:srgbClr val="FF8021"/>
                </a:solidFill>
                <a:effectLst/>
                <a:uLnTx/>
                <a:uFillTx/>
                <a:latin typeface="Corbel" panose="020B0503020204020204" pitchFamily="34" charset="0"/>
                <a:ea typeface="+mn-ea"/>
                <a:cs typeface="+mn-cs"/>
              </a:rPr>
              <a:t>End-to-end performance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 a genome analysis application, which includes both </a:t>
            </a: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data preparation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a:t>
            </a:r>
            <a:r>
              <a:rPr kumimoji="0" lang="en-GB"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genome analysis</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a:p>
            <a:pPr marL="187200" marR="0" lvl="0" indent="-187200" algn="l" defTabSz="914400" rtl="0" eaLnBrk="1" fontAlgn="auto" latinLnBrk="0" hangingPunct="1">
              <a:lnSpc>
                <a:spcPct val="110000"/>
              </a:lnSpc>
              <a:spcBef>
                <a:spcPts val="0"/>
              </a:spcBef>
              <a:spcAft>
                <a:spcPts val="500"/>
              </a:spcAft>
              <a:buClr>
                <a:prstClr val="black"/>
              </a:buClr>
              <a:buSzTx/>
              <a:buFont typeface="Arial" panose="020B0604020202020204" pitchFamily="34" charset="0"/>
              <a:buChar char="•"/>
              <a:tabLst/>
              <a:defRPr/>
            </a:pPr>
            <a:endParaRPr kumimoji="0" lang="en-GB" sz="18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 name="Rounded Rectangle 7">
            <a:extLst>
              <a:ext uri="{FF2B5EF4-FFF2-40B4-BE49-F238E27FC236}">
                <a16:creationId xmlns:a16="http://schemas.microsoft.com/office/drawing/2014/main" id="{6519E3E5-72AA-BE20-AC76-267CA27C5A69}"/>
              </a:ext>
            </a:extLst>
          </p:cNvPr>
          <p:cNvSpPr/>
          <p:nvPr/>
        </p:nvSpPr>
        <p:spPr>
          <a:xfrm>
            <a:off x="198240" y="1398158"/>
            <a:ext cx="5719767" cy="1919595"/>
          </a:xfrm>
          <a:prstGeom prst="roundRect">
            <a:avLst>
              <a:gd name="adj" fmla="val 5305"/>
            </a:avLst>
          </a:prstGeom>
          <a:solidFill>
            <a:srgbClr val="4472C4">
              <a:lumMod val="20000"/>
              <a:lumOff val="80000"/>
            </a:srgbClr>
          </a:solidFill>
          <a:ln w="25400" cap="flat" cmpd="sng" algn="ctr">
            <a:noFill/>
            <a:prstDash val="solid"/>
            <a:miter lim="800000"/>
          </a:ln>
          <a:effectLst/>
        </p:spPr>
        <p:txBody>
          <a:bodyPr lIns="0" rIns="0" rtlCol="0" anchor="t"/>
          <a:lstStyle/>
          <a:p>
            <a:pPr marL="0" marR="0" lvl="0" indent="0" algn="ctr" defTabSz="914400" rtl="0" eaLnBrk="1" fontAlgn="auto" latinLnBrk="0" hangingPunct="1">
              <a:lnSpc>
                <a:spcPct val="100000"/>
              </a:lnSpc>
              <a:spcBef>
                <a:spcPts val="0"/>
              </a:spcBef>
              <a:spcAft>
                <a:spcPts val="1500"/>
              </a:spcAft>
              <a:buClrTx/>
              <a:buSzTx/>
              <a:buFontTx/>
              <a:buNone/>
              <a:tabLst/>
              <a:defRPr/>
            </a:pPr>
            <a:r>
              <a:rPr kumimoji="0" lang="en-GB" sz="2000" b="1" i="0" u="none" strike="noStrike" kern="0" cap="none" spc="0" normalizeH="0" baseline="0" noProof="0" dirty="0">
                <a:ln>
                  <a:noFill/>
                </a:ln>
                <a:solidFill>
                  <a:srgbClr val="7F93E4"/>
                </a:solidFill>
                <a:effectLst/>
                <a:uLnTx/>
                <a:uFillTx/>
                <a:latin typeface="Corbel" panose="020B0503020204020204" pitchFamily="34" charset="0"/>
                <a:ea typeface="+mn-ea"/>
                <a:cs typeface="+mn-cs"/>
              </a:rPr>
              <a:t>Hardware Components</a:t>
            </a:r>
          </a:p>
          <a:p>
            <a:pPr marL="180000" marR="0" lvl="0" indent="-180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Synthesized Verilog model for the hardware units</a:t>
            </a:r>
          </a:p>
          <a:p>
            <a:pPr marL="180000" marR="0" lvl="0" indent="-180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800" b="0" i="0" u="none" strike="noStrike" kern="0" cap="none" spc="0" normalizeH="0" baseline="0" noProof="0" dirty="0" err="1">
                <a:ln>
                  <a:noFill/>
                </a:ln>
                <a:solidFill>
                  <a:prstClr val="black"/>
                </a:solidFill>
                <a:effectLst/>
                <a:uLnTx/>
                <a:uFillTx/>
                <a:latin typeface="Corbel" panose="020B0503020204020204" pitchFamily="34" charset="0"/>
                <a:ea typeface="+mn-ea"/>
                <a:cs typeface="+mn-cs"/>
              </a:rPr>
              <a:t>MQSim</a:t>
            </a: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1800" b="0" i="1" u="none" strike="noStrike" kern="0" cap="none" spc="0" normalizeH="0" baseline="0" noProof="0" dirty="0">
                <a:ln>
                  <a:noFill/>
                </a:ln>
                <a:solidFill>
                  <a:srgbClr val="A5A5A5">
                    <a:lumMod val="75000"/>
                  </a:srgbClr>
                </a:solidFill>
                <a:effectLst/>
                <a:uLnTx/>
                <a:uFillTx/>
                <a:latin typeface="Corbel" panose="020B0503020204020204" pitchFamily="34" charset="0"/>
                <a:ea typeface="+mn-ea"/>
                <a:cs typeface="+mn-cs"/>
              </a:rPr>
              <a:t>[</a:t>
            </a:r>
            <a:r>
              <a:rPr kumimoji="0" lang="en-GB" sz="1800" b="0" i="1" u="none" strike="noStrike" kern="0" cap="none" spc="0" normalizeH="0" baseline="0" noProof="0" dirty="0" err="1">
                <a:ln>
                  <a:noFill/>
                </a:ln>
                <a:solidFill>
                  <a:srgbClr val="A5A5A5">
                    <a:lumMod val="75000"/>
                  </a:srgbClr>
                </a:solidFill>
                <a:effectLst/>
                <a:uLnTx/>
                <a:uFillTx/>
                <a:latin typeface="Corbel" panose="020B0503020204020204" pitchFamily="34" charset="0"/>
                <a:ea typeface="+mn-ea"/>
                <a:cs typeface="+mn-cs"/>
              </a:rPr>
              <a:t>Tavakkol</a:t>
            </a:r>
            <a:r>
              <a:rPr kumimoji="0" lang="en-GB" sz="1800" b="0" i="1" u="none" strike="noStrike" kern="0" cap="none" spc="0" normalizeH="0" baseline="0" noProof="0" dirty="0">
                <a:ln>
                  <a:noFill/>
                </a:ln>
                <a:solidFill>
                  <a:srgbClr val="A5A5A5">
                    <a:lumMod val="75000"/>
                  </a:srgbClr>
                </a:solidFill>
                <a:effectLst/>
                <a:uLnTx/>
                <a:uFillTx/>
                <a:latin typeface="Corbel" panose="020B0503020204020204" pitchFamily="34" charset="0"/>
                <a:ea typeface="+mn-ea"/>
                <a:cs typeface="+mn-cs"/>
              </a:rPr>
              <a:t>+, FAST’18] </a:t>
            </a: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for SSD’s internal operations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800" b="0" i="0" u="none" strike="noStrike" kern="0" cap="none" spc="0" normalizeH="0" baseline="0" noProof="0" dirty="0" err="1">
                <a:ln>
                  <a:noFill/>
                </a:ln>
                <a:solidFill>
                  <a:prstClr val="black"/>
                </a:solidFill>
                <a:effectLst/>
                <a:uLnTx/>
                <a:uFillTx/>
                <a:latin typeface="Corbel" panose="020B0503020204020204" pitchFamily="34" charset="0"/>
                <a:ea typeface="+mn-ea"/>
                <a:cs typeface="+mn-cs"/>
              </a:rPr>
              <a:t>Ramulator</a:t>
            </a:r>
            <a:r>
              <a:rPr kumimoji="0" lang="en-GB" sz="1800" b="0" i="0" u="none" strike="noStrike" kern="0" cap="none" spc="0" normalizeH="0" baseline="0" noProof="0" dirty="0">
                <a:ln>
                  <a:noFill/>
                </a:ln>
                <a:solidFill>
                  <a:prstClr val="white"/>
                </a:solidFill>
                <a:effectLst/>
                <a:uLnTx/>
                <a:uFillTx/>
                <a:latin typeface="Corbel" panose="020B0503020204020204" pitchFamily="34" charset="0"/>
                <a:ea typeface="+mn-ea"/>
                <a:cs typeface="+mn-cs"/>
              </a:rPr>
              <a:t> </a:t>
            </a:r>
            <a:r>
              <a:rPr kumimoji="0" lang="en-GB" sz="1800" b="0" i="1" u="none" strike="noStrike" kern="0" cap="none" spc="0" normalizeH="0" baseline="0" noProof="0" dirty="0">
                <a:ln>
                  <a:noFill/>
                </a:ln>
                <a:solidFill>
                  <a:srgbClr val="A5A5A5">
                    <a:lumMod val="75000"/>
                  </a:srgbClr>
                </a:solidFill>
                <a:effectLst/>
                <a:uLnTx/>
                <a:uFillTx/>
                <a:latin typeface="Corbel" panose="020B0503020204020204" pitchFamily="34" charset="0"/>
                <a:ea typeface="+mn-ea"/>
                <a:cs typeface="+mn-cs"/>
              </a:rPr>
              <a:t>[Kim+, CAL’15] </a:t>
            </a: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for SSD’s internal DRAM</a:t>
            </a:r>
          </a:p>
        </p:txBody>
      </p:sp>
      <p:sp>
        <p:nvSpPr>
          <p:cNvPr id="9" name="Rounded Rectangle 8">
            <a:extLst>
              <a:ext uri="{FF2B5EF4-FFF2-40B4-BE49-F238E27FC236}">
                <a16:creationId xmlns:a16="http://schemas.microsoft.com/office/drawing/2014/main" id="{1B92A397-3229-5C85-FFE0-9F54AFF821E8}"/>
              </a:ext>
            </a:extLst>
          </p:cNvPr>
          <p:cNvSpPr/>
          <p:nvPr/>
        </p:nvSpPr>
        <p:spPr>
          <a:xfrm>
            <a:off x="6037929" y="1398157"/>
            <a:ext cx="2871636" cy="1919595"/>
          </a:xfrm>
          <a:prstGeom prst="roundRect">
            <a:avLst>
              <a:gd name="adj" fmla="val 7738"/>
            </a:avLst>
          </a:prstGeom>
          <a:solidFill>
            <a:srgbClr val="4472C4">
              <a:lumMod val="20000"/>
              <a:lumOff val="80000"/>
            </a:srgbClr>
          </a:solidFill>
          <a:ln w="25400" cap="flat" cmpd="sng" algn="ctr">
            <a:noFill/>
            <a:prstDash val="solid"/>
            <a:miter lim="800000"/>
          </a:ln>
          <a:effectLst/>
        </p:spPr>
        <p:txBody>
          <a:bodyPr lIns="0" tIns="108000" rIns="0" rtlCol="0" anchor="ctr"/>
          <a:lstStyle/>
          <a:p>
            <a:pPr marL="0" marR="0" lvl="0" indent="0" algn="ctr" defTabSz="914400" rtl="0" eaLnBrk="1" fontAlgn="auto" latinLnBrk="0" hangingPunct="1">
              <a:lnSpc>
                <a:spcPct val="100000"/>
              </a:lnSpc>
              <a:spcBef>
                <a:spcPts val="0"/>
              </a:spcBef>
              <a:spcAft>
                <a:spcPts val="1500"/>
              </a:spcAft>
              <a:buClrTx/>
              <a:buSzTx/>
              <a:buFontTx/>
              <a:buNone/>
              <a:tabLst/>
              <a:defRPr/>
            </a:pPr>
            <a:r>
              <a:rPr kumimoji="0" lang="en-GB" sz="2000" b="1" i="0" u="none" strike="noStrike" kern="0" cap="none" spc="0" normalizeH="0" baseline="0" noProof="0" dirty="0">
                <a:ln>
                  <a:noFill/>
                </a:ln>
                <a:solidFill>
                  <a:srgbClr val="7F93E4"/>
                </a:solidFill>
                <a:effectLst/>
                <a:uLnTx/>
                <a:uFillTx/>
                <a:latin typeface="Corbel" panose="020B0503020204020204" pitchFamily="34" charset="0"/>
                <a:ea typeface="+mn-ea"/>
                <a:cs typeface="+mn-cs"/>
              </a:rPr>
              <a:t>Software Components</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Measure on a real system: </a:t>
            </a:r>
          </a:p>
          <a:p>
            <a:pPr marL="180000" marR="0" lvl="0" indent="-180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AMD® EPYC® CPU with </a:t>
            </a:r>
            <a:r>
              <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rPr>
              <a:t>128</a:t>
            </a: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 physical cores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rPr>
              <a:t>1</a:t>
            </a:r>
            <a:r>
              <a:rPr kumimoji="0" lang="en-GB" sz="18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 TB DRAM </a:t>
            </a:r>
          </a:p>
        </p:txBody>
      </p:sp>
    </p:spTree>
    <p:extLst>
      <p:ext uri="{BB962C8B-B14F-4D97-AF65-F5344CB8AC3E}">
        <p14:creationId xmlns:p14="http://schemas.microsoft.com/office/powerpoint/2010/main" val="20396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1" grpId="0" build="p" bldLvl="2"/>
      <p:bldP spid="8" grpId="0" animBg="1"/>
      <p:bldP spid="9"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ounded Rectangle 136">
            <a:extLst>
              <a:ext uri="{FF2B5EF4-FFF2-40B4-BE49-F238E27FC236}">
                <a16:creationId xmlns:a16="http://schemas.microsoft.com/office/drawing/2014/main" id="{173DFB2C-6123-D7B6-93FB-1C7C25EB88AC}"/>
              </a:ext>
            </a:extLst>
          </p:cNvPr>
          <p:cNvSpPr/>
          <p:nvPr/>
        </p:nvSpPr>
        <p:spPr>
          <a:xfrm>
            <a:off x="4683973" y="1739365"/>
            <a:ext cx="4332813" cy="2115488"/>
          </a:xfrm>
          <a:prstGeom prst="roundRect">
            <a:avLst>
              <a:gd name="adj" fmla="val 4522"/>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ounded Rectangle 133">
            <a:extLst>
              <a:ext uri="{FF2B5EF4-FFF2-40B4-BE49-F238E27FC236}">
                <a16:creationId xmlns:a16="http://schemas.microsoft.com/office/drawing/2014/main" id="{7385D10B-E619-3790-0FBC-222E8296B712}"/>
              </a:ext>
            </a:extLst>
          </p:cNvPr>
          <p:cNvSpPr/>
          <p:nvPr/>
        </p:nvSpPr>
        <p:spPr>
          <a:xfrm>
            <a:off x="135597" y="1740844"/>
            <a:ext cx="4332813" cy="2115488"/>
          </a:xfrm>
          <a:prstGeom prst="roundRect">
            <a:avLst>
              <a:gd name="adj" fmla="val 4522"/>
            </a:avLst>
          </a:prstGeom>
          <a:solidFill>
            <a:srgbClr val="F9E7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B7CF8B-7D06-F063-4049-F823548F18CD}"/>
              </a:ext>
            </a:extLst>
          </p:cNvPr>
          <p:cNvSpPr>
            <a:spLocks noGrp="1"/>
          </p:cNvSpPr>
          <p:nvPr>
            <p:ph type="title"/>
          </p:nvPr>
        </p:nvSpPr>
        <p:spPr/>
        <p:txBody>
          <a:bodyPr/>
          <a:lstStyle/>
          <a:p>
            <a:r>
              <a:rPr lang="en-GB" sz="3000" dirty="0"/>
              <a:t>Recall: Case Studies of SAGe’s Hardware Integration</a:t>
            </a:r>
            <a:endParaRPr lang="en-CH" sz="3000" dirty="0"/>
          </a:p>
        </p:txBody>
      </p:sp>
      <p:sp>
        <p:nvSpPr>
          <p:cNvPr id="3" name="Content Placeholder 2">
            <a:extLst>
              <a:ext uri="{FF2B5EF4-FFF2-40B4-BE49-F238E27FC236}">
                <a16:creationId xmlns:a16="http://schemas.microsoft.com/office/drawing/2014/main" id="{72176588-2AC8-3114-C191-F6A6E52087A9}"/>
              </a:ext>
            </a:extLst>
          </p:cNvPr>
          <p:cNvSpPr>
            <a:spLocks noGrp="1"/>
          </p:cNvSpPr>
          <p:nvPr>
            <p:ph idx="1"/>
          </p:nvPr>
        </p:nvSpPr>
        <p:spPr>
          <a:xfrm>
            <a:off x="189560" y="791231"/>
            <a:ext cx="8798061" cy="914398"/>
          </a:xfrm>
        </p:spPr>
        <p:txBody>
          <a:bodyPr/>
          <a:lstStyle/>
          <a:p>
            <a:pPr marL="0" indent="0">
              <a:buNone/>
            </a:pPr>
            <a:r>
              <a:rPr lang="en-CH" sz="2400" dirty="0"/>
              <a:t>Due to its lightweight design, SAGe can seamlessly integrate with genome analysis systems </a:t>
            </a:r>
          </a:p>
        </p:txBody>
      </p:sp>
      <p:sp>
        <p:nvSpPr>
          <p:cNvPr id="59" name="직사각형 78">
            <a:extLst>
              <a:ext uri="{FF2B5EF4-FFF2-40B4-BE49-F238E27FC236}">
                <a16:creationId xmlns:a16="http://schemas.microsoft.com/office/drawing/2014/main" id="{40686238-9062-4367-8A1D-66159DBD6466}"/>
              </a:ext>
            </a:extLst>
          </p:cNvPr>
          <p:cNvSpPr/>
          <p:nvPr/>
        </p:nvSpPr>
        <p:spPr>
          <a:xfrm>
            <a:off x="4789219" y="2809675"/>
            <a:ext cx="1720786"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6" name="직사각형 78">
            <a:extLst>
              <a:ext uri="{FF2B5EF4-FFF2-40B4-BE49-F238E27FC236}">
                <a16:creationId xmlns:a16="http://schemas.microsoft.com/office/drawing/2014/main" id="{9EE70312-A05B-CA9B-EA1A-FAD75341E898}"/>
              </a:ext>
            </a:extLst>
          </p:cNvPr>
          <p:cNvSpPr/>
          <p:nvPr/>
        </p:nvSpPr>
        <p:spPr>
          <a:xfrm>
            <a:off x="5853821" y="2946368"/>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67" name="Rounded Rectangle 66">
            <a:extLst>
              <a:ext uri="{FF2B5EF4-FFF2-40B4-BE49-F238E27FC236}">
                <a16:creationId xmlns:a16="http://schemas.microsoft.com/office/drawing/2014/main" id="{96906DFC-C05D-65FD-2C60-5719EB850F95}"/>
              </a:ext>
            </a:extLst>
          </p:cNvPr>
          <p:cNvSpPr/>
          <p:nvPr/>
        </p:nvSpPr>
        <p:spPr>
          <a:xfrm>
            <a:off x="7297091" y="2816166"/>
            <a:ext cx="1618473" cy="85806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cxnSp>
        <p:nvCxnSpPr>
          <p:cNvPr id="73" name="Elbow Connector 72">
            <a:extLst>
              <a:ext uri="{FF2B5EF4-FFF2-40B4-BE49-F238E27FC236}">
                <a16:creationId xmlns:a16="http://schemas.microsoft.com/office/drawing/2014/main" id="{D44D4A7C-2A78-B4FC-063F-1CCA96A6C8B2}"/>
              </a:ext>
            </a:extLst>
          </p:cNvPr>
          <p:cNvCxnSpPr>
            <a:cxnSpLocks/>
            <a:endCxn id="66" idx="3"/>
          </p:cNvCxnSpPr>
          <p:nvPr/>
        </p:nvCxnSpPr>
        <p:spPr>
          <a:xfrm rot="5400000">
            <a:off x="6318383" y="2810234"/>
            <a:ext cx="626774" cy="243530"/>
          </a:xfrm>
          <a:prstGeom prst="bentConnector2">
            <a:avLst/>
          </a:prstGeom>
          <a:noFill/>
          <a:ln w="38100" cap="flat" cmpd="sng" algn="ctr">
            <a:solidFill>
              <a:srgbClr val="DF836C"/>
            </a:solidFill>
            <a:prstDash val="solid"/>
            <a:miter lim="800000"/>
            <a:headEnd type="triangle" w="lg" len="med"/>
            <a:tailEnd type="triangle" w="lg" len="med"/>
          </a:ln>
          <a:effectLst/>
        </p:spPr>
      </p:cxnSp>
      <p:cxnSp>
        <p:nvCxnSpPr>
          <p:cNvPr id="74" name="Elbow Connector 73">
            <a:extLst>
              <a:ext uri="{FF2B5EF4-FFF2-40B4-BE49-F238E27FC236}">
                <a16:creationId xmlns:a16="http://schemas.microsoft.com/office/drawing/2014/main" id="{91DA0A03-4AE0-16A2-B322-2EA369139F4D}"/>
              </a:ext>
            </a:extLst>
          </p:cNvPr>
          <p:cNvCxnSpPr>
            <a:cxnSpLocks/>
            <a:endCxn id="67" idx="1"/>
          </p:cNvCxnSpPr>
          <p:nvPr/>
        </p:nvCxnSpPr>
        <p:spPr>
          <a:xfrm rot="16200000" flipH="1">
            <a:off x="6858894" y="2807001"/>
            <a:ext cx="632864" cy="243530"/>
          </a:xfrm>
          <a:prstGeom prst="bentConnector2">
            <a:avLst/>
          </a:prstGeom>
          <a:noFill/>
          <a:ln w="38100" cap="flat" cmpd="sng" algn="ctr">
            <a:solidFill>
              <a:srgbClr val="DF836C"/>
            </a:solidFill>
            <a:prstDash val="solid"/>
            <a:miter lim="800000"/>
            <a:headEnd type="triangle" w="lg" len="med"/>
            <a:tailEnd type="triangle" w="lg" len="med"/>
          </a:ln>
          <a:effectLst/>
        </p:spPr>
      </p:cxnSp>
      <p:sp>
        <p:nvSpPr>
          <p:cNvPr id="116" name="직사각형 78">
            <a:extLst>
              <a:ext uri="{FF2B5EF4-FFF2-40B4-BE49-F238E27FC236}">
                <a16:creationId xmlns:a16="http://schemas.microsoft.com/office/drawing/2014/main" id="{FEB5AD9F-47F8-AB1C-22D5-9BFA29FA463E}"/>
              </a:ext>
            </a:extLst>
          </p:cNvPr>
          <p:cNvSpPr/>
          <p:nvPr/>
        </p:nvSpPr>
        <p:spPr>
          <a:xfrm>
            <a:off x="234566" y="2809825"/>
            <a:ext cx="1454628"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18" name="Rounded Rectangle 117">
            <a:extLst>
              <a:ext uri="{FF2B5EF4-FFF2-40B4-BE49-F238E27FC236}">
                <a16:creationId xmlns:a16="http://schemas.microsoft.com/office/drawing/2014/main" id="{029975BB-18CB-D50C-4E2A-FFF128C8A6B7}"/>
              </a:ext>
            </a:extLst>
          </p:cNvPr>
          <p:cNvSpPr/>
          <p:nvPr/>
        </p:nvSpPr>
        <p:spPr>
          <a:xfrm>
            <a:off x="2947334" y="2816316"/>
            <a:ext cx="1413577" cy="85806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sp>
        <p:nvSpPr>
          <p:cNvPr id="119" name="Rounded Rectangle 118">
            <a:extLst>
              <a:ext uri="{FF2B5EF4-FFF2-40B4-BE49-F238E27FC236}">
                <a16:creationId xmlns:a16="http://schemas.microsoft.com/office/drawing/2014/main" id="{F1972B7A-1B82-DF13-EB56-70B38183C554}"/>
              </a:ext>
            </a:extLst>
          </p:cNvPr>
          <p:cNvSpPr/>
          <p:nvPr/>
        </p:nvSpPr>
        <p:spPr>
          <a:xfrm>
            <a:off x="234566" y="1875123"/>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22" name="TextBox 121">
            <a:extLst>
              <a:ext uri="{FF2B5EF4-FFF2-40B4-BE49-F238E27FC236}">
                <a16:creationId xmlns:a16="http://schemas.microsoft.com/office/drawing/2014/main" id="{6C43ADE1-1560-E1A9-0A2F-4F7205A57F7D}"/>
              </a:ext>
            </a:extLst>
          </p:cNvPr>
          <p:cNvSpPr txBox="1"/>
          <p:nvPr/>
        </p:nvSpPr>
        <p:spPr>
          <a:xfrm>
            <a:off x="234566" y="2056972"/>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cxnSp>
        <p:nvCxnSpPr>
          <p:cNvPr id="123" name="Elbow Connector 122">
            <a:extLst>
              <a:ext uri="{FF2B5EF4-FFF2-40B4-BE49-F238E27FC236}">
                <a16:creationId xmlns:a16="http://schemas.microsoft.com/office/drawing/2014/main" id="{4D67AE18-656E-D824-5749-D54D65130A12}"/>
              </a:ext>
            </a:extLst>
          </p:cNvPr>
          <p:cNvCxnSpPr>
            <a:cxnSpLocks/>
            <a:endCxn id="116" idx="3"/>
          </p:cNvCxnSpPr>
          <p:nvPr/>
        </p:nvCxnSpPr>
        <p:spPr>
          <a:xfrm rot="5400000">
            <a:off x="1477614" y="2836984"/>
            <a:ext cx="616700" cy="193539"/>
          </a:xfrm>
          <a:prstGeom prst="bentConnector2">
            <a:avLst/>
          </a:prstGeom>
          <a:noFill/>
          <a:ln w="38100" cap="flat" cmpd="sng" algn="ctr">
            <a:solidFill>
              <a:srgbClr val="DF836C"/>
            </a:solidFill>
            <a:prstDash val="solid"/>
            <a:miter lim="800000"/>
            <a:headEnd type="triangle" w="lg" len="med"/>
            <a:tailEnd type="triangle" w="lg" len="med"/>
          </a:ln>
          <a:effectLst/>
        </p:spPr>
      </p:cxnSp>
      <p:cxnSp>
        <p:nvCxnSpPr>
          <p:cNvPr id="124" name="Elbow Connector 123">
            <a:extLst>
              <a:ext uri="{FF2B5EF4-FFF2-40B4-BE49-F238E27FC236}">
                <a16:creationId xmlns:a16="http://schemas.microsoft.com/office/drawing/2014/main" id="{B24513B7-3BCA-4B85-C4A0-B05F215AF20C}"/>
              </a:ext>
            </a:extLst>
          </p:cNvPr>
          <p:cNvCxnSpPr>
            <a:cxnSpLocks/>
            <a:endCxn id="118" idx="1"/>
          </p:cNvCxnSpPr>
          <p:nvPr/>
        </p:nvCxnSpPr>
        <p:spPr>
          <a:xfrm rot="16200000" flipH="1">
            <a:off x="2532512" y="2830525"/>
            <a:ext cx="636107" cy="193538"/>
          </a:xfrm>
          <a:prstGeom prst="bentConnector2">
            <a:avLst/>
          </a:prstGeom>
          <a:noFill/>
          <a:ln w="38100" cap="flat" cmpd="sng" algn="ctr">
            <a:solidFill>
              <a:srgbClr val="DF836C"/>
            </a:solidFill>
            <a:prstDash val="solid"/>
            <a:miter lim="800000"/>
            <a:headEnd type="triangle" w="lg" len="med"/>
            <a:tailEnd type="triangle" w="lg" len="med"/>
          </a:ln>
          <a:effectLst/>
        </p:spPr>
      </p:cxnSp>
      <p:sp>
        <p:nvSpPr>
          <p:cNvPr id="125" name="직사각형 78">
            <a:extLst>
              <a:ext uri="{FF2B5EF4-FFF2-40B4-BE49-F238E27FC236}">
                <a16:creationId xmlns:a16="http://schemas.microsoft.com/office/drawing/2014/main" id="{D3635BE7-8173-9263-9571-1FAE31BB28FD}"/>
              </a:ext>
            </a:extLst>
          </p:cNvPr>
          <p:cNvSpPr/>
          <p:nvPr/>
        </p:nvSpPr>
        <p:spPr>
          <a:xfrm>
            <a:off x="1971773" y="3194265"/>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31" name="Straight Arrow Connector 130">
            <a:extLst>
              <a:ext uri="{FF2B5EF4-FFF2-40B4-BE49-F238E27FC236}">
                <a16:creationId xmlns:a16="http://schemas.microsoft.com/office/drawing/2014/main" id="{A77A72EE-F05A-1B00-D39E-6E8CAF572186}"/>
              </a:ext>
            </a:extLst>
          </p:cNvPr>
          <p:cNvCxnSpPr>
            <a:cxnSpLocks/>
            <a:stCxn id="119" idx="2"/>
            <a:endCxn id="125" idx="0"/>
          </p:cNvCxnSpPr>
          <p:nvPr/>
        </p:nvCxnSpPr>
        <p:spPr>
          <a:xfrm flipH="1">
            <a:off x="2299865" y="2626846"/>
            <a:ext cx="1377" cy="567419"/>
          </a:xfrm>
          <a:prstGeom prst="straightConnector1">
            <a:avLst/>
          </a:prstGeom>
          <a:ln w="38100">
            <a:solidFill>
              <a:srgbClr val="DF836C"/>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6CB86537-8E0B-D5B5-A27C-7842CBA4D052}"/>
              </a:ext>
            </a:extLst>
          </p:cNvPr>
          <p:cNvSpPr/>
          <p:nvPr/>
        </p:nvSpPr>
        <p:spPr>
          <a:xfrm>
            <a:off x="4778042" y="1872575"/>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TextBox 6">
            <a:extLst>
              <a:ext uri="{FF2B5EF4-FFF2-40B4-BE49-F238E27FC236}">
                <a16:creationId xmlns:a16="http://schemas.microsoft.com/office/drawing/2014/main" id="{BE523BBC-0396-1912-69B5-E1FCA5B8F351}"/>
              </a:ext>
            </a:extLst>
          </p:cNvPr>
          <p:cNvSpPr txBox="1"/>
          <p:nvPr/>
        </p:nvSpPr>
        <p:spPr>
          <a:xfrm>
            <a:off x="4778042" y="2054424"/>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sp>
        <p:nvSpPr>
          <p:cNvPr id="4" name="Rounded Rectangle 3">
            <a:extLst>
              <a:ext uri="{FF2B5EF4-FFF2-40B4-BE49-F238E27FC236}">
                <a16:creationId xmlns:a16="http://schemas.microsoft.com/office/drawing/2014/main" id="{D77DBF28-0ABA-859A-EE8E-9843FC73666F}"/>
              </a:ext>
            </a:extLst>
          </p:cNvPr>
          <p:cNvSpPr/>
          <p:nvPr/>
        </p:nvSpPr>
        <p:spPr>
          <a:xfrm>
            <a:off x="2343643" y="4143240"/>
            <a:ext cx="4332813" cy="2419266"/>
          </a:xfrm>
          <a:prstGeom prst="roundRect">
            <a:avLst>
              <a:gd name="adj" fmla="val 4522"/>
            </a:avLst>
          </a:prstGeom>
          <a:solidFill>
            <a:srgbClr val="EFD3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517858D6-8F0F-C791-4B16-EB8CE3229137}"/>
              </a:ext>
            </a:extLst>
          </p:cNvPr>
          <p:cNvSpPr/>
          <p:nvPr/>
        </p:nvSpPr>
        <p:spPr>
          <a:xfrm>
            <a:off x="3339731" y="5167378"/>
            <a:ext cx="2299076" cy="1288574"/>
          </a:xfrm>
          <a:prstGeom prst="roundRect">
            <a:avLst>
              <a:gd name="adj" fmla="val 0"/>
            </a:avLst>
          </a:prstGeom>
          <a:solidFill>
            <a:srgbClr val="BBDFE0"/>
          </a:solidFill>
          <a:ln w="15875" cap="flat" cmpd="sng" algn="ctr">
            <a:solidFill>
              <a:sysClr val="windowText" lastClr="000000"/>
            </a:solidFill>
            <a:prstDash val="solid"/>
            <a:miter lim="800000"/>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SSD</a:t>
            </a:r>
          </a:p>
        </p:txBody>
      </p:sp>
      <p:sp>
        <p:nvSpPr>
          <p:cNvPr id="12" name="Rounded Rectangle 11">
            <a:extLst>
              <a:ext uri="{FF2B5EF4-FFF2-40B4-BE49-F238E27FC236}">
                <a16:creationId xmlns:a16="http://schemas.microsoft.com/office/drawing/2014/main" id="{BBF0EBA3-E8E4-D350-99CB-904E6BC11275}"/>
              </a:ext>
            </a:extLst>
          </p:cNvPr>
          <p:cNvSpPr/>
          <p:nvPr/>
        </p:nvSpPr>
        <p:spPr>
          <a:xfrm>
            <a:off x="2443373" y="4253873"/>
            <a:ext cx="4133352" cy="751723"/>
          </a:xfrm>
          <a:prstGeom prst="roundRect">
            <a:avLst>
              <a:gd name="adj" fmla="val 0"/>
            </a:avLst>
          </a:prstGeom>
          <a:solidFill>
            <a:srgbClr val="E7E6E6"/>
          </a:solidFill>
          <a:ln w="15875"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3" name="TextBox 12">
            <a:extLst>
              <a:ext uri="{FF2B5EF4-FFF2-40B4-BE49-F238E27FC236}">
                <a16:creationId xmlns:a16="http://schemas.microsoft.com/office/drawing/2014/main" id="{4FE44D73-1B11-B03F-1A18-949A0E0CD28D}"/>
              </a:ext>
            </a:extLst>
          </p:cNvPr>
          <p:cNvSpPr txBox="1"/>
          <p:nvPr/>
        </p:nvSpPr>
        <p:spPr>
          <a:xfrm>
            <a:off x="2446877" y="4435722"/>
            <a:ext cx="41263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Host System</a:t>
            </a:r>
          </a:p>
        </p:txBody>
      </p:sp>
      <p:sp>
        <p:nvSpPr>
          <p:cNvPr id="17" name="직사각형 78">
            <a:extLst>
              <a:ext uri="{FF2B5EF4-FFF2-40B4-BE49-F238E27FC236}">
                <a16:creationId xmlns:a16="http://schemas.microsoft.com/office/drawing/2014/main" id="{0FF37CE2-E348-99A1-8A9E-CF4B552BAE8A}"/>
              </a:ext>
            </a:extLst>
          </p:cNvPr>
          <p:cNvSpPr/>
          <p:nvPr/>
        </p:nvSpPr>
        <p:spPr>
          <a:xfrm>
            <a:off x="3628876" y="5459345"/>
            <a:ext cx="1720786" cy="864555"/>
          </a:xfrm>
          <a:prstGeom prst="rect">
            <a:avLst/>
          </a:prstGeom>
          <a:solidFill>
            <a:srgbClr val="44546A">
              <a:lumMod val="40000"/>
              <a:lumOff val="60000"/>
            </a:srgbClr>
          </a:solidFill>
          <a:ln w="15875" cap="flat" cmpd="sng" algn="ctr">
            <a:solidFill>
              <a:sysClr val="windowText" lastClr="000000"/>
            </a:solidFill>
            <a:prstDash val="solid"/>
            <a:miter lim="800000"/>
          </a:ln>
          <a:effectLst/>
        </p:spPr>
        <p:txBody>
          <a:bodyPr lIns="72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Analysis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8" name="직사각형 78">
            <a:extLst>
              <a:ext uri="{FF2B5EF4-FFF2-40B4-BE49-F238E27FC236}">
                <a16:creationId xmlns:a16="http://schemas.microsoft.com/office/drawing/2014/main" id="{F988CA77-4C93-947D-6F0B-55EC55D40667}"/>
              </a:ext>
            </a:extLst>
          </p:cNvPr>
          <p:cNvSpPr/>
          <p:nvPr/>
        </p:nvSpPr>
        <p:spPr>
          <a:xfrm>
            <a:off x="4685360" y="5596038"/>
            <a:ext cx="656184" cy="598035"/>
          </a:xfrm>
          <a:prstGeom prst="rect">
            <a:avLst/>
          </a:prstGeom>
          <a:solidFill>
            <a:srgbClr val="70AD47">
              <a:lumMod val="60000"/>
              <a:lumOff val="40000"/>
            </a:srgbClr>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a:t>
            </a:r>
            <a:b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b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9" name="Elbow Connector 18">
            <a:extLst>
              <a:ext uri="{FF2B5EF4-FFF2-40B4-BE49-F238E27FC236}">
                <a16:creationId xmlns:a16="http://schemas.microsoft.com/office/drawing/2014/main" id="{420B61FE-54A2-A794-58FC-954D2C742F82}"/>
              </a:ext>
            </a:extLst>
          </p:cNvPr>
          <p:cNvCxnSpPr>
            <a:cxnSpLocks/>
          </p:cNvCxnSpPr>
          <p:nvPr/>
        </p:nvCxnSpPr>
        <p:spPr>
          <a:xfrm rot="5400000">
            <a:off x="5436435" y="5212021"/>
            <a:ext cx="626774" cy="243530"/>
          </a:xfrm>
          <a:prstGeom prst="bentConnector2">
            <a:avLst/>
          </a:prstGeom>
          <a:noFill/>
          <a:ln w="38100" cap="flat" cmpd="sng" algn="ctr">
            <a:solidFill>
              <a:srgbClr val="DF836C"/>
            </a:solidFill>
            <a:prstDash val="solid"/>
            <a:miter lim="800000"/>
            <a:headEnd type="triangle" w="lg" len="med"/>
            <a:tailEnd type="triangle" w="lg" len="med"/>
          </a:ln>
          <a:effectLst/>
        </p:spPr>
      </p:cxnSp>
      <p:sp>
        <p:nvSpPr>
          <p:cNvPr id="5" name="Rectangle 4">
            <a:extLst>
              <a:ext uri="{FF2B5EF4-FFF2-40B4-BE49-F238E27FC236}">
                <a16:creationId xmlns:a16="http://schemas.microsoft.com/office/drawing/2014/main" id="{4FDD3D5B-B87E-AA03-4C6F-14A47F9EA966}"/>
              </a:ext>
            </a:extLst>
          </p:cNvPr>
          <p:cNvSpPr/>
          <p:nvPr/>
        </p:nvSpPr>
        <p:spPr>
          <a:xfrm>
            <a:off x="4572000" y="1519881"/>
            <a:ext cx="4572000" cy="2334972"/>
          </a:xfrm>
          <a:prstGeom prst="rect">
            <a:avLst/>
          </a:prstGeom>
          <a:solidFill>
            <a:srgbClr val="FFFFFF">
              <a:alpha val="9137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A27A0-D029-5B41-8CAB-F26E6D7D2AA6}"/>
              </a:ext>
            </a:extLst>
          </p:cNvPr>
          <p:cNvSpPr>
            <a:spLocks noGrp="1"/>
          </p:cNvSpPr>
          <p:nvPr>
            <p:ph type="title"/>
          </p:nvPr>
        </p:nvSpPr>
        <p:spPr/>
        <p:txBody>
          <a:bodyPr/>
          <a:lstStyle/>
          <a:p>
            <a:r>
              <a:rPr lang="en-CH" dirty="0"/>
              <a:t>Evaluation Methodology Overview (II)</a:t>
            </a:r>
          </a:p>
        </p:txBody>
      </p:sp>
      <p:sp>
        <p:nvSpPr>
          <p:cNvPr id="3" name="Content Placeholder 2">
            <a:extLst>
              <a:ext uri="{FF2B5EF4-FFF2-40B4-BE49-F238E27FC236}">
                <a16:creationId xmlns:a16="http://schemas.microsoft.com/office/drawing/2014/main" id="{27B67650-DAE4-7DAF-1CCF-1D5D1E2FE202}"/>
              </a:ext>
            </a:extLst>
          </p:cNvPr>
          <p:cNvSpPr txBox="1">
            <a:spLocks/>
          </p:cNvSpPr>
          <p:nvPr/>
        </p:nvSpPr>
        <p:spPr>
          <a:xfrm>
            <a:off x="82395" y="808010"/>
            <a:ext cx="8961244" cy="2620990"/>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r>
              <a:rPr kumimoji="0" lang="en-GB" sz="2000" b="1" i="0" u="none" strike="noStrike" kern="1200" cap="none" spc="0" normalizeH="0" baseline="0" noProof="0" dirty="0">
                <a:ln>
                  <a:noFill/>
                </a:ln>
                <a:solidFill>
                  <a:srgbClr val="8C3EC9"/>
                </a:solidFill>
                <a:effectLst/>
                <a:uLnTx/>
                <a:uFillTx/>
                <a:latin typeface="Corbel" panose="020B0503020204020204" pitchFamily="34" charset="0"/>
                <a:ea typeface="+mn-ea"/>
                <a:cs typeface="+mn-cs"/>
              </a:rPr>
              <a:t>Genome Analysis</a:t>
            </a:r>
            <a:endPar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 state-of-the-art hardware accelerator (GEM </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[Chen+, TPDS’23]</a:t>
            </a:r>
            <a:r>
              <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for read mapping</a:t>
            </a:r>
          </a:p>
          <a:p>
            <a:pPr marL="187200" marR="0" lvl="0" indent="-187200" algn="l" defTabSz="914400" rtl="0" eaLnBrk="1" fontAlgn="auto" latinLnBrk="0" hangingPunct="1">
              <a:lnSpc>
                <a:spcPct val="100000"/>
              </a:lnSpc>
              <a:spcBef>
                <a:spcPts val="0"/>
              </a:spcBef>
              <a:spcAft>
                <a:spcPts val="500"/>
              </a:spcAft>
              <a:buClr>
                <a:prstClr val="black"/>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 state-of-the-art NDP accelerator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GenStore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[Mansouri </a:t>
            </a:r>
            <a:r>
              <a:rPr kumimoji="0" lang="en-GB" sz="1600" b="0" i="1" u="none" strike="noStrike" kern="1200" cap="none" spc="0" normalizeH="0" baseline="0" noProof="0" dirty="0" err="1">
                <a:ln>
                  <a:noFill/>
                </a:ln>
                <a:solidFill>
                  <a:prstClr val="white">
                    <a:lumMod val="65000"/>
                  </a:prstClr>
                </a:solidFill>
                <a:effectLst/>
                <a:uLnTx/>
                <a:uFillTx/>
                <a:latin typeface="Corbel" panose="020B0503020204020204" pitchFamily="34" charset="0"/>
                <a:ea typeface="+mn-ea"/>
                <a:cs typeface="+mn-cs"/>
              </a:rPr>
              <a:t>Ghiasi</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ASPLOS’22]</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endParaRPr kumimoji="0" lang="en-GB"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311150" marR="0" lvl="1" indent="-187200" algn="l" defTabSz="914400" rtl="0" eaLnBrk="1" fontAlgn="auto" latinLnBrk="0" hangingPunct="1">
              <a:lnSpc>
                <a:spcPct val="100000"/>
              </a:lnSpc>
              <a:spcBef>
                <a:spcPts val="0"/>
              </a:spcBef>
              <a:spcAft>
                <a:spcPts val="500"/>
              </a:spcAft>
              <a:buClr>
                <a:prstClr val="black"/>
              </a:buClr>
              <a:buSzTx/>
              <a:buFont typeface="Cambria" panose="02040503050406030204" pitchFamily="18" charset="0"/>
              <a:buChar char="-"/>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 reads that do not require expensive computation in the SSD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sym typeface="Wingdings" pitchFamily="2" charset="2"/>
              </a:rPr>
              <a:t> </a:t>
            </a:r>
            <a:b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sym typeface="Wingdings" pitchFamily="2" charset="2"/>
              </a:rPr>
            </a:b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sym typeface="Wingdings" pitchFamily="2" charset="2"/>
              </a:rPr>
              <a:t>Alleviates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 burden of moving and analyzing a large amount of low-reuse data from the rest of the system</a:t>
            </a:r>
          </a:p>
          <a:p>
            <a:pPr marL="311150" marR="0" lvl="1" indent="-187200" algn="l" defTabSz="914400" rtl="0" eaLnBrk="1" fontAlgn="auto" latinLnBrk="0" hangingPunct="1">
              <a:lnSpc>
                <a:spcPct val="100000"/>
              </a:lnSpc>
              <a:spcBef>
                <a:spcPts val="0"/>
              </a:spcBef>
              <a:spcAft>
                <a:spcPts val="1000"/>
              </a:spcAft>
              <a:buClr>
                <a:prstClr val="black"/>
              </a:buClr>
              <a:buSzTx/>
              <a:buFont typeface="Cambria" panose="02040503050406030204" pitchFamily="18" charset="0"/>
              <a:buChar char="-"/>
              <a:tabLst/>
              <a:defRPr/>
            </a:pPr>
            <a:r>
              <a:rPr kumimoji="0" lang="en-GB" sz="20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Implemented in the resource-constrained environment of the SSD</a:t>
            </a:r>
          </a:p>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Char char="•"/>
              <a:tabLst/>
              <a:defRPr/>
            </a:pPr>
            <a:endPar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5" name="Rounded Rectangle 24">
            <a:extLst>
              <a:ext uri="{FF2B5EF4-FFF2-40B4-BE49-F238E27FC236}">
                <a16:creationId xmlns:a16="http://schemas.microsoft.com/office/drawing/2014/main" id="{A7298429-D39F-89FE-3495-2F4BF9E161A9}"/>
              </a:ext>
            </a:extLst>
          </p:cNvPr>
          <p:cNvSpPr/>
          <p:nvPr/>
        </p:nvSpPr>
        <p:spPr>
          <a:xfrm>
            <a:off x="287074" y="3882695"/>
            <a:ext cx="8569851" cy="2345546"/>
          </a:xfrm>
          <a:prstGeom prst="roundRect">
            <a:avLst>
              <a:gd name="adj" fmla="val 0"/>
            </a:avLst>
          </a:prstGeom>
          <a:solidFill>
            <a:schemeClr val="bg1">
              <a:lumMod val="75000"/>
            </a:schemeClr>
          </a:solidFill>
          <a:ln w="15875" cap="flat" cmpd="sng" algn="ctr">
            <a:solidFill>
              <a:sysClr val="windowText" lastClr="000000"/>
            </a:solidFill>
            <a:prstDash val="solid"/>
            <a:miter lim="800000"/>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6" name="Rectangle 25">
            <a:extLst>
              <a:ext uri="{FF2B5EF4-FFF2-40B4-BE49-F238E27FC236}">
                <a16:creationId xmlns:a16="http://schemas.microsoft.com/office/drawing/2014/main" id="{E2B7DB50-20AD-C695-9418-CDD00DBCD94B}"/>
              </a:ext>
            </a:extLst>
          </p:cNvPr>
          <p:cNvSpPr/>
          <p:nvPr/>
        </p:nvSpPr>
        <p:spPr bwMode="auto">
          <a:xfrm>
            <a:off x="2027072" y="4419537"/>
            <a:ext cx="6745599" cy="1704795"/>
          </a:xfrm>
          <a:prstGeom prst="rect">
            <a:avLst/>
          </a:prstGeom>
          <a:solidFill>
            <a:schemeClr val="bg1">
              <a:lumMod val="95000"/>
            </a:schemeClr>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5689108C-9B41-3AA7-5263-A133887D4C6E}"/>
              </a:ext>
            </a:extLst>
          </p:cNvPr>
          <p:cNvSpPr txBox="1"/>
          <p:nvPr/>
        </p:nvSpPr>
        <p:spPr>
          <a:xfrm>
            <a:off x="2037940" y="4443171"/>
            <a:ext cx="672772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SSD </a:t>
            </a:r>
            <a:b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Controller</a:t>
            </a:r>
          </a:p>
        </p:txBody>
      </p:sp>
      <p:sp>
        <p:nvSpPr>
          <p:cNvPr id="28" name="Rectangle 27">
            <a:extLst>
              <a:ext uri="{FF2B5EF4-FFF2-40B4-BE49-F238E27FC236}">
                <a16:creationId xmlns:a16="http://schemas.microsoft.com/office/drawing/2014/main" id="{29CAD34C-B9E3-BF7A-790D-7CED3A97BA46}"/>
              </a:ext>
            </a:extLst>
          </p:cNvPr>
          <p:cNvSpPr/>
          <p:nvPr/>
        </p:nvSpPr>
        <p:spPr bwMode="auto">
          <a:xfrm>
            <a:off x="403395" y="3991758"/>
            <a:ext cx="1518224" cy="2132574"/>
          </a:xfrm>
          <a:prstGeom prst="rect">
            <a:avLst/>
          </a:prstGeom>
          <a:solidFill>
            <a:schemeClr val="bg1">
              <a:lumMod val="95000"/>
            </a:schemeClr>
          </a:solidFill>
          <a:ln w="15875" cap="flat" cmpd="sng" algn="ctr">
            <a:solidFill>
              <a:sysClr val="windowText" lastClr="000000"/>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SSD’s </a:t>
            </a:r>
          </a:p>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Internal</a:t>
            </a:r>
          </a:p>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DRAM</a:t>
            </a:r>
            <a:endParaRPr kumimoji="0" lang="en-CH" sz="24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30" name="직사각형 363">
            <a:extLst>
              <a:ext uri="{FF2B5EF4-FFF2-40B4-BE49-F238E27FC236}">
                <a16:creationId xmlns:a16="http://schemas.microsoft.com/office/drawing/2014/main" id="{362EEDE0-7143-6596-8DC6-A6C5EF216A37}"/>
              </a:ext>
            </a:extLst>
          </p:cNvPr>
          <p:cNvSpPr/>
          <p:nvPr/>
        </p:nvSpPr>
        <p:spPr>
          <a:xfrm>
            <a:off x="4716968" y="5577538"/>
            <a:ext cx="1358508" cy="323260"/>
          </a:xfrm>
          <a:prstGeom prst="rect">
            <a:avLst/>
          </a:prstGeom>
          <a:noFill/>
          <a:ln w="12700" cap="flat" cmpd="sng" algn="ctr">
            <a:no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31" name="Straight Connector 30">
            <a:extLst>
              <a:ext uri="{FF2B5EF4-FFF2-40B4-BE49-F238E27FC236}">
                <a16:creationId xmlns:a16="http://schemas.microsoft.com/office/drawing/2014/main" id="{CDB93EB4-3BBF-2BD5-BBCF-42A5E49A975F}"/>
              </a:ext>
            </a:extLst>
          </p:cNvPr>
          <p:cNvCxnSpPr>
            <a:cxnSpLocks/>
            <a:stCxn id="33" idx="0"/>
            <a:endCxn id="34" idx="0"/>
          </p:cNvCxnSpPr>
          <p:nvPr/>
        </p:nvCxnSpPr>
        <p:spPr>
          <a:xfrm>
            <a:off x="7390352" y="3951061"/>
            <a:ext cx="7006" cy="1472073"/>
          </a:xfrm>
          <a:prstGeom prst="line">
            <a:avLst/>
          </a:prstGeom>
          <a:noFill/>
          <a:ln w="50800" cap="flat" cmpd="sng" algn="ctr">
            <a:solidFill>
              <a:sysClr val="windowText" lastClr="000000"/>
            </a:solidFill>
            <a:prstDash val="solid"/>
            <a:miter lim="800000"/>
          </a:ln>
          <a:effectLst/>
        </p:spPr>
      </p:cxnSp>
      <p:sp>
        <p:nvSpPr>
          <p:cNvPr id="32" name="직사각형 78">
            <a:extLst>
              <a:ext uri="{FF2B5EF4-FFF2-40B4-BE49-F238E27FC236}">
                <a16:creationId xmlns:a16="http://schemas.microsoft.com/office/drawing/2014/main" id="{D664A2A5-E6C4-94BB-6CE2-7F5A92D6D15C}"/>
              </a:ext>
            </a:extLst>
          </p:cNvPr>
          <p:cNvSpPr/>
          <p:nvPr/>
        </p:nvSpPr>
        <p:spPr>
          <a:xfrm>
            <a:off x="6360105" y="4479126"/>
            <a:ext cx="2074502" cy="356157"/>
          </a:xfrm>
          <a:prstGeom prst="rect">
            <a:avLst/>
          </a:prstGeom>
          <a:solidFill>
            <a:schemeClr val="bg1">
              <a:lumMod val="8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 Cntrl.</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3" name="직사각형 78">
            <a:extLst>
              <a:ext uri="{FF2B5EF4-FFF2-40B4-BE49-F238E27FC236}">
                <a16:creationId xmlns:a16="http://schemas.microsoft.com/office/drawing/2014/main" id="{BFB2FB67-945D-C1B9-957A-A9871225A746}"/>
              </a:ext>
            </a:extLst>
          </p:cNvPr>
          <p:cNvSpPr/>
          <p:nvPr/>
        </p:nvSpPr>
        <p:spPr>
          <a:xfrm>
            <a:off x="6353101" y="3951061"/>
            <a:ext cx="2074501" cy="400110"/>
          </a:xfrm>
          <a:prstGeom prst="rect">
            <a:avLst/>
          </a:prstGeom>
          <a:solidFill>
            <a:schemeClr val="bg1">
              <a:lumMod val="85000"/>
            </a:schemeClr>
          </a:solidFill>
          <a:ln w="15875" cap="flat" cmpd="sng" algn="ctr">
            <a:solidFill>
              <a:sysClr val="windowText" lastClr="000000"/>
            </a:solidFill>
            <a:prstDash val="solid"/>
            <a:miter lim="800000"/>
          </a:ln>
          <a:effectLst/>
        </p:spPr>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Channel#N-1</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4" name="직사각형 78">
            <a:extLst>
              <a:ext uri="{FF2B5EF4-FFF2-40B4-BE49-F238E27FC236}">
                <a16:creationId xmlns:a16="http://schemas.microsoft.com/office/drawing/2014/main" id="{E96DF54F-FC8C-35FE-7E4B-DB72A4EAE906}"/>
              </a:ext>
            </a:extLst>
          </p:cNvPr>
          <p:cNvSpPr/>
          <p:nvPr/>
        </p:nvSpPr>
        <p:spPr>
          <a:xfrm>
            <a:off x="6075476" y="5423134"/>
            <a:ext cx="2643763" cy="557757"/>
          </a:xfrm>
          <a:prstGeom prst="rect">
            <a:avLst/>
          </a:prstGeom>
          <a:solidFill>
            <a:schemeClr val="accent6">
              <a:lumMod val="40000"/>
              <a:lumOff val="60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Analysis 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37" name="TextBox 36">
            <a:extLst>
              <a:ext uri="{FF2B5EF4-FFF2-40B4-BE49-F238E27FC236}">
                <a16:creationId xmlns:a16="http://schemas.microsoft.com/office/drawing/2014/main" id="{102A8285-A4F0-7085-6A99-111C6E7054FE}"/>
              </a:ext>
            </a:extLst>
          </p:cNvPr>
          <p:cNvSpPr txBox="1"/>
          <p:nvPr/>
        </p:nvSpPr>
        <p:spPr>
          <a:xfrm>
            <a:off x="4422752" y="3834050"/>
            <a:ext cx="192334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cxnSp>
        <p:nvCxnSpPr>
          <p:cNvPr id="38" name="Straight Connector 37">
            <a:extLst>
              <a:ext uri="{FF2B5EF4-FFF2-40B4-BE49-F238E27FC236}">
                <a16:creationId xmlns:a16="http://schemas.microsoft.com/office/drawing/2014/main" id="{D1DA4D7A-6679-4FF7-A909-0819DD8B6909}"/>
              </a:ext>
            </a:extLst>
          </p:cNvPr>
          <p:cNvCxnSpPr>
            <a:cxnSpLocks/>
            <a:stCxn id="40" idx="0"/>
            <a:endCxn id="41" idx="0"/>
          </p:cNvCxnSpPr>
          <p:nvPr/>
        </p:nvCxnSpPr>
        <p:spPr>
          <a:xfrm>
            <a:off x="3393835" y="3959226"/>
            <a:ext cx="7006" cy="1472073"/>
          </a:xfrm>
          <a:prstGeom prst="line">
            <a:avLst/>
          </a:prstGeom>
          <a:noFill/>
          <a:ln w="50800" cap="flat" cmpd="sng" algn="ctr">
            <a:solidFill>
              <a:sysClr val="windowText" lastClr="000000"/>
            </a:solidFill>
            <a:prstDash val="solid"/>
            <a:miter lim="800000"/>
          </a:ln>
          <a:effectLst/>
        </p:spPr>
      </p:cxnSp>
      <p:sp>
        <p:nvSpPr>
          <p:cNvPr id="39" name="직사각형 78">
            <a:extLst>
              <a:ext uri="{FF2B5EF4-FFF2-40B4-BE49-F238E27FC236}">
                <a16:creationId xmlns:a16="http://schemas.microsoft.com/office/drawing/2014/main" id="{61D7B5C5-FB5C-2CD0-A943-DD70E81438D8}"/>
              </a:ext>
            </a:extLst>
          </p:cNvPr>
          <p:cNvSpPr/>
          <p:nvPr/>
        </p:nvSpPr>
        <p:spPr>
          <a:xfrm>
            <a:off x="2363588" y="4487291"/>
            <a:ext cx="2074502" cy="356157"/>
          </a:xfrm>
          <a:prstGeom prst="rect">
            <a:avLst/>
          </a:prstGeom>
          <a:solidFill>
            <a:schemeClr val="bg1">
              <a:lumMod val="8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 Cntrl.</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0" name="직사각형 78">
            <a:extLst>
              <a:ext uri="{FF2B5EF4-FFF2-40B4-BE49-F238E27FC236}">
                <a16:creationId xmlns:a16="http://schemas.microsoft.com/office/drawing/2014/main" id="{7C235409-ECE0-E0BB-0D10-868DFDE3CD72}"/>
              </a:ext>
            </a:extLst>
          </p:cNvPr>
          <p:cNvSpPr/>
          <p:nvPr/>
        </p:nvSpPr>
        <p:spPr>
          <a:xfrm>
            <a:off x="2356584" y="3959226"/>
            <a:ext cx="2074501" cy="400110"/>
          </a:xfrm>
          <a:prstGeom prst="rect">
            <a:avLst/>
          </a:prstGeom>
          <a:solidFill>
            <a:schemeClr val="bg1">
              <a:lumMod val="85000"/>
            </a:schemeClr>
          </a:solidFill>
          <a:ln w="15875" cap="flat" cmpd="sng" algn="ctr">
            <a:solidFill>
              <a:sysClr val="windowText" lastClr="000000"/>
            </a:solidFill>
            <a:prstDash val="solid"/>
            <a:miter lim="800000"/>
          </a:ln>
          <a:effectLst/>
        </p:spPr>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Channel#0</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41" name="직사각형 78">
            <a:extLst>
              <a:ext uri="{FF2B5EF4-FFF2-40B4-BE49-F238E27FC236}">
                <a16:creationId xmlns:a16="http://schemas.microsoft.com/office/drawing/2014/main" id="{2539369E-636E-C2E3-F6AA-D406960DB4DB}"/>
              </a:ext>
            </a:extLst>
          </p:cNvPr>
          <p:cNvSpPr/>
          <p:nvPr/>
        </p:nvSpPr>
        <p:spPr>
          <a:xfrm>
            <a:off x="2078959" y="5431299"/>
            <a:ext cx="2643763" cy="557757"/>
          </a:xfrm>
          <a:prstGeom prst="rect">
            <a:avLst/>
          </a:prstGeom>
          <a:solidFill>
            <a:schemeClr val="accent6">
              <a:lumMod val="40000"/>
              <a:lumOff val="60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Analysis 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Tree>
    <p:extLst>
      <p:ext uri="{BB962C8B-B14F-4D97-AF65-F5344CB8AC3E}">
        <p14:creationId xmlns:p14="http://schemas.microsoft.com/office/powerpoint/2010/main" val="153315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25" grpId="0" animBg="1"/>
      <p:bldP spid="26" grpId="0" animBg="1"/>
      <p:bldP spid="27" grpId="0"/>
      <p:bldP spid="28" grpId="0" animBg="1"/>
      <p:bldP spid="30" grpId="0"/>
      <p:bldP spid="32" grpId="0" animBg="1"/>
      <p:bldP spid="33" grpId="0" animBg="1"/>
      <p:bldP spid="34" grpId="0" animBg="1"/>
      <p:bldP spid="37" grpId="0"/>
      <p:bldP spid="39" grpId="0" animBg="1"/>
      <p:bldP spid="40" grpId="0" animBg="1"/>
      <p:bldP spid="41"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A27A0-D029-5B41-8CAB-F26E6D7D2AA6}"/>
              </a:ext>
            </a:extLst>
          </p:cNvPr>
          <p:cNvSpPr>
            <a:spLocks noGrp="1"/>
          </p:cNvSpPr>
          <p:nvPr>
            <p:ph type="title"/>
          </p:nvPr>
        </p:nvSpPr>
        <p:spPr/>
        <p:txBody>
          <a:bodyPr/>
          <a:lstStyle/>
          <a:p>
            <a:r>
              <a:rPr lang="en-CH" dirty="0"/>
              <a:t>Evaluation Methodology Overview (II)</a:t>
            </a:r>
          </a:p>
        </p:txBody>
      </p:sp>
      <p:sp>
        <p:nvSpPr>
          <p:cNvPr id="3" name="Content Placeholder 2">
            <a:extLst>
              <a:ext uri="{FF2B5EF4-FFF2-40B4-BE49-F238E27FC236}">
                <a16:creationId xmlns:a16="http://schemas.microsoft.com/office/drawing/2014/main" id="{27B67650-DAE4-7DAF-1CCF-1D5D1E2FE202}"/>
              </a:ext>
            </a:extLst>
          </p:cNvPr>
          <p:cNvSpPr txBox="1">
            <a:spLocks/>
          </p:cNvSpPr>
          <p:nvPr/>
        </p:nvSpPr>
        <p:spPr>
          <a:xfrm>
            <a:off x="82395" y="808010"/>
            <a:ext cx="8961244" cy="3344890"/>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None/>
              <a:tabLst/>
              <a:defRPr/>
            </a:pPr>
            <a:r>
              <a:rPr kumimoji="0" lang="en-GB" sz="2000" b="1" i="0" u="none" strike="noStrike" kern="1200" cap="none" spc="0" normalizeH="0" baseline="0" noProof="0" dirty="0">
                <a:ln>
                  <a:noFill/>
                </a:ln>
                <a:solidFill>
                  <a:srgbClr val="B38606"/>
                </a:solidFill>
                <a:effectLst/>
                <a:uLnTx/>
                <a:uFillTx/>
                <a:latin typeface="Corbel" panose="020B0503020204020204" pitchFamily="34" charset="0"/>
                <a:ea typeface="+mn-ea"/>
                <a:cs typeface="+mn-cs"/>
              </a:rPr>
              <a:t>Data Preparation</a:t>
            </a: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err="1">
                <a:ln>
                  <a:noFill/>
                </a:ln>
                <a:solidFill>
                  <a:srgbClr val="D6A206"/>
                </a:solidFill>
                <a:effectLst/>
                <a:uLnTx/>
                <a:uFillTx/>
                <a:latin typeface="Corbel" panose="020B0503020204020204" pitchFamily="34" charset="0"/>
                <a:ea typeface="+mn-ea"/>
                <a:cs typeface="+mn-cs"/>
              </a:rPr>
              <a:t>pigz</a:t>
            </a: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Commonly-used general-purpose software (</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[Adler, JPL’15]</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a:t>
            </a:r>
            <a:endParaRPr kumimoji="0" lang="en-GB" sz="16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(N)</a:t>
            </a:r>
            <a:r>
              <a:rPr kumimoji="0" lang="en-GB" sz="2000" b="1" i="0" u="none" strike="noStrike" kern="1200" cap="none" spc="0" normalizeH="0" baseline="0" noProof="0" dirty="0" err="1">
                <a:ln>
                  <a:noFill/>
                </a:ln>
                <a:solidFill>
                  <a:srgbClr val="D6A206"/>
                </a:solidFill>
                <a:effectLst/>
                <a:uLnTx/>
                <a:uFillTx/>
                <a:latin typeface="Corbel" panose="020B0503020204020204" pitchFamily="34" charset="0"/>
                <a:ea typeface="+mn-ea"/>
                <a:cs typeface="+mn-cs"/>
              </a:rPr>
              <a:t>Spr</a:t>
            </a: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Genomics-specific software for short (Spring</a:t>
            </a:r>
            <a:r>
              <a:rPr kumimoji="0" lang="en-GB" sz="20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a:t>
            </a:r>
            <a:r>
              <a:rPr kumimoji="0" lang="en-GB" sz="1600" b="0" i="1" u="none" strike="noStrike" kern="1200" cap="none" spc="0" normalizeH="0" baseline="0" noProof="0" dirty="0" err="1">
                <a:ln>
                  <a:noFill/>
                </a:ln>
                <a:solidFill>
                  <a:prstClr val="white">
                    <a:lumMod val="65000"/>
                  </a:prstClr>
                </a:solidFill>
                <a:effectLst/>
                <a:uLnTx/>
                <a:uFillTx/>
                <a:latin typeface="Corbel" panose="020B0503020204020204" pitchFamily="34" charset="0"/>
                <a:ea typeface="+mn-ea"/>
                <a:cs typeface="+mn-cs"/>
              </a:rPr>
              <a:t>Chandak</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Bioinformatics’18]</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GB" sz="20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and long reads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NanoSpring</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GB" sz="16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rPr>
              <a:t>[Meng+, Scientific Reports’23]</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endParaRPr kumimoji="0" lang="en-GB" sz="2000" b="0" i="1" u="none" strike="noStrike" kern="1200" cap="none" spc="0" normalizeH="0" baseline="0" noProof="0" dirty="0">
              <a:ln>
                <a:noFill/>
              </a:ln>
              <a:solidFill>
                <a:prstClr val="white">
                  <a:lumMod val="65000"/>
                </a:prstClr>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(N)</a:t>
            </a:r>
            <a:r>
              <a:rPr kumimoji="0" lang="en-GB" sz="2000" b="1" i="0" u="none" strike="noStrike" kern="1200" cap="none" spc="0" normalizeH="0" baseline="0" noProof="0" dirty="0" err="1">
                <a:ln>
                  <a:noFill/>
                </a:ln>
                <a:solidFill>
                  <a:srgbClr val="D6A206"/>
                </a:solidFill>
                <a:effectLst/>
                <a:uLnTx/>
                <a:uFillTx/>
                <a:latin typeface="Corbel" panose="020B0503020204020204" pitchFamily="34" charset="0"/>
                <a:ea typeface="+mn-ea"/>
                <a:cs typeface="+mn-cs"/>
              </a:rPr>
              <a:t>SprAcc</a:t>
            </a: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(N)Spring hardware-accelerated</a:t>
            </a: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alibri" panose="020F0502020204030204"/>
                <a:ea typeface="+mn-ea"/>
                <a:cs typeface="+mn-cs"/>
              </a:rPr>
              <a:t>0</a:t>
            </a: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TimeDec:</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 </a:t>
            </a:r>
            <a:r>
              <a:rPr kumimoji="0" lang="en-GB" sz="2000" b="0" i="0" u="none" strike="noStrike" kern="1200" cap="none" spc="0" normalizeH="0" baseline="0" noProof="0" dirty="0">
                <a:ln>
                  <a:noFill/>
                </a:ln>
                <a:solidFill>
                  <a:srgbClr val="5DCEAF">
                    <a:lumMod val="75000"/>
                  </a:srgbClr>
                </a:solidFill>
                <a:effectLst/>
                <a:uLnTx/>
                <a:uFillTx/>
                <a:latin typeface="Corbel" panose="020B0503020204020204" pitchFamily="34" charset="0"/>
                <a:ea typeface="+mn-ea"/>
                <a:cs typeface="+mn-cs"/>
              </a:rPr>
              <a:t>idealized decompressor (with </a:t>
            </a:r>
            <a:r>
              <a:rPr kumimoji="0" lang="en-GB" sz="2000" b="0" i="1" u="none" strike="noStrike" kern="1200" cap="none" spc="0" normalizeH="0" baseline="0" noProof="0" dirty="0">
                <a:ln>
                  <a:noFill/>
                </a:ln>
                <a:solidFill>
                  <a:srgbClr val="5DCEAF">
                    <a:lumMod val="75000"/>
                  </a:srgbClr>
                </a:solidFill>
                <a:effectLst/>
                <a:uLnTx/>
                <a:uFillTx/>
                <a:latin typeface="Corbel" panose="020B0503020204020204" pitchFamily="34" charset="0"/>
                <a:ea typeface="+mn-ea"/>
                <a:cs typeface="+mn-cs"/>
              </a:rPr>
              <a:t>zero</a:t>
            </a:r>
            <a:r>
              <a:rPr kumimoji="0" lang="en-GB" sz="2000" b="0" i="0" u="none" strike="noStrike" kern="1200" cap="none" spc="0" normalizeH="0" baseline="0" noProof="0" dirty="0">
                <a:ln>
                  <a:noFill/>
                </a:ln>
                <a:solidFill>
                  <a:srgbClr val="5DCEAF">
                    <a:lumMod val="75000"/>
                  </a:srgbClr>
                </a:solidFill>
                <a:effectLst/>
                <a:uLnTx/>
                <a:uFillTx/>
                <a:latin typeface="Corbel" panose="020B0503020204020204" pitchFamily="34" charset="0"/>
                <a:ea typeface="+mn-ea"/>
                <a:cs typeface="+mn-cs"/>
              </a:rPr>
              <a:t> decompression time)</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GB" sz="2000" b="0" i="0" u="none" strike="noStrike" kern="1200" cap="none" spc="0" normalizeH="0" baseline="0" noProof="0" dirty="0">
                <a:ln>
                  <a:noFill/>
                </a:ln>
                <a:solidFill>
                  <a:srgbClr val="5DCEAF">
                    <a:lumMod val="75000"/>
                  </a:srgbClr>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but </a:t>
            </a:r>
            <a:r>
              <a:rPr kumimoji="0" lang="en-GB" sz="20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inefficient for integration in resource-constrained environments</a:t>
            </a: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SAGe: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SAGe implemented as an standalone accelerator for data preparation</a:t>
            </a:r>
            <a:endPar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r>
              <a:rPr kumimoji="0" lang="en-GB" sz="2000" b="1" i="0" u="none" strike="noStrike" kern="1200" cap="none" spc="0" normalizeH="0" baseline="0" noProof="0" dirty="0" err="1">
                <a:ln>
                  <a:noFill/>
                </a:ln>
                <a:solidFill>
                  <a:srgbClr val="D6A206"/>
                </a:solidFill>
                <a:effectLst/>
                <a:uLnTx/>
                <a:uFillTx/>
                <a:latin typeface="Corbel" panose="020B0503020204020204" pitchFamily="34" charset="0"/>
                <a:ea typeface="+mn-ea"/>
                <a:cs typeface="+mn-cs"/>
              </a:rPr>
              <a:t>SAGe</a:t>
            </a:r>
            <a:r>
              <a:rPr kumimoji="0" lang="en-GB" sz="2000" b="1" i="0" u="none" strike="noStrike" kern="1200" cap="none" spc="0" normalizeH="0" baseline="-25000" noProof="0" dirty="0" err="1">
                <a:ln>
                  <a:noFill/>
                </a:ln>
                <a:solidFill>
                  <a:srgbClr val="D6A206"/>
                </a:solidFill>
                <a:effectLst/>
                <a:uLnTx/>
                <a:uFillTx/>
                <a:latin typeface="Corbel" panose="020B0503020204020204" pitchFamily="34" charset="0"/>
                <a:ea typeface="+mn-ea"/>
                <a:cs typeface="+mn-cs"/>
              </a:rPr>
              <a:t>SSD</a:t>
            </a:r>
            <a:r>
              <a:rPr kumimoji="0" lang="en-GB" sz="2000" b="1" i="0" u="none" strike="noStrike" kern="1200" cap="none" spc="0" normalizeH="0" baseline="0" noProof="0" dirty="0">
                <a:ln>
                  <a:noFill/>
                </a:ln>
                <a:solidFill>
                  <a:srgbClr val="D6A206"/>
                </a:solidFill>
                <a:effectLst/>
                <a:uLnTx/>
                <a:uFillTx/>
                <a:latin typeface="Corbel" panose="020B0503020204020204" pitchFamily="34" charset="0"/>
                <a:ea typeface="+mn-ea"/>
                <a:cs typeface="+mn-cs"/>
              </a:rPr>
              <a:t>: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SAGe inside the SSD, for integration with the NDP analysis system</a:t>
            </a: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87200" marR="0" lvl="0" indent="-187200" algn="l" defTabSz="914400" rtl="0" eaLnBrk="1" fontAlgn="auto" latinLnBrk="0" hangingPunct="1">
              <a:lnSpc>
                <a:spcPct val="80000"/>
              </a:lnSpc>
              <a:spcBef>
                <a:spcPts val="0"/>
              </a:spcBef>
              <a:spcAft>
                <a:spcPts val="800"/>
              </a:spcAft>
              <a:buClr>
                <a:prstClr val="black"/>
              </a:buClr>
              <a:buSzTx/>
              <a:buFont typeface="Arial" panose="020B0604020202020204" pitchFamily="34" charset="0"/>
              <a:buChar char="•"/>
              <a:tabLst/>
              <a:defRPr/>
            </a:pPr>
            <a:endParaRPr kumimoji="0" lang="en-GB" sz="20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ounded Rectangle 4">
            <a:extLst>
              <a:ext uri="{FF2B5EF4-FFF2-40B4-BE49-F238E27FC236}">
                <a16:creationId xmlns:a16="http://schemas.microsoft.com/office/drawing/2014/main" id="{56E86ADF-B7F0-E2D3-00D1-10423E72DA35}"/>
              </a:ext>
            </a:extLst>
          </p:cNvPr>
          <p:cNvSpPr/>
          <p:nvPr/>
        </p:nvSpPr>
        <p:spPr>
          <a:xfrm>
            <a:off x="287074" y="3882695"/>
            <a:ext cx="8569851" cy="2345546"/>
          </a:xfrm>
          <a:prstGeom prst="roundRect">
            <a:avLst>
              <a:gd name="adj" fmla="val 0"/>
            </a:avLst>
          </a:prstGeom>
          <a:solidFill>
            <a:schemeClr val="bg1">
              <a:lumMod val="75000"/>
            </a:schemeClr>
          </a:solidFill>
          <a:ln w="15875" cap="flat" cmpd="sng" algn="ctr">
            <a:solidFill>
              <a:sysClr val="windowText" lastClr="000000"/>
            </a:solidFill>
            <a:prstDash val="solid"/>
            <a:miter lim="800000"/>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 name="Rectangle 5">
            <a:extLst>
              <a:ext uri="{FF2B5EF4-FFF2-40B4-BE49-F238E27FC236}">
                <a16:creationId xmlns:a16="http://schemas.microsoft.com/office/drawing/2014/main" id="{E97EA87A-13E3-3AD0-AB26-D1F1E17A85A5}"/>
              </a:ext>
            </a:extLst>
          </p:cNvPr>
          <p:cNvSpPr/>
          <p:nvPr/>
        </p:nvSpPr>
        <p:spPr bwMode="auto">
          <a:xfrm>
            <a:off x="2027072" y="4419537"/>
            <a:ext cx="6745599" cy="1704795"/>
          </a:xfrm>
          <a:prstGeom prst="rect">
            <a:avLst/>
          </a:prstGeom>
          <a:solidFill>
            <a:schemeClr val="bg1">
              <a:lumMod val="95000"/>
            </a:schemeClr>
          </a:solidFill>
          <a:ln w="15875" cap="flat" cmpd="sng" algn="ctr">
            <a:solidFill>
              <a:sysClr val="windowText" lastClr="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101A3CB0-F0DA-6575-0341-7D9CF992752D}"/>
              </a:ext>
            </a:extLst>
          </p:cNvPr>
          <p:cNvSpPr txBox="1"/>
          <p:nvPr/>
        </p:nvSpPr>
        <p:spPr>
          <a:xfrm>
            <a:off x="2037940" y="4443171"/>
            <a:ext cx="672772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SSD </a:t>
            </a:r>
            <a:b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Controller</a:t>
            </a:r>
          </a:p>
        </p:txBody>
      </p:sp>
      <p:sp>
        <p:nvSpPr>
          <p:cNvPr id="8" name="Rectangle 7">
            <a:extLst>
              <a:ext uri="{FF2B5EF4-FFF2-40B4-BE49-F238E27FC236}">
                <a16:creationId xmlns:a16="http://schemas.microsoft.com/office/drawing/2014/main" id="{6732BB90-8777-2DA6-2301-E42CF4B6F3E7}"/>
              </a:ext>
            </a:extLst>
          </p:cNvPr>
          <p:cNvSpPr/>
          <p:nvPr/>
        </p:nvSpPr>
        <p:spPr bwMode="auto">
          <a:xfrm>
            <a:off x="403395" y="3991758"/>
            <a:ext cx="1518224" cy="2132574"/>
          </a:xfrm>
          <a:prstGeom prst="rect">
            <a:avLst/>
          </a:prstGeom>
          <a:solidFill>
            <a:schemeClr val="bg1">
              <a:lumMod val="95000"/>
            </a:schemeClr>
          </a:solidFill>
          <a:ln w="15875" cap="flat" cmpd="sng" algn="ctr">
            <a:solidFill>
              <a:sysClr val="windowText" lastClr="000000"/>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SSD’s </a:t>
            </a:r>
          </a:p>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Internal</a:t>
            </a:r>
          </a:p>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rPr>
              <a:t>DRAM</a:t>
            </a:r>
            <a:endParaRPr kumimoji="0" lang="en-CH" sz="2400" b="1" i="0" u="none" strike="noStrike" kern="0" cap="none" spc="0" normalizeH="0" baseline="0" noProof="0" dirty="0">
              <a:ln>
                <a:noFill/>
              </a:ln>
              <a:solidFill>
                <a:prstClr val="black"/>
              </a:solidFill>
              <a:effectLst/>
              <a:uLnTx/>
              <a:uFillTx/>
              <a:latin typeface="Corbel" panose="020B0503020204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BEA7FAEA-F941-5A75-A74D-2DBFF69A6F69}"/>
              </a:ext>
            </a:extLst>
          </p:cNvPr>
          <p:cNvSpPr/>
          <p:nvPr/>
        </p:nvSpPr>
        <p:spPr>
          <a:xfrm>
            <a:off x="501363" y="5055307"/>
            <a:ext cx="1322288" cy="925584"/>
          </a:xfrm>
          <a:prstGeom prst="rect">
            <a:avLst/>
          </a:prstGeom>
          <a:solidFill>
            <a:srgbClr val="BDCFB4"/>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 </a:t>
            </a:r>
            <a:b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Metadata</a:t>
            </a:r>
          </a:p>
        </p:txBody>
      </p:sp>
      <p:sp>
        <p:nvSpPr>
          <p:cNvPr id="10" name="직사각형 363">
            <a:extLst>
              <a:ext uri="{FF2B5EF4-FFF2-40B4-BE49-F238E27FC236}">
                <a16:creationId xmlns:a16="http://schemas.microsoft.com/office/drawing/2014/main" id="{9780893B-AAFC-2614-A6A4-448052E9056D}"/>
              </a:ext>
            </a:extLst>
          </p:cNvPr>
          <p:cNvSpPr/>
          <p:nvPr/>
        </p:nvSpPr>
        <p:spPr>
          <a:xfrm>
            <a:off x="4716968" y="5577538"/>
            <a:ext cx="1358508" cy="323260"/>
          </a:xfrm>
          <a:prstGeom prst="rect">
            <a:avLst/>
          </a:prstGeom>
          <a:noFill/>
          <a:ln w="12700" cap="flat" cmpd="sng" algn="ctr">
            <a:no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cxnSp>
        <p:nvCxnSpPr>
          <p:cNvPr id="11" name="Straight Connector 10">
            <a:extLst>
              <a:ext uri="{FF2B5EF4-FFF2-40B4-BE49-F238E27FC236}">
                <a16:creationId xmlns:a16="http://schemas.microsoft.com/office/drawing/2014/main" id="{6182C96D-F286-903A-6D3A-2BC27C6009FC}"/>
              </a:ext>
            </a:extLst>
          </p:cNvPr>
          <p:cNvCxnSpPr>
            <a:cxnSpLocks/>
            <a:stCxn id="13" idx="0"/>
            <a:endCxn id="14" idx="0"/>
          </p:cNvCxnSpPr>
          <p:nvPr/>
        </p:nvCxnSpPr>
        <p:spPr>
          <a:xfrm>
            <a:off x="7390352" y="3951061"/>
            <a:ext cx="7006" cy="1472073"/>
          </a:xfrm>
          <a:prstGeom prst="line">
            <a:avLst/>
          </a:prstGeom>
          <a:noFill/>
          <a:ln w="50800" cap="flat" cmpd="sng" algn="ctr">
            <a:solidFill>
              <a:sysClr val="windowText" lastClr="000000"/>
            </a:solidFill>
            <a:prstDash val="solid"/>
            <a:miter lim="800000"/>
          </a:ln>
          <a:effectLst/>
        </p:spPr>
      </p:cxnSp>
      <p:sp>
        <p:nvSpPr>
          <p:cNvPr id="12" name="직사각형 78">
            <a:extLst>
              <a:ext uri="{FF2B5EF4-FFF2-40B4-BE49-F238E27FC236}">
                <a16:creationId xmlns:a16="http://schemas.microsoft.com/office/drawing/2014/main" id="{86DD9795-5A59-C628-43DC-C9E15C165B8D}"/>
              </a:ext>
            </a:extLst>
          </p:cNvPr>
          <p:cNvSpPr/>
          <p:nvPr/>
        </p:nvSpPr>
        <p:spPr>
          <a:xfrm>
            <a:off x="6360105" y="4479126"/>
            <a:ext cx="2074502" cy="356157"/>
          </a:xfrm>
          <a:prstGeom prst="rect">
            <a:avLst/>
          </a:prstGeom>
          <a:solidFill>
            <a:schemeClr val="bg1">
              <a:lumMod val="8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 Cntrl.</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3" name="직사각형 78">
            <a:extLst>
              <a:ext uri="{FF2B5EF4-FFF2-40B4-BE49-F238E27FC236}">
                <a16:creationId xmlns:a16="http://schemas.microsoft.com/office/drawing/2014/main" id="{14FB0DD6-675C-EB92-9470-A333C5F66A03}"/>
              </a:ext>
            </a:extLst>
          </p:cNvPr>
          <p:cNvSpPr/>
          <p:nvPr/>
        </p:nvSpPr>
        <p:spPr>
          <a:xfrm>
            <a:off x="6353101" y="3951061"/>
            <a:ext cx="2074501" cy="400110"/>
          </a:xfrm>
          <a:prstGeom prst="rect">
            <a:avLst/>
          </a:prstGeom>
          <a:solidFill>
            <a:schemeClr val="bg1">
              <a:lumMod val="85000"/>
            </a:schemeClr>
          </a:solidFill>
          <a:ln w="15875" cap="flat" cmpd="sng" algn="ctr">
            <a:solidFill>
              <a:sysClr val="windowText" lastClr="000000"/>
            </a:solidFill>
            <a:prstDash val="solid"/>
            <a:miter lim="800000"/>
          </a:ln>
          <a:effectLst/>
        </p:spPr>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Channel#N-1</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4" name="직사각형 78">
            <a:extLst>
              <a:ext uri="{FF2B5EF4-FFF2-40B4-BE49-F238E27FC236}">
                <a16:creationId xmlns:a16="http://schemas.microsoft.com/office/drawing/2014/main" id="{DEC4930C-9C75-93A6-78BC-F099E21EF277}"/>
              </a:ext>
            </a:extLst>
          </p:cNvPr>
          <p:cNvSpPr/>
          <p:nvPr/>
        </p:nvSpPr>
        <p:spPr>
          <a:xfrm>
            <a:off x="6075476" y="5423134"/>
            <a:ext cx="2643763" cy="557757"/>
          </a:xfrm>
          <a:prstGeom prst="rect">
            <a:avLst/>
          </a:prstGeom>
          <a:solidFill>
            <a:schemeClr val="accent6">
              <a:lumMod val="40000"/>
              <a:lumOff val="60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Analysis 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5" name="직사각형 78">
            <a:extLst>
              <a:ext uri="{FF2B5EF4-FFF2-40B4-BE49-F238E27FC236}">
                <a16:creationId xmlns:a16="http://schemas.microsoft.com/office/drawing/2014/main" id="{D47669AE-8E1A-76CE-72DE-478C3C81ED00}"/>
              </a:ext>
            </a:extLst>
          </p:cNvPr>
          <p:cNvSpPr/>
          <p:nvPr/>
        </p:nvSpPr>
        <p:spPr>
          <a:xfrm>
            <a:off x="6621221" y="5047142"/>
            <a:ext cx="1552271" cy="375225"/>
          </a:xfrm>
          <a:prstGeom prst="rect">
            <a:avLst/>
          </a:prstGeom>
          <a:solidFill>
            <a:srgbClr val="BDCFB4"/>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16" name="Rounded Rectangle 15">
            <a:extLst>
              <a:ext uri="{FF2B5EF4-FFF2-40B4-BE49-F238E27FC236}">
                <a16:creationId xmlns:a16="http://schemas.microsoft.com/office/drawing/2014/main" id="{3D888213-FD28-96FD-4A9A-CF423E6E00E7}"/>
              </a:ext>
            </a:extLst>
          </p:cNvPr>
          <p:cNvSpPr/>
          <p:nvPr/>
        </p:nvSpPr>
        <p:spPr>
          <a:xfrm>
            <a:off x="6621221" y="4903650"/>
            <a:ext cx="1552271" cy="257382"/>
          </a:xfrm>
          <a:prstGeom prst="roundRect">
            <a:avLst>
              <a:gd name="adj" fmla="val 0"/>
            </a:avLst>
          </a:prstGeom>
          <a:solidFill>
            <a:srgbClr val="70AD47">
              <a:lumMod val="20000"/>
              <a:lumOff val="80000"/>
            </a:srgbClr>
          </a:solidFill>
          <a:ln w="12700" cap="flat" cmpd="sng" algn="ctr">
            <a:solidFill>
              <a:srgbClr val="4472C4">
                <a:shade val="15000"/>
              </a:srgbClr>
            </a:solidFill>
            <a:prstDash val="solid"/>
            <a:miter lim="800000"/>
          </a:ln>
          <a:effectLst/>
        </p:spPr>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Double-Reg.</a:t>
            </a:r>
          </a:p>
        </p:txBody>
      </p:sp>
      <p:sp>
        <p:nvSpPr>
          <p:cNvPr id="17" name="TextBox 16">
            <a:extLst>
              <a:ext uri="{FF2B5EF4-FFF2-40B4-BE49-F238E27FC236}">
                <a16:creationId xmlns:a16="http://schemas.microsoft.com/office/drawing/2014/main" id="{AD7B2464-D0F6-5CF5-C7F3-E245F61CB5B3}"/>
              </a:ext>
            </a:extLst>
          </p:cNvPr>
          <p:cNvSpPr txBox="1"/>
          <p:nvPr/>
        </p:nvSpPr>
        <p:spPr>
          <a:xfrm>
            <a:off x="4422752" y="3834050"/>
            <a:ext cx="192334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SSD</a:t>
            </a:r>
          </a:p>
        </p:txBody>
      </p:sp>
      <p:cxnSp>
        <p:nvCxnSpPr>
          <p:cNvPr id="18" name="Straight Connector 17">
            <a:extLst>
              <a:ext uri="{FF2B5EF4-FFF2-40B4-BE49-F238E27FC236}">
                <a16:creationId xmlns:a16="http://schemas.microsoft.com/office/drawing/2014/main" id="{24B80C5B-AF39-8BBB-0281-5BF795CDA401}"/>
              </a:ext>
            </a:extLst>
          </p:cNvPr>
          <p:cNvCxnSpPr>
            <a:cxnSpLocks/>
            <a:stCxn id="20" idx="0"/>
            <a:endCxn id="21" idx="0"/>
          </p:cNvCxnSpPr>
          <p:nvPr/>
        </p:nvCxnSpPr>
        <p:spPr>
          <a:xfrm>
            <a:off x="3393835" y="3959226"/>
            <a:ext cx="7006" cy="1472073"/>
          </a:xfrm>
          <a:prstGeom prst="line">
            <a:avLst/>
          </a:prstGeom>
          <a:noFill/>
          <a:ln w="50800" cap="flat" cmpd="sng" algn="ctr">
            <a:solidFill>
              <a:sysClr val="windowText" lastClr="000000"/>
            </a:solidFill>
            <a:prstDash val="solid"/>
            <a:miter lim="800000"/>
          </a:ln>
          <a:effectLst/>
        </p:spPr>
      </p:cxnSp>
      <p:sp>
        <p:nvSpPr>
          <p:cNvPr id="19" name="직사각형 78">
            <a:extLst>
              <a:ext uri="{FF2B5EF4-FFF2-40B4-BE49-F238E27FC236}">
                <a16:creationId xmlns:a16="http://schemas.microsoft.com/office/drawing/2014/main" id="{7CE18B10-1F2D-AC81-5D57-66E1DEA8D752}"/>
              </a:ext>
            </a:extLst>
          </p:cNvPr>
          <p:cNvSpPr/>
          <p:nvPr/>
        </p:nvSpPr>
        <p:spPr>
          <a:xfrm>
            <a:off x="2363588" y="4487291"/>
            <a:ext cx="2074502" cy="356157"/>
          </a:xfrm>
          <a:prstGeom prst="rect">
            <a:avLst/>
          </a:prstGeom>
          <a:solidFill>
            <a:schemeClr val="bg1">
              <a:lumMod val="85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Flash Cntrl.</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0" name="직사각형 78">
            <a:extLst>
              <a:ext uri="{FF2B5EF4-FFF2-40B4-BE49-F238E27FC236}">
                <a16:creationId xmlns:a16="http://schemas.microsoft.com/office/drawing/2014/main" id="{63630A65-C243-12F1-F44D-50C9322A9A8E}"/>
              </a:ext>
            </a:extLst>
          </p:cNvPr>
          <p:cNvSpPr/>
          <p:nvPr/>
        </p:nvSpPr>
        <p:spPr>
          <a:xfrm>
            <a:off x="2356584" y="3959226"/>
            <a:ext cx="2074501" cy="400110"/>
          </a:xfrm>
          <a:prstGeom prst="rect">
            <a:avLst/>
          </a:prstGeom>
          <a:solidFill>
            <a:schemeClr val="bg1">
              <a:lumMod val="85000"/>
            </a:schemeClr>
          </a:solidFill>
          <a:ln w="15875" cap="flat" cmpd="sng" algn="ctr">
            <a:solidFill>
              <a:sysClr val="windowText" lastClr="000000"/>
            </a:solidFill>
            <a:prstDash val="solid"/>
            <a:miter lim="800000"/>
          </a:ln>
          <a:effectLst/>
        </p:spPr>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Channel#0</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1" name="직사각형 78">
            <a:extLst>
              <a:ext uri="{FF2B5EF4-FFF2-40B4-BE49-F238E27FC236}">
                <a16:creationId xmlns:a16="http://schemas.microsoft.com/office/drawing/2014/main" id="{9C591C9A-AA18-3500-DA95-AB89B47C8B06}"/>
              </a:ext>
            </a:extLst>
          </p:cNvPr>
          <p:cNvSpPr/>
          <p:nvPr/>
        </p:nvSpPr>
        <p:spPr>
          <a:xfrm>
            <a:off x="2078959" y="5431299"/>
            <a:ext cx="2643763" cy="557757"/>
          </a:xfrm>
          <a:prstGeom prst="rect">
            <a:avLst/>
          </a:prstGeom>
          <a:solidFill>
            <a:schemeClr val="accent6">
              <a:lumMod val="40000"/>
              <a:lumOff val="60000"/>
            </a:schemeClr>
          </a:solidFill>
          <a:ln w="15875"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Genome Analysis ACC</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2" name="직사각형 78">
            <a:extLst>
              <a:ext uri="{FF2B5EF4-FFF2-40B4-BE49-F238E27FC236}">
                <a16:creationId xmlns:a16="http://schemas.microsoft.com/office/drawing/2014/main" id="{C66A1C0B-90C0-BB31-372E-BFA77FD806D3}"/>
              </a:ext>
            </a:extLst>
          </p:cNvPr>
          <p:cNvSpPr/>
          <p:nvPr/>
        </p:nvSpPr>
        <p:spPr>
          <a:xfrm>
            <a:off x="2624704" y="5055307"/>
            <a:ext cx="1552271" cy="375225"/>
          </a:xfrm>
          <a:prstGeom prst="rect">
            <a:avLst/>
          </a:prstGeom>
          <a:solidFill>
            <a:srgbClr val="BDCFB4"/>
          </a:solidFill>
          <a:ln w="15875" cap="flat" cmpd="sng" algn="ctr">
            <a:solidFill>
              <a:sysClr val="windowText" lastClr="000000"/>
            </a:solidFill>
            <a:prstDash val="solid"/>
            <a:miter lim="800000"/>
          </a:ln>
          <a:effectLst/>
        </p:spPr>
        <p:txBody>
          <a:bodyPr lIns="0" tIns="0" rIns="0" b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rPr>
              <a:t>SAGe HW</a:t>
            </a:r>
            <a:endParaRPr kumimoji="0" lang="ko-KR" altLang="en-US" sz="2000" b="1" i="0" u="none" strike="noStrike" kern="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cs typeface="Arial" panose="020B0604020202020204" pitchFamily="34" charset="0"/>
            </a:endParaRPr>
          </a:p>
        </p:txBody>
      </p:sp>
      <p:sp>
        <p:nvSpPr>
          <p:cNvPr id="23" name="Rounded Rectangle 22">
            <a:extLst>
              <a:ext uri="{FF2B5EF4-FFF2-40B4-BE49-F238E27FC236}">
                <a16:creationId xmlns:a16="http://schemas.microsoft.com/office/drawing/2014/main" id="{E24197DA-83B3-1B31-A8D5-A29BF157BCA4}"/>
              </a:ext>
            </a:extLst>
          </p:cNvPr>
          <p:cNvSpPr/>
          <p:nvPr/>
        </p:nvSpPr>
        <p:spPr>
          <a:xfrm>
            <a:off x="2624704" y="4911815"/>
            <a:ext cx="1552271" cy="257382"/>
          </a:xfrm>
          <a:prstGeom prst="roundRect">
            <a:avLst>
              <a:gd name="adj" fmla="val 0"/>
            </a:avLst>
          </a:prstGeom>
          <a:solidFill>
            <a:srgbClr val="70AD47">
              <a:lumMod val="20000"/>
              <a:lumOff val="80000"/>
            </a:srgbClr>
          </a:solidFill>
          <a:ln w="12700" cap="flat" cmpd="sng" algn="ctr">
            <a:solidFill>
              <a:srgbClr val="4472C4">
                <a:shade val="15000"/>
              </a:srgbClr>
            </a:solidFill>
            <a:prstDash val="solid"/>
            <a:miter lim="800000"/>
          </a:ln>
          <a:effectLst/>
        </p:spPr>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Double-Reg.</a:t>
            </a:r>
          </a:p>
        </p:txBody>
      </p:sp>
    </p:spTree>
    <p:extLst>
      <p:ext uri="{BB962C8B-B14F-4D97-AF65-F5344CB8AC3E}">
        <p14:creationId xmlns:p14="http://schemas.microsoft.com/office/powerpoint/2010/main" val="1374312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animBg="1"/>
      <p:bldP spid="6" grpId="0" animBg="1"/>
      <p:bldP spid="7" grpId="0"/>
      <p:bldP spid="8" grpId="0" animBg="1"/>
      <p:bldP spid="9" grpId="0" animBg="1"/>
      <p:bldP spid="10" grpId="0"/>
      <p:bldP spid="12" grpId="0" animBg="1"/>
      <p:bldP spid="13" grpId="0" animBg="1"/>
      <p:bldP spid="14" grpId="0" animBg="1"/>
      <p:bldP spid="15" grpId="0" animBg="1"/>
      <p:bldP spid="16" grpId="0" animBg="1"/>
      <p:bldP spid="17" grpId="0"/>
      <p:bldP spid="19" grpId="0" animBg="1"/>
      <p:bldP spid="20" grpId="0" animBg="1"/>
      <p:bldP spid="21" grpId="0" animBg="1"/>
      <p:bldP spid="22" grpId="0" animBg="1"/>
      <p:bldP spid="23" grpId="0" animBg="1"/>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56BE925-12B5-D939-6575-64FDE0329208}"/>
              </a:ext>
            </a:extLst>
          </p:cNvPr>
          <p:cNvSpPr/>
          <p:nvPr/>
        </p:nvSpPr>
        <p:spPr>
          <a:xfrm>
            <a:off x="7463004" y="1417794"/>
            <a:ext cx="1322739" cy="2007998"/>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9C7E38-262E-E66C-A001-1ED90BBE85AB}"/>
              </a:ext>
            </a:extLst>
          </p:cNvPr>
          <p:cNvSpPr>
            <a:spLocks noGrp="1"/>
          </p:cNvSpPr>
          <p:nvPr>
            <p:ph type="title"/>
          </p:nvPr>
        </p:nvSpPr>
        <p:spPr/>
        <p:txBody>
          <a:bodyPr/>
          <a:lstStyle/>
          <a:p>
            <a:r>
              <a:rPr lang="en-CH" dirty="0"/>
              <a:t>Speedup</a:t>
            </a:r>
          </a:p>
        </p:txBody>
      </p:sp>
      <p:graphicFrame>
        <p:nvGraphicFramePr>
          <p:cNvPr id="4" name="Chart 3">
            <a:extLst>
              <a:ext uri="{FF2B5EF4-FFF2-40B4-BE49-F238E27FC236}">
                <a16:creationId xmlns:a16="http://schemas.microsoft.com/office/drawing/2014/main" id="{9F651300-A4D5-CFBE-0C75-6A0AB191014C}"/>
              </a:ext>
            </a:extLst>
          </p:cNvPr>
          <p:cNvGraphicFramePr>
            <a:graphicFrameLocks/>
          </p:cNvGraphicFramePr>
          <p:nvPr/>
        </p:nvGraphicFramePr>
        <p:xfrm>
          <a:off x="396855" y="782951"/>
          <a:ext cx="8530571" cy="3139069"/>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EFFBBB35-9C50-7615-0473-5FA1EFFEA90B}"/>
              </a:ext>
            </a:extLst>
          </p:cNvPr>
          <p:cNvGrpSpPr/>
          <p:nvPr/>
        </p:nvGrpSpPr>
        <p:grpSpPr>
          <a:xfrm>
            <a:off x="4132611" y="1417794"/>
            <a:ext cx="307777" cy="792515"/>
            <a:chOff x="5473431" y="4740994"/>
            <a:chExt cx="307777" cy="792515"/>
          </a:xfrm>
        </p:grpSpPr>
        <p:cxnSp>
          <p:nvCxnSpPr>
            <p:cNvPr id="6" name="Straight Arrow Connector 5">
              <a:extLst>
                <a:ext uri="{FF2B5EF4-FFF2-40B4-BE49-F238E27FC236}">
                  <a16:creationId xmlns:a16="http://schemas.microsoft.com/office/drawing/2014/main" id="{378B4ABA-7D9F-4C1D-A99B-0B79F5899FD3}"/>
                </a:ext>
              </a:extLst>
            </p:cNvPr>
            <p:cNvCxnSpPr>
              <a:cxnSpLocks/>
            </p:cNvCxnSpPr>
            <p:nvPr/>
          </p:nvCxnSpPr>
          <p:spPr>
            <a:xfrm flipV="1">
              <a:off x="5627319" y="4740994"/>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B02FD8B-E48E-3BA8-5F04-32FD2FA26784}"/>
                </a:ext>
              </a:extLst>
            </p:cNvPr>
            <p:cNvSpPr txBox="1"/>
            <p:nvPr/>
          </p:nvSpPr>
          <p:spPr>
            <a:xfrm rot="16200000">
              <a:off x="5303123" y="5055423"/>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28.5</a:t>
              </a:r>
            </a:p>
          </p:txBody>
        </p:sp>
      </p:grpSp>
      <p:grpSp>
        <p:nvGrpSpPr>
          <p:cNvPr id="8" name="Group 7">
            <a:extLst>
              <a:ext uri="{FF2B5EF4-FFF2-40B4-BE49-F238E27FC236}">
                <a16:creationId xmlns:a16="http://schemas.microsoft.com/office/drawing/2014/main" id="{2DF39191-FB96-4822-8F8D-D3F4D697EC82}"/>
              </a:ext>
            </a:extLst>
          </p:cNvPr>
          <p:cNvGrpSpPr/>
          <p:nvPr/>
        </p:nvGrpSpPr>
        <p:grpSpPr>
          <a:xfrm>
            <a:off x="4502726" y="1417794"/>
            <a:ext cx="307777" cy="792515"/>
            <a:chOff x="5971577" y="4798956"/>
            <a:chExt cx="307777" cy="792515"/>
          </a:xfrm>
        </p:grpSpPr>
        <p:cxnSp>
          <p:nvCxnSpPr>
            <p:cNvPr id="9" name="Straight Arrow Connector 8">
              <a:extLst>
                <a:ext uri="{FF2B5EF4-FFF2-40B4-BE49-F238E27FC236}">
                  <a16:creationId xmlns:a16="http://schemas.microsoft.com/office/drawing/2014/main" id="{3AC8B4AC-E2EC-4B59-3D93-F3D5A6993B06}"/>
                </a:ext>
              </a:extLst>
            </p:cNvPr>
            <p:cNvCxnSpPr>
              <a:cxnSpLocks/>
            </p:cNvCxnSpPr>
            <p:nvPr/>
          </p:nvCxnSpPr>
          <p:spPr>
            <a:xfrm flipV="1">
              <a:off x="6125465" y="4798956"/>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7CA9EE9-821F-D79A-2888-0B374ABD0628}"/>
                </a:ext>
              </a:extLst>
            </p:cNvPr>
            <p:cNvSpPr txBox="1"/>
            <p:nvPr/>
          </p:nvSpPr>
          <p:spPr>
            <a:xfrm rot="16200000">
              <a:off x="5801269" y="5113385"/>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51.9</a:t>
              </a:r>
            </a:p>
          </p:txBody>
        </p:sp>
      </p:grpSp>
      <p:grpSp>
        <p:nvGrpSpPr>
          <p:cNvPr id="11" name="Group 10">
            <a:extLst>
              <a:ext uri="{FF2B5EF4-FFF2-40B4-BE49-F238E27FC236}">
                <a16:creationId xmlns:a16="http://schemas.microsoft.com/office/drawing/2014/main" id="{4A697B87-64E0-4413-129B-77759BF0CA48}"/>
              </a:ext>
            </a:extLst>
          </p:cNvPr>
          <p:cNvGrpSpPr/>
          <p:nvPr/>
        </p:nvGrpSpPr>
        <p:grpSpPr>
          <a:xfrm>
            <a:off x="4317669" y="1406643"/>
            <a:ext cx="307777" cy="792515"/>
            <a:chOff x="5473431" y="4740994"/>
            <a:chExt cx="307777" cy="792515"/>
          </a:xfrm>
        </p:grpSpPr>
        <p:cxnSp>
          <p:nvCxnSpPr>
            <p:cNvPr id="12" name="Straight Arrow Connector 11">
              <a:extLst>
                <a:ext uri="{FF2B5EF4-FFF2-40B4-BE49-F238E27FC236}">
                  <a16:creationId xmlns:a16="http://schemas.microsoft.com/office/drawing/2014/main" id="{9488241E-D759-E219-EFAA-8C1FEFCB16B1}"/>
                </a:ext>
              </a:extLst>
            </p:cNvPr>
            <p:cNvCxnSpPr>
              <a:cxnSpLocks/>
            </p:cNvCxnSpPr>
            <p:nvPr/>
          </p:nvCxnSpPr>
          <p:spPr>
            <a:xfrm flipV="1">
              <a:off x="5627319" y="4740994"/>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1FEB2D7-FBA4-14EE-A471-6B3E4F6AB727}"/>
                </a:ext>
              </a:extLst>
            </p:cNvPr>
            <p:cNvSpPr txBox="1"/>
            <p:nvPr/>
          </p:nvSpPr>
          <p:spPr>
            <a:xfrm rot="16200000">
              <a:off x="5303123" y="5055423"/>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28.5</a:t>
              </a:r>
            </a:p>
          </p:txBody>
        </p:sp>
      </p:grpSp>
      <p:sp>
        <p:nvSpPr>
          <p:cNvPr id="14" name="TextBox 13">
            <a:extLst>
              <a:ext uri="{FF2B5EF4-FFF2-40B4-BE49-F238E27FC236}">
                <a16:creationId xmlns:a16="http://schemas.microsoft.com/office/drawing/2014/main" id="{70D1F53C-9335-58F7-E281-B61CEC6CFD34}"/>
              </a:ext>
            </a:extLst>
          </p:cNvPr>
          <p:cNvSpPr txBox="1"/>
          <p:nvPr/>
        </p:nvSpPr>
        <p:spPr>
          <a:xfrm rot="16200000">
            <a:off x="-656547" y="2225976"/>
            <a:ext cx="200799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Speedup</a:t>
            </a:r>
          </a:p>
        </p:txBody>
      </p:sp>
      <p:grpSp>
        <p:nvGrpSpPr>
          <p:cNvPr id="15" name="Group 14">
            <a:extLst>
              <a:ext uri="{FF2B5EF4-FFF2-40B4-BE49-F238E27FC236}">
                <a16:creationId xmlns:a16="http://schemas.microsoft.com/office/drawing/2014/main" id="{56DE5435-8828-7B6E-067E-551F0044CEAB}"/>
              </a:ext>
            </a:extLst>
          </p:cNvPr>
          <p:cNvGrpSpPr/>
          <p:nvPr/>
        </p:nvGrpSpPr>
        <p:grpSpPr>
          <a:xfrm>
            <a:off x="7124060" y="1411912"/>
            <a:ext cx="307777" cy="792515"/>
            <a:chOff x="5473431" y="4740994"/>
            <a:chExt cx="307777" cy="792515"/>
          </a:xfrm>
        </p:grpSpPr>
        <p:cxnSp>
          <p:nvCxnSpPr>
            <p:cNvPr id="16" name="Straight Arrow Connector 15">
              <a:extLst>
                <a:ext uri="{FF2B5EF4-FFF2-40B4-BE49-F238E27FC236}">
                  <a16:creationId xmlns:a16="http://schemas.microsoft.com/office/drawing/2014/main" id="{FEB91821-E3AE-08A3-3249-C62FD6A131AA}"/>
                </a:ext>
              </a:extLst>
            </p:cNvPr>
            <p:cNvCxnSpPr>
              <a:cxnSpLocks/>
            </p:cNvCxnSpPr>
            <p:nvPr/>
          </p:nvCxnSpPr>
          <p:spPr>
            <a:xfrm flipV="1">
              <a:off x="5627319" y="4740994"/>
              <a:ext cx="0" cy="195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CD040F5-1A03-A6A6-B9FB-2D29421A5373}"/>
                </a:ext>
              </a:extLst>
            </p:cNvPr>
            <p:cNvSpPr txBox="1"/>
            <p:nvPr/>
          </p:nvSpPr>
          <p:spPr>
            <a:xfrm rot="16200000">
              <a:off x="5303123" y="5055423"/>
              <a:ext cx="64839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rPr>
                <a:t>15.0</a:t>
              </a:r>
            </a:p>
          </p:txBody>
        </p:sp>
      </p:grpSp>
      <p:cxnSp>
        <p:nvCxnSpPr>
          <p:cNvPr id="31" name="Straight Connector 30">
            <a:extLst>
              <a:ext uri="{FF2B5EF4-FFF2-40B4-BE49-F238E27FC236}">
                <a16:creationId xmlns:a16="http://schemas.microsoft.com/office/drawing/2014/main" id="{08676F03-2688-09BE-8412-DB76977ACC26}"/>
              </a:ext>
            </a:extLst>
          </p:cNvPr>
          <p:cNvCxnSpPr>
            <a:cxnSpLocks/>
          </p:cNvCxnSpPr>
          <p:nvPr/>
        </p:nvCxnSpPr>
        <p:spPr>
          <a:xfrm>
            <a:off x="7460015" y="1429724"/>
            <a:ext cx="2989" cy="1930841"/>
          </a:xfrm>
          <a:prstGeom prst="line">
            <a:avLst/>
          </a:prstGeom>
          <a:noFill/>
          <a:ln w="15875" cap="flat" cmpd="sng" algn="ctr">
            <a:solidFill>
              <a:sysClr val="windowText" lastClr="000000"/>
            </a:solidFill>
            <a:prstDash val="sysDash"/>
            <a:miter lim="800000"/>
          </a:ln>
          <a:effectLst/>
        </p:spPr>
      </p:cxnSp>
      <p:grpSp>
        <p:nvGrpSpPr>
          <p:cNvPr id="61" name="Group 60">
            <a:extLst>
              <a:ext uri="{FF2B5EF4-FFF2-40B4-BE49-F238E27FC236}">
                <a16:creationId xmlns:a16="http://schemas.microsoft.com/office/drawing/2014/main" id="{CF1803F5-49AE-C863-01DD-DC76EAFFD791}"/>
              </a:ext>
            </a:extLst>
          </p:cNvPr>
          <p:cNvGrpSpPr/>
          <p:nvPr/>
        </p:nvGrpSpPr>
        <p:grpSpPr>
          <a:xfrm>
            <a:off x="7490793" y="2210309"/>
            <a:ext cx="672823" cy="1150256"/>
            <a:chOff x="7490793" y="2210309"/>
            <a:chExt cx="672823" cy="1150256"/>
          </a:xfrm>
        </p:grpSpPr>
        <p:cxnSp>
          <p:nvCxnSpPr>
            <p:cNvPr id="26" name="Straight Arrow Connector 25">
              <a:extLst>
                <a:ext uri="{FF2B5EF4-FFF2-40B4-BE49-F238E27FC236}">
                  <a16:creationId xmlns:a16="http://schemas.microsoft.com/office/drawing/2014/main" id="{68B60A9D-E8E2-A41C-5C84-F36A2E45A66B}"/>
                </a:ext>
              </a:extLst>
            </p:cNvPr>
            <p:cNvCxnSpPr>
              <a:cxnSpLocks/>
            </p:cNvCxnSpPr>
            <p:nvPr/>
          </p:nvCxnSpPr>
          <p:spPr>
            <a:xfrm>
              <a:off x="7848653" y="2764504"/>
              <a:ext cx="0" cy="488142"/>
            </a:xfrm>
            <a:prstGeom prst="straightConnector1">
              <a:avLst/>
            </a:prstGeom>
            <a:noFill/>
            <a:ln w="15875" cap="flat" cmpd="sng" algn="ctr">
              <a:solidFill>
                <a:srgbClr val="ED7D31"/>
              </a:solidFill>
              <a:prstDash val="solid"/>
              <a:miter lim="800000"/>
              <a:headEnd type="triangle" w="lg" len="med"/>
              <a:tailEnd type="triangle" w="lg" len="med"/>
            </a:ln>
            <a:effectLst/>
          </p:spPr>
        </p:cxnSp>
        <p:sp>
          <p:nvSpPr>
            <p:cNvPr id="27" name="TextBox 26">
              <a:extLst>
                <a:ext uri="{FF2B5EF4-FFF2-40B4-BE49-F238E27FC236}">
                  <a16:creationId xmlns:a16="http://schemas.microsoft.com/office/drawing/2014/main" id="{E79BACFD-A8CB-E8F3-73D9-2916C5E4C6BC}"/>
                </a:ext>
              </a:extLst>
            </p:cNvPr>
            <p:cNvSpPr txBox="1"/>
            <p:nvPr/>
          </p:nvSpPr>
          <p:spPr>
            <a:xfrm rot="16200000">
              <a:off x="7574646" y="2343038"/>
              <a:ext cx="485432"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ED7D31"/>
                  </a:solidFill>
                  <a:effectLst/>
                  <a:uLnTx/>
                  <a:uFillTx/>
                  <a:latin typeface="Calibri" panose="020F0502020204030204"/>
                  <a:ea typeface="+mn-ea"/>
                  <a:cs typeface="+mn-cs"/>
                </a:rPr>
                <a:t>3.9x</a:t>
              </a:r>
              <a:endParaRPr kumimoji="0" lang="en-CH" sz="1400" b="1" i="0" u="none" strike="noStrike" kern="0" cap="none" spc="0" normalizeH="0" baseline="0" noProof="0" dirty="0">
                <a:ln>
                  <a:noFill/>
                </a:ln>
                <a:solidFill>
                  <a:srgbClr val="ED7D31"/>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DF04F4A2-D922-D855-7FD9-04F93E1046FB}"/>
                </a:ext>
              </a:extLst>
            </p:cNvPr>
            <p:cNvCxnSpPr>
              <a:cxnSpLocks/>
            </p:cNvCxnSpPr>
            <p:nvPr/>
          </p:nvCxnSpPr>
          <p:spPr>
            <a:xfrm>
              <a:off x="7558957" y="2764504"/>
              <a:ext cx="604659" cy="0"/>
            </a:xfrm>
            <a:prstGeom prst="line">
              <a:avLst/>
            </a:prstGeom>
            <a:noFill/>
            <a:ln w="15875" cap="flat" cmpd="sng" algn="ctr">
              <a:solidFill>
                <a:srgbClr val="E7E6E6">
                  <a:lumMod val="50000"/>
                </a:srgbClr>
              </a:solidFill>
              <a:prstDash val="sysDash"/>
              <a:miter lim="800000"/>
            </a:ln>
            <a:effectLst/>
          </p:spPr>
        </p:cxnSp>
        <p:cxnSp>
          <p:nvCxnSpPr>
            <p:cNvPr id="29" name="Straight Arrow Connector 28">
              <a:extLst>
                <a:ext uri="{FF2B5EF4-FFF2-40B4-BE49-F238E27FC236}">
                  <a16:creationId xmlns:a16="http://schemas.microsoft.com/office/drawing/2014/main" id="{E34E9676-0EF4-7583-2D12-EC898368FB32}"/>
                </a:ext>
              </a:extLst>
            </p:cNvPr>
            <p:cNvCxnSpPr>
              <a:cxnSpLocks/>
            </p:cNvCxnSpPr>
            <p:nvPr/>
          </p:nvCxnSpPr>
          <p:spPr>
            <a:xfrm>
              <a:off x="8043008" y="2764504"/>
              <a:ext cx="0" cy="419846"/>
            </a:xfrm>
            <a:prstGeom prst="straightConnector1">
              <a:avLst/>
            </a:prstGeom>
            <a:noFill/>
            <a:ln w="15875" cap="flat" cmpd="sng" algn="ctr">
              <a:solidFill>
                <a:srgbClr val="ED7D31"/>
              </a:solidFill>
              <a:prstDash val="solid"/>
              <a:miter lim="800000"/>
              <a:headEnd type="triangle" w="lg" len="med"/>
              <a:tailEnd type="triangle" w="lg" len="med"/>
            </a:ln>
            <a:effectLst/>
          </p:spPr>
        </p:cxnSp>
        <p:sp>
          <p:nvSpPr>
            <p:cNvPr id="30" name="TextBox 29">
              <a:extLst>
                <a:ext uri="{FF2B5EF4-FFF2-40B4-BE49-F238E27FC236}">
                  <a16:creationId xmlns:a16="http://schemas.microsoft.com/office/drawing/2014/main" id="{2C253CC3-3455-F11D-FEFE-1EBAA75E03F0}"/>
                </a:ext>
              </a:extLst>
            </p:cNvPr>
            <p:cNvSpPr txBox="1"/>
            <p:nvPr/>
          </p:nvSpPr>
          <p:spPr>
            <a:xfrm rot="16200000">
              <a:off x="7783723" y="2336476"/>
              <a:ext cx="498556"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ED7D31"/>
                  </a:solidFill>
                  <a:effectLst/>
                  <a:uLnTx/>
                  <a:uFillTx/>
                  <a:latin typeface="Calibri" panose="020F0502020204030204"/>
                  <a:ea typeface="+mn-ea"/>
                  <a:cs typeface="+mn-cs"/>
                </a:rPr>
                <a:t>3.0x</a:t>
              </a:r>
              <a:endParaRPr kumimoji="0" lang="en-CH" sz="1400" b="1" i="0" u="none" strike="noStrike" kern="0" cap="none" spc="0" normalizeH="0" baseline="0" noProof="0" dirty="0">
                <a:ln>
                  <a:noFill/>
                </a:ln>
                <a:solidFill>
                  <a:srgbClr val="ED7D31"/>
                </a:solidFill>
                <a:effectLst/>
                <a:uLnTx/>
                <a:uFillTx/>
                <a:latin typeface="Calibri" panose="020F0502020204030204"/>
                <a:ea typeface="+mn-ea"/>
                <a:cs typeface="+mn-cs"/>
              </a:endParaRPr>
            </a:p>
          </p:txBody>
        </p:sp>
        <p:cxnSp>
          <p:nvCxnSpPr>
            <p:cNvPr id="45" name="Straight Arrow Connector 44">
              <a:extLst>
                <a:ext uri="{FF2B5EF4-FFF2-40B4-BE49-F238E27FC236}">
                  <a16:creationId xmlns:a16="http://schemas.microsoft.com/office/drawing/2014/main" id="{31F97CFF-F11C-B8AF-1E94-7C924FA8F967}"/>
                </a:ext>
              </a:extLst>
            </p:cNvPr>
            <p:cNvCxnSpPr>
              <a:cxnSpLocks/>
            </p:cNvCxnSpPr>
            <p:nvPr/>
          </p:nvCxnSpPr>
          <p:spPr>
            <a:xfrm>
              <a:off x="7655365" y="2764504"/>
              <a:ext cx="0" cy="596061"/>
            </a:xfrm>
            <a:prstGeom prst="straightConnector1">
              <a:avLst/>
            </a:prstGeom>
            <a:noFill/>
            <a:ln w="15875" cap="flat" cmpd="sng" algn="ctr">
              <a:solidFill>
                <a:srgbClr val="C812BD"/>
              </a:solidFill>
              <a:prstDash val="solid"/>
              <a:miter lim="800000"/>
              <a:headEnd type="triangle" w="lg" len="med"/>
              <a:tailEnd type="triangle" w="lg" len="med"/>
            </a:ln>
            <a:effectLst/>
          </p:spPr>
        </p:cxnSp>
        <p:sp>
          <p:nvSpPr>
            <p:cNvPr id="51" name="TextBox 50">
              <a:extLst>
                <a:ext uri="{FF2B5EF4-FFF2-40B4-BE49-F238E27FC236}">
                  <a16:creationId xmlns:a16="http://schemas.microsoft.com/office/drawing/2014/main" id="{1FC61F66-A0F4-1B40-4088-86ABD6E47FCD}"/>
                </a:ext>
              </a:extLst>
            </p:cNvPr>
            <p:cNvSpPr txBox="1"/>
            <p:nvPr/>
          </p:nvSpPr>
          <p:spPr>
            <a:xfrm rot="16200000">
              <a:off x="7371188" y="2343038"/>
              <a:ext cx="485432"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C812BD"/>
                  </a:solidFill>
                  <a:effectLst/>
                  <a:uLnTx/>
                  <a:uFillTx/>
                  <a:latin typeface="Calibri" panose="020F0502020204030204"/>
                  <a:ea typeface="+mn-ea"/>
                  <a:cs typeface="+mn-cs"/>
                </a:rPr>
                <a:t>12.3x</a:t>
              </a:r>
              <a:endParaRPr kumimoji="0" lang="en-CH" sz="1400" b="1" i="0" u="none" strike="noStrike" kern="0" cap="none" spc="0" normalizeH="0" baseline="0" noProof="0" dirty="0">
                <a:ln>
                  <a:noFill/>
                </a:ln>
                <a:solidFill>
                  <a:srgbClr val="C812BD"/>
                </a:solidFill>
                <a:effectLst/>
                <a:uLnTx/>
                <a:uFillTx/>
                <a:latin typeface="Calibri" panose="020F0502020204030204"/>
                <a:ea typeface="+mn-ea"/>
                <a:cs typeface="+mn-cs"/>
              </a:endParaRPr>
            </a:p>
          </p:txBody>
        </p:sp>
      </p:grpSp>
      <p:cxnSp>
        <p:nvCxnSpPr>
          <p:cNvPr id="52" name="Straight Arrow Connector 51">
            <a:extLst>
              <a:ext uri="{FF2B5EF4-FFF2-40B4-BE49-F238E27FC236}">
                <a16:creationId xmlns:a16="http://schemas.microsoft.com/office/drawing/2014/main" id="{A7916EB4-B116-39E8-38E3-ECCE1D0F59DE}"/>
              </a:ext>
            </a:extLst>
          </p:cNvPr>
          <p:cNvCxnSpPr>
            <a:cxnSpLocks/>
          </p:cNvCxnSpPr>
          <p:nvPr/>
        </p:nvCxnSpPr>
        <p:spPr>
          <a:xfrm>
            <a:off x="8411677" y="1685645"/>
            <a:ext cx="0" cy="1050825"/>
          </a:xfrm>
          <a:prstGeom prst="straightConnector1">
            <a:avLst/>
          </a:prstGeom>
          <a:noFill/>
          <a:ln w="15875" cap="flat" cmpd="sng" algn="ctr">
            <a:solidFill>
              <a:srgbClr val="2F9A7E"/>
            </a:solidFill>
            <a:prstDash val="solid"/>
            <a:miter lim="800000"/>
            <a:headEnd type="triangle" w="lg" len="med"/>
            <a:tailEnd type="triangle" w="lg" len="med"/>
          </a:ln>
          <a:effectLst/>
        </p:spPr>
      </p:cxnSp>
      <p:cxnSp>
        <p:nvCxnSpPr>
          <p:cNvPr id="54" name="Straight Connector 53">
            <a:extLst>
              <a:ext uri="{FF2B5EF4-FFF2-40B4-BE49-F238E27FC236}">
                <a16:creationId xmlns:a16="http://schemas.microsoft.com/office/drawing/2014/main" id="{E4D762CF-C717-6785-7F46-31E27D80D780}"/>
              </a:ext>
            </a:extLst>
          </p:cNvPr>
          <p:cNvCxnSpPr>
            <a:cxnSpLocks/>
          </p:cNvCxnSpPr>
          <p:nvPr/>
        </p:nvCxnSpPr>
        <p:spPr>
          <a:xfrm>
            <a:off x="7909889" y="1685645"/>
            <a:ext cx="604659" cy="0"/>
          </a:xfrm>
          <a:prstGeom prst="line">
            <a:avLst/>
          </a:prstGeom>
          <a:noFill/>
          <a:ln w="15875" cap="flat" cmpd="sng" algn="ctr">
            <a:solidFill>
              <a:srgbClr val="E7E6E6">
                <a:lumMod val="50000"/>
              </a:srgbClr>
            </a:solidFill>
            <a:prstDash val="sysDash"/>
            <a:miter lim="800000"/>
          </a:ln>
          <a:effectLst/>
        </p:spPr>
      </p:cxnSp>
      <p:sp>
        <p:nvSpPr>
          <p:cNvPr id="55" name="TextBox 54">
            <a:extLst>
              <a:ext uri="{FF2B5EF4-FFF2-40B4-BE49-F238E27FC236}">
                <a16:creationId xmlns:a16="http://schemas.microsoft.com/office/drawing/2014/main" id="{558E6B84-3C05-165C-2A96-BB5CDA8D8525}"/>
              </a:ext>
            </a:extLst>
          </p:cNvPr>
          <p:cNvSpPr txBox="1"/>
          <p:nvPr/>
        </p:nvSpPr>
        <p:spPr>
          <a:xfrm rot="16200000">
            <a:off x="8005719" y="1912936"/>
            <a:ext cx="485434" cy="246221"/>
          </a:xfrm>
          <a:prstGeom prst="rect">
            <a:avLst/>
          </a:prstGeom>
          <a:solidFill>
            <a:srgbClr val="E7E6E6"/>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2F9A7E"/>
                </a:solidFill>
                <a:effectLst/>
                <a:uLnTx/>
                <a:uFillTx/>
                <a:latin typeface="Calibri" panose="020F0502020204030204"/>
                <a:ea typeface="+mn-ea"/>
                <a:cs typeface="+mn-cs"/>
              </a:rPr>
              <a:t>2.6x</a:t>
            </a:r>
            <a:endParaRPr kumimoji="0" lang="en-CH" sz="1400" b="1" i="0" u="none" strike="noStrike" kern="0" cap="none" spc="0" normalizeH="0" baseline="0" noProof="0" dirty="0">
              <a:ln>
                <a:noFill/>
              </a:ln>
              <a:solidFill>
                <a:srgbClr val="2F9A7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76D4DDF2-D2F0-C1D1-9D72-B0F92A404C52}"/>
              </a:ext>
            </a:extLst>
          </p:cNvPr>
          <p:cNvSpPr/>
          <p:nvPr/>
        </p:nvSpPr>
        <p:spPr>
          <a:xfrm>
            <a:off x="-8356" y="3965185"/>
            <a:ext cx="9144000" cy="723599"/>
          </a:xfrm>
          <a:prstGeom prst="rect">
            <a:avLst/>
          </a:prstGeom>
          <a:solidFill>
            <a:srgbClr val="FFC000">
              <a:lumMod val="20000"/>
              <a:lumOff val="80000"/>
            </a:srgbClr>
          </a:solidFill>
          <a:ln w="12700" cap="flat" cmpd="sng" algn="ctr">
            <a:noFill/>
            <a:prstDash val="solid"/>
            <a:miter lim="800000"/>
          </a:ln>
          <a:effectLst/>
        </p:spPr>
        <p:txBody>
          <a:bodyPr tIns="72000" bIns="0" rtlCol="0" anchor="ctr"/>
          <a:lstStyle/>
          <a:p>
            <a:pPr marL="0" marR="0" lvl="0" indent="0" algn="ctr" defTabSz="914400" rtl="0" eaLnBrk="1" fontAlgn="auto" latinLnBrk="0" hangingPunct="1">
              <a:lnSpc>
                <a:spcPct val="50000"/>
              </a:lnSpc>
              <a:spcBef>
                <a:spcPts val="0"/>
              </a:spcBef>
              <a:spcAft>
                <a:spcPts val="100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 provides significant speedup over both </a:t>
            </a:r>
          </a:p>
          <a:p>
            <a:pPr marL="0" marR="0" lvl="0" indent="0" algn="ctr" defTabSz="914400" rtl="0" eaLnBrk="1" fontAlgn="auto" latinLnBrk="0" hangingPunct="1">
              <a:lnSpc>
                <a:spcPct val="50000"/>
              </a:lnSpc>
              <a:spcBef>
                <a:spcPts val="0"/>
              </a:spcBef>
              <a:spcAft>
                <a:spcPts val="1000"/>
              </a:spcAft>
              <a:buClrTx/>
              <a:buSzTx/>
              <a:buFontTx/>
              <a:buNone/>
              <a:tabLst/>
              <a:defRPr/>
            </a:pPr>
            <a:r>
              <a:rPr kumimoji="0" lang="en-GB" sz="2000" b="1" i="0" u="none" strike="noStrike" kern="0" cap="none" spc="0" normalizeH="0" baseline="0" noProof="0" dirty="0">
                <a:ln>
                  <a:noFill/>
                </a:ln>
                <a:solidFill>
                  <a:srgbClr val="C812BD"/>
                </a:solidFill>
                <a:effectLst/>
                <a:uLnTx/>
                <a:uFillTx/>
                <a:latin typeface="Corbel" panose="020B0503020204020204" pitchFamily="34" charset="0"/>
                <a:ea typeface="+mn-ea"/>
                <a:cs typeface="+mn-cs"/>
              </a:rPr>
              <a:t>general-purpose</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000" b="1" i="0" u="none" strike="noStrike" kern="0" cap="none" spc="0" normalizeH="0" baseline="0" noProof="0" dirty="0">
                <a:ln>
                  <a:noFill/>
                </a:ln>
                <a:solidFill>
                  <a:srgbClr val="ED7D31"/>
                </a:solidFill>
                <a:effectLst/>
                <a:uLnTx/>
                <a:uFillTx/>
                <a:latin typeface="Corbel" panose="020B0503020204020204" pitchFamily="34" charset="0"/>
                <a:ea typeface="+mn-ea"/>
                <a:cs typeface="+mn-cs"/>
              </a:rPr>
              <a:t>genomics-specific</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baselines</a:t>
            </a:r>
          </a:p>
        </p:txBody>
      </p:sp>
      <p:sp>
        <p:nvSpPr>
          <p:cNvPr id="59" name="Rectangle 58">
            <a:extLst>
              <a:ext uri="{FF2B5EF4-FFF2-40B4-BE49-F238E27FC236}">
                <a16:creationId xmlns:a16="http://schemas.microsoft.com/office/drawing/2014/main" id="{1D35757B-40CC-321A-774F-9A8FA6E41637}"/>
              </a:ext>
            </a:extLst>
          </p:cNvPr>
          <p:cNvSpPr/>
          <p:nvPr/>
        </p:nvSpPr>
        <p:spPr>
          <a:xfrm>
            <a:off x="267" y="4912995"/>
            <a:ext cx="9144000" cy="487077"/>
          </a:xfrm>
          <a:prstGeom prst="rect">
            <a:avLst/>
          </a:prstGeom>
          <a:solidFill>
            <a:srgbClr val="FFC000">
              <a:lumMod val="20000"/>
              <a:lumOff val="80000"/>
            </a:srgbClr>
          </a:solidFill>
          <a:ln w="12700" cap="flat" cmpd="sng" algn="ctr">
            <a:noFill/>
            <a:prstDash val="solid"/>
            <a:miter lim="800000"/>
          </a:ln>
          <a:effectLst/>
        </p:spPr>
        <p:txBody>
          <a:bodyPr tIns="0" bIns="0" rtlCol="0" anchor="ctr"/>
          <a:lstStyle/>
          <a:p>
            <a:pPr marL="0" marR="0" lvl="0" indent="0" algn="ctr" defTabSz="914400" rtl="0" eaLnBrk="1" fontAlgn="auto" latinLnBrk="0" hangingPunct="1">
              <a:lnSpc>
                <a:spcPct val="85000"/>
              </a:lnSpc>
              <a:spcBef>
                <a:spcPts val="0"/>
              </a:spcBef>
              <a:spcAft>
                <a:spcPts val="100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 achieves the same speedup as </a:t>
            </a:r>
            <a:r>
              <a:rPr kumimoji="0" lang="en-GB" sz="2000" b="1" i="0" u="none" strike="noStrike" kern="0" cap="none" spc="0" normalizeH="0" baseline="0" noProof="0" dirty="0">
                <a:ln>
                  <a:noFill/>
                </a:ln>
                <a:solidFill>
                  <a:prstClr val="black"/>
                </a:solidFill>
                <a:effectLst/>
                <a:uLnTx/>
                <a:uFillTx/>
                <a:latin typeface="Calibri" panose="020F0502020204030204"/>
                <a:ea typeface="+mn-ea"/>
                <a:cs typeface="+mn-cs"/>
              </a:rPr>
              <a:t>0</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TimeDec</a:t>
            </a:r>
          </a:p>
        </p:txBody>
      </p:sp>
      <p:sp>
        <p:nvSpPr>
          <p:cNvPr id="60" name="Rectangle 59">
            <a:extLst>
              <a:ext uri="{FF2B5EF4-FFF2-40B4-BE49-F238E27FC236}">
                <a16:creationId xmlns:a16="http://schemas.microsoft.com/office/drawing/2014/main" id="{F84A0E47-46C4-0688-3BCF-964ADF341186}"/>
              </a:ext>
            </a:extLst>
          </p:cNvPr>
          <p:cNvSpPr/>
          <p:nvPr/>
        </p:nvSpPr>
        <p:spPr>
          <a:xfrm>
            <a:off x="-8356" y="5624282"/>
            <a:ext cx="9144000" cy="723599"/>
          </a:xfrm>
          <a:prstGeom prst="rect">
            <a:avLst/>
          </a:prstGeom>
          <a:solidFill>
            <a:srgbClr val="FFC000">
              <a:lumMod val="20000"/>
              <a:lumOff val="80000"/>
            </a:srgbClr>
          </a:solidFill>
          <a:ln w="12700" cap="flat" cmpd="sng" algn="ctr">
            <a:noFill/>
            <a:prstDash val="solid"/>
            <a:miter lim="800000"/>
          </a:ln>
          <a:effectLst/>
        </p:spPr>
        <p:txBody>
          <a:bodyPr tIns="0" bIns="82800"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t>By efficiently integrating </a:t>
            </a:r>
            <a:r>
              <a:rPr kumimoji="0" lang="en-GB" sz="2000" b="1" i="0" u="none" strike="noStrike" kern="0" cap="none" spc="0" normalizeH="0" baseline="0" noProof="0" dirty="0" err="1">
                <a:ln>
                  <a:noFill/>
                </a:ln>
                <a:solidFill>
                  <a:srgbClr val="2F9A7E"/>
                </a:solidFill>
                <a:effectLst/>
                <a:uLnTx/>
                <a:uFillTx/>
                <a:latin typeface="Corbel" panose="020B0503020204020204" pitchFamily="34" charset="0"/>
                <a:ea typeface="+mn-ea"/>
                <a:cs typeface="+mn-cs"/>
              </a:rPr>
              <a:t>SAGe</a:t>
            </a:r>
            <a:r>
              <a:rPr kumimoji="0" lang="en-GB" sz="2000" b="1" i="0" u="none" strike="noStrike" kern="0" cap="none" spc="0" normalizeH="0" baseline="-25000" noProof="0" dirty="0" err="1">
                <a:ln>
                  <a:noFill/>
                </a:ln>
                <a:solidFill>
                  <a:srgbClr val="2F9A7E"/>
                </a:solidFill>
                <a:effectLst/>
                <a:uLnTx/>
                <a:uFillTx/>
                <a:latin typeface="Corbel" panose="020B0503020204020204" pitchFamily="34" charset="0"/>
                <a:ea typeface="+mn-ea"/>
                <a:cs typeface="+mn-cs"/>
              </a:rPr>
              <a:t>SSD</a:t>
            </a:r>
            <a: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t> with NDP </a:t>
            </a:r>
            <a:b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br>
            <a:r>
              <a:rPr kumimoji="0" lang="en-GB" sz="2000" b="1" i="0" u="none" strike="noStrike" kern="0" cap="none" spc="0" normalizeH="0" baseline="0" noProof="0" dirty="0" err="1">
                <a:ln>
                  <a:noFill/>
                </a:ln>
                <a:solidFill>
                  <a:srgbClr val="2F9A7E"/>
                </a:solidFill>
                <a:effectLst/>
                <a:uLnTx/>
                <a:uFillTx/>
                <a:latin typeface="Corbel" panose="020B0503020204020204" pitchFamily="34" charset="0"/>
                <a:ea typeface="+mn-ea"/>
                <a:cs typeface="+mn-cs"/>
              </a:rPr>
              <a:t>SAGe</a:t>
            </a:r>
            <a:r>
              <a:rPr kumimoji="0" lang="en-GB" sz="2000" b="1" i="0" u="none" strike="noStrike" kern="0" cap="none" spc="0" normalizeH="0" baseline="-25000" noProof="0" dirty="0" err="1">
                <a:ln>
                  <a:noFill/>
                </a:ln>
                <a:solidFill>
                  <a:srgbClr val="2F9A7E"/>
                </a:solidFill>
                <a:effectLst/>
                <a:uLnTx/>
                <a:uFillTx/>
                <a:latin typeface="Corbel" panose="020B0503020204020204" pitchFamily="34" charset="0"/>
                <a:ea typeface="+mn-ea"/>
                <a:cs typeface="+mn-cs"/>
              </a:rPr>
              <a:t>SSD</a:t>
            </a:r>
            <a:r>
              <a:rPr kumimoji="0" lang="en-GB" sz="2000" b="1" i="0" u="none" strike="noStrike" kern="0" cap="none" spc="0" normalizeH="0" baseline="0" noProof="0" dirty="0" err="1">
                <a:ln>
                  <a:noFill/>
                </a:ln>
                <a:solidFill>
                  <a:srgbClr val="2F9A7E"/>
                </a:solidFill>
                <a:effectLst/>
                <a:uLnTx/>
                <a:uFillTx/>
                <a:latin typeface="Corbel" panose="020B0503020204020204" pitchFamily="34" charset="0"/>
                <a:ea typeface="+mn-ea"/>
                <a:cs typeface="+mn-cs"/>
              </a:rPr>
              <a:t>+NDP</a:t>
            </a:r>
            <a:r>
              <a:rPr kumimoji="0" lang="en-GB" sz="2000" b="1" i="0" u="none" strike="noStrike" kern="0" cap="none" spc="0" normalizeH="0" baseline="0" noProof="0" dirty="0">
                <a:ln>
                  <a:noFill/>
                </a:ln>
                <a:solidFill>
                  <a:srgbClr val="2F9A7E"/>
                </a:solidFill>
                <a:effectLst/>
                <a:uLnTx/>
                <a:uFillTx/>
                <a:latin typeface="Corbel" panose="020B0503020204020204" pitchFamily="34" charset="0"/>
                <a:ea typeface="+mn-ea"/>
                <a:cs typeface="+mn-cs"/>
              </a:rPr>
              <a:t> leads to large speedups</a:t>
            </a:r>
          </a:p>
        </p:txBody>
      </p:sp>
      <p:sp>
        <p:nvSpPr>
          <p:cNvPr id="3" name="TextBox 2">
            <a:extLst>
              <a:ext uri="{FF2B5EF4-FFF2-40B4-BE49-F238E27FC236}">
                <a16:creationId xmlns:a16="http://schemas.microsoft.com/office/drawing/2014/main" id="{402AFDAF-C406-492C-503D-F4592D587714}"/>
              </a:ext>
            </a:extLst>
          </p:cNvPr>
          <p:cNvSpPr txBox="1"/>
          <p:nvPr/>
        </p:nvSpPr>
        <p:spPr>
          <a:xfrm>
            <a:off x="7172212" y="987723"/>
            <a:ext cx="1483069" cy="276999"/>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SAGe</a:t>
            </a:r>
            <a:r>
              <a:rPr kumimoji="0" lang="en-CH" sz="1800" b="1" i="0" u="none" strike="noStrike" kern="1200" cap="none" spc="0" normalizeH="0" baseline="-25000" noProof="0" dirty="0">
                <a:ln>
                  <a:noFill/>
                </a:ln>
                <a:solidFill>
                  <a:prstClr val="black"/>
                </a:solidFill>
                <a:effectLst/>
                <a:uLnTx/>
                <a:uFillTx/>
                <a:latin typeface="Calibri" panose="020F0502020204030204"/>
                <a:ea typeface="+mn-ea"/>
                <a:cs typeface="+mn-cs"/>
              </a:rPr>
              <a:t>SSD</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+NDP</a:t>
            </a:r>
            <a:endParaRPr kumimoji="0" lang="en-CH"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601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chart seriesIdx="0"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chart seriesIdx="1"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chart seriesIdx="2"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chart seriesIdx="3" categoryIdx="-4" bldStep="series"/>
                                            </p:graphic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graphicEl>
                                              <a:chart seriesIdx="4" categoryIdx="-4" bldStep="series"/>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graphicEl>
                                              <a:chart seriesIdx="5" categoryIdx="-4" bldStep="series"/>
                                            </p:graphic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Graphic spid="4" grpId="0" uiExpand="1">
        <p:bldSub>
          <a:bldChart bld="series"/>
        </p:bldSub>
      </p:bldGraphic>
      <p:bldP spid="14" grpId="0"/>
      <p:bldP spid="55" grpId="0" animBg="1"/>
      <p:bldP spid="57" grpId="0" animBg="1"/>
      <p:bldP spid="59" grpId="0" animBg="1"/>
      <p:bldP spid="60" grpId="0" animBg="1"/>
      <p:bldP spid="3"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0342F84-54AA-DF5E-1D56-9C7BFE343DEB}"/>
              </a:ext>
            </a:extLst>
          </p:cNvPr>
          <p:cNvSpPr/>
          <p:nvPr/>
        </p:nvSpPr>
        <p:spPr>
          <a:xfrm>
            <a:off x="6676908" y="1772779"/>
            <a:ext cx="1027630" cy="2296173"/>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3E70375-F21B-2A1D-32C3-1A66136C3863}"/>
              </a:ext>
            </a:extLst>
          </p:cNvPr>
          <p:cNvSpPr>
            <a:spLocks noGrp="1"/>
          </p:cNvSpPr>
          <p:nvPr>
            <p:ph type="title"/>
          </p:nvPr>
        </p:nvSpPr>
        <p:spPr/>
        <p:txBody>
          <a:bodyPr/>
          <a:lstStyle/>
          <a:p>
            <a:r>
              <a:rPr kumimoji="0" lang="en-CH" sz="3600" b="1" i="0" u="none" strike="noStrike" kern="1200" cap="none" spc="0" normalizeH="0" baseline="0" noProof="0" dirty="0">
                <a:ln>
                  <a:noFill/>
                </a:ln>
                <a:solidFill>
                  <a:srgbClr val="06436E"/>
                </a:solidFill>
                <a:effectLst/>
                <a:uLnTx/>
                <a:uFillTx/>
                <a:latin typeface="Corbel" panose="020B0503020204020204" pitchFamily="34" charset="0"/>
                <a:ea typeface="+mj-ea"/>
                <a:cs typeface="+mj-cs"/>
              </a:rPr>
              <a:t>Reduction in Energy Consumption</a:t>
            </a:r>
            <a:endParaRPr lang="en-CH" dirty="0"/>
          </a:p>
        </p:txBody>
      </p:sp>
      <p:sp>
        <p:nvSpPr>
          <p:cNvPr id="3" name="Content Placeholder 2">
            <a:extLst>
              <a:ext uri="{FF2B5EF4-FFF2-40B4-BE49-F238E27FC236}">
                <a16:creationId xmlns:a16="http://schemas.microsoft.com/office/drawing/2014/main" id="{C8B09E60-9431-FA13-9F8C-190BA83E8523}"/>
              </a:ext>
            </a:extLst>
          </p:cNvPr>
          <p:cNvSpPr>
            <a:spLocks noGrp="1"/>
          </p:cNvSpPr>
          <p:nvPr>
            <p:ph idx="1"/>
          </p:nvPr>
        </p:nvSpPr>
        <p:spPr>
          <a:xfrm>
            <a:off x="156380" y="874930"/>
            <a:ext cx="8831242" cy="608732"/>
          </a:xfrm>
        </p:spPr>
        <p:txBody>
          <a:bodyPr/>
          <a:lstStyle/>
          <a:p>
            <a:pPr marL="123950" lvl="1" indent="0">
              <a:buNone/>
            </a:pPr>
            <a:r>
              <a:rPr lang="en-GB" sz="2000" dirty="0"/>
              <a:t>Normalized to (N)</a:t>
            </a:r>
            <a:r>
              <a:rPr lang="en-GB" sz="2000" dirty="0" err="1"/>
              <a:t>SprAcc</a:t>
            </a:r>
            <a:r>
              <a:rPr lang="en-GB" sz="2000" dirty="0"/>
              <a:t> (higher is better)</a:t>
            </a:r>
            <a:endParaRPr lang="en-CH" sz="2000" dirty="0"/>
          </a:p>
        </p:txBody>
      </p:sp>
      <p:graphicFrame>
        <p:nvGraphicFramePr>
          <p:cNvPr id="4" name="Chart 3">
            <a:extLst>
              <a:ext uri="{FF2B5EF4-FFF2-40B4-BE49-F238E27FC236}">
                <a16:creationId xmlns:a16="http://schemas.microsoft.com/office/drawing/2014/main" id="{012F609E-A827-202F-6E13-D65290396970}"/>
              </a:ext>
            </a:extLst>
          </p:cNvPr>
          <p:cNvGraphicFramePr>
            <a:graphicFrameLocks/>
          </p:cNvGraphicFramePr>
          <p:nvPr/>
        </p:nvGraphicFramePr>
        <p:xfrm>
          <a:off x="724671" y="1409723"/>
          <a:ext cx="8181870" cy="316029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84C1B28A-A455-39A4-3B38-50C745679C2F}"/>
              </a:ext>
            </a:extLst>
          </p:cNvPr>
          <p:cNvSpPr txBox="1"/>
          <p:nvPr/>
        </p:nvSpPr>
        <p:spPr>
          <a:xfrm rot="16200000">
            <a:off x="-798513" y="2702799"/>
            <a:ext cx="265496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Energy</a:t>
            </a:r>
            <a:b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Reductuion</a:t>
            </a:r>
          </a:p>
        </p:txBody>
      </p:sp>
      <p:sp>
        <p:nvSpPr>
          <p:cNvPr id="6" name="Rectangle 5">
            <a:extLst>
              <a:ext uri="{FF2B5EF4-FFF2-40B4-BE49-F238E27FC236}">
                <a16:creationId xmlns:a16="http://schemas.microsoft.com/office/drawing/2014/main" id="{1F4CE749-EC68-FB12-80C0-E35C3F063512}"/>
              </a:ext>
            </a:extLst>
          </p:cNvPr>
          <p:cNvSpPr/>
          <p:nvPr/>
        </p:nvSpPr>
        <p:spPr>
          <a:xfrm>
            <a:off x="0" y="4846575"/>
            <a:ext cx="9144000" cy="1163336"/>
          </a:xfrm>
          <a:prstGeom prst="rect">
            <a:avLst/>
          </a:prstGeom>
          <a:solidFill>
            <a:srgbClr val="FFC000">
              <a:lumMod val="20000"/>
              <a:lumOff val="80000"/>
            </a:srgbClr>
          </a:solidFill>
          <a:ln w="12700" cap="flat" cmpd="sng" algn="ctr">
            <a:noFill/>
            <a:prstDash val="solid"/>
            <a:miter lim="800000"/>
          </a:ln>
          <a:effectLst/>
        </p:spPr>
        <p:txBody>
          <a:bodyPr tIns="0" bIns="0" rtlCol="0" anchor="ctr"/>
          <a:lstStyle/>
          <a:p>
            <a:pPr marL="0" marR="0" lvl="0" indent="0" algn="ctr" defTabSz="914400" rtl="0" eaLnBrk="1" fontAlgn="auto" latinLnBrk="0" hangingPunct="1">
              <a:lnSpc>
                <a:spcPct val="70000"/>
              </a:lnSpc>
              <a:spcBef>
                <a:spcPts val="0"/>
              </a:spcBef>
              <a:spcAft>
                <a:spcPts val="100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 provides significant energy reduction over both </a:t>
            </a:r>
          </a:p>
          <a:p>
            <a:pPr marL="0" marR="0" lvl="0" indent="0" algn="ctr" defTabSz="914400" rtl="0" eaLnBrk="1" fontAlgn="auto" latinLnBrk="0" hangingPunct="1">
              <a:lnSpc>
                <a:spcPct val="70000"/>
              </a:lnSpc>
              <a:spcBef>
                <a:spcPts val="0"/>
              </a:spcBef>
              <a:spcAft>
                <a:spcPts val="1000"/>
              </a:spcAft>
              <a:buClrTx/>
              <a:buSzTx/>
              <a:buFontTx/>
              <a:buNone/>
              <a:tabLst/>
              <a:defRPr/>
            </a:pPr>
            <a:r>
              <a:rPr kumimoji="0" lang="en-GB" sz="2000" b="1" i="0" u="none" strike="noStrike" kern="0" cap="none" spc="0" normalizeH="0" baseline="0" noProof="0" dirty="0">
                <a:ln>
                  <a:noFill/>
                </a:ln>
                <a:solidFill>
                  <a:srgbClr val="C812BD"/>
                </a:solidFill>
                <a:effectLst/>
                <a:uLnTx/>
                <a:uFillTx/>
                <a:latin typeface="Corbel" panose="020B0503020204020204" pitchFamily="34" charset="0"/>
                <a:ea typeface="+mn-ea"/>
                <a:cs typeface="+mn-cs"/>
              </a:rPr>
              <a:t>general-purpose</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GB" sz="2000" b="1" i="0" u="none" strike="noStrike" kern="0" cap="none" spc="0" normalizeH="0" baseline="0" noProof="0" dirty="0">
                <a:ln>
                  <a:noFill/>
                </a:ln>
                <a:solidFill>
                  <a:srgbClr val="ED7D31"/>
                </a:solidFill>
                <a:effectLst/>
                <a:uLnTx/>
                <a:uFillTx/>
                <a:latin typeface="Corbel" panose="020B0503020204020204" pitchFamily="34" charset="0"/>
                <a:ea typeface="+mn-ea"/>
                <a:cs typeface="+mn-cs"/>
              </a:rPr>
              <a:t>genomics-specific</a:t>
            </a:r>
            <a:r>
              <a:rPr kumimoji="0" lang="en-GB" sz="20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baselines</a:t>
            </a:r>
          </a:p>
        </p:txBody>
      </p:sp>
      <p:cxnSp>
        <p:nvCxnSpPr>
          <p:cNvPr id="8" name="Straight Connector 7">
            <a:extLst>
              <a:ext uri="{FF2B5EF4-FFF2-40B4-BE49-F238E27FC236}">
                <a16:creationId xmlns:a16="http://schemas.microsoft.com/office/drawing/2014/main" id="{30ED9086-4A3D-91E2-15B0-7C904ABC6621}"/>
              </a:ext>
            </a:extLst>
          </p:cNvPr>
          <p:cNvCxnSpPr>
            <a:cxnSpLocks/>
          </p:cNvCxnSpPr>
          <p:nvPr/>
        </p:nvCxnSpPr>
        <p:spPr>
          <a:xfrm>
            <a:off x="6659631" y="1772779"/>
            <a:ext cx="2989" cy="2296173"/>
          </a:xfrm>
          <a:prstGeom prst="line">
            <a:avLst/>
          </a:prstGeom>
          <a:noFill/>
          <a:ln w="15875" cap="flat" cmpd="sng" algn="ctr">
            <a:solidFill>
              <a:sysClr val="windowText" lastClr="000000"/>
            </a:solidFill>
            <a:prstDash val="sysDash"/>
            <a:miter lim="800000"/>
          </a:ln>
          <a:effectLst/>
        </p:spPr>
      </p:cxnSp>
      <p:grpSp>
        <p:nvGrpSpPr>
          <p:cNvPr id="19" name="Group 18">
            <a:extLst>
              <a:ext uri="{FF2B5EF4-FFF2-40B4-BE49-F238E27FC236}">
                <a16:creationId xmlns:a16="http://schemas.microsoft.com/office/drawing/2014/main" id="{D1558D46-5BD0-E527-A022-8B29D8FFA724}"/>
              </a:ext>
            </a:extLst>
          </p:cNvPr>
          <p:cNvGrpSpPr/>
          <p:nvPr/>
        </p:nvGrpSpPr>
        <p:grpSpPr>
          <a:xfrm>
            <a:off x="6802702" y="1872791"/>
            <a:ext cx="664605" cy="1753249"/>
            <a:chOff x="6883782" y="2275826"/>
            <a:chExt cx="664605" cy="1753249"/>
          </a:xfrm>
        </p:grpSpPr>
        <p:cxnSp>
          <p:nvCxnSpPr>
            <p:cNvPr id="10" name="Straight Arrow Connector 9">
              <a:extLst>
                <a:ext uri="{FF2B5EF4-FFF2-40B4-BE49-F238E27FC236}">
                  <a16:creationId xmlns:a16="http://schemas.microsoft.com/office/drawing/2014/main" id="{AEC31DAF-2702-CA43-015A-AF0E6C1DBCB0}"/>
                </a:ext>
              </a:extLst>
            </p:cNvPr>
            <p:cNvCxnSpPr>
              <a:cxnSpLocks/>
            </p:cNvCxnSpPr>
            <p:nvPr/>
          </p:nvCxnSpPr>
          <p:spPr>
            <a:xfrm>
              <a:off x="7277155" y="2832939"/>
              <a:ext cx="0" cy="953249"/>
            </a:xfrm>
            <a:prstGeom prst="straightConnector1">
              <a:avLst/>
            </a:prstGeom>
            <a:noFill/>
            <a:ln w="15875" cap="flat" cmpd="sng" algn="ctr">
              <a:solidFill>
                <a:srgbClr val="ED7D31"/>
              </a:solidFill>
              <a:prstDash val="solid"/>
              <a:miter lim="800000"/>
              <a:headEnd type="triangle" w="lg" len="med"/>
              <a:tailEnd type="triangle" w="lg" len="med"/>
            </a:ln>
            <a:effectLst>
              <a:glow rad="12700">
                <a:schemeClr val="bg1">
                  <a:alpha val="86544"/>
                </a:schemeClr>
              </a:glow>
            </a:effectLst>
          </p:spPr>
        </p:cxnSp>
        <p:cxnSp>
          <p:nvCxnSpPr>
            <p:cNvPr id="11" name="Straight Arrow Connector 10">
              <a:extLst>
                <a:ext uri="{FF2B5EF4-FFF2-40B4-BE49-F238E27FC236}">
                  <a16:creationId xmlns:a16="http://schemas.microsoft.com/office/drawing/2014/main" id="{F2930ECA-D1ED-8C1A-8438-E1432824ED35}"/>
                </a:ext>
              </a:extLst>
            </p:cNvPr>
            <p:cNvCxnSpPr>
              <a:cxnSpLocks/>
            </p:cNvCxnSpPr>
            <p:nvPr/>
          </p:nvCxnSpPr>
          <p:spPr>
            <a:xfrm>
              <a:off x="7012429" y="2832939"/>
              <a:ext cx="0" cy="1196136"/>
            </a:xfrm>
            <a:prstGeom prst="straightConnector1">
              <a:avLst/>
            </a:prstGeom>
            <a:noFill/>
            <a:ln w="15875" cap="flat" cmpd="sng" algn="ctr">
              <a:solidFill>
                <a:srgbClr val="C812BD"/>
              </a:solidFill>
              <a:prstDash val="solid"/>
              <a:miter lim="800000"/>
              <a:headEnd type="triangle" w="lg" len="med"/>
              <a:tailEnd type="triangle" w="lg" len="med"/>
            </a:ln>
            <a:effectLst>
              <a:glow rad="12700">
                <a:schemeClr val="bg1">
                  <a:alpha val="86544"/>
                </a:schemeClr>
              </a:glow>
            </a:effectLst>
          </p:spPr>
        </p:cxnSp>
        <p:cxnSp>
          <p:nvCxnSpPr>
            <p:cNvPr id="16" name="Straight Connector 15">
              <a:extLst>
                <a:ext uri="{FF2B5EF4-FFF2-40B4-BE49-F238E27FC236}">
                  <a16:creationId xmlns:a16="http://schemas.microsoft.com/office/drawing/2014/main" id="{11537F64-C8F8-3F77-F318-42A6B82809EB}"/>
                </a:ext>
              </a:extLst>
            </p:cNvPr>
            <p:cNvCxnSpPr>
              <a:cxnSpLocks/>
            </p:cNvCxnSpPr>
            <p:nvPr/>
          </p:nvCxnSpPr>
          <p:spPr>
            <a:xfrm>
              <a:off x="6943728" y="2845358"/>
              <a:ext cx="604659" cy="0"/>
            </a:xfrm>
            <a:prstGeom prst="line">
              <a:avLst/>
            </a:prstGeom>
            <a:noFill/>
            <a:ln w="15875" cap="flat" cmpd="sng" algn="ctr">
              <a:solidFill>
                <a:srgbClr val="E7E6E6">
                  <a:lumMod val="50000"/>
                </a:srgbClr>
              </a:solidFill>
              <a:prstDash val="sysDash"/>
              <a:miter lim="800000"/>
            </a:ln>
            <a:effectLst/>
          </p:spPr>
        </p:cxnSp>
        <p:sp>
          <p:nvSpPr>
            <p:cNvPr id="17" name="TextBox 16">
              <a:extLst>
                <a:ext uri="{FF2B5EF4-FFF2-40B4-BE49-F238E27FC236}">
                  <a16:creationId xmlns:a16="http://schemas.microsoft.com/office/drawing/2014/main" id="{D91FF624-9001-E9E1-915E-A97B6E256D51}"/>
                </a:ext>
              </a:extLst>
            </p:cNvPr>
            <p:cNvSpPr txBox="1"/>
            <p:nvPr/>
          </p:nvSpPr>
          <p:spPr>
            <a:xfrm rot="16200000">
              <a:off x="7022525" y="2401993"/>
              <a:ext cx="498556"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ED7D31"/>
                  </a:solidFill>
                  <a:effectLst/>
                  <a:uLnTx/>
                  <a:uFillTx/>
                  <a:latin typeface="Calibri" panose="020F0502020204030204"/>
                  <a:ea typeface="+mn-ea"/>
                  <a:cs typeface="+mn-cs"/>
                </a:rPr>
                <a:t>16.9x</a:t>
              </a:r>
              <a:endParaRPr kumimoji="0" lang="en-CH" sz="1400" b="1" i="0" u="none" strike="noStrike" kern="0" cap="none" spc="0" normalizeH="0" baseline="0" noProof="0" dirty="0">
                <a:ln>
                  <a:noFill/>
                </a:ln>
                <a:solidFill>
                  <a:srgbClr val="ED7D31"/>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69AB2CDB-98BA-7489-9D40-126617042E9E}"/>
                </a:ext>
              </a:extLst>
            </p:cNvPr>
            <p:cNvSpPr txBox="1"/>
            <p:nvPr/>
          </p:nvSpPr>
          <p:spPr>
            <a:xfrm rot="16200000">
              <a:off x="6764177" y="2400641"/>
              <a:ext cx="485432" cy="246221"/>
            </a:xfrm>
            <a:prstGeom prst="rect">
              <a:avLst/>
            </a:prstGeom>
            <a:solidFill>
              <a:srgbClr val="E7E6E6"/>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0" cap="none" spc="0" normalizeH="0" baseline="0" noProof="0" dirty="0">
                  <a:ln>
                    <a:noFill/>
                  </a:ln>
                  <a:solidFill>
                    <a:srgbClr val="C812BD"/>
                  </a:solidFill>
                  <a:effectLst/>
                  <a:uLnTx/>
                  <a:uFillTx/>
                  <a:latin typeface="Calibri" panose="020F0502020204030204"/>
                  <a:ea typeface="+mn-ea"/>
                  <a:cs typeface="+mn-cs"/>
                </a:rPr>
                <a:t>34.0x</a:t>
              </a:r>
              <a:endParaRPr kumimoji="0" lang="en-CH" sz="1400" b="1" i="0" u="none" strike="noStrike" kern="0" cap="none" spc="0" normalizeH="0" baseline="0" noProof="0" dirty="0">
                <a:ln>
                  <a:noFill/>
                </a:ln>
                <a:solidFill>
                  <a:srgbClr val="C812BD"/>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0370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graphicEl>
                                              <a:chart seriesIdx="0" categoryIdx="-4" bldStep="series"/>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graphicEl>
                                              <a:chart seriesIdx="1" categoryIdx="-4" bldStep="series"/>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graphicEl>
                                              <a:chart seriesIdx="2" categoryIdx="-4" bldStep="series"/>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4" grpId="0" uiExpand="1">
        <p:bldSub>
          <a:bldChart bld="series"/>
        </p:bldSub>
      </p:bldGraphic>
      <p:bldP spid="5" grpId="0"/>
      <p:bldP spid="6" grpId="0" animBg="1"/>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77151-4E06-459C-4C70-8C93408EDBA1}"/>
              </a:ext>
            </a:extLst>
          </p:cNvPr>
          <p:cNvSpPr>
            <a:spLocks noGrp="1"/>
          </p:cNvSpPr>
          <p:nvPr>
            <p:ph type="title"/>
          </p:nvPr>
        </p:nvSpPr>
        <p:spPr/>
        <p:txBody>
          <a:bodyPr/>
          <a:lstStyle/>
          <a:p>
            <a:r>
              <a:rPr lang="en-CH" dirty="0"/>
              <a:t>Compression Ratio</a:t>
            </a:r>
          </a:p>
        </p:txBody>
      </p:sp>
      <p:graphicFrame>
        <p:nvGraphicFramePr>
          <p:cNvPr id="4" name="Table 3">
            <a:extLst>
              <a:ext uri="{FF2B5EF4-FFF2-40B4-BE49-F238E27FC236}">
                <a16:creationId xmlns:a16="http://schemas.microsoft.com/office/drawing/2014/main" id="{B6CB1B76-DB5D-194D-1BC8-204B92D08FCE}"/>
              </a:ext>
            </a:extLst>
          </p:cNvPr>
          <p:cNvGraphicFramePr>
            <a:graphicFrameLocks noGrp="1"/>
          </p:cNvGraphicFramePr>
          <p:nvPr>
            <p:extLst>
              <p:ext uri="{D42A27DB-BD31-4B8C-83A1-F6EECF244321}">
                <p14:modId xmlns:p14="http://schemas.microsoft.com/office/powerpoint/2010/main" val="2994958844"/>
              </p:ext>
            </p:extLst>
          </p:nvPr>
        </p:nvGraphicFramePr>
        <p:xfrm>
          <a:off x="489397" y="1064038"/>
          <a:ext cx="8165205" cy="2765896"/>
        </p:xfrm>
        <a:graphic>
          <a:graphicData uri="http://schemas.openxmlformats.org/drawingml/2006/table">
            <a:tbl>
              <a:tblPr/>
              <a:tblGrid>
                <a:gridCol w="1086824">
                  <a:extLst>
                    <a:ext uri="{9D8B030D-6E8A-4147-A177-3AD203B41FA5}">
                      <a16:colId xmlns:a16="http://schemas.microsoft.com/office/drawing/2014/main" val="123597305"/>
                    </a:ext>
                  </a:extLst>
                </a:gridCol>
                <a:gridCol w="2157215">
                  <a:extLst>
                    <a:ext uri="{9D8B030D-6E8A-4147-A177-3AD203B41FA5}">
                      <a16:colId xmlns:a16="http://schemas.microsoft.com/office/drawing/2014/main" val="3494495105"/>
                    </a:ext>
                  </a:extLst>
                </a:gridCol>
                <a:gridCol w="1610090">
                  <a:extLst>
                    <a:ext uri="{9D8B030D-6E8A-4147-A177-3AD203B41FA5}">
                      <a16:colId xmlns:a16="http://schemas.microsoft.com/office/drawing/2014/main" val="2405678777"/>
                    </a:ext>
                  </a:extLst>
                </a:gridCol>
                <a:gridCol w="1785937">
                  <a:extLst>
                    <a:ext uri="{9D8B030D-6E8A-4147-A177-3AD203B41FA5}">
                      <a16:colId xmlns:a16="http://schemas.microsoft.com/office/drawing/2014/main" val="4273992995"/>
                    </a:ext>
                  </a:extLst>
                </a:gridCol>
                <a:gridCol w="1525139">
                  <a:extLst>
                    <a:ext uri="{9D8B030D-6E8A-4147-A177-3AD203B41FA5}">
                      <a16:colId xmlns:a16="http://schemas.microsoft.com/office/drawing/2014/main" val="4092833312"/>
                    </a:ext>
                  </a:extLst>
                </a:gridCol>
              </a:tblGrid>
              <a:tr h="439973">
                <a:tc rowSpan="2">
                  <a:txBody>
                    <a:bodyPr/>
                    <a:lstStyle/>
                    <a:p>
                      <a:pPr algn="ctr" fontAlgn="b"/>
                      <a:r>
                        <a:rPr lang="en-GB" sz="2000" b="1" i="0" u="none" strike="noStrike" dirty="0">
                          <a:solidFill>
                            <a:schemeClr val="bg1"/>
                          </a:solidFill>
                          <a:effectLst/>
                          <a:latin typeface="Corbel" panose="020B0503020204020204" pitchFamily="34" charset="0"/>
                        </a:rPr>
                        <a:t>Read Set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rowSpan="2">
                  <a:txBody>
                    <a:bodyPr/>
                    <a:lstStyle/>
                    <a:p>
                      <a:pPr algn="ctr" fontAlgn="b"/>
                      <a:r>
                        <a:rPr lang="en-GB" sz="2000" b="1" u="none" strike="noStrike" dirty="0">
                          <a:solidFill>
                            <a:schemeClr val="bg1"/>
                          </a:solidFill>
                          <a:effectLst/>
                          <a:latin typeface="Corbel" panose="020B0503020204020204" pitchFamily="34" charset="0"/>
                        </a:rPr>
                        <a:t>Uncompressed </a:t>
                      </a:r>
                      <a:br>
                        <a:rPr lang="en-GB" sz="2000" b="1" u="none" strike="noStrike" dirty="0">
                          <a:solidFill>
                            <a:schemeClr val="bg1"/>
                          </a:solidFill>
                          <a:effectLst/>
                          <a:latin typeface="Corbel" panose="020B0503020204020204" pitchFamily="34" charset="0"/>
                        </a:rPr>
                      </a:br>
                      <a:r>
                        <a:rPr lang="en-GB" sz="2000" b="1" u="none" strike="noStrike" dirty="0">
                          <a:solidFill>
                            <a:schemeClr val="bg1"/>
                          </a:solidFill>
                          <a:effectLst/>
                          <a:latin typeface="Corbel" panose="020B0503020204020204" pitchFamily="34" charset="0"/>
                        </a:rPr>
                        <a:t>Size (MB)</a:t>
                      </a:r>
                      <a:endParaRPr lang="en-GB" sz="2000" b="1" i="0" u="none" strike="noStrike" dirty="0">
                        <a:solidFill>
                          <a:schemeClr val="bg1"/>
                        </a:solidFill>
                        <a:effectLst/>
                        <a:latin typeface="Corbel" panose="020B0503020204020204" pitchFamily="34" charset="0"/>
                      </a:endParaRP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gridSpan="3">
                  <a:txBody>
                    <a:bodyPr/>
                    <a:lstStyle/>
                    <a:p>
                      <a:pPr algn="ctr" fontAlgn="b"/>
                      <a:r>
                        <a:rPr lang="en-GB" sz="2000" b="1" i="0" u="none" strike="noStrike" dirty="0">
                          <a:solidFill>
                            <a:schemeClr val="bg1"/>
                          </a:solidFill>
                          <a:effectLst/>
                          <a:latin typeface="Corbel" panose="020B0503020204020204" pitchFamily="34" charset="0"/>
                        </a:rPr>
                        <a:t>Compression Ratio</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hMerge="1">
                  <a:txBody>
                    <a:bodyPr/>
                    <a:lstStyle/>
                    <a:p>
                      <a:pPr algn="ctr" fontAlgn="b"/>
                      <a:endParaRPr lang="en-GB" sz="2000" b="1" i="0" u="none" strike="noStrike" dirty="0">
                        <a:solidFill>
                          <a:schemeClr val="bg1"/>
                        </a:solidFill>
                        <a:effectLst/>
                        <a:latin typeface="Corbel" panose="020B0503020204020204" pitchFamily="34" charset="0"/>
                      </a:endParaRP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hMerge="1">
                  <a:txBody>
                    <a:bodyPr/>
                    <a:lstStyle/>
                    <a:p>
                      <a:pPr algn="ctr" fontAlgn="b"/>
                      <a:endParaRPr lang="en-GB" sz="2000" b="1" i="0" u="none" strike="noStrike" dirty="0">
                        <a:solidFill>
                          <a:schemeClr val="bg1"/>
                        </a:solidFill>
                        <a:effectLst/>
                        <a:latin typeface="Corbel" panose="020B0503020204020204" pitchFamily="34" charset="0"/>
                      </a:endParaRPr>
                    </a:p>
                  </a:txBody>
                  <a:tcPr marL="9525" marR="9525" marT="9525" marB="0" anchor="ctr">
                    <a:lnL w="12700" cap="flat" cmpd="sng" algn="ctr">
                      <a:solidFill>
                        <a:sysClr val="window" lastClr="FFFFFF"/>
                      </a:solidFill>
                      <a:prstDash val="solid"/>
                      <a:round/>
                      <a:headEnd type="none" w="med" len="med"/>
                      <a:tailEnd type="none" w="med" len="med"/>
                    </a:lnL>
                    <a:lnR w="19050" cap="flat" cmpd="sng" algn="ctr">
                      <a:solidFill>
                        <a:sysClr val="windowText" lastClr="000000"/>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extLst>
                  <a:ext uri="{0D108BD9-81ED-4DB2-BD59-A6C34878D82A}">
                    <a16:rowId xmlns:a16="http://schemas.microsoft.com/office/drawing/2014/main" val="4026951622"/>
                  </a:ext>
                </a:extLst>
              </a:tr>
              <a:tr h="439973">
                <a:tc vMerge="1">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i="0" u="none" strike="noStrike" dirty="0">
                          <a:solidFill>
                            <a:schemeClr val="bg1"/>
                          </a:solidFill>
                          <a:effectLst/>
                          <a:latin typeface="Corbel" panose="020B0503020204020204" pitchFamily="34" charset="0"/>
                        </a:rPr>
                        <a:t>Read Set</a:t>
                      </a:r>
                    </a:p>
                  </a:txBody>
                  <a:tcPr marL="9525" marR="9525" marT="9525" marB="0" anchor="ctr">
                    <a:lnL w="19050" cap="flat" cmpd="sng" algn="ctr">
                      <a:solidFill>
                        <a:sysClr val="windowText" lastClr="000000"/>
                      </a:solidFill>
                      <a:prstDash val="solid"/>
                      <a:round/>
                      <a:headEnd type="none" w="med" len="med"/>
                      <a:tailEnd type="none" w="med" len="med"/>
                    </a:lnL>
                    <a:lnR w="12700" cmpd="sng">
                      <a:solidFill>
                        <a:sysClr val="window" lastClr="FFFFFF"/>
                      </a:solidFill>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vMerge="1">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solidFill>
                            <a:schemeClr val="bg1"/>
                          </a:solidFill>
                          <a:effectLst/>
                          <a:latin typeface="Corbel" panose="020B0503020204020204" pitchFamily="34" charset="0"/>
                        </a:rPr>
                        <a:t>Uncompressed </a:t>
                      </a:r>
                      <a:br>
                        <a:rPr lang="en-GB" sz="2000" b="1" u="none" strike="noStrike" dirty="0">
                          <a:solidFill>
                            <a:schemeClr val="bg1"/>
                          </a:solidFill>
                          <a:effectLst/>
                          <a:latin typeface="Corbel" panose="020B0503020204020204" pitchFamily="34" charset="0"/>
                        </a:rPr>
                      </a:br>
                      <a:r>
                        <a:rPr lang="en-GB" sz="2000" b="1" u="none" strike="noStrike" dirty="0">
                          <a:solidFill>
                            <a:schemeClr val="bg1"/>
                          </a:solidFill>
                          <a:effectLst/>
                          <a:latin typeface="Corbel" panose="020B0503020204020204" pitchFamily="34" charset="0"/>
                        </a:rPr>
                        <a:t>Size (MB)</a:t>
                      </a:r>
                      <a:endParaRPr lang="en-GB" sz="2000" b="1" i="0" u="none" strike="noStrike" dirty="0">
                        <a:solidFill>
                          <a:schemeClr val="bg1"/>
                        </a:solidFill>
                        <a:effectLst/>
                        <a:latin typeface="Corbel" panose="020B0503020204020204" pitchFamily="34" charset="0"/>
                      </a:endParaRPr>
                    </a:p>
                  </a:txBody>
                  <a:tcPr marL="9525" marR="9525" marT="9525" marB="0" anchor="ctr">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i="0" u="none" strike="noStrike" dirty="0" err="1">
                          <a:solidFill>
                            <a:schemeClr val="bg1"/>
                          </a:solidFill>
                          <a:effectLst/>
                          <a:latin typeface="Corbel" panose="020B0503020204020204" pitchFamily="34" charset="0"/>
                        </a:rPr>
                        <a:t>pigz</a:t>
                      </a:r>
                      <a:endParaRPr lang="en-GB" sz="2000" b="1" i="0" u="none" strike="noStrike" dirty="0">
                        <a:solidFill>
                          <a:schemeClr val="bg1"/>
                        </a:solidFill>
                        <a:effectLst/>
                        <a:latin typeface="Corbel" panose="020B0503020204020204" pitchFamily="34" charset="0"/>
                      </a:endParaRPr>
                    </a:p>
                  </a:txBody>
                  <a:tcPr marL="9525" marR="9525" marT="9525" marB="0" anchor="ctr">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a:txBody>
                    <a:bodyPr/>
                    <a:lstStyle/>
                    <a:p>
                      <a:pPr algn="ctr" fontAlgn="b"/>
                      <a:r>
                        <a:rPr lang="en-GB" sz="2000" b="1" i="0" u="none" strike="noStrike" dirty="0">
                          <a:solidFill>
                            <a:schemeClr val="bg1"/>
                          </a:solidFill>
                          <a:effectLst/>
                          <a:latin typeface="Corbel" panose="020B0503020204020204" pitchFamily="34" charset="0"/>
                        </a:rPr>
                        <a:t>(N)</a:t>
                      </a:r>
                      <a:r>
                        <a:rPr lang="en-GB" sz="2000" b="1" i="0" u="none" strike="noStrike" dirty="0" err="1">
                          <a:solidFill>
                            <a:schemeClr val="bg1"/>
                          </a:solidFill>
                          <a:effectLst/>
                          <a:latin typeface="Corbel" panose="020B0503020204020204" pitchFamily="34" charset="0"/>
                        </a:rPr>
                        <a:t>Spr</a:t>
                      </a:r>
                      <a:endParaRPr lang="en-GB" sz="2000" b="1" i="0" u="none" strike="noStrike" dirty="0">
                        <a:solidFill>
                          <a:schemeClr val="bg1"/>
                        </a:solidFill>
                        <a:effectLst/>
                        <a:latin typeface="Corbel" panose="020B0503020204020204" pitchFamily="34" charset="0"/>
                      </a:endParaRPr>
                    </a:p>
                  </a:txBody>
                  <a:tcPr marL="9525" marR="9525" marT="9525"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i="0" u="none" strike="noStrike" dirty="0">
                          <a:solidFill>
                            <a:schemeClr val="bg1"/>
                          </a:solidFill>
                          <a:effectLst/>
                          <a:latin typeface="Corbel" panose="020B0503020204020204" pitchFamily="34" charset="0"/>
                        </a:rPr>
                        <a:t>SAGe</a:t>
                      </a:r>
                    </a:p>
                  </a:txBody>
                  <a:tcPr marL="9525" marR="9525" marT="9525" marB="0" anchor="ctr">
                    <a:lnL w="12700" cmpd="sng">
                      <a:solidFill>
                        <a:sysClr val="window" lastClr="FFFFFF"/>
                      </a:solidFill>
                    </a:lnL>
                    <a:lnR w="12700" cap="flat" cmpd="sng" algn="ctr">
                      <a:solidFill>
                        <a:schemeClr val="tx1"/>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extLst>
                  <a:ext uri="{0D108BD9-81ED-4DB2-BD59-A6C34878D82A}">
                    <a16:rowId xmlns:a16="http://schemas.microsoft.com/office/drawing/2014/main" val="3262479441"/>
                  </a:ext>
                </a:extLst>
              </a:tr>
              <a:tr h="29816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effectLst/>
                          <a:latin typeface="+mn-lt"/>
                        </a:rPr>
                        <a:t>RS1</a:t>
                      </a:r>
                      <a:endParaRPr lang="en-GB" sz="2000" b="1"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mpd="sng">
                      <a:solidFill>
                        <a:sysClr val="window" lastClr="FFFFFF"/>
                      </a:solidFill>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38234">
                        <a:alpha val="5019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0" i="0" u="none" strike="noStrike" dirty="0">
                          <a:solidFill>
                            <a:srgbClr val="000000"/>
                          </a:solidFill>
                          <a:effectLst/>
                          <a:latin typeface="+mn-lt"/>
                        </a:rPr>
                        <a:t>5000</a:t>
                      </a:r>
                    </a:p>
                  </a:txBody>
                  <a:tcPr marL="9525" marR="9525" marT="9525" marB="0" anchor="b">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b="0" i="0" u="none" strike="noStrike" dirty="0">
                          <a:solidFill>
                            <a:srgbClr val="E8EFE8"/>
                          </a:solidFill>
                          <a:effectLst/>
                          <a:latin typeface="+mn-lt"/>
                        </a:rPr>
                        <a:t>0</a:t>
                      </a:r>
                      <a:r>
                        <a:rPr lang="en-CH" sz="2000" b="0" i="0" u="none" strike="noStrike" dirty="0">
                          <a:solidFill>
                            <a:srgbClr val="000000"/>
                          </a:solidFill>
                          <a:effectLst/>
                          <a:latin typeface="+mn-lt"/>
                        </a:rPr>
                        <a:t>3.4</a:t>
                      </a:r>
                    </a:p>
                  </a:txBody>
                  <a:tcPr marL="9525" marR="9525" marT="9525" marB="0" anchor="b">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p>
                      <a:pPr algn="ctr" fontAlgn="b"/>
                      <a:r>
                        <a:rPr lang="en-CH" sz="2000" b="0" i="0" u="none" strike="noStrike" dirty="0">
                          <a:solidFill>
                            <a:srgbClr val="000000"/>
                          </a:solidFill>
                          <a:effectLst/>
                          <a:latin typeface="+mn-lt"/>
                        </a:rPr>
                        <a:t>24.8</a:t>
                      </a:r>
                    </a:p>
                  </a:txBody>
                  <a:tcPr marL="9525" marR="9525" marT="9525" marB="0" anchor="b">
                    <a:lnL w="12700" cap="flat" cmpd="sng" algn="ctr">
                      <a:solidFill>
                        <a:sysClr val="window" lastClr="FFFFFF"/>
                      </a:solidFill>
                      <a:prstDash val="solid"/>
                      <a:round/>
                      <a:headEnd type="none" w="med" len="med"/>
                      <a:tailEnd type="none" w="med" len="med"/>
                    </a:lnL>
                    <a:lnR w="12700" cmpd="sng">
                      <a:solidFill>
                        <a:sysClr val="window" lastClr="FFFFFF"/>
                      </a:solidFill>
                    </a:lnR>
                    <a:lnT w="1905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b="0" i="0" u="none" strike="noStrike" dirty="0">
                          <a:solidFill>
                            <a:srgbClr val="000000"/>
                          </a:solidFill>
                          <a:effectLst/>
                          <a:latin typeface="+mn-lt"/>
                        </a:rPr>
                        <a:t>22.8</a:t>
                      </a:r>
                    </a:p>
                  </a:txBody>
                  <a:tcPr marL="9525" marR="9525" marT="9525" marB="0" anchor="b">
                    <a:lnL w="12700" cmpd="sng">
                      <a:solidFill>
                        <a:sysClr val="window" lastClr="FFFFFF"/>
                      </a:solidFill>
                    </a:lnL>
                    <a:lnR w="12700" cap="flat" cmpd="sng" algn="ctr">
                      <a:solidFill>
                        <a:schemeClr val="tx1"/>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1555883855"/>
                  </a:ext>
                </a:extLst>
              </a:tr>
              <a:tr h="29816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effectLst/>
                          <a:latin typeface="+mn-lt"/>
                        </a:rPr>
                        <a:t>RS2</a:t>
                      </a:r>
                      <a:endParaRPr lang="en-GB" sz="2000" b="1"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38234">
                        <a:alpha val="5019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0" i="0" u="none" strike="noStrike" dirty="0">
                          <a:solidFill>
                            <a:srgbClr val="000000"/>
                          </a:solidFill>
                          <a:effectLst/>
                          <a:latin typeface="+mn-lt"/>
                        </a:rPr>
                        <a:t>79000</a:t>
                      </a: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b="0" i="0" u="none" strike="noStrike" dirty="0">
                          <a:solidFill>
                            <a:srgbClr val="000000"/>
                          </a:solidFill>
                          <a:effectLst/>
                          <a:latin typeface="+mn-lt"/>
                        </a:rPr>
                        <a:t>12.5</a:t>
                      </a:r>
                      <a:endParaRPr lang="en-CH" sz="2000" b="0" i="0" u="none" strike="noStrike" dirty="0">
                        <a:solidFill>
                          <a:schemeClr val="tx1"/>
                        </a:solidFill>
                        <a:effectLst/>
                        <a:latin typeface="+mn-lt"/>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p>
                      <a:pPr algn="ctr" fontAlgn="b"/>
                      <a:r>
                        <a:rPr lang="en-CH" sz="2000" b="0" i="0" u="none" strike="noStrike" dirty="0">
                          <a:solidFill>
                            <a:srgbClr val="000000"/>
                          </a:solidFill>
                          <a:effectLst/>
                          <a:latin typeface="+mn-lt"/>
                        </a:rPr>
                        <a:t>40.2</a:t>
                      </a:r>
                    </a:p>
                  </a:txBody>
                  <a:tcPr marL="9525" marR="9525" marT="9525" marB="0" anchor="b">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b="0" i="0" u="none" strike="noStrike" dirty="0">
                          <a:solidFill>
                            <a:srgbClr val="000000"/>
                          </a:solidFill>
                          <a:effectLst/>
                          <a:latin typeface="+mn-lt"/>
                        </a:rPr>
                        <a:t>36.8</a:t>
                      </a:r>
                    </a:p>
                  </a:txBody>
                  <a:tcPr marL="9525" marR="9525" marT="9525" marB="0" anchor="b">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3565792525"/>
                  </a:ext>
                </a:extLst>
              </a:tr>
              <a:tr h="29816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effectLst/>
                          <a:latin typeface="+mn-lt"/>
                        </a:rPr>
                        <a:t>RS3</a:t>
                      </a:r>
                      <a:endParaRPr lang="en-GB" sz="2000" b="1"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38234">
                        <a:alpha val="5019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0" i="0" u="none" strike="noStrike" dirty="0">
                          <a:solidFill>
                            <a:srgbClr val="000000"/>
                          </a:solidFill>
                          <a:effectLst/>
                          <a:latin typeface="+mn-lt"/>
                        </a:rPr>
                        <a:t>4000</a:t>
                      </a: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b="0" i="0" u="none" strike="noStrike" dirty="0">
                          <a:solidFill>
                            <a:srgbClr val="E8EFE8"/>
                          </a:solidFill>
                          <a:effectLst/>
                          <a:latin typeface="+mn-lt"/>
                        </a:rPr>
                        <a:t>0</a:t>
                      </a:r>
                      <a:r>
                        <a:rPr lang="en-CH" sz="2000" b="0" i="0" u="none" strike="noStrike" dirty="0">
                          <a:solidFill>
                            <a:srgbClr val="000000"/>
                          </a:solidFill>
                          <a:effectLst/>
                          <a:latin typeface="+mn-lt"/>
                        </a:rPr>
                        <a:t>3.4</a:t>
                      </a: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p>
                      <a:pPr algn="ctr" fontAlgn="b"/>
                      <a:r>
                        <a:rPr lang="en-CH" sz="2000" b="0" i="0" u="none" strike="noStrike" dirty="0">
                          <a:solidFill>
                            <a:srgbClr val="E8EFE8"/>
                          </a:solidFill>
                          <a:effectLst/>
                          <a:latin typeface="+mn-lt"/>
                        </a:rPr>
                        <a:t>0</a:t>
                      </a:r>
                      <a:r>
                        <a:rPr lang="en-CH" sz="2000" b="0" i="0" u="none" strike="noStrike" dirty="0">
                          <a:solidFill>
                            <a:srgbClr val="000000"/>
                          </a:solidFill>
                          <a:effectLst/>
                          <a:latin typeface="+mn-lt"/>
                        </a:rPr>
                        <a:t>7.2</a:t>
                      </a:r>
                    </a:p>
                  </a:txBody>
                  <a:tcPr marL="9525" marR="9525" marT="9525" marB="0" anchor="b">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b="0" i="0" u="none" strike="noStrike" dirty="0">
                          <a:solidFill>
                            <a:srgbClr val="E8EFE8"/>
                          </a:solidFill>
                          <a:effectLst/>
                          <a:latin typeface="+mn-lt"/>
                        </a:rPr>
                        <a:t>0</a:t>
                      </a:r>
                      <a:r>
                        <a:rPr lang="en-CH" sz="2000" b="0" i="0" u="none" strike="noStrike" dirty="0">
                          <a:solidFill>
                            <a:srgbClr val="000000"/>
                          </a:solidFill>
                          <a:effectLst/>
                          <a:latin typeface="+mn-lt"/>
                        </a:rPr>
                        <a:t>7.1</a:t>
                      </a:r>
                    </a:p>
                  </a:txBody>
                  <a:tcPr marL="9525" marR="9525" marT="9525" marB="0" anchor="b">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1721199651"/>
                  </a:ext>
                </a:extLst>
              </a:tr>
              <a:tr h="29816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effectLst/>
                          <a:latin typeface="+mn-lt"/>
                        </a:rPr>
                        <a:t>RS4</a:t>
                      </a:r>
                      <a:endParaRPr lang="en-GB" sz="2000" b="1" i="0" u="none" strike="noStrike" dirty="0">
                        <a:solidFill>
                          <a:srgbClr val="000000"/>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38234">
                        <a:alpha val="5019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0" i="0" u="none" strike="noStrike" dirty="0">
                          <a:solidFill>
                            <a:srgbClr val="000000"/>
                          </a:solidFill>
                          <a:effectLst/>
                          <a:latin typeface="+mn-lt"/>
                        </a:rPr>
                        <a:t>12000</a:t>
                      </a: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b="0" i="0" u="none" strike="noStrike" dirty="0">
                          <a:solidFill>
                            <a:srgbClr val="E8EFE8"/>
                          </a:solidFill>
                          <a:effectLst/>
                          <a:latin typeface="+mn-lt"/>
                        </a:rPr>
                        <a:t>0</a:t>
                      </a:r>
                      <a:r>
                        <a:rPr lang="en-CH" sz="2000" b="0" i="0" u="none" strike="noStrike" dirty="0">
                          <a:solidFill>
                            <a:srgbClr val="000000"/>
                          </a:solidFill>
                          <a:effectLst/>
                          <a:latin typeface="+mn-lt"/>
                        </a:rPr>
                        <a:t>3.9</a:t>
                      </a: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p>
                      <a:pPr algn="ctr" fontAlgn="b"/>
                      <a:r>
                        <a:rPr lang="en-CH" sz="2000" b="0" i="0" u="none" strike="noStrike" dirty="0">
                          <a:solidFill>
                            <a:srgbClr val="E8EFE8"/>
                          </a:solidFill>
                          <a:effectLst/>
                          <a:latin typeface="+mn-lt"/>
                        </a:rPr>
                        <a:t>0</a:t>
                      </a:r>
                      <a:r>
                        <a:rPr lang="en-CH" sz="2000" b="0" i="0" u="none" strike="noStrike" dirty="0">
                          <a:solidFill>
                            <a:srgbClr val="000000"/>
                          </a:solidFill>
                          <a:effectLst/>
                          <a:latin typeface="+mn-lt"/>
                        </a:rPr>
                        <a:t>4.8</a:t>
                      </a:r>
                    </a:p>
                  </a:txBody>
                  <a:tcPr marL="9525" marR="9525" marT="9525" marB="0" anchor="b">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b="0" i="0" u="none" strike="noStrike" dirty="0">
                          <a:solidFill>
                            <a:srgbClr val="E8EFE8"/>
                          </a:solidFill>
                          <a:effectLst/>
                          <a:latin typeface="+mn-lt"/>
                        </a:rPr>
                        <a:t>0</a:t>
                      </a:r>
                      <a:r>
                        <a:rPr lang="en-CH" sz="2000" b="0" i="0" u="none" strike="noStrike" dirty="0">
                          <a:solidFill>
                            <a:srgbClr val="000000"/>
                          </a:solidFill>
                          <a:effectLst/>
                          <a:latin typeface="+mn-lt"/>
                        </a:rPr>
                        <a:t>4.5</a:t>
                      </a:r>
                    </a:p>
                  </a:txBody>
                  <a:tcPr marL="9525" marR="9525" marT="9525" marB="0" anchor="b">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3311369179"/>
                  </a:ext>
                </a:extLst>
              </a:tr>
              <a:tr h="298164">
                <a:tc>
                  <a:txBody>
                    <a:bodyPr/>
                    <a:lstStyle/>
                    <a:p>
                      <a:pPr algn="ctr" fontAlgn="b"/>
                      <a:r>
                        <a:rPr lang="en-GB" sz="2000" b="1" i="0" u="none" strike="noStrike" dirty="0">
                          <a:solidFill>
                            <a:srgbClr val="000000"/>
                          </a:solidFill>
                          <a:effectLst/>
                          <a:latin typeface="+mn-lt"/>
                        </a:rPr>
                        <a:t>RS5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38234">
                        <a:alpha val="50196"/>
                      </a:srgbClr>
                    </a:solidFill>
                  </a:tcPr>
                </a:tc>
                <a:tc>
                  <a:txBody>
                    <a:bodyPr/>
                    <a:lstStyle/>
                    <a:p>
                      <a:pPr algn="ctr" fontAlgn="b"/>
                      <a:r>
                        <a:rPr lang="en-GB" sz="2000" b="0" i="0" u="none" strike="noStrike" dirty="0">
                          <a:solidFill>
                            <a:srgbClr val="000000"/>
                          </a:solidFill>
                          <a:effectLst/>
                          <a:latin typeface="+mn-lt"/>
                        </a:rPr>
                        <a:t>88400</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p>
                      <a:pPr algn="ctr" fontAlgn="b"/>
                      <a:r>
                        <a:rPr lang="en-CH" sz="2000" b="0" i="0" u="none" strike="noStrike" dirty="0">
                          <a:solidFill>
                            <a:srgbClr val="E8EFE8"/>
                          </a:solidFill>
                          <a:effectLst/>
                          <a:latin typeface="+mn-lt"/>
                        </a:rPr>
                        <a:t>0</a:t>
                      </a:r>
                      <a:r>
                        <a:rPr lang="en-CH" sz="2000" b="0" i="0" u="none" strike="noStrike" dirty="0">
                          <a:solidFill>
                            <a:srgbClr val="000000"/>
                          </a:solidFill>
                          <a:effectLst/>
                          <a:latin typeface="+mn-lt"/>
                        </a:rPr>
                        <a:t>3.5</a:t>
                      </a:r>
                      <a:endParaRPr lang="en-CH" sz="2000" b="0" i="0" u="none" strike="noStrike" dirty="0">
                        <a:solidFill>
                          <a:schemeClr val="tx1"/>
                        </a:solidFill>
                        <a:effectLst/>
                        <a:latin typeface="+mn-lt"/>
                      </a:endParaRP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p>
                      <a:pPr algn="ctr" fontAlgn="b"/>
                      <a:r>
                        <a:rPr lang="en-CH" sz="2000" b="0" i="0" u="none" strike="noStrike" dirty="0">
                          <a:solidFill>
                            <a:srgbClr val="E8EFE8"/>
                          </a:solidFill>
                          <a:effectLst/>
                          <a:latin typeface="+mn-lt"/>
                        </a:rPr>
                        <a:t>0</a:t>
                      </a:r>
                      <a:r>
                        <a:rPr lang="en-CH" sz="2000" b="0" i="0" u="none" strike="noStrike" dirty="0">
                          <a:solidFill>
                            <a:srgbClr val="000000"/>
                          </a:solidFill>
                          <a:effectLst/>
                          <a:latin typeface="+mn-lt"/>
                        </a:rPr>
                        <a:t>7.6</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p>
                      <a:pPr algn="ctr" fontAlgn="b"/>
                      <a:r>
                        <a:rPr lang="en-CH" sz="2000" b="0" i="0" u="none" strike="noStrike" dirty="0">
                          <a:solidFill>
                            <a:srgbClr val="E8EFE8"/>
                          </a:solidFill>
                          <a:effectLst/>
                          <a:latin typeface="+mn-lt"/>
                        </a:rPr>
                        <a:t>0</a:t>
                      </a:r>
                      <a:r>
                        <a:rPr lang="en-CH" sz="2000" b="0" i="0" u="none" strike="noStrike" dirty="0">
                          <a:solidFill>
                            <a:srgbClr val="000000"/>
                          </a:solidFill>
                          <a:effectLst/>
                          <a:latin typeface="+mn-lt"/>
                        </a:rPr>
                        <a:t>7.8</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3868306249"/>
                  </a:ext>
                </a:extLst>
              </a:tr>
              <a:tr h="298164">
                <a:tc>
                  <a:txBody>
                    <a:bodyPr/>
                    <a:lstStyle/>
                    <a:p>
                      <a:pPr algn="ctr" fontAlgn="b"/>
                      <a:r>
                        <a:rPr lang="en-GB" sz="2000" b="1" i="0" u="none" strike="noStrike" dirty="0">
                          <a:solidFill>
                            <a:srgbClr val="000000"/>
                          </a:solidFill>
                          <a:effectLst/>
                          <a:latin typeface="+mn-lt"/>
                        </a:rPr>
                        <a:t>RS6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38234">
                        <a:alpha val="50196"/>
                      </a:srgbClr>
                    </a:solidFill>
                  </a:tcPr>
                </a:tc>
                <a:tc>
                  <a:txBody>
                    <a:bodyPr/>
                    <a:lstStyle/>
                    <a:p>
                      <a:pPr algn="ctr" fontAlgn="b"/>
                      <a:r>
                        <a:rPr lang="en-GB" sz="2000" b="0" i="0" u="none" strike="noStrike" dirty="0">
                          <a:solidFill>
                            <a:srgbClr val="000000"/>
                          </a:solidFill>
                          <a:effectLst/>
                          <a:latin typeface="+mn-lt"/>
                        </a:rPr>
                        <a:t>9600</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p>
                      <a:pPr algn="ctr" fontAlgn="b"/>
                      <a:r>
                        <a:rPr lang="en-CH" sz="2000" b="0" i="0" u="none" strike="noStrike" dirty="0">
                          <a:solidFill>
                            <a:schemeClr val="tx1"/>
                          </a:solidFill>
                          <a:effectLst/>
                          <a:latin typeface="+mn-lt"/>
                        </a:rPr>
                        <a:t>3.27</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p>
                      <a:pPr algn="ctr" fontAlgn="b"/>
                      <a:r>
                        <a:rPr lang="en-CH" sz="2000" b="0" i="0" u="none" strike="noStrike" dirty="0">
                          <a:solidFill>
                            <a:srgbClr val="000000"/>
                          </a:solidFill>
                          <a:effectLst/>
                          <a:latin typeface="+mn-lt"/>
                        </a:rPr>
                        <a:t>18.5</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p>
                      <a:pPr algn="ctr" fontAlgn="b"/>
                      <a:r>
                        <a:rPr lang="en-CH" sz="2000" b="0" i="0" u="none" strike="noStrike" dirty="0">
                          <a:solidFill>
                            <a:srgbClr val="000000"/>
                          </a:solidFill>
                          <a:effectLst/>
                          <a:latin typeface="+mn-lt"/>
                        </a:rPr>
                        <a:t>18.9</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3528175823"/>
                  </a:ext>
                </a:extLst>
              </a:tr>
            </a:tbl>
          </a:graphicData>
        </a:graphic>
      </p:graphicFrame>
      <p:sp>
        <p:nvSpPr>
          <p:cNvPr id="5" name="Rectangle 4">
            <a:extLst>
              <a:ext uri="{FF2B5EF4-FFF2-40B4-BE49-F238E27FC236}">
                <a16:creationId xmlns:a16="http://schemas.microsoft.com/office/drawing/2014/main" id="{5B778F16-BE04-1604-7148-7980813F301E}"/>
              </a:ext>
            </a:extLst>
          </p:cNvPr>
          <p:cNvSpPr/>
          <p:nvPr/>
        </p:nvSpPr>
        <p:spPr>
          <a:xfrm>
            <a:off x="0" y="3990270"/>
            <a:ext cx="9144000" cy="782951"/>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629B3C"/>
                </a:solidFill>
                <a:effectLst/>
                <a:uLnTx/>
                <a:uFillTx/>
                <a:latin typeface="Calibri" panose="020F0502020204030204"/>
                <a:ea typeface="+mn-ea"/>
                <a:cs typeface="+mn-cs"/>
              </a:rPr>
              <a:t>2.9</a:t>
            </a:r>
            <a:r>
              <a:rPr kumimoji="0" lang="en-GB" sz="2400" b="1" i="0" u="none" strike="noStrike" kern="0" cap="none" spc="0" normalizeH="0" baseline="0" noProof="0" dirty="0">
                <a:ln>
                  <a:noFill/>
                </a:ln>
                <a:solidFill>
                  <a:srgbClr val="629B3C"/>
                </a:solidFill>
                <a:effectLst/>
                <a:uLnTx/>
                <a:uFillTx/>
                <a:latin typeface="Corbel" panose="020B0503020204020204" pitchFamily="34" charset="0"/>
                <a:ea typeface="+mn-ea"/>
                <a:cs typeface="+mn-cs"/>
              </a:rPr>
              <a:t>× better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average compression ratio than </a:t>
            </a:r>
            <a:r>
              <a:rPr kumimoji="0" lang="en-GB" sz="2400" b="1" i="0" u="none" strike="noStrike" kern="0" cap="none" spc="0" normalizeH="0" baseline="0" noProof="0" dirty="0">
                <a:ln>
                  <a:noFill/>
                </a:ln>
                <a:solidFill>
                  <a:srgbClr val="629B3C"/>
                </a:solidFill>
                <a:effectLst/>
                <a:uLnTx/>
                <a:uFillTx/>
                <a:latin typeface="Corbel" panose="020B0503020204020204" pitchFamily="34" charset="0"/>
                <a:ea typeface="+mn-ea"/>
                <a:cs typeface="+mn-cs"/>
              </a:rPr>
              <a:t>general-purpose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baseline</a:t>
            </a:r>
            <a:endParaRPr kumimoji="0" lang="en-GB" sz="1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 name="Rectangle 2">
            <a:extLst>
              <a:ext uri="{FF2B5EF4-FFF2-40B4-BE49-F238E27FC236}">
                <a16:creationId xmlns:a16="http://schemas.microsoft.com/office/drawing/2014/main" id="{E0935CBA-ED7C-00AC-69E0-64E361ED2841}"/>
              </a:ext>
            </a:extLst>
          </p:cNvPr>
          <p:cNvSpPr/>
          <p:nvPr/>
        </p:nvSpPr>
        <p:spPr>
          <a:xfrm>
            <a:off x="0" y="5054308"/>
            <a:ext cx="9144000" cy="1092158"/>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629B3C"/>
                </a:solidFill>
                <a:effectLst/>
                <a:uLnTx/>
                <a:uFillTx/>
                <a:latin typeface="Corbel" panose="020B0503020204020204" pitchFamily="34" charset="0"/>
                <a:ea typeface="+mn-ea"/>
                <a:cs typeface="+mn-cs"/>
              </a:rPr>
              <a:t>comparable</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compression ratio to </a:t>
            </a:r>
            <a:r>
              <a:rPr kumimoji="0" lang="en-GB" sz="2400" b="1" i="0" u="none" strike="noStrike" kern="0" cap="none" spc="0" normalizeH="0" baseline="0" noProof="0" dirty="0">
                <a:ln>
                  <a:noFill/>
                </a:ln>
                <a:solidFill>
                  <a:srgbClr val="629B3C"/>
                </a:solidFill>
                <a:effectLst/>
                <a:uLnTx/>
                <a:uFillTx/>
                <a:latin typeface="Corbel" panose="020B0503020204020204" pitchFamily="34" charset="0"/>
                <a:ea typeface="+mn-ea"/>
                <a:cs typeface="+mn-cs"/>
              </a:rPr>
              <a:t>genomics-specific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baseline </a:t>
            </a:r>
            <a:b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1" u="none" strike="noStrike" kern="0" cap="none" spc="0" normalizeH="0" baseline="0" noProof="0" dirty="0">
                <a:ln>
                  <a:noFill/>
                </a:ln>
                <a:solidFill>
                  <a:prstClr val="black"/>
                </a:solidFill>
                <a:effectLst/>
                <a:uLnTx/>
                <a:uFillTx/>
                <a:latin typeface="Corbel" panose="020B0503020204020204" pitchFamily="34" charset="0"/>
                <a:ea typeface="+mn-ea"/>
                <a:cs typeface="+mn-cs"/>
              </a:rPr>
              <a:t>(with a modest </a:t>
            </a:r>
            <a:r>
              <a:rPr kumimoji="0" lang="en-GB" sz="2400" b="1" i="1" u="none" strike="noStrike" kern="0" cap="none" spc="0" normalizeH="0" baseline="0" noProof="0" dirty="0">
                <a:ln>
                  <a:noFill/>
                </a:ln>
                <a:solidFill>
                  <a:prstClr val="black"/>
                </a:solidFill>
                <a:effectLst/>
                <a:uLnTx/>
                <a:uFillTx/>
                <a:latin typeface="Calibri" panose="020F0502020204030204"/>
                <a:ea typeface="+mn-ea"/>
                <a:cs typeface="+mn-cs"/>
              </a:rPr>
              <a:t>4.6</a:t>
            </a:r>
            <a:r>
              <a:rPr kumimoji="0" lang="en-GB" sz="2400" b="1" i="1" u="none" strike="noStrike" kern="0" cap="none" spc="0" normalizeH="0" baseline="0" noProof="0" dirty="0">
                <a:ln>
                  <a:noFill/>
                </a:ln>
                <a:solidFill>
                  <a:prstClr val="black"/>
                </a:solidFill>
                <a:effectLst/>
                <a:uLnTx/>
                <a:uFillTx/>
                <a:latin typeface="Corbel" panose="020B0503020204020204" pitchFamily="34" charset="0"/>
                <a:ea typeface="+mn-ea"/>
                <a:cs typeface="+mn-cs"/>
              </a:rPr>
              <a:t>% average reduction)</a:t>
            </a:r>
          </a:p>
        </p:txBody>
      </p:sp>
      <p:sp>
        <p:nvSpPr>
          <p:cNvPr id="6" name="Rounded Rectangle 5">
            <a:extLst>
              <a:ext uri="{FF2B5EF4-FFF2-40B4-BE49-F238E27FC236}">
                <a16:creationId xmlns:a16="http://schemas.microsoft.com/office/drawing/2014/main" id="{39E96508-3573-3350-76E7-487660D1BD3D}"/>
              </a:ext>
            </a:extLst>
          </p:cNvPr>
          <p:cNvSpPr/>
          <p:nvPr/>
        </p:nvSpPr>
        <p:spPr>
          <a:xfrm>
            <a:off x="3732213" y="1490082"/>
            <a:ext cx="1640114" cy="2339852"/>
          </a:xfrm>
          <a:prstGeom prst="roundRect">
            <a:avLst>
              <a:gd name="adj" fmla="val 9587"/>
            </a:avLst>
          </a:prstGeom>
          <a:no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ounded Rectangle 6">
            <a:extLst>
              <a:ext uri="{FF2B5EF4-FFF2-40B4-BE49-F238E27FC236}">
                <a16:creationId xmlns:a16="http://schemas.microsoft.com/office/drawing/2014/main" id="{B9091480-6346-A37F-435F-4109A3CFEE8F}"/>
              </a:ext>
            </a:extLst>
          </p:cNvPr>
          <p:cNvSpPr/>
          <p:nvPr/>
        </p:nvSpPr>
        <p:spPr>
          <a:xfrm>
            <a:off x="7128556" y="1490081"/>
            <a:ext cx="1526046" cy="2306614"/>
          </a:xfrm>
          <a:prstGeom prst="roundRect">
            <a:avLst>
              <a:gd name="adj" fmla="val 9587"/>
            </a:avLst>
          </a:prstGeom>
          <a:no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ounded Rectangle 7">
            <a:extLst>
              <a:ext uri="{FF2B5EF4-FFF2-40B4-BE49-F238E27FC236}">
                <a16:creationId xmlns:a16="http://schemas.microsoft.com/office/drawing/2014/main" id="{C43F02DF-C2B6-38EC-20AD-803EC5A4CF54}"/>
              </a:ext>
            </a:extLst>
          </p:cNvPr>
          <p:cNvSpPr/>
          <p:nvPr/>
        </p:nvSpPr>
        <p:spPr>
          <a:xfrm>
            <a:off x="5372326" y="1490080"/>
            <a:ext cx="1756229" cy="2306615"/>
          </a:xfrm>
          <a:prstGeom prst="roundRect">
            <a:avLst>
              <a:gd name="adj" fmla="val 9587"/>
            </a:avLst>
          </a:prstGeom>
          <a:no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97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3" grpId="0" uiExpand="1" build="p" animBg="1"/>
      <p:bldP spid="6" grpId="0" animBg="1"/>
      <p:bldP spid="6" grpId="1" animBg="1"/>
      <p:bldP spid="7" grpId="0" animBg="1"/>
      <p:bldP spid="8"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76C9D-93A5-31B7-285B-C74FBBFBCE69}"/>
              </a:ext>
            </a:extLst>
          </p:cNvPr>
          <p:cNvSpPr>
            <a:spLocks noGrp="1"/>
          </p:cNvSpPr>
          <p:nvPr>
            <p:ph type="title"/>
          </p:nvPr>
        </p:nvSpPr>
        <p:spPr/>
        <p:txBody>
          <a:bodyPr/>
          <a:lstStyle/>
          <a:p>
            <a:r>
              <a:rPr lang="en-CH" dirty="0"/>
              <a:t>Compression Ratio for Metagenomic Data</a:t>
            </a:r>
          </a:p>
        </p:txBody>
      </p:sp>
      <p:graphicFrame>
        <p:nvGraphicFramePr>
          <p:cNvPr id="7" name="Table 6">
            <a:extLst>
              <a:ext uri="{FF2B5EF4-FFF2-40B4-BE49-F238E27FC236}">
                <a16:creationId xmlns:a16="http://schemas.microsoft.com/office/drawing/2014/main" id="{E7EFC233-4C2E-1F91-100E-B772333C963D}"/>
              </a:ext>
            </a:extLst>
          </p:cNvPr>
          <p:cNvGraphicFramePr>
            <a:graphicFrameLocks noGrp="1"/>
          </p:cNvGraphicFramePr>
          <p:nvPr>
            <p:extLst>
              <p:ext uri="{D42A27DB-BD31-4B8C-83A1-F6EECF244321}">
                <p14:modId xmlns:p14="http://schemas.microsoft.com/office/powerpoint/2010/main" val="2397573120"/>
              </p:ext>
            </p:extLst>
          </p:nvPr>
        </p:nvGraphicFramePr>
        <p:xfrm>
          <a:off x="1232452" y="1096616"/>
          <a:ext cx="6679096" cy="2332384"/>
        </p:xfrm>
        <a:graphic>
          <a:graphicData uri="http://schemas.openxmlformats.org/drawingml/2006/table">
            <a:tbl>
              <a:tblPr>
                <a:tableStyleId>{F5AB1C69-6EDB-4FF4-983F-18BD219EF322}</a:tableStyleId>
              </a:tblPr>
              <a:tblGrid>
                <a:gridCol w="1669774">
                  <a:extLst>
                    <a:ext uri="{9D8B030D-6E8A-4147-A177-3AD203B41FA5}">
                      <a16:colId xmlns:a16="http://schemas.microsoft.com/office/drawing/2014/main" val="1533447119"/>
                    </a:ext>
                  </a:extLst>
                </a:gridCol>
                <a:gridCol w="1669774">
                  <a:extLst>
                    <a:ext uri="{9D8B030D-6E8A-4147-A177-3AD203B41FA5}">
                      <a16:colId xmlns:a16="http://schemas.microsoft.com/office/drawing/2014/main" val="51305300"/>
                    </a:ext>
                  </a:extLst>
                </a:gridCol>
                <a:gridCol w="1669774">
                  <a:extLst>
                    <a:ext uri="{9D8B030D-6E8A-4147-A177-3AD203B41FA5}">
                      <a16:colId xmlns:a16="http://schemas.microsoft.com/office/drawing/2014/main" val="3400982507"/>
                    </a:ext>
                  </a:extLst>
                </a:gridCol>
                <a:gridCol w="1669774">
                  <a:extLst>
                    <a:ext uri="{9D8B030D-6E8A-4147-A177-3AD203B41FA5}">
                      <a16:colId xmlns:a16="http://schemas.microsoft.com/office/drawing/2014/main" val="2376460199"/>
                    </a:ext>
                  </a:extLst>
                </a:gridCol>
              </a:tblGrid>
              <a:tr h="583096">
                <a:tc>
                  <a:txBody>
                    <a:bodyPr/>
                    <a:lstStyle/>
                    <a:p>
                      <a:pPr algn="ctr" fontAlgn="b"/>
                      <a:r>
                        <a:rPr lang="en-CH" sz="1800" b="1" i="0" u="none" strike="noStrike" dirty="0">
                          <a:solidFill>
                            <a:schemeClr val="bg1"/>
                          </a:solidFill>
                          <a:effectLst/>
                          <a:latin typeface="Arial" panose="020B0604020202020204" pitchFamily="34" charset="0"/>
                        </a:rPr>
                        <a:t>Read Set</a:t>
                      </a:r>
                    </a:p>
                  </a:txBody>
                  <a:tcPr marL="9525" marR="9525" marT="19050" marB="1905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538234"/>
                    </a:solidFill>
                  </a:tcPr>
                </a:tc>
                <a:tc>
                  <a:txBody>
                    <a:bodyPr/>
                    <a:lstStyle/>
                    <a:p>
                      <a:pPr algn="ctr" fontAlgn="b"/>
                      <a:r>
                        <a:rPr lang="en-GB" sz="1800" b="1" u="none" strike="noStrike" dirty="0" err="1">
                          <a:solidFill>
                            <a:schemeClr val="bg1"/>
                          </a:solidFill>
                          <a:effectLst/>
                        </a:rPr>
                        <a:t>pigz</a:t>
                      </a:r>
                      <a:endParaRPr lang="en-GB" sz="1800" b="1" i="0" u="none" strike="noStrike" dirty="0">
                        <a:solidFill>
                          <a:schemeClr val="bg1"/>
                        </a:solidFill>
                        <a:effectLst/>
                        <a:latin typeface="Arial" panose="020B0604020202020204" pitchFamily="34" charset="0"/>
                      </a:endParaRPr>
                    </a:p>
                  </a:txBody>
                  <a:tcPr marL="9525" marR="9525" marT="19050" marB="19050" anchor="ctr">
                    <a:lnT w="12700" cap="flat" cmpd="sng" algn="ctr">
                      <a:solidFill>
                        <a:schemeClr val="tx1"/>
                      </a:solidFill>
                      <a:prstDash val="solid"/>
                      <a:round/>
                      <a:headEnd type="none" w="med" len="med"/>
                      <a:tailEnd type="none" w="med" len="med"/>
                    </a:lnT>
                    <a:solidFill>
                      <a:srgbClr val="538234"/>
                    </a:solidFill>
                  </a:tcPr>
                </a:tc>
                <a:tc>
                  <a:txBody>
                    <a:bodyPr/>
                    <a:lstStyle/>
                    <a:p>
                      <a:pPr algn="ctr" fontAlgn="b"/>
                      <a:r>
                        <a:rPr lang="en-GB" sz="1800" b="1" u="none" strike="noStrike" dirty="0">
                          <a:solidFill>
                            <a:schemeClr val="bg1"/>
                          </a:solidFill>
                          <a:effectLst/>
                        </a:rPr>
                        <a:t>(N)</a:t>
                      </a:r>
                      <a:r>
                        <a:rPr lang="en-GB" sz="1800" b="1" u="none" strike="noStrike" dirty="0" err="1">
                          <a:solidFill>
                            <a:schemeClr val="bg1"/>
                          </a:solidFill>
                          <a:effectLst/>
                        </a:rPr>
                        <a:t>Spr</a:t>
                      </a:r>
                      <a:endParaRPr lang="en-GB" sz="1800" b="1" i="0" u="none" strike="noStrike" dirty="0">
                        <a:solidFill>
                          <a:schemeClr val="bg1"/>
                        </a:solidFill>
                        <a:effectLst/>
                        <a:latin typeface="Arial" panose="020B0604020202020204" pitchFamily="34" charset="0"/>
                      </a:endParaRPr>
                    </a:p>
                  </a:txBody>
                  <a:tcPr marL="9525" marR="9525" marT="19050" marB="19050" anchor="ctr">
                    <a:lnT w="12700" cap="flat" cmpd="sng" algn="ctr">
                      <a:solidFill>
                        <a:schemeClr val="tx1"/>
                      </a:solidFill>
                      <a:prstDash val="solid"/>
                      <a:round/>
                      <a:headEnd type="none" w="med" len="med"/>
                      <a:tailEnd type="none" w="med" len="med"/>
                    </a:lnT>
                    <a:solidFill>
                      <a:srgbClr val="538234"/>
                    </a:solidFill>
                  </a:tcPr>
                </a:tc>
                <a:tc>
                  <a:txBody>
                    <a:bodyPr/>
                    <a:lstStyle/>
                    <a:p>
                      <a:pPr algn="ctr" fontAlgn="b"/>
                      <a:r>
                        <a:rPr lang="en-GB" sz="1800" b="1" u="none" strike="noStrike" dirty="0">
                          <a:solidFill>
                            <a:schemeClr val="bg1"/>
                          </a:solidFill>
                          <a:effectLst/>
                        </a:rPr>
                        <a:t>SAGe</a:t>
                      </a:r>
                      <a:endParaRPr lang="en-GB" sz="1800" b="1" i="0" u="none" strike="noStrike" dirty="0">
                        <a:solidFill>
                          <a:schemeClr val="bg1"/>
                        </a:solidFill>
                        <a:effectLst/>
                        <a:latin typeface="Arial" panose="020B0604020202020204" pitchFamily="34" charset="0"/>
                      </a:endParaRPr>
                    </a:p>
                  </a:txBody>
                  <a:tcPr marL="9525" marR="9525" marT="19050" marB="1905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538234"/>
                    </a:solidFill>
                  </a:tcPr>
                </a:tc>
                <a:extLst>
                  <a:ext uri="{0D108BD9-81ED-4DB2-BD59-A6C34878D82A}">
                    <a16:rowId xmlns:a16="http://schemas.microsoft.com/office/drawing/2014/main" val="2060952155"/>
                  </a:ext>
                </a:extLst>
              </a:tr>
              <a:tr h="583096">
                <a:tc>
                  <a:txBody>
                    <a:bodyPr/>
                    <a:lstStyle/>
                    <a:p>
                      <a:pPr algn="ctr" fontAlgn="b"/>
                      <a:r>
                        <a:rPr lang="en-GB" sz="1800" b="1" u="none" strike="noStrike" dirty="0">
                          <a:effectLst/>
                        </a:rPr>
                        <a:t>CAMI-L</a:t>
                      </a:r>
                      <a:endParaRPr lang="en-GB" sz="1800" b="1" i="0" u="none" strike="noStrike" dirty="0">
                        <a:solidFill>
                          <a:srgbClr val="000000"/>
                        </a:solidFill>
                        <a:effectLst/>
                        <a:latin typeface="Arial" panose="020B0604020202020204" pitchFamily="34" charset="0"/>
                      </a:endParaRPr>
                    </a:p>
                  </a:txBody>
                  <a:tcPr marL="9525" marR="9525" marT="19050" marB="19050" anchor="ctr">
                    <a:lnL w="12700" cap="flat" cmpd="sng" algn="ctr">
                      <a:solidFill>
                        <a:schemeClr val="tx1"/>
                      </a:solidFill>
                      <a:prstDash val="solid"/>
                      <a:round/>
                      <a:headEnd type="none" w="med" len="med"/>
                      <a:tailEnd type="none" w="med" len="med"/>
                    </a:lnL>
                    <a:solidFill>
                      <a:srgbClr val="A9C099"/>
                    </a:solidFill>
                  </a:tcPr>
                </a:tc>
                <a:tc>
                  <a:txBody>
                    <a:bodyPr/>
                    <a:lstStyle/>
                    <a:p>
                      <a:pPr algn="ctr" fontAlgn="b"/>
                      <a:r>
                        <a:rPr lang="en-CH" sz="1800" u="none" strike="noStrike">
                          <a:effectLst/>
                        </a:rPr>
                        <a:t>3.53</a:t>
                      </a:r>
                      <a:endParaRPr lang="en-CH" sz="1800" b="0" i="0" u="none" strike="noStrike">
                        <a:solidFill>
                          <a:srgbClr val="000000"/>
                        </a:solidFill>
                        <a:effectLst/>
                        <a:latin typeface="Arial" panose="020B0604020202020204" pitchFamily="34" charset="0"/>
                      </a:endParaRPr>
                    </a:p>
                  </a:txBody>
                  <a:tcPr marL="9525" marR="9525" marT="19050" marB="19050" anchor="ctr">
                    <a:solidFill>
                      <a:srgbClr val="E8EFE9"/>
                    </a:solidFill>
                  </a:tcPr>
                </a:tc>
                <a:tc>
                  <a:txBody>
                    <a:bodyPr/>
                    <a:lstStyle/>
                    <a:p>
                      <a:pPr algn="ctr" fontAlgn="b"/>
                      <a:r>
                        <a:rPr lang="en-CH" sz="1800" u="none" strike="noStrike">
                          <a:effectLst/>
                        </a:rPr>
                        <a:t>21.54</a:t>
                      </a:r>
                      <a:endParaRPr lang="en-CH" sz="1800" b="0" i="0" u="none" strike="noStrike">
                        <a:solidFill>
                          <a:srgbClr val="000000"/>
                        </a:solidFill>
                        <a:effectLst/>
                        <a:latin typeface="Arial" panose="020B0604020202020204" pitchFamily="34" charset="0"/>
                      </a:endParaRPr>
                    </a:p>
                  </a:txBody>
                  <a:tcPr marL="9525" marR="9525" marT="19050" marB="19050" anchor="ctr">
                    <a:solidFill>
                      <a:srgbClr val="E8EFE9"/>
                    </a:solidFill>
                  </a:tcPr>
                </a:tc>
                <a:tc>
                  <a:txBody>
                    <a:bodyPr/>
                    <a:lstStyle/>
                    <a:p>
                      <a:pPr algn="ctr" fontAlgn="b"/>
                      <a:r>
                        <a:rPr lang="en-CH" sz="1800" u="none" strike="noStrike" dirty="0">
                          <a:effectLst/>
                        </a:rPr>
                        <a:t>32.53</a:t>
                      </a:r>
                      <a:endParaRPr lang="en-CH" sz="1800" b="0" i="0" u="none" strike="noStrike" dirty="0">
                        <a:solidFill>
                          <a:srgbClr val="000000"/>
                        </a:solidFill>
                        <a:effectLst/>
                        <a:latin typeface="Arial" panose="020B0604020202020204" pitchFamily="34" charset="0"/>
                      </a:endParaRPr>
                    </a:p>
                  </a:txBody>
                  <a:tcPr marL="9525" marR="9525" marT="19050" marB="19050" anchor="ctr">
                    <a:lnR w="12700" cap="flat" cmpd="sng" algn="ctr">
                      <a:solidFill>
                        <a:schemeClr val="tx1"/>
                      </a:solidFill>
                      <a:prstDash val="solid"/>
                      <a:round/>
                      <a:headEnd type="none" w="med" len="med"/>
                      <a:tailEnd type="none" w="med" len="med"/>
                    </a:lnR>
                    <a:solidFill>
                      <a:srgbClr val="E8EFE9"/>
                    </a:solidFill>
                  </a:tcPr>
                </a:tc>
                <a:extLst>
                  <a:ext uri="{0D108BD9-81ED-4DB2-BD59-A6C34878D82A}">
                    <a16:rowId xmlns:a16="http://schemas.microsoft.com/office/drawing/2014/main" val="2354850023"/>
                  </a:ext>
                </a:extLst>
              </a:tr>
              <a:tr h="583096">
                <a:tc>
                  <a:txBody>
                    <a:bodyPr/>
                    <a:lstStyle/>
                    <a:p>
                      <a:pPr algn="ctr" fontAlgn="b"/>
                      <a:r>
                        <a:rPr lang="en-GB" sz="1800" b="1" u="none" strike="noStrike" dirty="0">
                          <a:effectLst/>
                        </a:rPr>
                        <a:t>CAMI-M</a:t>
                      </a:r>
                      <a:endParaRPr lang="en-GB" sz="1800" b="1" i="0" u="none" strike="noStrike" dirty="0">
                        <a:solidFill>
                          <a:srgbClr val="000000"/>
                        </a:solidFill>
                        <a:effectLst/>
                        <a:latin typeface="Arial" panose="020B0604020202020204" pitchFamily="34" charset="0"/>
                      </a:endParaRPr>
                    </a:p>
                  </a:txBody>
                  <a:tcPr marL="9525" marR="9525" marT="19050" marB="19050" anchor="ctr">
                    <a:lnL w="12700" cap="flat" cmpd="sng" algn="ctr">
                      <a:solidFill>
                        <a:schemeClr val="tx1"/>
                      </a:solidFill>
                      <a:prstDash val="solid"/>
                      <a:round/>
                      <a:headEnd type="none" w="med" len="med"/>
                      <a:tailEnd type="none" w="med" len="med"/>
                    </a:lnL>
                    <a:solidFill>
                      <a:srgbClr val="A9C099"/>
                    </a:solidFill>
                  </a:tcPr>
                </a:tc>
                <a:tc>
                  <a:txBody>
                    <a:bodyPr/>
                    <a:lstStyle/>
                    <a:p>
                      <a:pPr algn="ctr" fontAlgn="b"/>
                      <a:r>
                        <a:rPr lang="en-CH" sz="1800" u="none" strike="noStrike">
                          <a:effectLst/>
                        </a:rPr>
                        <a:t>3.59</a:t>
                      </a:r>
                      <a:endParaRPr lang="en-CH" sz="1800" b="0" i="0" u="none" strike="noStrike">
                        <a:solidFill>
                          <a:srgbClr val="000000"/>
                        </a:solidFill>
                        <a:effectLst/>
                        <a:latin typeface="Arial" panose="020B0604020202020204" pitchFamily="34" charset="0"/>
                      </a:endParaRPr>
                    </a:p>
                  </a:txBody>
                  <a:tcPr marL="9525" marR="9525" marT="19050" marB="19050" anchor="ctr">
                    <a:solidFill>
                      <a:srgbClr val="E8EFE9"/>
                    </a:solidFill>
                  </a:tcPr>
                </a:tc>
                <a:tc>
                  <a:txBody>
                    <a:bodyPr/>
                    <a:lstStyle/>
                    <a:p>
                      <a:pPr algn="ctr" fontAlgn="b"/>
                      <a:r>
                        <a:rPr lang="en-CH" sz="1800" u="none" strike="noStrike">
                          <a:effectLst/>
                        </a:rPr>
                        <a:t>17.65</a:t>
                      </a:r>
                      <a:endParaRPr lang="en-CH" sz="1800" b="0" i="0" u="none" strike="noStrike">
                        <a:solidFill>
                          <a:srgbClr val="000000"/>
                        </a:solidFill>
                        <a:effectLst/>
                        <a:latin typeface="Arial" panose="020B0604020202020204" pitchFamily="34" charset="0"/>
                      </a:endParaRPr>
                    </a:p>
                  </a:txBody>
                  <a:tcPr marL="9525" marR="9525" marT="19050" marB="19050" anchor="ctr">
                    <a:solidFill>
                      <a:srgbClr val="E8EFE9"/>
                    </a:solidFill>
                  </a:tcPr>
                </a:tc>
                <a:tc>
                  <a:txBody>
                    <a:bodyPr/>
                    <a:lstStyle/>
                    <a:p>
                      <a:pPr algn="ctr" fontAlgn="b"/>
                      <a:r>
                        <a:rPr lang="en-CH" sz="1800" u="none" strike="noStrike">
                          <a:effectLst/>
                        </a:rPr>
                        <a:t>26.20</a:t>
                      </a:r>
                      <a:endParaRPr lang="en-CH" sz="1800" b="0" i="0" u="none" strike="noStrike">
                        <a:solidFill>
                          <a:srgbClr val="000000"/>
                        </a:solidFill>
                        <a:effectLst/>
                        <a:latin typeface="Arial" panose="020B0604020202020204" pitchFamily="34" charset="0"/>
                      </a:endParaRPr>
                    </a:p>
                  </a:txBody>
                  <a:tcPr marL="9525" marR="9525" marT="19050" marB="19050" anchor="ctr">
                    <a:lnR w="12700" cap="flat" cmpd="sng" algn="ctr">
                      <a:solidFill>
                        <a:schemeClr val="tx1"/>
                      </a:solidFill>
                      <a:prstDash val="solid"/>
                      <a:round/>
                      <a:headEnd type="none" w="med" len="med"/>
                      <a:tailEnd type="none" w="med" len="med"/>
                    </a:lnR>
                    <a:solidFill>
                      <a:srgbClr val="E8EFE9"/>
                    </a:solidFill>
                  </a:tcPr>
                </a:tc>
                <a:extLst>
                  <a:ext uri="{0D108BD9-81ED-4DB2-BD59-A6C34878D82A}">
                    <a16:rowId xmlns:a16="http://schemas.microsoft.com/office/drawing/2014/main" val="1211102634"/>
                  </a:ext>
                </a:extLst>
              </a:tr>
              <a:tr h="583096">
                <a:tc>
                  <a:txBody>
                    <a:bodyPr/>
                    <a:lstStyle/>
                    <a:p>
                      <a:pPr algn="ctr" fontAlgn="b"/>
                      <a:r>
                        <a:rPr lang="en-GB" sz="1800" b="1" u="none" strike="noStrike" dirty="0">
                          <a:effectLst/>
                        </a:rPr>
                        <a:t>CAMI-H</a:t>
                      </a:r>
                      <a:endParaRPr lang="en-GB" sz="1800" b="1" i="0" u="none" strike="noStrike" dirty="0">
                        <a:solidFill>
                          <a:srgbClr val="000000"/>
                        </a:solidFill>
                        <a:effectLst/>
                        <a:latin typeface="Arial" panose="020B0604020202020204" pitchFamily="34" charset="0"/>
                      </a:endParaRPr>
                    </a:p>
                  </a:txBody>
                  <a:tcPr marL="9525" marR="9525" marT="19050" marB="1905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A9C099"/>
                    </a:solidFill>
                  </a:tcPr>
                </a:tc>
                <a:tc>
                  <a:txBody>
                    <a:bodyPr/>
                    <a:lstStyle/>
                    <a:p>
                      <a:pPr algn="ctr" fontAlgn="b"/>
                      <a:r>
                        <a:rPr lang="en-CH" sz="1800" u="none" strike="noStrike">
                          <a:effectLst/>
                        </a:rPr>
                        <a:t>3.54</a:t>
                      </a:r>
                      <a:endParaRPr lang="en-CH" sz="1800" b="0" i="0" u="none" strike="noStrike">
                        <a:solidFill>
                          <a:srgbClr val="000000"/>
                        </a:solidFill>
                        <a:effectLst/>
                        <a:latin typeface="Arial" panose="020B0604020202020204" pitchFamily="34" charset="0"/>
                      </a:endParaRPr>
                    </a:p>
                  </a:txBody>
                  <a:tcPr marL="9525" marR="9525" marT="19050" marB="19050" anchor="ctr">
                    <a:lnB w="12700" cap="flat" cmpd="sng" algn="ctr">
                      <a:solidFill>
                        <a:schemeClr val="tx1"/>
                      </a:solidFill>
                      <a:prstDash val="solid"/>
                      <a:round/>
                      <a:headEnd type="none" w="med" len="med"/>
                      <a:tailEnd type="none" w="med" len="med"/>
                    </a:lnB>
                    <a:solidFill>
                      <a:srgbClr val="E8EFE9"/>
                    </a:solidFill>
                  </a:tcPr>
                </a:tc>
                <a:tc>
                  <a:txBody>
                    <a:bodyPr/>
                    <a:lstStyle/>
                    <a:p>
                      <a:pPr algn="ctr" fontAlgn="b"/>
                      <a:r>
                        <a:rPr lang="en-CH" sz="1800" u="none" strike="noStrike">
                          <a:effectLst/>
                        </a:rPr>
                        <a:t>7.35</a:t>
                      </a:r>
                      <a:endParaRPr lang="en-CH" sz="1800" b="0" i="0" u="none" strike="noStrike">
                        <a:solidFill>
                          <a:srgbClr val="000000"/>
                        </a:solidFill>
                        <a:effectLst/>
                        <a:latin typeface="Arial" panose="020B0604020202020204" pitchFamily="34" charset="0"/>
                      </a:endParaRPr>
                    </a:p>
                  </a:txBody>
                  <a:tcPr marL="9525" marR="9525" marT="19050" marB="19050" anchor="ctr">
                    <a:lnB w="12700" cap="flat" cmpd="sng" algn="ctr">
                      <a:solidFill>
                        <a:schemeClr val="tx1"/>
                      </a:solidFill>
                      <a:prstDash val="solid"/>
                      <a:round/>
                      <a:headEnd type="none" w="med" len="med"/>
                      <a:tailEnd type="none" w="med" len="med"/>
                    </a:lnB>
                    <a:solidFill>
                      <a:srgbClr val="E8EFE9"/>
                    </a:solidFill>
                  </a:tcPr>
                </a:tc>
                <a:tc>
                  <a:txBody>
                    <a:bodyPr/>
                    <a:lstStyle/>
                    <a:p>
                      <a:pPr algn="ctr" fontAlgn="b"/>
                      <a:r>
                        <a:rPr lang="en-CH" sz="1800" u="none" strike="noStrike" dirty="0">
                          <a:effectLst/>
                        </a:rPr>
                        <a:t>9.53</a:t>
                      </a:r>
                      <a:endParaRPr lang="en-CH" sz="1800" b="0" i="0" u="none" strike="noStrike" dirty="0">
                        <a:solidFill>
                          <a:srgbClr val="000000"/>
                        </a:solidFill>
                        <a:effectLst/>
                        <a:latin typeface="Arial" panose="020B0604020202020204" pitchFamily="34" charset="0"/>
                      </a:endParaRPr>
                    </a:p>
                  </a:txBody>
                  <a:tcPr marL="9525" marR="9525" marT="19050" marB="1905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8EFE9"/>
                    </a:solidFill>
                  </a:tcPr>
                </a:tc>
                <a:extLst>
                  <a:ext uri="{0D108BD9-81ED-4DB2-BD59-A6C34878D82A}">
                    <a16:rowId xmlns:a16="http://schemas.microsoft.com/office/drawing/2014/main" val="1280599894"/>
                  </a:ext>
                </a:extLst>
              </a:tr>
            </a:tbl>
          </a:graphicData>
        </a:graphic>
      </p:graphicFrame>
      <p:sp>
        <p:nvSpPr>
          <p:cNvPr id="9" name="Rectangle 8">
            <a:extLst>
              <a:ext uri="{FF2B5EF4-FFF2-40B4-BE49-F238E27FC236}">
                <a16:creationId xmlns:a16="http://schemas.microsoft.com/office/drawing/2014/main" id="{4C918A39-D337-F67D-CDA6-17B11A8F362D}"/>
              </a:ext>
            </a:extLst>
          </p:cNvPr>
          <p:cNvSpPr/>
          <p:nvPr/>
        </p:nvSpPr>
        <p:spPr>
          <a:xfrm>
            <a:off x="0" y="4039967"/>
            <a:ext cx="9144000" cy="782951"/>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629B3C"/>
                </a:solidFill>
                <a:effectLst/>
                <a:uLnTx/>
                <a:uFillTx/>
                <a:latin typeface="Calibri" panose="020F0502020204030204"/>
                <a:ea typeface="+mn-ea"/>
                <a:cs typeface="+mn-cs"/>
              </a:rPr>
              <a:t>Better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average compression ratio than </a:t>
            </a:r>
            <a:r>
              <a:rPr kumimoji="0" lang="en-GB" sz="2400" b="1" i="0" u="none" strike="noStrike" kern="0" cap="none" spc="0" normalizeH="0" baseline="0" noProof="0" dirty="0">
                <a:ln>
                  <a:noFill/>
                </a:ln>
                <a:solidFill>
                  <a:srgbClr val="629B3C"/>
                </a:solidFill>
                <a:effectLst/>
                <a:uLnTx/>
                <a:uFillTx/>
                <a:latin typeface="Corbel" panose="020B0503020204020204" pitchFamily="34" charset="0"/>
                <a:ea typeface="+mn-ea"/>
                <a:cs typeface="+mn-cs"/>
              </a:rPr>
              <a:t>general-purpose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baseline</a:t>
            </a:r>
            <a:endParaRPr kumimoji="0" lang="en-GB" sz="1000" b="1" i="0"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0" name="Rectangle 9">
            <a:extLst>
              <a:ext uri="{FF2B5EF4-FFF2-40B4-BE49-F238E27FC236}">
                <a16:creationId xmlns:a16="http://schemas.microsoft.com/office/drawing/2014/main" id="{3D574609-A35B-2D85-19E6-4ECDFC501E0D}"/>
              </a:ext>
            </a:extLst>
          </p:cNvPr>
          <p:cNvSpPr/>
          <p:nvPr/>
        </p:nvSpPr>
        <p:spPr>
          <a:xfrm>
            <a:off x="0" y="5104005"/>
            <a:ext cx="9144000" cy="657379"/>
          </a:xfrm>
          <a:prstGeom prst="rect">
            <a:avLst/>
          </a:prstGeom>
          <a:solidFill>
            <a:srgbClr val="FFC000">
              <a:lumMod val="20000"/>
              <a:lumOff val="80000"/>
            </a:srgbClr>
          </a:solidFill>
          <a:ln w="12700" cap="flat" cmpd="sng" algn="ctr">
            <a:noFill/>
            <a:prstDash val="solid"/>
            <a:miter lim="800000"/>
          </a:ln>
          <a:effectLst/>
        </p:spPr>
        <p:txBody>
          <a:bodyPr lIns="0" tIns="0" rIns="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kern="0" dirty="0">
                <a:solidFill>
                  <a:srgbClr val="629B3C"/>
                </a:solidFill>
                <a:latin typeface="Corbel" panose="020B0503020204020204" pitchFamily="34" charset="0"/>
              </a:rPr>
              <a:t>C</a:t>
            </a:r>
            <a:r>
              <a:rPr kumimoji="0" lang="en-GB" sz="2400" b="1" i="0" u="none" strike="noStrike" kern="0" cap="none" spc="0" normalizeH="0" baseline="0" noProof="0" dirty="0" err="1">
                <a:ln>
                  <a:noFill/>
                </a:ln>
                <a:solidFill>
                  <a:srgbClr val="629B3C"/>
                </a:solidFill>
                <a:effectLst/>
                <a:uLnTx/>
                <a:uFillTx/>
                <a:latin typeface="Corbel" panose="020B0503020204020204" pitchFamily="34" charset="0"/>
                <a:ea typeface="+mn-ea"/>
                <a:cs typeface="+mn-cs"/>
              </a:rPr>
              <a:t>omparable</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 compression ratio to </a:t>
            </a:r>
            <a:r>
              <a:rPr kumimoji="0" lang="en-GB" sz="2400" b="1" i="0" u="none" strike="noStrike" kern="0" cap="none" spc="0" normalizeH="0" baseline="0" noProof="0" dirty="0">
                <a:ln>
                  <a:noFill/>
                </a:ln>
                <a:solidFill>
                  <a:srgbClr val="629B3C"/>
                </a:solidFill>
                <a:effectLst/>
                <a:uLnTx/>
                <a:uFillTx/>
                <a:latin typeface="Corbel" panose="020B0503020204020204" pitchFamily="34" charset="0"/>
                <a:ea typeface="+mn-ea"/>
                <a:cs typeface="+mn-cs"/>
              </a:rPr>
              <a:t>genomics-specific </a:t>
            </a: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baseline </a:t>
            </a:r>
            <a:endParaRPr kumimoji="0" lang="en-GB" sz="2400" b="1" i="1" u="none" strike="noStrike" kern="0" cap="none" spc="0" normalizeH="0" baseline="0" noProof="0" dirty="0">
              <a:ln>
                <a:noFill/>
              </a:ln>
              <a:solidFill>
                <a:prstClr val="black"/>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07012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10" grpId="0" uiExpand="1" build="p" animBg="1"/>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2F0B-17AA-4B4A-B19A-F926192A5BB4}"/>
              </a:ext>
            </a:extLst>
          </p:cNvPr>
          <p:cNvSpPr>
            <a:spLocks noGrp="1"/>
          </p:cNvSpPr>
          <p:nvPr>
            <p:ph type="title"/>
          </p:nvPr>
        </p:nvSpPr>
        <p:spPr/>
        <p:txBody>
          <a:bodyPr/>
          <a:lstStyle/>
          <a:p>
            <a:r>
              <a:rPr lang="en-CH" dirty="0"/>
              <a:t>Area and Power</a:t>
            </a:r>
          </a:p>
        </p:txBody>
      </p:sp>
      <p:sp>
        <p:nvSpPr>
          <p:cNvPr id="3" name="Content Placeholder 2">
            <a:extLst>
              <a:ext uri="{FF2B5EF4-FFF2-40B4-BE49-F238E27FC236}">
                <a16:creationId xmlns:a16="http://schemas.microsoft.com/office/drawing/2014/main" id="{0D200586-A889-A3F3-C9B3-D08CDD4F0428}"/>
              </a:ext>
            </a:extLst>
          </p:cNvPr>
          <p:cNvSpPr>
            <a:spLocks noGrp="1"/>
          </p:cNvSpPr>
          <p:nvPr>
            <p:ph idx="1"/>
          </p:nvPr>
        </p:nvSpPr>
        <p:spPr/>
        <p:txBody>
          <a:bodyPr/>
          <a:lstStyle/>
          <a:p>
            <a:pPr>
              <a:spcAft>
                <a:spcPts val="2000"/>
              </a:spcAft>
            </a:pPr>
            <a:r>
              <a:rPr lang="en-GB" sz="2400" dirty="0"/>
              <a:t>Based on </a:t>
            </a:r>
            <a:r>
              <a:rPr lang="en-GB" sz="2400" b="1" dirty="0">
                <a:solidFill>
                  <a:srgbClr val="1982C3"/>
                </a:solidFill>
              </a:rPr>
              <a:t>Synthesis</a:t>
            </a:r>
            <a:r>
              <a:rPr lang="en-GB" sz="2400" dirty="0"/>
              <a:t> of </a:t>
            </a:r>
            <a:r>
              <a:rPr lang="en-GB" sz="2400" b="1" dirty="0">
                <a:solidFill>
                  <a:srgbClr val="1982C3"/>
                </a:solidFill>
              </a:rPr>
              <a:t>SAGe’s</a:t>
            </a:r>
            <a:r>
              <a:rPr lang="en-GB" sz="2400" b="1" dirty="0">
                <a:solidFill>
                  <a:schemeClr val="accent5"/>
                </a:solidFill>
              </a:rPr>
              <a:t> </a:t>
            </a:r>
            <a:r>
              <a:rPr lang="en-GB" sz="2400" b="1" dirty="0">
                <a:solidFill>
                  <a:srgbClr val="1A82C4"/>
                </a:solidFill>
              </a:rPr>
              <a:t>hardware units</a:t>
            </a:r>
            <a:r>
              <a:rPr lang="en-GB" sz="2400" dirty="0">
                <a:solidFill>
                  <a:srgbClr val="1A82C4"/>
                </a:solidFill>
              </a:rPr>
              <a:t> </a:t>
            </a:r>
            <a:r>
              <a:rPr lang="en-GB" sz="2400" dirty="0"/>
              <a:t>using the Synopsys Design Compiler @ 22nm technology node</a:t>
            </a:r>
          </a:p>
          <a:p>
            <a:pPr marL="0" indent="0">
              <a:spcAft>
                <a:spcPts val="2000"/>
              </a:spcAft>
              <a:buNone/>
            </a:pPr>
            <a:endParaRPr lang="en-GB" dirty="0"/>
          </a:p>
        </p:txBody>
      </p:sp>
      <p:graphicFrame>
        <p:nvGraphicFramePr>
          <p:cNvPr id="6" name="Table 5">
            <a:extLst>
              <a:ext uri="{FF2B5EF4-FFF2-40B4-BE49-F238E27FC236}">
                <a16:creationId xmlns:a16="http://schemas.microsoft.com/office/drawing/2014/main" id="{5DBC68F8-371D-D81B-6B31-E09C281DD947}"/>
              </a:ext>
            </a:extLst>
          </p:cNvPr>
          <p:cNvGraphicFramePr>
            <a:graphicFrameLocks noGrp="1"/>
          </p:cNvGraphicFramePr>
          <p:nvPr/>
        </p:nvGraphicFramePr>
        <p:xfrm>
          <a:off x="489397" y="2138418"/>
          <a:ext cx="8165206" cy="2260145"/>
        </p:xfrm>
        <a:graphic>
          <a:graphicData uri="http://schemas.openxmlformats.org/drawingml/2006/table">
            <a:tbl>
              <a:tblPr/>
              <a:tblGrid>
                <a:gridCol w="2859110">
                  <a:extLst>
                    <a:ext uri="{9D8B030D-6E8A-4147-A177-3AD203B41FA5}">
                      <a16:colId xmlns:a16="http://schemas.microsoft.com/office/drawing/2014/main" val="123597305"/>
                    </a:ext>
                  </a:extLst>
                </a:gridCol>
                <a:gridCol w="2009104">
                  <a:extLst>
                    <a:ext uri="{9D8B030D-6E8A-4147-A177-3AD203B41FA5}">
                      <a16:colId xmlns:a16="http://schemas.microsoft.com/office/drawing/2014/main" val="3494495105"/>
                    </a:ext>
                  </a:extLst>
                </a:gridCol>
                <a:gridCol w="1777285">
                  <a:extLst>
                    <a:ext uri="{9D8B030D-6E8A-4147-A177-3AD203B41FA5}">
                      <a16:colId xmlns:a16="http://schemas.microsoft.com/office/drawing/2014/main" val="2405678777"/>
                    </a:ext>
                  </a:extLst>
                </a:gridCol>
                <a:gridCol w="1519707">
                  <a:extLst>
                    <a:ext uri="{9D8B030D-6E8A-4147-A177-3AD203B41FA5}">
                      <a16:colId xmlns:a16="http://schemas.microsoft.com/office/drawing/2014/main" val="4092833312"/>
                    </a:ext>
                  </a:extLst>
                </a:gridCol>
              </a:tblGrid>
              <a:tr h="48425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solidFill>
                            <a:schemeClr val="bg1"/>
                          </a:solidFill>
                          <a:effectLst/>
                          <a:latin typeface="Corbel" panose="020B0503020204020204" pitchFamily="34" charset="0"/>
                        </a:rPr>
                        <a:t>Logic unit</a:t>
                      </a:r>
                      <a:endParaRPr lang="en-GB" sz="2000" b="1" i="0" u="none" strike="noStrike" dirty="0">
                        <a:solidFill>
                          <a:schemeClr val="bg1"/>
                        </a:solidFill>
                        <a:effectLst/>
                        <a:latin typeface="Corbel" panose="020B0503020204020204" pitchFamily="34" charset="0"/>
                      </a:endParaRPr>
                    </a:p>
                  </a:txBody>
                  <a:tcPr marL="9525" marR="9525" marT="9525" marB="0" anchor="ctr">
                    <a:lnL w="19050" cap="flat" cmpd="sng" algn="ctr">
                      <a:solidFill>
                        <a:sysClr val="windowText" lastClr="000000"/>
                      </a:solidFill>
                      <a:prstDash val="solid"/>
                      <a:round/>
                      <a:headEnd type="none" w="med" len="med"/>
                      <a:tailEnd type="none" w="med" len="med"/>
                    </a:lnL>
                    <a:lnR w="12700" cmpd="sng">
                      <a:solidFill>
                        <a:sysClr val="window" lastClr="FFFFFF"/>
                      </a:solidFill>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solidFill>
                            <a:schemeClr val="bg1"/>
                          </a:solidFill>
                          <a:effectLst/>
                          <a:latin typeface="Corbel" panose="020B0503020204020204" pitchFamily="34" charset="0"/>
                        </a:rPr>
                        <a:t># of instances</a:t>
                      </a:r>
                      <a:endParaRPr lang="en-GB" sz="2000" b="1" i="0" u="none" strike="noStrike" dirty="0">
                        <a:solidFill>
                          <a:schemeClr val="bg1"/>
                        </a:solidFill>
                        <a:effectLst/>
                        <a:latin typeface="Corbel" panose="020B0503020204020204" pitchFamily="34" charset="0"/>
                      </a:endParaRPr>
                    </a:p>
                  </a:txBody>
                  <a:tcPr marL="9525" marR="9525" marT="9525" marB="0" anchor="ctr">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solidFill>
                            <a:schemeClr val="bg1"/>
                          </a:solidFill>
                          <a:effectLst/>
                          <a:latin typeface="Corbel" panose="020B0503020204020204" pitchFamily="34" charset="0"/>
                        </a:rPr>
                        <a:t>Area [mm</a:t>
                      </a:r>
                      <a:r>
                        <a:rPr lang="en-GB" sz="2000" b="1" u="none" strike="noStrike" baseline="30000" dirty="0">
                          <a:solidFill>
                            <a:schemeClr val="bg1"/>
                          </a:solidFill>
                          <a:effectLst/>
                          <a:latin typeface="Corbel" panose="020B0503020204020204" pitchFamily="34" charset="0"/>
                        </a:rPr>
                        <a:t>2</a:t>
                      </a:r>
                      <a:r>
                        <a:rPr lang="en-GB" sz="2000" b="1" u="none" strike="noStrike" dirty="0">
                          <a:solidFill>
                            <a:schemeClr val="bg1"/>
                          </a:solidFill>
                          <a:effectLst/>
                          <a:latin typeface="Corbel" panose="020B0503020204020204" pitchFamily="34" charset="0"/>
                        </a:rPr>
                        <a:t>]</a:t>
                      </a:r>
                      <a:endParaRPr lang="en-GB" sz="2000" b="1" i="0" u="none" strike="noStrike" dirty="0">
                        <a:solidFill>
                          <a:schemeClr val="bg1"/>
                        </a:solidFill>
                        <a:effectLst/>
                        <a:latin typeface="Corbel" panose="020B0503020204020204" pitchFamily="34" charset="0"/>
                      </a:endParaRPr>
                    </a:p>
                  </a:txBody>
                  <a:tcPr marL="9525" marR="9525" marT="9525" marB="0" anchor="ctr">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b="1" u="none" strike="noStrike" dirty="0">
                          <a:solidFill>
                            <a:schemeClr val="bg1"/>
                          </a:solidFill>
                          <a:effectLst/>
                          <a:latin typeface="Corbel" panose="020B0503020204020204" pitchFamily="34" charset="0"/>
                        </a:rPr>
                        <a:t>Power [</a:t>
                      </a:r>
                      <a:r>
                        <a:rPr lang="en-GB" sz="2000" b="1" u="none" strike="noStrike" dirty="0" err="1">
                          <a:solidFill>
                            <a:schemeClr val="bg1"/>
                          </a:solidFill>
                          <a:effectLst/>
                          <a:latin typeface="Corbel" panose="020B0503020204020204" pitchFamily="34" charset="0"/>
                        </a:rPr>
                        <a:t>mW</a:t>
                      </a:r>
                      <a:r>
                        <a:rPr lang="en-GB" sz="2000" b="1" u="none" strike="noStrike" dirty="0">
                          <a:solidFill>
                            <a:schemeClr val="bg1"/>
                          </a:solidFill>
                          <a:effectLst/>
                          <a:latin typeface="Corbel" panose="020B0503020204020204" pitchFamily="34" charset="0"/>
                        </a:rPr>
                        <a:t>]</a:t>
                      </a:r>
                      <a:endParaRPr lang="en-GB" sz="2000" b="1" i="0" u="none" strike="noStrike" dirty="0">
                        <a:solidFill>
                          <a:schemeClr val="bg1"/>
                        </a:solidFill>
                        <a:effectLst/>
                        <a:latin typeface="Corbel" panose="020B0503020204020204" pitchFamily="34" charset="0"/>
                      </a:endParaRPr>
                    </a:p>
                  </a:txBody>
                  <a:tcPr marL="9525" marR="9525" marT="9525" marB="0" anchor="ctr">
                    <a:lnL w="12700" cmpd="sng">
                      <a:solidFill>
                        <a:sysClr val="window" lastClr="FFFFFF"/>
                      </a:solidFill>
                    </a:lnL>
                    <a:lnR w="19050" cap="flat" cmpd="sng" algn="ctr">
                      <a:solidFill>
                        <a:sysClr val="windowText" lastClr="000000"/>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75000"/>
                      </a:srgbClr>
                    </a:solidFill>
                  </a:tcPr>
                </a:tc>
                <a:extLst>
                  <a:ext uri="{0D108BD9-81ED-4DB2-BD59-A6C34878D82A}">
                    <a16:rowId xmlns:a16="http://schemas.microsoft.com/office/drawing/2014/main" val="3262479441"/>
                  </a:ext>
                </a:extLst>
              </a:tr>
              <a:tr h="3224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Comparator</a:t>
                      </a:r>
                      <a:endParaRPr lang="en-GB" sz="20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ysClr val="windowText" lastClr="000000"/>
                      </a:solidFill>
                      <a:prstDash val="solid"/>
                      <a:round/>
                      <a:headEnd type="none" w="med" len="med"/>
                      <a:tailEnd type="none" w="med" len="med"/>
                    </a:lnL>
                    <a:lnR w="12700" cmpd="sng">
                      <a:solidFill>
                        <a:sysClr val="window" lastClr="FFFFFF"/>
                      </a:solidFill>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1 per channel</a:t>
                      </a:r>
                      <a:endParaRPr lang="en-GB" sz="2000" b="0" i="0" u="none" strike="noStrike" dirty="0">
                        <a:solidFill>
                          <a:srgbClr val="000000"/>
                        </a:solidFill>
                        <a:effectLst/>
                        <a:latin typeface="Corbel" panose="020B0503020204020204" pitchFamily="34" charset="0"/>
                      </a:endParaRPr>
                    </a:p>
                  </a:txBody>
                  <a:tcPr marL="9525" marR="9525" marT="9525" marB="0" anchor="b">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0.000045</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2700" cmpd="sng">
                      <a:solidFill>
                        <a:sysClr val="window" lastClr="FFFFFF"/>
                      </a:solidFill>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0.014</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9050" cap="flat" cmpd="sng" algn="ctr">
                      <a:solidFill>
                        <a:sysClr val="windowText" lastClr="000000"/>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1555883855"/>
                  </a:ext>
                </a:extLst>
              </a:tr>
              <a:tr h="3224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Read Construction Unit</a:t>
                      </a:r>
                      <a:endParaRPr lang="en-GB" sz="20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1 per channel</a:t>
                      </a:r>
                      <a:endParaRPr lang="en-GB" sz="2000" b="0" i="0" u="none" strike="noStrike" dirty="0">
                        <a:solidFill>
                          <a:srgbClr val="000000"/>
                        </a:solidFill>
                        <a:effectLst/>
                        <a:latin typeface="Corbel" panose="020B0503020204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0.000017</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0.023</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905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3565792525"/>
                  </a:ext>
                </a:extLst>
              </a:tr>
              <a:tr h="3224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Double Registers</a:t>
                      </a:r>
                      <a:endParaRPr lang="en-GB" sz="20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1 per channel</a:t>
                      </a:r>
                      <a:endParaRPr lang="en-GB" sz="2000" b="0" i="0" u="none" strike="noStrike" dirty="0">
                        <a:solidFill>
                          <a:srgbClr val="000000"/>
                        </a:solidFill>
                        <a:effectLst/>
                        <a:latin typeface="Corbel" panose="020B0503020204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0.00020</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0.035</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905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1721199651"/>
                  </a:ext>
                </a:extLst>
              </a:tr>
              <a:tr h="3224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Control Unit</a:t>
                      </a:r>
                      <a:endParaRPr lang="en-GB" sz="2000" b="0" i="0" u="none" strike="noStrike" dirty="0">
                        <a:solidFill>
                          <a:srgbClr val="000000"/>
                        </a:solidFill>
                        <a:effectLst/>
                        <a:latin typeface="Corbel" panose="020B0503020204020204" pitchFamily="34" charset="0"/>
                      </a:endParaRPr>
                    </a:p>
                  </a:txBody>
                  <a:tcPr marL="9525" marR="9525" marT="9525" marB="0" anchor="b">
                    <a:lnL w="1905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u="none" strike="noStrike" dirty="0">
                          <a:effectLst/>
                          <a:latin typeface="Corbel" panose="020B0503020204020204" pitchFamily="34" charset="0"/>
                        </a:rPr>
                        <a:t>1 per channel</a:t>
                      </a:r>
                      <a:endParaRPr lang="en-GB" sz="2000" b="0" i="0" u="none" strike="noStrike" dirty="0">
                        <a:solidFill>
                          <a:srgbClr val="000000"/>
                        </a:solidFill>
                        <a:effectLst/>
                        <a:latin typeface="Corbel" panose="020B0503020204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0.000029</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0.025</a:t>
                      </a:r>
                      <a:endParaRPr lang="en-CH" sz="2000" b="0" i="0" u="none" strike="noStrike" dirty="0">
                        <a:solidFill>
                          <a:srgbClr val="000000"/>
                        </a:solidFill>
                        <a:effectLst/>
                        <a:latin typeface="+mn-lt"/>
                      </a:endParaRPr>
                    </a:p>
                  </a:txBody>
                  <a:tcPr marL="9525" marR="9525" marT="9525" marB="0" anchor="b">
                    <a:lnL w="12700" cmpd="sng">
                      <a:solidFill>
                        <a:sysClr val="window" lastClr="FFFFFF"/>
                      </a:solidFill>
                    </a:lnL>
                    <a:lnR w="1905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3311369179"/>
                  </a:ext>
                </a:extLst>
              </a:tr>
              <a:tr h="48614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GB" sz="2000" i="1" u="none" strike="noStrike" dirty="0">
                          <a:effectLst/>
                          <a:latin typeface="Corbel" panose="020B0503020204020204" pitchFamily="34" charset="0"/>
                        </a:rPr>
                        <a:t>Total for an 8-channel SSD</a:t>
                      </a:r>
                      <a:endParaRPr lang="en-GB" sz="2000" b="0" i="1" u="none" strike="noStrike" dirty="0">
                        <a:solidFill>
                          <a:srgbClr val="000000"/>
                        </a:solidFill>
                        <a:effectLst/>
                        <a:latin typeface="Corbel" panose="020B0503020204020204" pitchFamily="34" charset="0"/>
                      </a:endParaRPr>
                    </a:p>
                  </a:txBody>
                  <a:tcPr marL="9525" marR="9525" marT="19050" marB="19050" anchor="ctr">
                    <a:lnL w="1905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Corbel" panose="020B0503020204020204" pitchFamily="34" charset="0"/>
                        </a:rPr>
                        <a:t>-</a:t>
                      </a:r>
                      <a:endParaRPr lang="en-CH" sz="2000" b="0" i="0" u="none" strike="noStrike" dirty="0">
                        <a:solidFill>
                          <a:srgbClr val="000000"/>
                        </a:solidFill>
                        <a:effectLst/>
                        <a:latin typeface="Corbel" panose="020B0503020204020204" pitchFamily="34" charset="0"/>
                      </a:endParaRPr>
                    </a:p>
                  </a:txBody>
                  <a:tcPr marL="9525" marR="9525" marT="19050" marB="1905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u="none" strike="noStrike" dirty="0">
                          <a:effectLst/>
                          <a:latin typeface="+mn-lt"/>
                        </a:rPr>
                        <a:t>0.002</a:t>
                      </a:r>
                      <a:endParaRPr lang="en-CH" sz="2000" b="0" i="0" u="none" strike="noStrike" dirty="0">
                        <a:solidFill>
                          <a:srgbClr val="000000"/>
                        </a:solidFill>
                        <a:effectLst/>
                        <a:latin typeface="+mn-lt"/>
                      </a:endParaRP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en-CH" sz="2000" b="0" i="0" u="none" strike="noStrike" dirty="0">
                          <a:solidFill>
                            <a:srgbClr val="000000"/>
                          </a:solidFill>
                          <a:effectLst/>
                          <a:latin typeface="+mn-lt"/>
                        </a:rPr>
                        <a:t>0.77</a:t>
                      </a:r>
                    </a:p>
                  </a:txBody>
                  <a:tcPr marL="9525" marR="9525" marT="9525" marB="0" anchor="ctr">
                    <a:lnL w="12700" cap="flat" cmpd="sng" algn="ctr">
                      <a:solidFill>
                        <a:sysClr val="window" lastClr="FFFFFF"/>
                      </a:solidFill>
                      <a:prstDash val="solid"/>
                      <a:round/>
                      <a:headEnd type="none" w="med" len="med"/>
                      <a:tailEnd type="none" w="med" len="med"/>
                    </a:lnL>
                    <a:lnR w="19050" cap="flat" cmpd="sng" algn="ctr">
                      <a:solidFill>
                        <a:sysClr val="windowText" lastClr="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B192">
                        <a:alpha val="21176"/>
                      </a:srgbClr>
                    </a:solidFill>
                  </a:tcPr>
                </a:tc>
                <a:extLst>
                  <a:ext uri="{0D108BD9-81ED-4DB2-BD59-A6C34878D82A}">
                    <a16:rowId xmlns:a16="http://schemas.microsoft.com/office/drawing/2014/main" val="424767596"/>
                  </a:ext>
                </a:extLst>
              </a:tr>
            </a:tbl>
          </a:graphicData>
        </a:graphic>
      </p:graphicFrame>
      <p:sp>
        <p:nvSpPr>
          <p:cNvPr id="9" name="Rectangle 8">
            <a:extLst>
              <a:ext uri="{FF2B5EF4-FFF2-40B4-BE49-F238E27FC236}">
                <a16:creationId xmlns:a16="http://schemas.microsoft.com/office/drawing/2014/main" id="{707DE883-DCFF-4221-7BAB-96D8CCE18096}"/>
              </a:ext>
            </a:extLst>
          </p:cNvPr>
          <p:cNvSpPr/>
          <p:nvPr/>
        </p:nvSpPr>
        <p:spPr>
          <a:xfrm>
            <a:off x="0" y="4930346"/>
            <a:ext cx="9144000" cy="1064558"/>
          </a:xfrm>
          <a:prstGeom prst="rect">
            <a:avLst/>
          </a:prstGeom>
          <a:solidFill>
            <a:srgbClr val="FFC000">
              <a:lumMod val="20000"/>
              <a:lumOff val="80000"/>
            </a:srgbClr>
          </a:solidFill>
          <a:ln w="12700" cap="flat" cmpd="sng" algn="ctr">
            <a:noFill/>
            <a:prstDash val="solid"/>
            <a:miter lim="800000"/>
          </a:ln>
          <a:effectLst/>
        </p:spPr>
        <p:txBody>
          <a:bodyPr tIns="0" bIns="108000"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4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SAGe’s hardware units consume small area and power </a:t>
            </a:r>
          </a:p>
        </p:txBody>
      </p:sp>
      <p:sp>
        <p:nvSpPr>
          <p:cNvPr id="10" name="Rounded Rectangle 9">
            <a:extLst>
              <a:ext uri="{FF2B5EF4-FFF2-40B4-BE49-F238E27FC236}">
                <a16:creationId xmlns:a16="http://schemas.microsoft.com/office/drawing/2014/main" id="{C3F7B796-F71D-B24A-E781-03F3B5F8D847}"/>
              </a:ext>
            </a:extLst>
          </p:cNvPr>
          <p:cNvSpPr/>
          <p:nvPr/>
        </p:nvSpPr>
        <p:spPr>
          <a:xfrm flipV="1">
            <a:off x="297313" y="3899009"/>
            <a:ext cx="8549374" cy="502277"/>
          </a:xfrm>
          <a:prstGeom prst="roundRect">
            <a:avLst/>
          </a:prstGeom>
          <a:noFill/>
          <a:ln w="3810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E02F5-A700-D040-994F-691F1E0BC0EE}"/>
              </a:ext>
            </a:extLst>
          </p:cNvPr>
          <p:cNvSpPr>
            <a:spLocks noGrp="1"/>
          </p:cNvSpPr>
          <p:nvPr>
            <p:ph type="title"/>
          </p:nvPr>
        </p:nvSpPr>
        <p:spPr/>
        <p:txBody>
          <a:bodyPr/>
          <a:lstStyle/>
          <a:p>
            <a:r>
              <a:rPr lang="en-CH" dirty="0"/>
              <a:t>More in the Paper</a:t>
            </a:r>
          </a:p>
        </p:txBody>
      </p:sp>
      <p:sp>
        <p:nvSpPr>
          <p:cNvPr id="3" name="Content Placeholder 2">
            <a:extLst>
              <a:ext uri="{FF2B5EF4-FFF2-40B4-BE49-F238E27FC236}">
                <a16:creationId xmlns:a16="http://schemas.microsoft.com/office/drawing/2014/main" id="{953FE54C-8BD5-BD44-AD43-C5A540AE27DB}"/>
              </a:ext>
            </a:extLst>
          </p:cNvPr>
          <p:cNvSpPr>
            <a:spLocks noGrp="1"/>
          </p:cNvSpPr>
          <p:nvPr>
            <p:ph idx="1"/>
          </p:nvPr>
        </p:nvSpPr>
        <p:spPr>
          <a:xfrm>
            <a:off x="93785" y="763552"/>
            <a:ext cx="8821615" cy="5677226"/>
          </a:xfrm>
        </p:spPr>
        <p:txBody>
          <a:bodyPr/>
          <a:lstStyle/>
          <a:p>
            <a:pPr>
              <a:lnSpc>
                <a:spcPct val="100000"/>
              </a:lnSpc>
            </a:pPr>
            <a:r>
              <a:rPr lang="en-CH" sz="2400" dirty="0"/>
              <a:t>Observations on different parts of </a:t>
            </a:r>
            <a:r>
              <a:rPr lang="en-CH" sz="2400" b="1" dirty="0">
                <a:solidFill>
                  <a:schemeClr val="accent5"/>
                </a:solidFill>
              </a:rPr>
              <a:t>mismatch information</a:t>
            </a:r>
          </a:p>
          <a:p>
            <a:pPr lvl="1">
              <a:lnSpc>
                <a:spcPct val="100000"/>
              </a:lnSpc>
            </a:pPr>
            <a:r>
              <a:rPr lang="en-CH" sz="2000" dirty="0"/>
              <a:t>Matching positions</a:t>
            </a:r>
          </a:p>
          <a:p>
            <a:pPr lvl="1">
              <a:lnSpc>
                <a:spcPct val="100000"/>
              </a:lnSpc>
            </a:pPr>
            <a:r>
              <a:rPr lang="en-CH" sz="2000" dirty="0"/>
              <a:t>Mismatch bases and types</a:t>
            </a:r>
          </a:p>
          <a:p>
            <a:pPr lvl="1">
              <a:lnSpc>
                <a:spcPct val="100000"/>
              </a:lnSpc>
              <a:spcAft>
                <a:spcPts val="1000"/>
              </a:spcAft>
            </a:pPr>
            <a:r>
              <a:rPr lang="en-CH" sz="2000" dirty="0"/>
              <a:t>Mismatch counts</a:t>
            </a:r>
          </a:p>
          <a:p>
            <a:pPr>
              <a:lnSpc>
                <a:spcPct val="100000"/>
              </a:lnSpc>
              <a:spcAft>
                <a:spcPts val="1000"/>
              </a:spcAft>
            </a:pPr>
            <a:r>
              <a:rPr lang="en-CH" sz="2400" dirty="0"/>
              <a:t>SAGe’s performance in </a:t>
            </a:r>
            <a:r>
              <a:rPr lang="en-CH" sz="2400" b="1" dirty="0">
                <a:solidFill>
                  <a:srgbClr val="B38604"/>
                </a:solidFill>
              </a:rPr>
              <a:t>software</a:t>
            </a:r>
          </a:p>
          <a:p>
            <a:pPr>
              <a:lnSpc>
                <a:spcPct val="100000"/>
              </a:lnSpc>
              <a:spcAft>
                <a:spcPts val="1000"/>
              </a:spcAft>
            </a:pPr>
            <a:r>
              <a:rPr lang="en-CH" sz="2400" dirty="0"/>
              <a:t>Sensitivity analysis with </a:t>
            </a:r>
            <a:r>
              <a:rPr lang="en-CH" sz="2400" b="1" dirty="0">
                <a:solidFill>
                  <a:schemeClr val="accent4">
                    <a:lumMod val="75000"/>
                  </a:schemeClr>
                </a:solidFill>
              </a:rPr>
              <a:t>varying the number of SSD</a:t>
            </a:r>
          </a:p>
          <a:p>
            <a:pPr>
              <a:lnSpc>
                <a:spcPct val="100000"/>
              </a:lnSpc>
              <a:spcAft>
                <a:spcPts val="1000"/>
              </a:spcAft>
            </a:pPr>
            <a:r>
              <a:rPr lang="en-CH" sz="2400" dirty="0"/>
              <a:t>Impact of </a:t>
            </a:r>
            <a:r>
              <a:rPr lang="en-CH" sz="2400" b="1" dirty="0">
                <a:solidFill>
                  <a:srgbClr val="C812BD"/>
                </a:solidFill>
              </a:rPr>
              <a:t>each of SAGe’s optimizations </a:t>
            </a:r>
            <a:r>
              <a:rPr lang="en-CH" sz="2400" dirty="0"/>
              <a:t>on compression ratio</a:t>
            </a:r>
          </a:p>
          <a:p>
            <a:pPr>
              <a:lnSpc>
                <a:spcPct val="100000"/>
              </a:lnSpc>
              <a:spcAft>
                <a:spcPts val="1000"/>
              </a:spcAft>
            </a:pPr>
            <a:r>
              <a:rPr lang="en-CH" sz="2400" dirty="0"/>
              <a:t>SAGe’s performance for </a:t>
            </a:r>
            <a:r>
              <a:rPr lang="en-CH" sz="2400" b="1" dirty="0">
                <a:solidFill>
                  <a:srgbClr val="629B3C"/>
                </a:solidFill>
              </a:rPr>
              <a:t>quality scores</a:t>
            </a:r>
          </a:p>
          <a:p>
            <a:pPr>
              <a:lnSpc>
                <a:spcPct val="100000"/>
              </a:lnSpc>
              <a:spcAft>
                <a:spcPts val="1000"/>
              </a:spcAft>
            </a:pPr>
            <a:r>
              <a:rPr lang="en-CH" sz="2400" dirty="0"/>
              <a:t>SAGe’s </a:t>
            </a:r>
            <a:r>
              <a:rPr lang="en-CH" sz="2400" b="1" dirty="0">
                <a:solidFill>
                  <a:schemeClr val="accent1"/>
                </a:solidFill>
              </a:rPr>
              <a:t>resource requirements </a:t>
            </a:r>
            <a:r>
              <a:rPr lang="en-CH" sz="2400" dirty="0"/>
              <a:t>compared to other (de)compression accelerators</a:t>
            </a:r>
          </a:p>
          <a:p>
            <a:pPr>
              <a:lnSpc>
                <a:spcPct val="100000"/>
              </a:lnSpc>
              <a:spcAft>
                <a:spcPts val="1000"/>
              </a:spcAft>
            </a:pPr>
            <a:r>
              <a:rPr lang="en-CH" sz="2400" dirty="0"/>
              <a:t>SAGe’s compression time</a:t>
            </a:r>
          </a:p>
        </p:txBody>
      </p:sp>
    </p:spTree>
    <p:extLst>
      <p:ext uri="{BB962C8B-B14F-4D97-AF65-F5344CB8AC3E}">
        <p14:creationId xmlns:p14="http://schemas.microsoft.com/office/powerpoint/2010/main" val="6530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E02F5-A700-D040-994F-691F1E0BC0EE}"/>
              </a:ext>
            </a:extLst>
          </p:cNvPr>
          <p:cNvSpPr>
            <a:spLocks noGrp="1"/>
          </p:cNvSpPr>
          <p:nvPr>
            <p:ph type="title"/>
          </p:nvPr>
        </p:nvSpPr>
        <p:spPr/>
        <p:txBody>
          <a:bodyPr/>
          <a:lstStyle/>
          <a:p>
            <a:r>
              <a:rPr lang="en-CH" dirty="0"/>
              <a:t>More in the Paper</a:t>
            </a:r>
          </a:p>
        </p:txBody>
      </p:sp>
      <p:sp>
        <p:nvSpPr>
          <p:cNvPr id="10" name="TextBox 9">
            <a:extLst>
              <a:ext uri="{FF2B5EF4-FFF2-40B4-BE49-F238E27FC236}">
                <a16:creationId xmlns:a16="http://schemas.microsoft.com/office/drawing/2014/main" id="{9066281A-84ED-13C8-2AA8-AE6D65725B28}"/>
              </a:ext>
            </a:extLst>
          </p:cNvPr>
          <p:cNvSpPr txBox="1"/>
          <p:nvPr/>
        </p:nvSpPr>
        <p:spPr>
          <a:xfrm>
            <a:off x="1925241" y="5729985"/>
            <a:ext cx="529351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0432FF"/>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https://arxiv.org/abs/2504.03732</a:t>
            </a:r>
            <a:r>
              <a:rPr kumimoji="0" lang="en-CH" sz="2800" b="1" i="0" u="none" strike="noStrike" kern="1200" cap="none" spc="0" normalizeH="0" baseline="0" noProof="0" dirty="0">
                <a:ln>
                  <a:noFill/>
                </a:ln>
                <a:solidFill>
                  <a:srgbClr val="0432FF"/>
                </a:solidFill>
                <a:effectLst/>
                <a:uLnTx/>
                <a:uFillTx/>
                <a:latin typeface="Calibri" panose="020F0502020204030204"/>
                <a:ea typeface="+mn-ea"/>
                <a:cs typeface="+mn-cs"/>
              </a:rPr>
              <a:t> </a:t>
            </a:r>
          </a:p>
        </p:txBody>
      </p:sp>
      <p:pic>
        <p:nvPicPr>
          <p:cNvPr id="11" name="Graphic 10">
            <a:extLst>
              <a:ext uri="{FF2B5EF4-FFF2-40B4-BE49-F238E27FC236}">
                <a16:creationId xmlns:a16="http://schemas.microsoft.com/office/drawing/2014/main" id="{B1D44369-016D-EB60-A2C0-B9DB0C4E7C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44077" y="3644817"/>
            <a:ext cx="2055843" cy="2055843"/>
          </a:xfrm>
          <a:prstGeom prst="rect">
            <a:avLst/>
          </a:prstGeom>
        </p:spPr>
      </p:pic>
      <p:pic>
        <p:nvPicPr>
          <p:cNvPr id="12" name="Picture 11">
            <a:extLst>
              <a:ext uri="{FF2B5EF4-FFF2-40B4-BE49-F238E27FC236}">
                <a16:creationId xmlns:a16="http://schemas.microsoft.com/office/drawing/2014/main" id="{80808B38-7121-522A-A26C-BC77E64D00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432" y="1069167"/>
            <a:ext cx="8277134" cy="2296118"/>
          </a:xfrm>
          <a:prstGeom prst="rect">
            <a:avLst/>
          </a:prstGeom>
          <a:ln w="38100">
            <a:solidFill>
              <a:srgbClr val="06436E"/>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57173442"/>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A5B00-D0C4-78F5-9B16-5C8DE1646696}"/>
              </a:ext>
            </a:extLst>
          </p:cNvPr>
          <p:cNvSpPr>
            <a:spLocks noGrp="1"/>
          </p:cNvSpPr>
          <p:nvPr>
            <p:ph type="title"/>
          </p:nvPr>
        </p:nvSpPr>
        <p:spPr>
          <a:xfrm>
            <a:off x="0" y="1"/>
            <a:ext cx="9144000" cy="782950"/>
          </a:xfrm>
        </p:spPr>
        <p:txBody>
          <a:bodyPr/>
          <a:lstStyle/>
          <a:p>
            <a:r>
              <a:rPr lang="en-CH" dirty="0"/>
              <a:t>Outline</a:t>
            </a:r>
          </a:p>
        </p:txBody>
      </p:sp>
      <p:sp>
        <p:nvSpPr>
          <p:cNvPr id="4" name="Rounded Rectangle 3">
            <a:extLst>
              <a:ext uri="{FF2B5EF4-FFF2-40B4-BE49-F238E27FC236}">
                <a16:creationId xmlns:a16="http://schemas.microsoft.com/office/drawing/2014/main" id="{35F20A01-B813-57FB-881B-5CF5C55B0676}"/>
              </a:ext>
            </a:extLst>
          </p:cNvPr>
          <p:cNvSpPr/>
          <p:nvPr/>
        </p:nvSpPr>
        <p:spPr>
          <a:xfrm>
            <a:off x="698155" y="5381367"/>
            <a:ext cx="7747687" cy="877330"/>
          </a:xfrm>
          <a:prstGeom prst="roundRect">
            <a:avLst/>
          </a:prstGeom>
          <a:gradFill>
            <a:gsLst>
              <a:gs pos="0">
                <a:srgbClr val="2E6F6A"/>
              </a:gs>
              <a:gs pos="100000">
                <a:srgbClr val="6CB2C0">
                  <a:alpha val="48627"/>
                </a:srgbClr>
              </a:gs>
            </a:gsLst>
            <a:lin ang="0" scaled="0"/>
          </a:gradFill>
          <a:ln>
            <a:noFill/>
          </a:ln>
          <a:effectLst>
            <a:outerShdw blurRad="50800" dist="38100" dir="4740000" sx="100198" sy="100198"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Conclusion</a:t>
            </a:r>
          </a:p>
        </p:txBody>
      </p:sp>
      <p:sp>
        <p:nvSpPr>
          <p:cNvPr id="6" name="Rounded Rectangle 5">
            <a:extLst>
              <a:ext uri="{FF2B5EF4-FFF2-40B4-BE49-F238E27FC236}">
                <a16:creationId xmlns:a16="http://schemas.microsoft.com/office/drawing/2014/main" id="{B3045B03-14F4-6CAB-79EB-0E7F72C4A108}"/>
              </a:ext>
            </a:extLst>
          </p:cNvPr>
          <p:cNvSpPr/>
          <p:nvPr/>
        </p:nvSpPr>
        <p:spPr>
          <a:xfrm>
            <a:off x="951471" y="949983"/>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Background</a:t>
            </a:r>
          </a:p>
        </p:txBody>
      </p:sp>
      <p:sp>
        <p:nvSpPr>
          <p:cNvPr id="7" name="Rounded Rectangle 6">
            <a:extLst>
              <a:ext uri="{FF2B5EF4-FFF2-40B4-BE49-F238E27FC236}">
                <a16:creationId xmlns:a16="http://schemas.microsoft.com/office/drawing/2014/main" id="{F07BB866-EA83-2D7C-D57D-1E2BBAC99FFE}"/>
              </a:ext>
            </a:extLst>
          </p:cNvPr>
          <p:cNvSpPr/>
          <p:nvPr/>
        </p:nvSpPr>
        <p:spPr>
          <a:xfrm>
            <a:off x="951471" y="2057829"/>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Motivation and Gaol</a:t>
            </a:r>
          </a:p>
        </p:txBody>
      </p:sp>
      <p:sp>
        <p:nvSpPr>
          <p:cNvPr id="8" name="Rounded Rectangle 7">
            <a:extLst>
              <a:ext uri="{FF2B5EF4-FFF2-40B4-BE49-F238E27FC236}">
                <a16:creationId xmlns:a16="http://schemas.microsoft.com/office/drawing/2014/main" id="{430D5E12-2B92-D731-43F9-E32DE95E3D84}"/>
              </a:ext>
            </a:extLst>
          </p:cNvPr>
          <p:cNvSpPr/>
          <p:nvPr/>
        </p:nvSpPr>
        <p:spPr>
          <a:xfrm>
            <a:off x="951471" y="3165675"/>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SAGe</a:t>
            </a:r>
          </a:p>
        </p:txBody>
      </p:sp>
      <p:sp>
        <p:nvSpPr>
          <p:cNvPr id="9" name="Rounded Rectangle 8">
            <a:extLst>
              <a:ext uri="{FF2B5EF4-FFF2-40B4-BE49-F238E27FC236}">
                <a16:creationId xmlns:a16="http://schemas.microsoft.com/office/drawing/2014/main" id="{E57B4F69-AF92-732F-1AA9-C804BF85D093}"/>
              </a:ext>
            </a:extLst>
          </p:cNvPr>
          <p:cNvSpPr/>
          <p:nvPr/>
        </p:nvSpPr>
        <p:spPr>
          <a:xfrm>
            <a:off x="951468" y="4271604"/>
            <a:ext cx="7241059" cy="877330"/>
          </a:xfrm>
          <a:prstGeom prst="roundRect">
            <a:avLst/>
          </a:prstGeom>
          <a:gradFill>
            <a:gsLst>
              <a:gs pos="0">
                <a:schemeClr val="bg1">
                  <a:lumMod val="50000"/>
                </a:schemeClr>
              </a:gs>
              <a:gs pos="100000">
                <a:schemeClr val="bg1">
                  <a:lumMod val="75000"/>
                </a:schemeClr>
              </a:gs>
            </a:gsLst>
            <a:lin ang="0" scaled="0"/>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3200" b="1" i="0" u="none" strike="noStrike" kern="1200" cap="none" spc="0" normalizeH="0" baseline="0" noProof="0" dirty="0">
                <a:ln>
                  <a:noFill/>
                </a:ln>
                <a:solidFill>
                  <a:srgbClr val="FAF8F4"/>
                </a:solidFill>
                <a:effectLst/>
                <a:uLnTx/>
                <a:uFillTx/>
                <a:latin typeface="Corbel" panose="020B0503020204020204" pitchFamily="34" charset="0"/>
                <a:ea typeface="+mn-ea"/>
                <a:cs typeface="+mn-cs"/>
              </a:rPr>
              <a:t>Evaluation</a:t>
            </a:r>
          </a:p>
        </p:txBody>
      </p:sp>
    </p:spTree>
    <p:extLst>
      <p:ext uri="{BB962C8B-B14F-4D97-AF65-F5344CB8AC3E}">
        <p14:creationId xmlns:p14="http://schemas.microsoft.com/office/powerpoint/2010/main" val="3757538649"/>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0DB8-7933-EA4B-B0DF-A0D12CAAF119}"/>
              </a:ext>
            </a:extLst>
          </p:cNvPr>
          <p:cNvSpPr>
            <a:spLocks noGrp="1"/>
          </p:cNvSpPr>
          <p:nvPr>
            <p:ph type="title"/>
          </p:nvPr>
        </p:nvSpPr>
        <p:spPr>
          <a:xfrm>
            <a:off x="0" y="1"/>
            <a:ext cx="9144000" cy="782950"/>
          </a:xfrm>
        </p:spPr>
        <p:txBody>
          <a:bodyPr/>
          <a:lstStyle/>
          <a:p>
            <a:r>
              <a:rPr lang="en-CH" dirty="0"/>
              <a:t>Conclusion</a:t>
            </a:r>
          </a:p>
        </p:txBody>
      </p:sp>
      <p:sp>
        <p:nvSpPr>
          <p:cNvPr id="16" name="Rounded Rectangle 15">
            <a:extLst>
              <a:ext uri="{FF2B5EF4-FFF2-40B4-BE49-F238E27FC236}">
                <a16:creationId xmlns:a16="http://schemas.microsoft.com/office/drawing/2014/main" id="{095ED46D-43B9-BA97-BD91-174746109A6C}"/>
              </a:ext>
            </a:extLst>
          </p:cNvPr>
          <p:cNvSpPr/>
          <p:nvPr/>
        </p:nvSpPr>
        <p:spPr>
          <a:xfrm>
            <a:off x="157262" y="912624"/>
            <a:ext cx="8829477" cy="782950"/>
          </a:xfrm>
          <a:prstGeom prst="roundRect">
            <a:avLst>
              <a:gd name="adj" fmla="val 4988"/>
            </a:avLst>
          </a:prstGeom>
          <a:solidFill>
            <a:srgbClr val="FFDFD4"/>
          </a:solidFill>
          <a:ln w="28575" cap="flat" cmpd="sng" algn="ctr">
            <a:solidFill>
              <a:srgbClr val="E04F39"/>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F14124"/>
                </a:solidFill>
                <a:effectLst/>
                <a:uLnTx/>
                <a:uFillTx/>
                <a:latin typeface="Corbel" panose="020B0503020204020204" pitchFamily="34" charset="0"/>
                <a:ea typeface="+mn-ea"/>
                <a:cs typeface="+mn-cs"/>
              </a:rPr>
              <a:t>Data preparation bottleneck </a:t>
            </a:r>
            <a:br>
              <a:rPr kumimoji="0" lang="en-GB" sz="2000" b="1" i="0" u="none" strike="noStrike" kern="0" cap="none" spc="0" normalizeH="0" baseline="0" noProof="0" dirty="0">
                <a:ln>
                  <a:noFill/>
                </a:ln>
                <a:solidFill>
                  <a:srgbClr val="F14124"/>
                </a:solidFill>
                <a:effectLst/>
                <a:uLnTx/>
                <a:uFillTx/>
                <a:latin typeface="Corbel" panose="020B0503020204020204" pitchFamily="34" charset="0"/>
                <a:ea typeface="+mn-ea"/>
                <a:cs typeface="+mn-cs"/>
              </a:rPr>
            </a:br>
            <a:r>
              <a:rPr kumimoji="0" lang="en-GB" sz="20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greatly limits end-to-end performance of genome analysis</a:t>
            </a:r>
          </a:p>
        </p:txBody>
      </p:sp>
      <p:sp>
        <p:nvSpPr>
          <p:cNvPr id="18" name="Rounded Rectangle 17">
            <a:extLst>
              <a:ext uri="{FF2B5EF4-FFF2-40B4-BE49-F238E27FC236}">
                <a16:creationId xmlns:a16="http://schemas.microsoft.com/office/drawing/2014/main" id="{0DF6A9F9-923A-8786-50CA-83C7EE714F9B}"/>
              </a:ext>
            </a:extLst>
          </p:cNvPr>
          <p:cNvSpPr/>
          <p:nvPr/>
        </p:nvSpPr>
        <p:spPr>
          <a:xfrm>
            <a:off x="157262" y="2004888"/>
            <a:ext cx="8829477" cy="380827"/>
          </a:xfrm>
          <a:prstGeom prst="roundRect">
            <a:avLst>
              <a:gd name="adj" fmla="val 0"/>
            </a:avLst>
          </a:prstGeom>
          <a:solidFill>
            <a:srgbClr val="2E6F6A"/>
          </a:solidFill>
          <a:ln w="28575" cap="flat" cmpd="sng" algn="ctr">
            <a:solidFill>
              <a:srgbClr val="2E6F6A"/>
            </a:solidFill>
            <a:prstDash val="solid"/>
            <a:miter lim="800000"/>
          </a:ln>
          <a:effectLst/>
        </p:spPr>
        <p:txBody>
          <a:bodyPr tIns="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0" cap="none" spc="0" normalizeH="0" baseline="0" noProof="0" dirty="0">
                <a:ln>
                  <a:noFill/>
                </a:ln>
                <a:solidFill>
                  <a:prstClr val="white"/>
                </a:solidFill>
                <a:effectLst/>
                <a:uLnTx/>
                <a:uFillTx/>
                <a:latin typeface="Corbel" panose="020B0503020204020204" pitchFamily="34" charset="0"/>
                <a:ea typeface="+mn-ea"/>
                <a:cs typeface="+mn-cs"/>
              </a:rPr>
              <a:t>SAGe</a:t>
            </a:r>
          </a:p>
        </p:txBody>
      </p:sp>
      <p:sp>
        <p:nvSpPr>
          <p:cNvPr id="19" name="Rounded Rectangle 18">
            <a:extLst>
              <a:ext uri="{FF2B5EF4-FFF2-40B4-BE49-F238E27FC236}">
                <a16:creationId xmlns:a16="http://schemas.microsoft.com/office/drawing/2014/main" id="{8E55C665-7A9A-9396-759E-2D683141AB64}"/>
              </a:ext>
            </a:extLst>
          </p:cNvPr>
          <p:cNvSpPr/>
          <p:nvPr/>
        </p:nvSpPr>
        <p:spPr>
          <a:xfrm>
            <a:off x="145865" y="3362677"/>
            <a:ext cx="4522660" cy="1439783"/>
          </a:xfrm>
          <a:prstGeom prst="roundRect">
            <a:avLst>
              <a:gd name="adj" fmla="val 3990"/>
            </a:avLst>
          </a:prstGeom>
          <a:solidFill>
            <a:srgbClr val="8C3DCC"/>
          </a:solidFill>
          <a:ln w="28575" cap="flat" cmpd="sng" algn="ctr">
            <a:noFill/>
            <a:prstDash val="solid"/>
            <a:miter lim="800000"/>
          </a:ln>
          <a:effectLst/>
        </p:spPr>
        <p:txBody>
          <a:bodyPr lIns="0" tIns="180000" rIns="0" bIns="0" rtlCol="0" anchor="t"/>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2000" b="1" i="0" u="sng" strike="noStrike" kern="0" cap="none" spc="0" normalizeH="0" baseline="0" noProof="0" dirty="0">
                <a:ln>
                  <a:noFill/>
                </a:ln>
                <a:solidFill>
                  <a:prstClr val="white"/>
                </a:solidFill>
                <a:effectLst/>
                <a:uLnTx/>
                <a:uFillTx/>
                <a:latin typeface="Corbel" panose="020B0503020204020204" pitchFamily="34" charset="0"/>
                <a:ea typeface="+mn-ea"/>
                <a:cs typeface="+mn-cs"/>
              </a:rPr>
              <a:t>Improves performance</a:t>
            </a:r>
            <a:endParaRPr kumimoji="0" lang="en-GB" sz="2000" b="0" i="0" u="sng" strike="noStrike" kern="0" cap="none" spc="0" normalizeH="0" baseline="0" noProof="0" dirty="0">
              <a:ln>
                <a:noFill/>
              </a:ln>
              <a:solidFill>
                <a:prstClr val="white"/>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Improves the end-to-end performance of</a:t>
            </a:r>
            <a:br>
              <a:rPr kumimoji="0" lang="en-GB" sz="1600" b="0" i="0" u="none" strike="noStrike" kern="0" cap="none" spc="0" normalizeH="0" baseline="0" noProof="0" dirty="0">
                <a:ln>
                  <a:noFill/>
                </a:ln>
                <a:solidFill>
                  <a:prstClr val="white"/>
                </a:solidFill>
                <a:effectLst/>
                <a:uLnTx/>
                <a:uFillTx/>
                <a:latin typeface="Corbel" panose="020B0503020204020204" pitchFamily="34" charset="0"/>
                <a:ea typeface="+mn-ea"/>
                <a:cs typeface="+mn-cs"/>
              </a:rPr>
            </a:br>
            <a:r>
              <a:rPr kumimoji="0" lang="en-GB" sz="1600" b="1" i="0" u="none" strike="noStrike" kern="0" cap="none" spc="0" normalizeH="0" baseline="0" noProof="0" dirty="0">
                <a:ln>
                  <a:noFill/>
                </a:ln>
                <a:solidFill>
                  <a:prstClr val="white"/>
                </a:solidFill>
                <a:effectLst/>
                <a:uLnTx/>
                <a:uFillTx/>
                <a:latin typeface="Corbel" panose="020B0503020204020204" pitchFamily="34" charset="0"/>
                <a:ea typeface="+mn-ea"/>
                <a:cs typeface="+mn-cs"/>
              </a:rPr>
              <a:t>two</a:t>
            </a:r>
            <a:r>
              <a:rPr kumimoji="0" lang="en-GB" sz="1600" b="0" i="0" u="none" strike="noStrike" kern="0" cap="none" spc="0" normalizeH="0" baseline="0" noProof="0" dirty="0">
                <a:ln>
                  <a:noFill/>
                </a:ln>
                <a:solidFill>
                  <a:prstClr val="white"/>
                </a:solidFill>
                <a:effectLst/>
                <a:uLnTx/>
                <a:uFillTx/>
                <a:latin typeface="Corbel" panose="020B0503020204020204" pitchFamily="34" charset="0"/>
                <a:ea typeface="+mn-ea"/>
                <a:cs typeface="+mn-cs"/>
              </a:rPr>
              <a:t> </a:t>
            </a:r>
            <a:r>
              <a:rPr kumimoji="0" lang="en-GB" sz="1600" b="1" i="0" u="none" strike="noStrike" kern="0" cap="none" spc="0" normalizeH="0" baseline="0" noProof="0" dirty="0">
                <a:ln>
                  <a:noFill/>
                </a:ln>
                <a:solidFill>
                  <a:prstClr val="white"/>
                </a:solidFill>
                <a:effectLst/>
                <a:uLnTx/>
                <a:uFillTx/>
                <a:latin typeface="Corbel" panose="020B0503020204020204" pitchFamily="34" charset="0"/>
                <a:ea typeface="+mn-ea"/>
                <a:cs typeface="+mn-cs"/>
              </a:rPr>
              <a:t>state-of-the-art genome analysis accelerators</a:t>
            </a: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orbel" panose="020B0503020204020204" pitchFamily="34" charset="0"/>
                <a:ea typeface="+mn-ea"/>
                <a:cs typeface="+mn-cs"/>
              </a:rPr>
              <a:t>by </a:t>
            </a: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3.0×–32.1× </a:t>
            </a:r>
            <a:endParaRPr kumimoji="0" lang="en-GB" sz="1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Rounded Rectangle 19">
            <a:extLst>
              <a:ext uri="{FF2B5EF4-FFF2-40B4-BE49-F238E27FC236}">
                <a16:creationId xmlns:a16="http://schemas.microsoft.com/office/drawing/2014/main" id="{A7C77198-B7D2-9D8B-67E3-8AD4BA877DCA}"/>
              </a:ext>
            </a:extLst>
          </p:cNvPr>
          <p:cNvSpPr/>
          <p:nvPr/>
        </p:nvSpPr>
        <p:spPr>
          <a:xfrm>
            <a:off x="4729485" y="4894872"/>
            <a:ext cx="4268651" cy="1440218"/>
          </a:xfrm>
          <a:prstGeom prst="roundRect">
            <a:avLst>
              <a:gd name="adj" fmla="val 5494"/>
            </a:avLst>
          </a:prstGeom>
          <a:solidFill>
            <a:srgbClr val="0287E4"/>
          </a:solidFill>
          <a:ln w="28575" cap="flat" cmpd="sng" algn="ctr">
            <a:noFill/>
            <a:prstDash val="solid"/>
            <a:miter lim="800000"/>
          </a:ln>
          <a:effectLst/>
        </p:spPr>
        <p:txBody>
          <a:bodyPr lIns="0" tIns="180000" rIns="0" bIns="0" rtlCol="0" anchor="t"/>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2000" b="1" i="0" u="sng" strike="noStrike" kern="0" cap="none" spc="0" normalizeH="0" baseline="0" noProof="0" dirty="0">
                <a:ln>
                  <a:noFill/>
                </a:ln>
                <a:solidFill>
                  <a:prstClr val="white"/>
                </a:solidFill>
                <a:effectLst/>
                <a:uLnTx/>
                <a:uFillTx/>
                <a:latin typeface="Corbel" panose="020B0503020204020204" pitchFamily="34" charset="0"/>
                <a:ea typeface="+mn-ea"/>
                <a:cs typeface="+mn-cs"/>
              </a:rPr>
              <a:t>Low overhead</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Area: 0.002 mm</a:t>
            </a:r>
            <a:r>
              <a:rPr kumimoji="0" lang="en-GB" sz="1600" b="1" i="0" u="none" strike="noStrike" kern="0" cap="none" spc="0" normalizeH="0" baseline="30000" noProof="0" dirty="0">
                <a:ln>
                  <a:noFill/>
                </a:ln>
                <a:solidFill>
                  <a:prstClr val="white"/>
                </a:solidFill>
                <a:effectLst/>
                <a:uLnTx/>
                <a:uFillTx/>
                <a:latin typeface="Calibri" panose="020F0502020204030204"/>
                <a:ea typeface="+mn-ea"/>
                <a:cs typeface="+mn-cs"/>
              </a:rPr>
              <a:t>2</a:t>
            </a: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Power: 0.77 </a:t>
            </a:r>
            <a:r>
              <a:rPr kumimoji="0" lang="en-GB" sz="1600" b="1" i="0" u="none" strike="noStrike" kern="0" cap="none" spc="0" normalizeH="0" baseline="0" noProof="0" dirty="0" err="1">
                <a:ln>
                  <a:noFill/>
                </a:ln>
                <a:solidFill>
                  <a:prstClr val="white"/>
                </a:solidFill>
                <a:effectLst/>
                <a:uLnTx/>
                <a:uFillTx/>
                <a:latin typeface="Calibri" panose="020F0502020204030204"/>
                <a:ea typeface="+mn-ea"/>
                <a:cs typeface="+mn-cs"/>
              </a:rPr>
              <a:t>mW</a:t>
            </a:r>
            <a:endPar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Rounded Rectangle 20">
            <a:extLst>
              <a:ext uri="{FF2B5EF4-FFF2-40B4-BE49-F238E27FC236}">
                <a16:creationId xmlns:a16="http://schemas.microsoft.com/office/drawing/2014/main" id="{AF9AF3A4-A11A-A8DF-3078-5335E577B810}"/>
              </a:ext>
            </a:extLst>
          </p:cNvPr>
          <p:cNvSpPr/>
          <p:nvPr/>
        </p:nvSpPr>
        <p:spPr>
          <a:xfrm>
            <a:off x="145865" y="4894874"/>
            <a:ext cx="4522660" cy="1440218"/>
          </a:xfrm>
          <a:prstGeom prst="roundRect">
            <a:avLst>
              <a:gd name="adj" fmla="val 4970"/>
            </a:avLst>
          </a:prstGeom>
          <a:solidFill>
            <a:srgbClr val="639D1E"/>
          </a:solidFill>
          <a:ln w="28575" cap="flat" cmpd="sng" algn="ctr">
            <a:noFill/>
            <a:prstDash val="solid"/>
            <a:miter lim="800000"/>
          </a:ln>
          <a:effectLst/>
        </p:spPr>
        <p:txBody>
          <a:bodyPr lIns="0" tIns="180000" rIns="0" bIns="0" rtlCol="0" anchor="t"/>
          <a:lstStyle/>
          <a:p>
            <a:pPr marL="0" marR="0" lvl="0" indent="0" algn="ctr" defTabSz="914400" rtl="0" eaLnBrk="1" fontAlgn="auto" latinLnBrk="0" hangingPunct="1">
              <a:lnSpc>
                <a:spcPct val="100000"/>
              </a:lnSpc>
              <a:spcBef>
                <a:spcPts val="0"/>
              </a:spcBef>
              <a:spcAft>
                <a:spcPts val="700"/>
              </a:spcAft>
              <a:buClrTx/>
              <a:buSzTx/>
              <a:buFontTx/>
              <a:buNone/>
              <a:tabLst/>
              <a:defRPr/>
            </a:pPr>
            <a:r>
              <a:rPr kumimoji="0" lang="en-GB" sz="2000" b="1" i="0" u="none" strike="noStrike" kern="0" cap="none" spc="0" normalizeH="0" baseline="0" noProof="0" dirty="0">
                <a:ln>
                  <a:noFill/>
                </a:ln>
                <a:solidFill>
                  <a:prstClr val="white"/>
                </a:solidFill>
                <a:effectLst/>
                <a:uLnTx/>
                <a:uFillTx/>
                <a:latin typeface="Corbel" panose="020B0503020204020204" pitchFamily="34" charset="0"/>
                <a:ea typeface="+mn-ea"/>
                <a:cs typeface="+mn-cs"/>
              </a:rPr>
              <a:t>  </a:t>
            </a:r>
            <a:r>
              <a:rPr kumimoji="0" lang="en-GB" sz="2000" b="1" i="0" u="sng" strike="noStrike" kern="0" cap="none" spc="0" normalizeH="0" baseline="0" noProof="0" dirty="0">
                <a:ln>
                  <a:noFill/>
                </a:ln>
                <a:solidFill>
                  <a:prstClr val="white"/>
                </a:solidFill>
                <a:effectLst/>
                <a:uLnTx/>
                <a:uFillTx/>
                <a:latin typeface="Corbel" panose="020B0503020204020204" pitchFamily="34" charset="0"/>
                <a:ea typeface="+mn-ea"/>
                <a:cs typeface="+mn-cs"/>
              </a:rPr>
              <a:t>Reduces energy consumption</a:t>
            </a:r>
            <a:endParaRPr kumimoji="0" lang="en-GB" sz="2400" b="0" i="0" u="sng" strike="noStrike" kern="0" cap="none" spc="0" normalizeH="0" baseline="0" noProof="0" dirty="0">
              <a:ln>
                <a:noFill/>
              </a:ln>
              <a:solidFill>
                <a:prstClr val="white"/>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Improves the end-to-end energy efficiency of</a:t>
            </a:r>
            <a:b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b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two state-of-the-art genome analysis accelerators</a:t>
            </a:r>
          </a:p>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alibri" panose="020F0502020204030204"/>
                <a:ea typeface="+mn-ea"/>
                <a:cs typeface="+mn-cs"/>
              </a:rPr>
              <a:t>by 13.0×–34.0×</a:t>
            </a:r>
            <a:endParaRPr kumimoji="0" lang="en-GB" sz="17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Rounded Rectangle 21">
            <a:extLst>
              <a:ext uri="{FF2B5EF4-FFF2-40B4-BE49-F238E27FC236}">
                <a16:creationId xmlns:a16="http://schemas.microsoft.com/office/drawing/2014/main" id="{CA3518E3-0B6D-EBA2-DB47-4F9FE90BDC06}"/>
              </a:ext>
            </a:extLst>
          </p:cNvPr>
          <p:cNvSpPr/>
          <p:nvPr/>
        </p:nvSpPr>
        <p:spPr>
          <a:xfrm>
            <a:off x="4729485" y="3362677"/>
            <a:ext cx="4268651" cy="1440218"/>
          </a:xfrm>
          <a:prstGeom prst="roundRect">
            <a:avLst>
              <a:gd name="adj" fmla="val 5460"/>
            </a:avLst>
          </a:prstGeom>
          <a:solidFill>
            <a:srgbClr val="F88D2D"/>
          </a:solidFill>
          <a:ln w="28575" cap="flat" cmpd="sng" algn="ctr">
            <a:noFill/>
            <a:prstDash val="solid"/>
            <a:miter lim="800000"/>
          </a:ln>
          <a:effectLst/>
        </p:spPr>
        <p:txBody>
          <a:bodyPr lIns="0" tIns="18000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prstClr val="white"/>
                </a:solidFill>
                <a:effectLst/>
                <a:uLnTx/>
                <a:uFillTx/>
                <a:latin typeface="Corbel" panose="020B0503020204020204" pitchFamily="34" charset="0"/>
                <a:ea typeface="+mn-ea"/>
                <a:cs typeface="+mn-cs"/>
              </a:rPr>
              <a:t>        </a:t>
            </a:r>
            <a:r>
              <a:rPr kumimoji="0" lang="en-GB" sz="2000" b="1" i="0" u="sng" strike="noStrike" kern="0" cap="none" spc="0" normalizeH="0" baseline="0" noProof="0" dirty="0">
                <a:ln>
                  <a:noFill/>
                </a:ln>
                <a:solidFill>
                  <a:prstClr val="white"/>
                </a:solidFill>
                <a:effectLst/>
                <a:uLnTx/>
                <a:uFillTx/>
                <a:latin typeface="Corbel" panose="020B0503020204020204" pitchFamily="34" charset="0"/>
                <a:ea typeface="+mn-ea"/>
                <a:cs typeface="+mn-cs"/>
              </a:rPr>
              <a:t>High c</a:t>
            </a:r>
            <a:r>
              <a:rPr kumimoji="0" lang="en-GB" sz="2000" b="1" i="0" u="sng" strike="noStrike" kern="0" cap="none" spc="0" normalizeH="0" baseline="0" noProof="0" dirty="0" err="1">
                <a:ln>
                  <a:noFill/>
                </a:ln>
                <a:solidFill>
                  <a:prstClr val="white"/>
                </a:solidFill>
                <a:effectLst/>
                <a:uLnTx/>
                <a:uFillTx/>
                <a:latin typeface="Corbel" panose="020B0503020204020204" pitchFamily="34" charset="0"/>
                <a:ea typeface="+mn-ea"/>
                <a:cs typeface="+mn-cs"/>
              </a:rPr>
              <a:t>ompression</a:t>
            </a:r>
            <a:r>
              <a:rPr kumimoji="0" lang="en-GB" sz="2000" b="1" i="0" u="sng" strike="noStrike" kern="0" cap="none" spc="0" normalizeH="0" baseline="0" noProof="0" dirty="0">
                <a:ln>
                  <a:noFill/>
                </a:ln>
                <a:solidFill>
                  <a:prstClr val="white"/>
                </a:solidFill>
                <a:effectLst/>
                <a:uLnTx/>
                <a:uFillTx/>
                <a:latin typeface="Corbel" panose="020B0503020204020204" pitchFamily="34" charset="0"/>
                <a:ea typeface="+mn-ea"/>
                <a:cs typeface="+mn-cs"/>
              </a:rPr>
              <a:t> r</a:t>
            </a:r>
            <a:r>
              <a:rPr kumimoji="0" lang="en-GB" sz="2000" b="1" i="0" u="sng" strike="noStrike" kern="0" cap="none" spc="0" normalizeH="0" baseline="0" noProof="0" dirty="0" err="1">
                <a:ln>
                  <a:noFill/>
                </a:ln>
                <a:solidFill>
                  <a:prstClr val="white"/>
                </a:solidFill>
                <a:effectLst/>
                <a:uLnTx/>
                <a:uFillTx/>
                <a:latin typeface="Corbel" panose="020B0503020204020204" pitchFamily="34" charset="0"/>
                <a:ea typeface="+mn-ea"/>
                <a:cs typeface="+mn-cs"/>
              </a:rPr>
              <a:t>atio</a:t>
            </a:r>
            <a:br>
              <a:rPr kumimoji="0" lang="en-GB" sz="2400" b="1" i="0" u="none" strike="noStrike" kern="0" cap="none" spc="0" normalizeH="0" baseline="0" noProof="0" dirty="0">
                <a:ln>
                  <a:noFill/>
                </a:ln>
                <a:solidFill>
                  <a:prstClr val="white"/>
                </a:solidFill>
                <a:effectLst/>
                <a:uLnTx/>
                <a:uFillTx/>
                <a:latin typeface="Corbel" panose="020B0503020204020204" pitchFamily="34" charset="0"/>
                <a:ea typeface="+mn-ea"/>
                <a:cs typeface="+mn-cs"/>
              </a:rPr>
            </a:br>
            <a:r>
              <a:rPr kumimoji="0" lang="en-GB" sz="1600" b="1" i="0" u="none" strike="noStrike" kern="0" cap="none" spc="0" normalizeH="0" baseline="0" noProof="0" dirty="0">
                <a:ln>
                  <a:noFill/>
                </a:ln>
                <a:solidFill>
                  <a:prstClr val="white"/>
                </a:solidFill>
                <a:effectLst/>
                <a:uLnTx/>
                <a:uFillTx/>
                <a:latin typeface="Corbel" panose="020B0503020204020204" pitchFamily="34" charset="0"/>
                <a:ea typeface="+mn-ea"/>
                <a:cs typeface="+mn-cs"/>
              </a:rPr>
              <a:t>2.9× better than general-purpose baseline</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Corbel" panose="020B0503020204020204" pitchFamily="34" charset="0"/>
                <a:ea typeface="+mn-ea"/>
                <a:cs typeface="+mn-cs"/>
              </a:rPr>
              <a:t>and comparable to genomics-specific baseline </a:t>
            </a:r>
            <a:br>
              <a:rPr kumimoji="0" lang="en-GB" sz="1700" b="1" i="0" u="none" strike="noStrike" kern="0" cap="none" spc="0" normalizeH="0" baseline="0" noProof="0" dirty="0">
                <a:ln>
                  <a:noFill/>
                </a:ln>
                <a:solidFill>
                  <a:prstClr val="white"/>
                </a:solidFill>
                <a:effectLst/>
                <a:uLnTx/>
                <a:uFillTx/>
                <a:latin typeface="Corbel" panose="020B0503020204020204" pitchFamily="34" charset="0"/>
                <a:ea typeface="+mn-ea"/>
                <a:cs typeface="+mn-cs"/>
              </a:rPr>
            </a:br>
            <a:r>
              <a:rPr kumimoji="0" lang="en-GB" sz="1700" b="0" i="0" u="none" strike="noStrike" kern="0" cap="none" spc="0" normalizeH="0" baseline="0" noProof="0" dirty="0">
                <a:ln>
                  <a:noFill/>
                </a:ln>
                <a:solidFill>
                  <a:prstClr val="white"/>
                </a:solidFill>
                <a:effectLst/>
                <a:uLnTx/>
                <a:uFillTx/>
                <a:latin typeface="Corbel" panose="020B0503020204020204" pitchFamily="34" charset="0"/>
                <a:ea typeface="+mn-ea"/>
                <a:cs typeface="+mn-cs"/>
              </a:rPr>
              <a:t>(with a modest 4.6% average reduction)</a:t>
            </a:r>
            <a:endParaRPr kumimoji="0" lang="en-GB" sz="2400" b="1" i="0" u="none" strike="noStrike" kern="0" cap="none" spc="0" normalizeH="0" baseline="0" noProof="0" dirty="0">
              <a:ln>
                <a:noFill/>
              </a:ln>
              <a:solidFill>
                <a:prstClr val="white"/>
              </a:solidFill>
              <a:effectLst/>
              <a:uLnTx/>
              <a:uFillTx/>
              <a:latin typeface="Corbel" panose="020B0503020204020204" pitchFamily="34" charset="0"/>
              <a:ea typeface="+mn-ea"/>
              <a:cs typeface="+mn-cs"/>
            </a:endParaRPr>
          </a:p>
        </p:txBody>
      </p:sp>
      <p:pic>
        <p:nvPicPr>
          <p:cNvPr id="23" name="Graphic 22" descr="Gauge">
            <a:extLst>
              <a:ext uri="{FF2B5EF4-FFF2-40B4-BE49-F238E27FC236}">
                <a16:creationId xmlns:a16="http://schemas.microsoft.com/office/drawing/2014/main" id="{2ECEF5E5-3DB3-948A-3285-405888BD18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6825" y="3285004"/>
            <a:ext cx="579121" cy="579121"/>
          </a:xfrm>
          <a:prstGeom prst="rect">
            <a:avLst/>
          </a:prstGeom>
        </p:spPr>
      </p:pic>
      <p:pic>
        <p:nvPicPr>
          <p:cNvPr id="24" name="Graphic 23" descr="Renewable Energy with solid fill">
            <a:extLst>
              <a:ext uri="{FF2B5EF4-FFF2-40B4-BE49-F238E27FC236}">
                <a16:creationId xmlns:a16="http://schemas.microsoft.com/office/drawing/2014/main" id="{19BE92D1-C076-0A05-EBD4-CF07F3995D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3419" y="4861218"/>
            <a:ext cx="632528" cy="632528"/>
          </a:xfrm>
          <a:prstGeom prst="rect">
            <a:avLst/>
          </a:prstGeom>
        </p:spPr>
      </p:pic>
      <p:pic>
        <p:nvPicPr>
          <p:cNvPr id="3" name="Picture 2">
            <a:extLst>
              <a:ext uri="{FF2B5EF4-FFF2-40B4-BE49-F238E27FC236}">
                <a16:creationId xmlns:a16="http://schemas.microsoft.com/office/drawing/2014/main" id="{BCF0C03A-1728-E08B-6754-71C29DEF2510}"/>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5702"/>
                    </a14:imgEffect>
                    <a14:imgEffect>
                      <a14:saturation sat="174000"/>
                    </a14:imgEffect>
                    <a14:imgEffect>
                      <a14:brightnessContrast bright="100000" contrast="64000"/>
                    </a14:imgEffect>
                  </a14:imgLayer>
                </a14:imgProps>
              </a:ext>
              <a:ext uri="{28A0092B-C50C-407E-A947-70E740481C1C}">
                <a14:useLocalDpi xmlns:a14="http://schemas.microsoft.com/office/drawing/2010/main" val="0"/>
              </a:ext>
            </a:extLst>
          </a:blip>
          <a:stretch>
            <a:fillRect/>
          </a:stretch>
        </p:blipFill>
        <p:spPr>
          <a:xfrm>
            <a:off x="4846188" y="5032185"/>
            <a:ext cx="631645" cy="651988"/>
          </a:xfrm>
          <a:prstGeom prst="rect">
            <a:avLst/>
          </a:prstGeom>
          <a:solidFill>
            <a:srgbClr val="0287E4"/>
          </a:solidFill>
          <a:ln>
            <a:noFill/>
          </a:ln>
        </p:spPr>
      </p:pic>
      <p:pic>
        <p:nvPicPr>
          <p:cNvPr id="4" name="Picture 3">
            <a:extLst>
              <a:ext uri="{FF2B5EF4-FFF2-40B4-BE49-F238E27FC236}">
                <a16:creationId xmlns:a16="http://schemas.microsoft.com/office/drawing/2014/main" id="{E3E75155-FF38-9E07-9310-73B26243DF8E}"/>
              </a:ext>
            </a:extLst>
          </p:cNvPr>
          <p:cNvPicPr>
            <a:picLocks noChangeAspect="1"/>
          </p:cNvPicPr>
          <p:nvPr/>
        </p:nvPicPr>
        <p:blipFill>
          <a:blip r:embed="rId9">
            <a:alphaModFix/>
            <a:extLst>
              <a:ext uri="{BEBA8EAE-BF5A-486C-A8C5-ECC9F3942E4B}">
                <a14:imgProps xmlns:a14="http://schemas.microsoft.com/office/drawing/2010/main">
                  <a14:imgLayer r:embed="rId10">
                    <a14:imgEffect>
                      <a14:artisticCrisscrossEtching/>
                    </a14:imgEffect>
                    <a14:imgEffect>
                      <a14:brightnessContrast bright="70000" contrast="100000"/>
                    </a14:imgEffect>
                  </a14:imgLayer>
                </a14:imgProps>
              </a:ext>
              <a:ext uri="{28A0092B-C50C-407E-A947-70E740481C1C}">
                <a14:useLocalDpi xmlns:a14="http://schemas.microsoft.com/office/drawing/2010/main" val="0"/>
              </a:ext>
            </a:extLst>
          </a:blip>
          <a:stretch>
            <a:fillRect/>
          </a:stretch>
        </p:blipFill>
        <p:spPr>
          <a:xfrm>
            <a:off x="4858585" y="3362677"/>
            <a:ext cx="523673" cy="540796"/>
          </a:xfrm>
          <a:prstGeom prst="rect">
            <a:avLst/>
          </a:prstGeom>
          <a:solidFill>
            <a:srgbClr val="F78D2D"/>
          </a:solidFill>
        </p:spPr>
      </p:pic>
      <p:sp>
        <p:nvSpPr>
          <p:cNvPr id="5" name="Rounded Rectangle 4">
            <a:extLst>
              <a:ext uri="{FF2B5EF4-FFF2-40B4-BE49-F238E27FC236}">
                <a16:creationId xmlns:a16="http://schemas.microsoft.com/office/drawing/2014/main" id="{22840166-EB04-4813-F7BA-9D934F327455}"/>
              </a:ext>
            </a:extLst>
          </p:cNvPr>
          <p:cNvSpPr/>
          <p:nvPr/>
        </p:nvSpPr>
        <p:spPr>
          <a:xfrm>
            <a:off x="157262" y="2385291"/>
            <a:ext cx="8829477" cy="682914"/>
          </a:xfrm>
          <a:prstGeom prst="roundRect">
            <a:avLst>
              <a:gd name="adj" fmla="val 0"/>
            </a:avLst>
          </a:prstGeom>
          <a:solidFill>
            <a:srgbClr val="44546A">
              <a:lumMod val="20000"/>
              <a:lumOff val="80000"/>
            </a:srgbClr>
          </a:solidFill>
          <a:ln w="28575" cap="flat" cmpd="sng" algn="ctr">
            <a:solidFill>
              <a:srgbClr val="2E6F6A"/>
            </a:solidFill>
            <a:prstDash val="solid"/>
            <a:miter lim="800000"/>
          </a:ln>
          <a:effectLst/>
        </p:spPr>
        <p:txBody>
          <a:bodyPr rtlCol="0" anchor="b"/>
          <a:lstStyle/>
          <a:p>
            <a:pPr marL="0" marR="0" lvl="0" indent="0" algn="ctr" defTabSz="914400" rtl="0" eaLnBrk="1" fontAlgn="auto" latinLnBrk="0" hangingPunct="1">
              <a:lnSpc>
                <a:spcPct val="90000"/>
              </a:lnSpc>
              <a:spcBef>
                <a:spcPts val="0"/>
              </a:spcBef>
              <a:spcAft>
                <a:spcPts val="500"/>
              </a:spcAft>
              <a:buClrTx/>
              <a:buSzTx/>
              <a:buFontTx/>
              <a:buNone/>
              <a:tabLst/>
              <a:defRPr/>
            </a:pPr>
            <a:r>
              <a:rPr kumimoji="0" lang="en-GB" sz="20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An algorithm-architecture co-design for highly-compressed storage </a:t>
            </a:r>
            <a:br>
              <a:rPr kumimoji="0" lang="en-GB" sz="20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000" b="0" i="0" u="none" strike="noStrike" kern="0" cap="none" spc="0" normalizeH="0" baseline="0" noProof="0" dirty="0">
                <a:ln>
                  <a:noFill/>
                </a:ln>
                <a:solidFill>
                  <a:prstClr val="black"/>
                </a:solidFill>
                <a:effectLst/>
                <a:uLnTx/>
                <a:uFillTx/>
                <a:latin typeface="Corbel" panose="020B0503020204020204" pitchFamily="34" charset="0"/>
                <a:ea typeface="+mn-ea"/>
                <a:cs typeface="+mn-cs"/>
              </a:rPr>
              <a:t>and high-performance access of large-scale genomic sequence data</a:t>
            </a:r>
          </a:p>
        </p:txBody>
      </p:sp>
    </p:spTree>
    <p:extLst>
      <p:ext uri="{BB962C8B-B14F-4D97-AF65-F5344CB8AC3E}">
        <p14:creationId xmlns:p14="http://schemas.microsoft.com/office/powerpoint/2010/main" val="218077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0" grpId="0" animBg="1"/>
      <p:bldP spid="21" grpId="0" animBg="1"/>
      <p:bldP spid="22" grpId="0" animBg="1"/>
      <p:bldP spid="5"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61E1945-7598-E3AE-E1BB-50846751A231}"/>
              </a:ext>
            </a:extLst>
          </p:cNvPr>
          <p:cNvSpPr/>
          <p:nvPr/>
        </p:nvSpPr>
        <p:spPr>
          <a:xfrm>
            <a:off x="0" y="0"/>
            <a:ext cx="9144000" cy="3392957"/>
          </a:xfrm>
          <a:prstGeom prst="rect">
            <a:avLst/>
          </a:prstGeom>
          <a:gradFill>
            <a:gsLst>
              <a:gs pos="0">
                <a:schemeClr val="bg1"/>
              </a:gs>
              <a:gs pos="80000">
                <a:srgbClr val="71B4C2">
                  <a:alpha val="25882"/>
                </a:srgbClr>
              </a:gs>
              <a:gs pos="55000">
                <a:schemeClr val="bg1"/>
              </a:gs>
              <a:gs pos="62000">
                <a:srgbClr val="FAF8F4"/>
              </a:gs>
              <a:gs pos="100000">
                <a:srgbClr val="6CB2C0">
                  <a:alpha val="48627"/>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EE01519E-CF7C-03BA-D6ED-C0CD1FF5CE5E}"/>
              </a:ext>
            </a:extLst>
          </p:cNvPr>
          <p:cNvPicPr>
            <a:picLocks noChangeAspect="1"/>
          </p:cNvPicPr>
          <p:nvPr/>
        </p:nvPicPr>
        <p:blipFill rotWithShape="1">
          <a:blip r:embed="rId3">
            <a:extLst>
              <a:ext uri="{28A0092B-C50C-407E-A947-70E740481C1C}">
                <a14:useLocalDpi xmlns:a14="http://schemas.microsoft.com/office/drawing/2010/main" val="0"/>
              </a:ext>
            </a:extLst>
          </a:blip>
          <a:srcRect l="18919" t="12917" r="16535" b="22457"/>
          <a:stretch/>
        </p:blipFill>
        <p:spPr>
          <a:xfrm>
            <a:off x="3100340" y="9081"/>
            <a:ext cx="2929872" cy="1955654"/>
          </a:xfrm>
          <a:prstGeom prst="rect">
            <a:avLst/>
          </a:prstGeom>
        </p:spPr>
      </p:pic>
      <p:sp>
        <p:nvSpPr>
          <p:cNvPr id="7" name="Title 1">
            <a:extLst>
              <a:ext uri="{FF2B5EF4-FFF2-40B4-BE49-F238E27FC236}">
                <a16:creationId xmlns:a16="http://schemas.microsoft.com/office/drawing/2014/main" id="{2659329D-D394-07AF-6B21-CB942D96972D}"/>
              </a:ext>
            </a:extLst>
          </p:cNvPr>
          <p:cNvSpPr txBox="1">
            <a:spLocks/>
          </p:cNvSpPr>
          <p:nvPr/>
        </p:nvSpPr>
        <p:spPr>
          <a:xfrm>
            <a:off x="0" y="1659685"/>
            <a:ext cx="9144000" cy="13059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t> </a:t>
            </a:r>
            <a:b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br>
            <a: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t>A Lightweight Algorithm-Architecture Co-Design</a:t>
            </a:r>
            <a:b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br>
            <a: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t> for Mitigating the Data Preparation Bottleneck </a:t>
            </a:r>
            <a:b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br>
            <a:r>
              <a:rPr kumimoji="0" lang="en-US" sz="2800" b="1" i="0" u="none" strike="noStrike" kern="1200" cap="none" spc="0" normalizeH="0" baseline="0" noProof="0" dirty="0">
                <a:ln>
                  <a:noFill/>
                </a:ln>
                <a:solidFill>
                  <a:srgbClr val="46692C"/>
                </a:solidFill>
                <a:effectLst>
                  <a:glow rad="38100">
                    <a:prstClr val="white">
                      <a:alpha val="88839"/>
                    </a:prstClr>
                  </a:glow>
                </a:effectLst>
                <a:uLnTx/>
                <a:uFillTx/>
                <a:latin typeface="Palatino" pitchFamily="2" charset="77"/>
                <a:ea typeface="Palatino" pitchFamily="2" charset="77"/>
                <a:cs typeface="Oriya MN" pitchFamily="2" charset="0"/>
              </a:rPr>
              <a:t>in Large-Scale Genome Sequence Analysis</a:t>
            </a:r>
          </a:p>
        </p:txBody>
      </p:sp>
      <p:pic>
        <p:nvPicPr>
          <p:cNvPr id="10" name="Graphic 9">
            <a:extLst>
              <a:ext uri="{FF2B5EF4-FFF2-40B4-BE49-F238E27FC236}">
                <a16:creationId xmlns:a16="http://schemas.microsoft.com/office/drawing/2014/main" id="{6B9B595F-E6BD-EBEC-B944-BD49E1C2D1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13776" y="5334523"/>
            <a:ext cx="2716448" cy="522593"/>
          </a:xfrm>
          <a:prstGeom prst="rect">
            <a:avLst/>
          </a:prstGeom>
        </p:spPr>
      </p:pic>
      <p:pic>
        <p:nvPicPr>
          <p:cNvPr id="11" name="Picture 10">
            <a:extLst>
              <a:ext uri="{FF2B5EF4-FFF2-40B4-BE49-F238E27FC236}">
                <a16:creationId xmlns:a16="http://schemas.microsoft.com/office/drawing/2014/main" id="{4A847560-7F95-749E-821C-F89B49489B76}"/>
              </a:ext>
            </a:extLst>
          </p:cNvPr>
          <p:cNvPicPr>
            <a:picLocks noChangeAspect="1"/>
          </p:cNvPicPr>
          <p:nvPr/>
        </p:nvPicPr>
        <p:blipFill rotWithShape="1">
          <a:blip r:embed="rId6"/>
          <a:srcRect l="11820" t="33599" r="12247" b="30996"/>
          <a:stretch/>
        </p:blipFill>
        <p:spPr>
          <a:xfrm>
            <a:off x="283277" y="6083494"/>
            <a:ext cx="2417550" cy="415925"/>
          </a:xfrm>
          <a:prstGeom prst="rect">
            <a:avLst/>
          </a:prstGeom>
        </p:spPr>
      </p:pic>
      <p:sp>
        <p:nvSpPr>
          <p:cNvPr id="12" name="Google Shape;44;p1">
            <a:extLst>
              <a:ext uri="{FF2B5EF4-FFF2-40B4-BE49-F238E27FC236}">
                <a16:creationId xmlns:a16="http://schemas.microsoft.com/office/drawing/2014/main" id="{E5A7F0E4-FBDB-B429-6E4E-2982BB8BB5A9}"/>
              </a:ext>
            </a:extLst>
          </p:cNvPr>
          <p:cNvSpPr txBox="1"/>
          <p:nvPr/>
        </p:nvSpPr>
        <p:spPr>
          <a:xfrm>
            <a:off x="-22032" y="3465043"/>
            <a:ext cx="9144000" cy="415811"/>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prstClr val="black"/>
              </a:buClr>
              <a:buSzPts val="2400"/>
              <a:buFont typeface="Arial"/>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Quattrocento Sans"/>
                <a:cs typeface="Quattrocento Sans"/>
                <a:sym typeface="Quattrocento Sans"/>
              </a:rPr>
              <a:t>Nika Mansouri </a:t>
            </a:r>
            <a:r>
              <a:rPr kumimoji="0" lang="en-US" sz="2000" b="1" i="0" u="none" strike="noStrike" kern="1200" cap="none" spc="0" normalizeH="0" baseline="0" noProof="0" dirty="0" err="1">
                <a:ln>
                  <a:noFill/>
                </a:ln>
                <a:solidFill>
                  <a:prstClr val="black"/>
                </a:solidFill>
                <a:effectLst/>
                <a:uLnTx/>
                <a:uFillTx/>
                <a:latin typeface="Corbel" panose="020B0503020204020204" pitchFamily="34" charset="0"/>
                <a:ea typeface="Quattrocento Sans"/>
                <a:cs typeface="Quattrocento Sans"/>
                <a:sym typeface="Quattrocento Sans"/>
              </a:rPr>
              <a:t>Ghiasi</a:t>
            </a:r>
            <a:endParaRPr kumimoji="0" sz="1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3" name="Subtitle 2">
            <a:extLst>
              <a:ext uri="{FF2B5EF4-FFF2-40B4-BE49-F238E27FC236}">
                <a16:creationId xmlns:a16="http://schemas.microsoft.com/office/drawing/2014/main" id="{39095507-8DBB-36B4-0F8E-852D6CB8D9FE}"/>
              </a:ext>
            </a:extLst>
          </p:cNvPr>
          <p:cNvSpPr txBox="1">
            <a:spLocks/>
          </p:cNvSpPr>
          <p:nvPr/>
        </p:nvSpPr>
        <p:spPr>
          <a:xfrm>
            <a:off x="-1499" y="4668612"/>
            <a:ext cx="9144000" cy="41592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Mohammad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Sadrosadati</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Jisung</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Park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Onur</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Mutlu</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endParaRPr>
          </a:p>
        </p:txBody>
      </p:sp>
      <p:sp>
        <p:nvSpPr>
          <p:cNvPr id="14" name="Subtitle 2">
            <a:extLst>
              <a:ext uri="{FF2B5EF4-FFF2-40B4-BE49-F238E27FC236}">
                <a16:creationId xmlns:a16="http://schemas.microsoft.com/office/drawing/2014/main" id="{80E4EAA1-F754-3EF4-BD59-7F72B9EBC345}"/>
              </a:ext>
            </a:extLst>
          </p:cNvPr>
          <p:cNvSpPr txBox="1">
            <a:spLocks/>
          </p:cNvSpPr>
          <p:nvPr/>
        </p:nvSpPr>
        <p:spPr>
          <a:xfrm>
            <a:off x="-6724" y="3853973"/>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Cambria"/>
              </a:rPr>
              <a:t>Talu</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rPr>
              <a:t>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Cambria"/>
              </a:rPr>
              <a:t>Güloglu</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rPr>
              <a:t>     Harun Mustafa     </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Can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Firtina</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Konstantina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Koliogeorgi</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Cambria"/>
            </a:endParaRPr>
          </a:p>
        </p:txBody>
      </p:sp>
      <p:sp>
        <p:nvSpPr>
          <p:cNvPr id="15" name="Subtitle 2">
            <a:extLst>
              <a:ext uri="{FF2B5EF4-FFF2-40B4-BE49-F238E27FC236}">
                <a16:creationId xmlns:a16="http://schemas.microsoft.com/office/drawing/2014/main" id="{8FE5658F-9836-B7B5-DDF3-D9F8E20E1F6E}"/>
              </a:ext>
            </a:extLst>
          </p:cNvPr>
          <p:cNvSpPr txBox="1">
            <a:spLocks/>
          </p:cNvSpPr>
          <p:nvPr/>
        </p:nvSpPr>
        <p:spPr>
          <a:xfrm>
            <a:off x="0" y="4261293"/>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Konstantinos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Kanellopoulos</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Haiyu</a:t>
            </a:r>
            <a:r>
              <a:rPr kumimoji="0" lang="en-GB" sz="2000" b="0" i="0" u="none" strike="noStrike" kern="1200" cap="none" spc="0" normalizeH="0" baseline="0" noProof="0" dirty="0">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 Mao       Rakesh </a:t>
            </a:r>
            <a:r>
              <a:rPr kumimoji="0" lang="en-GB" sz="2000" b="0" i="0" u="none" strike="noStrike" kern="1200" cap="none" spc="0" normalizeH="0" baseline="0" noProof="0" dirty="0" err="1">
                <a:ln>
                  <a:noFill/>
                </a:ln>
                <a:solidFill>
                  <a:prstClr val="black"/>
                </a:solidFill>
                <a:effectLst/>
                <a:uLnTx/>
                <a:uFillTx/>
                <a:latin typeface="Corbel" panose="020B0503020204020204" pitchFamily="34" charset="0"/>
                <a:ea typeface="Verdana" panose="020B0604030504040204" pitchFamily="34" charset="0"/>
                <a:cs typeface="Verdana" panose="020B0604030504040204" pitchFamily="34" charset="0"/>
              </a:rPr>
              <a:t>Nadig</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16" name="Picture 15">
            <a:extLst>
              <a:ext uri="{FF2B5EF4-FFF2-40B4-BE49-F238E27FC236}">
                <a16:creationId xmlns:a16="http://schemas.microsoft.com/office/drawing/2014/main" id="{A05B4E58-908E-AF18-5859-DA0B0B2D58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63103" y="5984019"/>
            <a:ext cx="848871" cy="646601"/>
          </a:xfrm>
          <a:prstGeom prst="rect">
            <a:avLst/>
          </a:prstGeom>
        </p:spPr>
      </p:pic>
      <p:pic>
        <p:nvPicPr>
          <p:cNvPr id="17" name="Picture 16">
            <a:extLst>
              <a:ext uri="{FF2B5EF4-FFF2-40B4-BE49-F238E27FC236}">
                <a16:creationId xmlns:a16="http://schemas.microsoft.com/office/drawing/2014/main" id="{DC6AF905-762E-BA9E-EE63-C40D8D20CA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11161" y="6115222"/>
            <a:ext cx="2341609" cy="384197"/>
          </a:xfrm>
          <a:prstGeom prst="rect">
            <a:avLst/>
          </a:prstGeom>
        </p:spPr>
      </p:pic>
      <p:pic>
        <p:nvPicPr>
          <p:cNvPr id="18" name="Picture 17">
            <a:extLst>
              <a:ext uri="{FF2B5EF4-FFF2-40B4-BE49-F238E27FC236}">
                <a16:creationId xmlns:a16="http://schemas.microsoft.com/office/drawing/2014/main" id="{64F9683A-876C-1905-F67F-EDD138D2C4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22308" y="6207755"/>
            <a:ext cx="2338415" cy="199131"/>
          </a:xfrm>
          <a:prstGeom prst="rect">
            <a:avLst/>
          </a:prstGeom>
        </p:spPr>
      </p:pic>
    </p:spTree>
    <p:extLst>
      <p:ext uri="{BB962C8B-B14F-4D97-AF65-F5344CB8AC3E}">
        <p14:creationId xmlns:p14="http://schemas.microsoft.com/office/powerpoint/2010/main" val="822979029"/>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0EF0D-DB13-DC36-5A38-523E4721E686}"/>
              </a:ext>
            </a:extLst>
          </p:cNvPr>
          <p:cNvSpPr>
            <a:spLocks noGrp="1"/>
          </p:cNvSpPr>
          <p:nvPr>
            <p:ph type="title"/>
          </p:nvPr>
        </p:nvSpPr>
        <p:spPr/>
        <p:txBody>
          <a:bodyPr/>
          <a:lstStyle/>
          <a:p>
            <a:r>
              <a:rPr lang="en-CH" dirty="0"/>
              <a:t>Backup Slides</a:t>
            </a:r>
          </a:p>
        </p:txBody>
      </p:sp>
      <p:sp>
        <p:nvSpPr>
          <p:cNvPr id="3" name="Content Placeholder 2">
            <a:extLst>
              <a:ext uri="{FF2B5EF4-FFF2-40B4-BE49-F238E27FC236}">
                <a16:creationId xmlns:a16="http://schemas.microsoft.com/office/drawing/2014/main" id="{300E249A-72BB-FFF8-195D-F4F1621ED3F9}"/>
              </a:ext>
            </a:extLst>
          </p:cNvPr>
          <p:cNvSpPr>
            <a:spLocks noGrp="1"/>
          </p:cNvSpPr>
          <p:nvPr>
            <p:ph idx="1"/>
          </p:nvPr>
        </p:nvSpPr>
        <p:spPr>
          <a:xfrm>
            <a:off x="189561" y="914402"/>
            <a:ext cx="5173272" cy="5491554"/>
          </a:xfrm>
        </p:spPr>
        <p:txBody>
          <a:bodyPr/>
          <a:lstStyle/>
          <a:p>
            <a:r>
              <a:rPr lang="en-CH" sz="2400" b="1" dirty="0">
                <a:solidFill>
                  <a:srgbClr val="41A39D"/>
                </a:solidFill>
                <a:hlinkClick r:id="rId2" action="ppaction://hlinksldjump">
                  <a:extLst>
                    <a:ext uri="{A12FA001-AC4F-418D-AE19-62706E023703}">
                      <ahyp:hlinkClr xmlns:ahyp="http://schemas.microsoft.com/office/drawing/2018/hyperlinkcolor" val="tx"/>
                    </a:ext>
                  </a:extLst>
                </a:hlinkClick>
              </a:rPr>
              <a:t>Genomic Workflow</a:t>
            </a:r>
            <a:endParaRPr lang="en-CH" sz="2400" b="1" dirty="0">
              <a:solidFill>
                <a:srgbClr val="41A39D"/>
              </a:solidFill>
            </a:endParaRPr>
          </a:p>
          <a:p>
            <a:r>
              <a:rPr lang="en-CH" sz="2400" b="1" dirty="0">
                <a:solidFill>
                  <a:srgbClr val="41A39D"/>
                </a:solidFill>
                <a:hlinkClick r:id="rId3" action="ppaction://hlinksldjump">
                  <a:extLst>
                    <a:ext uri="{A12FA001-AC4F-418D-AE19-62706E023703}">
                      <ahyp:hlinkClr xmlns:ahyp="http://schemas.microsoft.com/office/drawing/2018/hyperlinkcolor" val="tx"/>
                    </a:ext>
                  </a:extLst>
                </a:hlinkClick>
              </a:rPr>
              <a:t>SAGe Compression</a:t>
            </a:r>
            <a:endParaRPr lang="en-CH" sz="2400" b="1" dirty="0">
              <a:solidFill>
                <a:srgbClr val="41A39D"/>
              </a:solidFill>
            </a:endParaRPr>
          </a:p>
          <a:p>
            <a:r>
              <a:rPr lang="en-CH" sz="2400" b="1" dirty="0">
                <a:solidFill>
                  <a:srgbClr val="41A39D"/>
                </a:solidFill>
                <a:hlinkClick r:id="rId4" action="ppaction://hlinksldjump">
                  <a:extLst>
                    <a:ext uri="{A12FA001-AC4F-418D-AE19-62706E023703}">
                      <ahyp:hlinkClr xmlns:ahyp="http://schemas.microsoft.com/office/drawing/2018/hyperlinkcolor" val="tx"/>
                    </a:ext>
                  </a:extLst>
                </a:hlinkClick>
              </a:rPr>
              <a:t>Properties of Mismatch Information</a:t>
            </a:r>
            <a:endParaRPr lang="en-CH" sz="2400" b="1" dirty="0">
              <a:solidFill>
                <a:srgbClr val="41A39D"/>
              </a:solidFill>
            </a:endParaRPr>
          </a:p>
          <a:p>
            <a:r>
              <a:rPr lang="en-CH" sz="2400" b="1" dirty="0">
                <a:solidFill>
                  <a:srgbClr val="41A39D"/>
                </a:solidFill>
                <a:hlinkClick r:id="rId5" action="ppaction://hlinksldjump">
                  <a:extLst>
                    <a:ext uri="{A12FA001-AC4F-418D-AE19-62706E023703}">
                      <ahyp:hlinkClr xmlns:ahyp="http://schemas.microsoft.com/office/drawing/2018/hyperlinkcolor" val="tx"/>
                    </a:ext>
                  </a:extLst>
                </a:hlinkClick>
              </a:rPr>
              <a:t>Tuning Arrays and Guide Arrays</a:t>
            </a:r>
            <a:endParaRPr lang="en-CH" sz="2400" b="1" dirty="0">
              <a:solidFill>
                <a:srgbClr val="41A39D"/>
              </a:solidFill>
            </a:endParaRPr>
          </a:p>
          <a:p>
            <a:r>
              <a:rPr lang="en-CH" sz="2400" b="1" dirty="0">
                <a:solidFill>
                  <a:srgbClr val="41A39D"/>
                </a:solidFill>
                <a:hlinkClick r:id="rId6" action="ppaction://hlinksldjump">
                  <a:extLst>
                    <a:ext uri="{A12FA001-AC4F-418D-AE19-62706E023703}">
                      <ahyp:hlinkClr xmlns:ahyp="http://schemas.microsoft.com/office/drawing/2018/hyperlinkcolor" val="tx"/>
                    </a:ext>
                  </a:extLst>
                </a:hlinkClick>
              </a:rPr>
              <a:t>Hardware Details</a:t>
            </a:r>
            <a:endParaRPr lang="en-CH" sz="2400" b="1" dirty="0">
              <a:solidFill>
                <a:srgbClr val="41A39D"/>
              </a:solidFill>
            </a:endParaRPr>
          </a:p>
          <a:p>
            <a:r>
              <a:rPr lang="en-CH" sz="2400" b="1" dirty="0">
                <a:solidFill>
                  <a:srgbClr val="41A39D"/>
                </a:solidFill>
                <a:hlinkClick r:id="rId7" action="ppaction://hlinksldjump">
                  <a:extLst>
                    <a:ext uri="{A12FA001-AC4F-418D-AE19-62706E023703}">
                      <ahyp:hlinkClr xmlns:ahyp="http://schemas.microsoft.com/office/drawing/2018/hyperlinkcolor" val="tx"/>
                    </a:ext>
                  </a:extLst>
                </a:hlinkClick>
              </a:rPr>
              <a:t>Data Preparation Performance</a:t>
            </a:r>
            <a:endParaRPr lang="en-CH" sz="2400" b="1" dirty="0">
              <a:solidFill>
                <a:srgbClr val="41A39D"/>
              </a:solidFill>
            </a:endParaRPr>
          </a:p>
          <a:p>
            <a:r>
              <a:rPr lang="en-CH" sz="2400" b="1" dirty="0">
                <a:solidFill>
                  <a:srgbClr val="41A39D"/>
                </a:solidFill>
                <a:hlinkClick r:id="rId8" action="ppaction://hlinksldjump">
                  <a:extLst>
                    <a:ext uri="{A12FA001-AC4F-418D-AE19-62706E023703}">
                      <ahyp:hlinkClr xmlns:ahyp="http://schemas.microsoft.com/office/drawing/2018/hyperlinkcolor" val="tx"/>
                    </a:ext>
                  </a:extLst>
                </a:hlinkClick>
              </a:rPr>
              <a:t>End-to-End Performance</a:t>
            </a:r>
            <a:endParaRPr lang="en-CH" sz="2400" b="1" dirty="0">
              <a:solidFill>
                <a:srgbClr val="41A39D"/>
              </a:solidFill>
            </a:endParaRPr>
          </a:p>
          <a:p>
            <a:r>
              <a:rPr lang="en-CH" sz="2400" b="1" dirty="0">
                <a:solidFill>
                  <a:srgbClr val="41A39D"/>
                </a:solidFill>
                <a:hlinkClick r:id="rId9" action="ppaction://hlinksldjump">
                  <a:extLst>
                    <a:ext uri="{A12FA001-AC4F-418D-AE19-62706E023703}">
                      <ahyp:hlinkClr xmlns:ahyp="http://schemas.microsoft.com/office/drawing/2018/hyperlinkcolor" val="tx"/>
                    </a:ext>
                  </a:extLst>
                </a:hlinkClick>
              </a:rPr>
              <a:t>Performance with Multiple SSDs</a:t>
            </a:r>
            <a:endParaRPr lang="en-CH" sz="2400" b="1" dirty="0">
              <a:solidFill>
                <a:srgbClr val="41A39D"/>
              </a:solidFill>
            </a:endParaRPr>
          </a:p>
          <a:p>
            <a:r>
              <a:rPr lang="en-CH" sz="2400" b="1" dirty="0">
                <a:solidFill>
                  <a:srgbClr val="41A39D"/>
                </a:solidFill>
                <a:hlinkClick r:id="rId10" action="ppaction://hlinksldjump">
                  <a:extLst>
                    <a:ext uri="{A12FA001-AC4F-418D-AE19-62706E023703}">
                      <ahyp:hlinkClr xmlns:ahyp="http://schemas.microsoft.com/office/drawing/2018/hyperlinkcolor" val="tx"/>
                    </a:ext>
                  </a:extLst>
                </a:hlinkClick>
              </a:rPr>
              <a:t>Compression Ratio Details</a:t>
            </a:r>
            <a:endParaRPr lang="en-CH" sz="2400" b="1" dirty="0">
              <a:solidFill>
                <a:srgbClr val="41A39D"/>
              </a:solidFill>
            </a:endParaRPr>
          </a:p>
          <a:p>
            <a:r>
              <a:rPr lang="en-CH" sz="2400" b="1" dirty="0">
                <a:solidFill>
                  <a:srgbClr val="41A39D"/>
                </a:solidFill>
                <a:hlinkClick r:id="rId11" action="ppaction://hlinksldjump">
                  <a:extLst>
                    <a:ext uri="{A12FA001-AC4F-418D-AE19-62706E023703}">
                      <ahyp:hlinkClr xmlns:ahyp="http://schemas.microsoft.com/office/drawing/2018/hyperlinkcolor" val="tx"/>
                    </a:ext>
                  </a:extLst>
                </a:hlinkClick>
              </a:rPr>
              <a:t>Effect of Different Optimizations</a:t>
            </a:r>
            <a:endParaRPr lang="en-CH" sz="2400" b="1" dirty="0">
              <a:solidFill>
                <a:srgbClr val="41A39D"/>
              </a:solidFill>
            </a:endParaRPr>
          </a:p>
          <a:p>
            <a:r>
              <a:rPr lang="en-CH" sz="2400" b="1" dirty="0">
                <a:solidFill>
                  <a:srgbClr val="41A39D"/>
                </a:solidFill>
                <a:hlinkClick r:id="rId12" action="ppaction://hlinksldjump">
                  <a:extLst>
                    <a:ext uri="{A12FA001-AC4F-418D-AE19-62706E023703}">
                      <ahyp:hlinkClr xmlns:ahyp="http://schemas.microsoft.com/office/drawing/2018/hyperlinkcolor" val="tx"/>
                    </a:ext>
                  </a:extLst>
                </a:hlinkClick>
              </a:rPr>
              <a:t>Resource Requirements</a:t>
            </a:r>
            <a:endParaRPr lang="en-CH" sz="2400" b="1" dirty="0">
              <a:solidFill>
                <a:srgbClr val="41A39D"/>
              </a:solidFill>
            </a:endParaRPr>
          </a:p>
          <a:p>
            <a:r>
              <a:rPr lang="en-CH" sz="2400" b="1" dirty="0">
                <a:solidFill>
                  <a:srgbClr val="41A39D"/>
                </a:solidFill>
                <a:hlinkClick r:id="rId13" action="ppaction://hlinksldjump">
                  <a:extLst>
                    <a:ext uri="{A12FA001-AC4F-418D-AE19-62706E023703}">
                      <ahyp:hlinkClr xmlns:ahyp="http://schemas.microsoft.com/office/drawing/2018/hyperlinkcolor" val="tx"/>
                    </a:ext>
                  </a:extLst>
                </a:hlinkClick>
              </a:rPr>
              <a:t>Compression Time</a:t>
            </a:r>
            <a:endParaRPr lang="en-CH" sz="2400" b="1" dirty="0">
              <a:solidFill>
                <a:srgbClr val="41A39D"/>
              </a:solidFill>
            </a:endParaRPr>
          </a:p>
        </p:txBody>
      </p:sp>
      <p:sp>
        <p:nvSpPr>
          <p:cNvPr id="4" name="TextBox 3">
            <a:extLst>
              <a:ext uri="{FF2B5EF4-FFF2-40B4-BE49-F238E27FC236}">
                <a16:creationId xmlns:a16="http://schemas.microsoft.com/office/drawing/2014/main" id="{48EBCBD2-5436-8D96-88D1-078C2FD1A608}"/>
              </a:ext>
            </a:extLst>
          </p:cNvPr>
          <p:cNvSpPr txBox="1"/>
          <p:nvPr/>
        </p:nvSpPr>
        <p:spPr>
          <a:xfrm>
            <a:off x="6227805" y="914402"/>
            <a:ext cx="2582563"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14" action="ppaction://hlinksldjump"/>
              </a:rPr>
              <a:t>Summary</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15" action="ppaction://hlinksldjump"/>
              </a:rPr>
              <a:t>Background</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16" action="ppaction://hlinksldjump"/>
              </a:rPr>
              <a:t>Motivation and Goal</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17" action="ppaction://hlinksldjump"/>
              </a:rPr>
              <a:t>SAGe</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18" action="ppaction://hlinksldjump"/>
              </a:rPr>
              <a:t>Evaluation</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Graphic 4" descr="Home">
            <a:hlinkClick r:id="rId19" action="ppaction://hlinksldjump"/>
            <a:extLst>
              <a:ext uri="{FF2B5EF4-FFF2-40B4-BE49-F238E27FC236}">
                <a16:creationId xmlns:a16="http://schemas.microsoft.com/office/drawing/2014/main" id="{C9002B2F-245C-6262-E565-8B9542496755}"/>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8305233" y="50282"/>
            <a:ext cx="682388" cy="682388"/>
          </a:xfrm>
          <a:prstGeom prst="rect">
            <a:avLst/>
          </a:prstGeom>
        </p:spPr>
      </p:pic>
    </p:spTree>
    <p:extLst>
      <p:ext uri="{BB962C8B-B14F-4D97-AF65-F5344CB8AC3E}">
        <p14:creationId xmlns:p14="http://schemas.microsoft.com/office/powerpoint/2010/main" val="135787165"/>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8051B-A552-2C21-6E0C-08B27AD68B00}"/>
              </a:ext>
            </a:extLst>
          </p:cNvPr>
          <p:cNvSpPr>
            <a:spLocks noGrp="1"/>
          </p:cNvSpPr>
          <p:nvPr>
            <p:ph type="title"/>
          </p:nvPr>
        </p:nvSpPr>
        <p:spPr/>
        <p:txBody>
          <a:bodyPr/>
          <a:lstStyle/>
          <a:p>
            <a:r>
              <a:rPr lang="en-CH" dirty="0"/>
              <a:t>Genomic Workflow</a:t>
            </a:r>
          </a:p>
        </p:txBody>
      </p:sp>
      <p:pic>
        <p:nvPicPr>
          <p:cNvPr id="51" name="Picture 50">
            <a:extLst>
              <a:ext uri="{FF2B5EF4-FFF2-40B4-BE49-F238E27FC236}">
                <a16:creationId xmlns:a16="http://schemas.microsoft.com/office/drawing/2014/main" id="{278E1D11-D704-AB63-1553-BECAEBD4A293}"/>
              </a:ext>
            </a:extLst>
          </p:cNvPr>
          <p:cNvPicPr>
            <a:picLocks noChangeAspect="1"/>
          </p:cNvPicPr>
          <p:nvPr/>
        </p:nvPicPr>
        <p:blipFill>
          <a:blip r:embed="rId2"/>
          <a:stretch>
            <a:fillRect/>
          </a:stretch>
        </p:blipFill>
        <p:spPr>
          <a:xfrm>
            <a:off x="357744" y="1650656"/>
            <a:ext cx="8428511" cy="3773960"/>
          </a:xfrm>
          <a:prstGeom prst="rect">
            <a:avLst/>
          </a:prstGeom>
        </p:spPr>
      </p:pic>
      <p:pic>
        <p:nvPicPr>
          <p:cNvPr id="4" name="Graphic 3" descr="Home">
            <a:hlinkClick r:id="rId3" action="ppaction://hlinksldjump"/>
            <a:extLst>
              <a:ext uri="{FF2B5EF4-FFF2-40B4-BE49-F238E27FC236}">
                <a16:creationId xmlns:a16="http://schemas.microsoft.com/office/drawing/2014/main" id="{5D60848F-6B30-9376-10E8-F806E867FC5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3103200021"/>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CFF71-5DC4-F654-5120-18E337C5B99C}"/>
              </a:ext>
            </a:extLst>
          </p:cNvPr>
          <p:cNvSpPr>
            <a:spLocks noGrp="1"/>
          </p:cNvSpPr>
          <p:nvPr>
            <p:ph type="title"/>
          </p:nvPr>
        </p:nvSpPr>
        <p:spPr/>
        <p:txBody>
          <a:bodyPr/>
          <a:lstStyle/>
          <a:p>
            <a:r>
              <a:rPr lang="en-CH" dirty="0"/>
              <a:t>SAGe Compression High-Level Overview</a:t>
            </a:r>
          </a:p>
        </p:txBody>
      </p:sp>
      <p:pic>
        <p:nvPicPr>
          <p:cNvPr id="84" name="Picture 83">
            <a:extLst>
              <a:ext uri="{FF2B5EF4-FFF2-40B4-BE49-F238E27FC236}">
                <a16:creationId xmlns:a16="http://schemas.microsoft.com/office/drawing/2014/main" id="{D6636216-337B-E7AC-8559-D47895DC7DD6}"/>
              </a:ext>
            </a:extLst>
          </p:cNvPr>
          <p:cNvPicPr>
            <a:picLocks noChangeAspect="1"/>
          </p:cNvPicPr>
          <p:nvPr/>
        </p:nvPicPr>
        <p:blipFill rotWithShape="1">
          <a:blip r:embed="rId2"/>
          <a:srcRect l="56518" t="5772"/>
          <a:stretch/>
        </p:blipFill>
        <p:spPr>
          <a:xfrm>
            <a:off x="1651993" y="1910822"/>
            <a:ext cx="6398434" cy="2965623"/>
          </a:xfrm>
          <a:prstGeom prst="rect">
            <a:avLst/>
          </a:prstGeom>
        </p:spPr>
      </p:pic>
      <p:sp>
        <p:nvSpPr>
          <p:cNvPr id="85" name="Rectangle 84">
            <a:extLst>
              <a:ext uri="{FF2B5EF4-FFF2-40B4-BE49-F238E27FC236}">
                <a16:creationId xmlns:a16="http://schemas.microsoft.com/office/drawing/2014/main" id="{BA0FD5D4-025A-6572-5FDB-5D671DA5E03F}"/>
              </a:ext>
            </a:extLst>
          </p:cNvPr>
          <p:cNvSpPr/>
          <p:nvPr/>
        </p:nvSpPr>
        <p:spPr>
          <a:xfrm>
            <a:off x="1272746" y="1816443"/>
            <a:ext cx="1556951" cy="3707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Graphic 2" descr="Home">
            <a:hlinkClick r:id="rId3" action="ppaction://hlinksldjump"/>
            <a:extLst>
              <a:ext uri="{FF2B5EF4-FFF2-40B4-BE49-F238E27FC236}">
                <a16:creationId xmlns:a16="http://schemas.microsoft.com/office/drawing/2014/main" id="{C76399BD-5883-3E20-4AE0-7E9F820C56F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1816133364"/>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03BD2-2931-5FBA-1F5D-746A44FCE7DE}"/>
              </a:ext>
            </a:extLst>
          </p:cNvPr>
          <p:cNvSpPr>
            <a:spLocks noGrp="1"/>
          </p:cNvSpPr>
          <p:nvPr>
            <p:ph type="title"/>
          </p:nvPr>
        </p:nvSpPr>
        <p:spPr/>
        <p:txBody>
          <a:bodyPr/>
          <a:lstStyle/>
          <a:p>
            <a:r>
              <a:rPr lang="en-CH" dirty="0"/>
              <a:t>Properties of Mismatch Information (I)</a:t>
            </a:r>
          </a:p>
        </p:txBody>
      </p:sp>
      <p:graphicFrame>
        <p:nvGraphicFramePr>
          <p:cNvPr id="20" name="Chart 19">
            <a:extLst>
              <a:ext uri="{FF2B5EF4-FFF2-40B4-BE49-F238E27FC236}">
                <a16:creationId xmlns:a16="http://schemas.microsoft.com/office/drawing/2014/main" id="{1B7853C3-0B40-78A6-9C74-D8D81A8C0BA9}"/>
              </a:ext>
            </a:extLst>
          </p:cNvPr>
          <p:cNvGraphicFramePr>
            <a:graphicFrameLocks/>
          </p:cNvGraphicFramePr>
          <p:nvPr/>
        </p:nvGraphicFramePr>
        <p:xfrm>
          <a:off x="650962" y="1962709"/>
          <a:ext cx="7842075" cy="3249827"/>
        </p:xfrm>
        <a:graphic>
          <a:graphicData uri="http://schemas.openxmlformats.org/drawingml/2006/chart">
            <c:chart xmlns:c="http://schemas.openxmlformats.org/drawingml/2006/chart" xmlns:r="http://schemas.openxmlformats.org/officeDocument/2006/relationships" r:id="rId2"/>
          </a:graphicData>
        </a:graphic>
      </p:graphicFrame>
      <p:sp>
        <p:nvSpPr>
          <p:cNvPr id="25" name="TextBox 24">
            <a:extLst>
              <a:ext uri="{FF2B5EF4-FFF2-40B4-BE49-F238E27FC236}">
                <a16:creationId xmlns:a16="http://schemas.microsoft.com/office/drawing/2014/main" id="{96A64BF6-BB2C-AB2A-CAFF-AC4232F7EE94}"/>
              </a:ext>
            </a:extLst>
          </p:cNvPr>
          <p:cNvSpPr txBox="1"/>
          <p:nvPr/>
        </p:nvSpPr>
        <p:spPr>
          <a:xfrm rot="16200000">
            <a:off x="-294903" y="3114589"/>
            <a:ext cx="2199505"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of Reads</a:t>
            </a:r>
          </a:p>
        </p:txBody>
      </p:sp>
      <p:sp>
        <p:nvSpPr>
          <p:cNvPr id="29" name="TextBox 28">
            <a:extLst>
              <a:ext uri="{FF2B5EF4-FFF2-40B4-BE49-F238E27FC236}">
                <a16:creationId xmlns:a16="http://schemas.microsoft.com/office/drawing/2014/main" id="{5F49BC65-DA7F-4C1D-E094-DC81588138F3}"/>
              </a:ext>
            </a:extLst>
          </p:cNvPr>
          <p:cNvSpPr txBox="1"/>
          <p:nvPr/>
        </p:nvSpPr>
        <p:spPr>
          <a:xfrm>
            <a:off x="3625072" y="4843204"/>
            <a:ext cx="246768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#Mismatches per Read</a:t>
            </a:r>
          </a:p>
        </p:txBody>
      </p:sp>
      <p:sp>
        <p:nvSpPr>
          <p:cNvPr id="37" name="TextBox 36">
            <a:extLst>
              <a:ext uri="{FF2B5EF4-FFF2-40B4-BE49-F238E27FC236}">
                <a16:creationId xmlns:a16="http://schemas.microsoft.com/office/drawing/2014/main" id="{27C36B03-76CB-7D8D-3FC3-451FBD85EA1E}"/>
              </a:ext>
            </a:extLst>
          </p:cNvPr>
          <p:cNvSpPr txBox="1"/>
          <p:nvPr/>
        </p:nvSpPr>
        <p:spPr>
          <a:xfrm>
            <a:off x="179531" y="844289"/>
            <a:ext cx="864319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Distribution of mismatch counts per short read</a:t>
            </a:r>
          </a:p>
        </p:txBody>
      </p:sp>
      <p:pic>
        <p:nvPicPr>
          <p:cNvPr id="3" name="Graphic 2" descr="Home">
            <a:hlinkClick r:id="rId3" action="ppaction://hlinksldjump"/>
            <a:extLst>
              <a:ext uri="{FF2B5EF4-FFF2-40B4-BE49-F238E27FC236}">
                <a16:creationId xmlns:a16="http://schemas.microsoft.com/office/drawing/2014/main" id="{30F90DAD-BB56-1A57-629D-B73709E781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1081623299"/>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EA19A-B0F5-42D1-B5E3-96F542C7E06D}"/>
              </a:ext>
            </a:extLst>
          </p:cNvPr>
          <p:cNvSpPr>
            <a:spLocks noGrp="1"/>
          </p:cNvSpPr>
          <p:nvPr>
            <p:ph type="title"/>
          </p:nvPr>
        </p:nvSpPr>
        <p:spPr/>
        <p:txBody>
          <a:bodyPr/>
          <a:lstStyle/>
          <a:p>
            <a:r>
              <a:rPr lang="en-CH" dirty="0"/>
              <a:t>Properties of Mismatch Information (II)</a:t>
            </a:r>
          </a:p>
        </p:txBody>
      </p:sp>
      <p:sp>
        <p:nvSpPr>
          <p:cNvPr id="4" name="TextBox 3">
            <a:extLst>
              <a:ext uri="{FF2B5EF4-FFF2-40B4-BE49-F238E27FC236}">
                <a16:creationId xmlns:a16="http://schemas.microsoft.com/office/drawing/2014/main" id="{2363720F-2A5B-5535-2D29-69FB400E16FD}"/>
              </a:ext>
            </a:extLst>
          </p:cNvPr>
          <p:cNvSpPr txBox="1"/>
          <p:nvPr/>
        </p:nvSpPr>
        <p:spPr>
          <a:xfrm>
            <a:off x="179531" y="844289"/>
            <a:ext cx="864319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Cumulative distribution of </a:t>
            </a:r>
            <a:b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 indel block lengths and </a:t>
            </a:r>
            <a:b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 #bases in indel blocks of different lengths</a:t>
            </a:r>
          </a:p>
        </p:txBody>
      </p:sp>
      <p:graphicFrame>
        <p:nvGraphicFramePr>
          <p:cNvPr id="5" name="Chart 4">
            <a:extLst>
              <a:ext uri="{FF2B5EF4-FFF2-40B4-BE49-F238E27FC236}">
                <a16:creationId xmlns:a16="http://schemas.microsoft.com/office/drawing/2014/main" id="{F4BC4C78-696C-B1B5-B4B3-578CB8F1A0B8}"/>
              </a:ext>
            </a:extLst>
          </p:cNvPr>
          <p:cNvGraphicFramePr>
            <a:graphicFrameLocks/>
          </p:cNvGraphicFramePr>
          <p:nvPr/>
        </p:nvGraphicFramePr>
        <p:xfrm>
          <a:off x="577197" y="2636683"/>
          <a:ext cx="3709558" cy="25106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951488A5-F0F0-863E-B39C-50C33C51F671}"/>
              </a:ext>
            </a:extLst>
          </p:cNvPr>
          <p:cNvGraphicFramePr>
            <a:graphicFrameLocks/>
          </p:cNvGraphicFramePr>
          <p:nvPr/>
        </p:nvGraphicFramePr>
        <p:xfrm>
          <a:off x="5213023" y="2623435"/>
          <a:ext cx="3709558" cy="251067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1C2AF11-319A-6845-CD3C-643298AA4212}"/>
              </a:ext>
            </a:extLst>
          </p:cNvPr>
          <p:cNvSpPr txBox="1"/>
          <p:nvPr/>
        </p:nvSpPr>
        <p:spPr>
          <a:xfrm rot="16200000">
            <a:off x="-768443" y="3578928"/>
            <a:ext cx="2284601" cy="400110"/>
          </a:xfrm>
          <a:prstGeom prst="rect">
            <a:avLst/>
          </a:prstGeom>
          <a:noFill/>
        </p:spPr>
        <p:txBody>
          <a:bodyPr wrap="square" lIns="0" r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Cumul. %  of Indels</a:t>
            </a:r>
          </a:p>
        </p:txBody>
      </p:sp>
      <p:sp>
        <p:nvSpPr>
          <p:cNvPr id="8" name="TextBox 7">
            <a:extLst>
              <a:ext uri="{FF2B5EF4-FFF2-40B4-BE49-F238E27FC236}">
                <a16:creationId xmlns:a16="http://schemas.microsoft.com/office/drawing/2014/main" id="{CF061A25-8029-BEB6-2D52-FCCDF220BD63}"/>
              </a:ext>
            </a:extLst>
          </p:cNvPr>
          <p:cNvSpPr txBox="1"/>
          <p:nvPr/>
        </p:nvSpPr>
        <p:spPr>
          <a:xfrm rot="16200000">
            <a:off x="3595781" y="3924938"/>
            <a:ext cx="2910780" cy="307777"/>
          </a:xfrm>
          <a:prstGeom prst="rect">
            <a:avLst/>
          </a:prstGeom>
          <a:noFill/>
        </p:spPr>
        <p:txBody>
          <a:bodyPr wrap="square" lIns="0" tIns="0" rIns="0" bIns="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Cumul. %  of Indel Bases</a:t>
            </a:r>
          </a:p>
        </p:txBody>
      </p:sp>
      <p:sp>
        <p:nvSpPr>
          <p:cNvPr id="9" name="TextBox 8">
            <a:extLst>
              <a:ext uri="{FF2B5EF4-FFF2-40B4-BE49-F238E27FC236}">
                <a16:creationId xmlns:a16="http://schemas.microsoft.com/office/drawing/2014/main" id="{DF7B3001-8377-376A-35B0-DA6D201A4760}"/>
              </a:ext>
            </a:extLst>
          </p:cNvPr>
          <p:cNvSpPr txBox="1"/>
          <p:nvPr/>
        </p:nvSpPr>
        <p:spPr>
          <a:xfrm>
            <a:off x="5789485" y="5134107"/>
            <a:ext cx="2462919"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Indel Length</a:t>
            </a:r>
          </a:p>
        </p:txBody>
      </p:sp>
      <p:sp>
        <p:nvSpPr>
          <p:cNvPr id="10" name="TextBox 9">
            <a:extLst>
              <a:ext uri="{FF2B5EF4-FFF2-40B4-BE49-F238E27FC236}">
                <a16:creationId xmlns:a16="http://schemas.microsoft.com/office/drawing/2014/main" id="{0DC2A8B8-AB4A-CA33-D062-112D036B9053}"/>
              </a:ext>
            </a:extLst>
          </p:cNvPr>
          <p:cNvSpPr txBox="1"/>
          <p:nvPr/>
        </p:nvSpPr>
        <p:spPr>
          <a:xfrm>
            <a:off x="1237995" y="5147352"/>
            <a:ext cx="2387962"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Indel Length</a:t>
            </a:r>
          </a:p>
        </p:txBody>
      </p:sp>
      <p:sp>
        <p:nvSpPr>
          <p:cNvPr id="11" name="TextBox 10">
            <a:extLst>
              <a:ext uri="{FF2B5EF4-FFF2-40B4-BE49-F238E27FC236}">
                <a16:creationId xmlns:a16="http://schemas.microsoft.com/office/drawing/2014/main" id="{B2697577-3F25-ECD3-3169-3939785D6479}"/>
              </a:ext>
            </a:extLst>
          </p:cNvPr>
          <p:cNvSpPr txBox="1"/>
          <p:nvPr/>
        </p:nvSpPr>
        <p:spPr>
          <a:xfrm>
            <a:off x="2572720" y="2515713"/>
            <a:ext cx="281176" cy="215444"/>
          </a:xfrm>
          <a:prstGeom prst="rect">
            <a:avLst/>
          </a:prstGeom>
          <a:solidFill>
            <a:sysClr val="window" lastClr="FFFFFF"/>
          </a:solid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1" i="1" u="none" strike="noStrike" kern="0" cap="none" spc="0" normalizeH="0" baseline="0" noProof="0" dirty="0">
                <a:ln>
                  <a:noFill/>
                </a:ln>
                <a:solidFill>
                  <a:prstClr val="black"/>
                </a:solidFill>
                <a:effectLst/>
                <a:uLnTx/>
                <a:uFillTx/>
                <a:latin typeface="Corbel" panose="020B0503020204020204" pitchFamily="34" charset="0"/>
                <a:ea typeface="+mn-ea"/>
                <a:cs typeface="+mn-cs"/>
              </a:rPr>
              <a:t>(a)</a:t>
            </a:r>
          </a:p>
        </p:txBody>
      </p:sp>
      <p:sp>
        <p:nvSpPr>
          <p:cNvPr id="12" name="TextBox 11">
            <a:extLst>
              <a:ext uri="{FF2B5EF4-FFF2-40B4-BE49-F238E27FC236}">
                <a16:creationId xmlns:a16="http://schemas.microsoft.com/office/drawing/2014/main" id="{CC69167F-0EA6-754B-93C3-2CFAD901F715}"/>
              </a:ext>
            </a:extLst>
          </p:cNvPr>
          <p:cNvSpPr txBox="1"/>
          <p:nvPr/>
        </p:nvSpPr>
        <p:spPr>
          <a:xfrm>
            <a:off x="7020944" y="2515713"/>
            <a:ext cx="281176" cy="215444"/>
          </a:xfrm>
          <a:prstGeom prst="rect">
            <a:avLst/>
          </a:prstGeom>
          <a:solidFill>
            <a:sysClr val="window" lastClr="FFFFFF"/>
          </a:solid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1" i="1" u="none" strike="noStrike" kern="0" cap="none" spc="0" normalizeH="0" baseline="0" noProof="0" dirty="0">
                <a:ln>
                  <a:noFill/>
                </a:ln>
                <a:solidFill>
                  <a:prstClr val="black"/>
                </a:solidFill>
                <a:effectLst/>
                <a:uLnTx/>
                <a:uFillTx/>
                <a:latin typeface="Corbel" panose="020B0503020204020204" pitchFamily="34" charset="0"/>
                <a:ea typeface="+mn-ea"/>
                <a:cs typeface="+mn-cs"/>
              </a:rPr>
              <a:t>(b)</a:t>
            </a:r>
          </a:p>
        </p:txBody>
      </p:sp>
      <p:pic>
        <p:nvPicPr>
          <p:cNvPr id="3" name="Graphic 2" descr="Home">
            <a:hlinkClick r:id="rId4" action="ppaction://hlinksldjump"/>
            <a:extLst>
              <a:ext uri="{FF2B5EF4-FFF2-40B4-BE49-F238E27FC236}">
                <a16:creationId xmlns:a16="http://schemas.microsoft.com/office/drawing/2014/main" id="{0A9C5DB4-CB84-3844-24BB-FEEA36A428D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1025269937"/>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B6AFC-C7FE-A9F7-9B5B-09CD74CC7265}"/>
              </a:ext>
            </a:extLst>
          </p:cNvPr>
          <p:cNvSpPr>
            <a:spLocks noGrp="1"/>
          </p:cNvSpPr>
          <p:nvPr>
            <p:ph type="title"/>
          </p:nvPr>
        </p:nvSpPr>
        <p:spPr/>
        <p:txBody>
          <a:bodyPr/>
          <a:lstStyle/>
          <a:p>
            <a:r>
              <a:rPr lang="en-CH" dirty="0"/>
              <a:t>Properties of Mismatch Information (III)</a:t>
            </a:r>
          </a:p>
        </p:txBody>
      </p:sp>
      <p:sp>
        <p:nvSpPr>
          <p:cNvPr id="3" name="Content Placeholder 2">
            <a:extLst>
              <a:ext uri="{FF2B5EF4-FFF2-40B4-BE49-F238E27FC236}">
                <a16:creationId xmlns:a16="http://schemas.microsoft.com/office/drawing/2014/main" id="{0B650EA6-8E95-8B43-52F9-AFFBE4E9E3AD}"/>
              </a:ext>
            </a:extLst>
          </p:cNvPr>
          <p:cNvSpPr>
            <a:spLocks noGrp="1"/>
          </p:cNvSpPr>
          <p:nvPr>
            <p:ph idx="1"/>
          </p:nvPr>
        </p:nvSpPr>
        <p:spPr>
          <a:xfrm>
            <a:off x="189560" y="914403"/>
            <a:ext cx="8798061" cy="679620"/>
          </a:xfrm>
        </p:spPr>
        <p:txBody>
          <a:bodyPr/>
          <a:lstStyle/>
          <a:p>
            <a:pPr marL="0" indent="0">
              <a:buNone/>
            </a:pPr>
            <a:r>
              <a:rPr lang="en-GB" dirty="0"/>
              <a:t>Distribution of #bits needed to store the delta-encoded matching position.</a:t>
            </a:r>
            <a:endParaRPr lang="en-CH" dirty="0"/>
          </a:p>
        </p:txBody>
      </p:sp>
      <p:graphicFrame>
        <p:nvGraphicFramePr>
          <p:cNvPr id="4" name="Chart 3">
            <a:extLst>
              <a:ext uri="{FF2B5EF4-FFF2-40B4-BE49-F238E27FC236}">
                <a16:creationId xmlns:a16="http://schemas.microsoft.com/office/drawing/2014/main" id="{F4463657-5C11-EB04-6CF7-015C925FEAB4}"/>
              </a:ext>
            </a:extLst>
          </p:cNvPr>
          <p:cNvGraphicFramePr>
            <a:graphicFrameLocks/>
          </p:cNvGraphicFramePr>
          <p:nvPr/>
        </p:nvGraphicFramePr>
        <p:xfrm>
          <a:off x="1364860" y="2397199"/>
          <a:ext cx="6629962" cy="228291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8DD039A-8882-51DF-BAF8-1B08A2299DFE}"/>
              </a:ext>
            </a:extLst>
          </p:cNvPr>
          <p:cNvSpPr txBox="1"/>
          <p:nvPr/>
        </p:nvSpPr>
        <p:spPr>
          <a:xfrm rot="16200000">
            <a:off x="-158888" y="2957977"/>
            <a:ext cx="240116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 of Matching Positions</a:t>
            </a:r>
          </a:p>
        </p:txBody>
      </p:sp>
      <p:sp>
        <p:nvSpPr>
          <p:cNvPr id="6" name="TextBox 5">
            <a:extLst>
              <a:ext uri="{FF2B5EF4-FFF2-40B4-BE49-F238E27FC236}">
                <a16:creationId xmlns:a16="http://schemas.microsoft.com/office/drawing/2014/main" id="{4E737879-F9F2-95E0-B4E3-B495B5A641BF}"/>
              </a:ext>
            </a:extLst>
          </p:cNvPr>
          <p:cNvSpPr txBox="1"/>
          <p:nvPr/>
        </p:nvSpPr>
        <p:spPr>
          <a:xfrm>
            <a:off x="2011192" y="4495452"/>
            <a:ext cx="576794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Needed #Bits</a:t>
            </a:r>
          </a:p>
        </p:txBody>
      </p:sp>
      <p:pic>
        <p:nvPicPr>
          <p:cNvPr id="7" name="Graphic 6" descr="Home">
            <a:hlinkClick r:id="rId3" action="ppaction://hlinksldjump"/>
            <a:extLst>
              <a:ext uri="{FF2B5EF4-FFF2-40B4-BE49-F238E27FC236}">
                <a16:creationId xmlns:a16="http://schemas.microsoft.com/office/drawing/2014/main" id="{84914189-E79B-C267-CBE6-F81111F6B9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2736433235"/>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6BB2F-5D39-4C9F-FDD9-AD4BD85AC0E6}"/>
              </a:ext>
            </a:extLst>
          </p:cNvPr>
          <p:cNvSpPr>
            <a:spLocks noGrp="1"/>
          </p:cNvSpPr>
          <p:nvPr>
            <p:ph type="title"/>
          </p:nvPr>
        </p:nvSpPr>
        <p:spPr/>
        <p:txBody>
          <a:bodyPr/>
          <a:lstStyle/>
          <a:p>
            <a:r>
              <a:rPr lang="en-GB" dirty="0"/>
              <a:t>Example of a chimeric read</a:t>
            </a:r>
            <a:endParaRPr lang="en-CH" dirty="0"/>
          </a:p>
        </p:txBody>
      </p:sp>
      <p:sp>
        <p:nvSpPr>
          <p:cNvPr id="11" name="Rectangle 10">
            <a:extLst>
              <a:ext uri="{FF2B5EF4-FFF2-40B4-BE49-F238E27FC236}">
                <a16:creationId xmlns:a16="http://schemas.microsoft.com/office/drawing/2014/main" id="{BBD91940-CBA6-5AAB-BC1E-D42DFDFCE8AD}"/>
              </a:ext>
            </a:extLst>
          </p:cNvPr>
          <p:cNvSpPr/>
          <p:nvPr/>
        </p:nvSpPr>
        <p:spPr>
          <a:xfrm>
            <a:off x="1788297" y="3417783"/>
            <a:ext cx="5378450" cy="369332"/>
          </a:xfrm>
          <a:prstGeom prst="rect">
            <a:avLst/>
          </a:prstGeom>
          <a:solidFill>
            <a:srgbClr val="FFC000">
              <a:lumMod val="20000"/>
              <a:lumOff val="80000"/>
            </a:srgbClr>
          </a:solidFill>
          <a:ln w="15875" cap="flat" cmpd="sng" algn="ctr">
            <a:solidFill>
              <a:sysClr val="windowText" lastClr="000000"/>
            </a:solid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ACGTA</a:t>
            </a:r>
            <a:r>
              <a:rPr kumimoji="0" lang="en-CH" sz="2000" b="0" i="0" u="none" strike="noStrike" kern="0" cap="none" spc="0" normalizeH="0" baseline="0" noProof="0" dirty="0">
                <a:ln>
                  <a:noFill/>
                </a:ln>
                <a:solidFill>
                  <a:srgbClr val="4472C4"/>
                </a:solidFill>
                <a:effectLst/>
                <a:uLnTx/>
                <a:uFillTx/>
                <a:latin typeface="Courier New" panose="02070309020205020404" pitchFamily="49" charset="0"/>
                <a:ea typeface="+mn-ea"/>
                <a:cs typeface="Courier New" panose="02070309020205020404" pitchFamily="49" charset="0"/>
              </a:rPr>
              <a:t>GAAAAAG</a:t>
            </a:r>
            <a:r>
              <a:rPr kumimoji="0" lang="en-CH" sz="20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TAGT … CGC</a:t>
            </a:r>
            <a:r>
              <a:rPr kumimoji="0" lang="en-CH" sz="2000" b="0" i="0" u="none" strike="noStrike" kern="0" cap="none" spc="0" normalizeH="0" baseline="0" noProof="0" dirty="0">
                <a:ln>
                  <a:noFill/>
                </a:ln>
                <a:solidFill>
                  <a:srgbClr val="ED7D31">
                    <a:lumMod val="75000"/>
                  </a:srgbClr>
                </a:solidFill>
                <a:effectLst/>
                <a:uLnTx/>
                <a:uFillTx/>
                <a:latin typeface="Courier New" panose="02070309020205020404" pitchFamily="49" charset="0"/>
                <a:ea typeface="+mn-ea"/>
                <a:cs typeface="Courier New" panose="02070309020205020404" pitchFamily="49" charset="0"/>
              </a:rPr>
              <a:t>TTTCAGA</a:t>
            </a:r>
            <a:r>
              <a:rPr kumimoji="0" lang="en-CH" sz="2000" b="0" i="0" u="none" strike="noStrike" kern="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CCTAG</a:t>
            </a:r>
          </a:p>
        </p:txBody>
      </p:sp>
      <p:sp>
        <p:nvSpPr>
          <p:cNvPr id="12" name="Rectangle 11">
            <a:extLst>
              <a:ext uri="{FF2B5EF4-FFF2-40B4-BE49-F238E27FC236}">
                <a16:creationId xmlns:a16="http://schemas.microsoft.com/office/drawing/2014/main" id="{60B377D6-9C95-523C-AFB1-54E07CA64E16}"/>
              </a:ext>
            </a:extLst>
          </p:cNvPr>
          <p:cNvSpPr/>
          <p:nvPr/>
        </p:nvSpPr>
        <p:spPr>
          <a:xfrm>
            <a:off x="3407547" y="4150053"/>
            <a:ext cx="2362200" cy="369332"/>
          </a:xfrm>
          <a:prstGeom prst="rect">
            <a:avLst/>
          </a:prstGeom>
          <a:solidFill>
            <a:srgbClr val="70AD47">
              <a:lumMod val="20000"/>
              <a:lumOff val="80000"/>
            </a:srgbClr>
          </a:solidFill>
          <a:ln w="15875"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0" cap="none" spc="0" normalizeH="0" baseline="0" noProof="0" dirty="0">
                <a:ln>
                  <a:noFill/>
                </a:ln>
                <a:solidFill>
                  <a:srgbClr val="4472C4"/>
                </a:solidFill>
                <a:effectLst/>
                <a:uLnTx/>
                <a:uFillTx/>
                <a:latin typeface="Courier New" panose="02070309020205020404" pitchFamily="49" charset="0"/>
                <a:ea typeface="+mn-ea"/>
                <a:cs typeface="Courier New" panose="02070309020205020404" pitchFamily="49" charset="0"/>
              </a:rPr>
              <a:t>G</a:t>
            </a:r>
            <a:r>
              <a:rPr kumimoji="0" lang="en-CH" sz="2000" b="1" i="0" u="none" strike="noStrike" kern="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T</a:t>
            </a:r>
            <a:r>
              <a:rPr kumimoji="0" lang="en-CH" sz="2000" b="0" i="0" u="none" strike="noStrike" kern="0" cap="none" spc="0" normalizeH="0" baseline="0" noProof="0" dirty="0">
                <a:ln>
                  <a:noFill/>
                </a:ln>
                <a:solidFill>
                  <a:srgbClr val="4472C4"/>
                </a:solidFill>
                <a:effectLst/>
                <a:uLnTx/>
                <a:uFillTx/>
                <a:latin typeface="Courier New" panose="02070309020205020404" pitchFamily="49" charset="0"/>
                <a:ea typeface="+mn-ea"/>
                <a:cs typeface="Courier New" panose="02070309020205020404" pitchFamily="49" charset="0"/>
              </a:rPr>
              <a:t>AAAAG</a:t>
            </a:r>
            <a:r>
              <a:rPr kumimoji="0" lang="en-CH" sz="2000" b="0" i="0" u="none" strike="noStrike" kern="0" cap="none" spc="0" normalizeH="0" baseline="0" noProof="0" dirty="0">
                <a:ln>
                  <a:noFill/>
                </a:ln>
                <a:solidFill>
                  <a:srgbClr val="ED7D31">
                    <a:lumMod val="75000"/>
                  </a:srgbClr>
                </a:solidFill>
                <a:effectLst/>
                <a:uLnTx/>
                <a:uFillTx/>
                <a:latin typeface="Courier New" panose="02070309020205020404" pitchFamily="49" charset="0"/>
                <a:ea typeface="+mn-ea"/>
                <a:cs typeface="Courier New" panose="02070309020205020404" pitchFamily="49" charset="0"/>
              </a:rPr>
              <a:t>T</a:t>
            </a:r>
            <a:r>
              <a:rPr kumimoji="0" lang="en-CH" sz="2000" b="1" i="0" u="none" strike="noStrike" kern="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A</a:t>
            </a:r>
            <a:r>
              <a:rPr kumimoji="0" lang="en-CH" sz="2000" b="0" i="0" u="none" strike="noStrike" kern="0" cap="none" spc="0" normalizeH="0" baseline="0" noProof="0" dirty="0">
                <a:ln>
                  <a:noFill/>
                </a:ln>
                <a:solidFill>
                  <a:srgbClr val="ED7D31">
                    <a:lumMod val="75000"/>
                  </a:srgbClr>
                </a:solidFill>
                <a:effectLst/>
                <a:uLnTx/>
                <a:uFillTx/>
                <a:latin typeface="Courier New" panose="02070309020205020404" pitchFamily="49" charset="0"/>
                <a:ea typeface="+mn-ea"/>
                <a:cs typeface="Courier New" panose="02070309020205020404" pitchFamily="49" charset="0"/>
              </a:rPr>
              <a:t>T</a:t>
            </a:r>
            <a:r>
              <a:rPr kumimoji="0" lang="en-CH" sz="2000" b="1" i="0" u="none" strike="noStrike" kern="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G</a:t>
            </a:r>
            <a:r>
              <a:rPr kumimoji="0" lang="en-CH" sz="2000" b="0" i="0" u="none" strike="noStrike" kern="0" cap="none" spc="0" normalizeH="0" baseline="0" noProof="0" dirty="0">
                <a:ln>
                  <a:noFill/>
                </a:ln>
                <a:solidFill>
                  <a:srgbClr val="ED7D31">
                    <a:lumMod val="75000"/>
                  </a:srgbClr>
                </a:solidFill>
                <a:effectLst/>
                <a:uLnTx/>
                <a:uFillTx/>
                <a:latin typeface="Courier New" panose="02070309020205020404" pitchFamily="49" charset="0"/>
                <a:ea typeface="+mn-ea"/>
                <a:cs typeface="Courier New" panose="02070309020205020404" pitchFamily="49" charset="0"/>
              </a:rPr>
              <a:t>AGA</a:t>
            </a:r>
          </a:p>
        </p:txBody>
      </p:sp>
      <p:sp>
        <p:nvSpPr>
          <p:cNvPr id="13" name="Freeform 12">
            <a:extLst>
              <a:ext uri="{FF2B5EF4-FFF2-40B4-BE49-F238E27FC236}">
                <a16:creationId xmlns:a16="http://schemas.microsoft.com/office/drawing/2014/main" id="{11B102F9-0A45-9B3C-06C7-5FE85AAD0A64}"/>
              </a:ext>
            </a:extLst>
          </p:cNvPr>
          <p:cNvSpPr/>
          <p:nvPr/>
        </p:nvSpPr>
        <p:spPr>
          <a:xfrm>
            <a:off x="4620397" y="3671676"/>
            <a:ext cx="1663700" cy="596900"/>
          </a:xfrm>
          <a:custGeom>
            <a:avLst/>
            <a:gdLst>
              <a:gd name="connsiteX0" fmla="*/ 0 w 1663700"/>
              <a:gd name="connsiteY0" fmla="*/ 571500 h 596900"/>
              <a:gd name="connsiteX1" fmla="*/ 660400 w 1663700"/>
              <a:gd name="connsiteY1" fmla="*/ 0 h 596900"/>
              <a:gd name="connsiteX2" fmla="*/ 1663700 w 1663700"/>
              <a:gd name="connsiteY2" fmla="*/ 12700 h 596900"/>
              <a:gd name="connsiteX3" fmla="*/ 977900 w 1663700"/>
              <a:gd name="connsiteY3" fmla="*/ 596900 h 596900"/>
              <a:gd name="connsiteX4" fmla="*/ 0 w 1663700"/>
              <a:gd name="connsiteY4" fmla="*/ 571500 h 59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00" h="596900">
                <a:moveTo>
                  <a:pt x="0" y="571500"/>
                </a:moveTo>
                <a:lnTo>
                  <a:pt x="660400" y="0"/>
                </a:lnTo>
                <a:lnTo>
                  <a:pt x="1663700" y="12700"/>
                </a:lnTo>
                <a:lnTo>
                  <a:pt x="977900" y="596900"/>
                </a:lnTo>
                <a:lnTo>
                  <a:pt x="0" y="571500"/>
                </a:lnTo>
                <a:close/>
              </a:path>
            </a:pathLst>
          </a:custGeom>
          <a:solidFill>
            <a:srgbClr val="F8CBAD">
              <a:alpha val="50980"/>
            </a:srgb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 name="Freeform 13">
            <a:extLst>
              <a:ext uri="{FF2B5EF4-FFF2-40B4-BE49-F238E27FC236}">
                <a16:creationId xmlns:a16="http://schemas.microsoft.com/office/drawing/2014/main" id="{D9AC6B2B-A4AB-98E3-C220-E342C86351C5}"/>
              </a:ext>
            </a:extLst>
          </p:cNvPr>
          <p:cNvSpPr/>
          <p:nvPr/>
        </p:nvSpPr>
        <p:spPr>
          <a:xfrm>
            <a:off x="2689997" y="3671676"/>
            <a:ext cx="1873250" cy="584200"/>
          </a:xfrm>
          <a:custGeom>
            <a:avLst/>
            <a:gdLst>
              <a:gd name="connsiteX0" fmla="*/ 1873250 w 1873250"/>
              <a:gd name="connsiteY0" fmla="*/ 565150 h 584200"/>
              <a:gd name="connsiteX1" fmla="*/ 996950 w 1873250"/>
              <a:gd name="connsiteY1" fmla="*/ 6350 h 584200"/>
              <a:gd name="connsiteX2" fmla="*/ 0 w 1873250"/>
              <a:gd name="connsiteY2" fmla="*/ 0 h 584200"/>
              <a:gd name="connsiteX3" fmla="*/ 850900 w 1873250"/>
              <a:gd name="connsiteY3" fmla="*/ 584200 h 584200"/>
              <a:gd name="connsiteX4" fmla="*/ 1873250 w 1873250"/>
              <a:gd name="connsiteY4" fmla="*/ 565150 h 58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250" h="584200">
                <a:moveTo>
                  <a:pt x="1873250" y="565150"/>
                </a:moveTo>
                <a:lnTo>
                  <a:pt x="996950" y="6350"/>
                </a:lnTo>
                <a:lnTo>
                  <a:pt x="0" y="0"/>
                </a:lnTo>
                <a:lnTo>
                  <a:pt x="850900" y="584200"/>
                </a:lnTo>
                <a:lnTo>
                  <a:pt x="1873250" y="565150"/>
                </a:lnTo>
                <a:close/>
              </a:path>
            </a:pathLst>
          </a:custGeom>
          <a:solidFill>
            <a:srgbClr val="BDD7EE">
              <a:alpha val="49020"/>
            </a:srgb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8D3C054-34AE-B0BE-0137-C4A29D0BC721}"/>
              </a:ext>
            </a:extLst>
          </p:cNvPr>
          <p:cNvSpPr txBox="1"/>
          <p:nvPr/>
        </p:nvSpPr>
        <p:spPr>
          <a:xfrm>
            <a:off x="4753747" y="3743060"/>
            <a:ext cx="236220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Matching Position#2</a:t>
            </a:r>
          </a:p>
        </p:txBody>
      </p:sp>
      <p:sp>
        <p:nvSpPr>
          <p:cNvPr id="16" name="TextBox 15">
            <a:extLst>
              <a:ext uri="{FF2B5EF4-FFF2-40B4-BE49-F238E27FC236}">
                <a16:creationId xmlns:a16="http://schemas.microsoft.com/office/drawing/2014/main" id="{9F486906-05D0-7943-9F79-EAFA4E37BC0B}"/>
              </a:ext>
            </a:extLst>
          </p:cNvPr>
          <p:cNvSpPr txBox="1"/>
          <p:nvPr/>
        </p:nvSpPr>
        <p:spPr>
          <a:xfrm>
            <a:off x="2445522" y="3743061"/>
            <a:ext cx="236220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Matching Position#1</a:t>
            </a:r>
          </a:p>
        </p:txBody>
      </p:sp>
      <p:sp>
        <p:nvSpPr>
          <p:cNvPr id="18" name="Content Placeholder 2">
            <a:extLst>
              <a:ext uri="{FF2B5EF4-FFF2-40B4-BE49-F238E27FC236}">
                <a16:creationId xmlns:a16="http://schemas.microsoft.com/office/drawing/2014/main" id="{8CFCC2A3-6493-6524-F9E5-AC648CD18EB0}"/>
              </a:ext>
            </a:extLst>
          </p:cNvPr>
          <p:cNvSpPr>
            <a:spLocks noGrp="1"/>
          </p:cNvSpPr>
          <p:nvPr>
            <p:ph idx="1"/>
          </p:nvPr>
        </p:nvSpPr>
        <p:spPr>
          <a:xfrm>
            <a:off x="189560" y="914403"/>
            <a:ext cx="8798061" cy="1383954"/>
          </a:xfrm>
        </p:spPr>
        <p:txBody>
          <a:bodyPr/>
          <a:lstStyle/>
          <a:p>
            <a:pPr marL="0" indent="0">
              <a:buNone/>
            </a:pPr>
            <a:r>
              <a:rPr lang="en-GB" b="1" dirty="0"/>
              <a:t>Chimeric reads: </a:t>
            </a:r>
            <a:r>
              <a:rPr lang="en-GB" dirty="0"/>
              <a:t>reads with sequences joined from different regions of the genome due to sequencing/library preparation errors, or structural variations</a:t>
            </a:r>
            <a:endParaRPr lang="en-CH" dirty="0"/>
          </a:p>
        </p:txBody>
      </p:sp>
      <p:sp>
        <p:nvSpPr>
          <p:cNvPr id="17" name="TextBox 16">
            <a:extLst>
              <a:ext uri="{FF2B5EF4-FFF2-40B4-BE49-F238E27FC236}">
                <a16:creationId xmlns:a16="http://schemas.microsoft.com/office/drawing/2014/main" id="{89C11AB3-6262-B534-A4DE-FDDCAB363842}"/>
              </a:ext>
            </a:extLst>
          </p:cNvPr>
          <p:cNvSpPr txBox="1"/>
          <p:nvPr/>
        </p:nvSpPr>
        <p:spPr>
          <a:xfrm>
            <a:off x="1544058" y="4105060"/>
            <a:ext cx="1863489" cy="458587"/>
          </a:xfrm>
          <a:prstGeom prst="rect">
            <a:avLst/>
          </a:prstGeom>
          <a:noFill/>
        </p:spPr>
        <p:txBody>
          <a:bodyPr wrap="square" lIns="0" rtlCol="0">
            <a:spAutoFit/>
          </a:bodyPr>
          <a:lstStyle/>
          <a:p>
            <a:pPr marL="0" marR="0" lvl="0" indent="0" algn="r" defTabSz="457200" rtl="0" eaLnBrk="1" fontAlgn="auto" latinLnBrk="0" hangingPunct="1">
              <a:lnSpc>
                <a:spcPct val="85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Chimeric</a:t>
            </a:r>
            <a:b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Read</a:t>
            </a:r>
            <a:endParaRPr kumimoji="0" lang="en-CH"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pic>
        <p:nvPicPr>
          <p:cNvPr id="3" name="Graphic 2" descr="Home">
            <a:hlinkClick r:id="rId2" action="ppaction://hlinksldjump"/>
            <a:extLst>
              <a:ext uri="{FF2B5EF4-FFF2-40B4-BE49-F238E27FC236}">
                <a16:creationId xmlns:a16="http://schemas.microsoft.com/office/drawing/2014/main" id="{866948A2-392F-823D-68AA-654D767636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359279953"/>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53790-18DE-CDF7-E381-E826364DC3AF}"/>
              </a:ext>
            </a:extLst>
          </p:cNvPr>
          <p:cNvSpPr>
            <a:spLocks noGrp="1"/>
          </p:cNvSpPr>
          <p:nvPr>
            <p:ph type="title"/>
          </p:nvPr>
        </p:nvSpPr>
        <p:spPr/>
        <p:txBody>
          <a:bodyPr/>
          <a:lstStyle/>
          <a:p>
            <a:r>
              <a:rPr lang="en-CH" dirty="0"/>
              <a:t>Tuning Arrays and Guide Arrays</a:t>
            </a:r>
          </a:p>
        </p:txBody>
      </p:sp>
      <p:pic>
        <p:nvPicPr>
          <p:cNvPr id="5" name="Picture 4">
            <a:extLst>
              <a:ext uri="{FF2B5EF4-FFF2-40B4-BE49-F238E27FC236}">
                <a16:creationId xmlns:a16="http://schemas.microsoft.com/office/drawing/2014/main" id="{0B9C91B6-975D-2516-E181-83F70786EC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808" y="947139"/>
            <a:ext cx="7148384" cy="5278115"/>
          </a:xfrm>
          <a:prstGeom prst="rect">
            <a:avLst/>
          </a:prstGeom>
        </p:spPr>
      </p:pic>
      <p:pic>
        <p:nvPicPr>
          <p:cNvPr id="3" name="Graphic 2" descr="Home">
            <a:hlinkClick r:id="rId3" action="ppaction://hlinksldjump"/>
            <a:extLst>
              <a:ext uri="{FF2B5EF4-FFF2-40B4-BE49-F238E27FC236}">
                <a16:creationId xmlns:a16="http://schemas.microsoft.com/office/drawing/2014/main" id="{9F3F7EF2-6B6F-6F80-5863-9E78ED2D323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4087830405"/>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7BB5B-5E37-97F7-BBF8-71257FC8F27C}"/>
              </a:ext>
            </a:extLst>
          </p:cNvPr>
          <p:cNvSpPr>
            <a:spLocks noGrp="1"/>
          </p:cNvSpPr>
          <p:nvPr>
            <p:ph type="title"/>
          </p:nvPr>
        </p:nvSpPr>
        <p:spPr/>
        <p:txBody>
          <a:bodyPr/>
          <a:lstStyle/>
          <a:p>
            <a:r>
              <a:rPr lang="en-CH" dirty="0"/>
              <a:t>Hardware for Data Preparation</a:t>
            </a:r>
          </a:p>
        </p:txBody>
      </p:sp>
      <p:pic>
        <p:nvPicPr>
          <p:cNvPr id="105" name="Picture 104">
            <a:extLst>
              <a:ext uri="{FF2B5EF4-FFF2-40B4-BE49-F238E27FC236}">
                <a16:creationId xmlns:a16="http://schemas.microsoft.com/office/drawing/2014/main" id="{1CA038D4-DAB3-526D-2180-1E7F059B8141}"/>
              </a:ext>
            </a:extLst>
          </p:cNvPr>
          <p:cNvPicPr>
            <a:picLocks noChangeAspect="1"/>
          </p:cNvPicPr>
          <p:nvPr/>
        </p:nvPicPr>
        <p:blipFill>
          <a:blip r:embed="rId2"/>
          <a:stretch>
            <a:fillRect/>
          </a:stretch>
        </p:blipFill>
        <p:spPr>
          <a:xfrm>
            <a:off x="513663" y="1169087"/>
            <a:ext cx="8116674" cy="4774514"/>
          </a:xfrm>
          <a:prstGeom prst="rect">
            <a:avLst/>
          </a:prstGeom>
        </p:spPr>
      </p:pic>
      <p:pic>
        <p:nvPicPr>
          <p:cNvPr id="3" name="Graphic 2" descr="Home">
            <a:hlinkClick r:id="rId3" action="ppaction://hlinksldjump"/>
            <a:extLst>
              <a:ext uri="{FF2B5EF4-FFF2-40B4-BE49-F238E27FC236}">
                <a16:creationId xmlns:a16="http://schemas.microsoft.com/office/drawing/2014/main" id="{BDCE20E1-AA0D-03CF-A83D-649CF8D819E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2321237911"/>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112E-B55D-D48B-1F5A-F9A4AE1667CD}"/>
              </a:ext>
            </a:extLst>
          </p:cNvPr>
          <p:cNvSpPr>
            <a:spLocks noGrp="1"/>
          </p:cNvSpPr>
          <p:nvPr>
            <p:ph type="title"/>
          </p:nvPr>
        </p:nvSpPr>
        <p:spPr/>
        <p:txBody>
          <a:bodyPr/>
          <a:lstStyle/>
          <a:p>
            <a:r>
              <a:rPr lang="en-CH" dirty="0"/>
              <a:t>Data Preparation Performance</a:t>
            </a:r>
          </a:p>
        </p:txBody>
      </p:sp>
      <p:pic>
        <p:nvPicPr>
          <p:cNvPr id="8" name="Picture 7">
            <a:extLst>
              <a:ext uri="{FF2B5EF4-FFF2-40B4-BE49-F238E27FC236}">
                <a16:creationId xmlns:a16="http://schemas.microsoft.com/office/drawing/2014/main" id="{2F95C656-D37C-6E6C-4ED7-373868DC6386}"/>
              </a:ext>
            </a:extLst>
          </p:cNvPr>
          <p:cNvPicPr>
            <a:picLocks noChangeAspect="1"/>
          </p:cNvPicPr>
          <p:nvPr/>
        </p:nvPicPr>
        <p:blipFill>
          <a:blip r:embed="rId2"/>
          <a:stretch>
            <a:fillRect/>
          </a:stretch>
        </p:blipFill>
        <p:spPr>
          <a:xfrm>
            <a:off x="-21451" y="2335428"/>
            <a:ext cx="9029524" cy="1773366"/>
          </a:xfrm>
          <a:prstGeom prst="rect">
            <a:avLst/>
          </a:prstGeom>
        </p:spPr>
      </p:pic>
      <p:sp>
        <p:nvSpPr>
          <p:cNvPr id="9" name="TextBox 8">
            <a:extLst>
              <a:ext uri="{FF2B5EF4-FFF2-40B4-BE49-F238E27FC236}">
                <a16:creationId xmlns:a16="http://schemas.microsoft.com/office/drawing/2014/main" id="{CB8649A9-6E34-9E48-8096-691DEEE21BC7}"/>
              </a:ext>
            </a:extLst>
          </p:cNvPr>
          <p:cNvSpPr txBox="1"/>
          <p:nvPr/>
        </p:nvSpPr>
        <p:spPr>
          <a:xfrm>
            <a:off x="160638" y="914400"/>
            <a:ext cx="898336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Only data preparation throughput, normalized to </a:t>
            </a:r>
            <a:r>
              <a:rPr kumimoji="0" lang="en-GB" sz="24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pigz</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3" name="Graphic 2" descr="Home">
            <a:hlinkClick r:id="rId3" action="ppaction://hlinksldjump"/>
            <a:extLst>
              <a:ext uri="{FF2B5EF4-FFF2-40B4-BE49-F238E27FC236}">
                <a16:creationId xmlns:a16="http://schemas.microsoft.com/office/drawing/2014/main" id="{4392FBD5-343A-F6A7-1C1B-2C3EB474A91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2680078736"/>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EC9A-A115-B7B9-1F2A-10EC31C36F5C}"/>
              </a:ext>
            </a:extLst>
          </p:cNvPr>
          <p:cNvSpPr>
            <a:spLocks noGrp="1"/>
          </p:cNvSpPr>
          <p:nvPr>
            <p:ph type="title"/>
          </p:nvPr>
        </p:nvSpPr>
        <p:spPr/>
        <p:txBody>
          <a:bodyPr/>
          <a:lstStyle/>
          <a:p>
            <a:r>
              <a:rPr lang="en-CH" dirty="0"/>
              <a:t>End-to-End Performance </a:t>
            </a:r>
          </a:p>
        </p:txBody>
      </p:sp>
      <p:pic>
        <p:nvPicPr>
          <p:cNvPr id="34" name="Picture 33">
            <a:extLst>
              <a:ext uri="{FF2B5EF4-FFF2-40B4-BE49-F238E27FC236}">
                <a16:creationId xmlns:a16="http://schemas.microsoft.com/office/drawing/2014/main" id="{34643ED0-7CE2-CC34-F215-9383D3F18FE2}"/>
              </a:ext>
            </a:extLst>
          </p:cNvPr>
          <p:cNvPicPr>
            <a:picLocks noChangeAspect="1"/>
          </p:cNvPicPr>
          <p:nvPr/>
        </p:nvPicPr>
        <p:blipFill>
          <a:blip r:embed="rId2"/>
          <a:stretch>
            <a:fillRect/>
          </a:stretch>
        </p:blipFill>
        <p:spPr>
          <a:xfrm>
            <a:off x="193474" y="2609294"/>
            <a:ext cx="8757051" cy="1639411"/>
          </a:xfrm>
          <a:prstGeom prst="rect">
            <a:avLst/>
          </a:prstGeom>
        </p:spPr>
      </p:pic>
      <p:sp>
        <p:nvSpPr>
          <p:cNvPr id="35" name="TextBox 34">
            <a:extLst>
              <a:ext uri="{FF2B5EF4-FFF2-40B4-BE49-F238E27FC236}">
                <a16:creationId xmlns:a16="http://schemas.microsoft.com/office/drawing/2014/main" id="{466B2080-6816-F8AB-7408-5223E8DE75BC}"/>
              </a:ext>
            </a:extLst>
          </p:cNvPr>
          <p:cNvSpPr txBox="1"/>
          <p:nvPr/>
        </p:nvSpPr>
        <p:spPr>
          <a:xfrm>
            <a:off x="160638" y="914400"/>
            <a:ext cx="898336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Speedup, with different SSDs</a:t>
            </a:r>
            <a:endPar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3" name="Graphic 2" descr="Home">
            <a:hlinkClick r:id="rId3" action="ppaction://hlinksldjump"/>
            <a:extLst>
              <a:ext uri="{FF2B5EF4-FFF2-40B4-BE49-F238E27FC236}">
                <a16:creationId xmlns:a16="http://schemas.microsoft.com/office/drawing/2014/main" id="{406907C1-BB9F-DE39-2766-4C2F647D895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3887348449"/>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D579-9922-7D27-1904-5C70624A7BC0}"/>
              </a:ext>
            </a:extLst>
          </p:cNvPr>
          <p:cNvSpPr>
            <a:spLocks noGrp="1"/>
          </p:cNvSpPr>
          <p:nvPr>
            <p:ph type="title"/>
          </p:nvPr>
        </p:nvSpPr>
        <p:spPr/>
        <p:txBody>
          <a:bodyPr/>
          <a:lstStyle/>
          <a:p>
            <a:r>
              <a:rPr lang="en-CH" dirty="0"/>
              <a:t>Performance with Multiple SSDs</a:t>
            </a:r>
          </a:p>
        </p:txBody>
      </p:sp>
      <p:graphicFrame>
        <p:nvGraphicFramePr>
          <p:cNvPr id="12" name="Chart 11">
            <a:extLst>
              <a:ext uri="{FF2B5EF4-FFF2-40B4-BE49-F238E27FC236}">
                <a16:creationId xmlns:a16="http://schemas.microsoft.com/office/drawing/2014/main" id="{A0672077-8E0F-76D1-E618-6F3DEEA9506C}"/>
              </a:ext>
            </a:extLst>
          </p:cNvPr>
          <p:cNvGraphicFramePr>
            <a:graphicFrameLocks/>
          </p:cNvGraphicFramePr>
          <p:nvPr/>
        </p:nvGraphicFramePr>
        <p:xfrm>
          <a:off x="1445679" y="1753466"/>
          <a:ext cx="6633734" cy="3351067"/>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DF231632-3CC6-4110-63E2-FACECDC56B55}"/>
              </a:ext>
            </a:extLst>
          </p:cNvPr>
          <p:cNvSpPr txBox="1"/>
          <p:nvPr/>
        </p:nvSpPr>
        <p:spPr>
          <a:xfrm rot="16200000">
            <a:off x="260303" y="2828111"/>
            <a:ext cx="2160511"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Speedup</a:t>
            </a:r>
          </a:p>
        </p:txBody>
      </p:sp>
      <p:cxnSp>
        <p:nvCxnSpPr>
          <p:cNvPr id="14" name="Straight Connector 13">
            <a:extLst>
              <a:ext uri="{FF2B5EF4-FFF2-40B4-BE49-F238E27FC236}">
                <a16:creationId xmlns:a16="http://schemas.microsoft.com/office/drawing/2014/main" id="{C19D40F5-3698-15E3-B012-C9C27FDEB94A}"/>
              </a:ext>
            </a:extLst>
          </p:cNvPr>
          <p:cNvCxnSpPr/>
          <p:nvPr/>
        </p:nvCxnSpPr>
        <p:spPr>
          <a:xfrm flipH="1">
            <a:off x="1279598" y="4347510"/>
            <a:ext cx="6666012" cy="0"/>
          </a:xfrm>
          <a:prstGeom prst="line">
            <a:avLst/>
          </a:prstGeom>
          <a:noFill/>
          <a:ln w="15875" cap="flat" cmpd="sng" algn="ctr">
            <a:solidFill>
              <a:sysClr val="windowText" lastClr="000000"/>
            </a:solidFill>
            <a:prstDash val="solid"/>
            <a:miter lim="800000"/>
          </a:ln>
          <a:effectLst/>
        </p:spPr>
      </p:cxnSp>
      <p:cxnSp>
        <p:nvCxnSpPr>
          <p:cNvPr id="15" name="Straight Connector 14">
            <a:extLst>
              <a:ext uri="{FF2B5EF4-FFF2-40B4-BE49-F238E27FC236}">
                <a16:creationId xmlns:a16="http://schemas.microsoft.com/office/drawing/2014/main" id="{71DB4ABA-87ED-C573-743A-CC6B9B4FD2B5}"/>
              </a:ext>
            </a:extLst>
          </p:cNvPr>
          <p:cNvCxnSpPr/>
          <p:nvPr/>
        </p:nvCxnSpPr>
        <p:spPr>
          <a:xfrm flipH="1">
            <a:off x="1276241" y="4667859"/>
            <a:ext cx="6666012" cy="0"/>
          </a:xfrm>
          <a:prstGeom prst="line">
            <a:avLst/>
          </a:prstGeom>
          <a:noFill/>
          <a:ln w="15875" cap="flat" cmpd="sng" algn="ctr">
            <a:solidFill>
              <a:sysClr val="windowText" lastClr="000000"/>
            </a:solidFill>
            <a:prstDash val="solid"/>
            <a:miter lim="800000"/>
          </a:ln>
          <a:effectLst/>
        </p:spPr>
      </p:cxnSp>
      <p:sp>
        <p:nvSpPr>
          <p:cNvPr id="16" name="TextBox 15">
            <a:extLst>
              <a:ext uri="{FF2B5EF4-FFF2-40B4-BE49-F238E27FC236}">
                <a16:creationId xmlns:a16="http://schemas.microsoft.com/office/drawing/2014/main" id="{FFE1C108-A2D6-D7C8-1A65-030D910F1A23}"/>
              </a:ext>
            </a:extLst>
          </p:cNvPr>
          <p:cNvSpPr txBox="1"/>
          <p:nvPr/>
        </p:nvSpPr>
        <p:spPr>
          <a:xfrm>
            <a:off x="673830" y="4062258"/>
            <a:ext cx="1385457"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#SSDs</a:t>
            </a:r>
          </a:p>
        </p:txBody>
      </p:sp>
      <p:sp>
        <p:nvSpPr>
          <p:cNvPr id="17" name="TextBox 16">
            <a:extLst>
              <a:ext uri="{FF2B5EF4-FFF2-40B4-BE49-F238E27FC236}">
                <a16:creationId xmlns:a16="http://schemas.microsoft.com/office/drawing/2014/main" id="{D1B0D682-FFC0-5026-3CD2-8BF8A8972463}"/>
              </a:ext>
            </a:extLst>
          </p:cNvPr>
          <p:cNvSpPr txBox="1"/>
          <p:nvPr/>
        </p:nvSpPr>
        <p:spPr>
          <a:xfrm>
            <a:off x="673255" y="4356585"/>
            <a:ext cx="1385457"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Read Set</a:t>
            </a:r>
          </a:p>
        </p:txBody>
      </p:sp>
      <p:pic>
        <p:nvPicPr>
          <p:cNvPr id="3" name="Graphic 2" descr="Home">
            <a:hlinkClick r:id="rId3" action="ppaction://hlinksldjump"/>
            <a:extLst>
              <a:ext uri="{FF2B5EF4-FFF2-40B4-BE49-F238E27FC236}">
                <a16:creationId xmlns:a16="http://schemas.microsoft.com/office/drawing/2014/main" id="{E7590929-D7FA-91C8-736B-5CBA230237A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608624193"/>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6CF08-BF04-6547-3C3E-F15FBAED38B4}"/>
              </a:ext>
            </a:extLst>
          </p:cNvPr>
          <p:cNvSpPr>
            <a:spLocks noGrp="1"/>
          </p:cNvSpPr>
          <p:nvPr>
            <p:ph type="title"/>
          </p:nvPr>
        </p:nvSpPr>
        <p:spPr/>
        <p:txBody>
          <a:bodyPr/>
          <a:lstStyle/>
          <a:p>
            <a:r>
              <a:rPr lang="en-CH" dirty="0"/>
              <a:t>Compression Ratio</a:t>
            </a:r>
          </a:p>
        </p:txBody>
      </p:sp>
      <p:pic>
        <p:nvPicPr>
          <p:cNvPr id="5" name="Picture 4">
            <a:extLst>
              <a:ext uri="{FF2B5EF4-FFF2-40B4-BE49-F238E27FC236}">
                <a16:creationId xmlns:a16="http://schemas.microsoft.com/office/drawing/2014/main" id="{F55C7AB5-C0C5-BCE5-6B35-CD1AA8DD88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02" y="1876840"/>
            <a:ext cx="8862195" cy="3104320"/>
          </a:xfrm>
          <a:prstGeom prst="rect">
            <a:avLst/>
          </a:prstGeom>
        </p:spPr>
      </p:pic>
      <p:pic>
        <p:nvPicPr>
          <p:cNvPr id="3" name="Graphic 2" descr="Home">
            <a:hlinkClick r:id="rId3" action="ppaction://hlinksldjump"/>
            <a:extLst>
              <a:ext uri="{FF2B5EF4-FFF2-40B4-BE49-F238E27FC236}">
                <a16:creationId xmlns:a16="http://schemas.microsoft.com/office/drawing/2014/main" id="{9150C499-53C8-9F5B-C61C-6372146DBF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556374616"/>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55B9E-69BD-D3D0-2682-9A5C39B258BD}"/>
              </a:ext>
            </a:extLst>
          </p:cNvPr>
          <p:cNvSpPr>
            <a:spLocks noGrp="1"/>
          </p:cNvSpPr>
          <p:nvPr>
            <p:ph type="title"/>
          </p:nvPr>
        </p:nvSpPr>
        <p:spPr/>
        <p:txBody>
          <a:bodyPr/>
          <a:lstStyle/>
          <a:p>
            <a:r>
              <a:rPr lang="en-GB" dirty="0"/>
              <a:t>Effect of Different SAGe Optimizations</a:t>
            </a:r>
            <a:endParaRPr lang="en-CH" dirty="0"/>
          </a:p>
        </p:txBody>
      </p:sp>
      <p:pic>
        <p:nvPicPr>
          <p:cNvPr id="5" name="Picture 4">
            <a:extLst>
              <a:ext uri="{FF2B5EF4-FFF2-40B4-BE49-F238E27FC236}">
                <a16:creationId xmlns:a16="http://schemas.microsoft.com/office/drawing/2014/main" id="{B2AF464E-906F-9559-16BA-A1F3EC4A35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999732"/>
            <a:ext cx="7772400" cy="3187514"/>
          </a:xfrm>
          <a:prstGeom prst="rect">
            <a:avLst/>
          </a:prstGeom>
        </p:spPr>
      </p:pic>
      <p:sp>
        <p:nvSpPr>
          <p:cNvPr id="6" name="TextBox 5">
            <a:extLst>
              <a:ext uri="{FF2B5EF4-FFF2-40B4-BE49-F238E27FC236}">
                <a16:creationId xmlns:a16="http://schemas.microsoft.com/office/drawing/2014/main" id="{93891275-9020-9AAA-0B6E-A4A47CA777C9}"/>
              </a:ext>
            </a:extLst>
          </p:cNvPr>
          <p:cNvSpPr txBox="1"/>
          <p:nvPr/>
        </p:nvSpPr>
        <p:spPr>
          <a:xfrm>
            <a:off x="160638" y="914400"/>
            <a:ext cx="8983362"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prstClr val="black"/>
                </a:solidFill>
                <a:effectLst/>
                <a:uLnTx/>
                <a:uFillTx/>
                <a:latin typeface="Corbel" panose="020B0503020204020204" pitchFamily="34" charset="0"/>
                <a:ea typeface="+mn-ea"/>
                <a:cs typeface="+mn-cs"/>
              </a:rPr>
              <a:t>NO</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no optimization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on the raw mismatch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prstClr val="black"/>
                </a:solidFill>
                <a:effectLst/>
                <a:uLnTx/>
                <a:uFillTx/>
                <a:latin typeface="Corbel" panose="020B0503020204020204" pitchFamily="34" charset="0"/>
                <a:ea typeface="+mn-ea"/>
                <a:cs typeface="+mn-cs"/>
              </a:rPr>
              <a:t>O1</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matching position optimization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added to NO</a:t>
            </a:r>
            <a:b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0" u="sng" strike="noStrike" kern="1200" cap="none" spc="0" normalizeH="0" baseline="0" noProof="0" dirty="0">
                <a:ln>
                  <a:noFill/>
                </a:ln>
                <a:solidFill>
                  <a:prstClr val="black"/>
                </a:solidFill>
                <a:effectLst/>
                <a:uLnTx/>
                <a:uFillTx/>
                <a:latin typeface="Corbel" panose="020B0503020204020204" pitchFamily="34" charset="0"/>
                <a:ea typeface="+mn-ea"/>
                <a:cs typeface="+mn-cs"/>
              </a:rPr>
              <a:t>O2</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mismatch positions and count optimizations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added to O1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prstClr val="black"/>
                </a:solidFill>
                <a:effectLst/>
                <a:uLnTx/>
                <a:uFillTx/>
                <a:latin typeface="Corbel" panose="020B0503020204020204" pitchFamily="34" charset="0"/>
                <a:ea typeface="+mn-ea"/>
                <a:cs typeface="+mn-cs"/>
              </a:rPr>
              <a:t>O3</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mismatching base and type optimizations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added to O2</a:t>
            </a:r>
            <a:b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GB" sz="2400" b="1" i="0" u="sng" strike="noStrike" kern="1200" cap="none" spc="0" normalizeH="0" baseline="0" noProof="0" dirty="0">
                <a:ln>
                  <a:noFill/>
                </a:ln>
                <a:solidFill>
                  <a:prstClr val="black"/>
                </a:solidFill>
                <a:effectLst/>
                <a:uLnTx/>
                <a:uFillTx/>
                <a:latin typeface="Corbel" panose="020B0503020204020204" pitchFamily="34" charset="0"/>
                <a:ea typeface="+mn-ea"/>
                <a:cs typeface="+mn-cs"/>
              </a:rPr>
              <a:t>O4</a:t>
            </a:r>
            <a:r>
              <a:rPr kumimoji="0" lang="en-GB"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corner case optimizations </a:t>
            </a: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added to O3</a:t>
            </a:r>
            <a:endParaRPr kumimoji="0" lang="en-CH"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3" name="Graphic 2" descr="Home">
            <a:hlinkClick r:id="rId3" action="ppaction://hlinksldjump"/>
            <a:extLst>
              <a:ext uri="{FF2B5EF4-FFF2-40B4-BE49-F238E27FC236}">
                <a16:creationId xmlns:a16="http://schemas.microsoft.com/office/drawing/2014/main" id="{247D313D-7189-D716-6A47-4D2A0253D4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3409442733"/>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06DCB-5A65-1151-96B4-FC6C55E7FEF4}"/>
              </a:ext>
            </a:extLst>
          </p:cNvPr>
          <p:cNvSpPr>
            <a:spLocks noGrp="1"/>
          </p:cNvSpPr>
          <p:nvPr>
            <p:ph type="title"/>
          </p:nvPr>
        </p:nvSpPr>
        <p:spPr/>
        <p:txBody>
          <a:bodyPr/>
          <a:lstStyle/>
          <a:p>
            <a:r>
              <a:rPr lang="en-CH" dirty="0"/>
              <a:t>Resource Requirements</a:t>
            </a:r>
          </a:p>
        </p:txBody>
      </p:sp>
      <p:pic>
        <p:nvPicPr>
          <p:cNvPr id="5" name="Picture 4">
            <a:extLst>
              <a:ext uri="{FF2B5EF4-FFF2-40B4-BE49-F238E27FC236}">
                <a16:creationId xmlns:a16="http://schemas.microsoft.com/office/drawing/2014/main" id="{C2C89CDD-5084-B32D-C45D-121FFA7828F2}"/>
              </a:ext>
            </a:extLst>
          </p:cNvPr>
          <p:cNvPicPr>
            <a:picLocks noChangeAspect="1"/>
          </p:cNvPicPr>
          <p:nvPr/>
        </p:nvPicPr>
        <p:blipFill rotWithShape="1">
          <a:blip r:embed="rId2">
            <a:extLst>
              <a:ext uri="{28A0092B-C50C-407E-A947-70E740481C1C}">
                <a14:useLocalDpi xmlns:a14="http://schemas.microsoft.com/office/drawing/2010/main" val="0"/>
              </a:ext>
            </a:extLst>
          </a:blip>
          <a:srcRect t="7995"/>
          <a:stretch/>
        </p:blipFill>
        <p:spPr>
          <a:xfrm>
            <a:off x="791326" y="906518"/>
            <a:ext cx="7561348" cy="5413813"/>
          </a:xfrm>
          <a:prstGeom prst="rect">
            <a:avLst/>
          </a:prstGeom>
        </p:spPr>
      </p:pic>
      <p:pic>
        <p:nvPicPr>
          <p:cNvPr id="3" name="Graphic 2" descr="Home">
            <a:hlinkClick r:id="rId3" action="ppaction://hlinksldjump"/>
            <a:extLst>
              <a:ext uri="{FF2B5EF4-FFF2-40B4-BE49-F238E27FC236}">
                <a16:creationId xmlns:a16="http://schemas.microsoft.com/office/drawing/2014/main" id="{D692871C-F63E-4ABB-42F6-58714981210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4164629612"/>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CD83D-1B59-0384-C481-294429D9A896}"/>
              </a:ext>
            </a:extLst>
          </p:cNvPr>
          <p:cNvSpPr>
            <a:spLocks noGrp="1"/>
          </p:cNvSpPr>
          <p:nvPr>
            <p:ph type="title"/>
          </p:nvPr>
        </p:nvSpPr>
        <p:spPr/>
        <p:txBody>
          <a:bodyPr/>
          <a:lstStyle/>
          <a:p>
            <a:r>
              <a:rPr lang="en-CH" dirty="0"/>
              <a:t>Compression Time</a:t>
            </a:r>
          </a:p>
        </p:txBody>
      </p:sp>
      <p:graphicFrame>
        <p:nvGraphicFramePr>
          <p:cNvPr id="6" name="Chart 5">
            <a:extLst>
              <a:ext uri="{FF2B5EF4-FFF2-40B4-BE49-F238E27FC236}">
                <a16:creationId xmlns:a16="http://schemas.microsoft.com/office/drawing/2014/main" id="{016D1B73-A0CE-D4AE-6431-CCA2B80EC23C}"/>
              </a:ext>
            </a:extLst>
          </p:cNvPr>
          <p:cNvGraphicFramePr>
            <a:graphicFrameLocks/>
          </p:cNvGraphicFramePr>
          <p:nvPr/>
        </p:nvGraphicFramePr>
        <p:xfrm>
          <a:off x="950784" y="1569309"/>
          <a:ext cx="7710616" cy="469556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33D823B7-68CD-2407-E5C5-E03F4B4BFB37}"/>
              </a:ext>
            </a:extLst>
          </p:cNvPr>
          <p:cNvSpPr txBox="1"/>
          <p:nvPr/>
        </p:nvSpPr>
        <p:spPr>
          <a:xfrm rot="16200000">
            <a:off x="-531338" y="2852065"/>
            <a:ext cx="2397211"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Norm. Comp. Time</a:t>
            </a:r>
          </a:p>
        </p:txBody>
      </p:sp>
      <p:pic>
        <p:nvPicPr>
          <p:cNvPr id="3" name="Graphic 2" descr="Home">
            <a:hlinkClick r:id="rId3" action="ppaction://hlinksldjump"/>
            <a:extLst>
              <a:ext uri="{FF2B5EF4-FFF2-40B4-BE49-F238E27FC236}">
                <a16:creationId xmlns:a16="http://schemas.microsoft.com/office/drawing/2014/main" id="{03B6283C-0BE1-4707-08CA-6BE1AF3AA6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1384" y="0"/>
            <a:ext cx="742006" cy="742006"/>
          </a:xfrm>
          <a:prstGeom prst="rect">
            <a:avLst/>
          </a:prstGeom>
        </p:spPr>
      </p:pic>
    </p:spTree>
    <p:extLst>
      <p:ext uri="{BB962C8B-B14F-4D97-AF65-F5344CB8AC3E}">
        <p14:creationId xmlns:p14="http://schemas.microsoft.com/office/powerpoint/2010/main" val="39362408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0|0|1.5|1.8|2.9|4.8"/>
</p:tagLst>
</file>

<file path=ppt/tags/tag2.xml><?xml version="1.0" encoding="utf-8"?>
<p:tagLst xmlns:a="http://schemas.openxmlformats.org/drawingml/2006/main" xmlns:r="http://schemas.openxmlformats.org/officeDocument/2006/relationships" xmlns:p="http://schemas.openxmlformats.org/presentationml/2006/main">
  <p:tag name="TIMING" val="|1.9|5.2|1.7"/>
</p:tagLst>
</file>

<file path=ppt/tags/tag3.xml><?xml version="1.0" encoding="utf-8"?>
<p:tagLst xmlns:a="http://schemas.openxmlformats.org/drawingml/2006/main" xmlns:r="http://schemas.openxmlformats.org/officeDocument/2006/relationships" xmlns:p="http://schemas.openxmlformats.org/presentationml/2006/main">
  <p:tag name="TIMING" val="|4.5|0.7|1|6.4|2.9|2.7"/>
</p:tagLst>
</file>

<file path=ppt/tags/tag4.xml><?xml version="1.0" encoding="utf-8"?>
<p:tagLst xmlns:a="http://schemas.openxmlformats.org/drawingml/2006/main" xmlns:r="http://schemas.openxmlformats.org/officeDocument/2006/relationships" xmlns:p="http://schemas.openxmlformats.org/presentationml/2006/main">
  <p:tag name="TIMING" val="|4.5|0.7|1|6.4|2.9|2.7"/>
</p:tagLst>
</file>

<file path=ppt/tags/tag5.xml><?xml version="1.0" encoding="utf-8"?>
<p:tagLst xmlns:a="http://schemas.openxmlformats.org/drawingml/2006/main" xmlns:r="http://schemas.openxmlformats.org/officeDocument/2006/relationships" xmlns:p="http://schemas.openxmlformats.org/presentationml/2006/main">
  <p:tag name="TIMING" val="|2.2|4.6|8.2|3.6"/>
</p:tagLst>
</file>

<file path=ppt/tags/tag6.xml><?xml version="1.0" encoding="utf-8"?>
<p:tagLst xmlns:a="http://schemas.openxmlformats.org/drawingml/2006/main" xmlns:r="http://schemas.openxmlformats.org/officeDocument/2006/relationships" xmlns:p="http://schemas.openxmlformats.org/presentationml/2006/main">
  <p:tag name="TIMING" val="|3.4|-3.4|0|0|4.3|3.6"/>
</p:tagLst>
</file>

<file path=ppt/tags/tag7.xml><?xml version="1.0" encoding="utf-8"?>
<p:tagLst xmlns:a="http://schemas.openxmlformats.org/drawingml/2006/main" xmlns:r="http://schemas.openxmlformats.org/officeDocument/2006/relationships" xmlns:p="http://schemas.openxmlformats.org/presentationml/2006/main">
  <p:tag name="TIMING" val="|0|0|0|1.5|1.8|2.9|4.8"/>
</p:tagLst>
</file>

<file path=ppt/tags/tag8.xml><?xml version="1.0" encoding="utf-8"?>
<p:tagLst xmlns:a="http://schemas.openxmlformats.org/drawingml/2006/main" xmlns:r="http://schemas.openxmlformats.org/officeDocument/2006/relationships" xmlns:p="http://schemas.openxmlformats.org/presentationml/2006/main">
  <p:tag name="TIMING" val="|1.9|5.2|1.7"/>
</p:tagLst>
</file>

<file path=ppt/tags/tag9.xml><?xml version="1.0" encoding="utf-8"?>
<p:tagLst xmlns:a="http://schemas.openxmlformats.org/drawingml/2006/main" xmlns:r="http://schemas.openxmlformats.org/officeDocument/2006/relationships" xmlns:p="http://schemas.openxmlformats.org/presentationml/2006/main">
  <p:tag name="TIMING" val="|4.5|0.7|1|6.4|2.9|2.7"/>
</p:tagLst>
</file>

<file path=ppt/tags/tag10.xml><?xml version="1.0" encoding="utf-8"?>
<p:tagLst xmlns:a="http://schemas.openxmlformats.org/drawingml/2006/main" xmlns:r="http://schemas.openxmlformats.org/officeDocument/2006/relationships" xmlns:p="http://schemas.openxmlformats.org/presentationml/2006/main">
  <p:tag name="TIMING" val="|2.2|4.6|8.2|3.6"/>
</p:tagLst>
</file>

<file path=ppt/tags/tag11.xml><?xml version="1.0" encoding="utf-8"?>
<p:tagLst xmlns:a="http://schemas.openxmlformats.org/drawingml/2006/main" xmlns:r="http://schemas.openxmlformats.org/officeDocument/2006/relationships" xmlns:p="http://schemas.openxmlformats.org/presentationml/2006/main">
  <p:tag name="TIMING" val="|2.2|4.6|8.2|3.6"/>
</p:tagLst>
</file>

<file path=ppt/tags/tag12.xml><?xml version="1.0" encoding="utf-8"?>
<p:tagLst xmlns:a="http://schemas.openxmlformats.org/drawingml/2006/main" xmlns:r="http://schemas.openxmlformats.org/officeDocument/2006/relationships" xmlns:p="http://schemas.openxmlformats.org/presentationml/2006/main">
  <p:tag name="TIMING" val="|5.6|1.4|3.1|5.3"/>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7A22157-0E7B-B74B-8208-D68514EFDD88}">
  <we:reference id="wa200010001" version="1.0.0.1" store="en-US" storeType="OMEX"/>
  <we:alternateReferences>
    <we:reference id="wa200010001"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112270</TotalTime>
  <Words>25284</Words>
  <Application>Microsoft Macintosh PowerPoint</Application>
  <PresentationFormat>On-screen Show (4:3)</PresentationFormat>
  <Paragraphs>5640</Paragraphs>
  <Slides>320</Slides>
  <Notes>194</Notes>
  <HiddenSlides>0</HiddenSlides>
  <MMClips>0</MMClips>
  <ScaleCrop>false</ScaleCrop>
  <HeadingPairs>
    <vt:vector size="6" baseType="variant">
      <vt:variant>
        <vt:lpstr>Fonts Used</vt:lpstr>
      </vt:variant>
      <vt:variant>
        <vt:i4>21</vt:i4>
      </vt:variant>
      <vt:variant>
        <vt:lpstr>Theme</vt:lpstr>
      </vt:variant>
      <vt:variant>
        <vt:i4>5</vt:i4>
      </vt:variant>
      <vt:variant>
        <vt:lpstr>Slide Titles</vt:lpstr>
      </vt:variant>
      <vt:variant>
        <vt:i4>320</vt:i4>
      </vt:variant>
    </vt:vector>
  </HeadingPairs>
  <TitlesOfParts>
    <vt:vector size="346" baseType="lpstr">
      <vt:lpstr>Microsoft YaHei</vt:lpstr>
      <vt:lpstr>Aptos</vt:lpstr>
      <vt:lpstr>Aptos Display</vt:lpstr>
      <vt:lpstr>Arial</vt:lpstr>
      <vt:lpstr>Arial</vt:lpstr>
      <vt:lpstr>Avenir Next</vt:lpstr>
      <vt:lpstr>Avenir Next Medium</vt:lpstr>
      <vt:lpstr>Calibri</vt:lpstr>
      <vt:lpstr>Calibri Light</vt:lpstr>
      <vt:lpstr>Cambria</vt:lpstr>
      <vt:lpstr>Cambria Math</vt:lpstr>
      <vt:lpstr>Consolas</vt:lpstr>
      <vt:lpstr>Corbel</vt:lpstr>
      <vt:lpstr>Courier</vt:lpstr>
      <vt:lpstr>Courier New</vt:lpstr>
      <vt:lpstr>Helvetica</vt:lpstr>
      <vt:lpstr>Lato</vt:lpstr>
      <vt:lpstr>Lato Black</vt:lpstr>
      <vt:lpstr>Palatino</vt:lpstr>
      <vt:lpstr>Times New Roman</vt:lpstr>
      <vt:lpstr>Verdana</vt:lpstr>
      <vt:lpstr>Custom Design</vt:lpstr>
      <vt:lpstr>3_Office Theme</vt:lpstr>
      <vt:lpstr>Office Theme</vt:lpstr>
      <vt:lpstr>4_Office Theme</vt:lpstr>
      <vt:lpstr>1_Office Theme</vt:lpstr>
      <vt:lpstr>Storage-Centric System Designs for Enabling Fast, Efficient, and Low-Cost Genomic and Metagenomic Analyses</vt:lpstr>
      <vt:lpstr>Applications of (Meta)Genome Analysis</vt:lpstr>
      <vt:lpstr>DNA Under Electron Microscope</vt:lpstr>
      <vt:lpstr>High-Throughput Sequencers</vt:lpstr>
      <vt:lpstr>High-Throughput Sequencers</vt:lpstr>
      <vt:lpstr>Genome Sequence Analysis</vt:lpstr>
      <vt:lpstr>What is Metagenomics?</vt:lpstr>
      <vt:lpstr>Sequence Data is Growing at a Fast Pace</vt:lpstr>
      <vt:lpstr>Overheads of (Meta)Genomic Analyses</vt:lpstr>
      <vt:lpstr>Accelerating (Meta)Genome Sequence Analysis</vt:lpstr>
      <vt:lpstr>Problems</vt:lpstr>
      <vt:lpstr>Accelerating (Meta)Genome Sequence Analysis</vt:lpstr>
      <vt:lpstr>Problems</vt:lpstr>
      <vt:lpstr>Effect of the Data Preparation Bottleneck</vt:lpstr>
      <vt:lpstr>Thesis Statement</vt:lpstr>
      <vt:lpstr>Our Approach</vt:lpstr>
      <vt:lpstr>Our Approach</vt:lpstr>
      <vt:lpstr>Our Approach</vt:lpstr>
      <vt:lpstr>Key Idea</vt:lpstr>
      <vt:lpstr>Read Mapping Process</vt:lpstr>
      <vt:lpstr>GenStore</vt:lpstr>
      <vt:lpstr>GenStore</vt:lpstr>
      <vt:lpstr>GenStore for Exactly-Matching Reads</vt:lpstr>
      <vt:lpstr>Data Structures</vt:lpstr>
      <vt:lpstr>Index Optimization</vt:lpstr>
      <vt:lpstr>Evaluation Methodology</vt:lpstr>
      <vt:lpstr>GenStore for Exactly-Matching Reads</vt:lpstr>
      <vt:lpstr>GenStore for Non-Matching Reads</vt:lpstr>
      <vt:lpstr>Area and Power</vt:lpstr>
      <vt:lpstr>Our Approach</vt:lpstr>
      <vt:lpstr>Our Approach</vt:lpstr>
      <vt:lpstr>Challenges of Storage-Centric Computing</vt:lpstr>
      <vt:lpstr>MegIS: Metagenomics In-Storage</vt:lpstr>
      <vt:lpstr>MegIS Algorithm-Architecture Co-Design</vt:lpstr>
      <vt:lpstr>MegIS Algorithm-Architecture Co-Design</vt:lpstr>
      <vt:lpstr>MegIS Algorithm-Architecture Co-Design</vt:lpstr>
      <vt:lpstr>MegIS Algorithm-Architecture Co-Design</vt:lpstr>
      <vt:lpstr>MegIS Algorithm-Architecture Co-Design</vt:lpstr>
      <vt:lpstr>MegIS Algorithm-Architecture Co-Design</vt:lpstr>
      <vt:lpstr>Evaluation Methodology Overview (I)</vt:lpstr>
      <vt:lpstr>Speedup over Software (with Cost-Optimized SSD)</vt:lpstr>
      <vt:lpstr>Speedup over Software (with Performance-Optimized SSD)</vt:lpstr>
      <vt:lpstr>Speedup over the PIM Hardware Baseline</vt:lpstr>
      <vt:lpstr>Reduction in Energy Consumption</vt:lpstr>
      <vt:lpstr>Accuracy, Area, and Power</vt:lpstr>
      <vt:lpstr>System Cost-Efficiency</vt:lpstr>
      <vt:lpstr>Our Approach</vt:lpstr>
      <vt:lpstr>Our Approach</vt:lpstr>
      <vt:lpstr>Large-Scale Genome Graphs</vt:lpstr>
      <vt:lpstr>Challenges of Storage-Centric Computing</vt:lpstr>
      <vt:lpstr>GRAINS</vt:lpstr>
      <vt:lpstr>GRAINS’s Algorithm-Architecture Co-Design</vt:lpstr>
      <vt:lpstr>GRAINS’s Algorithm-Architecture Co-Design</vt:lpstr>
      <vt:lpstr>GRAINS’s Algorithm-Architecture Co-Design</vt:lpstr>
      <vt:lpstr>GRAINS’s Algorithm-Architecture Co-Design</vt:lpstr>
      <vt:lpstr>Evaluation Methodology Overview (I)</vt:lpstr>
      <vt:lpstr>Benefits over Software</vt:lpstr>
      <vt:lpstr>Benefits over Hardware</vt:lpstr>
      <vt:lpstr>Area and Power</vt:lpstr>
      <vt:lpstr>Our Approach</vt:lpstr>
      <vt:lpstr>Our Approach</vt:lpstr>
      <vt:lpstr>PowerPoint Presentation</vt:lpstr>
      <vt:lpstr>Mitigating Data Preparation Bottleneck</vt:lpstr>
      <vt:lpstr>.</vt:lpstr>
      <vt:lpstr>Case Studies of SAGe’s Hardware Integration</vt:lpstr>
      <vt:lpstr>Evaluation Methodology Overview (I)</vt:lpstr>
      <vt:lpstr>Recall: Case Studies of SAGe’s Hardware Integration</vt:lpstr>
      <vt:lpstr>Evaluation Methodology Overview (II)</vt:lpstr>
      <vt:lpstr>Evaluation Methodology Overview (II)</vt:lpstr>
      <vt:lpstr>Speedup</vt:lpstr>
      <vt:lpstr>Reduction in Energy Consumption</vt:lpstr>
      <vt:lpstr>Compression Ratio</vt:lpstr>
      <vt:lpstr>Area and Power</vt:lpstr>
      <vt:lpstr>Our Approach</vt:lpstr>
      <vt:lpstr>Conclusion</vt:lpstr>
      <vt:lpstr>Putting It All Together</vt:lpstr>
      <vt:lpstr>Future Directions</vt:lpstr>
      <vt:lpstr>My Involvements During PhD</vt:lpstr>
      <vt:lpstr>Acknowledgments</vt:lpstr>
      <vt:lpstr>Storage-Centric System Designs for Enabling Fast, Efficient, and Low-Cost Genomic and Metagenomic Analyses</vt:lpstr>
      <vt:lpstr>Discussion</vt:lpstr>
      <vt:lpstr>Putting It All Together</vt:lpstr>
      <vt:lpstr>Putting It All Together: SAGe + GenStore</vt:lpstr>
      <vt:lpstr>Putting It All Together: SAGe + MegIS</vt:lpstr>
      <vt:lpstr>Putting It All Together: SAGe + GRAINS</vt:lpstr>
      <vt:lpstr>Compression Ratio for Metagenomic Data</vt:lpstr>
      <vt:lpstr>Benefits Outside the SSD</vt:lpstr>
      <vt:lpstr>Benefits Outside the SSD: MegIS</vt:lpstr>
      <vt:lpstr>Benefits Outside the SSD: GRAINS</vt:lpstr>
      <vt:lpstr>Benefits Outside the SSD: GenStore-EM</vt:lpstr>
      <vt:lpstr>Benefits Outside the SSD: GenStore-NM</vt:lpstr>
      <vt:lpstr>GenStore:  A High-Performance In-Storage Processing System for Genome Sequence Analysis</vt:lpstr>
      <vt:lpstr>GenStore Discussion</vt:lpstr>
      <vt:lpstr>Genome Sequence Analysis</vt:lpstr>
      <vt:lpstr>Genome Sequence Analysis</vt:lpstr>
      <vt:lpstr>Genome Sequence Analysis</vt:lpstr>
      <vt:lpstr>Accelerating Genome Sequence Analysis</vt:lpstr>
      <vt:lpstr>Key Idea</vt:lpstr>
      <vt:lpstr>Challenges</vt:lpstr>
      <vt:lpstr>GenStore</vt:lpstr>
      <vt:lpstr>Outline</vt:lpstr>
      <vt:lpstr>Read Mapping Process</vt:lpstr>
      <vt:lpstr>Outline</vt:lpstr>
      <vt:lpstr>Motivation</vt:lpstr>
      <vt:lpstr>Motivation</vt:lpstr>
      <vt:lpstr>Our Goal</vt:lpstr>
      <vt:lpstr>Outline</vt:lpstr>
      <vt:lpstr>GenStore</vt:lpstr>
      <vt:lpstr>Filtering Opportunities</vt:lpstr>
      <vt:lpstr>GenStore</vt:lpstr>
      <vt:lpstr>GenStore</vt:lpstr>
      <vt:lpstr>GenStore-EM </vt:lpstr>
      <vt:lpstr>GenStore-EM: Data Structures</vt:lpstr>
      <vt:lpstr>GenStore-EM: Data Structures</vt:lpstr>
      <vt:lpstr>GenStore-EM: Finding a Match</vt:lpstr>
      <vt:lpstr>GenStore-EM: Not Finding a Match</vt:lpstr>
      <vt:lpstr>GenStore-EM: Not Finding a Match</vt:lpstr>
      <vt:lpstr>GenStore-EM: Not Finding a Match</vt:lpstr>
      <vt:lpstr>GenStore-EM: Optimization</vt:lpstr>
      <vt:lpstr>GenStore-EM: Design</vt:lpstr>
      <vt:lpstr>GenStore</vt:lpstr>
      <vt:lpstr>GenStore-NM</vt:lpstr>
      <vt:lpstr>GenStore-NM: Mechanism</vt:lpstr>
      <vt:lpstr>GenStore-NM: Mechanism</vt:lpstr>
      <vt:lpstr>Outline</vt:lpstr>
      <vt:lpstr>Evaluation Methodology</vt:lpstr>
      <vt:lpstr>Performance – GenStore-EM</vt:lpstr>
      <vt:lpstr>Performance – GenStore-NM</vt:lpstr>
      <vt:lpstr>Area and Power</vt:lpstr>
      <vt:lpstr>Other Results in the Paper</vt:lpstr>
      <vt:lpstr>Outline</vt:lpstr>
      <vt:lpstr>Conclusion</vt:lpstr>
      <vt:lpstr>GenStore:  A High-Performance In-Storage Processing System for Genome Sequence Analysis</vt:lpstr>
      <vt:lpstr>End-to-End Workflow of Genome Sequence Analysis</vt:lpstr>
      <vt:lpstr>Motivation</vt:lpstr>
      <vt:lpstr>Motivation</vt:lpstr>
      <vt:lpstr>Motivation</vt:lpstr>
      <vt:lpstr>Benefits of Ideal In-Storage Filter</vt:lpstr>
      <vt:lpstr>Overheads of Software Mappers</vt:lpstr>
      <vt:lpstr>Overheads of Software Mappers</vt:lpstr>
      <vt:lpstr>Overheads of Hardware Mappers</vt:lpstr>
      <vt:lpstr>Ideal-OSF</vt:lpstr>
      <vt:lpstr>Comparison to PIM</vt:lpstr>
      <vt:lpstr>Long Read Use Cases</vt:lpstr>
      <vt:lpstr>FTL</vt:lpstr>
      <vt:lpstr>FTL: Metadata</vt:lpstr>
      <vt:lpstr>FTL: Data Placement</vt:lpstr>
      <vt:lpstr>FTL: SSD Management Tasks</vt:lpstr>
      <vt:lpstr>Data Sizes</vt:lpstr>
      <vt:lpstr>SSD Specs</vt:lpstr>
      <vt:lpstr>Evaluation Methodology</vt:lpstr>
      <vt:lpstr>GenStore-NM</vt:lpstr>
      <vt:lpstr>Chaining Processing Element</vt:lpstr>
      <vt:lpstr>GenStore-EM</vt:lpstr>
      <vt:lpstr>GenStore-NM</vt:lpstr>
      <vt:lpstr>Effect of Inputs on GenStore-EM </vt:lpstr>
      <vt:lpstr>Effect of Inputs on GenStore-NM </vt:lpstr>
      <vt:lpstr>MegIS  High-Performance, Energy-Efficient, and Low-Cost Metagenomic Analysis with In-Storage Processing</vt:lpstr>
      <vt:lpstr>MegIS Discussion</vt:lpstr>
      <vt:lpstr>Outline</vt:lpstr>
      <vt:lpstr>What is Metagenomics?</vt:lpstr>
      <vt:lpstr>What is Metagenomics?</vt:lpstr>
      <vt:lpstr>Metagenomic Analysis</vt:lpstr>
      <vt:lpstr>Outline</vt:lpstr>
      <vt:lpstr>Motivation</vt:lpstr>
      <vt:lpstr>Motivation</vt:lpstr>
      <vt:lpstr>I/O Overhead is Hard to Avoid</vt:lpstr>
      <vt:lpstr>Our Goal</vt:lpstr>
      <vt:lpstr>Challenges of In-Storage Processing</vt:lpstr>
      <vt:lpstr>Outline</vt:lpstr>
      <vt:lpstr>MegIS: Metagenomics In-Storage</vt:lpstr>
      <vt:lpstr>MegIS’s Steps</vt:lpstr>
      <vt:lpstr>MegIS Hardware-Software Co-Design</vt:lpstr>
      <vt:lpstr>MegIS Hardware-Software Co-Design</vt:lpstr>
      <vt:lpstr>MegIS Hardware-Software Co-Design</vt:lpstr>
      <vt:lpstr>MegIS Hardware-Software Co-Design</vt:lpstr>
      <vt:lpstr>MegIS Hardware-Software Co-Design</vt:lpstr>
      <vt:lpstr>MegIS Hardware-Software Co-Design</vt:lpstr>
      <vt:lpstr>Step 1 Overview</vt:lpstr>
      <vt:lpstr>Step 1 Overview</vt:lpstr>
      <vt:lpstr>Step 1 Design</vt:lpstr>
      <vt:lpstr>Step 2 Overview</vt:lpstr>
      <vt:lpstr>Step 2 Overview</vt:lpstr>
      <vt:lpstr>Step 2 Design: Identifying the Common K-mers</vt:lpstr>
      <vt:lpstr>Step 2 Design: Identifying the Common K-mers</vt:lpstr>
      <vt:lpstr>Step 2 Design: Retrieving the Species ID</vt:lpstr>
      <vt:lpstr>Step 2 Design: Retrieving the Species ID</vt:lpstr>
      <vt:lpstr>Step 2 Design: Retrieving the Species ID</vt:lpstr>
      <vt:lpstr>Step 3</vt:lpstr>
      <vt:lpstr>Step 3</vt:lpstr>
      <vt:lpstr>Outline</vt:lpstr>
      <vt:lpstr>Evaluation Methodology Overview (I)</vt:lpstr>
      <vt:lpstr>Evaluation Methodology Overview (II)</vt:lpstr>
      <vt:lpstr>Speedup over Software (with Cost-Optimized SSD)</vt:lpstr>
      <vt:lpstr>Speedup over Software (with Performance-Optimized SSD)</vt:lpstr>
      <vt:lpstr>Speedup over the PIM Hardware Baseline</vt:lpstr>
      <vt:lpstr>Reduction in Energy Consumption</vt:lpstr>
      <vt:lpstr>Accuracy, Area, and Power</vt:lpstr>
      <vt:lpstr>System Cost-Efficiency</vt:lpstr>
      <vt:lpstr>System Cost-Efficiency</vt:lpstr>
      <vt:lpstr>More in the Paper</vt:lpstr>
      <vt:lpstr>More in the Paper</vt:lpstr>
      <vt:lpstr>Outline</vt:lpstr>
      <vt:lpstr>Conclusion</vt:lpstr>
      <vt:lpstr>MegIS  High-Performance, Energy-Efficient, and Low-Cost Metagenomic Analysis with In-Storage Processing</vt:lpstr>
      <vt:lpstr>PowerPoint Presentation</vt:lpstr>
      <vt:lpstr>Motivational Analysis</vt:lpstr>
      <vt:lpstr>Overview of MegIS’s Steps</vt:lpstr>
      <vt:lpstr>More Details on Step 1</vt:lpstr>
      <vt:lpstr>K-mer Sketch Data Structures</vt:lpstr>
      <vt:lpstr>K-mer Sketch Streaming Hardware Design</vt:lpstr>
      <vt:lpstr>Index Generation in Step 3</vt:lpstr>
      <vt:lpstr>MegIS FTL</vt:lpstr>
      <vt:lpstr>Multi-Sample Analysis</vt:lpstr>
      <vt:lpstr>SSD Configurations</vt:lpstr>
      <vt:lpstr>Impact of Different Optimizations</vt:lpstr>
      <vt:lpstr>Impact of Different Optimizations</vt:lpstr>
      <vt:lpstr>Speedup with Different Database Sizes</vt:lpstr>
      <vt:lpstr>Speedup with Different #SSDs</vt:lpstr>
      <vt:lpstr>Speedup with Different Main Memory Capacities</vt:lpstr>
      <vt:lpstr>Speedup with Varying SSD Internal Bandwidth</vt:lpstr>
      <vt:lpstr>Speedup of Abundance Estimation</vt:lpstr>
      <vt:lpstr>Multi-Sample Use Case</vt:lpstr>
      <vt:lpstr>Area and Power</vt:lpstr>
      <vt:lpstr>GRAINS  Enabling High-Performance and Low-Cost  Graph-Based Genome Analysis  via Storage-Aware Algorithm-Architecture Co-Design</vt:lpstr>
      <vt:lpstr>GRAINS Discussion</vt:lpstr>
      <vt:lpstr>Large-Scale Genome Graphs</vt:lpstr>
      <vt:lpstr>Unique Characteristics of Genome Graphs</vt:lpstr>
      <vt:lpstr>Motivation</vt:lpstr>
      <vt:lpstr>Goal</vt:lpstr>
      <vt:lpstr>GRAINS</vt:lpstr>
      <vt:lpstr>GRAINS Hardware-Software Co-Design</vt:lpstr>
      <vt:lpstr>Overview of Graph Structure and K-Mer Queries</vt:lpstr>
      <vt:lpstr>Overview of Graph Color Encoding</vt:lpstr>
      <vt:lpstr>Step 1: Query Processing</vt:lpstr>
      <vt:lpstr>Step 2.1: Accessing Graph Offsets</vt:lpstr>
      <vt:lpstr>Step 2.2: Access Graph Strings</vt:lpstr>
      <vt:lpstr>Step 2.3: Accessing Graph Colors</vt:lpstr>
      <vt:lpstr>Performance</vt:lpstr>
      <vt:lpstr>Comparison to PIM</vt:lpstr>
      <vt:lpstr>Performance of Alignment-Based Mapping</vt:lpstr>
      <vt:lpstr>Area and Power</vt:lpstr>
      <vt:lpstr>GRAINS  Enabling High-Performance and Low-Cost  Graph-Based Genome Analysis  via Storage-Aware Algorithm-Architecture Co-Design</vt:lpstr>
      <vt:lpstr>Backup Slides</vt:lpstr>
      <vt:lpstr>De Bruijn Graphs</vt:lpstr>
      <vt:lpstr>Graph-Based Genome Analysis</vt:lpstr>
      <vt:lpstr>SSD Configurations</vt:lpstr>
      <vt:lpstr>Execution Time Breakdown</vt:lpstr>
      <vt:lpstr>Ablation Analysis</vt:lpstr>
      <vt:lpstr>Speedup with Different #SSDs</vt:lpstr>
      <vt:lpstr>PowerPoint Presentation</vt:lpstr>
      <vt:lpstr>Applications of Genome Sequence Analysis</vt:lpstr>
      <vt:lpstr>DNA Under Electron Microscope</vt:lpstr>
      <vt:lpstr>Digital Format for Analysis </vt:lpstr>
      <vt:lpstr>High-Throughput Sequencers</vt:lpstr>
      <vt:lpstr>High-Throughput Sequencers</vt:lpstr>
      <vt:lpstr>Genomic Data is Growing at a Fast Pace</vt:lpstr>
      <vt:lpstr>Large Efforts in Handling Fast-Growing Genomic Data</vt:lpstr>
      <vt:lpstr>Data Preparation Bottleneck</vt:lpstr>
      <vt:lpstr>Effect of the Data Preparation Bottleneck</vt:lpstr>
      <vt:lpstr>Mitigating Data Preparation Bottleneck</vt:lpstr>
      <vt:lpstr>.</vt:lpstr>
      <vt:lpstr>Outline</vt:lpstr>
      <vt:lpstr>Genomics-Specific Compression</vt:lpstr>
      <vt:lpstr>Genomics-Specific Compression</vt:lpstr>
      <vt:lpstr>Genomics-Specific Compression</vt:lpstr>
      <vt:lpstr>Genomics-Specific Compression</vt:lpstr>
      <vt:lpstr>Outline</vt:lpstr>
      <vt:lpstr>Effect of the Data Preparation Bottleneck</vt:lpstr>
      <vt:lpstr>Data Preparation Bottleneck</vt:lpstr>
      <vt:lpstr>Challenges</vt:lpstr>
      <vt:lpstr>Our Goal</vt:lpstr>
      <vt:lpstr>Outline</vt:lpstr>
      <vt:lpstr>.</vt:lpstr>
      <vt:lpstr>SAGe’s Algorithm Architecture Co-Design</vt:lpstr>
      <vt:lpstr>SAGe’s Algorithm Architecture Co-Design</vt:lpstr>
      <vt:lpstr>Compression Algorithm and Data Structures</vt:lpstr>
      <vt:lpstr>Compression Algorithm and Data Structures</vt:lpstr>
      <vt:lpstr>Compression Algorithm and Data Structures</vt:lpstr>
      <vt:lpstr>Example Properties of Mismatch Information</vt:lpstr>
      <vt:lpstr>Example Properties of Mismatch Information</vt:lpstr>
      <vt:lpstr>Example Walkthrough of Decompression</vt:lpstr>
      <vt:lpstr>Example Walkthrough of Decompression</vt:lpstr>
      <vt:lpstr>SAGe’s Algorithm Architecture Co-Design</vt:lpstr>
      <vt:lpstr>Hardware for Data Preparation</vt:lpstr>
      <vt:lpstr>Hardware for Data Preparation</vt:lpstr>
      <vt:lpstr>Case Studies of SAGe’s Hardware Integration</vt:lpstr>
      <vt:lpstr>SAGe’s Algorithm Architecture Co-Design</vt:lpstr>
      <vt:lpstr>More in the Paper</vt:lpstr>
      <vt:lpstr>Outline</vt:lpstr>
      <vt:lpstr>Evaluation Methodology Overview (I)</vt:lpstr>
      <vt:lpstr>Recall: Case Studies of SAGe’s Hardware Integration</vt:lpstr>
      <vt:lpstr>Evaluation Methodology Overview (II)</vt:lpstr>
      <vt:lpstr>Evaluation Methodology Overview (II)</vt:lpstr>
      <vt:lpstr>Speedup</vt:lpstr>
      <vt:lpstr>Reduction in Energy Consumption</vt:lpstr>
      <vt:lpstr>Compression Ratio</vt:lpstr>
      <vt:lpstr>Compression Ratio for Metagenomic Data</vt:lpstr>
      <vt:lpstr>Area and Power</vt:lpstr>
      <vt:lpstr>More in the Paper</vt:lpstr>
      <vt:lpstr>More in the Paper</vt:lpstr>
      <vt:lpstr>Outline</vt:lpstr>
      <vt:lpstr>Conclusion</vt:lpstr>
      <vt:lpstr>PowerPoint Presentation</vt:lpstr>
      <vt:lpstr>Backup Slides</vt:lpstr>
      <vt:lpstr>Genomic Workflow</vt:lpstr>
      <vt:lpstr>SAGe Compression High-Level Overview</vt:lpstr>
      <vt:lpstr>Properties of Mismatch Information (I)</vt:lpstr>
      <vt:lpstr>Properties of Mismatch Information (II)</vt:lpstr>
      <vt:lpstr>Properties of Mismatch Information (III)</vt:lpstr>
      <vt:lpstr>Example of a chimeric read</vt:lpstr>
      <vt:lpstr>Tuning Arrays and Guide Arrays</vt:lpstr>
      <vt:lpstr>Hardware for Data Preparation</vt:lpstr>
      <vt:lpstr>Data Preparation Performance</vt:lpstr>
      <vt:lpstr>End-to-End Performance </vt:lpstr>
      <vt:lpstr>Performance with Multiple SSDs</vt:lpstr>
      <vt:lpstr>Compression Ratio</vt:lpstr>
      <vt:lpstr>Effect of Different SAGe Optimizations</vt:lpstr>
      <vt:lpstr>Resource Requirements</vt:lpstr>
      <vt:lpstr>Compression Time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Can Firtina</dc:creator>
  <cp:keywords/>
  <dc:description/>
  <cp:lastModifiedBy>Mansourighiasi  Nika</cp:lastModifiedBy>
  <cp:revision>3448</cp:revision>
  <cp:lastPrinted>2026-03-27T12:17:22Z</cp:lastPrinted>
  <dcterms:created xsi:type="dcterms:W3CDTF">2017-06-05T15:22:10Z</dcterms:created>
  <dcterms:modified xsi:type="dcterms:W3CDTF">2026-04-30T11:23:27Z</dcterms:modified>
  <cp:category/>
</cp:coreProperties>
</file>