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ink/ink2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75"/>
  </p:notesMasterIdLst>
  <p:sldIdLst>
    <p:sldId id="2147470743" r:id="rId3"/>
    <p:sldId id="2147470701" r:id="rId4"/>
    <p:sldId id="2147470619" r:id="rId5"/>
    <p:sldId id="2147470729" r:id="rId6"/>
    <p:sldId id="2147470622" r:id="rId7"/>
    <p:sldId id="2147470665" r:id="rId8"/>
    <p:sldId id="2147470736" r:id="rId9"/>
    <p:sldId id="2147470667" r:id="rId10"/>
    <p:sldId id="2147470700" r:id="rId11"/>
    <p:sldId id="2147470698" r:id="rId12"/>
    <p:sldId id="2147470574" r:id="rId13"/>
    <p:sldId id="2147470573" r:id="rId14"/>
    <p:sldId id="2147470746" r:id="rId15"/>
    <p:sldId id="2147470576" r:id="rId16"/>
    <p:sldId id="2147470704" r:id="rId17"/>
    <p:sldId id="2147470705" r:id="rId18"/>
    <p:sldId id="2147470714" r:id="rId19"/>
    <p:sldId id="2147470751" r:id="rId20"/>
    <p:sldId id="2147470740" r:id="rId21"/>
    <p:sldId id="2147470578" r:id="rId22"/>
    <p:sldId id="2147470580" r:id="rId23"/>
    <p:sldId id="2147470579" r:id="rId24"/>
    <p:sldId id="2147470752" r:id="rId25"/>
    <p:sldId id="2147470581" r:id="rId26"/>
    <p:sldId id="2147470708" r:id="rId27"/>
    <p:sldId id="2147470709" r:id="rId28"/>
    <p:sldId id="2147470712" r:id="rId29"/>
    <p:sldId id="2147470731" r:id="rId30"/>
    <p:sldId id="2147470732" r:id="rId31"/>
    <p:sldId id="2147470716" r:id="rId32"/>
    <p:sldId id="2147470719" r:id="rId33"/>
    <p:sldId id="2147470584" r:id="rId34"/>
    <p:sldId id="2147470734" r:id="rId35"/>
    <p:sldId id="2147470710" r:id="rId36"/>
    <p:sldId id="2147470721" r:id="rId37"/>
    <p:sldId id="2147470737" r:id="rId38"/>
    <p:sldId id="2147470776" r:id="rId39"/>
    <p:sldId id="2147470711" r:id="rId40"/>
    <p:sldId id="2147470742" r:id="rId41"/>
    <p:sldId id="2147470753" r:id="rId42"/>
    <p:sldId id="2147470528" r:id="rId43"/>
    <p:sldId id="2147470777" r:id="rId44"/>
    <p:sldId id="2147470725" r:id="rId45"/>
    <p:sldId id="2147470735" r:id="rId46"/>
    <p:sldId id="2147470726" r:id="rId47"/>
    <p:sldId id="2147470591" r:id="rId48"/>
    <p:sldId id="2147470592" r:id="rId49"/>
    <p:sldId id="2147470506" r:id="rId50"/>
    <p:sldId id="2147470356" r:id="rId51"/>
    <p:sldId id="2147470728" r:id="rId52"/>
    <p:sldId id="2147470754" r:id="rId53"/>
    <p:sldId id="2147470469" r:id="rId54"/>
    <p:sldId id="2147470771" r:id="rId55"/>
    <p:sldId id="2147470772" r:id="rId56"/>
    <p:sldId id="2147470760" r:id="rId57"/>
    <p:sldId id="2147470761" r:id="rId58"/>
    <p:sldId id="2147470756" r:id="rId59"/>
    <p:sldId id="2147470757" r:id="rId60"/>
    <p:sldId id="2147470758" r:id="rId61"/>
    <p:sldId id="2147470759" r:id="rId62"/>
    <p:sldId id="2147470762" r:id="rId63"/>
    <p:sldId id="2147470763" r:id="rId64"/>
    <p:sldId id="2147470764" r:id="rId65"/>
    <p:sldId id="2147470765" r:id="rId66"/>
    <p:sldId id="2147470766" r:id="rId67"/>
    <p:sldId id="2147470767" r:id="rId68"/>
    <p:sldId id="2147470768" r:id="rId69"/>
    <p:sldId id="2147470769" r:id="rId70"/>
    <p:sldId id="2147470770" r:id="rId71"/>
    <p:sldId id="2147470773" r:id="rId72"/>
    <p:sldId id="2147470774" r:id="rId73"/>
    <p:sldId id="2147470775" r:id="rId7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9C2706-7B56-0DA1-D36B-5058A166FD8E}" name="Yaglikci  Abdullah Giray" initials="YAG" userId="S::yaglikca@ethz.ch::9d4a6345-5013-481a-aed7-5910ce0bef1f" providerId="AD"/>
  <p188:author id="{25D29E55-6E1B-8098-0CC8-6F8A5879E72E}" name="lois.orosa.nogueira@gmail.com" initials="lo" userId="S::urn:spo:guest#lois.orosa.nogueira@gmail.com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ggqd_e6b7e@idethz.onmicrosoft.com" initials="g" lastIdx="3" clrIdx="3">
    <p:extLst>
      <p:ext uri="{19B8F6BF-5375-455C-9EA6-DF929625EA0E}">
        <p15:presenceInfo xmlns:p15="http://schemas.microsoft.com/office/powerpoint/2012/main" userId="S::ggqd_e6b7e@ethz.ch::93ad1454-b441-4862-aa2c-ecbd07735b47" providerId="AD"/>
      </p:ext>
    </p:extLst>
  </p:cmAuthor>
  <p:cmAuthor id="5" name="Patel  Minesh Hamenbhai" initials="PH" lastIdx="2" clrIdx="4">
    <p:extLst>
      <p:ext uri="{19B8F6BF-5375-455C-9EA6-DF929625EA0E}">
        <p15:presenceInfo xmlns:p15="http://schemas.microsoft.com/office/powerpoint/2012/main" userId="S::mpatel@ethz.ch::6a2c18ab-280a-4d17-9acd-93b2f4ff5d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6F6A"/>
    <a:srgbClr val="639D1E"/>
    <a:srgbClr val="8C3DCC"/>
    <a:srgbClr val="F88D2D"/>
    <a:srgbClr val="0287E4"/>
    <a:srgbClr val="9944DB"/>
    <a:srgbClr val="9437FF"/>
    <a:srgbClr val="41A39D"/>
    <a:srgbClr val="E8EFE8"/>
    <a:srgbClr val="FAF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6"/>
    <p:restoredTop sz="83127"/>
  </p:normalViewPr>
  <p:slideViewPr>
    <p:cSldViewPr snapToGrid="0" snapToObjects="1">
      <p:cViewPr varScale="1">
        <p:scale>
          <a:sx n="104" d="100"/>
          <a:sy n="104" d="100"/>
        </p:scale>
        <p:origin x="1968" y="192"/>
      </p:cViewPr>
      <p:guideLst>
        <p:guide orient="horz" pos="2160"/>
        <p:guide pos="2880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81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commentAuthors" Target="commentAuthor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esentations/SAGe-HPCA2026/sra_siz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/Users/nika/Documents/Projects/SSDG/SSDG_Evals.xlsx" TargetMode="External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/Users/nika/Documents/Projects/SSDG/SSDG_Eval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/Users/nika/Downloads/sage_comp_tim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Users/nika/Documents/Projects/SSDG/SSDG_MICRO25_ISCA25_Rebutta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/Users/nika/Documents/Projects/SSDG/SSDG_Eval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/Users/nika/Documents/Projects/SSDG/SSDG_Eval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SSDG/SSDG_MICRO25_ISCA25_Rebutt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/Users/nika/Documents/Projects/Large-Genome-Graphs/ASPLOS26-template/sage-energy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/Users/nika/Documents/Projects/SSDG/SSDG_Eval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/Users/nika/Documents/Projects/SSDG/SSDG_Eval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/Users/nika/Documents/Projects/SSDG/SSDG_Eval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sra_size!$G$1</c:f>
              <c:strCache>
                <c:ptCount val="1"/>
                <c:pt idx="0">
                  <c:v>Total Size (TB)</c:v>
                </c:pt>
              </c:strCache>
            </c:strRef>
          </c:tx>
          <c:spPr>
            <a:ln w="1905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xVal>
            <c:numRef>
              <c:f>sra_size!$F$2:$F$216</c:f>
              <c:numCache>
                <c:formatCode>General</c:formatCode>
                <c:ptCount val="215"/>
                <c:pt idx="0">
                  <c:v>2007.4388127853881</c:v>
                </c:pt>
                <c:pt idx="1">
                  <c:v>2008.2744292237444</c:v>
                </c:pt>
                <c:pt idx="2">
                  <c:v>2008.3566210045663</c:v>
                </c:pt>
                <c:pt idx="3">
                  <c:v>2008.4415525114155</c:v>
                </c:pt>
                <c:pt idx="4">
                  <c:v>2008.5237442922376</c:v>
                </c:pt>
                <c:pt idx="5">
                  <c:v>2008.6086757990868</c:v>
                </c:pt>
                <c:pt idx="6">
                  <c:v>2008.693607305936</c:v>
                </c:pt>
                <c:pt idx="7">
                  <c:v>2008.7757990867581</c:v>
                </c:pt>
                <c:pt idx="8">
                  <c:v>2008.8607305936073</c:v>
                </c:pt>
                <c:pt idx="9">
                  <c:v>2008.9430365296803</c:v>
                </c:pt>
                <c:pt idx="10">
                  <c:v>2009.0279680365297</c:v>
                </c:pt>
                <c:pt idx="11">
                  <c:v>2009.1128995433789</c:v>
                </c:pt>
                <c:pt idx="12">
                  <c:v>2009.1896118721461</c:v>
                </c:pt>
                <c:pt idx="13">
                  <c:v>2009.2744292237444</c:v>
                </c:pt>
                <c:pt idx="14">
                  <c:v>2009.3566210045663</c:v>
                </c:pt>
                <c:pt idx="15">
                  <c:v>2009.4415525114155</c:v>
                </c:pt>
                <c:pt idx="16">
                  <c:v>2009.5237442922376</c:v>
                </c:pt>
                <c:pt idx="17">
                  <c:v>2009.6086757990868</c:v>
                </c:pt>
                <c:pt idx="18">
                  <c:v>2009.693607305936</c:v>
                </c:pt>
                <c:pt idx="19">
                  <c:v>2009.7757990867581</c:v>
                </c:pt>
                <c:pt idx="20">
                  <c:v>2009.8607305936073</c:v>
                </c:pt>
                <c:pt idx="21">
                  <c:v>2009.9430365296803</c:v>
                </c:pt>
                <c:pt idx="22">
                  <c:v>2010.0279680365297</c:v>
                </c:pt>
                <c:pt idx="23">
                  <c:v>2010.1128995433789</c:v>
                </c:pt>
                <c:pt idx="24">
                  <c:v>2010.1896118721461</c:v>
                </c:pt>
                <c:pt idx="25">
                  <c:v>2010.2744292237444</c:v>
                </c:pt>
                <c:pt idx="26">
                  <c:v>2010.3566210045663</c:v>
                </c:pt>
                <c:pt idx="27">
                  <c:v>2010.4415525114155</c:v>
                </c:pt>
                <c:pt idx="28">
                  <c:v>2010.5237442922376</c:v>
                </c:pt>
                <c:pt idx="29">
                  <c:v>2010.6086757990868</c:v>
                </c:pt>
                <c:pt idx="30">
                  <c:v>2010.693607305936</c:v>
                </c:pt>
                <c:pt idx="31">
                  <c:v>2010.7757990867581</c:v>
                </c:pt>
                <c:pt idx="32">
                  <c:v>2010.8607305936073</c:v>
                </c:pt>
                <c:pt idx="33">
                  <c:v>2010.9430365296803</c:v>
                </c:pt>
                <c:pt idx="34">
                  <c:v>2011.0279680365297</c:v>
                </c:pt>
                <c:pt idx="35">
                  <c:v>2011.1128995433789</c:v>
                </c:pt>
                <c:pt idx="36">
                  <c:v>2011.1896118721461</c:v>
                </c:pt>
                <c:pt idx="37">
                  <c:v>2011.2744292237444</c:v>
                </c:pt>
                <c:pt idx="38">
                  <c:v>2011.3566210045663</c:v>
                </c:pt>
                <c:pt idx="39">
                  <c:v>2011.4415525114155</c:v>
                </c:pt>
                <c:pt idx="40">
                  <c:v>2011.5237442922376</c:v>
                </c:pt>
                <c:pt idx="41">
                  <c:v>2011.6086757990868</c:v>
                </c:pt>
                <c:pt idx="42">
                  <c:v>2011.693607305936</c:v>
                </c:pt>
                <c:pt idx="43">
                  <c:v>2011.7757990867581</c:v>
                </c:pt>
                <c:pt idx="44">
                  <c:v>2011.8607305936073</c:v>
                </c:pt>
                <c:pt idx="45">
                  <c:v>2011.9430365296803</c:v>
                </c:pt>
                <c:pt idx="46">
                  <c:v>2012.0279680365297</c:v>
                </c:pt>
                <c:pt idx="47">
                  <c:v>2012.1128995433789</c:v>
                </c:pt>
                <c:pt idx="48">
                  <c:v>2012.1923515981734</c:v>
                </c:pt>
                <c:pt idx="49">
                  <c:v>2012.2771689497717</c:v>
                </c:pt>
                <c:pt idx="50">
                  <c:v>2012.3593607305936</c:v>
                </c:pt>
                <c:pt idx="51">
                  <c:v>2012.4442922374428</c:v>
                </c:pt>
                <c:pt idx="52">
                  <c:v>2012.5264840182649</c:v>
                </c:pt>
                <c:pt idx="53">
                  <c:v>2012.6114155251141</c:v>
                </c:pt>
                <c:pt idx="54">
                  <c:v>2012.6963470319636</c:v>
                </c:pt>
                <c:pt idx="55">
                  <c:v>2012.7785388127854</c:v>
                </c:pt>
                <c:pt idx="56">
                  <c:v>2012.8634703196346</c:v>
                </c:pt>
                <c:pt idx="57">
                  <c:v>2012.9457762557079</c:v>
                </c:pt>
                <c:pt idx="58">
                  <c:v>2013.0307077625571</c:v>
                </c:pt>
                <c:pt idx="59">
                  <c:v>2013.1156392694063</c:v>
                </c:pt>
                <c:pt idx="60">
                  <c:v>2013.1923515981734</c:v>
                </c:pt>
                <c:pt idx="61">
                  <c:v>2013.2771689497717</c:v>
                </c:pt>
                <c:pt idx="62">
                  <c:v>2013.3593607305936</c:v>
                </c:pt>
                <c:pt idx="63">
                  <c:v>2013.4442922374428</c:v>
                </c:pt>
                <c:pt idx="64">
                  <c:v>2013.5264840182649</c:v>
                </c:pt>
                <c:pt idx="65">
                  <c:v>2013.6114155251141</c:v>
                </c:pt>
                <c:pt idx="66">
                  <c:v>2013.6963470319636</c:v>
                </c:pt>
                <c:pt idx="67">
                  <c:v>2013.7785388127854</c:v>
                </c:pt>
                <c:pt idx="68">
                  <c:v>2013.8634703196346</c:v>
                </c:pt>
                <c:pt idx="69">
                  <c:v>2013.9457762557079</c:v>
                </c:pt>
                <c:pt idx="70">
                  <c:v>2014.0307077625571</c:v>
                </c:pt>
                <c:pt idx="71">
                  <c:v>2014.1156392694063</c:v>
                </c:pt>
                <c:pt idx="72">
                  <c:v>2014.1923515981734</c:v>
                </c:pt>
                <c:pt idx="73">
                  <c:v>2014.2771689497717</c:v>
                </c:pt>
                <c:pt idx="74">
                  <c:v>2014.3593607305936</c:v>
                </c:pt>
                <c:pt idx="75">
                  <c:v>2014.4442922374428</c:v>
                </c:pt>
                <c:pt idx="76">
                  <c:v>2014.5264840182649</c:v>
                </c:pt>
                <c:pt idx="77">
                  <c:v>2014.6114155251141</c:v>
                </c:pt>
                <c:pt idx="78">
                  <c:v>2014.6963470319636</c:v>
                </c:pt>
                <c:pt idx="79">
                  <c:v>2014.7785388127854</c:v>
                </c:pt>
                <c:pt idx="80">
                  <c:v>2014.8634703196346</c:v>
                </c:pt>
                <c:pt idx="81">
                  <c:v>2014.9457762557079</c:v>
                </c:pt>
                <c:pt idx="82">
                  <c:v>2015.0307077625571</c:v>
                </c:pt>
                <c:pt idx="83">
                  <c:v>2015.1156392694063</c:v>
                </c:pt>
                <c:pt idx="84">
                  <c:v>2015.1923515981734</c:v>
                </c:pt>
                <c:pt idx="85">
                  <c:v>2015.2771689497717</c:v>
                </c:pt>
                <c:pt idx="86">
                  <c:v>2015.3593607305936</c:v>
                </c:pt>
                <c:pt idx="87">
                  <c:v>2015.4442922374428</c:v>
                </c:pt>
                <c:pt idx="88">
                  <c:v>2015.5264840182649</c:v>
                </c:pt>
                <c:pt idx="89">
                  <c:v>2015.6114155251141</c:v>
                </c:pt>
                <c:pt idx="90">
                  <c:v>2015.6963470319636</c:v>
                </c:pt>
                <c:pt idx="91">
                  <c:v>2015.7785388127854</c:v>
                </c:pt>
                <c:pt idx="92">
                  <c:v>2015.8634703196346</c:v>
                </c:pt>
                <c:pt idx="93">
                  <c:v>2015.9457762557079</c:v>
                </c:pt>
                <c:pt idx="94">
                  <c:v>2016.0307077625571</c:v>
                </c:pt>
                <c:pt idx="95">
                  <c:v>2016.1156392694063</c:v>
                </c:pt>
                <c:pt idx="96">
                  <c:v>2016.1950913242008</c:v>
                </c:pt>
                <c:pt idx="97">
                  <c:v>2016.2799086757991</c:v>
                </c:pt>
                <c:pt idx="98">
                  <c:v>2016.362100456621</c:v>
                </c:pt>
                <c:pt idx="99">
                  <c:v>2016.4470319634704</c:v>
                </c:pt>
                <c:pt idx="100">
                  <c:v>2016.5292237442923</c:v>
                </c:pt>
                <c:pt idx="101">
                  <c:v>2016.6141552511415</c:v>
                </c:pt>
                <c:pt idx="102">
                  <c:v>2016.6990867579909</c:v>
                </c:pt>
                <c:pt idx="103">
                  <c:v>2016.7812785388128</c:v>
                </c:pt>
                <c:pt idx="104">
                  <c:v>2016.866210045662</c:v>
                </c:pt>
                <c:pt idx="105">
                  <c:v>2016.9485159817352</c:v>
                </c:pt>
                <c:pt idx="106">
                  <c:v>2017.0334474885844</c:v>
                </c:pt>
                <c:pt idx="107">
                  <c:v>2017.1183789954339</c:v>
                </c:pt>
                <c:pt idx="108">
                  <c:v>2017.1950913242008</c:v>
                </c:pt>
                <c:pt idx="109">
                  <c:v>2017.2799086757991</c:v>
                </c:pt>
                <c:pt idx="110">
                  <c:v>2017.362100456621</c:v>
                </c:pt>
                <c:pt idx="111">
                  <c:v>2017.4470319634704</c:v>
                </c:pt>
                <c:pt idx="112">
                  <c:v>2017.5292237442923</c:v>
                </c:pt>
                <c:pt idx="113">
                  <c:v>2017.6141552511415</c:v>
                </c:pt>
                <c:pt idx="114">
                  <c:v>2017.6990867579909</c:v>
                </c:pt>
                <c:pt idx="115">
                  <c:v>2017.7812785388128</c:v>
                </c:pt>
                <c:pt idx="116">
                  <c:v>2017.866210045662</c:v>
                </c:pt>
                <c:pt idx="117">
                  <c:v>2017.9485159817352</c:v>
                </c:pt>
                <c:pt idx="118">
                  <c:v>2018.0334474885844</c:v>
                </c:pt>
                <c:pt idx="119">
                  <c:v>2018.1183789954339</c:v>
                </c:pt>
                <c:pt idx="120">
                  <c:v>2018.1950913242008</c:v>
                </c:pt>
                <c:pt idx="121">
                  <c:v>2018.2799086757991</c:v>
                </c:pt>
                <c:pt idx="122">
                  <c:v>2018.362100456621</c:v>
                </c:pt>
                <c:pt idx="123">
                  <c:v>2018.4470319634704</c:v>
                </c:pt>
                <c:pt idx="124">
                  <c:v>2018.5292237442923</c:v>
                </c:pt>
                <c:pt idx="125">
                  <c:v>2018.6141552511415</c:v>
                </c:pt>
                <c:pt idx="126">
                  <c:v>2018.6990867579909</c:v>
                </c:pt>
                <c:pt idx="127">
                  <c:v>2018.7812785388128</c:v>
                </c:pt>
                <c:pt idx="128">
                  <c:v>2018.866210045662</c:v>
                </c:pt>
                <c:pt idx="129">
                  <c:v>2018.9485159817352</c:v>
                </c:pt>
                <c:pt idx="130">
                  <c:v>2019.0334474885844</c:v>
                </c:pt>
                <c:pt idx="131">
                  <c:v>2019.1183789954339</c:v>
                </c:pt>
                <c:pt idx="132">
                  <c:v>2019.1950913242008</c:v>
                </c:pt>
                <c:pt idx="133">
                  <c:v>2019.2799086757991</c:v>
                </c:pt>
                <c:pt idx="134">
                  <c:v>2019.362100456621</c:v>
                </c:pt>
                <c:pt idx="135">
                  <c:v>2019.4470319634704</c:v>
                </c:pt>
                <c:pt idx="136">
                  <c:v>2019.5292237442923</c:v>
                </c:pt>
                <c:pt idx="137">
                  <c:v>2019.6141552511415</c:v>
                </c:pt>
                <c:pt idx="138">
                  <c:v>2019.6990867579909</c:v>
                </c:pt>
                <c:pt idx="139">
                  <c:v>2019.7812785388128</c:v>
                </c:pt>
                <c:pt idx="140">
                  <c:v>2019.866210045662</c:v>
                </c:pt>
                <c:pt idx="141">
                  <c:v>2019.9485159817352</c:v>
                </c:pt>
                <c:pt idx="142">
                  <c:v>2020.0334474885844</c:v>
                </c:pt>
                <c:pt idx="143">
                  <c:v>2020.1183789954339</c:v>
                </c:pt>
                <c:pt idx="144">
                  <c:v>2020.1978310502284</c:v>
                </c:pt>
                <c:pt idx="145">
                  <c:v>2020.2826484018265</c:v>
                </c:pt>
                <c:pt idx="146">
                  <c:v>2020.3648401826483</c:v>
                </c:pt>
                <c:pt idx="147">
                  <c:v>2020.4497716894978</c:v>
                </c:pt>
                <c:pt idx="148">
                  <c:v>2020.5319634703196</c:v>
                </c:pt>
                <c:pt idx="149">
                  <c:v>2020.6168949771688</c:v>
                </c:pt>
                <c:pt idx="150">
                  <c:v>2020.7018264840183</c:v>
                </c:pt>
                <c:pt idx="151">
                  <c:v>2020.7840182648401</c:v>
                </c:pt>
                <c:pt idx="152">
                  <c:v>2020.8689497716896</c:v>
                </c:pt>
                <c:pt idx="153">
                  <c:v>2020.9512557077626</c:v>
                </c:pt>
                <c:pt idx="154">
                  <c:v>2021.0361872146118</c:v>
                </c:pt>
                <c:pt idx="155">
                  <c:v>2021.1211187214612</c:v>
                </c:pt>
                <c:pt idx="156">
                  <c:v>2021.1978310502284</c:v>
                </c:pt>
                <c:pt idx="157">
                  <c:v>2021.2826484018265</c:v>
                </c:pt>
                <c:pt idx="158">
                  <c:v>2021.3648401826483</c:v>
                </c:pt>
                <c:pt idx="159">
                  <c:v>2021.4497716894978</c:v>
                </c:pt>
                <c:pt idx="160">
                  <c:v>2021.5319634703196</c:v>
                </c:pt>
                <c:pt idx="161">
                  <c:v>2021.6168949771688</c:v>
                </c:pt>
                <c:pt idx="162">
                  <c:v>2021.7018264840183</c:v>
                </c:pt>
                <c:pt idx="163">
                  <c:v>2021.7840182648401</c:v>
                </c:pt>
                <c:pt idx="164">
                  <c:v>2021.8689497716896</c:v>
                </c:pt>
                <c:pt idx="165">
                  <c:v>2021.9512557077626</c:v>
                </c:pt>
                <c:pt idx="166">
                  <c:v>2022.0361872146118</c:v>
                </c:pt>
                <c:pt idx="167">
                  <c:v>2022.1211187214612</c:v>
                </c:pt>
                <c:pt idx="168">
                  <c:v>2022.1978310502284</c:v>
                </c:pt>
                <c:pt idx="169">
                  <c:v>2022.2826484018265</c:v>
                </c:pt>
                <c:pt idx="170">
                  <c:v>2022.3648401826483</c:v>
                </c:pt>
                <c:pt idx="171">
                  <c:v>2022.4497716894978</c:v>
                </c:pt>
                <c:pt idx="172">
                  <c:v>2022.5319634703196</c:v>
                </c:pt>
                <c:pt idx="173">
                  <c:v>2022.6168949771688</c:v>
                </c:pt>
                <c:pt idx="174">
                  <c:v>2022.7018264840183</c:v>
                </c:pt>
                <c:pt idx="175">
                  <c:v>2022.7840182648401</c:v>
                </c:pt>
                <c:pt idx="176">
                  <c:v>2022.8689497716896</c:v>
                </c:pt>
                <c:pt idx="177">
                  <c:v>2022.9512557077626</c:v>
                </c:pt>
                <c:pt idx="178">
                  <c:v>2023.0361872146118</c:v>
                </c:pt>
                <c:pt idx="179">
                  <c:v>2023.1211187214612</c:v>
                </c:pt>
                <c:pt idx="180">
                  <c:v>2023.1978310502284</c:v>
                </c:pt>
                <c:pt idx="181">
                  <c:v>2023.2826484018265</c:v>
                </c:pt>
                <c:pt idx="182">
                  <c:v>2023.3648401826483</c:v>
                </c:pt>
                <c:pt idx="183">
                  <c:v>2023.4497716894978</c:v>
                </c:pt>
                <c:pt idx="184">
                  <c:v>2023.5319634703196</c:v>
                </c:pt>
                <c:pt idx="185">
                  <c:v>2023.6168949771688</c:v>
                </c:pt>
                <c:pt idx="186">
                  <c:v>2023.7018264840183</c:v>
                </c:pt>
                <c:pt idx="187">
                  <c:v>2023.7840182648401</c:v>
                </c:pt>
                <c:pt idx="188">
                  <c:v>2023.8689497716896</c:v>
                </c:pt>
                <c:pt idx="189">
                  <c:v>2023.9512557077626</c:v>
                </c:pt>
                <c:pt idx="190">
                  <c:v>2024.0361872146118</c:v>
                </c:pt>
                <c:pt idx="191">
                  <c:v>2024.1211187214612</c:v>
                </c:pt>
                <c:pt idx="192">
                  <c:v>2024.2005707762557</c:v>
                </c:pt>
                <c:pt idx="193">
                  <c:v>2024.2853881278538</c:v>
                </c:pt>
                <c:pt idx="194">
                  <c:v>2024.3675799086759</c:v>
                </c:pt>
                <c:pt idx="195">
                  <c:v>2024.4525114155251</c:v>
                </c:pt>
                <c:pt idx="196">
                  <c:v>2024.534703196347</c:v>
                </c:pt>
                <c:pt idx="197">
                  <c:v>2024.6196347031964</c:v>
                </c:pt>
                <c:pt idx="198">
                  <c:v>2024.7045662100456</c:v>
                </c:pt>
                <c:pt idx="199">
                  <c:v>2024.7867579908675</c:v>
                </c:pt>
                <c:pt idx="200">
                  <c:v>2024.8716894977169</c:v>
                </c:pt>
                <c:pt idx="201">
                  <c:v>2024.9539954337899</c:v>
                </c:pt>
                <c:pt idx="202">
                  <c:v>2025.0389269406392</c:v>
                </c:pt>
                <c:pt idx="203">
                  <c:v>2025.1238584474886</c:v>
                </c:pt>
                <c:pt idx="204">
                  <c:v>2025.2005707762557</c:v>
                </c:pt>
                <c:pt idx="205">
                  <c:v>2025.2853881278538</c:v>
                </c:pt>
                <c:pt idx="206">
                  <c:v>2025.3675799086759</c:v>
                </c:pt>
                <c:pt idx="207">
                  <c:v>2025.4525114155251</c:v>
                </c:pt>
                <c:pt idx="208">
                  <c:v>2025.534703196347</c:v>
                </c:pt>
                <c:pt idx="209">
                  <c:v>2025.6196347031964</c:v>
                </c:pt>
                <c:pt idx="210">
                  <c:v>2025.7045662100456</c:v>
                </c:pt>
                <c:pt idx="211">
                  <c:v>2025.7867579908675</c:v>
                </c:pt>
                <c:pt idx="212">
                  <c:v>2025.8716894977169</c:v>
                </c:pt>
                <c:pt idx="213">
                  <c:v>2025.9539954337899</c:v>
                </c:pt>
                <c:pt idx="214">
                  <c:v>2026.0389269406392</c:v>
                </c:pt>
              </c:numCache>
            </c:numRef>
          </c:xVal>
          <c:yVal>
            <c:numRef>
              <c:f>sra_size!$G$2:$G$216</c:f>
              <c:numCache>
                <c:formatCode>General</c:formatCode>
                <c:ptCount val="215"/>
                <c:pt idx="0">
                  <c:v>4.8039999999999999E-2</c:v>
                </c:pt>
                <c:pt idx="1">
                  <c:v>0.26927000000000001</c:v>
                </c:pt>
                <c:pt idx="2">
                  <c:v>0.276866</c:v>
                </c:pt>
                <c:pt idx="3">
                  <c:v>0.444498</c:v>
                </c:pt>
                <c:pt idx="4">
                  <c:v>1.5654030000000001</c:v>
                </c:pt>
                <c:pt idx="5">
                  <c:v>4.5875880000000002</c:v>
                </c:pt>
                <c:pt idx="6">
                  <c:v>7.3816839999999999</c:v>
                </c:pt>
                <c:pt idx="7">
                  <c:v>12.053634000000001</c:v>
                </c:pt>
                <c:pt idx="8">
                  <c:v>12.256092000000001</c:v>
                </c:pt>
                <c:pt idx="9">
                  <c:v>12.599102</c:v>
                </c:pt>
                <c:pt idx="10">
                  <c:v>12.880382000000001</c:v>
                </c:pt>
                <c:pt idx="11">
                  <c:v>13.505644</c:v>
                </c:pt>
                <c:pt idx="12">
                  <c:v>14.045871999999999</c:v>
                </c:pt>
                <c:pt idx="13">
                  <c:v>20.170480000000001</c:v>
                </c:pt>
                <c:pt idx="14">
                  <c:v>21.011641999999998</c:v>
                </c:pt>
                <c:pt idx="15">
                  <c:v>22.336196000000001</c:v>
                </c:pt>
                <c:pt idx="16">
                  <c:v>22.595379999999999</c:v>
                </c:pt>
                <c:pt idx="17">
                  <c:v>23.061161999999999</c:v>
                </c:pt>
                <c:pt idx="18">
                  <c:v>24.531182000000001</c:v>
                </c:pt>
                <c:pt idx="19">
                  <c:v>25.168303000000002</c:v>
                </c:pt>
                <c:pt idx="20">
                  <c:v>25.987534</c:v>
                </c:pt>
                <c:pt idx="21">
                  <c:v>27.324867000000001</c:v>
                </c:pt>
                <c:pt idx="22">
                  <c:v>29.659979</c:v>
                </c:pt>
                <c:pt idx="23">
                  <c:v>36.850503000000003</c:v>
                </c:pt>
                <c:pt idx="24">
                  <c:v>42.212584</c:v>
                </c:pt>
                <c:pt idx="25">
                  <c:v>52.192394999999998</c:v>
                </c:pt>
                <c:pt idx="26">
                  <c:v>59.790964000000002</c:v>
                </c:pt>
                <c:pt idx="27">
                  <c:v>61.441339999999997</c:v>
                </c:pt>
                <c:pt idx="28">
                  <c:v>70.473399999999998</c:v>
                </c:pt>
                <c:pt idx="29">
                  <c:v>77.401559000000006</c:v>
                </c:pt>
                <c:pt idx="30">
                  <c:v>89.497144000000006</c:v>
                </c:pt>
                <c:pt idx="31">
                  <c:v>96.897244000000001</c:v>
                </c:pt>
                <c:pt idx="32">
                  <c:v>107.387584</c:v>
                </c:pt>
                <c:pt idx="33">
                  <c:v>112.930587</c:v>
                </c:pt>
                <c:pt idx="34">
                  <c:v>116.230997</c:v>
                </c:pt>
                <c:pt idx="35">
                  <c:v>127.60404</c:v>
                </c:pt>
                <c:pt idx="36">
                  <c:v>140.83863600000001</c:v>
                </c:pt>
                <c:pt idx="37">
                  <c:v>145.59874300000001</c:v>
                </c:pt>
                <c:pt idx="38">
                  <c:v>149.50415100000001</c:v>
                </c:pt>
                <c:pt idx="39">
                  <c:v>153.549305</c:v>
                </c:pt>
                <c:pt idx="40">
                  <c:v>158.99437900000001</c:v>
                </c:pt>
                <c:pt idx="41">
                  <c:v>163.85054</c:v>
                </c:pt>
                <c:pt idx="42">
                  <c:v>166.96319299999999</c:v>
                </c:pt>
                <c:pt idx="43">
                  <c:v>174.19268500000001</c:v>
                </c:pt>
                <c:pt idx="44">
                  <c:v>193.60013499999999</c:v>
                </c:pt>
                <c:pt idx="45">
                  <c:v>202.13654399999999</c:v>
                </c:pt>
                <c:pt idx="46">
                  <c:v>210.77708699999999</c:v>
                </c:pt>
                <c:pt idx="47">
                  <c:v>218.291563</c:v>
                </c:pt>
                <c:pt idx="48">
                  <c:v>234.00338500000001</c:v>
                </c:pt>
                <c:pt idx="49">
                  <c:v>282.39815499999997</c:v>
                </c:pt>
                <c:pt idx="50">
                  <c:v>303.903749</c:v>
                </c:pt>
                <c:pt idx="51">
                  <c:v>360.64038599999998</c:v>
                </c:pt>
                <c:pt idx="52">
                  <c:v>430.09661199999999</c:v>
                </c:pt>
                <c:pt idx="53">
                  <c:v>493.14539300000001</c:v>
                </c:pt>
                <c:pt idx="54">
                  <c:v>525.69153200000005</c:v>
                </c:pt>
                <c:pt idx="55">
                  <c:v>548.55668400000002</c:v>
                </c:pt>
                <c:pt idx="56">
                  <c:v>596.50621999999998</c:v>
                </c:pt>
                <c:pt idx="57">
                  <c:v>619.36917300000005</c:v>
                </c:pt>
                <c:pt idx="58">
                  <c:v>637.90264400000001</c:v>
                </c:pt>
                <c:pt idx="59">
                  <c:v>674.26583500000004</c:v>
                </c:pt>
                <c:pt idx="60">
                  <c:v>696.56438300000002</c:v>
                </c:pt>
                <c:pt idx="61">
                  <c:v>794.56720600000006</c:v>
                </c:pt>
                <c:pt idx="62">
                  <c:v>922.70014200000003</c:v>
                </c:pt>
                <c:pt idx="63">
                  <c:v>948.66546100000005</c:v>
                </c:pt>
                <c:pt idx="64">
                  <c:v>966.30789800000002</c:v>
                </c:pt>
                <c:pt idx="65">
                  <c:v>986.89218800000003</c:v>
                </c:pt>
                <c:pt idx="66">
                  <c:v>1012.744173</c:v>
                </c:pt>
                <c:pt idx="67">
                  <c:v>1062.3583570000001</c:v>
                </c:pt>
                <c:pt idx="68">
                  <c:v>1100.7567879999999</c:v>
                </c:pt>
                <c:pt idx="69">
                  <c:v>1119.100434</c:v>
                </c:pt>
                <c:pt idx="70">
                  <c:v>1185.181026</c:v>
                </c:pt>
                <c:pt idx="71">
                  <c:v>1195.7303099999999</c:v>
                </c:pt>
                <c:pt idx="72">
                  <c:v>1222.8147469999999</c:v>
                </c:pt>
                <c:pt idx="73">
                  <c:v>1247.1592450000001</c:v>
                </c:pt>
                <c:pt idx="74">
                  <c:v>1301.6357869999999</c:v>
                </c:pt>
                <c:pt idx="75">
                  <c:v>1326.995533</c:v>
                </c:pt>
                <c:pt idx="76">
                  <c:v>1352.9479550000001</c:v>
                </c:pt>
                <c:pt idx="77">
                  <c:v>1370.7480330000001</c:v>
                </c:pt>
                <c:pt idx="78">
                  <c:v>1404.0464239999999</c:v>
                </c:pt>
                <c:pt idx="79">
                  <c:v>1472.6391590000001</c:v>
                </c:pt>
                <c:pt idx="80">
                  <c:v>1493.1719559999999</c:v>
                </c:pt>
                <c:pt idx="81">
                  <c:v>1516.603194</c:v>
                </c:pt>
                <c:pt idx="82">
                  <c:v>1553.5813459999999</c:v>
                </c:pt>
                <c:pt idx="83">
                  <c:v>1619.503956</c:v>
                </c:pt>
                <c:pt idx="84">
                  <c:v>1665.3616380000001</c:v>
                </c:pt>
                <c:pt idx="85">
                  <c:v>1701.574703</c:v>
                </c:pt>
                <c:pt idx="86">
                  <c:v>1752.87916</c:v>
                </c:pt>
                <c:pt idx="87">
                  <c:v>1797.459024</c:v>
                </c:pt>
                <c:pt idx="88">
                  <c:v>1922.0219750000001</c:v>
                </c:pt>
                <c:pt idx="89">
                  <c:v>1955.541978</c:v>
                </c:pt>
                <c:pt idx="90">
                  <c:v>1989.903045</c:v>
                </c:pt>
                <c:pt idx="91">
                  <c:v>2063.4940889999998</c:v>
                </c:pt>
                <c:pt idx="92">
                  <c:v>2133.6922589999999</c:v>
                </c:pt>
                <c:pt idx="93">
                  <c:v>2159.871455</c:v>
                </c:pt>
                <c:pt idx="94">
                  <c:v>2265.4367130000001</c:v>
                </c:pt>
                <c:pt idx="95">
                  <c:v>2294.6937349999998</c:v>
                </c:pt>
                <c:pt idx="96">
                  <c:v>2341.345984</c:v>
                </c:pt>
                <c:pt idx="97">
                  <c:v>2423.9508620000001</c:v>
                </c:pt>
                <c:pt idx="98">
                  <c:v>2513.7285139999999</c:v>
                </c:pt>
                <c:pt idx="99">
                  <c:v>2582.196633</c:v>
                </c:pt>
                <c:pt idx="100">
                  <c:v>2666.8527949999998</c:v>
                </c:pt>
                <c:pt idx="101">
                  <c:v>2759.7292259999999</c:v>
                </c:pt>
                <c:pt idx="102">
                  <c:v>2837.3022900000001</c:v>
                </c:pt>
                <c:pt idx="103">
                  <c:v>3572.1189519999998</c:v>
                </c:pt>
                <c:pt idx="104">
                  <c:v>3702.1186870000001</c:v>
                </c:pt>
                <c:pt idx="105">
                  <c:v>3828.7004900000002</c:v>
                </c:pt>
                <c:pt idx="106">
                  <c:v>3939.2608209999999</c:v>
                </c:pt>
                <c:pt idx="107">
                  <c:v>3986.0849549999998</c:v>
                </c:pt>
                <c:pt idx="108">
                  <c:v>4071.38771</c:v>
                </c:pt>
                <c:pt idx="109">
                  <c:v>4380.1104169999999</c:v>
                </c:pt>
                <c:pt idx="110">
                  <c:v>4636.6351599999998</c:v>
                </c:pt>
                <c:pt idx="111">
                  <c:v>4754.6402600000001</c:v>
                </c:pt>
                <c:pt idx="112">
                  <c:v>4856.1276719999996</c:v>
                </c:pt>
                <c:pt idx="113">
                  <c:v>4944.6719169999997</c:v>
                </c:pt>
                <c:pt idx="114">
                  <c:v>5125.2945479999998</c:v>
                </c:pt>
                <c:pt idx="115">
                  <c:v>5233.7998829999997</c:v>
                </c:pt>
                <c:pt idx="116">
                  <c:v>5338.7345640000003</c:v>
                </c:pt>
                <c:pt idx="117">
                  <c:v>5411.676168</c:v>
                </c:pt>
                <c:pt idx="118">
                  <c:v>5489.1147739999997</c:v>
                </c:pt>
                <c:pt idx="119">
                  <c:v>5829.4483550000004</c:v>
                </c:pt>
                <c:pt idx="120">
                  <c:v>5967.1096909999997</c:v>
                </c:pt>
                <c:pt idx="121">
                  <c:v>6232.673718</c:v>
                </c:pt>
                <c:pt idx="122">
                  <c:v>6362.6946399999997</c:v>
                </c:pt>
                <c:pt idx="123">
                  <c:v>6440.4748920000002</c:v>
                </c:pt>
                <c:pt idx="124">
                  <c:v>6606.3435399999998</c:v>
                </c:pt>
                <c:pt idx="125">
                  <c:v>6761.9115899999997</c:v>
                </c:pt>
                <c:pt idx="126">
                  <c:v>6850.3454019999999</c:v>
                </c:pt>
                <c:pt idx="127">
                  <c:v>6967.2988009999999</c:v>
                </c:pt>
                <c:pt idx="128">
                  <c:v>7119.252074</c:v>
                </c:pt>
                <c:pt idx="129">
                  <c:v>7462.8797649999997</c:v>
                </c:pt>
                <c:pt idx="130">
                  <c:v>7804.8562890000003</c:v>
                </c:pt>
                <c:pt idx="131">
                  <c:v>8039.0407560000003</c:v>
                </c:pt>
                <c:pt idx="132">
                  <c:v>8319.068851</c:v>
                </c:pt>
                <c:pt idx="133">
                  <c:v>8413.4857059999995</c:v>
                </c:pt>
                <c:pt idx="134">
                  <c:v>8534.125258</c:v>
                </c:pt>
                <c:pt idx="135">
                  <c:v>8853.3804770000006</c:v>
                </c:pt>
                <c:pt idx="136">
                  <c:v>8957.7967160000007</c:v>
                </c:pt>
                <c:pt idx="137">
                  <c:v>9071.8987340000003</c:v>
                </c:pt>
                <c:pt idx="138">
                  <c:v>9352.7092990000001</c:v>
                </c:pt>
                <c:pt idx="139">
                  <c:v>9586.0233530000005</c:v>
                </c:pt>
                <c:pt idx="140">
                  <c:v>9866.1492340000004</c:v>
                </c:pt>
                <c:pt idx="141">
                  <c:v>10045.532154</c:v>
                </c:pt>
                <c:pt idx="142">
                  <c:v>10563.513569000001</c:v>
                </c:pt>
                <c:pt idx="143">
                  <c:v>10773.556983</c:v>
                </c:pt>
                <c:pt idx="144">
                  <c:v>11121.204110000001</c:v>
                </c:pt>
                <c:pt idx="145">
                  <c:v>11306.633688</c:v>
                </c:pt>
                <c:pt idx="146">
                  <c:v>11587.922337</c:v>
                </c:pt>
                <c:pt idx="147">
                  <c:v>11758.637156000001</c:v>
                </c:pt>
                <c:pt idx="148">
                  <c:v>11920.205297</c:v>
                </c:pt>
                <c:pt idx="149">
                  <c:v>12151.338121999999</c:v>
                </c:pt>
                <c:pt idx="150">
                  <c:v>12312.146429</c:v>
                </c:pt>
                <c:pt idx="151">
                  <c:v>12460.976898000001</c:v>
                </c:pt>
                <c:pt idx="152">
                  <c:v>12580.145075</c:v>
                </c:pt>
                <c:pt idx="153">
                  <c:v>12741.829395999999</c:v>
                </c:pt>
                <c:pt idx="154">
                  <c:v>13273.178086</c:v>
                </c:pt>
                <c:pt idx="155">
                  <c:v>13442.747613</c:v>
                </c:pt>
                <c:pt idx="156">
                  <c:v>13648.872207</c:v>
                </c:pt>
                <c:pt idx="157">
                  <c:v>13786.945989</c:v>
                </c:pt>
                <c:pt idx="158">
                  <c:v>14072.726515</c:v>
                </c:pt>
                <c:pt idx="159">
                  <c:v>14248.880032999999</c:v>
                </c:pt>
                <c:pt idx="160">
                  <c:v>14370.608085</c:v>
                </c:pt>
                <c:pt idx="161">
                  <c:v>14560.402898</c:v>
                </c:pt>
                <c:pt idx="162">
                  <c:v>14829.838374000001</c:v>
                </c:pt>
                <c:pt idx="163">
                  <c:v>15039.082304</c:v>
                </c:pt>
                <c:pt idx="164">
                  <c:v>15156.694113</c:v>
                </c:pt>
                <c:pt idx="165">
                  <c:v>15328.671138</c:v>
                </c:pt>
                <c:pt idx="166">
                  <c:v>15488.368213</c:v>
                </c:pt>
                <c:pt idx="167">
                  <c:v>15641.75222</c:v>
                </c:pt>
                <c:pt idx="168">
                  <c:v>15810.346376</c:v>
                </c:pt>
                <c:pt idx="169">
                  <c:v>16050.201114</c:v>
                </c:pt>
                <c:pt idx="170">
                  <c:v>16258.389832999999</c:v>
                </c:pt>
                <c:pt idx="171">
                  <c:v>16468.021991000001</c:v>
                </c:pt>
                <c:pt idx="172">
                  <c:v>16628.101897</c:v>
                </c:pt>
                <c:pt idx="173">
                  <c:v>16819.980683999998</c:v>
                </c:pt>
                <c:pt idx="174">
                  <c:v>16981.532362000002</c:v>
                </c:pt>
                <c:pt idx="175">
                  <c:v>17119.233168999999</c:v>
                </c:pt>
                <c:pt idx="176">
                  <c:v>17287.702982999999</c:v>
                </c:pt>
                <c:pt idx="177">
                  <c:v>17478.874087</c:v>
                </c:pt>
                <c:pt idx="178">
                  <c:v>17714.728995000001</c:v>
                </c:pt>
                <c:pt idx="179">
                  <c:v>17928.254848</c:v>
                </c:pt>
                <c:pt idx="180">
                  <c:v>18127.039229999998</c:v>
                </c:pt>
                <c:pt idx="181">
                  <c:v>18310.174534000002</c:v>
                </c:pt>
                <c:pt idx="182">
                  <c:v>18510.555747999999</c:v>
                </c:pt>
                <c:pt idx="183">
                  <c:v>18705.985513</c:v>
                </c:pt>
                <c:pt idx="184">
                  <c:v>18944.781054999999</c:v>
                </c:pt>
                <c:pt idx="185">
                  <c:v>19244.911091999998</c:v>
                </c:pt>
                <c:pt idx="186">
                  <c:v>19647.812811</c:v>
                </c:pt>
                <c:pt idx="187">
                  <c:v>19889.383383</c:v>
                </c:pt>
                <c:pt idx="188">
                  <c:v>20143.677671000001</c:v>
                </c:pt>
                <c:pt idx="189">
                  <c:v>20422.809699000001</c:v>
                </c:pt>
                <c:pt idx="190">
                  <c:v>20693.773636000002</c:v>
                </c:pt>
                <c:pt idx="191">
                  <c:v>20968.773151000001</c:v>
                </c:pt>
                <c:pt idx="192">
                  <c:v>21209.482978</c:v>
                </c:pt>
                <c:pt idx="193">
                  <c:v>21432.183113999999</c:v>
                </c:pt>
                <c:pt idx="194">
                  <c:v>22032.524528999998</c:v>
                </c:pt>
                <c:pt idx="195">
                  <c:v>22353.978995000001</c:v>
                </c:pt>
                <c:pt idx="196">
                  <c:v>22819.289787000002</c:v>
                </c:pt>
                <c:pt idx="197">
                  <c:v>23119.399443999999</c:v>
                </c:pt>
                <c:pt idx="198">
                  <c:v>23490.198173000001</c:v>
                </c:pt>
                <c:pt idx="199">
                  <c:v>23877.036693999999</c:v>
                </c:pt>
                <c:pt idx="200">
                  <c:v>24289.649256000001</c:v>
                </c:pt>
                <c:pt idx="201">
                  <c:v>24583.814773999999</c:v>
                </c:pt>
                <c:pt idx="202">
                  <c:v>24882.77607</c:v>
                </c:pt>
                <c:pt idx="203">
                  <c:v>25169.140547999999</c:v>
                </c:pt>
                <c:pt idx="204">
                  <c:v>25476.608391000002</c:v>
                </c:pt>
                <c:pt idx="205">
                  <c:v>25960.573445000002</c:v>
                </c:pt>
                <c:pt idx="206">
                  <c:v>26329.072518000001</c:v>
                </c:pt>
                <c:pt idx="207">
                  <c:v>26663.739259000002</c:v>
                </c:pt>
                <c:pt idx="208">
                  <c:v>27000.282708999999</c:v>
                </c:pt>
                <c:pt idx="209">
                  <c:v>27356.126316999998</c:v>
                </c:pt>
                <c:pt idx="210">
                  <c:v>27831.180060999999</c:v>
                </c:pt>
                <c:pt idx="211">
                  <c:v>28159.596670999999</c:v>
                </c:pt>
                <c:pt idx="212">
                  <c:v>28615.703108000002</c:v>
                </c:pt>
                <c:pt idx="213">
                  <c:v>29394.273024999999</c:v>
                </c:pt>
                <c:pt idx="214">
                  <c:v>29778.783426999998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15D-0C48-821E-68F961AC8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4983999"/>
        <c:axId val="1473842079"/>
      </c:scatterChart>
      <c:valAx>
        <c:axId val="1424983999"/>
        <c:scaling>
          <c:orientation val="minMax"/>
          <c:max val="2026.5"/>
          <c:min val="200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cross"/>
        <c:minorTickMark val="cross"/>
        <c:tickLblPos val="nextTo"/>
        <c:spPr>
          <a:noFill/>
          <a:ln w="1587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73842079"/>
        <c:crosses val="autoZero"/>
        <c:crossBetween val="midCat"/>
        <c:majorUnit val="2"/>
        <c:minorUnit val="1"/>
      </c:valAx>
      <c:valAx>
        <c:axId val="1473842079"/>
        <c:scaling>
          <c:orientation val="minMax"/>
          <c:max val="3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Total Size (TB)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1587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24983999"/>
        <c:crosses val="autoZero"/>
        <c:crossBetween val="midCat"/>
        <c:majorUnit val="5000"/>
        <c:minorUnit val="1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 i="0" baseline="0">
          <a:latin typeface="+mn-lt"/>
        </a:defRPr>
      </a:pPr>
      <a:endParaRPr lang="en-CH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065940210476267E-2"/>
          <c:y val="9.9971718626347669E-2"/>
          <c:w val="0.87362156971156291"/>
          <c:h val="0.5784153535129745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35-B04E-A98F-08F220F0B82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35-B04E-A98F-08F220F0B82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35-B04E-A98F-08F220F0B82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35-B04E-A98F-08F220F0B825}"/>
                </c:ext>
              </c:extLst>
            </c:dLbl>
            <c:dLbl>
              <c:idx val="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-5400000" vert="horz"/>
                <a:lstStyle/>
                <a:p>
                  <a:pPr>
                    <a:defRPr/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935-B04E-A98F-08F220F0B825}"/>
                </c:ext>
              </c:extLst>
            </c:dLbl>
            <c:dLbl>
              <c:idx val="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-5400000" vert="horz"/>
                <a:lstStyle/>
                <a:p>
                  <a:pPr>
                    <a:defRPr/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935-B04E-A98F-08F220F0B825}"/>
                </c:ext>
              </c:extLst>
            </c:dLbl>
            <c:dLbl>
              <c:idx val="6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-5400000" vert="horz"/>
                <a:lstStyle/>
                <a:p>
                  <a:pPr>
                    <a:defRPr/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5935-B04E-A98F-08F220F0B825}"/>
                </c:ext>
              </c:extLst>
            </c:dLbl>
            <c:dLbl>
              <c:idx val="7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-5400000" vert="horz"/>
                <a:lstStyle/>
                <a:p>
                  <a:pPr>
                    <a:defRPr/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935-B04E-A98F-08F220F0B825}"/>
                </c:ext>
              </c:extLst>
            </c:dLbl>
            <c:dLbl>
              <c:idx val="8"/>
              <c:tx>
                <c:rich>
                  <a:bodyPr rot="-5400000" vert="horz"/>
                  <a:lstStyle/>
                  <a:p>
                    <a:pPr>
                      <a:defRPr/>
                    </a:pPr>
                    <a:r>
                      <a:rPr lang="en-US"/>
                      <a:t>3E-3</a:t>
                    </a:r>
                  </a:p>
                </c:rich>
              </c:tx>
              <c:numFmt formatCode="#,##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935-B04E-A98F-08F220F0B82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2E-4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935-B04E-A98F-08F220F0B825}"/>
                </c:ext>
              </c:extLst>
            </c:dLbl>
            <c:dLbl>
              <c:idx val="10"/>
              <c:tx>
                <c:rich>
                  <a:bodyPr rot="-5400000" vert="horz"/>
                  <a:lstStyle/>
                  <a:p>
                    <a:pPr>
                      <a:defRPr/>
                    </a:pPr>
                    <a:r>
                      <a:rPr lang="en-US"/>
                      <a:t>2E-5</a:t>
                    </a:r>
                  </a:p>
                </c:rich>
              </c:tx>
              <c:numFmt formatCode="#,##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935-B04E-A98F-08F220F0B825}"/>
                </c:ext>
              </c:extLst>
            </c:dLbl>
            <c:dLbl>
              <c:idx val="11"/>
              <c:tx>
                <c:rich>
                  <a:bodyPr rot="-5400000" vert="horz"/>
                  <a:lstStyle/>
                  <a:p>
                    <a:pPr>
                      <a:defRPr/>
                    </a:pPr>
                    <a:r>
                      <a:rPr lang="en-US"/>
                      <a:t>1E-5</a:t>
                    </a:r>
                  </a:p>
                </c:rich>
              </c:tx>
              <c:numFmt formatCode="#,##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935-B04E-A98F-08F220F0B825}"/>
                </c:ext>
              </c:extLst>
            </c:dLbl>
            <c:dLbl>
              <c:idx val="12"/>
              <c:tx>
                <c:rich>
                  <a:bodyPr rot="-5400000" vert="horz"/>
                  <a:lstStyle/>
                  <a:p>
                    <a:pPr>
                      <a:defRPr/>
                    </a:pPr>
                    <a:r>
                      <a:rPr lang="en-US"/>
                      <a:t>4E-6</a:t>
                    </a:r>
                  </a:p>
                </c:rich>
              </c:tx>
              <c:numFmt formatCode="#,##0.0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935-B04E-A98F-08F220F0B825}"/>
                </c:ext>
              </c:extLst>
            </c:dLbl>
            <c:dLbl>
              <c:idx val="13"/>
              <c:tx>
                <c:rich>
                  <a:bodyPr rot="-5400000" vert="horz"/>
                  <a:lstStyle/>
                  <a:p>
                    <a:pPr>
                      <a:defRPr/>
                    </a:pPr>
                    <a:r>
                      <a:rPr lang="en-US"/>
                      <a:t>5E-7</a:t>
                    </a:r>
                  </a:p>
                </c:rich>
              </c:tx>
              <c:numFmt formatCode="#,##0.00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935-B04E-A98F-08F220F0B825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935-B04E-A98F-08F220F0B825}"/>
                </c:ext>
              </c:extLst>
            </c:dLbl>
            <c:numFmt formatCode="#,##0.0000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C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'mech-map-pos'!$B$6:$B$20</c:f>
              <c:numCache>
                <c:formatCode>General</c:formatCode>
                <c:ptCount val="15"/>
                <c:pt idx="0">
                  <c:v>34.308667221897899</c:v>
                </c:pt>
                <c:pt idx="1">
                  <c:v>27.0759204613225</c:v>
                </c:pt>
                <c:pt idx="2">
                  <c:v>24.6152575087965</c:v>
                </c:pt>
                <c:pt idx="3">
                  <c:v>11.7101685107324</c:v>
                </c:pt>
                <c:pt idx="4">
                  <c:v>2.06541622612805</c:v>
                </c:pt>
                <c:pt idx="5">
                  <c:v>0.167595980653333</c:v>
                </c:pt>
                <c:pt idx="6">
                  <c:v>4.0551597428038003E-2</c:v>
                </c:pt>
                <c:pt idx="7">
                  <c:v>1.3402536721665801E-2</c:v>
                </c:pt>
                <c:pt idx="8">
                  <c:v>2.7600021898984699E-3</c:v>
                </c:pt>
                <c:pt idx="9">
                  <c:v>2.2454550950928902E-4</c:v>
                </c:pt>
                <c:pt idx="10">
                  <c:v>2.4686291439666502E-5</c:v>
                </c:pt>
                <c:pt idx="11">
                  <c:v>6.6079466984965803E-6</c:v>
                </c:pt>
                <c:pt idx="12">
                  <c:v>3.6156689482339801E-6</c:v>
                </c:pt>
                <c:pt idx="13">
                  <c:v>4.9871295837710106E-7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935-B04E-A98F-08F220F0B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207892048"/>
        <c:axId val="1207773616"/>
      </c:barChart>
      <c:catAx>
        <c:axId val="12078920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CH"/>
          </a:p>
        </c:txPr>
        <c:crossAx val="1207773616"/>
        <c:crosses val="autoZero"/>
        <c:auto val="1"/>
        <c:lblAlgn val="ctr"/>
        <c:lblOffset val="10"/>
        <c:noMultiLvlLbl val="0"/>
      </c:catAx>
      <c:valAx>
        <c:axId val="1207773616"/>
        <c:scaling>
          <c:orientation val="minMax"/>
          <c:max val="40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CH"/>
          </a:p>
        </c:txPr>
        <c:crossAx val="1207892048"/>
        <c:crosses val="autoZero"/>
        <c:crossBetween val="between"/>
        <c:majorUnit val="10"/>
        <c:min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'multi-ssd'!$H$21</c:f>
              <c:strCache>
                <c:ptCount val="1"/>
                <c:pt idx="0">
                  <c:v>SG</c:v>
                </c:pt>
              </c:strCache>
            </c:strRef>
          </c:tx>
          <c:spPr>
            <a:solidFill>
              <a:srgbClr val="9DC686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'multi-ssd'!$I$19:$W$20</c:f>
              <c:multiLvlStrCache>
                <c:ptCount val="15"/>
                <c:lvl>
                  <c:pt idx="0">
                    <c:v>1×</c:v>
                  </c:pt>
                  <c:pt idx="1">
                    <c:v>2×</c:v>
                  </c:pt>
                  <c:pt idx="2">
                    <c:v>4×</c:v>
                  </c:pt>
                  <c:pt idx="3">
                    <c:v>1×</c:v>
                  </c:pt>
                  <c:pt idx="4">
                    <c:v>2×</c:v>
                  </c:pt>
                  <c:pt idx="5">
                    <c:v>4×</c:v>
                  </c:pt>
                  <c:pt idx="6">
                    <c:v>1×</c:v>
                  </c:pt>
                  <c:pt idx="7">
                    <c:v>2×</c:v>
                  </c:pt>
                  <c:pt idx="8">
                    <c:v>4×</c:v>
                  </c:pt>
                  <c:pt idx="9">
                    <c:v>1×</c:v>
                  </c:pt>
                  <c:pt idx="10">
                    <c:v>2×</c:v>
                  </c:pt>
                  <c:pt idx="11">
                    <c:v>4×</c:v>
                  </c:pt>
                  <c:pt idx="12">
                    <c:v>1×</c:v>
                  </c:pt>
                  <c:pt idx="13">
                    <c:v>2×</c:v>
                  </c:pt>
                  <c:pt idx="14">
                    <c:v>4×</c:v>
                  </c:pt>
                </c:lvl>
                <c:lvl>
                  <c:pt idx="0">
                    <c:v>RS1</c:v>
                  </c:pt>
                  <c:pt idx="3">
                    <c:v>RS2</c:v>
                  </c:pt>
                  <c:pt idx="6">
                    <c:v>RS3</c:v>
                  </c:pt>
                  <c:pt idx="9">
                    <c:v>RS4</c:v>
                  </c:pt>
                  <c:pt idx="12">
                    <c:v>RS5</c:v>
                  </c:pt>
                </c:lvl>
              </c:multiLvlStrCache>
            </c:multiLvlStrRef>
          </c:cat>
          <c:val>
            <c:numRef>
              <c:f>'multi-ssd'!$I$21:$W$21</c:f>
              <c:numCache>
                <c:formatCode>General</c:formatCode>
                <c:ptCount val="15"/>
                <c:pt idx="0">
                  <c:v>4.8349945254361089</c:v>
                </c:pt>
                <c:pt idx="1">
                  <c:v>4.8806532129117111</c:v>
                </c:pt>
                <c:pt idx="2">
                  <c:v>4.9038074700195766</c:v>
                </c:pt>
                <c:pt idx="3">
                  <c:v>2.2660765926947199</c:v>
                </c:pt>
                <c:pt idx="4">
                  <c:v>2.2795070049152248</c:v>
                </c:pt>
                <c:pt idx="5">
                  <c:v>2.2862820861574678</c:v>
                </c:pt>
                <c:pt idx="6">
                  <c:v>28.264350313131317</c:v>
                </c:pt>
                <c:pt idx="7">
                  <c:v>32.597561301585372</c:v>
                </c:pt>
                <c:pt idx="8">
                  <c:v>35.303773806053826</c:v>
                </c:pt>
                <c:pt idx="9">
                  <c:v>2.0524541996980679</c:v>
                </c:pt>
                <c:pt idx="10">
                  <c:v>2.0732367319150602</c:v>
                </c:pt>
                <c:pt idx="11">
                  <c:v>2.0837866293902416</c:v>
                </c:pt>
                <c:pt idx="12">
                  <c:v>1.5077945817854042</c:v>
                </c:pt>
                <c:pt idx="13">
                  <c:v>1.5082324240026044</c:v>
                </c:pt>
                <c:pt idx="14">
                  <c:v>1.5084514402717537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F-8F49-8212-A0646AB28637}"/>
            </c:ext>
          </c:extLst>
        </c:ser>
        <c:ser>
          <c:idx val="1"/>
          <c:order val="1"/>
          <c:tx>
            <c:strRef>
              <c:f>'multi-ssd'!$H$22</c:f>
              <c:strCache>
                <c:ptCount val="1"/>
                <c:pt idx="0">
                  <c:v>SG+ISF</c:v>
                </c:pt>
              </c:strCache>
            </c:strRef>
          </c:tx>
          <c:spPr>
            <a:solidFill>
              <a:srgbClr val="D1F0C3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'multi-ssd'!$I$19:$W$20</c:f>
              <c:multiLvlStrCache>
                <c:ptCount val="15"/>
                <c:lvl>
                  <c:pt idx="0">
                    <c:v>1×</c:v>
                  </c:pt>
                  <c:pt idx="1">
                    <c:v>2×</c:v>
                  </c:pt>
                  <c:pt idx="2">
                    <c:v>4×</c:v>
                  </c:pt>
                  <c:pt idx="3">
                    <c:v>1×</c:v>
                  </c:pt>
                  <c:pt idx="4">
                    <c:v>2×</c:v>
                  </c:pt>
                  <c:pt idx="5">
                    <c:v>4×</c:v>
                  </c:pt>
                  <c:pt idx="6">
                    <c:v>1×</c:v>
                  </c:pt>
                  <c:pt idx="7">
                    <c:v>2×</c:v>
                  </c:pt>
                  <c:pt idx="8">
                    <c:v>4×</c:v>
                  </c:pt>
                  <c:pt idx="9">
                    <c:v>1×</c:v>
                  </c:pt>
                  <c:pt idx="10">
                    <c:v>2×</c:v>
                  </c:pt>
                  <c:pt idx="11">
                    <c:v>4×</c:v>
                  </c:pt>
                  <c:pt idx="12">
                    <c:v>1×</c:v>
                  </c:pt>
                  <c:pt idx="13">
                    <c:v>2×</c:v>
                  </c:pt>
                  <c:pt idx="14">
                    <c:v>4×</c:v>
                  </c:pt>
                </c:lvl>
                <c:lvl>
                  <c:pt idx="0">
                    <c:v>RS1</c:v>
                  </c:pt>
                  <c:pt idx="3">
                    <c:v>RS2</c:v>
                  </c:pt>
                  <c:pt idx="6">
                    <c:v>RS3</c:v>
                  </c:pt>
                  <c:pt idx="9">
                    <c:v>RS4</c:v>
                  </c:pt>
                  <c:pt idx="12">
                    <c:v>RS5</c:v>
                  </c:pt>
                </c:lvl>
              </c:multiLvlStrCache>
            </c:multiLvlStrRef>
          </c:cat>
          <c:val>
            <c:numRef>
              <c:f>'multi-ssd'!$I$22:$W$22</c:f>
              <c:numCache>
                <c:formatCode>General</c:formatCode>
                <c:ptCount val="15"/>
                <c:pt idx="0">
                  <c:v>7.1505148231051967</c:v>
                </c:pt>
                <c:pt idx="1">
                  <c:v>7.2508318437040806</c:v>
                </c:pt>
                <c:pt idx="2">
                  <c:v>7.3020533475220013</c:v>
                </c:pt>
                <c:pt idx="3">
                  <c:v>10.332800099212482</c:v>
                </c:pt>
                <c:pt idx="4">
                  <c:v>10.618057472040528</c:v>
                </c:pt>
                <c:pt idx="5">
                  <c:v>10.766675150030709</c:v>
                </c:pt>
                <c:pt idx="6">
                  <c:v>58.695652173913039</c:v>
                </c:pt>
                <c:pt idx="7">
                  <c:v>94.462311426986858</c:v>
                </c:pt>
                <c:pt idx="8">
                  <c:v>121.4377036723931</c:v>
                </c:pt>
                <c:pt idx="9">
                  <c:v>2.0524541996980679</c:v>
                </c:pt>
                <c:pt idx="10">
                  <c:v>2.0732367319150602</c:v>
                </c:pt>
                <c:pt idx="11">
                  <c:v>2.0837866293902416</c:v>
                </c:pt>
                <c:pt idx="12">
                  <c:v>15.052846337055119</c:v>
                </c:pt>
                <c:pt idx="13">
                  <c:v>30.105692674110237</c:v>
                </c:pt>
                <c:pt idx="14">
                  <c:v>60.211385341506755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4F-8F49-8212-A0646AB28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54005151"/>
        <c:axId val="1460020639"/>
      </c:barChart>
      <c:catAx>
        <c:axId val="1654005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460020639"/>
        <c:crosses val="autoZero"/>
        <c:auto val="1"/>
        <c:lblAlgn val="ctr"/>
        <c:lblOffset val="100"/>
        <c:noMultiLvlLbl val="0"/>
      </c:catAx>
      <c:valAx>
        <c:axId val="1460020639"/>
        <c:scaling>
          <c:logBase val="10"/>
          <c:orientation val="minMax"/>
          <c:max val="140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654005151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264226315395201"/>
          <c:y val="0.12754778405695294"/>
          <c:w val="0.23023139831212441"/>
          <c:h val="0.11126778795507702"/>
        </c:manualLayout>
      </c:layout>
      <c:overlay val="0"/>
      <c:spPr>
        <a:solidFill>
          <a:schemeClr val="bg1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869800732793433E-2"/>
          <c:y val="6.9348262355430568E-2"/>
          <c:w val="0.90173249452443227"/>
          <c:h val="0.474536035386316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Sheet1!$C$12</c:f>
              <c:strCache>
                <c:ptCount val="1"/>
                <c:pt idx="0">
                  <c:v>Finding Mismatches</c:v>
                </c:pt>
              </c:strCache>
            </c:strRef>
          </c:tx>
          <c:spPr>
            <a:noFill/>
            <a:ln w="1587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6190D9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6E-D442-98AF-573700CDC45B}"/>
              </c:ext>
            </c:extLst>
          </c:dPt>
          <c:dPt>
            <c:idx val="2"/>
            <c:invertIfNegative val="0"/>
            <c:bubble3D val="0"/>
            <c:spPr>
              <a:solidFill>
                <a:srgbClr val="74C476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6E-D442-98AF-573700CDC45B}"/>
              </c:ext>
            </c:extLst>
          </c:dPt>
          <c:dPt>
            <c:idx val="4"/>
            <c:invertIfNegative val="0"/>
            <c:bubble3D val="0"/>
            <c:spPr>
              <a:solidFill>
                <a:srgbClr val="6190D9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6E-D442-98AF-573700CDC45B}"/>
              </c:ext>
            </c:extLst>
          </c:dPt>
          <c:dPt>
            <c:idx val="5"/>
            <c:invertIfNegative val="0"/>
            <c:bubble3D val="0"/>
            <c:spPr>
              <a:solidFill>
                <a:srgbClr val="74C476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6E-D442-98AF-573700CDC45B}"/>
              </c:ext>
            </c:extLst>
          </c:dPt>
          <c:dPt>
            <c:idx val="7"/>
            <c:invertIfNegative val="0"/>
            <c:bubble3D val="0"/>
            <c:spPr>
              <a:solidFill>
                <a:srgbClr val="6190D9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B6E-D442-98AF-573700CDC45B}"/>
              </c:ext>
            </c:extLst>
          </c:dPt>
          <c:dPt>
            <c:idx val="8"/>
            <c:invertIfNegative val="0"/>
            <c:bubble3D val="0"/>
            <c:spPr>
              <a:solidFill>
                <a:srgbClr val="74C476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B6E-D442-98AF-573700CDC45B}"/>
              </c:ext>
            </c:extLst>
          </c:dPt>
          <c:dPt>
            <c:idx val="10"/>
            <c:invertIfNegative val="0"/>
            <c:bubble3D val="0"/>
            <c:spPr>
              <a:solidFill>
                <a:srgbClr val="6190D9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B6E-D442-98AF-573700CDC45B}"/>
              </c:ext>
            </c:extLst>
          </c:dPt>
          <c:dPt>
            <c:idx val="11"/>
            <c:invertIfNegative val="0"/>
            <c:bubble3D val="0"/>
            <c:spPr>
              <a:solidFill>
                <a:srgbClr val="74C476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B6E-D442-98AF-573700CDC45B}"/>
              </c:ext>
            </c:extLst>
          </c:dPt>
          <c:dPt>
            <c:idx val="13"/>
            <c:invertIfNegative val="0"/>
            <c:bubble3D val="0"/>
            <c:spPr>
              <a:solidFill>
                <a:srgbClr val="6190D9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B6E-D442-98AF-573700CDC45B}"/>
              </c:ext>
            </c:extLst>
          </c:dPt>
          <c:dPt>
            <c:idx val="14"/>
            <c:invertIfNegative val="0"/>
            <c:bubble3D val="0"/>
            <c:spPr>
              <a:solidFill>
                <a:srgbClr val="74C476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B6E-D442-98AF-573700CDC45B}"/>
              </c:ext>
            </c:extLst>
          </c:dPt>
          <c:cat>
            <c:multiLvlStrRef>
              <c:f>Sheet1!$A$13:$B$27</c:f>
              <c:multiLvlStrCache>
                <c:ptCount val="15"/>
                <c:lvl>
                  <c:pt idx="0">
                    <c:v>pigz</c:v>
                  </c:pt>
                  <c:pt idx="1">
                    <c:v>(N)Spr</c:v>
                  </c:pt>
                  <c:pt idx="2">
                    <c:v>SAGe</c:v>
                  </c:pt>
                  <c:pt idx="3">
                    <c:v>pigz</c:v>
                  </c:pt>
                  <c:pt idx="4">
                    <c:v>(N)Spr</c:v>
                  </c:pt>
                  <c:pt idx="5">
                    <c:v>SAGe</c:v>
                  </c:pt>
                  <c:pt idx="6">
                    <c:v>pigz</c:v>
                  </c:pt>
                  <c:pt idx="7">
                    <c:v>(N)Spr</c:v>
                  </c:pt>
                  <c:pt idx="8">
                    <c:v>SAGe</c:v>
                  </c:pt>
                  <c:pt idx="9">
                    <c:v>pigz</c:v>
                  </c:pt>
                  <c:pt idx="10">
                    <c:v>(N)Spr</c:v>
                  </c:pt>
                  <c:pt idx="11">
                    <c:v>SAGe</c:v>
                  </c:pt>
                  <c:pt idx="12">
                    <c:v>pigz</c:v>
                  </c:pt>
                  <c:pt idx="13">
                    <c:v>(N)Spr</c:v>
                  </c:pt>
                  <c:pt idx="14">
                    <c:v>SAGe</c:v>
                  </c:pt>
                </c:lvl>
                <c:lvl>
                  <c:pt idx="0">
                    <c:v>RS1</c:v>
                  </c:pt>
                  <c:pt idx="3">
                    <c:v>RS2</c:v>
                  </c:pt>
                  <c:pt idx="6">
                    <c:v>RS3</c:v>
                  </c:pt>
                  <c:pt idx="9">
                    <c:v>RS4</c:v>
                  </c:pt>
                  <c:pt idx="12">
                    <c:v>RS5</c:v>
                  </c:pt>
                </c:lvl>
              </c:multiLvlStrCache>
            </c:multiLvlStrRef>
          </c:cat>
          <c:val>
            <c:numRef>
              <c:f>Sheet1!$C$13:$C$27</c:f>
              <c:numCache>
                <c:formatCode>General</c:formatCode>
                <c:ptCount val="15"/>
                <c:pt idx="0">
                  <c:v>0</c:v>
                </c:pt>
                <c:pt idx="1">
                  <c:v>0.92771084337349397</c:v>
                </c:pt>
                <c:pt idx="2">
                  <c:v>0.92771084337349397</c:v>
                </c:pt>
                <c:pt idx="3">
                  <c:v>0</c:v>
                </c:pt>
                <c:pt idx="4">
                  <c:v>0.94686907020872868</c:v>
                </c:pt>
                <c:pt idx="5">
                  <c:v>0.94686907020872868</c:v>
                </c:pt>
                <c:pt idx="6">
                  <c:v>0</c:v>
                </c:pt>
                <c:pt idx="7">
                  <c:v>0.93406593406593408</c:v>
                </c:pt>
                <c:pt idx="8">
                  <c:v>0.93406593406593408</c:v>
                </c:pt>
                <c:pt idx="9">
                  <c:v>0</c:v>
                </c:pt>
                <c:pt idx="10">
                  <c:v>0.93822393822393824</c:v>
                </c:pt>
                <c:pt idx="11">
                  <c:v>0.93822393822393824</c:v>
                </c:pt>
                <c:pt idx="12">
                  <c:v>0</c:v>
                </c:pt>
                <c:pt idx="13">
                  <c:v>0.97697160883280754</c:v>
                </c:pt>
                <c:pt idx="14">
                  <c:v>0.97697160883280754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B6E-D442-98AF-573700CDC45B}"/>
            </c:ext>
          </c:extLst>
        </c:ser>
        <c:ser>
          <c:idx val="1"/>
          <c:order val="1"/>
          <c:tx>
            <c:strRef>
              <c:f>Sheet1!$D$12</c:f>
              <c:strCache>
                <c:ptCount val="1"/>
                <c:pt idx="0">
                  <c:v>Encoding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16-7B6E-D442-98AF-573700CDC45B}"/>
              </c:ext>
            </c:extLst>
          </c:dPt>
          <c:dPt>
            <c:idx val="1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6190D9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18-7B6E-D442-98AF-573700CDC45B}"/>
              </c:ext>
            </c:extLst>
          </c:dPt>
          <c:dPt>
            <c:idx val="2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74C476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1A-7B6E-D442-98AF-573700CDC45B}"/>
              </c:ext>
            </c:extLst>
          </c:dPt>
          <c:dPt>
            <c:idx val="3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1C-7B6E-D442-98AF-573700CDC45B}"/>
              </c:ext>
            </c:extLst>
          </c:dPt>
          <c:dPt>
            <c:idx val="4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6190D9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1E-7B6E-D442-98AF-573700CDC45B}"/>
              </c:ext>
            </c:extLst>
          </c:dPt>
          <c:dPt>
            <c:idx val="5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74C476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0-7B6E-D442-98AF-573700CDC45B}"/>
              </c:ext>
            </c:extLst>
          </c:dPt>
          <c:dPt>
            <c:idx val="6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2-7B6E-D442-98AF-573700CDC45B}"/>
              </c:ext>
            </c:extLst>
          </c:dPt>
          <c:dPt>
            <c:idx val="7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6190D9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4-7B6E-D442-98AF-573700CDC45B}"/>
              </c:ext>
            </c:extLst>
          </c:dPt>
          <c:dPt>
            <c:idx val="8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74C476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6-7B6E-D442-98AF-573700CDC45B}"/>
              </c:ext>
            </c:extLst>
          </c:dPt>
          <c:dPt>
            <c:idx val="9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8-7B6E-D442-98AF-573700CDC45B}"/>
              </c:ext>
            </c:extLst>
          </c:dPt>
          <c:dPt>
            <c:idx val="10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6190D9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A-7B6E-D442-98AF-573700CDC45B}"/>
              </c:ext>
            </c:extLst>
          </c:dPt>
          <c:dPt>
            <c:idx val="11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74C476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C-7B6E-D442-98AF-573700CDC45B}"/>
              </c:ext>
            </c:extLst>
          </c:dPt>
          <c:dPt>
            <c:idx val="12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2E-7B6E-D442-98AF-573700CDC45B}"/>
              </c:ext>
            </c:extLst>
          </c:dPt>
          <c:dPt>
            <c:idx val="13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6190D9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30-7B6E-D442-98AF-573700CDC45B}"/>
              </c:ext>
            </c:extLst>
          </c:dPt>
          <c:dPt>
            <c:idx val="14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rgbClr val="74C476"/>
                </a:bgClr>
              </a:pattFill>
              <a:ln w="158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32-7B6E-D442-98AF-573700CDC45B}"/>
              </c:ext>
            </c:extLst>
          </c:dPt>
          <c:cat>
            <c:multiLvlStrRef>
              <c:f>Sheet1!$A$13:$B$27</c:f>
              <c:multiLvlStrCache>
                <c:ptCount val="15"/>
                <c:lvl>
                  <c:pt idx="0">
                    <c:v>pigz</c:v>
                  </c:pt>
                  <c:pt idx="1">
                    <c:v>(N)Spr</c:v>
                  </c:pt>
                  <c:pt idx="2">
                    <c:v>SAGe</c:v>
                  </c:pt>
                  <c:pt idx="3">
                    <c:v>pigz</c:v>
                  </c:pt>
                  <c:pt idx="4">
                    <c:v>(N)Spr</c:v>
                  </c:pt>
                  <c:pt idx="5">
                    <c:v>SAGe</c:v>
                  </c:pt>
                  <c:pt idx="6">
                    <c:v>pigz</c:v>
                  </c:pt>
                  <c:pt idx="7">
                    <c:v>(N)Spr</c:v>
                  </c:pt>
                  <c:pt idx="8">
                    <c:v>SAGe</c:v>
                  </c:pt>
                  <c:pt idx="9">
                    <c:v>pigz</c:v>
                  </c:pt>
                  <c:pt idx="10">
                    <c:v>(N)Spr</c:v>
                  </c:pt>
                  <c:pt idx="11">
                    <c:v>SAGe</c:v>
                  </c:pt>
                  <c:pt idx="12">
                    <c:v>pigz</c:v>
                  </c:pt>
                  <c:pt idx="13">
                    <c:v>(N)Spr</c:v>
                  </c:pt>
                  <c:pt idx="14">
                    <c:v>SAGe</c:v>
                  </c:pt>
                </c:lvl>
                <c:lvl>
                  <c:pt idx="0">
                    <c:v>RS1</c:v>
                  </c:pt>
                  <c:pt idx="3">
                    <c:v>RS2</c:v>
                  </c:pt>
                  <c:pt idx="6">
                    <c:v>RS3</c:v>
                  </c:pt>
                  <c:pt idx="9">
                    <c:v>RS4</c:v>
                  </c:pt>
                  <c:pt idx="12">
                    <c:v>RS5</c:v>
                  </c:pt>
                </c:lvl>
              </c:multiLvlStrCache>
            </c:multiLvlStrRef>
          </c:cat>
          <c:val>
            <c:numRef>
              <c:f>Sheet1!$D$13:$D$27</c:f>
              <c:numCache>
                <c:formatCode>General</c:formatCode>
                <c:ptCount val="15"/>
                <c:pt idx="0">
                  <c:v>5.1807228915662647E-2</c:v>
                </c:pt>
                <c:pt idx="1">
                  <c:v>7.2289156626506021E-2</c:v>
                </c:pt>
                <c:pt idx="2">
                  <c:v>1.2048192771084338E-2</c:v>
                </c:pt>
                <c:pt idx="3">
                  <c:v>9.5825426944971537E-2</c:v>
                </c:pt>
                <c:pt idx="4">
                  <c:v>5.3130929791271347E-2</c:v>
                </c:pt>
                <c:pt idx="5">
                  <c:v>1.8975332068311196E-3</c:v>
                </c:pt>
                <c:pt idx="6">
                  <c:v>3.5714285714285712E-2</c:v>
                </c:pt>
                <c:pt idx="7">
                  <c:v>6.5934065934065936E-2</c:v>
                </c:pt>
                <c:pt idx="8">
                  <c:v>1.098901098901099E-2</c:v>
                </c:pt>
                <c:pt idx="9">
                  <c:v>3.6293436293436294E-2</c:v>
                </c:pt>
                <c:pt idx="10">
                  <c:v>6.1776061776061778E-2</c:v>
                </c:pt>
                <c:pt idx="11">
                  <c:v>1.1583011583011582E-2</c:v>
                </c:pt>
                <c:pt idx="12">
                  <c:v>2.365930599369085E-2</c:v>
                </c:pt>
                <c:pt idx="13">
                  <c:v>2.3028391167192429E-2</c:v>
                </c:pt>
                <c:pt idx="14">
                  <c:v>1.8927444794952682E-3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3-7B6E-D442-98AF-573700CDC4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88734431"/>
        <c:axId val="1688881999"/>
      </c:barChart>
      <c:catAx>
        <c:axId val="1688734431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688881999"/>
        <c:crosses val="autoZero"/>
        <c:auto val="1"/>
        <c:lblAlgn val="ctr"/>
        <c:lblOffset val="10"/>
        <c:tickMarkSkip val="1"/>
        <c:noMultiLvlLbl val="0"/>
      </c:catAx>
      <c:valAx>
        <c:axId val="168888199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688734431"/>
        <c:crosses val="autoZero"/>
        <c:crossBetween val="between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8.7942731916456421E-2"/>
          <c:y val="0.16496249925216058"/>
          <c:w val="0.43518441097930916"/>
          <c:h val="0.16740189898218918"/>
        </c:manualLayout>
      </c:layout>
      <c:overlay val="0"/>
      <c:spPr>
        <a:solidFill>
          <a:schemeClr val="bg1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 i="0" baseline="0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762428302049952E-2"/>
          <c:y val="0.19193642461358998"/>
          <c:w val="0.90457872280543261"/>
          <c:h val="0.660910979877515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'new-full'!$H$6</c:f>
              <c:strCache>
                <c:ptCount val="1"/>
                <c:pt idx="0">
                  <c:v>General-Purpose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'new-full'!$I$5:$N$5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'new-full'!$I$6:$N$6</c:f>
              <c:numCache>
                <c:formatCode>General</c:formatCode>
                <c:ptCount val="6"/>
                <c:pt idx="0">
                  <c:v>0.32069640458005638</c:v>
                </c:pt>
                <c:pt idx="1">
                  <c:v>0.2201780264141166</c:v>
                </c:pt>
                <c:pt idx="2">
                  <c:v>0.52660634877469392</c:v>
                </c:pt>
                <c:pt idx="3">
                  <c:v>0.42172361045888451</c:v>
                </c:pt>
                <c:pt idx="4">
                  <c:v>0.22320724109748261</c:v>
                </c:pt>
                <c:pt idx="5">
                  <c:v>0.32271419611385505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63-574D-8BCF-99E8B6620080}"/>
            </c:ext>
          </c:extLst>
        </c:ser>
        <c:ser>
          <c:idx val="1"/>
          <c:order val="1"/>
          <c:tx>
            <c:strRef>
              <c:f>'new-full'!$H$7</c:f>
              <c:strCache>
                <c:ptCount val="1"/>
                <c:pt idx="0">
                  <c:v>Genomics-Specific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'new-full'!$I$5:$N$5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'new-full'!$I$7:$N$7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63-574D-8BCF-99E8B6620080}"/>
            </c:ext>
          </c:extLst>
        </c:ser>
        <c:ser>
          <c:idx val="3"/>
          <c:order val="2"/>
          <c:tx>
            <c:strRef>
              <c:f>'new-full'!$H$9</c:f>
              <c:strCache>
                <c:ptCount val="1"/>
                <c:pt idx="0">
                  <c:v>Ideal</c:v>
                </c:pt>
              </c:strCache>
            </c:strRef>
          </c:tx>
          <c:spPr>
            <a:solidFill>
              <a:srgbClr val="A7EA52">
                <a:lumMod val="20000"/>
                <a:lumOff val="8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'new-full'!$I$5:$N$5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'new-full'!$I$9:$N$9</c:f>
              <c:numCache>
                <c:formatCode>General</c:formatCode>
                <c:ptCount val="6"/>
                <c:pt idx="0">
                  <c:v>4.8537045976133859</c:v>
                </c:pt>
                <c:pt idx="1">
                  <c:v>2.2778602030402029</c:v>
                </c:pt>
                <c:pt idx="2">
                  <c:v>28.530211488676436</c:v>
                </c:pt>
                <c:pt idx="3">
                  <c:v>2.0725025928452605</c:v>
                </c:pt>
                <c:pt idx="4">
                  <c:v>1.5083751846151365</c:v>
                </c:pt>
                <c:pt idx="5">
                  <c:v>3.9699219833169326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63-574D-8BCF-99E8B6620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08225392"/>
        <c:axId val="408227120"/>
      </c:barChart>
      <c:catAx>
        <c:axId val="40822539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08227120"/>
        <c:crosses val="autoZero"/>
        <c:auto val="1"/>
        <c:lblAlgn val="ctr"/>
        <c:lblOffset val="100"/>
        <c:noMultiLvlLbl val="0"/>
      </c:catAx>
      <c:valAx>
        <c:axId val="408227120"/>
        <c:scaling>
          <c:orientation val="minMax"/>
          <c:max val="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08225392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4.5719033306951949E-2"/>
          <c:y val="4.7806464550111446E-3"/>
          <c:w val="0.90639155588419329"/>
          <c:h val="0.13989920090657426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207573890473982E-2"/>
          <c:y val="9.5100283169740452E-2"/>
          <c:w val="0.9071396027588271"/>
          <c:h val="0.60876799154892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val>
            <c:numRef>
              <c:f>'mech-noise-pos'!$B$5:$B$19</c:f>
              <c:numCache>
                <c:formatCode>General</c:formatCode>
                <c:ptCount val="15"/>
                <c:pt idx="0">
                  <c:v>23.901415150433998</c:v>
                </c:pt>
                <c:pt idx="1">
                  <c:v>16.777916518016401</c:v>
                </c:pt>
                <c:pt idx="2">
                  <c:v>11.6254013556903</c:v>
                </c:pt>
                <c:pt idx="3">
                  <c:v>7.1821262932572196</c:v>
                </c:pt>
                <c:pt idx="4">
                  <c:v>7.3742418836960395</c:v>
                </c:pt>
                <c:pt idx="5">
                  <c:v>8.3910096325365604</c:v>
                </c:pt>
                <c:pt idx="6">
                  <c:v>8.6974669996432397</c:v>
                </c:pt>
                <c:pt idx="7">
                  <c:v>7.7780354382209493</c:v>
                </c:pt>
                <c:pt idx="8">
                  <c:v>5.4129504102746999</c:v>
                </c:pt>
                <c:pt idx="9">
                  <c:v>2.3223332144131201</c:v>
                </c:pt>
                <c:pt idx="10">
                  <c:v>0.49268640742061998</c:v>
                </c:pt>
                <c:pt idx="11">
                  <c:v>4.3227494351290197E-2</c:v>
                </c:pt>
                <c:pt idx="12">
                  <c:v>1.1892020454275099E-3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D9-DB49-AD12-F3E9EDD672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207892048"/>
        <c:axId val="1207773616"/>
      </c:barChart>
      <c:catAx>
        <c:axId val="12078920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773616"/>
        <c:crosses val="autoZero"/>
        <c:auto val="1"/>
        <c:lblAlgn val="ctr"/>
        <c:lblOffset val="100"/>
        <c:noMultiLvlLbl val="0"/>
      </c:catAx>
      <c:valAx>
        <c:axId val="1207773616"/>
        <c:scaling>
          <c:orientation val="minMax"/>
          <c:max val="30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892048"/>
        <c:crosses val="autoZero"/>
        <c:crossBetween val="between"/>
        <c:majorUnit val="10"/>
        <c:min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207573890473982E-2"/>
          <c:y val="9.5100283169740452E-2"/>
          <c:w val="0.9071396027588271"/>
          <c:h val="0.60876799154892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val>
            <c:numRef>
              <c:f>'mech-noise-pos'!$B$5:$B$19</c:f>
              <c:numCache>
                <c:formatCode>General</c:formatCode>
                <c:ptCount val="15"/>
                <c:pt idx="0">
                  <c:v>23.901415150433998</c:v>
                </c:pt>
                <c:pt idx="1">
                  <c:v>16.777916518016401</c:v>
                </c:pt>
                <c:pt idx="2">
                  <c:v>11.6254013556903</c:v>
                </c:pt>
                <c:pt idx="3">
                  <c:v>7.1821262932572196</c:v>
                </c:pt>
                <c:pt idx="4">
                  <c:v>7.3742418836960395</c:v>
                </c:pt>
                <c:pt idx="5">
                  <c:v>8.3910096325365604</c:v>
                </c:pt>
                <c:pt idx="6">
                  <c:v>8.6974669996432397</c:v>
                </c:pt>
                <c:pt idx="7">
                  <c:v>7.7780354382209493</c:v>
                </c:pt>
                <c:pt idx="8">
                  <c:v>5.4129504102746999</c:v>
                </c:pt>
                <c:pt idx="9">
                  <c:v>2.3223332144131201</c:v>
                </c:pt>
                <c:pt idx="10">
                  <c:v>0.49268640742061998</c:v>
                </c:pt>
                <c:pt idx="11">
                  <c:v>4.3227494351290197E-2</c:v>
                </c:pt>
                <c:pt idx="12">
                  <c:v>1.1892020454275099E-3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D9-DB49-AD12-F3E9EDD672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207892048"/>
        <c:axId val="1207773616"/>
      </c:barChart>
      <c:catAx>
        <c:axId val="12078920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773616"/>
        <c:crosses val="autoZero"/>
        <c:auto val="1"/>
        <c:lblAlgn val="ctr"/>
        <c:lblOffset val="100"/>
        <c:noMultiLvlLbl val="0"/>
      </c:catAx>
      <c:valAx>
        <c:axId val="1207773616"/>
        <c:scaling>
          <c:orientation val="minMax"/>
          <c:max val="30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892048"/>
        <c:crosses val="autoZero"/>
        <c:crossBetween val="between"/>
        <c:majorUnit val="10"/>
        <c:min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'new-full'!$A$39</c:f>
              <c:strCache>
                <c:ptCount val="1"/>
                <c:pt idx="0">
                  <c:v>pigz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'new-full'!$B$39:$G$39</c:f>
              <c:numCache>
                <c:formatCode>General</c:formatCode>
                <c:ptCount val="6"/>
                <c:pt idx="0">
                  <c:v>0.32069640458005638</c:v>
                </c:pt>
                <c:pt idx="1">
                  <c:v>0.2201780264141166</c:v>
                </c:pt>
                <c:pt idx="2">
                  <c:v>0.52660634877469392</c:v>
                </c:pt>
                <c:pt idx="3">
                  <c:v>0.42172361045888451</c:v>
                </c:pt>
                <c:pt idx="4">
                  <c:v>0.22320724109748261</c:v>
                </c:pt>
                <c:pt idx="5">
                  <c:v>0.32271419611385505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0F-F842-9408-1EB4115A24D3}"/>
            </c:ext>
          </c:extLst>
        </c:ser>
        <c:ser>
          <c:idx val="1"/>
          <c:order val="1"/>
          <c:tx>
            <c:strRef>
              <c:f>'new-full'!$A$40</c:f>
              <c:strCache>
                <c:ptCount val="1"/>
                <c:pt idx="0">
                  <c:v>(N)Spr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15875">
              <a:solidFill>
                <a:schemeClr val="tx1">
                  <a:alpha val="98000"/>
                </a:schemeClr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'new-full'!$B$40:$G$40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0F-F842-9408-1EB4115A24D3}"/>
            </c:ext>
          </c:extLst>
        </c:ser>
        <c:ser>
          <c:idx val="2"/>
          <c:order val="2"/>
          <c:tx>
            <c:strRef>
              <c:f>'new-full'!$A$41</c:f>
              <c:strCache>
                <c:ptCount val="1"/>
                <c:pt idx="0">
                  <c:v>(N)SprAcc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'new-full'!$B$41:$G$41</c:f>
              <c:numCache>
                <c:formatCode>General</c:formatCode>
                <c:ptCount val="6"/>
                <c:pt idx="0">
                  <c:v>1.5352748255633506</c:v>
                </c:pt>
                <c:pt idx="1">
                  <c:v>1.2883875909571483</c:v>
                </c:pt>
                <c:pt idx="2">
                  <c:v>1.730194463354078</c:v>
                </c:pt>
                <c:pt idx="3">
                  <c:v>1.0860429689337237</c:v>
                </c:pt>
                <c:pt idx="4">
                  <c:v>1.0869201411635807</c:v>
                </c:pt>
                <c:pt idx="5">
                  <c:v>1.3221308681799522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0F-F842-9408-1EB4115A24D3}"/>
            </c:ext>
          </c:extLst>
        </c:ser>
        <c:ser>
          <c:idx val="3"/>
          <c:order val="3"/>
          <c:tx>
            <c:strRef>
              <c:f>'new-full'!$A$42</c:f>
              <c:strCache>
                <c:ptCount val="1"/>
                <c:pt idx="0">
                  <c:v>SAGe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'new-full'!$B$42:$G$42</c:f>
              <c:numCache>
                <c:formatCode>General</c:formatCode>
                <c:ptCount val="6"/>
                <c:pt idx="0">
                  <c:v>4.8537045976133859</c:v>
                </c:pt>
                <c:pt idx="1">
                  <c:v>2.2778602030402029</c:v>
                </c:pt>
                <c:pt idx="2">
                  <c:v>28.530211488676436</c:v>
                </c:pt>
                <c:pt idx="3">
                  <c:v>2.0725025928452605</c:v>
                </c:pt>
                <c:pt idx="4">
                  <c:v>1.5083751846151365</c:v>
                </c:pt>
                <c:pt idx="5">
                  <c:v>3.9699219833169326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0F-F842-9408-1EB4115A24D3}"/>
            </c:ext>
          </c:extLst>
        </c:ser>
        <c:ser>
          <c:idx val="4"/>
          <c:order val="4"/>
          <c:tx>
            <c:strRef>
              <c:f>'new-full'!$A$43</c:f>
              <c:strCache>
                <c:ptCount val="1"/>
                <c:pt idx="0">
                  <c:v>0TimeDec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'new-full'!$B$43:$G$43</c:f>
              <c:numCache>
                <c:formatCode>General</c:formatCode>
                <c:ptCount val="6"/>
                <c:pt idx="0">
                  <c:v>4.8537045976133859</c:v>
                </c:pt>
                <c:pt idx="1">
                  <c:v>2.2778602030402029</c:v>
                </c:pt>
                <c:pt idx="2">
                  <c:v>28.530211488676436</c:v>
                </c:pt>
                <c:pt idx="3">
                  <c:v>2.0725025928452605</c:v>
                </c:pt>
                <c:pt idx="4">
                  <c:v>1.5083751846151365</c:v>
                </c:pt>
                <c:pt idx="5">
                  <c:v>3.9699219833169326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0F-F842-9408-1EB4115A24D3}"/>
            </c:ext>
          </c:extLst>
        </c:ser>
        <c:ser>
          <c:idx val="5"/>
          <c:order val="5"/>
          <c:tx>
            <c:strRef>
              <c:f>'new-full'!$A$44</c:f>
              <c:strCache>
                <c:ptCount val="1"/>
                <c:pt idx="0">
                  <c:v>SAGeSSD+NDP</c:v>
                </c:pt>
              </c:strCache>
            </c:strRef>
          </c:tx>
          <c:spPr>
            <a:solidFill>
              <a:srgbClr val="E2F0D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'new-full'!$B$44:$G$44</c:f>
              <c:numCache>
                <c:formatCode>General</c:formatCode>
                <c:ptCount val="6"/>
                <c:pt idx="0">
                  <c:v>7.1781853091297743</c:v>
                </c:pt>
                <c:pt idx="1">
                  <c:v>10.386530714735104</c:v>
                </c:pt>
                <c:pt idx="2">
                  <c:v>51.931947071698204</c:v>
                </c:pt>
                <c:pt idx="3">
                  <c:v>2.0725025928452605</c:v>
                </c:pt>
                <c:pt idx="4">
                  <c:v>14.971860354281887</c:v>
                </c:pt>
                <c:pt idx="5">
                  <c:v>10.373806102330759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E0F-F842-9408-1EB4115A2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65756784"/>
        <c:axId val="776073568"/>
      </c:barChart>
      <c:catAx>
        <c:axId val="46575678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76073568"/>
        <c:crosses val="autoZero"/>
        <c:auto val="1"/>
        <c:lblAlgn val="ctr"/>
        <c:lblOffset val="100"/>
        <c:noMultiLvlLbl val="0"/>
      </c:catAx>
      <c:valAx>
        <c:axId val="776073568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65756784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6.0351176961073297E-2"/>
          <c:y val="5.6640997697087893E-2"/>
          <c:w val="0.92292731375199555"/>
          <c:h val="0.11225175362503978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759842565769668E-2"/>
          <c:y val="0.11125916109246491"/>
          <c:w val="0.77039499179600845"/>
          <c:h val="0.730250182340572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Sheet2!$Q$17</c:f>
              <c:strCache>
                <c:ptCount val="1"/>
                <c:pt idx="0">
                  <c:v>pigz</c:v>
                </c:pt>
              </c:strCache>
            </c:strRef>
          </c:tx>
          <c:spPr>
            <a:solidFill>
              <a:srgbClr val="305796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Sheet2!$R$16:$W$16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Sheet2!$R$17:$W$17</c:f>
              <c:numCache>
                <c:formatCode>General</c:formatCode>
                <c:ptCount val="6"/>
                <c:pt idx="0">
                  <c:v>0.25285220592078456</c:v>
                </c:pt>
                <c:pt idx="1">
                  <c:v>0.23041306434829081</c:v>
                </c:pt>
                <c:pt idx="2">
                  <c:v>0.38334676801246265</c:v>
                </c:pt>
                <c:pt idx="3">
                  <c:v>0.80656766782997291</c:v>
                </c:pt>
                <c:pt idx="4">
                  <c:v>0.4512585890250872</c:v>
                </c:pt>
                <c:pt idx="5">
                  <c:v>0.38194988934100554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F4-2647-B8D2-F4ABE8F079B5}"/>
            </c:ext>
          </c:extLst>
        </c:ser>
        <c:ser>
          <c:idx val="1"/>
          <c:order val="1"/>
          <c:tx>
            <c:strRef>
              <c:f>Sheet2!$Q$18</c:f>
              <c:strCache>
                <c:ptCount val="1"/>
                <c:pt idx="0">
                  <c:v>(N)Spr</c:v>
                </c:pt>
              </c:strCache>
            </c:strRef>
          </c:tx>
          <c:spPr>
            <a:solidFill>
              <a:srgbClr val="6190D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Sheet2!$R$16:$W$16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Sheet2!$R$18:$W$18</c:f>
              <c:numCache>
                <c:formatCode>General</c:formatCode>
                <c:ptCount val="6"/>
                <c:pt idx="0">
                  <c:v>0.67476452782393403</c:v>
                </c:pt>
                <c:pt idx="1">
                  <c:v>0.80279986429975503</c:v>
                </c:pt>
                <c:pt idx="2">
                  <c:v>0.57936696528078313</c:v>
                </c:pt>
                <c:pt idx="3">
                  <c:v>0.92534725714042132</c:v>
                </c:pt>
                <c:pt idx="4">
                  <c:v>0.92732852053405479</c:v>
                </c:pt>
                <c:pt idx="5">
                  <c:v>0.76921956931670132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F4-2647-B8D2-F4ABE8F079B5}"/>
            </c:ext>
          </c:extLst>
        </c:ser>
        <c:ser>
          <c:idx val="3"/>
          <c:order val="2"/>
          <c:tx>
            <c:strRef>
              <c:f>Sheet2!$Q$20</c:f>
              <c:strCache>
                <c:ptCount val="1"/>
                <c:pt idx="0">
                  <c:v>SG</c:v>
                </c:pt>
              </c:strCache>
            </c:strRef>
          </c:tx>
          <c:spPr>
            <a:solidFill>
              <a:srgbClr val="74C476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Sheet2!$R$16:$W$16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Sheet2!$R$20:$W$20</c:f>
              <c:numCache>
                <c:formatCode>General</c:formatCode>
                <c:ptCount val="6"/>
                <c:pt idx="0">
                  <c:v>9.3414674178798141</c:v>
                </c:pt>
                <c:pt idx="1">
                  <c:v>6.291909514549892</c:v>
                </c:pt>
                <c:pt idx="2">
                  <c:v>45.28815186091331</c:v>
                </c:pt>
                <c:pt idx="3">
                  <c:v>13.815837389580318</c:v>
                </c:pt>
                <c:pt idx="4">
                  <c:v>10.048790843756649</c:v>
                </c:pt>
                <c:pt idx="5">
                  <c:v>12.987771460241433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F4-2647-B8D2-F4ABE8F07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08225392"/>
        <c:axId val="408227120"/>
      </c:barChart>
      <c:catAx>
        <c:axId val="40822539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08227120"/>
        <c:crosses val="autoZero"/>
        <c:auto val="1"/>
        <c:lblAlgn val="ctr"/>
        <c:lblOffset val="950"/>
        <c:noMultiLvlLbl val="0"/>
      </c:catAx>
      <c:valAx>
        <c:axId val="408227120"/>
        <c:scaling>
          <c:logBase val="10"/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ysClr val="window" lastClr="FFFFFF">
                  <a:lumMod val="85000"/>
                </a:sys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9525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0822539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86791971653348154"/>
          <c:y val="0.11354256485549609"/>
          <c:w val="0.12018750018533701"/>
          <c:h val="0.72856458020532888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37840112470231"/>
          <c:y val="8.1683302157298049E-2"/>
          <c:w val="0.86090339610370981"/>
          <c:h val="0.651744747811081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>
                <a:lumMod val="40000"/>
                <a:lumOff val="60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'mech-noise-pos'!$A$24:$A$28</c:f>
              <c:strCach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4+</c:v>
                </c:pt>
              </c:strCache>
            </c:strRef>
          </c:cat>
          <c:val>
            <c:numRef>
              <c:f>'mech-noise-pos'!$B$24:$B$28</c:f>
              <c:numCache>
                <c:formatCode>General</c:formatCode>
                <c:ptCount val="5"/>
                <c:pt idx="0">
                  <c:v>78.400000000000006</c:v>
                </c:pt>
                <c:pt idx="1">
                  <c:v>14</c:v>
                </c:pt>
                <c:pt idx="2">
                  <c:v>3.3</c:v>
                </c:pt>
                <c:pt idx="3">
                  <c:v>1.3</c:v>
                </c:pt>
                <c:pt idx="4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C9-2B46-A9BC-D14B5CCD0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207892048"/>
        <c:axId val="1207773616"/>
      </c:barChart>
      <c:catAx>
        <c:axId val="12078920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773616"/>
        <c:crosses val="autoZero"/>
        <c:auto val="1"/>
        <c:lblAlgn val="ctr"/>
        <c:lblOffset val="100"/>
        <c:noMultiLvlLbl val="0"/>
      </c:catAx>
      <c:valAx>
        <c:axId val="1207773616"/>
        <c:scaling>
          <c:orientation val="minMax"/>
          <c:max val="100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892048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171061355171488"/>
          <c:y val="6.1145742198891802E-2"/>
          <c:w val="0.79961431009330874"/>
          <c:h val="0.72983302158540642"/>
        </c:manualLayout>
      </c:layout>
      <c:lineChart>
        <c:grouping val="standard"/>
        <c:varyColors val="0"/>
        <c:ser>
          <c:idx val="0"/>
          <c:order val="0"/>
          <c:spPr>
            <a:ln w="158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5B9BD5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  <a:effectLst/>
            </c:spPr>
          </c:marker>
          <c:val>
            <c:numRef>
              <c:f>'mech-noise-pos'!$G$34:$G$43</c:f>
              <c:numCache>
                <c:formatCode>General</c:formatCode>
                <c:ptCount val="10"/>
                <c:pt idx="0">
                  <c:v>67.347051899999997</c:v>
                </c:pt>
                <c:pt idx="1">
                  <c:v>85.881166100000002</c:v>
                </c:pt>
                <c:pt idx="2">
                  <c:v>92.823384099999998</c:v>
                </c:pt>
                <c:pt idx="3">
                  <c:v>96.1103229</c:v>
                </c:pt>
                <c:pt idx="4">
                  <c:v>97.694089099999999</c:v>
                </c:pt>
                <c:pt idx="5">
                  <c:v>98.425401100000002</c:v>
                </c:pt>
                <c:pt idx="6">
                  <c:v>98.774648999999997</c:v>
                </c:pt>
                <c:pt idx="7">
                  <c:v>99.033480900000001</c:v>
                </c:pt>
                <c:pt idx="8">
                  <c:v>99.163909399999994</c:v>
                </c:pt>
                <c:pt idx="9">
                  <c:v>99.320849800000005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88-4C46-9D1D-CAEF92030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7892048"/>
        <c:axId val="1207773616"/>
      </c:lineChart>
      <c:catAx>
        <c:axId val="12078920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773616"/>
        <c:crosses val="autoZero"/>
        <c:auto val="1"/>
        <c:lblAlgn val="ctr"/>
        <c:lblOffset val="100"/>
        <c:noMultiLvlLbl val="0"/>
      </c:catAx>
      <c:valAx>
        <c:axId val="1207773616"/>
        <c:scaling>
          <c:orientation val="minMax"/>
          <c:max val="100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892048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51040365296346"/>
          <c:y val="6.1145742198891802E-2"/>
          <c:w val="0.7648937329973422"/>
          <c:h val="0.73432199092969153"/>
        </c:manualLayout>
      </c:layout>
      <c:lineChart>
        <c:grouping val="standard"/>
        <c:varyColors val="0"/>
        <c:ser>
          <c:idx val="0"/>
          <c:order val="0"/>
          <c:spPr>
            <a:ln w="158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70AD47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  <a:effectLst/>
            </c:spPr>
          </c:marker>
          <c:val>
            <c:numRef>
              <c:f>'mech-noise-pos'!$H$34:$H$43</c:f>
              <c:numCache>
                <c:formatCode>General</c:formatCode>
                <c:ptCount val="10"/>
                <c:pt idx="0">
                  <c:v>38.1989983</c:v>
                </c:pt>
                <c:pt idx="1">
                  <c:v>59.223959999999998</c:v>
                </c:pt>
                <c:pt idx="2">
                  <c:v>71.036760900000004</c:v>
                </c:pt>
                <c:pt idx="3">
                  <c:v>78.494118999999998</c:v>
                </c:pt>
                <c:pt idx="4">
                  <c:v>82.9856506</c:v>
                </c:pt>
                <c:pt idx="5">
                  <c:v>85.474435200000002</c:v>
                </c:pt>
                <c:pt idx="6">
                  <c:v>86.861080000000001</c:v>
                </c:pt>
                <c:pt idx="7">
                  <c:v>88.035548199999994</c:v>
                </c:pt>
                <c:pt idx="8">
                  <c:v>88.701355399999997</c:v>
                </c:pt>
                <c:pt idx="9">
                  <c:v>89.591515299999998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3D-294F-9CB5-71191F5A1B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7892048"/>
        <c:axId val="1207773616"/>
      </c:lineChart>
      <c:catAx>
        <c:axId val="12078920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773616"/>
        <c:crosses val="autoZero"/>
        <c:auto val="1"/>
        <c:lblAlgn val="ctr"/>
        <c:lblOffset val="100"/>
        <c:noMultiLvlLbl val="0"/>
      </c:catAx>
      <c:valAx>
        <c:axId val="1207773616"/>
        <c:scaling>
          <c:orientation val="minMax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07892048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1T19:32:40.301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45 68 24575,'0'-5'0,"-1"2"0,0 0 0,0 2 0,1-2 0,-2 1 0,2-1 0,-3 3 0,3-3 0,-3 3 0,3-3 0,-3 3 0,2-3 0,-1 2 0,1-1 0,-2 1 0,4 0 0,4 1 0,3 2 0,6 0 0,-2 4 0,3-2 0,2 4 0,-6-4 0,2 2 0,-8-3 0,-2-1 0,0 1 0,1-3 0,-1 2 0,-1-1 0,-1 1 0,1 0 0,-2 0 0,3-1 0,-3 2 0,-3-4 0,0 0 0,-3 0 0,1-3 0,1 4 0,-2-2 0,0 1 0,1 1 0,0-2 0,2 2 0,0 0 0,-1-1 0,1 0 0,0 0 0,1 0 0,0 0 0,0 0 0,-1 1 0,1-2 0,-1 2 0,3-3 0,-3 3 0,3-3 0,-3 3 0,1-2 0,-1 2 0,1 2 0,1 0 0,1 1 0,0 0 0,0 0 0,0 0 0,0 1 0,0-1 0,0 0 0,0 0 0,0 0 0,0 1 0,0-1 0,1-2 0,1 1 0,0-1 0,1 0 0,-2 1 0,2 0 0,0 1 0,1-1 0,-3-4 0,1-3 0,-2 0 0,0-2 0,0 2 0,0 2 0,1-1 0,1 3 0,1 1 0,0 0 0,0 0 0,1 0 0,-1 0 0,0 0 0,0 0 0,1 1 0,-1 0 0,0 2 0,-1-6 0,-2 3 0,-2-5 0,-3 0 0,2 3 0,-2-2 0,2 4 0,-1-3 0,1 2 0,0-2 0,0 3 0,-1-2 0,1 2 0,0 0 0,0 0 0,0 0 0,0 0 0,-1 0 0,1-1 0,0 1 0,-1-2 0,2 1 0,0 0 0,0 0 0,0-1 0,-1 2 0,3-3 0,-3 3 0,1-2 0,0 1 0,0 0 0,0 0 0,0 0 0,-1 0 0,2 0 0,-2 1 0,-1 0 0,1 0 0,2-2 0,-2 2 0,2-3 0,-2 3 0,3-3 0,-3 2 0,3-2 0,-3 3 0,1-2 0,2 2 0,2 2 0,3-2 0,0 3 0,5-1 0,-3 2 0,5-2 0,-4 1 0,3-3 0,-1 2 0,2 0 0,0-2 0,0 2 0,0 0 0,0-2 0,-1 2 0,1-2 0,-2 1 0,-1 0 0,1 0 0,-2 1 0,1-2 0,-2 2 0,0-2 0,1 2 0,-1-2 0,0 2 0,-1-2 0,0 0 0,-2 0 0,3 0 0,-3 0 0,2 0 0,-2 0 0,3 0 0,-2 0 0,1 0 0,1 0 0,-4 0 0,4 0 0,-1 0 0,-1 0 0,2 0 0,-3 0 0,1 0 0,0 0 0,-2 0 0,4 0 0,-3 0 0,1 0 0,-2 0 0,0 0 0,1 0 0,1 0 0,-2 0 0,3 0 0,-1 0 0,-2 0 0,2 0 0,0 0 0,-1 1 0,1-1 0,0 2 0,-1-2 0,3 0 0,-4 1 0,2 0 0,0 0 0,-1 1 0,3-2 0,-3 3 0,2-3 0,-2 3 0,3-1 0,-3 1 0,2 1 0,0-1 0,-1 1 0,2-1 0,-3 2 0,3 1 0,-3 0 0,1 0 0,-2-2 0,1 3 0,-2-3 0,1 2 0,-3 0 0,2 1 0,-1 0 0,0 1 0,0-1 0,-1 5 0,0-3 0,0 6 0,0-8 0,0 5 0,0-5 0,0 3 0,0-3 0,0 2 0,0-1 0,0 3 0,0-1 0,0 0 0,0 1 0,0-1 0,0 0 0,0 2 0,0-5 0,0 5 0,0-5 0,0 3 0,0-5 0,0 2 0,0-2 0,0 3 0,0-1 0,0 0 0,0 0 0,0 3 0,0-3 0,0 3 0,0-3 0,0 0 0,0-1 0,0-1 0,0-2 0,0 0 0,0 0 0,0-2 0,0-6 0,0-1 0,0-4 0,2 4 0,1-1 0,3 2 0,-1-1 0,2-1 0,-1 2 0,1-1 0,-2-1 0,2 3 0,-3-3 0,1 3 0,-1-2 0,-1 2 0,-1-3 0,0 3 0,-2-1 0,0 0 0,0 1 0,0-1 0,0 0 0,0 1 0,0-2 0,0 2 0,0-1 0,0 1 0,-2 1 0,0 0 0,0-1 0,0 1 0,0 0 0,0 0 0,-1-1 0,3 4 0,-2 2 0,2 6 0,0 1 0,0 3 0,0 11 0,0-9 0,0 7 0,0-12 0,0 0 0,0-1 0,0 1 0,-1-1 0,0-1 0,0-2 0,1 2 0,0-3 0,0 1 0,0-2 0,0 0 0,1-1 0,1-1 0,1-1 0,0 0 0,2-2 0,-2-1 0,2-1 0,-3-1 0,1 1 0,-3-1 0,3 0 0,-2 1 0,0-1 0,-1 0 0,0 1 0,0-1 0,0 2 0,0-1 0,0 1 0,0 0 0,0 0 0,0-1 0,0 1 0,0 0 0,-1 0 0,-1 1 0,-1 1 0,1 0 0,0 0 0,0 0 0,-2 1 0,1 0 0,0 0 0,0 0 0,-1 0 0,1 0 0,0 1 0,1 1 0,1 1 0,-1 0 0,2 1 0,-2-1 0,4-2 0,-1 1 0,2-2 0,1 0 0,-1 0 0,0 0 0,-1-2 0,1 1 0,-1-3 0,0 1 0,0 0 0,0-3 0,0 1 0,2-2 0,-4-1 0,3 1 0,-1 0 0,0 0 0,1-1 0,-1 1 0,0 0 0,2-1 0,-4 3 0,2 0 0,-1 1 0,-1 1 0,2 0 0,-2-1 0,0 1 0,0 0 0,0 0 0,0-1 0,0 1 0,0 0 0,0-1 0,0 1 0,0 0 0,1 1 0,1 1 0,0 2 0,-1 3 0,-1-1 0,1 4 0,0-1 0,0 2 0,-1-2 0,0 2 0,2-4 0,-2 3 0,2-3 0,-2 2 0,0-2 0,0 1 0,0-2 0,0 2 0,0-1 0,0 1 0,0-2 0,0 1 0,0-1 0,0 0 0,0 1 0,0-1 0,0 0 0,0 0 0,0 0 0,0 0 0,-2-1 0,1-1 0,-1 0 0,-1 0 0,1 0 0,-1-1 0,0 0 0,1 1 0,-1 0 0,3 1 0,-3-1 0,1 2 0,0-2 0,-1 3 0,2-1 0,-3 0 0,1 1 0,0-1 0,-1 0 0,1 0 0,0-1 0,1 1 0,-1-1 0,1 1 0,-1 0 0,1 0 0,-1-1 0,3 1 0,-3-3 0,1 3 0,1-1 0,-2-1 0,1 2 0,-1-1 0,-1 1 0,1-1 0,0 1 0,-1-1 0,1 1 0,-2-1 0,3 1 0,-3-1 0,3 0 0,-1 0 0,2-1 0,6-1 0,1-1 0,3 0 0,1 1 0,-6 0 0,4 0 0,-4 0 0,-1 0 0,0 0 0,1 0 0,-1 0 0,0 0 0,0 0 0,0 0 0,-1-2 0,1 2 0,-3-3 0,2 2 0,-2-3 0,1 1 0,-1 0 0,3 0 0,-1 0 0,-1 0 0,2 1 0,-1-1 0,1 3 0,-1-3 0,1 2 0,-3-2 0,1 2 0,-1-2 0,2 1 0,-2-1 0,2 1 0,-2-1 0,0 0 0,1 0 0,1 0 0,1 1 0,-1-1 0,0 3 0,-3-2 0,3 0 0,-4 0 0,2-3 0,0 2 0,0 0 0,0 0 0,-1-1 0,0 1 0,-1 0 0,1-1 0,-2 3 0,3-2 0,-3-1 0,-1 0 0,0-1 0,-1 0 0,0 1 0,1-3 0,-1 3 0,-1 1 0,4 0 0,-3 2 0,4-2 0,-3 3 0,1-2 0,0 2 0,1 2 0,0 0 0,1 1 0,-2 2 0,1-1 0,0 3 0,-1-4 0,3 2 0,-3-1 0,3-1 0,-3 0 0,2 0 0,0 1 0,-1-1 0,2 0 0,-2 0 0,2 1 0,0-1 0,0 0 0,0 0 0,0 1 0,0-1 0,0 0 0,0 0 0,0 0 0,0 1 0,0-1 0,0 0 0,0 0 0,0 0 0,2-1 0,0 0 0,1-1 0,0 0 0,1-1 0,-1 0 0,0 0 0,0 0 0,0 0 0,-1-3 0,0-1 0,-2-3 0,0 0 0,0 0 0,0-3 0,0 3 0,0-5 0,-2 4 0,0-1 0,-2 2 0,1 1 0,-1-1 0,1 4 0,1-2 0,-1 3 0,1 0 0,-1 2 0,-1 0 0,1 0 0,0 0 0,-2 0 0,1 0 0,-3 3 0,3 1 0,-3 4 0,3-1 0,-1-2 0,1 2 0,1-3 0,-1 3 0,1-4 0,1 3 0,-1-1 0,2-2 0,-2 2 0,3 0 0,-3-1 0,3 1 0,-2-2 0,1 1 0,0-1 0,0 0 0,1 0 0,0 1 0,1-3 0,1 1 0,1-2 0,0-2 0,1 0 0,-1-1 0,0 0 0,5-5 0,-3 3 0,3-3 0,-5 5 0,0 0 0,-1-1 0,-1 1 0,-1 0 0,0 0 0,0-3 0,0 3 0,0-2 0,0 0 0,0 1 0,-1-1 0,-1 1 0,-1 3 0,-1-2 0,1 2 0,0 0 0,-1 1 0,1 0 0,0 0 0,1 1 0,-1 3 0,1 1 0,0 3 0,-1-1 0,2 0 0,0-1 0,1 0 0,0 0 0,0 1 0,0-1 0,0 0 0,0-2 0,0 3 0,0-4 0,0 3 0,0-3 0,0 0 0,0 0 0,0 0 0,1-1 0,1 0 0,1-4 0,0-1 0,0-1 0,-1-3 0,1 2 0,-3-3 0,4 1 0,-4 0 0,2-1 0,-2 1 0,0 0 0,0-1 0,0 1 0,0 0 0,0 0 0,0-1 0,0-1 0,0 1 0,-2-1 0,2 3 0,-3 1 0,2 2 0,-2 1 0,1 1 0,-1 1 0,0 0 0,0 1 0,-1 1 0,3 3 0,-1 0 0,1 1 0,0 0 0,0 0 0,-1-1 0,2 2 0,-1-3 0,1 3 0,0-4 0,0 2 0,0-1 0,0-1 0,0 0 0,0 0 0,0 1 0,0-1 0,0 0 0,0 0 0,0 1 0,0-1 0,0 0 0,0 0 0,1-1 0,1-1 0,1-1 0,0 0 0,0 0 0,1 0 0,-1 0 0,2 0 0,0 0 0,1 0 0,1 0 0,-2 0 0,1 0 0,0-1 0,-2 0 0,1-2 0,-2 1 0,1-1 0,-2 0 0,-1 0 0,-1-1 0,0 1 0,0 0 0,0 0 0,0-1 0,0 1 0,0 0 0,-1 0 0,-3-1 0,0 1 0,-1 1 0,0 0 0,1 2 0,-1 0 0,2 0 0,0 0 0,-1 4 0,1 0 0,-1 3 0,2-2 0,-1 2 0,2-3 0,-2 3 0,2-4 0,0 2 0,1-1 0,0-1 0,0 0 0,0 0 0,0 1 0,0-1 0,0 0 0,0 0 0,0 1 0,0-1 0,0 0 0,0 2 0,0-1 0,0 3 0,0-3 0,0 2 0,0-2 0,0 3 0,0-3 0,0 1 0,0-2 0,0 0 0,1 0 0,1-1 0,1 1 0,0-3 0,1 2 0,-1-2 0,0 0 0,0 0 0,0 0 0,-1-2 0,1-1 0,-2-3 0,2-1 0,-3 0 0,2-1 0,-1 1 0,0 0 0,0 0 0,-1 1 0,0-1 0,0 2 0,0-1 0,0-1 0,0 2 0,0-2 0,0-1 0,0-1 0,0 1 0,0-3 0,0 3 0,0-4 0,0 5 0,0-5 0,0 4 0,0-3 0,0 3 0,0-1 0,0 2 0,0-1 0,0 3 0,0 0 0,0 0 0,0 1 0,0-1 0,0 1 0,0 1 0,0 0 0,0 0 0,0-1 0,0 1 0,0 0 0,0 0 0,0-1 0,0 1 0,2-2 0,0 1 0,0-1 0,1 2 0,-3-1 0,3 1 0,-1-2 0,0 1 0,1-1 0,-3 2 0,2 0 0,-1-1 0,-1 1 0,3 1 0,-2-1 0,0 1 0,-1-1 0,2 0 0,-2-1 0,3 3 0,-3-2 0,2 1 0,-2-1 0,1-1 0,0 1 0,1 1 0,0 1 0,0 2 0,-1 1 0,-1 1 0,0 1 0,0 7 0,0-6 0,0 9 0,0-9 0,0 1 0,0-1 0,0 0 0,0-2 0,0 2 0,0-1 0,0 1 0,0-2 0,0 2 0,0 0 0,0-1 0,0 1 0,0-2 0,0 1 0,0 1 0,0-2 0,0 3 0,0-3 0,0 0 0,0 0 0,0 1 0,0-1 0,0 0 0,0 0 0,-2-1 0,2-2 0,-1-1 0,1-4 0,0-1 0,0 1 0,0-2 0,0 1 0,0-4 0,0 3 0,0-3 0,0 7 0,0-4 0,0 3 0,0-1 0,0 2 0,0 2 0,0 3 0,0 4 0,0 3 0,0-1 0,0 6 0,0-5 0,0 5 0,0-4 0,-4 5 0,3-3 0,-5 2 0,6-2 0,-4-2 0,2-1 0,0-3 0,1-1 0,-1-2 0,2 0 0,-2 1 0,1-3 0,-1 1 0,-1-2 0,1-3 0,-1-1 0,3-6 0,-3 2 0,0-3 0,1 1 0,-1 0 0,1-1 0,0 1 0,-2-2 0,4 2 0,-2 1 0,0-1 0,2 3 0,-2-1 0,2 1 0,0 2 0,0-1 0,0-1 0,0 4 0,0-3 0,0 3 0,0 0 0,0 0 0,0-1 0,0 1 0,0 0 0,0 0 0,0 0 0,0-1 0,0 1 0,0 0 0,0-1 0,0 1 0,0 0 0,0 0 0,0 0 0,0 0 0,0-1 0,0 4 0,0 3 0,0 3 0,0 0 0,0 1 0,0-4 0,0 4 0,0-1 0,0-1 0,0 2 0,0-2 0,0 3 0,0-3 0,0 0 0,0-2 0,-2 1 0,2-1 0,-2 0 0,2-2 0,0-3 0,0-4 0,0 1 0,0-2 0,2 1 0,0-2 0,1 2 0,1-1 0,-3 4 0,2-1 0,-2 1 0,2 1 0,-3-1 0,1 2 0,-1-3 0,-1 3 0,-1-1 0,-1 2 0,0 0 0,0 0 0,-1 0 0,1 0 0,0 0 0,-1 0 0,1 0 0,0 0 0,1-1 0,-1 1 0,2-3 0,-1 1 0,-1 0 0,2-1 0,-1 1 0,1-1 0,-1 1 0,1 2 0,0 2 0,1 1 0,0 0 0,0 0 0,0 1 0,0-1 0,0 0 0,0 1 0,0-4 0,0-3 0,1-3 0,1-1 0,2 2 0,-1 2 0,-1-2 0,1 1 0,-3-1 0,3 2 0,-3-1 0,3 1 0,-2 0 0,0-1 0,1 1 0,-1 0 0,1 0 0,1-1 0,-1 1 0,1 1 0,-2 0 0,2 1 0,-1 0 0,1 1 0,-1-1 0,0 0 0,1 0 0,1 1 0,0 0 0,1 0 0,-1 0 0,0 0 0,0 0 0,-1 0 0,0 0 0,0 0 0,-1 1 0,-1 1 0,-1 1 0,0 0 0,0 2 0,0-1 0,0 0 0,0 0 0,0-1 0,0 0 0,0 2 0,0-1 0,0 1 0,0-2 0,-2 0 0,1-1 0,-1 1 0,-1-3 0,3 3 0,-3-2 0,1 0 0,-1-1 0,0 0 0,0 0 0,0 0 0,0 0 0,-1-1 0,3-1 0,-2-1 0,3-1 0,-2-1 0,1 2 0,0-2 0,0 2 0,1-1 0,-2 1 0,2-2 0,-2 1 0,2-1 0,0 2 0,0-2 0,-1 1 0,1-1 0,-2 1 0,2 1 0,-1 0 0,0 0 0,0-1 0,-1 1 0,2 0 0,-1-1 0,-1 1 0,2 0 0,-2-1 0,1 1 0,0 0 0,0-1 0,-1 3 0,2-2 0,-1 1 0,1-1 0,0 7 0,0 1 0,0 6 0,0-2 0,0 5 0,0-7 0,0 4 0,0-7 0,0-1 0,0 2 0,0-1 0,0 1 0,0-2 0,0 0 0,0 0 0,0 1 0,0-1 0,0 0 0,0-4 0,0-3 0,0-3 0,-2-5 0,2 2 0,-2-1 0,2 2 0,-2 2 0,2-1 0,-2 1 0,2 0 0,0 1 0,-1-1 0,0 2 0,0-1 0,-1 0 0,2 2 0,-2-1 0,2 1 0,-1 1 0,-1 3 0,0 0 0,1 3 0,1 0 0,0 6 0,0-3 0,0 4 0,0-2 0,0 1 0,0-1 0,0 1 0,0-2 0,0 1 0,0-1 0,0 0 0,0-2 0,0 2 0,0-3 0,0 1 0,0-2 0,-2 1 0,2-1 0,-3-1 0,3-2 0,-1-4 0,1 0 0,0-2 0,0 0 0,0-3 0,0 1 0,0-1 0,0 1 0,0 3 0,-2-2 0,2 1 0,-2 1 0,2 0 0,0 2 0,0-1 0,0 1 0,-1 0 0,0-1 0,0 1 0,-1 2 0,2-2 0,-3 3 0,1-2 0,1 4 0,-1-1 0,2 2 0,0 1 0,0-1 0,0 0 0,0 2 0,0 1 0,0 1 0,0 0 0,0 3 0,-1-3 0,0 3 0,0-3 0,1 0 0,0 0 0,0 1 0,0-3 0,0 0 0,0-2 0,0 1 0,-2-2 0,1-2 0,-1-4 0,0 1 0,2-4 0,0 3 0,-1-1 0,1 0 0,-2 1 0,2-1 0,-1 2 0,0-2 0,0 1 0,-1-1 0,2 1 0,-2 1 0,1 1 0,1 0 0,-2 2 0,2 4 0,0 2 0,0 2 0,0 1 0,0-3 0,0 0 0,0-2 0,0-1 0,0-3 0,0-3 0,0-4 0,0-2 0,0 2 0,0 0 0,0 4 0,0-2 0,0 1 0,0 1 0,0 0 0,0-1 0,0 1 0,0 0 0,0 0 0,-3 1 0,3 5 0,-5 1 0,5 7 0,-3-3 0,2 3 0,-2-1 0,2 0 0,-2 1 0,2-3 0,0 1 0,-1-2 0,2 1 0,-2-3 0,2 0 0,0-2 0,0 1 0,0-5 0,0-2 0,0-3 0,0-2 0,0 1 0,0 0 0,0-1 0,0 1 0,0 2 0,0-2 0,0 3 0,0-3 0,0 3 0,0-2 0,0 0 0,-1 1 0,0-2 0,-2 3 0,3-3 0,-3 3 0,3-1 0,-3 4 0,1-1 0,-1 2 0,-1 3 0,3 1 0,-1 3 0,1 0 0,0 0 0,0 1 0,-1-3 0,2 0 0,-2 0 0,2-1 0,0 1 0,0-2 0,0 0 0,0 1 0,-1-3 0,0-1 0,0-3 0,1-3 0,0-1 0,0 0 0,0 0 0,0-6 0,0 4 0,0-3 0,0 5 0,0 1 0,0-1 0,0 3 0,0-1 0,0 2 0,0 3 0,-1 3 0,0 3 0,0 3 0,1-2 0,-2 0 0,2-1 0,-2 0 0,2 0 0,0-1 0,0 0 0,0-1 0,0-1 0,0 0 0,0-2 0,0-5 0,0-2 0,0-2 0,0 0 0,0 1 0,0 2 0,0-2 0,-1 4 0,-1 0 0,-1 3 0,0 0 0,1 2 0,-1 0 0,3 3 0,-4 0 0,2 2 0,0 0 0,-1 1 0,1-1 0,-2 0 0,1 0 0,-1 1 0,1-3 0,-1 0 0,1-2 0,1 1 0,-1-2 0,1-1 0,0-5 0,-1-1 0,3-3 0,-2-1 0,2 1 0,0-1 0,0-1 0,-1 4 0,1-3 0,-3 5 0,2-1 0,0 2 0,-1 1 0,1 1 0,-2 1 0,-1 1 0,3 1 0,-2 3 0,2 0 0,-2 1 0,3 1 0,-3-2 0,1 1 0,0-1 0,-1-2 0,3 0 0,-3-1 0,2-2 0,0-2 0,1-1 0,-1-2 0,0-1 0,-2-1 0,3 2 0,-3-2 0,0 2 0,0-3 0,-1 3 0,1 0 0,0 1 0,-1 3 0,-1-1 0,1 2 0,-1 0 0,2 0 0,0 0 0,-1 0 0,1 0 0,2 1 0,-2 1 0,1 0 0,0 0 0,0 0 0,1 1 0,-1-1 0,1 1 0,-2-3 0,1 3 0,-1-1 0,0 1 0,1 0 0,1 0 0,-1 0 0,2 0 0,-1 0 0,1 1 0,0-1 0,0 0 0,0 0 0,0 1 0,0-1 0,0 0 0,0 0 0,0 1 0,0-1 0,0 0 0,0 1 0,0-1 0,0-3 0,0-3 0,0-2 0,0-2 0,0 2 0,1 2 0,-1 0 0,3 1 0,-1-1 0,1 1 0,1-1 0,-1 1 0,0-1 0,0 3 0,1-2 0,-1 1 0,0 0 0,0 0 0,1 1 0,-1 0 0,0 0 0,1 0 0,-1 0 0,0 0 0,0 0 0,0 0 0,-1 1 0,-1 1 0,-1 1 0,0 0 0,0 0 0,0 0 0,2 0 0,-1-1 0,2-1 0,0-1 0,0 0 0,0 0 0,1 0 0,-1 0 0,0 0 0,0 2 0,0-2 0,-1 3 0,1-1 0,-1 0 0,0 0 0,1-1 0,-3 2 0,1-2 0,-2 1 0,-1-1 0,-1-1 0,0 0 0,-2 0 0,-1 0 0,-1 0 0,2 0 0,0 0 0,2 0 0,-3 0 0,3 0 0,-2 0 0,1 0 0,1 0 0,0 0 0,1-1 0,-1 0 0,3-1 0,-3 1 0,2-2 0,-2 3 0,1-3 0,-1 3 0,3-3 0,-3 3 0,3-3 0,-3 1 0,3-1 0,-2 0 0,1-1 0,0 1 0,0 0 0,1 0 0,0-1 0,0 1 0,0 0 0,0 0 0,-2 1 0,2-1 0,-1 1 0,-1 0 0,2 0 0,-2 0 0,1 0 0,1-1 0,-3 1 0,2-1 0,0 0 0,1 0 0,0 0 0,1 1 0,1 1 0,1 1 0,0 0 0,1 0 0,-1-2 0,0 2 0,0-1 0,1 1 0,-1 0 0,0 0 0,0-2 0,2 2 0,-1-2 0,3 2 0,-2-1 0,1 0 0,1 0 0,0-1 0,1 1 0,1 0 0,1-1 0,-3 1 0,3 0 0,-3 1 0,0 0 0,-1-2 0,0 2 0,-2-2 0,1 2 0,-2 0 0,1 0 0,-1 0 0,0 0 0,1 0 0,-1 0 0,-1-1 0,1 0 0,-2 0 0,2 1 0,0 0 0,1 0 0,-1 0 0,0 0 0,0 0 0,0 0 0,0 0 0,1 0 0,-1 0 0,0 0 0,0 0 0,0 0 0,1 0 0,-1 0 0,0 0 0,0 0 0,-1 1 0,-1 1 0,-1 1 0,0 0 0,-3-1 0,1-1 0,-9 1 0,6 0 0,-7-1 0,9 1 0,-2-1 0,0 0 0,1 0 0,-1-1 0,1 1 0,1 0 0,-2 0 0,1-1 0,-3 0 0,4 2 0,-2-2 0,0 2 0,1-2 0,-1 0 0,1 0 0,1 0 0,0 0 0,-1 0 0,1 0 0,3 0 0,5 0 0,-1 1 0,7-1 0,-5 3 0,1-2 0,0 0 0,-2-1 0,1 0 0,1 0 0,-4 0 0,2 0 0,0 0 0,-1 0 0,1 0 0,-2 0 0,1 2 0,-1-2 0,0 2 0,0-2 0,1 0 0,-1 0 0,-2 1 0,1 1 0,-1-1 0,0 2 0,0-3 0,-1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1T19:32:40.301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45 68 24575,'0'-5'0,"-1"2"0,0 0 0,0 2 0,1-2 0,-2 1 0,2-1 0,-3 3 0,3-3 0,-3 3 0,3-3 0,-3 3 0,2-3 0,-1 2 0,1-1 0,-2 1 0,4 0 0,4 1 0,3 2 0,6 0 0,-2 4 0,3-2 0,2 4 0,-6-4 0,2 2 0,-8-3 0,-2-1 0,0 1 0,1-3 0,-1 2 0,-1-1 0,-1 1 0,1 0 0,-2 0 0,3-1 0,-3 2 0,-3-4 0,0 0 0,-3 0 0,1-3 0,1 4 0,-2-2 0,0 1 0,1 1 0,0-2 0,2 2 0,0 0 0,-1-1 0,1 0 0,0 0 0,1 0 0,0 0 0,0 0 0,-1 1 0,1-2 0,-1 2 0,3-3 0,-3 3 0,3-3 0,-3 3 0,1-2 0,-1 2 0,1 2 0,1 0 0,1 1 0,0 0 0,0 0 0,0 0 0,0 1 0,0-1 0,0 0 0,0 0 0,0 0 0,0 1 0,0-1 0,1-2 0,1 1 0,0-1 0,1 0 0,-2 1 0,2 0 0,0 1 0,1-1 0,-3-4 0,1-3 0,-2 0 0,0-2 0,0 2 0,0 2 0,1-1 0,1 3 0,1 1 0,0 0 0,0 0 0,1 0 0,-1 0 0,0 0 0,0 0 0,1 1 0,-1 0 0,0 2 0,-1-6 0,-2 3 0,-2-5 0,-3 0 0,2 3 0,-2-2 0,2 4 0,-1-3 0,1 2 0,0-2 0,0 3 0,-1-2 0,1 2 0,0 0 0,0 0 0,0 0 0,0 0 0,-1 0 0,1-1 0,0 1 0,-1-2 0,2 1 0,0 0 0,0 0 0,0-1 0,-1 2 0,3-3 0,-3 3 0,1-2 0,0 1 0,0 0 0,0 0 0,0 0 0,-1 0 0,2 0 0,-2 1 0,-1 0 0,1 0 0,2-2 0,-2 2 0,2-3 0,-2 3 0,3-3 0,-3 2 0,3-2 0,-3 3 0,1-2 0,2 2 0,2 2 0,3-2 0,0 3 0,5-1 0,-3 2 0,5-2 0,-4 1 0,3-3 0,-1 2 0,2 0 0,0-2 0,0 2 0,0 0 0,0-2 0,-1 2 0,1-2 0,-2 1 0,-1 0 0,1 0 0,-2 1 0,1-2 0,-2 2 0,0-2 0,1 2 0,-1-2 0,0 2 0,-1-2 0,0 0 0,-2 0 0,3 0 0,-3 0 0,2 0 0,-2 0 0,3 0 0,-2 0 0,1 0 0,1 0 0,-4 0 0,4 0 0,-1 0 0,-1 0 0,2 0 0,-3 0 0,1 0 0,0 0 0,-2 0 0,4 0 0,-3 0 0,1 0 0,-2 0 0,0 0 0,1 0 0,1 0 0,-2 0 0,3 0 0,-1 0 0,-2 0 0,2 0 0,0 0 0,-1 1 0,1-1 0,0 2 0,-1-2 0,3 0 0,-4 1 0,2 0 0,0 0 0,-1 1 0,3-2 0,-3 3 0,2-3 0,-2 3 0,3-1 0,-3 1 0,2 1 0,0-1 0,-1 1 0,2-1 0,-3 2 0,3 1 0,-3 0 0,1 0 0,-2-2 0,1 3 0,-2-3 0,1 2 0,-3 0 0,2 1 0,-1 0 0,0 1 0,0-1 0,-1 5 0,0-3 0,0 6 0,0-8 0,0 5 0,0-5 0,0 3 0,0-3 0,0 2 0,0-1 0,0 3 0,0-1 0,0 0 0,0 1 0,0-1 0,0 0 0,0 2 0,0-5 0,0 5 0,0-5 0,0 3 0,0-5 0,0 2 0,0-2 0,0 3 0,0-1 0,0 0 0,0 0 0,0 3 0,0-3 0,0 3 0,0-3 0,0 0 0,0-1 0,0-1 0,0-2 0,0 0 0,0 0 0,0-2 0,0-6 0,0-1 0,0-4 0,2 4 0,1-1 0,3 2 0,-1-1 0,2-1 0,-1 2 0,1-1 0,-2-1 0,2 3 0,-3-3 0,1 3 0,-1-2 0,-1 2 0,-1-3 0,0 3 0,-2-1 0,0 0 0,0 1 0,0-1 0,0 0 0,0 1 0,0-2 0,0 2 0,0-1 0,0 1 0,-2 1 0,0 0 0,0-1 0,0 1 0,0 0 0,0 0 0,-1-1 0,3 4 0,-2 2 0,2 6 0,0 1 0,0 3 0,0 11 0,0-9 0,0 7 0,0-12 0,0 0 0,0-1 0,0 1 0,-1-1 0,0-1 0,0-2 0,1 2 0,0-3 0,0 1 0,0-2 0,0 0 0,1-1 0,1-1 0,1-1 0,0 0 0,2-2 0,-2-1 0,2-1 0,-3-1 0,1 1 0,-3-1 0,3 0 0,-2 1 0,0-1 0,-1 0 0,0 1 0,0-1 0,0 2 0,0-1 0,0 1 0,0 0 0,0 0 0,0-1 0,0 1 0,0 0 0,-1 0 0,-1 1 0,-1 1 0,1 0 0,0 0 0,0 0 0,-2 1 0,1 0 0,0 0 0,0 0 0,-1 0 0,1 0 0,0 1 0,1 1 0,1 1 0,-1 0 0,2 1 0,-2-1 0,4-2 0,-1 1 0,2-2 0,1 0 0,-1 0 0,0 0 0,-1-2 0,1 1 0,-1-3 0,0 1 0,0 0 0,0-3 0,0 1 0,2-2 0,-4-1 0,3 1 0,-1 0 0,0 0 0,1-1 0,-1 1 0,0 0 0,2-1 0,-4 3 0,2 0 0,-1 1 0,-1 1 0,2 0 0,-2-1 0,0 1 0,0 0 0,0 0 0,0-1 0,0 1 0,0 0 0,0-1 0,0 1 0,0 0 0,1 1 0,1 1 0,0 2 0,-1 3 0,-1-1 0,1 4 0,0-1 0,0 2 0,-1-2 0,0 2 0,2-4 0,-2 3 0,2-3 0,-2 2 0,0-2 0,0 1 0,0-2 0,0 2 0,0-1 0,0 1 0,0-2 0,0 1 0,0-1 0,0 0 0,0 1 0,0-1 0,0 0 0,0 0 0,0 0 0,0 0 0,-2-1 0,1-1 0,-1 0 0,-1 0 0,1 0 0,-1-1 0,0 0 0,1 1 0,-1 0 0,3 1 0,-3-1 0,1 2 0,0-2 0,-1 3 0,2-1 0,-3 0 0,1 1 0,0-1 0,-1 0 0,1 0 0,0-1 0,1 1 0,-1-1 0,1 1 0,-1 0 0,1 0 0,-1-1 0,3 1 0,-3-3 0,1 3 0,1-1 0,-2-1 0,1 2 0,-1-1 0,-1 1 0,1-1 0,0 1 0,-1-1 0,1 1 0,-2-1 0,3 1 0,-3-1 0,3 0 0,-1 0 0,2-1 0,6-1 0,1-1 0,3 0 0,1 1 0,-6 0 0,4 0 0,-4 0 0,-1 0 0,0 0 0,1 0 0,-1 0 0,0 0 0,0 0 0,0 0 0,-1-2 0,1 2 0,-3-3 0,2 2 0,-2-3 0,1 1 0,-1 0 0,3 0 0,-1 0 0,-1 0 0,2 1 0,-1-1 0,1 3 0,-1-3 0,1 2 0,-3-2 0,1 2 0,-1-2 0,2 1 0,-2-1 0,2 1 0,-2-1 0,0 0 0,1 0 0,1 0 0,1 1 0,-1-1 0,0 3 0,-3-2 0,3 0 0,-4 0 0,2-3 0,0 2 0,0 0 0,0 0 0,-1-1 0,0 1 0,-1 0 0,1-1 0,-2 3 0,3-2 0,-3-1 0,-1 0 0,0-1 0,-1 0 0,0 1 0,1-3 0,-1 3 0,-1 1 0,4 0 0,-3 2 0,4-2 0,-3 3 0,1-2 0,0 2 0,1 2 0,0 0 0,1 1 0,-2 2 0,1-1 0,0 3 0,-1-4 0,3 2 0,-3-1 0,3-1 0,-3 0 0,2 0 0,0 1 0,-1-1 0,2 0 0,-2 0 0,2 1 0,0-1 0,0 0 0,0 0 0,0 1 0,0-1 0,0 0 0,0 0 0,0 0 0,0 1 0,0-1 0,0 0 0,0 0 0,0 0 0,2-1 0,0 0 0,1-1 0,0 0 0,1-1 0,-1 0 0,0 0 0,0 0 0,0 0 0,-1-3 0,0-1 0,-2-3 0,0 0 0,0 0 0,0-3 0,0 3 0,0-5 0,-2 4 0,0-1 0,-2 2 0,1 1 0,-1-1 0,1 4 0,1-2 0,-1 3 0,1 0 0,-1 2 0,-1 0 0,1 0 0,0 0 0,-2 0 0,1 0 0,-3 3 0,3 1 0,-3 4 0,3-1 0,-1-2 0,1 2 0,1-3 0,-1 3 0,1-4 0,1 3 0,-1-1 0,2-2 0,-2 2 0,3 0 0,-3-1 0,3 1 0,-2-2 0,1 1 0,0-1 0,0 0 0,1 0 0,0 1 0,1-3 0,1 1 0,1-2 0,0-2 0,1 0 0,-1-1 0,0 0 0,5-5 0,-3 3 0,3-3 0,-5 5 0,0 0 0,-1-1 0,-1 1 0,-1 0 0,0 0 0,0-3 0,0 3 0,0-2 0,0 0 0,0 1 0,-1-1 0,-1 1 0,-1 3 0,-1-2 0,1 2 0,0 0 0,-1 1 0,1 0 0,0 0 0,1 1 0,-1 3 0,1 1 0,0 3 0,-1-1 0,2 0 0,0-1 0,1 0 0,0 0 0,0 1 0,0-1 0,0 0 0,0-2 0,0 3 0,0-4 0,0 3 0,0-3 0,0 0 0,0 0 0,0 0 0,1-1 0,1 0 0,1-4 0,0-1 0,0-1 0,-1-3 0,1 2 0,-3-3 0,4 1 0,-4 0 0,2-1 0,-2 1 0,0 0 0,0-1 0,0 1 0,0 0 0,0 0 0,0-1 0,0-1 0,0 1 0,-2-1 0,2 3 0,-3 1 0,2 2 0,-2 1 0,1 1 0,-1 1 0,0 0 0,0 1 0,-1 1 0,3 3 0,-1 0 0,1 1 0,0 0 0,0 0 0,-1-1 0,2 2 0,-1-3 0,1 3 0,0-4 0,0 2 0,0-1 0,0-1 0,0 0 0,0 0 0,0 1 0,0-1 0,0 0 0,0 0 0,0 1 0,0-1 0,0 0 0,0 0 0,1-1 0,1-1 0,1-1 0,0 0 0,0 0 0,1 0 0,-1 0 0,2 0 0,0 0 0,1 0 0,1 0 0,-2 0 0,1 0 0,0-1 0,-2 0 0,1-2 0,-2 1 0,1-1 0,-2 0 0,-1 0 0,-1-1 0,0 1 0,0 0 0,0 0 0,0-1 0,0 1 0,0 0 0,-1 0 0,-3-1 0,0 1 0,-1 1 0,0 0 0,1 2 0,-1 0 0,2 0 0,0 0 0,-1 4 0,1 0 0,-1 3 0,2-2 0,-1 2 0,2-3 0,-2 3 0,2-4 0,0 2 0,1-1 0,0-1 0,0 0 0,0 0 0,0 1 0,0-1 0,0 0 0,0 0 0,0 1 0,0-1 0,0 0 0,0 2 0,0-1 0,0 3 0,0-3 0,0 2 0,0-2 0,0 3 0,0-3 0,0 1 0,0-2 0,0 0 0,1 0 0,1-1 0,1 1 0,0-3 0,1 2 0,-1-2 0,0 0 0,0 0 0,0 0 0,-1-2 0,1-1 0,-2-3 0,2-1 0,-3 0 0,2-1 0,-1 1 0,0 0 0,0 0 0,-1 1 0,0-1 0,0 2 0,0-1 0,0-1 0,0 2 0,0-2 0,0-1 0,0-1 0,0 1 0,0-3 0,0 3 0,0-4 0,0 5 0,0-5 0,0 4 0,0-3 0,0 3 0,0-1 0,0 2 0,0-1 0,0 3 0,0 0 0,0 0 0,0 1 0,0-1 0,0 1 0,0 1 0,0 0 0,0 0 0,0-1 0,0 1 0,0 0 0,0 0 0,0-1 0,0 1 0,2-2 0,0 1 0,0-1 0,1 2 0,-3-1 0,3 1 0,-1-2 0,0 1 0,1-1 0,-3 2 0,2 0 0,-1-1 0,-1 1 0,3 1 0,-2-1 0,0 1 0,-1-1 0,2 0 0,-2-1 0,3 3 0,-3-2 0,2 1 0,-2-1 0,1-1 0,0 1 0,1 1 0,0 1 0,0 2 0,-1 1 0,-1 1 0,0 1 0,0 7 0,0-6 0,0 9 0,0-9 0,0 1 0,0-1 0,0 0 0,0-2 0,0 2 0,0-1 0,0 1 0,0-2 0,0 2 0,0 0 0,0-1 0,0 1 0,0-2 0,0 1 0,0 1 0,0-2 0,0 3 0,0-3 0,0 0 0,0 0 0,0 1 0,0-1 0,0 0 0,0 0 0,-2-1 0,2-2 0,-1-1 0,1-4 0,0-1 0,0 1 0,0-2 0,0 1 0,0-4 0,0 3 0,0-3 0,0 7 0,0-4 0,0 3 0,0-1 0,0 2 0,0 2 0,0 3 0,0 4 0,0 3 0,0-1 0,0 6 0,0-5 0,0 5 0,0-4 0,-4 5 0,3-3 0,-5 2 0,6-2 0,-4-2 0,2-1 0,0-3 0,1-1 0,-1-2 0,2 0 0,-2 1 0,1-3 0,-1 1 0,-1-2 0,1-3 0,-1-1 0,3-6 0,-3 2 0,0-3 0,1 1 0,-1 0 0,1-1 0,0 1 0,-2-2 0,4 2 0,-2 1 0,0-1 0,2 3 0,-2-1 0,2 1 0,0 2 0,0-1 0,0-1 0,0 4 0,0-3 0,0 3 0,0 0 0,0 0 0,0-1 0,0 1 0,0 0 0,0 0 0,0 0 0,0-1 0,0 1 0,0 0 0,0-1 0,0 1 0,0 0 0,0 0 0,0 0 0,0 0 0,0-1 0,0 4 0,0 3 0,0 3 0,0 0 0,0 1 0,0-4 0,0 4 0,0-1 0,0-1 0,0 2 0,0-2 0,0 3 0,0-3 0,0 0 0,0-2 0,-2 1 0,2-1 0,-2 0 0,2-2 0,0-3 0,0-4 0,0 1 0,0-2 0,2 1 0,0-2 0,1 2 0,1-1 0,-3 4 0,2-1 0,-2 1 0,2 1 0,-3-1 0,1 2 0,-1-3 0,-1 3 0,-1-1 0,-1 2 0,0 0 0,0 0 0,-1 0 0,1 0 0,0 0 0,-1 0 0,1 0 0,0 0 0,1-1 0,-1 1 0,2-3 0,-1 1 0,-1 0 0,2-1 0,-1 1 0,1-1 0,-1 1 0,1 2 0,0 2 0,1 1 0,0 0 0,0 0 0,0 1 0,0-1 0,0 0 0,0 1 0,0-4 0,0-3 0,1-3 0,1-1 0,2 2 0,-1 2 0,-1-2 0,1 1 0,-3-1 0,3 2 0,-3-1 0,3 1 0,-2 0 0,0-1 0,1 1 0,-1 0 0,1 0 0,1-1 0,-1 1 0,1 1 0,-2 0 0,2 1 0,-1 0 0,1 1 0,-1-1 0,0 0 0,1 0 0,1 1 0,0 0 0,1 0 0,-1 0 0,0 0 0,0 0 0,-1 0 0,0 0 0,0 0 0,-1 1 0,-1 1 0,-1 1 0,0 0 0,0 2 0,0-1 0,0 0 0,0 0 0,0-1 0,0 0 0,0 2 0,0-1 0,0 1 0,0-2 0,-2 0 0,1-1 0,-1 1 0,-1-3 0,3 3 0,-3-2 0,1 0 0,-1-1 0,0 0 0,0 0 0,0 0 0,0 0 0,-1-1 0,3-1 0,-2-1 0,3-1 0,-2-1 0,1 2 0,0-2 0,0 2 0,1-1 0,-2 1 0,2-2 0,-2 1 0,2-1 0,0 2 0,0-2 0,-1 1 0,1-1 0,-2 1 0,2 1 0,-1 0 0,0 0 0,0-1 0,-1 1 0,2 0 0,-1-1 0,-1 1 0,2 0 0,-2-1 0,1 1 0,0 0 0,0-1 0,-1 3 0,2-2 0,-1 1 0,1-1 0,0 7 0,0 1 0,0 6 0,0-2 0,0 5 0,0-7 0,0 4 0,0-7 0,0-1 0,0 2 0,0-1 0,0 1 0,0-2 0,0 0 0,0 0 0,0 1 0,0-1 0,0 0 0,0-4 0,0-3 0,0-3 0,-2-5 0,2 2 0,-2-1 0,2 2 0,-2 2 0,2-1 0,-2 1 0,2 0 0,0 1 0,-1-1 0,0 2 0,0-1 0,-1 0 0,2 2 0,-2-1 0,2 1 0,-1 1 0,-1 3 0,0 0 0,1 3 0,1 0 0,0 6 0,0-3 0,0 4 0,0-2 0,0 1 0,0-1 0,0 1 0,0-2 0,0 1 0,0-1 0,0 0 0,0-2 0,0 2 0,0-3 0,0 1 0,0-2 0,-2 1 0,2-1 0,-3-1 0,3-2 0,-1-4 0,1 0 0,0-2 0,0 0 0,0-3 0,0 1 0,0-1 0,0 1 0,0 3 0,-2-2 0,2 1 0,-2 1 0,2 0 0,0 2 0,0-1 0,0 1 0,-1 0 0,0-1 0,0 1 0,-1 2 0,2-2 0,-3 3 0,1-2 0,1 4 0,-1-1 0,2 2 0,0 1 0,0-1 0,0 0 0,0 2 0,0 1 0,0 1 0,0 0 0,0 3 0,-1-3 0,0 3 0,0-3 0,1 0 0,0 0 0,0 1 0,0-3 0,0 0 0,0-2 0,0 1 0,-2-2 0,1-2 0,-1-4 0,0 1 0,2-4 0,0 3 0,-1-1 0,1 0 0,-2 1 0,2-1 0,-1 2 0,0-2 0,0 1 0,-1-1 0,2 1 0,-2 1 0,1 1 0,1 0 0,-2 2 0,2 4 0,0 2 0,0 2 0,0 1 0,0-3 0,0 0 0,0-2 0,0-1 0,0-3 0,0-3 0,0-4 0,0-2 0,0 2 0,0 0 0,0 4 0,0-2 0,0 1 0,0 1 0,0 0 0,0-1 0,0 1 0,0 0 0,0 0 0,-3 1 0,3 5 0,-5 1 0,5 7 0,-3-3 0,2 3 0,-2-1 0,2 0 0,-2 1 0,2-3 0,0 1 0,-1-2 0,2 1 0,-2-3 0,2 0 0,0-2 0,0 1 0,0-5 0,0-2 0,0-3 0,0-2 0,0 1 0,0 0 0,0-1 0,0 1 0,0 2 0,0-2 0,0 3 0,0-3 0,0 3 0,0-2 0,0 0 0,-1 1 0,0-2 0,-2 3 0,3-3 0,-3 3 0,3-1 0,-3 4 0,1-1 0,-1 2 0,-1 3 0,3 1 0,-1 3 0,1 0 0,0 0 0,0 1 0,-1-3 0,2 0 0,-2 0 0,2-1 0,0 1 0,0-2 0,0 0 0,0 1 0,-1-3 0,0-1 0,0-3 0,1-3 0,0-1 0,0 0 0,0 0 0,0-6 0,0 4 0,0-3 0,0 5 0,0 1 0,0-1 0,0 3 0,0-1 0,0 2 0,0 3 0,-1 3 0,0 3 0,0 3 0,1-2 0,-2 0 0,2-1 0,-2 0 0,2 0 0,0-1 0,0 0 0,0-1 0,0-1 0,0 0 0,0-2 0,0-5 0,0-2 0,0-2 0,0 0 0,0 1 0,0 2 0,0-2 0,-1 4 0,-1 0 0,-1 3 0,0 0 0,1 2 0,-1 0 0,3 3 0,-4 0 0,2 2 0,0 0 0,-1 1 0,1-1 0,-2 0 0,1 0 0,-1 1 0,1-3 0,-1 0 0,1-2 0,1 1 0,-1-2 0,1-1 0,0-5 0,-1-1 0,3-3 0,-2-1 0,2 1 0,0-1 0,0-1 0,-1 4 0,1-3 0,-3 5 0,2-1 0,0 2 0,-1 1 0,1 1 0,-2 1 0,-1 1 0,3 1 0,-2 3 0,2 0 0,-2 1 0,3 1 0,-3-2 0,1 1 0,0-1 0,-1-2 0,3 0 0,-3-1 0,2-2 0,0-2 0,1-1 0,-1-2 0,0-1 0,-2-1 0,3 2 0,-3-2 0,0 2 0,0-3 0,-1 3 0,1 0 0,0 1 0,-1 3 0,-1-1 0,1 2 0,-1 0 0,2 0 0,0 0 0,-1 0 0,1 0 0,2 1 0,-2 1 0,1 0 0,0 0 0,0 0 0,1 1 0,-1-1 0,1 1 0,-2-3 0,1 3 0,-1-1 0,0 1 0,1 0 0,1 0 0,-1 0 0,2 0 0,-1 0 0,1 1 0,0-1 0,0 0 0,0 0 0,0 1 0,0-1 0,0 0 0,0 0 0,0 1 0,0-1 0,0 0 0,0 1 0,0-1 0,0-3 0,0-3 0,0-2 0,0-2 0,0 2 0,1 2 0,-1 0 0,3 1 0,-1-1 0,1 1 0,1-1 0,-1 1 0,0-1 0,0 3 0,1-2 0,-1 1 0,0 0 0,0 0 0,1 1 0,-1 0 0,0 0 0,1 0 0,-1 0 0,0 0 0,0 0 0,0 0 0,-1 1 0,-1 1 0,-1 1 0,0 0 0,0 0 0,0 0 0,2 0 0,-1-1 0,2-1 0,0-1 0,0 0 0,0 0 0,1 0 0,-1 0 0,0 0 0,0 2 0,0-2 0,-1 3 0,1-1 0,-1 0 0,0 0 0,1-1 0,-3 2 0,1-2 0,-2 1 0,-1-1 0,-1-1 0,0 0 0,-2 0 0,-1 0 0,-1 0 0,2 0 0,0 0 0,2 0 0,-3 0 0,3 0 0,-2 0 0,1 0 0,1 0 0,0 0 0,1-1 0,-1 0 0,3-1 0,-3 1 0,2-2 0,-2 3 0,1-3 0,-1 3 0,3-3 0,-3 3 0,3-3 0,-3 1 0,3-1 0,-2 0 0,1-1 0,0 1 0,0 0 0,1 0 0,0-1 0,0 1 0,0 0 0,0 0 0,-2 1 0,2-1 0,-1 1 0,-1 0 0,2 0 0,-2 0 0,1 0 0,1-1 0,-3 1 0,2-1 0,0 0 0,1 0 0,0 0 0,1 1 0,1 1 0,1 1 0,0 0 0,1 0 0,-1-2 0,0 2 0,0-1 0,1 1 0,-1 0 0,0 0 0,0-2 0,2 2 0,-1-2 0,3 2 0,-2-1 0,1 0 0,1 0 0,0-1 0,1 1 0,1 0 0,1-1 0,-3 1 0,3 0 0,-3 1 0,0 0 0,-1-2 0,0 2 0,-2-2 0,1 2 0,-2 0 0,1 0 0,-1 0 0,0 0 0,1 0 0,-1 0 0,-1-1 0,1 0 0,-2 0 0,2 1 0,0 0 0,1 0 0,-1 0 0,0 0 0,0 0 0,0 0 0,0 0 0,1 0 0,-1 0 0,0 0 0,0 0 0,0 0 0,1 0 0,-1 0 0,0 0 0,0 0 0,-1 1 0,-1 1 0,-1 1 0,0 0 0,-3-1 0,1-1 0,-9 1 0,6 0 0,-7-1 0,9 1 0,-2-1 0,0 0 0,1 0 0,-1-1 0,1 1 0,1 0 0,-2 0 0,1-1 0,-3 0 0,4 2 0,-2-2 0,0 2 0,1-2 0,-1 0 0,1 0 0,1 0 0,0 0 0,-1 0 0,1 0 0,3 0 0,5 0 0,-1 1 0,7-1 0,-5 3 0,1-2 0,0 0 0,-2-1 0,1 0 0,1 0 0,-4 0 0,2 0 0,0 0 0,-1 0 0,1 0 0,-2 0 0,1 2 0,-1-2 0,0 2 0,0-2 0,1 0 0,-1 0 0,-2 1 0,1 1 0,-1-1 0,0 2 0,0-3 0,-1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9BF3-6316-40F5-8F10-980B46B5A86B}" type="datetimeFigureOut">
              <a:rPr lang="en-US" smtClean="0"/>
              <a:t>2/3/26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76A0-33B1-4B4B-B1AA-B0B917FCA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73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Now, let me give more details about the </a:t>
            </a:r>
            <a:r>
              <a:rPr lang="en-GB" dirty="0"/>
              <a:t>mismatch</a:t>
            </a:r>
            <a:r>
              <a:rPr lang="en-CH" dirty="0"/>
              <a:t> information</a:t>
            </a:r>
            <a:br>
              <a:rPr lang="en-CH" dirty="0"/>
            </a:br>
            <a:r>
              <a:rPr lang="en-CH" dirty="0"/>
              <a:t>using the example of this read</a:t>
            </a:r>
            <a:br>
              <a:rPr lang="en-CH" dirty="0"/>
            </a:br>
            <a:r>
              <a:rPr lang="en-CH" dirty="0"/>
              <a:t>...</a:t>
            </a:r>
            <a:br>
              <a:rPr lang="en-CH" dirty="0"/>
            </a:br>
            <a:r>
              <a:rPr lang="en-CH" dirty="0"/>
              <a:t>Since these compressors use </a:t>
            </a:r>
            <a:r>
              <a:rPr lang="en-GB" dirty="0"/>
              <a:t>a consensus</a:t>
            </a:r>
            <a:r>
              <a:rPr lang="en-CH" dirty="0"/>
              <a:t> sequence, </a:t>
            </a:r>
            <a:br>
              <a:rPr lang="en-CH" dirty="0"/>
            </a:br>
            <a:r>
              <a:rPr lang="en-CH" dirty="0"/>
              <a:t>they better capture the inherent redundancy present in genomic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21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02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060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6min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09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>
                <a:effectLst/>
                <a:latin typeface="Helvetica" pitchFamily="2" charset="0"/>
              </a:rPr>
              <a:t>Which are needed due to many random accesses to large data structures</a:t>
            </a:r>
            <a:r>
              <a:rPr lang="en-GB" i="0" dirty="0">
                <a:effectLst/>
                <a:latin typeface="Helvetica" pitchFamily="2" charset="0"/>
              </a:rPr>
              <a:t> </a:t>
            </a:r>
            <a:r>
              <a:rPr lang="en-GB" i="1" dirty="0">
                <a:effectLst/>
                <a:latin typeface="Helvetica" pitchFamily="2" charset="0"/>
              </a:rPr>
              <a:t>for matching patterns</a:t>
            </a:r>
            <a:endParaRPr lang="en-GB" dirty="0">
              <a:effectLst/>
              <a:latin typeface="Helvetica" pitchFamily="2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90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6:45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08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7:30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90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8:30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147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>
                <a:effectLst/>
                <a:latin typeface="Helvetica" pitchFamily="2" charset="0"/>
              </a:rPr>
              <a:t>This is</a:t>
            </a:r>
            <a:r>
              <a:rPr lang="en-GB" i="0" dirty="0">
                <a:effectLst/>
                <a:latin typeface="Helvetica" pitchFamily="2" charset="0"/>
              </a:rPr>
              <a:t> </a:t>
            </a:r>
            <a:r>
              <a:rPr lang="en-GB" i="1" dirty="0">
                <a:effectLst/>
                <a:latin typeface="Helvetica" pitchFamily="2" charset="0"/>
              </a:rPr>
              <a:t>due to two main factors that can lead to spatially nearby mismatches.</a:t>
            </a:r>
            <a:r>
              <a:rPr lang="en-GB" i="0" dirty="0">
                <a:effectLst/>
                <a:latin typeface="Helvetica" pitchFamily="2" charset="0"/>
              </a:rPr>
              <a:t> </a:t>
            </a:r>
          </a:p>
          <a:p>
            <a:r>
              <a:rPr lang="en-GB" i="1" dirty="0">
                <a:effectLst/>
                <a:latin typeface="Helvetica" pitchFamily="2" charset="0"/>
              </a:rPr>
              <a:t>First, genetic mutations tend to cluster in some regions</a:t>
            </a:r>
            <a:r>
              <a:rPr lang="en-GB" i="0" dirty="0">
                <a:effectLst/>
                <a:latin typeface="Helvetica" pitchFamily="2" charset="0"/>
              </a:rPr>
              <a:t> </a:t>
            </a:r>
            <a:r>
              <a:rPr lang="en-GB" i="1" dirty="0">
                <a:effectLst/>
                <a:latin typeface="Helvetica" pitchFamily="2" charset="0"/>
              </a:rPr>
              <a:t>of the genome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291</a:t>
            </a:r>
            <a:r>
              <a:rPr lang="en-GB" i="1" dirty="0">
                <a:effectLst/>
                <a:latin typeface="Helvetica" pitchFamily="2" charset="0"/>
              </a:rPr>
              <a:t>–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293</a:t>
            </a:r>
            <a:r>
              <a:rPr lang="en-GB" i="1" dirty="0">
                <a:effectLst/>
                <a:latin typeface="Helvetica" pitchFamily="2" charset="0"/>
              </a:rPr>
              <a:t>].</a:t>
            </a:r>
          </a:p>
          <a:p>
            <a:r>
              <a:rPr lang="en-GB" i="1" dirty="0">
                <a:effectLst/>
                <a:latin typeface="Helvetica" pitchFamily="2" charset="0"/>
              </a:rPr>
              <a:t>Second, a regional degradation in sequencing quality can cause clusters of incorrect bases in</a:t>
            </a:r>
            <a:r>
              <a:rPr lang="en-GB" i="0" dirty="0">
                <a:effectLst/>
                <a:latin typeface="Helvetica" pitchFamily="2" charset="0"/>
              </a:rPr>
              <a:t> t</a:t>
            </a:r>
            <a:r>
              <a:rPr lang="en-GB" i="1" dirty="0">
                <a:effectLst/>
                <a:latin typeface="Helvetica" pitchFamily="2" charset="0"/>
              </a:rPr>
              <a:t>he read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294</a:t>
            </a:r>
            <a:r>
              <a:rPr lang="en-GB" i="1" dirty="0">
                <a:effectLst/>
                <a:latin typeface="Helvetica" pitchFamily="2" charset="0"/>
              </a:rPr>
              <a:t>–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296</a:t>
            </a:r>
            <a:r>
              <a:rPr lang="en-GB" i="1" dirty="0">
                <a:effectLst/>
                <a:latin typeface="Helvetica" pitchFamily="2" charset="0"/>
              </a:rPr>
              <a:t>].</a:t>
            </a:r>
            <a:endParaRPr lang="en-GB" dirty="0">
              <a:effectLst/>
              <a:latin typeface="Helvetica" pitchFamily="2" charset="0"/>
            </a:endParaRPr>
          </a:p>
          <a:p>
            <a:endParaRPr lang="en-GB" dirty="0">
              <a:effectLst/>
              <a:latin typeface="Helvetica" pitchFamily="2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32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10:15</a:t>
            </a:r>
            <a:br>
              <a:rPr lang="en-CH" dirty="0"/>
            </a:br>
            <a:r>
              <a:rPr lang="en-CH" dirty="0"/>
              <a:t>9:30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37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0:30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98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838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593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12:30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00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034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571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898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We model performance, energy, and power of the systems based on 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the latency and throughput of each hardware-based and software-based component</a:t>
            </a:r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288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657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14:30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401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15:30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39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1:10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341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2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/>
              <a:t>Let me briefly talk about other results that are included in the paper before concluding this talk. These include the following: 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010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/>
              <a:t>Let me briefly talk about other results that are included in the paper before concluding this talk. These include the following: 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253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260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855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196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2:10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2101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3:30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1:24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3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2:10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951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2:50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86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3:30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>
                <a:effectLst/>
                <a:latin typeface="Helvetica" pitchFamily="2" charset="0"/>
              </a:rPr>
              <a:t>A genomic-specific compressor  instead of storing reads, </a:t>
            </a:r>
            <a:br>
              <a:rPr lang="en-GB" i="1" dirty="0">
                <a:effectLst/>
                <a:latin typeface="Helvetica" pitchFamily="2" charset="0"/>
              </a:rPr>
            </a:br>
            <a:r>
              <a:rPr lang="en-GB" i="1" dirty="0">
                <a:effectLst/>
                <a:latin typeface="Helvetica" pitchFamily="2" charset="0"/>
              </a:rPr>
              <a:t>first stores a consensus sequence, which is</a:t>
            </a:r>
          </a:p>
          <a:p>
            <a:r>
              <a:rPr lang="en-GB" i="1" dirty="0">
                <a:effectLst/>
                <a:latin typeface="Helvetica" pitchFamily="2" charset="0"/>
              </a:rPr>
              <a:t>an approximation</a:t>
            </a:r>
            <a:r>
              <a:rPr lang="en-GB" i="0" dirty="0">
                <a:effectLst/>
                <a:latin typeface="Helvetica" pitchFamily="2" charset="0"/>
              </a:rPr>
              <a:t> </a:t>
            </a:r>
            <a:r>
              <a:rPr lang="en-GB" i="1" dirty="0">
                <a:effectLst/>
                <a:latin typeface="Helvetica" pitchFamily="2" charset="0"/>
              </a:rPr>
              <a:t>of the organism’s genome</a:t>
            </a:r>
            <a:br>
              <a:rPr lang="en-GB" i="1" dirty="0">
                <a:effectLst/>
                <a:latin typeface="Helvetica" pitchFamily="2" charset="0"/>
              </a:rPr>
            </a:br>
            <a:r>
              <a:rPr lang="en-GB" i="1" dirty="0">
                <a:effectLst/>
                <a:latin typeface="Helvetica" pitchFamily="2" charset="0"/>
              </a:rPr>
              <a:t>and stores the mismatch information of those reads in relation to the consensus</a:t>
            </a:r>
            <a:br>
              <a:rPr lang="en-GB" i="1" dirty="0">
                <a:effectLst/>
                <a:latin typeface="Helvetica" pitchFamily="2" charset="0"/>
              </a:rPr>
            </a:b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14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and, To do so, it first needs to map reads to the location they match in the consensus sequence.</a:t>
            </a:r>
            <a:br>
              <a:rPr lang="en-CH" dirty="0"/>
            </a:br>
            <a:br>
              <a:rPr lang="en-CH" dirty="0"/>
            </a:br>
            <a:br>
              <a:rPr lang="en-CH" dirty="0"/>
            </a:br>
            <a:br>
              <a:rPr lang="en-CH" dirty="0"/>
            </a:b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41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60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prstGeom prst="rect">
            <a:avLst/>
          </a:prstGeom>
          <a:solidFill>
            <a:srgbClr val="FAF8F4"/>
          </a:solidFill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2E6F6A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914402"/>
            <a:ext cx="8798061" cy="5491554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06EE2-43C6-804A-8B76-A8A2C6424C76}"/>
              </a:ext>
            </a:extLst>
          </p:cNvPr>
          <p:cNvCxnSpPr/>
          <p:nvPr userDrawn="1"/>
        </p:nvCxnSpPr>
        <p:spPr>
          <a:xfrm>
            <a:off x="0" y="790141"/>
            <a:ext cx="9144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76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758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06436E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1028434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06EE2-43C6-804A-8B76-A8A2C6424C76}"/>
              </a:ext>
            </a:extLst>
          </p:cNvPr>
          <p:cNvCxnSpPr/>
          <p:nvPr userDrawn="1"/>
        </p:nvCxnSpPr>
        <p:spPr>
          <a:xfrm>
            <a:off x="0" y="790141"/>
            <a:ext cx="9144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003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406032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0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947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emf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10" Type="http://schemas.openxmlformats.org/officeDocument/2006/relationships/image" Target="../media/image34.svg"/><Relationship Id="rId4" Type="http://schemas.openxmlformats.org/officeDocument/2006/relationships/image" Target="../media/image30.sv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microsoft.com/office/2007/relationships/hdphoto" Target="../media/hdphoto2.wdp"/><Relationship Id="rId3" Type="http://schemas.openxmlformats.org/officeDocument/2006/relationships/customXml" Target="../ink/ink1.xml"/><Relationship Id="rId21" Type="http://schemas.openxmlformats.org/officeDocument/2006/relationships/image" Target="../media/image2.jpeg"/><Relationship Id="rId12" Type="http://schemas.openxmlformats.org/officeDocument/2006/relationships/image" Target="../media/image300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6" Type="http://schemas.microsoft.com/office/2007/relationships/hdphoto" Target="../media/hdphoto1.wdp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31.png"/><Relationship Id="rId19" Type="http://schemas.openxmlformats.org/officeDocument/2006/relationships/image" Target="../media/image33.png"/><Relationship Id="rId1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9.png"/><Relationship Id="rId10" Type="http://schemas.openxmlformats.org/officeDocument/2006/relationships/image" Target="../media/image43.svg"/><Relationship Id="rId4" Type="http://schemas.microsoft.com/office/2007/relationships/hdphoto" Target="../media/hdphoto1.wdp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4.03732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tiff"/><Relationship Id="rId7" Type="http://schemas.openxmlformats.org/officeDocument/2006/relationships/image" Target="../media/image20.jpe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4.03732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microsoft.com/office/2007/relationships/hdphoto" Target="../media/hdphoto1.wdp"/><Relationship Id="rId4" Type="http://schemas.openxmlformats.org/officeDocument/2006/relationships/image" Target="../media/image30.svg"/><Relationship Id="rId9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9.xml"/><Relationship Id="rId18" Type="http://schemas.openxmlformats.org/officeDocument/2006/relationships/slide" Target="slide40.xml"/><Relationship Id="rId3" Type="http://schemas.openxmlformats.org/officeDocument/2006/relationships/slide" Target="slide56.xml"/><Relationship Id="rId7" Type="http://schemas.openxmlformats.org/officeDocument/2006/relationships/slide" Target="slide63.xml"/><Relationship Id="rId12" Type="http://schemas.openxmlformats.org/officeDocument/2006/relationships/slide" Target="slide68.xml"/><Relationship Id="rId17" Type="http://schemas.openxmlformats.org/officeDocument/2006/relationships/slide" Target="slide23.xml"/><Relationship Id="rId2" Type="http://schemas.openxmlformats.org/officeDocument/2006/relationships/slide" Target="slide55.xml"/><Relationship Id="rId16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2.xml"/><Relationship Id="rId11" Type="http://schemas.openxmlformats.org/officeDocument/2006/relationships/slide" Target="slide67.xml"/><Relationship Id="rId5" Type="http://schemas.openxmlformats.org/officeDocument/2006/relationships/slide" Target="slide61.xml"/><Relationship Id="rId15" Type="http://schemas.openxmlformats.org/officeDocument/2006/relationships/slide" Target="slide13.xml"/><Relationship Id="rId10" Type="http://schemas.openxmlformats.org/officeDocument/2006/relationships/slide" Target="slide66.xml"/><Relationship Id="rId4" Type="http://schemas.openxmlformats.org/officeDocument/2006/relationships/slide" Target="slide57.xml"/><Relationship Id="rId9" Type="http://schemas.openxmlformats.org/officeDocument/2006/relationships/slide" Target="slide65.xml"/><Relationship Id="rId14" Type="http://schemas.openxmlformats.org/officeDocument/2006/relationships/slide" Target="slide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slide" Target="slide5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iff"/><Relationship Id="rId3" Type="http://schemas.openxmlformats.org/officeDocument/2006/relationships/image" Target="../media/image22.jpeg"/><Relationship Id="rId7" Type="http://schemas.openxmlformats.org/officeDocument/2006/relationships/image" Target="../media/image1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5" Type="http://schemas.openxmlformats.org/officeDocument/2006/relationships/image" Target="../media/image23.png"/><Relationship Id="rId10" Type="http://schemas.openxmlformats.org/officeDocument/2006/relationships/image" Target="../media/image24.png"/><Relationship Id="rId4" Type="http://schemas.openxmlformats.org/officeDocument/2006/relationships/image" Target="../media/image15.tiff"/><Relationship Id="rId9" Type="http://schemas.openxmlformats.org/officeDocument/2006/relationships/image" Target="../media/image19.tif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microsoft.com/office/2007/relationships/hdphoto" Target="../media/hdphoto2.wdp"/><Relationship Id="rId3" Type="http://schemas.openxmlformats.org/officeDocument/2006/relationships/customXml" Target="../ink/ink2.xml"/><Relationship Id="rId21" Type="http://schemas.openxmlformats.org/officeDocument/2006/relationships/image" Target="../media/image2.jpeg"/><Relationship Id="rId12" Type="http://schemas.openxmlformats.org/officeDocument/2006/relationships/image" Target="../media/image300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6" Type="http://schemas.microsoft.com/office/2007/relationships/hdphoto" Target="../media/hdphoto1.wdp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4.xml"/><Relationship Id="rId15" Type="http://schemas.openxmlformats.org/officeDocument/2006/relationships/image" Target="../media/image31.png"/><Relationship Id="rId19" Type="http://schemas.openxmlformats.org/officeDocument/2006/relationships/image" Target="../media/image33.png"/><Relationship Id="rId1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1E1945-7598-E3AE-E1BB-50846751A231}"/>
              </a:ext>
            </a:extLst>
          </p:cNvPr>
          <p:cNvSpPr/>
          <p:nvPr/>
        </p:nvSpPr>
        <p:spPr>
          <a:xfrm>
            <a:off x="0" y="0"/>
            <a:ext cx="9144000" cy="3392957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rgbClr val="71B4C2">
                  <a:alpha val="25882"/>
                </a:srgbClr>
              </a:gs>
              <a:gs pos="55000">
                <a:schemeClr val="bg1"/>
              </a:gs>
              <a:gs pos="62000">
                <a:srgbClr val="FAF8F4"/>
              </a:gs>
              <a:gs pos="100000">
                <a:srgbClr val="6CB2C0">
                  <a:alpha val="48627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01519E-CF7C-03BA-D6ED-C0CD1FF5CE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2917" r="16535" b="22457"/>
          <a:stretch/>
        </p:blipFill>
        <p:spPr>
          <a:xfrm>
            <a:off x="3100340" y="9081"/>
            <a:ext cx="2929872" cy="195565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659329D-D394-07AF-6B21-CB942D96972D}"/>
              </a:ext>
            </a:extLst>
          </p:cNvPr>
          <p:cNvSpPr txBox="1">
            <a:spLocks/>
          </p:cNvSpPr>
          <p:nvPr/>
        </p:nvSpPr>
        <p:spPr>
          <a:xfrm>
            <a:off x="0" y="1659685"/>
            <a:ext cx="9144000" cy="1305936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 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A Lightweight Algorithm-Architecture Co-Design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 for Mitigating the Data Preparation Bottleneck 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in Large-Scale Genome Sequence Analysis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B9B595F-E6BD-EBEC-B944-BD49E1C2D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13776" y="5334523"/>
            <a:ext cx="2716448" cy="5225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847560-7F95-749E-821C-F89B49489B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820" t="33599" r="12247" b="30996"/>
          <a:stretch/>
        </p:blipFill>
        <p:spPr>
          <a:xfrm>
            <a:off x="283277" y="6083494"/>
            <a:ext cx="2417550" cy="415925"/>
          </a:xfrm>
          <a:prstGeom prst="rect">
            <a:avLst/>
          </a:prstGeom>
        </p:spPr>
      </p:pic>
      <p:sp>
        <p:nvSpPr>
          <p:cNvPr id="12" name="Google Shape;44;p1">
            <a:extLst>
              <a:ext uri="{FF2B5EF4-FFF2-40B4-BE49-F238E27FC236}">
                <a16:creationId xmlns:a16="http://schemas.microsoft.com/office/drawing/2014/main" id="{E5A7F0E4-FBDB-B429-6E4E-2982BB8BB5A9}"/>
              </a:ext>
            </a:extLst>
          </p:cNvPr>
          <p:cNvSpPr txBox="1"/>
          <p:nvPr/>
        </p:nvSpPr>
        <p:spPr>
          <a:xfrm>
            <a:off x="-22032" y="3465043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Nika Mansouri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Ghiasi</a:t>
            </a:r>
            <a:endParaRPr sz="1600" dirty="0">
              <a:latin typeface="Corbel" panose="020B0503020204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9095507-8DBB-36B4-0F8E-852D6CB8D9FE}"/>
              </a:ext>
            </a:extLst>
          </p:cNvPr>
          <p:cNvSpPr txBox="1">
            <a:spLocks/>
          </p:cNvSpPr>
          <p:nvPr/>
        </p:nvSpPr>
        <p:spPr>
          <a:xfrm>
            <a:off x="-1499" y="4668612"/>
            <a:ext cx="9144000" cy="4159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Mohammad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Sadrosadati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E4EAA1-F754-3EF4-BD59-7F72B9EBC345}"/>
              </a:ext>
            </a:extLst>
          </p:cNvPr>
          <p:cNvSpPr txBox="1">
            <a:spLocks/>
          </p:cNvSpPr>
          <p:nvPr/>
        </p:nvSpPr>
        <p:spPr>
          <a:xfrm>
            <a:off x="-6724" y="3853973"/>
            <a:ext cx="9144000" cy="4342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 err="1">
                <a:latin typeface="Corbel" panose="020B0503020204020204" pitchFamily="34" charset="0"/>
                <a:cs typeface="Cambria"/>
              </a:rPr>
              <a:t>Talu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 </a:t>
            </a:r>
            <a:r>
              <a:rPr lang="en-US" sz="2000" dirty="0" err="1">
                <a:latin typeface="Corbel" panose="020B0503020204020204" pitchFamily="34" charset="0"/>
                <a:cs typeface="Cambria"/>
              </a:rPr>
              <a:t>Güloglu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     Harun Mustafa     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Firtina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Konstantina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Koliogeorgi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FE5658F-9836-B7B5-DDF3-D9F8E20E1F6E}"/>
              </a:ext>
            </a:extLst>
          </p:cNvPr>
          <p:cNvSpPr txBox="1">
            <a:spLocks/>
          </p:cNvSpPr>
          <p:nvPr/>
        </p:nvSpPr>
        <p:spPr>
          <a:xfrm>
            <a:off x="0" y="4261293"/>
            <a:ext cx="9144000" cy="434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Konstantinos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Kanellopoulos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Haiyu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Mao       Rakesh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Nadig</a:t>
            </a:r>
            <a:endParaRPr lang="en-US" sz="2000" dirty="0">
              <a:latin typeface="Corbel" panose="020B0503020204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5B4E58-908E-AF18-5859-DA0B0B2D5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103" y="5984019"/>
            <a:ext cx="848871" cy="6466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C6AF905-762E-BA9E-EE63-C40D8D20CA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1" y="6115222"/>
            <a:ext cx="2341609" cy="384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F9683A-876C-1905-F67F-EDD138D2C4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308" y="6207755"/>
            <a:ext cx="2338415" cy="1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8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31BDD0D-6B0B-179A-F539-8CD87BCFEE31}"/>
              </a:ext>
            </a:extLst>
          </p:cNvPr>
          <p:cNvSpPr/>
          <p:nvPr/>
        </p:nvSpPr>
        <p:spPr>
          <a:xfrm>
            <a:off x="443263" y="4248742"/>
            <a:ext cx="8102565" cy="1631162"/>
          </a:xfrm>
          <a:prstGeom prst="rect">
            <a:avLst/>
          </a:prstGeom>
          <a:solidFill>
            <a:srgbClr val="DEEBF7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9F72CB4-21D2-E939-4F8E-F84D176E5E94}"/>
              </a:ext>
            </a:extLst>
          </p:cNvPr>
          <p:cNvSpPr/>
          <p:nvPr/>
        </p:nvSpPr>
        <p:spPr>
          <a:xfrm>
            <a:off x="443275" y="2863160"/>
            <a:ext cx="8102553" cy="1393331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0A6C6-F425-0171-CFE7-9312AFB8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Effect of the Data Preparation Bottleneck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F16D8B-FB4E-C367-651D-A8B315F8F7A6}"/>
              </a:ext>
            </a:extLst>
          </p:cNvPr>
          <p:cNvSpPr/>
          <p:nvPr/>
        </p:nvSpPr>
        <p:spPr>
          <a:xfrm>
            <a:off x="443275" y="1659856"/>
            <a:ext cx="8102565" cy="1216634"/>
          </a:xfrm>
          <a:prstGeom prst="rect">
            <a:avLst/>
          </a:prstGeom>
          <a:solidFill>
            <a:srgbClr val="DEEBF7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D84FBB-A73E-456D-A4FD-ED81CB1725B0}"/>
              </a:ext>
            </a:extLst>
          </p:cNvPr>
          <p:cNvCxnSpPr>
            <a:cxnSpLocks/>
          </p:cNvCxnSpPr>
          <p:nvPr/>
        </p:nvCxnSpPr>
        <p:spPr>
          <a:xfrm>
            <a:off x="460028" y="5906589"/>
            <a:ext cx="822394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32AD84-3916-D804-ADC4-297EB09F1C22}"/>
              </a:ext>
            </a:extLst>
          </p:cNvPr>
          <p:cNvSpPr/>
          <p:nvPr/>
        </p:nvSpPr>
        <p:spPr>
          <a:xfrm>
            <a:off x="1058856" y="1902010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F4B8305-854B-76D6-7854-7D5CEF4E5265}"/>
              </a:ext>
            </a:extLst>
          </p:cNvPr>
          <p:cNvSpPr/>
          <p:nvPr/>
        </p:nvSpPr>
        <p:spPr>
          <a:xfrm>
            <a:off x="1842534" y="2374121"/>
            <a:ext cx="2091685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B7D59C7-2259-5F8F-3CBA-A039F7701866}"/>
              </a:ext>
            </a:extLst>
          </p:cNvPr>
          <p:cNvSpPr/>
          <p:nvPr/>
        </p:nvSpPr>
        <p:spPr>
          <a:xfrm>
            <a:off x="1863606" y="3756888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5139709-AF72-F0F5-56CE-7D3E89322411}"/>
              </a:ext>
            </a:extLst>
          </p:cNvPr>
          <p:cNvSpPr/>
          <p:nvPr/>
        </p:nvSpPr>
        <p:spPr>
          <a:xfrm>
            <a:off x="3935909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FC9DBC-83B7-B290-7B3B-E5E5F85B1D3D}"/>
              </a:ext>
            </a:extLst>
          </p:cNvPr>
          <p:cNvSpPr/>
          <p:nvPr/>
        </p:nvSpPr>
        <p:spPr>
          <a:xfrm>
            <a:off x="6197102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D9BED0D-5E94-26D3-9D4D-7C016C2320B2}"/>
              </a:ext>
            </a:extLst>
          </p:cNvPr>
          <p:cNvSpPr/>
          <p:nvPr/>
        </p:nvSpPr>
        <p:spPr>
          <a:xfrm>
            <a:off x="3426047" y="3733256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65687-8EA6-C30B-5DD4-B4B2943FEA0E}"/>
              </a:ext>
            </a:extLst>
          </p:cNvPr>
          <p:cNvSpPr txBox="1"/>
          <p:nvPr/>
        </p:nvSpPr>
        <p:spPr>
          <a:xfrm rot="16200000">
            <a:off x="182578" y="2147559"/>
            <a:ext cx="115420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94920B-7F42-3409-6675-DD89B4A35B4C}"/>
              </a:ext>
            </a:extLst>
          </p:cNvPr>
          <p:cNvSpPr txBox="1"/>
          <p:nvPr/>
        </p:nvSpPr>
        <p:spPr>
          <a:xfrm rot="16200000">
            <a:off x="-82664" y="4863390"/>
            <a:ext cx="1659026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w/ Ideal Prep.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42CCE3-2D5E-A1F6-2757-C010F2908E88}"/>
              </a:ext>
            </a:extLst>
          </p:cNvPr>
          <p:cNvCxnSpPr>
            <a:cxnSpLocks/>
            <a:stCxn id="10" idx="3"/>
            <a:endCxn id="28" idx="1"/>
          </p:cNvCxnSpPr>
          <p:nvPr/>
        </p:nvCxnSpPr>
        <p:spPr>
          <a:xfrm>
            <a:off x="1845483" y="2055838"/>
            <a:ext cx="3564127" cy="7843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93F293-FE02-5D5C-DE01-F01904D783E6}"/>
              </a:ext>
            </a:extLst>
          </p:cNvPr>
          <p:cNvCxnSpPr>
            <a:cxnSpLocks/>
            <a:stCxn id="12" idx="3"/>
            <a:endCxn id="15" idx="1"/>
          </p:cNvCxnSpPr>
          <p:nvPr/>
        </p:nvCxnSpPr>
        <p:spPr>
          <a:xfrm flipV="1">
            <a:off x="2002092" y="3886256"/>
            <a:ext cx="1423955" cy="23632"/>
          </a:xfrm>
          <a:prstGeom prst="line">
            <a:avLst/>
          </a:prstGeom>
          <a:ln w="158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A9F2743-4395-6C80-BC92-908D1C79E3F8}"/>
              </a:ext>
            </a:extLst>
          </p:cNvPr>
          <p:cNvSpPr/>
          <p:nvPr/>
        </p:nvSpPr>
        <p:spPr>
          <a:xfrm>
            <a:off x="2641667" y="3733162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886D11-ED6D-9A6A-056F-2696F1309C53}"/>
              </a:ext>
            </a:extLst>
          </p:cNvPr>
          <p:cNvCxnSpPr>
            <a:cxnSpLocks/>
          </p:cNvCxnSpPr>
          <p:nvPr/>
        </p:nvCxnSpPr>
        <p:spPr>
          <a:xfrm>
            <a:off x="3564533" y="3956858"/>
            <a:ext cx="0" cy="1167253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354E9C-1C26-C9A6-11D6-271F8437F6E1}"/>
              </a:ext>
            </a:extLst>
          </p:cNvPr>
          <p:cNvCxnSpPr>
            <a:cxnSpLocks/>
          </p:cNvCxnSpPr>
          <p:nvPr/>
        </p:nvCxnSpPr>
        <p:spPr>
          <a:xfrm>
            <a:off x="8463882" y="2651493"/>
            <a:ext cx="0" cy="2789187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7260663-28C9-5F48-0DE7-D909BA85CEBF}"/>
              </a:ext>
            </a:extLst>
          </p:cNvPr>
          <p:cNvSpPr/>
          <p:nvPr/>
        </p:nvSpPr>
        <p:spPr>
          <a:xfrm>
            <a:off x="3148317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0BFB2D-D0EA-E89B-1F40-2912B58E7274}"/>
              </a:ext>
            </a:extLst>
          </p:cNvPr>
          <p:cNvSpPr/>
          <p:nvPr/>
        </p:nvSpPr>
        <p:spPr>
          <a:xfrm>
            <a:off x="5409610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8A8BE7A-D279-3464-257C-C71B3E39BBB5}"/>
              </a:ext>
            </a:extLst>
          </p:cNvPr>
          <p:cNvCxnSpPr>
            <a:cxnSpLocks/>
          </p:cNvCxnSpPr>
          <p:nvPr/>
        </p:nvCxnSpPr>
        <p:spPr>
          <a:xfrm flipV="1">
            <a:off x="1521456" y="4851421"/>
            <a:ext cx="0" cy="290558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A892515-ED57-C621-8EED-724A7E581580}"/>
              </a:ext>
            </a:extLst>
          </p:cNvPr>
          <p:cNvCxnSpPr>
            <a:cxnSpLocks/>
          </p:cNvCxnSpPr>
          <p:nvPr/>
        </p:nvCxnSpPr>
        <p:spPr>
          <a:xfrm>
            <a:off x="1550923" y="5058630"/>
            <a:ext cx="201361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B3309E3-9B68-C780-9B5A-84332248DFD8}"/>
              </a:ext>
            </a:extLst>
          </p:cNvPr>
          <p:cNvSpPr txBox="1"/>
          <p:nvPr/>
        </p:nvSpPr>
        <p:spPr>
          <a:xfrm>
            <a:off x="3542063" y="4339092"/>
            <a:ext cx="198883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Lost Benefit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due to Data Prep.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Bottleneck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70483B-895A-EB70-3614-356BBAA06A30}"/>
              </a:ext>
            </a:extLst>
          </p:cNvPr>
          <p:cNvSpPr txBox="1"/>
          <p:nvPr/>
        </p:nvSpPr>
        <p:spPr>
          <a:xfrm>
            <a:off x="443262" y="5916020"/>
            <a:ext cx="8223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Execution Timeline</a:t>
            </a:r>
            <a:b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(Not drawn to scale)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5F3A150-B44A-73BB-28A0-3E2E812CF8AF}"/>
              </a:ext>
            </a:extLst>
          </p:cNvPr>
          <p:cNvCxnSpPr>
            <a:cxnSpLocks/>
          </p:cNvCxnSpPr>
          <p:nvPr/>
        </p:nvCxnSpPr>
        <p:spPr>
          <a:xfrm>
            <a:off x="1053462" y="1548953"/>
            <a:ext cx="0" cy="446342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65EBD04-E041-99DC-AC2B-190CE39F19F1}"/>
              </a:ext>
            </a:extLst>
          </p:cNvPr>
          <p:cNvSpPr txBox="1"/>
          <p:nvPr/>
        </p:nvSpPr>
        <p:spPr>
          <a:xfrm rot="16200000">
            <a:off x="-58196" y="3437303"/>
            <a:ext cx="1610091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B6BCC06F-9942-763C-7279-FE20157395A6}"/>
              </a:ext>
            </a:extLst>
          </p:cNvPr>
          <p:cNvSpPr/>
          <p:nvPr/>
        </p:nvSpPr>
        <p:spPr>
          <a:xfrm>
            <a:off x="1056569" y="3265376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67AFFF01-D154-1003-F5B9-5A9457E3B9B4}"/>
              </a:ext>
            </a:extLst>
          </p:cNvPr>
          <p:cNvSpPr/>
          <p:nvPr/>
        </p:nvSpPr>
        <p:spPr>
          <a:xfrm>
            <a:off x="1846382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9FD4EA9-1B86-0C0B-9D35-12F4340F5F54}"/>
              </a:ext>
            </a:extLst>
          </p:cNvPr>
          <p:cNvSpPr/>
          <p:nvPr/>
        </p:nvSpPr>
        <p:spPr>
          <a:xfrm>
            <a:off x="2633874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FC1836B1-4AA0-F033-A5A1-8D84EBFF9C75}"/>
              </a:ext>
            </a:extLst>
          </p:cNvPr>
          <p:cNvSpPr/>
          <p:nvPr/>
        </p:nvSpPr>
        <p:spPr>
          <a:xfrm>
            <a:off x="110574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02B49E7-90FB-87CC-D23B-315509297A31}"/>
              </a:ext>
            </a:extLst>
          </p:cNvPr>
          <p:cNvSpPr/>
          <p:nvPr/>
        </p:nvSpPr>
        <p:spPr>
          <a:xfrm>
            <a:off x="124368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5F3D54B3-7308-2BA0-B16F-42741A9E938C}"/>
              </a:ext>
            </a:extLst>
          </p:cNvPr>
          <p:cNvSpPr/>
          <p:nvPr/>
        </p:nvSpPr>
        <p:spPr>
          <a:xfrm>
            <a:off x="1382970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8BFA6B86-F606-30AF-7C81-475883B452D5}"/>
              </a:ext>
            </a:extLst>
          </p:cNvPr>
          <p:cNvSpPr/>
          <p:nvPr/>
        </p:nvSpPr>
        <p:spPr>
          <a:xfrm>
            <a:off x="1055066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B39EA158-37AE-B917-D23D-C695DB8C0E32}"/>
              </a:ext>
            </a:extLst>
          </p:cNvPr>
          <p:cNvSpPr/>
          <p:nvPr/>
        </p:nvSpPr>
        <p:spPr>
          <a:xfrm>
            <a:off x="1186628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51A4CCF8-64D3-CDF4-7FB8-5619E012423F}"/>
              </a:ext>
            </a:extLst>
          </p:cNvPr>
          <p:cNvSpPr/>
          <p:nvPr/>
        </p:nvSpPr>
        <p:spPr>
          <a:xfrm>
            <a:off x="1319793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9774D14-B517-10F5-AE9A-8EEF2CBB3E84}"/>
              </a:ext>
            </a:extLst>
          </p:cNvPr>
          <p:cNvCxnSpPr>
            <a:cxnSpLocks/>
          </p:cNvCxnSpPr>
          <p:nvPr/>
        </p:nvCxnSpPr>
        <p:spPr>
          <a:xfrm flipH="1" flipV="1">
            <a:off x="1550946" y="5324532"/>
            <a:ext cx="6907349" cy="0"/>
          </a:xfrm>
          <a:prstGeom prst="straightConnector1">
            <a:avLst/>
          </a:prstGeom>
          <a:ln w="28575">
            <a:solidFill>
              <a:srgbClr val="629B3C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446D16A-4507-EC93-2B59-6E3426B4B294}"/>
              </a:ext>
            </a:extLst>
          </p:cNvPr>
          <p:cNvSpPr txBox="1"/>
          <p:nvPr/>
        </p:nvSpPr>
        <p:spPr>
          <a:xfrm>
            <a:off x="6075603" y="4339092"/>
            <a:ext cx="2673362" cy="7871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Potential Benefit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 Genome Analysis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Acceleration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859BECF-0AF4-2AC0-EF2D-43597369EE4D}"/>
              </a:ext>
            </a:extLst>
          </p:cNvPr>
          <p:cNvSpPr/>
          <p:nvPr/>
        </p:nvSpPr>
        <p:spPr>
          <a:xfrm>
            <a:off x="460028" y="873242"/>
            <a:ext cx="7998267" cy="4968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CCD319-1F3F-EE94-CD2A-A5D17AFB3151}"/>
              </a:ext>
            </a:extLst>
          </p:cNvPr>
          <p:cNvGrpSpPr/>
          <p:nvPr/>
        </p:nvGrpSpPr>
        <p:grpSpPr>
          <a:xfrm>
            <a:off x="2642312" y="980377"/>
            <a:ext cx="1880931" cy="366254"/>
            <a:chOff x="2010083" y="1005732"/>
            <a:chExt cx="1880931" cy="366254"/>
          </a:xfrm>
        </p:grpSpPr>
        <p:sp>
          <p:nvSpPr>
            <p:cNvPr id="106" name="Rounded Rectangle 105">
              <a:extLst>
                <a:ext uri="{FF2B5EF4-FFF2-40B4-BE49-F238E27FC236}">
                  <a16:creationId xmlns:a16="http://schemas.microsoft.com/office/drawing/2014/main" id="{23B7AB54-1331-8CFD-C923-3A6030E7BA1C}"/>
                </a:ext>
              </a:extLst>
            </p:cNvPr>
            <p:cNvSpPr/>
            <p:nvPr/>
          </p:nvSpPr>
          <p:spPr>
            <a:xfrm>
              <a:off x="2010083" y="1024566"/>
              <a:ext cx="144815" cy="136895"/>
            </a:xfrm>
            <a:prstGeom prst="roundRect">
              <a:avLst/>
            </a:prstGeom>
            <a:solidFill>
              <a:srgbClr val="F0C7F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66359A3-B85D-1C1B-175B-18699AA024AD}"/>
                </a:ext>
              </a:extLst>
            </p:cNvPr>
            <p:cNvSpPr txBox="1"/>
            <p:nvPr/>
          </p:nvSpPr>
          <p:spPr>
            <a:xfrm>
              <a:off x="2191649" y="1005732"/>
              <a:ext cx="169936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(446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2EA8E29-FF1A-FFA4-149E-3AF95A16A57B}"/>
              </a:ext>
            </a:extLst>
          </p:cNvPr>
          <p:cNvGrpSpPr/>
          <p:nvPr/>
        </p:nvGrpSpPr>
        <p:grpSpPr>
          <a:xfrm>
            <a:off x="4735699" y="980377"/>
            <a:ext cx="2113383" cy="366254"/>
            <a:chOff x="3721928" y="1005732"/>
            <a:chExt cx="2113383" cy="366254"/>
          </a:xfrm>
        </p:grpSpPr>
        <p:sp>
          <p:nvSpPr>
            <p:cNvPr id="108" name="Rounded Rectangle 107">
              <a:extLst>
                <a:ext uri="{FF2B5EF4-FFF2-40B4-BE49-F238E27FC236}">
                  <a16:creationId xmlns:a16="http://schemas.microsoft.com/office/drawing/2014/main" id="{8BA027BC-D48A-FFCE-49B1-9385E1602D42}"/>
                </a:ext>
              </a:extLst>
            </p:cNvPr>
            <p:cNvSpPr/>
            <p:nvPr/>
          </p:nvSpPr>
          <p:spPr>
            <a:xfrm>
              <a:off x="3721928" y="1024566"/>
              <a:ext cx="144815" cy="136895"/>
            </a:xfrm>
            <a:prstGeom prst="roundRect">
              <a:avLst/>
            </a:prstGeom>
            <a:solidFill>
              <a:srgbClr val="C577EB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5E5F5AC-FA0E-7100-BEB9-46436ED3F38D}"/>
                </a:ext>
              </a:extLst>
            </p:cNvPr>
            <p:cNvSpPr txBox="1"/>
            <p:nvPr/>
          </p:nvSpPr>
          <p:spPr>
            <a:xfrm>
              <a:off x="3911586" y="1005732"/>
              <a:ext cx="192372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Accelerated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DAA1BC0-16CE-7A27-5B94-D7EEB56DD200}"/>
              </a:ext>
            </a:extLst>
          </p:cNvPr>
          <p:cNvGrpSpPr/>
          <p:nvPr/>
        </p:nvGrpSpPr>
        <p:grpSpPr>
          <a:xfrm>
            <a:off x="540981" y="980377"/>
            <a:ext cx="1699221" cy="366254"/>
            <a:chOff x="540981" y="1005732"/>
            <a:chExt cx="1699221" cy="366254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B99B0347-8E4F-ED53-7269-860D673F47F0}"/>
                </a:ext>
              </a:extLst>
            </p:cNvPr>
            <p:cNvSpPr/>
            <p:nvPr/>
          </p:nvSpPr>
          <p:spPr>
            <a:xfrm>
              <a:off x="540981" y="1024566"/>
              <a:ext cx="144815" cy="13689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36799EE-BDD0-510E-FFF7-C4EE39D00FE2}"/>
                </a:ext>
              </a:extLst>
            </p:cNvPr>
            <p:cNvSpPr txBox="1"/>
            <p:nvPr/>
          </p:nvSpPr>
          <p:spPr>
            <a:xfrm>
              <a:off x="730492" y="1005732"/>
              <a:ext cx="1509710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Prep.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(2563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739632D-F98D-7C46-1A1D-CA83B3685568}"/>
              </a:ext>
            </a:extLst>
          </p:cNvPr>
          <p:cNvGrpSpPr/>
          <p:nvPr/>
        </p:nvGrpSpPr>
        <p:grpSpPr>
          <a:xfrm>
            <a:off x="7033033" y="980377"/>
            <a:ext cx="1425262" cy="366254"/>
            <a:chOff x="5686419" y="1005732"/>
            <a:chExt cx="1425262" cy="366254"/>
          </a:xfrm>
        </p:grpSpPr>
        <p:sp>
          <p:nvSpPr>
            <p:cNvPr id="112" name="Rounded Rectangle 111">
              <a:extLst>
                <a:ext uri="{FF2B5EF4-FFF2-40B4-BE49-F238E27FC236}">
                  <a16:creationId xmlns:a16="http://schemas.microsoft.com/office/drawing/2014/main" id="{5769FD0A-1E02-C780-EFB5-88666C02E4AF}"/>
                </a:ext>
              </a:extLst>
            </p:cNvPr>
            <p:cNvSpPr/>
            <p:nvPr/>
          </p:nvSpPr>
          <p:spPr>
            <a:xfrm>
              <a:off x="5686419" y="1024566"/>
              <a:ext cx="144815" cy="136895"/>
            </a:xfrm>
            <a:prstGeom prst="roundRect">
              <a:avLst/>
            </a:prstGeom>
            <a:solidFill>
              <a:srgbClr val="DAA30D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6409372-31C5-7B5C-6C7E-DFF4BF51E644}"/>
                </a:ext>
              </a:extLst>
            </p:cNvPr>
            <p:cNvSpPr txBox="1"/>
            <p:nvPr/>
          </p:nvSpPr>
          <p:spPr>
            <a:xfrm>
              <a:off x="5859746" y="1005732"/>
              <a:ext cx="125193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Ideal Prep.</a:t>
              </a:r>
              <a:b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(&gt; 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390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59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/>
      <p:bldP spid="21" grpId="0"/>
      <p:bldP spid="24" grpId="0" animBg="1"/>
      <p:bldP spid="27" grpId="0" animBg="1"/>
      <p:bldP spid="28" grpId="0" animBg="1"/>
      <p:bldP spid="47" grpId="0"/>
      <p:bldP spid="61" grpId="0"/>
      <p:bldP spid="62" grpId="0" animBg="1"/>
      <p:bldP spid="63" grpId="0" animBg="1"/>
      <p:bldP spid="64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D2109-D5BA-6535-838F-40AC1D88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Mitigating Data Preparation Bottleneck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A815B-4C78-3512-4DCE-0EC1D8336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71869"/>
            <a:ext cx="8798061" cy="794113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We need to effectively mitigate the data preparation bottleneck </a:t>
            </a:r>
            <a:br>
              <a:rPr lang="en-GB" sz="2400" dirty="0"/>
            </a:br>
            <a:r>
              <a:rPr lang="en-GB" sz="2400" dirty="0"/>
              <a:t>while meeting four key requirements: </a:t>
            </a:r>
            <a:endParaRPr lang="en-CH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E7AD04-C621-FE36-5D93-C185C6DA5DB2}"/>
              </a:ext>
            </a:extLst>
          </p:cNvPr>
          <p:cNvSpPr/>
          <p:nvPr/>
        </p:nvSpPr>
        <p:spPr>
          <a:xfrm>
            <a:off x="1017" y="4664881"/>
            <a:ext cx="9144000" cy="75313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Meeting all these requirements is challenging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53EBE39-6213-F1C7-8A68-C1D75D28C24A}"/>
              </a:ext>
            </a:extLst>
          </p:cNvPr>
          <p:cNvGrpSpPr/>
          <p:nvPr/>
        </p:nvGrpSpPr>
        <p:grpSpPr>
          <a:xfrm>
            <a:off x="420136" y="1868997"/>
            <a:ext cx="4118980" cy="1100202"/>
            <a:chOff x="871870" y="1893591"/>
            <a:chExt cx="3423404" cy="1100202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31F431B-A091-B83F-0E4D-6503205D441E}"/>
                </a:ext>
              </a:extLst>
            </p:cNvPr>
            <p:cNvSpPr/>
            <p:nvPr/>
          </p:nvSpPr>
          <p:spPr>
            <a:xfrm>
              <a:off x="871870" y="1893591"/>
              <a:ext cx="3423404" cy="1100202"/>
            </a:xfrm>
            <a:prstGeom prst="roundRect">
              <a:avLst/>
            </a:prstGeom>
            <a:solidFill>
              <a:srgbClr val="8C3E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High performance</a:t>
              </a:r>
            </a:p>
          </p:txBody>
        </p:sp>
        <p:pic>
          <p:nvPicPr>
            <p:cNvPr id="20" name="Graphic 19" descr="Gauge">
              <a:extLst>
                <a:ext uri="{FF2B5EF4-FFF2-40B4-BE49-F238E27FC236}">
                  <a16:creationId xmlns:a16="http://schemas.microsoft.com/office/drawing/2014/main" id="{712F6B3B-06EA-E4D4-EC2E-DE8A026B7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4536" y="1987986"/>
              <a:ext cx="606610" cy="747817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0D10B12-18D6-CEF0-7A91-FCEFF5035233}"/>
              </a:ext>
            </a:extLst>
          </p:cNvPr>
          <p:cNvGrpSpPr/>
          <p:nvPr/>
        </p:nvGrpSpPr>
        <p:grpSpPr>
          <a:xfrm>
            <a:off x="407962" y="3256858"/>
            <a:ext cx="4118980" cy="1092198"/>
            <a:chOff x="2342003" y="2737208"/>
            <a:chExt cx="4253662" cy="1092198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85BCF03-8F2D-2C0E-3712-5675227CCC74}"/>
                </a:ext>
              </a:extLst>
            </p:cNvPr>
            <p:cNvSpPr/>
            <p:nvPr/>
          </p:nvSpPr>
          <p:spPr>
            <a:xfrm>
              <a:off x="2342003" y="2737208"/>
              <a:ext cx="4253662" cy="1092198"/>
            </a:xfrm>
            <a:prstGeom prst="roundRect">
              <a:avLst/>
            </a:prstGeom>
            <a:solidFill>
              <a:srgbClr val="F68D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r"/>
              <a:r>
                <a:rPr lang="en-GB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High compression ratio </a:t>
              </a:r>
              <a:endParaRPr lang="en-GB" sz="2000" i="1" dirty="0">
                <a:solidFill>
                  <a:schemeClr val="bg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2DD0EE1-01ED-79B0-EDED-EC42039ED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CrisscrossEtching/>
                      </a14:imgEffect>
                      <a14:imgEffect>
                        <a14:brightnessContrast bright="7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1993" y="2938021"/>
              <a:ext cx="691443" cy="691443"/>
            </a:xfrm>
            <a:prstGeom prst="rect">
              <a:avLst/>
            </a:prstGeom>
            <a:solidFill>
              <a:srgbClr val="F78D2D"/>
            </a:solidFill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49A426-B9FB-526C-9040-56AAC02EF97B}"/>
              </a:ext>
            </a:extLst>
          </p:cNvPr>
          <p:cNvGrpSpPr/>
          <p:nvPr/>
        </p:nvGrpSpPr>
        <p:grpSpPr>
          <a:xfrm>
            <a:off x="4861775" y="3256858"/>
            <a:ext cx="3874263" cy="1092198"/>
            <a:chOff x="4861775" y="3365143"/>
            <a:chExt cx="3874263" cy="1092198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5E5F0E50-6F2A-DE30-C13A-684A17497600}"/>
                </a:ext>
              </a:extLst>
            </p:cNvPr>
            <p:cNvSpPr/>
            <p:nvPr/>
          </p:nvSpPr>
          <p:spPr>
            <a:xfrm>
              <a:off x="4861775" y="3365143"/>
              <a:ext cx="3874263" cy="1092198"/>
            </a:xfrm>
            <a:prstGeom prst="roundRect">
              <a:avLst/>
            </a:prstGeom>
            <a:solidFill>
              <a:srgbClr val="0487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r>
                <a:rPr lang="en-GB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Low overhead</a:t>
              </a:r>
              <a:endParaRPr lang="en-GB" sz="2000" i="1" dirty="0">
                <a:solidFill>
                  <a:schemeClr val="bg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E815116-B44E-2723-C87F-F2097646E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5702"/>
                      </a14:imgEffect>
                      <a14:imgEffect>
                        <a14:saturation sat="174000"/>
                      </a14:imgEffect>
                      <a14:imgEffect>
                        <a14:brightnessContrast bright="100000" contrast="6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843" y="3516313"/>
              <a:ext cx="783340" cy="80856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19C0CD2-995D-8CFB-40A1-49317B0E1D42}"/>
              </a:ext>
            </a:extLst>
          </p:cNvPr>
          <p:cNvGrpSpPr/>
          <p:nvPr/>
        </p:nvGrpSpPr>
        <p:grpSpPr>
          <a:xfrm>
            <a:off x="4873949" y="1865518"/>
            <a:ext cx="3862089" cy="1100202"/>
            <a:chOff x="4873949" y="1865518"/>
            <a:chExt cx="3862089" cy="1100202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5DF92C5D-90A6-7B50-D830-DF00FCEE440F}"/>
                </a:ext>
              </a:extLst>
            </p:cNvPr>
            <p:cNvSpPr/>
            <p:nvPr/>
          </p:nvSpPr>
          <p:spPr>
            <a:xfrm>
              <a:off x="4873949" y="1865518"/>
              <a:ext cx="3862089" cy="1100202"/>
            </a:xfrm>
            <a:prstGeom prst="roundRect">
              <a:avLst/>
            </a:prstGeom>
            <a:solidFill>
              <a:srgbClr val="639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High energy efficiency</a:t>
              </a:r>
            </a:p>
          </p:txBody>
        </p:sp>
        <p:pic>
          <p:nvPicPr>
            <p:cNvPr id="6" name="Graphic 5" descr="Renewable Energy with solid fill">
              <a:extLst>
                <a:ext uri="{FF2B5EF4-FFF2-40B4-BE49-F238E27FC236}">
                  <a16:creationId xmlns:a16="http://schemas.microsoft.com/office/drawing/2014/main" id="{8FBD1E16-0C35-99F3-71A4-5F8F2D20C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10045" y="2073464"/>
              <a:ext cx="691443" cy="691443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D5DCD36-EF27-6598-B640-D6D197F98B22}"/>
              </a:ext>
            </a:extLst>
          </p:cNvPr>
          <p:cNvSpPr/>
          <p:nvPr/>
        </p:nvSpPr>
        <p:spPr>
          <a:xfrm>
            <a:off x="16590" y="5369886"/>
            <a:ext cx="9144000" cy="918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Even more challenging in genome analysis systems used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in </a:t>
            </a: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hardware resource-constrained environments</a:t>
            </a:r>
            <a:endParaRPr lang="en-CH" sz="24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6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E88A8-42C5-E064-42A5-766B0A5C8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1" y="2054340"/>
            <a:ext cx="8886020" cy="2683398"/>
          </a:xfrm>
        </p:spPr>
        <p:txBody>
          <a:bodyPr lIns="0" rIns="0"/>
          <a:lstStyle/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en-GB" sz="2400" i="1" dirty="0"/>
              <a:t>An</a:t>
            </a:r>
            <a:r>
              <a:rPr lang="en-GB" sz="2400" b="1" i="1" dirty="0"/>
              <a:t> </a:t>
            </a:r>
            <a:r>
              <a:rPr lang="en-GB" sz="2400" i="1" dirty="0"/>
              <a:t>algorithm-architecture co-design for </a:t>
            </a:r>
            <a:r>
              <a:rPr lang="en-GB" sz="2400" i="1" dirty="0">
                <a:solidFill>
                  <a:srgbClr val="7DA26C"/>
                </a:solidFill>
              </a:rPr>
              <a:t>highly-compressed </a:t>
            </a:r>
            <a:r>
              <a:rPr lang="en-GB" sz="2400" b="1" i="1" u="sng" dirty="0">
                <a:solidFill>
                  <a:srgbClr val="7DA26C"/>
                </a:solidFill>
              </a:rPr>
              <a:t>s</a:t>
            </a:r>
            <a:r>
              <a:rPr lang="en-GB" sz="2400" i="1" dirty="0">
                <a:solidFill>
                  <a:srgbClr val="7DA26C"/>
                </a:solidFill>
              </a:rPr>
              <a:t>torage </a:t>
            </a:r>
            <a:br>
              <a:rPr lang="en-GB" sz="2400" i="1" dirty="0">
                <a:solidFill>
                  <a:srgbClr val="7DA26C"/>
                </a:solidFill>
              </a:rPr>
            </a:br>
            <a:r>
              <a:rPr lang="en-GB" sz="2400" i="1" dirty="0"/>
              <a:t>and</a:t>
            </a:r>
            <a:r>
              <a:rPr lang="en-GB" sz="2400" i="1" dirty="0">
                <a:solidFill>
                  <a:srgbClr val="7DA26C"/>
                </a:solidFill>
              </a:rPr>
              <a:t> high-performance </a:t>
            </a:r>
            <a:r>
              <a:rPr lang="en-GB" sz="2400" b="1" i="1" u="sng" dirty="0">
                <a:solidFill>
                  <a:srgbClr val="7DA26C"/>
                </a:solidFill>
              </a:rPr>
              <a:t>a</a:t>
            </a:r>
            <a:r>
              <a:rPr lang="en-GB" sz="2400" i="1" dirty="0">
                <a:solidFill>
                  <a:srgbClr val="7DA26C"/>
                </a:solidFill>
              </a:rPr>
              <a:t>ccess </a:t>
            </a:r>
            <a:r>
              <a:rPr lang="en-GB" sz="2400" i="1" dirty="0"/>
              <a:t>of large-scale </a:t>
            </a:r>
            <a:r>
              <a:rPr lang="en-GB" sz="2400" b="1" i="1" u="sng" dirty="0">
                <a:solidFill>
                  <a:srgbClr val="7DA26C"/>
                </a:solidFill>
              </a:rPr>
              <a:t>ge</a:t>
            </a:r>
            <a:r>
              <a:rPr lang="en-GB" sz="2400" i="1" dirty="0">
                <a:solidFill>
                  <a:srgbClr val="7DA26C"/>
                </a:solidFill>
              </a:rPr>
              <a:t>nomic sequence data</a:t>
            </a: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799CA"/>
                </a:solidFill>
              </a:rPr>
              <a:t>Key insight</a:t>
            </a:r>
            <a:r>
              <a:rPr lang="en-GB" sz="1800" dirty="0">
                <a:solidFill>
                  <a:srgbClr val="0799CA"/>
                </a:solidFill>
              </a:rPr>
              <a:t>: </a:t>
            </a:r>
            <a:r>
              <a:rPr lang="en-GB" sz="1800" dirty="0"/>
              <a:t>information encoded in </a:t>
            </a:r>
            <a:r>
              <a:rPr lang="en-GB" sz="1800" dirty="0">
                <a:solidFill>
                  <a:srgbClr val="0799CA"/>
                </a:solidFill>
              </a:rPr>
              <a:t>genomic data follows specific properties</a:t>
            </a:r>
            <a:r>
              <a:rPr lang="en-GB" sz="1800" dirty="0"/>
              <a:t> </a:t>
            </a:r>
            <a:endParaRPr lang="en-GB" sz="1600" dirty="0"/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GB" sz="1800" dirty="0"/>
              <a:t>We leverage these properties to co-design</a:t>
            </a:r>
          </a:p>
          <a:p>
            <a:pPr lvl="1">
              <a:lnSpc>
                <a:spcPct val="100000"/>
              </a:lnSpc>
            </a:pPr>
            <a:r>
              <a:rPr lang="en-GB" sz="1800" dirty="0"/>
              <a:t>A lossless (de)compression algorithm</a:t>
            </a:r>
          </a:p>
          <a:p>
            <a:pPr lvl="1">
              <a:lnSpc>
                <a:spcPct val="100000"/>
              </a:lnSpc>
            </a:pPr>
            <a:r>
              <a:rPr lang="en-GB" sz="1800" dirty="0"/>
              <a:t>Hardware for decompression with lightweight operations</a:t>
            </a:r>
          </a:p>
          <a:p>
            <a:pPr lvl="1">
              <a:lnSpc>
                <a:spcPct val="100000"/>
              </a:lnSpc>
            </a:pPr>
            <a:r>
              <a:rPr lang="en-GB" sz="1800" dirty="0"/>
              <a:t>Storage data layout &amp; Interface commands to access data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2B709EEF-C154-A6EB-2896-23F994A4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470"/>
            <a:ext cx="9144000" cy="1237672"/>
          </a:xfrm>
          <a:solidFill>
            <a:schemeClr val="bg1"/>
          </a:solidFill>
        </p:spPr>
        <p:txBody>
          <a:bodyPr/>
          <a:lstStyle/>
          <a:p>
            <a:r>
              <a:rPr lang="en-CH" dirty="0">
                <a:solidFill>
                  <a:schemeClr val="bg1"/>
                </a:solidFill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B2B97D4-B5A0-47C1-2ADB-6729C85026CB}"/>
                  </a:ext>
                </a:extLst>
              </p14:cNvPr>
              <p14:cNvContentPartPr/>
              <p14:nvPr/>
            </p14:nvContentPartPr>
            <p14:xfrm>
              <a:off x="3431124" y="959976"/>
              <a:ext cx="232200" cy="182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B2B97D4-B5A0-47C1-2ADB-6729C85026C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25004" y="953856"/>
                <a:ext cx="244440" cy="19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69598507-DF9F-13FD-94C0-0E069BFA0BF5}"/>
              </a:ext>
            </a:extLst>
          </p:cNvPr>
          <p:cNvGrpSpPr/>
          <p:nvPr/>
        </p:nvGrpSpPr>
        <p:grpSpPr>
          <a:xfrm>
            <a:off x="409045" y="4795739"/>
            <a:ext cx="4118980" cy="796798"/>
            <a:chOff x="871870" y="2196994"/>
            <a:chExt cx="3423404" cy="796798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54BA340D-83ED-5B5C-60ED-1410B76B5895}"/>
                </a:ext>
              </a:extLst>
            </p:cNvPr>
            <p:cNvSpPr/>
            <p:nvPr/>
          </p:nvSpPr>
          <p:spPr>
            <a:xfrm>
              <a:off x="871870" y="2245975"/>
              <a:ext cx="3423404" cy="747817"/>
            </a:xfrm>
            <a:prstGeom prst="roundRect">
              <a:avLst/>
            </a:prstGeom>
            <a:solidFill>
              <a:srgbClr val="8C3E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Higher performance</a:t>
              </a:r>
              <a:b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</a:br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    </a:t>
              </a:r>
              <a:r>
                <a:rPr lang="en-GB" sz="2000" i="1" dirty="0">
                  <a:solidFill>
                    <a:schemeClr val="bg1"/>
                  </a:solidFill>
                </a:rPr>
                <a:t>(by 3.0×–32.1×)</a:t>
              </a:r>
            </a:p>
          </p:txBody>
        </p:sp>
        <p:pic>
          <p:nvPicPr>
            <p:cNvPr id="30" name="Graphic 29" descr="Gauge">
              <a:extLst>
                <a:ext uri="{FF2B5EF4-FFF2-40B4-BE49-F238E27FC236}">
                  <a16:creationId xmlns:a16="http://schemas.microsoft.com/office/drawing/2014/main" id="{62C5E9A3-B3BC-731E-A672-E79BF0A1B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84536" y="2196994"/>
              <a:ext cx="606610" cy="74781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D86DABD-3716-0971-E802-A3DA7901C4C5}"/>
              </a:ext>
            </a:extLst>
          </p:cNvPr>
          <p:cNvGrpSpPr/>
          <p:nvPr/>
        </p:nvGrpSpPr>
        <p:grpSpPr>
          <a:xfrm>
            <a:off x="409045" y="5673390"/>
            <a:ext cx="4118980" cy="726748"/>
            <a:chOff x="2342003" y="3102658"/>
            <a:chExt cx="4253662" cy="726748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CF7E5941-F85D-DA64-4C62-C83FAA02FBB6}"/>
                </a:ext>
              </a:extLst>
            </p:cNvPr>
            <p:cNvSpPr/>
            <p:nvPr/>
          </p:nvSpPr>
          <p:spPr>
            <a:xfrm>
              <a:off x="2342003" y="3102658"/>
              <a:ext cx="4253662" cy="726748"/>
            </a:xfrm>
            <a:prstGeom prst="roundRect">
              <a:avLst/>
            </a:prstGeom>
            <a:solidFill>
              <a:srgbClr val="F68D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High compression ratio </a:t>
              </a:r>
              <a:endParaRPr lang="en-GB" i="1" dirty="0">
                <a:solidFill>
                  <a:schemeClr val="bg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C8297B7-02C1-FDA3-63F2-B31811235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alphaModFix/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artisticCrisscrossEtching/>
                      </a14:imgEffect>
                      <a14:imgEffect>
                        <a14:brightnessContrast bright="7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1993" y="3107840"/>
              <a:ext cx="691443" cy="691443"/>
            </a:xfrm>
            <a:prstGeom prst="rect">
              <a:avLst/>
            </a:prstGeom>
            <a:solidFill>
              <a:srgbClr val="F78D2D"/>
            </a:solidFill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358E332-4DEC-303F-9550-1B2D612889DF}"/>
              </a:ext>
            </a:extLst>
          </p:cNvPr>
          <p:cNvGrpSpPr/>
          <p:nvPr/>
        </p:nvGrpSpPr>
        <p:grpSpPr>
          <a:xfrm>
            <a:off x="4850684" y="5673388"/>
            <a:ext cx="3874263" cy="726749"/>
            <a:chOff x="4861775" y="3730591"/>
            <a:chExt cx="3874263" cy="726749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49240183-9AAF-BCBC-4319-62B439C5F226}"/>
                </a:ext>
              </a:extLst>
            </p:cNvPr>
            <p:cNvSpPr/>
            <p:nvPr/>
          </p:nvSpPr>
          <p:spPr>
            <a:xfrm>
              <a:off x="4861775" y="3730591"/>
              <a:ext cx="3874263" cy="726749"/>
            </a:xfrm>
            <a:prstGeom prst="roundRect">
              <a:avLst/>
            </a:prstGeom>
            <a:solidFill>
              <a:srgbClr val="0487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Low overhead</a:t>
              </a:r>
              <a:endParaRPr lang="en-GB" i="1" dirty="0">
                <a:solidFill>
                  <a:schemeClr val="bg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5C6F90B-F307-AA07-7D42-D00504D7F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colorTemperature colorTemp="5702"/>
                      </a14:imgEffect>
                      <a14:imgEffect>
                        <a14:saturation sat="174000"/>
                      </a14:imgEffect>
                      <a14:imgEffect>
                        <a14:brightnessContrast bright="100000" contrast="6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843" y="3777397"/>
              <a:ext cx="631645" cy="65198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0ACBB24-CE4B-EEAD-1473-16F2C69411EC}"/>
              </a:ext>
            </a:extLst>
          </p:cNvPr>
          <p:cNvGrpSpPr/>
          <p:nvPr/>
        </p:nvGrpSpPr>
        <p:grpSpPr>
          <a:xfrm>
            <a:off x="4862858" y="4817849"/>
            <a:ext cx="3862089" cy="774689"/>
            <a:chOff x="4873949" y="2191031"/>
            <a:chExt cx="3862089" cy="774689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C6A0C3B7-F4E3-F556-7720-E34EC16CE690}"/>
                </a:ext>
              </a:extLst>
            </p:cNvPr>
            <p:cNvSpPr/>
            <p:nvPr/>
          </p:nvSpPr>
          <p:spPr>
            <a:xfrm>
              <a:off x="4873949" y="2217902"/>
              <a:ext cx="3862089" cy="747818"/>
            </a:xfrm>
            <a:prstGeom prst="roundRect">
              <a:avLst/>
            </a:prstGeom>
            <a:solidFill>
              <a:srgbClr val="639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Higher energy efficiency</a:t>
              </a:r>
              <a:b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</a:br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 </a:t>
              </a:r>
              <a:r>
                <a:rPr lang="en-GB" sz="2000" i="1" dirty="0">
                  <a:solidFill>
                    <a:schemeClr val="bg1"/>
                  </a:solidFill>
                </a:rPr>
                <a:t>(by 13.0×–34.0x)</a:t>
              </a:r>
            </a:p>
          </p:txBody>
        </p:sp>
        <p:pic>
          <p:nvPicPr>
            <p:cNvPr id="39" name="Graphic 38" descr="Renewable Energy with solid fill">
              <a:extLst>
                <a:ext uri="{FF2B5EF4-FFF2-40B4-BE49-F238E27FC236}">
                  <a16:creationId xmlns:a16="http://schemas.microsoft.com/office/drawing/2014/main" id="{82B00169-647B-7721-32A4-3E3A52DD1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910045" y="2191031"/>
              <a:ext cx="691443" cy="69144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ECA3596-CADC-52E1-809B-D8879150EB8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2917" r="16535" b="22457"/>
          <a:stretch/>
        </p:blipFill>
        <p:spPr>
          <a:xfrm>
            <a:off x="2999938" y="37071"/>
            <a:ext cx="3204054" cy="21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7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1978" y="988540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0" y="209617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0" y="3203806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SAGe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0" y="431143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69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951661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CEDF780-4936-F97C-A717-6CD5A397E621}"/>
              </a:ext>
            </a:extLst>
          </p:cNvPr>
          <p:cNvSpPr/>
          <p:nvPr/>
        </p:nvSpPr>
        <p:spPr>
          <a:xfrm>
            <a:off x="261257" y="917960"/>
            <a:ext cx="8649169" cy="2363508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A4A288-E3EB-6DA3-48D0-C49E83AC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Genomics-Specific Compression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26C7BB1-CF6B-EDD0-023E-B3851A3392CC}"/>
              </a:ext>
            </a:extLst>
          </p:cNvPr>
          <p:cNvSpPr txBox="1"/>
          <p:nvPr/>
        </p:nvSpPr>
        <p:spPr>
          <a:xfrm>
            <a:off x="0" y="3335974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Consensus 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Sequence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0DDBF60-E026-A982-2BF0-6BAC9C3AC0C5}"/>
              </a:ext>
            </a:extLst>
          </p:cNvPr>
          <p:cNvSpPr/>
          <p:nvPr/>
        </p:nvSpPr>
        <p:spPr>
          <a:xfrm>
            <a:off x="3102947" y="1354666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ATACGTAGAAAAAGT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10AF66B-A7E1-445E-D101-484F512213C5}"/>
              </a:ext>
            </a:extLst>
          </p:cNvPr>
          <p:cNvSpPr/>
          <p:nvPr/>
        </p:nvSpPr>
        <p:spPr>
          <a:xfrm>
            <a:off x="3102947" y="2019482"/>
            <a:ext cx="2938107" cy="25359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AGCAAATGTACGATG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CED88E1-D6E2-A741-F8FF-0E317DAEF8F4}"/>
              </a:ext>
            </a:extLst>
          </p:cNvPr>
          <p:cNvSpPr/>
          <p:nvPr/>
        </p:nvSpPr>
        <p:spPr>
          <a:xfrm>
            <a:off x="3102947" y="1687074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TCGATGCTTGCATAA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EA79FD-BF32-FB29-218A-DC74083E1454}"/>
              </a:ext>
            </a:extLst>
          </p:cNvPr>
          <p:cNvSpPr/>
          <p:nvPr/>
        </p:nvSpPr>
        <p:spPr>
          <a:xfrm>
            <a:off x="3102947" y="2351890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CATAAGTCGATAGTT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3E7F2F6-95B8-AF32-5249-FF78622AC4F9}"/>
              </a:ext>
            </a:extLst>
          </p:cNvPr>
          <p:cNvSpPr/>
          <p:nvPr/>
        </p:nvSpPr>
        <p:spPr>
          <a:xfrm>
            <a:off x="1548469" y="3493699"/>
            <a:ext cx="7361957" cy="3024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GTCGATGCTTGCATAAGTCGATAGTT…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B0E4444-4E7A-11C2-1801-F5EE16148B5F}"/>
              </a:ext>
            </a:extLst>
          </p:cNvPr>
          <p:cNvSpPr txBox="1"/>
          <p:nvPr/>
        </p:nvSpPr>
        <p:spPr>
          <a:xfrm>
            <a:off x="1180666" y="919154"/>
            <a:ext cx="6782669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Read Set </a:t>
            </a: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(A set of reads from a sample)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F8E8160-3D4D-3093-58D9-7552539FECA5}"/>
              </a:ext>
            </a:extLst>
          </p:cNvPr>
          <p:cNvSpPr/>
          <p:nvPr/>
        </p:nvSpPr>
        <p:spPr>
          <a:xfrm>
            <a:off x="3102947" y="2684299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AAAAAGTCGATGCTT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62ABD-405C-10A8-ECD7-957113381005}"/>
              </a:ext>
            </a:extLst>
          </p:cNvPr>
          <p:cNvSpPr txBox="1"/>
          <p:nvPr/>
        </p:nvSpPr>
        <p:spPr>
          <a:xfrm>
            <a:off x="3901424" y="2739671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D85A49-E09D-3C14-A022-F4DDE401963D}"/>
              </a:ext>
            </a:extLst>
          </p:cNvPr>
          <p:cNvSpPr txBox="1"/>
          <p:nvPr/>
        </p:nvSpPr>
        <p:spPr>
          <a:xfrm>
            <a:off x="0" y="4284467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Mismatch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Information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69CDB6C-C081-898A-86C8-F1E9C07C0A14}"/>
              </a:ext>
            </a:extLst>
          </p:cNvPr>
          <p:cNvSpPr/>
          <p:nvPr/>
        </p:nvSpPr>
        <p:spPr>
          <a:xfrm>
            <a:off x="1535379" y="4039411"/>
            <a:ext cx="7375047" cy="1317600"/>
          </a:xfrm>
          <a:prstGeom prst="roundRect">
            <a:avLst>
              <a:gd name="adj" fmla="val 0"/>
            </a:avLst>
          </a:prstGeom>
          <a:solidFill>
            <a:srgbClr val="95A4D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90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3" grpId="0" animBg="1"/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4A288-E3EB-6DA3-48D0-C49E83AC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Genomics-Specific Compression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E6BE7DFB-31BC-FB99-F77B-D4A27AF11D81}"/>
              </a:ext>
            </a:extLst>
          </p:cNvPr>
          <p:cNvSpPr/>
          <p:nvPr/>
        </p:nvSpPr>
        <p:spPr>
          <a:xfrm>
            <a:off x="261257" y="917960"/>
            <a:ext cx="8649169" cy="2363508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26C7BB1-CF6B-EDD0-023E-B3851A3392CC}"/>
              </a:ext>
            </a:extLst>
          </p:cNvPr>
          <p:cNvSpPr txBox="1"/>
          <p:nvPr/>
        </p:nvSpPr>
        <p:spPr>
          <a:xfrm>
            <a:off x="0" y="3335974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Consensus 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Sequence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0DDBF60-E026-A982-2BF0-6BAC9C3AC0C5}"/>
              </a:ext>
            </a:extLst>
          </p:cNvPr>
          <p:cNvSpPr/>
          <p:nvPr/>
        </p:nvSpPr>
        <p:spPr>
          <a:xfrm>
            <a:off x="1611033" y="1354665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ATACGTAGAAAAAGT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CED88E1-D6E2-A741-F8FF-0E317DAEF8F4}"/>
              </a:ext>
            </a:extLst>
          </p:cNvPr>
          <p:cNvSpPr/>
          <p:nvPr/>
        </p:nvSpPr>
        <p:spPr>
          <a:xfrm>
            <a:off x="4071776" y="1687073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TCGATGCTTGCATAA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EA79FD-BF32-FB29-218A-DC74083E1454}"/>
              </a:ext>
            </a:extLst>
          </p:cNvPr>
          <p:cNvSpPr/>
          <p:nvPr/>
        </p:nvSpPr>
        <p:spPr>
          <a:xfrm>
            <a:off x="5846147" y="2351889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CATAAGTCGATAGTT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3E7F2F6-95B8-AF32-5249-FF78622AC4F9}"/>
              </a:ext>
            </a:extLst>
          </p:cNvPr>
          <p:cNvSpPr/>
          <p:nvPr/>
        </p:nvSpPr>
        <p:spPr>
          <a:xfrm>
            <a:off x="1548469" y="3493699"/>
            <a:ext cx="7361957" cy="3024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GTCGATGCTTGCATAAGTCGATAGTT…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B0E4444-4E7A-11C2-1801-F5EE16148B5F}"/>
              </a:ext>
            </a:extLst>
          </p:cNvPr>
          <p:cNvSpPr txBox="1"/>
          <p:nvPr/>
        </p:nvSpPr>
        <p:spPr>
          <a:xfrm>
            <a:off x="1180666" y="919154"/>
            <a:ext cx="6782669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Read Set </a:t>
            </a: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(A set of reads from a sample)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F8E8160-3D4D-3093-58D9-7552539FECA5}"/>
              </a:ext>
            </a:extLst>
          </p:cNvPr>
          <p:cNvSpPr/>
          <p:nvPr/>
        </p:nvSpPr>
        <p:spPr>
          <a:xfrm>
            <a:off x="3026745" y="2684299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AAAAAGTCGATGCTT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62ABD-405C-10A8-ECD7-957113381005}"/>
              </a:ext>
            </a:extLst>
          </p:cNvPr>
          <p:cNvSpPr txBox="1"/>
          <p:nvPr/>
        </p:nvSpPr>
        <p:spPr>
          <a:xfrm>
            <a:off x="3901424" y="2739671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09B293-9A10-E77E-956C-DA835C51BA54}"/>
              </a:ext>
            </a:extLst>
          </p:cNvPr>
          <p:cNvSpPr/>
          <p:nvPr/>
        </p:nvSpPr>
        <p:spPr>
          <a:xfrm>
            <a:off x="2602202" y="2019481"/>
            <a:ext cx="2938107" cy="25359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AGCAAATGTACGATG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932B9-7917-0614-7512-E354EF782D3F}"/>
              </a:ext>
            </a:extLst>
          </p:cNvPr>
          <p:cNvSpPr txBox="1"/>
          <p:nvPr/>
        </p:nvSpPr>
        <p:spPr>
          <a:xfrm>
            <a:off x="0" y="4284467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Mismatch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Information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A7A05C9-A9FD-3602-2643-E17304AC3FE5}"/>
              </a:ext>
            </a:extLst>
          </p:cNvPr>
          <p:cNvSpPr/>
          <p:nvPr/>
        </p:nvSpPr>
        <p:spPr>
          <a:xfrm>
            <a:off x="1535379" y="4039411"/>
            <a:ext cx="7375047" cy="1317600"/>
          </a:xfrm>
          <a:prstGeom prst="roundRect">
            <a:avLst>
              <a:gd name="adj" fmla="val 0"/>
            </a:avLst>
          </a:prstGeom>
          <a:solidFill>
            <a:srgbClr val="95A4D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187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4A288-E3EB-6DA3-48D0-C49E83AC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Genomics-Specific Compression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E6BE7DFB-31BC-FB99-F77B-D4A27AF11D81}"/>
              </a:ext>
            </a:extLst>
          </p:cNvPr>
          <p:cNvSpPr/>
          <p:nvPr/>
        </p:nvSpPr>
        <p:spPr>
          <a:xfrm>
            <a:off x="261257" y="917960"/>
            <a:ext cx="8649169" cy="2363508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26C7BB1-CF6B-EDD0-023E-B3851A3392CC}"/>
              </a:ext>
            </a:extLst>
          </p:cNvPr>
          <p:cNvSpPr txBox="1"/>
          <p:nvPr/>
        </p:nvSpPr>
        <p:spPr>
          <a:xfrm>
            <a:off x="0" y="3335974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Consensus 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Sequence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0DDBF60-E026-A982-2BF0-6BAC9C3AC0C5}"/>
              </a:ext>
            </a:extLst>
          </p:cNvPr>
          <p:cNvSpPr/>
          <p:nvPr/>
        </p:nvSpPr>
        <p:spPr>
          <a:xfrm>
            <a:off x="1611033" y="1354665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ATACGTAGAAAAAGT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10AF66B-A7E1-445E-D101-484F512213C5}"/>
              </a:ext>
            </a:extLst>
          </p:cNvPr>
          <p:cNvSpPr/>
          <p:nvPr/>
        </p:nvSpPr>
        <p:spPr>
          <a:xfrm>
            <a:off x="2602202" y="2019481"/>
            <a:ext cx="2938107" cy="25359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AGCAAATGTACGATG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CED88E1-D6E2-A741-F8FF-0E317DAEF8F4}"/>
              </a:ext>
            </a:extLst>
          </p:cNvPr>
          <p:cNvSpPr/>
          <p:nvPr/>
        </p:nvSpPr>
        <p:spPr>
          <a:xfrm>
            <a:off x="4071776" y="1687073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TCGATGCTTGCATAA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EA79FD-BF32-FB29-218A-DC74083E1454}"/>
              </a:ext>
            </a:extLst>
          </p:cNvPr>
          <p:cNvSpPr/>
          <p:nvPr/>
        </p:nvSpPr>
        <p:spPr>
          <a:xfrm>
            <a:off x="5846147" y="2351889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CATAAGTCGATAGTT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3E7F2F6-95B8-AF32-5249-FF78622AC4F9}"/>
              </a:ext>
            </a:extLst>
          </p:cNvPr>
          <p:cNvSpPr/>
          <p:nvPr/>
        </p:nvSpPr>
        <p:spPr>
          <a:xfrm>
            <a:off x="1548469" y="3493699"/>
            <a:ext cx="7361957" cy="3024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GTCGATGCTTGCATAAGTCGATAGTT…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B0E4444-4E7A-11C2-1801-F5EE16148B5F}"/>
              </a:ext>
            </a:extLst>
          </p:cNvPr>
          <p:cNvSpPr txBox="1"/>
          <p:nvPr/>
        </p:nvSpPr>
        <p:spPr>
          <a:xfrm>
            <a:off x="1180666" y="919154"/>
            <a:ext cx="6782669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Read Set </a:t>
            </a: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(A set of reads from a sample)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F8E8160-3D4D-3093-58D9-7552539FECA5}"/>
              </a:ext>
            </a:extLst>
          </p:cNvPr>
          <p:cNvSpPr/>
          <p:nvPr/>
        </p:nvSpPr>
        <p:spPr>
          <a:xfrm>
            <a:off x="3026745" y="2684299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AAAAAGTCGATGCTT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62ABD-405C-10A8-ECD7-957113381005}"/>
              </a:ext>
            </a:extLst>
          </p:cNvPr>
          <p:cNvSpPr txBox="1"/>
          <p:nvPr/>
        </p:nvSpPr>
        <p:spPr>
          <a:xfrm>
            <a:off x="3901424" y="2739671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61620B5-227D-91D9-150D-0798912E29A0}"/>
              </a:ext>
            </a:extLst>
          </p:cNvPr>
          <p:cNvCxnSpPr>
            <a:cxnSpLocks/>
          </p:cNvCxnSpPr>
          <p:nvPr/>
        </p:nvCxnSpPr>
        <p:spPr>
          <a:xfrm>
            <a:off x="2786743" y="2273073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38E537-B0E8-3964-C545-8766FC715672}"/>
              </a:ext>
            </a:extLst>
          </p:cNvPr>
          <p:cNvCxnSpPr>
            <a:cxnSpLocks/>
          </p:cNvCxnSpPr>
          <p:nvPr/>
        </p:nvCxnSpPr>
        <p:spPr>
          <a:xfrm>
            <a:off x="297102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235BD9-B2F5-3AF9-76E4-5AABDD50B6CE}"/>
              </a:ext>
            </a:extLst>
          </p:cNvPr>
          <p:cNvCxnSpPr>
            <a:cxnSpLocks/>
          </p:cNvCxnSpPr>
          <p:nvPr/>
        </p:nvCxnSpPr>
        <p:spPr>
          <a:xfrm>
            <a:off x="3155303" y="2273069"/>
            <a:ext cx="0" cy="12206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29F155-B6B4-7620-2BFE-477383AB98DC}"/>
              </a:ext>
            </a:extLst>
          </p:cNvPr>
          <p:cNvCxnSpPr>
            <a:cxnSpLocks/>
          </p:cNvCxnSpPr>
          <p:nvPr/>
        </p:nvCxnSpPr>
        <p:spPr>
          <a:xfrm>
            <a:off x="333958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3BE1B8-25DB-312D-8F77-C2AA91C8672B}"/>
              </a:ext>
            </a:extLst>
          </p:cNvPr>
          <p:cNvCxnSpPr>
            <a:cxnSpLocks/>
          </p:cNvCxnSpPr>
          <p:nvPr/>
        </p:nvCxnSpPr>
        <p:spPr>
          <a:xfrm>
            <a:off x="352386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1ADFD2-E6FF-DD96-ACB3-FF99A21689AF}"/>
              </a:ext>
            </a:extLst>
          </p:cNvPr>
          <p:cNvCxnSpPr>
            <a:cxnSpLocks/>
          </p:cNvCxnSpPr>
          <p:nvPr/>
        </p:nvCxnSpPr>
        <p:spPr>
          <a:xfrm>
            <a:off x="3708143" y="2273073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67E382C-E963-E272-6568-CD8CBA812430}"/>
              </a:ext>
            </a:extLst>
          </p:cNvPr>
          <p:cNvCxnSpPr>
            <a:cxnSpLocks/>
          </p:cNvCxnSpPr>
          <p:nvPr/>
        </p:nvCxnSpPr>
        <p:spPr>
          <a:xfrm>
            <a:off x="3892423" y="2273069"/>
            <a:ext cx="0" cy="12206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4739C2-9049-009A-B571-4B9EB0E1970B}"/>
              </a:ext>
            </a:extLst>
          </p:cNvPr>
          <p:cNvCxnSpPr>
            <a:cxnSpLocks/>
          </p:cNvCxnSpPr>
          <p:nvPr/>
        </p:nvCxnSpPr>
        <p:spPr>
          <a:xfrm>
            <a:off x="407670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9BF3BB-05B7-6D0A-BBB4-79D04FDB540F}"/>
              </a:ext>
            </a:extLst>
          </p:cNvPr>
          <p:cNvCxnSpPr>
            <a:cxnSpLocks/>
          </p:cNvCxnSpPr>
          <p:nvPr/>
        </p:nvCxnSpPr>
        <p:spPr>
          <a:xfrm>
            <a:off x="426098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4E61B5C-9886-0C86-97F9-6A5813116730}"/>
              </a:ext>
            </a:extLst>
          </p:cNvPr>
          <p:cNvCxnSpPr>
            <a:cxnSpLocks/>
          </p:cNvCxnSpPr>
          <p:nvPr/>
        </p:nvCxnSpPr>
        <p:spPr>
          <a:xfrm flipH="1">
            <a:off x="4445263" y="2273069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E3AF77-F6A9-4732-016B-BFC00F402BA9}"/>
              </a:ext>
            </a:extLst>
          </p:cNvPr>
          <p:cNvCxnSpPr>
            <a:cxnSpLocks/>
          </p:cNvCxnSpPr>
          <p:nvPr/>
        </p:nvCxnSpPr>
        <p:spPr>
          <a:xfrm flipH="1">
            <a:off x="4621504" y="2278244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E56C3B-5917-00C4-40E1-99D90333113F}"/>
              </a:ext>
            </a:extLst>
          </p:cNvPr>
          <p:cNvCxnSpPr>
            <a:cxnSpLocks/>
          </p:cNvCxnSpPr>
          <p:nvPr/>
        </p:nvCxnSpPr>
        <p:spPr>
          <a:xfrm flipH="1">
            <a:off x="4797745" y="2266454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8038D1D-EB89-6B23-FA53-08E47EEA1D12}"/>
              </a:ext>
            </a:extLst>
          </p:cNvPr>
          <p:cNvCxnSpPr>
            <a:cxnSpLocks/>
          </p:cNvCxnSpPr>
          <p:nvPr/>
        </p:nvCxnSpPr>
        <p:spPr>
          <a:xfrm flipH="1">
            <a:off x="4973986" y="2284711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EED61F-222C-FB09-6951-87F42064EE68}"/>
              </a:ext>
            </a:extLst>
          </p:cNvPr>
          <p:cNvCxnSpPr>
            <a:cxnSpLocks/>
          </p:cNvCxnSpPr>
          <p:nvPr/>
        </p:nvCxnSpPr>
        <p:spPr>
          <a:xfrm flipH="1">
            <a:off x="5150228" y="2284711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4204D519-D14B-6360-B059-FDA95037BFD7}"/>
              </a:ext>
            </a:extLst>
          </p:cNvPr>
          <p:cNvSpPr/>
          <p:nvPr/>
        </p:nvSpPr>
        <p:spPr>
          <a:xfrm>
            <a:off x="3050557" y="1975426"/>
            <a:ext cx="213377" cy="3257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  <a:effectLst>
            <a:glow rad="38100">
              <a:schemeClr val="bg1">
                <a:alpha val="6095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585322B-5C23-DD52-D304-F679283699D1}"/>
              </a:ext>
            </a:extLst>
          </p:cNvPr>
          <p:cNvSpPr/>
          <p:nvPr/>
        </p:nvSpPr>
        <p:spPr>
          <a:xfrm>
            <a:off x="3785655" y="1975426"/>
            <a:ext cx="213377" cy="3257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  <a:effectLst>
            <a:glow rad="38100">
              <a:schemeClr val="bg1">
                <a:alpha val="6095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287615A-8B32-B1DB-B0E7-8512745C22CE}"/>
              </a:ext>
            </a:extLst>
          </p:cNvPr>
          <p:cNvSpPr/>
          <p:nvPr/>
        </p:nvSpPr>
        <p:spPr>
          <a:xfrm>
            <a:off x="4320006" y="1975426"/>
            <a:ext cx="213377" cy="3257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  <a:effectLst>
            <a:glow rad="38100">
              <a:schemeClr val="bg1">
                <a:alpha val="6095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accent5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3E7A88-E2D6-7FCA-B031-7168535F4096}"/>
              </a:ext>
            </a:extLst>
          </p:cNvPr>
          <p:cNvSpPr txBox="1"/>
          <p:nvPr/>
        </p:nvSpPr>
        <p:spPr>
          <a:xfrm>
            <a:off x="0" y="4284467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Mismatch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Information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B1994B7-E93D-8AEC-AE10-C5D4E8CAAAD7}"/>
              </a:ext>
            </a:extLst>
          </p:cNvPr>
          <p:cNvSpPr/>
          <p:nvPr/>
        </p:nvSpPr>
        <p:spPr>
          <a:xfrm>
            <a:off x="1535379" y="4039410"/>
            <a:ext cx="7375047" cy="1317600"/>
          </a:xfrm>
          <a:prstGeom prst="roundRect">
            <a:avLst>
              <a:gd name="adj" fmla="val 0"/>
            </a:avLst>
          </a:prstGeom>
          <a:solidFill>
            <a:srgbClr val="95A4D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A7554D5-BE57-CB40-3D3A-7A46D7E0EFE0}"/>
              </a:ext>
            </a:extLst>
          </p:cNvPr>
          <p:cNvSpPr txBox="1"/>
          <p:nvPr/>
        </p:nvSpPr>
        <p:spPr>
          <a:xfrm>
            <a:off x="1548467" y="5830425"/>
            <a:ext cx="7361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i="1" dirty="0">
                <a:solidFill>
                  <a:schemeClr val="accent6"/>
                </a:solidFill>
                <a:latin typeface="Corbel" panose="020B0503020204020204" pitchFamily="34" charset="0"/>
              </a:rPr>
              <a:t>Compressed with General-Purpose Compression Techniques</a:t>
            </a:r>
          </a:p>
        </p:txBody>
      </p:sp>
      <p:sp>
        <p:nvSpPr>
          <p:cNvPr id="40" name="Chevron 39">
            <a:extLst>
              <a:ext uri="{FF2B5EF4-FFF2-40B4-BE49-F238E27FC236}">
                <a16:creationId xmlns:a16="http://schemas.microsoft.com/office/drawing/2014/main" id="{9F31ED0B-BD6F-F10C-BCCB-AFD5DA69E791}"/>
              </a:ext>
            </a:extLst>
          </p:cNvPr>
          <p:cNvSpPr/>
          <p:nvPr/>
        </p:nvSpPr>
        <p:spPr>
          <a:xfrm rot="5400000">
            <a:off x="2977418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438C925-F2C6-7B52-2DC4-73860D537483}"/>
              </a:ext>
            </a:extLst>
          </p:cNvPr>
          <p:cNvSpPr/>
          <p:nvPr/>
        </p:nvSpPr>
        <p:spPr>
          <a:xfrm>
            <a:off x="2416630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Matching Pos.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A21EB23-7589-0D8E-04F3-E8DB6CC30311}"/>
              </a:ext>
            </a:extLst>
          </p:cNvPr>
          <p:cNvSpPr/>
          <p:nvPr/>
        </p:nvSpPr>
        <p:spPr>
          <a:xfrm>
            <a:off x="4038917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Pos.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9DF940E-5A68-A92F-7336-69D6DA7CC5C5}"/>
              </a:ext>
            </a:extLst>
          </p:cNvPr>
          <p:cNvSpPr/>
          <p:nvPr/>
        </p:nvSpPr>
        <p:spPr>
          <a:xfrm>
            <a:off x="5661204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sz="1750" b="1" dirty="0">
                <a:solidFill>
                  <a:schemeClr val="tx1"/>
                </a:solidFill>
              </a:rPr>
              <a:t>Mismatch Char.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88F233F-20DF-87D2-F474-E5D6610601D2}"/>
              </a:ext>
            </a:extLst>
          </p:cNvPr>
          <p:cNvSpPr/>
          <p:nvPr/>
        </p:nvSpPr>
        <p:spPr>
          <a:xfrm>
            <a:off x="7283490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Type</a:t>
            </a:r>
          </a:p>
        </p:txBody>
      </p:sp>
      <p:sp>
        <p:nvSpPr>
          <p:cNvPr id="18" name="Chevron 17">
            <a:extLst>
              <a:ext uri="{FF2B5EF4-FFF2-40B4-BE49-F238E27FC236}">
                <a16:creationId xmlns:a16="http://schemas.microsoft.com/office/drawing/2014/main" id="{1281CC3E-1C6E-206D-BF81-956EE775FA88}"/>
              </a:ext>
            </a:extLst>
          </p:cNvPr>
          <p:cNvSpPr/>
          <p:nvPr/>
        </p:nvSpPr>
        <p:spPr>
          <a:xfrm rot="5400000">
            <a:off x="4617894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FFEAB800-B5AA-526F-7FBE-C9F30576C74A}"/>
              </a:ext>
            </a:extLst>
          </p:cNvPr>
          <p:cNvSpPr/>
          <p:nvPr/>
        </p:nvSpPr>
        <p:spPr>
          <a:xfrm rot="5400000">
            <a:off x="6253645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evron 19">
            <a:extLst>
              <a:ext uri="{FF2B5EF4-FFF2-40B4-BE49-F238E27FC236}">
                <a16:creationId xmlns:a16="http://schemas.microsoft.com/office/drawing/2014/main" id="{8869BE0A-2094-0CEF-39E2-D10F1BDB0EF8}"/>
              </a:ext>
            </a:extLst>
          </p:cNvPr>
          <p:cNvSpPr/>
          <p:nvPr/>
        </p:nvSpPr>
        <p:spPr>
          <a:xfrm rot="5400000">
            <a:off x="7870840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A37302-92BA-AF80-3AD4-7C008AD3C9AC}"/>
              </a:ext>
            </a:extLst>
          </p:cNvPr>
          <p:cNvSpPr txBox="1"/>
          <p:nvPr/>
        </p:nvSpPr>
        <p:spPr>
          <a:xfrm>
            <a:off x="1548467" y="4667104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74294EA-F776-DE26-F0E9-00A4CD2D4E9D}"/>
              </a:ext>
            </a:extLst>
          </p:cNvPr>
          <p:cNvSpPr txBox="1"/>
          <p:nvPr/>
        </p:nvSpPr>
        <p:spPr>
          <a:xfrm>
            <a:off x="2416630" y="4647355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7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993062-F999-B1C3-14C0-3878B67F3D6B}"/>
              </a:ext>
            </a:extLst>
          </p:cNvPr>
          <p:cNvSpPr txBox="1"/>
          <p:nvPr/>
        </p:nvSpPr>
        <p:spPr>
          <a:xfrm>
            <a:off x="4026559" y="464735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+2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+4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+3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8C25D4-82E4-BB7B-C25B-DD1ECFEB41C9}"/>
              </a:ext>
            </a:extLst>
          </p:cNvPr>
          <p:cNvSpPr txBox="1"/>
          <p:nvPr/>
        </p:nvSpPr>
        <p:spPr>
          <a:xfrm>
            <a:off x="5663528" y="4647355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C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T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A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734D21F-B1DD-D996-CF04-ADFB4E5F40F2}"/>
              </a:ext>
            </a:extLst>
          </p:cNvPr>
          <p:cNvSpPr txBox="1"/>
          <p:nvPr/>
        </p:nvSpPr>
        <p:spPr>
          <a:xfrm>
            <a:off x="7229419" y="4647355"/>
            <a:ext cx="1617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Subs</a:t>
            </a:r>
            <a:r>
              <a:rPr lang="en-CH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Subs</a:t>
            </a:r>
            <a:r>
              <a:rPr lang="en-CH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Ins</a:t>
            </a:r>
            <a:r>
              <a:rPr lang="en-CH" dirty="0"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D1F983-A7E1-21E8-8637-B69E1D11CFFD}"/>
              </a:ext>
            </a:extLst>
          </p:cNvPr>
          <p:cNvSpPr txBox="1"/>
          <p:nvPr/>
        </p:nvSpPr>
        <p:spPr>
          <a:xfrm>
            <a:off x="1496354" y="425631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DAE106-27AA-B734-8554-DD2BF6CE1404}"/>
              </a:ext>
            </a:extLst>
          </p:cNvPr>
          <p:cNvSpPr txBox="1"/>
          <p:nvPr/>
        </p:nvSpPr>
        <p:spPr>
          <a:xfrm>
            <a:off x="1496353" y="4666828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C6AB94-A13E-F5EA-FC6B-5A3B65B4DAA5}"/>
              </a:ext>
            </a:extLst>
          </p:cNvPr>
          <p:cNvSpPr txBox="1"/>
          <p:nvPr/>
        </p:nvSpPr>
        <p:spPr>
          <a:xfrm>
            <a:off x="2662888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1E628E-614E-0318-830F-160B5970ED7C}"/>
              </a:ext>
            </a:extLst>
          </p:cNvPr>
          <p:cNvSpPr txBox="1"/>
          <p:nvPr/>
        </p:nvSpPr>
        <p:spPr>
          <a:xfrm>
            <a:off x="4251540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939A5B2-F2A0-60CD-257E-B5AA3CC09F97}"/>
              </a:ext>
            </a:extLst>
          </p:cNvPr>
          <p:cNvSpPr txBox="1"/>
          <p:nvPr/>
        </p:nvSpPr>
        <p:spPr>
          <a:xfrm>
            <a:off x="5953391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759D6F0-AD87-34BB-9EF4-AC36F31E82EF}"/>
              </a:ext>
            </a:extLst>
          </p:cNvPr>
          <p:cNvSpPr txBox="1"/>
          <p:nvPr/>
        </p:nvSpPr>
        <p:spPr>
          <a:xfrm>
            <a:off x="7570586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46FDCE-50F9-94AA-5F88-EBD5CC57C0E3}"/>
              </a:ext>
            </a:extLst>
          </p:cNvPr>
          <p:cNvSpPr txBox="1"/>
          <p:nvPr/>
        </p:nvSpPr>
        <p:spPr>
          <a:xfrm>
            <a:off x="2662887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71D339-50C6-5505-7CC9-7777C47C7C28}"/>
              </a:ext>
            </a:extLst>
          </p:cNvPr>
          <p:cNvSpPr txBox="1"/>
          <p:nvPr/>
        </p:nvSpPr>
        <p:spPr>
          <a:xfrm>
            <a:off x="4251539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A36F285-1E76-62DC-DF09-EEC0B79C872E}"/>
              </a:ext>
            </a:extLst>
          </p:cNvPr>
          <p:cNvSpPr txBox="1"/>
          <p:nvPr/>
        </p:nvSpPr>
        <p:spPr>
          <a:xfrm>
            <a:off x="7570585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1502906-DC46-BCB1-2515-3FFC3AD2C172}"/>
              </a:ext>
            </a:extLst>
          </p:cNvPr>
          <p:cNvSpPr txBox="1"/>
          <p:nvPr/>
        </p:nvSpPr>
        <p:spPr>
          <a:xfrm>
            <a:off x="5953390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52C6634-73D4-7E93-F929-C45FBCB0E8EC}"/>
              </a:ext>
            </a:extLst>
          </p:cNvPr>
          <p:cNvCxnSpPr>
            <a:cxnSpLocks/>
          </p:cNvCxnSpPr>
          <p:nvPr/>
        </p:nvCxnSpPr>
        <p:spPr>
          <a:xfrm>
            <a:off x="2786743" y="2266454"/>
            <a:ext cx="0" cy="1220626"/>
          </a:xfrm>
          <a:prstGeom prst="straightConnector1">
            <a:avLst/>
          </a:prstGeom>
          <a:ln w="28575">
            <a:solidFill>
              <a:srgbClr val="639C1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08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61" grpId="0" animBg="1"/>
      <p:bldP spid="62" grpId="0" animBg="1"/>
      <p:bldP spid="76" grpId="0" animBg="1"/>
      <p:bldP spid="7" grpId="0"/>
      <p:bldP spid="26" grpId="0" animBg="1"/>
      <p:bldP spid="27" grpId="0" animBg="1"/>
      <p:bldP spid="28" grpId="0" animBg="1"/>
      <p:bldP spid="39" grpId="0"/>
      <p:bldP spid="40" grpId="0" animBg="1"/>
      <p:bldP spid="3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35" grpId="0"/>
      <p:bldP spid="36" grpId="0"/>
      <p:bldP spid="41" grpId="0"/>
      <p:bldP spid="42" grpId="0"/>
      <p:bldP spid="43" grpId="0"/>
      <p:bldP spid="44" grpId="0"/>
      <p:bldP spid="45" grpId="0"/>
      <p:bldP spid="47" grpId="0"/>
      <p:bldP spid="49" grpId="0"/>
      <p:bldP spid="51" grpId="0"/>
      <p:bldP spid="55" grpId="0"/>
      <p:bldP spid="56" grpId="0"/>
      <p:bldP spid="58" grpId="0"/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4A288-E3EB-6DA3-48D0-C49E83AC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Genomics-Specific Compression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E6BE7DFB-31BC-FB99-F77B-D4A27AF11D81}"/>
              </a:ext>
            </a:extLst>
          </p:cNvPr>
          <p:cNvSpPr/>
          <p:nvPr/>
        </p:nvSpPr>
        <p:spPr>
          <a:xfrm>
            <a:off x="261257" y="917960"/>
            <a:ext cx="8649169" cy="2363508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26C7BB1-CF6B-EDD0-023E-B3851A3392CC}"/>
              </a:ext>
            </a:extLst>
          </p:cNvPr>
          <p:cNvSpPr txBox="1"/>
          <p:nvPr/>
        </p:nvSpPr>
        <p:spPr>
          <a:xfrm>
            <a:off x="0" y="3335974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Consensus 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Sequence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0DDBF60-E026-A982-2BF0-6BAC9C3AC0C5}"/>
              </a:ext>
            </a:extLst>
          </p:cNvPr>
          <p:cNvSpPr/>
          <p:nvPr/>
        </p:nvSpPr>
        <p:spPr>
          <a:xfrm>
            <a:off x="1611033" y="1354665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ATACGTAGAAAAAGT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10AF66B-A7E1-445E-D101-484F512213C5}"/>
              </a:ext>
            </a:extLst>
          </p:cNvPr>
          <p:cNvSpPr/>
          <p:nvPr/>
        </p:nvSpPr>
        <p:spPr>
          <a:xfrm>
            <a:off x="2602202" y="2019481"/>
            <a:ext cx="2938107" cy="25359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AGCAAATGTACGATG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CED88E1-D6E2-A741-F8FF-0E317DAEF8F4}"/>
              </a:ext>
            </a:extLst>
          </p:cNvPr>
          <p:cNvSpPr/>
          <p:nvPr/>
        </p:nvSpPr>
        <p:spPr>
          <a:xfrm>
            <a:off x="4071776" y="1687073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TCGATGCTTGCATAA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EA79FD-BF32-FB29-218A-DC74083E1454}"/>
              </a:ext>
            </a:extLst>
          </p:cNvPr>
          <p:cNvSpPr/>
          <p:nvPr/>
        </p:nvSpPr>
        <p:spPr>
          <a:xfrm>
            <a:off x="5846147" y="2351889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CATAAGTCGATAGTT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3E7F2F6-95B8-AF32-5249-FF78622AC4F9}"/>
              </a:ext>
            </a:extLst>
          </p:cNvPr>
          <p:cNvSpPr/>
          <p:nvPr/>
        </p:nvSpPr>
        <p:spPr>
          <a:xfrm>
            <a:off x="1548469" y="3493699"/>
            <a:ext cx="7361957" cy="3024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GTCGATGCTTGCATAAGTCGATAGTT…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B0E4444-4E7A-11C2-1801-F5EE16148B5F}"/>
              </a:ext>
            </a:extLst>
          </p:cNvPr>
          <p:cNvSpPr txBox="1"/>
          <p:nvPr/>
        </p:nvSpPr>
        <p:spPr>
          <a:xfrm>
            <a:off x="1180666" y="919154"/>
            <a:ext cx="6782669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Read Set </a:t>
            </a: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(A set of reads from a sample)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F8E8160-3D4D-3093-58D9-7552539FECA5}"/>
              </a:ext>
            </a:extLst>
          </p:cNvPr>
          <p:cNvSpPr/>
          <p:nvPr/>
        </p:nvSpPr>
        <p:spPr>
          <a:xfrm>
            <a:off x="3026745" y="2684299"/>
            <a:ext cx="2938107" cy="25359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AAAAAGTCGATGCTT</a:t>
            </a:r>
            <a:endParaRPr kumimoji="0" lang="en-CH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62ABD-405C-10A8-ECD7-957113381005}"/>
              </a:ext>
            </a:extLst>
          </p:cNvPr>
          <p:cNvSpPr txBox="1"/>
          <p:nvPr/>
        </p:nvSpPr>
        <p:spPr>
          <a:xfrm>
            <a:off x="3901424" y="2739671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61620B5-227D-91D9-150D-0798912E29A0}"/>
              </a:ext>
            </a:extLst>
          </p:cNvPr>
          <p:cNvCxnSpPr>
            <a:cxnSpLocks/>
          </p:cNvCxnSpPr>
          <p:nvPr/>
        </p:nvCxnSpPr>
        <p:spPr>
          <a:xfrm>
            <a:off x="2786743" y="2273073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38E537-B0E8-3964-C545-8766FC715672}"/>
              </a:ext>
            </a:extLst>
          </p:cNvPr>
          <p:cNvCxnSpPr>
            <a:cxnSpLocks/>
          </p:cNvCxnSpPr>
          <p:nvPr/>
        </p:nvCxnSpPr>
        <p:spPr>
          <a:xfrm>
            <a:off x="297102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235BD9-B2F5-3AF9-76E4-5AABDD50B6CE}"/>
              </a:ext>
            </a:extLst>
          </p:cNvPr>
          <p:cNvCxnSpPr>
            <a:cxnSpLocks/>
          </p:cNvCxnSpPr>
          <p:nvPr/>
        </p:nvCxnSpPr>
        <p:spPr>
          <a:xfrm>
            <a:off x="3155303" y="2273069"/>
            <a:ext cx="0" cy="12206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29F155-B6B4-7620-2BFE-477383AB98DC}"/>
              </a:ext>
            </a:extLst>
          </p:cNvPr>
          <p:cNvCxnSpPr>
            <a:cxnSpLocks/>
          </p:cNvCxnSpPr>
          <p:nvPr/>
        </p:nvCxnSpPr>
        <p:spPr>
          <a:xfrm>
            <a:off x="333958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3BE1B8-25DB-312D-8F77-C2AA91C8672B}"/>
              </a:ext>
            </a:extLst>
          </p:cNvPr>
          <p:cNvCxnSpPr>
            <a:cxnSpLocks/>
          </p:cNvCxnSpPr>
          <p:nvPr/>
        </p:nvCxnSpPr>
        <p:spPr>
          <a:xfrm>
            <a:off x="352386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1ADFD2-E6FF-DD96-ACB3-FF99A21689AF}"/>
              </a:ext>
            </a:extLst>
          </p:cNvPr>
          <p:cNvCxnSpPr>
            <a:cxnSpLocks/>
          </p:cNvCxnSpPr>
          <p:nvPr/>
        </p:nvCxnSpPr>
        <p:spPr>
          <a:xfrm>
            <a:off x="3708143" y="2273073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67E382C-E963-E272-6568-CD8CBA812430}"/>
              </a:ext>
            </a:extLst>
          </p:cNvPr>
          <p:cNvCxnSpPr>
            <a:cxnSpLocks/>
          </p:cNvCxnSpPr>
          <p:nvPr/>
        </p:nvCxnSpPr>
        <p:spPr>
          <a:xfrm>
            <a:off x="3892423" y="2273069"/>
            <a:ext cx="0" cy="12206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4739C2-9049-009A-B571-4B9EB0E1970B}"/>
              </a:ext>
            </a:extLst>
          </p:cNvPr>
          <p:cNvCxnSpPr>
            <a:cxnSpLocks/>
          </p:cNvCxnSpPr>
          <p:nvPr/>
        </p:nvCxnSpPr>
        <p:spPr>
          <a:xfrm>
            <a:off x="407670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9BF3BB-05B7-6D0A-BBB4-79D04FDB540F}"/>
              </a:ext>
            </a:extLst>
          </p:cNvPr>
          <p:cNvCxnSpPr>
            <a:cxnSpLocks/>
          </p:cNvCxnSpPr>
          <p:nvPr/>
        </p:nvCxnSpPr>
        <p:spPr>
          <a:xfrm>
            <a:off x="4260983" y="2273069"/>
            <a:ext cx="0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4E61B5C-9886-0C86-97F9-6A5813116730}"/>
              </a:ext>
            </a:extLst>
          </p:cNvPr>
          <p:cNvCxnSpPr>
            <a:cxnSpLocks/>
          </p:cNvCxnSpPr>
          <p:nvPr/>
        </p:nvCxnSpPr>
        <p:spPr>
          <a:xfrm flipH="1">
            <a:off x="4445263" y="2273069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E3AF77-F6A9-4732-016B-BFC00F402BA9}"/>
              </a:ext>
            </a:extLst>
          </p:cNvPr>
          <p:cNvCxnSpPr>
            <a:cxnSpLocks/>
          </p:cNvCxnSpPr>
          <p:nvPr/>
        </p:nvCxnSpPr>
        <p:spPr>
          <a:xfrm flipH="1">
            <a:off x="4621504" y="2278244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E56C3B-5917-00C4-40E1-99D90333113F}"/>
              </a:ext>
            </a:extLst>
          </p:cNvPr>
          <p:cNvCxnSpPr>
            <a:cxnSpLocks/>
          </p:cNvCxnSpPr>
          <p:nvPr/>
        </p:nvCxnSpPr>
        <p:spPr>
          <a:xfrm flipH="1">
            <a:off x="4797745" y="2266454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8038D1D-EB89-6B23-FA53-08E47EEA1D12}"/>
              </a:ext>
            </a:extLst>
          </p:cNvPr>
          <p:cNvCxnSpPr>
            <a:cxnSpLocks/>
          </p:cNvCxnSpPr>
          <p:nvPr/>
        </p:nvCxnSpPr>
        <p:spPr>
          <a:xfrm flipH="1">
            <a:off x="4973986" y="2284711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EED61F-222C-FB09-6951-87F42064EE68}"/>
              </a:ext>
            </a:extLst>
          </p:cNvPr>
          <p:cNvCxnSpPr>
            <a:cxnSpLocks/>
          </p:cNvCxnSpPr>
          <p:nvPr/>
        </p:nvCxnSpPr>
        <p:spPr>
          <a:xfrm flipH="1">
            <a:off x="5150228" y="2284711"/>
            <a:ext cx="202937" cy="1220626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4204D519-D14B-6360-B059-FDA95037BFD7}"/>
              </a:ext>
            </a:extLst>
          </p:cNvPr>
          <p:cNvSpPr/>
          <p:nvPr/>
        </p:nvSpPr>
        <p:spPr>
          <a:xfrm>
            <a:off x="3050557" y="1975426"/>
            <a:ext cx="213377" cy="3257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  <a:effectLst>
            <a:glow rad="38100">
              <a:schemeClr val="bg1">
                <a:alpha val="6095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585322B-5C23-DD52-D304-F679283699D1}"/>
              </a:ext>
            </a:extLst>
          </p:cNvPr>
          <p:cNvSpPr/>
          <p:nvPr/>
        </p:nvSpPr>
        <p:spPr>
          <a:xfrm>
            <a:off x="3785655" y="1975426"/>
            <a:ext cx="213377" cy="3257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  <a:effectLst>
            <a:glow rad="38100">
              <a:schemeClr val="bg1">
                <a:alpha val="6095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287615A-8B32-B1DB-B0E7-8512745C22CE}"/>
              </a:ext>
            </a:extLst>
          </p:cNvPr>
          <p:cNvSpPr/>
          <p:nvPr/>
        </p:nvSpPr>
        <p:spPr>
          <a:xfrm>
            <a:off x="4320006" y="1975426"/>
            <a:ext cx="213377" cy="325789"/>
          </a:xfrm>
          <a:prstGeom prst="ellipse">
            <a:avLst/>
          </a:prstGeom>
          <a:noFill/>
          <a:ln w="28575">
            <a:solidFill>
              <a:srgbClr val="9437FF"/>
            </a:solidFill>
          </a:ln>
          <a:effectLst>
            <a:glow rad="38100">
              <a:schemeClr val="bg1">
                <a:alpha val="6095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3E7A88-E2D6-7FCA-B031-7168535F4096}"/>
              </a:ext>
            </a:extLst>
          </p:cNvPr>
          <p:cNvSpPr txBox="1"/>
          <p:nvPr/>
        </p:nvSpPr>
        <p:spPr>
          <a:xfrm>
            <a:off x="0" y="4284467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Mismatch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Information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B1994B7-E93D-8AEC-AE10-C5D4E8CAAAD7}"/>
              </a:ext>
            </a:extLst>
          </p:cNvPr>
          <p:cNvSpPr/>
          <p:nvPr/>
        </p:nvSpPr>
        <p:spPr>
          <a:xfrm>
            <a:off x="1535379" y="4039410"/>
            <a:ext cx="7375047" cy="1318087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A7554D5-BE57-CB40-3D3A-7A46D7E0EFE0}"/>
              </a:ext>
            </a:extLst>
          </p:cNvPr>
          <p:cNvSpPr txBox="1"/>
          <p:nvPr/>
        </p:nvSpPr>
        <p:spPr>
          <a:xfrm>
            <a:off x="1548466" y="5807359"/>
            <a:ext cx="7361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i="1" dirty="0">
                <a:solidFill>
                  <a:schemeClr val="accent6"/>
                </a:solidFill>
                <a:latin typeface="Corbel" panose="020B0503020204020204" pitchFamily="34" charset="0"/>
              </a:rPr>
              <a:t>Compressed with Back-End General-Purpose Compressors</a:t>
            </a:r>
          </a:p>
        </p:txBody>
      </p:sp>
      <p:sp>
        <p:nvSpPr>
          <p:cNvPr id="40" name="Chevron 39">
            <a:extLst>
              <a:ext uri="{FF2B5EF4-FFF2-40B4-BE49-F238E27FC236}">
                <a16:creationId xmlns:a16="http://schemas.microsoft.com/office/drawing/2014/main" id="{9F31ED0B-BD6F-F10C-BCCB-AFD5DA69E791}"/>
              </a:ext>
            </a:extLst>
          </p:cNvPr>
          <p:cNvSpPr/>
          <p:nvPr/>
        </p:nvSpPr>
        <p:spPr>
          <a:xfrm rot="5400000">
            <a:off x="2977418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438C925-F2C6-7B52-2DC4-73860D537483}"/>
              </a:ext>
            </a:extLst>
          </p:cNvPr>
          <p:cNvSpPr/>
          <p:nvPr/>
        </p:nvSpPr>
        <p:spPr>
          <a:xfrm>
            <a:off x="2416630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Matching Pos.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A21EB23-7589-0D8E-04F3-E8DB6CC30311}"/>
              </a:ext>
            </a:extLst>
          </p:cNvPr>
          <p:cNvSpPr/>
          <p:nvPr/>
        </p:nvSpPr>
        <p:spPr>
          <a:xfrm>
            <a:off x="4038917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Pos.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9DF940E-5A68-A92F-7336-69D6DA7CC5C5}"/>
              </a:ext>
            </a:extLst>
          </p:cNvPr>
          <p:cNvSpPr/>
          <p:nvPr/>
        </p:nvSpPr>
        <p:spPr>
          <a:xfrm>
            <a:off x="5661204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Base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88F233F-20DF-87D2-F474-E5D6610601D2}"/>
              </a:ext>
            </a:extLst>
          </p:cNvPr>
          <p:cNvSpPr/>
          <p:nvPr/>
        </p:nvSpPr>
        <p:spPr>
          <a:xfrm>
            <a:off x="7283490" y="4116101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Type</a:t>
            </a:r>
          </a:p>
        </p:txBody>
      </p:sp>
      <p:sp>
        <p:nvSpPr>
          <p:cNvPr id="18" name="Chevron 17">
            <a:extLst>
              <a:ext uri="{FF2B5EF4-FFF2-40B4-BE49-F238E27FC236}">
                <a16:creationId xmlns:a16="http://schemas.microsoft.com/office/drawing/2014/main" id="{1281CC3E-1C6E-206D-BF81-956EE775FA88}"/>
              </a:ext>
            </a:extLst>
          </p:cNvPr>
          <p:cNvSpPr/>
          <p:nvPr/>
        </p:nvSpPr>
        <p:spPr>
          <a:xfrm rot="5400000">
            <a:off x="4694094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FFEAB800-B5AA-526F-7FBE-C9F30576C74A}"/>
              </a:ext>
            </a:extLst>
          </p:cNvPr>
          <p:cNvSpPr/>
          <p:nvPr/>
        </p:nvSpPr>
        <p:spPr>
          <a:xfrm rot="5400000">
            <a:off x="6253645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evron 19">
            <a:extLst>
              <a:ext uri="{FF2B5EF4-FFF2-40B4-BE49-F238E27FC236}">
                <a16:creationId xmlns:a16="http://schemas.microsoft.com/office/drawing/2014/main" id="{8869BE0A-2094-0CEF-39E2-D10F1BDB0EF8}"/>
              </a:ext>
            </a:extLst>
          </p:cNvPr>
          <p:cNvSpPr/>
          <p:nvPr/>
        </p:nvSpPr>
        <p:spPr>
          <a:xfrm rot="5400000">
            <a:off x="7870840" y="5116560"/>
            <a:ext cx="384317" cy="104341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A37302-92BA-AF80-3AD4-7C008AD3C9AC}"/>
              </a:ext>
            </a:extLst>
          </p:cNvPr>
          <p:cNvSpPr txBox="1"/>
          <p:nvPr/>
        </p:nvSpPr>
        <p:spPr>
          <a:xfrm>
            <a:off x="1548467" y="4667104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74294EA-F776-DE26-F0E9-00A4CD2D4E9D}"/>
              </a:ext>
            </a:extLst>
          </p:cNvPr>
          <p:cNvSpPr txBox="1"/>
          <p:nvPr/>
        </p:nvSpPr>
        <p:spPr>
          <a:xfrm>
            <a:off x="2416630" y="4647355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7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993062-F999-B1C3-14C0-3878B67F3D6B}"/>
              </a:ext>
            </a:extLst>
          </p:cNvPr>
          <p:cNvSpPr txBox="1"/>
          <p:nvPr/>
        </p:nvSpPr>
        <p:spPr>
          <a:xfrm>
            <a:off x="4038916" y="464735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+2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+3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rgbClr val="8C3FCA"/>
                </a:solidFill>
                <a:effectLst>
                  <a:glow rad="25400">
                    <a:schemeClr val="bg1"/>
                  </a:glow>
                </a:effectLst>
              </a:rPr>
              <a:t>+2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8C25D4-82E4-BB7B-C25B-DD1ECFEB41C9}"/>
              </a:ext>
            </a:extLst>
          </p:cNvPr>
          <p:cNvSpPr txBox="1"/>
          <p:nvPr/>
        </p:nvSpPr>
        <p:spPr>
          <a:xfrm>
            <a:off x="5663528" y="4647355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C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T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rgbClr val="8C3FCA"/>
                </a:solidFill>
                <a:effectLst>
                  <a:glow rad="25400">
                    <a:schemeClr val="bg1"/>
                  </a:glow>
                </a:effectLst>
              </a:rPr>
              <a:t>A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734D21F-B1DD-D996-CF04-ADFB4E5F40F2}"/>
              </a:ext>
            </a:extLst>
          </p:cNvPr>
          <p:cNvSpPr txBox="1"/>
          <p:nvPr/>
        </p:nvSpPr>
        <p:spPr>
          <a:xfrm>
            <a:off x="7229419" y="4647355"/>
            <a:ext cx="1617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Sub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Sub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</a:rPr>
              <a:t>,</a:t>
            </a:r>
            <a:r>
              <a:rPr lang="en-CH" sz="2000" dirty="0">
                <a:solidFill>
                  <a:schemeClr val="accent6"/>
                </a:solidFill>
                <a:effectLst>
                  <a:glow rad="25400">
                    <a:schemeClr val="bg1"/>
                  </a:glow>
                </a:effectLst>
              </a:rPr>
              <a:t> </a:t>
            </a:r>
            <a:r>
              <a:rPr lang="en-CH" sz="2000" dirty="0">
                <a:solidFill>
                  <a:srgbClr val="8C3FCA"/>
                </a:solidFill>
                <a:effectLst>
                  <a:glow rad="25400">
                    <a:schemeClr val="bg1"/>
                  </a:glow>
                </a:effectLst>
              </a:rPr>
              <a:t>Ins</a:t>
            </a:r>
            <a:r>
              <a:rPr lang="en-CH" sz="2000" dirty="0"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D1F983-A7E1-21E8-8637-B69E1D11CFFD}"/>
              </a:ext>
            </a:extLst>
          </p:cNvPr>
          <p:cNvSpPr txBox="1"/>
          <p:nvPr/>
        </p:nvSpPr>
        <p:spPr>
          <a:xfrm>
            <a:off x="1496354" y="425631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DAE106-27AA-B734-8554-DD2BF6CE1404}"/>
              </a:ext>
            </a:extLst>
          </p:cNvPr>
          <p:cNvSpPr txBox="1"/>
          <p:nvPr/>
        </p:nvSpPr>
        <p:spPr>
          <a:xfrm>
            <a:off x="1496353" y="4666828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C6AB94-A13E-F5EA-FC6B-5A3B65B4DAA5}"/>
              </a:ext>
            </a:extLst>
          </p:cNvPr>
          <p:cNvSpPr txBox="1"/>
          <p:nvPr/>
        </p:nvSpPr>
        <p:spPr>
          <a:xfrm>
            <a:off x="2662888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1E628E-614E-0318-830F-160B5970ED7C}"/>
              </a:ext>
            </a:extLst>
          </p:cNvPr>
          <p:cNvSpPr txBox="1"/>
          <p:nvPr/>
        </p:nvSpPr>
        <p:spPr>
          <a:xfrm>
            <a:off x="4251540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939A5B2-F2A0-60CD-257E-B5AA3CC09F97}"/>
              </a:ext>
            </a:extLst>
          </p:cNvPr>
          <p:cNvSpPr txBox="1"/>
          <p:nvPr/>
        </p:nvSpPr>
        <p:spPr>
          <a:xfrm>
            <a:off x="5953391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759D6F0-AD87-34BB-9EF4-AC36F31E82EF}"/>
              </a:ext>
            </a:extLst>
          </p:cNvPr>
          <p:cNvSpPr txBox="1"/>
          <p:nvPr/>
        </p:nvSpPr>
        <p:spPr>
          <a:xfrm>
            <a:off x="7570586" y="427875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46FDCE-50F9-94AA-5F88-EBD5CC57C0E3}"/>
              </a:ext>
            </a:extLst>
          </p:cNvPr>
          <p:cNvSpPr txBox="1"/>
          <p:nvPr/>
        </p:nvSpPr>
        <p:spPr>
          <a:xfrm>
            <a:off x="2662887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71D339-50C6-5505-7CC9-7777C47C7C28}"/>
              </a:ext>
            </a:extLst>
          </p:cNvPr>
          <p:cNvSpPr txBox="1"/>
          <p:nvPr/>
        </p:nvSpPr>
        <p:spPr>
          <a:xfrm>
            <a:off x="4251539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CC1F63F-EDDE-67ED-BC2A-BB4DAA8711D6}"/>
              </a:ext>
            </a:extLst>
          </p:cNvPr>
          <p:cNvSpPr txBox="1"/>
          <p:nvPr/>
        </p:nvSpPr>
        <p:spPr>
          <a:xfrm>
            <a:off x="5953390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A36F285-1E76-62DC-DF09-EEC0B79C872E}"/>
              </a:ext>
            </a:extLst>
          </p:cNvPr>
          <p:cNvSpPr txBox="1"/>
          <p:nvPr/>
        </p:nvSpPr>
        <p:spPr>
          <a:xfrm>
            <a:off x="7570585" y="469666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991DE9-D789-6E0D-E671-ED7BF144384D}"/>
              </a:ext>
            </a:extLst>
          </p:cNvPr>
          <p:cNvSpPr/>
          <p:nvPr/>
        </p:nvSpPr>
        <p:spPr>
          <a:xfrm>
            <a:off x="27159" y="851026"/>
            <a:ext cx="9053465" cy="5518134"/>
          </a:xfrm>
          <a:prstGeom prst="rect">
            <a:avLst/>
          </a:prstGeom>
          <a:solidFill>
            <a:srgbClr val="FFFFFF">
              <a:alpha val="8823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E01A75D-9758-FB52-6DB3-7476C7295C88}"/>
              </a:ext>
            </a:extLst>
          </p:cNvPr>
          <p:cNvSpPr/>
          <p:nvPr/>
        </p:nvSpPr>
        <p:spPr>
          <a:xfrm>
            <a:off x="0" y="2471920"/>
            <a:ext cx="9144000" cy="209826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30000"/>
              </a:lnSpc>
              <a:spcAft>
                <a:spcPts val="500"/>
              </a:spcAft>
            </a:pP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Genomics-specific compressors </a:t>
            </a:r>
            <a:b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attain </a:t>
            </a:r>
            <a:r>
              <a:rPr lang="en-GB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higher compression ratio (e.g., typically from ∼2 to ∼40) </a:t>
            </a:r>
            <a:b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than general-purpose compressors </a:t>
            </a:r>
            <a:r>
              <a:rPr lang="en-GB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(e.g., typically from ∼2 to ∼6) </a:t>
            </a:r>
            <a:endParaRPr lang="en-CH" sz="24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737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7" y="2057829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3165675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SAGe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4273521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71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950668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31BDD0D-6B0B-179A-F539-8CD87BCFEE31}"/>
              </a:ext>
            </a:extLst>
          </p:cNvPr>
          <p:cNvSpPr/>
          <p:nvPr/>
        </p:nvSpPr>
        <p:spPr>
          <a:xfrm>
            <a:off x="443263" y="4248742"/>
            <a:ext cx="8102565" cy="1631162"/>
          </a:xfrm>
          <a:prstGeom prst="rect">
            <a:avLst/>
          </a:prstGeom>
          <a:solidFill>
            <a:srgbClr val="DEEBF7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9F72CB4-21D2-E939-4F8E-F84D176E5E94}"/>
              </a:ext>
            </a:extLst>
          </p:cNvPr>
          <p:cNvSpPr/>
          <p:nvPr/>
        </p:nvSpPr>
        <p:spPr>
          <a:xfrm>
            <a:off x="443275" y="2863160"/>
            <a:ext cx="8102553" cy="1393331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0A6C6-F425-0171-CFE7-9312AFB8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Effect of the Data Preparation Bottleneck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F16D8B-FB4E-C367-651D-A8B315F8F7A6}"/>
              </a:ext>
            </a:extLst>
          </p:cNvPr>
          <p:cNvSpPr/>
          <p:nvPr/>
        </p:nvSpPr>
        <p:spPr>
          <a:xfrm>
            <a:off x="443275" y="1659856"/>
            <a:ext cx="8102565" cy="1216634"/>
          </a:xfrm>
          <a:prstGeom prst="rect">
            <a:avLst/>
          </a:prstGeom>
          <a:solidFill>
            <a:srgbClr val="DEEBF7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D84FBB-A73E-456D-A4FD-ED81CB1725B0}"/>
              </a:ext>
            </a:extLst>
          </p:cNvPr>
          <p:cNvCxnSpPr>
            <a:cxnSpLocks/>
          </p:cNvCxnSpPr>
          <p:nvPr/>
        </p:nvCxnSpPr>
        <p:spPr>
          <a:xfrm>
            <a:off x="460028" y="5906589"/>
            <a:ext cx="822394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32AD84-3916-D804-ADC4-297EB09F1C22}"/>
              </a:ext>
            </a:extLst>
          </p:cNvPr>
          <p:cNvSpPr/>
          <p:nvPr/>
        </p:nvSpPr>
        <p:spPr>
          <a:xfrm>
            <a:off x="1058856" y="1902010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F4B8305-854B-76D6-7854-7D5CEF4E5265}"/>
              </a:ext>
            </a:extLst>
          </p:cNvPr>
          <p:cNvSpPr/>
          <p:nvPr/>
        </p:nvSpPr>
        <p:spPr>
          <a:xfrm>
            <a:off x="1842534" y="2374121"/>
            <a:ext cx="2091685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B7D59C7-2259-5F8F-3CBA-A039F7701866}"/>
              </a:ext>
            </a:extLst>
          </p:cNvPr>
          <p:cNvSpPr/>
          <p:nvPr/>
        </p:nvSpPr>
        <p:spPr>
          <a:xfrm>
            <a:off x="1863606" y="3756888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5139709-AF72-F0F5-56CE-7D3E89322411}"/>
              </a:ext>
            </a:extLst>
          </p:cNvPr>
          <p:cNvSpPr/>
          <p:nvPr/>
        </p:nvSpPr>
        <p:spPr>
          <a:xfrm>
            <a:off x="3935909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FC9DBC-83B7-B290-7B3B-E5E5F85B1D3D}"/>
              </a:ext>
            </a:extLst>
          </p:cNvPr>
          <p:cNvSpPr/>
          <p:nvPr/>
        </p:nvSpPr>
        <p:spPr>
          <a:xfrm>
            <a:off x="6197102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D9BED0D-5E94-26D3-9D4D-7C016C2320B2}"/>
              </a:ext>
            </a:extLst>
          </p:cNvPr>
          <p:cNvSpPr/>
          <p:nvPr/>
        </p:nvSpPr>
        <p:spPr>
          <a:xfrm>
            <a:off x="3426047" y="3733256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65687-8EA6-C30B-5DD4-B4B2943FEA0E}"/>
              </a:ext>
            </a:extLst>
          </p:cNvPr>
          <p:cNvSpPr txBox="1"/>
          <p:nvPr/>
        </p:nvSpPr>
        <p:spPr>
          <a:xfrm rot="16200000">
            <a:off x="182578" y="2147559"/>
            <a:ext cx="115420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94920B-7F42-3409-6675-DD89B4A35B4C}"/>
              </a:ext>
            </a:extLst>
          </p:cNvPr>
          <p:cNvSpPr txBox="1"/>
          <p:nvPr/>
        </p:nvSpPr>
        <p:spPr>
          <a:xfrm rot="16200000">
            <a:off x="-82664" y="4863390"/>
            <a:ext cx="1659026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w/ Ideal Prep.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42CCE3-2D5E-A1F6-2757-C010F2908E88}"/>
              </a:ext>
            </a:extLst>
          </p:cNvPr>
          <p:cNvCxnSpPr>
            <a:cxnSpLocks/>
            <a:stCxn id="10" idx="3"/>
            <a:endCxn id="28" idx="1"/>
          </p:cNvCxnSpPr>
          <p:nvPr/>
        </p:nvCxnSpPr>
        <p:spPr>
          <a:xfrm>
            <a:off x="1845483" y="2055838"/>
            <a:ext cx="3564127" cy="7843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93F293-FE02-5D5C-DE01-F01904D783E6}"/>
              </a:ext>
            </a:extLst>
          </p:cNvPr>
          <p:cNvCxnSpPr>
            <a:cxnSpLocks/>
            <a:stCxn id="12" idx="3"/>
            <a:endCxn id="15" idx="1"/>
          </p:cNvCxnSpPr>
          <p:nvPr/>
        </p:nvCxnSpPr>
        <p:spPr>
          <a:xfrm flipV="1">
            <a:off x="2002092" y="3886256"/>
            <a:ext cx="1423955" cy="23632"/>
          </a:xfrm>
          <a:prstGeom prst="line">
            <a:avLst/>
          </a:prstGeom>
          <a:ln w="158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A9F2743-4395-6C80-BC92-908D1C79E3F8}"/>
              </a:ext>
            </a:extLst>
          </p:cNvPr>
          <p:cNvSpPr/>
          <p:nvPr/>
        </p:nvSpPr>
        <p:spPr>
          <a:xfrm>
            <a:off x="2641667" y="3733162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886D11-ED6D-9A6A-056F-2696F1309C53}"/>
              </a:ext>
            </a:extLst>
          </p:cNvPr>
          <p:cNvCxnSpPr>
            <a:cxnSpLocks/>
          </p:cNvCxnSpPr>
          <p:nvPr/>
        </p:nvCxnSpPr>
        <p:spPr>
          <a:xfrm>
            <a:off x="3564533" y="3956858"/>
            <a:ext cx="0" cy="1167253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354E9C-1C26-C9A6-11D6-271F8437F6E1}"/>
              </a:ext>
            </a:extLst>
          </p:cNvPr>
          <p:cNvCxnSpPr>
            <a:cxnSpLocks/>
          </p:cNvCxnSpPr>
          <p:nvPr/>
        </p:nvCxnSpPr>
        <p:spPr>
          <a:xfrm>
            <a:off x="8463882" y="2651493"/>
            <a:ext cx="0" cy="2789187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7260663-28C9-5F48-0DE7-D909BA85CEBF}"/>
              </a:ext>
            </a:extLst>
          </p:cNvPr>
          <p:cNvSpPr/>
          <p:nvPr/>
        </p:nvSpPr>
        <p:spPr>
          <a:xfrm>
            <a:off x="3148317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0BFB2D-D0EA-E89B-1F40-2912B58E7274}"/>
              </a:ext>
            </a:extLst>
          </p:cNvPr>
          <p:cNvSpPr/>
          <p:nvPr/>
        </p:nvSpPr>
        <p:spPr>
          <a:xfrm>
            <a:off x="5409610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8A8BE7A-D279-3464-257C-C71B3E39BBB5}"/>
              </a:ext>
            </a:extLst>
          </p:cNvPr>
          <p:cNvCxnSpPr>
            <a:cxnSpLocks/>
          </p:cNvCxnSpPr>
          <p:nvPr/>
        </p:nvCxnSpPr>
        <p:spPr>
          <a:xfrm flipV="1">
            <a:off x="1521456" y="4851421"/>
            <a:ext cx="0" cy="290558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A892515-ED57-C621-8EED-724A7E581580}"/>
              </a:ext>
            </a:extLst>
          </p:cNvPr>
          <p:cNvCxnSpPr>
            <a:cxnSpLocks/>
          </p:cNvCxnSpPr>
          <p:nvPr/>
        </p:nvCxnSpPr>
        <p:spPr>
          <a:xfrm>
            <a:off x="1550923" y="5058630"/>
            <a:ext cx="201361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B3309E3-9B68-C780-9B5A-84332248DFD8}"/>
              </a:ext>
            </a:extLst>
          </p:cNvPr>
          <p:cNvSpPr txBox="1"/>
          <p:nvPr/>
        </p:nvSpPr>
        <p:spPr>
          <a:xfrm>
            <a:off x="3542063" y="4339092"/>
            <a:ext cx="198883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Lost Benefit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due to Data Prep.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Bottleneck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70483B-895A-EB70-3614-356BBAA06A30}"/>
              </a:ext>
            </a:extLst>
          </p:cNvPr>
          <p:cNvSpPr txBox="1"/>
          <p:nvPr/>
        </p:nvSpPr>
        <p:spPr>
          <a:xfrm>
            <a:off x="443262" y="5916020"/>
            <a:ext cx="8223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Execution Timeline</a:t>
            </a:r>
            <a:b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(Not drawn to scale)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5F3A150-B44A-73BB-28A0-3E2E812CF8AF}"/>
              </a:ext>
            </a:extLst>
          </p:cNvPr>
          <p:cNvCxnSpPr>
            <a:cxnSpLocks/>
          </p:cNvCxnSpPr>
          <p:nvPr/>
        </p:nvCxnSpPr>
        <p:spPr>
          <a:xfrm>
            <a:off x="1053462" y="1548953"/>
            <a:ext cx="0" cy="446342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65EBD04-E041-99DC-AC2B-190CE39F19F1}"/>
              </a:ext>
            </a:extLst>
          </p:cNvPr>
          <p:cNvSpPr txBox="1"/>
          <p:nvPr/>
        </p:nvSpPr>
        <p:spPr>
          <a:xfrm rot="16200000">
            <a:off x="-58196" y="3437303"/>
            <a:ext cx="1610091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B6BCC06F-9942-763C-7279-FE20157395A6}"/>
              </a:ext>
            </a:extLst>
          </p:cNvPr>
          <p:cNvSpPr/>
          <p:nvPr/>
        </p:nvSpPr>
        <p:spPr>
          <a:xfrm>
            <a:off x="1056569" y="3265376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67AFFF01-D154-1003-F5B9-5A9457E3B9B4}"/>
              </a:ext>
            </a:extLst>
          </p:cNvPr>
          <p:cNvSpPr/>
          <p:nvPr/>
        </p:nvSpPr>
        <p:spPr>
          <a:xfrm>
            <a:off x="1846382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9FD4EA9-1B86-0C0B-9D35-12F4340F5F54}"/>
              </a:ext>
            </a:extLst>
          </p:cNvPr>
          <p:cNvSpPr/>
          <p:nvPr/>
        </p:nvSpPr>
        <p:spPr>
          <a:xfrm>
            <a:off x="2633874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FC1836B1-4AA0-F033-A5A1-8D84EBFF9C75}"/>
              </a:ext>
            </a:extLst>
          </p:cNvPr>
          <p:cNvSpPr/>
          <p:nvPr/>
        </p:nvSpPr>
        <p:spPr>
          <a:xfrm>
            <a:off x="110574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02B49E7-90FB-87CC-D23B-315509297A31}"/>
              </a:ext>
            </a:extLst>
          </p:cNvPr>
          <p:cNvSpPr/>
          <p:nvPr/>
        </p:nvSpPr>
        <p:spPr>
          <a:xfrm>
            <a:off x="124368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5F3D54B3-7308-2BA0-B16F-42741A9E938C}"/>
              </a:ext>
            </a:extLst>
          </p:cNvPr>
          <p:cNvSpPr/>
          <p:nvPr/>
        </p:nvSpPr>
        <p:spPr>
          <a:xfrm>
            <a:off x="1382970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8BFA6B86-F606-30AF-7C81-475883B452D5}"/>
              </a:ext>
            </a:extLst>
          </p:cNvPr>
          <p:cNvSpPr/>
          <p:nvPr/>
        </p:nvSpPr>
        <p:spPr>
          <a:xfrm>
            <a:off x="1055066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B39EA158-37AE-B917-D23D-C695DB8C0E32}"/>
              </a:ext>
            </a:extLst>
          </p:cNvPr>
          <p:cNvSpPr/>
          <p:nvPr/>
        </p:nvSpPr>
        <p:spPr>
          <a:xfrm>
            <a:off x="1186628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51A4CCF8-64D3-CDF4-7FB8-5619E012423F}"/>
              </a:ext>
            </a:extLst>
          </p:cNvPr>
          <p:cNvSpPr/>
          <p:nvPr/>
        </p:nvSpPr>
        <p:spPr>
          <a:xfrm>
            <a:off x="1319793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9774D14-B517-10F5-AE9A-8EEF2CBB3E84}"/>
              </a:ext>
            </a:extLst>
          </p:cNvPr>
          <p:cNvCxnSpPr>
            <a:cxnSpLocks/>
          </p:cNvCxnSpPr>
          <p:nvPr/>
        </p:nvCxnSpPr>
        <p:spPr>
          <a:xfrm flipH="1" flipV="1">
            <a:off x="1550946" y="5324532"/>
            <a:ext cx="6907349" cy="0"/>
          </a:xfrm>
          <a:prstGeom prst="straightConnector1">
            <a:avLst/>
          </a:prstGeom>
          <a:ln w="28575">
            <a:solidFill>
              <a:srgbClr val="629B3C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446D16A-4507-EC93-2B59-6E3426B4B294}"/>
              </a:ext>
            </a:extLst>
          </p:cNvPr>
          <p:cNvSpPr txBox="1"/>
          <p:nvPr/>
        </p:nvSpPr>
        <p:spPr>
          <a:xfrm>
            <a:off x="6075603" y="4339092"/>
            <a:ext cx="2673362" cy="7871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Potential Benefit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 Genome Analysis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Acceleration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859BECF-0AF4-2AC0-EF2D-43597369EE4D}"/>
              </a:ext>
            </a:extLst>
          </p:cNvPr>
          <p:cNvSpPr/>
          <p:nvPr/>
        </p:nvSpPr>
        <p:spPr>
          <a:xfrm>
            <a:off x="460028" y="873242"/>
            <a:ext cx="7998267" cy="4968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CCD319-1F3F-EE94-CD2A-A5D17AFB3151}"/>
              </a:ext>
            </a:extLst>
          </p:cNvPr>
          <p:cNvGrpSpPr/>
          <p:nvPr/>
        </p:nvGrpSpPr>
        <p:grpSpPr>
          <a:xfrm>
            <a:off x="2642312" y="980377"/>
            <a:ext cx="1880931" cy="366254"/>
            <a:chOff x="2010083" y="1005732"/>
            <a:chExt cx="1880931" cy="366254"/>
          </a:xfrm>
        </p:grpSpPr>
        <p:sp>
          <p:nvSpPr>
            <p:cNvPr id="106" name="Rounded Rectangle 105">
              <a:extLst>
                <a:ext uri="{FF2B5EF4-FFF2-40B4-BE49-F238E27FC236}">
                  <a16:creationId xmlns:a16="http://schemas.microsoft.com/office/drawing/2014/main" id="{23B7AB54-1331-8CFD-C923-3A6030E7BA1C}"/>
                </a:ext>
              </a:extLst>
            </p:cNvPr>
            <p:cNvSpPr/>
            <p:nvPr/>
          </p:nvSpPr>
          <p:spPr>
            <a:xfrm>
              <a:off x="2010083" y="1024566"/>
              <a:ext cx="144815" cy="136895"/>
            </a:xfrm>
            <a:prstGeom prst="roundRect">
              <a:avLst/>
            </a:prstGeom>
            <a:solidFill>
              <a:srgbClr val="F0C7F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66359A3-B85D-1C1B-175B-18699AA024AD}"/>
                </a:ext>
              </a:extLst>
            </p:cNvPr>
            <p:cNvSpPr txBox="1"/>
            <p:nvPr/>
          </p:nvSpPr>
          <p:spPr>
            <a:xfrm>
              <a:off x="2191649" y="1005732"/>
              <a:ext cx="169936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(446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2EA8E29-FF1A-FFA4-149E-3AF95A16A57B}"/>
              </a:ext>
            </a:extLst>
          </p:cNvPr>
          <p:cNvGrpSpPr/>
          <p:nvPr/>
        </p:nvGrpSpPr>
        <p:grpSpPr>
          <a:xfrm>
            <a:off x="4735699" y="980377"/>
            <a:ext cx="2113383" cy="366254"/>
            <a:chOff x="3721928" y="1005732"/>
            <a:chExt cx="2113383" cy="366254"/>
          </a:xfrm>
        </p:grpSpPr>
        <p:sp>
          <p:nvSpPr>
            <p:cNvPr id="108" name="Rounded Rectangle 107">
              <a:extLst>
                <a:ext uri="{FF2B5EF4-FFF2-40B4-BE49-F238E27FC236}">
                  <a16:creationId xmlns:a16="http://schemas.microsoft.com/office/drawing/2014/main" id="{8BA027BC-D48A-FFCE-49B1-9385E1602D42}"/>
                </a:ext>
              </a:extLst>
            </p:cNvPr>
            <p:cNvSpPr/>
            <p:nvPr/>
          </p:nvSpPr>
          <p:spPr>
            <a:xfrm>
              <a:off x="3721928" y="1024566"/>
              <a:ext cx="144815" cy="136895"/>
            </a:xfrm>
            <a:prstGeom prst="roundRect">
              <a:avLst/>
            </a:prstGeom>
            <a:solidFill>
              <a:srgbClr val="C577EB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5E5F5AC-FA0E-7100-BEB9-46436ED3F38D}"/>
                </a:ext>
              </a:extLst>
            </p:cNvPr>
            <p:cNvSpPr txBox="1"/>
            <p:nvPr/>
          </p:nvSpPr>
          <p:spPr>
            <a:xfrm>
              <a:off x="3911586" y="1005732"/>
              <a:ext cx="192372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Accelerated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DAA1BC0-16CE-7A27-5B94-D7EEB56DD200}"/>
              </a:ext>
            </a:extLst>
          </p:cNvPr>
          <p:cNvGrpSpPr/>
          <p:nvPr/>
        </p:nvGrpSpPr>
        <p:grpSpPr>
          <a:xfrm>
            <a:off x="540981" y="980377"/>
            <a:ext cx="1699221" cy="366254"/>
            <a:chOff x="540981" y="1005732"/>
            <a:chExt cx="1699221" cy="366254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B99B0347-8E4F-ED53-7269-860D673F47F0}"/>
                </a:ext>
              </a:extLst>
            </p:cNvPr>
            <p:cNvSpPr/>
            <p:nvPr/>
          </p:nvSpPr>
          <p:spPr>
            <a:xfrm>
              <a:off x="540981" y="1024566"/>
              <a:ext cx="144815" cy="13689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36799EE-BDD0-510E-FFF7-C4EE39D00FE2}"/>
                </a:ext>
              </a:extLst>
            </p:cNvPr>
            <p:cNvSpPr txBox="1"/>
            <p:nvPr/>
          </p:nvSpPr>
          <p:spPr>
            <a:xfrm>
              <a:off x="730492" y="1005732"/>
              <a:ext cx="1509710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Prep.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(2563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739632D-F98D-7C46-1A1D-CA83B3685568}"/>
              </a:ext>
            </a:extLst>
          </p:cNvPr>
          <p:cNvGrpSpPr/>
          <p:nvPr/>
        </p:nvGrpSpPr>
        <p:grpSpPr>
          <a:xfrm>
            <a:off x="7033033" y="980377"/>
            <a:ext cx="1425262" cy="366254"/>
            <a:chOff x="5686419" y="1005732"/>
            <a:chExt cx="1425262" cy="366254"/>
          </a:xfrm>
        </p:grpSpPr>
        <p:sp>
          <p:nvSpPr>
            <p:cNvPr id="112" name="Rounded Rectangle 111">
              <a:extLst>
                <a:ext uri="{FF2B5EF4-FFF2-40B4-BE49-F238E27FC236}">
                  <a16:creationId xmlns:a16="http://schemas.microsoft.com/office/drawing/2014/main" id="{5769FD0A-1E02-C780-EFB5-88666C02E4AF}"/>
                </a:ext>
              </a:extLst>
            </p:cNvPr>
            <p:cNvSpPr/>
            <p:nvPr/>
          </p:nvSpPr>
          <p:spPr>
            <a:xfrm>
              <a:off x="5686419" y="1024566"/>
              <a:ext cx="144815" cy="136895"/>
            </a:xfrm>
            <a:prstGeom prst="roundRect">
              <a:avLst/>
            </a:prstGeom>
            <a:solidFill>
              <a:srgbClr val="DAA30D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6409372-31C5-7B5C-6C7E-DFF4BF51E644}"/>
                </a:ext>
              </a:extLst>
            </p:cNvPr>
            <p:cNvSpPr txBox="1"/>
            <p:nvPr/>
          </p:nvSpPr>
          <p:spPr>
            <a:xfrm>
              <a:off x="5859746" y="1005732"/>
              <a:ext cx="125193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Ideal Prep.</a:t>
              </a:r>
              <a:b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(&gt; 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390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396F-0DBF-2FD4-886C-357E5100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Applications of Genome Sequence Analysis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05EF51-4103-8393-502F-7CB07FB3DE17}"/>
              </a:ext>
            </a:extLst>
          </p:cNvPr>
          <p:cNvGrpSpPr/>
          <p:nvPr/>
        </p:nvGrpSpPr>
        <p:grpSpPr>
          <a:xfrm>
            <a:off x="-1" y="815024"/>
            <a:ext cx="9144002" cy="5480845"/>
            <a:chOff x="-1" y="815024"/>
            <a:chExt cx="9144002" cy="548084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DCD279-BF15-AC9C-5450-10B0577DAC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14"/>
            <a:stretch/>
          </p:blipFill>
          <p:spPr>
            <a:xfrm>
              <a:off x="1" y="815024"/>
              <a:ext cx="9144000" cy="548084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5D025A-79BF-9B2B-BE55-F70E30FD70FB}"/>
                </a:ext>
              </a:extLst>
            </p:cNvPr>
            <p:cNvSpPr txBox="1"/>
            <p:nvPr/>
          </p:nvSpPr>
          <p:spPr>
            <a:xfrm>
              <a:off x="-1" y="956192"/>
              <a:ext cx="9144000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600" b="1" dirty="0">
                  <a:solidFill>
                    <a:schemeClr val="bg1"/>
                  </a:solidFill>
                  <a:effectLst>
                    <a:glow rad="63500">
                      <a:schemeClr val="tx1">
                        <a:alpha val="48000"/>
                      </a:schemeClr>
                    </a:glow>
                  </a:effectLst>
                  <a:latin typeface="Corbel" panose="020B0503020204020204" pitchFamily="34" charset="0"/>
                </a:rPr>
                <a:t>Precision Medicine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793A11-81D2-1307-E7DD-D50C43A2E9DE}"/>
              </a:ext>
            </a:extLst>
          </p:cNvPr>
          <p:cNvGrpSpPr/>
          <p:nvPr/>
        </p:nvGrpSpPr>
        <p:grpSpPr>
          <a:xfrm>
            <a:off x="-1" y="1798820"/>
            <a:ext cx="9144000" cy="4497049"/>
            <a:chOff x="0" y="782951"/>
            <a:chExt cx="7994125" cy="481281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DF550E-5F83-CDFC-0A18-6A0BAB275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70"/>
            <a:stretch/>
          </p:blipFill>
          <p:spPr>
            <a:xfrm>
              <a:off x="0" y="782951"/>
              <a:ext cx="7994125" cy="481281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8CD54C-C466-3A9A-0EFA-69C27D7E1091}"/>
                </a:ext>
              </a:extLst>
            </p:cNvPr>
            <p:cNvSpPr txBox="1"/>
            <p:nvPr/>
          </p:nvSpPr>
          <p:spPr>
            <a:xfrm>
              <a:off x="1" y="908999"/>
              <a:ext cx="7994123" cy="69171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600" b="1" dirty="0">
                  <a:solidFill>
                    <a:schemeClr val="bg1"/>
                  </a:solidFill>
                  <a:effectLst>
                    <a:glow rad="63500">
                      <a:schemeClr val="tx1">
                        <a:alpha val="48000"/>
                      </a:schemeClr>
                    </a:glow>
                  </a:effectLst>
                  <a:latin typeface="Corbel" panose="020B0503020204020204" pitchFamily="34" charset="0"/>
                </a:rPr>
                <a:t>Outbreak Prevention and Management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BA6BB3-B3D7-2308-FE7E-088C5795E593}"/>
              </a:ext>
            </a:extLst>
          </p:cNvPr>
          <p:cNvGrpSpPr/>
          <p:nvPr/>
        </p:nvGrpSpPr>
        <p:grpSpPr>
          <a:xfrm>
            <a:off x="0" y="2808662"/>
            <a:ext cx="9144000" cy="3487207"/>
            <a:chOff x="0" y="2808662"/>
            <a:chExt cx="9144000" cy="348720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6FFDFBD-5FA9-D1BA-973C-8AAAFD6D96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79" b="5252"/>
            <a:stretch/>
          </p:blipFill>
          <p:spPr>
            <a:xfrm>
              <a:off x="1" y="2808662"/>
              <a:ext cx="9143999" cy="348720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5E585B-BB95-FA8F-591C-4EF0DC37B9D5}"/>
                </a:ext>
              </a:extLst>
            </p:cNvPr>
            <p:cNvSpPr txBox="1"/>
            <p:nvPr/>
          </p:nvSpPr>
          <p:spPr>
            <a:xfrm>
              <a:off x="0" y="2926440"/>
              <a:ext cx="9143998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600" b="1" dirty="0">
                  <a:solidFill>
                    <a:schemeClr val="bg1"/>
                  </a:solidFill>
                  <a:effectLst>
                    <a:glow rad="63500">
                      <a:schemeClr val="tx1">
                        <a:alpha val="48000"/>
                      </a:schemeClr>
                    </a:glow>
                  </a:effectLst>
                  <a:latin typeface="Corbel" panose="020B0503020204020204" pitchFamily="34" charset="0"/>
                </a:rPr>
                <a:t>Agriculture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1F1105-FAD4-1063-FE53-8CD84F89F6EF}"/>
              </a:ext>
            </a:extLst>
          </p:cNvPr>
          <p:cNvGrpSpPr/>
          <p:nvPr/>
        </p:nvGrpSpPr>
        <p:grpSpPr>
          <a:xfrm>
            <a:off x="-3" y="3925998"/>
            <a:ext cx="9144001" cy="2369871"/>
            <a:chOff x="-3" y="3925998"/>
            <a:chExt cx="9144001" cy="236987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459221F-6BC0-EED4-9BCF-324F8D7FB0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38" b="38056"/>
            <a:stretch/>
          </p:blipFill>
          <p:spPr>
            <a:xfrm>
              <a:off x="-1" y="3925998"/>
              <a:ext cx="9143999" cy="236987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B94A95-5D0E-D7D5-5D10-2BAAD285F198}"/>
                </a:ext>
              </a:extLst>
            </p:cNvPr>
            <p:cNvSpPr txBox="1"/>
            <p:nvPr/>
          </p:nvSpPr>
          <p:spPr>
            <a:xfrm>
              <a:off x="-3" y="3976036"/>
              <a:ext cx="9143998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3600" b="1" dirty="0">
                  <a:solidFill>
                    <a:schemeClr val="bg1"/>
                  </a:solidFill>
                  <a:effectLst>
                    <a:glow rad="63500">
                      <a:schemeClr val="tx1">
                        <a:alpha val="48000"/>
                      </a:schemeClr>
                    </a:glow>
                  </a:effectLst>
                  <a:latin typeface="Corbel" panose="020B0503020204020204" pitchFamily="34" charset="0"/>
                </a:rPr>
                <a:t>Scientific Discovery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D68FCF3-2B2A-4617-286E-A8D6F5FE6272}"/>
              </a:ext>
            </a:extLst>
          </p:cNvPr>
          <p:cNvSpPr/>
          <p:nvPr/>
        </p:nvSpPr>
        <p:spPr>
          <a:xfrm>
            <a:off x="0" y="5006715"/>
            <a:ext cx="9143998" cy="1289154"/>
          </a:xfrm>
          <a:prstGeom prst="rect">
            <a:avLst/>
          </a:prstGeom>
          <a:solidFill>
            <a:srgbClr val="2E6F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600" b="1" dirty="0">
                <a:solidFill>
                  <a:schemeClr val="bg1"/>
                </a:solidFill>
                <a:latin typeface="Corbel" panose="020B0503020204020204" pitchFamily="34" charset="0"/>
              </a:rPr>
              <a:t>&amp; Many More…</a:t>
            </a:r>
          </a:p>
        </p:txBody>
      </p:sp>
    </p:spTree>
    <p:extLst>
      <p:ext uri="{BB962C8B-B14F-4D97-AF65-F5344CB8AC3E}">
        <p14:creationId xmlns:p14="http://schemas.microsoft.com/office/powerpoint/2010/main" val="68183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31FDD-4782-02C9-27E4-B24C7D025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Preparation Bottleneck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C983B-E2AC-C78D-CF1F-7A5C553EE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869" y="820883"/>
            <a:ext cx="9144000" cy="142355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200" dirty="0"/>
              <a:t>End-to-end performance of a genome analysis application, which includes both </a:t>
            </a:r>
            <a:r>
              <a:rPr lang="en-GB" sz="2200" b="1" dirty="0"/>
              <a:t>data preparation </a:t>
            </a:r>
            <a:r>
              <a:rPr lang="en-GB" sz="2200" dirty="0"/>
              <a:t>and </a:t>
            </a:r>
            <a:r>
              <a:rPr lang="en-GB" sz="2200" b="1" dirty="0"/>
              <a:t>genome analysis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Genome Analysis: GEM </a:t>
            </a:r>
            <a:r>
              <a:rPr lang="en-GB" sz="2000" i="1" dirty="0">
                <a:solidFill>
                  <a:schemeClr val="bg1">
                    <a:lumMod val="65000"/>
                  </a:schemeClr>
                </a:solidFill>
              </a:rPr>
              <a:t>[Chen+, IEEE TPDS’</a:t>
            </a:r>
            <a:r>
              <a:rPr lang="en-GB" sz="2000" i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23</a:t>
            </a:r>
            <a:r>
              <a:rPr lang="en-GB" sz="2000" i="1" dirty="0">
                <a:solidFill>
                  <a:schemeClr val="bg1">
                    <a:lumMod val="65000"/>
                  </a:schemeClr>
                </a:solidFill>
              </a:rPr>
              <a:t>]</a:t>
            </a:r>
            <a:r>
              <a:rPr lang="en-GB" sz="2000" dirty="0"/>
              <a:t>,</a:t>
            </a:r>
            <a:r>
              <a:rPr lang="en-GB" sz="20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2000" dirty="0"/>
              <a:t>a state-of-the-art hardware accelerator for read mapping (a fundamental task in genome analysis)</a:t>
            </a:r>
          </a:p>
          <a:p>
            <a:pPr lvl="1">
              <a:lnSpc>
                <a:spcPct val="100000"/>
              </a:lnSpc>
            </a:pPr>
            <a:endParaRPr lang="en-CH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342227-A103-1CF5-E38D-4FBD177DC5D0}"/>
              </a:ext>
            </a:extLst>
          </p:cNvPr>
          <p:cNvSpPr/>
          <p:nvPr/>
        </p:nvSpPr>
        <p:spPr>
          <a:xfrm>
            <a:off x="7221338" y="2908989"/>
            <a:ext cx="1187339" cy="1675568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6D01598-5FD9-D0A5-85D4-7DFB7D91BA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7996252"/>
              </p:ext>
            </p:extLst>
          </p:nvPr>
        </p:nvGraphicFramePr>
        <p:xfrm>
          <a:off x="927239" y="2408909"/>
          <a:ext cx="7845179" cy="2687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E2DAA14-DAA8-25E2-B296-C9D4D94558C3}"/>
              </a:ext>
            </a:extLst>
          </p:cNvPr>
          <p:cNvSpPr txBox="1"/>
          <p:nvPr/>
        </p:nvSpPr>
        <p:spPr>
          <a:xfrm rot="16200000">
            <a:off x="-276521" y="3380797"/>
            <a:ext cx="1699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Normalized Throughput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0D5180-7EA0-32EF-07B1-842B3D82BF90}"/>
              </a:ext>
            </a:extLst>
          </p:cNvPr>
          <p:cNvCxnSpPr>
            <a:cxnSpLocks/>
          </p:cNvCxnSpPr>
          <p:nvPr/>
        </p:nvCxnSpPr>
        <p:spPr>
          <a:xfrm>
            <a:off x="7221338" y="2924594"/>
            <a:ext cx="0" cy="1659963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3A6034-DCDD-EEFA-4FC8-056E58988A0B}"/>
              </a:ext>
            </a:extLst>
          </p:cNvPr>
          <p:cNvGrpSpPr/>
          <p:nvPr/>
        </p:nvGrpSpPr>
        <p:grpSpPr>
          <a:xfrm>
            <a:off x="4363930" y="2908989"/>
            <a:ext cx="400110" cy="941110"/>
            <a:chOff x="3904234" y="4740994"/>
            <a:chExt cx="400110" cy="941110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723CEE0-73A5-A591-A11D-8B593FE227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4288" y="4740994"/>
              <a:ext cx="0" cy="195616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med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1EACC1-C33F-D6B4-9FA1-AF8A8AED91B3}"/>
                </a:ext>
              </a:extLst>
            </p:cNvPr>
            <p:cNvSpPr txBox="1"/>
            <p:nvPr/>
          </p:nvSpPr>
          <p:spPr>
            <a:xfrm rot="16200000">
              <a:off x="3705793" y="5083554"/>
              <a:ext cx="7969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28.5x</a:t>
              </a: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D246E5-2035-081C-6667-476C61CB0C8B}"/>
              </a:ext>
            </a:extLst>
          </p:cNvPr>
          <p:cNvCxnSpPr>
            <a:cxnSpLocks/>
          </p:cNvCxnSpPr>
          <p:nvPr/>
        </p:nvCxnSpPr>
        <p:spPr>
          <a:xfrm>
            <a:off x="1375691" y="4266162"/>
            <a:ext cx="7032986" cy="0"/>
          </a:xfrm>
          <a:prstGeom prst="line">
            <a:avLst/>
          </a:prstGeom>
          <a:noFill/>
          <a:ln w="1587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F5DD3F7-0FF5-8E0B-AF05-E6A0088A89A7}"/>
              </a:ext>
            </a:extLst>
          </p:cNvPr>
          <p:cNvSpPr/>
          <p:nvPr/>
        </p:nvSpPr>
        <p:spPr>
          <a:xfrm>
            <a:off x="0" y="5366755"/>
            <a:ext cx="9144000" cy="814466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500"/>
              </a:spcAft>
            </a:pPr>
            <a:r>
              <a:rPr lang="en-GB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Data preparation greatly limits end-to-end performance</a:t>
            </a:r>
            <a:endParaRPr lang="en-CH" sz="24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16A21E-A3C9-7307-BA62-ED1A176A5204}"/>
              </a:ext>
            </a:extLst>
          </p:cNvPr>
          <p:cNvSpPr txBox="1"/>
          <p:nvPr/>
        </p:nvSpPr>
        <p:spPr>
          <a:xfrm>
            <a:off x="1298821" y="4969046"/>
            <a:ext cx="713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/>
              <a:t>Read Set</a:t>
            </a:r>
          </a:p>
        </p:txBody>
      </p:sp>
    </p:spTree>
    <p:extLst>
      <p:ext uri="{BB962C8B-B14F-4D97-AF65-F5344CB8AC3E}">
        <p14:creationId xmlns:p14="http://schemas.microsoft.com/office/powerpoint/2010/main" val="291656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12" grpId="0" animBg="1"/>
      <p:bldGraphic spid="13" grpId="0">
        <p:bldAsOne/>
      </p:bldGraphic>
      <p:bldP spid="14" grpId="0"/>
      <p:bldP spid="23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C4160-9151-C36F-573A-EB78B717B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01057-2440-CAA4-27C7-F0013247A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6" y="863280"/>
            <a:ext cx="9006396" cy="3304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GB" sz="2000" dirty="0"/>
              <a:t>Mitigating the data preparation bottleneck is challenging when aiming to achieve</a:t>
            </a:r>
            <a:br>
              <a:rPr lang="en-GB" sz="2000" dirty="0"/>
            </a:br>
            <a:r>
              <a:rPr lang="en-GB" sz="1900" b="1" dirty="0">
                <a:solidFill>
                  <a:srgbClr val="8C3EC9"/>
                </a:solidFill>
              </a:rPr>
              <a:t>high performance</a:t>
            </a:r>
            <a:r>
              <a:rPr lang="en-GB" sz="1900" dirty="0"/>
              <a:t>, </a:t>
            </a:r>
            <a:r>
              <a:rPr lang="en-GB" sz="1900" b="1" dirty="0">
                <a:solidFill>
                  <a:srgbClr val="629B3C"/>
                </a:solidFill>
              </a:rPr>
              <a:t>energy efficiency</a:t>
            </a:r>
            <a:r>
              <a:rPr lang="en-GB" sz="1900" dirty="0"/>
              <a:t>, </a:t>
            </a:r>
            <a:r>
              <a:rPr lang="en-GB" sz="1900" b="1" dirty="0">
                <a:solidFill>
                  <a:schemeClr val="accent5"/>
                </a:solidFill>
              </a:rPr>
              <a:t>high compression ratio</a:t>
            </a:r>
            <a:r>
              <a:rPr lang="en-GB" sz="1900" dirty="0"/>
              <a:t>, &amp;</a:t>
            </a:r>
            <a:r>
              <a:rPr lang="en-GB" sz="1900" b="1" dirty="0">
                <a:solidFill>
                  <a:schemeClr val="accent1"/>
                </a:solidFill>
              </a:rPr>
              <a:t> low overhead</a:t>
            </a:r>
            <a:r>
              <a:rPr lang="en-GB" sz="1900" b="1" dirty="0">
                <a:solidFill>
                  <a:schemeClr val="accent5"/>
                </a:solidFill>
              </a:rPr>
              <a:t> </a:t>
            </a:r>
            <a:endParaRPr lang="en-GB" sz="19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/>
              <a:t>This is because prior approaches rely on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900" b="1" dirty="0">
                <a:solidFill>
                  <a:srgbClr val="D90000"/>
                </a:solidFill>
              </a:rPr>
              <a:t>Expensive computational units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GB" sz="1900" b="1" dirty="0">
                <a:solidFill>
                  <a:srgbClr val="D90000"/>
                </a:solidFill>
              </a:rPr>
              <a:t>Large buffers, or large DRAM bandwidth or capacity</a:t>
            </a:r>
            <a:endParaRPr lang="en-GB" sz="1900" dirty="0">
              <a:solidFill>
                <a:srgbClr val="D9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/>
              <a:t>This challenge is exacerbated in genome analysis systems used in hardware </a:t>
            </a:r>
            <a:br>
              <a:rPr lang="en-GB" sz="2000" dirty="0"/>
            </a:br>
            <a:r>
              <a:rPr lang="en-GB" sz="2000" b="1" dirty="0">
                <a:solidFill>
                  <a:srgbClr val="D90000"/>
                </a:solidFill>
              </a:rPr>
              <a:t>resource-constrained environments</a:t>
            </a:r>
            <a:endParaRPr lang="en-GB" sz="2000" dirty="0">
              <a:solidFill>
                <a:srgbClr val="D90000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AAFC07-E4A9-6AA0-5ECA-259DA4AB0135}"/>
              </a:ext>
            </a:extLst>
          </p:cNvPr>
          <p:cNvSpPr/>
          <p:nvPr/>
        </p:nvSpPr>
        <p:spPr>
          <a:xfrm>
            <a:off x="500743" y="4131353"/>
            <a:ext cx="3306982" cy="1984900"/>
          </a:xfrm>
          <a:prstGeom prst="roundRect">
            <a:avLst>
              <a:gd name="adj" fmla="val 1258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5D0D68-4FBA-0FA1-4187-D99FDBF57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20" y="4615918"/>
            <a:ext cx="1372443" cy="1372443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326F7B2-0189-F17F-8560-C0950D73411F}"/>
              </a:ext>
            </a:extLst>
          </p:cNvPr>
          <p:cNvSpPr/>
          <p:nvPr/>
        </p:nvSpPr>
        <p:spPr>
          <a:xfrm>
            <a:off x="4012443" y="4131353"/>
            <a:ext cx="4804986" cy="1984900"/>
          </a:xfrm>
          <a:prstGeom prst="roundRect">
            <a:avLst>
              <a:gd name="adj" fmla="val 12585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8E0DF4-DDF8-A6F1-5344-2EDB5F4003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24" y="4610018"/>
            <a:ext cx="1620537" cy="16205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2AD9DF-CE24-6436-8261-29994A055D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10" y="4660084"/>
            <a:ext cx="1497301" cy="14973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17C4795-3E41-A456-26BE-833FF37DA2A3}"/>
              </a:ext>
            </a:extLst>
          </p:cNvPr>
          <p:cNvSpPr txBox="1"/>
          <p:nvPr/>
        </p:nvSpPr>
        <p:spPr>
          <a:xfrm>
            <a:off x="500740" y="4189972"/>
            <a:ext cx="3306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rgbClr val="D90000"/>
                </a:solidFill>
                <a:latin typeface="Corbel" panose="020B0503020204020204" pitchFamily="34" charset="0"/>
              </a:rPr>
              <a:t>Portable Systems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E9BC8A-106D-FA13-2D5E-02E67655B657}"/>
              </a:ext>
            </a:extLst>
          </p:cNvPr>
          <p:cNvSpPr txBox="1"/>
          <p:nvPr/>
        </p:nvSpPr>
        <p:spPr>
          <a:xfrm>
            <a:off x="4012440" y="4128774"/>
            <a:ext cx="48049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rgbClr val="D90000"/>
                </a:solidFill>
                <a:latin typeface="Corbel" panose="020B0503020204020204" pitchFamily="34" charset="0"/>
              </a:rPr>
              <a:t>Near-Data Processing Systems</a:t>
            </a:r>
            <a:br>
              <a:rPr lang="en-CH" sz="2000" b="1" i="1" dirty="0">
                <a:solidFill>
                  <a:srgbClr val="D90000"/>
                </a:solidFill>
                <a:latin typeface="Corbel" panose="020B0503020204020204" pitchFamily="34" charset="0"/>
              </a:rPr>
            </a:br>
            <a:r>
              <a:rPr lang="en-CH" i="1" dirty="0">
                <a:solidFill>
                  <a:srgbClr val="D90000"/>
                </a:solidFill>
                <a:latin typeface="Corbel" panose="020B0503020204020204" pitchFamily="34" charset="0"/>
              </a:rPr>
              <a:t>(e.g., in Main Memory or Storage System)</a:t>
            </a:r>
            <a:endParaRPr lang="en-CH" sz="2000" i="1" dirty="0">
              <a:solidFill>
                <a:srgbClr val="D90000"/>
              </a:solidFill>
              <a:latin typeface="Corbel" panose="020B05030202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FD8167-E205-2089-742B-09B4EC52F304}"/>
              </a:ext>
            </a:extLst>
          </p:cNvPr>
          <p:cNvSpPr/>
          <p:nvPr/>
        </p:nvSpPr>
        <p:spPr>
          <a:xfrm>
            <a:off x="6990546" y="4969087"/>
            <a:ext cx="767022" cy="249384"/>
          </a:xfrm>
          <a:prstGeom prst="rect">
            <a:avLst/>
          </a:prstGeom>
          <a:solidFill>
            <a:srgbClr val="FCD9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1895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6" grpId="0" animBg="1"/>
      <p:bldP spid="9" grpId="0" animBg="1"/>
      <p:bldP spid="14" grpId="0"/>
      <p:bldP spid="15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21A4C-5B3C-D86D-DB0E-0D265DB6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Goal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0688CA1-045A-33ED-C07D-6BC072072548}"/>
              </a:ext>
            </a:extLst>
          </p:cNvPr>
          <p:cNvSpPr/>
          <p:nvPr/>
        </p:nvSpPr>
        <p:spPr>
          <a:xfrm>
            <a:off x="457200" y="1117600"/>
            <a:ext cx="8229600" cy="5054600"/>
          </a:xfrm>
          <a:prstGeom prst="roundRect">
            <a:avLst>
              <a:gd name="adj" fmla="val 7907"/>
            </a:avLst>
          </a:prstGeom>
          <a:solidFill>
            <a:srgbClr val="F9F9F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  <a:spcAft>
                <a:spcPts val="1000"/>
              </a:spcAft>
            </a:pP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Effectively mitigate the data preparation bottleneck,</a:t>
            </a:r>
            <a:b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while meeting four key requirements: </a:t>
            </a:r>
            <a:b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b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endParaRPr lang="en-GB" sz="2400" b="1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85000"/>
              </a:lnSpc>
            </a:pPr>
            <a:r>
              <a:rPr lang="en-GB" sz="2400" b="1" i="1" dirty="0">
                <a:solidFill>
                  <a:srgbClr val="8C3ECB"/>
                </a:solidFill>
                <a:latin typeface="Corbel" panose="020B0503020204020204" pitchFamily="34" charset="0"/>
              </a:rPr>
              <a:t>            High performance</a:t>
            </a:r>
          </a:p>
          <a:p>
            <a:pPr algn="ctr">
              <a:lnSpc>
                <a:spcPct val="85000"/>
              </a:lnSpc>
            </a:pPr>
            <a:endParaRPr lang="en-GB" sz="2400" b="1" i="1" dirty="0">
              <a:solidFill>
                <a:srgbClr val="598C1D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85000"/>
              </a:lnSpc>
            </a:pPr>
            <a:endParaRPr lang="en-GB" sz="2400" b="1" i="1" dirty="0">
              <a:solidFill>
                <a:srgbClr val="598C1D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85000"/>
              </a:lnSpc>
            </a:pPr>
            <a:r>
              <a:rPr lang="en-GB" sz="2400" b="1" i="1" dirty="0">
                <a:solidFill>
                  <a:srgbClr val="598C1D"/>
                </a:solidFill>
                <a:latin typeface="Corbel" panose="020B0503020204020204" pitchFamily="34" charset="0"/>
              </a:rPr>
              <a:t>          Energy efficiency</a:t>
            </a:r>
            <a:br>
              <a:rPr lang="en-GB" sz="2400" b="1" i="1" dirty="0">
                <a:solidFill>
                  <a:srgbClr val="598C1D"/>
                </a:solidFill>
                <a:latin typeface="Corbel" panose="020B0503020204020204" pitchFamily="34" charset="0"/>
              </a:rPr>
            </a:br>
            <a:endParaRPr lang="en-GB" sz="2400" b="1" i="1" dirty="0">
              <a:solidFill>
                <a:srgbClr val="598C1D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85000"/>
              </a:lnSpc>
            </a:pPr>
            <a:br>
              <a:rPr lang="en-GB" sz="2400" b="1" i="1" dirty="0">
                <a:solidFill>
                  <a:srgbClr val="598C1D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rgbClr val="598C1D"/>
                </a:solidFill>
                <a:latin typeface="Corbel" panose="020B0503020204020204" pitchFamily="34" charset="0"/>
              </a:rPr>
              <a:t>          </a:t>
            </a:r>
            <a:r>
              <a:rPr lang="en-GB" sz="2400" b="1" i="1" dirty="0">
                <a:solidFill>
                  <a:srgbClr val="F78D2D"/>
                </a:solidFill>
                <a:latin typeface="Corbel" panose="020B0503020204020204" pitchFamily="34" charset="0"/>
              </a:rPr>
              <a:t>High compression ratio</a:t>
            </a:r>
            <a:br>
              <a:rPr lang="en-GB" sz="2400" b="1" i="1" dirty="0">
                <a:solidFill>
                  <a:srgbClr val="F78D2D"/>
                </a:solidFill>
                <a:latin typeface="Corbel" panose="020B0503020204020204" pitchFamily="34" charset="0"/>
              </a:rPr>
            </a:br>
            <a:endParaRPr lang="en-GB" sz="2400" b="1" i="1" dirty="0">
              <a:solidFill>
                <a:srgbClr val="F78D2D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85000"/>
              </a:lnSpc>
            </a:pPr>
            <a:r>
              <a:rPr lang="en-GB" sz="2400" b="1" i="1" dirty="0">
                <a:solidFill>
                  <a:srgbClr val="F78D2D"/>
                </a:solidFill>
                <a:latin typeface="Corbel" panose="020B0503020204020204" pitchFamily="34" charset="0"/>
              </a:rPr>
              <a:t> </a:t>
            </a:r>
            <a:br>
              <a:rPr lang="en-GB" sz="2400" b="1" i="1" dirty="0">
                <a:solidFill>
                  <a:srgbClr val="F78D2D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rgbClr val="F78D2D"/>
                </a:solidFill>
                <a:latin typeface="Corbel" panose="020B0503020204020204" pitchFamily="34" charset="0"/>
              </a:rPr>
              <a:t>          </a:t>
            </a:r>
            <a:r>
              <a:rPr lang="en-GB" sz="2400" b="1" i="1" dirty="0">
                <a:solidFill>
                  <a:schemeClr val="accent1"/>
                </a:solidFill>
                <a:latin typeface="Corbel" panose="020B0503020204020204" pitchFamily="34" charset="0"/>
              </a:rPr>
              <a:t>Low overhead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1BE5BF6-88BD-FE73-D3B8-DDDB3496B3D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105" y="4384263"/>
            <a:ext cx="691443" cy="691443"/>
          </a:xfrm>
          <a:prstGeom prst="rect">
            <a:avLst/>
          </a:prstGeom>
          <a:noFill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AECD673-D717-7AE0-19D1-A36E03F960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702"/>
                    </a14:imgEffect>
                    <a14:imgEffect>
                      <a14:saturation sat="1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556" y="5326022"/>
            <a:ext cx="691443" cy="691443"/>
          </a:xfrm>
          <a:prstGeom prst="rect">
            <a:avLst/>
          </a:prstGeom>
        </p:spPr>
      </p:pic>
      <p:pic>
        <p:nvPicPr>
          <p:cNvPr id="4" name="Graphic 3" descr="Gauge">
            <a:extLst>
              <a:ext uri="{FF2B5EF4-FFF2-40B4-BE49-F238E27FC236}">
                <a16:creationId xmlns:a16="http://schemas.microsoft.com/office/drawing/2014/main" id="{94B63203-90E3-10B2-7BEF-DC06EBA4A4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93483" y="2444371"/>
            <a:ext cx="747817" cy="747817"/>
          </a:xfrm>
          <a:prstGeom prst="rect">
            <a:avLst/>
          </a:prstGeom>
        </p:spPr>
      </p:pic>
      <p:pic>
        <p:nvPicPr>
          <p:cNvPr id="5" name="Graphic 4" descr="Renewable Energy with solid fill">
            <a:extLst>
              <a:ext uri="{FF2B5EF4-FFF2-40B4-BE49-F238E27FC236}">
                <a16:creationId xmlns:a16="http://schemas.microsoft.com/office/drawing/2014/main" id="{C2A13B49-5707-162C-9B7F-D691B08C96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93018" y="3442504"/>
            <a:ext cx="691443" cy="69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55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7" y="3165675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SAGe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205782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Gaol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4273521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71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51311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B42E4D27-1E18-C6A8-A61C-2BAE4D3EBC4B}"/>
              </a:ext>
            </a:extLst>
          </p:cNvPr>
          <p:cNvCxnSpPr>
            <a:cxnSpLocks/>
          </p:cNvCxnSpPr>
          <p:nvPr/>
        </p:nvCxnSpPr>
        <p:spPr>
          <a:xfrm>
            <a:off x="2842519" y="4826029"/>
            <a:ext cx="4478145" cy="488264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38083"/>
            </a:solidFill>
            <a:prstDash val="solid"/>
            <a:miter lim="800000"/>
            <a:headEnd type="triangle" w="lg" len="med"/>
            <a:tailEnd type="none"/>
          </a:ln>
          <a:effectLst/>
        </p:spPr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B73A284-72A5-7685-E7E3-43016ABFE4E8}"/>
              </a:ext>
            </a:extLst>
          </p:cNvPr>
          <p:cNvSpPr/>
          <p:nvPr/>
        </p:nvSpPr>
        <p:spPr>
          <a:xfrm>
            <a:off x="331017" y="3421197"/>
            <a:ext cx="1323863" cy="2521381"/>
          </a:xfrm>
          <a:prstGeom prst="roundRect">
            <a:avLst>
              <a:gd name="adj" fmla="val 0"/>
            </a:avLst>
          </a:prstGeom>
          <a:solidFill>
            <a:srgbClr val="DACCF1"/>
          </a:solidFill>
          <a:ln w="28575" cap="flat" cmpd="sng" algn="ctr">
            <a:solidFill>
              <a:srgbClr val="8C3FCA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Genome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Analysis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4E1FBE7-782A-1AEB-6ED3-5CF719AFF5F1}"/>
              </a:ext>
            </a:extLst>
          </p:cNvPr>
          <p:cNvSpPr/>
          <p:nvPr/>
        </p:nvSpPr>
        <p:spPr>
          <a:xfrm>
            <a:off x="1654880" y="3625502"/>
            <a:ext cx="5497328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Request Data with  </a:t>
            </a: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SAGe’s Interface Commands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0B5C73C-B736-C9B4-E5F7-97F69FFA8B84}"/>
              </a:ext>
            </a:extLst>
          </p:cNvPr>
          <p:cNvCxnSpPr>
            <a:cxnSpLocks/>
          </p:cNvCxnSpPr>
          <p:nvPr/>
        </p:nvCxnSpPr>
        <p:spPr>
          <a:xfrm>
            <a:off x="1657080" y="4018314"/>
            <a:ext cx="5663584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tailEnd type="triangle" w="lg" len="med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361E885-8781-54D1-D6B6-0D2FFA0BB6D4}"/>
              </a:ext>
            </a:extLst>
          </p:cNvPr>
          <p:cNvSpPr/>
          <p:nvPr/>
        </p:nvSpPr>
        <p:spPr>
          <a:xfrm>
            <a:off x="1683567" y="4965597"/>
            <a:ext cx="2218538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Send </a:t>
            </a:r>
            <a:b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Prepared Data 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in Desired Format</a:t>
            </a:r>
            <a:endParaRPr kumimoji="0" lang="ko-KR" altLang="en-US" sz="20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ight Arrow 32">
            <a:extLst>
              <a:ext uri="{FF2B5EF4-FFF2-40B4-BE49-F238E27FC236}">
                <a16:creationId xmlns:a16="http://schemas.microsoft.com/office/drawing/2014/main" id="{F9CA490F-AE58-E5B4-837C-4DD48F5E2780}"/>
              </a:ext>
            </a:extLst>
          </p:cNvPr>
          <p:cNvSpPr/>
          <p:nvPr/>
        </p:nvSpPr>
        <p:spPr>
          <a:xfrm rot="10800000">
            <a:off x="1645563" y="4425070"/>
            <a:ext cx="449738" cy="263368"/>
          </a:xfrm>
          <a:prstGeom prst="rightArrow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819C3EC-C1EB-74D4-08D6-A70632073116}"/>
              </a:ext>
            </a:extLst>
          </p:cNvPr>
          <p:cNvSpPr/>
          <p:nvPr/>
        </p:nvSpPr>
        <p:spPr>
          <a:xfrm>
            <a:off x="3864661" y="5119083"/>
            <a:ext cx="2325827" cy="61786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Receive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Compressed Data</a:t>
            </a:r>
            <a:endParaRPr lang="ko-KR" altLang="en-US" sz="2000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Graphic 35" descr="Database">
            <a:extLst>
              <a:ext uri="{FF2B5EF4-FFF2-40B4-BE49-F238E27FC236}">
                <a16:creationId xmlns:a16="http://schemas.microsoft.com/office/drawing/2014/main" id="{33272918-5194-8E57-03F1-ADD66CD03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6566" y="3585118"/>
            <a:ext cx="2359238" cy="217321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72017A3-A5D0-9F92-6B05-4E0B5BBB19FF}"/>
              </a:ext>
            </a:extLst>
          </p:cNvPr>
          <p:cNvSpPr txBox="1"/>
          <p:nvPr/>
        </p:nvSpPr>
        <p:spPr>
          <a:xfrm>
            <a:off x="6659855" y="3159270"/>
            <a:ext cx="26759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SAGe-Compressed </a:t>
            </a:r>
            <a:b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</a:b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Genomic Data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58D100-C2EC-F629-FE98-63189361CB67}"/>
              </a:ext>
            </a:extLst>
          </p:cNvPr>
          <p:cNvSpPr txBox="1"/>
          <p:nvPr/>
        </p:nvSpPr>
        <p:spPr>
          <a:xfrm>
            <a:off x="6659855" y="5580031"/>
            <a:ext cx="2772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 Operate w/ SAGe </a:t>
            </a:r>
          </a:p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Data Layout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AE595E1-C313-2C62-6DB9-11FDC874BE0C}"/>
              </a:ext>
            </a:extLst>
          </p:cNvPr>
          <p:cNvSpPr/>
          <p:nvPr/>
        </p:nvSpPr>
        <p:spPr>
          <a:xfrm>
            <a:off x="2812943" y="4179338"/>
            <a:ext cx="1959966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Decompress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&amp; Reformat</a:t>
            </a:r>
            <a:endParaRPr lang="ko-KR" altLang="en-US" sz="2000" b="1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946EB59B-5075-D0C8-C641-48C79E59DC22}"/>
              </a:ext>
            </a:extLst>
          </p:cNvPr>
          <p:cNvSpPr/>
          <p:nvPr/>
        </p:nvSpPr>
        <p:spPr>
          <a:xfrm>
            <a:off x="1926721" y="4276904"/>
            <a:ext cx="886222" cy="574540"/>
          </a:xfrm>
          <a:prstGeom prst="roundRect">
            <a:avLst>
              <a:gd name="adj" fmla="val 0"/>
            </a:avLst>
          </a:prstGeom>
          <a:solidFill>
            <a:srgbClr val="E9F9E3"/>
          </a:solidFill>
          <a:ln w="28575" cap="flat" cmpd="sng" algn="ctr">
            <a:solidFill>
              <a:srgbClr val="7EA26B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SAGe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HW </a:t>
            </a:r>
          </a:p>
        </p:txBody>
      </p:sp>
      <p:sp>
        <p:nvSpPr>
          <p:cNvPr id="9" name="Title 18">
            <a:extLst>
              <a:ext uri="{FF2B5EF4-FFF2-40B4-BE49-F238E27FC236}">
                <a16:creationId xmlns:a16="http://schemas.microsoft.com/office/drawing/2014/main" id="{AA3DA3D7-78F9-24DF-8E70-C3334D849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470"/>
            <a:ext cx="9144000" cy="1237672"/>
          </a:xfrm>
          <a:solidFill>
            <a:schemeClr val="bg1"/>
          </a:solidFill>
        </p:spPr>
        <p:txBody>
          <a:bodyPr/>
          <a:lstStyle/>
          <a:p>
            <a:r>
              <a:rPr lang="en-CH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36F682-10FB-2569-B485-8FD6A98A78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2917" r="16535" b="22457"/>
          <a:stretch/>
        </p:blipFill>
        <p:spPr>
          <a:xfrm>
            <a:off x="3417803" y="24548"/>
            <a:ext cx="2524771" cy="168525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AFE8E2-362B-13FC-7584-C4E9DFBA5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81" y="1569571"/>
            <a:ext cx="8886020" cy="1685254"/>
          </a:xfrm>
        </p:spPr>
        <p:txBody>
          <a:bodyPr lIns="0" rIns="0"/>
          <a:lstStyle/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en-GB" sz="2000" i="1" dirty="0"/>
              <a:t>An</a:t>
            </a:r>
            <a:r>
              <a:rPr lang="en-GB" sz="2000" b="1" i="1" dirty="0"/>
              <a:t> </a:t>
            </a:r>
            <a:r>
              <a:rPr lang="en-GB" sz="2000" i="1" dirty="0"/>
              <a:t>algorithm-architecture co-design for </a:t>
            </a:r>
            <a:r>
              <a:rPr lang="en-GB" sz="2000" i="1" dirty="0">
                <a:solidFill>
                  <a:srgbClr val="7DA26C"/>
                </a:solidFill>
              </a:rPr>
              <a:t>highly-compressed </a:t>
            </a:r>
            <a:r>
              <a:rPr lang="en-GB" sz="2000" b="1" i="1" u="sng" dirty="0">
                <a:solidFill>
                  <a:srgbClr val="7DA26C"/>
                </a:solidFill>
              </a:rPr>
              <a:t>s</a:t>
            </a:r>
            <a:r>
              <a:rPr lang="en-GB" sz="2000" i="1" dirty="0">
                <a:solidFill>
                  <a:srgbClr val="7DA26C"/>
                </a:solidFill>
              </a:rPr>
              <a:t>torage </a:t>
            </a:r>
            <a:br>
              <a:rPr lang="en-GB" sz="2000" i="1" dirty="0">
                <a:solidFill>
                  <a:srgbClr val="7DA26C"/>
                </a:solidFill>
              </a:rPr>
            </a:br>
            <a:r>
              <a:rPr lang="en-GB" sz="2000" i="1" dirty="0"/>
              <a:t>and</a:t>
            </a:r>
            <a:r>
              <a:rPr lang="en-GB" sz="2000" i="1" dirty="0">
                <a:solidFill>
                  <a:srgbClr val="7DA26C"/>
                </a:solidFill>
              </a:rPr>
              <a:t> high-performance </a:t>
            </a:r>
            <a:r>
              <a:rPr lang="en-GB" sz="2000" b="1" i="1" u="sng" dirty="0">
                <a:solidFill>
                  <a:srgbClr val="7DA26C"/>
                </a:solidFill>
              </a:rPr>
              <a:t>a</a:t>
            </a:r>
            <a:r>
              <a:rPr lang="en-GB" sz="2000" i="1" dirty="0">
                <a:solidFill>
                  <a:srgbClr val="7DA26C"/>
                </a:solidFill>
              </a:rPr>
              <a:t>ccess </a:t>
            </a:r>
            <a:r>
              <a:rPr lang="en-GB" sz="2000" i="1" dirty="0"/>
              <a:t>of large-scale </a:t>
            </a:r>
            <a:r>
              <a:rPr lang="en-GB" sz="2000" b="1" i="1" u="sng" dirty="0">
                <a:solidFill>
                  <a:srgbClr val="7DA26C"/>
                </a:solidFill>
              </a:rPr>
              <a:t>ge</a:t>
            </a:r>
            <a:r>
              <a:rPr lang="en-GB" sz="2000" i="1" dirty="0">
                <a:solidFill>
                  <a:srgbClr val="7DA26C"/>
                </a:solidFill>
              </a:rPr>
              <a:t>nomic sequence data</a:t>
            </a: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799CA"/>
                </a:solidFill>
              </a:rPr>
              <a:t>Key insight</a:t>
            </a:r>
            <a:r>
              <a:rPr lang="en-GB" sz="1800" dirty="0">
                <a:solidFill>
                  <a:srgbClr val="0799CA"/>
                </a:solidFill>
              </a:rPr>
              <a:t>: </a:t>
            </a:r>
            <a:r>
              <a:rPr lang="en-GB" sz="1800" dirty="0"/>
              <a:t>information encoded in </a:t>
            </a:r>
            <a:r>
              <a:rPr lang="en-GB" sz="1800" dirty="0">
                <a:solidFill>
                  <a:srgbClr val="0799CA"/>
                </a:solidFill>
              </a:rPr>
              <a:t>genomic data follows specific properties</a:t>
            </a:r>
            <a:r>
              <a:rPr lang="en-GB" sz="1800" dirty="0"/>
              <a:t> </a:t>
            </a:r>
            <a:br>
              <a:rPr lang="en-GB" sz="1800" dirty="0"/>
            </a:br>
            <a:r>
              <a:rPr lang="en-GB" sz="1800" dirty="0"/>
              <a:t>We leverage these properties in our algorithm-architecture co-design</a:t>
            </a:r>
          </a:p>
        </p:txBody>
      </p:sp>
    </p:spTree>
    <p:extLst>
      <p:ext uri="{BB962C8B-B14F-4D97-AF65-F5344CB8AC3E}">
        <p14:creationId xmlns:p14="http://schemas.microsoft.com/office/powerpoint/2010/main" val="283210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2" grpId="0"/>
      <p:bldP spid="33" grpId="0" animBg="1"/>
      <p:bldP spid="35" grpId="0"/>
      <p:bldP spid="37" grpId="0"/>
      <p:bldP spid="38" grpId="0"/>
      <p:bldP spid="39" grpId="0"/>
      <p:bldP spid="51" grpId="0" animBg="1"/>
      <p:bldP spid="8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907D68-7FB3-C4B0-C37D-9E66C2D7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SAGe’s Algorithm Architecture Co-Design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1E6A1E-A943-FDA1-3457-AB349D9929E7}"/>
              </a:ext>
            </a:extLst>
          </p:cNvPr>
          <p:cNvGrpSpPr/>
          <p:nvPr/>
        </p:nvGrpSpPr>
        <p:grpSpPr>
          <a:xfrm>
            <a:off x="331017" y="3159270"/>
            <a:ext cx="9101497" cy="3067092"/>
            <a:chOff x="331017" y="3159270"/>
            <a:chExt cx="9101497" cy="3067092"/>
          </a:xfrm>
        </p:grpSpPr>
        <p:cxnSp>
          <p:nvCxnSpPr>
            <p:cNvPr id="7" name="Curved Connector 6">
              <a:extLst>
                <a:ext uri="{FF2B5EF4-FFF2-40B4-BE49-F238E27FC236}">
                  <a16:creationId xmlns:a16="http://schemas.microsoft.com/office/drawing/2014/main" id="{703EFBDF-1870-D4C3-322C-1B32E9B5E964}"/>
                </a:ext>
              </a:extLst>
            </p:cNvPr>
            <p:cNvCxnSpPr>
              <a:cxnSpLocks/>
            </p:cNvCxnSpPr>
            <p:nvPr/>
          </p:nvCxnSpPr>
          <p:spPr>
            <a:xfrm>
              <a:off x="2842519" y="4826029"/>
              <a:ext cx="4478145" cy="488264"/>
            </a:xfrm>
            <a:prstGeom prst="curved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038083"/>
              </a:solidFill>
              <a:prstDash val="solid"/>
              <a:miter lim="800000"/>
              <a:headEnd type="triangle" w="lg" len="med"/>
              <a:tailEnd type="none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CC6A292F-8698-53C6-5368-534972BCA056}"/>
                </a:ext>
              </a:extLst>
            </p:cNvPr>
            <p:cNvSpPr/>
            <p:nvPr/>
          </p:nvSpPr>
          <p:spPr>
            <a:xfrm>
              <a:off x="331017" y="3421197"/>
              <a:ext cx="1323863" cy="2521381"/>
            </a:xfrm>
            <a:prstGeom prst="roundRect">
              <a:avLst>
                <a:gd name="adj" fmla="val 0"/>
              </a:avLst>
            </a:prstGeom>
            <a:solidFill>
              <a:srgbClr val="DACCF1"/>
            </a:solidFill>
            <a:ln w="28575" cap="flat" cmpd="sng" algn="ctr">
              <a:solidFill>
                <a:srgbClr val="8C3FCA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8C3FCA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Genome </a:t>
              </a:r>
              <a:br>
                <a:rPr kumimoji="0" lang="en-CH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8C3FCA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8C3FCA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Analysis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8C3FCA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System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312D29-C32C-12B2-1ECB-6EE0DCE19248}"/>
                </a:ext>
              </a:extLst>
            </p:cNvPr>
            <p:cNvSpPr/>
            <p:nvPr/>
          </p:nvSpPr>
          <p:spPr>
            <a:xfrm>
              <a:off x="1654880" y="3625502"/>
              <a:ext cx="5497328" cy="36933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CH" sz="2000" i="1" dirty="0">
                  <a:latin typeface="Corbel" panose="020B0503020204020204" pitchFamily="34" charset="0"/>
                </a:rPr>
                <a:t>Request Data with  </a:t>
              </a:r>
              <a:r>
                <a:rPr lang="en-CH" sz="2000" b="1" i="1" dirty="0">
                  <a:solidFill>
                    <a:srgbClr val="7EA26B"/>
                  </a:solidFill>
                  <a:latin typeface="Corbel" panose="020B0503020204020204" pitchFamily="34" charset="0"/>
                </a:rPr>
                <a:t>SAGe’s Interface Commands</a:t>
              </a:r>
              <a:endParaRPr lang="ko-KR" altLang="en-US" sz="2000" b="1" i="1" dirty="0">
                <a:solidFill>
                  <a:srgbClr val="7EA26B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994677D-85DA-8EE6-9B0F-A8C369E776D6}"/>
                </a:ext>
              </a:extLst>
            </p:cNvPr>
            <p:cNvCxnSpPr>
              <a:cxnSpLocks/>
            </p:cNvCxnSpPr>
            <p:nvPr/>
          </p:nvCxnSpPr>
          <p:spPr>
            <a:xfrm>
              <a:off x="1657080" y="4018314"/>
              <a:ext cx="5663584" cy="0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  <a:tailEnd type="triangle" w="lg" len="med"/>
            </a:ln>
            <a:effectLst/>
          </p:spPr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C9FCD67-DA16-08B1-2377-1BFEF199B2CC}"/>
                </a:ext>
              </a:extLst>
            </p:cNvPr>
            <p:cNvSpPr/>
            <p:nvPr/>
          </p:nvSpPr>
          <p:spPr>
            <a:xfrm>
              <a:off x="1683567" y="4965597"/>
              <a:ext cx="2218538" cy="92333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000" b="0" i="1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orbel" panose="020B0503020204020204" pitchFamily="34" charset="0"/>
                </a:rPr>
                <a:t>Send </a:t>
              </a:r>
              <a:br>
                <a:rPr kumimoji="0" lang="en-CH" sz="2000" b="0" i="1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altLang="ko-KR" sz="2000" b="0" i="1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orbel" panose="020B0503020204020204" pitchFamily="34" charset="0"/>
                  <a:cs typeface="Arial" panose="020B0604020202020204" pitchFamily="34" charset="0"/>
                </a:rPr>
                <a:t>Prepared Data 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altLang="ko-KR" sz="2000" b="0" i="1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orbel" panose="020B0503020204020204" pitchFamily="34" charset="0"/>
                  <a:cs typeface="Arial" panose="020B0604020202020204" pitchFamily="34" charset="0"/>
                </a:rPr>
                <a:t>in Desired Format</a:t>
              </a:r>
              <a:endParaRPr kumimoji="0" lang="ko-KR" altLang="en-US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ight Arrow 22">
              <a:extLst>
                <a:ext uri="{FF2B5EF4-FFF2-40B4-BE49-F238E27FC236}">
                  <a16:creationId xmlns:a16="http://schemas.microsoft.com/office/drawing/2014/main" id="{9EDF6F3A-A761-46F4-B2F3-388A8E625738}"/>
                </a:ext>
              </a:extLst>
            </p:cNvPr>
            <p:cNvSpPr/>
            <p:nvPr/>
          </p:nvSpPr>
          <p:spPr>
            <a:xfrm rot="10800000">
              <a:off x="1645563" y="4425070"/>
              <a:ext cx="449738" cy="263368"/>
            </a:xfrm>
            <a:prstGeom prst="rightArrow">
              <a:avLst/>
            </a:prstGeom>
            <a:solidFill>
              <a:srgbClr val="00919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600" b="0" i="0" u="none" strike="noStrike" kern="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BF21ED4-8145-68A0-D440-C96003EE849E}"/>
                </a:ext>
              </a:extLst>
            </p:cNvPr>
            <p:cNvSpPr/>
            <p:nvPr/>
          </p:nvSpPr>
          <p:spPr>
            <a:xfrm>
              <a:off x="3864661" y="5119083"/>
              <a:ext cx="2325827" cy="61786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2000" i="1" dirty="0">
                  <a:latin typeface="Corbel" panose="020B0503020204020204" pitchFamily="34" charset="0"/>
                </a:rPr>
                <a:t>Receive</a:t>
              </a:r>
              <a:br>
                <a:rPr lang="en-CH" sz="2000" i="1" dirty="0">
                  <a:latin typeface="Corbel" panose="020B0503020204020204" pitchFamily="34" charset="0"/>
                </a:rPr>
              </a:br>
              <a:r>
                <a:rPr lang="en-CH" sz="2000" i="1" dirty="0">
                  <a:latin typeface="Corbel" panose="020B0503020204020204" pitchFamily="34" charset="0"/>
                </a:rPr>
                <a:t>Compressed Data</a:t>
              </a:r>
              <a:endParaRPr lang="ko-KR" altLang="en-US" sz="2000" i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0" name="Graphic 39" descr="Database">
              <a:extLst>
                <a:ext uri="{FF2B5EF4-FFF2-40B4-BE49-F238E27FC236}">
                  <a16:creationId xmlns:a16="http://schemas.microsoft.com/office/drawing/2014/main" id="{72A327ED-4E4A-D763-43AD-812A4916A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866566" y="3585118"/>
              <a:ext cx="2359238" cy="2173210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5507F2E-A643-CB91-01D7-8A919AAEFE60}"/>
                </a:ext>
              </a:extLst>
            </p:cNvPr>
            <p:cNvSpPr txBox="1"/>
            <p:nvPr/>
          </p:nvSpPr>
          <p:spPr>
            <a:xfrm>
              <a:off x="6659855" y="3159270"/>
              <a:ext cx="267591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CH" sz="2000" b="1" kern="0" dirty="0">
                  <a:solidFill>
                    <a:srgbClr val="7EA26B"/>
                  </a:solidFill>
                  <a:latin typeface="Corbel" panose="020B0503020204020204" pitchFamily="34" charset="0"/>
                </a:rPr>
                <a:t>SAGe-Compressed </a:t>
              </a:r>
              <a:br>
                <a:rPr lang="en-CH" sz="2000" b="1" kern="0" dirty="0">
                  <a:solidFill>
                    <a:srgbClr val="7EA26B"/>
                  </a:solidFill>
                  <a:latin typeface="Corbel" panose="020B0503020204020204" pitchFamily="34" charset="0"/>
                </a:rPr>
              </a:br>
              <a:r>
                <a:rPr lang="en-CH" sz="2000" b="1" kern="0" dirty="0">
                  <a:solidFill>
                    <a:srgbClr val="7EA26B"/>
                  </a:solidFill>
                  <a:latin typeface="Corbel" panose="020B0503020204020204" pitchFamily="34" charset="0"/>
                </a:rPr>
                <a:t>Genomic Data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75FDF36-74E6-5F87-1C52-573554785FD0}"/>
                </a:ext>
              </a:extLst>
            </p:cNvPr>
            <p:cNvSpPr txBox="1"/>
            <p:nvPr/>
          </p:nvSpPr>
          <p:spPr>
            <a:xfrm>
              <a:off x="6659855" y="5580031"/>
              <a:ext cx="27726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7EA26B"/>
                  </a:solidFill>
                  <a:latin typeface="Corbel" panose="020B0503020204020204" pitchFamily="34" charset="0"/>
                </a:rPr>
                <a:t> Operate w/ SAGe </a:t>
              </a:r>
            </a:p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7EA26B"/>
                  </a:solidFill>
                  <a:latin typeface="Corbel" panose="020B0503020204020204" pitchFamily="34" charset="0"/>
                </a:rPr>
                <a:t>Data Layout</a:t>
              </a:r>
              <a:endParaRPr lang="ko-KR" altLang="en-US" sz="2000" b="1" i="1" dirty="0">
                <a:solidFill>
                  <a:srgbClr val="7EA26B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6F9D04E-7E77-FC7A-024B-634329686109}"/>
                </a:ext>
              </a:extLst>
            </p:cNvPr>
            <p:cNvSpPr/>
            <p:nvPr/>
          </p:nvSpPr>
          <p:spPr>
            <a:xfrm>
              <a:off x="2812943" y="4179338"/>
              <a:ext cx="1959966" cy="615553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CH" sz="2000" i="1" dirty="0">
                  <a:latin typeface="Corbel" panose="020B0503020204020204" pitchFamily="34" charset="0"/>
                </a:rPr>
                <a:t>Decompress</a:t>
              </a:r>
              <a:br>
                <a:rPr lang="en-CH" sz="2000" i="1" dirty="0">
                  <a:latin typeface="Corbel" panose="020B0503020204020204" pitchFamily="34" charset="0"/>
                </a:rPr>
              </a:br>
              <a:r>
                <a:rPr lang="en-CH" sz="2000" i="1" dirty="0">
                  <a:latin typeface="Corbel" panose="020B0503020204020204" pitchFamily="34" charset="0"/>
                </a:rPr>
                <a:t>&amp; Reformat</a:t>
              </a:r>
              <a:endParaRPr lang="ko-KR" altLang="en-US" sz="2000" b="1" i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9F1FE4FC-595C-00D6-9EDF-D5B569AE3DFA}"/>
                </a:ext>
              </a:extLst>
            </p:cNvPr>
            <p:cNvSpPr/>
            <p:nvPr/>
          </p:nvSpPr>
          <p:spPr>
            <a:xfrm>
              <a:off x="1926721" y="4276904"/>
              <a:ext cx="886222" cy="574540"/>
            </a:xfrm>
            <a:prstGeom prst="roundRect">
              <a:avLst>
                <a:gd name="adj" fmla="val 0"/>
              </a:avLst>
            </a:prstGeom>
            <a:solidFill>
              <a:srgbClr val="E9F9E3"/>
            </a:solidFill>
            <a:ln w="28575" cap="flat" cmpd="sng" algn="ctr">
              <a:solidFill>
                <a:srgbClr val="7EA26B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7EA26B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SAGe </a:t>
              </a:r>
              <a:br>
                <a:rPr kumimoji="0" lang="en-CH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7EA26B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7EA26B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HW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906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52 -0.03195 L 0.00278 -0.1842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35DF-A10D-34E7-88DA-1DB0C338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SAGe’s Algorithm Architecture Co-Design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10DEA97A-56F2-935F-2C21-6A3037FCC18E}"/>
              </a:ext>
            </a:extLst>
          </p:cNvPr>
          <p:cNvCxnSpPr>
            <a:cxnSpLocks/>
          </p:cNvCxnSpPr>
          <p:nvPr/>
        </p:nvCxnSpPr>
        <p:spPr>
          <a:xfrm>
            <a:off x="2870655" y="3548145"/>
            <a:ext cx="4478145" cy="488264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38083"/>
            </a:solidFill>
            <a:prstDash val="solid"/>
            <a:miter lim="800000"/>
            <a:headEnd type="triangle" w="lg" len="med"/>
            <a:tailEnd type="none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21C51E66-F98B-AF3A-1BBB-807234528F72}"/>
              </a:ext>
            </a:extLst>
          </p:cNvPr>
          <p:cNvSpPr/>
          <p:nvPr/>
        </p:nvSpPr>
        <p:spPr>
          <a:xfrm>
            <a:off x="5070058" y="3687713"/>
            <a:ext cx="199975" cy="172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526697C-D58E-3EC5-1EA2-128EBDBEC4E3}"/>
              </a:ext>
            </a:extLst>
          </p:cNvPr>
          <p:cNvSpPr/>
          <p:nvPr/>
        </p:nvSpPr>
        <p:spPr>
          <a:xfrm>
            <a:off x="359153" y="2143313"/>
            <a:ext cx="1323863" cy="2521381"/>
          </a:xfrm>
          <a:prstGeom prst="roundRect">
            <a:avLst>
              <a:gd name="adj" fmla="val 0"/>
            </a:avLst>
          </a:prstGeom>
          <a:solidFill>
            <a:srgbClr val="DACCF1"/>
          </a:solidFill>
          <a:ln w="28575" cap="flat" cmpd="sng" algn="ctr">
            <a:solidFill>
              <a:srgbClr val="8C3FCA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Genome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Analysis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46E5924-1670-4300-5C2A-6613135567EC}"/>
              </a:ext>
            </a:extLst>
          </p:cNvPr>
          <p:cNvSpPr/>
          <p:nvPr/>
        </p:nvSpPr>
        <p:spPr>
          <a:xfrm>
            <a:off x="1683016" y="2347618"/>
            <a:ext cx="5497328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Request Data with  </a:t>
            </a: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SAGe’s Interface Commands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BE31315-7C4C-E41A-65DF-A4AE9C257BD4}"/>
              </a:ext>
            </a:extLst>
          </p:cNvPr>
          <p:cNvCxnSpPr>
            <a:cxnSpLocks/>
          </p:cNvCxnSpPr>
          <p:nvPr/>
        </p:nvCxnSpPr>
        <p:spPr>
          <a:xfrm>
            <a:off x="1685216" y="2740430"/>
            <a:ext cx="5663584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tailEnd type="triangle" w="lg" len="med"/>
          </a:ln>
          <a:effectLst/>
        </p:spPr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9F15F8CE-A4F4-19B7-EDDA-304BA395FE40}"/>
              </a:ext>
            </a:extLst>
          </p:cNvPr>
          <p:cNvSpPr/>
          <p:nvPr/>
        </p:nvSpPr>
        <p:spPr>
          <a:xfrm>
            <a:off x="1711703" y="3687713"/>
            <a:ext cx="2218538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Send </a:t>
            </a:r>
            <a:b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Prepared Data 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in Desired Format</a:t>
            </a:r>
            <a:endParaRPr kumimoji="0" lang="ko-KR" altLang="en-US" sz="20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CFCA1F73-1E6A-A2D7-8DB3-D44FEC5CE0B8}"/>
              </a:ext>
            </a:extLst>
          </p:cNvPr>
          <p:cNvSpPr/>
          <p:nvPr/>
        </p:nvSpPr>
        <p:spPr>
          <a:xfrm rot="10800000">
            <a:off x="1673699" y="3147186"/>
            <a:ext cx="449738" cy="263368"/>
          </a:xfrm>
          <a:prstGeom prst="rightArrow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6A97E44-09D1-A173-E448-55E19584E1F8}"/>
              </a:ext>
            </a:extLst>
          </p:cNvPr>
          <p:cNvSpPr/>
          <p:nvPr/>
        </p:nvSpPr>
        <p:spPr>
          <a:xfrm>
            <a:off x="3892797" y="3358599"/>
            <a:ext cx="2325827" cy="61786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Receive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Compressed Data</a:t>
            </a:r>
            <a:endParaRPr lang="ko-KR" altLang="en-US" sz="2000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Graphic 41" descr="Database">
            <a:extLst>
              <a:ext uri="{FF2B5EF4-FFF2-40B4-BE49-F238E27FC236}">
                <a16:creationId xmlns:a16="http://schemas.microsoft.com/office/drawing/2014/main" id="{B45FD368-F8A0-8536-377D-B7F181E5C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702" y="2307234"/>
            <a:ext cx="2359238" cy="217321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770BFF-4971-5D30-E70A-F5FC6F031EFD}"/>
              </a:ext>
            </a:extLst>
          </p:cNvPr>
          <p:cNvSpPr txBox="1"/>
          <p:nvPr/>
        </p:nvSpPr>
        <p:spPr>
          <a:xfrm>
            <a:off x="6687991" y="1881386"/>
            <a:ext cx="26759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SAGe-Compressed </a:t>
            </a:r>
            <a:b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</a:b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Genomic Data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76B6CB-0BEC-DA9A-BE48-3E79620D7D85}"/>
              </a:ext>
            </a:extLst>
          </p:cNvPr>
          <p:cNvSpPr txBox="1"/>
          <p:nvPr/>
        </p:nvSpPr>
        <p:spPr>
          <a:xfrm>
            <a:off x="6687991" y="4302147"/>
            <a:ext cx="2772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 Operate w/ SAGe </a:t>
            </a:r>
          </a:p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Data Layout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5F3651-D1E8-C3BB-12F0-BBFA0D3A1F0E}"/>
              </a:ext>
            </a:extLst>
          </p:cNvPr>
          <p:cNvSpPr/>
          <p:nvPr/>
        </p:nvSpPr>
        <p:spPr>
          <a:xfrm>
            <a:off x="2841079" y="2901454"/>
            <a:ext cx="1959966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Decompress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&amp; Reformat</a:t>
            </a:r>
            <a:endParaRPr lang="ko-KR" altLang="en-US" sz="2000" b="1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46CA14B-DC9F-C331-F5A1-AD0C373FADA5}"/>
              </a:ext>
            </a:extLst>
          </p:cNvPr>
          <p:cNvSpPr/>
          <p:nvPr/>
        </p:nvSpPr>
        <p:spPr>
          <a:xfrm>
            <a:off x="1954857" y="2999020"/>
            <a:ext cx="886222" cy="574540"/>
          </a:xfrm>
          <a:prstGeom prst="roundRect">
            <a:avLst>
              <a:gd name="adj" fmla="val 0"/>
            </a:avLst>
          </a:prstGeom>
          <a:solidFill>
            <a:srgbClr val="E9F9E3"/>
          </a:solidFill>
          <a:ln w="28575" cap="flat" cmpd="sng" algn="ctr">
            <a:solidFill>
              <a:srgbClr val="7EA26B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SAGe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HW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AE2556-7DA1-812A-54C1-80E117BE0385}"/>
              </a:ext>
            </a:extLst>
          </p:cNvPr>
          <p:cNvSpPr/>
          <p:nvPr/>
        </p:nvSpPr>
        <p:spPr>
          <a:xfrm>
            <a:off x="7101412" y="4324721"/>
            <a:ext cx="1930045" cy="1273404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E41EC9-C97F-19B3-9B24-7D6FD4BBF145}"/>
              </a:ext>
            </a:extLst>
          </p:cNvPr>
          <p:cNvSpPr/>
          <p:nvPr/>
        </p:nvSpPr>
        <p:spPr>
          <a:xfrm>
            <a:off x="6892502" y="3856620"/>
            <a:ext cx="443846" cy="445527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C92123-E5BA-0AD6-496F-B432F9C25684}"/>
              </a:ext>
            </a:extLst>
          </p:cNvPr>
          <p:cNvSpPr/>
          <p:nvPr/>
        </p:nvSpPr>
        <p:spPr>
          <a:xfrm>
            <a:off x="6892502" y="2613428"/>
            <a:ext cx="456297" cy="445527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8F521A-4E28-FF3F-57E3-E9529ADD0249}"/>
              </a:ext>
            </a:extLst>
          </p:cNvPr>
          <p:cNvSpPr/>
          <p:nvPr/>
        </p:nvSpPr>
        <p:spPr>
          <a:xfrm>
            <a:off x="112542" y="1533378"/>
            <a:ext cx="6782160" cy="4135902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9462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EA7A50F-0D6D-7EF9-E617-3F059177528F}"/>
              </a:ext>
            </a:extLst>
          </p:cNvPr>
          <p:cNvSpPr/>
          <p:nvPr/>
        </p:nvSpPr>
        <p:spPr>
          <a:xfrm>
            <a:off x="87088" y="968827"/>
            <a:ext cx="8980712" cy="2162361"/>
          </a:xfrm>
          <a:prstGeom prst="roundRect">
            <a:avLst>
              <a:gd name="adj" fmla="val 736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2A032-01DF-5C8B-0933-E98385DA6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Compression Algorithm and Data Structures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765E64-F5BC-E239-2BD5-928EF2AC32BF}"/>
              </a:ext>
            </a:extLst>
          </p:cNvPr>
          <p:cNvSpPr txBox="1"/>
          <p:nvPr/>
        </p:nvSpPr>
        <p:spPr>
          <a:xfrm>
            <a:off x="108860" y="1023257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Consensus </a:t>
            </a:r>
          </a:p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Sequence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84302-DA8F-8006-1B9B-5597F7DF8DF5}"/>
              </a:ext>
            </a:extLst>
          </p:cNvPr>
          <p:cNvSpPr/>
          <p:nvPr/>
        </p:nvSpPr>
        <p:spPr>
          <a:xfrm>
            <a:off x="1570241" y="1180982"/>
            <a:ext cx="7361957" cy="3024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GTCGATGCTTGCATAAGTCGATAGTT…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0D90E3-B7E1-7674-916E-C6FD6155CB0B}"/>
              </a:ext>
            </a:extLst>
          </p:cNvPr>
          <p:cNvSpPr txBox="1"/>
          <p:nvPr/>
        </p:nvSpPr>
        <p:spPr>
          <a:xfrm>
            <a:off x="34862" y="1932839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Mismatch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Information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C71EA06-4F2F-B7BE-203F-E2B37F114567}"/>
              </a:ext>
            </a:extLst>
          </p:cNvPr>
          <p:cNvSpPr/>
          <p:nvPr/>
        </p:nvSpPr>
        <p:spPr>
          <a:xfrm>
            <a:off x="1570241" y="1687782"/>
            <a:ext cx="7375047" cy="1318087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2FFB62C-17EF-97AE-B36A-56F4F0E742D3}"/>
              </a:ext>
            </a:extLst>
          </p:cNvPr>
          <p:cNvSpPr/>
          <p:nvPr/>
        </p:nvSpPr>
        <p:spPr>
          <a:xfrm>
            <a:off x="4073779" y="1764473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Pos.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E9CBD9-5CB4-CC4C-6441-0E3314D44411}"/>
              </a:ext>
            </a:extLst>
          </p:cNvPr>
          <p:cNvSpPr txBox="1"/>
          <p:nvPr/>
        </p:nvSpPr>
        <p:spPr>
          <a:xfrm>
            <a:off x="1583783" y="2084760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8C2DE0-13AB-3124-8190-264EF47C6A2B}"/>
              </a:ext>
            </a:extLst>
          </p:cNvPr>
          <p:cNvSpPr txBox="1"/>
          <p:nvPr/>
        </p:nvSpPr>
        <p:spPr>
          <a:xfrm>
            <a:off x="4073778" y="205848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1, 0, 9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CABB9E-FC94-EEED-E2B5-E70A1E1F150A}"/>
              </a:ext>
            </a:extLst>
          </p:cNvPr>
          <p:cNvSpPr txBox="1"/>
          <p:nvPr/>
        </p:nvSpPr>
        <p:spPr>
          <a:xfrm>
            <a:off x="1531215" y="246572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F2E689-94D6-0461-6311-0A10BA3F674F}"/>
              </a:ext>
            </a:extLst>
          </p:cNvPr>
          <p:cNvSpPr txBox="1"/>
          <p:nvPr/>
        </p:nvSpPr>
        <p:spPr>
          <a:xfrm>
            <a:off x="4286401" y="246928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F8E13C-55F3-7F48-2FCE-DF7DD3D99C78}"/>
              </a:ext>
            </a:extLst>
          </p:cNvPr>
          <p:cNvSpPr txBox="1"/>
          <p:nvPr/>
        </p:nvSpPr>
        <p:spPr>
          <a:xfrm>
            <a:off x="1583783" y="2455660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2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FAA211A-B040-5F3A-0ED7-9279C22A462A}"/>
              </a:ext>
            </a:extLst>
          </p:cNvPr>
          <p:cNvSpPr/>
          <p:nvPr/>
        </p:nvSpPr>
        <p:spPr>
          <a:xfrm>
            <a:off x="2451492" y="1764473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Matching Pos.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28B09-A046-8BF9-285E-03BB7CAC84F1}"/>
              </a:ext>
            </a:extLst>
          </p:cNvPr>
          <p:cNvSpPr txBox="1"/>
          <p:nvPr/>
        </p:nvSpPr>
        <p:spPr>
          <a:xfrm>
            <a:off x="2451492" y="2058485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7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8C925A-1BE5-F835-C545-F6FBDF0AF90B}"/>
              </a:ext>
            </a:extLst>
          </p:cNvPr>
          <p:cNvSpPr txBox="1"/>
          <p:nvPr/>
        </p:nvSpPr>
        <p:spPr>
          <a:xfrm>
            <a:off x="2697749" y="246928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713277-4A20-9F3C-5EFC-87ABD68B1BD2}"/>
              </a:ext>
            </a:extLst>
          </p:cNvPr>
          <p:cNvSpPr txBox="1"/>
          <p:nvPr/>
        </p:nvSpPr>
        <p:spPr>
          <a:xfrm>
            <a:off x="2451492" y="2408365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</a:rPr>
              <a:t>10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498E66-4501-6A80-8A51-8B2E7F3E7F85}"/>
              </a:ext>
            </a:extLst>
          </p:cNvPr>
          <p:cNvSpPr txBox="1"/>
          <p:nvPr/>
        </p:nvSpPr>
        <p:spPr>
          <a:xfrm>
            <a:off x="4073778" y="238734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</a:rPr>
              <a:t>1, 1, 0</a:t>
            </a:r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C5FFB97-E543-8053-11DF-0C39F1C2247B}"/>
              </a:ext>
            </a:extLst>
          </p:cNvPr>
          <p:cNvSpPr/>
          <p:nvPr/>
        </p:nvSpPr>
        <p:spPr>
          <a:xfrm>
            <a:off x="5696066" y="1764473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Base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9E1CFE-D9A8-1DEB-08EB-2DD636B36DB7}"/>
              </a:ext>
            </a:extLst>
          </p:cNvPr>
          <p:cNvSpPr txBox="1"/>
          <p:nvPr/>
        </p:nvSpPr>
        <p:spPr>
          <a:xfrm>
            <a:off x="5698390" y="2058485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C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, T, A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24098B-1987-6AB8-46C3-8DA1AE2C1709}"/>
              </a:ext>
            </a:extLst>
          </p:cNvPr>
          <p:cNvSpPr txBox="1"/>
          <p:nvPr/>
        </p:nvSpPr>
        <p:spPr>
          <a:xfrm>
            <a:off x="5988252" y="2474539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3F8841D-921D-0DF2-077A-F63A425184F6}"/>
              </a:ext>
            </a:extLst>
          </p:cNvPr>
          <p:cNvSpPr txBox="1"/>
          <p:nvPr/>
        </p:nvSpPr>
        <p:spPr>
          <a:xfrm>
            <a:off x="5698390" y="2392600"/>
            <a:ext cx="1505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A</a:t>
            </a:r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</a:rPr>
              <a:t>, T, T</a:t>
            </a:r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4153405-8713-E5E3-2B32-E38CCB909BB3}"/>
              </a:ext>
            </a:extLst>
          </p:cNvPr>
          <p:cNvSpPr/>
          <p:nvPr/>
        </p:nvSpPr>
        <p:spPr>
          <a:xfrm>
            <a:off x="7318352" y="1764473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Type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10889D-D018-F064-B64B-ED964A206739}"/>
              </a:ext>
            </a:extLst>
          </p:cNvPr>
          <p:cNvSpPr txBox="1"/>
          <p:nvPr/>
        </p:nvSpPr>
        <p:spPr>
          <a:xfrm>
            <a:off x="7264281" y="2058485"/>
            <a:ext cx="1617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Subs</a:t>
            </a:r>
            <a:r>
              <a:rPr lang="en-CH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, Subs, Ins</a:t>
            </a:r>
            <a:r>
              <a:rPr lang="en-CH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2D0C63-436A-B6CD-1306-E214D332ADE1}"/>
              </a:ext>
            </a:extLst>
          </p:cNvPr>
          <p:cNvSpPr txBox="1"/>
          <p:nvPr/>
        </p:nvSpPr>
        <p:spPr>
          <a:xfrm>
            <a:off x="7605447" y="2474539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65E2A2E-98A3-3197-4AB3-1282FC0A5BC5}"/>
              </a:ext>
            </a:extLst>
          </p:cNvPr>
          <p:cNvSpPr txBox="1"/>
          <p:nvPr/>
        </p:nvSpPr>
        <p:spPr>
          <a:xfrm>
            <a:off x="7264281" y="2392600"/>
            <a:ext cx="1617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Ins</a:t>
            </a:r>
            <a:r>
              <a:rPr lang="en-CH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</a:rPr>
              <a:t>, Subs, Ins</a:t>
            </a:r>
            <a:r>
              <a:rPr lang="en-CH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EE4DB17-7D82-4089-5428-28A3C6BCEF7F}"/>
              </a:ext>
            </a:extLst>
          </p:cNvPr>
          <p:cNvSpPr/>
          <p:nvPr/>
        </p:nvSpPr>
        <p:spPr>
          <a:xfrm>
            <a:off x="1644238" y="2118418"/>
            <a:ext cx="7237385" cy="280495"/>
          </a:xfrm>
          <a:prstGeom prst="roundRect">
            <a:avLst/>
          </a:prstGeom>
          <a:noFill/>
          <a:ln w="28575">
            <a:solidFill>
              <a:schemeClr val="accent5"/>
            </a:solidFill>
            <a:prstDash val="sysDash"/>
          </a:ln>
          <a:effectLst>
            <a:glow rad="12700">
              <a:schemeClr val="bg1">
                <a:alpha val="72103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64FE66A2-96FD-DB3C-7851-14FC8BC2DC47}"/>
              </a:ext>
            </a:extLst>
          </p:cNvPr>
          <p:cNvSpPr/>
          <p:nvPr/>
        </p:nvSpPr>
        <p:spPr>
          <a:xfrm>
            <a:off x="1651339" y="2465958"/>
            <a:ext cx="7237385" cy="280495"/>
          </a:xfrm>
          <a:prstGeom prst="roundRect">
            <a:avLst/>
          </a:prstGeom>
          <a:noFill/>
          <a:ln w="28575">
            <a:solidFill>
              <a:srgbClr val="8C3ECB"/>
            </a:solidFill>
            <a:prstDash val="sysDash"/>
          </a:ln>
          <a:effectLst>
            <a:glow rad="12700">
              <a:schemeClr val="bg1">
                <a:alpha val="72103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8470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2" grpId="0"/>
      <p:bldP spid="31" grpId="0"/>
      <p:bldP spid="36" grpId="0"/>
      <p:bldP spid="17" grpId="0"/>
      <p:bldP spid="30" grpId="0"/>
      <p:bldP spid="37" grpId="0"/>
      <p:bldP spid="38" grpId="0"/>
      <p:bldP spid="19" grpId="0"/>
      <p:bldP spid="34" grpId="0"/>
      <p:bldP spid="39" grpId="0"/>
      <p:bldP spid="20" grpId="0"/>
      <p:bldP spid="35" grpId="0"/>
      <p:bldP spid="49" grpId="0"/>
      <p:bldP spid="15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CB4F585-0D9D-34A1-44F2-4501B389143A}"/>
              </a:ext>
            </a:extLst>
          </p:cNvPr>
          <p:cNvSpPr/>
          <p:nvPr/>
        </p:nvSpPr>
        <p:spPr>
          <a:xfrm>
            <a:off x="81644" y="3309710"/>
            <a:ext cx="8980712" cy="886738"/>
          </a:xfrm>
          <a:prstGeom prst="roundRect">
            <a:avLst>
              <a:gd name="adj" fmla="val 7365"/>
            </a:avLst>
          </a:prstGeom>
          <a:solidFill>
            <a:srgbClr val="E8FA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EA7A50F-0D6D-7EF9-E617-3F059177528F}"/>
              </a:ext>
            </a:extLst>
          </p:cNvPr>
          <p:cNvSpPr/>
          <p:nvPr/>
        </p:nvSpPr>
        <p:spPr>
          <a:xfrm>
            <a:off x="87088" y="968827"/>
            <a:ext cx="8980712" cy="2162361"/>
          </a:xfrm>
          <a:prstGeom prst="roundRect">
            <a:avLst>
              <a:gd name="adj" fmla="val 736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2A032-01DF-5C8B-0933-E98385DA6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Compression Algorithm and Data Structures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765E64-F5BC-E239-2BD5-928EF2AC32BF}"/>
              </a:ext>
            </a:extLst>
          </p:cNvPr>
          <p:cNvSpPr txBox="1"/>
          <p:nvPr/>
        </p:nvSpPr>
        <p:spPr>
          <a:xfrm>
            <a:off x="108860" y="1023257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Consensus </a:t>
            </a:r>
          </a:p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Sequence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84302-DA8F-8006-1B9B-5597F7DF8DF5}"/>
              </a:ext>
            </a:extLst>
          </p:cNvPr>
          <p:cNvSpPr/>
          <p:nvPr/>
        </p:nvSpPr>
        <p:spPr>
          <a:xfrm>
            <a:off x="1570241" y="1180982"/>
            <a:ext cx="7361957" cy="3024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GTCGATGCTTGCATAAGTCGATAGTT…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F15080FF-63DC-7C46-0DB7-E383876875BF}"/>
              </a:ext>
            </a:extLst>
          </p:cNvPr>
          <p:cNvSpPr/>
          <p:nvPr/>
        </p:nvSpPr>
        <p:spPr>
          <a:xfrm>
            <a:off x="108860" y="4404524"/>
            <a:ext cx="8953495" cy="1959449"/>
          </a:xfrm>
          <a:prstGeom prst="roundRect">
            <a:avLst>
              <a:gd name="adj" fmla="val 6667"/>
            </a:avLst>
          </a:prstGeom>
          <a:solidFill>
            <a:srgbClr val="B5E1B9">
              <a:alpha val="55686"/>
            </a:srgbClr>
          </a:solidFill>
          <a:ln w="158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EF5289F-4021-E4CD-D5D7-618C9920B490}"/>
              </a:ext>
            </a:extLst>
          </p:cNvPr>
          <p:cNvSpPr txBox="1"/>
          <p:nvPr/>
        </p:nvSpPr>
        <p:spPr>
          <a:xfrm>
            <a:off x="661305" y="3354730"/>
            <a:ext cx="2989903" cy="879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  <a:t>Sequentially Encode</a:t>
            </a:r>
            <a:b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</a:br>
            <a: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  <a:t>Mismatch Information </a:t>
            </a:r>
            <a:b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</a:br>
            <a: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  <a:t>in Lightweight Structures</a:t>
            </a:r>
            <a:endParaRPr lang="en-GB" sz="2000" b="1" dirty="0">
              <a:solidFill>
                <a:srgbClr val="769763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35E042-FA3C-4739-BCE3-0179FD5B69BA}"/>
              </a:ext>
            </a:extLst>
          </p:cNvPr>
          <p:cNvSpPr txBox="1"/>
          <p:nvPr/>
        </p:nvSpPr>
        <p:spPr>
          <a:xfrm>
            <a:off x="665195" y="4917537"/>
            <a:ext cx="2514663" cy="879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  <a:t>Tune the Bit Counts </a:t>
            </a:r>
            <a:b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  <a:t>Based on </a:t>
            </a:r>
            <a:b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  <a:t>Read Set Properties</a:t>
            </a:r>
          </a:p>
        </p:txBody>
      </p:sp>
      <p:graphicFrame>
        <p:nvGraphicFramePr>
          <p:cNvPr id="47" name="Table 34">
            <a:extLst>
              <a:ext uri="{FF2B5EF4-FFF2-40B4-BE49-F238E27FC236}">
                <a16:creationId xmlns:a16="http://schemas.microsoft.com/office/drawing/2014/main" id="{5909B671-6D3A-1909-FDFD-7C45E7F9AE9B}"/>
              </a:ext>
            </a:extLst>
          </p:cNvPr>
          <p:cNvGraphicFramePr>
            <a:graphicFrameLocks noGrp="1"/>
          </p:cNvGraphicFramePr>
          <p:nvPr/>
        </p:nvGraphicFramePr>
        <p:xfrm>
          <a:off x="6376507" y="4478616"/>
          <a:ext cx="1993565" cy="304800"/>
        </p:xfrm>
        <a:graphic>
          <a:graphicData uri="http://schemas.openxmlformats.org/drawingml/2006/table">
            <a:tbl>
              <a:tblPr firstRow="1" bandRow="1"/>
              <a:tblGrid>
                <a:gridCol w="192895">
                  <a:extLst>
                    <a:ext uri="{9D8B030D-6E8A-4147-A177-3AD203B41FA5}">
                      <a16:colId xmlns:a16="http://schemas.microsoft.com/office/drawing/2014/main" val="512685199"/>
                    </a:ext>
                  </a:extLst>
                </a:gridCol>
                <a:gridCol w="218263">
                  <a:extLst>
                    <a:ext uri="{9D8B030D-6E8A-4147-A177-3AD203B41FA5}">
                      <a16:colId xmlns:a16="http://schemas.microsoft.com/office/drawing/2014/main" val="721312199"/>
                    </a:ext>
                  </a:extLst>
                </a:gridCol>
                <a:gridCol w="670380">
                  <a:extLst>
                    <a:ext uri="{9D8B030D-6E8A-4147-A177-3AD203B41FA5}">
                      <a16:colId xmlns:a16="http://schemas.microsoft.com/office/drawing/2014/main" val="2849083427"/>
                    </a:ext>
                  </a:extLst>
                </a:gridCol>
                <a:gridCol w="210468">
                  <a:extLst>
                    <a:ext uri="{9D8B030D-6E8A-4147-A177-3AD203B41FA5}">
                      <a16:colId xmlns:a16="http://schemas.microsoft.com/office/drawing/2014/main" val="1893748165"/>
                    </a:ext>
                  </a:extLst>
                </a:gridCol>
                <a:gridCol w="218263">
                  <a:extLst>
                    <a:ext uri="{9D8B030D-6E8A-4147-A177-3AD203B41FA5}">
                      <a16:colId xmlns:a16="http://schemas.microsoft.com/office/drawing/2014/main" val="3601179229"/>
                    </a:ext>
                  </a:extLst>
                </a:gridCol>
                <a:gridCol w="192102">
                  <a:extLst>
                    <a:ext uri="{9D8B030D-6E8A-4147-A177-3AD203B41FA5}">
                      <a16:colId xmlns:a16="http://schemas.microsoft.com/office/drawing/2014/main" val="2928449635"/>
                    </a:ext>
                  </a:extLst>
                </a:gridCol>
                <a:gridCol w="291194">
                  <a:extLst>
                    <a:ext uri="{9D8B030D-6E8A-4147-A177-3AD203B41FA5}">
                      <a16:colId xmlns:a16="http://schemas.microsoft.com/office/drawing/2014/main" val="2909608882"/>
                    </a:ext>
                  </a:extLst>
                </a:gridCol>
              </a:tblGrid>
              <a:tr h="3029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tx1"/>
                          </a:solidFill>
                          <a:latin typeface="Avenir Next Medium" panose="020B0503020202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18467"/>
                  </a:ext>
                </a:extLst>
              </a:tr>
            </a:tbl>
          </a:graphicData>
        </a:graphic>
      </p:graphicFrame>
      <p:graphicFrame>
        <p:nvGraphicFramePr>
          <p:cNvPr id="48" name="Table 34">
            <a:extLst>
              <a:ext uri="{FF2B5EF4-FFF2-40B4-BE49-F238E27FC236}">
                <a16:creationId xmlns:a16="http://schemas.microsoft.com/office/drawing/2014/main" id="{0E4CFC0B-F791-24BA-237E-97F7D940C7DD}"/>
              </a:ext>
            </a:extLst>
          </p:cNvPr>
          <p:cNvGraphicFramePr>
            <a:graphicFrameLocks noGrp="1"/>
          </p:cNvGraphicFramePr>
          <p:nvPr/>
        </p:nvGraphicFramePr>
        <p:xfrm>
          <a:off x="6376507" y="5158192"/>
          <a:ext cx="1494572" cy="304800"/>
        </p:xfrm>
        <a:graphic>
          <a:graphicData uri="http://schemas.openxmlformats.org/drawingml/2006/table">
            <a:tbl>
              <a:tblPr firstRow="1" bandRow="1"/>
              <a:tblGrid>
                <a:gridCol w="197118">
                  <a:extLst>
                    <a:ext uri="{9D8B030D-6E8A-4147-A177-3AD203B41FA5}">
                      <a16:colId xmlns:a16="http://schemas.microsoft.com/office/drawing/2014/main" val="512685199"/>
                    </a:ext>
                  </a:extLst>
                </a:gridCol>
                <a:gridCol w="197544">
                  <a:extLst>
                    <a:ext uri="{9D8B030D-6E8A-4147-A177-3AD203B41FA5}">
                      <a16:colId xmlns:a16="http://schemas.microsoft.com/office/drawing/2014/main" val="721312199"/>
                    </a:ext>
                  </a:extLst>
                </a:gridCol>
                <a:gridCol w="209506">
                  <a:extLst>
                    <a:ext uri="{9D8B030D-6E8A-4147-A177-3AD203B41FA5}">
                      <a16:colId xmlns:a16="http://schemas.microsoft.com/office/drawing/2014/main" val="2849083427"/>
                    </a:ext>
                  </a:extLst>
                </a:gridCol>
                <a:gridCol w="194542">
                  <a:extLst>
                    <a:ext uri="{9D8B030D-6E8A-4147-A177-3AD203B41FA5}">
                      <a16:colId xmlns:a16="http://schemas.microsoft.com/office/drawing/2014/main" val="1893748165"/>
                    </a:ext>
                  </a:extLst>
                </a:gridCol>
                <a:gridCol w="194542">
                  <a:extLst>
                    <a:ext uri="{9D8B030D-6E8A-4147-A177-3AD203B41FA5}">
                      <a16:colId xmlns:a16="http://schemas.microsoft.com/office/drawing/2014/main" val="3601179229"/>
                    </a:ext>
                  </a:extLst>
                </a:gridCol>
                <a:gridCol w="202025">
                  <a:extLst>
                    <a:ext uri="{9D8B030D-6E8A-4147-A177-3AD203B41FA5}">
                      <a16:colId xmlns:a16="http://schemas.microsoft.com/office/drawing/2014/main" val="2928449635"/>
                    </a:ext>
                  </a:extLst>
                </a:gridCol>
                <a:gridCol w="299295">
                  <a:extLst>
                    <a:ext uri="{9D8B030D-6E8A-4147-A177-3AD203B41FA5}">
                      <a16:colId xmlns:a16="http://schemas.microsoft.com/office/drawing/2014/main" val="2909608882"/>
                    </a:ext>
                  </a:extLst>
                </a:gridCol>
              </a:tblGrid>
              <a:tr h="3029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tx1"/>
                          </a:solidFill>
                          <a:latin typeface="Avenir Next Medium" panose="020B0503020202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18467"/>
                  </a:ext>
                </a:extLst>
              </a:tr>
            </a:tbl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7557FF14-5616-DCE4-FA48-308A7D5AF3ED}"/>
              </a:ext>
            </a:extLst>
          </p:cNvPr>
          <p:cNvSpPr txBox="1"/>
          <p:nvPr/>
        </p:nvSpPr>
        <p:spPr>
          <a:xfrm>
            <a:off x="3651208" y="4480077"/>
            <a:ext cx="3104709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0000"/>
              </a:lnSpc>
            </a:pPr>
            <a:r>
              <a:rPr lang="en-CH" sz="20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Array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1F9B204-6C04-1427-6C8D-49EA0C710DA4}"/>
              </a:ext>
            </a:extLst>
          </p:cNvPr>
          <p:cNvSpPr txBox="1"/>
          <p:nvPr/>
        </p:nvSpPr>
        <p:spPr>
          <a:xfrm>
            <a:off x="2992316" y="5125444"/>
            <a:ext cx="3392238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0000"/>
              </a:lnSpc>
            </a:pPr>
            <a:r>
              <a:rPr lang="en-CH" sz="20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Guide Array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44081B9-7F15-9480-4F73-C5F2BA1EE852}"/>
              </a:ext>
            </a:extLst>
          </p:cNvPr>
          <p:cNvSpPr txBox="1"/>
          <p:nvPr/>
        </p:nvSpPr>
        <p:spPr>
          <a:xfrm>
            <a:off x="42505" y="4993527"/>
            <a:ext cx="832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71905E"/>
                </a:solidFill>
                <a:latin typeface="Avenir Next" panose="020B0503020202020204" pitchFamily="34" charset="0"/>
              </a:rPr>
              <a:t>⓶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E23BA9E-C047-B775-B1EC-4840D0EA2FC1}"/>
              </a:ext>
            </a:extLst>
          </p:cNvPr>
          <p:cNvSpPr txBox="1"/>
          <p:nvPr/>
        </p:nvSpPr>
        <p:spPr>
          <a:xfrm>
            <a:off x="29295" y="3334968"/>
            <a:ext cx="76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6F8D5C"/>
                </a:solidFill>
                <a:latin typeface="Avenir Next" panose="020B0503020202020204" pitchFamily="34" charset="0"/>
              </a:rPr>
              <a:t>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0D90E3-B7E1-7674-916E-C6FD6155CB0B}"/>
              </a:ext>
            </a:extLst>
          </p:cNvPr>
          <p:cNvSpPr txBox="1"/>
          <p:nvPr/>
        </p:nvSpPr>
        <p:spPr>
          <a:xfrm>
            <a:off x="34862" y="1932839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Mismatch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Information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C71EA06-4F2F-B7BE-203F-E2B37F114567}"/>
              </a:ext>
            </a:extLst>
          </p:cNvPr>
          <p:cNvSpPr/>
          <p:nvPr/>
        </p:nvSpPr>
        <p:spPr>
          <a:xfrm>
            <a:off x="1570241" y="1687782"/>
            <a:ext cx="7375047" cy="1318087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2FFB62C-17EF-97AE-B36A-56F4F0E742D3}"/>
              </a:ext>
            </a:extLst>
          </p:cNvPr>
          <p:cNvSpPr/>
          <p:nvPr/>
        </p:nvSpPr>
        <p:spPr>
          <a:xfrm>
            <a:off x="4073779" y="1764473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Pos.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E9CBD9-5CB4-CC4C-6441-0E3314D44411}"/>
              </a:ext>
            </a:extLst>
          </p:cNvPr>
          <p:cNvSpPr txBox="1"/>
          <p:nvPr/>
        </p:nvSpPr>
        <p:spPr>
          <a:xfrm>
            <a:off x="1583783" y="2084760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8C2DE0-13AB-3124-8190-264EF47C6A2B}"/>
              </a:ext>
            </a:extLst>
          </p:cNvPr>
          <p:cNvSpPr txBox="1"/>
          <p:nvPr/>
        </p:nvSpPr>
        <p:spPr>
          <a:xfrm>
            <a:off x="4073778" y="205848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1, 0, 9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CABB9E-FC94-EEED-E2B5-E70A1E1F150A}"/>
              </a:ext>
            </a:extLst>
          </p:cNvPr>
          <p:cNvSpPr txBox="1"/>
          <p:nvPr/>
        </p:nvSpPr>
        <p:spPr>
          <a:xfrm>
            <a:off x="1531215" y="246572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F2E689-94D6-0461-6311-0A10BA3F674F}"/>
              </a:ext>
            </a:extLst>
          </p:cNvPr>
          <p:cNvSpPr txBox="1"/>
          <p:nvPr/>
        </p:nvSpPr>
        <p:spPr>
          <a:xfrm>
            <a:off x="4286401" y="246928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F8E13C-55F3-7F48-2FCE-DF7DD3D99C78}"/>
              </a:ext>
            </a:extLst>
          </p:cNvPr>
          <p:cNvSpPr txBox="1"/>
          <p:nvPr/>
        </p:nvSpPr>
        <p:spPr>
          <a:xfrm>
            <a:off x="1583783" y="2455660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6ADFD8-2C40-222D-CD21-BF543FD5EFF6}"/>
              </a:ext>
            </a:extLst>
          </p:cNvPr>
          <p:cNvGrpSpPr/>
          <p:nvPr/>
        </p:nvGrpSpPr>
        <p:grpSpPr>
          <a:xfrm>
            <a:off x="2451492" y="1764473"/>
            <a:ext cx="1510545" cy="1228031"/>
            <a:chOff x="2451492" y="1764473"/>
            <a:chExt cx="1510545" cy="1228031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2FAA211A-B040-5F3A-0ED7-9279C22A462A}"/>
                </a:ext>
              </a:extLst>
            </p:cNvPr>
            <p:cNvSpPr/>
            <p:nvPr/>
          </p:nvSpPr>
          <p:spPr>
            <a:xfrm>
              <a:off x="2451492" y="1764473"/>
              <a:ext cx="1510545" cy="1160933"/>
            </a:xfrm>
            <a:prstGeom prst="roundRect">
              <a:avLst>
                <a:gd name="adj" fmla="val 7028"/>
              </a:avLst>
            </a:prstGeom>
            <a:solidFill>
              <a:srgbClr val="E7E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</a:rPr>
                <a:t>Matching Pos.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E28B09-A046-8BF9-285E-03BB7CAC84F1}"/>
                </a:ext>
              </a:extLst>
            </p:cNvPr>
            <p:cNvSpPr txBox="1"/>
            <p:nvPr/>
          </p:nvSpPr>
          <p:spPr>
            <a:xfrm>
              <a:off x="2451492" y="2058485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</a:rPr>
                <a:t>7</a:t>
              </a:r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8C925A-1BE5-F835-C545-F6FBDF0AF90B}"/>
                </a:ext>
              </a:extLst>
            </p:cNvPr>
            <p:cNvSpPr txBox="1"/>
            <p:nvPr/>
          </p:nvSpPr>
          <p:spPr>
            <a:xfrm>
              <a:off x="2697749" y="2469284"/>
              <a:ext cx="984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800" dirty="0"/>
                <a:t>…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6713277-4A20-9F3C-5EFC-87ABD68B1BD2}"/>
                </a:ext>
              </a:extLst>
            </p:cNvPr>
            <p:cNvSpPr txBox="1"/>
            <p:nvPr/>
          </p:nvSpPr>
          <p:spPr>
            <a:xfrm>
              <a:off x="2451492" y="2408365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</a:rPr>
                <a:t>10 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0498E66-4501-6A80-8A51-8B2E7F3E7F85}"/>
              </a:ext>
            </a:extLst>
          </p:cNvPr>
          <p:cNvSpPr txBox="1"/>
          <p:nvPr/>
        </p:nvSpPr>
        <p:spPr>
          <a:xfrm>
            <a:off x="4073778" y="238734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</a:rPr>
              <a:t>1, 1, 0</a:t>
            </a:r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53A88F-A54B-C05E-6214-FDAA8E37609C}"/>
              </a:ext>
            </a:extLst>
          </p:cNvPr>
          <p:cNvGrpSpPr/>
          <p:nvPr/>
        </p:nvGrpSpPr>
        <p:grpSpPr>
          <a:xfrm>
            <a:off x="5696066" y="1764473"/>
            <a:ext cx="1510545" cy="1233286"/>
            <a:chOff x="5696066" y="1764473"/>
            <a:chExt cx="1510545" cy="1233286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C5FFB97-E543-8053-11DF-0C39F1C2247B}"/>
                </a:ext>
              </a:extLst>
            </p:cNvPr>
            <p:cNvSpPr/>
            <p:nvPr/>
          </p:nvSpPr>
          <p:spPr>
            <a:xfrm>
              <a:off x="5696066" y="1764473"/>
              <a:ext cx="1510545" cy="1160933"/>
            </a:xfrm>
            <a:prstGeom prst="roundRect">
              <a:avLst>
                <a:gd name="adj" fmla="val 7028"/>
              </a:avLst>
            </a:prstGeom>
            <a:solidFill>
              <a:srgbClr val="E7E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</a:rPr>
                <a:t>Mismatch Base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9E1CFE-D9A8-1DEB-08EB-2DD636B36DB7}"/>
                </a:ext>
              </a:extLst>
            </p:cNvPr>
            <p:cNvSpPr txBox="1"/>
            <p:nvPr/>
          </p:nvSpPr>
          <p:spPr>
            <a:xfrm>
              <a:off x="5698390" y="2058485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C</a:t>
              </a:r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</a:rPr>
                <a:t>, T, A</a:t>
              </a:r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24098B-1987-6AB8-46C3-8DA1AE2C1709}"/>
                </a:ext>
              </a:extLst>
            </p:cNvPr>
            <p:cNvSpPr txBox="1"/>
            <p:nvPr/>
          </p:nvSpPr>
          <p:spPr>
            <a:xfrm>
              <a:off x="5988252" y="2474539"/>
              <a:ext cx="984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800" dirty="0"/>
                <a:t>…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3F8841D-921D-0DF2-077A-F63A425184F6}"/>
                </a:ext>
              </a:extLst>
            </p:cNvPr>
            <p:cNvSpPr txBox="1"/>
            <p:nvPr/>
          </p:nvSpPr>
          <p:spPr>
            <a:xfrm>
              <a:off x="5698390" y="2392600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A</a:t>
              </a:r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</a:rPr>
                <a:t>, T, T</a:t>
              </a:r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FB2107-C442-4F71-0FF8-A46AA015BDC1}"/>
              </a:ext>
            </a:extLst>
          </p:cNvPr>
          <p:cNvGrpSpPr/>
          <p:nvPr/>
        </p:nvGrpSpPr>
        <p:grpSpPr>
          <a:xfrm>
            <a:off x="7264281" y="1764473"/>
            <a:ext cx="1617342" cy="1233286"/>
            <a:chOff x="7264281" y="1764473"/>
            <a:chExt cx="1617342" cy="1233286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4153405-8713-E5E3-2B32-E38CCB909BB3}"/>
                </a:ext>
              </a:extLst>
            </p:cNvPr>
            <p:cNvSpPr/>
            <p:nvPr/>
          </p:nvSpPr>
          <p:spPr>
            <a:xfrm>
              <a:off x="7318352" y="1764473"/>
              <a:ext cx="1510545" cy="1160933"/>
            </a:xfrm>
            <a:prstGeom prst="roundRect">
              <a:avLst>
                <a:gd name="adj" fmla="val 7028"/>
              </a:avLst>
            </a:prstGeom>
            <a:solidFill>
              <a:srgbClr val="E7E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</a:rPr>
                <a:t>Mismatch Type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10889D-D018-F064-B64B-ED964A206739}"/>
                </a:ext>
              </a:extLst>
            </p:cNvPr>
            <p:cNvSpPr txBox="1"/>
            <p:nvPr/>
          </p:nvSpPr>
          <p:spPr>
            <a:xfrm>
              <a:off x="7264281" y="2058485"/>
              <a:ext cx="1617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Subs</a:t>
              </a:r>
              <a:r>
                <a:rPr lang="en-CH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</a:rPr>
                <a:t>, Subs, Ins</a:t>
              </a:r>
              <a:r>
                <a:rPr lang="en-CH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A2D0C63-436A-B6CD-1306-E214D332ADE1}"/>
                </a:ext>
              </a:extLst>
            </p:cNvPr>
            <p:cNvSpPr txBox="1"/>
            <p:nvPr/>
          </p:nvSpPr>
          <p:spPr>
            <a:xfrm>
              <a:off x="7605447" y="2474539"/>
              <a:ext cx="984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800" dirty="0"/>
                <a:t>…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5E2A2E-98A3-3197-4AB3-1282FC0A5BC5}"/>
                </a:ext>
              </a:extLst>
            </p:cNvPr>
            <p:cNvSpPr txBox="1"/>
            <p:nvPr/>
          </p:nvSpPr>
          <p:spPr>
            <a:xfrm>
              <a:off x="7264281" y="2392600"/>
              <a:ext cx="1617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Ins</a:t>
              </a:r>
              <a:r>
                <a:rPr lang="en-CH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</a:rPr>
                <a:t>, Subs, Ins</a:t>
              </a:r>
              <a:r>
                <a:rPr lang="en-CH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</p:grpSp>
      <p:graphicFrame>
        <p:nvGraphicFramePr>
          <p:cNvPr id="11" name="Table 34">
            <a:extLst>
              <a:ext uri="{FF2B5EF4-FFF2-40B4-BE49-F238E27FC236}">
                <a16:creationId xmlns:a16="http://schemas.microsoft.com/office/drawing/2014/main" id="{F78815F7-AD26-105F-682D-33C83E72E233}"/>
              </a:ext>
            </a:extLst>
          </p:cNvPr>
          <p:cNvGraphicFramePr>
            <a:graphicFrameLocks noGrp="1"/>
          </p:cNvGraphicFramePr>
          <p:nvPr/>
        </p:nvGraphicFramePr>
        <p:xfrm>
          <a:off x="3457455" y="3572158"/>
          <a:ext cx="5487832" cy="304800"/>
        </p:xfrm>
        <a:graphic>
          <a:graphicData uri="http://schemas.openxmlformats.org/drawingml/2006/table">
            <a:tbl>
              <a:tblPr firstRow="1" bandRow="1"/>
              <a:tblGrid>
                <a:gridCol w="783976">
                  <a:extLst>
                    <a:ext uri="{9D8B030D-6E8A-4147-A177-3AD203B41FA5}">
                      <a16:colId xmlns:a16="http://schemas.microsoft.com/office/drawing/2014/main" val="512685199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721312199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2849083427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1893748165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3601179229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2928449635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2909608882"/>
                    </a:ext>
                  </a:extLst>
                </a:gridCol>
              </a:tblGrid>
              <a:tr h="3029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0000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9143CF"/>
                          </a:solidFill>
                          <a:latin typeface="Avenir Next Medium" panose="020B0503020202020204" pitchFamily="34" charset="0"/>
                        </a:rPr>
                        <a:t>0001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9143CF"/>
                          </a:solidFill>
                          <a:latin typeface="Avenir Next Medium" panose="020B0503020202020204" pitchFamily="34" charset="0"/>
                        </a:rPr>
                        <a:t>0001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9143CF"/>
                          </a:solidFill>
                          <a:latin typeface="Avenir Next Medium" panose="020B0503020202020204" pitchFamily="34" charset="0"/>
                        </a:rPr>
                        <a:t>0000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tx1"/>
                          </a:solidFill>
                          <a:latin typeface="Avenir Next Medium" panose="020B0503020202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18467"/>
                  </a:ext>
                </a:extLst>
              </a:tr>
            </a:tbl>
          </a:graphicData>
        </a:graphic>
      </p:graphicFrame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EE4DB17-7D82-4089-5428-28A3C6BCEF7F}"/>
              </a:ext>
            </a:extLst>
          </p:cNvPr>
          <p:cNvSpPr/>
          <p:nvPr/>
        </p:nvSpPr>
        <p:spPr>
          <a:xfrm>
            <a:off x="1644238" y="2118418"/>
            <a:ext cx="7237385" cy="280495"/>
          </a:xfrm>
          <a:prstGeom prst="roundRect">
            <a:avLst/>
          </a:prstGeom>
          <a:noFill/>
          <a:ln w="28575">
            <a:solidFill>
              <a:schemeClr val="accent5"/>
            </a:solidFill>
            <a:prstDash val="sysDash"/>
          </a:ln>
          <a:effectLst>
            <a:glow rad="12700">
              <a:schemeClr val="bg1">
                <a:alpha val="72103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64FE66A2-96FD-DB3C-7851-14FC8BC2DC47}"/>
              </a:ext>
            </a:extLst>
          </p:cNvPr>
          <p:cNvSpPr/>
          <p:nvPr/>
        </p:nvSpPr>
        <p:spPr>
          <a:xfrm>
            <a:off x="1651339" y="2465958"/>
            <a:ext cx="7237385" cy="280495"/>
          </a:xfrm>
          <a:prstGeom prst="roundRect">
            <a:avLst/>
          </a:prstGeom>
          <a:noFill/>
          <a:ln w="28575">
            <a:solidFill>
              <a:srgbClr val="8C3ECB"/>
            </a:solidFill>
            <a:prstDash val="sysDash"/>
          </a:ln>
          <a:effectLst>
            <a:glow rad="12700">
              <a:schemeClr val="bg1">
                <a:alpha val="72103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718FA-EEF4-B45B-E820-4733A845A676}"/>
              </a:ext>
            </a:extLst>
          </p:cNvPr>
          <p:cNvSpPr txBox="1"/>
          <p:nvPr/>
        </p:nvSpPr>
        <p:spPr>
          <a:xfrm>
            <a:off x="3457455" y="3246574"/>
            <a:ext cx="2392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     1          0            9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F0D4D4-C094-DD04-1597-E0A32D9B46A6}"/>
              </a:ext>
            </a:extLst>
          </p:cNvPr>
          <p:cNvSpPr txBox="1"/>
          <p:nvPr/>
        </p:nvSpPr>
        <p:spPr>
          <a:xfrm>
            <a:off x="5715001" y="3236773"/>
            <a:ext cx="2392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solidFill>
                  <a:srgbClr val="8C3ECB"/>
                </a:solidFill>
                <a:effectLst>
                  <a:glow rad="25400">
                    <a:schemeClr val="bg1"/>
                  </a:glow>
                </a:effectLst>
              </a:rPr>
              <a:t>     1            1           0</a:t>
            </a:r>
            <a:r>
              <a:rPr lang="en-CH" sz="2000" dirty="0">
                <a:solidFill>
                  <a:srgbClr val="8C3ECB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C3B31BE9-B4B9-8699-E128-2FFBE2B6D20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15001" y="5470151"/>
            <a:ext cx="946357" cy="419021"/>
          </a:xfrm>
          <a:prstGeom prst="curvedConnector3">
            <a:avLst>
              <a:gd name="adj1" fmla="val 27265"/>
            </a:avLst>
          </a:prstGeom>
          <a:ln w="28575">
            <a:solidFill>
              <a:srgbClr val="B3860E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id="{3CB4D8CD-A359-474E-87DE-F4F0AC83267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15001" y="5477316"/>
            <a:ext cx="1196009" cy="731342"/>
          </a:xfrm>
          <a:prstGeom prst="curvedConnector3">
            <a:avLst>
              <a:gd name="adj1" fmla="val 28638"/>
            </a:avLst>
          </a:prstGeom>
          <a:ln w="28575">
            <a:solidFill>
              <a:srgbClr val="B3860E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308F3C8-B146-8A6B-B65D-D011E35EAE4A}"/>
              </a:ext>
            </a:extLst>
          </p:cNvPr>
          <p:cNvSpPr txBox="1"/>
          <p:nvPr/>
        </p:nvSpPr>
        <p:spPr>
          <a:xfrm>
            <a:off x="4180635" y="5666137"/>
            <a:ext cx="1901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rgbClr val="B3860E"/>
                </a:solidFill>
                <a:latin typeface="Corbel" panose="020B0503020204020204" pitchFamily="34" charset="0"/>
              </a:rPr>
              <a:t>Indicates 1 bit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8072825-2B70-350B-6BD8-3F66CAD44E08}"/>
              </a:ext>
            </a:extLst>
          </p:cNvPr>
          <p:cNvSpPr txBox="1"/>
          <p:nvPr/>
        </p:nvSpPr>
        <p:spPr>
          <a:xfrm>
            <a:off x="4087225" y="5992961"/>
            <a:ext cx="1901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rgbClr val="B3860E"/>
                </a:solidFill>
                <a:latin typeface="Corbel" panose="020B0503020204020204" pitchFamily="34" charset="0"/>
              </a:rPr>
              <a:t>Indicates 4 bits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BBF6DA5F-A777-969A-7403-8EEF1DB4CAF0}"/>
              </a:ext>
            </a:extLst>
          </p:cNvPr>
          <p:cNvSpPr/>
          <p:nvPr/>
        </p:nvSpPr>
        <p:spPr>
          <a:xfrm>
            <a:off x="6563440" y="4463778"/>
            <a:ext cx="227698" cy="999214"/>
          </a:xfrm>
          <a:custGeom>
            <a:avLst/>
            <a:gdLst>
              <a:gd name="connsiteX0" fmla="*/ 3976 w 210710"/>
              <a:gd name="connsiteY0" fmla="*/ 854766 h 854766"/>
              <a:gd name="connsiteX1" fmla="*/ 0 w 210710"/>
              <a:gd name="connsiteY1" fmla="*/ 0 h 854766"/>
              <a:gd name="connsiteX2" fmla="*/ 210710 w 210710"/>
              <a:gd name="connsiteY2" fmla="*/ 11927 h 854766"/>
              <a:gd name="connsiteX3" fmla="*/ 206734 w 210710"/>
              <a:gd name="connsiteY3" fmla="*/ 850790 h 854766"/>
              <a:gd name="connsiteX4" fmla="*/ 3976 w 210710"/>
              <a:gd name="connsiteY4" fmla="*/ 854766 h 854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710" h="854766">
                <a:moveTo>
                  <a:pt x="3976" y="854766"/>
                </a:moveTo>
                <a:cubicBezTo>
                  <a:pt x="2651" y="569844"/>
                  <a:pt x="1325" y="284922"/>
                  <a:pt x="0" y="0"/>
                </a:cubicBezTo>
                <a:lnTo>
                  <a:pt x="210710" y="11927"/>
                </a:lnTo>
                <a:cubicBezTo>
                  <a:pt x="209385" y="291548"/>
                  <a:pt x="208059" y="571169"/>
                  <a:pt x="206734" y="850790"/>
                </a:cubicBezTo>
                <a:lnTo>
                  <a:pt x="3976" y="854766"/>
                </a:lnTo>
                <a:close/>
              </a:path>
            </a:pathLst>
          </a:custGeom>
          <a:solidFill>
            <a:srgbClr val="7EA26A">
              <a:alpha val="4823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E6842F16-82EE-E034-7101-28D160C71531}"/>
              </a:ext>
            </a:extLst>
          </p:cNvPr>
          <p:cNvSpPr/>
          <p:nvPr/>
        </p:nvSpPr>
        <p:spPr>
          <a:xfrm>
            <a:off x="6791138" y="4488358"/>
            <a:ext cx="672574" cy="974633"/>
          </a:xfrm>
          <a:custGeom>
            <a:avLst/>
            <a:gdLst>
              <a:gd name="connsiteX0" fmla="*/ 0 w 679837"/>
              <a:gd name="connsiteY0" fmla="*/ 834887 h 842838"/>
              <a:gd name="connsiteX1" fmla="*/ 7951 w 679837"/>
              <a:gd name="connsiteY1" fmla="*/ 0 h 842838"/>
              <a:gd name="connsiteX2" fmla="*/ 679837 w 679837"/>
              <a:gd name="connsiteY2" fmla="*/ 0 h 842838"/>
              <a:gd name="connsiteX3" fmla="*/ 675861 w 679837"/>
              <a:gd name="connsiteY3" fmla="*/ 314076 h 842838"/>
              <a:gd name="connsiteX4" fmla="*/ 194807 w 679837"/>
              <a:gd name="connsiteY4" fmla="*/ 540688 h 842838"/>
              <a:gd name="connsiteX5" fmla="*/ 206734 w 679837"/>
              <a:gd name="connsiteY5" fmla="*/ 842838 h 842838"/>
              <a:gd name="connsiteX6" fmla="*/ 0 w 679837"/>
              <a:gd name="connsiteY6" fmla="*/ 834887 h 84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9837" h="842838">
                <a:moveTo>
                  <a:pt x="0" y="834887"/>
                </a:moveTo>
                <a:cubicBezTo>
                  <a:pt x="2650" y="556591"/>
                  <a:pt x="5301" y="278296"/>
                  <a:pt x="7951" y="0"/>
                </a:cubicBezTo>
                <a:lnTo>
                  <a:pt x="679837" y="0"/>
                </a:lnTo>
                <a:cubicBezTo>
                  <a:pt x="678512" y="104692"/>
                  <a:pt x="677186" y="209384"/>
                  <a:pt x="675861" y="314076"/>
                </a:cubicBezTo>
                <a:lnTo>
                  <a:pt x="194807" y="540688"/>
                </a:lnTo>
                <a:lnTo>
                  <a:pt x="206734" y="842838"/>
                </a:lnTo>
                <a:lnTo>
                  <a:pt x="0" y="834887"/>
                </a:lnTo>
                <a:close/>
              </a:path>
            </a:pathLst>
          </a:custGeom>
          <a:solidFill>
            <a:srgbClr val="81D31A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1539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0" grpId="0" animBg="1"/>
      <p:bldP spid="44" grpId="0"/>
      <p:bldP spid="45" grpId="0"/>
      <p:bldP spid="55" grpId="0"/>
      <p:bldP spid="56" grpId="0"/>
      <p:bldP spid="66" grpId="0"/>
      <p:bldP spid="67" grpId="0"/>
      <p:bldP spid="24" grpId="0"/>
      <p:bldP spid="25" grpId="0"/>
      <p:bldP spid="59" grpId="0"/>
      <p:bldP spid="60" grpId="0"/>
      <p:bldP spid="21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CB4F585-0D9D-34A1-44F2-4501B389143A}"/>
              </a:ext>
            </a:extLst>
          </p:cNvPr>
          <p:cNvSpPr/>
          <p:nvPr/>
        </p:nvSpPr>
        <p:spPr>
          <a:xfrm>
            <a:off x="81644" y="3309710"/>
            <a:ext cx="8980712" cy="886738"/>
          </a:xfrm>
          <a:prstGeom prst="roundRect">
            <a:avLst>
              <a:gd name="adj" fmla="val 7365"/>
            </a:avLst>
          </a:prstGeom>
          <a:solidFill>
            <a:srgbClr val="E8FA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EA7A50F-0D6D-7EF9-E617-3F059177528F}"/>
              </a:ext>
            </a:extLst>
          </p:cNvPr>
          <p:cNvSpPr/>
          <p:nvPr/>
        </p:nvSpPr>
        <p:spPr>
          <a:xfrm>
            <a:off x="87088" y="968827"/>
            <a:ext cx="8980712" cy="2162361"/>
          </a:xfrm>
          <a:prstGeom prst="roundRect">
            <a:avLst>
              <a:gd name="adj" fmla="val 736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2A032-01DF-5C8B-0933-E98385DA6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Compression Algorithm and Data Structures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765E64-F5BC-E239-2BD5-928EF2AC32BF}"/>
              </a:ext>
            </a:extLst>
          </p:cNvPr>
          <p:cNvSpPr txBox="1"/>
          <p:nvPr/>
        </p:nvSpPr>
        <p:spPr>
          <a:xfrm>
            <a:off x="108860" y="1023257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Consensus </a:t>
            </a:r>
          </a:p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FFC000">
                    <a:lumMod val="50000"/>
                  </a:srgbClr>
                </a:solidFill>
                <a:latin typeface="Corbel" panose="020B0503020204020204" pitchFamily="34" charset="0"/>
              </a:rPr>
              <a:t>Sequence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84302-DA8F-8006-1B9B-5597F7DF8DF5}"/>
              </a:ext>
            </a:extLst>
          </p:cNvPr>
          <p:cNvSpPr/>
          <p:nvPr/>
        </p:nvSpPr>
        <p:spPr>
          <a:xfrm>
            <a:off x="1570241" y="1180982"/>
            <a:ext cx="7361957" cy="30241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ATACGTAG</a:t>
            </a:r>
            <a:r>
              <a:rPr kumimoji="0" lang="en-CH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AAAAA</a:t>
            </a:r>
            <a:r>
              <a:rPr kumimoji="0" lang="en-CH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GTCGATGCTTGCATAAGTCGATAGTT…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F15080FF-63DC-7C46-0DB7-E383876875BF}"/>
              </a:ext>
            </a:extLst>
          </p:cNvPr>
          <p:cNvSpPr/>
          <p:nvPr/>
        </p:nvSpPr>
        <p:spPr>
          <a:xfrm>
            <a:off x="108860" y="4404524"/>
            <a:ext cx="8953495" cy="1959449"/>
          </a:xfrm>
          <a:prstGeom prst="roundRect">
            <a:avLst>
              <a:gd name="adj" fmla="val 6667"/>
            </a:avLst>
          </a:prstGeom>
          <a:solidFill>
            <a:srgbClr val="B5E1B9">
              <a:alpha val="55686"/>
            </a:srgbClr>
          </a:solidFill>
          <a:ln w="158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EF5289F-4021-E4CD-D5D7-618C9920B490}"/>
              </a:ext>
            </a:extLst>
          </p:cNvPr>
          <p:cNvSpPr txBox="1"/>
          <p:nvPr/>
        </p:nvSpPr>
        <p:spPr>
          <a:xfrm>
            <a:off x="661305" y="3354730"/>
            <a:ext cx="2989903" cy="879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  <a:t>Sequentially Encode</a:t>
            </a:r>
            <a:b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</a:br>
            <a: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  <a:t>Mismatch Information </a:t>
            </a:r>
            <a:b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</a:br>
            <a:r>
              <a:rPr lang="en-CH" sz="2000" b="1" dirty="0">
                <a:solidFill>
                  <a:srgbClr val="769763"/>
                </a:solidFill>
                <a:latin typeface="Corbel" panose="020B0503020204020204" pitchFamily="34" charset="0"/>
              </a:rPr>
              <a:t>in Lightweight Structures</a:t>
            </a:r>
            <a:endParaRPr lang="en-GB" sz="2000" b="1" dirty="0">
              <a:solidFill>
                <a:srgbClr val="769763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35E042-FA3C-4739-BCE3-0179FD5B69BA}"/>
              </a:ext>
            </a:extLst>
          </p:cNvPr>
          <p:cNvSpPr txBox="1"/>
          <p:nvPr/>
        </p:nvSpPr>
        <p:spPr>
          <a:xfrm>
            <a:off x="665195" y="4917537"/>
            <a:ext cx="2514663" cy="879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  <a:t>Tune the Bit Counts </a:t>
            </a:r>
            <a:b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  <a:t>Based on </a:t>
            </a:r>
            <a:b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rgbClr val="70905E"/>
                </a:solidFill>
                <a:latin typeface="Corbel" panose="020B0503020204020204" pitchFamily="34" charset="0"/>
              </a:rPr>
              <a:t>Read Set Properties</a:t>
            </a:r>
          </a:p>
        </p:txBody>
      </p:sp>
      <p:graphicFrame>
        <p:nvGraphicFramePr>
          <p:cNvPr id="47" name="Table 34">
            <a:extLst>
              <a:ext uri="{FF2B5EF4-FFF2-40B4-BE49-F238E27FC236}">
                <a16:creationId xmlns:a16="http://schemas.microsoft.com/office/drawing/2014/main" id="{5909B671-6D3A-1909-FDFD-7C45E7F9AE9B}"/>
              </a:ext>
            </a:extLst>
          </p:cNvPr>
          <p:cNvGraphicFramePr>
            <a:graphicFrameLocks noGrp="1"/>
          </p:cNvGraphicFramePr>
          <p:nvPr/>
        </p:nvGraphicFramePr>
        <p:xfrm>
          <a:off x="6376507" y="4478616"/>
          <a:ext cx="1993565" cy="304800"/>
        </p:xfrm>
        <a:graphic>
          <a:graphicData uri="http://schemas.openxmlformats.org/drawingml/2006/table">
            <a:tbl>
              <a:tblPr firstRow="1" bandRow="1"/>
              <a:tblGrid>
                <a:gridCol w="192895">
                  <a:extLst>
                    <a:ext uri="{9D8B030D-6E8A-4147-A177-3AD203B41FA5}">
                      <a16:colId xmlns:a16="http://schemas.microsoft.com/office/drawing/2014/main" val="512685199"/>
                    </a:ext>
                  </a:extLst>
                </a:gridCol>
                <a:gridCol w="218263">
                  <a:extLst>
                    <a:ext uri="{9D8B030D-6E8A-4147-A177-3AD203B41FA5}">
                      <a16:colId xmlns:a16="http://schemas.microsoft.com/office/drawing/2014/main" val="721312199"/>
                    </a:ext>
                  </a:extLst>
                </a:gridCol>
                <a:gridCol w="670380">
                  <a:extLst>
                    <a:ext uri="{9D8B030D-6E8A-4147-A177-3AD203B41FA5}">
                      <a16:colId xmlns:a16="http://schemas.microsoft.com/office/drawing/2014/main" val="2849083427"/>
                    </a:ext>
                  </a:extLst>
                </a:gridCol>
                <a:gridCol w="210468">
                  <a:extLst>
                    <a:ext uri="{9D8B030D-6E8A-4147-A177-3AD203B41FA5}">
                      <a16:colId xmlns:a16="http://schemas.microsoft.com/office/drawing/2014/main" val="1893748165"/>
                    </a:ext>
                  </a:extLst>
                </a:gridCol>
                <a:gridCol w="218263">
                  <a:extLst>
                    <a:ext uri="{9D8B030D-6E8A-4147-A177-3AD203B41FA5}">
                      <a16:colId xmlns:a16="http://schemas.microsoft.com/office/drawing/2014/main" val="3601179229"/>
                    </a:ext>
                  </a:extLst>
                </a:gridCol>
                <a:gridCol w="192102">
                  <a:extLst>
                    <a:ext uri="{9D8B030D-6E8A-4147-A177-3AD203B41FA5}">
                      <a16:colId xmlns:a16="http://schemas.microsoft.com/office/drawing/2014/main" val="2928449635"/>
                    </a:ext>
                  </a:extLst>
                </a:gridCol>
                <a:gridCol w="291194">
                  <a:extLst>
                    <a:ext uri="{9D8B030D-6E8A-4147-A177-3AD203B41FA5}">
                      <a16:colId xmlns:a16="http://schemas.microsoft.com/office/drawing/2014/main" val="2909608882"/>
                    </a:ext>
                  </a:extLst>
                </a:gridCol>
              </a:tblGrid>
              <a:tr h="3029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tx1"/>
                          </a:solidFill>
                          <a:latin typeface="Avenir Next Medium" panose="020B0503020202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18467"/>
                  </a:ext>
                </a:extLst>
              </a:tr>
            </a:tbl>
          </a:graphicData>
        </a:graphic>
      </p:graphicFrame>
      <p:graphicFrame>
        <p:nvGraphicFramePr>
          <p:cNvPr id="48" name="Table 34">
            <a:extLst>
              <a:ext uri="{FF2B5EF4-FFF2-40B4-BE49-F238E27FC236}">
                <a16:creationId xmlns:a16="http://schemas.microsoft.com/office/drawing/2014/main" id="{0E4CFC0B-F791-24BA-237E-97F7D940C7DD}"/>
              </a:ext>
            </a:extLst>
          </p:cNvPr>
          <p:cNvGraphicFramePr>
            <a:graphicFrameLocks noGrp="1"/>
          </p:cNvGraphicFramePr>
          <p:nvPr/>
        </p:nvGraphicFramePr>
        <p:xfrm>
          <a:off x="6376507" y="5158192"/>
          <a:ext cx="1494572" cy="304800"/>
        </p:xfrm>
        <a:graphic>
          <a:graphicData uri="http://schemas.openxmlformats.org/drawingml/2006/table">
            <a:tbl>
              <a:tblPr firstRow="1" bandRow="1"/>
              <a:tblGrid>
                <a:gridCol w="197118">
                  <a:extLst>
                    <a:ext uri="{9D8B030D-6E8A-4147-A177-3AD203B41FA5}">
                      <a16:colId xmlns:a16="http://schemas.microsoft.com/office/drawing/2014/main" val="512685199"/>
                    </a:ext>
                  </a:extLst>
                </a:gridCol>
                <a:gridCol w="197544">
                  <a:extLst>
                    <a:ext uri="{9D8B030D-6E8A-4147-A177-3AD203B41FA5}">
                      <a16:colId xmlns:a16="http://schemas.microsoft.com/office/drawing/2014/main" val="721312199"/>
                    </a:ext>
                  </a:extLst>
                </a:gridCol>
                <a:gridCol w="209506">
                  <a:extLst>
                    <a:ext uri="{9D8B030D-6E8A-4147-A177-3AD203B41FA5}">
                      <a16:colId xmlns:a16="http://schemas.microsoft.com/office/drawing/2014/main" val="2849083427"/>
                    </a:ext>
                  </a:extLst>
                </a:gridCol>
                <a:gridCol w="194542">
                  <a:extLst>
                    <a:ext uri="{9D8B030D-6E8A-4147-A177-3AD203B41FA5}">
                      <a16:colId xmlns:a16="http://schemas.microsoft.com/office/drawing/2014/main" val="1893748165"/>
                    </a:ext>
                  </a:extLst>
                </a:gridCol>
                <a:gridCol w="194542">
                  <a:extLst>
                    <a:ext uri="{9D8B030D-6E8A-4147-A177-3AD203B41FA5}">
                      <a16:colId xmlns:a16="http://schemas.microsoft.com/office/drawing/2014/main" val="3601179229"/>
                    </a:ext>
                  </a:extLst>
                </a:gridCol>
                <a:gridCol w="202025">
                  <a:extLst>
                    <a:ext uri="{9D8B030D-6E8A-4147-A177-3AD203B41FA5}">
                      <a16:colId xmlns:a16="http://schemas.microsoft.com/office/drawing/2014/main" val="2928449635"/>
                    </a:ext>
                  </a:extLst>
                </a:gridCol>
                <a:gridCol w="299295">
                  <a:extLst>
                    <a:ext uri="{9D8B030D-6E8A-4147-A177-3AD203B41FA5}">
                      <a16:colId xmlns:a16="http://schemas.microsoft.com/office/drawing/2014/main" val="2909608882"/>
                    </a:ext>
                  </a:extLst>
                </a:gridCol>
              </a:tblGrid>
              <a:tr h="3029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A14AE9"/>
                          </a:solidFill>
                          <a:latin typeface="Avenir Next Medium" panose="020B0503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tx1"/>
                          </a:solidFill>
                          <a:latin typeface="Avenir Next Medium" panose="020B0503020202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18467"/>
                  </a:ext>
                </a:extLst>
              </a:tr>
            </a:tbl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7557FF14-5616-DCE4-FA48-308A7D5AF3ED}"/>
              </a:ext>
            </a:extLst>
          </p:cNvPr>
          <p:cNvSpPr txBox="1"/>
          <p:nvPr/>
        </p:nvSpPr>
        <p:spPr>
          <a:xfrm>
            <a:off x="3651208" y="4480077"/>
            <a:ext cx="3104709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0000"/>
              </a:lnSpc>
            </a:pPr>
            <a:r>
              <a:rPr lang="en-CH" sz="20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Array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1F9B204-6C04-1427-6C8D-49EA0C710DA4}"/>
              </a:ext>
            </a:extLst>
          </p:cNvPr>
          <p:cNvSpPr txBox="1"/>
          <p:nvPr/>
        </p:nvSpPr>
        <p:spPr>
          <a:xfrm>
            <a:off x="2992316" y="5125444"/>
            <a:ext cx="3392238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0000"/>
              </a:lnSpc>
            </a:pPr>
            <a:r>
              <a:rPr lang="en-CH" sz="20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Guide Array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44081B9-7F15-9480-4F73-C5F2BA1EE852}"/>
              </a:ext>
            </a:extLst>
          </p:cNvPr>
          <p:cNvSpPr txBox="1"/>
          <p:nvPr/>
        </p:nvSpPr>
        <p:spPr>
          <a:xfrm>
            <a:off x="42505" y="4993527"/>
            <a:ext cx="832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71905E"/>
                </a:solidFill>
                <a:latin typeface="Avenir Next" panose="020B0503020202020204" pitchFamily="34" charset="0"/>
              </a:rPr>
              <a:t>⓶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E23BA9E-C047-B775-B1EC-4840D0EA2FC1}"/>
              </a:ext>
            </a:extLst>
          </p:cNvPr>
          <p:cNvSpPr txBox="1"/>
          <p:nvPr/>
        </p:nvSpPr>
        <p:spPr>
          <a:xfrm>
            <a:off x="29295" y="3334968"/>
            <a:ext cx="76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6F8D5C"/>
                </a:solidFill>
                <a:latin typeface="Avenir Next" panose="020B0503020202020204" pitchFamily="34" charset="0"/>
              </a:rPr>
              <a:t>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0D90E3-B7E1-7674-916E-C6FD6155CB0B}"/>
              </a:ext>
            </a:extLst>
          </p:cNvPr>
          <p:cNvSpPr txBox="1"/>
          <p:nvPr/>
        </p:nvSpPr>
        <p:spPr>
          <a:xfrm>
            <a:off x="34862" y="1932839"/>
            <a:ext cx="153537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Mismatch</a:t>
            </a:r>
          </a:p>
          <a:p>
            <a:pPr algn="r" defTabSz="457200">
              <a:lnSpc>
                <a:spcPct val="85000"/>
              </a:lnSpc>
            </a:pPr>
            <a:r>
              <a:rPr lang="en-CH" sz="2000" b="1" dirty="0">
                <a:solidFill>
                  <a:schemeClr val="accent1"/>
                </a:solidFill>
                <a:latin typeface="Corbel" panose="020B0503020204020204" pitchFamily="34" charset="0"/>
              </a:rPr>
              <a:t>Information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C71EA06-4F2F-B7BE-203F-E2B37F114567}"/>
              </a:ext>
            </a:extLst>
          </p:cNvPr>
          <p:cNvSpPr/>
          <p:nvPr/>
        </p:nvSpPr>
        <p:spPr>
          <a:xfrm>
            <a:off x="1570241" y="1687782"/>
            <a:ext cx="7375047" cy="1318087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2FFB62C-17EF-97AE-B36A-56F4F0E742D3}"/>
              </a:ext>
            </a:extLst>
          </p:cNvPr>
          <p:cNvSpPr/>
          <p:nvPr/>
        </p:nvSpPr>
        <p:spPr>
          <a:xfrm>
            <a:off x="4073779" y="1764473"/>
            <a:ext cx="1510545" cy="1160933"/>
          </a:xfrm>
          <a:prstGeom prst="roundRect">
            <a:avLst>
              <a:gd name="adj" fmla="val 7028"/>
            </a:avLst>
          </a:prstGeom>
          <a:solidFill>
            <a:srgbClr val="E7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Mismatch Pos.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E9CBD9-5CB4-CC4C-6441-0E3314D44411}"/>
              </a:ext>
            </a:extLst>
          </p:cNvPr>
          <p:cNvSpPr txBox="1"/>
          <p:nvPr/>
        </p:nvSpPr>
        <p:spPr>
          <a:xfrm>
            <a:off x="1583783" y="2084760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8C2DE0-13AB-3124-8190-264EF47C6A2B}"/>
              </a:ext>
            </a:extLst>
          </p:cNvPr>
          <p:cNvSpPr txBox="1"/>
          <p:nvPr/>
        </p:nvSpPr>
        <p:spPr>
          <a:xfrm>
            <a:off x="4073778" y="205848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1, 0, 9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CABB9E-FC94-EEED-E2B5-E70A1E1F150A}"/>
              </a:ext>
            </a:extLst>
          </p:cNvPr>
          <p:cNvSpPr txBox="1"/>
          <p:nvPr/>
        </p:nvSpPr>
        <p:spPr>
          <a:xfrm>
            <a:off x="1531215" y="2465723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F2E689-94D6-0461-6311-0A10BA3F674F}"/>
              </a:ext>
            </a:extLst>
          </p:cNvPr>
          <p:cNvSpPr txBox="1"/>
          <p:nvPr/>
        </p:nvSpPr>
        <p:spPr>
          <a:xfrm>
            <a:off x="4286401" y="2469284"/>
            <a:ext cx="984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/>
              <a:t>…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F8E13C-55F3-7F48-2FCE-DF7DD3D99C78}"/>
              </a:ext>
            </a:extLst>
          </p:cNvPr>
          <p:cNvSpPr txBox="1"/>
          <p:nvPr/>
        </p:nvSpPr>
        <p:spPr>
          <a:xfrm>
            <a:off x="1583783" y="2455660"/>
            <a:ext cx="865383" cy="32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CH" i="1" dirty="0">
                <a:solidFill>
                  <a:schemeClr val="bg1"/>
                </a:solidFill>
                <a:latin typeface="Corbel" panose="020B0503020204020204" pitchFamily="34" charset="0"/>
              </a:rPr>
              <a:t>Read 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6ADFD8-2C40-222D-CD21-BF543FD5EFF6}"/>
              </a:ext>
            </a:extLst>
          </p:cNvPr>
          <p:cNvGrpSpPr/>
          <p:nvPr/>
        </p:nvGrpSpPr>
        <p:grpSpPr>
          <a:xfrm>
            <a:off x="2451492" y="1764473"/>
            <a:ext cx="1510545" cy="1228031"/>
            <a:chOff x="2451492" y="1764473"/>
            <a:chExt cx="1510545" cy="1228031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2FAA211A-B040-5F3A-0ED7-9279C22A462A}"/>
                </a:ext>
              </a:extLst>
            </p:cNvPr>
            <p:cNvSpPr/>
            <p:nvPr/>
          </p:nvSpPr>
          <p:spPr>
            <a:xfrm>
              <a:off x="2451492" y="1764473"/>
              <a:ext cx="1510545" cy="1160933"/>
            </a:xfrm>
            <a:prstGeom prst="roundRect">
              <a:avLst>
                <a:gd name="adj" fmla="val 7028"/>
              </a:avLst>
            </a:prstGeom>
            <a:solidFill>
              <a:srgbClr val="E7E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</a:rPr>
                <a:t>Matching Pos.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E28B09-A046-8BF9-285E-03BB7CAC84F1}"/>
                </a:ext>
              </a:extLst>
            </p:cNvPr>
            <p:cNvSpPr txBox="1"/>
            <p:nvPr/>
          </p:nvSpPr>
          <p:spPr>
            <a:xfrm>
              <a:off x="2451492" y="2058485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</a:rPr>
                <a:t>7</a:t>
              </a:r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8C925A-1BE5-F835-C545-F6FBDF0AF90B}"/>
                </a:ext>
              </a:extLst>
            </p:cNvPr>
            <p:cNvSpPr txBox="1"/>
            <p:nvPr/>
          </p:nvSpPr>
          <p:spPr>
            <a:xfrm>
              <a:off x="2697749" y="2469284"/>
              <a:ext cx="984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800" dirty="0"/>
                <a:t>…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6713277-4A20-9F3C-5EFC-87ABD68B1BD2}"/>
                </a:ext>
              </a:extLst>
            </p:cNvPr>
            <p:cNvSpPr txBox="1"/>
            <p:nvPr/>
          </p:nvSpPr>
          <p:spPr>
            <a:xfrm>
              <a:off x="2451492" y="2408365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</a:rPr>
                <a:t>10 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0498E66-4501-6A80-8A51-8B2E7F3E7F85}"/>
              </a:ext>
            </a:extLst>
          </p:cNvPr>
          <p:cNvSpPr txBox="1"/>
          <p:nvPr/>
        </p:nvSpPr>
        <p:spPr>
          <a:xfrm>
            <a:off x="4073778" y="2387345"/>
            <a:ext cx="15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</a:rPr>
              <a:t>1, 1, 0</a:t>
            </a:r>
            <a:r>
              <a:rPr lang="en-CH" sz="2000" dirty="0">
                <a:solidFill>
                  <a:srgbClr val="9142CF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53A88F-A54B-C05E-6214-FDAA8E37609C}"/>
              </a:ext>
            </a:extLst>
          </p:cNvPr>
          <p:cNvGrpSpPr/>
          <p:nvPr/>
        </p:nvGrpSpPr>
        <p:grpSpPr>
          <a:xfrm>
            <a:off x="5696066" y="1764473"/>
            <a:ext cx="1510545" cy="1233286"/>
            <a:chOff x="5696066" y="1764473"/>
            <a:chExt cx="1510545" cy="1233286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C5FFB97-E543-8053-11DF-0C39F1C2247B}"/>
                </a:ext>
              </a:extLst>
            </p:cNvPr>
            <p:cNvSpPr/>
            <p:nvPr/>
          </p:nvSpPr>
          <p:spPr>
            <a:xfrm>
              <a:off x="5696066" y="1764473"/>
              <a:ext cx="1510545" cy="1160933"/>
            </a:xfrm>
            <a:prstGeom prst="roundRect">
              <a:avLst>
                <a:gd name="adj" fmla="val 7028"/>
              </a:avLst>
            </a:prstGeom>
            <a:solidFill>
              <a:srgbClr val="E7E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</a:rPr>
                <a:t>Mismatch Base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9E1CFE-D9A8-1DEB-08EB-2DD636B36DB7}"/>
                </a:ext>
              </a:extLst>
            </p:cNvPr>
            <p:cNvSpPr txBox="1"/>
            <p:nvPr/>
          </p:nvSpPr>
          <p:spPr>
            <a:xfrm>
              <a:off x="5698390" y="2058485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C</a:t>
              </a:r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</a:rPr>
                <a:t>, T, A</a:t>
              </a:r>
              <a:r>
                <a:rPr lang="en-CH" sz="2000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24098B-1987-6AB8-46C3-8DA1AE2C1709}"/>
                </a:ext>
              </a:extLst>
            </p:cNvPr>
            <p:cNvSpPr txBox="1"/>
            <p:nvPr/>
          </p:nvSpPr>
          <p:spPr>
            <a:xfrm>
              <a:off x="5988252" y="2474539"/>
              <a:ext cx="984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800" dirty="0"/>
                <a:t>…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3F8841D-921D-0DF2-077A-F63A425184F6}"/>
                </a:ext>
              </a:extLst>
            </p:cNvPr>
            <p:cNvSpPr txBox="1"/>
            <p:nvPr/>
          </p:nvSpPr>
          <p:spPr>
            <a:xfrm>
              <a:off x="5698390" y="2392600"/>
              <a:ext cx="1505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A</a:t>
              </a:r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</a:rPr>
                <a:t>, T, T</a:t>
              </a:r>
              <a:r>
                <a:rPr lang="en-CH" sz="2000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FB2107-C442-4F71-0FF8-A46AA015BDC1}"/>
              </a:ext>
            </a:extLst>
          </p:cNvPr>
          <p:cNvGrpSpPr/>
          <p:nvPr/>
        </p:nvGrpSpPr>
        <p:grpSpPr>
          <a:xfrm>
            <a:off x="7264281" y="1764473"/>
            <a:ext cx="1617342" cy="1233286"/>
            <a:chOff x="7264281" y="1764473"/>
            <a:chExt cx="1617342" cy="1233286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4153405-8713-E5E3-2B32-E38CCB909BB3}"/>
                </a:ext>
              </a:extLst>
            </p:cNvPr>
            <p:cNvSpPr/>
            <p:nvPr/>
          </p:nvSpPr>
          <p:spPr>
            <a:xfrm>
              <a:off x="7318352" y="1764473"/>
              <a:ext cx="1510545" cy="1160933"/>
            </a:xfrm>
            <a:prstGeom prst="roundRect">
              <a:avLst>
                <a:gd name="adj" fmla="val 7028"/>
              </a:avLst>
            </a:prstGeom>
            <a:solidFill>
              <a:srgbClr val="E7E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</a:rPr>
                <a:t>Mismatch Type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10889D-D018-F064-B64B-ED964A206739}"/>
                </a:ext>
              </a:extLst>
            </p:cNvPr>
            <p:cNvSpPr txBox="1"/>
            <p:nvPr/>
          </p:nvSpPr>
          <p:spPr>
            <a:xfrm>
              <a:off x="7264281" y="2058485"/>
              <a:ext cx="1617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Subs</a:t>
              </a:r>
              <a:r>
                <a:rPr lang="en-CH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</a:rPr>
                <a:t>, Subs, Ins</a:t>
              </a:r>
              <a:r>
                <a:rPr lang="en-CH" dirty="0">
                  <a:solidFill>
                    <a:schemeClr val="accent5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A2D0C63-436A-B6CD-1306-E214D332ADE1}"/>
                </a:ext>
              </a:extLst>
            </p:cNvPr>
            <p:cNvSpPr txBox="1"/>
            <p:nvPr/>
          </p:nvSpPr>
          <p:spPr>
            <a:xfrm>
              <a:off x="7605447" y="2474539"/>
              <a:ext cx="984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800" dirty="0"/>
                <a:t>…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5E2A2E-98A3-3197-4AB3-1282FC0A5BC5}"/>
                </a:ext>
              </a:extLst>
            </p:cNvPr>
            <p:cNvSpPr txBox="1"/>
            <p:nvPr/>
          </p:nvSpPr>
          <p:spPr>
            <a:xfrm>
              <a:off x="7264281" y="2392600"/>
              <a:ext cx="1617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Ins</a:t>
              </a:r>
              <a:r>
                <a:rPr lang="en-CH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</a:rPr>
                <a:t>, Subs, Ins</a:t>
              </a:r>
              <a:r>
                <a:rPr lang="en-CH" dirty="0">
                  <a:solidFill>
                    <a:srgbClr val="9142CF"/>
                  </a:solidFill>
                  <a:effectLst>
                    <a:glow rad="25400">
                      <a:schemeClr val="bg1"/>
                    </a:glow>
                  </a:effectLst>
                  <a:latin typeface="Corbel" panose="020B0503020204020204" pitchFamily="34" charset="0"/>
                </a:rPr>
                <a:t> </a:t>
              </a:r>
            </a:p>
          </p:txBody>
        </p:sp>
      </p:grpSp>
      <p:graphicFrame>
        <p:nvGraphicFramePr>
          <p:cNvPr id="11" name="Table 34">
            <a:extLst>
              <a:ext uri="{FF2B5EF4-FFF2-40B4-BE49-F238E27FC236}">
                <a16:creationId xmlns:a16="http://schemas.microsoft.com/office/drawing/2014/main" id="{F78815F7-AD26-105F-682D-33C83E72E233}"/>
              </a:ext>
            </a:extLst>
          </p:cNvPr>
          <p:cNvGraphicFramePr>
            <a:graphicFrameLocks noGrp="1"/>
          </p:cNvGraphicFramePr>
          <p:nvPr/>
        </p:nvGraphicFramePr>
        <p:xfrm>
          <a:off x="3457455" y="3572158"/>
          <a:ext cx="5487832" cy="304800"/>
        </p:xfrm>
        <a:graphic>
          <a:graphicData uri="http://schemas.openxmlformats.org/drawingml/2006/table">
            <a:tbl>
              <a:tblPr firstRow="1" bandRow="1"/>
              <a:tblGrid>
                <a:gridCol w="783976">
                  <a:extLst>
                    <a:ext uri="{9D8B030D-6E8A-4147-A177-3AD203B41FA5}">
                      <a16:colId xmlns:a16="http://schemas.microsoft.com/office/drawing/2014/main" val="512685199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721312199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2849083427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1893748165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3601179229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2928449635"/>
                    </a:ext>
                  </a:extLst>
                </a:gridCol>
                <a:gridCol w="783976">
                  <a:extLst>
                    <a:ext uri="{9D8B030D-6E8A-4147-A177-3AD203B41FA5}">
                      <a16:colId xmlns:a16="http://schemas.microsoft.com/office/drawing/2014/main" val="2909608882"/>
                    </a:ext>
                  </a:extLst>
                </a:gridCol>
              </a:tblGrid>
              <a:tr h="3029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0000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accent5"/>
                          </a:solidFill>
                          <a:latin typeface="Avenir Next Medium" panose="020B0503020202020204" pitchFamily="34" charset="0"/>
                        </a:rPr>
                        <a:t>1001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9143CF"/>
                          </a:solidFill>
                          <a:latin typeface="Avenir Next Medium" panose="020B0503020202020204" pitchFamily="34" charset="0"/>
                        </a:rPr>
                        <a:t>0001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9143CF"/>
                          </a:solidFill>
                          <a:latin typeface="Avenir Next Medium" panose="020B0503020202020204" pitchFamily="34" charset="0"/>
                        </a:rPr>
                        <a:t>0001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rgbClr val="9143CF"/>
                          </a:solidFill>
                          <a:latin typeface="Avenir Next Medium" panose="020B0503020202020204" pitchFamily="34" charset="0"/>
                        </a:rPr>
                        <a:t>0000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i="0" dirty="0">
                          <a:solidFill>
                            <a:schemeClr val="tx1"/>
                          </a:solidFill>
                          <a:latin typeface="Avenir Next Medium" panose="020B0503020202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18467"/>
                  </a:ext>
                </a:extLst>
              </a:tr>
            </a:tbl>
          </a:graphicData>
        </a:graphic>
      </p:graphicFrame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EE4DB17-7D82-4089-5428-28A3C6BCEF7F}"/>
              </a:ext>
            </a:extLst>
          </p:cNvPr>
          <p:cNvSpPr/>
          <p:nvPr/>
        </p:nvSpPr>
        <p:spPr>
          <a:xfrm>
            <a:off x="1644238" y="2118418"/>
            <a:ext cx="7237385" cy="280495"/>
          </a:xfrm>
          <a:prstGeom prst="roundRect">
            <a:avLst/>
          </a:prstGeom>
          <a:noFill/>
          <a:ln w="28575">
            <a:solidFill>
              <a:schemeClr val="accent5"/>
            </a:solidFill>
            <a:prstDash val="sysDash"/>
          </a:ln>
          <a:effectLst>
            <a:glow rad="12700">
              <a:schemeClr val="bg1">
                <a:alpha val="72103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64FE66A2-96FD-DB3C-7851-14FC8BC2DC47}"/>
              </a:ext>
            </a:extLst>
          </p:cNvPr>
          <p:cNvSpPr/>
          <p:nvPr/>
        </p:nvSpPr>
        <p:spPr>
          <a:xfrm>
            <a:off x="1651339" y="2465958"/>
            <a:ext cx="7237385" cy="280495"/>
          </a:xfrm>
          <a:prstGeom prst="roundRect">
            <a:avLst/>
          </a:prstGeom>
          <a:noFill/>
          <a:ln w="28575">
            <a:solidFill>
              <a:srgbClr val="8C3ECB"/>
            </a:solidFill>
            <a:prstDash val="sysDash"/>
          </a:ln>
          <a:effectLst>
            <a:glow rad="12700">
              <a:schemeClr val="bg1">
                <a:alpha val="72103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718FA-EEF4-B45B-E820-4733A845A676}"/>
              </a:ext>
            </a:extLst>
          </p:cNvPr>
          <p:cNvSpPr txBox="1"/>
          <p:nvPr/>
        </p:nvSpPr>
        <p:spPr>
          <a:xfrm>
            <a:off x="3457455" y="3246574"/>
            <a:ext cx="2392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</a:rPr>
              <a:t>     1          0            9</a:t>
            </a:r>
            <a:r>
              <a:rPr lang="en-CH" sz="2000" dirty="0">
                <a:solidFill>
                  <a:schemeClr val="accent5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F0D4D4-C094-DD04-1597-E0A32D9B46A6}"/>
              </a:ext>
            </a:extLst>
          </p:cNvPr>
          <p:cNvSpPr txBox="1"/>
          <p:nvPr/>
        </p:nvSpPr>
        <p:spPr>
          <a:xfrm>
            <a:off x="5715001" y="3236773"/>
            <a:ext cx="2392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solidFill>
                  <a:srgbClr val="8C3ECB"/>
                </a:solidFill>
                <a:effectLst>
                  <a:glow rad="25400">
                    <a:schemeClr val="bg1"/>
                  </a:glow>
                </a:effectLst>
              </a:rPr>
              <a:t>     1            1           0</a:t>
            </a:r>
            <a:r>
              <a:rPr lang="en-CH" sz="2000" dirty="0">
                <a:solidFill>
                  <a:srgbClr val="8C3ECB"/>
                </a:solidFill>
                <a:effectLst>
                  <a:glow rad="25400">
                    <a:schemeClr val="bg1"/>
                  </a:glow>
                </a:effectLst>
                <a:latin typeface="Corbel" panose="020B0503020204020204" pitchFamily="34" charset="0"/>
              </a:rPr>
              <a:t> </a:t>
            </a:r>
          </a:p>
        </p:txBody>
      </p: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C3B31BE9-B4B9-8699-E128-2FFBE2B6D20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15001" y="5470151"/>
            <a:ext cx="946357" cy="419021"/>
          </a:xfrm>
          <a:prstGeom prst="curvedConnector3">
            <a:avLst>
              <a:gd name="adj1" fmla="val 27265"/>
            </a:avLst>
          </a:prstGeom>
          <a:ln w="28575">
            <a:solidFill>
              <a:srgbClr val="B3860E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id="{3CB4D8CD-A359-474E-87DE-F4F0AC83267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15001" y="5477316"/>
            <a:ext cx="1196009" cy="731342"/>
          </a:xfrm>
          <a:prstGeom prst="curvedConnector3">
            <a:avLst>
              <a:gd name="adj1" fmla="val 28638"/>
            </a:avLst>
          </a:prstGeom>
          <a:ln w="28575">
            <a:solidFill>
              <a:srgbClr val="B3860E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308F3C8-B146-8A6B-B65D-D011E35EAE4A}"/>
              </a:ext>
            </a:extLst>
          </p:cNvPr>
          <p:cNvSpPr txBox="1"/>
          <p:nvPr/>
        </p:nvSpPr>
        <p:spPr>
          <a:xfrm>
            <a:off x="4180635" y="5666137"/>
            <a:ext cx="1901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rgbClr val="B3860E"/>
                </a:solidFill>
                <a:latin typeface="Corbel" panose="020B0503020204020204" pitchFamily="34" charset="0"/>
              </a:rPr>
              <a:t>Indicates 1 bit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8072825-2B70-350B-6BD8-3F66CAD44E08}"/>
              </a:ext>
            </a:extLst>
          </p:cNvPr>
          <p:cNvSpPr txBox="1"/>
          <p:nvPr/>
        </p:nvSpPr>
        <p:spPr>
          <a:xfrm>
            <a:off x="4087225" y="5992961"/>
            <a:ext cx="1901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rgbClr val="B3860E"/>
                </a:solidFill>
                <a:latin typeface="Corbel" panose="020B0503020204020204" pitchFamily="34" charset="0"/>
              </a:rPr>
              <a:t>Indicates 4 bits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F108D7-58A2-1700-19C5-D85A1163E250}"/>
              </a:ext>
            </a:extLst>
          </p:cNvPr>
          <p:cNvSpPr/>
          <p:nvPr/>
        </p:nvSpPr>
        <p:spPr>
          <a:xfrm>
            <a:off x="-9847" y="939729"/>
            <a:ext cx="9144000" cy="2244679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500"/>
              </a:spcAft>
            </a:pP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This is effective since the </a:t>
            </a:r>
            <a:r>
              <a:rPr lang="en-GB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mismatch information </a:t>
            </a: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in genomic datasets </a:t>
            </a:r>
            <a:r>
              <a:rPr lang="en-GB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tends to follow specific properties </a:t>
            </a:r>
            <a:endParaRPr lang="en-GB" sz="1500" b="1" i="1" dirty="0">
              <a:solidFill>
                <a:srgbClr val="1982C3"/>
              </a:solidFill>
              <a:latin typeface="Corbel" panose="020B0503020204020204" pitchFamily="34" charset="0"/>
            </a:endParaRPr>
          </a:p>
          <a:p>
            <a:pPr algn="ctr">
              <a:spcAft>
                <a:spcPts val="500"/>
              </a:spcAft>
            </a:pPr>
            <a:br>
              <a:rPr lang="en-GB" sz="15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and by </a:t>
            </a:r>
            <a:r>
              <a:rPr lang="en-GB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using a limited set of bit widths tailored to these properties</a:t>
            </a: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, </a:t>
            </a:r>
            <a:b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SAGe significantly reduces data size</a:t>
            </a:r>
            <a:endParaRPr lang="en-CH" sz="2400" b="1" i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74F9B934-07BF-8793-F61A-0C69C72D645C}"/>
              </a:ext>
            </a:extLst>
          </p:cNvPr>
          <p:cNvSpPr/>
          <p:nvPr/>
        </p:nvSpPr>
        <p:spPr>
          <a:xfrm>
            <a:off x="6563440" y="4463778"/>
            <a:ext cx="227698" cy="999214"/>
          </a:xfrm>
          <a:custGeom>
            <a:avLst/>
            <a:gdLst>
              <a:gd name="connsiteX0" fmla="*/ 3976 w 210710"/>
              <a:gd name="connsiteY0" fmla="*/ 854766 h 854766"/>
              <a:gd name="connsiteX1" fmla="*/ 0 w 210710"/>
              <a:gd name="connsiteY1" fmla="*/ 0 h 854766"/>
              <a:gd name="connsiteX2" fmla="*/ 210710 w 210710"/>
              <a:gd name="connsiteY2" fmla="*/ 11927 h 854766"/>
              <a:gd name="connsiteX3" fmla="*/ 206734 w 210710"/>
              <a:gd name="connsiteY3" fmla="*/ 850790 h 854766"/>
              <a:gd name="connsiteX4" fmla="*/ 3976 w 210710"/>
              <a:gd name="connsiteY4" fmla="*/ 854766 h 854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710" h="854766">
                <a:moveTo>
                  <a:pt x="3976" y="854766"/>
                </a:moveTo>
                <a:cubicBezTo>
                  <a:pt x="2651" y="569844"/>
                  <a:pt x="1325" y="284922"/>
                  <a:pt x="0" y="0"/>
                </a:cubicBezTo>
                <a:lnTo>
                  <a:pt x="210710" y="11927"/>
                </a:lnTo>
                <a:cubicBezTo>
                  <a:pt x="209385" y="291548"/>
                  <a:pt x="208059" y="571169"/>
                  <a:pt x="206734" y="850790"/>
                </a:cubicBezTo>
                <a:lnTo>
                  <a:pt x="3976" y="854766"/>
                </a:lnTo>
                <a:close/>
              </a:path>
            </a:pathLst>
          </a:custGeom>
          <a:solidFill>
            <a:srgbClr val="7EA26A">
              <a:alpha val="4823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D5164FFD-D583-6B24-6F6B-92CCBFB04072}"/>
              </a:ext>
            </a:extLst>
          </p:cNvPr>
          <p:cNvSpPr/>
          <p:nvPr/>
        </p:nvSpPr>
        <p:spPr>
          <a:xfrm>
            <a:off x="6791138" y="4488358"/>
            <a:ext cx="672574" cy="974633"/>
          </a:xfrm>
          <a:custGeom>
            <a:avLst/>
            <a:gdLst>
              <a:gd name="connsiteX0" fmla="*/ 0 w 679837"/>
              <a:gd name="connsiteY0" fmla="*/ 834887 h 842838"/>
              <a:gd name="connsiteX1" fmla="*/ 7951 w 679837"/>
              <a:gd name="connsiteY1" fmla="*/ 0 h 842838"/>
              <a:gd name="connsiteX2" fmla="*/ 679837 w 679837"/>
              <a:gd name="connsiteY2" fmla="*/ 0 h 842838"/>
              <a:gd name="connsiteX3" fmla="*/ 675861 w 679837"/>
              <a:gd name="connsiteY3" fmla="*/ 314076 h 842838"/>
              <a:gd name="connsiteX4" fmla="*/ 194807 w 679837"/>
              <a:gd name="connsiteY4" fmla="*/ 540688 h 842838"/>
              <a:gd name="connsiteX5" fmla="*/ 206734 w 679837"/>
              <a:gd name="connsiteY5" fmla="*/ 842838 h 842838"/>
              <a:gd name="connsiteX6" fmla="*/ 0 w 679837"/>
              <a:gd name="connsiteY6" fmla="*/ 834887 h 84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9837" h="842838">
                <a:moveTo>
                  <a:pt x="0" y="834887"/>
                </a:moveTo>
                <a:cubicBezTo>
                  <a:pt x="2650" y="556591"/>
                  <a:pt x="5301" y="278296"/>
                  <a:pt x="7951" y="0"/>
                </a:cubicBezTo>
                <a:lnTo>
                  <a:pt x="679837" y="0"/>
                </a:lnTo>
                <a:cubicBezTo>
                  <a:pt x="678512" y="104692"/>
                  <a:pt x="677186" y="209384"/>
                  <a:pt x="675861" y="314076"/>
                </a:cubicBezTo>
                <a:lnTo>
                  <a:pt x="194807" y="540688"/>
                </a:lnTo>
                <a:lnTo>
                  <a:pt x="206734" y="842838"/>
                </a:lnTo>
                <a:lnTo>
                  <a:pt x="0" y="834887"/>
                </a:lnTo>
                <a:close/>
              </a:path>
            </a:pathLst>
          </a:custGeom>
          <a:solidFill>
            <a:srgbClr val="81D31A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0893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 bldLvl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608F-F0AC-A948-B171-F1FCCE1C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DNA Under Electron Microscope</a:t>
            </a:r>
          </a:p>
        </p:txBody>
      </p:sp>
      <p:pic>
        <p:nvPicPr>
          <p:cNvPr id="4" name="Picture 4" descr="Image result for human dna under a microscope">
            <a:extLst>
              <a:ext uri="{FF2B5EF4-FFF2-40B4-BE49-F238E27FC236}">
                <a16:creationId xmlns:a16="http://schemas.microsoft.com/office/drawing/2014/main" id="{677FC845-4C83-6542-9DD5-941A5F9C3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5"/>
          <a:stretch/>
        </p:blipFill>
        <p:spPr bwMode="auto">
          <a:xfrm>
            <a:off x="2488490" y="957129"/>
            <a:ext cx="6350710" cy="352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human dna under a microscope">
            <a:extLst>
              <a:ext uri="{FF2B5EF4-FFF2-40B4-BE49-F238E27FC236}">
                <a16:creationId xmlns:a16="http://schemas.microsoft.com/office/drawing/2014/main" id="{824327C2-0BD1-3E4F-A961-5CC5B342D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41718"/>
            <a:ext cx="5738608" cy="250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AE2EEE-003F-A847-A046-D8F3B5822005}"/>
              </a:ext>
            </a:extLst>
          </p:cNvPr>
          <p:cNvSpPr/>
          <p:nvPr/>
        </p:nvSpPr>
        <p:spPr>
          <a:xfrm>
            <a:off x="6003108" y="5535752"/>
            <a:ext cx="308788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human chromosome #12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a HeLa cell</a:t>
            </a:r>
          </a:p>
        </p:txBody>
      </p:sp>
    </p:spTree>
    <p:extLst>
      <p:ext uri="{BB962C8B-B14F-4D97-AF65-F5344CB8AC3E}">
        <p14:creationId xmlns:p14="http://schemas.microsoft.com/office/powerpoint/2010/main" val="1146713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5BB3-C605-D542-4DC9-FECDE19BE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Example Properties of Mismatch Information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BD379CF-DE00-9CF8-1C6E-1A962C4732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681633"/>
              </p:ext>
            </p:extLst>
          </p:nvPr>
        </p:nvGraphicFramePr>
        <p:xfrm>
          <a:off x="987294" y="818335"/>
          <a:ext cx="7998056" cy="2545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DBC47A0-39E6-9B55-52DC-751B7D3835CE}"/>
              </a:ext>
            </a:extLst>
          </p:cNvPr>
          <p:cNvSpPr txBox="1"/>
          <p:nvPr/>
        </p:nvSpPr>
        <p:spPr>
          <a:xfrm rot="16200000">
            <a:off x="-572004" y="1492339"/>
            <a:ext cx="2126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% of Mismatch</a:t>
            </a:r>
          </a:p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 Positions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61A578-1793-FF74-9A49-3786BB893335}"/>
              </a:ext>
            </a:extLst>
          </p:cNvPr>
          <p:cNvSpPr txBox="1"/>
          <p:nvPr/>
        </p:nvSpPr>
        <p:spPr>
          <a:xfrm>
            <a:off x="1518555" y="3013846"/>
            <a:ext cx="692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Needed #Bits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65421DD4-7D32-0115-F407-F924BB9092F4}"/>
              </a:ext>
            </a:extLst>
          </p:cNvPr>
          <p:cNvSpPr/>
          <p:nvPr/>
        </p:nvSpPr>
        <p:spPr>
          <a:xfrm rot="10800000">
            <a:off x="2955469" y="1287266"/>
            <a:ext cx="1534886" cy="375557"/>
          </a:xfrm>
          <a:prstGeom prst="rightArrow">
            <a:avLst/>
          </a:prstGeom>
          <a:solidFill>
            <a:srgbClr val="B5E1B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AF6E3C-1E09-921A-B1CD-33AC82DD1B08}"/>
              </a:ext>
            </a:extLst>
          </p:cNvPr>
          <p:cNvSpPr txBox="1"/>
          <p:nvPr/>
        </p:nvSpPr>
        <p:spPr>
          <a:xfrm>
            <a:off x="4632379" y="1141448"/>
            <a:ext cx="3809491" cy="722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GB" sz="2400" i="1" dirty="0">
                <a:solidFill>
                  <a:srgbClr val="70905E"/>
                </a:solidFill>
                <a:latin typeface="Corbel" panose="020B0503020204020204" pitchFamily="34" charset="0"/>
              </a:rPr>
              <a:t>Most mismatch positions</a:t>
            </a:r>
          </a:p>
          <a:p>
            <a:pPr defTabSz="457200">
              <a:lnSpc>
                <a:spcPct val="85000"/>
              </a:lnSpc>
            </a:pPr>
            <a:r>
              <a:rPr lang="en-GB" sz="2400" i="1" dirty="0">
                <a:solidFill>
                  <a:srgbClr val="70905E"/>
                </a:solidFill>
                <a:latin typeface="Corbel" panose="020B0503020204020204" pitchFamily="34" charset="0"/>
              </a:rPr>
              <a:t>need only a few bits to store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D0AE521-F317-915A-5B1A-6B9226F38604}"/>
              </a:ext>
            </a:extLst>
          </p:cNvPr>
          <p:cNvSpPr/>
          <p:nvPr/>
        </p:nvSpPr>
        <p:spPr>
          <a:xfrm>
            <a:off x="845269" y="3573277"/>
            <a:ext cx="7998057" cy="2680566"/>
          </a:xfrm>
          <a:prstGeom prst="roundRect">
            <a:avLst>
              <a:gd name="adj" fmla="val 0"/>
            </a:avLst>
          </a:prstGeom>
          <a:solidFill>
            <a:srgbClr val="D4EFDC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2400" dirty="0">
                <a:solidFill>
                  <a:schemeClr val="tx1"/>
                </a:solidFill>
                <a:latin typeface="Corbel" panose="020B0503020204020204" pitchFamily="34" charset="0"/>
              </a:rPr>
              <a:t>Based on the information encoded in histograms of </a:t>
            </a:r>
            <a:br>
              <a:rPr lang="en-CH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CH" sz="2400" b="1" i="1" dirty="0">
                <a:solidFill>
                  <a:srgbClr val="FF6F00"/>
                </a:solidFill>
                <a:latin typeface="Corbel" panose="020B0503020204020204" pitchFamily="34" charset="0"/>
              </a:rPr>
              <a:t>each read set</a:t>
            </a:r>
            <a:r>
              <a:rPr lang="en-CH" sz="2400" dirty="0">
                <a:solidFill>
                  <a:schemeClr val="tx1"/>
                </a:solidFill>
                <a:latin typeface="Corbel" panose="020B0503020204020204" pitchFamily="34" charset="0"/>
              </a:rPr>
              <a:t>,</a:t>
            </a:r>
          </a:p>
          <a:p>
            <a:pPr algn="ctr"/>
            <a:endParaRPr lang="en-CH" sz="15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SAGe systematically searches for </a:t>
            </a:r>
            <a:b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the </a:t>
            </a:r>
            <a:r>
              <a:rPr lang="en-GB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best bit-counts for arrays and guide arrays </a:t>
            </a:r>
            <a:b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endParaRPr lang="en-GB" sz="15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that </a:t>
            </a:r>
            <a:r>
              <a:rPr lang="en-GB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minimize the total encoded size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 for that specific read set</a:t>
            </a:r>
            <a:endParaRPr lang="en-CH" sz="2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DAF9A7-CC27-1CE8-BE14-EAD9032CAC7E}"/>
              </a:ext>
            </a:extLst>
          </p:cNvPr>
          <p:cNvGrpSpPr/>
          <p:nvPr/>
        </p:nvGrpSpPr>
        <p:grpSpPr>
          <a:xfrm>
            <a:off x="137383" y="2944997"/>
            <a:ext cx="1650348" cy="1650348"/>
            <a:chOff x="1982760" y="3832614"/>
            <a:chExt cx="1650348" cy="1650348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19B4FE4-1CB2-7C42-A23B-14890FD6CAFC}"/>
                </a:ext>
              </a:extLst>
            </p:cNvPr>
            <p:cNvSpPr/>
            <p:nvPr/>
          </p:nvSpPr>
          <p:spPr>
            <a:xfrm>
              <a:off x="2189501" y="4042098"/>
              <a:ext cx="912929" cy="9114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pic>
          <p:nvPicPr>
            <p:cNvPr id="21" name="Graphic 20" descr="Research">
              <a:extLst>
                <a:ext uri="{FF2B5EF4-FFF2-40B4-BE49-F238E27FC236}">
                  <a16:creationId xmlns:a16="http://schemas.microsoft.com/office/drawing/2014/main" id="{427F63C6-AE00-826D-A20C-F820366CA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82760" y="3832614"/>
              <a:ext cx="1650348" cy="1650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3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8" grpId="0" uiExpand="1" build="p" bldLvl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5BB3-C605-D542-4DC9-FECDE19BE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Example Properties of Mismatch Information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BD379CF-DE00-9CF8-1C6E-1A962C4732FC}"/>
              </a:ext>
            </a:extLst>
          </p:cNvPr>
          <p:cNvGraphicFramePr>
            <a:graphicFrameLocks/>
          </p:cNvGraphicFramePr>
          <p:nvPr/>
        </p:nvGraphicFramePr>
        <p:xfrm>
          <a:off x="987294" y="818335"/>
          <a:ext cx="7998056" cy="2545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DBC47A0-39E6-9B55-52DC-751B7D3835CE}"/>
              </a:ext>
            </a:extLst>
          </p:cNvPr>
          <p:cNvSpPr txBox="1"/>
          <p:nvPr/>
        </p:nvSpPr>
        <p:spPr>
          <a:xfrm rot="16200000">
            <a:off x="-572004" y="1492339"/>
            <a:ext cx="2126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% of Mismatch</a:t>
            </a:r>
          </a:p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 Positions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65421DD4-7D32-0115-F407-F924BB9092F4}"/>
              </a:ext>
            </a:extLst>
          </p:cNvPr>
          <p:cNvSpPr/>
          <p:nvPr/>
        </p:nvSpPr>
        <p:spPr>
          <a:xfrm rot="10800000">
            <a:off x="2955469" y="1287266"/>
            <a:ext cx="1534886" cy="375557"/>
          </a:xfrm>
          <a:prstGeom prst="rightArrow">
            <a:avLst/>
          </a:prstGeom>
          <a:solidFill>
            <a:srgbClr val="B5E1B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AF6E3C-1E09-921A-B1CD-33AC82DD1B08}"/>
              </a:ext>
            </a:extLst>
          </p:cNvPr>
          <p:cNvSpPr txBox="1"/>
          <p:nvPr/>
        </p:nvSpPr>
        <p:spPr>
          <a:xfrm>
            <a:off x="4632379" y="1084296"/>
            <a:ext cx="3809491" cy="103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85000"/>
              </a:lnSpc>
            </a:pPr>
            <a:r>
              <a:rPr lang="en-GB" sz="2400" i="1" dirty="0">
                <a:solidFill>
                  <a:srgbClr val="70905E"/>
                </a:solidFill>
                <a:latin typeface="Corbel" panose="020B0503020204020204" pitchFamily="34" charset="0"/>
              </a:rPr>
              <a:t>Most delta-encoded  </a:t>
            </a:r>
            <a:br>
              <a:rPr lang="en-GB" sz="2400" i="1" dirty="0">
                <a:solidFill>
                  <a:srgbClr val="70905E"/>
                </a:solidFill>
                <a:latin typeface="Corbel" panose="020B0503020204020204" pitchFamily="34" charset="0"/>
              </a:rPr>
            </a:br>
            <a:r>
              <a:rPr lang="en-GB" sz="2400" i="1" dirty="0">
                <a:solidFill>
                  <a:srgbClr val="70905E"/>
                </a:solidFill>
                <a:latin typeface="Corbel" panose="020B0503020204020204" pitchFamily="34" charset="0"/>
              </a:rPr>
              <a:t>mismatch positions</a:t>
            </a:r>
          </a:p>
          <a:p>
            <a:pPr defTabSz="457200">
              <a:lnSpc>
                <a:spcPct val="85000"/>
              </a:lnSpc>
            </a:pPr>
            <a:r>
              <a:rPr lang="en-GB" sz="2400" i="1" dirty="0">
                <a:solidFill>
                  <a:srgbClr val="70905E"/>
                </a:solidFill>
                <a:latin typeface="Corbel" panose="020B0503020204020204" pitchFamily="34" charset="0"/>
              </a:rPr>
              <a:t>need only a few bits to store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6A2DEE-0C34-A036-104A-82490C223EBB}"/>
              </a:ext>
            </a:extLst>
          </p:cNvPr>
          <p:cNvSpPr/>
          <p:nvPr/>
        </p:nvSpPr>
        <p:spPr>
          <a:xfrm>
            <a:off x="0" y="942273"/>
            <a:ext cx="9144000" cy="2126662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Observations regarding properties of 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other parts of the mismatch information 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75A021E-2F45-237C-AEA2-19F8E907A1CE}"/>
              </a:ext>
            </a:extLst>
          </p:cNvPr>
          <p:cNvSpPr/>
          <p:nvPr/>
        </p:nvSpPr>
        <p:spPr>
          <a:xfrm>
            <a:off x="845269" y="3573277"/>
            <a:ext cx="7998057" cy="2680566"/>
          </a:xfrm>
          <a:prstGeom prst="roundRect">
            <a:avLst>
              <a:gd name="adj" fmla="val 0"/>
            </a:avLst>
          </a:prstGeom>
          <a:solidFill>
            <a:srgbClr val="D4EFDC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2400" dirty="0">
                <a:solidFill>
                  <a:schemeClr val="tx1"/>
                </a:solidFill>
                <a:latin typeface="Corbel" panose="020B0503020204020204" pitchFamily="34" charset="0"/>
              </a:rPr>
              <a:t>Based on the information encoded in histograms of </a:t>
            </a:r>
            <a:br>
              <a:rPr lang="en-CH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CH" sz="2400" b="1" i="1" dirty="0">
                <a:solidFill>
                  <a:srgbClr val="FF6F00"/>
                </a:solidFill>
                <a:latin typeface="Corbel" panose="020B0503020204020204" pitchFamily="34" charset="0"/>
              </a:rPr>
              <a:t>each read set</a:t>
            </a:r>
            <a:r>
              <a:rPr lang="en-CH" sz="2400" dirty="0">
                <a:solidFill>
                  <a:schemeClr val="tx1"/>
                </a:solidFill>
                <a:latin typeface="Corbel" panose="020B0503020204020204" pitchFamily="34" charset="0"/>
              </a:rPr>
              <a:t>,</a:t>
            </a:r>
          </a:p>
          <a:p>
            <a:pPr algn="ctr"/>
            <a:endParaRPr lang="en-CH" sz="15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SAGe systematically searches for </a:t>
            </a:r>
            <a:b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the </a:t>
            </a:r>
            <a:r>
              <a:rPr lang="en-GB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best bit-counts for arrays and guide arrays </a:t>
            </a:r>
            <a:b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endParaRPr lang="en-GB" sz="15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that </a:t>
            </a:r>
            <a:r>
              <a:rPr lang="en-GB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minimize the total encoded size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 for that specific read set</a:t>
            </a:r>
            <a:endParaRPr lang="en-CH" sz="2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2A38C9-03B5-3E66-F7DE-ECACB408E9C0}"/>
              </a:ext>
            </a:extLst>
          </p:cNvPr>
          <p:cNvGrpSpPr/>
          <p:nvPr/>
        </p:nvGrpSpPr>
        <p:grpSpPr>
          <a:xfrm>
            <a:off x="137383" y="2944997"/>
            <a:ext cx="1650348" cy="1650348"/>
            <a:chOff x="1982760" y="3832614"/>
            <a:chExt cx="1650348" cy="165034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FC66FCD-8F46-549F-E042-8C9B29A438A1}"/>
                </a:ext>
              </a:extLst>
            </p:cNvPr>
            <p:cNvSpPr/>
            <p:nvPr/>
          </p:nvSpPr>
          <p:spPr>
            <a:xfrm>
              <a:off x="2189501" y="4042098"/>
              <a:ext cx="912929" cy="9114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pic>
          <p:nvPicPr>
            <p:cNvPr id="11" name="Graphic 10" descr="Research">
              <a:extLst>
                <a:ext uri="{FF2B5EF4-FFF2-40B4-BE49-F238E27FC236}">
                  <a16:creationId xmlns:a16="http://schemas.microsoft.com/office/drawing/2014/main" id="{5607EA64-F495-CDB2-A330-468709FDF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82760" y="3832614"/>
              <a:ext cx="1650348" cy="1650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1584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2FC3F-B90F-9747-8A6A-0BAAF868F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Walkthrough of Decompression</a:t>
            </a:r>
            <a:endParaRPr lang="en-CH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3A5A079-D292-96F6-ED50-DC847347A3FF}"/>
              </a:ext>
            </a:extLst>
          </p:cNvPr>
          <p:cNvSpPr/>
          <p:nvPr/>
        </p:nvSpPr>
        <p:spPr>
          <a:xfrm>
            <a:off x="2876470" y="1132556"/>
            <a:ext cx="4987858" cy="517485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111010101100101010</a:t>
            </a:r>
            <a:r>
              <a:rPr kumimoji="0" lang="en-CH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…</a:t>
            </a:r>
            <a:endParaRPr kumimoji="0" lang="en-CH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D34F224-26AF-4CD8-8CE7-3F98D572E7AF}"/>
              </a:ext>
            </a:extLst>
          </p:cNvPr>
          <p:cNvSpPr txBox="1"/>
          <p:nvPr/>
        </p:nvSpPr>
        <p:spPr>
          <a:xfrm>
            <a:off x="-472299" y="975799"/>
            <a:ext cx="3239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</a:t>
            </a:r>
            <a:b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</a:br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Array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ECF045D-E572-BA67-79C7-7EB2039E8E23}"/>
              </a:ext>
            </a:extLst>
          </p:cNvPr>
          <p:cNvSpPr/>
          <p:nvPr/>
        </p:nvSpPr>
        <p:spPr>
          <a:xfrm>
            <a:off x="2876470" y="2757176"/>
            <a:ext cx="4057129" cy="517485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00111011000110</a:t>
            </a:r>
            <a:r>
              <a:rPr kumimoji="0" lang="en-CH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…</a:t>
            </a:r>
            <a:endParaRPr kumimoji="0" lang="en-CH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8C4C26C-B838-5ED6-7655-168C7221D90D}"/>
              </a:ext>
            </a:extLst>
          </p:cNvPr>
          <p:cNvSpPr txBox="1"/>
          <p:nvPr/>
        </p:nvSpPr>
        <p:spPr>
          <a:xfrm>
            <a:off x="-396171" y="2600419"/>
            <a:ext cx="3239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</a:t>
            </a:r>
            <a:b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</a:br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Guide Array</a:t>
            </a:r>
          </a:p>
        </p:txBody>
      </p:sp>
      <p:graphicFrame>
        <p:nvGraphicFramePr>
          <p:cNvPr id="74" name="Table 7">
            <a:extLst>
              <a:ext uri="{FF2B5EF4-FFF2-40B4-BE49-F238E27FC236}">
                <a16:creationId xmlns:a16="http://schemas.microsoft.com/office/drawing/2014/main" id="{A59D3E4A-E18C-1231-3047-0E30E5A9B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465596"/>
              </p:ext>
            </p:extLst>
          </p:nvPr>
        </p:nvGraphicFramePr>
        <p:xfrm>
          <a:off x="2876470" y="4353600"/>
          <a:ext cx="4220414" cy="1812000"/>
        </p:xfrm>
        <a:graphic>
          <a:graphicData uri="http://schemas.openxmlformats.org/drawingml/2006/table">
            <a:tbl>
              <a:tblPr firstRow="1" bandRow="1"/>
              <a:tblGrid>
                <a:gridCol w="2221674">
                  <a:extLst>
                    <a:ext uri="{9D8B030D-6E8A-4147-A177-3AD203B41FA5}">
                      <a16:colId xmlns:a16="http://schemas.microsoft.com/office/drawing/2014/main" val="2901503906"/>
                    </a:ext>
                  </a:extLst>
                </a:gridCol>
                <a:gridCol w="1998740">
                  <a:extLst>
                    <a:ext uri="{9D8B030D-6E8A-4147-A177-3AD203B41FA5}">
                      <a16:colId xmlns:a16="http://schemas.microsoft.com/office/drawing/2014/main" val="732501769"/>
                    </a:ext>
                  </a:extLst>
                </a:gridCol>
              </a:tblGrid>
              <a:tr h="5368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Encoding of </a:t>
                      </a:r>
                      <a:b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</a:br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Guide Array Entry 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#Bits for</a:t>
                      </a:r>
                    </a:p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Array Entry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373448"/>
                  </a:ext>
                </a:extLst>
              </a:tr>
              <a:tr h="3155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945315"/>
                  </a:ext>
                </a:extLst>
              </a:tr>
              <a:tr h="3155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7134"/>
                  </a:ext>
                </a:extLst>
              </a:tr>
              <a:tr h="3155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110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848321"/>
                  </a:ext>
                </a:extLst>
              </a:tr>
            </a:tbl>
          </a:graphicData>
        </a:graphic>
      </p:graphicFrame>
      <p:sp>
        <p:nvSpPr>
          <p:cNvPr id="75" name="TextBox 74">
            <a:extLst>
              <a:ext uri="{FF2B5EF4-FFF2-40B4-BE49-F238E27FC236}">
                <a16:creationId xmlns:a16="http://schemas.microsoft.com/office/drawing/2014/main" id="{E4C04FCE-ADD9-264F-A693-1A30E618B8F2}"/>
              </a:ext>
            </a:extLst>
          </p:cNvPr>
          <p:cNvSpPr txBox="1"/>
          <p:nvPr/>
        </p:nvSpPr>
        <p:spPr>
          <a:xfrm>
            <a:off x="547722" y="4210244"/>
            <a:ext cx="2219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2400" i="1" dirty="0">
                <a:solidFill>
                  <a:srgbClr val="AF9354"/>
                </a:solidFill>
                <a:latin typeface="Corbel" panose="020B0503020204020204" pitchFamily="34" charset="0"/>
              </a:rPr>
              <a:t>Association Table</a:t>
            </a:r>
            <a:endParaRPr lang="en-CH" sz="2400" i="1" dirty="0">
              <a:solidFill>
                <a:srgbClr val="AF9354"/>
              </a:solidFill>
              <a:latin typeface="Corbel" panose="020B0503020204020204" pitchFamily="34" charset="0"/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41E84FE9-A2A7-3E4C-77AB-37883F143B37}"/>
              </a:ext>
            </a:extLst>
          </p:cNvPr>
          <p:cNvSpPr/>
          <p:nvPr/>
        </p:nvSpPr>
        <p:spPr>
          <a:xfrm>
            <a:off x="2963252" y="2818989"/>
            <a:ext cx="957578" cy="399600"/>
          </a:xfrm>
          <a:prstGeom prst="roundRect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CEBC322-9942-454F-D7BE-0400BD4BF7B5}"/>
              </a:ext>
            </a:extLst>
          </p:cNvPr>
          <p:cNvSpPr txBox="1"/>
          <p:nvPr/>
        </p:nvSpPr>
        <p:spPr>
          <a:xfrm>
            <a:off x="2262868" y="3613689"/>
            <a:ext cx="3070628" cy="61555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 defTabSz="457200"/>
            <a: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  <a:t>Read#1 Mismatch Count</a:t>
            </a:r>
            <a:b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</a:br>
            <a: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  <a:t>(Fixed width)</a:t>
            </a:r>
          </a:p>
        </p:txBody>
      </p:sp>
      <p:cxnSp>
        <p:nvCxnSpPr>
          <p:cNvPr id="78" name="Curved Connector 77">
            <a:extLst>
              <a:ext uri="{FF2B5EF4-FFF2-40B4-BE49-F238E27FC236}">
                <a16:creationId xmlns:a16="http://schemas.microsoft.com/office/drawing/2014/main" id="{9AF20824-C5BB-6858-598C-2A99F86AF18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24919" y="3221517"/>
            <a:ext cx="417613" cy="366731"/>
          </a:xfrm>
          <a:prstGeom prst="curvedConnector3">
            <a:avLst>
              <a:gd name="adj1" fmla="val 50000"/>
            </a:avLst>
          </a:prstGeom>
          <a:noFill/>
          <a:ln w="12700" cap="flat" cmpd="sng" algn="ctr">
            <a:solidFill>
              <a:srgbClr val="4472C4"/>
            </a:solidFill>
            <a:prstDash val="sysDash"/>
            <a:miter lim="800000"/>
            <a:headEnd type="oval" w="sm" len="sm"/>
            <a:tailEnd type="oval" w="sm" len="sm"/>
          </a:ln>
          <a:effectLst/>
        </p:spPr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FF0967-285D-E0E6-AE3D-5199FCDD3D1C}"/>
              </a:ext>
            </a:extLst>
          </p:cNvPr>
          <p:cNvGrpSpPr/>
          <p:nvPr/>
        </p:nvGrpSpPr>
        <p:grpSpPr>
          <a:xfrm>
            <a:off x="2963251" y="4427063"/>
            <a:ext cx="2058453" cy="1672653"/>
            <a:chOff x="2963251" y="4427063"/>
            <a:chExt cx="2058453" cy="167265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21388E9-1339-14AB-2339-53A2BFAEAEF0}"/>
                </a:ext>
              </a:extLst>
            </p:cNvPr>
            <p:cNvSpPr/>
            <p:nvPr/>
          </p:nvSpPr>
          <p:spPr>
            <a:xfrm>
              <a:off x="3703404" y="5120990"/>
              <a:ext cx="622300" cy="234638"/>
            </a:xfrm>
            <a:prstGeom prst="rect">
              <a:avLst/>
            </a:prstGeom>
            <a:solidFill>
              <a:srgbClr val="FDFE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ECFC956-A10C-4CAE-B369-C06B18BDE3B4}"/>
                </a:ext>
              </a:extLst>
            </p:cNvPr>
            <p:cNvSpPr/>
            <p:nvPr/>
          </p:nvSpPr>
          <p:spPr>
            <a:xfrm>
              <a:off x="3703404" y="5458497"/>
              <a:ext cx="622300" cy="234638"/>
            </a:xfrm>
            <a:prstGeom prst="rect">
              <a:avLst/>
            </a:prstGeom>
            <a:solidFill>
              <a:srgbClr val="FDFE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3479918-7C5D-0091-FBEA-A4906F49D2E1}"/>
                </a:ext>
              </a:extLst>
            </p:cNvPr>
            <p:cNvSpPr/>
            <p:nvPr/>
          </p:nvSpPr>
          <p:spPr>
            <a:xfrm>
              <a:off x="3703404" y="5865078"/>
              <a:ext cx="622300" cy="234638"/>
            </a:xfrm>
            <a:prstGeom prst="rect">
              <a:avLst/>
            </a:prstGeom>
            <a:solidFill>
              <a:srgbClr val="FDFE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FC53EC-77E8-02C1-791B-94B8578DF526}"/>
                </a:ext>
              </a:extLst>
            </p:cNvPr>
            <p:cNvSpPr/>
            <p:nvPr/>
          </p:nvSpPr>
          <p:spPr>
            <a:xfrm>
              <a:off x="2963251" y="4427063"/>
              <a:ext cx="2058453" cy="573341"/>
            </a:xfrm>
            <a:prstGeom prst="rect">
              <a:avLst/>
            </a:prstGeom>
            <a:solidFill>
              <a:srgbClr val="FFF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EA6899-C128-4402-E2A0-EEE0B022D10E}"/>
              </a:ext>
            </a:extLst>
          </p:cNvPr>
          <p:cNvGrpSpPr/>
          <p:nvPr/>
        </p:nvGrpSpPr>
        <p:grpSpPr>
          <a:xfrm>
            <a:off x="5236565" y="4427063"/>
            <a:ext cx="1758846" cy="1672653"/>
            <a:chOff x="5236565" y="4427063"/>
            <a:chExt cx="1758846" cy="167265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4DD69BD-26FC-FB59-934B-5049D617709D}"/>
                </a:ext>
              </a:extLst>
            </p:cNvPr>
            <p:cNvSpPr/>
            <p:nvPr/>
          </p:nvSpPr>
          <p:spPr>
            <a:xfrm>
              <a:off x="5786947" y="5120990"/>
              <a:ext cx="622300" cy="234638"/>
            </a:xfrm>
            <a:prstGeom prst="rect">
              <a:avLst/>
            </a:prstGeom>
            <a:solidFill>
              <a:srgbClr val="FDFE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B7BF827-7AC4-529E-4468-9D24212C0C55}"/>
                </a:ext>
              </a:extLst>
            </p:cNvPr>
            <p:cNvSpPr/>
            <p:nvPr/>
          </p:nvSpPr>
          <p:spPr>
            <a:xfrm>
              <a:off x="5786947" y="5458497"/>
              <a:ext cx="622300" cy="234638"/>
            </a:xfrm>
            <a:prstGeom prst="rect">
              <a:avLst/>
            </a:prstGeom>
            <a:solidFill>
              <a:srgbClr val="FDFE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CF80C31-7B45-052F-CB4B-D312A50DF2E5}"/>
                </a:ext>
              </a:extLst>
            </p:cNvPr>
            <p:cNvSpPr/>
            <p:nvPr/>
          </p:nvSpPr>
          <p:spPr>
            <a:xfrm>
              <a:off x="5786947" y="5865078"/>
              <a:ext cx="622300" cy="234638"/>
            </a:xfrm>
            <a:prstGeom prst="rect">
              <a:avLst/>
            </a:prstGeom>
            <a:solidFill>
              <a:srgbClr val="FDFE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447C9B-4EE0-8959-B5A2-73BCE5FAAC20}"/>
                </a:ext>
              </a:extLst>
            </p:cNvPr>
            <p:cNvSpPr/>
            <p:nvPr/>
          </p:nvSpPr>
          <p:spPr>
            <a:xfrm>
              <a:off x="5236565" y="4427063"/>
              <a:ext cx="1758846" cy="573341"/>
            </a:xfrm>
            <a:prstGeom prst="rect">
              <a:avLst/>
            </a:prstGeom>
            <a:solidFill>
              <a:srgbClr val="FFF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</p:spTree>
    <p:extLst>
      <p:ext uri="{BB962C8B-B14F-4D97-AF65-F5344CB8AC3E}">
        <p14:creationId xmlns:p14="http://schemas.microsoft.com/office/powerpoint/2010/main" val="31036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69" grpId="0"/>
      <p:bldP spid="72" grpId="0" animBg="1"/>
      <p:bldP spid="73" grpId="0"/>
      <p:bldP spid="75" grpId="0"/>
      <p:bldP spid="76" grpId="0" animBg="1"/>
      <p:bldP spid="7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2FC3F-B90F-9747-8A6A-0BAAF868F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Walkthrough of Decompression</a:t>
            </a:r>
            <a:endParaRPr lang="en-CH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3A5A079-D292-96F6-ED50-DC847347A3FF}"/>
              </a:ext>
            </a:extLst>
          </p:cNvPr>
          <p:cNvSpPr/>
          <p:nvPr/>
        </p:nvSpPr>
        <p:spPr>
          <a:xfrm>
            <a:off x="2876470" y="1132556"/>
            <a:ext cx="4987858" cy="517485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111010101100101010</a:t>
            </a:r>
            <a:r>
              <a:rPr kumimoji="0" lang="en-CH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…</a:t>
            </a:r>
            <a:endParaRPr kumimoji="0" lang="en-CH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D34F224-26AF-4CD8-8CE7-3F98D572E7AF}"/>
              </a:ext>
            </a:extLst>
          </p:cNvPr>
          <p:cNvSpPr txBox="1"/>
          <p:nvPr/>
        </p:nvSpPr>
        <p:spPr>
          <a:xfrm>
            <a:off x="-472299" y="975799"/>
            <a:ext cx="3239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</a:t>
            </a:r>
            <a:b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</a:br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Array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ECF045D-E572-BA67-79C7-7EB2039E8E23}"/>
              </a:ext>
            </a:extLst>
          </p:cNvPr>
          <p:cNvSpPr/>
          <p:nvPr/>
        </p:nvSpPr>
        <p:spPr>
          <a:xfrm>
            <a:off x="2876470" y="2757176"/>
            <a:ext cx="4057129" cy="517485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00111011000110</a:t>
            </a:r>
            <a:r>
              <a:rPr kumimoji="0" lang="en-CH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…</a:t>
            </a:r>
            <a:endParaRPr kumimoji="0" lang="en-CH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8C4C26C-B838-5ED6-7655-168C7221D90D}"/>
              </a:ext>
            </a:extLst>
          </p:cNvPr>
          <p:cNvSpPr txBox="1"/>
          <p:nvPr/>
        </p:nvSpPr>
        <p:spPr>
          <a:xfrm>
            <a:off x="-396171" y="2600419"/>
            <a:ext cx="3239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Mismatch Pos. </a:t>
            </a:r>
            <a:b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</a:br>
            <a:r>
              <a:rPr lang="en-CH" sz="2400" i="1" dirty="0">
                <a:solidFill>
                  <a:srgbClr val="4F7B33"/>
                </a:solidFill>
                <a:latin typeface="Corbel" panose="020B0503020204020204" pitchFamily="34" charset="0"/>
              </a:rPr>
              <a:t>Guide Array</a:t>
            </a:r>
          </a:p>
        </p:txBody>
      </p:sp>
      <p:graphicFrame>
        <p:nvGraphicFramePr>
          <p:cNvPr id="74" name="Table 7">
            <a:extLst>
              <a:ext uri="{FF2B5EF4-FFF2-40B4-BE49-F238E27FC236}">
                <a16:creationId xmlns:a16="http://schemas.microsoft.com/office/drawing/2014/main" id="{A59D3E4A-E18C-1231-3047-0E30E5A9BDDA}"/>
              </a:ext>
            </a:extLst>
          </p:cNvPr>
          <p:cNvGraphicFramePr>
            <a:graphicFrameLocks noGrp="1"/>
          </p:cNvGraphicFramePr>
          <p:nvPr/>
        </p:nvGraphicFramePr>
        <p:xfrm>
          <a:off x="2876470" y="4353600"/>
          <a:ext cx="4220414" cy="1812000"/>
        </p:xfrm>
        <a:graphic>
          <a:graphicData uri="http://schemas.openxmlformats.org/drawingml/2006/table">
            <a:tbl>
              <a:tblPr firstRow="1" bandRow="1"/>
              <a:tblGrid>
                <a:gridCol w="2221674">
                  <a:extLst>
                    <a:ext uri="{9D8B030D-6E8A-4147-A177-3AD203B41FA5}">
                      <a16:colId xmlns:a16="http://schemas.microsoft.com/office/drawing/2014/main" val="2901503906"/>
                    </a:ext>
                  </a:extLst>
                </a:gridCol>
                <a:gridCol w="1998740">
                  <a:extLst>
                    <a:ext uri="{9D8B030D-6E8A-4147-A177-3AD203B41FA5}">
                      <a16:colId xmlns:a16="http://schemas.microsoft.com/office/drawing/2014/main" val="732501769"/>
                    </a:ext>
                  </a:extLst>
                </a:gridCol>
              </a:tblGrid>
              <a:tr h="5368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Encoding of </a:t>
                      </a:r>
                      <a:b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</a:br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Guide Array Entry 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#Bits for</a:t>
                      </a:r>
                    </a:p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Array Entry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373448"/>
                  </a:ext>
                </a:extLst>
              </a:tr>
              <a:tr h="3155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945315"/>
                  </a:ext>
                </a:extLst>
              </a:tr>
              <a:tr h="3155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7134"/>
                  </a:ext>
                </a:extLst>
              </a:tr>
              <a:tr h="3155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110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CH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848321"/>
                  </a:ext>
                </a:extLst>
              </a:tr>
            </a:tbl>
          </a:graphicData>
        </a:graphic>
      </p:graphicFrame>
      <p:sp>
        <p:nvSpPr>
          <p:cNvPr id="75" name="TextBox 74">
            <a:extLst>
              <a:ext uri="{FF2B5EF4-FFF2-40B4-BE49-F238E27FC236}">
                <a16:creationId xmlns:a16="http://schemas.microsoft.com/office/drawing/2014/main" id="{E4C04FCE-ADD9-264F-A693-1A30E618B8F2}"/>
              </a:ext>
            </a:extLst>
          </p:cNvPr>
          <p:cNvSpPr txBox="1"/>
          <p:nvPr/>
        </p:nvSpPr>
        <p:spPr>
          <a:xfrm>
            <a:off x="547722" y="4210244"/>
            <a:ext cx="2219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2400" i="1" dirty="0">
                <a:solidFill>
                  <a:srgbClr val="AF9354"/>
                </a:solidFill>
                <a:latin typeface="Corbel" panose="020B0503020204020204" pitchFamily="34" charset="0"/>
              </a:rPr>
              <a:t>Association Table</a:t>
            </a:r>
            <a:endParaRPr lang="en-CH" sz="2400" i="1" dirty="0">
              <a:solidFill>
                <a:srgbClr val="AF9354"/>
              </a:solidFill>
              <a:latin typeface="Corbel" panose="020B0503020204020204" pitchFamily="34" charset="0"/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41E84FE9-A2A7-3E4C-77AB-37883F143B37}"/>
              </a:ext>
            </a:extLst>
          </p:cNvPr>
          <p:cNvSpPr/>
          <p:nvPr/>
        </p:nvSpPr>
        <p:spPr>
          <a:xfrm>
            <a:off x="2963252" y="2816118"/>
            <a:ext cx="957578" cy="399600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CEBC322-9942-454F-D7BE-0400BD4BF7B5}"/>
              </a:ext>
            </a:extLst>
          </p:cNvPr>
          <p:cNvSpPr txBox="1"/>
          <p:nvPr/>
        </p:nvSpPr>
        <p:spPr>
          <a:xfrm>
            <a:off x="2262868" y="3613689"/>
            <a:ext cx="3070628" cy="61555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 defTabSz="457200"/>
            <a: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  <a:t>Read#1 Mismatch Count</a:t>
            </a:r>
            <a:b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</a:br>
            <a: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  <a:t>(Fixed width)</a:t>
            </a:r>
          </a:p>
        </p:txBody>
      </p:sp>
      <p:cxnSp>
        <p:nvCxnSpPr>
          <p:cNvPr id="78" name="Curved Connector 77">
            <a:extLst>
              <a:ext uri="{FF2B5EF4-FFF2-40B4-BE49-F238E27FC236}">
                <a16:creationId xmlns:a16="http://schemas.microsoft.com/office/drawing/2014/main" id="{9AF20824-C5BB-6858-598C-2A99F86AF18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24919" y="3221517"/>
            <a:ext cx="417613" cy="366731"/>
          </a:xfrm>
          <a:prstGeom prst="curvedConnector3">
            <a:avLst>
              <a:gd name="adj1" fmla="val 50000"/>
            </a:avLst>
          </a:prstGeom>
          <a:noFill/>
          <a:ln w="12700" cap="flat" cmpd="sng" algn="ctr">
            <a:solidFill>
              <a:srgbClr val="4472C4"/>
            </a:solidFill>
            <a:prstDash val="sysDash"/>
            <a:miter lim="800000"/>
            <a:headEnd type="oval" w="sm" len="sm"/>
            <a:tailEnd type="oval" w="sm" len="sm"/>
          </a:ln>
          <a:effectLst/>
        </p:spPr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9ECDF22-3A5E-49F4-B7AD-60D5B8507FCC}"/>
              </a:ext>
            </a:extLst>
          </p:cNvPr>
          <p:cNvSpPr/>
          <p:nvPr/>
        </p:nvSpPr>
        <p:spPr>
          <a:xfrm>
            <a:off x="3920830" y="2816118"/>
            <a:ext cx="508295" cy="399600"/>
          </a:xfrm>
          <a:prstGeom prst="roundRect">
            <a:avLst/>
          </a:prstGeom>
          <a:noFill/>
          <a:ln w="28575" cap="flat" cmpd="sng" algn="ctr">
            <a:solidFill>
              <a:srgbClr val="FF40FF"/>
            </a:solidFill>
            <a:prstDash val="solid"/>
            <a:miter lim="800000"/>
          </a:ln>
          <a:effectLst>
            <a:glow rad="38100">
              <a:schemeClr val="bg1">
                <a:alpha val="65885"/>
              </a:schemeClr>
            </a:glo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82CDAA-9991-5406-5177-397E9EC02EC0}"/>
              </a:ext>
            </a:extLst>
          </p:cNvPr>
          <p:cNvSpPr txBox="1"/>
          <p:nvPr/>
        </p:nvSpPr>
        <p:spPr>
          <a:xfrm>
            <a:off x="2921069" y="5459268"/>
            <a:ext cx="2146230" cy="307777"/>
          </a:xfrm>
          <a:prstGeom prst="rect">
            <a:avLst/>
          </a:prstGeom>
          <a:solidFill>
            <a:srgbClr val="FF40FF"/>
          </a:solidFill>
          <a:effectLst/>
        </p:spPr>
        <p:txBody>
          <a:bodyPr wrap="square" lIns="36000" tIns="0" rIns="36000" bIns="0" rtlCol="0">
            <a:spAutoFit/>
          </a:bodyPr>
          <a:lstStyle/>
          <a:p>
            <a:pPr algn="ctr" defTabSz="457200"/>
            <a:r>
              <a:rPr lang="en-US" sz="2000" dirty="0">
                <a:solidFill>
                  <a:schemeClr val="bg1"/>
                </a:solidFill>
                <a:effectLst/>
              </a:rPr>
              <a:t>10</a:t>
            </a:r>
            <a:endParaRPr lang="en-CH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4A31E9-2BB3-9AAB-6201-F7C48907C60C}"/>
              </a:ext>
            </a:extLst>
          </p:cNvPr>
          <p:cNvSpPr txBox="1"/>
          <p:nvPr/>
        </p:nvSpPr>
        <p:spPr>
          <a:xfrm>
            <a:off x="5143500" y="5455948"/>
            <a:ext cx="1910443" cy="307777"/>
          </a:xfrm>
          <a:prstGeom prst="rect">
            <a:avLst/>
          </a:prstGeom>
          <a:solidFill>
            <a:srgbClr val="CA6F00"/>
          </a:solidFill>
          <a:ln>
            <a:noFill/>
          </a:ln>
          <a:effectLst/>
        </p:spPr>
        <p:txBody>
          <a:bodyPr wrap="square" lIns="36000" tIns="0" rIns="36000" bIns="0" rtlCol="0">
            <a:spAutoFit/>
          </a:bodyPr>
          <a:lstStyle/>
          <a:p>
            <a:pPr algn="ctr" defTabSz="457200"/>
            <a:r>
              <a:rPr lang="en-US" sz="2000" dirty="0">
                <a:solidFill>
                  <a:schemeClr val="bg1"/>
                </a:solidFill>
                <a:effectLst/>
              </a:rPr>
              <a:t>4</a:t>
            </a:r>
            <a:endParaRPr lang="en-CH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E7812CC-90E1-6431-9BB6-D209CA49A391}"/>
              </a:ext>
            </a:extLst>
          </p:cNvPr>
          <p:cNvSpPr/>
          <p:nvPr/>
        </p:nvSpPr>
        <p:spPr>
          <a:xfrm>
            <a:off x="2977540" y="1191498"/>
            <a:ext cx="957578" cy="399600"/>
          </a:xfrm>
          <a:prstGeom prst="roundRect">
            <a:avLst/>
          </a:prstGeom>
          <a:noFill/>
          <a:ln w="28575" cap="flat" cmpd="sng" algn="ctr">
            <a:solidFill>
              <a:srgbClr val="CA6F00"/>
            </a:solidFill>
            <a:prstDash val="solid"/>
            <a:miter lim="800000"/>
          </a:ln>
          <a:effectLst>
            <a:glow rad="38100">
              <a:schemeClr val="bg1">
                <a:alpha val="65885"/>
              </a:schemeClr>
            </a:glo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rgbClr val="9452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211D89C-CF4F-2517-A4D7-344870E161E1}"/>
              </a:ext>
            </a:extLst>
          </p:cNvPr>
          <p:cNvSpPr/>
          <p:nvPr/>
        </p:nvSpPr>
        <p:spPr>
          <a:xfrm>
            <a:off x="4449807" y="2816118"/>
            <a:ext cx="693693" cy="399600"/>
          </a:xfrm>
          <a:prstGeom prst="roundRect">
            <a:avLst/>
          </a:prstGeom>
          <a:noFill/>
          <a:ln w="28575" cap="flat" cmpd="sng" algn="ctr">
            <a:solidFill>
              <a:srgbClr val="FF40FF"/>
            </a:solidFill>
            <a:prstDash val="solid"/>
            <a:miter lim="800000"/>
          </a:ln>
          <a:effectLst>
            <a:glow rad="38100">
              <a:schemeClr val="bg1">
                <a:alpha val="65885"/>
              </a:schemeClr>
            </a:glo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7143D7-CDA4-B0FA-7D77-481735FD2510}"/>
              </a:ext>
            </a:extLst>
          </p:cNvPr>
          <p:cNvSpPr txBox="1"/>
          <p:nvPr/>
        </p:nvSpPr>
        <p:spPr>
          <a:xfrm>
            <a:off x="2921069" y="5812434"/>
            <a:ext cx="2146230" cy="307777"/>
          </a:xfrm>
          <a:prstGeom prst="rect">
            <a:avLst/>
          </a:prstGeom>
          <a:solidFill>
            <a:srgbClr val="FF40FF"/>
          </a:solidFill>
          <a:effectLst/>
        </p:spPr>
        <p:txBody>
          <a:bodyPr wrap="square" lIns="36000" tIns="0" rIns="36000" bIns="0" rtlCol="0">
            <a:spAutoFit/>
          </a:bodyPr>
          <a:lstStyle/>
          <a:p>
            <a:pPr algn="ctr" defTabSz="457200"/>
            <a:r>
              <a:rPr lang="en-US" sz="2000" dirty="0">
                <a:solidFill>
                  <a:schemeClr val="bg1"/>
                </a:solidFill>
                <a:effectLst/>
              </a:rPr>
              <a:t>110</a:t>
            </a:r>
            <a:endParaRPr lang="en-CH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069BD6-8F5C-35D7-1091-77D1B753CAD7}"/>
              </a:ext>
            </a:extLst>
          </p:cNvPr>
          <p:cNvSpPr txBox="1"/>
          <p:nvPr/>
        </p:nvSpPr>
        <p:spPr>
          <a:xfrm>
            <a:off x="5143500" y="5825062"/>
            <a:ext cx="1910443" cy="307777"/>
          </a:xfrm>
          <a:prstGeom prst="rect">
            <a:avLst/>
          </a:prstGeom>
          <a:solidFill>
            <a:srgbClr val="CA6F00"/>
          </a:solidFill>
          <a:ln>
            <a:noFill/>
          </a:ln>
          <a:effectLst/>
        </p:spPr>
        <p:txBody>
          <a:bodyPr wrap="square" lIns="36000" tIns="0" rIns="36000" bIns="0" rtlCol="0">
            <a:spAutoFit/>
          </a:bodyPr>
          <a:lstStyle/>
          <a:p>
            <a:pPr algn="ctr" defTabSz="457200"/>
            <a:r>
              <a:rPr lang="en-US" sz="2000" dirty="0">
                <a:solidFill>
                  <a:schemeClr val="bg1"/>
                </a:solidFill>
                <a:effectLst/>
              </a:rPr>
              <a:t>8</a:t>
            </a:r>
            <a:endParaRPr lang="en-CH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DCE6B94-70FA-A5BC-B29C-3A3F5F3DD56C}"/>
              </a:ext>
            </a:extLst>
          </p:cNvPr>
          <p:cNvSpPr/>
          <p:nvPr/>
        </p:nvSpPr>
        <p:spPr>
          <a:xfrm>
            <a:off x="3971018" y="1191498"/>
            <a:ext cx="1915432" cy="399600"/>
          </a:xfrm>
          <a:prstGeom prst="roundRect">
            <a:avLst/>
          </a:prstGeom>
          <a:noFill/>
          <a:ln w="28575" cap="flat" cmpd="sng" algn="ctr">
            <a:solidFill>
              <a:srgbClr val="CA6F00"/>
            </a:solidFill>
            <a:prstDash val="solid"/>
            <a:miter lim="800000"/>
          </a:ln>
          <a:effectLst>
            <a:glow rad="38100">
              <a:schemeClr val="bg1">
                <a:alpha val="65885"/>
              </a:schemeClr>
            </a:glo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rgbClr val="9452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87EDFB5-690E-C02F-BB9A-D62117C107F6}"/>
              </a:ext>
            </a:extLst>
          </p:cNvPr>
          <p:cNvSpPr/>
          <p:nvPr/>
        </p:nvSpPr>
        <p:spPr>
          <a:xfrm>
            <a:off x="5171736" y="2816118"/>
            <a:ext cx="214968" cy="399600"/>
          </a:xfrm>
          <a:prstGeom prst="roundRect">
            <a:avLst/>
          </a:prstGeom>
          <a:noFill/>
          <a:ln w="28575" cap="flat" cmpd="sng" algn="ctr">
            <a:solidFill>
              <a:srgbClr val="FF40FF"/>
            </a:solidFill>
            <a:prstDash val="solid"/>
            <a:miter lim="800000"/>
          </a:ln>
          <a:effectLst>
            <a:glow rad="38100">
              <a:schemeClr val="bg1">
                <a:alpha val="65885"/>
              </a:schemeClr>
            </a:glo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947A5-F885-57DE-46D1-2B211ABCB522}"/>
              </a:ext>
            </a:extLst>
          </p:cNvPr>
          <p:cNvSpPr txBox="1"/>
          <p:nvPr/>
        </p:nvSpPr>
        <p:spPr>
          <a:xfrm>
            <a:off x="2921069" y="5077135"/>
            <a:ext cx="2146230" cy="307777"/>
          </a:xfrm>
          <a:prstGeom prst="rect">
            <a:avLst/>
          </a:prstGeom>
          <a:solidFill>
            <a:srgbClr val="FF40FF"/>
          </a:solidFill>
          <a:effectLst/>
        </p:spPr>
        <p:txBody>
          <a:bodyPr wrap="square" lIns="36000" tIns="0" rIns="36000" bIns="0" rtlCol="0">
            <a:spAutoFit/>
          </a:bodyPr>
          <a:lstStyle/>
          <a:p>
            <a:pPr algn="ctr" defTabSz="457200"/>
            <a:r>
              <a:rPr lang="en-US" sz="2000" dirty="0">
                <a:solidFill>
                  <a:schemeClr val="bg1"/>
                </a:solidFill>
                <a:effectLst/>
              </a:rPr>
              <a:t>0</a:t>
            </a:r>
            <a:endParaRPr lang="en-CH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C20E71-6575-A491-5634-0805D584C639}"/>
              </a:ext>
            </a:extLst>
          </p:cNvPr>
          <p:cNvSpPr txBox="1"/>
          <p:nvPr/>
        </p:nvSpPr>
        <p:spPr>
          <a:xfrm>
            <a:off x="5143500" y="5077134"/>
            <a:ext cx="1910443" cy="307777"/>
          </a:xfrm>
          <a:prstGeom prst="rect">
            <a:avLst/>
          </a:prstGeom>
          <a:solidFill>
            <a:srgbClr val="CA6F00"/>
          </a:solidFill>
          <a:effectLst/>
        </p:spPr>
        <p:txBody>
          <a:bodyPr wrap="square" lIns="36000" tIns="0" rIns="36000" bIns="0" rtlCol="0">
            <a:spAutoFit/>
          </a:bodyPr>
          <a:lstStyle/>
          <a:p>
            <a:pPr algn="ctr" defTabSz="457200"/>
            <a:r>
              <a:rPr lang="en-US" sz="2000" dirty="0">
                <a:solidFill>
                  <a:schemeClr val="bg1"/>
                </a:solidFill>
                <a:effectLst/>
              </a:rPr>
              <a:t>2</a:t>
            </a:r>
            <a:endParaRPr lang="en-CH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B71600B-AADC-CFBD-57CE-81C4FEB596A3}"/>
              </a:ext>
            </a:extLst>
          </p:cNvPr>
          <p:cNvSpPr/>
          <p:nvPr/>
        </p:nvSpPr>
        <p:spPr>
          <a:xfrm>
            <a:off x="5895684" y="1191498"/>
            <a:ext cx="519404" cy="399600"/>
          </a:xfrm>
          <a:prstGeom prst="roundRect">
            <a:avLst/>
          </a:prstGeom>
          <a:noFill/>
          <a:ln w="28575" cap="flat" cmpd="sng" algn="ctr">
            <a:solidFill>
              <a:srgbClr val="CA6F00"/>
            </a:solidFill>
            <a:prstDash val="solid"/>
            <a:miter lim="800000"/>
          </a:ln>
          <a:effectLst>
            <a:glow rad="38100">
              <a:schemeClr val="bg1">
                <a:alpha val="65885"/>
              </a:schemeClr>
            </a:glo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srgbClr val="9452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E24439-DC3F-AB6C-4C77-D3558E547AAA}"/>
              </a:ext>
            </a:extLst>
          </p:cNvPr>
          <p:cNvSpPr txBox="1"/>
          <p:nvPr/>
        </p:nvSpPr>
        <p:spPr>
          <a:xfrm>
            <a:off x="5171736" y="3617455"/>
            <a:ext cx="3070628" cy="61555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 defTabSz="457200"/>
            <a: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  <a:t>Read#2 Mismatch Count</a:t>
            </a:r>
            <a:b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</a:br>
            <a:r>
              <a:rPr lang="en-CH" sz="2000" i="1" dirty="0">
                <a:solidFill>
                  <a:srgbClr val="4472C4"/>
                </a:solidFill>
                <a:latin typeface="Corbel" panose="020B0503020204020204" pitchFamily="34" charset="0"/>
              </a:rPr>
              <a:t>(Fixed width)</a:t>
            </a:r>
          </a:p>
        </p:txBody>
      </p: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ECF45581-C7FD-037D-C05D-BFC54454B40E}"/>
              </a:ext>
            </a:extLst>
          </p:cNvPr>
          <p:cNvCxnSpPr>
            <a:cxnSpLocks/>
          </p:cNvCxnSpPr>
          <p:nvPr/>
        </p:nvCxnSpPr>
        <p:spPr>
          <a:xfrm rot="10800000">
            <a:off x="5886452" y="3244310"/>
            <a:ext cx="470037" cy="395102"/>
          </a:xfrm>
          <a:prstGeom prst="curvedConnector3">
            <a:avLst>
              <a:gd name="adj1" fmla="val 50000"/>
            </a:avLst>
          </a:prstGeom>
          <a:noFill/>
          <a:ln w="12700" cap="flat" cmpd="sng" algn="ctr">
            <a:solidFill>
              <a:srgbClr val="4472C4"/>
            </a:solidFill>
            <a:prstDash val="sysDash"/>
            <a:miter lim="800000"/>
            <a:headEnd type="oval" w="sm" len="sm"/>
            <a:tailEnd type="oval" w="sm" len="sm"/>
          </a:ln>
          <a:effectLst/>
        </p:spPr>
      </p:cxn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B3F491F-B78A-8EBA-7D7D-39EDBF06CF5E}"/>
              </a:ext>
            </a:extLst>
          </p:cNvPr>
          <p:cNvSpPr/>
          <p:nvPr/>
        </p:nvSpPr>
        <p:spPr>
          <a:xfrm>
            <a:off x="5399826" y="2816118"/>
            <a:ext cx="957578" cy="399600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A36419FF-8A22-E7E7-973D-73B7E9153A6D}"/>
              </a:ext>
            </a:extLst>
          </p:cNvPr>
          <p:cNvSpPr/>
          <p:nvPr/>
        </p:nvSpPr>
        <p:spPr>
          <a:xfrm>
            <a:off x="2926512" y="1774765"/>
            <a:ext cx="4813968" cy="828868"/>
          </a:xfrm>
          <a:prstGeom prst="rightArrow">
            <a:avLst/>
          </a:prstGeom>
          <a:solidFill>
            <a:srgbClr val="7190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latin typeface="Corbel" panose="020B0503020204020204" pitchFamily="34" charset="0"/>
              </a:rPr>
              <a:t>Sequential Scan</a:t>
            </a:r>
          </a:p>
        </p:txBody>
      </p:sp>
    </p:spTree>
    <p:extLst>
      <p:ext uri="{BB962C8B-B14F-4D97-AF65-F5344CB8AC3E}">
        <p14:creationId xmlns:p14="http://schemas.microsoft.com/office/powerpoint/2010/main" val="153356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3" grpId="0" animBg="1"/>
      <p:bldP spid="23" grpId="1" animBg="1"/>
      <p:bldP spid="24" grpId="0" animBg="1"/>
      <p:bldP spid="24" grpId="1" animBg="1"/>
      <p:bldP spid="25" grpId="0" animBg="1"/>
      <p:bldP spid="26" grpId="0"/>
      <p:bldP spid="30" grpId="0" animBg="1"/>
      <p:bldP spid="3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35DF-A10D-34E7-88DA-1DB0C338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SAGe’s Algorithm Architecture Co-Design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10DEA97A-56F2-935F-2C21-6A3037FCC18E}"/>
              </a:ext>
            </a:extLst>
          </p:cNvPr>
          <p:cNvCxnSpPr>
            <a:cxnSpLocks/>
          </p:cNvCxnSpPr>
          <p:nvPr/>
        </p:nvCxnSpPr>
        <p:spPr>
          <a:xfrm>
            <a:off x="2870655" y="3548145"/>
            <a:ext cx="4478145" cy="488264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38083"/>
            </a:solidFill>
            <a:prstDash val="solid"/>
            <a:miter lim="800000"/>
            <a:headEnd type="triangle" w="lg" len="med"/>
            <a:tailEnd type="none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21C51E66-F98B-AF3A-1BBB-807234528F72}"/>
              </a:ext>
            </a:extLst>
          </p:cNvPr>
          <p:cNvSpPr/>
          <p:nvPr/>
        </p:nvSpPr>
        <p:spPr>
          <a:xfrm>
            <a:off x="5070058" y="3687713"/>
            <a:ext cx="199975" cy="172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526697C-D58E-3EC5-1EA2-128EBDBEC4E3}"/>
              </a:ext>
            </a:extLst>
          </p:cNvPr>
          <p:cNvSpPr/>
          <p:nvPr/>
        </p:nvSpPr>
        <p:spPr>
          <a:xfrm>
            <a:off x="359153" y="2143313"/>
            <a:ext cx="1323863" cy="2521381"/>
          </a:xfrm>
          <a:prstGeom prst="roundRect">
            <a:avLst>
              <a:gd name="adj" fmla="val 0"/>
            </a:avLst>
          </a:prstGeom>
          <a:solidFill>
            <a:srgbClr val="DACCF1"/>
          </a:solidFill>
          <a:ln w="28575" cap="flat" cmpd="sng" algn="ctr">
            <a:solidFill>
              <a:srgbClr val="8C3FCA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Genome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Analysis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46E5924-1670-4300-5C2A-6613135567EC}"/>
              </a:ext>
            </a:extLst>
          </p:cNvPr>
          <p:cNvSpPr/>
          <p:nvPr/>
        </p:nvSpPr>
        <p:spPr>
          <a:xfrm>
            <a:off x="1683016" y="2347618"/>
            <a:ext cx="5497328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Request Data with  </a:t>
            </a: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SAGe’s Interface Commands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BE31315-7C4C-E41A-65DF-A4AE9C257BD4}"/>
              </a:ext>
            </a:extLst>
          </p:cNvPr>
          <p:cNvCxnSpPr>
            <a:cxnSpLocks/>
          </p:cNvCxnSpPr>
          <p:nvPr/>
        </p:nvCxnSpPr>
        <p:spPr>
          <a:xfrm>
            <a:off x="1685216" y="2740430"/>
            <a:ext cx="5663584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tailEnd type="triangle" w="lg" len="med"/>
          </a:ln>
          <a:effectLst/>
        </p:spPr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9F15F8CE-A4F4-19B7-EDDA-304BA395FE40}"/>
              </a:ext>
            </a:extLst>
          </p:cNvPr>
          <p:cNvSpPr/>
          <p:nvPr/>
        </p:nvSpPr>
        <p:spPr>
          <a:xfrm>
            <a:off x="1711703" y="3687713"/>
            <a:ext cx="2218538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Send </a:t>
            </a:r>
            <a:b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Prepared Data 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in Desired Format</a:t>
            </a:r>
            <a:endParaRPr kumimoji="0" lang="ko-KR" altLang="en-US" sz="20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CFCA1F73-1E6A-A2D7-8DB3-D44FEC5CE0B8}"/>
              </a:ext>
            </a:extLst>
          </p:cNvPr>
          <p:cNvSpPr/>
          <p:nvPr/>
        </p:nvSpPr>
        <p:spPr>
          <a:xfrm rot="10800000">
            <a:off x="1673699" y="3147186"/>
            <a:ext cx="449738" cy="263368"/>
          </a:xfrm>
          <a:prstGeom prst="rightArrow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6A97E44-09D1-A173-E448-55E19584E1F8}"/>
              </a:ext>
            </a:extLst>
          </p:cNvPr>
          <p:cNvSpPr/>
          <p:nvPr/>
        </p:nvSpPr>
        <p:spPr>
          <a:xfrm>
            <a:off x="3892797" y="3358599"/>
            <a:ext cx="2325827" cy="61786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Receive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Compressed Data</a:t>
            </a:r>
            <a:endParaRPr lang="ko-KR" altLang="en-US" sz="2000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Graphic 41" descr="Database">
            <a:extLst>
              <a:ext uri="{FF2B5EF4-FFF2-40B4-BE49-F238E27FC236}">
                <a16:creationId xmlns:a16="http://schemas.microsoft.com/office/drawing/2014/main" id="{B45FD368-F8A0-8536-377D-B7F181E5C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702" y="2307234"/>
            <a:ext cx="2359238" cy="217321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770BFF-4971-5D30-E70A-F5FC6F031EFD}"/>
              </a:ext>
            </a:extLst>
          </p:cNvPr>
          <p:cNvSpPr txBox="1"/>
          <p:nvPr/>
        </p:nvSpPr>
        <p:spPr>
          <a:xfrm>
            <a:off x="6687991" y="1881386"/>
            <a:ext cx="26759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SAGe-Compressed </a:t>
            </a:r>
            <a:b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</a:b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Genomic Data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76B6CB-0BEC-DA9A-BE48-3E79620D7D85}"/>
              </a:ext>
            </a:extLst>
          </p:cNvPr>
          <p:cNvSpPr txBox="1"/>
          <p:nvPr/>
        </p:nvSpPr>
        <p:spPr>
          <a:xfrm>
            <a:off x="6687991" y="4302147"/>
            <a:ext cx="2772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 Operate w/ SAGe </a:t>
            </a:r>
          </a:p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Data Layout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5F3651-D1E8-C3BB-12F0-BBFA0D3A1F0E}"/>
              </a:ext>
            </a:extLst>
          </p:cNvPr>
          <p:cNvSpPr/>
          <p:nvPr/>
        </p:nvSpPr>
        <p:spPr>
          <a:xfrm>
            <a:off x="2841079" y="2901454"/>
            <a:ext cx="1959966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Decompress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&amp; Reformat</a:t>
            </a:r>
            <a:endParaRPr lang="ko-KR" altLang="en-US" sz="2000" b="1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AE2556-7DA1-812A-54C1-80E117BE0385}"/>
              </a:ext>
            </a:extLst>
          </p:cNvPr>
          <p:cNvSpPr/>
          <p:nvPr/>
        </p:nvSpPr>
        <p:spPr>
          <a:xfrm>
            <a:off x="7101412" y="4324721"/>
            <a:ext cx="1930045" cy="1273404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E41EC9-C97F-19B3-9B24-7D6FD4BBF145}"/>
              </a:ext>
            </a:extLst>
          </p:cNvPr>
          <p:cNvSpPr/>
          <p:nvPr/>
        </p:nvSpPr>
        <p:spPr>
          <a:xfrm>
            <a:off x="6892501" y="1533378"/>
            <a:ext cx="2218537" cy="2768769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DED380-89DB-46B0-5BF4-C3233AA91AF1}"/>
              </a:ext>
            </a:extLst>
          </p:cNvPr>
          <p:cNvSpPr/>
          <p:nvPr/>
        </p:nvSpPr>
        <p:spPr>
          <a:xfrm>
            <a:off x="112542" y="1533378"/>
            <a:ext cx="6782160" cy="4135902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5BBEED-82D8-93D9-FE32-654F8253D4AC}"/>
              </a:ext>
            </a:extLst>
          </p:cNvPr>
          <p:cNvSpPr/>
          <p:nvPr/>
        </p:nvSpPr>
        <p:spPr>
          <a:xfrm>
            <a:off x="1954857" y="2999020"/>
            <a:ext cx="886222" cy="574540"/>
          </a:xfrm>
          <a:prstGeom prst="roundRect">
            <a:avLst>
              <a:gd name="adj" fmla="val 0"/>
            </a:avLst>
          </a:prstGeom>
          <a:solidFill>
            <a:srgbClr val="E9F9E3"/>
          </a:solidFill>
          <a:ln w="28575" cap="flat" cmpd="sng" algn="ctr">
            <a:solidFill>
              <a:srgbClr val="7EA26B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SAGe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HW </a:t>
            </a:r>
          </a:p>
        </p:txBody>
      </p:sp>
    </p:spTree>
    <p:extLst>
      <p:ext uri="{BB962C8B-B14F-4D97-AF65-F5344CB8AC3E}">
        <p14:creationId xmlns:p14="http://schemas.microsoft.com/office/powerpoint/2010/main" val="309779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162A77-F6A4-5AEE-F837-0A20D75D9F09}"/>
              </a:ext>
            </a:extLst>
          </p:cNvPr>
          <p:cNvCxnSpPr>
            <a:cxnSpLocks/>
          </p:cNvCxnSpPr>
          <p:nvPr/>
        </p:nvCxnSpPr>
        <p:spPr>
          <a:xfrm>
            <a:off x="6074477" y="5433289"/>
            <a:ext cx="1906511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57AF486-8A38-012F-2937-B45366ED2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Hardware for Data Preparation</a:t>
            </a:r>
            <a:endParaRPr lang="en-CH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724F91-05B6-AF91-93D5-9753D7C520D4}"/>
              </a:ext>
            </a:extLst>
          </p:cNvPr>
          <p:cNvSpPr/>
          <p:nvPr/>
        </p:nvSpPr>
        <p:spPr>
          <a:xfrm>
            <a:off x="1739616" y="1313922"/>
            <a:ext cx="4733794" cy="2356124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ADFE-9A69-BDCC-3331-C9A1389D1429}"/>
              </a:ext>
            </a:extLst>
          </p:cNvPr>
          <p:cNvSpPr/>
          <p:nvPr/>
        </p:nvSpPr>
        <p:spPr>
          <a:xfrm>
            <a:off x="1643686" y="4416625"/>
            <a:ext cx="4829724" cy="1242178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C2FC8-3CFF-0674-2530-5312EED5DCE4}"/>
              </a:ext>
            </a:extLst>
          </p:cNvPr>
          <p:cNvSpPr txBox="1"/>
          <p:nvPr/>
        </p:nvSpPr>
        <p:spPr>
          <a:xfrm>
            <a:off x="6395364" y="5573023"/>
            <a:ext cx="1953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Decompressed</a:t>
            </a:r>
          </a:p>
          <a:p>
            <a:r>
              <a:rPr lang="en-GB" sz="2000" dirty="0">
                <a:solidFill>
                  <a:prstClr val="black"/>
                </a:solidFill>
                <a:latin typeface="Corbel" panose="020B0503020204020204" pitchFamily="34" charset="0"/>
              </a:rPr>
              <a:t>and Formatted</a:t>
            </a: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Reads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DC0C22D-32CA-9389-A1EE-F1416D7AB125}"/>
              </a:ext>
            </a:extLst>
          </p:cNvPr>
          <p:cNvCxnSpPr>
            <a:cxnSpLocks/>
          </p:cNvCxnSpPr>
          <p:nvPr/>
        </p:nvCxnSpPr>
        <p:spPr>
          <a:xfrm>
            <a:off x="6473410" y="2408034"/>
            <a:ext cx="456349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22AC82-49BA-6672-EE3A-45083F1DD898}"/>
              </a:ext>
            </a:extLst>
          </p:cNvPr>
          <p:cNvCxnSpPr>
            <a:cxnSpLocks/>
          </p:cNvCxnSpPr>
          <p:nvPr/>
        </p:nvCxnSpPr>
        <p:spPr>
          <a:xfrm flipH="1">
            <a:off x="6493339" y="2583796"/>
            <a:ext cx="436420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746B687-AA45-E64A-4230-E4DC3965472B}"/>
              </a:ext>
            </a:extLst>
          </p:cNvPr>
          <p:cNvSpPr/>
          <p:nvPr/>
        </p:nvSpPr>
        <p:spPr>
          <a:xfrm>
            <a:off x="7980988" y="1313922"/>
            <a:ext cx="934871" cy="4299296"/>
          </a:xfrm>
          <a:prstGeom prst="rect">
            <a:avLst/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vert="vert270" lIns="0" rIns="5400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bel" panose="020B0503020204020204" pitchFamily="34" charset="0"/>
              </a:rPr>
              <a:t>Genome Analysis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645EEF-4CCF-0C25-CD74-184DBFDDDD2C}"/>
              </a:ext>
            </a:extLst>
          </p:cNvPr>
          <p:cNvSpPr txBox="1"/>
          <p:nvPr/>
        </p:nvSpPr>
        <p:spPr>
          <a:xfrm>
            <a:off x="1651629" y="994501"/>
            <a:ext cx="2609446" cy="362856"/>
          </a:xfrm>
          <a:prstGeom prst="rect">
            <a:avLst/>
          </a:prstGeom>
          <a:noFill/>
        </p:spPr>
        <p:txBody>
          <a:bodyPr wrap="square" lIns="67732" tIns="0" rtlCol="0">
            <a:spAutoFit/>
          </a:bodyPr>
          <a:lstStyle/>
          <a:p>
            <a:pPr defTabSz="914400">
              <a:lnSpc>
                <a:spcPct val="85000"/>
              </a:lnSpc>
            </a:pPr>
            <a:r>
              <a:rPr lang="en-CH" sz="2400" b="1" i="1" dirty="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Scan Unit (SU)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5C0897-87A6-524C-298B-01495458E5F4}"/>
              </a:ext>
            </a:extLst>
          </p:cNvPr>
          <p:cNvSpPr txBox="1"/>
          <p:nvPr/>
        </p:nvSpPr>
        <p:spPr>
          <a:xfrm>
            <a:off x="1578953" y="4100960"/>
            <a:ext cx="4372406" cy="362856"/>
          </a:xfrm>
          <a:prstGeom prst="rect">
            <a:avLst/>
          </a:prstGeom>
          <a:noFill/>
        </p:spPr>
        <p:txBody>
          <a:bodyPr wrap="square" lIns="67732" tIns="0" rtlCol="0">
            <a:spAutoFit/>
          </a:bodyPr>
          <a:lstStyle/>
          <a:p>
            <a:pPr defTabSz="914400">
              <a:lnSpc>
                <a:spcPct val="85000"/>
              </a:lnSpc>
            </a:pPr>
            <a:r>
              <a:rPr lang="en-CH" sz="2400" b="1" i="1" dirty="0">
                <a:solidFill>
                  <a:srgbClr val="5B9BD5">
                    <a:lumMod val="75000"/>
                  </a:srgbClr>
                </a:solidFill>
                <a:latin typeface="Corbel" panose="020B0503020204020204" pitchFamily="34" charset="0"/>
              </a:rPr>
              <a:t>Read Construction Unit (RCU)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49A1CF-2F10-A877-A52F-300CB38504F8}"/>
              </a:ext>
            </a:extLst>
          </p:cNvPr>
          <p:cNvSpPr/>
          <p:nvPr/>
        </p:nvSpPr>
        <p:spPr>
          <a:xfrm>
            <a:off x="6929759" y="1325259"/>
            <a:ext cx="516835" cy="388995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2400" b="1" i="1" kern="0" dirty="0">
                <a:solidFill>
                  <a:srgbClr val="FFC000">
                    <a:lumMod val="75000"/>
                  </a:srgbClr>
                </a:solidFill>
                <a:latin typeface="Corbel" panose="020B0503020204020204" pitchFamily="34" charset="0"/>
              </a:rPr>
              <a:t>C</a:t>
            </a:r>
            <a:r>
              <a:rPr kumimoji="0" lang="en-CH" sz="2400" b="1" i="1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ontrol Unit (CU)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1C5AEF-4578-BC37-50C2-B6F3485102DD}"/>
              </a:ext>
            </a:extLst>
          </p:cNvPr>
          <p:cNvCxnSpPr>
            <a:cxnSpLocks/>
          </p:cNvCxnSpPr>
          <p:nvPr/>
        </p:nvCxnSpPr>
        <p:spPr>
          <a:xfrm>
            <a:off x="6473410" y="4776860"/>
            <a:ext cx="456349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D159427-BAE9-6978-A6EE-4FF59ACE0730}"/>
              </a:ext>
            </a:extLst>
          </p:cNvPr>
          <p:cNvCxnSpPr>
            <a:cxnSpLocks/>
          </p:cNvCxnSpPr>
          <p:nvPr/>
        </p:nvCxnSpPr>
        <p:spPr>
          <a:xfrm flipH="1">
            <a:off x="6493339" y="4952622"/>
            <a:ext cx="436420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EFC02C3-4361-508E-9181-998D5F461831}"/>
              </a:ext>
            </a:extLst>
          </p:cNvPr>
          <p:cNvSpPr/>
          <p:nvPr/>
        </p:nvSpPr>
        <p:spPr>
          <a:xfrm>
            <a:off x="8775778" y="1305933"/>
            <a:ext cx="377687" cy="4323160"/>
          </a:xfrm>
          <a:prstGeom prst="rect">
            <a:avLst/>
          </a:prstGeom>
          <a:gradFill>
            <a:gsLst>
              <a:gs pos="39000">
                <a:srgbClr val="F1EFF2"/>
              </a:gs>
              <a:gs pos="0">
                <a:srgbClr val="E8E6E6"/>
              </a:gs>
              <a:gs pos="100000">
                <a:sysClr val="window" lastClr="FFFFFF"/>
              </a:gs>
            </a:gsLst>
            <a:lin ang="0" scaled="0"/>
          </a:gradFill>
          <a:ln w="15875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1" i="1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F24919-02C4-EC85-7B2F-48560629F353}"/>
              </a:ext>
            </a:extLst>
          </p:cNvPr>
          <p:cNvCxnSpPr>
            <a:cxnSpLocks/>
          </p:cNvCxnSpPr>
          <p:nvPr/>
        </p:nvCxnSpPr>
        <p:spPr>
          <a:xfrm flipV="1">
            <a:off x="5667952" y="3670046"/>
            <a:ext cx="0" cy="746579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9E725C0-D69A-FED1-E1F7-178BE4DB125C}"/>
              </a:ext>
            </a:extLst>
          </p:cNvPr>
          <p:cNvCxnSpPr>
            <a:cxnSpLocks/>
          </p:cNvCxnSpPr>
          <p:nvPr/>
        </p:nvCxnSpPr>
        <p:spPr>
          <a:xfrm>
            <a:off x="5852757" y="3670046"/>
            <a:ext cx="0" cy="746579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7B994EB-E8AD-10E0-D6B5-32294852982B}"/>
              </a:ext>
            </a:extLst>
          </p:cNvPr>
          <p:cNvSpPr/>
          <p:nvPr/>
        </p:nvSpPr>
        <p:spPr>
          <a:xfrm>
            <a:off x="1879736" y="1417016"/>
            <a:ext cx="1381437" cy="470315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Config. </a:t>
            </a:r>
            <a:b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Registers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0CD272-95E4-C939-633B-1C8C1B579A91}"/>
              </a:ext>
            </a:extLst>
          </p:cNvPr>
          <p:cNvSpPr txBox="1"/>
          <p:nvPr/>
        </p:nvSpPr>
        <p:spPr>
          <a:xfrm>
            <a:off x="-23906" y="2130286"/>
            <a:ext cx="1632206" cy="879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Position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Arrays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endParaRPr lang="en-CH" sz="2000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ED9D7B-5469-42AD-7CC6-C8B4C5C38554}"/>
              </a:ext>
            </a:extLst>
          </p:cNvPr>
          <p:cNvSpPr txBox="1"/>
          <p:nvPr/>
        </p:nvSpPr>
        <p:spPr>
          <a:xfrm>
            <a:off x="98474" y="3003549"/>
            <a:ext cx="153893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Position Guide Arrays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F21599-F1C4-F2CB-4039-3E05CEEDA0D3}"/>
              </a:ext>
            </a:extLst>
          </p:cNvPr>
          <p:cNvSpPr txBox="1"/>
          <p:nvPr/>
        </p:nvSpPr>
        <p:spPr>
          <a:xfrm>
            <a:off x="33102" y="1358436"/>
            <a:ext cx="1584393" cy="571695"/>
          </a:xfrm>
          <a:prstGeom prst="rect">
            <a:avLst/>
          </a:prstGeom>
          <a:noFill/>
        </p:spPr>
        <p:txBody>
          <a:bodyPr wrap="square" lIns="67732" t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Array Config. Parameters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893381-55AD-15E6-603C-B3BA6EC7A377}"/>
              </a:ext>
            </a:extLst>
          </p:cNvPr>
          <p:cNvGrpSpPr/>
          <p:nvPr/>
        </p:nvGrpSpPr>
        <p:grpSpPr>
          <a:xfrm>
            <a:off x="1493658" y="1633208"/>
            <a:ext cx="239513" cy="1688796"/>
            <a:chOff x="1493658" y="1633208"/>
            <a:chExt cx="239513" cy="1688796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1DE1A29-B5E1-1604-35CA-BB6530D9D782}"/>
                </a:ext>
              </a:extLst>
            </p:cNvPr>
            <p:cNvCxnSpPr>
              <a:cxnSpLocks/>
            </p:cNvCxnSpPr>
            <p:nvPr/>
          </p:nvCxnSpPr>
          <p:spPr>
            <a:xfrm>
              <a:off x="1493658" y="1633208"/>
              <a:ext cx="223200" cy="0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med"/>
            </a:ln>
            <a:effectLst/>
          </p:spPr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70516D2E-4D23-CA96-291E-56234F5A62DD}"/>
                </a:ext>
              </a:extLst>
            </p:cNvPr>
            <p:cNvCxnSpPr>
              <a:cxnSpLocks/>
            </p:cNvCxnSpPr>
            <p:nvPr/>
          </p:nvCxnSpPr>
          <p:spPr>
            <a:xfrm>
              <a:off x="1509971" y="2439732"/>
              <a:ext cx="223200" cy="0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med"/>
            </a:ln>
            <a:effectLst/>
          </p:spPr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55B65B23-1B37-9F39-5889-5C91FC43A7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9971" y="3322003"/>
              <a:ext cx="223200" cy="1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med"/>
            </a:ln>
            <a:effectLst/>
          </p:spPr>
        </p:cxn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D35DF032-5F1C-759E-ECFA-5AA9EF97FA74}"/>
              </a:ext>
            </a:extLst>
          </p:cNvPr>
          <p:cNvSpPr/>
          <p:nvPr/>
        </p:nvSpPr>
        <p:spPr>
          <a:xfrm>
            <a:off x="1879538" y="2285060"/>
            <a:ext cx="1381437" cy="440789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Array </a:t>
            </a:r>
            <a:b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Registers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42A65B8-C1BC-2EAE-C34C-F5E36FAFF62B}"/>
              </a:ext>
            </a:extLst>
          </p:cNvPr>
          <p:cNvSpPr/>
          <p:nvPr/>
        </p:nvSpPr>
        <p:spPr>
          <a:xfrm flipV="1">
            <a:off x="3802307" y="1417010"/>
            <a:ext cx="2593057" cy="2174603"/>
          </a:xfrm>
          <a:prstGeom prst="rect">
            <a:avLst/>
          </a:prstGeom>
          <a:solidFill>
            <a:srgbClr val="E0EED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A9DCC67-7416-0047-A075-5D2A87451569}"/>
              </a:ext>
            </a:extLst>
          </p:cNvPr>
          <p:cNvSpPr txBox="1"/>
          <p:nvPr/>
        </p:nvSpPr>
        <p:spPr>
          <a:xfrm>
            <a:off x="3873640" y="2378122"/>
            <a:ext cx="2521724" cy="2523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Scan Logic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02F81DE-9D94-C9ED-B8ED-B357B527D0F2}"/>
              </a:ext>
            </a:extLst>
          </p:cNvPr>
          <p:cNvCxnSpPr>
            <a:cxnSpLocks/>
          </p:cNvCxnSpPr>
          <p:nvPr/>
        </p:nvCxnSpPr>
        <p:spPr>
          <a:xfrm flipV="1">
            <a:off x="3240749" y="3313217"/>
            <a:ext cx="555114" cy="0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7F7063E0-BBA2-7DFC-D7A7-9F01D50FF2B4}"/>
              </a:ext>
            </a:extLst>
          </p:cNvPr>
          <p:cNvSpPr txBox="1"/>
          <p:nvPr/>
        </p:nvSpPr>
        <p:spPr>
          <a:xfrm>
            <a:off x="-1918" y="4701284"/>
            <a:ext cx="153893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Consensus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Sequence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D9B7729F-D823-D44C-AA1A-8C82D6CF4FC6}"/>
              </a:ext>
            </a:extLst>
          </p:cNvPr>
          <p:cNvCxnSpPr>
            <a:cxnSpLocks/>
          </p:cNvCxnSpPr>
          <p:nvPr/>
        </p:nvCxnSpPr>
        <p:spPr>
          <a:xfrm flipV="1">
            <a:off x="1409579" y="5010214"/>
            <a:ext cx="223200" cy="1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tailEnd type="triangle" w="lg" len="med"/>
          </a:ln>
          <a:effectLst/>
        </p:spPr>
      </p:cxn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0C35133-9AB1-6042-0A7F-396C273FA8BA}"/>
              </a:ext>
            </a:extLst>
          </p:cNvPr>
          <p:cNvSpPr/>
          <p:nvPr/>
        </p:nvSpPr>
        <p:spPr>
          <a:xfrm flipV="1">
            <a:off x="3790963" y="4478069"/>
            <a:ext cx="2604401" cy="11093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8E6598A-436F-2334-9C9E-F1858E1E98D6}"/>
              </a:ext>
            </a:extLst>
          </p:cNvPr>
          <p:cNvSpPr txBox="1"/>
          <p:nvPr/>
        </p:nvSpPr>
        <p:spPr>
          <a:xfrm>
            <a:off x="3816088" y="4776860"/>
            <a:ext cx="2579275" cy="49859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Construction</a:t>
            </a:r>
          </a:p>
          <a:p>
            <a:pPr algn="ctr">
              <a:lnSpc>
                <a:spcPct val="80000"/>
              </a:lnSpc>
            </a:pP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Logic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4ACC0451-75EB-00A9-FCF8-C42AA831CD78}"/>
              </a:ext>
            </a:extLst>
          </p:cNvPr>
          <p:cNvCxnSpPr>
            <a:cxnSpLocks/>
          </p:cNvCxnSpPr>
          <p:nvPr/>
        </p:nvCxnSpPr>
        <p:spPr>
          <a:xfrm>
            <a:off x="3132458" y="5046040"/>
            <a:ext cx="652786" cy="1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A6F320E-4342-4874-59D3-776C08604791}"/>
              </a:ext>
            </a:extLst>
          </p:cNvPr>
          <p:cNvSpPr/>
          <p:nvPr/>
        </p:nvSpPr>
        <p:spPr>
          <a:xfrm>
            <a:off x="1774219" y="4677415"/>
            <a:ext cx="1482350" cy="73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Consensus</a:t>
            </a:r>
          </a:p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i="1" kern="0" dirty="0">
                <a:solidFill>
                  <a:prstClr val="black"/>
                </a:solidFill>
                <a:latin typeface="Corbel" panose="020B0503020204020204" pitchFamily="34" charset="0"/>
              </a:rPr>
              <a:t>Sequence</a:t>
            </a:r>
            <a:br>
              <a:rPr lang="en-CH" sz="1600" i="1" kern="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i="1" kern="0" dirty="0">
                <a:solidFill>
                  <a:prstClr val="black"/>
                </a:solidFill>
                <a:latin typeface="Corbel" panose="020B0503020204020204" pitchFamily="34" charset="0"/>
              </a:rPr>
              <a:t>Register</a:t>
            </a: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B31FE0AE-803A-FA3E-16EB-18ECEE918146}"/>
              </a:ext>
            </a:extLst>
          </p:cNvPr>
          <p:cNvSpPr/>
          <p:nvPr/>
        </p:nvSpPr>
        <p:spPr>
          <a:xfrm>
            <a:off x="1880032" y="3105684"/>
            <a:ext cx="1381437" cy="440789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Guide Array </a:t>
            </a:r>
            <a:b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Registers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46AF93D-E423-120B-8DB4-F065D5717055}"/>
              </a:ext>
            </a:extLst>
          </p:cNvPr>
          <p:cNvCxnSpPr>
            <a:cxnSpLocks/>
          </p:cNvCxnSpPr>
          <p:nvPr/>
        </p:nvCxnSpPr>
        <p:spPr>
          <a:xfrm flipV="1">
            <a:off x="3260975" y="2511172"/>
            <a:ext cx="555114" cy="0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EB7A05-FE41-B903-A3A6-839169C371EA}"/>
              </a:ext>
            </a:extLst>
          </p:cNvPr>
          <p:cNvCxnSpPr>
            <a:cxnSpLocks/>
          </p:cNvCxnSpPr>
          <p:nvPr/>
        </p:nvCxnSpPr>
        <p:spPr>
          <a:xfrm flipV="1">
            <a:off x="3260975" y="1633208"/>
            <a:ext cx="555114" cy="0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0521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1" grpId="0" animBg="1"/>
      <p:bldP spid="13" grpId="0"/>
      <p:bldP spid="14" grpId="0"/>
      <p:bldP spid="15" grpId="0" animBg="1"/>
      <p:bldP spid="22" grpId="0" animBg="1"/>
      <p:bldP spid="30" grpId="0" animBg="1"/>
      <p:bldP spid="32" grpId="0"/>
      <p:bldP spid="33" grpId="0"/>
      <p:bldP spid="35" grpId="0"/>
      <p:bldP spid="59" grpId="0" animBg="1"/>
      <p:bldP spid="62" grpId="0" animBg="1"/>
      <p:bldP spid="63" grpId="0"/>
      <p:bldP spid="110" grpId="0"/>
      <p:bldP spid="113" grpId="0" animBg="1"/>
      <p:bldP spid="117" grpId="0"/>
      <p:bldP spid="129" grpId="0" animBg="1"/>
      <p:bldP spid="19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162A77-F6A4-5AEE-F837-0A20D75D9F09}"/>
              </a:ext>
            </a:extLst>
          </p:cNvPr>
          <p:cNvCxnSpPr>
            <a:cxnSpLocks/>
          </p:cNvCxnSpPr>
          <p:nvPr/>
        </p:nvCxnSpPr>
        <p:spPr>
          <a:xfrm>
            <a:off x="6074477" y="5433289"/>
            <a:ext cx="1906511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57AF486-8A38-012F-2937-B45366ED2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Hardware for Data Preparation</a:t>
            </a:r>
            <a:endParaRPr lang="en-CH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724F91-05B6-AF91-93D5-9753D7C520D4}"/>
              </a:ext>
            </a:extLst>
          </p:cNvPr>
          <p:cNvSpPr/>
          <p:nvPr/>
        </p:nvSpPr>
        <p:spPr>
          <a:xfrm>
            <a:off x="1739616" y="1313922"/>
            <a:ext cx="4733794" cy="2356124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ADFE-9A69-BDCC-3331-C9A1389D1429}"/>
              </a:ext>
            </a:extLst>
          </p:cNvPr>
          <p:cNvSpPr/>
          <p:nvPr/>
        </p:nvSpPr>
        <p:spPr>
          <a:xfrm>
            <a:off x="1643686" y="4416625"/>
            <a:ext cx="4829724" cy="1242178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C2FC8-3CFF-0674-2530-5312EED5DCE4}"/>
              </a:ext>
            </a:extLst>
          </p:cNvPr>
          <p:cNvSpPr txBox="1"/>
          <p:nvPr/>
        </p:nvSpPr>
        <p:spPr>
          <a:xfrm>
            <a:off x="6395364" y="5573023"/>
            <a:ext cx="1953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Decompressed</a:t>
            </a:r>
          </a:p>
          <a:p>
            <a:r>
              <a:rPr lang="en-GB" sz="2000" dirty="0">
                <a:solidFill>
                  <a:prstClr val="black"/>
                </a:solidFill>
                <a:latin typeface="Corbel" panose="020B0503020204020204" pitchFamily="34" charset="0"/>
              </a:rPr>
              <a:t>and Formatted</a:t>
            </a: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Reads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DC0C22D-32CA-9389-A1EE-F1416D7AB125}"/>
              </a:ext>
            </a:extLst>
          </p:cNvPr>
          <p:cNvCxnSpPr>
            <a:cxnSpLocks/>
          </p:cNvCxnSpPr>
          <p:nvPr/>
        </p:nvCxnSpPr>
        <p:spPr>
          <a:xfrm>
            <a:off x="6473410" y="2408034"/>
            <a:ext cx="456349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22AC82-49BA-6672-EE3A-45083F1DD898}"/>
              </a:ext>
            </a:extLst>
          </p:cNvPr>
          <p:cNvCxnSpPr>
            <a:cxnSpLocks/>
          </p:cNvCxnSpPr>
          <p:nvPr/>
        </p:nvCxnSpPr>
        <p:spPr>
          <a:xfrm flipH="1">
            <a:off x="6493339" y="2583796"/>
            <a:ext cx="436420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746B687-AA45-E64A-4230-E4DC3965472B}"/>
              </a:ext>
            </a:extLst>
          </p:cNvPr>
          <p:cNvSpPr/>
          <p:nvPr/>
        </p:nvSpPr>
        <p:spPr>
          <a:xfrm>
            <a:off x="7980988" y="1313922"/>
            <a:ext cx="934871" cy="4299296"/>
          </a:xfrm>
          <a:prstGeom prst="rect">
            <a:avLst/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vert="vert270" lIns="0" rIns="5400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bel" panose="020B0503020204020204" pitchFamily="34" charset="0"/>
              </a:rPr>
              <a:t>Genome Analysis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645EEF-4CCF-0C25-CD74-184DBFDDDD2C}"/>
              </a:ext>
            </a:extLst>
          </p:cNvPr>
          <p:cNvSpPr txBox="1"/>
          <p:nvPr/>
        </p:nvSpPr>
        <p:spPr>
          <a:xfrm>
            <a:off x="1651629" y="994501"/>
            <a:ext cx="2609446" cy="362856"/>
          </a:xfrm>
          <a:prstGeom prst="rect">
            <a:avLst/>
          </a:prstGeom>
          <a:noFill/>
        </p:spPr>
        <p:txBody>
          <a:bodyPr wrap="square" lIns="67732" tIns="0" rtlCol="0">
            <a:spAutoFit/>
          </a:bodyPr>
          <a:lstStyle/>
          <a:p>
            <a:pPr defTabSz="914400">
              <a:lnSpc>
                <a:spcPct val="85000"/>
              </a:lnSpc>
            </a:pPr>
            <a:r>
              <a:rPr lang="en-CH" sz="2400" b="1" i="1" dirty="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Scan Unit (SU)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5C0897-87A6-524C-298B-01495458E5F4}"/>
              </a:ext>
            </a:extLst>
          </p:cNvPr>
          <p:cNvSpPr txBox="1"/>
          <p:nvPr/>
        </p:nvSpPr>
        <p:spPr>
          <a:xfrm>
            <a:off x="1578953" y="4100960"/>
            <a:ext cx="4372406" cy="362856"/>
          </a:xfrm>
          <a:prstGeom prst="rect">
            <a:avLst/>
          </a:prstGeom>
          <a:noFill/>
        </p:spPr>
        <p:txBody>
          <a:bodyPr wrap="square" lIns="67732" tIns="0" rtlCol="0">
            <a:spAutoFit/>
          </a:bodyPr>
          <a:lstStyle/>
          <a:p>
            <a:pPr defTabSz="914400">
              <a:lnSpc>
                <a:spcPct val="85000"/>
              </a:lnSpc>
            </a:pPr>
            <a:r>
              <a:rPr lang="en-CH" sz="2400" b="1" i="1" dirty="0">
                <a:solidFill>
                  <a:srgbClr val="5B9BD5">
                    <a:lumMod val="75000"/>
                  </a:srgbClr>
                </a:solidFill>
                <a:latin typeface="Corbel" panose="020B0503020204020204" pitchFamily="34" charset="0"/>
              </a:rPr>
              <a:t>Read Construction Unit (RCU)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49A1CF-2F10-A877-A52F-300CB38504F8}"/>
              </a:ext>
            </a:extLst>
          </p:cNvPr>
          <p:cNvSpPr/>
          <p:nvPr/>
        </p:nvSpPr>
        <p:spPr>
          <a:xfrm>
            <a:off x="6929759" y="1325259"/>
            <a:ext cx="516835" cy="388995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2400" b="1" i="1" kern="0" dirty="0">
                <a:solidFill>
                  <a:srgbClr val="FFC000">
                    <a:lumMod val="75000"/>
                  </a:srgbClr>
                </a:solidFill>
                <a:latin typeface="Corbel" panose="020B0503020204020204" pitchFamily="34" charset="0"/>
              </a:rPr>
              <a:t>C</a:t>
            </a:r>
            <a:r>
              <a:rPr kumimoji="0" lang="en-CH" sz="2400" b="1" i="1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ontrol Unit (CU)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1C5AEF-4578-BC37-50C2-B6F3485102DD}"/>
              </a:ext>
            </a:extLst>
          </p:cNvPr>
          <p:cNvCxnSpPr>
            <a:cxnSpLocks/>
          </p:cNvCxnSpPr>
          <p:nvPr/>
        </p:nvCxnSpPr>
        <p:spPr>
          <a:xfrm>
            <a:off x="6473410" y="4776860"/>
            <a:ext cx="456349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D159427-BAE9-6978-A6EE-4FF59ACE0730}"/>
              </a:ext>
            </a:extLst>
          </p:cNvPr>
          <p:cNvCxnSpPr>
            <a:cxnSpLocks/>
          </p:cNvCxnSpPr>
          <p:nvPr/>
        </p:nvCxnSpPr>
        <p:spPr>
          <a:xfrm flipH="1">
            <a:off x="6493339" y="4952622"/>
            <a:ext cx="436420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EFC02C3-4361-508E-9181-998D5F461831}"/>
              </a:ext>
            </a:extLst>
          </p:cNvPr>
          <p:cNvSpPr/>
          <p:nvPr/>
        </p:nvSpPr>
        <p:spPr>
          <a:xfrm>
            <a:off x="8775778" y="1305933"/>
            <a:ext cx="377687" cy="4323160"/>
          </a:xfrm>
          <a:prstGeom prst="rect">
            <a:avLst/>
          </a:prstGeom>
          <a:gradFill>
            <a:gsLst>
              <a:gs pos="39000">
                <a:srgbClr val="F1EFF2"/>
              </a:gs>
              <a:gs pos="0">
                <a:srgbClr val="E8E6E6"/>
              </a:gs>
              <a:gs pos="100000">
                <a:sysClr val="window" lastClr="FFFFFF"/>
              </a:gs>
            </a:gsLst>
            <a:lin ang="0" scaled="0"/>
          </a:gradFill>
          <a:ln w="15875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1" i="1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F24919-02C4-EC85-7B2F-48560629F353}"/>
              </a:ext>
            </a:extLst>
          </p:cNvPr>
          <p:cNvCxnSpPr>
            <a:cxnSpLocks/>
          </p:cNvCxnSpPr>
          <p:nvPr/>
        </p:nvCxnSpPr>
        <p:spPr>
          <a:xfrm flipV="1">
            <a:off x="5667952" y="3670046"/>
            <a:ext cx="0" cy="746579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9E725C0-D69A-FED1-E1F7-178BE4DB125C}"/>
              </a:ext>
            </a:extLst>
          </p:cNvPr>
          <p:cNvCxnSpPr>
            <a:cxnSpLocks/>
          </p:cNvCxnSpPr>
          <p:nvPr/>
        </p:nvCxnSpPr>
        <p:spPr>
          <a:xfrm>
            <a:off x="5852757" y="3670046"/>
            <a:ext cx="0" cy="746579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lg" len="med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7B994EB-E8AD-10E0-D6B5-32294852982B}"/>
              </a:ext>
            </a:extLst>
          </p:cNvPr>
          <p:cNvSpPr/>
          <p:nvPr/>
        </p:nvSpPr>
        <p:spPr>
          <a:xfrm>
            <a:off x="1879736" y="1417016"/>
            <a:ext cx="1381437" cy="470315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Config. </a:t>
            </a:r>
            <a:b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Registers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0CD272-95E4-C939-633B-1C8C1B579A91}"/>
              </a:ext>
            </a:extLst>
          </p:cNvPr>
          <p:cNvSpPr txBox="1"/>
          <p:nvPr/>
        </p:nvSpPr>
        <p:spPr>
          <a:xfrm>
            <a:off x="-23906" y="2130286"/>
            <a:ext cx="1632206" cy="879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Position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Arrays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endParaRPr lang="en-CH" sz="2000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ED9D7B-5469-42AD-7CC6-C8B4C5C38554}"/>
              </a:ext>
            </a:extLst>
          </p:cNvPr>
          <p:cNvSpPr txBox="1"/>
          <p:nvPr/>
        </p:nvSpPr>
        <p:spPr>
          <a:xfrm>
            <a:off x="98474" y="3003549"/>
            <a:ext cx="153893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Position Guide Arrays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F21599-F1C4-F2CB-4039-3E05CEEDA0D3}"/>
              </a:ext>
            </a:extLst>
          </p:cNvPr>
          <p:cNvSpPr txBox="1"/>
          <p:nvPr/>
        </p:nvSpPr>
        <p:spPr>
          <a:xfrm>
            <a:off x="33102" y="1358436"/>
            <a:ext cx="1584393" cy="571695"/>
          </a:xfrm>
          <a:prstGeom prst="rect">
            <a:avLst/>
          </a:prstGeom>
          <a:noFill/>
        </p:spPr>
        <p:txBody>
          <a:bodyPr wrap="square" lIns="67732" t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Array Config. Parameters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893381-55AD-15E6-603C-B3BA6EC7A377}"/>
              </a:ext>
            </a:extLst>
          </p:cNvPr>
          <p:cNvGrpSpPr/>
          <p:nvPr/>
        </p:nvGrpSpPr>
        <p:grpSpPr>
          <a:xfrm>
            <a:off x="1493658" y="1633208"/>
            <a:ext cx="239513" cy="1688796"/>
            <a:chOff x="1493658" y="1633208"/>
            <a:chExt cx="239513" cy="1688796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1DE1A29-B5E1-1604-35CA-BB6530D9D782}"/>
                </a:ext>
              </a:extLst>
            </p:cNvPr>
            <p:cNvCxnSpPr>
              <a:cxnSpLocks/>
            </p:cNvCxnSpPr>
            <p:nvPr/>
          </p:nvCxnSpPr>
          <p:spPr>
            <a:xfrm>
              <a:off x="1493658" y="1633208"/>
              <a:ext cx="223200" cy="0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med"/>
            </a:ln>
            <a:effectLst/>
          </p:spPr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70516D2E-4D23-CA96-291E-56234F5A62DD}"/>
                </a:ext>
              </a:extLst>
            </p:cNvPr>
            <p:cNvCxnSpPr>
              <a:cxnSpLocks/>
            </p:cNvCxnSpPr>
            <p:nvPr/>
          </p:nvCxnSpPr>
          <p:spPr>
            <a:xfrm>
              <a:off x="1509971" y="2439732"/>
              <a:ext cx="223200" cy="0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med"/>
            </a:ln>
            <a:effectLst/>
          </p:spPr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55B65B23-1B37-9F39-5889-5C91FC43A7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9971" y="3322003"/>
              <a:ext cx="223200" cy="1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med"/>
            </a:ln>
            <a:effectLst/>
          </p:spPr>
        </p:cxn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D35DF032-5F1C-759E-ECFA-5AA9EF97FA74}"/>
              </a:ext>
            </a:extLst>
          </p:cNvPr>
          <p:cNvSpPr/>
          <p:nvPr/>
        </p:nvSpPr>
        <p:spPr>
          <a:xfrm>
            <a:off x="1879538" y="2285060"/>
            <a:ext cx="1381437" cy="440789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Array </a:t>
            </a:r>
            <a:b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Registers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42A65B8-C1BC-2EAE-C34C-F5E36FAFF62B}"/>
              </a:ext>
            </a:extLst>
          </p:cNvPr>
          <p:cNvSpPr/>
          <p:nvPr/>
        </p:nvSpPr>
        <p:spPr>
          <a:xfrm flipV="1">
            <a:off x="3802307" y="1417010"/>
            <a:ext cx="2593057" cy="2174603"/>
          </a:xfrm>
          <a:prstGeom prst="rect">
            <a:avLst/>
          </a:prstGeom>
          <a:solidFill>
            <a:srgbClr val="E0EED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A9DCC67-7416-0047-A075-5D2A87451569}"/>
              </a:ext>
            </a:extLst>
          </p:cNvPr>
          <p:cNvSpPr txBox="1"/>
          <p:nvPr/>
        </p:nvSpPr>
        <p:spPr>
          <a:xfrm>
            <a:off x="3873640" y="2378122"/>
            <a:ext cx="2521724" cy="2523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Scan Logic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02F81DE-9D94-C9ED-B8ED-B357B527D0F2}"/>
              </a:ext>
            </a:extLst>
          </p:cNvPr>
          <p:cNvCxnSpPr>
            <a:cxnSpLocks/>
          </p:cNvCxnSpPr>
          <p:nvPr/>
        </p:nvCxnSpPr>
        <p:spPr>
          <a:xfrm flipV="1">
            <a:off x="3240749" y="3313217"/>
            <a:ext cx="555114" cy="0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7F7063E0-BBA2-7DFC-D7A7-9F01D50FF2B4}"/>
              </a:ext>
            </a:extLst>
          </p:cNvPr>
          <p:cNvSpPr txBox="1"/>
          <p:nvPr/>
        </p:nvSpPr>
        <p:spPr>
          <a:xfrm>
            <a:off x="-1918" y="4701284"/>
            <a:ext cx="153893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Consensus</a:t>
            </a:r>
            <a:b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dirty="0">
                <a:solidFill>
                  <a:prstClr val="black"/>
                </a:solidFill>
                <a:latin typeface="Corbel" panose="020B0503020204020204" pitchFamily="34" charset="0"/>
              </a:rPr>
              <a:t>Sequence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D9B7729F-D823-D44C-AA1A-8C82D6CF4FC6}"/>
              </a:ext>
            </a:extLst>
          </p:cNvPr>
          <p:cNvCxnSpPr>
            <a:cxnSpLocks/>
          </p:cNvCxnSpPr>
          <p:nvPr/>
        </p:nvCxnSpPr>
        <p:spPr>
          <a:xfrm flipV="1">
            <a:off x="1409579" y="5010214"/>
            <a:ext cx="223200" cy="1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tailEnd type="triangle" w="lg" len="med"/>
          </a:ln>
          <a:effectLst/>
        </p:spPr>
      </p:cxn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0C35133-9AB1-6042-0A7F-396C273FA8BA}"/>
              </a:ext>
            </a:extLst>
          </p:cNvPr>
          <p:cNvSpPr/>
          <p:nvPr/>
        </p:nvSpPr>
        <p:spPr>
          <a:xfrm flipV="1">
            <a:off x="3790963" y="4478069"/>
            <a:ext cx="2604401" cy="11093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8E6598A-436F-2334-9C9E-F1858E1E98D6}"/>
              </a:ext>
            </a:extLst>
          </p:cNvPr>
          <p:cNvSpPr txBox="1"/>
          <p:nvPr/>
        </p:nvSpPr>
        <p:spPr>
          <a:xfrm>
            <a:off x="3816088" y="4776860"/>
            <a:ext cx="2579275" cy="49859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Construction</a:t>
            </a:r>
          </a:p>
          <a:p>
            <a:pPr algn="ctr">
              <a:lnSpc>
                <a:spcPct val="80000"/>
              </a:lnSpc>
            </a:pPr>
            <a:r>
              <a:rPr lang="en-CH" sz="2000" i="1" dirty="0">
                <a:solidFill>
                  <a:prstClr val="black"/>
                </a:solidFill>
                <a:latin typeface="Corbel" panose="020B0503020204020204" pitchFamily="34" charset="0"/>
              </a:rPr>
              <a:t>Logic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4ACC0451-75EB-00A9-FCF8-C42AA831CD78}"/>
              </a:ext>
            </a:extLst>
          </p:cNvPr>
          <p:cNvCxnSpPr>
            <a:cxnSpLocks/>
          </p:cNvCxnSpPr>
          <p:nvPr/>
        </p:nvCxnSpPr>
        <p:spPr>
          <a:xfrm>
            <a:off x="3132458" y="5046040"/>
            <a:ext cx="652786" cy="1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A6F320E-4342-4874-59D3-776C08604791}"/>
              </a:ext>
            </a:extLst>
          </p:cNvPr>
          <p:cNvSpPr/>
          <p:nvPr/>
        </p:nvSpPr>
        <p:spPr>
          <a:xfrm>
            <a:off x="1774219" y="4677415"/>
            <a:ext cx="1482350" cy="73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Consensus</a:t>
            </a:r>
          </a:p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i="1" kern="0" dirty="0">
                <a:solidFill>
                  <a:prstClr val="black"/>
                </a:solidFill>
                <a:latin typeface="Corbel" panose="020B0503020204020204" pitchFamily="34" charset="0"/>
              </a:rPr>
              <a:t>Sequence</a:t>
            </a:r>
            <a:br>
              <a:rPr lang="en-CH" sz="1600" i="1" kern="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i="1" kern="0" dirty="0">
                <a:solidFill>
                  <a:prstClr val="black"/>
                </a:solidFill>
                <a:latin typeface="Corbel" panose="020B0503020204020204" pitchFamily="34" charset="0"/>
              </a:rPr>
              <a:t>Register</a:t>
            </a: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B31FE0AE-803A-FA3E-16EB-18ECEE918146}"/>
              </a:ext>
            </a:extLst>
          </p:cNvPr>
          <p:cNvSpPr/>
          <p:nvPr/>
        </p:nvSpPr>
        <p:spPr>
          <a:xfrm>
            <a:off x="1880032" y="3105684"/>
            <a:ext cx="1381437" cy="440789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35220" rIns="0"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Guide Array </a:t>
            </a:r>
            <a:b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16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Registers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46AF93D-E423-120B-8DB4-F065D5717055}"/>
              </a:ext>
            </a:extLst>
          </p:cNvPr>
          <p:cNvCxnSpPr>
            <a:cxnSpLocks/>
          </p:cNvCxnSpPr>
          <p:nvPr/>
        </p:nvCxnSpPr>
        <p:spPr>
          <a:xfrm flipV="1">
            <a:off x="3260975" y="2511172"/>
            <a:ext cx="555114" cy="0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EB7A05-FE41-B903-A3A6-839169C371EA}"/>
              </a:ext>
            </a:extLst>
          </p:cNvPr>
          <p:cNvCxnSpPr>
            <a:cxnSpLocks/>
          </p:cNvCxnSpPr>
          <p:nvPr/>
        </p:nvCxnSpPr>
        <p:spPr>
          <a:xfrm flipV="1">
            <a:off x="3260975" y="1633208"/>
            <a:ext cx="555114" cy="0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headEnd w="med" len="sm"/>
            <a:tailEnd type="triangle" w="med" len="sm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0DDEA-725D-5A8D-71DF-96584022A62C}"/>
              </a:ext>
            </a:extLst>
          </p:cNvPr>
          <p:cNvSpPr/>
          <p:nvPr/>
        </p:nvSpPr>
        <p:spPr>
          <a:xfrm>
            <a:off x="112541" y="981887"/>
            <a:ext cx="9040923" cy="5436585"/>
          </a:xfrm>
          <a:prstGeom prst="rect">
            <a:avLst/>
          </a:prstGeom>
          <a:solidFill>
            <a:srgbClr val="FFFFFF">
              <a:alpha val="9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3D114A-CFEB-7788-8F41-DB6DEFEC21BB}"/>
              </a:ext>
            </a:extLst>
          </p:cNvPr>
          <p:cNvSpPr/>
          <p:nvPr/>
        </p:nvSpPr>
        <p:spPr>
          <a:xfrm>
            <a:off x="-5665" y="2400756"/>
            <a:ext cx="9144000" cy="173879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Aft>
                <a:spcPts val="500"/>
              </a:spcAft>
            </a:pPr>
            <a:r>
              <a:rPr lang="en-CH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SAGe’s hardware units </a:t>
            </a:r>
            <a:br>
              <a:rPr lang="en-CH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CH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decompress and reformat data into the desired format</a:t>
            </a:r>
            <a:br>
              <a:rPr lang="en-CH" sz="2400" b="1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CH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using </a:t>
            </a:r>
            <a:r>
              <a:rPr lang="en-CH" sz="2400" b="1" i="1" dirty="0">
                <a:solidFill>
                  <a:schemeClr val="accent3">
                    <a:lumMod val="50000"/>
                  </a:schemeClr>
                </a:solidFill>
                <a:latin typeface="Corbel" panose="020B0503020204020204" pitchFamily="34" charset="0"/>
              </a:rPr>
              <a:t>lightweight operations </a:t>
            </a:r>
            <a:r>
              <a:rPr lang="en-CH" sz="2400" b="1" i="1" dirty="0">
                <a:solidFill>
                  <a:schemeClr val="tx1"/>
                </a:solidFill>
                <a:latin typeface="Corbel" panose="020B0503020204020204" pitchFamily="34" charset="0"/>
              </a:rPr>
              <a:t>and </a:t>
            </a:r>
            <a:r>
              <a:rPr lang="en-CH" sz="2400" b="1" i="1" dirty="0">
                <a:solidFill>
                  <a:schemeClr val="accent3">
                    <a:lumMod val="50000"/>
                  </a:schemeClr>
                </a:solidFill>
                <a:latin typeface="Corbel" panose="020B0503020204020204" pitchFamily="34" charset="0"/>
              </a:rPr>
              <a:t>streaming accesses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2F401A-C74D-2649-0DDB-A13DBCE619C6}"/>
              </a:ext>
            </a:extLst>
          </p:cNvPr>
          <p:cNvSpPr/>
          <p:nvPr/>
        </p:nvSpPr>
        <p:spPr>
          <a:xfrm>
            <a:off x="1716858" y="6425750"/>
            <a:ext cx="6631680" cy="150553"/>
          </a:xfrm>
          <a:prstGeom prst="rect">
            <a:avLst/>
          </a:prstGeom>
          <a:solidFill>
            <a:srgbClr val="FFFFFF">
              <a:alpha val="9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1270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173DFB2C-6123-D7B6-93FB-1C7C25EB88AC}"/>
              </a:ext>
            </a:extLst>
          </p:cNvPr>
          <p:cNvSpPr/>
          <p:nvPr/>
        </p:nvSpPr>
        <p:spPr>
          <a:xfrm>
            <a:off x="4683973" y="1739365"/>
            <a:ext cx="4332813" cy="2115488"/>
          </a:xfrm>
          <a:prstGeom prst="roundRect">
            <a:avLst>
              <a:gd name="adj" fmla="val 452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7385D10B-E619-3790-0FBC-222E8296B712}"/>
              </a:ext>
            </a:extLst>
          </p:cNvPr>
          <p:cNvSpPr/>
          <p:nvPr/>
        </p:nvSpPr>
        <p:spPr>
          <a:xfrm>
            <a:off x="135597" y="1740844"/>
            <a:ext cx="4332813" cy="2115488"/>
          </a:xfrm>
          <a:prstGeom prst="roundRect">
            <a:avLst>
              <a:gd name="adj" fmla="val 4522"/>
            </a:avLst>
          </a:prstGeom>
          <a:solidFill>
            <a:srgbClr val="F9E7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7CF8B-7D06-F063-4049-F823548F1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Studies of SAGe’s Hardware Integration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76588-2AC8-3114-C191-F6A6E5208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791231"/>
            <a:ext cx="8798061" cy="914398"/>
          </a:xfrm>
        </p:spPr>
        <p:txBody>
          <a:bodyPr/>
          <a:lstStyle/>
          <a:p>
            <a:pPr marL="0" indent="0">
              <a:buNone/>
            </a:pPr>
            <a:r>
              <a:rPr lang="en-CH" sz="2400" dirty="0"/>
              <a:t>Due to its lightweight design, SAGe can seamlessly integrate with genome analysis systems </a:t>
            </a:r>
          </a:p>
        </p:txBody>
      </p:sp>
      <p:sp>
        <p:nvSpPr>
          <p:cNvPr id="59" name="직사각형 78">
            <a:extLst>
              <a:ext uri="{FF2B5EF4-FFF2-40B4-BE49-F238E27FC236}">
                <a16:creationId xmlns:a16="http://schemas.microsoft.com/office/drawing/2014/main" id="{40686238-9062-4367-8A1D-66159DBD6466}"/>
              </a:ext>
            </a:extLst>
          </p:cNvPr>
          <p:cNvSpPr/>
          <p:nvPr/>
        </p:nvSpPr>
        <p:spPr>
          <a:xfrm>
            <a:off x="4789219" y="280967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직사각형 78">
            <a:extLst>
              <a:ext uri="{FF2B5EF4-FFF2-40B4-BE49-F238E27FC236}">
                <a16:creationId xmlns:a16="http://schemas.microsoft.com/office/drawing/2014/main" id="{9EE70312-A05B-CA9B-EA1A-FAD75341E898}"/>
              </a:ext>
            </a:extLst>
          </p:cNvPr>
          <p:cNvSpPr/>
          <p:nvPr/>
        </p:nvSpPr>
        <p:spPr>
          <a:xfrm>
            <a:off x="5853821" y="294636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6906DFC-C05D-65FD-2C60-5719EB850F95}"/>
              </a:ext>
            </a:extLst>
          </p:cNvPr>
          <p:cNvSpPr/>
          <p:nvPr/>
        </p:nvSpPr>
        <p:spPr>
          <a:xfrm>
            <a:off x="7297091" y="2816166"/>
            <a:ext cx="1618473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SSD</a:t>
            </a:r>
          </a:p>
        </p:txBody>
      </p: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D44D4A7C-2A78-B4FC-063F-1CCA96A6C8B2}"/>
              </a:ext>
            </a:extLst>
          </p:cNvPr>
          <p:cNvCxnSpPr>
            <a:cxnSpLocks/>
            <a:endCxn id="66" idx="3"/>
          </p:cNvCxnSpPr>
          <p:nvPr/>
        </p:nvCxnSpPr>
        <p:spPr>
          <a:xfrm rot="5400000">
            <a:off x="6318383" y="2810234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91DA0A03-4AE0-16A2-B322-2EA369139F4D}"/>
              </a:ext>
            </a:extLst>
          </p:cNvPr>
          <p:cNvCxnSpPr>
            <a:cxnSpLocks/>
            <a:endCxn id="67" idx="1"/>
          </p:cNvCxnSpPr>
          <p:nvPr/>
        </p:nvCxnSpPr>
        <p:spPr>
          <a:xfrm rot="16200000" flipH="1">
            <a:off x="6858894" y="2807001"/>
            <a:ext cx="63286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16" name="직사각형 78">
            <a:extLst>
              <a:ext uri="{FF2B5EF4-FFF2-40B4-BE49-F238E27FC236}">
                <a16:creationId xmlns:a16="http://schemas.microsoft.com/office/drawing/2014/main" id="{FEB5AD9F-47F8-AB1C-22D5-9BFA29FA463E}"/>
              </a:ext>
            </a:extLst>
          </p:cNvPr>
          <p:cNvSpPr/>
          <p:nvPr/>
        </p:nvSpPr>
        <p:spPr>
          <a:xfrm>
            <a:off x="234566" y="2809825"/>
            <a:ext cx="1454628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029975BB-18CB-D50C-4E2A-FFF128C8A6B7}"/>
              </a:ext>
            </a:extLst>
          </p:cNvPr>
          <p:cNvSpPr/>
          <p:nvPr/>
        </p:nvSpPr>
        <p:spPr>
          <a:xfrm>
            <a:off x="2947334" y="2816316"/>
            <a:ext cx="1413577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F1972B7A-1B82-DF13-EB56-70B38183C554}"/>
              </a:ext>
            </a:extLst>
          </p:cNvPr>
          <p:cNvSpPr/>
          <p:nvPr/>
        </p:nvSpPr>
        <p:spPr>
          <a:xfrm>
            <a:off x="234566" y="187512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C43ADE1-1560-E1A9-0A2F-4F7205A57F7D}"/>
              </a:ext>
            </a:extLst>
          </p:cNvPr>
          <p:cNvSpPr txBox="1"/>
          <p:nvPr/>
        </p:nvSpPr>
        <p:spPr>
          <a:xfrm>
            <a:off x="234566" y="205697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Host System</a:t>
            </a:r>
          </a:p>
        </p:txBody>
      </p:sp>
      <p:cxnSp>
        <p:nvCxnSpPr>
          <p:cNvPr id="123" name="Elbow Connector 122">
            <a:extLst>
              <a:ext uri="{FF2B5EF4-FFF2-40B4-BE49-F238E27FC236}">
                <a16:creationId xmlns:a16="http://schemas.microsoft.com/office/drawing/2014/main" id="{4D67AE18-656E-D824-5749-D54D65130A12}"/>
              </a:ext>
            </a:extLst>
          </p:cNvPr>
          <p:cNvCxnSpPr>
            <a:cxnSpLocks/>
            <a:endCxn id="116" idx="3"/>
          </p:cNvCxnSpPr>
          <p:nvPr/>
        </p:nvCxnSpPr>
        <p:spPr>
          <a:xfrm rot="5400000">
            <a:off x="1477614" y="2836984"/>
            <a:ext cx="616700" cy="193539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124" name="Elbow Connector 123">
            <a:extLst>
              <a:ext uri="{FF2B5EF4-FFF2-40B4-BE49-F238E27FC236}">
                <a16:creationId xmlns:a16="http://schemas.microsoft.com/office/drawing/2014/main" id="{B24513B7-3BCA-4B85-C4A0-B05F215AF20C}"/>
              </a:ext>
            </a:extLst>
          </p:cNvPr>
          <p:cNvCxnSpPr>
            <a:cxnSpLocks/>
            <a:endCxn id="118" idx="1"/>
          </p:cNvCxnSpPr>
          <p:nvPr/>
        </p:nvCxnSpPr>
        <p:spPr>
          <a:xfrm rot="16200000" flipH="1">
            <a:off x="2532512" y="2830525"/>
            <a:ext cx="636107" cy="193538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25" name="직사각형 78">
            <a:extLst>
              <a:ext uri="{FF2B5EF4-FFF2-40B4-BE49-F238E27FC236}">
                <a16:creationId xmlns:a16="http://schemas.microsoft.com/office/drawing/2014/main" id="{D3635BE7-8173-9263-9571-1FAE31BB28FD}"/>
              </a:ext>
            </a:extLst>
          </p:cNvPr>
          <p:cNvSpPr/>
          <p:nvPr/>
        </p:nvSpPr>
        <p:spPr>
          <a:xfrm>
            <a:off x="1971773" y="3194265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A77A72EE-F05A-1B00-D39E-6E8CAF572186}"/>
              </a:ext>
            </a:extLst>
          </p:cNvPr>
          <p:cNvCxnSpPr>
            <a:cxnSpLocks/>
            <a:stCxn id="119" idx="2"/>
            <a:endCxn id="125" idx="0"/>
          </p:cNvCxnSpPr>
          <p:nvPr/>
        </p:nvCxnSpPr>
        <p:spPr>
          <a:xfrm flipH="1">
            <a:off x="2299865" y="2626846"/>
            <a:ext cx="1377" cy="567419"/>
          </a:xfrm>
          <a:prstGeom prst="straightConnector1">
            <a:avLst/>
          </a:prstGeom>
          <a:ln w="38100">
            <a:solidFill>
              <a:srgbClr val="DF836C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CB86537-8E0B-D5B5-A27C-7842CBA4D052}"/>
              </a:ext>
            </a:extLst>
          </p:cNvPr>
          <p:cNvSpPr/>
          <p:nvPr/>
        </p:nvSpPr>
        <p:spPr>
          <a:xfrm>
            <a:off x="4778042" y="1872575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23BBC-0396-1912-69B5-E1FCA5B8F351}"/>
              </a:ext>
            </a:extLst>
          </p:cNvPr>
          <p:cNvSpPr txBox="1"/>
          <p:nvPr/>
        </p:nvSpPr>
        <p:spPr>
          <a:xfrm>
            <a:off x="4778042" y="2054424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Host System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7DBF28-0ABA-859A-EE8E-9843FC73666F}"/>
              </a:ext>
            </a:extLst>
          </p:cNvPr>
          <p:cNvSpPr/>
          <p:nvPr/>
        </p:nvSpPr>
        <p:spPr>
          <a:xfrm>
            <a:off x="2343643" y="4143240"/>
            <a:ext cx="4332813" cy="2419266"/>
          </a:xfrm>
          <a:prstGeom prst="roundRect">
            <a:avLst>
              <a:gd name="adj" fmla="val 4522"/>
            </a:avLst>
          </a:prstGeom>
          <a:solidFill>
            <a:srgbClr val="EFD3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17858D6-8F0F-C791-4B16-EB8CE3229137}"/>
              </a:ext>
            </a:extLst>
          </p:cNvPr>
          <p:cNvSpPr/>
          <p:nvPr/>
        </p:nvSpPr>
        <p:spPr>
          <a:xfrm>
            <a:off x="3339731" y="5167378"/>
            <a:ext cx="2299076" cy="128857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              SSD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BF0EBA3-E8E4-D350-99CB-904E6BC11275}"/>
              </a:ext>
            </a:extLst>
          </p:cNvPr>
          <p:cNvSpPr/>
          <p:nvPr/>
        </p:nvSpPr>
        <p:spPr>
          <a:xfrm>
            <a:off x="2443373" y="425387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44D73-1B11-B03F-1A18-949A0E0CD28D}"/>
              </a:ext>
            </a:extLst>
          </p:cNvPr>
          <p:cNvSpPr txBox="1"/>
          <p:nvPr/>
        </p:nvSpPr>
        <p:spPr>
          <a:xfrm>
            <a:off x="2446877" y="443572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Host System</a:t>
            </a:r>
          </a:p>
        </p:txBody>
      </p:sp>
      <p:sp>
        <p:nvSpPr>
          <p:cNvPr id="17" name="직사각형 78">
            <a:extLst>
              <a:ext uri="{FF2B5EF4-FFF2-40B4-BE49-F238E27FC236}">
                <a16:creationId xmlns:a16="http://schemas.microsoft.com/office/drawing/2014/main" id="{0FF37CE2-E348-99A1-8A9E-CF4B552BAE8A}"/>
              </a:ext>
            </a:extLst>
          </p:cNvPr>
          <p:cNvSpPr/>
          <p:nvPr/>
        </p:nvSpPr>
        <p:spPr>
          <a:xfrm>
            <a:off x="3628876" y="545934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78">
            <a:extLst>
              <a:ext uri="{FF2B5EF4-FFF2-40B4-BE49-F238E27FC236}">
                <a16:creationId xmlns:a16="http://schemas.microsoft.com/office/drawing/2014/main" id="{F988CA77-4C93-947D-6F0B-55EC55D40667}"/>
              </a:ext>
            </a:extLst>
          </p:cNvPr>
          <p:cNvSpPr/>
          <p:nvPr/>
        </p:nvSpPr>
        <p:spPr>
          <a:xfrm>
            <a:off x="4685360" y="559603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420B61FE-54A2-A794-58FC-954D2C742F82}"/>
              </a:ext>
            </a:extLst>
          </p:cNvPr>
          <p:cNvCxnSpPr>
            <a:cxnSpLocks/>
          </p:cNvCxnSpPr>
          <p:nvPr/>
        </p:nvCxnSpPr>
        <p:spPr>
          <a:xfrm rot="5400000">
            <a:off x="5436435" y="5212021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6962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4" grpId="0" animBg="1"/>
      <p:bldP spid="59" grpId="0" animBg="1"/>
      <p:bldP spid="66" grpId="0" animBg="1"/>
      <p:bldP spid="67" grpId="0" animBg="1"/>
      <p:bldP spid="116" grpId="0" animBg="1"/>
      <p:bldP spid="118" grpId="0" animBg="1"/>
      <p:bldP spid="119" grpId="0" animBg="1"/>
      <p:bldP spid="122" grpId="0"/>
      <p:bldP spid="125" grpId="0" animBg="1"/>
      <p:bldP spid="6" grpId="0" animBg="1"/>
      <p:bldP spid="7" grpId="0"/>
      <p:bldP spid="4" grpId="0" animBg="1"/>
      <p:bldP spid="9" grpId="0" animBg="1"/>
      <p:bldP spid="12" grpId="0" animBg="1"/>
      <p:bldP spid="13" grpId="0"/>
      <p:bldP spid="17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35DF-A10D-34E7-88DA-1DB0C338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SAGe’s Algorithm Architecture Co-Design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10DEA97A-56F2-935F-2C21-6A3037FCC18E}"/>
              </a:ext>
            </a:extLst>
          </p:cNvPr>
          <p:cNvCxnSpPr>
            <a:cxnSpLocks/>
          </p:cNvCxnSpPr>
          <p:nvPr/>
        </p:nvCxnSpPr>
        <p:spPr>
          <a:xfrm>
            <a:off x="2870655" y="3233813"/>
            <a:ext cx="4478145" cy="488264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38083"/>
            </a:solidFill>
            <a:prstDash val="solid"/>
            <a:miter lim="800000"/>
            <a:headEnd type="triangle" w="lg" len="med"/>
            <a:tailEnd type="none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21C51E66-F98B-AF3A-1BBB-807234528F72}"/>
              </a:ext>
            </a:extLst>
          </p:cNvPr>
          <p:cNvSpPr/>
          <p:nvPr/>
        </p:nvSpPr>
        <p:spPr>
          <a:xfrm>
            <a:off x="5070058" y="3373381"/>
            <a:ext cx="199975" cy="172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526697C-D58E-3EC5-1EA2-128EBDBEC4E3}"/>
              </a:ext>
            </a:extLst>
          </p:cNvPr>
          <p:cNvSpPr/>
          <p:nvPr/>
        </p:nvSpPr>
        <p:spPr>
          <a:xfrm>
            <a:off x="359153" y="1828981"/>
            <a:ext cx="1323863" cy="2521381"/>
          </a:xfrm>
          <a:prstGeom prst="roundRect">
            <a:avLst>
              <a:gd name="adj" fmla="val 0"/>
            </a:avLst>
          </a:prstGeom>
          <a:solidFill>
            <a:srgbClr val="DACCF1"/>
          </a:solidFill>
          <a:ln w="28575" cap="flat" cmpd="sng" algn="ctr">
            <a:solidFill>
              <a:srgbClr val="8C3FCA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Genome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Analysis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46E5924-1670-4300-5C2A-6613135567EC}"/>
              </a:ext>
            </a:extLst>
          </p:cNvPr>
          <p:cNvSpPr/>
          <p:nvPr/>
        </p:nvSpPr>
        <p:spPr>
          <a:xfrm>
            <a:off x="1683016" y="2033286"/>
            <a:ext cx="5497328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Request Data with  </a:t>
            </a: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SAGe’s Interface Commands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BE31315-7C4C-E41A-65DF-A4AE9C257BD4}"/>
              </a:ext>
            </a:extLst>
          </p:cNvPr>
          <p:cNvCxnSpPr>
            <a:cxnSpLocks/>
          </p:cNvCxnSpPr>
          <p:nvPr/>
        </p:nvCxnSpPr>
        <p:spPr>
          <a:xfrm>
            <a:off x="1685216" y="2426098"/>
            <a:ext cx="5663584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tailEnd type="triangle" w="lg" len="med"/>
          </a:ln>
          <a:effectLst/>
        </p:spPr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9F15F8CE-A4F4-19B7-EDDA-304BA395FE40}"/>
              </a:ext>
            </a:extLst>
          </p:cNvPr>
          <p:cNvSpPr/>
          <p:nvPr/>
        </p:nvSpPr>
        <p:spPr>
          <a:xfrm>
            <a:off x="1711703" y="3373381"/>
            <a:ext cx="2218538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Send </a:t>
            </a:r>
            <a:br>
              <a:rPr kumimoji="0" lang="en-CH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Prepared Data 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in Desired Format</a:t>
            </a:r>
            <a:endParaRPr kumimoji="0" lang="ko-KR" altLang="en-US" sz="20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CFCA1F73-1E6A-A2D7-8DB3-D44FEC5CE0B8}"/>
              </a:ext>
            </a:extLst>
          </p:cNvPr>
          <p:cNvSpPr/>
          <p:nvPr/>
        </p:nvSpPr>
        <p:spPr>
          <a:xfrm rot="10800000">
            <a:off x="1673699" y="2832854"/>
            <a:ext cx="449738" cy="263368"/>
          </a:xfrm>
          <a:prstGeom prst="rightArrow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6A97E44-09D1-A173-E448-55E19584E1F8}"/>
              </a:ext>
            </a:extLst>
          </p:cNvPr>
          <p:cNvSpPr/>
          <p:nvPr/>
        </p:nvSpPr>
        <p:spPr>
          <a:xfrm>
            <a:off x="3892797" y="3044267"/>
            <a:ext cx="2325827" cy="61786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Receive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Compressed Data</a:t>
            </a:r>
            <a:endParaRPr lang="ko-KR" altLang="en-US" sz="2000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Graphic 41" descr="Database">
            <a:extLst>
              <a:ext uri="{FF2B5EF4-FFF2-40B4-BE49-F238E27FC236}">
                <a16:creationId xmlns:a16="http://schemas.microsoft.com/office/drawing/2014/main" id="{B45FD368-F8A0-8536-377D-B7F181E5C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702" y="1992902"/>
            <a:ext cx="2359238" cy="217321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770BFF-4971-5D30-E70A-F5FC6F031EFD}"/>
              </a:ext>
            </a:extLst>
          </p:cNvPr>
          <p:cNvSpPr txBox="1"/>
          <p:nvPr/>
        </p:nvSpPr>
        <p:spPr>
          <a:xfrm>
            <a:off x="6687991" y="1567054"/>
            <a:ext cx="26759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SAGe-Compressed </a:t>
            </a:r>
            <a:b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</a:br>
            <a:r>
              <a:rPr lang="en-CH" sz="2000" b="1" kern="0" dirty="0">
                <a:solidFill>
                  <a:srgbClr val="7EA26B"/>
                </a:solidFill>
                <a:latin typeface="Corbel" panose="020B0503020204020204" pitchFamily="34" charset="0"/>
              </a:rPr>
              <a:t>Genomic Data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76B6CB-0BEC-DA9A-BE48-3E79620D7D85}"/>
              </a:ext>
            </a:extLst>
          </p:cNvPr>
          <p:cNvSpPr txBox="1"/>
          <p:nvPr/>
        </p:nvSpPr>
        <p:spPr>
          <a:xfrm>
            <a:off x="6687991" y="3987815"/>
            <a:ext cx="2772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 Operate w/ SAGe </a:t>
            </a:r>
          </a:p>
          <a:p>
            <a:pPr algn="ctr">
              <a:lnSpc>
                <a:spcPct val="90000"/>
              </a:lnSpc>
            </a:pPr>
            <a:r>
              <a:rPr lang="en-CH" sz="2000" b="1" i="1" dirty="0">
                <a:solidFill>
                  <a:srgbClr val="7EA26B"/>
                </a:solidFill>
                <a:latin typeface="Corbel" panose="020B0503020204020204" pitchFamily="34" charset="0"/>
              </a:rPr>
              <a:t>Data Layout</a:t>
            </a:r>
            <a:endParaRPr lang="ko-KR" altLang="en-US" sz="2000" b="1" i="1" dirty="0">
              <a:solidFill>
                <a:srgbClr val="7EA26B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5F3651-D1E8-C3BB-12F0-BBFA0D3A1F0E}"/>
              </a:ext>
            </a:extLst>
          </p:cNvPr>
          <p:cNvSpPr/>
          <p:nvPr/>
        </p:nvSpPr>
        <p:spPr>
          <a:xfrm>
            <a:off x="2841079" y="2587122"/>
            <a:ext cx="1959966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85000"/>
              </a:lnSpc>
            </a:pPr>
            <a:r>
              <a:rPr lang="en-CH" sz="2000" i="1" dirty="0">
                <a:latin typeface="Corbel" panose="020B0503020204020204" pitchFamily="34" charset="0"/>
              </a:rPr>
              <a:t>Decompress</a:t>
            </a:r>
            <a:br>
              <a:rPr lang="en-CH" sz="2000" i="1" dirty="0">
                <a:latin typeface="Corbel" panose="020B0503020204020204" pitchFamily="34" charset="0"/>
              </a:rPr>
            </a:br>
            <a:r>
              <a:rPr lang="en-CH" sz="2000" i="1" dirty="0">
                <a:latin typeface="Corbel" panose="020B0503020204020204" pitchFamily="34" charset="0"/>
              </a:rPr>
              <a:t>&amp; Reformat</a:t>
            </a:r>
            <a:endParaRPr lang="ko-KR" altLang="en-US" sz="2000" b="1" i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46CA14B-DC9F-C331-F5A1-AD0C373FADA5}"/>
              </a:ext>
            </a:extLst>
          </p:cNvPr>
          <p:cNvSpPr/>
          <p:nvPr/>
        </p:nvSpPr>
        <p:spPr>
          <a:xfrm>
            <a:off x="1954857" y="2684688"/>
            <a:ext cx="886222" cy="574540"/>
          </a:xfrm>
          <a:prstGeom prst="roundRect">
            <a:avLst>
              <a:gd name="adj" fmla="val 0"/>
            </a:avLst>
          </a:prstGeom>
          <a:solidFill>
            <a:srgbClr val="E9F9E3"/>
          </a:solidFill>
          <a:ln w="28575" cap="flat" cmpd="sng" algn="ctr">
            <a:solidFill>
              <a:srgbClr val="7EA26B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SAGe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</a:rPr>
              <a:t>HW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977046-B1E7-94E7-11D7-38993B6FCBA1}"/>
              </a:ext>
            </a:extLst>
          </p:cNvPr>
          <p:cNvSpPr/>
          <p:nvPr/>
        </p:nvSpPr>
        <p:spPr>
          <a:xfrm>
            <a:off x="112542" y="2402618"/>
            <a:ext cx="6782160" cy="2952330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AE2556-7DA1-812A-54C1-80E117BE0385}"/>
              </a:ext>
            </a:extLst>
          </p:cNvPr>
          <p:cNvSpPr/>
          <p:nvPr/>
        </p:nvSpPr>
        <p:spPr>
          <a:xfrm>
            <a:off x="6892502" y="1556551"/>
            <a:ext cx="2138956" cy="2431253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E41EC9-C97F-19B3-9B24-7D6FD4BBF145}"/>
              </a:ext>
            </a:extLst>
          </p:cNvPr>
          <p:cNvSpPr/>
          <p:nvPr/>
        </p:nvSpPr>
        <p:spPr>
          <a:xfrm>
            <a:off x="6892502" y="3542288"/>
            <a:ext cx="443846" cy="445527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67D022-9CF8-B9E4-1023-5B18B9ABCF8B}"/>
              </a:ext>
            </a:extLst>
          </p:cNvPr>
          <p:cNvSpPr/>
          <p:nvPr/>
        </p:nvSpPr>
        <p:spPr>
          <a:xfrm>
            <a:off x="253734" y="1060110"/>
            <a:ext cx="1494413" cy="1342508"/>
          </a:xfrm>
          <a:prstGeom prst="rect">
            <a:avLst/>
          </a:prstGeom>
          <a:solidFill>
            <a:srgbClr val="FFFFFF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7BC4A3-B0BD-3DD8-AD1D-8AC403144F24}"/>
              </a:ext>
            </a:extLst>
          </p:cNvPr>
          <p:cNvSpPr/>
          <p:nvPr/>
        </p:nvSpPr>
        <p:spPr>
          <a:xfrm>
            <a:off x="0" y="4973955"/>
            <a:ext cx="9144000" cy="966587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Details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69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F5-A700-D040-994F-691F1E0B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927839-02B4-36E2-CB66-149BFA801F07}"/>
              </a:ext>
            </a:extLst>
          </p:cNvPr>
          <p:cNvSpPr txBox="1"/>
          <p:nvPr/>
        </p:nvSpPr>
        <p:spPr>
          <a:xfrm>
            <a:off x="1925241" y="5729985"/>
            <a:ext cx="5293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2800" b="1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https://arxiv.org/abs/2504.03732</a:t>
            </a:r>
            <a:r>
              <a:rPr lang="en-CH" sz="2800" b="1" dirty="0">
                <a:solidFill>
                  <a:srgbClr val="0432FF"/>
                </a:solidFill>
              </a:rPr>
              <a:t>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26917D2-D2DE-51C0-CA45-77AD22971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4077" y="3644817"/>
            <a:ext cx="2055843" cy="2055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E0E4E9-E924-DE8C-12B4-82A0CFE4CB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32" y="1069167"/>
            <a:ext cx="8277134" cy="2296118"/>
          </a:xfrm>
          <a:prstGeom prst="rect">
            <a:avLst/>
          </a:prstGeom>
          <a:ln w="38100">
            <a:solidFill>
              <a:srgbClr val="0643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88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B0D70-A3C8-617E-98F2-F7561A90B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Digital Format for Analysis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9EC1F-D232-8B5D-621E-FB2EA33AA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811769-F162-02C3-BBAF-5C2CECB8A724}"/>
              </a:ext>
            </a:extLst>
          </p:cNvPr>
          <p:cNvSpPr/>
          <p:nvPr/>
        </p:nvSpPr>
        <p:spPr>
          <a:xfrm>
            <a:off x="0" y="820261"/>
            <a:ext cx="9144000" cy="60016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CTCCTCAGTGCCACCCAGCCCACTGGCAGCTCCCAAACAGGCTCTTATTAAAACACCCTGTTCCCTGCCCCTTGGAGTGAGGTGTCAAGGACCTAAACTAAAAAAAAAAAAAGAAAAAGAAAAGAAAAAGAATTTAAAATTTAAGTAATTCTTTGAAAAAAACTAATTTCTAAGCTTCTTCATGTCAAGGACCTAATGTGCTAAACAGCACTTTTTTGACCATTATTTTGGATCTGAAAGAAATCAAGAATAAATGAAGGACTTGATACATTGGAAGAGGAGAGTCAAGGACCTACAGAAAAAAAAAAAAAAGAAAAAGAAAAGAAAAAGAATTTAAAATTTAAGTAATTCTTTGAAAAAAACTAATTTCTAAGCTTCTTATGTCAAGGACCTAATGTCTGTGTTGCAGGTCTTCTTGCATCTTCCCTGTC</a:t>
            </a:r>
          </a:p>
        </p:txBody>
      </p:sp>
    </p:spTree>
    <p:extLst>
      <p:ext uri="{BB962C8B-B14F-4D97-AF65-F5344CB8AC3E}">
        <p14:creationId xmlns:p14="http://schemas.microsoft.com/office/powerpoint/2010/main" val="25618962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7" y="4273521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205782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Gaol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3165675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SAGe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71" y="5381367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9937724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7408-D0C7-D44C-8CA9-2CF126EB228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AF8F4"/>
          </a:solidFill>
        </p:spPr>
        <p:txBody>
          <a:bodyPr/>
          <a:lstStyle/>
          <a:p>
            <a:r>
              <a:rPr lang="en-CH" dirty="0"/>
              <a:t>Evaluation Methodology Overview (I)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45A1BAF-3F59-C7D4-80C5-72E9D16D10EB}"/>
              </a:ext>
            </a:extLst>
          </p:cNvPr>
          <p:cNvSpPr txBox="1">
            <a:spLocks/>
          </p:cNvSpPr>
          <p:nvPr/>
        </p:nvSpPr>
        <p:spPr>
          <a:xfrm>
            <a:off x="119922" y="782953"/>
            <a:ext cx="8867700" cy="61862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ysClr val="windowText" lastClr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Performance, Energy, and Power Analysis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ysClr val="windowText" lastClr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1982C3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ysClr val="windowText" lastClr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H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8C9886-BD06-2122-7BE9-7B4FB7E98E4F}"/>
              </a:ext>
            </a:extLst>
          </p:cNvPr>
          <p:cNvSpPr txBox="1">
            <a:spLocks/>
          </p:cNvSpPr>
          <p:nvPr/>
        </p:nvSpPr>
        <p:spPr>
          <a:xfrm>
            <a:off x="138150" y="3476748"/>
            <a:ext cx="8867700" cy="2771342"/>
          </a:xfrm>
          <a:prstGeom prst="rect">
            <a:avLst/>
          </a:prstGeom>
        </p:spPr>
        <p:txBody>
          <a:bodyPr rIns="0"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Datasets</a:t>
            </a:r>
            <a:r>
              <a:rPr lang="en-GB" sz="2400" b="1" dirty="0">
                <a:solidFill>
                  <a:srgbClr val="C812BD"/>
                </a:solidFill>
              </a:rPr>
              <a:t>: </a:t>
            </a:r>
            <a:r>
              <a:rPr lang="en-GB" sz="2000" dirty="0"/>
              <a:t>R</a:t>
            </a:r>
            <a:r>
              <a:rPr kumimoji="0" lang="en-GB" sz="20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ead</a:t>
            </a:r>
            <a:r>
              <a:rPr kumimoji="0" lang="en-GB" sz="20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sets (RS)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</a:pPr>
            <a:r>
              <a:rPr lang="en-GB" sz="2000" dirty="0"/>
              <a:t>From a variety of species (i.e., </a:t>
            </a:r>
            <a:r>
              <a:rPr lang="en-GB" sz="2000" i="1" dirty="0"/>
              <a:t>H. sapiens</a:t>
            </a:r>
            <a:r>
              <a:rPr lang="en-GB" sz="2000" dirty="0"/>
              <a:t>, </a:t>
            </a:r>
            <a:r>
              <a:rPr lang="en-GB" sz="2000" i="1" dirty="0"/>
              <a:t>T. cacao</a:t>
            </a:r>
            <a:r>
              <a:rPr lang="en-GB" sz="2000" dirty="0"/>
              <a:t>, </a:t>
            </a:r>
            <a:r>
              <a:rPr lang="en-GB" sz="2000" i="1" dirty="0"/>
              <a:t>M. acuminata </a:t>
            </a:r>
            <a:r>
              <a:rPr lang="en-GB" sz="2000" i="1" dirty="0" err="1"/>
              <a:t>malaccensis</a:t>
            </a:r>
            <a:r>
              <a:rPr lang="en-GB" sz="2000" dirty="0"/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</a:pPr>
            <a:r>
              <a:rPr lang="en-GB" sz="2000" dirty="0"/>
              <a:t>Sequenced with different sequencing technologies (i.e., Illumina and Oxford Nanopore Technologies)</a:t>
            </a:r>
            <a:br>
              <a:rPr lang="en-GB" sz="2000" dirty="0"/>
            </a:br>
            <a:endParaRPr lang="en-GB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None/>
            </a:pPr>
            <a:r>
              <a:rPr lang="en-GB" sz="2400" b="1" dirty="0">
                <a:solidFill>
                  <a:schemeClr val="accent5"/>
                </a:solidFill>
              </a:rPr>
              <a:t>End-to-end performance </a:t>
            </a:r>
            <a:r>
              <a:rPr lang="en-GB" sz="2000" dirty="0"/>
              <a:t>of a genome analysis application, which includes both </a:t>
            </a:r>
            <a:r>
              <a:rPr lang="en-GB" sz="2000" b="1" dirty="0"/>
              <a:t>data preparation </a:t>
            </a:r>
            <a:r>
              <a:rPr lang="en-GB" sz="2000" dirty="0"/>
              <a:t>and </a:t>
            </a:r>
            <a:r>
              <a:rPr lang="en-GB" sz="2000" b="1" dirty="0"/>
              <a:t>genome analysis</a:t>
            </a:r>
            <a:r>
              <a:rPr lang="en-GB" sz="2000" dirty="0"/>
              <a:t> </a:t>
            </a:r>
            <a:endParaRPr kumimoji="0" lang="en-GB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519E3E5-72AA-BE20-AC76-267CA27C5A69}"/>
              </a:ext>
            </a:extLst>
          </p:cNvPr>
          <p:cNvSpPr/>
          <p:nvPr/>
        </p:nvSpPr>
        <p:spPr>
          <a:xfrm>
            <a:off x="198240" y="1398158"/>
            <a:ext cx="5719767" cy="1919595"/>
          </a:xfrm>
          <a:prstGeom prst="roundRect">
            <a:avLst>
              <a:gd name="adj" fmla="val 5305"/>
            </a:avLst>
          </a:prstGeom>
          <a:solidFill>
            <a:srgbClr val="4472C4">
              <a:lumMod val="20000"/>
              <a:lumOff val="80000"/>
            </a:srgb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lIns="0" rIns="0" rtlCol="0" anchor="t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7F93E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Hardware Components</a:t>
            </a:r>
          </a:p>
          <a:p>
            <a:pPr marL="180000" marR="0" lvl="0" indent="-180000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Synthesized Verilog model for the hardware units</a:t>
            </a:r>
          </a:p>
          <a:p>
            <a:pPr marL="180000" marR="0" lvl="0" indent="-180000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MQSim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</a:t>
            </a:r>
            <a:r>
              <a:rPr kumimoji="0" lang="en-GB" sz="1800" b="0" i="1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Tavakkol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+, FAST’18]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for SSD’s internal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operations</a:t>
            </a:r>
          </a:p>
          <a:p>
            <a:pPr marL="180000" marR="0" lvl="0" indent="-180000" defTabSz="91440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Ramulator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[Kim+, CAL’15]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for SSD’s internal DRAM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B92A397-3229-5C85-FFE0-9F54AFF821E8}"/>
              </a:ext>
            </a:extLst>
          </p:cNvPr>
          <p:cNvSpPr/>
          <p:nvPr/>
        </p:nvSpPr>
        <p:spPr>
          <a:xfrm>
            <a:off x="6037929" y="1398157"/>
            <a:ext cx="2871636" cy="1919595"/>
          </a:xfrm>
          <a:prstGeom prst="roundRect">
            <a:avLst>
              <a:gd name="adj" fmla="val 7738"/>
            </a:avLst>
          </a:prstGeom>
          <a:solidFill>
            <a:srgbClr val="4472C4">
              <a:lumMod val="20000"/>
              <a:lumOff val="80000"/>
            </a:srgb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lIns="0" tIns="108000" rIns="0"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7F93E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Software Components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Measure on a real system: </a:t>
            </a:r>
          </a:p>
          <a:p>
            <a:pPr marL="180000" marR="0" lvl="0" indent="-180000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AMD® EPYC® CPU with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128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physical cores</a:t>
            </a:r>
          </a:p>
          <a:p>
            <a:pPr marL="180000" marR="0" lvl="0" indent="-180000" defTabSz="91440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lang="en-GB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TB DRAM </a:t>
            </a:r>
          </a:p>
        </p:txBody>
      </p:sp>
    </p:spTree>
    <p:extLst>
      <p:ext uri="{BB962C8B-B14F-4D97-AF65-F5344CB8AC3E}">
        <p14:creationId xmlns:p14="http://schemas.microsoft.com/office/powerpoint/2010/main" val="127062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1" grpId="0" build="p" bldLvl="2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173DFB2C-6123-D7B6-93FB-1C7C25EB88AC}"/>
              </a:ext>
            </a:extLst>
          </p:cNvPr>
          <p:cNvSpPr/>
          <p:nvPr/>
        </p:nvSpPr>
        <p:spPr>
          <a:xfrm>
            <a:off x="4683973" y="1739365"/>
            <a:ext cx="4332813" cy="2115488"/>
          </a:xfrm>
          <a:prstGeom prst="roundRect">
            <a:avLst>
              <a:gd name="adj" fmla="val 452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7385D10B-E619-3790-0FBC-222E8296B712}"/>
              </a:ext>
            </a:extLst>
          </p:cNvPr>
          <p:cNvSpPr/>
          <p:nvPr/>
        </p:nvSpPr>
        <p:spPr>
          <a:xfrm>
            <a:off x="135597" y="1740844"/>
            <a:ext cx="4332813" cy="2115488"/>
          </a:xfrm>
          <a:prstGeom prst="roundRect">
            <a:avLst>
              <a:gd name="adj" fmla="val 4522"/>
            </a:avLst>
          </a:prstGeom>
          <a:solidFill>
            <a:srgbClr val="F9E7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7CF8B-7D06-F063-4049-F823548F1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/>
              <a:t>Recall: Case Studies of SAGe’s Hardware Integration</a:t>
            </a:r>
            <a:endParaRPr lang="en-CH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76588-2AC8-3114-C191-F6A6E5208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791231"/>
            <a:ext cx="8798061" cy="914398"/>
          </a:xfrm>
        </p:spPr>
        <p:txBody>
          <a:bodyPr/>
          <a:lstStyle/>
          <a:p>
            <a:pPr marL="0" indent="0">
              <a:buNone/>
            </a:pPr>
            <a:r>
              <a:rPr lang="en-CH" sz="2400" dirty="0"/>
              <a:t>Due to its lightweight design, SAGe can seamlessly integrate with genome analysis systems </a:t>
            </a:r>
          </a:p>
        </p:txBody>
      </p:sp>
      <p:sp>
        <p:nvSpPr>
          <p:cNvPr id="59" name="직사각형 78">
            <a:extLst>
              <a:ext uri="{FF2B5EF4-FFF2-40B4-BE49-F238E27FC236}">
                <a16:creationId xmlns:a16="http://schemas.microsoft.com/office/drawing/2014/main" id="{40686238-9062-4367-8A1D-66159DBD6466}"/>
              </a:ext>
            </a:extLst>
          </p:cNvPr>
          <p:cNvSpPr/>
          <p:nvPr/>
        </p:nvSpPr>
        <p:spPr>
          <a:xfrm>
            <a:off x="4789219" y="280967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직사각형 78">
            <a:extLst>
              <a:ext uri="{FF2B5EF4-FFF2-40B4-BE49-F238E27FC236}">
                <a16:creationId xmlns:a16="http://schemas.microsoft.com/office/drawing/2014/main" id="{9EE70312-A05B-CA9B-EA1A-FAD75341E898}"/>
              </a:ext>
            </a:extLst>
          </p:cNvPr>
          <p:cNvSpPr/>
          <p:nvPr/>
        </p:nvSpPr>
        <p:spPr>
          <a:xfrm>
            <a:off x="5853821" y="294636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6906DFC-C05D-65FD-2C60-5719EB850F95}"/>
              </a:ext>
            </a:extLst>
          </p:cNvPr>
          <p:cNvSpPr/>
          <p:nvPr/>
        </p:nvSpPr>
        <p:spPr>
          <a:xfrm>
            <a:off x="7297091" y="2816166"/>
            <a:ext cx="1618473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SSD</a:t>
            </a:r>
          </a:p>
        </p:txBody>
      </p: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D44D4A7C-2A78-B4FC-063F-1CCA96A6C8B2}"/>
              </a:ext>
            </a:extLst>
          </p:cNvPr>
          <p:cNvCxnSpPr>
            <a:cxnSpLocks/>
            <a:endCxn id="66" idx="3"/>
          </p:cNvCxnSpPr>
          <p:nvPr/>
        </p:nvCxnSpPr>
        <p:spPr>
          <a:xfrm rot="5400000">
            <a:off x="6318383" y="2810234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91DA0A03-4AE0-16A2-B322-2EA369139F4D}"/>
              </a:ext>
            </a:extLst>
          </p:cNvPr>
          <p:cNvCxnSpPr>
            <a:cxnSpLocks/>
            <a:endCxn id="67" idx="1"/>
          </p:cNvCxnSpPr>
          <p:nvPr/>
        </p:nvCxnSpPr>
        <p:spPr>
          <a:xfrm rot="16200000" flipH="1">
            <a:off x="6858894" y="2807001"/>
            <a:ext cx="63286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16" name="직사각형 78">
            <a:extLst>
              <a:ext uri="{FF2B5EF4-FFF2-40B4-BE49-F238E27FC236}">
                <a16:creationId xmlns:a16="http://schemas.microsoft.com/office/drawing/2014/main" id="{FEB5AD9F-47F8-AB1C-22D5-9BFA29FA463E}"/>
              </a:ext>
            </a:extLst>
          </p:cNvPr>
          <p:cNvSpPr/>
          <p:nvPr/>
        </p:nvSpPr>
        <p:spPr>
          <a:xfrm>
            <a:off x="234566" y="2809825"/>
            <a:ext cx="1454628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029975BB-18CB-D50C-4E2A-FFF128C8A6B7}"/>
              </a:ext>
            </a:extLst>
          </p:cNvPr>
          <p:cNvSpPr/>
          <p:nvPr/>
        </p:nvSpPr>
        <p:spPr>
          <a:xfrm>
            <a:off x="2947334" y="2816316"/>
            <a:ext cx="1413577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F1972B7A-1B82-DF13-EB56-70B38183C554}"/>
              </a:ext>
            </a:extLst>
          </p:cNvPr>
          <p:cNvSpPr/>
          <p:nvPr/>
        </p:nvSpPr>
        <p:spPr>
          <a:xfrm>
            <a:off x="234566" y="187512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C43ADE1-1560-E1A9-0A2F-4F7205A57F7D}"/>
              </a:ext>
            </a:extLst>
          </p:cNvPr>
          <p:cNvSpPr txBox="1"/>
          <p:nvPr/>
        </p:nvSpPr>
        <p:spPr>
          <a:xfrm>
            <a:off x="234566" y="205697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Host System</a:t>
            </a:r>
          </a:p>
        </p:txBody>
      </p:sp>
      <p:cxnSp>
        <p:nvCxnSpPr>
          <p:cNvPr id="123" name="Elbow Connector 122">
            <a:extLst>
              <a:ext uri="{FF2B5EF4-FFF2-40B4-BE49-F238E27FC236}">
                <a16:creationId xmlns:a16="http://schemas.microsoft.com/office/drawing/2014/main" id="{4D67AE18-656E-D824-5749-D54D65130A12}"/>
              </a:ext>
            </a:extLst>
          </p:cNvPr>
          <p:cNvCxnSpPr>
            <a:cxnSpLocks/>
            <a:endCxn id="116" idx="3"/>
          </p:cNvCxnSpPr>
          <p:nvPr/>
        </p:nvCxnSpPr>
        <p:spPr>
          <a:xfrm rot="5400000">
            <a:off x="1477614" y="2836984"/>
            <a:ext cx="616700" cy="193539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124" name="Elbow Connector 123">
            <a:extLst>
              <a:ext uri="{FF2B5EF4-FFF2-40B4-BE49-F238E27FC236}">
                <a16:creationId xmlns:a16="http://schemas.microsoft.com/office/drawing/2014/main" id="{B24513B7-3BCA-4B85-C4A0-B05F215AF20C}"/>
              </a:ext>
            </a:extLst>
          </p:cNvPr>
          <p:cNvCxnSpPr>
            <a:cxnSpLocks/>
            <a:endCxn id="118" idx="1"/>
          </p:cNvCxnSpPr>
          <p:nvPr/>
        </p:nvCxnSpPr>
        <p:spPr>
          <a:xfrm rot="16200000" flipH="1">
            <a:off x="2532512" y="2830525"/>
            <a:ext cx="636107" cy="193538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25" name="직사각형 78">
            <a:extLst>
              <a:ext uri="{FF2B5EF4-FFF2-40B4-BE49-F238E27FC236}">
                <a16:creationId xmlns:a16="http://schemas.microsoft.com/office/drawing/2014/main" id="{D3635BE7-8173-9263-9571-1FAE31BB28FD}"/>
              </a:ext>
            </a:extLst>
          </p:cNvPr>
          <p:cNvSpPr/>
          <p:nvPr/>
        </p:nvSpPr>
        <p:spPr>
          <a:xfrm>
            <a:off x="1971773" y="3194265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A77A72EE-F05A-1B00-D39E-6E8CAF572186}"/>
              </a:ext>
            </a:extLst>
          </p:cNvPr>
          <p:cNvCxnSpPr>
            <a:cxnSpLocks/>
            <a:stCxn id="119" idx="2"/>
            <a:endCxn id="125" idx="0"/>
          </p:cNvCxnSpPr>
          <p:nvPr/>
        </p:nvCxnSpPr>
        <p:spPr>
          <a:xfrm flipH="1">
            <a:off x="2299865" y="2626846"/>
            <a:ext cx="1377" cy="567419"/>
          </a:xfrm>
          <a:prstGeom prst="straightConnector1">
            <a:avLst/>
          </a:prstGeom>
          <a:ln w="38100">
            <a:solidFill>
              <a:srgbClr val="DF836C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CB86537-8E0B-D5B5-A27C-7842CBA4D052}"/>
              </a:ext>
            </a:extLst>
          </p:cNvPr>
          <p:cNvSpPr/>
          <p:nvPr/>
        </p:nvSpPr>
        <p:spPr>
          <a:xfrm>
            <a:off x="4778042" y="1872575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23BBC-0396-1912-69B5-E1FCA5B8F351}"/>
              </a:ext>
            </a:extLst>
          </p:cNvPr>
          <p:cNvSpPr txBox="1"/>
          <p:nvPr/>
        </p:nvSpPr>
        <p:spPr>
          <a:xfrm>
            <a:off x="4778042" y="2054424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Host System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7DBF28-0ABA-859A-EE8E-9843FC73666F}"/>
              </a:ext>
            </a:extLst>
          </p:cNvPr>
          <p:cNvSpPr/>
          <p:nvPr/>
        </p:nvSpPr>
        <p:spPr>
          <a:xfrm>
            <a:off x="2343643" y="4143240"/>
            <a:ext cx="4332813" cy="2419266"/>
          </a:xfrm>
          <a:prstGeom prst="roundRect">
            <a:avLst>
              <a:gd name="adj" fmla="val 4522"/>
            </a:avLst>
          </a:prstGeom>
          <a:solidFill>
            <a:srgbClr val="EFD3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17858D6-8F0F-C791-4B16-EB8CE3229137}"/>
              </a:ext>
            </a:extLst>
          </p:cNvPr>
          <p:cNvSpPr/>
          <p:nvPr/>
        </p:nvSpPr>
        <p:spPr>
          <a:xfrm>
            <a:off x="3339731" y="5167378"/>
            <a:ext cx="2299076" cy="128857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              SSD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BF0EBA3-E8E4-D350-99CB-904E6BC11275}"/>
              </a:ext>
            </a:extLst>
          </p:cNvPr>
          <p:cNvSpPr/>
          <p:nvPr/>
        </p:nvSpPr>
        <p:spPr>
          <a:xfrm>
            <a:off x="2443373" y="425387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44D73-1B11-B03F-1A18-949A0E0CD28D}"/>
              </a:ext>
            </a:extLst>
          </p:cNvPr>
          <p:cNvSpPr txBox="1"/>
          <p:nvPr/>
        </p:nvSpPr>
        <p:spPr>
          <a:xfrm>
            <a:off x="2446877" y="443572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Host System</a:t>
            </a:r>
          </a:p>
        </p:txBody>
      </p:sp>
      <p:sp>
        <p:nvSpPr>
          <p:cNvPr id="17" name="직사각형 78">
            <a:extLst>
              <a:ext uri="{FF2B5EF4-FFF2-40B4-BE49-F238E27FC236}">
                <a16:creationId xmlns:a16="http://schemas.microsoft.com/office/drawing/2014/main" id="{0FF37CE2-E348-99A1-8A9E-CF4B552BAE8A}"/>
              </a:ext>
            </a:extLst>
          </p:cNvPr>
          <p:cNvSpPr/>
          <p:nvPr/>
        </p:nvSpPr>
        <p:spPr>
          <a:xfrm>
            <a:off x="3628876" y="545934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78">
            <a:extLst>
              <a:ext uri="{FF2B5EF4-FFF2-40B4-BE49-F238E27FC236}">
                <a16:creationId xmlns:a16="http://schemas.microsoft.com/office/drawing/2014/main" id="{F988CA77-4C93-947D-6F0B-55EC55D40667}"/>
              </a:ext>
            </a:extLst>
          </p:cNvPr>
          <p:cNvSpPr/>
          <p:nvPr/>
        </p:nvSpPr>
        <p:spPr>
          <a:xfrm>
            <a:off x="4685360" y="559603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420B61FE-54A2-A794-58FC-954D2C742F82}"/>
              </a:ext>
            </a:extLst>
          </p:cNvPr>
          <p:cNvCxnSpPr>
            <a:cxnSpLocks/>
          </p:cNvCxnSpPr>
          <p:nvPr/>
        </p:nvCxnSpPr>
        <p:spPr>
          <a:xfrm rot="5400000">
            <a:off x="5436435" y="5212021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FDD3D5B-B87E-AA03-4C6F-14A47F9EA966}"/>
              </a:ext>
            </a:extLst>
          </p:cNvPr>
          <p:cNvSpPr/>
          <p:nvPr/>
        </p:nvSpPr>
        <p:spPr>
          <a:xfrm>
            <a:off x="4572000" y="1519881"/>
            <a:ext cx="4572000" cy="2334972"/>
          </a:xfrm>
          <a:prstGeom prst="rect">
            <a:avLst/>
          </a:prstGeom>
          <a:solidFill>
            <a:srgbClr val="FFFFFF">
              <a:alpha val="9137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3557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27A0-D029-5B41-8CAB-F26E6D7D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7650-DAE4-7DAF-1CCF-1D5D1E2FE202}"/>
              </a:ext>
            </a:extLst>
          </p:cNvPr>
          <p:cNvSpPr txBox="1">
            <a:spLocks/>
          </p:cNvSpPr>
          <p:nvPr/>
        </p:nvSpPr>
        <p:spPr>
          <a:xfrm>
            <a:off x="82395" y="808010"/>
            <a:ext cx="8961244" cy="2620990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None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8C3EC9"/>
                </a:solidFill>
                <a:effectLst/>
                <a:uLnTx/>
                <a:uFillTx/>
              </a:rPr>
              <a:t>Genome</a:t>
            </a:r>
            <a:r>
              <a:rPr kumimoji="0" lang="en-GB" sz="2000" b="1" i="0" u="none" strike="noStrike" kern="1200" cap="none" spc="0" normalizeH="0" noProof="0" dirty="0">
                <a:ln>
                  <a:noFill/>
                </a:ln>
                <a:solidFill>
                  <a:srgbClr val="8C3EC9"/>
                </a:solidFill>
                <a:effectLst/>
                <a:uLnTx/>
                <a:uFillTx/>
              </a:rPr>
              <a:t> Analysis</a:t>
            </a:r>
            <a:endParaRPr kumimoji="0" lang="en-GB" sz="2000" i="0" u="none" strike="noStrike" kern="1200" cap="none" spc="0" normalizeH="0" noProof="0" dirty="0">
              <a:ln>
                <a:noFill/>
              </a:ln>
              <a:effectLst/>
              <a:uLnTx/>
              <a:uFillTx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</a:pPr>
            <a:r>
              <a:rPr lang="en-GB" sz="2000" baseline="0" dirty="0"/>
              <a:t>A </a:t>
            </a:r>
            <a:r>
              <a:rPr lang="en-GB" sz="2000" dirty="0"/>
              <a:t>state-of-the-art hardware accelerator (GEM 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</a:rPr>
              <a:t>[Chen+, TPDS’23]</a:t>
            </a:r>
            <a:r>
              <a:rPr lang="en-GB" sz="2000" i="1" dirty="0"/>
              <a:t>)</a:t>
            </a:r>
            <a:r>
              <a:rPr lang="en-GB" sz="2000" dirty="0"/>
              <a:t>,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2000" dirty="0"/>
              <a:t>for read mapping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 state-of-the-art NDP accelerator</a:t>
            </a:r>
            <a:r>
              <a:rPr kumimoji="0" lang="en-GB" sz="20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GB" sz="200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(</a:t>
            </a:r>
            <a:r>
              <a:rPr kumimoji="0" lang="en-GB" sz="2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</a:rPr>
              <a:t>GenStore</a:t>
            </a:r>
            <a:r>
              <a:rPr kumimoji="0" lang="en-GB" sz="200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GB" sz="1600" i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</a:rPr>
              <a:t>[Mansouri </a:t>
            </a:r>
            <a:r>
              <a:rPr kumimoji="0" lang="en-GB" sz="1600" i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</a:rPr>
              <a:t>Ghiasi</a:t>
            </a:r>
            <a:r>
              <a:rPr kumimoji="0" lang="en-GB" sz="1600" i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</a:rPr>
              <a:t>+, ASPLOS’22]</a:t>
            </a:r>
            <a:r>
              <a:rPr kumimoji="0" lang="en-GB" sz="200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)</a:t>
            </a:r>
            <a:endParaRPr kumimoji="0" lang="en-GB" u="none" strike="noStrike" kern="1200" cap="none" spc="0" normalizeH="0" noProof="0" dirty="0">
              <a:ln>
                <a:noFill/>
              </a:ln>
              <a:effectLst/>
              <a:uLnTx/>
              <a:uFillTx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</a:pPr>
            <a:r>
              <a:rPr lang="en-GB" sz="2000" dirty="0"/>
              <a:t>Filters reads that do not require expensive computation in the SSD </a:t>
            </a:r>
            <a:r>
              <a:rPr lang="en-GB" sz="2000" dirty="0">
                <a:sym typeface="Wingdings" pitchFamily="2" charset="2"/>
              </a:rPr>
              <a:t> </a:t>
            </a:r>
            <a:br>
              <a:rPr lang="en-GB" sz="2000" dirty="0">
                <a:sym typeface="Wingdings" pitchFamily="2" charset="2"/>
              </a:rPr>
            </a:br>
            <a:r>
              <a:rPr lang="en-GB" sz="2000" dirty="0">
                <a:sym typeface="Wingdings" pitchFamily="2" charset="2"/>
              </a:rPr>
              <a:t>Alleviates </a:t>
            </a:r>
            <a:r>
              <a:rPr lang="en-GB" sz="2000" dirty="0"/>
              <a:t>the burden of moving and </a:t>
            </a:r>
            <a:r>
              <a:rPr lang="en-GB" sz="2000" dirty="0" err="1"/>
              <a:t>analyzing</a:t>
            </a:r>
            <a:r>
              <a:rPr lang="en-GB" sz="2000" dirty="0"/>
              <a:t> a large amount of low-reuse data from the rest of the system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</a:pPr>
            <a:r>
              <a:rPr lang="en-GB" sz="2000" baseline="0" dirty="0">
                <a:solidFill>
                  <a:srgbClr val="C00000"/>
                </a:solidFill>
              </a:rPr>
              <a:t>Implemented</a:t>
            </a:r>
            <a:r>
              <a:rPr lang="en-GB" sz="2000" dirty="0">
                <a:solidFill>
                  <a:srgbClr val="C00000"/>
                </a:solidFill>
              </a:rPr>
              <a:t> in the resource-constrained environment of the SSD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None/>
            </a:pP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</a:pPr>
            <a:endParaRPr kumimoji="0" lang="en-GB" sz="2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7298429-D39F-89FE-3495-2F4BF9E161A9}"/>
              </a:ext>
            </a:extLst>
          </p:cNvPr>
          <p:cNvSpPr/>
          <p:nvPr/>
        </p:nvSpPr>
        <p:spPr>
          <a:xfrm>
            <a:off x="287074" y="3882695"/>
            <a:ext cx="8569851" cy="234554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B7DB50-20AD-C695-9418-CDD00DBCD94B}"/>
              </a:ext>
            </a:extLst>
          </p:cNvPr>
          <p:cNvSpPr/>
          <p:nvPr/>
        </p:nvSpPr>
        <p:spPr bwMode="auto">
          <a:xfrm>
            <a:off x="2027072" y="4419537"/>
            <a:ext cx="6745599" cy="170479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89108C-9B41-3AA7-5263-A133887D4C6E}"/>
              </a:ext>
            </a:extLst>
          </p:cNvPr>
          <p:cNvSpPr txBox="1"/>
          <p:nvPr/>
        </p:nvSpPr>
        <p:spPr>
          <a:xfrm>
            <a:off x="2037940" y="4443171"/>
            <a:ext cx="6727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SSD </a:t>
            </a:r>
            <a:b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Controller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CAD34C-B9E3-BF7A-790D-7CED3A97BA46}"/>
              </a:ext>
            </a:extLst>
          </p:cNvPr>
          <p:cNvSpPr/>
          <p:nvPr/>
        </p:nvSpPr>
        <p:spPr bwMode="auto">
          <a:xfrm>
            <a:off x="403395" y="3991758"/>
            <a:ext cx="1518224" cy="2132574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SSD’s </a:t>
            </a:r>
          </a:p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Internal</a:t>
            </a:r>
          </a:p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DRAM</a:t>
            </a:r>
            <a:endParaRPr kumimoji="0" lang="en-CH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직사각형 363">
            <a:extLst>
              <a:ext uri="{FF2B5EF4-FFF2-40B4-BE49-F238E27FC236}">
                <a16:creationId xmlns:a16="http://schemas.microsoft.com/office/drawing/2014/main" id="{362EEDE0-7143-6596-8DC6-A6C5EF216A37}"/>
              </a:ext>
            </a:extLst>
          </p:cNvPr>
          <p:cNvSpPr/>
          <p:nvPr/>
        </p:nvSpPr>
        <p:spPr>
          <a:xfrm>
            <a:off x="4716968" y="5577538"/>
            <a:ext cx="1358508" cy="3232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⋯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DB93EB4-3BBF-2BD5-BBCF-42A5E49A975F}"/>
              </a:ext>
            </a:extLst>
          </p:cNvPr>
          <p:cNvCxnSpPr>
            <a:cxnSpLocks/>
            <a:stCxn id="33" idx="0"/>
            <a:endCxn id="34" idx="0"/>
          </p:cNvCxnSpPr>
          <p:nvPr/>
        </p:nvCxnSpPr>
        <p:spPr>
          <a:xfrm>
            <a:off x="7390352" y="3951061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D664A2A5-E6C4-94BB-6CE2-7F5A92D6D15C}"/>
              </a:ext>
            </a:extLst>
          </p:cNvPr>
          <p:cNvSpPr/>
          <p:nvPr/>
        </p:nvSpPr>
        <p:spPr>
          <a:xfrm>
            <a:off x="6360105" y="4479126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Flash Cntrl.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직사각형 78">
            <a:extLst>
              <a:ext uri="{FF2B5EF4-FFF2-40B4-BE49-F238E27FC236}">
                <a16:creationId xmlns:a16="http://schemas.microsoft.com/office/drawing/2014/main" id="{BFB2FB67-945D-C1B9-957A-A9871225A746}"/>
              </a:ext>
            </a:extLst>
          </p:cNvPr>
          <p:cNvSpPr/>
          <p:nvPr/>
        </p:nvSpPr>
        <p:spPr>
          <a:xfrm>
            <a:off x="6353101" y="3951061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Channel#N-1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직사각형 78">
            <a:extLst>
              <a:ext uri="{FF2B5EF4-FFF2-40B4-BE49-F238E27FC236}">
                <a16:creationId xmlns:a16="http://schemas.microsoft.com/office/drawing/2014/main" id="{E96DF54F-FC8C-35FE-7E4B-DB72A4EAE906}"/>
              </a:ext>
            </a:extLst>
          </p:cNvPr>
          <p:cNvSpPr/>
          <p:nvPr/>
        </p:nvSpPr>
        <p:spPr>
          <a:xfrm>
            <a:off x="6075476" y="5423134"/>
            <a:ext cx="2643763" cy="5577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2A8285-A4F0-7085-6A99-111C6E7054FE}"/>
              </a:ext>
            </a:extLst>
          </p:cNvPr>
          <p:cNvSpPr txBox="1"/>
          <p:nvPr/>
        </p:nvSpPr>
        <p:spPr>
          <a:xfrm>
            <a:off x="4422752" y="3834050"/>
            <a:ext cx="19233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SSD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1DA4D7A-6679-4FF7-A909-0819DD8B6909}"/>
              </a:ext>
            </a:extLst>
          </p:cNvPr>
          <p:cNvCxnSpPr>
            <a:cxnSpLocks/>
            <a:stCxn id="40" idx="0"/>
            <a:endCxn id="41" idx="0"/>
          </p:cNvCxnSpPr>
          <p:nvPr/>
        </p:nvCxnSpPr>
        <p:spPr>
          <a:xfrm>
            <a:off x="3393835" y="3959226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9" name="직사각형 78">
            <a:extLst>
              <a:ext uri="{FF2B5EF4-FFF2-40B4-BE49-F238E27FC236}">
                <a16:creationId xmlns:a16="http://schemas.microsoft.com/office/drawing/2014/main" id="{61D7B5C5-FB5C-2CD0-A943-DD70E81438D8}"/>
              </a:ext>
            </a:extLst>
          </p:cNvPr>
          <p:cNvSpPr/>
          <p:nvPr/>
        </p:nvSpPr>
        <p:spPr>
          <a:xfrm>
            <a:off x="2363588" y="4487291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Flash Cntrl.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직사각형 78">
            <a:extLst>
              <a:ext uri="{FF2B5EF4-FFF2-40B4-BE49-F238E27FC236}">
                <a16:creationId xmlns:a16="http://schemas.microsoft.com/office/drawing/2014/main" id="{7C235409-ECE0-E0BB-0D10-868DFDE3CD72}"/>
              </a:ext>
            </a:extLst>
          </p:cNvPr>
          <p:cNvSpPr/>
          <p:nvPr/>
        </p:nvSpPr>
        <p:spPr>
          <a:xfrm>
            <a:off x="2356584" y="3959226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Channel#0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직사각형 78">
            <a:extLst>
              <a:ext uri="{FF2B5EF4-FFF2-40B4-BE49-F238E27FC236}">
                <a16:creationId xmlns:a16="http://schemas.microsoft.com/office/drawing/2014/main" id="{2539369E-636E-C2E3-F6AA-D406960DB4DB}"/>
              </a:ext>
            </a:extLst>
          </p:cNvPr>
          <p:cNvSpPr/>
          <p:nvPr/>
        </p:nvSpPr>
        <p:spPr>
          <a:xfrm>
            <a:off x="2078959" y="5431299"/>
            <a:ext cx="2643763" cy="5577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8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5" grpId="0" animBg="1"/>
      <p:bldP spid="26" grpId="0" animBg="1"/>
      <p:bldP spid="27" grpId="0"/>
      <p:bldP spid="28" grpId="0" animBg="1"/>
      <p:bldP spid="30" grpId="0"/>
      <p:bldP spid="32" grpId="0" animBg="1"/>
      <p:bldP spid="33" grpId="0" animBg="1"/>
      <p:bldP spid="34" grpId="0" animBg="1"/>
      <p:bldP spid="37" grpId="0"/>
      <p:bldP spid="39" grpId="0" animBg="1"/>
      <p:bldP spid="40" grpId="0" animBg="1"/>
      <p:bldP spid="4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27A0-D029-5B41-8CAB-F26E6D7D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7650-DAE4-7DAF-1CCF-1D5D1E2FE202}"/>
              </a:ext>
            </a:extLst>
          </p:cNvPr>
          <p:cNvSpPr txBox="1">
            <a:spLocks/>
          </p:cNvSpPr>
          <p:nvPr/>
        </p:nvSpPr>
        <p:spPr>
          <a:xfrm>
            <a:off x="82395" y="808010"/>
            <a:ext cx="8961244" cy="3344890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None/>
              <a:defRPr/>
            </a:pPr>
            <a:r>
              <a:rPr lang="en-GB" sz="2000" b="1" dirty="0">
                <a:solidFill>
                  <a:srgbClr val="B38606"/>
                </a:solidFill>
              </a:rPr>
              <a:t>Data Preparation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defRPr/>
            </a:pPr>
            <a:r>
              <a:rPr lang="en-GB" sz="2000" b="1" dirty="0" err="1">
                <a:solidFill>
                  <a:srgbClr val="D6A206"/>
                </a:solidFill>
              </a:rPr>
              <a:t>pigz</a:t>
            </a:r>
            <a:r>
              <a:rPr lang="en-GB" sz="2000" b="1" dirty="0">
                <a:solidFill>
                  <a:srgbClr val="D6A206"/>
                </a:solidFill>
              </a:rPr>
              <a:t>: </a:t>
            </a:r>
            <a:r>
              <a:rPr lang="en-GB" sz="2000" dirty="0"/>
              <a:t>Commonly-used general-purpose software (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</a:rPr>
              <a:t>[Adler, JPL’15]</a:t>
            </a:r>
            <a:r>
              <a:rPr lang="en-GB" sz="2000" dirty="0"/>
              <a:t>)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en-GB" sz="1600" i="1" dirty="0"/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r>
              <a:rPr lang="en-GB" sz="2000" b="1" dirty="0">
                <a:solidFill>
                  <a:srgbClr val="D6A206"/>
                </a:solidFill>
              </a:rPr>
              <a:t>(N)</a:t>
            </a:r>
            <a:r>
              <a:rPr lang="en-GB" sz="2000" b="1" dirty="0" err="1">
                <a:solidFill>
                  <a:srgbClr val="D6A206"/>
                </a:solidFill>
              </a:rPr>
              <a:t>Spr</a:t>
            </a:r>
            <a:r>
              <a:rPr lang="en-GB" sz="2000" b="1" dirty="0">
                <a:solidFill>
                  <a:srgbClr val="D6A206"/>
                </a:solidFill>
              </a:rPr>
              <a:t>: </a:t>
            </a:r>
            <a:r>
              <a:rPr lang="en-GB" sz="2000" dirty="0"/>
              <a:t>Genomics-specific software for short (Spring</a:t>
            </a:r>
            <a:r>
              <a:rPr lang="en-GB" sz="20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</a:rPr>
              <a:t>[</a:t>
            </a:r>
            <a:r>
              <a:rPr lang="en-GB" sz="1600" i="1" dirty="0" err="1">
                <a:solidFill>
                  <a:schemeClr val="bg1">
                    <a:lumMod val="65000"/>
                  </a:schemeClr>
                </a:solidFill>
              </a:rPr>
              <a:t>Chandak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</a:rPr>
              <a:t>, Bioinformatics’18]</a:t>
            </a:r>
            <a:r>
              <a:rPr lang="en-GB" sz="2000" dirty="0"/>
              <a:t>)</a:t>
            </a:r>
            <a:r>
              <a:rPr lang="en-GB" sz="20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2000" dirty="0"/>
              <a:t>and long reads (</a:t>
            </a:r>
            <a:r>
              <a:rPr lang="en-GB" sz="2000" dirty="0" err="1"/>
              <a:t>NanoSpring</a:t>
            </a:r>
            <a:r>
              <a:rPr lang="en-GB" sz="2000" dirty="0"/>
              <a:t> 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</a:rPr>
              <a:t>[Meng+, Scientific Reports’23]</a:t>
            </a:r>
            <a:r>
              <a:rPr lang="en-GB" sz="2000" dirty="0"/>
              <a:t>)</a:t>
            </a:r>
            <a:endParaRPr lang="en-GB" sz="2000" i="1" dirty="0">
              <a:solidFill>
                <a:schemeClr val="bg1">
                  <a:lumMod val="65000"/>
                </a:schemeClr>
              </a:solidFill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r>
              <a:rPr lang="en-GB" sz="2000" b="1" dirty="0">
                <a:solidFill>
                  <a:srgbClr val="D6A206"/>
                </a:solidFill>
              </a:rPr>
              <a:t>(N)</a:t>
            </a:r>
            <a:r>
              <a:rPr lang="en-GB" sz="2000" b="1" dirty="0" err="1">
                <a:solidFill>
                  <a:srgbClr val="D6A206"/>
                </a:solidFill>
              </a:rPr>
              <a:t>SprAcc</a:t>
            </a:r>
            <a:r>
              <a:rPr lang="en-GB" sz="2000" b="1" dirty="0">
                <a:solidFill>
                  <a:srgbClr val="D6A206"/>
                </a:solidFill>
              </a:rPr>
              <a:t>: </a:t>
            </a:r>
            <a:r>
              <a:rPr lang="en-GB" sz="2000" dirty="0"/>
              <a:t>(N)Spring hardware-accelerated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r>
              <a:rPr lang="en-GB" sz="2000" b="1" dirty="0">
                <a:solidFill>
                  <a:srgbClr val="D6A206"/>
                </a:solidFill>
                <a:latin typeface="+mn-lt"/>
              </a:rPr>
              <a:t>0</a:t>
            </a:r>
            <a:r>
              <a:rPr lang="en-GB" sz="2000" b="1" dirty="0">
                <a:solidFill>
                  <a:srgbClr val="D6A206"/>
                </a:solidFill>
              </a:rPr>
              <a:t>TimeDec:</a:t>
            </a:r>
            <a:r>
              <a:rPr lang="en-GB" sz="2000" dirty="0"/>
              <a:t> an </a:t>
            </a:r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idealized decompressor (with </a:t>
            </a:r>
            <a:r>
              <a:rPr lang="en-GB" sz="2000" i="1" dirty="0">
                <a:solidFill>
                  <a:schemeClr val="accent4">
                    <a:lumMod val="75000"/>
                  </a:schemeClr>
                </a:solidFill>
              </a:rPr>
              <a:t>zero</a:t>
            </a:r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 decompression time)</a:t>
            </a:r>
            <a:r>
              <a:rPr lang="en-GB" sz="2000" dirty="0"/>
              <a:t>,</a:t>
            </a:r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GB" sz="2000" dirty="0"/>
              <a:t>but </a:t>
            </a:r>
            <a:r>
              <a:rPr lang="en-GB" sz="2000" dirty="0">
                <a:solidFill>
                  <a:srgbClr val="C00000"/>
                </a:solidFill>
              </a:rPr>
              <a:t>inefficient for integration in resource-constrained environments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r>
              <a:rPr lang="en-GB" sz="2000" b="1" dirty="0">
                <a:solidFill>
                  <a:srgbClr val="D6A206"/>
                </a:solidFill>
              </a:rPr>
              <a:t>SAGe: </a:t>
            </a:r>
            <a:r>
              <a:rPr lang="en-GB" sz="2000" dirty="0"/>
              <a:t>SAGe implemented as an standalone accelerator for data preparation</a:t>
            </a:r>
            <a:endParaRPr lang="en-GB" sz="2000" b="1" dirty="0">
              <a:solidFill>
                <a:srgbClr val="D6A206"/>
              </a:solidFill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r>
              <a:rPr lang="en-GB" sz="2000" b="1" dirty="0" err="1">
                <a:solidFill>
                  <a:srgbClr val="D6A206"/>
                </a:solidFill>
              </a:rPr>
              <a:t>SAGe</a:t>
            </a:r>
            <a:r>
              <a:rPr lang="en-GB" sz="2000" b="1" baseline="-25000" dirty="0" err="1">
                <a:solidFill>
                  <a:srgbClr val="D6A206"/>
                </a:solidFill>
              </a:rPr>
              <a:t>SSD</a:t>
            </a:r>
            <a:r>
              <a:rPr lang="en-GB" sz="2000" b="1" dirty="0">
                <a:solidFill>
                  <a:srgbClr val="D6A206"/>
                </a:solidFill>
              </a:rPr>
              <a:t>: </a:t>
            </a:r>
            <a:r>
              <a:rPr lang="en-GB" sz="2000" dirty="0"/>
              <a:t>SAGe inside the SSD, for integration with the NDP analysis system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</a:pPr>
            <a:endParaRPr kumimoji="0" lang="en-GB" sz="2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6E86ADF-B7F0-E2D3-00D1-10423E72DA35}"/>
              </a:ext>
            </a:extLst>
          </p:cNvPr>
          <p:cNvSpPr/>
          <p:nvPr/>
        </p:nvSpPr>
        <p:spPr>
          <a:xfrm>
            <a:off x="287074" y="3882695"/>
            <a:ext cx="8569851" cy="234554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7EA87A-13E3-3AD0-AB26-D1F1E17A85A5}"/>
              </a:ext>
            </a:extLst>
          </p:cNvPr>
          <p:cNvSpPr/>
          <p:nvPr/>
        </p:nvSpPr>
        <p:spPr bwMode="auto">
          <a:xfrm>
            <a:off x="2027072" y="4419537"/>
            <a:ext cx="6745599" cy="170479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A3CB0-F0DA-6575-0341-7D9CF992752D}"/>
              </a:ext>
            </a:extLst>
          </p:cNvPr>
          <p:cNvSpPr txBox="1"/>
          <p:nvPr/>
        </p:nvSpPr>
        <p:spPr>
          <a:xfrm>
            <a:off x="2037940" y="4443171"/>
            <a:ext cx="6727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SSD </a:t>
            </a:r>
            <a:b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Controller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32BB90-8777-2DA6-2301-E42CF4B6F3E7}"/>
              </a:ext>
            </a:extLst>
          </p:cNvPr>
          <p:cNvSpPr/>
          <p:nvPr/>
        </p:nvSpPr>
        <p:spPr bwMode="auto">
          <a:xfrm>
            <a:off x="403395" y="3991758"/>
            <a:ext cx="1518224" cy="2132574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SSD’s </a:t>
            </a:r>
          </a:p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Internal</a:t>
            </a:r>
          </a:p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DRAM</a:t>
            </a:r>
            <a:endParaRPr kumimoji="0" lang="en-CH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A7FAEA-F941-5A75-A74D-2DBFF69A6F69}"/>
              </a:ext>
            </a:extLst>
          </p:cNvPr>
          <p:cNvSpPr/>
          <p:nvPr/>
        </p:nvSpPr>
        <p:spPr>
          <a:xfrm>
            <a:off x="501363" y="5055307"/>
            <a:ext cx="1322288" cy="925584"/>
          </a:xfrm>
          <a:prstGeom prst="rect">
            <a:avLst/>
          </a:prstGeom>
          <a:solidFill>
            <a:srgbClr val="BDCFB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SAGe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FTL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Metadata</a:t>
            </a:r>
          </a:p>
        </p:txBody>
      </p:sp>
      <p:sp>
        <p:nvSpPr>
          <p:cNvPr id="10" name="직사각형 363">
            <a:extLst>
              <a:ext uri="{FF2B5EF4-FFF2-40B4-BE49-F238E27FC236}">
                <a16:creationId xmlns:a16="http://schemas.microsoft.com/office/drawing/2014/main" id="{9780893B-AAFC-2614-A6A4-448052E9056D}"/>
              </a:ext>
            </a:extLst>
          </p:cNvPr>
          <p:cNvSpPr/>
          <p:nvPr/>
        </p:nvSpPr>
        <p:spPr>
          <a:xfrm>
            <a:off x="4716968" y="5577538"/>
            <a:ext cx="1358508" cy="3232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⋯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182C96D-F286-903A-6D3A-2BC27C6009FC}"/>
              </a:ext>
            </a:extLst>
          </p:cNvPr>
          <p:cNvCxnSpPr>
            <a:cxnSpLocks/>
            <a:stCxn id="13" idx="0"/>
            <a:endCxn id="14" idx="0"/>
          </p:cNvCxnSpPr>
          <p:nvPr/>
        </p:nvCxnSpPr>
        <p:spPr>
          <a:xfrm>
            <a:off x="7390352" y="3951061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2" name="직사각형 78">
            <a:extLst>
              <a:ext uri="{FF2B5EF4-FFF2-40B4-BE49-F238E27FC236}">
                <a16:creationId xmlns:a16="http://schemas.microsoft.com/office/drawing/2014/main" id="{86DD9795-5A59-C628-43DC-C9E15C165B8D}"/>
              </a:ext>
            </a:extLst>
          </p:cNvPr>
          <p:cNvSpPr/>
          <p:nvPr/>
        </p:nvSpPr>
        <p:spPr>
          <a:xfrm>
            <a:off x="6360105" y="4479126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Flash Cntrl.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78">
            <a:extLst>
              <a:ext uri="{FF2B5EF4-FFF2-40B4-BE49-F238E27FC236}">
                <a16:creationId xmlns:a16="http://schemas.microsoft.com/office/drawing/2014/main" id="{14FB0DD6-675C-EB92-9470-A333C5F66A03}"/>
              </a:ext>
            </a:extLst>
          </p:cNvPr>
          <p:cNvSpPr/>
          <p:nvPr/>
        </p:nvSpPr>
        <p:spPr>
          <a:xfrm>
            <a:off x="6353101" y="3951061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Channel#N-1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78">
            <a:extLst>
              <a:ext uri="{FF2B5EF4-FFF2-40B4-BE49-F238E27FC236}">
                <a16:creationId xmlns:a16="http://schemas.microsoft.com/office/drawing/2014/main" id="{DEC4930C-9C75-93A6-78BC-F099E21EF277}"/>
              </a:ext>
            </a:extLst>
          </p:cNvPr>
          <p:cNvSpPr/>
          <p:nvPr/>
        </p:nvSpPr>
        <p:spPr>
          <a:xfrm>
            <a:off x="6075476" y="5423134"/>
            <a:ext cx="2643763" cy="5577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78">
            <a:extLst>
              <a:ext uri="{FF2B5EF4-FFF2-40B4-BE49-F238E27FC236}">
                <a16:creationId xmlns:a16="http://schemas.microsoft.com/office/drawing/2014/main" id="{D47669AE-8E1A-76CE-72DE-478C3C81ED00}"/>
              </a:ext>
            </a:extLst>
          </p:cNvPr>
          <p:cNvSpPr/>
          <p:nvPr/>
        </p:nvSpPr>
        <p:spPr>
          <a:xfrm>
            <a:off x="6621221" y="5047142"/>
            <a:ext cx="1552271" cy="375225"/>
          </a:xfrm>
          <a:prstGeom prst="rect">
            <a:avLst/>
          </a:prstGeom>
          <a:solidFill>
            <a:srgbClr val="BDCFB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D888213-FD28-96FD-4A9A-CF423E6E00E7}"/>
              </a:ext>
            </a:extLst>
          </p:cNvPr>
          <p:cNvSpPr/>
          <p:nvPr/>
        </p:nvSpPr>
        <p:spPr>
          <a:xfrm>
            <a:off x="6621221" y="4903650"/>
            <a:ext cx="1552271" cy="257382"/>
          </a:xfrm>
          <a:prstGeom prst="roundRect">
            <a:avLst>
              <a:gd name="adj" fmla="val 0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Double-Reg.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7B2464-D0F6-5CF5-C7F3-E245F61CB5B3}"/>
              </a:ext>
            </a:extLst>
          </p:cNvPr>
          <p:cNvSpPr txBox="1"/>
          <p:nvPr/>
        </p:nvSpPr>
        <p:spPr>
          <a:xfrm>
            <a:off x="4422752" y="3834050"/>
            <a:ext cx="19233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H" sz="20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SSD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B80C5B-AF39-8BBB-0281-5BF795CDA401}"/>
              </a:ext>
            </a:extLst>
          </p:cNvPr>
          <p:cNvCxnSpPr>
            <a:cxnSpLocks/>
            <a:stCxn id="20" idx="0"/>
            <a:endCxn id="21" idx="0"/>
          </p:cNvCxnSpPr>
          <p:nvPr/>
        </p:nvCxnSpPr>
        <p:spPr>
          <a:xfrm>
            <a:off x="3393835" y="3959226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9" name="직사각형 78">
            <a:extLst>
              <a:ext uri="{FF2B5EF4-FFF2-40B4-BE49-F238E27FC236}">
                <a16:creationId xmlns:a16="http://schemas.microsoft.com/office/drawing/2014/main" id="{7CE18B10-1F2D-AC81-5D57-66E1DEA8D752}"/>
              </a:ext>
            </a:extLst>
          </p:cNvPr>
          <p:cNvSpPr/>
          <p:nvPr/>
        </p:nvSpPr>
        <p:spPr>
          <a:xfrm>
            <a:off x="2363588" y="4487291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Flash Cntrl.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직사각형 78">
            <a:extLst>
              <a:ext uri="{FF2B5EF4-FFF2-40B4-BE49-F238E27FC236}">
                <a16:creationId xmlns:a16="http://schemas.microsoft.com/office/drawing/2014/main" id="{63630A65-C243-12F1-F44D-50C9322A9A8E}"/>
              </a:ext>
            </a:extLst>
          </p:cNvPr>
          <p:cNvSpPr/>
          <p:nvPr/>
        </p:nvSpPr>
        <p:spPr>
          <a:xfrm>
            <a:off x="2356584" y="3959226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Channel#0</a:t>
            </a:r>
            <a:endParaRPr lang="ko-KR" altLang="en-US" sz="2000" b="1" kern="0" dirty="0">
              <a:solidFill>
                <a:prstClr val="black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78">
            <a:extLst>
              <a:ext uri="{FF2B5EF4-FFF2-40B4-BE49-F238E27FC236}">
                <a16:creationId xmlns:a16="http://schemas.microsoft.com/office/drawing/2014/main" id="{9C591C9A-AA18-3500-DA95-AB89B47C8B06}"/>
              </a:ext>
            </a:extLst>
          </p:cNvPr>
          <p:cNvSpPr/>
          <p:nvPr/>
        </p:nvSpPr>
        <p:spPr>
          <a:xfrm>
            <a:off x="2078959" y="5431299"/>
            <a:ext cx="2643763" cy="5577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사각형 78">
            <a:extLst>
              <a:ext uri="{FF2B5EF4-FFF2-40B4-BE49-F238E27FC236}">
                <a16:creationId xmlns:a16="http://schemas.microsoft.com/office/drawing/2014/main" id="{C66A1C0B-90C0-BB31-372E-BFA77FD806D3}"/>
              </a:ext>
            </a:extLst>
          </p:cNvPr>
          <p:cNvSpPr/>
          <p:nvPr/>
        </p:nvSpPr>
        <p:spPr>
          <a:xfrm>
            <a:off x="2624704" y="5055307"/>
            <a:ext cx="1552271" cy="375225"/>
          </a:xfrm>
          <a:prstGeom prst="rect">
            <a:avLst/>
          </a:prstGeom>
          <a:solidFill>
            <a:srgbClr val="BDCFB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rPr>
              <a:t>SAGe 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24197DA-83B3-1B31-A8D5-A29BF157BCA4}"/>
              </a:ext>
            </a:extLst>
          </p:cNvPr>
          <p:cNvSpPr/>
          <p:nvPr/>
        </p:nvSpPr>
        <p:spPr>
          <a:xfrm>
            <a:off x="2624704" y="4911815"/>
            <a:ext cx="1552271" cy="257382"/>
          </a:xfrm>
          <a:prstGeom prst="roundRect">
            <a:avLst>
              <a:gd name="adj" fmla="val 0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Double-Reg.</a:t>
            </a:r>
          </a:p>
        </p:txBody>
      </p:sp>
    </p:spTree>
    <p:extLst>
      <p:ext uri="{BB962C8B-B14F-4D97-AF65-F5344CB8AC3E}">
        <p14:creationId xmlns:p14="http://schemas.microsoft.com/office/powerpoint/2010/main" val="218937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5" grpId="0" animBg="1"/>
      <p:bldP spid="6" grpId="0" animBg="1"/>
      <p:bldP spid="7" grpId="0"/>
      <p:bldP spid="8" grpId="0" animBg="1"/>
      <p:bldP spid="9" grpId="0" animBg="1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56BE925-12B5-D939-6575-64FDE0329208}"/>
              </a:ext>
            </a:extLst>
          </p:cNvPr>
          <p:cNvSpPr/>
          <p:nvPr/>
        </p:nvSpPr>
        <p:spPr>
          <a:xfrm>
            <a:off x="7463004" y="1417794"/>
            <a:ext cx="1322739" cy="2007998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C7E38-262E-E66C-A001-1ED90BBE8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Speedup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F651300-A4D5-CFBE-0C75-6A0AB19101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947374"/>
              </p:ext>
            </p:extLst>
          </p:nvPr>
        </p:nvGraphicFramePr>
        <p:xfrm>
          <a:off x="396855" y="782951"/>
          <a:ext cx="8530571" cy="313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EFFBBB35-9C50-7615-0473-5FA1EFFEA90B}"/>
              </a:ext>
            </a:extLst>
          </p:cNvPr>
          <p:cNvGrpSpPr/>
          <p:nvPr/>
        </p:nvGrpSpPr>
        <p:grpSpPr>
          <a:xfrm>
            <a:off x="4132611" y="1417794"/>
            <a:ext cx="307777" cy="792515"/>
            <a:chOff x="5473431" y="4740994"/>
            <a:chExt cx="307777" cy="79251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78B4ABA-7D9F-4C1D-A99B-0B79F5899F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27319" y="4740994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02FD8B-E48E-3BA8-5F04-32FD2FA26784}"/>
                </a:ext>
              </a:extLst>
            </p:cNvPr>
            <p:cNvSpPr txBox="1"/>
            <p:nvPr/>
          </p:nvSpPr>
          <p:spPr>
            <a:xfrm rot="16200000">
              <a:off x="5303123" y="5055423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H" sz="1400" dirty="0"/>
                <a:t>28.5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F39191-FB96-4822-8F8D-D3F4D697EC82}"/>
              </a:ext>
            </a:extLst>
          </p:cNvPr>
          <p:cNvGrpSpPr/>
          <p:nvPr/>
        </p:nvGrpSpPr>
        <p:grpSpPr>
          <a:xfrm>
            <a:off x="4502726" y="1417794"/>
            <a:ext cx="307777" cy="792515"/>
            <a:chOff x="5971577" y="4798956"/>
            <a:chExt cx="307777" cy="792515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AC8B4AC-E2EC-4B59-3D93-F3D5A6993B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5465" y="4798956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CA9EE9-821F-D79A-2888-0B374ABD0628}"/>
                </a:ext>
              </a:extLst>
            </p:cNvPr>
            <p:cNvSpPr txBox="1"/>
            <p:nvPr/>
          </p:nvSpPr>
          <p:spPr>
            <a:xfrm rot="16200000">
              <a:off x="5801269" y="5113385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H" sz="1400" dirty="0"/>
                <a:t>51.9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697B87-64E0-4413-129B-77759BF0CA48}"/>
              </a:ext>
            </a:extLst>
          </p:cNvPr>
          <p:cNvGrpSpPr/>
          <p:nvPr/>
        </p:nvGrpSpPr>
        <p:grpSpPr>
          <a:xfrm>
            <a:off x="4317669" y="1406643"/>
            <a:ext cx="307777" cy="792515"/>
            <a:chOff x="5473431" y="4740994"/>
            <a:chExt cx="307777" cy="792515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488241E-D759-E219-EFAA-8C1FEFCB1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27319" y="4740994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FEB2D7-FBA4-14EE-A471-6B3E4F6AB727}"/>
                </a:ext>
              </a:extLst>
            </p:cNvPr>
            <p:cNvSpPr txBox="1"/>
            <p:nvPr/>
          </p:nvSpPr>
          <p:spPr>
            <a:xfrm rot="16200000">
              <a:off x="5303123" y="5055423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H" sz="1400" dirty="0"/>
                <a:t>28.5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0D1F53C-9335-58F7-E281-B61CEC6CFD34}"/>
              </a:ext>
            </a:extLst>
          </p:cNvPr>
          <p:cNvSpPr txBox="1"/>
          <p:nvPr/>
        </p:nvSpPr>
        <p:spPr>
          <a:xfrm rot="16200000">
            <a:off x="-656547" y="2225976"/>
            <a:ext cx="2007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DE5435-8828-7B6E-067E-551F0044CEAB}"/>
              </a:ext>
            </a:extLst>
          </p:cNvPr>
          <p:cNvGrpSpPr/>
          <p:nvPr/>
        </p:nvGrpSpPr>
        <p:grpSpPr>
          <a:xfrm>
            <a:off x="7124060" y="1411912"/>
            <a:ext cx="307777" cy="792515"/>
            <a:chOff x="5473431" y="4740994"/>
            <a:chExt cx="307777" cy="792515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EB91821-E3AE-08A3-3249-C62FD6A131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27319" y="4740994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D040F5-1A03-A6A6-B9FB-2D29421A5373}"/>
                </a:ext>
              </a:extLst>
            </p:cNvPr>
            <p:cNvSpPr txBox="1"/>
            <p:nvPr/>
          </p:nvSpPr>
          <p:spPr>
            <a:xfrm rot="16200000">
              <a:off x="5303123" y="5055423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H" sz="1400" dirty="0"/>
                <a:t>15.0</a:t>
              </a: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8676F03-2688-09BE-8412-DB76977ACC26}"/>
              </a:ext>
            </a:extLst>
          </p:cNvPr>
          <p:cNvCxnSpPr>
            <a:cxnSpLocks/>
          </p:cNvCxnSpPr>
          <p:nvPr/>
        </p:nvCxnSpPr>
        <p:spPr>
          <a:xfrm>
            <a:off x="7460015" y="1429724"/>
            <a:ext cx="2989" cy="1930841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F1803F5-49AE-C863-01DD-DC76EAFFD791}"/>
              </a:ext>
            </a:extLst>
          </p:cNvPr>
          <p:cNvGrpSpPr/>
          <p:nvPr/>
        </p:nvGrpSpPr>
        <p:grpSpPr>
          <a:xfrm>
            <a:off x="7490793" y="2210309"/>
            <a:ext cx="672823" cy="1150256"/>
            <a:chOff x="7490793" y="2210309"/>
            <a:chExt cx="672823" cy="1150256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8B60A9D-E8E2-A41C-5C84-F36A2E45A66B}"/>
                </a:ext>
              </a:extLst>
            </p:cNvPr>
            <p:cNvCxnSpPr>
              <a:cxnSpLocks/>
            </p:cNvCxnSpPr>
            <p:nvPr/>
          </p:nvCxnSpPr>
          <p:spPr>
            <a:xfrm>
              <a:off x="7848653" y="2764504"/>
              <a:ext cx="0" cy="488142"/>
            </a:xfrm>
            <a:prstGeom prst="straightConnector1">
              <a:avLst/>
            </a:prstGeom>
            <a:noFill/>
            <a:ln w="15875" cap="flat" cmpd="sng" algn="ctr">
              <a:solidFill>
                <a:srgbClr val="ED7D31"/>
              </a:solidFill>
              <a:prstDash val="solid"/>
              <a:miter lim="800000"/>
              <a:headEnd type="triangle" w="lg" len="med"/>
              <a:tailEnd type="triangle" w="lg" len="med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9BACFD-A8CB-E8F3-73D9-2916C5E4C6BC}"/>
                </a:ext>
              </a:extLst>
            </p:cNvPr>
            <p:cNvSpPr txBox="1"/>
            <p:nvPr/>
          </p:nvSpPr>
          <p:spPr>
            <a:xfrm rot="16200000">
              <a:off x="7574646" y="2343038"/>
              <a:ext cx="485432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3.9x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F04F4A2-D922-D855-7FD9-04F93E1046FB}"/>
                </a:ext>
              </a:extLst>
            </p:cNvPr>
            <p:cNvCxnSpPr>
              <a:cxnSpLocks/>
            </p:cNvCxnSpPr>
            <p:nvPr/>
          </p:nvCxnSpPr>
          <p:spPr>
            <a:xfrm>
              <a:off x="7558957" y="2764504"/>
              <a:ext cx="604659" cy="0"/>
            </a:xfrm>
            <a:prstGeom prst="line">
              <a:avLst/>
            </a:prstGeom>
            <a:noFill/>
            <a:ln w="15875" cap="flat" cmpd="sng" algn="ctr">
              <a:solidFill>
                <a:srgbClr val="E7E6E6">
                  <a:lumMod val="50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34E9676-0EF4-7583-2D12-EC898368FB32}"/>
                </a:ext>
              </a:extLst>
            </p:cNvPr>
            <p:cNvCxnSpPr>
              <a:cxnSpLocks/>
            </p:cNvCxnSpPr>
            <p:nvPr/>
          </p:nvCxnSpPr>
          <p:spPr>
            <a:xfrm>
              <a:off x="8043008" y="2764504"/>
              <a:ext cx="0" cy="419846"/>
            </a:xfrm>
            <a:prstGeom prst="straightConnector1">
              <a:avLst/>
            </a:prstGeom>
            <a:noFill/>
            <a:ln w="15875" cap="flat" cmpd="sng" algn="ctr">
              <a:solidFill>
                <a:srgbClr val="ED7D31"/>
              </a:solidFill>
              <a:prstDash val="solid"/>
              <a:miter lim="800000"/>
              <a:headEnd type="triangle" w="lg" len="med"/>
              <a:tailEnd type="triangle" w="lg" len="med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53CC3-3455-F11D-FEFE-1EBAA75E03F0}"/>
                </a:ext>
              </a:extLst>
            </p:cNvPr>
            <p:cNvSpPr txBox="1"/>
            <p:nvPr/>
          </p:nvSpPr>
          <p:spPr>
            <a:xfrm rot="16200000">
              <a:off x="7783723" y="2336476"/>
              <a:ext cx="498556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3.0x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31F97CFF-F11C-B8AF-1E94-7C924FA8F967}"/>
                </a:ext>
              </a:extLst>
            </p:cNvPr>
            <p:cNvCxnSpPr>
              <a:cxnSpLocks/>
            </p:cNvCxnSpPr>
            <p:nvPr/>
          </p:nvCxnSpPr>
          <p:spPr>
            <a:xfrm>
              <a:off x="7655365" y="2764504"/>
              <a:ext cx="0" cy="596061"/>
            </a:xfrm>
            <a:prstGeom prst="straightConnector1">
              <a:avLst/>
            </a:prstGeom>
            <a:noFill/>
            <a:ln w="15875" cap="flat" cmpd="sng" algn="ctr">
              <a:solidFill>
                <a:srgbClr val="C812BD"/>
              </a:solidFill>
              <a:prstDash val="solid"/>
              <a:miter lim="800000"/>
              <a:headEnd type="triangle" w="lg" len="med"/>
              <a:tailEnd type="triangle" w="lg" len="med"/>
            </a:ln>
            <a:effectLst/>
          </p:spPr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C61F66-A0F4-1B40-4088-86ABD6E47FCD}"/>
                </a:ext>
              </a:extLst>
            </p:cNvPr>
            <p:cNvSpPr txBox="1"/>
            <p:nvPr/>
          </p:nvSpPr>
          <p:spPr>
            <a:xfrm rot="16200000">
              <a:off x="7371188" y="2343038"/>
              <a:ext cx="485432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C812BD"/>
                  </a:solidFill>
                  <a:effectLst/>
                  <a:uLnTx/>
                  <a:uFillTx/>
                </a:rPr>
                <a:t>12.3x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7916EB4-B116-39E8-38E3-ECCE1D0F59DE}"/>
              </a:ext>
            </a:extLst>
          </p:cNvPr>
          <p:cNvCxnSpPr>
            <a:cxnSpLocks/>
          </p:cNvCxnSpPr>
          <p:nvPr/>
        </p:nvCxnSpPr>
        <p:spPr>
          <a:xfrm>
            <a:off x="8411677" y="1685645"/>
            <a:ext cx="0" cy="1050825"/>
          </a:xfrm>
          <a:prstGeom prst="straightConnector1">
            <a:avLst/>
          </a:prstGeom>
          <a:noFill/>
          <a:ln w="15875" cap="flat" cmpd="sng" algn="ctr">
            <a:solidFill>
              <a:srgbClr val="2F9A7E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4D762CF-C717-6785-7F46-31E27D80D780}"/>
              </a:ext>
            </a:extLst>
          </p:cNvPr>
          <p:cNvCxnSpPr>
            <a:cxnSpLocks/>
          </p:cNvCxnSpPr>
          <p:nvPr/>
        </p:nvCxnSpPr>
        <p:spPr>
          <a:xfrm>
            <a:off x="7909889" y="1685645"/>
            <a:ext cx="604659" cy="0"/>
          </a:xfrm>
          <a:prstGeom prst="line">
            <a:avLst/>
          </a:prstGeom>
          <a:noFill/>
          <a:ln w="15875" cap="flat" cmpd="sng" algn="ctr">
            <a:solidFill>
              <a:srgbClr val="E7E6E6">
                <a:lumMod val="50000"/>
              </a:srgbClr>
            </a:solidFill>
            <a:prstDash val="sysDash"/>
            <a:miter lim="800000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58E6B84-3C05-165C-2A96-BB5CDA8D8525}"/>
              </a:ext>
            </a:extLst>
          </p:cNvPr>
          <p:cNvSpPr txBox="1"/>
          <p:nvPr/>
        </p:nvSpPr>
        <p:spPr>
          <a:xfrm rot="16200000">
            <a:off x="8005719" y="1912936"/>
            <a:ext cx="485434" cy="246221"/>
          </a:xfrm>
          <a:prstGeom prst="rect">
            <a:avLst/>
          </a:prstGeom>
          <a:solidFill>
            <a:srgbClr val="E7E6E6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</a:rPr>
              <a:t>2.6x</a:t>
            </a:r>
            <a:endParaRPr kumimoji="0" lang="en-CH" sz="1400" b="1" i="0" u="none" strike="noStrike" kern="0" cap="none" spc="0" normalizeH="0" baseline="0" noProof="0" dirty="0">
              <a:ln>
                <a:noFill/>
              </a:ln>
              <a:solidFill>
                <a:srgbClr val="2F9A7E"/>
              </a:solidFill>
              <a:effectLst/>
              <a:uLnTx/>
              <a:uFillTx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6D4DDF2-D2F0-C1D1-9D72-B0F92A404C52}"/>
              </a:ext>
            </a:extLst>
          </p:cNvPr>
          <p:cNvSpPr/>
          <p:nvPr/>
        </p:nvSpPr>
        <p:spPr>
          <a:xfrm>
            <a:off x="-8356" y="3965185"/>
            <a:ext cx="9144000" cy="723599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72000" bIns="0" rtlCol="0" anchor="ctr"/>
          <a:lstStyle/>
          <a:p>
            <a:pPr marL="0" marR="0" lvl="0" indent="0" algn="ctr" defTabSz="91440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SAGe provides significant speedup over both </a:t>
            </a:r>
          </a:p>
          <a:p>
            <a:pPr marL="0" marR="0" lvl="0" indent="0" algn="ctr" defTabSz="91440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GB" sz="2000" b="1" kern="0" dirty="0">
                <a:solidFill>
                  <a:srgbClr val="C812BD"/>
                </a:solidFill>
                <a:latin typeface="Corbel" panose="020B0503020204020204" pitchFamily="34" charset="0"/>
              </a:rPr>
              <a:t>general-purpose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and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genomics-specific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baselines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D35757B-40CC-321A-774F-9A8FA6E41637}"/>
              </a:ext>
            </a:extLst>
          </p:cNvPr>
          <p:cNvSpPr/>
          <p:nvPr/>
        </p:nvSpPr>
        <p:spPr>
          <a:xfrm>
            <a:off x="267" y="4912995"/>
            <a:ext cx="9144000" cy="48707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achieves</a:t>
            </a:r>
            <a:r>
              <a:rPr kumimoji="0" lang="en-GB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the same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speedup as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0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TimeDec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4A0E47-46C4-0688-3BCF-964ADF341186}"/>
              </a:ext>
            </a:extLst>
          </p:cNvPr>
          <p:cNvSpPr/>
          <p:nvPr/>
        </p:nvSpPr>
        <p:spPr>
          <a:xfrm>
            <a:off x="-8356" y="5624282"/>
            <a:ext cx="9144000" cy="723599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82800" rtlCol="0" anchor="ctr"/>
          <a:lstStyle/>
          <a:p>
            <a:pPr lvl="0" algn="ctr">
              <a:spcAft>
                <a:spcPts val="1000"/>
              </a:spcAft>
            </a:pPr>
            <a:r>
              <a:rPr lang="en-GB" sz="2000" b="1" kern="0" dirty="0">
                <a:solidFill>
                  <a:srgbClr val="2F9A7E"/>
                </a:solidFill>
                <a:latin typeface="Corbel" panose="020B0503020204020204" pitchFamily="34" charset="0"/>
              </a:rPr>
              <a:t>By efficiently integrating </a:t>
            </a:r>
            <a:r>
              <a:rPr lang="en-GB" sz="2000" b="1" kern="0" dirty="0" err="1">
                <a:solidFill>
                  <a:srgbClr val="2F9A7E"/>
                </a:solidFill>
                <a:latin typeface="Corbel" panose="020B0503020204020204" pitchFamily="34" charset="0"/>
              </a:rPr>
              <a:t>SAGe</a:t>
            </a:r>
            <a:r>
              <a:rPr lang="en-GB" sz="2000" b="1" kern="0" baseline="-25000" dirty="0" err="1">
                <a:solidFill>
                  <a:srgbClr val="2F9A7E"/>
                </a:solidFill>
                <a:latin typeface="Corbel" panose="020B0503020204020204" pitchFamily="34" charset="0"/>
              </a:rPr>
              <a:t>SSD</a:t>
            </a:r>
            <a:r>
              <a:rPr lang="en-GB" sz="2000" b="1" kern="0" dirty="0">
                <a:solidFill>
                  <a:srgbClr val="2F9A7E"/>
                </a:solidFill>
                <a:latin typeface="Corbel" panose="020B0503020204020204" pitchFamily="34" charset="0"/>
              </a:rPr>
              <a:t> with NDP </a:t>
            </a:r>
            <a:br>
              <a:rPr lang="en-GB" sz="2000" b="1" kern="0" dirty="0">
                <a:solidFill>
                  <a:srgbClr val="2F9A7E"/>
                </a:solidFill>
                <a:latin typeface="Corbel" panose="020B0503020204020204" pitchFamily="34" charset="0"/>
              </a:rPr>
            </a:br>
            <a:r>
              <a:rPr lang="en-GB" sz="2000" b="1" kern="0" dirty="0" err="1">
                <a:solidFill>
                  <a:srgbClr val="2F9A7E"/>
                </a:solidFill>
                <a:latin typeface="Corbel" panose="020B0503020204020204" pitchFamily="34" charset="0"/>
              </a:rPr>
              <a:t>SAGe</a:t>
            </a:r>
            <a:r>
              <a:rPr lang="en-GB" sz="2000" b="1" kern="0" baseline="-25000" dirty="0" err="1">
                <a:solidFill>
                  <a:srgbClr val="2F9A7E"/>
                </a:solidFill>
                <a:latin typeface="Corbel" panose="020B0503020204020204" pitchFamily="34" charset="0"/>
              </a:rPr>
              <a:t>SSD</a:t>
            </a:r>
            <a:r>
              <a:rPr lang="en-GB" sz="2000" b="1" kern="0" dirty="0" err="1">
                <a:solidFill>
                  <a:srgbClr val="2F9A7E"/>
                </a:solidFill>
                <a:latin typeface="Corbel" panose="020B0503020204020204" pitchFamily="34" charset="0"/>
              </a:rPr>
              <a:t>+NDP</a:t>
            </a:r>
            <a:r>
              <a:rPr lang="en-GB" sz="2000" b="1" kern="0" dirty="0">
                <a:solidFill>
                  <a:srgbClr val="2F9A7E"/>
                </a:solidFill>
                <a:latin typeface="Corbel" panose="020B0503020204020204" pitchFamily="34" charset="0"/>
              </a:rPr>
              <a:t> leads to large speedups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2F9A7E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AFDAF-C406-492C-503D-F4592D587714}"/>
              </a:ext>
            </a:extLst>
          </p:cNvPr>
          <p:cNvSpPr txBox="1"/>
          <p:nvPr/>
        </p:nvSpPr>
        <p:spPr>
          <a:xfrm>
            <a:off x="7172212" y="987723"/>
            <a:ext cx="148306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CH" b="1" dirty="0"/>
              <a:t>SAGe</a:t>
            </a:r>
            <a:r>
              <a:rPr lang="en-CH" b="1" baseline="-25000" dirty="0"/>
              <a:t>SSD</a:t>
            </a:r>
            <a:r>
              <a:rPr lang="en-CH" b="1" dirty="0"/>
              <a:t>+NDP</a:t>
            </a:r>
            <a:endParaRPr lang="en-CH" b="1" baseline="-25000" dirty="0"/>
          </a:p>
        </p:txBody>
      </p:sp>
    </p:spTree>
    <p:extLst>
      <p:ext uri="{BB962C8B-B14F-4D97-AF65-F5344CB8AC3E}">
        <p14:creationId xmlns:p14="http://schemas.microsoft.com/office/powerpoint/2010/main" val="155501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Graphic spid="4" grpId="0" uiExpand="1">
        <p:bldSub>
          <a:bldChart bld="series"/>
        </p:bldSub>
      </p:bldGraphic>
      <p:bldP spid="14" grpId="0"/>
      <p:bldP spid="55" grpId="0" animBg="1"/>
      <p:bldP spid="57" grpId="0" animBg="1"/>
      <p:bldP spid="59" grpId="0" animBg="1"/>
      <p:bldP spid="60" grpId="0" animBg="1"/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0342F84-54AA-DF5E-1D56-9C7BFE343DEB}"/>
              </a:ext>
            </a:extLst>
          </p:cNvPr>
          <p:cNvSpPr/>
          <p:nvPr/>
        </p:nvSpPr>
        <p:spPr>
          <a:xfrm>
            <a:off x="6676908" y="1772779"/>
            <a:ext cx="1027630" cy="2296173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E70375-F21B-2A1D-32C3-1A66136C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H" sz="36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Reduction in Energy Consumption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09E60-9431-FA13-9F8C-190BA83E8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80" y="874930"/>
            <a:ext cx="8831242" cy="608732"/>
          </a:xfrm>
        </p:spPr>
        <p:txBody>
          <a:bodyPr/>
          <a:lstStyle/>
          <a:p>
            <a:pPr marL="123950" lvl="1" indent="0">
              <a:buNone/>
            </a:pPr>
            <a:r>
              <a:rPr lang="en-GB" sz="2000" dirty="0"/>
              <a:t>Normalized to (N)</a:t>
            </a:r>
            <a:r>
              <a:rPr lang="en-GB" sz="2000" dirty="0" err="1"/>
              <a:t>SprAcc</a:t>
            </a:r>
            <a:r>
              <a:rPr lang="en-GB" sz="2000" dirty="0"/>
              <a:t> (higher is better)</a:t>
            </a:r>
            <a:endParaRPr lang="en-CH" sz="20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12F609E-A827-202F-6E13-D652903969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1399210"/>
              </p:ext>
            </p:extLst>
          </p:nvPr>
        </p:nvGraphicFramePr>
        <p:xfrm>
          <a:off x="724671" y="1409723"/>
          <a:ext cx="8181870" cy="3160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4C1B28A-A455-39A4-3B38-50C745679C2F}"/>
              </a:ext>
            </a:extLst>
          </p:cNvPr>
          <p:cNvSpPr txBox="1"/>
          <p:nvPr/>
        </p:nvSpPr>
        <p:spPr>
          <a:xfrm rot="16200000">
            <a:off x="-798513" y="2702799"/>
            <a:ext cx="2654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Energy</a:t>
            </a:r>
            <a:br>
              <a:rPr lang="en-CH" b="1" dirty="0">
                <a:latin typeface="Corbel" panose="020B0503020204020204" pitchFamily="34" charset="0"/>
              </a:rPr>
            </a:br>
            <a:r>
              <a:rPr lang="en-CH" b="1" dirty="0">
                <a:latin typeface="Corbel" panose="020B0503020204020204" pitchFamily="34" charset="0"/>
              </a:rPr>
              <a:t>Reductuion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4CE749-EC68-FB12-80C0-E35C3F063512}"/>
              </a:ext>
            </a:extLst>
          </p:cNvPr>
          <p:cNvSpPr/>
          <p:nvPr/>
        </p:nvSpPr>
        <p:spPr>
          <a:xfrm>
            <a:off x="0" y="4846575"/>
            <a:ext cx="9144000" cy="1163336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SAGe provides significant energy reduction over both </a:t>
            </a:r>
          </a:p>
          <a:p>
            <a:pPr marL="0" marR="0" lvl="0" indent="0" algn="ctr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GB" sz="2000" b="1" kern="0" dirty="0">
                <a:solidFill>
                  <a:srgbClr val="C812BD"/>
                </a:solidFill>
                <a:latin typeface="Corbel" panose="020B0503020204020204" pitchFamily="34" charset="0"/>
              </a:rPr>
              <a:t>general-purpose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and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genomics-specific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 baselines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ED9086-4A3D-91E2-15B0-7C904ABC6621}"/>
              </a:ext>
            </a:extLst>
          </p:cNvPr>
          <p:cNvCxnSpPr>
            <a:cxnSpLocks/>
          </p:cNvCxnSpPr>
          <p:nvPr/>
        </p:nvCxnSpPr>
        <p:spPr>
          <a:xfrm>
            <a:off x="6659631" y="1772779"/>
            <a:ext cx="2989" cy="2296173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1558D46-5BD0-E527-A022-8B29D8FFA724}"/>
              </a:ext>
            </a:extLst>
          </p:cNvPr>
          <p:cNvGrpSpPr/>
          <p:nvPr/>
        </p:nvGrpSpPr>
        <p:grpSpPr>
          <a:xfrm>
            <a:off x="6802702" y="1872791"/>
            <a:ext cx="664605" cy="1753249"/>
            <a:chOff x="6883782" y="2275826"/>
            <a:chExt cx="664605" cy="175324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EC31DAF-2702-CA43-015A-AF0E6C1DBCB0}"/>
                </a:ext>
              </a:extLst>
            </p:cNvPr>
            <p:cNvCxnSpPr>
              <a:cxnSpLocks/>
            </p:cNvCxnSpPr>
            <p:nvPr/>
          </p:nvCxnSpPr>
          <p:spPr>
            <a:xfrm>
              <a:off x="7277155" y="2832939"/>
              <a:ext cx="0" cy="953249"/>
            </a:xfrm>
            <a:prstGeom prst="straightConnector1">
              <a:avLst/>
            </a:prstGeom>
            <a:noFill/>
            <a:ln w="15875" cap="flat" cmpd="sng" algn="ctr">
              <a:solidFill>
                <a:srgbClr val="ED7D31"/>
              </a:solidFill>
              <a:prstDash val="solid"/>
              <a:miter lim="800000"/>
              <a:headEnd type="triangle" w="lg" len="med"/>
              <a:tailEnd type="triangle" w="lg" len="med"/>
            </a:ln>
            <a:effectLst>
              <a:glow rad="12700">
                <a:schemeClr val="bg1">
                  <a:alpha val="86544"/>
                </a:schemeClr>
              </a:glow>
            </a:effectLst>
          </p:spPr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2930ECA-D1ED-8C1A-8438-E1432824ED35}"/>
                </a:ext>
              </a:extLst>
            </p:cNvPr>
            <p:cNvCxnSpPr>
              <a:cxnSpLocks/>
            </p:cNvCxnSpPr>
            <p:nvPr/>
          </p:nvCxnSpPr>
          <p:spPr>
            <a:xfrm>
              <a:off x="7012429" y="2832939"/>
              <a:ext cx="0" cy="1196136"/>
            </a:xfrm>
            <a:prstGeom prst="straightConnector1">
              <a:avLst/>
            </a:prstGeom>
            <a:noFill/>
            <a:ln w="15875" cap="flat" cmpd="sng" algn="ctr">
              <a:solidFill>
                <a:srgbClr val="C812BD"/>
              </a:solidFill>
              <a:prstDash val="solid"/>
              <a:miter lim="800000"/>
              <a:headEnd type="triangle" w="lg" len="med"/>
              <a:tailEnd type="triangle" w="lg" len="med"/>
            </a:ln>
            <a:effectLst>
              <a:glow rad="12700">
                <a:schemeClr val="bg1">
                  <a:alpha val="86544"/>
                </a:schemeClr>
              </a:glow>
            </a:effectLst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1537F64-C8F8-3F77-F318-42A6B82809EB}"/>
                </a:ext>
              </a:extLst>
            </p:cNvPr>
            <p:cNvCxnSpPr>
              <a:cxnSpLocks/>
            </p:cNvCxnSpPr>
            <p:nvPr/>
          </p:nvCxnSpPr>
          <p:spPr>
            <a:xfrm>
              <a:off x="6943728" y="2845358"/>
              <a:ext cx="604659" cy="0"/>
            </a:xfrm>
            <a:prstGeom prst="line">
              <a:avLst/>
            </a:prstGeom>
            <a:noFill/>
            <a:ln w="15875" cap="flat" cmpd="sng" algn="ctr">
              <a:solidFill>
                <a:srgbClr val="E7E6E6">
                  <a:lumMod val="50000"/>
                </a:srgbClr>
              </a:solidFill>
              <a:prstDash val="sysDash"/>
              <a:miter lim="800000"/>
            </a:ln>
            <a:effectLst/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1FF624-9001-E9E1-915E-A97B6E256D51}"/>
                </a:ext>
              </a:extLst>
            </p:cNvPr>
            <p:cNvSpPr txBox="1"/>
            <p:nvPr/>
          </p:nvSpPr>
          <p:spPr>
            <a:xfrm rot="16200000">
              <a:off x="7022525" y="2401993"/>
              <a:ext cx="498556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CH" sz="1600" b="1" kern="0" dirty="0">
                  <a:solidFill>
                    <a:srgbClr val="ED7D31"/>
                  </a:solidFill>
                </a:rPr>
                <a:t>16.9</a:t>
              </a: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AB2CDB-98BA-7489-9D40-126617042E9E}"/>
                </a:ext>
              </a:extLst>
            </p:cNvPr>
            <p:cNvSpPr txBox="1"/>
            <p:nvPr/>
          </p:nvSpPr>
          <p:spPr>
            <a:xfrm rot="16200000">
              <a:off x="6764177" y="2400641"/>
              <a:ext cx="485432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CH" sz="1600" b="1" kern="0" dirty="0">
                  <a:solidFill>
                    <a:srgbClr val="C812BD"/>
                  </a:solidFill>
                </a:rPr>
                <a:t>34.0</a:t>
              </a: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C812BD"/>
                  </a:solidFill>
                  <a:effectLst/>
                  <a:uLnTx/>
                  <a:uFillTx/>
                </a:rPr>
                <a:t>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162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4" grpId="0" uiExpand="1">
        <p:bldSub>
          <a:bldChart bld="series"/>
        </p:bldSub>
      </p:bldGraphic>
      <p:bldP spid="5" grpId="0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77151-4E06-459C-4C70-8C93408E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Compression Ratio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CB1B76-DB5D-194D-1BC8-204B92D08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30687"/>
              </p:ext>
            </p:extLst>
          </p:nvPr>
        </p:nvGraphicFramePr>
        <p:xfrm>
          <a:off x="617984" y="1257613"/>
          <a:ext cx="8165205" cy="2451571"/>
        </p:xfrm>
        <a:graphic>
          <a:graphicData uri="http://schemas.openxmlformats.org/drawingml/2006/table">
            <a:tbl>
              <a:tblPr/>
              <a:tblGrid>
                <a:gridCol w="1086824">
                  <a:extLst>
                    <a:ext uri="{9D8B030D-6E8A-4147-A177-3AD203B41FA5}">
                      <a16:colId xmlns:a16="http://schemas.microsoft.com/office/drawing/2014/main" val="123597305"/>
                    </a:ext>
                  </a:extLst>
                </a:gridCol>
                <a:gridCol w="2157215">
                  <a:extLst>
                    <a:ext uri="{9D8B030D-6E8A-4147-A177-3AD203B41FA5}">
                      <a16:colId xmlns:a16="http://schemas.microsoft.com/office/drawing/2014/main" val="3494495105"/>
                    </a:ext>
                  </a:extLst>
                </a:gridCol>
                <a:gridCol w="1610090">
                  <a:extLst>
                    <a:ext uri="{9D8B030D-6E8A-4147-A177-3AD203B41FA5}">
                      <a16:colId xmlns:a16="http://schemas.microsoft.com/office/drawing/2014/main" val="2405678777"/>
                    </a:ext>
                  </a:extLst>
                </a:gridCol>
                <a:gridCol w="1785937">
                  <a:extLst>
                    <a:ext uri="{9D8B030D-6E8A-4147-A177-3AD203B41FA5}">
                      <a16:colId xmlns:a16="http://schemas.microsoft.com/office/drawing/2014/main" val="4273992995"/>
                    </a:ext>
                  </a:extLst>
                </a:gridCol>
                <a:gridCol w="1525139">
                  <a:extLst>
                    <a:ext uri="{9D8B030D-6E8A-4147-A177-3AD203B41FA5}">
                      <a16:colId xmlns:a16="http://schemas.microsoft.com/office/drawing/2014/main" val="4092833312"/>
                    </a:ext>
                  </a:extLst>
                </a:gridCol>
              </a:tblGrid>
              <a:tr h="43997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Read Set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Uncompressed </a:t>
                      </a:r>
                      <a:b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</a:b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Size (MB)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Compression Ratio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951622"/>
                  </a:ext>
                </a:extLst>
              </a:tr>
              <a:tr h="439973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Read Set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Uncompressed </a:t>
                      </a:r>
                      <a:b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</a:b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Size (MB)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pigz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(N)</a:t>
                      </a:r>
                      <a:r>
                        <a:rPr lang="en-GB" sz="2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Spr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SAGe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479441"/>
                  </a:ext>
                </a:extLst>
              </a:tr>
              <a:tr h="29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RS1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23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83855"/>
                  </a:ext>
                </a:extLst>
              </a:tr>
              <a:tr h="29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RS2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23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79000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12.5</a:t>
                      </a:r>
                      <a:endParaRPr lang="en-CH" sz="2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40.2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36.8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92525"/>
                  </a:ext>
                </a:extLst>
              </a:tr>
              <a:tr h="29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RS3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23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99651"/>
                  </a:ext>
                </a:extLst>
              </a:tr>
              <a:tr h="29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RS4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23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12000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369179"/>
                  </a:ext>
                </a:extLst>
              </a:tr>
              <a:tr h="29816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RS5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23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88400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</a:t>
                      </a:r>
                      <a:endParaRPr lang="en-CH" sz="2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E8EFE8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30624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B778F16-BE04-1604-7148-7980813F301E}"/>
              </a:ext>
            </a:extLst>
          </p:cNvPr>
          <p:cNvSpPr/>
          <p:nvPr/>
        </p:nvSpPr>
        <p:spPr>
          <a:xfrm>
            <a:off x="0" y="3990270"/>
            <a:ext cx="9144000" cy="78295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lvl="0" algn="ctr">
              <a:lnSpc>
                <a:spcPct val="120000"/>
              </a:lnSpc>
            </a:pPr>
            <a:r>
              <a:rPr lang="en-GB" sz="2400" b="1" kern="0" dirty="0">
                <a:solidFill>
                  <a:srgbClr val="629B3C"/>
                </a:solidFill>
              </a:rPr>
              <a:t>2.9</a:t>
            </a:r>
            <a:r>
              <a:rPr lang="en-GB" sz="24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× better </a:t>
            </a:r>
            <a:r>
              <a:rPr lang="en-GB" sz="24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average compression ratio than </a:t>
            </a:r>
            <a:r>
              <a:rPr lang="en-GB" sz="24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general-purpose </a:t>
            </a:r>
            <a:r>
              <a:rPr lang="en-GB" sz="2400" b="1" kern="0" dirty="0">
                <a:latin typeface="Corbel" panose="020B0503020204020204" pitchFamily="34" charset="0"/>
              </a:rPr>
              <a:t>baseline</a:t>
            </a:r>
            <a:endParaRPr lang="en-GB" sz="1000" b="1" kern="0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935CBA-ED7C-00AC-69E0-64E361ED2841}"/>
              </a:ext>
            </a:extLst>
          </p:cNvPr>
          <p:cNvSpPr/>
          <p:nvPr/>
        </p:nvSpPr>
        <p:spPr>
          <a:xfrm>
            <a:off x="0" y="5054308"/>
            <a:ext cx="9144000" cy="1092158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lvl="0" algn="ctr"/>
            <a:r>
              <a:rPr lang="en-GB" sz="24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comparable</a:t>
            </a:r>
            <a:r>
              <a:rPr lang="en-GB" sz="24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 compression ratio to </a:t>
            </a:r>
            <a:r>
              <a:rPr lang="en-GB" sz="24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genomics-specific </a:t>
            </a:r>
            <a:r>
              <a:rPr lang="en-GB" sz="2400" b="1" kern="0" dirty="0">
                <a:latin typeface="Corbel" panose="020B0503020204020204" pitchFamily="34" charset="0"/>
              </a:rPr>
              <a:t>baseline</a:t>
            </a:r>
            <a:r>
              <a:rPr lang="en-GB" sz="24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br>
              <a:rPr lang="en-GB" sz="2400" b="1" kern="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GB" sz="2400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(with a modest </a:t>
            </a:r>
            <a:r>
              <a:rPr lang="en-GB" sz="2400" b="1" i="1" kern="0" dirty="0">
                <a:solidFill>
                  <a:prstClr val="black"/>
                </a:solidFill>
              </a:rPr>
              <a:t>4.6</a:t>
            </a:r>
            <a:r>
              <a:rPr lang="en-GB" sz="2400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% average reduction)</a:t>
            </a:r>
            <a:endParaRPr kumimoji="0" lang="en-GB" sz="24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9E96508-3573-3350-76E7-487660D1BD3D}"/>
              </a:ext>
            </a:extLst>
          </p:cNvPr>
          <p:cNvSpPr/>
          <p:nvPr/>
        </p:nvSpPr>
        <p:spPr>
          <a:xfrm>
            <a:off x="3860800" y="1683657"/>
            <a:ext cx="1640114" cy="2025527"/>
          </a:xfrm>
          <a:prstGeom prst="roundRect">
            <a:avLst>
              <a:gd name="adj" fmla="val 9587"/>
            </a:avLst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9091480-6346-A37F-435F-4109A3CFEE8F}"/>
              </a:ext>
            </a:extLst>
          </p:cNvPr>
          <p:cNvSpPr/>
          <p:nvPr/>
        </p:nvSpPr>
        <p:spPr>
          <a:xfrm>
            <a:off x="7257143" y="1683656"/>
            <a:ext cx="1526046" cy="2025527"/>
          </a:xfrm>
          <a:prstGeom prst="roundRect">
            <a:avLst>
              <a:gd name="adj" fmla="val 9587"/>
            </a:avLst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3F02DF-C2B6-38EC-20AD-803EC5A4CF54}"/>
              </a:ext>
            </a:extLst>
          </p:cNvPr>
          <p:cNvSpPr/>
          <p:nvPr/>
        </p:nvSpPr>
        <p:spPr>
          <a:xfrm>
            <a:off x="5500913" y="1683655"/>
            <a:ext cx="1756229" cy="2025527"/>
          </a:xfrm>
          <a:prstGeom prst="roundRect">
            <a:avLst>
              <a:gd name="adj" fmla="val 9587"/>
            </a:avLst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402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3" grpId="0" uiExpand="1" build="p" animBg="1"/>
      <p:bldP spid="6" grpId="0" animBg="1"/>
      <p:bldP spid="6" grpId="1" animBg="1"/>
      <p:bldP spid="7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2F0B-17AA-4B4A-B19A-F926192A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00586-A889-A3F3-C9B3-D08CDD4F0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000"/>
              </a:spcAft>
            </a:pPr>
            <a:r>
              <a:rPr lang="en-GB" sz="2400" dirty="0"/>
              <a:t>Based on </a:t>
            </a:r>
            <a:r>
              <a:rPr lang="en-GB" sz="2400" b="1" dirty="0">
                <a:solidFill>
                  <a:srgbClr val="1982C3"/>
                </a:solidFill>
              </a:rPr>
              <a:t>Synthesis</a:t>
            </a:r>
            <a:r>
              <a:rPr lang="en-GB" sz="2400" dirty="0"/>
              <a:t> of </a:t>
            </a:r>
            <a:r>
              <a:rPr lang="en-GB" sz="2400" b="1" dirty="0">
                <a:solidFill>
                  <a:srgbClr val="1982C3"/>
                </a:solidFill>
              </a:rPr>
              <a:t>SAGe’s</a:t>
            </a:r>
            <a:r>
              <a:rPr lang="en-GB" sz="2400" b="1" dirty="0">
                <a:solidFill>
                  <a:schemeClr val="accent5"/>
                </a:solidFill>
              </a:rPr>
              <a:t> </a:t>
            </a:r>
            <a:r>
              <a:rPr lang="en-GB" sz="2400" b="1" dirty="0">
                <a:solidFill>
                  <a:srgbClr val="1A82C4"/>
                </a:solidFill>
              </a:rPr>
              <a:t>hardware units</a:t>
            </a:r>
            <a:r>
              <a:rPr lang="en-GB" sz="2400" dirty="0">
                <a:solidFill>
                  <a:srgbClr val="1A82C4"/>
                </a:solidFill>
              </a:rPr>
              <a:t> </a:t>
            </a:r>
            <a:r>
              <a:rPr lang="en-GB" sz="2400" dirty="0"/>
              <a:t>using the Synopsys Design Compiler @ 22nm technology node</a:t>
            </a:r>
          </a:p>
          <a:p>
            <a:pPr marL="0" indent="0">
              <a:spcAft>
                <a:spcPts val="2000"/>
              </a:spcAft>
              <a:buNone/>
            </a:pP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DBC68F8-371D-D81B-6B31-E09C281DD9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083097"/>
              </p:ext>
            </p:extLst>
          </p:nvPr>
        </p:nvGraphicFramePr>
        <p:xfrm>
          <a:off x="489397" y="2138418"/>
          <a:ext cx="8165206" cy="2260145"/>
        </p:xfrm>
        <a:graphic>
          <a:graphicData uri="http://schemas.openxmlformats.org/drawingml/2006/table">
            <a:tbl>
              <a:tblPr/>
              <a:tblGrid>
                <a:gridCol w="2859110">
                  <a:extLst>
                    <a:ext uri="{9D8B030D-6E8A-4147-A177-3AD203B41FA5}">
                      <a16:colId xmlns:a16="http://schemas.microsoft.com/office/drawing/2014/main" val="123597305"/>
                    </a:ext>
                  </a:extLst>
                </a:gridCol>
                <a:gridCol w="2009104">
                  <a:extLst>
                    <a:ext uri="{9D8B030D-6E8A-4147-A177-3AD203B41FA5}">
                      <a16:colId xmlns:a16="http://schemas.microsoft.com/office/drawing/2014/main" val="3494495105"/>
                    </a:ext>
                  </a:extLst>
                </a:gridCol>
                <a:gridCol w="1777285">
                  <a:extLst>
                    <a:ext uri="{9D8B030D-6E8A-4147-A177-3AD203B41FA5}">
                      <a16:colId xmlns:a16="http://schemas.microsoft.com/office/drawing/2014/main" val="2405678777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4092833312"/>
                    </a:ext>
                  </a:extLst>
                </a:gridCol>
              </a:tblGrid>
              <a:tr h="4842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# of instances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Area [mm</a:t>
                      </a:r>
                      <a:r>
                        <a:rPr lang="en-GB" sz="2000" b="1" u="none" strike="noStrike" baseline="300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2000" b="1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479441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Comparator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0.000045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0.014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83855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Read Construction Unit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0.000017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0.023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92525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Double Registers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0.00020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0.035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99651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Control Unit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0.000029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0.025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369179"/>
                  </a:ext>
                </a:extLst>
              </a:tr>
              <a:tr h="4861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i="1" u="none" strike="noStrike" dirty="0">
                          <a:effectLst/>
                          <a:latin typeface="Corbel" panose="020B0503020204020204" pitchFamily="34" charset="0"/>
                        </a:rPr>
                        <a:t>Total for an 8-channel SSD</a:t>
                      </a:r>
                      <a:endParaRPr lang="en-GB" sz="2000" b="0" i="1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-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0.002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67596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07DE883-DCFF-4221-7BAB-96D8CCE18096}"/>
              </a:ext>
            </a:extLst>
          </p:cNvPr>
          <p:cNvSpPr/>
          <p:nvPr/>
        </p:nvSpPr>
        <p:spPr>
          <a:xfrm>
            <a:off x="0" y="4930346"/>
            <a:ext cx="9144000" cy="1064558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108000"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en-GB" sz="2400" b="1" kern="0" dirty="0">
                <a:solidFill>
                  <a:prstClr val="black"/>
                </a:solidFill>
                <a:latin typeface="Corbel" panose="020B0503020204020204" pitchFamily="34" charset="0"/>
              </a:rPr>
              <a:t>SAGe’s hardware units consume small area and power 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3F7B796-F71D-B24A-E781-03F3B5F8D847}"/>
              </a:ext>
            </a:extLst>
          </p:cNvPr>
          <p:cNvSpPr/>
          <p:nvPr/>
        </p:nvSpPr>
        <p:spPr>
          <a:xfrm flipV="1">
            <a:off x="297313" y="3899009"/>
            <a:ext cx="8549374" cy="502277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55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F5-A700-D040-994F-691F1E0B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FE54C-8BD5-BD44-AD43-C5A540AE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763552"/>
            <a:ext cx="8821615" cy="567722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CH" sz="2400" dirty="0"/>
              <a:t>Observations on different parts of </a:t>
            </a:r>
            <a:r>
              <a:rPr lang="en-CH" sz="2400" b="1" dirty="0">
                <a:solidFill>
                  <a:schemeClr val="accent5"/>
                </a:solidFill>
              </a:rPr>
              <a:t>mismatch information</a:t>
            </a:r>
          </a:p>
          <a:p>
            <a:pPr lvl="1">
              <a:lnSpc>
                <a:spcPct val="100000"/>
              </a:lnSpc>
            </a:pPr>
            <a:r>
              <a:rPr lang="en-CH" sz="2000" dirty="0"/>
              <a:t>Matching positions</a:t>
            </a:r>
          </a:p>
          <a:p>
            <a:pPr lvl="1">
              <a:lnSpc>
                <a:spcPct val="100000"/>
              </a:lnSpc>
            </a:pPr>
            <a:r>
              <a:rPr lang="en-CH" sz="2000" dirty="0"/>
              <a:t>Mismatch bases and types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CH" sz="2000" dirty="0"/>
              <a:t>Mismatch counts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CH" sz="2400" dirty="0"/>
              <a:t>SAGe’s performance in </a:t>
            </a:r>
            <a:r>
              <a:rPr lang="en-CH" sz="2400" b="1" dirty="0">
                <a:solidFill>
                  <a:srgbClr val="B38604"/>
                </a:solidFill>
              </a:rPr>
              <a:t>software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CH" sz="2400" dirty="0"/>
              <a:t>Sensitivity analysis with </a:t>
            </a:r>
            <a:r>
              <a:rPr lang="en-CH" sz="2400" b="1" dirty="0">
                <a:solidFill>
                  <a:schemeClr val="accent4">
                    <a:lumMod val="75000"/>
                  </a:schemeClr>
                </a:solidFill>
              </a:rPr>
              <a:t>varying the number of SSD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CH" sz="2400" dirty="0"/>
              <a:t>Impact of </a:t>
            </a:r>
            <a:r>
              <a:rPr lang="en-CH" sz="2400" b="1" dirty="0">
                <a:solidFill>
                  <a:srgbClr val="C812BD"/>
                </a:solidFill>
              </a:rPr>
              <a:t>each of SAGe’s optimizations </a:t>
            </a:r>
            <a:r>
              <a:rPr lang="en-CH" sz="2400" dirty="0"/>
              <a:t>on compression ratio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CH" sz="2400" dirty="0"/>
              <a:t>SAGe’s performance for </a:t>
            </a:r>
            <a:r>
              <a:rPr lang="en-CH" sz="2400" b="1" dirty="0">
                <a:solidFill>
                  <a:srgbClr val="629B3C"/>
                </a:solidFill>
              </a:rPr>
              <a:t>quality scores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CH" sz="2400" dirty="0"/>
              <a:t>SAGe’s </a:t>
            </a:r>
            <a:r>
              <a:rPr lang="en-CH" sz="2400" b="1" dirty="0">
                <a:solidFill>
                  <a:schemeClr val="accent1"/>
                </a:solidFill>
              </a:rPr>
              <a:t>resource requirements </a:t>
            </a:r>
            <a:r>
              <a:rPr lang="en-CH" sz="2400" dirty="0"/>
              <a:t>compared to other (de)compression accelerators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CH" sz="2400" dirty="0"/>
              <a:t>SAGe’s compression time</a:t>
            </a:r>
          </a:p>
        </p:txBody>
      </p:sp>
    </p:spTree>
    <p:extLst>
      <p:ext uri="{BB962C8B-B14F-4D97-AF65-F5344CB8AC3E}">
        <p14:creationId xmlns:p14="http://schemas.microsoft.com/office/powerpoint/2010/main" val="410222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7618-CE1F-B34C-B41B-12BE5DF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High-Throughput Sequencers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0B392DBB-F284-CA41-88C9-91B15F4B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966" y="6198295"/>
            <a:ext cx="7383042" cy="420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… and more! All produce data with different properties.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7E4B14D-7B32-4B49-BDA3-D3358072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89" y="249289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MiSeq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4D0C308-9210-2D4E-934D-1B7C23D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084" y="5796865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Biosciences RS II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AB5EAB-E6AF-6249-8B70-562972A12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8" t="4106"/>
          <a:stretch/>
        </p:blipFill>
        <p:spPr>
          <a:xfrm>
            <a:off x="659168" y="2865864"/>
            <a:ext cx="1522463" cy="2990331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77510252-2314-FD4B-9E6A-1D4D7EB3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37" y="5698152"/>
            <a:ext cx="2226045" cy="454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NovaSeq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6000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511601-E58E-5443-931E-397D618FBFCA}"/>
              </a:ext>
            </a:extLst>
          </p:cNvPr>
          <p:cNvSpPr/>
          <p:nvPr/>
        </p:nvSpPr>
        <p:spPr>
          <a:xfrm>
            <a:off x="7703643" y="4963401"/>
            <a:ext cx="1387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GridION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18298C-AD1F-8748-B92D-4E439C752C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330" y="3967269"/>
            <a:ext cx="2330161" cy="18123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F54D92-588A-0B4E-AE4F-2E86BAB979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433" y="869263"/>
            <a:ext cx="1854591" cy="29358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27421-FA89-4D4E-BB13-F8E5F906414A}"/>
              </a:ext>
            </a:extLst>
          </p:cNvPr>
          <p:cNvSpPr/>
          <p:nvPr/>
        </p:nvSpPr>
        <p:spPr>
          <a:xfrm>
            <a:off x="4728805" y="2090916"/>
            <a:ext cx="1317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Biosciences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Sequel 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25559F-9079-C046-A1B6-379DB7000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5961" y="1108776"/>
            <a:ext cx="2559162" cy="17964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1A1CF6-F161-1A46-8C49-6C6AD0354F1A}"/>
              </a:ext>
            </a:extLst>
          </p:cNvPr>
          <p:cNvSpPr/>
          <p:nvPr/>
        </p:nvSpPr>
        <p:spPr>
          <a:xfrm>
            <a:off x="5931345" y="944360"/>
            <a:ext cx="13579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PromethION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0B3364-1C69-1549-8357-EA03ACDB60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637" y="836712"/>
            <a:ext cx="2601870" cy="173271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132369-21B1-49A7-A9ED-BA8DD996A2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37" y="2863479"/>
            <a:ext cx="2094189" cy="11158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73D9302-0809-B39C-7E2A-F1143A59AC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" t="4918" r="7084" b="5456"/>
          <a:stretch/>
        </p:blipFill>
        <p:spPr>
          <a:xfrm>
            <a:off x="5554368" y="4235899"/>
            <a:ext cx="2280960" cy="1858975"/>
          </a:xfrm>
          <a:prstGeom prst="rect">
            <a:avLst/>
          </a:prstGeom>
        </p:spPr>
      </p:pic>
      <p:sp>
        <p:nvSpPr>
          <p:cNvPr id="22" name="Text Box 19">
            <a:extLst>
              <a:ext uri="{FF2B5EF4-FFF2-40B4-BE49-F238E27FC236}">
                <a16:creationId xmlns:a16="http://schemas.microsoft.com/office/drawing/2014/main" id="{221E59F6-5FF0-A3EA-1381-AA8EB7A5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485" y="3377705"/>
            <a:ext cx="125568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099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F5-A700-D040-994F-691F1E0B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66281A-84ED-13C8-2AA8-AE6D65725B28}"/>
              </a:ext>
            </a:extLst>
          </p:cNvPr>
          <p:cNvSpPr txBox="1"/>
          <p:nvPr/>
        </p:nvSpPr>
        <p:spPr>
          <a:xfrm>
            <a:off x="1925241" y="5729985"/>
            <a:ext cx="5293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2800" b="1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https://arxiv.org/abs/2504.03732</a:t>
            </a:r>
            <a:r>
              <a:rPr lang="en-CH" sz="2800" b="1" dirty="0">
                <a:solidFill>
                  <a:srgbClr val="0432FF"/>
                </a:solidFill>
              </a:rPr>
              <a:t> 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D44369-016D-EB60-A2C0-B9DB0C4E7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4077" y="3644817"/>
            <a:ext cx="2055843" cy="20558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808B38-7121-522A-A26C-BC77E64D00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32" y="1069167"/>
            <a:ext cx="8277134" cy="2296118"/>
          </a:xfrm>
          <a:prstGeom prst="rect">
            <a:avLst/>
          </a:prstGeom>
          <a:ln w="38100">
            <a:solidFill>
              <a:srgbClr val="0643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71734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A5B00-D0C4-78F5-9B16-5C8DE164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F20A01-B813-57FB-881B-5CF5C55B0676}"/>
              </a:ext>
            </a:extLst>
          </p:cNvPr>
          <p:cNvSpPr/>
          <p:nvPr/>
        </p:nvSpPr>
        <p:spPr>
          <a:xfrm>
            <a:off x="698155" y="5381367"/>
            <a:ext cx="7747687" cy="877330"/>
          </a:xfrm>
          <a:prstGeom prst="roundRect">
            <a:avLst/>
          </a:prstGeom>
          <a:gradFill>
            <a:gsLst>
              <a:gs pos="0">
                <a:srgbClr val="2E6F6A"/>
              </a:gs>
              <a:gs pos="100000">
                <a:srgbClr val="6CB2C0">
                  <a:alpha val="48627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4740000" sx="100198" sy="100198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045B03-14F4-6CAB-79EB-0E7F72C4A108}"/>
              </a:ext>
            </a:extLst>
          </p:cNvPr>
          <p:cNvSpPr/>
          <p:nvPr/>
        </p:nvSpPr>
        <p:spPr>
          <a:xfrm>
            <a:off x="951471" y="949983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7BB866-EA83-2D7C-D57D-1E2BBAC99FFE}"/>
              </a:ext>
            </a:extLst>
          </p:cNvPr>
          <p:cNvSpPr/>
          <p:nvPr/>
        </p:nvSpPr>
        <p:spPr>
          <a:xfrm>
            <a:off x="951471" y="2057829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Motivation and Gaol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0D5E12-2B92-D731-43F9-E32DE95E3D84}"/>
              </a:ext>
            </a:extLst>
          </p:cNvPr>
          <p:cNvSpPr/>
          <p:nvPr/>
        </p:nvSpPr>
        <p:spPr>
          <a:xfrm>
            <a:off x="951471" y="3165675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SAGe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57B4F69-AF92-732F-1AA9-C804BF85D093}"/>
              </a:ext>
            </a:extLst>
          </p:cNvPr>
          <p:cNvSpPr/>
          <p:nvPr/>
        </p:nvSpPr>
        <p:spPr>
          <a:xfrm>
            <a:off x="951468" y="4271604"/>
            <a:ext cx="7241059" cy="87733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rgbClr val="FAF8F4"/>
                </a:solidFill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7575386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10DB8-7933-EA4B-B0DF-A0D12CAAF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Conclusion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95ED46D-43B9-BA97-BD91-174746109A6C}"/>
              </a:ext>
            </a:extLst>
          </p:cNvPr>
          <p:cNvSpPr/>
          <p:nvPr/>
        </p:nvSpPr>
        <p:spPr>
          <a:xfrm>
            <a:off x="157262" y="912624"/>
            <a:ext cx="8829477" cy="782950"/>
          </a:xfrm>
          <a:prstGeom prst="roundRect">
            <a:avLst>
              <a:gd name="adj" fmla="val 4988"/>
            </a:avLst>
          </a:prstGeom>
          <a:solidFill>
            <a:srgbClr val="FFDFD4"/>
          </a:solidFill>
          <a:ln w="28575" cap="flat" cmpd="sng" algn="ctr">
            <a:solidFill>
              <a:srgbClr val="E04F3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GB" sz="2000" b="1" kern="0" dirty="0">
                <a:solidFill>
                  <a:schemeClr val="accent6"/>
                </a:solidFill>
                <a:latin typeface="Corbel" panose="020B0503020204020204" pitchFamily="34" charset="0"/>
              </a:rPr>
              <a:t>Data preparation bottleneck </a:t>
            </a:r>
            <a:br>
              <a:rPr lang="en-GB" sz="2000" b="1" kern="0" dirty="0">
                <a:solidFill>
                  <a:schemeClr val="accent6"/>
                </a:solidFill>
                <a:latin typeface="Corbel" panose="020B0503020204020204" pitchFamily="34" charset="0"/>
              </a:rPr>
            </a:br>
            <a:r>
              <a:rPr lang="en-GB" sz="2000" kern="0" dirty="0">
                <a:solidFill>
                  <a:prstClr val="black"/>
                </a:solidFill>
                <a:latin typeface="Corbel" panose="020B0503020204020204" pitchFamily="34" charset="0"/>
              </a:rPr>
              <a:t>greatly limits end-to-end performance of genome analysis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DF6A9F9-923A-8786-50CA-83C7EE714F9B}"/>
              </a:ext>
            </a:extLst>
          </p:cNvPr>
          <p:cNvSpPr/>
          <p:nvPr/>
        </p:nvSpPr>
        <p:spPr>
          <a:xfrm>
            <a:off x="157262" y="2004888"/>
            <a:ext cx="8829477" cy="380827"/>
          </a:xfrm>
          <a:prstGeom prst="roundRect">
            <a:avLst>
              <a:gd name="adj" fmla="val 0"/>
            </a:avLst>
          </a:prstGeom>
          <a:solidFill>
            <a:srgbClr val="2E6F6A"/>
          </a:solidFill>
          <a:ln w="28575" cap="flat" cmpd="sng" algn="ctr">
            <a:solidFill>
              <a:srgbClr val="2E6F6A"/>
            </a:solidFill>
            <a:prstDash val="solid"/>
            <a:miter lim="800000"/>
          </a:ln>
          <a:effectLst/>
        </p:spPr>
        <p:txBody>
          <a:bodyPr tIns="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2800" kern="0" dirty="0">
                <a:solidFill>
                  <a:prstClr val="white"/>
                </a:solidFill>
                <a:latin typeface="Corbel" panose="020B0503020204020204" pitchFamily="34" charset="0"/>
              </a:rPr>
              <a:t>SAGe</a:t>
            </a:r>
            <a:endParaRPr kumimoji="0" lang="en-CH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E55C665-7A9A-9396-759E-2D683141AB64}"/>
              </a:ext>
            </a:extLst>
          </p:cNvPr>
          <p:cNvSpPr/>
          <p:nvPr/>
        </p:nvSpPr>
        <p:spPr>
          <a:xfrm>
            <a:off x="145865" y="3362677"/>
            <a:ext cx="4522660" cy="1439783"/>
          </a:xfrm>
          <a:prstGeom prst="roundRect">
            <a:avLst>
              <a:gd name="adj" fmla="val 3990"/>
            </a:avLst>
          </a:prstGeom>
          <a:solidFill>
            <a:srgbClr val="8C3DCC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0" tIns="18000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Improves performance</a:t>
            </a:r>
            <a:endParaRPr kumimoji="0" lang="en-GB" sz="20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lvl="0" algn="ctr">
              <a:lnSpc>
                <a:spcPct val="90000"/>
              </a:lnSpc>
              <a:spcAft>
                <a:spcPts val="500"/>
              </a:spcAft>
              <a:defRPr/>
            </a:pPr>
            <a:r>
              <a:rPr lang="en-GB" sz="1600" b="1" kern="0" dirty="0">
                <a:solidFill>
                  <a:schemeClr val="bg1"/>
                </a:solidFill>
              </a:rPr>
              <a:t>Improves the end-to-end performance of</a:t>
            </a:r>
            <a:b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</a:b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two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state-of-the-art genome analysis</a:t>
            </a:r>
            <a:r>
              <a:rPr kumimoji="0" lang="en-GB" sz="16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 accelerators</a:t>
            </a:r>
          </a:p>
          <a:p>
            <a:pPr lvl="0" algn="ctr">
              <a:lnSpc>
                <a:spcPct val="90000"/>
              </a:lnSpc>
              <a:spcAft>
                <a:spcPts val="500"/>
              </a:spcAft>
              <a:defRPr/>
            </a:pPr>
            <a:r>
              <a:rPr lang="en-GB" sz="1600" b="1" kern="0" dirty="0">
                <a:solidFill>
                  <a:schemeClr val="bg1"/>
                </a:solidFill>
                <a:latin typeface="Corbel" panose="020B0503020204020204" pitchFamily="34" charset="0"/>
              </a:rPr>
              <a:t>by </a:t>
            </a:r>
            <a:r>
              <a:rPr lang="en-GB" sz="1600" b="1" kern="0" dirty="0">
                <a:solidFill>
                  <a:schemeClr val="bg1"/>
                </a:solidFill>
              </a:rPr>
              <a:t>3.0×–32.1× 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7C77198-B7D2-9D8B-67E3-8AD4BA877DCA}"/>
              </a:ext>
            </a:extLst>
          </p:cNvPr>
          <p:cNvSpPr/>
          <p:nvPr/>
        </p:nvSpPr>
        <p:spPr>
          <a:xfrm>
            <a:off x="4729485" y="4894872"/>
            <a:ext cx="4268651" cy="1440218"/>
          </a:xfrm>
          <a:prstGeom prst="roundRect">
            <a:avLst>
              <a:gd name="adj" fmla="val 5494"/>
            </a:avLst>
          </a:prstGeom>
          <a:solidFill>
            <a:srgbClr val="0287E4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0" tIns="18000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Low overhead</a:t>
            </a:r>
          </a:p>
          <a:p>
            <a:pPr lvl="0" algn="ctr">
              <a:spcAft>
                <a:spcPts val="500"/>
              </a:spcAft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Area: </a:t>
            </a:r>
            <a:r>
              <a:rPr lang="en-GB" sz="1600" b="1" kern="0" dirty="0">
                <a:solidFill>
                  <a:schemeClr val="bg1"/>
                </a:solidFill>
              </a:rPr>
              <a:t>0.002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mm</a:t>
            </a:r>
            <a:r>
              <a:rPr kumimoji="0" lang="en-GB" sz="1600" b="1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2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 </a:t>
            </a:r>
          </a:p>
          <a:p>
            <a:pPr lvl="0" algn="ctr">
              <a:spcAft>
                <a:spcPts val="500"/>
              </a:spcAft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Power: </a:t>
            </a:r>
            <a:r>
              <a:rPr lang="en-GB" sz="1600" b="1" kern="0" dirty="0">
                <a:solidFill>
                  <a:schemeClr val="bg1"/>
                </a:solidFill>
              </a:rPr>
              <a:t>0.77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GB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mW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F9AF3A4-A11A-A8DF-3078-5335E577B810}"/>
              </a:ext>
            </a:extLst>
          </p:cNvPr>
          <p:cNvSpPr/>
          <p:nvPr/>
        </p:nvSpPr>
        <p:spPr>
          <a:xfrm>
            <a:off x="145865" y="4894874"/>
            <a:ext cx="4522660" cy="1440218"/>
          </a:xfrm>
          <a:prstGeom prst="roundRect">
            <a:avLst>
              <a:gd name="adj" fmla="val 4970"/>
            </a:avLst>
          </a:prstGeom>
          <a:solidFill>
            <a:srgbClr val="639D1E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0" tIns="180000" rIns="0" bIns="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</a:t>
            </a:r>
            <a:r>
              <a:rPr kumimoji="0" lang="en-GB" sz="20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Reduces energy consumption</a:t>
            </a:r>
            <a:endParaRPr kumimoji="0" lang="en-GB" sz="2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lvl="0" algn="ctr">
              <a:lnSpc>
                <a:spcPct val="90000"/>
              </a:lnSpc>
              <a:spcAft>
                <a:spcPts val="500"/>
              </a:spcAft>
              <a:defRPr/>
            </a:pPr>
            <a:r>
              <a:rPr lang="en-GB" sz="1600" b="1" kern="0" dirty="0">
                <a:solidFill>
                  <a:schemeClr val="bg1"/>
                </a:solidFill>
              </a:rPr>
              <a:t>Improves the end-to-end energy efficiency of</a:t>
            </a:r>
            <a:br>
              <a:rPr lang="en-GB" sz="1600" b="1" kern="0" dirty="0">
                <a:solidFill>
                  <a:schemeClr val="bg1"/>
                </a:solidFill>
              </a:rPr>
            </a:br>
            <a:r>
              <a:rPr lang="en-GB" sz="1600" b="1" kern="0" dirty="0">
                <a:solidFill>
                  <a:schemeClr val="bg1"/>
                </a:solidFill>
              </a:rPr>
              <a:t>two state-of-the-art genome analysis accelerators</a:t>
            </a:r>
          </a:p>
          <a:p>
            <a:pPr lvl="0" algn="ctr">
              <a:lnSpc>
                <a:spcPct val="90000"/>
              </a:lnSpc>
              <a:spcAft>
                <a:spcPts val="500"/>
              </a:spcAft>
              <a:defRPr/>
            </a:pPr>
            <a:r>
              <a:rPr lang="en-GB" sz="1600" b="1" kern="0" dirty="0">
                <a:solidFill>
                  <a:schemeClr val="bg1"/>
                </a:solidFill>
              </a:rPr>
              <a:t>by 13.0×–34.0×</a:t>
            </a:r>
            <a:endParaRPr lang="en-GB" sz="1700" b="1" kern="0" dirty="0">
              <a:solidFill>
                <a:schemeClr val="bg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A3518E3-0B6D-EBA2-DB47-4F9FE90BDC06}"/>
              </a:ext>
            </a:extLst>
          </p:cNvPr>
          <p:cNvSpPr/>
          <p:nvPr/>
        </p:nvSpPr>
        <p:spPr>
          <a:xfrm>
            <a:off x="4729485" y="3362677"/>
            <a:ext cx="4268651" cy="1440218"/>
          </a:xfrm>
          <a:prstGeom prst="roundRect">
            <a:avLst>
              <a:gd name="adj" fmla="val 5460"/>
            </a:avLst>
          </a:prstGeom>
          <a:solidFill>
            <a:srgbClr val="F88D2D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0" tIns="180000" rIns="0" bIns="0" rtlCol="0" anchor="t"/>
          <a:lstStyle/>
          <a:p>
            <a:pPr lvl="0" algn="ctr"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</a:t>
            </a:r>
            <a:r>
              <a:rPr kumimoji="0" lang="en-GB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</a:t>
            </a:r>
            <a:r>
              <a:rPr kumimoji="0" lang="en-GB" sz="20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High </a:t>
            </a:r>
            <a:r>
              <a:rPr lang="en-GB" sz="2000" b="1" u="sng" kern="0" dirty="0">
                <a:solidFill>
                  <a:schemeClr val="bg1"/>
                </a:solidFill>
                <a:latin typeface="Corbel" panose="020B0503020204020204" pitchFamily="34" charset="0"/>
              </a:rPr>
              <a:t>c</a:t>
            </a:r>
            <a:r>
              <a:rPr kumimoji="0" lang="en-GB" sz="2000" b="1" i="0" u="sng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ompression</a:t>
            </a:r>
            <a:r>
              <a:rPr kumimoji="0" lang="en-GB" sz="2000" b="1" i="0" u="sng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lang="en-GB" sz="2000" b="1" u="sng" kern="0" noProof="0" dirty="0">
                <a:solidFill>
                  <a:schemeClr val="bg1"/>
                </a:solidFill>
                <a:latin typeface="Corbel" panose="020B0503020204020204" pitchFamily="34" charset="0"/>
              </a:rPr>
              <a:t>r</a:t>
            </a:r>
            <a:r>
              <a:rPr lang="en-GB" sz="2000" b="1" u="sng" kern="0" dirty="0" err="1">
                <a:solidFill>
                  <a:schemeClr val="bg1"/>
                </a:solidFill>
                <a:latin typeface="Corbel" panose="020B0503020204020204" pitchFamily="34" charset="0"/>
              </a:rPr>
              <a:t>atio</a:t>
            </a:r>
            <a:br>
              <a:rPr lang="en-GB" sz="2400" b="1" kern="0" dirty="0">
                <a:solidFill>
                  <a:schemeClr val="bg1"/>
                </a:solidFill>
                <a:latin typeface="Corbel" panose="020B0503020204020204" pitchFamily="34" charset="0"/>
              </a:rPr>
            </a:br>
            <a:r>
              <a:rPr lang="en-GB" sz="1600" b="1" kern="0" dirty="0">
                <a:solidFill>
                  <a:schemeClr val="bg1"/>
                </a:solidFill>
                <a:latin typeface="Corbel" panose="020B0503020204020204" pitchFamily="34" charset="0"/>
              </a:rPr>
              <a:t>2.9× better than general-purpose baseline</a:t>
            </a:r>
          </a:p>
          <a:p>
            <a:pPr lvl="0" algn="ctr">
              <a:spcAft>
                <a:spcPts val="500"/>
              </a:spcAft>
              <a:defRPr/>
            </a:pPr>
            <a:r>
              <a:rPr lang="en-GB" sz="1600" b="1" kern="0" dirty="0">
                <a:solidFill>
                  <a:schemeClr val="bg1"/>
                </a:solidFill>
                <a:latin typeface="Corbel" panose="020B0503020204020204" pitchFamily="34" charset="0"/>
              </a:rPr>
              <a:t>and comparable to genomics-specific baseline </a:t>
            </a:r>
            <a:br>
              <a:rPr lang="en-GB" sz="1700" b="1" kern="0" dirty="0">
                <a:solidFill>
                  <a:schemeClr val="bg1"/>
                </a:solidFill>
                <a:latin typeface="Corbel" panose="020B0503020204020204" pitchFamily="34" charset="0"/>
              </a:rPr>
            </a:br>
            <a:r>
              <a:rPr lang="en-GB" sz="1700" kern="0" dirty="0">
                <a:solidFill>
                  <a:schemeClr val="bg1"/>
                </a:solidFill>
                <a:latin typeface="Corbel" panose="020B0503020204020204" pitchFamily="34" charset="0"/>
              </a:rPr>
              <a:t>(with a modest 4.6% average reduction)</a:t>
            </a:r>
            <a:endParaRPr lang="en-GB" sz="2400" b="1" kern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23" name="Graphic 22" descr="Gauge">
            <a:extLst>
              <a:ext uri="{FF2B5EF4-FFF2-40B4-BE49-F238E27FC236}">
                <a16:creationId xmlns:a16="http://schemas.microsoft.com/office/drawing/2014/main" id="{2ECEF5E5-3DB3-948A-3285-405888BD1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825" y="3285004"/>
            <a:ext cx="579121" cy="579121"/>
          </a:xfrm>
          <a:prstGeom prst="rect">
            <a:avLst/>
          </a:prstGeom>
        </p:spPr>
      </p:pic>
      <p:pic>
        <p:nvPicPr>
          <p:cNvPr id="24" name="Graphic 23" descr="Renewable Energy with solid fill">
            <a:extLst>
              <a:ext uri="{FF2B5EF4-FFF2-40B4-BE49-F238E27FC236}">
                <a16:creationId xmlns:a16="http://schemas.microsoft.com/office/drawing/2014/main" id="{19BE92D1-C076-0A05-EBD4-CF07F3995D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419" y="4861218"/>
            <a:ext cx="632528" cy="6325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F0C03A-1728-E08B-6754-71C29DEF25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702"/>
                    </a14:imgEffect>
                    <a14:imgEffect>
                      <a14:saturation sat="174000"/>
                    </a14:imgEffect>
                    <a14:imgEffect>
                      <a14:brightnessContrast bright="100000" contrast="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188" y="5032185"/>
            <a:ext cx="631645" cy="651988"/>
          </a:xfrm>
          <a:prstGeom prst="rect">
            <a:avLst/>
          </a:prstGeom>
          <a:solidFill>
            <a:srgbClr val="0287E4"/>
          </a:solidFill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E75155-FF38-9E07-9310-73B26243DF8E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risscrossEtching/>
                    </a14:imgEffect>
                    <a14:imgEffect>
                      <a14:brightnessContrast bright="7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85" y="3362677"/>
            <a:ext cx="523673" cy="540796"/>
          </a:xfrm>
          <a:prstGeom prst="rect">
            <a:avLst/>
          </a:prstGeom>
          <a:solidFill>
            <a:srgbClr val="F78D2D"/>
          </a:solidFill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2840166-EB04-4813-F7BA-9D934F327455}"/>
              </a:ext>
            </a:extLst>
          </p:cNvPr>
          <p:cNvSpPr/>
          <p:nvPr/>
        </p:nvSpPr>
        <p:spPr>
          <a:xfrm>
            <a:off x="157262" y="2385291"/>
            <a:ext cx="8829477" cy="682914"/>
          </a:xfrm>
          <a:prstGeom prst="roundRect">
            <a:avLst>
              <a:gd name="adj" fmla="val 0"/>
            </a:avLst>
          </a:prstGeom>
          <a:solidFill>
            <a:srgbClr val="44546A">
              <a:lumMod val="20000"/>
              <a:lumOff val="80000"/>
            </a:srgbClr>
          </a:solidFill>
          <a:ln w="28575" cap="flat" cmpd="sng" algn="ctr">
            <a:solidFill>
              <a:srgbClr val="2E6F6A"/>
            </a:solidFill>
            <a:prstDash val="solid"/>
            <a:miter lim="800000"/>
          </a:ln>
          <a:effectLst/>
        </p:spPr>
        <p:txBody>
          <a:bodyPr rtlCol="0" anchor="b"/>
          <a:lstStyle/>
          <a:p>
            <a:pPr lvl="0" algn="ctr">
              <a:lnSpc>
                <a:spcPct val="90000"/>
              </a:lnSpc>
              <a:spcAft>
                <a:spcPts val="500"/>
              </a:spcAft>
            </a:pPr>
            <a:r>
              <a:rPr lang="en-GB" sz="2000" kern="0" dirty="0">
                <a:solidFill>
                  <a:prstClr val="black"/>
                </a:solidFill>
                <a:latin typeface="Corbel" panose="020B0503020204020204" pitchFamily="34" charset="0"/>
              </a:rPr>
              <a:t>An algorithm-architecture co-design for highly-compressed storage </a:t>
            </a:r>
            <a:br>
              <a:rPr lang="en-GB" sz="2000" kern="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GB" sz="2000" kern="0" dirty="0">
                <a:solidFill>
                  <a:prstClr val="black"/>
                </a:solidFill>
                <a:latin typeface="Corbel" panose="020B0503020204020204" pitchFamily="34" charset="0"/>
              </a:rPr>
              <a:t>and high-performance access of large-scale genomic sequence data</a:t>
            </a:r>
          </a:p>
        </p:txBody>
      </p:sp>
    </p:spTree>
    <p:extLst>
      <p:ext uri="{BB962C8B-B14F-4D97-AF65-F5344CB8AC3E}">
        <p14:creationId xmlns:p14="http://schemas.microsoft.com/office/powerpoint/2010/main" val="199164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1E1945-7598-E3AE-E1BB-50846751A231}"/>
              </a:ext>
            </a:extLst>
          </p:cNvPr>
          <p:cNvSpPr/>
          <p:nvPr/>
        </p:nvSpPr>
        <p:spPr>
          <a:xfrm>
            <a:off x="0" y="0"/>
            <a:ext cx="9144000" cy="3392957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rgbClr val="71B4C2">
                  <a:alpha val="25882"/>
                </a:srgbClr>
              </a:gs>
              <a:gs pos="55000">
                <a:schemeClr val="bg1"/>
              </a:gs>
              <a:gs pos="62000">
                <a:srgbClr val="FAF8F4"/>
              </a:gs>
              <a:gs pos="100000">
                <a:srgbClr val="6CB2C0">
                  <a:alpha val="48627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01519E-CF7C-03BA-D6ED-C0CD1FF5CE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2917" r="16535" b="22457"/>
          <a:stretch/>
        </p:blipFill>
        <p:spPr>
          <a:xfrm>
            <a:off x="3100340" y="9081"/>
            <a:ext cx="2929872" cy="195565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659329D-D394-07AF-6B21-CB942D96972D}"/>
              </a:ext>
            </a:extLst>
          </p:cNvPr>
          <p:cNvSpPr txBox="1">
            <a:spLocks/>
          </p:cNvSpPr>
          <p:nvPr/>
        </p:nvSpPr>
        <p:spPr>
          <a:xfrm>
            <a:off x="0" y="1659685"/>
            <a:ext cx="9144000" cy="1305936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 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A Lightweight Algorithm-Architecture Co-Design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 for Mitigating the Data Preparation Bottleneck 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in Large-Scale Genome Sequence Analysis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B9B595F-E6BD-EBEC-B944-BD49E1C2D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13776" y="5334523"/>
            <a:ext cx="2716448" cy="5225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847560-7F95-749E-821C-F89B49489B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820" t="33599" r="12247" b="30996"/>
          <a:stretch/>
        </p:blipFill>
        <p:spPr>
          <a:xfrm>
            <a:off x="283277" y="6083494"/>
            <a:ext cx="2417550" cy="415925"/>
          </a:xfrm>
          <a:prstGeom prst="rect">
            <a:avLst/>
          </a:prstGeom>
        </p:spPr>
      </p:pic>
      <p:sp>
        <p:nvSpPr>
          <p:cNvPr id="12" name="Google Shape;44;p1">
            <a:extLst>
              <a:ext uri="{FF2B5EF4-FFF2-40B4-BE49-F238E27FC236}">
                <a16:creationId xmlns:a16="http://schemas.microsoft.com/office/drawing/2014/main" id="{E5A7F0E4-FBDB-B429-6E4E-2982BB8BB5A9}"/>
              </a:ext>
            </a:extLst>
          </p:cNvPr>
          <p:cNvSpPr txBox="1"/>
          <p:nvPr/>
        </p:nvSpPr>
        <p:spPr>
          <a:xfrm>
            <a:off x="-22032" y="3465043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Nika Mansouri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Ghiasi</a:t>
            </a:r>
            <a:endParaRPr sz="1600" dirty="0">
              <a:latin typeface="Corbel" panose="020B0503020204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9095507-8DBB-36B4-0F8E-852D6CB8D9FE}"/>
              </a:ext>
            </a:extLst>
          </p:cNvPr>
          <p:cNvSpPr txBox="1">
            <a:spLocks/>
          </p:cNvSpPr>
          <p:nvPr/>
        </p:nvSpPr>
        <p:spPr>
          <a:xfrm>
            <a:off x="-1499" y="4668612"/>
            <a:ext cx="9144000" cy="4159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Mohammad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Sadrosadati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E4EAA1-F754-3EF4-BD59-7F72B9EBC345}"/>
              </a:ext>
            </a:extLst>
          </p:cNvPr>
          <p:cNvSpPr txBox="1">
            <a:spLocks/>
          </p:cNvSpPr>
          <p:nvPr/>
        </p:nvSpPr>
        <p:spPr>
          <a:xfrm>
            <a:off x="-6724" y="3853973"/>
            <a:ext cx="9144000" cy="4342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 err="1">
                <a:latin typeface="Corbel" panose="020B0503020204020204" pitchFamily="34" charset="0"/>
                <a:cs typeface="Cambria"/>
              </a:rPr>
              <a:t>Talu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 </a:t>
            </a:r>
            <a:r>
              <a:rPr lang="en-US" sz="2000" dirty="0" err="1">
                <a:latin typeface="Corbel" panose="020B0503020204020204" pitchFamily="34" charset="0"/>
                <a:cs typeface="Cambria"/>
              </a:rPr>
              <a:t>Güloglu</a:t>
            </a:r>
            <a:r>
              <a:rPr lang="en-US" sz="2000" dirty="0">
                <a:latin typeface="Corbel" panose="020B0503020204020204" pitchFamily="34" charset="0"/>
                <a:cs typeface="Cambria"/>
              </a:rPr>
              <a:t>     Harun Mustafa     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Firtina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Konstantina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Koliogeorgi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0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FE5658F-9836-B7B5-DDF3-D9F8E20E1F6E}"/>
              </a:ext>
            </a:extLst>
          </p:cNvPr>
          <p:cNvSpPr txBox="1">
            <a:spLocks/>
          </p:cNvSpPr>
          <p:nvPr/>
        </p:nvSpPr>
        <p:spPr>
          <a:xfrm>
            <a:off x="0" y="4261293"/>
            <a:ext cx="9144000" cy="434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Konstantinos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Kanellopoulos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Haiyu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Mao       Rakesh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Nadig</a:t>
            </a:r>
            <a:endParaRPr lang="en-US" sz="2000" dirty="0">
              <a:latin typeface="Corbel" panose="020B0503020204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5B4E58-908E-AF18-5859-DA0B0B2D5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103" y="5984019"/>
            <a:ext cx="848871" cy="6466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C6AF905-762E-BA9E-EE63-C40D8D20CA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1" y="6115222"/>
            <a:ext cx="2341609" cy="384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F9683A-876C-1905-F67F-EDD138D2C4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308" y="6207755"/>
            <a:ext cx="2338415" cy="1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790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0EF0D-DB13-DC36-5A38-523E4721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Backup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E249A-72BB-FFF8-195D-F4F1621ED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1" y="914402"/>
            <a:ext cx="5173272" cy="5491554"/>
          </a:xfrm>
        </p:spPr>
        <p:txBody>
          <a:bodyPr/>
          <a:lstStyle/>
          <a:p>
            <a:r>
              <a:rPr lang="en-CH" sz="2400" b="1" dirty="0">
                <a:solidFill>
                  <a:srgbClr val="41A39D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Genomic Workflow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SAGe Compression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Properties of Mismatch Information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Tuning Arrays and Guide Arrays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Hardware Details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Preparation Performance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End-to-End Performance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Performance with Multiple SSDs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Compression Ratio Details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Effect of Different Optimizations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Resource Requirements</a:t>
            </a:r>
            <a:endParaRPr lang="en-CH" sz="2400" b="1" dirty="0">
              <a:solidFill>
                <a:srgbClr val="41A39D"/>
              </a:solidFill>
            </a:endParaRPr>
          </a:p>
          <a:p>
            <a:r>
              <a:rPr lang="en-CH" sz="2400" b="1" dirty="0">
                <a:solidFill>
                  <a:srgbClr val="41A39D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Compression Time</a:t>
            </a:r>
            <a:endParaRPr lang="en-CH" sz="2400" b="1" dirty="0">
              <a:solidFill>
                <a:srgbClr val="41A39D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EBCBD2-5436-8D96-88D1-078C2FD1A608}"/>
              </a:ext>
            </a:extLst>
          </p:cNvPr>
          <p:cNvSpPr txBox="1"/>
          <p:nvPr/>
        </p:nvSpPr>
        <p:spPr>
          <a:xfrm>
            <a:off x="6227805" y="914402"/>
            <a:ext cx="2582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>
                <a:hlinkClick r:id="rId14" action="ppaction://hlinksldjump"/>
              </a:rPr>
              <a:t>Summary</a:t>
            </a:r>
            <a:endParaRPr lang="en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>
                <a:hlinkClick r:id="rId15" action="ppaction://hlinksldjump"/>
              </a:rPr>
              <a:t>Background</a:t>
            </a:r>
            <a:endParaRPr lang="en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>
                <a:hlinkClick r:id="rId16" action="ppaction://hlinksldjump"/>
              </a:rPr>
              <a:t>Motivation and Goal</a:t>
            </a:r>
            <a:endParaRPr lang="en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>
                <a:hlinkClick r:id="rId17" action="ppaction://hlinksldjump"/>
              </a:rPr>
              <a:t>SAGe</a:t>
            </a:r>
            <a:endParaRPr lang="en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>
                <a:hlinkClick r:id="rId18" action="ppaction://hlinksldjump"/>
              </a:rPr>
              <a:t>Evaluation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357871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8051B-A552-2C21-6E0C-08B27AD68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Genomic Workflow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78E1D11-D704-AB63-1553-BECAEBD4A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44" y="1650656"/>
            <a:ext cx="8428511" cy="3773960"/>
          </a:xfrm>
          <a:prstGeom prst="rect">
            <a:avLst/>
          </a:prstGeom>
        </p:spPr>
      </p:pic>
      <p:pic>
        <p:nvPicPr>
          <p:cNvPr id="4" name="Graphic 3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5D60848F-6B30-9376-10E8-F806E867FC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000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CFF71-5DC4-F654-5120-18E337C5B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SAGe Compression High-Level Overview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D6636216-337B-E7AC-8559-D47895DC7D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18" t="5772"/>
          <a:stretch/>
        </p:blipFill>
        <p:spPr>
          <a:xfrm>
            <a:off x="1651993" y="1910822"/>
            <a:ext cx="6398434" cy="2965623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BA0FD5D4-025A-6572-5FDB-5D671DA5E03F}"/>
              </a:ext>
            </a:extLst>
          </p:cNvPr>
          <p:cNvSpPr/>
          <p:nvPr/>
        </p:nvSpPr>
        <p:spPr>
          <a:xfrm>
            <a:off x="1272746" y="1816443"/>
            <a:ext cx="1556951" cy="370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C76399BD-5883-3E20-4AE0-7E9F820C5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333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03BD2-2931-5FBA-1F5D-746A44FCE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Properties of Mismatch Information (I)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1B7853C3-0B40-78A6-9C74-D8D81A8C0B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5492775"/>
              </p:ext>
            </p:extLst>
          </p:nvPr>
        </p:nvGraphicFramePr>
        <p:xfrm>
          <a:off x="650962" y="1962709"/>
          <a:ext cx="7842075" cy="3249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96A64BF6-BB2C-AB2A-CAFF-AC4232F7EE94}"/>
              </a:ext>
            </a:extLst>
          </p:cNvPr>
          <p:cNvSpPr txBox="1"/>
          <p:nvPr/>
        </p:nvSpPr>
        <p:spPr>
          <a:xfrm rot="16200000">
            <a:off x="-294903" y="3114589"/>
            <a:ext cx="2199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% of Reads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49BC65-DA7F-4C1D-E094-DC81588138F3}"/>
              </a:ext>
            </a:extLst>
          </p:cNvPr>
          <p:cNvSpPr txBox="1"/>
          <p:nvPr/>
        </p:nvSpPr>
        <p:spPr>
          <a:xfrm>
            <a:off x="3625072" y="4843204"/>
            <a:ext cx="246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#Mismatches per Read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7C36B03-76CB-7D8D-3FC3-451FBD85EA1E}"/>
              </a:ext>
            </a:extLst>
          </p:cNvPr>
          <p:cNvSpPr txBox="1"/>
          <p:nvPr/>
        </p:nvSpPr>
        <p:spPr>
          <a:xfrm>
            <a:off x="179531" y="844289"/>
            <a:ext cx="86431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latin typeface="Corbel" panose="020B0503020204020204" pitchFamily="34" charset="0"/>
              </a:rPr>
              <a:t>Distribution of mismatch counts per short read</a:t>
            </a:r>
          </a:p>
        </p:txBody>
      </p:sp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30F90DAD-BB56-1A57-629D-B73709E78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232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EA19A-B0F5-42D1-B5E3-96F542C7E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Properties of Mismatch Information (II)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63720F-2A5B-5535-2D29-69FB400E16FD}"/>
              </a:ext>
            </a:extLst>
          </p:cNvPr>
          <p:cNvSpPr txBox="1"/>
          <p:nvPr/>
        </p:nvSpPr>
        <p:spPr>
          <a:xfrm>
            <a:off x="179531" y="844289"/>
            <a:ext cx="86431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latin typeface="Corbel" panose="020B0503020204020204" pitchFamily="34" charset="0"/>
              </a:rPr>
              <a:t>Cumulative distribution of </a:t>
            </a:r>
            <a:br>
              <a:rPr lang="en-GB" sz="2400" dirty="0">
                <a:effectLst/>
                <a:latin typeface="Corbel" panose="020B0503020204020204" pitchFamily="34" charset="0"/>
              </a:rPr>
            </a:br>
            <a:r>
              <a:rPr lang="en-GB" sz="2400" dirty="0">
                <a:effectLst/>
                <a:latin typeface="Corbel" panose="020B0503020204020204" pitchFamily="34" charset="0"/>
              </a:rPr>
              <a:t>(a) indel block lengths</a:t>
            </a:r>
            <a:r>
              <a:rPr lang="en-GB" sz="2400" dirty="0">
                <a:latin typeface="Corbel" panose="020B0503020204020204" pitchFamily="34" charset="0"/>
              </a:rPr>
              <a:t> and</a:t>
            </a:r>
            <a:r>
              <a:rPr lang="en-GB" sz="2400" dirty="0">
                <a:effectLst/>
                <a:latin typeface="Corbel" panose="020B0503020204020204" pitchFamily="34" charset="0"/>
              </a:rPr>
              <a:t> </a:t>
            </a:r>
            <a:br>
              <a:rPr lang="en-GB" sz="2400" dirty="0">
                <a:effectLst/>
                <a:latin typeface="Corbel" panose="020B0503020204020204" pitchFamily="34" charset="0"/>
              </a:rPr>
            </a:br>
            <a:r>
              <a:rPr lang="en-GB" sz="2400" dirty="0">
                <a:effectLst/>
                <a:latin typeface="Corbel" panose="020B0503020204020204" pitchFamily="34" charset="0"/>
              </a:rPr>
              <a:t>(b) #bases in indel blocks of different lengths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4BC4C78-696C-B1B5-B4B3-578CB8F1A0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0922"/>
              </p:ext>
            </p:extLst>
          </p:nvPr>
        </p:nvGraphicFramePr>
        <p:xfrm>
          <a:off x="577197" y="2636683"/>
          <a:ext cx="3709558" cy="2510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51488A5-F0F0-863E-B39C-50C33C51F6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830549"/>
              </p:ext>
            </p:extLst>
          </p:nvPr>
        </p:nvGraphicFramePr>
        <p:xfrm>
          <a:off x="5213023" y="2623435"/>
          <a:ext cx="3709558" cy="2510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C2AF11-319A-6845-CD3C-643298AA4212}"/>
              </a:ext>
            </a:extLst>
          </p:cNvPr>
          <p:cNvSpPr txBox="1"/>
          <p:nvPr/>
        </p:nvSpPr>
        <p:spPr>
          <a:xfrm rot="16200000">
            <a:off x="-768443" y="3578928"/>
            <a:ext cx="228460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Cumul. %  of Indels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061A25-8029-BEB6-2D52-FCCDF220BD63}"/>
              </a:ext>
            </a:extLst>
          </p:cNvPr>
          <p:cNvSpPr txBox="1"/>
          <p:nvPr/>
        </p:nvSpPr>
        <p:spPr>
          <a:xfrm rot="16200000">
            <a:off x="3595781" y="3924938"/>
            <a:ext cx="291078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Cumul. %  of Indel Bases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7B3001-8377-376A-35B0-DA6D201A4760}"/>
              </a:ext>
            </a:extLst>
          </p:cNvPr>
          <p:cNvSpPr txBox="1"/>
          <p:nvPr/>
        </p:nvSpPr>
        <p:spPr>
          <a:xfrm>
            <a:off x="5789485" y="5134107"/>
            <a:ext cx="2462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Indel 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C2A8B8-AB4A-CA33-D062-112D036B9053}"/>
              </a:ext>
            </a:extLst>
          </p:cNvPr>
          <p:cNvSpPr txBox="1"/>
          <p:nvPr/>
        </p:nvSpPr>
        <p:spPr>
          <a:xfrm>
            <a:off x="1237995" y="5147352"/>
            <a:ext cx="2387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Indel Length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697577-3F25-ECD3-3169-3939785D6479}"/>
              </a:ext>
            </a:extLst>
          </p:cNvPr>
          <p:cNvSpPr txBox="1"/>
          <p:nvPr/>
        </p:nvSpPr>
        <p:spPr>
          <a:xfrm>
            <a:off x="2572720" y="2515713"/>
            <a:ext cx="281176" cy="21544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(a)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69167F-0EA6-754B-93C3-2CFAD901F715}"/>
              </a:ext>
            </a:extLst>
          </p:cNvPr>
          <p:cNvSpPr txBox="1"/>
          <p:nvPr/>
        </p:nvSpPr>
        <p:spPr>
          <a:xfrm>
            <a:off x="7020944" y="2515713"/>
            <a:ext cx="281176" cy="21544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(b)</a:t>
            </a:r>
          </a:p>
        </p:txBody>
      </p:sp>
      <p:pic>
        <p:nvPicPr>
          <p:cNvPr id="3" name="Graphic 2" descr="Home">
            <a:hlinkClick r:id="rId4" action="ppaction://hlinksldjump"/>
            <a:extLst>
              <a:ext uri="{FF2B5EF4-FFF2-40B4-BE49-F238E27FC236}">
                <a16:creationId xmlns:a16="http://schemas.microsoft.com/office/drawing/2014/main" id="{0A9C5DB4-CB84-3844-24BB-FEEA36A428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699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B6AFC-C7FE-A9F7-9B5B-09CD74CC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Properties of Mismatch Information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50EA6-8E95-8B43-52F9-AFFBE4E9E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14403"/>
            <a:ext cx="8798061" cy="67962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Distribution of #bits needed to store the delta-encoded matching position.</a:t>
            </a:r>
            <a:endParaRPr lang="en-CH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4463657-5C11-EB04-6CF7-015C925FEA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27856"/>
              </p:ext>
            </p:extLst>
          </p:nvPr>
        </p:nvGraphicFramePr>
        <p:xfrm>
          <a:off x="1364860" y="2397199"/>
          <a:ext cx="6629962" cy="2282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8DD039A-8882-51DF-BAF8-1B08A2299DFE}"/>
              </a:ext>
            </a:extLst>
          </p:cNvPr>
          <p:cNvSpPr txBox="1"/>
          <p:nvPr/>
        </p:nvSpPr>
        <p:spPr>
          <a:xfrm rot="16200000">
            <a:off x="-158888" y="2957977"/>
            <a:ext cx="2401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/>
              <a:t>% of Matching Positions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737879-F9F2-95E0-B4E3-B495B5A641BF}"/>
              </a:ext>
            </a:extLst>
          </p:cNvPr>
          <p:cNvSpPr txBox="1"/>
          <p:nvPr/>
        </p:nvSpPr>
        <p:spPr>
          <a:xfrm>
            <a:off x="2011192" y="4495452"/>
            <a:ext cx="5767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/>
              <a:t>Needed #Bits</a:t>
            </a:r>
          </a:p>
        </p:txBody>
      </p:sp>
      <p:pic>
        <p:nvPicPr>
          <p:cNvPr id="7" name="Graphic 6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84914189-E79B-C267-CBE6-F81111F6B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33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7618-CE1F-B34C-B41B-12BE5DF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High-Throughput Sequencers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4C0C17A3-150C-5A45-A861-620CA36BDF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41074" y="2835506"/>
            <a:ext cx="2264883" cy="1315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ext Box 12">
            <a:extLst>
              <a:ext uri="{FF2B5EF4-FFF2-40B4-BE49-F238E27FC236}">
                <a16:creationId xmlns:a16="http://schemas.microsoft.com/office/drawing/2014/main" id="{0B392DBB-F284-CA41-88C9-91B15F4B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966" y="6018342"/>
            <a:ext cx="7383042" cy="420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… and more! All produce data with different properties.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7E4B14D-7B32-4B49-BDA3-D3358072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89" y="249289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MiSeq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F7AF0B48-B7DA-1C47-B235-0B44DC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862" y="4140682"/>
            <a:ext cx="25113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4D0C308-9210-2D4E-934D-1B7C23D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084" y="5796865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Biosciences RS II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AB5EAB-E6AF-6249-8B70-562972A125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8" t="4106"/>
          <a:stretch/>
        </p:blipFill>
        <p:spPr>
          <a:xfrm>
            <a:off x="659168" y="2865864"/>
            <a:ext cx="1522463" cy="2990331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77510252-2314-FD4B-9E6A-1D4D7EB3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37" y="5698152"/>
            <a:ext cx="2226045" cy="454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NovaSeq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6000</a:t>
            </a:r>
          </a:p>
        </p:txBody>
      </p:sp>
      <p:pic>
        <p:nvPicPr>
          <p:cNvPr id="11" name="Picture 6" descr="SmidgION-2018.png">
            <a:extLst>
              <a:ext uri="{FF2B5EF4-FFF2-40B4-BE49-F238E27FC236}">
                <a16:creationId xmlns:a16="http://schemas.microsoft.com/office/drawing/2014/main" id="{BEEE064F-E89F-D54B-AA4F-9029905E1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19971">
            <a:off x="5904311" y="4637310"/>
            <a:ext cx="2378084" cy="135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511601-E58E-5443-931E-397D618FBFCA}"/>
              </a:ext>
            </a:extLst>
          </p:cNvPr>
          <p:cNvSpPr/>
          <p:nvPr/>
        </p:nvSpPr>
        <p:spPr>
          <a:xfrm>
            <a:off x="7361099" y="4941168"/>
            <a:ext cx="1387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SmidgION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18298C-AD1F-8748-B92D-4E439C752C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213" y="3655082"/>
            <a:ext cx="2826635" cy="21984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F54D92-588A-0B4E-AE4F-2E86BAB979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433" y="869263"/>
            <a:ext cx="1854591" cy="29358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27421-FA89-4D4E-BB13-F8E5F906414A}"/>
              </a:ext>
            </a:extLst>
          </p:cNvPr>
          <p:cNvSpPr/>
          <p:nvPr/>
        </p:nvSpPr>
        <p:spPr>
          <a:xfrm>
            <a:off x="4728805" y="2090916"/>
            <a:ext cx="1317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Biosciences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Sequel 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25559F-9079-C046-A1B6-379DB7000D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5961" y="1108776"/>
            <a:ext cx="2559162" cy="17964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1A1CF6-F161-1A46-8C49-6C6AD0354F1A}"/>
              </a:ext>
            </a:extLst>
          </p:cNvPr>
          <p:cNvSpPr/>
          <p:nvPr/>
        </p:nvSpPr>
        <p:spPr>
          <a:xfrm>
            <a:off x="5931345" y="944360"/>
            <a:ext cx="13579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PromethION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0B3364-1C69-1549-8357-EA03ACDB608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637" y="836712"/>
            <a:ext cx="2601870" cy="173271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ADB5E02-0597-3664-C1CA-2BA804EB1B11}"/>
              </a:ext>
            </a:extLst>
          </p:cNvPr>
          <p:cNvSpPr/>
          <p:nvPr/>
        </p:nvSpPr>
        <p:spPr>
          <a:xfrm>
            <a:off x="227637" y="836712"/>
            <a:ext cx="8863371" cy="5602132"/>
          </a:xfrm>
          <a:prstGeom prst="roundRect">
            <a:avLst>
              <a:gd name="adj" fmla="val 0"/>
            </a:avLst>
          </a:prstGeom>
          <a:solidFill>
            <a:srgbClr val="FFFFFF">
              <a:alpha val="905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E8D42B-9A26-036B-F868-B0819C0C2E2B}"/>
              </a:ext>
            </a:extLst>
          </p:cNvPr>
          <p:cNvSpPr/>
          <p:nvPr/>
        </p:nvSpPr>
        <p:spPr>
          <a:xfrm>
            <a:off x="0" y="1279281"/>
            <a:ext cx="9144000" cy="4574258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Current sequencing technologies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cannot sequence very long DNA molecules end-to-end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B513781-0E53-87BE-C75E-4FA11022909C}"/>
              </a:ext>
            </a:extLst>
          </p:cNvPr>
          <p:cNvSpPr txBox="1">
            <a:spLocks/>
          </p:cNvSpPr>
          <p:nvPr/>
        </p:nvSpPr>
        <p:spPr>
          <a:xfrm>
            <a:off x="189559" y="2760516"/>
            <a:ext cx="8874054" cy="59512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Instead, they extract smaller fragments of the original DNA sequence, known as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68D0C1-35A5-2A67-166C-9CA4795B9766}"/>
              </a:ext>
            </a:extLst>
          </p:cNvPr>
          <p:cNvSpPr/>
          <p:nvPr/>
        </p:nvSpPr>
        <p:spPr>
          <a:xfrm>
            <a:off x="570223" y="480903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ED75E5-BACC-8E13-4AC4-037820ECC0AA}"/>
              </a:ext>
            </a:extLst>
          </p:cNvPr>
          <p:cNvSpPr/>
          <p:nvPr/>
        </p:nvSpPr>
        <p:spPr>
          <a:xfrm>
            <a:off x="570223" y="506342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C697B6-D809-E4AE-62A5-D4683A54C5A6}"/>
              </a:ext>
            </a:extLst>
          </p:cNvPr>
          <p:cNvSpPr/>
          <p:nvPr/>
        </p:nvSpPr>
        <p:spPr>
          <a:xfrm>
            <a:off x="570223" y="5572209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DB14C7-0AFA-D266-AC22-97BF81DF6BD0}"/>
              </a:ext>
            </a:extLst>
          </p:cNvPr>
          <p:cNvSpPr/>
          <p:nvPr/>
        </p:nvSpPr>
        <p:spPr>
          <a:xfrm>
            <a:off x="570223" y="531781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5DCF6A-CE99-0E5B-5E45-EFA0E306E0A4}"/>
              </a:ext>
            </a:extLst>
          </p:cNvPr>
          <p:cNvSpPr/>
          <p:nvPr/>
        </p:nvSpPr>
        <p:spPr>
          <a:xfrm>
            <a:off x="560312" y="4692381"/>
            <a:ext cx="2108076" cy="1104484"/>
          </a:xfrm>
          <a:prstGeom prst="rect">
            <a:avLst/>
          </a:prstGeom>
          <a:solidFill>
            <a:srgbClr val="FBEE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6" name="Content Placeholder 4">
            <a:extLst>
              <a:ext uri="{FF2B5EF4-FFF2-40B4-BE49-F238E27FC236}">
                <a16:creationId xmlns:a16="http://schemas.microsoft.com/office/drawing/2014/main" id="{E9046044-79F0-7F72-6C2D-95562B2767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5" y="3605258"/>
            <a:ext cx="904357" cy="214181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E53C9EE-3AE1-A76B-5238-0415ABEEB463}"/>
              </a:ext>
            </a:extLst>
          </p:cNvPr>
          <p:cNvSpPr/>
          <p:nvPr/>
        </p:nvSpPr>
        <p:spPr>
          <a:xfrm>
            <a:off x="1151525" y="4228818"/>
            <a:ext cx="717518" cy="434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F5E274-571C-3707-C709-C5B1E8F0AE18}"/>
              </a:ext>
            </a:extLst>
          </p:cNvPr>
          <p:cNvSpPr/>
          <p:nvPr/>
        </p:nvSpPr>
        <p:spPr>
          <a:xfrm>
            <a:off x="1196263" y="4984763"/>
            <a:ext cx="201699" cy="9683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208406-6BD2-D034-0D47-A2C9A278D8C1}"/>
              </a:ext>
            </a:extLst>
          </p:cNvPr>
          <p:cNvSpPr/>
          <p:nvPr/>
        </p:nvSpPr>
        <p:spPr>
          <a:xfrm>
            <a:off x="2448325" y="4984763"/>
            <a:ext cx="177666" cy="9751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3C8F1C-DF96-6B86-EACF-7CEA97244028}"/>
              </a:ext>
            </a:extLst>
          </p:cNvPr>
          <p:cNvSpPr/>
          <p:nvPr/>
        </p:nvSpPr>
        <p:spPr>
          <a:xfrm>
            <a:off x="1071764" y="4423877"/>
            <a:ext cx="825221" cy="5808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23B80D-EC56-DDDC-2EE5-087AD3EFE9D0}"/>
              </a:ext>
            </a:extLst>
          </p:cNvPr>
          <p:cNvSpPr/>
          <p:nvPr/>
        </p:nvSpPr>
        <p:spPr>
          <a:xfrm>
            <a:off x="1821422" y="4005331"/>
            <a:ext cx="904357" cy="10004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4734EA6-2503-9309-15E7-837810911286}"/>
              </a:ext>
            </a:extLst>
          </p:cNvPr>
          <p:cNvSpPr/>
          <p:nvPr/>
        </p:nvSpPr>
        <p:spPr>
          <a:xfrm>
            <a:off x="1917974" y="4089227"/>
            <a:ext cx="717518" cy="355629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C236570-6CEB-FA32-D95C-A465CFDD7634}"/>
              </a:ext>
            </a:extLst>
          </p:cNvPr>
          <p:cNvCxnSpPr>
            <a:cxnSpLocks/>
            <a:stCxn id="32" idx="1"/>
            <a:endCxn id="32" idx="0"/>
          </p:cNvCxnSpPr>
          <p:nvPr/>
        </p:nvCxnSpPr>
        <p:spPr>
          <a:xfrm flipV="1">
            <a:off x="1917974" y="4089227"/>
            <a:ext cx="358759" cy="1778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BE05A27-9128-A3CB-3150-6A7230B2C69A}"/>
              </a:ext>
            </a:extLst>
          </p:cNvPr>
          <p:cNvCxnSpPr>
            <a:cxnSpLocks/>
          </p:cNvCxnSpPr>
          <p:nvPr/>
        </p:nvCxnSpPr>
        <p:spPr>
          <a:xfrm flipV="1">
            <a:off x="1896985" y="4109760"/>
            <a:ext cx="522122" cy="2543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B0175E0-CAF3-BF15-498E-81E36920657D}"/>
              </a:ext>
            </a:extLst>
          </p:cNvPr>
          <p:cNvCxnSpPr>
            <a:cxnSpLocks/>
          </p:cNvCxnSpPr>
          <p:nvPr/>
        </p:nvCxnSpPr>
        <p:spPr>
          <a:xfrm>
            <a:off x="1821422" y="4540292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4529986-DEEC-B9DE-CA5A-6F733827D525}"/>
              </a:ext>
            </a:extLst>
          </p:cNvPr>
          <p:cNvCxnSpPr>
            <a:cxnSpLocks/>
          </p:cNvCxnSpPr>
          <p:nvPr/>
        </p:nvCxnSpPr>
        <p:spPr>
          <a:xfrm>
            <a:off x="2419107" y="4663734"/>
            <a:ext cx="0" cy="34095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CC0360-59BE-5C00-F301-5E54EABD1A49}"/>
              </a:ext>
            </a:extLst>
          </p:cNvPr>
          <p:cNvCxnSpPr>
            <a:cxnSpLocks/>
          </p:cNvCxnSpPr>
          <p:nvPr/>
        </p:nvCxnSpPr>
        <p:spPr>
          <a:xfrm>
            <a:off x="1821422" y="4676167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D24F9C64-5AFC-8CD4-030C-C43D0B652D0F}"/>
              </a:ext>
            </a:extLst>
          </p:cNvPr>
          <p:cNvSpPr/>
          <p:nvPr/>
        </p:nvSpPr>
        <p:spPr>
          <a:xfrm flipV="1">
            <a:off x="1906398" y="4596871"/>
            <a:ext cx="52562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06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4444 -0.0787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2" y="-393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00047 L 0.29862 -0.06829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63 -0.07222 L 0.56337 -0.18935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585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023 L 0.5941 -0.15393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5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6BB2F-5D39-4C9F-FDD9-AD4BD85AC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of a chimeric read</a:t>
            </a:r>
            <a:endParaRPr lang="en-CH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D91940-CBA6-5AAB-BC1E-D42DFDFCE8AD}"/>
              </a:ext>
            </a:extLst>
          </p:cNvPr>
          <p:cNvSpPr/>
          <p:nvPr/>
        </p:nvSpPr>
        <p:spPr>
          <a:xfrm>
            <a:off x="1788297" y="3417783"/>
            <a:ext cx="5378450" cy="36933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ACGTA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GAAAAAG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TAGT … CGC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TTTCAGA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CCTAG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B377D6-9C95-523C-AFB1-54E07CA64E16}"/>
              </a:ext>
            </a:extLst>
          </p:cNvPr>
          <p:cNvSpPr/>
          <p:nvPr/>
        </p:nvSpPr>
        <p:spPr>
          <a:xfrm>
            <a:off x="3407547" y="4150053"/>
            <a:ext cx="2362200" cy="369332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AAAAG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20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AGA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1B102F9-0A45-9B3C-06C7-5FE85AAD0A64}"/>
              </a:ext>
            </a:extLst>
          </p:cNvPr>
          <p:cNvSpPr/>
          <p:nvPr/>
        </p:nvSpPr>
        <p:spPr>
          <a:xfrm>
            <a:off x="4620397" y="3671676"/>
            <a:ext cx="1663700" cy="596900"/>
          </a:xfrm>
          <a:custGeom>
            <a:avLst/>
            <a:gdLst>
              <a:gd name="connsiteX0" fmla="*/ 0 w 1663700"/>
              <a:gd name="connsiteY0" fmla="*/ 571500 h 596900"/>
              <a:gd name="connsiteX1" fmla="*/ 660400 w 1663700"/>
              <a:gd name="connsiteY1" fmla="*/ 0 h 596900"/>
              <a:gd name="connsiteX2" fmla="*/ 1663700 w 1663700"/>
              <a:gd name="connsiteY2" fmla="*/ 12700 h 596900"/>
              <a:gd name="connsiteX3" fmla="*/ 977900 w 1663700"/>
              <a:gd name="connsiteY3" fmla="*/ 596900 h 596900"/>
              <a:gd name="connsiteX4" fmla="*/ 0 w 1663700"/>
              <a:gd name="connsiteY4" fmla="*/ 571500 h 59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3700" h="596900">
                <a:moveTo>
                  <a:pt x="0" y="571500"/>
                </a:moveTo>
                <a:lnTo>
                  <a:pt x="660400" y="0"/>
                </a:lnTo>
                <a:lnTo>
                  <a:pt x="1663700" y="12700"/>
                </a:lnTo>
                <a:lnTo>
                  <a:pt x="977900" y="596900"/>
                </a:lnTo>
                <a:lnTo>
                  <a:pt x="0" y="571500"/>
                </a:lnTo>
                <a:close/>
              </a:path>
            </a:pathLst>
          </a:custGeom>
          <a:solidFill>
            <a:srgbClr val="F8CBAD">
              <a:alpha val="5098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D9AC6B2B-A4AB-98E3-C220-E342C86351C5}"/>
              </a:ext>
            </a:extLst>
          </p:cNvPr>
          <p:cNvSpPr/>
          <p:nvPr/>
        </p:nvSpPr>
        <p:spPr>
          <a:xfrm>
            <a:off x="2689997" y="3671676"/>
            <a:ext cx="1873250" cy="584200"/>
          </a:xfrm>
          <a:custGeom>
            <a:avLst/>
            <a:gdLst>
              <a:gd name="connsiteX0" fmla="*/ 1873250 w 1873250"/>
              <a:gd name="connsiteY0" fmla="*/ 565150 h 584200"/>
              <a:gd name="connsiteX1" fmla="*/ 996950 w 1873250"/>
              <a:gd name="connsiteY1" fmla="*/ 6350 h 584200"/>
              <a:gd name="connsiteX2" fmla="*/ 0 w 1873250"/>
              <a:gd name="connsiteY2" fmla="*/ 0 h 584200"/>
              <a:gd name="connsiteX3" fmla="*/ 850900 w 1873250"/>
              <a:gd name="connsiteY3" fmla="*/ 584200 h 584200"/>
              <a:gd name="connsiteX4" fmla="*/ 1873250 w 1873250"/>
              <a:gd name="connsiteY4" fmla="*/ 56515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3250" h="584200">
                <a:moveTo>
                  <a:pt x="1873250" y="565150"/>
                </a:moveTo>
                <a:lnTo>
                  <a:pt x="996950" y="6350"/>
                </a:lnTo>
                <a:lnTo>
                  <a:pt x="0" y="0"/>
                </a:lnTo>
                <a:lnTo>
                  <a:pt x="850900" y="584200"/>
                </a:lnTo>
                <a:lnTo>
                  <a:pt x="1873250" y="565150"/>
                </a:lnTo>
                <a:close/>
              </a:path>
            </a:pathLst>
          </a:custGeom>
          <a:solidFill>
            <a:srgbClr val="BDD7EE">
              <a:alpha val="4902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D3C054-34AE-B0BE-0137-C4A29D0BC721}"/>
              </a:ext>
            </a:extLst>
          </p:cNvPr>
          <p:cNvSpPr txBox="1"/>
          <p:nvPr/>
        </p:nvSpPr>
        <p:spPr>
          <a:xfrm>
            <a:off x="4753747" y="374306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CH" sz="1400" b="1" dirty="0">
                <a:solidFill>
                  <a:srgbClr val="ED7D31">
                    <a:lumMod val="75000"/>
                  </a:srgbClr>
                </a:solidFill>
                <a:latin typeface="Cambria" panose="02040503050406030204" pitchFamily="18" charset="0"/>
              </a:rPr>
              <a:t>Matching Position#2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486906-05D0-7943-9F79-EAFA4E37BC0B}"/>
              </a:ext>
            </a:extLst>
          </p:cNvPr>
          <p:cNvSpPr txBox="1"/>
          <p:nvPr/>
        </p:nvSpPr>
        <p:spPr>
          <a:xfrm>
            <a:off x="2445522" y="3743061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CH" sz="1400" b="1" dirty="0">
                <a:solidFill>
                  <a:srgbClr val="4472C4"/>
                </a:solidFill>
                <a:latin typeface="Cambria" panose="02040503050406030204" pitchFamily="18" charset="0"/>
              </a:rPr>
              <a:t>Matching Position#1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CFCC2A3-6493-6524-F9E5-AC648CD18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14403"/>
            <a:ext cx="8798061" cy="1383954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Chimeric reads: </a:t>
            </a:r>
            <a:r>
              <a:rPr lang="en-GB" dirty="0"/>
              <a:t>reads with sequences joined from different regions of the genome due to sequencing/library preparation errors, or structural variations</a:t>
            </a:r>
            <a:endParaRPr lang="en-CH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C11AB3-6262-B534-A4DE-FDDCAB363842}"/>
              </a:ext>
            </a:extLst>
          </p:cNvPr>
          <p:cNvSpPr txBox="1"/>
          <p:nvPr/>
        </p:nvSpPr>
        <p:spPr>
          <a:xfrm>
            <a:off x="1544058" y="4105060"/>
            <a:ext cx="1863489" cy="45858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 defTabSz="457200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Chimeric</a:t>
            </a:r>
            <a:br>
              <a:rPr lang="en-CH" sz="1400" b="1" dirty="0">
                <a:solidFill>
                  <a:prstClr val="black"/>
                </a:solidFill>
                <a:latin typeface="Cambria" panose="02040503050406030204" pitchFamily="18" charset="0"/>
              </a:rPr>
            </a:br>
            <a:r>
              <a:rPr lang="en-CH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Read</a:t>
            </a:r>
            <a:endParaRPr lang="en-CH" sz="14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Graphic 2" descr="Home">
            <a:hlinkClick r:id="rId2" action="ppaction://hlinksldjump"/>
            <a:extLst>
              <a:ext uri="{FF2B5EF4-FFF2-40B4-BE49-F238E27FC236}">
                <a16:creationId xmlns:a16="http://schemas.microsoft.com/office/drawing/2014/main" id="{866948A2-392F-823D-68AA-654D76763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99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53790-18DE-CDF7-E381-E826364D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Tuning Arrays and Guide Arrays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C91B6-975D-2516-E181-83F70786E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08" y="947139"/>
            <a:ext cx="7148384" cy="5278115"/>
          </a:xfrm>
          <a:prstGeom prst="rect">
            <a:avLst/>
          </a:prstGeom>
        </p:spPr>
      </p:pic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9F3F7EF2-6B6F-6F80-5863-9E78ED2D32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304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7BB5B-5E37-97F7-BBF8-71257FC8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Hardware for Data Preparation</a:t>
            </a: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1CA038D4-DAB3-526D-2180-1E7F059B8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63" y="1169087"/>
            <a:ext cx="8116674" cy="4774514"/>
          </a:xfrm>
          <a:prstGeom prst="rect">
            <a:avLst/>
          </a:prstGeom>
        </p:spPr>
      </p:pic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BDCE20E1-AA0D-03CF-A83D-649CF8D81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379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6112E-B55D-D48B-1F5A-F9A4AE166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Preparation Performance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95C656-D37C-6E6C-4ED7-373868DC6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51" y="2335428"/>
            <a:ext cx="9029524" cy="17733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8649A9-6E34-9E48-8096-691DEEE21BC7}"/>
              </a:ext>
            </a:extLst>
          </p:cNvPr>
          <p:cNvSpPr txBox="1"/>
          <p:nvPr/>
        </p:nvSpPr>
        <p:spPr>
          <a:xfrm>
            <a:off x="160638" y="914400"/>
            <a:ext cx="8983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rbel" panose="020B0503020204020204" pitchFamily="34" charset="0"/>
              </a:rPr>
              <a:t>Only data preparation throughput, normalized to </a:t>
            </a:r>
            <a:r>
              <a:rPr lang="en-GB" sz="2400" dirty="0" err="1">
                <a:latin typeface="Corbel" panose="020B0503020204020204" pitchFamily="34" charset="0"/>
              </a:rPr>
              <a:t>pigz</a:t>
            </a:r>
            <a:r>
              <a:rPr lang="en-GB" sz="2400" dirty="0">
                <a:latin typeface="Corbel" panose="020B0503020204020204" pitchFamily="34" charset="0"/>
              </a:rPr>
              <a:t> </a:t>
            </a:r>
            <a:endParaRPr lang="en-CH" sz="2400" dirty="0">
              <a:latin typeface="Corbel" panose="020B0503020204020204" pitchFamily="34" charset="0"/>
            </a:endParaRPr>
          </a:p>
        </p:txBody>
      </p:sp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4392FBD5-343A-F6A7-1C1B-2C3EB474A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787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EC9A-A115-B7B9-1F2A-10EC31C36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End-to-End Performance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4643ED0-7CE2-CC34-F215-9383D3F18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74" y="2609294"/>
            <a:ext cx="8757051" cy="163941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66B2080-6816-F8AB-7408-5223E8DE75BC}"/>
              </a:ext>
            </a:extLst>
          </p:cNvPr>
          <p:cNvSpPr txBox="1"/>
          <p:nvPr/>
        </p:nvSpPr>
        <p:spPr>
          <a:xfrm>
            <a:off x="160638" y="914400"/>
            <a:ext cx="8983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rbel" panose="020B0503020204020204" pitchFamily="34" charset="0"/>
              </a:rPr>
              <a:t>Speedup, with different SSDs</a:t>
            </a:r>
            <a:endParaRPr lang="en-CH" sz="2400" dirty="0">
              <a:latin typeface="Corbel" panose="020B0503020204020204" pitchFamily="34" charset="0"/>
            </a:endParaRPr>
          </a:p>
        </p:txBody>
      </p:sp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406907C1-BB9F-DE39-2766-4C2F647D8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484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4D579-9922-7D27-1904-5C70624A7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Performance with Multiple SSDs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0672077-8E0F-76D1-E618-6F3DEEA950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11674"/>
              </p:ext>
            </p:extLst>
          </p:nvPr>
        </p:nvGraphicFramePr>
        <p:xfrm>
          <a:off x="1445679" y="1753466"/>
          <a:ext cx="6633734" cy="335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F231632-3CC6-4110-63E2-FACECDC56B55}"/>
              </a:ext>
            </a:extLst>
          </p:cNvPr>
          <p:cNvSpPr txBox="1"/>
          <p:nvPr/>
        </p:nvSpPr>
        <p:spPr>
          <a:xfrm rot="16200000">
            <a:off x="260303" y="2828111"/>
            <a:ext cx="21605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Speedup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19D40F5-3698-15E3-B012-C9C27FDEB94A}"/>
              </a:ext>
            </a:extLst>
          </p:cNvPr>
          <p:cNvCxnSpPr/>
          <p:nvPr/>
        </p:nvCxnSpPr>
        <p:spPr>
          <a:xfrm flipH="1">
            <a:off x="1279598" y="4347510"/>
            <a:ext cx="6666012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1DB4ABA-87ED-C573-743A-CC6B9B4FD2B5}"/>
              </a:ext>
            </a:extLst>
          </p:cNvPr>
          <p:cNvCxnSpPr/>
          <p:nvPr/>
        </p:nvCxnSpPr>
        <p:spPr>
          <a:xfrm flipH="1">
            <a:off x="1276241" y="4667859"/>
            <a:ext cx="6666012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FE1C108-A2D6-D7C8-1A65-030D910F1A23}"/>
              </a:ext>
            </a:extLst>
          </p:cNvPr>
          <p:cNvSpPr txBox="1"/>
          <p:nvPr/>
        </p:nvSpPr>
        <p:spPr>
          <a:xfrm>
            <a:off x="673830" y="4062258"/>
            <a:ext cx="138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CH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#SSDs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B0D682-FFC0-5026-3CD2-8BF8A8972463}"/>
              </a:ext>
            </a:extLst>
          </p:cNvPr>
          <p:cNvSpPr txBox="1"/>
          <p:nvPr/>
        </p:nvSpPr>
        <p:spPr>
          <a:xfrm>
            <a:off x="673255" y="4356585"/>
            <a:ext cx="138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CH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Read Set</a:t>
            </a:r>
          </a:p>
        </p:txBody>
      </p:sp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E7590929-D7FA-91C8-736B-5CBA23023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241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6CF08-BF04-6547-3C3E-F15FBAED3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Compression Ratio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5C7AB5-C0C5-BCE5-6B35-CD1AA8DD8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2" y="1876840"/>
            <a:ext cx="8862195" cy="3104320"/>
          </a:xfrm>
          <a:prstGeom prst="rect">
            <a:avLst/>
          </a:prstGeom>
        </p:spPr>
      </p:pic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9150C499-53C8-9F5B-C61C-6372146DB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746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55B9E-69BD-D3D0-2682-9A5C39B25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 of Different SAGe Optimizations</a:t>
            </a:r>
            <a:endParaRPr lang="en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AF464E-906F-9559-16BA-A1F3EC4A3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99732"/>
            <a:ext cx="7772400" cy="31875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891275-9020-9AAA-0B6E-A4A47CA777C9}"/>
              </a:ext>
            </a:extLst>
          </p:cNvPr>
          <p:cNvSpPr txBox="1"/>
          <p:nvPr/>
        </p:nvSpPr>
        <p:spPr>
          <a:xfrm>
            <a:off x="160638" y="914400"/>
            <a:ext cx="8983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Corbel" panose="020B0503020204020204" pitchFamily="34" charset="0"/>
              </a:rPr>
              <a:t>NO</a:t>
            </a:r>
            <a:r>
              <a:rPr lang="en-GB" sz="2400" b="1" dirty="0">
                <a:latin typeface="Corbel" panose="020B0503020204020204" pitchFamily="34" charset="0"/>
              </a:rPr>
              <a:t>: no optimization </a:t>
            </a:r>
            <a:r>
              <a:rPr lang="en-GB" sz="2400" dirty="0">
                <a:latin typeface="Corbel" panose="020B0503020204020204" pitchFamily="34" charset="0"/>
              </a:rPr>
              <a:t>on the raw mismatch information</a:t>
            </a:r>
          </a:p>
          <a:p>
            <a:r>
              <a:rPr lang="en-GB" sz="2400" b="1" u="sng" dirty="0">
                <a:latin typeface="Corbel" panose="020B0503020204020204" pitchFamily="34" charset="0"/>
              </a:rPr>
              <a:t>O1</a:t>
            </a:r>
            <a:r>
              <a:rPr lang="en-GB" sz="2400" b="1" dirty="0">
                <a:latin typeface="Corbel" panose="020B0503020204020204" pitchFamily="34" charset="0"/>
              </a:rPr>
              <a:t>: matching position optimization </a:t>
            </a:r>
            <a:r>
              <a:rPr lang="en-GB" sz="2400" dirty="0">
                <a:latin typeface="Corbel" panose="020B0503020204020204" pitchFamily="34" charset="0"/>
              </a:rPr>
              <a:t>added to NO</a:t>
            </a:r>
            <a:br>
              <a:rPr lang="en-GB" sz="2400" dirty="0">
                <a:latin typeface="Corbel" panose="020B0503020204020204" pitchFamily="34" charset="0"/>
              </a:rPr>
            </a:br>
            <a:r>
              <a:rPr lang="en-GB" sz="2400" b="1" u="sng" dirty="0">
                <a:latin typeface="Corbel" panose="020B0503020204020204" pitchFamily="34" charset="0"/>
              </a:rPr>
              <a:t>O2</a:t>
            </a:r>
            <a:r>
              <a:rPr lang="en-GB" sz="2400" b="1" dirty="0">
                <a:latin typeface="Corbel" panose="020B0503020204020204" pitchFamily="34" charset="0"/>
              </a:rPr>
              <a:t>: mismatch positions and count optimizations </a:t>
            </a:r>
            <a:r>
              <a:rPr lang="en-GB" sz="2400" dirty="0">
                <a:latin typeface="Corbel" panose="020B0503020204020204" pitchFamily="34" charset="0"/>
              </a:rPr>
              <a:t>added to O1</a:t>
            </a:r>
          </a:p>
          <a:p>
            <a:r>
              <a:rPr lang="en-GB" sz="2400" b="1" u="sng" dirty="0">
                <a:latin typeface="Corbel" panose="020B0503020204020204" pitchFamily="34" charset="0"/>
              </a:rPr>
              <a:t>O3</a:t>
            </a:r>
            <a:r>
              <a:rPr lang="en-GB" sz="2400" b="1" dirty="0">
                <a:latin typeface="Corbel" panose="020B0503020204020204" pitchFamily="34" charset="0"/>
              </a:rPr>
              <a:t>: mismatching base and type optimizations </a:t>
            </a:r>
            <a:r>
              <a:rPr lang="en-GB" sz="2400" dirty="0">
                <a:latin typeface="Corbel" panose="020B0503020204020204" pitchFamily="34" charset="0"/>
              </a:rPr>
              <a:t>added to O2</a:t>
            </a:r>
            <a:br>
              <a:rPr lang="en-GB" sz="2400" dirty="0">
                <a:latin typeface="Corbel" panose="020B0503020204020204" pitchFamily="34" charset="0"/>
              </a:rPr>
            </a:br>
            <a:r>
              <a:rPr lang="en-GB" sz="2400" b="1" u="sng" dirty="0">
                <a:latin typeface="Corbel" panose="020B0503020204020204" pitchFamily="34" charset="0"/>
              </a:rPr>
              <a:t>O4</a:t>
            </a:r>
            <a:r>
              <a:rPr lang="en-GB" sz="2400" b="1" dirty="0">
                <a:latin typeface="Corbel" panose="020B0503020204020204" pitchFamily="34" charset="0"/>
              </a:rPr>
              <a:t>: corner case optimizations </a:t>
            </a:r>
            <a:r>
              <a:rPr lang="en-GB" sz="2400" dirty="0">
                <a:latin typeface="Corbel" panose="020B0503020204020204" pitchFamily="34" charset="0"/>
              </a:rPr>
              <a:t>added to O3</a:t>
            </a:r>
            <a:endParaRPr lang="en-CH" sz="2400" dirty="0">
              <a:latin typeface="Corbel" panose="020B0503020204020204" pitchFamily="34" charset="0"/>
            </a:endParaRPr>
          </a:p>
        </p:txBody>
      </p:sp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247D313D-7189-D716-6A47-4D2A0253D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427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6DCB-5A65-1151-96B4-FC6C55E7F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Resource Requirements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C89CDD-5084-B32D-C45D-121FFA7828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5"/>
          <a:stretch/>
        </p:blipFill>
        <p:spPr>
          <a:xfrm>
            <a:off x="791326" y="906518"/>
            <a:ext cx="7561348" cy="5413813"/>
          </a:xfrm>
          <a:prstGeom prst="rect">
            <a:avLst/>
          </a:prstGeom>
        </p:spPr>
      </p:pic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D692871C-F63E-4ABB-42F6-5871498121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296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CD83D-1B59-0384-C481-294429D9A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Compression Time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16D1B73-A0CE-D4AE-6431-CCA2B80EC2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53817"/>
              </p:ext>
            </p:extLst>
          </p:nvPr>
        </p:nvGraphicFramePr>
        <p:xfrm>
          <a:off x="950784" y="1569309"/>
          <a:ext cx="7710616" cy="4695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3D823B7-68CD-2407-E5C5-E03F4B4BFB37}"/>
              </a:ext>
            </a:extLst>
          </p:cNvPr>
          <p:cNvSpPr txBox="1"/>
          <p:nvPr/>
        </p:nvSpPr>
        <p:spPr>
          <a:xfrm rot="16200000">
            <a:off x="-531338" y="2852065"/>
            <a:ext cx="2397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CH" sz="2000" b="1" dirty="0">
                <a:solidFill>
                  <a:prstClr val="black"/>
                </a:solidFill>
                <a:latin typeface="Corbel" panose="020B0503020204020204" pitchFamily="34" charset="0"/>
              </a:rPr>
              <a:t>Norm. Comp. Time</a:t>
            </a:r>
          </a:p>
        </p:txBody>
      </p:sp>
      <p:pic>
        <p:nvPicPr>
          <p:cNvPr id="3" name="Graphic 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03B6283C-0BE1-4707-08CA-6BE1AF3AA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384" y="0"/>
            <a:ext cx="742006" cy="7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40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5E69F-65CB-7136-56D3-53A19AF21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Genomic Data is Growing at a Fast Pace</a:t>
            </a:r>
            <a:endParaRPr lang="en-CH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CC96095-42D6-E340-0D72-8973A09B0984}"/>
              </a:ext>
            </a:extLst>
          </p:cNvPr>
          <p:cNvSpPr/>
          <p:nvPr/>
        </p:nvSpPr>
        <p:spPr>
          <a:xfrm>
            <a:off x="209862" y="914640"/>
            <a:ext cx="3687581" cy="8679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Important Role </a:t>
            </a:r>
            <a:br>
              <a:rPr lang="en-CH" sz="2400" b="1" dirty="0">
                <a:latin typeface="Corbel" panose="020B0503020204020204" pitchFamily="34" charset="0"/>
              </a:rPr>
            </a:br>
            <a:r>
              <a:rPr lang="en-CH" sz="2400" b="1" dirty="0">
                <a:latin typeface="Corbel" panose="020B0503020204020204" pitchFamily="34" charset="0"/>
              </a:rPr>
              <a:t>in Many Fields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5888AE0-88AE-6D5A-B2CF-BF54F8BDEDCC}"/>
              </a:ext>
            </a:extLst>
          </p:cNvPr>
          <p:cNvSpPr/>
          <p:nvPr/>
        </p:nvSpPr>
        <p:spPr>
          <a:xfrm>
            <a:off x="5246557" y="914640"/>
            <a:ext cx="3687581" cy="86796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Significant Drop</a:t>
            </a:r>
            <a:br>
              <a:rPr lang="en-CH" sz="2400" b="1" dirty="0">
                <a:latin typeface="Corbel" panose="020B0503020204020204" pitchFamily="34" charset="0"/>
              </a:rPr>
            </a:br>
            <a:r>
              <a:rPr lang="en-CH" sz="2400" b="1" dirty="0">
                <a:latin typeface="Corbel" panose="020B0503020204020204" pitchFamily="34" charset="0"/>
              </a:rPr>
              <a:t>in Sequencing Cost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1F26BBCF-B406-4034-4CDC-42EC99A57A15}"/>
              </a:ext>
            </a:extLst>
          </p:cNvPr>
          <p:cNvSpPr/>
          <p:nvPr/>
        </p:nvSpPr>
        <p:spPr>
          <a:xfrm rot="5400000">
            <a:off x="4166753" y="1518766"/>
            <a:ext cx="810491" cy="88322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BBF4B3-DDDD-60F8-CEB8-9B58CBE0025D}"/>
              </a:ext>
            </a:extLst>
          </p:cNvPr>
          <p:cNvSpPr txBox="1"/>
          <p:nvPr/>
        </p:nvSpPr>
        <p:spPr>
          <a:xfrm>
            <a:off x="1" y="2293433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Fast growth in </a:t>
            </a:r>
            <a:r>
              <a:rPr lang="en-GB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genomic</a:t>
            </a:r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 data size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31AC431-11EB-3CD7-3914-BEFDDAAC93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205364"/>
              </p:ext>
            </p:extLst>
          </p:nvPr>
        </p:nvGraphicFramePr>
        <p:xfrm>
          <a:off x="209860" y="2755098"/>
          <a:ext cx="8724276" cy="3417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1849E2B-7135-4937-C665-BDDBA7A8302B}"/>
              </a:ext>
            </a:extLst>
          </p:cNvPr>
          <p:cNvSpPr txBox="1"/>
          <p:nvPr/>
        </p:nvSpPr>
        <p:spPr>
          <a:xfrm>
            <a:off x="1477319" y="5943360"/>
            <a:ext cx="7142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Public Genomic</a:t>
            </a: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Sequence Reads Data Size </a:t>
            </a:r>
            <a:b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in Sequence Read Archive (SRA) Over Years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3103B32-4BDA-43EA-2260-3865A6CEDD28}"/>
              </a:ext>
            </a:extLst>
          </p:cNvPr>
          <p:cNvCxnSpPr>
            <a:cxnSpLocks/>
          </p:cNvCxnSpPr>
          <p:nvPr/>
        </p:nvCxnSpPr>
        <p:spPr>
          <a:xfrm flipV="1">
            <a:off x="3294529" y="2971800"/>
            <a:ext cx="4894730" cy="2138082"/>
          </a:xfrm>
          <a:prstGeom prst="straightConnector1">
            <a:avLst/>
          </a:prstGeom>
          <a:ln w="41275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6B39BF1-37BE-F909-B09B-D83097527781}"/>
              </a:ext>
            </a:extLst>
          </p:cNvPr>
          <p:cNvSpPr txBox="1"/>
          <p:nvPr/>
        </p:nvSpPr>
        <p:spPr>
          <a:xfrm rot="20067630">
            <a:off x="5729916" y="2985295"/>
            <a:ext cx="248407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260.3x</a:t>
            </a:r>
            <a:endParaRPr lang="en-CH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03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Graphic spid="8" grpId="1" uiExpand="1">
        <p:bldSub>
          <a:bldChart bld="series"/>
        </p:bldSub>
      </p:bldGraphic>
      <p:bldGraphic spid="8" grpId="2" uiExpand="1">
        <p:bldSub>
          <a:bldChart bld="series"/>
        </p:bldSub>
      </p:bldGraphic>
      <p:bldP spid="9" grpId="0"/>
      <p:bldP spid="1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1E1945-7598-E3AE-E1BB-50846751A231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rgbClr val="71B4C2">
                  <a:alpha val="25882"/>
                </a:srgbClr>
              </a:gs>
              <a:gs pos="61000">
                <a:schemeClr val="bg1"/>
              </a:gs>
              <a:gs pos="69000">
                <a:srgbClr val="FAF8F4"/>
              </a:gs>
              <a:gs pos="100000">
                <a:srgbClr val="6CB2C0">
                  <a:alpha val="48627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01519E-CF7C-03BA-D6ED-C0CD1FF5CE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2917" r="16535" b="22457"/>
          <a:stretch/>
        </p:blipFill>
        <p:spPr>
          <a:xfrm>
            <a:off x="2003414" y="0"/>
            <a:ext cx="5137171" cy="3429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659329D-D394-07AF-6B21-CB942D96972D}"/>
              </a:ext>
            </a:extLst>
          </p:cNvPr>
          <p:cNvSpPr txBox="1">
            <a:spLocks/>
          </p:cNvSpPr>
          <p:nvPr/>
        </p:nvSpPr>
        <p:spPr>
          <a:xfrm>
            <a:off x="0" y="3084949"/>
            <a:ext cx="9144000" cy="1305936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 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A Lightweight Algorithm-Architecture Co-Design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 for Mitigating the Data Preparation Bottleneck </a:t>
            </a:r>
            <a:b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</a:br>
            <a:r>
              <a:rPr lang="en-US" sz="2800" b="1" dirty="0">
                <a:solidFill>
                  <a:srgbClr val="46692C"/>
                </a:solidFill>
                <a:effectLst>
                  <a:glow rad="38100">
                    <a:schemeClr val="bg1">
                      <a:alpha val="88839"/>
                    </a:schemeClr>
                  </a:glow>
                </a:effectLst>
                <a:latin typeface="Palatino" pitchFamily="2" charset="77"/>
                <a:ea typeface="Palatino" pitchFamily="2" charset="77"/>
                <a:cs typeface="Oriya MN" pitchFamily="2" charset="0"/>
              </a:rPr>
              <a:t>in Large-Scale Genome Sequence Analysis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7FB0DA-8312-E19D-8D43-D26B72245215}"/>
              </a:ext>
            </a:extLst>
          </p:cNvPr>
          <p:cNvSpPr txBox="1"/>
          <p:nvPr/>
        </p:nvSpPr>
        <p:spPr>
          <a:xfrm>
            <a:off x="0" y="5385821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GB" sz="2400" b="1" i="1" u="none" strike="noStrike" dirty="0">
                <a:solidFill>
                  <a:srgbClr val="9944DB"/>
                </a:solidFill>
                <a:effectLst>
                  <a:glow rad="25400">
                    <a:schemeClr val="bg1">
                      <a:alpha val="88000"/>
                    </a:schemeClr>
                  </a:glow>
                </a:effectLst>
                <a:latin typeface="Palatino" pitchFamily="2" charset="77"/>
                <a:ea typeface="Palatino" pitchFamily="2" charset="77"/>
              </a:rPr>
              <a:t>When: </a:t>
            </a:r>
            <a:r>
              <a:rPr lang="en-GB" sz="2400" b="0" i="1" u="none" strike="noStrike" dirty="0">
                <a:solidFill>
                  <a:srgbClr val="9944DB"/>
                </a:solidFill>
                <a:effectLst>
                  <a:glow rad="25400">
                    <a:schemeClr val="bg1">
                      <a:alpha val="88000"/>
                    </a:schemeClr>
                  </a:glow>
                </a:effectLst>
                <a:latin typeface="Palatino" pitchFamily="2" charset="77"/>
                <a:ea typeface="Palatino" pitchFamily="2" charset="77"/>
              </a:rPr>
              <a:t>Tuesday (Feb 3) @ 17:35 AEDT</a:t>
            </a:r>
            <a:endParaRPr lang="en-GB" sz="2400" b="0" i="1" dirty="0">
              <a:solidFill>
                <a:srgbClr val="9944DB"/>
              </a:solidFill>
              <a:effectLst>
                <a:glow rad="25400">
                  <a:schemeClr val="bg1">
                    <a:alpha val="88000"/>
                  </a:schemeClr>
                </a:glow>
              </a:effectLst>
              <a:latin typeface="Palatino" pitchFamily="2" charset="77"/>
              <a:ea typeface="Palatino" pitchFamily="2" charset="77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GB" sz="2400" b="1" i="1" u="none" strike="noStrike" dirty="0">
                <a:solidFill>
                  <a:srgbClr val="9944DB"/>
                </a:solidFill>
                <a:effectLst>
                  <a:glow rad="25400">
                    <a:schemeClr val="bg1">
                      <a:alpha val="88000"/>
                    </a:schemeClr>
                  </a:glow>
                </a:effectLst>
                <a:latin typeface="Palatino" pitchFamily="2" charset="77"/>
                <a:ea typeface="Palatino" pitchFamily="2" charset="77"/>
              </a:rPr>
              <a:t>Where: </a:t>
            </a:r>
            <a:r>
              <a:rPr lang="en-GB" sz="2400" b="0" i="1" u="none" strike="noStrike" dirty="0">
                <a:solidFill>
                  <a:srgbClr val="9944DB"/>
                </a:solidFill>
                <a:effectLst>
                  <a:glow rad="25400">
                    <a:schemeClr val="bg1">
                      <a:alpha val="88000"/>
                    </a:schemeClr>
                  </a:glow>
                </a:effectLst>
                <a:latin typeface="Palatino" pitchFamily="2" charset="77"/>
                <a:ea typeface="Palatino" pitchFamily="2" charset="77"/>
              </a:rPr>
              <a:t>ICC Sydney, Coogee Room</a:t>
            </a:r>
            <a:endParaRPr lang="en-CH" sz="2400" i="1" dirty="0">
              <a:solidFill>
                <a:srgbClr val="9944DB"/>
              </a:solidFill>
              <a:effectLst>
                <a:glow rad="25400">
                  <a:schemeClr val="bg1">
                    <a:alpha val="88000"/>
                  </a:schemeClr>
                </a:glow>
              </a:effectLst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15183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31BDD0D-6B0B-179A-F539-8CD87BCFEE31}"/>
              </a:ext>
            </a:extLst>
          </p:cNvPr>
          <p:cNvSpPr/>
          <p:nvPr/>
        </p:nvSpPr>
        <p:spPr>
          <a:xfrm>
            <a:off x="443263" y="4248742"/>
            <a:ext cx="8102565" cy="1631162"/>
          </a:xfrm>
          <a:prstGeom prst="rect">
            <a:avLst/>
          </a:prstGeom>
          <a:solidFill>
            <a:srgbClr val="DEEBF7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9F72CB4-21D2-E939-4F8E-F84D176E5E94}"/>
              </a:ext>
            </a:extLst>
          </p:cNvPr>
          <p:cNvSpPr/>
          <p:nvPr/>
        </p:nvSpPr>
        <p:spPr>
          <a:xfrm>
            <a:off x="443275" y="2863160"/>
            <a:ext cx="8102553" cy="1393331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0A6C6-F425-0171-CFE7-9312AFB8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Effect of the Data Preparation Bottleneck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F16D8B-FB4E-C367-651D-A8B315F8F7A6}"/>
              </a:ext>
            </a:extLst>
          </p:cNvPr>
          <p:cNvSpPr/>
          <p:nvPr/>
        </p:nvSpPr>
        <p:spPr>
          <a:xfrm>
            <a:off x="443275" y="1659856"/>
            <a:ext cx="8102565" cy="1216634"/>
          </a:xfrm>
          <a:prstGeom prst="rect">
            <a:avLst/>
          </a:prstGeom>
          <a:solidFill>
            <a:srgbClr val="DEEBF7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D84FBB-A73E-456D-A4FD-ED81CB1725B0}"/>
              </a:ext>
            </a:extLst>
          </p:cNvPr>
          <p:cNvCxnSpPr>
            <a:cxnSpLocks/>
          </p:cNvCxnSpPr>
          <p:nvPr/>
        </p:nvCxnSpPr>
        <p:spPr>
          <a:xfrm>
            <a:off x="460028" y="5906589"/>
            <a:ext cx="822394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32AD84-3916-D804-ADC4-297EB09F1C22}"/>
              </a:ext>
            </a:extLst>
          </p:cNvPr>
          <p:cNvSpPr/>
          <p:nvPr/>
        </p:nvSpPr>
        <p:spPr>
          <a:xfrm>
            <a:off x="1058856" y="1902010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F4B8305-854B-76D6-7854-7D5CEF4E5265}"/>
              </a:ext>
            </a:extLst>
          </p:cNvPr>
          <p:cNvSpPr/>
          <p:nvPr/>
        </p:nvSpPr>
        <p:spPr>
          <a:xfrm>
            <a:off x="1842534" y="2374121"/>
            <a:ext cx="2091685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B7D59C7-2259-5F8F-3CBA-A039F7701866}"/>
              </a:ext>
            </a:extLst>
          </p:cNvPr>
          <p:cNvSpPr/>
          <p:nvPr/>
        </p:nvSpPr>
        <p:spPr>
          <a:xfrm>
            <a:off x="1863606" y="3756888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5139709-AF72-F0F5-56CE-7D3E89322411}"/>
              </a:ext>
            </a:extLst>
          </p:cNvPr>
          <p:cNvSpPr/>
          <p:nvPr/>
        </p:nvSpPr>
        <p:spPr>
          <a:xfrm>
            <a:off x="3935909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FC9DBC-83B7-B290-7B3B-E5E5F85B1D3D}"/>
              </a:ext>
            </a:extLst>
          </p:cNvPr>
          <p:cNvSpPr/>
          <p:nvPr/>
        </p:nvSpPr>
        <p:spPr>
          <a:xfrm>
            <a:off x="6197102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D9BED0D-5E94-26D3-9D4D-7C016C2320B2}"/>
              </a:ext>
            </a:extLst>
          </p:cNvPr>
          <p:cNvSpPr/>
          <p:nvPr/>
        </p:nvSpPr>
        <p:spPr>
          <a:xfrm>
            <a:off x="3426047" y="3733256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65687-8EA6-C30B-5DD4-B4B2943FEA0E}"/>
              </a:ext>
            </a:extLst>
          </p:cNvPr>
          <p:cNvSpPr txBox="1"/>
          <p:nvPr/>
        </p:nvSpPr>
        <p:spPr>
          <a:xfrm rot="16200000">
            <a:off x="182578" y="2147559"/>
            <a:ext cx="115420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94920B-7F42-3409-6675-DD89B4A35B4C}"/>
              </a:ext>
            </a:extLst>
          </p:cNvPr>
          <p:cNvSpPr txBox="1"/>
          <p:nvPr/>
        </p:nvSpPr>
        <p:spPr>
          <a:xfrm rot="16200000">
            <a:off x="-82664" y="4863390"/>
            <a:ext cx="1659026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w/ Ideal Prep.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42CCE3-2D5E-A1F6-2757-C010F2908E88}"/>
              </a:ext>
            </a:extLst>
          </p:cNvPr>
          <p:cNvCxnSpPr>
            <a:cxnSpLocks/>
            <a:stCxn id="10" idx="3"/>
            <a:endCxn id="28" idx="1"/>
          </p:cNvCxnSpPr>
          <p:nvPr/>
        </p:nvCxnSpPr>
        <p:spPr>
          <a:xfrm>
            <a:off x="1845483" y="2055838"/>
            <a:ext cx="3564127" cy="7843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93F293-FE02-5D5C-DE01-F01904D783E6}"/>
              </a:ext>
            </a:extLst>
          </p:cNvPr>
          <p:cNvCxnSpPr>
            <a:cxnSpLocks/>
            <a:stCxn id="12" idx="3"/>
            <a:endCxn id="15" idx="1"/>
          </p:cNvCxnSpPr>
          <p:nvPr/>
        </p:nvCxnSpPr>
        <p:spPr>
          <a:xfrm flipV="1">
            <a:off x="2002092" y="3886256"/>
            <a:ext cx="1423955" cy="23632"/>
          </a:xfrm>
          <a:prstGeom prst="line">
            <a:avLst/>
          </a:prstGeom>
          <a:ln w="158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A9F2743-4395-6C80-BC92-908D1C79E3F8}"/>
              </a:ext>
            </a:extLst>
          </p:cNvPr>
          <p:cNvSpPr/>
          <p:nvPr/>
        </p:nvSpPr>
        <p:spPr>
          <a:xfrm>
            <a:off x="2641667" y="3733162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886D11-ED6D-9A6A-056F-2696F1309C53}"/>
              </a:ext>
            </a:extLst>
          </p:cNvPr>
          <p:cNvCxnSpPr>
            <a:cxnSpLocks/>
          </p:cNvCxnSpPr>
          <p:nvPr/>
        </p:nvCxnSpPr>
        <p:spPr>
          <a:xfrm>
            <a:off x="3564533" y="3956858"/>
            <a:ext cx="0" cy="1167253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354E9C-1C26-C9A6-11D6-271F8437F6E1}"/>
              </a:ext>
            </a:extLst>
          </p:cNvPr>
          <p:cNvCxnSpPr>
            <a:cxnSpLocks/>
          </p:cNvCxnSpPr>
          <p:nvPr/>
        </p:nvCxnSpPr>
        <p:spPr>
          <a:xfrm>
            <a:off x="8463882" y="2651493"/>
            <a:ext cx="0" cy="2789187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7260663-28C9-5F48-0DE7-D909BA85CEBF}"/>
              </a:ext>
            </a:extLst>
          </p:cNvPr>
          <p:cNvSpPr/>
          <p:nvPr/>
        </p:nvSpPr>
        <p:spPr>
          <a:xfrm>
            <a:off x="3148317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0BFB2D-D0EA-E89B-1F40-2912B58E7274}"/>
              </a:ext>
            </a:extLst>
          </p:cNvPr>
          <p:cNvSpPr/>
          <p:nvPr/>
        </p:nvSpPr>
        <p:spPr>
          <a:xfrm>
            <a:off x="5409610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8A8BE7A-D279-3464-257C-C71B3E39BBB5}"/>
              </a:ext>
            </a:extLst>
          </p:cNvPr>
          <p:cNvCxnSpPr>
            <a:cxnSpLocks/>
          </p:cNvCxnSpPr>
          <p:nvPr/>
        </p:nvCxnSpPr>
        <p:spPr>
          <a:xfrm flipV="1">
            <a:off x="1521456" y="4851421"/>
            <a:ext cx="0" cy="290558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A892515-ED57-C621-8EED-724A7E581580}"/>
              </a:ext>
            </a:extLst>
          </p:cNvPr>
          <p:cNvCxnSpPr>
            <a:cxnSpLocks/>
          </p:cNvCxnSpPr>
          <p:nvPr/>
        </p:nvCxnSpPr>
        <p:spPr>
          <a:xfrm>
            <a:off x="1550923" y="5058630"/>
            <a:ext cx="201361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B3309E3-9B68-C780-9B5A-84332248DFD8}"/>
              </a:ext>
            </a:extLst>
          </p:cNvPr>
          <p:cNvSpPr txBox="1"/>
          <p:nvPr/>
        </p:nvSpPr>
        <p:spPr>
          <a:xfrm>
            <a:off x="3542063" y="4339092"/>
            <a:ext cx="198883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Lost Benefit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due to Data Prep.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Bottleneck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70483B-895A-EB70-3614-356BBAA06A30}"/>
              </a:ext>
            </a:extLst>
          </p:cNvPr>
          <p:cNvSpPr txBox="1"/>
          <p:nvPr/>
        </p:nvSpPr>
        <p:spPr>
          <a:xfrm>
            <a:off x="443262" y="5916020"/>
            <a:ext cx="8223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Execution Timeline</a:t>
            </a:r>
            <a:b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(Not drawn to scale)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5F3A150-B44A-73BB-28A0-3E2E812CF8AF}"/>
              </a:ext>
            </a:extLst>
          </p:cNvPr>
          <p:cNvCxnSpPr>
            <a:cxnSpLocks/>
          </p:cNvCxnSpPr>
          <p:nvPr/>
        </p:nvCxnSpPr>
        <p:spPr>
          <a:xfrm>
            <a:off x="1053462" y="1548953"/>
            <a:ext cx="0" cy="446342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65EBD04-E041-99DC-AC2B-190CE39F19F1}"/>
              </a:ext>
            </a:extLst>
          </p:cNvPr>
          <p:cNvSpPr txBox="1"/>
          <p:nvPr/>
        </p:nvSpPr>
        <p:spPr>
          <a:xfrm rot="16200000">
            <a:off x="-58196" y="3437303"/>
            <a:ext cx="1610091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B6BCC06F-9942-763C-7279-FE20157395A6}"/>
              </a:ext>
            </a:extLst>
          </p:cNvPr>
          <p:cNvSpPr/>
          <p:nvPr/>
        </p:nvSpPr>
        <p:spPr>
          <a:xfrm>
            <a:off x="1056569" y="3265376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67AFFF01-D154-1003-F5B9-5A9457E3B9B4}"/>
              </a:ext>
            </a:extLst>
          </p:cNvPr>
          <p:cNvSpPr/>
          <p:nvPr/>
        </p:nvSpPr>
        <p:spPr>
          <a:xfrm>
            <a:off x="1846382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9FD4EA9-1B86-0C0B-9D35-12F4340F5F54}"/>
              </a:ext>
            </a:extLst>
          </p:cNvPr>
          <p:cNvSpPr/>
          <p:nvPr/>
        </p:nvSpPr>
        <p:spPr>
          <a:xfrm>
            <a:off x="2633874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FC1836B1-4AA0-F033-A5A1-8D84EBFF9C75}"/>
              </a:ext>
            </a:extLst>
          </p:cNvPr>
          <p:cNvSpPr/>
          <p:nvPr/>
        </p:nvSpPr>
        <p:spPr>
          <a:xfrm>
            <a:off x="110574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02B49E7-90FB-87CC-D23B-315509297A31}"/>
              </a:ext>
            </a:extLst>
          </p:cNvPr>
          <p:cNvSpPr/>
          <p:nvPr/>
        </p:nvSpPr>
        <p:spPr>
          <a:xfrm>
            <a:off x="124368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5F3D54B3-7308-2BA0-B16F-42741A9E938C}"/>
              </a:ext>
            </a:extLst>
          </p:cNvPr>
          <p:cNvSpPr/>
          <p:nvPr/>
        </p:nvSpPr>
        <p:spPr>
          <a:xfrm>
            <a:off x="1382970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8BFA6B86-F606-30AF-7C81-475883B452D5}"/>
              </a:ext>
            </a:extLst>
          </p:cNvPr>
          <p:cNvSpPr/>
          <p:nvPr/>
        </p:nvSpPr>
        <p:spPr>
          <a:xfrm>
            <a:off x="1055066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B39EA158-37AE-B917-D23D-C695DB8C0E32}"/>
              </a:ext>
            </a:extLst>
          </p:cNvPr>
          <p:cNvSpPr/>
          <p:nvPr/>
        </p:nvSpPr>
        <p:spPr>
          <a:xfrm>
            <a:off x="1186628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51A4CCF8-64D3-CDF4-7FB8-5619E012423F}"/>
              </a:ext>
            </a:extLst>
          </p:cNvPr>
          <p:cNvSpPr/>
          <p:nvPr/>
        </p:nvSpPr>
        <p:spPr>
          <a:xfrm>
            <a:off x="1319793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9774D14-B517-10F5-AE9A-8EEF2CBB3E84}"/>
              </a:ext>
            </a:extLst>
          </p:cNvPr>
          <p:cNvCxnSpPr>
            <a:cxnSpLocks/>
          </p:cNvCxnSpPr>
          <p:nvPr/>
        </p:nvCxnSpPr>
        <p:spPr>
          <a:xfrm flipH="1" flipV="1">
            <a:off x="1550946" y="5324532"/>
            <a:ext cx="6907349" cy="0"/>
          </a:xfrm>
          <a:prstGeom prst="straightConnector1">
            <a:avLst/>
          </a:prstGeom>
          <a:ln w="28575">
            <a:solidFill>
              <a:srgbClr val="629B3C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446D16A-4507-EC93-2B59-6E3426B4B294}"/>
              </a:ext>
            </a:extLst>
          </p:cNvPr>
          <p:cNvSpPr txBox="1"/>
          <p:nvPr/>
        </p:nvSpPr>
        <p:spPr>
          <a:xfrm>
            <a:off x="6075603" y="4339092"/>
            <a:ext cx="2673362" cy="7871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Potential Benefit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 Genome Analysis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Acceleration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859BECF-0AF4-2AC0-EF2D-43597369EE4D}"/>
              </a:ext>
            </a:extLst>
          </p:cNvPr>
          <p:cNvSpPr/>
          <p:nvPr/>
        </p:nvSpPr>
        <p:spPr>
          <a:xfrm>
            <a:off x="460028" y="873242"/>
            <a:ext cx="7998267" cy="4968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CCD319-1F3F-EE94-CD2A-A5D17AFB3151}"/>
              </a:ext>
            </a:extLst>
          </p:cNvPr>
          <p:cNvGrpSpPr/>
          <p:nvPr/>
        </p:nvGrpSpPr>
        <p:grpSpPr>
          <a:xfrm>
            <a:off x="2642312" y="980377"/>
            <a:ext cx="1880931" cy="366254"/>
            <a:chOff x="2010083" y="1005732"/>
            <a:chExt cx="1880931" cy="366254"/>
          </a:xfrm>
        </p:grpSpPr>
        <p:sp>
          <p:nvSpPr>
            <p:cNvPr id="106" name="Rounded Rectangle 105">
              <a:extLst>
                <a:ext uri="{FF2B5EF4-FFF2-40B4-BE49-F238E27FC236}">
                  <a16:creationId xmlns:a16="http://schemas.microsoft.com/office/drawing/2014/main" id="{23B7AB54-1331-8CFD-C923-3A6030E7BA1C}"/>
                </a:ext>
              </a:extLst>
            </p:cNvPr>
            <p:cNvSpPr/>
            <p:nvPr/>
          </p:nvSpPr>
          <p:spPr>
            <a:xfrm>
              <a:off x="2010083" y="1024566"/>
              <a:ext cx="144815" cy="136895"/>
            </a:xfrm>
            <a:prstGeom prst="roundRect">
              <a:avLst/>
            </a:prstGeom>
            <a:solidFill>
              <a:srgbClr val="F0C7F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66359A3-B85D-1C1B-175B-18699AA024AD}"/>
                </a:ext>
              </a:extLst>
            </p:cNvPr>
            <p:cNvSpPr txBox="1"/>
            <p:nvPr/>
          </p:nvSpPr>
          <p:spPr>
            <a:xfrm>
              <a:off x="2191649" y="1005732"/>
              <a:ext cx="169936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(446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2EA8E29-FF1A-FFA4-149E-3AF95A16A57B}"/>
              </a:ext>
            </a:extLst>
          </p:cNvPr>
          <p:cNvGrpSpPr/>
          <p:nvPr/>
        </p:nvGrpSpPr>
        <p:grpSpPr>
          <a:xfrm>
            <a:off x="4735699" y="980377"/>
            <a:ext cx="2113383" cy="366254"/>
            <a:chOff x="3721928" y="1005732"/>
            <a:chExt cx="2113383" cy="366254"/>
          </a:xfrm>
        </p:grpSpPr>
        <p:sp>
          <p:nvSpPr>
            <p:cNvPr id="108" name="Rounded Rectangle 107">
              <a:extLst>
                <a:ext uri="{FF2B5EF4-FFF2-40B4-BE49-F238E27FC236}">
                  <a16:creationId xmlns:a16="http://schemas.microsoft.com/office/drawing/2014/main" id="{8BA027BC-D48A-FFCE-49B1-9385E1602D42}"/>
                </a:ext>
              </a:extLst>
            </p:cNvPr>
            <p:cNvSpPr/>
            <p:nvPr/>
          </p:nvSpPr>
          <p:spPr>
            <a:xfrm>
              <a:off x="3721928" y="1024566"/>
              <a:ext cx="144815" cy="136895"/>
            </a:xfrm>
            <a:prstGeom prst="roundRect">
              <a:avLst/>
            </a:prstGeom>
            <a:solidFill>
              <a:srgbClr val="C577EB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5E5F5AC-FA0E-7100-BEB9-46436ED3F38D}"/>
                </a:ext>
              </a:extLst>
            </p:cNvPr>
            <p:cNvSpPr txBox="1"/>
            <p:nvPr/>
          </p:nvSpPr>
          <p:spPr>
            <a:xfrm>
              <a:off x="3911586" y="1005732"/>
              <a:ext cx="192372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Accelerated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DAA1BC0-16CE-7A27-5B94-D7EEB56DD200}"/>
              </a:ext>
            </a:extLst>
          </p:cNvPr>
          <p:cNvGrpSpPr/>
          <p:nvPr/>
        </p:nvGrpSpPr>
        <p:grpSpPr>
          <a:xfrm>
            <a:off x="540981" y="980377"/>
            <a:ext cx="1699221" cy="366254"/>
            <a:chOff x="540981" y="1005732"/>
            <a:chExt cx="1699221" cy="366254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B99B0347-8E4F-ED53-7269-860D673F47F0}"/>
                </a:ext>
              </a:extLst>
            </p:cNvPr>
            <p:cNvSpPr/>
            <p:nvPr/>
          </p:nvSpPr>
          <p:spPr>
            <a:xfrm>
              <a:off x="540981" y="1024566"/>
              <a:ext cx="144815" cy="13689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36799EE-BDD0-510E-FFF7-C4EE39D00FE2}"/>
                </a:ext>
              </a:extLst>
            </p:cNvPr>
            <p:cNvSpPr txBox="1"/>
            <p:nvPr/>
          </p:nvSpPr>
          <p:spPr>
            <a:xfrm>
              <a:off x="730492" y="1005732"/>
              <a:ext cx="1509710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Prep.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(2563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739632D-F98D-7C46-1A1D-CA83B3685568}"/>
              </a:ext>
            </a:extLst>
          </p:cNvPr>
          <p:cNvGrpSpPr/>
          <p:nvPr/>
        </p:nvGrpSpPr>
        <p:grpSpPr>
          <a:xfrm>
            <a:off x="7033033" y="980377"/>
            <a:ext cx="1425262" cy="366254"/>
            <a:chOff x="5686419" y="1005732"/>
            <a:chExt cx="1425262" cy="366254"/>
          </a:xfrm>
        </p:grpSpPr>
        <p:sp>
          <p:nvSpPr>
            <p:cNvPr id="112" name="Rounded Rectangle 111">
              <a:extLst>
                <a:ext uri="{FF2B5EF4-FFF2-40B4-BE49-F238E27FC236}">
                  <a16:creationId xmlns:a16="http://schemas.microsoft.com/office/drawing/2014/main" id="{5769FD0A-1E02-C780-EFB5-88666C02E4AF}"/>
                </a:ext>
              </a:extLst>
            </p:cNvPr>
            <p:cNvSpPr/>
            <p:nvPr/>
          </p:nvSpPr>
          <p:spPr>
            <a:xfrm>
              <a:off x="5686419" y="1024566"/>
              <a:ext cx="144815" cy="136895"/>
            </a:xfrm>
            <a:prstGeom prst="roundRect">
              <a:avLst/>
            </a:prstGeom>
            <a:solidFill>
              <a:srgbClr val="DAA30D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6409372-31C5-7B5C-6C7E-DFF4BF51E644}"/>
                </a:ext>
              </a:extLst>
            </p:cNvPr>
            <p:cNvSpPr txBox="1"/>
            <p:nvPr/>
          </p:nvSpPr>
          <p:spPr>
            <a:xfrm>
              <a:off x="5859746" y="1005732"/>
              <a:ext cx="125193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Ideal Prep.</a:t>
              </a:r>
              <a:b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(&gt; 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D5C71AE-9873-5FCD-8BFF-BC3D00D8358E}"/>
              </a:ext>
            </a:extLst>
          </p:cNvPr>
          <p:cNvSpPr/>
          <p:nvPr/>
        </p:nvSpPr>
        <p:spPr>
          <a:xfrm>
            <a:off x="8458295" y="6339016"/>
            <a:ext cx="525067" cy="284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4807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59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/>
      <p:bldP spid="21" grpId="0"/>
      <p:bldP spid="24" grpId="0" animBg="1"/>
      <p:bldP spid="27" grpId="0" animBg="1"/>
      <p:bldP spid="28" grpId="0" animBg="1"/>
      <p:bldP spid="47" grpId="0"/>
      <p:bldP spid="61" grpId="0"/>
      <p:bldP spid="62" grpId="0" animBg="1"/>
      <p:bldP spid="63" grpId="0" animBg="1"/>
      <p:bldP spid="64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E88A8-42C5-E064-42A5-766B0A5C8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1" y="2054340"/>
            <a:ext cx="8886020" cy="2683398"/>
          </a:xfrm>
        </p:spPr>
        <p:txBody>
          <a:bodyPr lIns="0" rIns="0"/>
          <a:lstStyle/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en-GB" sz="2400" i="1" dirty="0"/>
              <a:t>An</a:t>
            </a:r>
            <a:r>
              <a:rPr lang="en-GB" sz="2400" b="1" i="1" dirty="0"/>
              <a:t> </a:t>
            </a:r>
            <a:r>
              <a:rPr lang="en-GB" sz="2400" i="1" dirty="0"/>
              <a:t>algorithm-architecture co-design for </a:t>
            </a:r>
            <a:r>
              <a:rPr lang="en-GB" sz="2400" i="1" dirty="0">
                <a:solidFill>
                  <a:srgbClr val="7DA26C"/>
                </a:solidFill>
              </a:rPr>
              <a:t>highly-compressed </a:t>
            </a:r>
            <a:r>
              <a:rPr lang="en-GB" sz="2400" b="1" i="1" u="sng" dirty="0">
                <a:solidFill>
                  <a:srgbClr val="7DA26C"/>
                </a:solidFill>
              </a:rPr>
              <a:t>s</a:t>
            </a:r>
            <a:r>
              <a:rPr lang="en-GB" sz="2400" i="1" dirty="0">
                <a:solidFill>
                  <a:srgbClr val="7DA26C"/>
                </a:solidFill>
              </a:rPr>
              <a:t>torage </a:t>
            </a:r>
            <a:br>
              <a:rPr lang="en-GB" sz="2400" i="1" dirty="0">
                <a:solidFill>
                  <a:srgbClr val="7DA26C"/>
                </a:solidFill>
              </a:rPr>
            </a:br>
            <a:r>
              <a:rPr lang="en-GB" sz="2400" i="1" dirty="0"/>
              <a:t>and</a:t>
            </a:r>
            <a:r>
              <a:rPr lang="en-GB" sz="2400" i="1" dirty="0">
                <a:solidFill>
                  <a:srgbClr val="7DA26C"/>
                </a:solidFill>
              </a:rPr>
              <a:t> high-performance </a:t>
            </a:r>
            <a:r>
              <a:rPr lang="en-GB" sz="2400" b="1" i="1" u="sng" dirty="0">
                <a:solidFill>
                  <a:srgbClr val="7DA26C"/>
                </a:solidFill>
              </a:rPr>
              <a:t>a</a:t>
            </a:r>
            <a:r>
              <a:rPr lang="en-GB" sz="2400" i="1" dirty="0">
                <a:solidFill>
                  <a:srgbClr val="7DA26C"/>
                </a:solidFill>
              </a:rPr>
              <a:t>ccess </a:t>
            </a:r>
            <a:r>
              <a:rPr lang="en-GB" sz="2400" i="1" dirty="0"/>
              <a:t>of large-scale </a:t>
            </a:r>
            <a:r>
              <a:rPr lang="en-GB" sz="2400" b="1" i="1" u="sng" dirty="0">
                <a:solidFill>
                  <a:srgbClr val="7DA26C"/>
                </a:solidFill>
              </a:rPr>
              <a:t>ge</a:t>
            </a:r>
            <a:r>
              <a:rPr lang="en-GB" sz="2400" i="1" dirty="0">
                <a:solidFill>
                  <a:srgbClr val="7DA26C"/>
                </a:solidFill>
              </a:rPr>
              <a:t>nomic sequence data</a:t>
            </a: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799CA"/>
                </a:solidFill>
              </a:rPr>
              <a:t>Key insight</a:t>
            </a:r>
            <a:r>
              <a:rPr lang="en-GB" sz="1800" dirty="0">
                <a:solidFill>
                  <a:srgbClr val="0799CA"/>
                </a:solidFill>
              </a:rPr>
              <a:t>: </a:t>
            </a:r>
            <a:r>
              <a:rPr lang="en-GB" sz="1800" dirty="0"/>
              <a:t>information encoded in </a:t>
            </a:r>
            <a:r>
              <a:rPr lang="en-GB" sz="1800" dirty="0">
                <a:solidFill>
                  <a:srgbClr val="0799CA"/>
                </a:solidFill>
              </a:rPr>
              <a:t>genomic data follows specific properties</a:t>
            </a:r>
            <a:r>
              <a:rPr lang="en-GB" sz="1800" dirty="0"/>
              <a:t> </a:t>
            </a:r>
            <a:endParaRPr lang="en-GB" sz="1600" dirty="0"/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GB" sz="1800" dirty="0"/>
              <a:t>We leverage these properties to co-design</a:t>
            </a:r>
          </a:p>
          <a:p>
            <a:pPr lvl="1">
              <a:lnSpc>
                <a:spcPct val="100000"/>
              </a:lnSpc>
            </a:pPr>
            <a:r>
              <a:rPr lang="en-GB" sz="1800" dirty="0"/>
              <a:t>A lossless (de)compression algorithm</a:t>
            </a:r>
          </a:p>
          <a:p>
            <a:pPr lvl="1">
              <a:lnSpc>
                <a:spcPct val="100000"/>
              </a:lnSpc>
            </a:pPr>
            <a:r>
              <a:rPr lang="en-GB" sz="1800" dirty="0"/>
              <a:t>Hardware for decompression with lightweight operations</a:t>
            </a:r>
          </a:p>
          <a:p>
            <a:pPr lvl="1">
              <a:lnSpc>
                <a:spcPct val="100000"/>
              </a:lnSpc>
            </a:pPr>
            <a:r>
              <a:rPr lang="en-GB" sz="1800" dirty="0"/>
              <a:t>Storage data layout &amp; Interface commands to access data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2B709EEF-C154-A6EB-2896-23F994A4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470"/>
            <a:ext cx="9144000" cy="1237672"/>
          </a:xfrm>
          <a:solidFill>
            <a:schemeClr val="bg1"/>
          </a:solidFill>
        </p:spPr>
        <p:txBody>
          <a:bodyPr/>
          <a:lstStyle/>
          <a:p>
            <a:r>
              <a:rPr lang="en-CH" dirty="0">
                <a:solidFill>
                  <a:schemeClr val="bg1"/>
                </a:solidFill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B2B97D4-B5A0-47C1-2ADB-6729C85026CB}"/>
                  </a:ext>
                </a:extLst>
              </p14:cNvPr>
              <p14:cNvContentPartPr/>
              <p14:nvPr/>
            </p14:nvContentPartPr>
            <p14:xfrm>
              <a:off x="3431124" y="959976"/>
              <a:ext cx="232200" cy="182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B2B97D4-B5A0-47C1-2ADB-6729C85026C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25004" y="953856"/>
                <a:ext cx="244440" cy="19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69598507-DF9F-13FD-94C0-0E069BFA0BF5}"/>
              </a:ext>
            </a:extLst>
          </p:cNvPr>
          <p:cNvGrpSpPr/>
          <p:nvPr/>
        </p:nvGrpSpPr>
        <p:grpSpPr>
          <a:xfrm>
            <a:off x="409045" y="4795739"/>
            <a:ext cx="4118980" cy="796798"/>
            <a:chOff x="871870" y="2196994"/>
            <a:chExt cx="3423404" cy="796798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54BA340D-83ED-5B5C-60ED-1410B76B5895}"/>
                </a:ext>
              </a:extLst>
            </p:cNvPr>
            <p:cNvSpPr/>
            <p:nvPr/>
          </p:nvSpPr>
          <p:spPr>
            <a:xfrm>
              <a:off x="871870" y="2245975"/>
              <a:ext cx="3423404" cy="747817"/>
            </a:xfrm>
            <a:prstGeom prst="roundRect">
              <a:avLst/>
            </a:prstGeom>
            <a:solidFill>
              <a:srgbClr val="8C3E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Higher performance</a:t>
              </a:r>
              <a:b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</a:br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    </a:t>
              </a:r>
              <a:r>
                <a:rPr lang="en-GB" sz="2000" i="1" dirty="0">
                  <a:solidFill>
                    <a:schemeClr val="bg1"/>
                  </a:solidFill>
                </a:rPr>
                <a:t>(by 3.0×–32.1×)</a:t>
              </a:r>
            </a:p>
          </p:txBody>
        </p:sp>
        <p:pic>
          <p:nvPicPr>
            <p:cNvPr id="30" name="Graphic 29" descr="Gauge">
              <a:extLst>
                <a:ext uri="{FF2B5EF4-FFF2-40B4-BE49-F238E27FC236}">
                  <a16:creationId xmlns:a16="http://schemas.microsoft.com/office/drawing/2014/main" id="{62C5E9A3-B3BC-731E-A672-E79BF0A1B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84536" y="2196994"/>
              <a:ext cx="606610" cy="74781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D86DABD-3716-0971-E802-A3DA7901C4C5}"/>
              </a:ext>
            </a:extLst>
          </p:cNvPr>
          <p:cNvGrpSpPr/>
          <p:nvPr/>
        </p:nvGrpSpPr>
        <p:grpSpPr>
          <a:xfrm>
            <a:off x="409045" y="5673390"/>
            <a:ext cx="4118980" cy="726748"/>
            <a:chOff x="2342003" y="3102658"/>
            <a:chExt cx="4253662" cy="726748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CF7E5941-F85D-DA64-4C62-C83FAA02FBB6}"/>
                </a:ext>
              </a:extLst>
            </p:cNvPr>
            <p:cNvSpPr/>
            <p:nvPr/>
          </p:nvSpPr>
          <p:spPr>
            <a:xfrm>
              <a:off x="2342003" y="3102658"/>
              <a:ext cx="4253662" cy="726748"/>
            </a:xfrm>
            <a:prstGeom prst="roundRect">
              <a:avLst/>
            </a:prstGeom>
            <a:solidFill>
              <a:srgbClr val="F68D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High compression ratio </a:t>
              </a:r>
              <a:endParaRPr lang="en-GB" i="1" dirty="0">
                <a:solidFill>
                  <a:schemeClr val="bg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C8297B7-02C1-FDA3-63F2-B31811235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alphaModFix/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artisticCrisscrossEtching/>
                      </a14:imgEffect>
                      <a14:imgEffect>
                        <a14:brightnessContrast bright="7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1993" y="3107840"/>
              <a:ext cx="691443" cy="691443"/>
            </a:xfrm>
            <a:prstGeom prst="rect">
              <a:avLst/>
            </a:prstGeom>
            <a:solidFill>
              <a:srgbClr val="F78D2D"/>
            </a:solidFill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358E332-4DEC-303F-9550-1B2D612889DF}"/>
              </a:ext>
            </a:extLst>
          </p:cNvPr>
          <p:cNvGrpSpPr/>
          <p:nvPr/>
        </p:nvGrpSpPr>
        <p:grpSpPr>
          <a:xfrm>
            <a:off x="4850684" y="5673388"/>
            <a:ext cx="3874263" cy="726749"/>
            <a:chOff x="4861775" y="3730591"/>
            <a:chExt cx="3874263" cy="726749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49240183-9AAF-BCBC-4319-62B439C5F226}"/>
                </a:ext>
              </a:extLst>
            </p:cNvPr>
            <p:cNvSpPr/>
            <p:nvPr/>
          </p:nvSpPr>
          <p:spPr>
            <a:xfrm>
              <a:off x="4861775" y="3730591"/>
              <a:ext cx="3874263" cy="726749"/>
            </a:xfrm>
            <a:prstGeom prst="roundRect">
              <a:avLst/>
            </a:prstGeom>
            <a:solidFill>
              <a:srgbClr val="0487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Low overhead</a:t>
              </a:r>
              <a:endParaRPr lang="en-GB" i="1" dirty="0">
                <a:solidFill>
                  <a:schemeClr val="bg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5C6F90B-F307-AA07-7D42-D00504D7F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colorTemperature colorTemp="5702"/>
                      </a14:imgEffect>
                      <a14:imgEffect>
                        <a14:saturation sat="174000"/>
                      </a14:imgEffect>
                      <a14:imgEffect>
                        <a14:brightnessContrast bright="100000" contrast="6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843" y="3777397"/>
              <a:ext cx="631645" cy="65198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0ACBB24-CE4B-EEAD-1473-16F2C69411EC}"/>
              </a:ext>
            </a:extLst>
          </p:cNvPr>
          <p:cNvGrpSpPr/>
          <p:nvPr/>
        </p:nvGrpSpPr>
        <p:grpSpPr>
          <a:xfrm>
            <a:off x="4862858" y="4817849"/>
            <a:ext cx="3862089" cy="774689"/>
            <a:chOff x="4873949" y="2191031"/>
            <a:chExt cx="3862089" cy="774689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C6A0C3B7-F4E3-F556-7720-E34EC16CE690}"/>
                </a:ext>
              </a:extLst>
            </p:cNvPr>
            <p:cNvSpPr/>
            <p:nvPr/>
          </p:nvSpPr>
          <p:spPr>
            <a:xfrm>
              <a:off x="4873949" y="2217902"/>
              <a:ext cx="3862089" cy="747818"/>
            </a:xfrm>
            <a:prstGeom prst="roundRect">
              <a:avLst/>
            </a:prstGeom>
            <a:solidFill>
              <a:srgbClr val="639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Higher energy efficiency</a:t>
              </a:r>
              <a:b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</a:br>
              <a:r>
                <a:rPr lang="en-GB" sz="20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                     </a:t>
              </a:r>
              <a:r>
                <a:rPr lang="en-GB" sz="2000" i="1" dirty="0">
                  <a:solidFill>
                    <a:schemeClr val="bg1"/>
                  </a:solidFill>
                </a:rPr>
                <a:t>(by 13.0×–34.0x)</a:t>
              </a:r>
            </a:p>
          </p:txBody>
        </p:sp>
        <p:pic>
          <p:nvPicPr>
            <p:cNvPr id="39" name="Graphic 38" descr="Renewable Energy with solid fill">
              <a:extLst>
                <a:ext uri="{FF2B5EF4-FFF2-40B4-BE49-F238E27FC236}">
                  <a16:creationId xmlns:a16="http://schemas.microsoft.com/office/drawing/2014/main" id="{82B00169-647B-7721-32A4-3E3A52DD1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910045" y="2191031"/>
              <a:ext cx="691443" cy="69144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ECA3596-CADC-52E1-809B-D8879150EB8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2917" r="16535" b="22457"/>
          <a:stretch/>
        </p:blipFill>
        <p:spPr>
          <a:xfrm>
            <a:off x="2999938" y="37071"/>
            <a:ext cx="3204054" cy="21386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F7AE8F-98FF-797D-C3DE-60676824B0EB}"/>
              </a:ext>
            </a:extLst>
          </p:cNvPr>
          <p:cNvSpPr/>
          <p:nvPr/>
        </p:nvSpPr>
        <p:spPr>
          <a:xfrm>
            <a:off x="8458295" y="6450229"/>
            <a:ext cx="525067" cy="284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8123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BBF3-5D50-E243-4C13-445B0FA87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000" dirty="0"/>
              <a:t>Large Efforts in Handling Fast-Growing Genomic Data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B9AC37-0B3D-1CC6-F878-870DD2BC277D}"/>
              </a:ext>
            </a:extLst>
          </p:cNvPr>
          <p:cNvSpPr/>
          <p:nvPr/>
        </p:nvSpPr>
        <p:spPr>
          <a:xfrm>
            <a:off x="4821430" y="1547649"/>
            <a:ext cx="3935380" cy="23438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Store Genome Sequence Data </a:t>
            </a:r>
            <a:b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in Highly-Compressed Formats</a:t>
            </a:r>
            <a:endParaRPr lang="en-GB" sz="28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ECF9F0D-3EBE-2D2B-2DB4-993F33398B68}"/>
              </a:ext>
            </a:extLst>
          </p:cNvPr>
          <p:cNvGrpSpPr/>
          <p:nvPr/>
        </p:nvGrpSpPr>
        <p:grpSpPr>
          <a:xfrm>
            <a:off x="6254752" y="2544222"/>
            <a:ext cx="1068735" cy="1070854"/>
            <a:chOff x="1530363" y="3810273"/>
            <a:chExt cx="680525" cy="782950"/>
          </a:xfrm>
          <a:solidFill>
            <a:schemeClr val="accent5">
              <a:lumMod val="75000"/>
            </a:schemeClr>
          </a:solidFill>
        </p:grpSpPr>
        <p:grpSp>
          <p:nvGrpSpPr>
            <p:cNvPr id="26" name="Graphic 10" descr="Database">
              <a:extLst>
                <a:ext uri="{FF2B5EF4-FFF2-40B4-BE49-F238E27FC236}">
                  <a16:creationId xmlns:a16="http://schemas.microsoft.com/office/drawing/2014/main" id="{50D07F49-26EA-A47C-F15B-4CBE06037D0B}"/>
                </a:ext>
              </a:extLst>
            </p:cNvPr>
            <p:cNvGrpSpPr/>
            <p:nvPr/>
          </p:nvGrpSpPr>
          <p:grpSpPr>
            <a:xfrm>
              <a:off x="1530363" y="3810273"/>
              <a:ext cx="680525" cy="782950"/>
              <a:chOff x="4605081" y="2316427"/>
              <a:chExt cx="3413951" cy="2193773"/>
            </a:xfrm>
            <a:grpFill/>
          </p:grpSpPr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27E54C7-7B1D-BCA7-4AA2-FC610A5AAAB8}"/>
                  </a:ext>
                </a:extLst>
              </p:cNvPr>
              <p:cNvSpPr/>
              <p:nvPr/>
            </p:nvSpPr>
            <p:spPr>
              <a:xfrm>
                <a:off x="4605081" y="2316427"/>
                <a:ext cx="3413951" cy="461847"/>
              </a:xfrm>
              <a:custGeom>
                <a:avLst/>
                <a:gdLst>
                  <a:gd name="connsiteX0" fmla="*/ 3413952 w 3413951"/>
                  <a:gd name="connsiteY0" fmla="*/ 230924 h 461847"/>
                  <a:gd name="connsiteX1" fmla="*/ 1706976 w 3413951"/>
                  <a:gd name="connsiteY1" fmla="*/ 461847 h 461847"/>
                  <a:gd name="connsiteX2" fmla="*/ 0 w 3413951"/>
                  <a:gd name="connsiteY2" fmla="*/ 230924 h 461847"/>
                  <a:gd name="connsiteX3" fmla="*/ 1706976 w 3413951"/>
                  <a:gd name="connsiteY3" fmla="*/ 0 h 461847"/>
                  <a:gd name="connsiteX4" fmla="*/ 3413952 w 3413951"/>
                  <a:gd name="connsiteY4" fmla="*/ 230924 h 46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3951" h="461847">
                    <a:moveTo>
                      <a:pt x="3413952" y="230924"/>
                    </a:moveTo>
                    <a:cubicBezTo>
                      <a:pt x="3413952" y="358459"/>
                      <a:pt x="2649713" y="461847"/>
                      <a:pt x="1706976" y="461847"/>
                    </a:cubicBezTo>
                    <a:cubicBezTo>
                      <a:pt x="764239" y="461847"/>
                      <a:pt x="0" y="358459"/>
                      <a:pt x="0" y="230924"/>
                    </a:cubicBezTo>
                    <a:cubicBezTo>
                      <a:pt x="0" y="103388"/>
                      <a:pt x="764239" y="0"/>
                      <a:pt x="1706976" y="0"/>
                    </a:cubicBezTo>
                    <a:cubicBezTo>
                      <a:pt x="2649713" y="0"/>
                      <a:pt x="3413952" y="103388"/>
                      <a:pt x="3413952" y="230924"/>
                    </a:cubicBezTo>
                    <a:close/>
                  </a:path>
                </a:pathLst>
              </a:custGeom>
              <a:grpFill/>
              <a:ln w="60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H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DF586AA5-6B84-BAF7-2A68-36F07AD17E43}"/>
                  </a:ext>
                </a:extLst>
              </p:cNvPr>
              <p:cNvSpPr/>
              <p:nvPr/>
            </p:nvSpPr>
            <p:spPr>
              <a:xfrm>
                <a:off x="4605081" y="3240121"/>
                <a:ext cx="3413951" cy="692770"/>
              </a:xfrm>
              <a:custGeom>
                <a:avLst/>
                <a:gdLst>
                  <a:gd name="connsiteX0" fmla="*/ 2926245 w 3413951"/>
                  <a:gd name="connsiteY0" fmla="*/ 461847 h 692770"/>
                  <a:gd name="connsiteX1" fmla="*/ 2804318 w 3413951"/>
                  <a:gd name="connsiteY1" fmla="*/ 404116 h 692770"/>
                  <a:gd name="connsiteX2" fmla="*/ 2926245 w 3413951"/>
                  <a:gd name="connsiteY2" fmla="*/ 346385 h 692770"/>
                  <a:gd name="connsiteX3" fmla="*/ 3048171 w 3413951"/>
                  <a:gd name="connsiteY3" fmla="*/ 404116 h 692770"/>
                  <a:gd name="connsiteX4" fmla="*/ 2926245 w 3413951"/>
                  <a:gd name="connsiteY4" fmla="*/ 461847 h 692770"/>
                  <a:gd name="connsiteX5" fmla="*/ 1706976 w 3413951"/>
                  <a:gd name="connsiteY5" fmla="*/ 230924 h 692770"/>
                  <a:gd name="connsiteX6" fmla="*/ 0 w 3413951"/>
                  <a:gd name="connsiteY6" fmla="*/ 0 h 692770"/>
                  <a:gd name="connsiteX7" fmla="*/ 0 w 3413951"/>
                  <a:gd name="connsiteY7" fmla="*/ 461847 h 692770"/>
                  <a:gd name="connsiteX8" fmla="*/ 1706976 w 3413951"/>
                  <a:gd name="connsiteY8" fmla="*/ 692771 h 692770"/>
                  <a:gd name="connsiteX9" fmla="*/ 3413952 w 3413951"/>
                  <a:gd name="connsiteY9" fmla="*/ 461847 h 692770"/>
                  <a:gd name="connsiteX10" fmla="*/ 3413952 w 3413951"/>
                  <a:gd name="connsiteY10" fmla="*/ 0 h 692770"/>
                  <a:gd name="connsiteX11" fmla="*/ 1706976 w 3413951"/>
                  <a:gd name="connsiteY11" fmla="*/ 230924 h 69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3951" h="692770">
                    <a:moveTo>
                      <a:pt x="2926245" y="461847"/>
                    </a:moveTo>
                    <a:cubicBezTo>
                      <a:pt x="2853089" y="461847"/>
                      <a:pt x="2804318" y="438755"/>
                      <a:pt x="2804318" y="404116"/>
                    </a:cubicBezTo>
                    <a:cubicBezTo>
                      <a:pt x="2804318" y="369478"/>
                      <a:pt x="2853089" y="346385"/>
                      <a:pt x="2926245" y="346385"/>
                    </a:cubicBezTo>
                    <a:cubicBezTo>
                      <a:pt x="2999401" y="346385"/>
                      <a:pt x="3048171" y="369478"/>
                      <a:pt x="3048171" y="404116"/>
                    </a:cubicBezTo>
                    <a:cubicBezTo>
                      <a:pt x="3048171" y="438755"/>
                      <a:pt x="2999401" y="461847"/>
                      <a:pt x="2926245" y="461847"/>
                    </a:cubicBezTo>
                    <a:close/>
                    <a:moveTo>
                      <a:pt x="1706976" y="230924"/>
                    </a:moveTo>
                    <a:cubicBezTo>
                      <a:pt x="768139" y="230924"/>
                      <a:pt x="0" y="127008"/>
                      <a:pt x="0" y="0"/>
                    </a:cubicBezTo>
                    <a:lnTo>
                      <a:pt x="0" y="461847"/>
                    </a:lnTo>
                    <a:cubicBezTo>
                      <a:pt x="0" y="588855"/>
                      <a:pt x="768139" y="692771"/>
                      <a:pt x="1706976" y="692771"/>
                    </a:cubicBezTo>
                    <a:cubicBezTo>
                      <a:pt x="2645813" y="692771"/>
                      <a:pt x="3413952" y="588855"/>
                      <a:pt x="3413952" y="461847"/>
                    </a:cubicBezTo>
                    <a:lnTo>
                      <a:pt x="3413952" y="0"/>
                    </a:lnTo>
                    <a:cubicBezTo>
                      <a:pt x="3413952" y="127008"/>
                      <a:pt x="2645813" y="230924"/>
                      <a:pt x="1706976" y="230924"/>
                    </a:cubicBezTo>
                    <a:close/>
                  </a:path>
                </a:pathLst>
              </a:custGeom>
              <a:grpFill/>
              <a:ln w="60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H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27FD861F-5AB7-25B5-8F93-33827832C497}"/>
                  </a:ext>
                </a:extLst>
              </p:cNvPr>
              <p:cNvSpPr/>
              <p:nvPr/>
            </p:nvSpPr>
            <p:spPr>
              <a:xfrm>
                <a:off x="4605081" y="3817430"/>
                <a:ext cx="3413951" cy="692770"/>
              </a:xfrm>
              <a:custGeom>
                <a:avLst/>
                <a:gdLst>
                  <a:gd name="connsiteX0" fmla="*/ 2926245 w 3413951"/>
                  <a:gd name="connsiteY0" fmla="*/ 461847 h 692770"/>
                  <a:gd name="connsiteX1" fmla="*/ 2804318 w 3413951"/>
                  <a:gd name="connsiteY1" fmla="*/ 404116 h 692770"/>
                  <a:gd name="connsiteX2" fmla="*/ 2926245 w 3413951"/>
                  <a:gd name="connsiteY2" fmla="*/ 346385 h 692770"/>
                  <a:gd name="connsiteX3" fmla="*/ 3048171 w 3413951"/>
                  <a:gd name="connsiteY3" fmla="*/ 404116 h 692770"/>
                  <a:gd name="connsiteX4" fmla="*/ 2926245 w 3413951"/>
                  <a:gd name="connsiteY4" fmla="*/ 461847 h 692770"/>
                  <a:gd name="connsiteX5" fmla="*/ 1706976 w 3413951"/>
                  <a:gd name="connsiteY5" fmla="*/ 230924 h 692770"/>
                  <a:gd name="connsiteX6" fmla="*/ 0 w 3413951"/>
                  <a:gd name="connsiteY6" fmla="*/ 0 h 692770"/>
                  <a:gd name="connsiteX7" fmla="*/ 0 w 3413951"/>
                  <a:gd name="connsiteY7" fmla="*/ 461847 h 692770"/>
                  <a:gd name="connsiteX8" fmla="*/ 1706976 w 3413951"/>
                  <a:gd name="connsiteY8" fmla="*/ 692771 h 692770"/>
                  <a:gd name="connsiteX9" fmla="*/ 3413952 w 3413951"/>
                  <a:gd name="connsiteY9" fmla="*/ 461847 h 692770"/>
                  <a:gd name="connsiteX10" fmla="*/ 3413952 w 3413951"/>
                  <a:gd name="connsiteY10" fmla="*/ 0 h 692770"/>
                  <a:gd name="connsiteX11" fmla="*/ 1706976 w 3413951"/>
                  <a:gd name="connsiteY11" fmla="*/ 230924 h 69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3951" h="692770">
                    <a:moveTo>
                      <a:pt x="2926245" y="461847"/>
                    </a:moveTo>
                    <a:cubicBezTo>
                      <a:pt x="2853089" y="461847"/>
                      <a:pt x="2804318" y="438755"/>
                      <a:pt x="2804318" y="404116"/>
                    </a:cubicBezTo>
                    <a:cubicBezTo>
                      <a:pt x="2804318" y="369478"/>
                      <a:pt x="2853089" y="346385"/>
                      <a:pt x="2926245" y="346385"/>
                    </a:cubicBezTo>
                    <a:cubicBezTo>
                      <a:pt x="2999401" y="346385"/>
                      <a:pt x="3048171" y="369478"/>
                      <a:pt x="3048171" y="404116"/>
                    </a:cubicBezTo>
                    <a:cubicBezTo>
                      <a:pt x="3048171" y="438755"/>
                      <a:pt x="2999401" y="461847"/>
                      <a:pt x="2926245" y="461847"/>
                    </a:cubicBezTo>
                    <a:close/>
                    <a:moveTo>
                      <a:pt x="1706976" y="230924"/>
                    </a:moveTo>
                    <a:cubicBezTo>
                      <a:pt x="768139" y="230924"/>
                      <a:pt x="0" y="127008"/>
                      <a:pt x="0" y="0"/>
                    </a:cubicBezTo>
                    <a:lnTo>
                      <a:pt x="0" y="461847"/>
                    </a:lnTo>
                    <a:cubicBezTo>
                      <a:pt x="0" y="588855"/>
                      <a:pt x="768139" y="692771"/>
                      <a:pt x="1706976" y="692771"/>
                    </a:cubicBezTo>
                    <a:cubicBezTo>
                      <a:pt x="2645813" y="692771"/>
                      <a:pt x="3413952" y="588855"/>
                      <a:pt x="3413952" y="461847"/>
                    </a:cubicBezTo>
                    <a:lnTo>
                      <a:pt x="3413952" y="0"/>
                    </a:lnTo>
                    <a:cubicBezTo>
                      <a:pt x="3413952" y="127008"/>
                      <a:pt x="2645813" y="230924"/>
                      <a:pt x="1706976" y="230924"/>
                    </a:cubicBezTo>
                    <a:close/>
                  </a:path>
                </a:pathLst>
              </a:custGeom>
              <a:grpFill/>
              <a:ln w="60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H"/>
              </a:p>
            </p:txBody>
          </p:sp>
        </p:grp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B35AB7-F0A7-F275-80F3-8F256DB7F27F}"/>
                </a:ext>
              </a:extLst>
            </p:cNvPr>
            <p:cNvSpPr/>
            <p:nvPr/>
          </p:nvSpPr>
          <p:spPr>
            <a:xfrm>
              <a:off x="1530363" y="3933897"/>
              <a:ext cx="680525" cy="247247"/>
            </a:xfrm>
            <a:custGeom>
              <a:avLst/>
              <a:gdLst>
                <a:gd name="connsiteX0" fmla="*/ 2926245 w 3413951"/>
                <a:gd name="connsiteY0" fmla="*/ 461847 h 692770"/>
                <a:gd name="connsiteX1" fmla="*/ 2804318 w 3413951"/>
                <a:gd name="connsiteY1" fmla="*/ 404116 h 692770"/>
                <a:gd name="connsiteX2" fmla="*/ 2926245 w 3413951"/>
                <a:gd name="connsiteY2" fmla="*/ 346385 h 692770"/>
                <a:gd name="connsiteX3" fmla="*/ 3048171 w 3413951"/>
                <a:gd name="connsiteY3" fmla="*/ 404116 h 692770"/>
                <a:gd name="connsiteX4" fmla="*/ 2926245 w 3413951"/>
                <a:gd name="connsiteY4" fmla="*/ 461847 h 692770"/>
                <a:gd name="connsiteX5" fmla="*/ 1706976 w 3413951"/>
                <a:gd name="connsiteY5" fmla="*/ 230924 h 692770"/>
                <a:gd name="connsiteX6" fmla="*/ 0 w 3413951"/>
                <a:gd name="connsiteY6" fmla="*/ 0 h 692770"/>
                <a:gd name="connsiteX7" fmla="*/ 0 w 3413951"/>
                <a:gd name="connsiteY7" fmla="*/ 461847 h 692770"/>
                <a:gd name="connsiteX8" fmla="*/ 1706976 w 3413951"/>
                <a:gd name="connsiteY8" fmla="*/ 692771 h 692770"/>
                <a:gd name="connsiteX9" fmla="*/ 3413952 w 3413951"/>
                <a:gd name="connsiteY9" fmla="*/ 461847 h 692770"/>
                <a:gd name="connsiteX10" fmla="*/ 3413952 w 3413951"/>
                <a:gd name="connsiteY10" fmla="*/ 0 h 692770"/>
                <a:gd name="connsiteX11" fmla="*/ 1706976 w 3413951"/>
                <a:gd name="connsiteY11" fmla="*/ 230924 h 69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3951" h="692770">
                  <a:moveTo>
                    <a:pt x="2926245" y="461847"/>
                  </a:moveTo>
                  <a:cubicBezTo>
                    <a:pt x="2853089" y="461847"/>
                    <a:pt x="2804318" y="438755"/>
                    <a:pt x="2804318" y="404116"/>
                  </a:cubicBezTo>
                  <a:cubicBezTo>
                    <a:pt x="2804318" y="369478"/>
                    <a:pt x="2853089" y="346385"/>
                    <a:pt x="2926245" y="346385"/>
                  </a:cubicBezTo>
                  <a:cubicBezTo>
                    <a:pt x="2999401" y="346385"/>
                    <a:pt x="3048171" y="369478"/>
                    <a:pt x="3048171" y="404116"/>
                  </a:cubicBezTo>
                  <a:cubicBezTo>
                    <a:pt x="3048171" y="438755"/>
                    <a:pt x="2999401" y="461847"/>
                    <a:pt x="2926245" y="461847"/>
                  </a:cubicBezTo>
                  <a:close/>
                  <a:moveTo>
                    <a:pt x="1706976" y="230924"/>
                  </a:moveTo>
                  <a:cubicBezTo>
                    <a:pt x="768139" y="230924"/>
                    <a:pt x="0" y="127008"/>
                    <a:pt x="0" y="0"/>
                  </a:cubicBezTo>
                  <a:lnTo>
                    <a:pt x="0" y="461847"/>
                  </a:lnTo>
                  <a:cubicBezTo>
                    <a:pt x="0" y="588855"/>
                    <a:pt x="768139" y="692771"/>
                    <a:pt x="1706976" y="692771"/>
                  </a:cubicBezTo>
                  <a:cubicBezTo>
                    <a:pt x="2645813" y="692771"/>
                    <a:pt x="3413952" y="588855"/>
                    <a:pt x="3413952" y="461847"/>
                  </a:cubicBezTo>
                  <a:lnTo>
                    <a:pt x="3413952" y="0"/>
                  </a:lnTo>
                  <a:cubicBezTo>
                    <a:pt x="3413952" y="127008"/>
                    <a:pt x="2645813" y="230924"/>
                    <a:pt x="1706976" y="230924"/>
                  </a:cubicBezTo>
                  <a:close/>
                </a:path>
              </a:pathLst>
            </a:custGeom>
            <a:grpFill/>
            <a:ln w="60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H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12AC0775-DAA3-0C96-703E-C1FA313E6A6B}"/>
              </a:ext>
            </a:extLst>
          </p:cNvPr>
          <p:cNvSpPr/>
          <p:nvPr/>
        </p:nvSpPr>
        <p:spPr>
          <a:xfrm>
            <a:off x="365924" y="1547649"/>
            <a:ext cx="3935380" cy="2343866"/>
          </a:xfrm>
          <a:prstGeom prst="rect">
            <a:avLst/>
          </a:prstGeom>
          <a:solidFill>
            <a:srgbClr val="E4D3FA"/>
          </a:solidFill>
          <a:ln w="38100">
            <a:solidFill>
              <a:srgbClr val="8C3FC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Accelerate </a:t>
            </a:r>
            <a:b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Genome Sequence Analysis</a:t>
            </a:r>
            <a:endParaRPr lang="en-GB" sz="28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pic>
        <p:nvPicPr>
          <p:cNvPr id="32" name="Graphic 31" descr="Processor">
            <a:extLst>
              <a:ext uri="{FF2B5EF4-FFF2-40B4-BE49-F238E27FC236}">
                <a16:creationId xmlns:a16="http://schemas.microsoft.com/office/drawing/2014/main" id="{104E0BF1-1D6D-8EDF-954E-B1A1683A9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8586" y="2335158"/>
            <a:ext cx="1390053" cy="139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96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BBF3-5D50-E243-4C13-445B0FA87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000" dirty="0"/>
              <a:t>Data Preparation Bottleneck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4B748E-2409-D100-5B28-AA308146422A}"/>
              </a:ext>
            </a:extLst>
          </p:cNvPr>
          <p:cNvSpPr/>
          <p:nvPr/>
        </p:nvSpPr>
        <p:spPr>
          <a:xfrm>
            <a:off x="4821430" y="1547649"/>
            <a:ext cx="3935380" cy="23438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Store Genome Sequence Data </a:t>
            </a:r>
            <a:b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in Highly-Compressed Formats</a:t>
            </a:r>
            <a:endParaRPr lang="en-GB" sz="28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A9BBD44-E2B7-4B75-744E-ECA708D1EAAA}"/>
              </a:ext>
            </a:extLst>
          </p:cNvPr>
          <p:cNvGrpSpPr/>
          <p:nvPr/>
        </p:nvGrpSpPr>
        <p:grpSpPr>
          <a:xfrm>
            <a:off x="6254752" y="2544222"/>
            <a:ext cx="1068735" cy="1070854"/>
            <a:chOff x="1530363" y="3810273"/>
            <a:chExt cx="680525" cy="782950"/>
          </a:xfrm>
          <a:solidFill>
            <a:schemeClr val="accent5">
              <a:lumMod val="75000"/>
            </a:schemeClr>
          </a:solidFill>
        </p:grpSpPr>
        <p:grpSp>
          <p:nvGrpSpPr>
            <p:cNvPr id="8" name="Graphic 10" descr="Database">
              <a:extLst>
                <a:ext uri="{FF2B5EF4-FFF2-40B4-BE49-F238E27FC236}">
                  <a16:creationId xmlns:a16="http://schemas.microsoft.com/office/drawing/2014/main" id="{9723D91E-3491-F1F6-28FB-AFD9EEECE575}"/>
                </a:ext>
              </a:extLst>
            </p:cNvPr>
            <p:cNvGrpSpPr/>
            <p:nvPr/>
          </p:nvGrpSpPr>
          <p:grpSpPr>
            <a:xfrm>
              <a:off x="1530363" y="3810273"/>
              <a:ext cx="680525" cy="782950"/>
              <a:chOff x="4605081" y="2316427"/>
              <a:chExt cx="3413951" cy="2193773"/>
            </a:xfrm>
            <a:grpFill/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4529FDE6-07FB-76E0-46B7-DF2C2E5DCA1D}"/>
                  </a:ext>
                </a:extLst>
              </p:cNvPr>
              <p:cNvSpPr/>
              <p:nvPr/>
            </p:nvSpPr>
            <p:spPr>
              <a:xfrm>
                <a:off x="4605081" y="2316427"/>
                <a:ext cx="3413951" cy="461847"/>
              </a:xfrm>
              <a:custGeom>
                <a:avLst/>
                <a:gdLst>
                  <a:gd name="connsiteX0" fmla="*/ 3413952 w 3413951"/>
                  <a:gd name="connsiteY0" fmla="*/ 230924 h 461847"/>
                  <a:gd name="connsiteX1" fmla="*/ 1706976 w 3413951"/>
                  <a:gd name="connsiteY1" fmla="*/ 461847 h 461847"/>
                  <a:gd name="connsiteX2" fmla="*/ 0 w 3413951"/>
                  <a:gd name="connsiteY2" fmla="*/ 230924 h 461847"/>
                  <a:gd name="connsiteX3" fmla="*/ 1706976 w 3413951"/>
                  <a:gd name="connsiteY3" fmla="*/ 0 h 461847"/>
                  <a:gd name="connsiteX4" fmla="*/ 3413952 w 3413951"/>
                  <a:gd name="connsiteY4" fmla="*/ 230924 h 46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3951" h="461847">
                    <a:moveTo>
                      <a:pt x="3413952" y="230924"/>
                    </a:moveTo>
                    <a:cubicBezTo>
                      <a:pt x="3413952" y="358459"/>
                      <a:pt x="2649713" y="461847"/>
                      <a:pt x="1706976" y="461847"/>
                    </a:cubicBezTo>
                    <a:cubicBezTo>
                      <a:pt x="764239" y="461847"/>
                      <a:pt x="0" y="358459"/>
                      <a:pt x="0" y="230924"/>
                    </a:cubicBezTo>
                    <a:cubicBezTo>
                      <a:pt x="0" y="103388"/>
                      <a:pt x="764239" y="0"/>
                      <a:pt x="1706976" y="0"/>
                    </a:cubicBezTo>
                    <a:cubicBezTo>
                      <a:pt x="2649713" y="0"/>
                      <a:pt x="3413952" y="103388"/>
                      <a:pt x="3413952" y="230924"/>
                    </a:cubicBezTo>
                    <a:close/>
                  </a:path>
                </a:pathLst>
              </a:custGeom>
              <a:grpFill/>
              <a:ln w="60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H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98EF2919-B952-BB57-ED9C-634988A479D4}"/>
                  </a:ext>
                </a:extLst>
              </p:cNvPr>
              <p:cNvSpPr/>
              <p:nvPr/>
            </p:nvSpPr>
            <p:spPr>
              <a:xfrm>
                <a:off x="4605081" y="3240121"/>
                <a:ext cx="3413951" cy="692770"/>
              </a:xfrm>
              <a:custGeom>
                <a:avLst/>
                <a:gdLst>
                  <a:gd name="connsiteX0" fmla="*/ 2926245 w 3413951"/>
                  <a:gd name="connsiteY0" fmla="*/ 461847 h 692770"/>
                  <a:gd name="connsiteX1" fmla="*/ 2804318 w 3413951"/>
                  <a:gd name="connsiteY1" fmla="*/ 404116 h 692770"/>
                  <a:gd name="connsiteX2" fmla="*/ 2926245 w 3413951"/>
                  <a:gd name="connsiteY2" fmla="*/ 346385 h 692770"/>
                  <a:gd name="connsiteX3" fmla="*/ 3048171 w 3413951"/>
                  <a:gd name="connsiteY3" fmla="*/ 404116 h 692770"/>
                  <a:gd name="connsiteX4" fmla="*/ 2926245 w 3413951"/>
                  <a:gd name="connsiteY4" fmla="*/ 461847 h 692770"/>
                  <a:gd name="connsiteX5" fmla="*/ 1706976 w 3413951"/>
                  <a:gd name="connsiteY5" fmla="*/ 230924 h 692770"/>
                  <a:gd name="connsiteX6" fmla="*/ 0 w 3413951"/>
                  <a:gd name="connsiteY6" fmla="*/ 0 h 692770"/>
                  <a:gd name="connsiteX7" fmla="*/ 0 w 3413951"/>
                  <a:gd name="connsiteY7" fmla="*/ 461847 h 692770"/>
                  <a:gd name="connsiteX8" fmla="*/ 1706976 w 3413951"/>
                  <a:gd name="connsiteY8" fmla="*/ 692771 h 692770"/>
                  <a:gd name="connsiteX9" fmla="*/ 3413952 w 3413951"/>
                  <a:gd name="connsiteY9" fmla="*/ 461847 h 692770"/>
                  <a:gd name="connsiteX10" fmla="*/ 3413952 w 3413951"/>
                  <a:gd name="connsiteY10" fmla="*/ 0 h 692770"/>
                  <a:gd name="connsiteX11" fmla="*/ 1706976 w 3413951"/>
                  <a:gd name="connsiteY11" fmla="*/ 230924 h 69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3951" h="692770">
                    <a:moveTo>
                      <a:pt x="2926245" y="461847"/>
                    </a:moveTo>
                    <a:cubicBezTo>
                      <a:pt x="2853089" y="461847"/>
                      <a:pt x="2804318" y="438755"/>
                      <a:pt x="2804318" y="404116"/>
                    </a:cubicBezTo>
                    <a:cubicBezTo>
                      <a:pt x="2804318" y="369478"/>
                      <a:pt x="2853089" y="346385"/>
                      <a:pt x="2926245" y="346385"/>
                    </a:cubicBezTo>
                    <a:cubicBezTo>
                      <a:pt x="2999401" y="346385"/>
                      <a:pt x="3048171" y="369478"/>
                      <a:pt x="3048171" y="404116"/>
                    </a:cubicBezTo>
                    <a:cubicBezTo>
                      <a:pt x="3048171" y="438755"/>
                      <a:pt x="2999401" y="461847"/>
                      <a:pt x="2926245" y="461847"/>
                    </a:cubicBezTo>
                    <a:close/>
                    <a:moveTo>
                      <a:pt x="1706976" y="230924"/>
                    </a:moveTo>
                    <a:cubicBezTo>
                      <a:pt x="768139" y="230924"/>
                      <a:pt x="0" y="127008"/>
                      <a:pt x="0" y="0"/>
                    </a:cubicBezTo>
                    <a:lnTo>
                      <a:pt x="0" y="461847"/>
                    </a:lnTo>
                    <a:cubicBezTo>
                      <a:pt x="0" y="588855"/>
                      <a:pt x="768139" y="692771"/>
                      <a:pt x="1706976" y="692771"/>
                    </a:cubicBezTo>
                    <a:cubicBezTo>
                      <a:pt x="2645813" y="692771"/>
                      <a:pt x="3413952" y="588855"/>
                      <a:pt x="3413952" y="461847"/>
                    </a:cubicBezTo>
                    <a:lnTo>
                      <a:pt x="3413952" y="0"/>
                    </a:lnTo>
                    <a:cubicBezTo>
                      <a:pt x="3413952" y="127008"/>
                      <a:pt x="2645813" y="230924"/>
                      <a:pt x="1706976" y="230924"/>
                    </a:cubicBezTo>
                    <a:close/>
                  </a:path>
                </a:pathLst>
              </a:custGeom>
              <a:grpFill/>
              <a:ln w="60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H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674AC758-FEED-8C10-ECCC-4C7BA4CE273C}"/>
                  </a:ext>
                </a:extLst>
              </p:cNvPr>
              <p:cNvSpPr/>
              <p:nvPr/>
            </p:nvSpPr>
            <p:spPr>
              <a:xfrm>
                <a:off x="4605081" y="3817430"/>
                <a:ext cx="3413951" cy="692770"/>
              </a:xfrm>
              <a:custGeom>
                <a:avLst/>
                <a:gdLst>
                  <a:gd name="connsiteX0" fmla="*/ 2926245 w 3413951"/>
                  <a:gd name="connsiteY0" fmla="*/ 461847 h 692770"/>
                  <a:gd name="connsiteX1" fmla="*/ 2804318 w 3413951"/>
                  <a:gd name="connsiteY1" fmla="*/ 404116 h 692770"/>
                  <a:gd name="connsiteX2" fmla="*/ 2926245 w 3413951"/>
                  <a:gd name="connsiteY2" fmla="*/ 346385 h 692770"/>
                  <a:gd name="connsiteX3" fmla="*/ 3048171 w 3413951"/>
                  <a:gd name="connsiteY3" fmla="*/ 404116 h 692770"/>
                  <a:gd name="connsiteX4" fmla="*/ 2926245 w 3413951"/>
                  <a:gd name="connsiteY4" fmla="*/ 461847 h 692770"/>
                  <a:gd name="connsiteX5" fmla="*/ 1706976 w 3413951"/>
                  <a:gd name="connsiteY5" fmla="*/ 230924 h 692770"/>
                  <a:gd name="connsiteX6" fmla="*/ 0 w 3413951"/>
                  <a:gd name="connsiteY6" fmla="*/ 0 h 692770"/>
                  <a:gd name="connsiteX7" fmla="*/ 0 w 3413951"/>
                  <a:gd name="connsiteY7" fmla="*/ 461847 h 692770"/>
                  <a:gd name="connsiteX8" fmla="*/ 1706976 w 3413951"/>
                  <a:gd name="connsiteY8" fmla="*/ 692771 h 692770"/>
                  <a:gd name="connsiteX9" fmla="*/ 3413952 w 3413951"/>
                  <a:gd name="connsiteY9" fmla="*/ 461847 h 692770"/>
                  <a:gd name="connsiteX10" fmla="*/ 3413952 w 3413951"/>
                  <a:gd name="connsiteY10" fmla="*/ 0 h 692770"/>
                  <a:gd name="connsiteX11" fmla="*/ 1706976 w 3413951"/>
                  <a:gd name="connsiteY11" fmla="*/ 230924 h 69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3951" h="692770">
                    <a:moveTo>
                      <a:pt x="2926245" y="461847"/>
                    </a:moveTo>
                    <a:cubicBezTo>
                      <a:pt x="2853089" y="461847"/>
                      <a:pt x="2804318" y="438755"/>
                      <a:pt x="2804318" y="404116"/>
                    </a:cubicBezTo>
                    <a:cubicBezTo>
                      <a:pt x="2804318" y="369478"/>
                      <a:pt x="2853089" y="346385"/>
                      <a:pt x="2926245" y="346385"/>
                    </a:cubicBezTo>
                    <a:cubicBezTo>
                      <a:pt x="2999401" y="346385"/>
                      <a:pt x="3048171" y="369478"/>
                      <a:pt x="3048171" y="404116"/>
                    </a:cubicBezTo>
                    <a:cubicBezTo>
                      <a:pt x="3048171" y="438755"/>
                      <a:pt x="2999401" y="461847"/>
                      <a:pt x="2926245" y="461847"/>
                    </a:cubicBezTo>
                    <a:close/>
                    <a:moveTo>
                      <a:pt x="1706976" y="230924"/>
                    </a:moveTo>
                    <a:cubicBezTo>
                      <a:pt x="768139" y="230924"/>
                      <a:pt x="0" y="127008"/>
                      <a:pt x="0" y="0"/>
                    </a:cubicBezTo>
                    <a:lnTo>
                      <a:pt x="0" y="461847"/>
                    </a:lnTo>
                    <a:cubicBezTo>
                      <a:pt x="0" y="588855"/>
                      <a:pt x="768139" y="692771"/>
                      <a:pt x="1706976" y="692771"/>
                    </a:cubicBezTo>
                    <a:cubicBezTo>
                      <a:pt x="2645813" y="692771"/>
                      <a:pt x="3413952" y="588855"/>
                      <a:pt x="3413952" y="461847"/>
                    </a:cubicBezTo>
                    <a:lnTo>
                      <a:pt x="3413952" y="0"/>
                    </a:lnTo>
                    <a:cubicBezTo>
                      <a:pt x="3413952" y="127008"/>
                      <a:pt x="2645813" y="230924"/>
                      <a:pt x="1706976" y="230924"/>
                    </a:cubicBezTo>
                    <a:close/>
                  </a:path>
                </a:pathLst>
              </a:custGeom>
              <a:grpFill/>
              <a:ln w="60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CH"/>
              </a:p>
            </p:txBody>
          </p:sp>
        </p:grp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328F6FC-44BF-C32E-ADDF-6C17A475C025}"/>
                </a:ext>
              </a:extLst>
            </p:cNvPr>
            <p:cNvSpPr/>
            <p:nvPr/>
          </p:nvSpPr>
          <p:spPr>
            <a:xfrm>
              <a:off x="1530363" y="3933897"/>
              <a:ext cx="680525" cy="247247"/>
            </a:xfrm>
            <a:custGeom>
              <a:avLst/>
              <a:gdLst>
                <a:gd name="connsiteX0" fmla="*/ 2926245 w 3413951"/>
                <a:gd name="connsiteY0" fmla="*/ 461847 h 692770"/>
                <a:gd name="connsiteX1" fmla="*/ 2804318 w 3413951"/>
                <a:gd name="connsiteY1" fmla="*/ 404116 h 692770"/>
                <a:gd name="connsiteX2" fmla="*/ 2926245 w 3413951"/>
                <a:gd name="connsiteY2" fmla="*/ 346385 h 692770"/>
                <a:gd name="connsiteX3" fmla="*/ 3048171 w 3413951"/>
                <a:gd name="connsiteY3" fmla="*/ 404116 h 692770"/>
                <a:gd name="connsiteX4" fmla="*/ 2926245 w 3413951"/>
                <a:gd name="connsiteY4" fmla="*/ 461847 h 692770"/>
                <a:gd name="connsiteX5" fmla="*/ 1706976 w 3413951"/>
                <a:gd name="connsiteY5" fmla="*/ 230924 h 692770"/>
                <a:gd name="connsiteX6" fmla="*/ 0 w 3413951"/>
                <a:gd name="connsiteY6" fmla="*/ 0 h 692770"/>
                <a:gd name="connsiteX7" fmla="*/ 0 w 3413951"/>
                <a:gd name="connsiteY7" fmla="*/ 461847 h 692770"/>
                <a:gd name="connsiteX8" fmla="*/ 1706976 w 3413951"/>
                <a:gd name="connsiteY8" fmla="*/ 692771 h 692770"/>
                <a:gd name="connsiteX9" fmla="*/ 3413952 w 3413951"/>
                <a:gd name="connsiteY9" fmla="*/ 461847 h 692770"/>
                <a:gd name="connsiteX10" fmla="*/ 3413952 w 3413951"/>
                <a:gd name="connsiteY10" fmla="*/ 0 h 692770"/>
                <a:gd name="connsiteX11" fmla="*/ 1706976 w 3413951"/>
                <a:gd name="connsiteY11" fmla="*/ 230924 h 69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3951" h="692770">
                  <a:moveTo>
                    <a:pt x="2926245" y="461847"/>
                  </a:moveTo>
                  <a:cubicBezTo>
                    <a:pt x="2853089" y="461847"/>
                    <a:pt x="2804318" y="438755"/>
                    <a:pt x="2804318" y="404116"/>
                  </a:cubicBezTo>
                  <a:cubicBezTo>
                    <a:pt x="2804318" y="369478"/>
                    <a:pt x="2853089" y="346385"/>
                    <a:pt x="2926245" y="346385"/>
                  </a:cubicBezTo>
                  <a:cubicBezTo>
                    <a:pt x="2999401" y="346385"/>
                    <a:pt x="3048171" y="369478"/>
                    <a:pt x="3048171" y="404116"/>
                  </a:cubicBezTo>
                  <a:cubicBezTo>
                    <a:pt x="3048171" y="438755"/>
                    <a:pt x="2999401" y="461847"/>
                    <a:pt x="2926245" y="461847"/>
                  </a:cubicBezTo>
                  <a:close/>
                  <a:moveTo>
                    <a:pt x="1706976" y="230924"/>
                  </a:moveTo>
                  <a:cubicBezTo>
                    <a:pt x="768139" y="230924"/>
                    <a:pt x="0" y="127008"/>
                    <a:pt x="0" y="0"/>
                  </a:cubicBezTo>
                  <a:lnTo>
                    <a:pt x="0" y="461847"/>
                  </a:lnTo>
                  <a:cubicBezTo>
                    <a:pt x="0" y="588855"/>
                    <a:pt x="768139" y="692771"/>
                    <a:pt x="1706976" y="692771"/>
                  </a:cubicBezTo>
                  <a:cubicBezTo>
                    <a:pt x="2645813" y="692771"/>
                    <a:pt x="3413952" y="588855"/>
                    <a:pt x="3413952" y="461847"/>
                  </a:cubicBezTo>
                  <a:lnTo>
                    <a:pt x="3413952" y="0"/>
                  </a:lnTo>
                  <a:cubicBezTo>
                    <a:pt x="3413952" y="127008"/>
                    <a:pt x="2645813" y="230924"/>
                    <a:pt x="1706976" y="230924"/>
                  </a:cubicBezTo>
                  <a:close/>
                </a:path>
              </a:pathLst>
            </a:custGeom>
            <a:grpFill/>
            <a:ln w="60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H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D51AA21-A417-B5CA-D67F-1B03C8D02AFD}"/>
              </a:ext>
            </a:extLst>
          </p:cNvPr>
          <p:cNvSpPr/>
          <p:nvPr/>
        </p:nvSpPr>
        <p:spPr>
          <a:xfrm>
            <a:off x="365924" y="1547649"/>
            <a:ext cx="3935380" cy="2343866"/>
          </a:xfrm>
          <a:prstGeom prst="rect">
            <a:avLst/>
          </a:prstGeom>
          <a:solidFill>
            <a:srgbClr val="E4D3FA"/>
          </a:solidFill>
          <a:ln w="38100">
            <a:solidFill>
              <a:srgbClr val="8C3FC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Accelerate </a:t>
            </a:r>
            <a:b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Genome Sequence Analysis</a:t>
            </a:r>
            <a:endParaRPr lang="en-GB" sz="28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pic>
        <p:nvPicPr>
          <p:cNvPr id="13" name="Graphic 12" descr="Processor">
            <a:extLst>
              <a:ext uri="{FF2B5EF4-FFF2-40B4-BE49-F238E27FC236}">
                <a16:creationId xmlns:a16="http://schemas.microsoft.com/office/drawing/2014/main" id="{F3C0866E-C4E1-0006-D3F9-ABC735EB9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38586" y="2335158"/>
            <a:ext cx="1390053" cy="13900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C4803CB-3182-AAFB-1FA5-EB51AB9EDC67}"/>
              </a:ext>
            </a:extLst>
          </p:cNvPr>
          <p:cNvSpPr txBox="1"/>
          <p:nvPr/>
        </p:nvSpPr>
        <p:spPr>
          <a:xfrm>
            <a:off x="810283" y="4357502"/>
            <a:ext cx="7523434" cy="139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2400" i="1" dirty="0">
                <a:latin typeface="Corbel" panose="020B0503020204020204" pitchFamily="34" charset="0"/>
              </a:rPr>
              <a:t>Genomic data is </a:t>
            </a:r>
            <a:br>
              <a:rPr lang="en-GB" sz="2400" i="1" dirty="0">
                <a:latin typeface="Corbel" panose="020B0503020204020204" pitchFamily="34" charset="0"/>
              </a:rPr>
            </a:br>
            <a:r>
              <a:rPr lang="en-GB" sz="2400" b="1" i="1" dirty="0">
                <a:solidFill>
                  <a:srgbClr val="D29E0E"/>
                </a:solidFill>
                <a:latin typeface="Corbel" panose="020B0503020204020204" pitchFamily="34" charset="0"/>
              </a:rPr>
              <a:t>decompressed</a:t>
            </a:r>
            <a:r>
              <a:rPr lang="en-GB" sz="2400" i="1" dirty="0">
                <a:latin typeface="Corbel" panose="020B0503020204020204" pitchFamily="34" charset="0"/>
              </a:rPr>
              <a:t> and </a:t>
            </a:r>
            <a:r>
              <a:rPr lang="en-GB" sz="2400" b="1" i="1" dirty="0">
                <a:solidFill>
                  <a:srgbClr val="D29E0E"/>
                </a:solidFill>
                <a:latin typeface="Corbel" panose="020B0503020204020204" pitchFamily="34" charset="0"/>
              </a:rPr>
              <a:t>formatted</a:t>
            </a:r>
            <a:r>
              <a:rPr lang="en-GB" sz="2400" i="1" dirty="0">
                <a:latin typeface="Corbel" panose="020B0503020204020204" pitchFamily="34" charset="0"/>
              </a:rPr>
              <a:t> first </a:t>
            </a:r>
            <a:br>
              <a:rPr lang="en-GB" sz="2400" i="1" dirty="0">
                <a:latin typeface="Corbel" panose="020B0503020204020204" pitchFamily="34" charset="0"/>
              </a:rPr>
            </a:br>
            <a:r>
              <a:rPr lang="en-GB" sz="2400" i="1" dirty="0">
                <a:latin typeface="Corbel" panose="020B0503020204020204" pitchFamily="34" charset="0"/>
              </a:rPr>
              <a:t>before an accelerator can operate on it</a:t>
            </a:r>
            <a:endParaRPr lang="en-CH" sz="2400" i="1" dirty="0">
              <a:latin typeface="Corbel" panose="020B0503020204020204" pitchFamily="34" charset="0"/>
            </a:endParaRP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157045DC-F3A5-3765-F6E9-64123F92BD19}"/>
              </a:ext>
            </a:extLst>
          </p:cNvPr>
          <p:cNvSpPr/>
          <p:nvPr/>
        </p:nvSpPr>
        <p:spPr>
          <a:xfrm rot="10800000">
            <a:off x="3494398" y="2334520"/>
            <a:ext cx="1935125" cy="1375621"/>
          </a:xfrm>
          <a:prstGeom prst="rightArrow">
            <a:avLst>
              <a:gd name="adj1" fmla="val 58746"/>
              <a:gd name="adj2" fmla="val 50000"/>
            </a:avLst>
          </a:prstGeom>
          <a:solidFill>
            <a:srgbClr val="FFC000"/>
          </a:solidFill>
          <a:ln w="34925">
            <a:solidFill>
              <a:srgbClr val="BD8E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Graphic 4" descr="Gears">
            <a:extLst>
              <a:ext uri="{FF2B5EF4-FFF2-40B4-BE49-F238E27FC236}">
                <a16:creationId xmlns:a16="http://schemas.microsoft.com/office/drawing/2014/main" id="{2AD4F454-759F-4120-B5FF-A0AAC9315D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75498" y="2625829"/>
            <a:ext cx="793004" cy="7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0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56613</TotalTime>
  <Words>3766</Words>
  <Application>Microsoft Macintosh PowerPoint</Application>
  <PresentationFormat>On-screen Show (4:3)</PresentationFormat>
  <Paragraphs>942</Paragraphs>
  <Slides>72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83" baseType="lpstr">
      <vt:lpstr>Arial</vt:lpstr>
      <vt:lpstr>Avenir Next</vt:lpstr>
      <vt:lpstr>Avenir Next Medium</vt:lpstr>
      <vt:lpstr>Calibri</vt:lpstr>
      <vt:lpstr>Cambria</vt:lpstr>
      <vt:lpstr>Corbel</vt:lpstr>
      <vt:lpstr>Courier New</vt:lpstr>
      <vt:lpstr>Helvetica</vt:lpstr>
      <vt:lpstr>Palatino</vt:lpstr>
      <vt:lpstr>Office Theme</vt:lpstr>
      <vt:lpstr>1_Office Theme</vt:lpstr>
      <vt:lpstr>PowerPoint Presentation</vt:lpstr>
      <vt:lpstr>Applications of Genome Sequence Analysis</vt:lpstr>
      <vt:lpstr>DNA Under Electron Microscope</vt:lpstr>
      <vt:lpstr>Digital Format for Analysis </vt:lpstr>
      <vt:lpstr>High-Throughput Sequencers</vt:lpstr>
      <vt:lpstr>High-Throughput Sequencers</vt:lpstr>
      <vt:lpstr>Genomic Data is Growing at a Fast Pace</vt:lpstr>
      <vt:lpstr>Large Efforts in Handling Fast-Growing Genomic Data</vt:lpstr>
      <vt:lpstr>Data Preparation Bottleneck</vt:lpstr>
      <vt:lpstr>Effect of the Data Preparation Bottleneck</vt:lpstr>
      <vt:lpstr>Mitigating Data Preparation Bottleneck</vt:lpstr>
      <vt:lpstr>.</vt:lpstr>
      <vt:lpstr>Outline</vt:lpstr>
      <vt:lpstr>Genomics-Specific Compression</vt:lpstr>
      <vt:lpstr>Genomics-Specific Compression</vt:lpstr>
      <vt:lpstr>Genomics-Specific Compression</vt:lpstr>
      <vt:lpstr>Genomics-Specific Compression</vt:lpstr>
      <vt:lpstr>Outline</vt:lpstr>
      <vt:lpstr>Effect of the Data Preparation Bottleneck</vt:lpstr>
      <vt:lpstr>Data Preparation Bottleneck</vt:lpstr>
      <vt:lpstr>Challenges</vt:lpstr>
      <vt:lpstr>Our Goal</vt:lpstr>
      <vt:lpstr>Outline</vt:lpstr>
      <vt:lpstr>.</vt:lpstr>
      <vt:lpstr>SAGe’s Algorithm Architecture Co-Design</vt:lpstr>
      <vt:lpstr>SAGe’s Algorithm Architecture Co-Design</vt:lpstr>
      <vt:lpstr>Compression Algorithm and Data Structures</vt:lpstr>
      <vt:lpstr>Compression Algorithm and Data Structures</vt:lpstr>
      <vt:lpstr>Compression Algorithm and Data Structures</vt:lpstr>
      <vt:lpstr>Example Properties of Mismatch Information</vt:lpstr>
      <vt:lpstr>Example Properties of Mismatch Information</vt:lpstr>
      <vt:lpstr>Example Walkthrough of Decompression</vt:lpstr>
      <vt:lpstr>Example Walkthrough of Decompression</vt:lpstr>
      <vt:lpstr>SAGe’s Algorithm Architecture Co-Design</vt:lpstr>
      <vt:lpstr>Hardware for Data Preparation</vt:lpstr>
      <vt:lpstr>Hardware for Data Preparation</vt:lpstr>
      <vt:lpstr>Case Studies of SAGe’s Hardware Integration</vt:lpstr>
      <vt:lpstr>SAGe’s Algorithm Architecture Co-Design</vt:lpstr>
      <vt:lpstr>More in the Paper</vt:lpstr>
      <vt:lpstr>Outline</vt:lpstr>
      <vt:lpstr>Evaluation Methodology Overview (I)</vt:lpstr>
      <vt:lpstr>Recall: Case Studies of SAGe’s Hardware Integration</vt:lpstr>
      <vt:lpstr>Evaluation Methodology Overview (II)</vt:lpstr>
      <vt:lpstr>Evaluation Methodology Overview (II)</vt:lpstr>
      <vt:lpstr>Speedup</vt:lpstr>
      <vt:lpstr>Reduction in Energy Consumption</vt:lpstr>
      <vt:lpstr>Compression Ratio</vt:lpstr>
      <vt:lpstr>Area and Power</vt:lpstr>
      <vt:lpstr>More in the Paper</vt:lpstr>
      <vt:lpstr>More in the Paper</vt:lpstr>
      <vt:lpstr>Outline</vt:lpstr>
      <vt:lpstr>Conclusion</vt:lpstr>
      <vt:lpstr>PowerPoint Presentation</vt:lpstr>
      <vt:lpstr>Backup Slides</vt:lpstr>
      <vt:lpstr>Genomic Workflow</vt:lpstr>
      <vt:lpstr>SAGe Compression High-Level Overview</vt:lpstr>
      <vt:lpstr>Properties of Mismatch Information (I)</vt:lpstr>
      <vt:lpstr>Properties of Mismatch Information (II)</vt:lpstr>
      <vt:lpstr>Properties of Mismatch Information (III)</vt:lpstr>
      <vt:lpstr>Example of a chimeric read</vt:lpstr>
      <vt:lpstr>Tuning Arrays and Guide Arrays</vt:lpstr>
      <vt:lpstr>Hardware for Data Preparation</vt:lpstr>
      <vt:lpstr>Data Preparation Performance</vt:lpstr>
      <vt:lpstr>End-to-End Performance </vt:lpstr>
      <vt:lpstr>Performance with Multiple SSDs</vt:lpstr>
      <vt:lpstr>Compression Ratio</vt:lpstr>
      <vt:lpstr>Effect of Different SAGe Optimizations</vt:lpstr>
      <vt:lpstr>Resource Requirements</vt:lpstr>
      <vt:lpstr>Compression Time</vt:lpstr>
      <vt:lpstr>PowerPoint Presentation</vt:lpstr>
      <vt:lpstr>Effect of the Data Preparation Bottleneck</vt:lpstr>
      <vt:lpstr>.</vt:lpstr>
    </vt:vector>
  </TitlesOfParts>
  <Manager/>
  <Company>Razer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Minesh Patel</dc:creator>
  <cp:keywords/>
  <dc:description/>
  <cp:lastModifiedBy>Mansourighiasi  Nika</cp:lastModifiedBy>
  <cp:revision>2250</cp:revision>
  <cp:lastPrinted>2026-02-02T00:09:28Z</cp:lastPrinted>
  <dcterms:created xsi:type="dcterms:W3CDTF">2017-06-05T15:22:10Z</dcterms:created>
  <dcterms:modified xsi:type="dcterms:W3CDTF">2026-02-03T07:10:21Z</dcterms:modified>
  <cp:category/>
</cp:coreProperties>
</file>