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notesSlides/notesSlide3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notesSlides/notesSlide3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ppt/notesSlides/notesSlide3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7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8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9.xml" ContentType="application/vnd.openxmlformats-officedocument.themeOverr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0.xml" ContentType="application/vnd.openxmlformats-officedocument.themeOverr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704" r:id="rId2"/>
    <p:sldMasterId id="2147483712" r:id="rId3"/>
    <p:sldMasterId id="2147483715" r:id="rId4"/>
  </p:sldMasterIdLst>
  <p:notesMasterIdLst>
    <p:notesMasterId r:id="rId85"/>
  </p:notesMasterIdLst>
  <p:handoutMasterIdLst>
    <p:handoutMasterId r:id="rId86"/>
  </p:handoutMasterIdLst>
  <p:sldIdLst>
    <p:sldId id="688" r:id="rId5"/>
    <p:sldId id="2147470987" r:id="rId6"/>
    <p:sldId id="2147470828" r:id="rId7"/>
    <p:sldId id="2147470619" r:id="rId8"/>
    <p:sldId id="2147470622" r:id="rId9"/>
    <p:sldId id="2147470665" r:id="rId10"/>
    <p:sldId id="2147470597" r:id="rId11"/>
    <p:sldId id="2147470904" r:id="rId12"/>
    <p:sldId id="2147470736" r:id="rId13"/>
    <p:sldId id="2147470906" r:id="rId14"/>
    <p:sldId id="2147470757" r:id="rId15"/>
    <p:sldId id="2147470756" r:id="rId16"/>
    <p:sldId id="2147470758" r:id="rId17"/>
    <p:sldId id="2147470762" r:id="rId18"/>
    <p:sldId id="2147470760" r:id="rId19"/>
    <p:sldId id="2147470809" r:id="rId20"/>
    <p:sldId id="2147470940" r:id="rId21"/>
    <p:sldId id="2147470811" r:id="rId22"/>
    <p:sldId id="2147470977" r:id="rId23"/>
    <p:sldId id="1049" r:id="rId24"/>
    <p:sldId id="1128" r:id="rId25"/>
    <p:sldId id="1069" r:id="rId26"/>
    <p:sldId id="2147470919" r:id="rId27"/>
    <p:sldId id="1071" r:id="rId28"/>
    <p:sldId id="1138" r:id="rId29"/>
    <p:sldId id="1079" r:id="rId30"/>
    <p:sldId id="1091" r:id="rId31"/>
    <p:sldId id="1089" r:id="rId32"/>
    <p:sldId id="2147470834" r:id="rId33"/>
    <p:sldId id="1127" r:id="rId34"/>
    <p:sldId id="2147470978" r:id="rId35"/>
    <p:sldId id="2147470979" r:id="rId36"/>
    <p:sldId id="2147470816" r:id="rId37"/>
    <p:sldId id="2147470480" r:id="rId38"/>
    <p:sldId id="2147470483" r:id="rId39"/>
    <p:sldId id="2147470484" r:id="rId40"/>
    <p:sldId id="2147470489" r:id="rId41"/>
    <p:sldId id="2147470493" r:id="rId42"/>
    <p:sldId id="2147470494" r:id="rId43"/>
    <p:sldId id="2147470492" r:id="rId44"/>
    <p:sldId id="2147470528" r:id="rId45"/>
    <p:sldId id="2147470532" r:id="rId46"/>
    <p:sldId id="2147470540" r:id="rId47"/>
    <p:sldId id="2147470370" r:id="rId48"/>
    <p:sldId id="2147470505" r:id="rId49"/>
    <p:sldId id="2147470506" r:id="rId50"/>
    <p:sldId id="2147470534" r:id="rId51"/>
    <p:sldId id="2147470980" r:id="rId52"/>
    <p:sldId id="2147470981" r:id="rId53"/>
    <p:sldId id="2147470941" r:id="rId54"/>
    <p:sldId id="2147470916" r:id="rId55"/>
    <p:sldId id="2147470794" r:id="rId56"/>
    <p:sldId id="2147470915" r:id="rId57"/>
    <p:sldId id="2147470912" r:id="rId58"/>
    <p:sldId id="2147470914" r:id="rId59"/>
    <p:sldId id="2147470913" r:id="rId60"/>
    <p:sldId id="2147470818" r:id="rId61"/>
    <p:sldId id="2147470804" r:id="rId62"/>
    <p:sldId id="2147470805" r:id="rId63"/>
    <p:sldId id="2147470807" r:id="rId64"/>
    <p:sldId id="2147470985" r:id="rId65"/>
    <p:sldId id="2147470982" r:id="rId66"/>
    <p:sldId id="2147470983" r:id="rId67"/>
    <p:sldId id="2147470698" r:id="rId68"/>
    <p:sldId id="2147470574" r:id="rId69"/>
    <p:sldId id="2147470581" r:id="rId70"/>
    <p:sldId id="2147470776" r:id="rId71"/>
    <p:sldId id="2147470788" r:id="rId72"/>
    <p:sldId id="2147470777" r:id="rId73"/>
    <p:sldId id="2147470725" r:id="rId74"/>
    <p:sldId id="2147470735" r:id="rId75"/>
    <p:sldId id="2147470726" r:id="rId76"/>
    <p:sldId id="2147470591" r:id="rId77"/>
    <p:sldId id="2147470592" r:id="rId78"/>
    <p:sldId id="2147470789" r:id="rId79"/>
    <p:sldId id="2147470984" r:id="rId80"/>
    <p:sldId id="2147470822" r:id="rId81"/>
    <p:sldId id="2147470827" r:id="rId82"/>
    <p:sldId id="2147470989" r:id="rId83"/>
    <p:sldId id="2147470990" r:id="rId8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FCA"/>
    <a:srgbClr val="ED7D31"/>
    <a:srgbClr val="629B3C"/>
    <a:srgbClr val="7A62E7"/>
    <a:srgbClr val="1658FF"/>
    <a:srgbClr val="FFFFFF"/>
    <a:srgbClr val="2E6F6A"/>
    <a:srgbClr val="A9C099"/>
    <a:srgbClr val="538234"/>
    <a:srgbClr val="E8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94"/>
    <p:restoredTop sz="79658"/>
  </p:normalViewPr>
  <p:slideViewPr>
    <p:cSldViewPr snapToGrid="0" snapToObjects="1">
      <p:cViewPr varScale="1">
        <p:scale>
          <a:sx n="100" d="100"/>
          <a:sy n="100" d="100"/>
        </p:scale>
        <p:origin x="171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76"/>
    </p:cViewPr>
  </p:outlineViewPr>
  <p:notesTextViewPr>
    <p:cViewPr>
      <p:scale>
        <a:sx n="130" d="100"/>
        <a:sy n="13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heme" Target="theme/them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microsoft.com/office/2018/10/relationships/authors" Target="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commentAuthors" Target="commentAuthor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Graduation/Thesis-Draft/sra_size_everyth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/Users/nika/Documents/Projects/MetaStore/MetaStore-Plot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Large-Genome-Graphs/GRAINS-plot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/Users/nika/Documents/Projects/Large-Genome-Graphs/GRAINS-plot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SSDG/SSDG_MICRO25_ISCA25_Rebuttal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/Users/nika/Documents/Projects/Large-Genome-Graphs/ASPLOS26-template/sage-energy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/Users/nika/Documents/Projects/GenStore/ASPLOS22/Camera-Ready/Figur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GenStore/ASPLOS22/Camera-Ready/Figu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nika/Documents/Projects/MetaStore/MetaStore-Plot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/Users/nika/Documents/Projects/MetaStore/MetaStore-Plot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nika/Documents/Projects/MetaStore/MetaStore-Plot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/Users/nika/Documents/Projects/MetaStore/MetaStore-Plo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73231504027977"/>
          <c:y val="6.7679727491217354E-2"/>
          <c:w val="0.77425361068000598"/>
          <c:h val="0.69297821155928963"/>
        </c:manualLayout>
      </c:layout>
      <c:scatterChart>
        <c:scatterStyle val="lineMarker"/>
        <c:varyColors val="0"/>
        <c:ser>
          <c:idx val="0"/>
          <c:order val="0"/>
          <c:tx>
            <c:strRef>
              <c:f>sra_size!$G$1</c:f>
              <c:strCache>
                <c:ptCount val="1"/>
                <c:pt idx="0">
                  <c:v>Total Size (TB)</c:v>
                </c:pt>
              </c:strCache>
            </c:strRef>
          </c:tx>
          <c:spPr>
            <a:ln w="1905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sra_size!$F$2:$F$218</c:f>
              <c:numCache>
                <c:formatCode>General</c:formatCode>
                <c:ptCount val="217"/>
                <c:pt idx="0">
                  <c:v>2007.4388127853881</c:v>
                </c:pt>
                <c:pt idx="1">
                  <c:v>2008.2744292237444</c:v>
                </c:pt>
                <c:pt idx="2">
                  <c:v>2008.3566210045663</c:v>
                </c:pt>
                <c:pt idx="3">
                  <c:v>2008.4415525114155</c:v>
                </c:pt>
                <c:pt idx="4">
                  <c:v>2008.5237442922376</c:v>
                </c:pt>
                <c:pt idx="5">
                  <c:v>2008.6086757990868</c:v>
                </c:pt>
                <c:pt idx="6">
                  <c:v>2008.693607305936</c:v>
                </c:pt>
                <c:pt idx="7">
                  <c:v>2008.7757990867581</c:v>
                </c:pt>
                <c:pt idx="8">
                  <c:v>2008.8607305936073</c:v>
                </c:pt>
                <c:pt idx="9">
                  <c:v>2008.9430365296803</c:v>
                </c:pt>
                <c:pt idx="10">
                  <c:v>2009.0279680365297</c:v>
                </c:pt>
                <c:pt idx="11">
                  <c:v>2009.1128995433789</c:v>
                </c:pt>
                <c:pt idx="12">
                  <c:v>2009.1896118721461</c:v>
                </c:pt>
                <c:pt idx="13">
                  <c:v>2009.2744292237444</c:v>
                </c:pt>
                <c:pt idx="14">
                  <c:v>2009.3566210045663</c:v>
                </c:pt>
                <c:pt idx="15">
                  <c:v>2009.4415525114155</c:v>
                </c:pt>
                <c:pt idx="16">
                  <c:v>2009.5237442922376</c:v>
                </c:pt>
                <c:pt idx="17">
                  <c:v>2009.6086757990868</c:v>
                </c:pt>
                <c:pt idx="18">
                  <c:v>2009.693607305936</c:v>
                </c:pt>
                <c:pt idx="19">
                  <c:v>2009.7757990867581</c:v>
                </c:pt>
                <c:pt idx="20">
                  <c:v>2009.8607305936073</c:v>
                </c:pt>
                <c:pt idx="21">
                  <c:v>2009.9430365296803</c:v>
                </c:pt>
                <c:pt idx="22">
                  <c:v>2010.0279680365297</c:v>
                </c:pt>
                <c:pt idx="23">
                  <c:v>2010.1128995433789</c:v>
                </c:pt>
                <c:pt idx="24">
                  <c:v>2010.1896118721461</c:v>
                </c:pt>
                <c:pt idx="25">
                  <c:v>2010.2744292237444</c:v>
                </c:pt>
                <c:pt idx="26">
                  <c:v>2010.3566210045663</c:v>
                </c:pt>
                <c:pt idx="27">
                  <c:v>2010.4415525114155</c:v>
                </c:pt>
                <c:pt idx="28">
                  <c:v>2010.5237442922376</c:v>
                </c:pt>
                <c:pt idx="29">
                  <c:v>2010.6086757990868</c:v>
                </c:pt>
                <c:pt idx="30">
                  <c:v>2010.693607305936</c:v>
                </c:pt>
                <c:pt idx="31">
                  <c:v>2010.7757990867581</c:v>
                </c:pt>
                <c:pt idx="32">
                  <c:v>2010.8607305936073</c:v>
                </c:pt>
                <c:pt idx="33">
                  <c:v>2010.9430365296803</c:v>
                </c:pt>
                <c:pt idx="34">
                  <c:v>2011.0279680365297</c:v>
                </c:pt>
                <c:pt idx="35">
                  <c:v>2011.1128995433789</c:v>
                </c:pt>
                <c:pt idx="36">
                  <c:v>2011.1896118721461</c:v>
                </c:pt>
                <c:pt idx="37">
                  <c:v>2011.2744292237444</c:v>
                </c:pt>
                <c:pt idx="38">
                  <c:v>2011.3566210045663</c:v>
                </c:pt>
                <c:pt idx="39">
                  <c:v>2011.4415525114155</c:v>
                </c:pt>
                <c:pt idx="40">
                  <c:v>2011.5237442922376</c:v>
                </c:pt>
                <c:pt idx="41">
                  <c:v>2011.6086757990868</c:v>
                </c:pt>
                <c:pt idx="42">
                  <c:v>2011.693607305936</c:v>
                </c:pt>
                <c:pt idx="43">
                  <c:v>2011.7757990867581</c:v>
                </c:pt>
                <c:pt idx="44">
                  <c:v>2011.8607305936073</c:v>
                </c:pt>
                <c:pt idx="45">
                  <c:v>2011.9430365296803</c:v>
                </c:pt>
                <c:pt idx="46">
                  <c:v>2012.0279680365297</c:v>
                </c:pt>
                <c:pt idx="47">
                  <c:v>2012.1128995433789</c:v>
                </c:pt>
                <c:pt idx="48">
                  <c:v>2012.1923515981734</c:v>
                </c:pt>
                <c:pt idx="49">
                  <c:v>2012.2771689497717</c:v>
                </c:pt>
                <c:pt idx="50">
                  <c:v>2012.3593607305936</c:v>
                </c:pt>
                <c:pt idx="51">
                  <c:v>2012.4442922374428</c:v>
                </c:pt>
                <c:pt idx="52">
                  <c:v>2012.5264840182649</c:v>
                </c:pt>
                <c:pt idx="53">
                  <c:v>2012.6114155251141</c:v>
                </c:pt>
                <c:pt idx="54">
                  <c:v>2012.6963470319636</c:v>
                </c:pt>
                <c:pt idx="55">
                  <c:v>2012.7785388127854</c:v>
                </c:pt>
                <c:pt idx="56">
                  <c:v>2012.8634703196346</c:v>
                </c:pt>
                <c:pt idx="57">
                  <c:v>2012.9457762557079</c:v>
                </c:pt>
                <c:pt idx="58">
                  <c:v>2013.0307077625571</c:v>
                </c:pt>
                <c:pt idx="59">
                  <c:v>2013.1156392694063</c:v>
                </c:pt>
                <c:pt idx="60">
                  <c:v>2013.1923515981734</c:v>
                </c:pt>
                <c:pt idx="61">
                  <c:v>2013.2771689497717</c:v>
                </c:pt>
                <c:pt idx="62">
                  <c:v>2013.3593607305936</c:v>
                </c:pt>
                <c:pt idx="63">
                  <c:v>2013.4442922374428</c:v>
                </c:pt>
                <c:pt idx="64">
                  <c:v>2013.5264840182649</c:v>
                </c:pt>
                <c:pt idx="65">
                  <c:v>2013.6114155251141</c:v>
                </c:pt>
                <c:pt idx="66">
                  <c:v>2013.6963470319636</c:v>
                </c:pt>
                <c:pt idx="67">
                  <c:v>2013.7785388127854</c:v>
                </c:pt>
                <c:pt idx="68">
                  <c:v>2013.8634703196346</c:v>
                </c:pt>
                <c:pt idx="69">
                  <c:v>2013.9457762557079</c:v>
                </c:pt>
                <c:pt idx="70">
                  <c:v>2014.0307077625571</c:v>
                </c:pt>
                <c:pt idx="71">
                  <c:v>2014.1156392694063</c:v>
                </c:pt>
                <c:pt idx="72">
                  <c:v>2014.1923515981734</c:v>
                </c:pt>
                <c:pt idx="73">
                  <c:v>2014.2771689497717</c:v>
                </c:pt>
                <c:pt idx="74">
                  <c:v>2014.3593607305936</c:v>
                </c:pt>
                <c:pt idx="75">
                  <c:v>2014.4442922374428</c:v>
                </c:pt>
                <c:pt idx="76">
                  <c:v>2014.5264840182649</c:v>
                </c:pt>
                <c:pt idx="77">
                  <c:v>2014.6114155251141</c:v>
                </c:pt>
                <c:pt idx="78">
                  <c:v>2014.6963470319636</c:v>
                </c:pt>
                <c:pt idx="79">
                  <c:v>2014.7785388127854</c:v>
                </c:pt>
                <c:pt idx="80">
                  <c:v>2014.8634703196346</c:v>
                </c:pt>
                <c:pt idx="81">
                  <c:v>2014.9457762557079</c:v>
                </c:pt>
                <c:pt idx="82">
                  <c:v>2015.0307077625571</c:v>
                </c:pt>
                <c:pt idx="83">
                  <c:v>2015.1156392694063</c:v>
                </c:pt>
                <c:pt idx="84">
                  <c:v>2015.1923515981734</c:v>
                </c:pt>
                <c:pt idx="85">
                  <c:v>2015.2771689497717</c:v>
                </c:pt>
                <c:pt idx="86">
                  <c:v>2015.3593607305936</c:v>
                </c:pt>
                <c:pt idx="87">
                  <c:v>2015.4442922374428</c:v>
                </c:pt>
                <c:pt idx="88">
                  <c:v>2015.5264840182649</c:v>
                </c:pt>
                <c:pt idx="89">
                  <c:v>2015.6114155251141</c:v>
                </c:pt>
                <c:pt idx="90">
                  <c:v>2015.6963470319636</c:v>
                </c:pt>
                <c:pt idx="91">
                  <c:v>2015.7785388127854</c:v>
                </c:pt>
                <c:pt idx="92">
                  <c:v>2015.8634703196346</c:v>
                </c:pt>
                <c:pt idx="93">
                  <c:v>2015.9457762557079</c:v>
                </c:pt>
                <c:pt idx="94">
                  <c:v>2016.0307077625571</c:v>
                </c:pt>
                <c:pt idx="95">
                  <c:v>2016.1156392694063</c:v>
                </c:pt>
                <c:pt idx="96">
                  <c:v>2016.1950913242008</c:v>
                </c:pt>
                <c:pt idx="97">
                  <c:v>2016.2799086757991</c:v>
                </c:pt>
                <c:pt idx="98">
                  <c:v>2016.362100456621</c:v>
                </c:pt>
                <c:pt idx="99">
                  <c:v>2016.4470319634704</c:v>
                </c:pt>
                <c:pt idx="100">
                  <c:v>2016.5292237442923</c:v>
                </c:pt>
                <c:pt idx="101">
                  <c:v>2016.6141552511415</c:v>
                </c:pt>
                <c:pt idx="102">
                  <c:v>2016.6990867579909</c:v>
                </c:pt>
                <c:pt idx="103">
                  <c:v>2016.7812785388128</c:v>
                </c:pt>
                <c:pt idx="104">
                  <c:v>2016.866210045662</c:v>
                </c:pt>
                <c:pt idx="105">
                  <c:v>2016.9485159817352</c:v>
                </c:pt>
                <c:pt idx="106">
                  <c:v>2017.0334474885844</c:v>
                </c:pt>
                <c:pt idx="107">
                  <c:v>2017.1183789954339</c:v>
                </c:pt>
                <c:pt idx="108">
                  <c:v>2017.1950913242008</c:v>
                </c:pt>
                <c:pt idx="109">
                  <c:v>2017.2799086757991</c:v>
                </c:pt>
                <c:pt idx="110">
                  <c:v>2017.362100456621</c:v>
                </c:pt>
                <c:pt idx="111">
                  <c:v>2017.4470319634704</c:v>
                </c:pt>
                <c:pt idx="112">
                  <c:v>2017.5292237442923</c:v>
                </c:pt>
                <c:pt idx="113">
                  <c:v>2017.6141552511415</c:v>
                </c:pt>
                <c:pt idx="114">
                  <c:v>2017.6990867579909</c:v>
                </c:pt>
                <c:pt idx="115">
                  <c:v>2017.7812785388128</c:v>
                </c:pt>
                <c:pt idx="116">
                  <c:v>2017.866210045662</c:v>
                </c:pt>
                <c:pt idx="117">
                  <c:v>2017.9485159817352</c:v>
                </c:pt>
                <c:pt idx="118">
                  <c:v>2018.0334474885844</c:v>
                </c:pt>
                <c:pt idx="119">
                  <c:v>2018.1183789954339</c:v>
                </c:pt>
                <c:pt idx="120">
                  <c:v>2018.1950913242008</c:v>
                </c:pt>
                <c:pt idx="121">
                  <c:v>2018.2799086757991</c:v>
                </c:pt>
                <c:pt idx="122">
                  <c:v>2018.362100456621</c:v>
                </c:pt>
                <c:pt idx="123">
                  <c:v>2018.4470319634704</c:v>
                </c:pt>
                <c:pt idx="124">
                  <c:v>2018.5292237442923</c:v>
                </c:pt>
                <c:pt idx="125">
                  <c:v>2018.6141552511415</c:v>
                </c:pt>
                <c:pt idx="126">
                  <c:v>2018.6990867579909</c:v>
                </c:pt>
                <c:pt idx="127">
                  <c:v>2018.7812785388128</c:v>
                </c:pt>
                <c:pt idx="128">
                  <c:v>2018.866210045662</c:v>
                </c:pt>
                <c:pt idx="129">
                  <c:v>2018.9485159817352</c:v>
                </c:pt>
                <c:pt idx="130">
                  <c:v>2019.0334474885844</c:v>
                </c:pt>
                <c:pt idx="131">
                  <c:v>2019.1183789954339</c:v>
                </c:pt>
                <c:pt idx="132">
                  <c:v>2019.1950913242008</c:v>
                </c:pt>
                <c:pt idx="133">
                  <c:v>2019.2799086757991</c:v>
                </c:pt>
                <c:pt idx="134">
                  <c:v>2019.362100456621</c:v>
                </c:pt>
                <c:pt idx="135">
                  <c:v>2019.4470319634704</c:v>
                </c:pt>
                <c:pt idx="136">
                  <c:v>2019.5292237442923</c:v>
                </c:pt>
                <c:pt idx="137">
                  <c:v>2019.6141552511415</c:v>
                </c:pt>
                <c:pt idx="138">
                  <c:v>2019.6990867579909</c:v>
                </c:pt>
                <c:pt idx="139">
                  <c:v>2019.7812785388128</c:v>
                </c:pt>
                <c:pt idx="140">
                  <c:v>2019.866210045662</c:v>
                </c:pt>
                <c:pt idx="141">
                  <c:v>2019.9485159817352</c:v>
                </c:pt>
                <c:pt idx="142">
                  <c:v>2020.0334474885844</c:v>
                </c:pt>
                <c:pt idx="143">
                  <c:v>2020.1183789954339</c:v>
                </c:pt>
                <c:pt idx="144">
                  <c:v>2020.1978310502284</c:v>
                </c:pt>
                <c:pt idx="145">
                  <c:v>2020.2826484018265</c:v>
                </c:pt>
                <c:pt idx="146">
                  <c:v>2020.3648401826483</c:v>
                </c:pt>
                <c:pt idx="147">
                  <c:v>2020.4497716894978</c:v>
                </c:pt>
                <c:pt idx="148">
                  <c:v>2020.5319634703196</c:v>
                </c:pt>
                <c:pt idx="149">
                  <c:v>2020.6168949771688</c:v>
                </c:pt>
                <c:pt idx="150">
                  <c:v>2020.7018264840183</c:v>
                </c:pt>
                <c:pt idx="151">
                  <c:v>2020.7840182648401</c:v>
                </c:pt>
                <c:pt idx="152">
                  <c:v>2020.8689497716896</c:v>
                </c:pt>
                <c:pt idx="153">
                  <c:v>2020.9512557077626</c:v>
                </c:pt>
                <c:pt idx="154">
                  <c:v>2021.0361872146118</c:v>
                </c:pt>
                <c:pt idx="155">
                  <c:v>2021.1211187214612</c:v>
                </c:pt>
                <c:pt idx="156">
                  <c:v>2021.1978310502284</c:v>
                </c:pt>
                <c:pt idx="157">
                  <c:v>2021.2826484018265</c:v>
                </c:pt>
                <c:pt idx="158">
                  <c:v>2021.3648401826483</c:v>
                </c:pt>
                <c:pt idx="159">
                  <c:v>2021.4497716894978</c:v>
                </c:pt>
                <c:pt idx="160">
                  <c:v>2021.5319634703196</c:v>
                </c:pt>
                <c:pt idx="161">
                  <c:v>2021.6168949771688</c:v>
                </c:pt>
                <c:pt idx="162">
                  <c:v>2021.7018264840183</c:v>
                </c:pt>
                <c:pt idx="163">
                  <c:v>2021.7840182648401</c:v>
                </c:pt>
                <c:pt idx="164">
                  <c:v>2021.8689497716896</c:v>
                </c:pt>
                <c:pt idx="165">
                  <c:v>2021.9512557077626</c:v>
                </c:pt>
                <c:pt idx="166">
                  <c:v>2022.0361872146118</c:v>
                </c:pt>
                <c:pt idx="167">
                  <c:v>2022.1211187214612</c:v>
                </c:pt>
                <c:pt idx="168">
                  <c:v>2022.1978310502284</c:v>
                </c:pt>
                <c:pt idx="169">
                  <c:v>2022.2826484018265</c:v>
                </c:pt>
                <c:pt idx="170">
                  <c:v>2022.3648401826483</c:v>
                </c:pt>
                <c:pt idx="171">
                  <c:v>2022.4497716894978</c:v>
                </c:pt>
                <c:pt idx="172">
                  <c:v>2022.5319634703196</c:v>
                </c:pt>
                <c:pt idx="173">
                  <c:v>2022.6168949771688</c:v>
                </c:pt>
                <c:pt idx="174">
                  <c:v>2022.7018264840183</c:v>
                </c:pt>
                <c:pt idx="175">
                  <c:v>2022.7840182648401</c:v>
                </c:pt>
                <c:pt idx="176">
                  <c:v>2022.8689497716896</c:v>
                </c:pt>
                <c:pt idx="177">
                  <c:v>2022.9512557077626</c:v>
                </c:pt>
                <c:pt idx="178">
                  <c:v>2023.0361872146118</c:v>
                </c:pt>
                <c:pt idx="179">
                  <c:v>2023.1211187214612</c:v>
                </c:pt>
                <c:pt idx="180">
                  <c:v>2023.1978310502284</c:v>
                </c:pt>
                <c:pt idx="181">
                  <c:v>2023.2826484018265</c:v>
                </c:pt>
                <c:pt idx="182">
                  <c:v>2023.3648401826483</c:v>
                </c:pt>
                <c:pt idx="183">
                  <c:v>2023.4497716894978</c:v>
                </c:pt>
                <c:pt idx="184">
                  <c:v>2023.5319634703196</c:v>
                </c:pt>
                <c:pt idx="185">
                  <c:v>2023.6168949771688</c:v>
                </c:pt>
                <c:pt idx="186">
                  <c:v>2023.7018264840183</c:v>
                </c:pt>
                <c:pt idx="187">
                  <c:v>2023.7840182648401</c:v>
                </c:pt>
                <c:pt idx="188">
                  <c:v>2023.8689497716896</c:v>
                </c:pt>
                <c:pt idx="189">
                  <c:v>2023.9512557077626</c:v>
                </c:pt>
                <c:pt idx="190">
                  <c:v>2024.0361872146118</c:v>
                </c:pt>
                <c:pt idx="191">
                  <c:v>2024.1211187214612</c:v>
                </c:pt>
                <c:pt idx="192">
                  <c:v>2024.2005707762557</c:v>
                </c:pt>
                <c:pt idx="193">
                  <c:v>2024.2853881278538</c:v>
                </c:pt>
                <c:pt idx="194">
                  <c:v>2024.3675799086759</c:v>
                </c:pt>
                <c:pt idx="195">
                  <c:v>2024.4525114155251</c:v>
                </c:pt>
                <c:pt idx="196">
                  <c:v>2024.534703196347</c:v>
                </c:pt>
                <c:pt idx="197">
                  <c:v>2024.6196347031964</c:v>
                </c:pt>
                <c:pt idx="198">
                  <c:v>2024.7045662100456</c:v>
                </c:pt>
                <c:pt idx="199">
                  <c:v>2024.7867579908675</c:v>
                </c:pt>
                <c:pt idx="200">
                  <c:v>2024.8716894977169</c:v>
                </c:pt>
                <c:pt idx="201">
                  <c:v>2024.9539954337899</c:v>
                </c:pt>
                <c:pt idx="202">
                  <c:v>2025.0389269406392</c:v>
                </c:pt>
                <c:pt idx="203">
                  <c:v>2025.1238584474886</c:v>
                </c:pt>
                <c:pt idx="204">
                  <c:v>2025.2005707762557</c:v>
                </c:pt>
                <c:pt idx="205">
                  <c:v>2025.2853881278538</c:v>
                </c:pt>
                <c:pt idx="206">
                  <c:v>2025.3675799086759</c:v>
                </c:pt>
                <c:pt idx="207">
                  <c:v>2025.4525114155251</c:v>
                </c:pt>
                <c:pt idx="208">
                  <c:v>2025.534703196347</c:v>
                </c:pt>
                <c:pt idx="209">
                  <c:v>2025.6196347031964</c:v>
                </c:pt>
                <c:pt idx="210">
                  <c:v>2025.7045662100456</c:v>
                </c:pt>
                <c:pt idx="211">
                  <c:v>2025.7867579908675</c:v>
                </c:pt>
                <c:pt idx="212">
                  <c:v>2025.8716894977169</c:v>
                </c:pt>
                <c:pt idx="213">
                  <c:v>2025.9539954337899</c:v>
                </c:pt>
                <c:pt idx="214">
                  <c:v>2026.0389269406392</c:v>
                </c:pt>
                <c:pt idx="215">
                  <c:v>2026.12</c:v>
                </c:pt>
                <c:pt idx="216">
                  <c:v>2026.2</c:v>
                </c:pt>
              </c:numCache>
            </c:numRef>
          </c:xVal>
          <c:yVal>
            <c:numRef>
              <c:f>sra_size!$G$2:$G$218</c:f>
              <c:numCache>
                <c:formatCode>General</c:formatCode>
                <c:ptCount val="217"/>
                <c:pt idx="0">
                  <c:v>4.8039999999999999E-2</c:v>
                </c:pt>
                <c:pt idx="1">
                  <c:v>0.27581099999999997</c:v>
                </c:pt>
                <c:pt idx="2">
                  <c:v>0.28423500000000002</c:v>
                </c:pt>
                <c:pt idx="3">
                  <c:v>0.48947400000000002</c:v>
                </c:pt>
                <c:pt idx="4">
                  <c:v>1.6723840000000001</c:v>
                </c:pt>
                <c:pt idx="5">
                  <c:v>4.6995550000000001</c:v>
                </c:pt>
                <c:pt idx="6">
                  <c:v>7.4952940000000003</c:v>
                </c:pt>
                <c:pt idx="7">
                  <c:v>12.243179</c:v>
                </c:pt>
                <c:pt idx="8">
                  <c:v>12.446787</c:v>
                </c:pt>
                <c:pt idx="9">
                  <c:v>12.870647999999999</c:v>
                </c:pt>
                <c:pt idx="10">
                  <c:v>13.152265999999999</c:v>
                </c:pt>
                <c:pt idx="11">
                  <c:v>13.910653999999999</c:v>
                </c:pt>
                <c:pt idx="12">
                  <c:v>14.452030000000001</c:v>
                </c:pt>
                <c:pt idx="13">
                  <c:v>20.607012999999998</c:v>
                </c:pt>
                <c:pt idx="14">
                  <c:v>21.456901999999999</c:v>
                </c:pt>
                <c:pt idx="15">
                  <c:v>22.869916</c:v>
                </c:pt>
                <c:pt idx="16">
                  <c:v>23.133327999999999</c:v>
                </c:pt>
                <c:pt idx="17">
                  <c:v>23.78726</c:v>
                </c:pt>
                <c:pt idx="18">
                  <c:v>25.456887999999999</c:v>
                </c:pt>
                <c:pt idx="19">
                  <c:v>26.171645000000002</c:v>
                </c:pt>
                <c:pt idx="20">
                  <c:v>27.017598</c:v>
                </c:pt>
                <c:pt idx="21">
                  <c:v>28.424762999999999</c:v>
                </c:pt>
                <c:pt idx="22">
                  <c:v>30.847256999999999</c:v>
                </c:pt>
                <c:pt idx="23">
                  <c:v>38.330475999999997</c:v>
                </c:pt>
                <c:pt idx="24">
                  <c:v>43.918872</c:v>
                </c:pt>
                <c:pt idx="25">
                  <c:v>54.065466999999998</c:v>
                </c:pt>
                <c:pt idx="26">
                  <c:v>61.800310000000003</c:v>
                </c:pt>
                <c:pt idx="27">
                  <c:v>63.534917999999998</c:v>
                </c:pt>
                <c:pt idx="28">
                  <c:v>72.667077000000006</c:v>
                </c:pt>
                <c:pt idx="29">
                  <c:v>79.691588999999993</c:v>
                </c:pt>
                <c:pt idx="30">
                  <c:v>92.018009000000006</c:v>
                </c:pt>
                <c:pt idx="31">
                  <c:v>99.588976000000002</c:v>
                </c:pt>
                <c:pt idx="32">
                  <c:v>111.63417699999999</c:v>
                </c:pt>
                <c:pt idx="33">
                  <c:v>117.783542</c:v>
                </c:pt>
                <c:pt idx="34">
                  <c:v>121.36412</c:v>
                </c:pt>
                <c:pt idx="35">
                  <c:v>133.48263900000001</c:v>
                </c:pt>
                <c:pt idx="36">
                  <c:v>147.716238</c:v>
                </c:pt>
                <c:pt idx="37">
                  <c:v>153.305903</c:v>
                </c:pt>
                <c:pt idx="38">
                  <c:v>157.62238300000001</c:v>
                </c:pt>
                <c:pt idx="39">
                  <c:v>162.01002399999999</c:v>
                </c:pt>
                <c:pt idx="40">
                  <c:v>168.384522</c:v>
                </c:pt>
                <c:pt idx="41">
                  <c:v>173.8853</c:v>
                </c:pt>
                <c:pt idx="42">
                  <c:v>177.86125699999999</c:v>
                </c:pt>
                <c:pt idx="43">
                  <c:v>186.23629800000001</c:v>
                </c:pt>
                <c:pt idx="44">
                  <c:v>206.374269</c:v>
                </c:pt>
                <c:pt idx="45">
                  <c:v>216.05591000000001</c:v>
                </c:pt>
                <c:pt idx="46">
                  <c:v>225.48063200000001</c:v>
                </c:pt>
                <c:pt idx="47">
                  <c:v>234.71698000000001</c:v>
                </c:pt>
                <c:pt idx="48">
                  <c:v>252.48218499999999</c:v>
                </c:pt>
                <c:pt idx="49">
                  <c:v>302.83784100000003</c:v>
                </c:pt>
                <c:pt idx="50">
                  <c:v>325.95789400000001</c:v>
                </c:pt>
                <c:pt idx="51">
                  <c:v>384.13386800000001</c:v>
                </c:pt>
                <c:pt idx="52">
                  <c:v>455.92394400000001</c:v>
                </c:pt>
                <c:pt idx="53">
                  <c:v>522.11484800000005</c:v>
                </c:pt>
                <c:pt idx="54">
                  <c:v>558.47183900000005</c:v>
                </c:pt>
                <c:pt idx="55">
                  <c:v>583.77804700000002</c:v>
                </c:pt>
                <c:pt idx="56">
                  <c:v>635.516706</c:v>
                </c:pt>
                <c:pt idx="57">
                  <c:v>660.56222500000001</c:v>
                </c:pt>
                <c:pt idx="58">
                  <c:v>681.98133700000005</c:v>
                </c:pt>
                <c:pt idx="59">
                  <c:v>723.00738799999999</c:v>
                </c:pt>
                <c:pt idx="60">
                  <c:v>748.04509599999994</c:v>
                </c:pt>
                <c:pt idx="61">
                  <c:v>853.26065600000004</c:v>
                </c:pt>
                <c:pt idx="62">
                  <c:v>985.43970200000001</c:v>
                </c:pt>
                <c:pt idx="63">
                  <c:v>1014.855917</c:v>
                </c:pt>
                <c:pt idx="64">
                  <c:v>1035.6086419999999</c:v>
                </c:pt>
                <c:pt idx="65">
                  <c:v>1060.9952089999999</c:v>
                </c:pt>
                <c:pt idx="66">
                  <c:v>1090.4431070000001</c:v>
                </c:pt>
                <c:pt idx="67">
                  <c:v>1143.9265809999999</c:v>
                </c:pt>
                <c:pt idx="68">
                  <c:v>1187.80528</c:v>
                </c:pt>
                <c:pt idx="69">
                  <c:v>1211.823171</c:v>
                </c:pt>
                <c:pt idx="70">
                  <c:v>1285.7454499999999</c:v>
                </c:pt>
                <c:pt idx="71">
                  <c:v>1303.3860950000001</c:v>
                </c:pt>
                <c:pt idx="72">
                  <c:v>1342.120269</c:v>
                </c:pt>
                <c:pt idx="73">
                  <c:v>1373.876761</c:v>
                </c:pt>
                <c:pt idx="74">
                  <c:v>1441.3009890000001</c:v>
                </c:pt>
                <c:pt idx="75">
                  <c:v>1496.601586</c:v>
                </c:pt>
                <c:pt idx="76">
                  <c:v>1533.269765</c:v>
                </c:pt>
                <c:pt idx="77">
                  <c:v>1560.2322180000001</c:v>
                </c:pt>
                <c:pt idx="78">
                  <c:v>1602.6230800000001</c:v>
                </c:pt>
                <c:pt idx="79">
                  <c:v>1680.7150119999999</c:v>
                </c:pt>
                <c:pt idx="80">
                  <c:v>1711.8002819999999</c:v>
                </c:pt>
                <c:pt idx="81">
                  <c:v>1743.566219</c:v>
                </c:pt>
                <c:pt idx="82">
                  <c:v>1791.354963</c:v>
                </c:pt>
                <c:pt idx="83">
                  <c:v>1877.3975330000001</c:v>
                </c:pt>
                <c:pt idx="84">
                  <c:v>1935.8107030000001</c:v>
                </c:pt>
                <c:pt idx="85">
                  <c:v>1983.4775649999999</c:v>
                </c:pt>
                <c:pt idx="86">
                  <c:v>2047.597051</c:v>
                </c:pt>
                <c:pt idx="87">
                  <c:v>2107.0093879999999</c:v>
                </c:pt>
                <c:pt idx="88">
                  <c:v>2292.7284450000002</c:v>
                </c:pt>
                <c:pt idx="89">
                  <c:v>2339.621791</c:v>
                </c:pt>
                <c:pt idx="90">
                  <c:v>2390.9415530000001</c:v>
                </c:pt>
                <c:pt idx="91">
                  <c:v>2480.398792</c:v>
                </c:pt>
                <c:pt idx="92">
                  <c:v>2567.477934</c:v>
                </c:pt>
                <c:pt idx="93">
                  <c:v>2611.9349149999998</c:v>
                </c:pt>
                <c:pt idx="94">
                  <c:v>2745.219384</c:v>
                </c:pt>
                <c:pt idx="95">
                  <c:v>2794.0986800000001</c:v>
                </c:pt>
                <c:pt idx="96">
                  <c:v>2868.516372</c:v>
                </c:pt>
                <c:pt idx="97">
                  <c:v>2968.195463</c:v>
                </c:pt>
                <c:pt idx="98">
                  <c:v>3080.7194840000002</c:v>
                </c:pt>
                <c:pt idx="99">
                  <c:v>3170.4213289999998</c:v>
                </c:pt>
                <c:pt idx="100">
                  <c:v>3275.5911700000001</c:v>
                </c:pt>
                <c:pt idx="101">
                  <c:v>3391.3993380000002</c:v>
                </c:pt>
                <c:pt idx="102">
                  <c:v>3492.8762710000001</c:v>
                </c:pt>
                <c:pt idx="103">
                  <c:v>4263.4061760000004</c:v>
                </c:pt>
                <c:pt idx="104">
                  <c:v>4425.8709259999996</c:v>
                </c:pt>
                <c:pt idx="105">
                  <c:v>4576.5000540000001</c:v>
                </c:pt>
                <c:pt idx="106">
                  <c:v>4720.9149600000001</c:v>
                </c:pt>
                <c:pt idx="107">
                  <c:v>4800.6357900000003</c:v>
                </c:pt>
                <c:pt idx="108">
                  <c:v>4912.7363610000002</c:v>
                </c:pt>
                <c:pt idx="109">
                  <c:v>5248.9066890000004</c:v>
                </c:pt>
                <c:pt idx="110">
                  <c:v>5529.8378119999998</c:v>
                </c:pt>
                <c:pt idx="111">
                  <c:v>5678.8205770000004</c:v>
                </c:pt>
                <c:pt idx="112">
                  <c:v>5822.120226</c:v>
                </c:pt>
                <c:pt idx="113">
                  <c:v>5947.7151910000002</c:v>
                </c:pt>
                <c:pt idx="114">
                  <c:v>6160.8092120000001</c:v>
                </c:pt>
                <c:pt idx="115">
                  <c:v>6307.4445809999997</c:v>
                </c:pt>
                <c:pt idx="116">
                  <c:v>6447.4349190000003</c:v>
                </c:pt>
                <c:pt idx="117">
                  <c:v>6551.3307290000002</c:v>
                </c:pt>
                <c:pt idx="118">
                  <c:v>6664.758358</c:v>
                </c:pt>
                <c:pt idx="119">
                  <c:v>7041.2135049999997</c:v>
                </c:pt>
                <c:pt idx="120">
                  <c:v>7217.5271069999999</c:v>
                </c:pt>
                <c:pt idx="121">
                  <c:v>7533.4143690000001</c:v>
                </c:pt>
                <c:pt idx="122">
                  <c:v>7704.963976</c:v>
                </c:pt>
                <c:pt idx="123">
                  <c:v>7816.2997770000002</c:v>
                </c:pt>
                <c:pt idx="124">
                  <c:v>8026.1744600000002</c:v>
                </c:pt>
                <c:pt idx="125">
                  <c:v>8217.4544839999999</c:v>
                </c:pt>
                <c:pt idx="126">
                  <c:v>8356.7721590000001</c:v>
                </c:pt>
                <c:pt idx="127">
                  <c:v>8521.8297280000006</c:v>
                </c:pt>
                <c:pt idx="128">
                  <c:v>8761.7339819999997</c:v>
                </c:pt>
                <c:pt idx="129">
                  <c:v>9172.4253150000004</c:v>
                </c:pt>
                <c:pt idx="130">
                  <c:v>9571.8273769999996</c:v>
                </c:pt>
                <c:pt idx="131">
                  <c:v>9858.2529279999999</c:v>
                </c:pt>
                <c:pt idx="132">
                  <c:v>10193.666433</c:v>
                </c:pt>
                <c:pt idx="133">
                  <c:v>10331.707654</c:v>
                </c:pt>
                <c:pt idx="134">
                  <c:v>10513.935707000001</c:v>
                </c:pt>
                <c:pt idx="135">
                  <c:v>10888.316624999999</c:v>
                </c:pt>
                <c:pt idx="136">
                  <c:v>11058.207707</c:v>
                </c:pt>
                <c:pt idx="137">
                  <c:v>11223.772496</c:v>
                </c:pt>
                <c:pt idx="138">
                  <c:v>11557.586519</c:v>
                </c:pt>
                <c:pt idx="139">
                  <c:v>11873.248783999999</c:v>
                </c:pt>
                <c:pt idx="140">
                  <c:v>12209.701143</c:v>
                </c:pt>
                <c:pt idx="141">
                  <c:v>12460.549041</c:v>
                </c:pt>
                <c:pt idx="142">
                  <c:v>13050.256715</c:v>
                </c:pt>
                <c:pt idx="143">
                  <c:v>13331.329247</c:v>
                </c:pt>
                <c:pt idx="144">
                  <c:v>13736.956684999999</c:v>
                </c:pt>
                <c:pt idx="145">
                  <c:v>14021.889841</c:v>
                </c:pt>
                <c:pt idx="146">
                  <c:v>14382.008588999999</c:v>
                </c:pt>
                <c:pt idx="147">
                  <c:v>14644.271076000001</c:v>
                </c:pt>
                <c:pt idx="148">
                  <c:v>14901.232319999999</c:v>
                </c:pt>
                <c:pt idx="149">
                  <c:v>15212.931871999999</c:v>
                </c:pt>
                <c:pt idx="150">
                  <c:v>15454.984982</c:v>
                </c:pt>
                <c:pt idx="151">
                  <c:v>15698.163888999999</c:v>
                </c:pt>
                <c:pt idx="152">
                  <c:v>15905.779624000001</c:v>
                </c:pt>
                <c:pt idx="153">
                  <c:v>16153.400734999999</c:v>
                </c:pt>
                <c:pt idx="154">
                  <c:v>16799.260517999999</c:v>
                </c:pt>
                <c:pt idx="155">
                  <c:v>17052.553304000001</c:v>
                </c:pt>
                <c:pt idx="156">
                  <c:v>17375.162077000001</c:v>
                </c:pt>
                <c:pt idx="157">
                  <c:v>17611.307574999999</c:v>
                </c:pt>
                <c:pt idx="158">
                  <c:v>17987.37369</c:v>
                </c:pt>
                <c:pt idx="159">
                  <c:v>18279.736366000001</c:v>
                </c:pt>
                <c:pt idx="160">
                  <c:v>18498.902198</c:v>
                </c:pt>
                <c:pt idx="161">
                  <c:v>18786.04608</c:v>
                </c:pt>
                <c:pt idx="162">
                  <c:v>19196.619320000002</c:v>
                </c:pt>
                <c:pt idx="163">
                  <c:v>19543.091799000002</c:v>
                </c:pt>
                <c:pt idx="164">
                  <c:v>19834.738536000001</c:v>
                </c:pt>
                <c:pt idx="165">
                  <c:v>20155.118736</c:v>
                </c:pt>
                <c:pt idx="166">
                  <c:v>20486.774101999999</c:v>
                </c:pt>
                <c:pt idx="167">
                  <c:v>20769.861793</c:v>
                </c:pt>
                <c:pt idx="168">
                  <c:v>21080.568453</c:v>
                </c:pt>
                <c:pt idx="169">
                  <c:v>21472.600095000002</c:v>
                </c:pt>
                <c:pt idx="170">
                  <c:v>21855.962800000001</c:v>
                </c:pt>
                <c:pt idx="171">
                  <c:v>22223.89327</c:v>
                </c:pt>
                <c:pt idx="172">
                  <c:v>22567.584522000001</c:v>
                </c:pt>
                <c:pt idx="173">
                  <c:v>22946.283931000002</c:v>
                </c:pt>
                <c:pt idx="174">
                  <c:v>23244.354108</c:v>
                </c:pt>
                <c:pt idx="175">
                  <c:v>23511.890669</c:v>
                </c:pt>
                <c:pt idx="176">
                  <c:v>23866.177628000001</c:v>
                </c:pt>
                <c:pt idx="177">
                  <c:v>24257.565508</c:v>
                </c:pt>
                <c:pt idx="178">
                  <c:v>24699.013777</c:v>
                </c:pt>
                <c:pt idx="179">
                  <c:v>25047.811229999999</c:v>
                </c:pt>
                <c:pt idx="180">
                  <c:v>25417.083931000001</c:v>
                </c:pt>
                <c:pt idx="181">
                  <c:v>25731.378159</c:v>
                </c:pt>
                <c:pt idx="182">
                  <c:v>26067.337915</c:v>
                </c:pt>
                <c:pt idx="183">
                  <c:v>26418.458503999998</c:v>
                </c:pt>
                <c:pt idx="184">
                  <c:v>26812.438125000001</c:v>
                </c:pt>
                <c:pt idx="185">
                  <c:v>27289.504842999999</c:v>
                </c:pt>
                <c:pt idx="186">
                  <c:v>27962.128213</c:v>
                </c:pt>
                <c:pt idx="187">
                  <c:v>28387.122942999998</c:v>
                </c:pt>
                <c:pt idx="188">
                  <c:v>28797.041722999998</c:v>
                </c:pt>
                <c:pt idx="189">
                  <c:v>29294.763305</c:v>
                </c:pt>
                <c:pt idx="190">
                  <c:v>29786.444435000001</c:v>
                </c:pt>
                <c:pt idx="191">
                  <c:v>30222.805027999999</c:v>
                </c:pt>
                <c:pt idx="192">
                  <c:v>30672.040321</c:v>
                </c:pt>
                <c:pt idx="193">
                  <c:v>31075.256652</c:v>
                </c:pt>
                <c:pt idx="194">
                  <c:v>31947.422957999999</c:v>
                </c:pt>
                <c:pt idx="195">
                  <c:v>32460.337369000001</c:v>
                </c:pt>
                <c:pt idx="196">
                  <c:v>33195.981045</c:v>
                </c:pt>
                <c:pt idx="197">
                  <c:v>33787.549983999997</c:v>
                </c:pt>
                <c:pt idx="198">
                  <c:v>34358.356654000003</c:v>
                </c:pt>
                <c:pt idx="199">
                  <c:v>34984.252545000003</c:v>
                </c:pt>
                <c:pt idx="200">
                  <c:v>35588.839896999998</c:v>
                </c:pt>
                <c:pt idx="201">
                  <c:v>36117.687848000001</c:v>
                </c:pt>
                <c:pt idx="202">
                  <c:v>36677.969059000003</c:v>
                </c:pt>
                <c:pt idx="203">
                  <c:v>37181.824697999997</c:v>
                </c:pt>
                <c:pt idx="204">
                  <c:v>37738.531442</c:v>
                </c:pt>
                <c:pt idx="205">
                  <c:v>38472.381959999999</c:v>
                </c:pt>
                <c:pt idx="206">
                  <c:v>39100.820681999998</c:v>
                </c:pt>
                <c:pt idx="207">
                  <c:v>39692.366139999998</c:v>
                </c:pt>
                <c:pt idx="208">
                  <c:v>40312.607325999998</c:v>
                </c:pt>
                <c:pt idx="209">
                  <c:v>40953.880624999998</c:v>
                </c:pt>
                <c:pt idx="210">
                  <c:v>41784.723166000003</c:v>
                </c:pt>
                <c:pt idx="211">
                  <c:v>42321.920775999999</c:v>
                </c:pt>
                <c:pt idx="212">
                  <c:v>43075.853947000003</c:v>
                </c:pt>
                <c:pt idx="213">
                  <c:v>44394.063479999997</c:v>
                </c:pt>
                <c:pt idx="214">
                  <c:v>45134.293283999999</c:v>
                </c:pt>
                <c:pt idx="215">
                  <c:v>45882.732110999998</c:v>
                </c:pt>
                <c:pt idx="216">
                  <c:v>46256.828589999997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417-A240-A6B4-0C13C8523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4983999"/>
        <c:axId val="1473842079"/>
      </c:scatterChart>
      <c:valAx>
        <c:axId val="1424983999"/>
        <c:scaling>
          <c:orientation val="minMax"/>
          <c:max val="2026.5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473842079"/>
        <c:crosses val="autoZero"/>
        <c:crossBetween val="midCat"/>
        <c:majorUnit val="2"/>
        <c:minorUnit val="1"/>
      </c:valAx>
      <c:valAx>
        <c:axId val="147384207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dirty="0"/>
                  <a:t>Total Size (TB)</a:t>
                </a:r>
              </a:p>
            </c:rich>
          </c:tx>
          <c:layout>
            <c:manualLayout>
              <c:xMode val="edge"/>
              <c:yMode val="edge"/>
              <c:x val="2.2924668899878799E-2"/>
              <c:y val="0.195428089423827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en-CH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CH"/>
          </a:p>
        </c:txPr>
        <c:crossAx val="1424983999"/>
        <c:crosses val="autoZero"/>
        <c:crossBetween val="midCat"/>
        <c:majorUnit val="10000"/>
        <c:minorUnit val="2000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 i="0" baseline="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CH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sieve!$C$28:$C$31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0-6E4E-9E0F-7C255CE71D47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sieve!$D$28:$D$31</c:f>
              <c:numCache>
                <c:formatCode>General</c:formatCode>
                <c:ptCount val="4"/>
                <c:pt idx="0">
                  <c:v>1.4620315502230912</c:v>
                </c:pt>
                <c:pt idx="1">
                  <c:v>1.7797725132603577</c:v>
                </c:pt>
                <c:pt idx="2">
                  <c:v>2.7359138369483249</c:v>
                </c:pt>
                <c:pt idx="3">
                  <c:v>1.9237171582001131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80-6E4E-9E0F-7C255CE71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170BC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7F-2443-95E2-662E27B805C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A7F-2443-95E2-662E27B805C6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7F-2443-95E2-662E27B805C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A7F-2443-95E2-662E27B805C6}"/>
              </c:ext>
            </c:extLst>
          </c:dPt>
          <c:cat>
            <c:strRef>
              <c:f>energy!$D$43:$D$46</c:f>
              <c:strCache>
                <c:ptCount val="4"/>
                <c:pt idx="0">
                  <c:v>Perf-Opt</c:v>
                </c:pt>
                <c:pt idx="1">
                  <c:v>Acc-Opt</c:v>
                </c:pt>
                <c:pt idx="2">
                  <c:v>PIM</c:v>
                </c:pt>
                <c:pt idx="3">
                  <c:v>MegIS</c:v>
                </c:pt>
              </c:strCache>
            </c:strRef>
          </c:cat>
          <c:val>
            <c:numRef>
              <c:f>energy!$E$43:$E$46</c:f>
              <c:numCache>
                <c:formatCode>General</c:formatCode>
                <c:ptCount val="4"/>
                <c:pt idx="0">
                  <c:v>1</c:v>
                </c:pt>
                <c:pt idx="1">
                  <c:v>0.35526315789473689</c:v>
                </c:pt>
                <c:pt idx="2">
                  <c:v>2.8421052631578951</c:v>
                </c:pt>
                <c:pt idx="3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F-2443-95E2-662E27B80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721503"/>
        <c:axId val="608604735"/>
      </c:barChart>
      <c:catAx>
        <c:axId val="608721503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08604735"/>
        <c:crosses val="autoZero"/>
        <c:auto val="1"/>
        <c:lblAlgn val="ctr"/>
        <c:lblOffset val="100"/>
        <c:noMultiLvlLbl val="0"/>
      </c:catAx>
      <c:valAx>
        <c:axId val="608604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08721503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C57-9D46-A46E-68738C39AC90}"/>
              </c:ext>
            </c:extLst>
          </c:dPt>
          <c:dPt>
            <c:idx val="1"/>
            <c:invertIfNegative val="0"/>
            <c:bubble3D val="0"/>
            <c:spPr>
              <a:solidFill>
                <a:srgbClr val="AFABAB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C57-9D46-A46E-68738C39AC90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57-9D46-A46E-68738C39AC90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AFABAB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57-9D46-A46E-68738C39AC9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C57-9D46-A46E-68738C39AC90}"/>
              </c:ext>
            </c:extLst>
          </c:dPt>
          <c:cat>
            <c:strRef>
              <c:f>'HE-CE'!$B$68:$F$68</c:f>
              <c:strCache>
                <c:ptCount val="5"/>
                <c:pt idx="0">
                  <c:v>Perf-Opt ($)</c:v>
                </c:pt>
                <c:pt idx="1">
                  <c:v>Acc-Opt ($)</c:v>
                </c:pt>
                <c:pt idx="2">
                  <c:v>Perf-Opt($$$)</c:v>
                </c:pt>
                <c:pt idx="3">
                  <c:v>Acc-Opt ($$$)</c:v>
                </c:pt>
                <c:pt idx="4">
                  <c:v>MegIS ($)</c:v>
                </c:pt>
              </c:strCache>
            </c:strRef>
          </c:cat>
          <c:val>
            <c:numRef>
              <c:f>'HE-CE'!$B$69:$F$69</c:f>
              <c:numCache>
                <c:formatCode>General</c:formatCode>
                <c:ptCount val="5"/>
                <c:pt idx="0">
                  <c:v>1</c:v>
                </c:pt>
                <c:pt idx="1">
                  <c:v>0.81323741847576647</c:v>
                </c:pt>
                <c:pt idx="2">
                  <c:v>6.8304056727777489</c:v>
                </c:pt>
                <c:pt idx="3">
                  <c:v>2.2454299190556797</c:v>
                </c:pt>
                <c:pt idx="4">
                  <c:v>16.175597899481339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7-9D46-A46E-68738C39A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3962672"/>
        <c:axId val="1234089872"/>
      </c:barChart>
      <c:catAx>
        <c:axId val="12339626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234089872"/>
        <c:crosses val="autoZero"/>
        <c:auto val="1"/>
        <c:lblAlgn val="ctr"/>
        <c:lblOffset val="100"/>
        <c:noMultiLvlLbl val="0"/>
      </c:catAx>
      <c:valAx>
        <c:axId val="123408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339626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03835913919892E-2"/>
          <c:y val="0.1983728864072398"/>
          <c:w val="0.42777414376892753"/>
          <c:h val="0.627108936086072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main!$J$4</c:f>
              <c:strCache>
                <c:ptCount val="1"/>
                <c:pt idx="0">
                  <c:v>Fulgor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main!$J$5:$J$8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2A-2B42-BA7F-CBC90CDF6D76}"/>
            </c:ext>
          </c:extLst>
        </c:ser>
        <c:ser>
          <c:idx val="1"/>
          <c:order val="1"/>
          <c:tx>
            <c:strRef>
              <c:f>main!$K$4</c:f>
              <c:strCache>
                <c:ptCount val="1"/>
                <c:pt idx="0">
                  <c:v>MetaGraph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main!$K$5:$K$8</c:f>
              <c:numCache>
                <c:formatCode>General</c:formatCode>
                <c:ptCount val="4"/>
                <c:pt idx="0">
                  <c:v>0.62277708115037644</c:v>
                </c:pt>
                <c:pt idx="1">
                  <c:v>0.73413130885845412</c:v>
                </c:pt>
                <c:pt idx="2">
                  <c:v>0.77147411217520978</c:v>
                </c:pt>
                <c:pt idx="3">
                  <c:v>0.70654947010540536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2A-2B42-BA7F-CBC90CDF6D76}"/>
            </c:ext>
          </c:extLst>
        </c:ser>
        <c:ser>
          <c:idx val="3"/>
          <c:order val="2"/>
          <c:tx>
            <c:strRef>
              <c:f>main!$M$4</c:f>
              <c:strCache>
                <c:ptCount val="1"/>
                <c:pt idx="0">
                  <c:v>GRAINS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main!$I$5:$I$8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main!$M$5:$M$8</c:f>
              <c:numCache>
                <c:formatCode>General</c:formatCode>
                <c:ptCount val="4"/>
                <c:pt idx="0">
                  <c:v>4.0609886355721185</c:v>
                </c:pt>
                <c:pt idx="1">
                  <c:v>8.5633936052251496</c:v>
                </c:pt>
                <c:pt idx="2">
                  <c:v>17.240395552864356</c:v>
                </c:pt>
                <c:pt idx="3">
                  <c:v>8.4322143007195223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2A-2B42-BA7F-CBC90CDF6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5.2749645559730184E-2"/>
          <c:y val="5.0133395804408225E-2"/>
          <c:w val="0.91485792198493643"/>
          <c:h val="9.1762909201178647E-2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66276573492013"/>
          <c:y val="6.2366249126958366E-2"/>
          <c:w val="0.80786263712959094"/>
          <c:h val="0.73951388683949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main!$J$12</c:f>
              <c:strCache>
                <c:ptCount val="1"/>
                <c:pt idx="0">
                  <c:v>FG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main!$J$13:$J$16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9-194B-92F6-2867849FFB30}"/>
            </c:ext>
          </c:extLst>
        </c:ser>
        <c:ser>
          <c:idx val="1"/>
          <c:order val="1"/>
          <c:tx>
            <c:strRef>
              <c:f>main!$K$12</c:f>
              <c:strCache>
                <c:ptCount val="1"/>
                <c:pt idx="0">
                  <c:v>MG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main!$K$13:$K$16</c:f>
              <c:numCache>
                <c:formatCode>General</c:formatCode>
                <c:ptCount val="4"/>
                <c:pt idx="0">
                  <c:v>0.55420960384429863</c:v>
                </c:pt>
                <c:pt idx="1">
                  <c:v>0.68283555896973824</c:v>
                </c:pt>
                <c:pt idx="2">
                  <c:v>0.74413646661181232</c:v>
                </c:pt>
                <c:pt idx="3">
                  <c:v>0.6554621045595096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29-194B-92F6-2867849FFB30}"/>
            </c:ext>
          </c:extLst>
        </c:ser>
        <c:ser>
          <c:idx val="3"/>
          <c:order val="2"/>
          <c:tx>
            <c:strRef>
              <c:f>main!$M$12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main!$I$13:$I$16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main!$M$13:$M$16</c:f>
              <c:numCache>
                <c:formatCode>General</c:formatCode>
                <c:ptCount val="4"/>
                <c:pt idx="0">
                  <c:v>2.739077235355837</c:v>
                </c:pt>
                <c:pt idx="1">
                  <c:v>5.1960407707839584</c:v>
                </c:pt>
                <c:pt idx="2">
                  <c:v>11.980535133997527</c:v>
                </c:pt>
                <c:pt idx="3">
                  <c:v>5.5452059670100464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29-194B-92F6-2867849FF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10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03835913919892E-2"/>
          <c:y val="8.0771832649224676E-2"/>
          <c:w val="0.8902054768484603"/>
          <c:h val="0.6687622804680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pim!$G$5</c:f>
              <c:strCache>
                <c:ptCount val="1"/>
                <c:pt idx="0">
                  <c:v>IdealAccMem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pim!$F$6:$F$9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pim!$G$6:$G$9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8A-4B42-A57F-28B17D16EAFB}"/>
            </c:ext>
          </c:extLst>
        </c:ser>
        <c:ser>
          <c:idx val="1"/>
          <c:order val="1"/>
          <c:tx>
            <c:strRef>
              <c:f>pim!$H$5</c:f>
              <c:strCache>
                <c:ptCount val="1"/>
                <c:pt idx="0">
                  <c:v>GRAINS</c:v>
                </c:pt>
              </c:strCache>
            </c:strRef>
          </c:tx>
          <c:spPr>
            <a:solidFill>
              <a:srgbClr val="D3BFE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pim!$F$6:$F$9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pim!$H$6:$H$9</c:f>
              <c:numCache>
                <c:formatCode>General</c:formatCode>
                <c:ptCount val="4"/>
                <c:pt idx="0">
                  <c:v>2.8966566259512114</c:v>
                </c:pt>
                <c:pt idx="1">
                  <c:v>8.0711167227314995</c:v>
                </c:pt>
                <c:pt idx="2">
                  <c:v>17.016070041926977</c:v>
                </c:pt>
                <c:pt idx="3">
                  <c:v>7.3546718970926612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8A-4B42-A57F-28B17D16E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50"/>
        <c:noMultiLvlLbl val="0"/>
      </c:catAx>
      <c:valAx>
        <c:axId val="716424080"/>
        <c:scaling>
          <c:orientation val="minMax"/>
          <c:max val="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3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3707865516499204"/>
          <c:y val="0.32938003217004425"/>
          <c:w val="0.44284466700422254"/>
          <c:h val="0.16796103922596842"/>
        </c:manualLayout>
      </c:layout>
      <c:overlay val="0"/>
      <c:spPr>
        <a:solidFill>
          <a:sysClr val="window" lastClr="FFFFFF"/>
        </a:solidFill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66276573492013"/>
          <c:y val="6.5682107382295407E-2"/>
          <c:w val="0.86445280240781064"/>
          <c:h val="0.72925113478814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pim!$G$13</c:f>
              <c:strCache>
                <c:ptCount val="1"/>
                <c:pt idx="0">
                  <c:v>PIM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pim!$F$14:$F$17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pim!$G$14:$G$17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2-3F4B-9E92-68CAF23266C5}"/>
            </c:ext>
          </c:extLst>
        </c:ser>
        <c:ser>
          <c:idx val="1"/>
          <c:order val="1"/>
          <c:tx>
            <c:strRef>
              <c:f>pim!$H$13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rgbClr val="D3BFE4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pim!$F$14:$F$17</c:f>
              <c:strCache>
                <c:ptCount val="4"/>
                <c:pt idx="0">
                  <c:v>QL</c:v>
                </c:pt>
                <c:pt idx="1">
                  <c:v>QM</c:v>
                </c:pt>
                <c:pt idx="2">
                  <c:v>QS</c:v>
                </c:pt>
                <c:pt idx="3">
                  <c:v>GMean</c:v>
                </c:pt>
              </c:strCache>
            </c:strRef>
          </c:cat>
          <c:val>
            <c:numRef>
              <c:f>pim!$H$14:$H$17</c:f>
              <c:numCache>
                <c:formatCode>General</c:formatCode>
                <c:ptCount val="4"/>
                <c:pt idx="0">
                  <c:v>1.5184075316190513</c:v>
                </c:pt>
                <c:pt idx="1">
                  <c:v>4.6311150139511739</c:v>
                </c:pt>
                <c:pt idx="2">
                  <c:v>11.672767302445084</c:v>
                </c:pt>
                <c:pt idx="3">
                  <c:v>4.3459285439936464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02-3F4B-9E92-68CAF2326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16422352"/>
        <c:axId val="716424080"/>
      </c:barChart>
      <c:catAx>
        <c:axId val="7164223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716424080"/>
        <c:crosses val="autoZero"/>
        <c:auto val="1"/>
        <c:lblAlgn val="ctr"/>
        <c:lblOffset val="50"/>
        <c:noMultiLvlLbl val="0"/>
      </c:catAx>
      <c:valAx>
        <c:axId val="716424080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16422352"/>
        <c:crosses val="autoZero"/>
        <c:crossBetween val="between"/>
        <c:majorUnit val="2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'new-full'!$A$39</c:f>
              <c:strCache>
                <c:ptCount val="1"/>
                <c:pt idx="0">
                  <c:v>pigz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'new-full'!$B$39:$G$39</c:f>
              <c:numCache>
                <c:formatCode>General</c:formatCode>
                <c:ptCount val="6"/>
                <c:pt idx="0">
                  <c:v>0.32069640458005638</c:v>
                </c:pt>
                <c:pt idx="1">
                  <c:v>0.2201780264141166</c:v>
                </c:pt>
                <c:pt idx="2">
                  <c:v>0.52660634877469392</c:v>
                </c:pt>
                <c:pt idx="3">
                  <c:v>0.42172361045888451</c:v>
                </c:pt>
                <c:pt idx="4">
                  <c:v>0.22320724109748261</c:v>
                </c:pt>
                <c:pt idx="5">
                  <c:v>0.32271419611385505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0F-F842-9408-1EB4115A24D3}"/>
            </c:ext>
          </c:extLst>
        </c:ser>
        <c:ser>
          <c:idx val="1"/>
          <c:order val="1"/>
          <c:tx>
            <c:strRef>
              <c:f>'new-full'!$A$40</c:f>
              <c:strCache>
                <c:ptCount val="1"/>
                <c:pt idx="0">
                  <c:v>(N)Spr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5875">
              <a:solidFill>
                <a:schemeClr val="tx1">
                  <a:alpha val="98000"/>
                </a:schemeClr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'new-full'!$B$40:$G$40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0F-F842-9408-1EB4115A24D3}"/>
            </c:ext>
          </c:extLst>
        </c:ser>
        <c:ser>
          <c:idx val="2"/>
          <c:order val="2"/>
          <c:tx>
            <c:strRef>
              <c:f>'new-full'!$A$41</c:f>
              <c:strCache>
                <c:ptCount val="1"/>
                <c:pt idx="0">
                  <c:v>(N)SprAcc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'new-full'!$B$41:$G$41</c:f>
              <c:numCache>
                <c:formatCode>General</c:formatCode>
                <c:ptCount val="6"/>
                <c:pt idx="0">
                  <c:v>1.5352748255633506</c:v>
                </c:pt>
                <c:pt idx="1">
                  <c:v>1.2883875909571483</c:v>
                </c:pt>
                <c:pt idx="2">
                  <c:v>1.730194463354078</c:v>
                </c:pt>
                <c:pt idx="3">
                  <c:v>1.0860429689337237</c:v>
                </c:pt>
                <c:pt idx="4">
                  <c:v>1.0869201411635807</c:v>
                </c:pt>
                <c:pt idx="5">
                  <c:v>1.3221308681799522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0F-F842-9408-1EB4115A24D3}"/>
            </c:ext>
          </c:extLst>
        </c:ser>
        <c:ser>
          <c:idx val="3"/>
          <c:order val="3"/>
          <c:tx>
            <c:strRef>
              <c:f>'new-full'!$A$42</c:f>
              <c:strCache>
                <c:ptCount val="1"/>
                <c:pt idx="0">
                  <c:v>SAGe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'new-full'!$B$42:$G$42</c:f>
              <c:numCache>
                <c:formatCode>General</c:formatCode>
                <c:ptCount val="6"/>
                <c:pt idx="0">
                  <c:v>4.8537045976133859</c:v>
                </c:pt>
                <c:pt idx="1">
                  <c:v>2.2778602030402029</c:v>
                </c:pt>
                <c:pt idx="2">
                  <c:v>28.530211488676436</c:v>
                </c:pt>
                <c:pt idx="3">
                  <c:v>2.0725025928452605</c:v>
                </c:pt>
                <c:pt idx="4">
                  <c:v>1.5083751846151365</c:v>
                </c:pt>
                <c:pt idx="5">
                  <c:v>3.9699219833169326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0F-F842-9408-1EB4115A24D3}"/>
            </c:ext>
          </c:extLst>
        </c:ser>
        <c:ser>
          <c:idx val="4"/>
          <c:order val="4"/>
          <c:tx>
            <c:strRef>
              <c:f>'new-full'!$A$43</c:f>
              <c:strCache>
                <c:ptCount val="1"/>
                <c:pt idx="0">
                  <c:v>0TimeDec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'new-full'!$B$43:$G$43</c:f>
              <c:numCache>
                <c:formatCode>General</c:formatCode>
                <c:ptCount val="6"/>
                <c:pt idx="0">
                  <c:v>4.8537045976133859</c:v>
                </c:pt>
                <c:pt idx="1">
                  <c:v>2.2778602030402029</c:v>
                </c:pt>
                <c:pt idx="2">
                  <c:v>28.530211488676436</c:v>
                </c:pt>
                <c:pt idx="3">
                  <c:v>2.0725025928452605</c:v>
                </c:pt>
                <c:pt idx="4">
                  <c:v>1.5083751846151365</c:v>
                </c:pt>
                <c:pt idx="5">
                  <c:v>3.9699219833169326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0F-F842-9408-1EB4115A24D3}"/>
            </c:ext>
          </c:extLst>
        </c:ser>
        <c:ser>
          <c:idx val="5"/>
          <c:order val="5"/>
          <c:tx>
            <c:strRef>
              <c:f>'new-full'!$A$44</c:f>
              <c:strCache>
                <c:ptCount val="1"/>
                <c:pt idx="0">
                  <c:v>SAGeSSD+NDP</c:v>
                </c:pt>
              </c:strCache>
            </c:strRef>
          </c:tx>
          <c:spPr>
            <a:solidFill>
              <a:srgbClr val="E2F0D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'new-full'!$B$38:$G$38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'new-full'!$B$44:$G$44</c:f>
              <c:numCache>
                <c:formatCode>General</c:formatCode>
                <c:ptCount val="6"/>
                <c:pt idx="0">
                  <c:v>7.1781853091297743</c:v>
                </c:pt>
                <c:pt idx="1">
                  <c:v>10.386530714735104</c:v>
                </c:pt>
                <c:pt idx="2">
                  <c:v>51.931947071698204</c:v>
                </c:pt>
                <c:pt idx="3">
                  <c:v>2.0725025928452605</c:v>
                </c:pt>
                <c:pt idx="4">
                  <c:v>14.971860354281887</c:v>
                </c:pt>
                <c:pt idx="5">
                  <c:v>10.373806102330759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E0F-F842-9408-1EB4115A2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65756784"/>
        <c:axId val="776073568"/>
      </c:barChart>
      <c:catAx>
        <c:axId val="46575678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776073568"/>
        <c:crosses val="autoZero"/>
        <c:auto val="1"/>
        <c:lblAlgn val="ctr"/>
        <c:lblOffset val="100"/>
        <c:noMultiLvlLbl val="0"/>
      </c:catAx>
      <c:valAx>
        <c:axId val="776073568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65756784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6.0351176961073297E-2"/>
          <c:y val="5.6640997697087893E-2"/>
          <c:w val="0.92292731375199555"/>
          <c:h val="0.11225175362503978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759842565769668E-2"/>
          <c:y val="0.11125916109246491"/>
          <c:w val="0.77039499179600845"/>
          <c:h val="0.730250182340572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Sheet2!$Q$17</c:f>
              <c:strCache>
                <c:ptCount val="1"/>
                <c:pt idx="0">
                  <c:v>pigz</c:v>
                </c:pt>
              </c:strCache>
            </c:strRef>
          </c:tx>
          <c:spPr>
            <a:solidFill>
              <a:srgbClr val="305796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Sheet2!$R$17:$W$17</c:f>
              <c:numCache>
                <c:formatCode>General</c:formatCode>
                <c:ptCount val="6"/>
                <c:pt idx="0">
                  <c:v>0.25285220592078456</c:v>
                </c:pt>
                <c:pt idx="1">
                  <c:v>0.23041306434829081</c:v>
                </c:pt>
                <c:pt idx="2">
                  <c:v>0.38334676801246265</c:v>
                </c:pt>
                <c:pt idx="3">
                  <c:v>0.80656766782997291</c:v>
                </c:pt>
                <c:pt idx="4">
                  <c:v>0.4512585890250872</c:v>
                </c:pt>
                <c:pt idx="5">
                  <c:v>0.38194988934100554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F4-2647-B8D2-F4ABE8F079B5}"/>
            </c:ext>
          </c:extLst>
        </c:ser>
        <c:ser>
          <c:idx val="1"/>
          <c:order val="1"/>
          <c:tx>
            <c:strRef>
              <c:f>Sheet2!$Q$18</c:f>
              <c:strCache>
                <c:ptCount val="1"/>
                <c:pt idx="0">
                  <c:v>(N)Spr</c:v>
                </c:pt>
              </c:strCache>
            </c:strRef>
          </c:tx>
          <c:spPr>
            <a:solidFill>
              <a:srgbClr val="6190D9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Sheet2!$R$18:$W$18</c:f>
              <c:numCache>
                <c:formatCode>General</c:formatCode>
                <c:ptCount val="6"/>
                <c:pt idx="0">
                  <c:v>0.67476452782393403</c:v>
                </c:pt>
                <c:pt idx="1">
                  <c:v>0.80279986429975503</c:v>
                </c:pt>
                <c:pt idx="2">
                  <c:v>0.57936696528078313</c:v>
                </c:pt>
                <c:pt idx="3">
                  <c:v>0.92534725714042132</c:v>
                </c:pt>
                <c:pt idx="4">
                  <c:v>0.92732852053405479</c:v>
                </c:pt>
                <c:pt idx="5">
                  <c:v>0.76921956931670132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F4-2647-B8D2-F4ABE8F079B5}"/>
            </c:ext>
          </c:extLst>
        </c:ser>
        <c:ser>
          <c:idx val="3"/>
          <c:order val="2"/>
          <c:tx>
            <c:strRef>
              <c:f>Sheet2!$Q$20</c:f>
              <c:strCache>
                <c:ptCount val="1"/>
                <c:pt idx="0">
                  <c:v>SG</c:v>
                </c:pt>
              </c:strCache>
            </c:strRef>
          </c:tx>
          <c:spPr>
            <a:solidFill>
              <a:srgbClr val="74C476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Sheet2!$R$16:$W$16</c:f>
              <c:strCache>
                <c:ptCount val="6"/>
                <c:pt idx="0">
                  <c:v>RS1</c:v>
                </c:pt>
                <c:pt idx="1">
                  <c:v>RS2</c:v>
                </c:pt>
                <c:pt idx="2">
                  <c:v>RS3</c:v>
                </c:pt>
                <c:pt idx="3">
                  <c:v>RS4</c:v>
                </c:pt>
                <c:pt idx="4">
                  <c:v>RS5</c:v>
                </c:pt>
                <c:pt idx="5">
                  <c:v>GMean</c:v>
                </c:pt>
              </c:strCache>
            </c:strRef>
          </c:cat>
          <c:val>
            <c:numRef>
              <c:f>Sheet2!$R$20:$W$20</c:f>
              <c:numCache>
                <c:formatCode>General</c:formatCode>
                <c:ptCount val="6"/>
                <c:pt idx="0">
                  <c:v>9.3414674178798141</c:v>
                </c:pt>
                <c:pt idx="1">
                  <c:v>6.291909514549892</c:v>
                </c:pt>
                <c:pt idx="2">
                  <c:v>45.28815186091331</c:v>
                </c:pt>
                <c:pt idx="3">
                  <c:v>13.815837389580318</c:v>
                </c:pt>
                <c:pt idx="4">
                  <c:v>10.048790843756649</c:v>
                </c:pt>
                <c:pt idx="5">
                  <c:v>12.987771460241433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F4-2647-B8D2-F4ABE8F07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08225392"/>
        <c:axId val="408227120"/>
      </c:barChart>
      <c:catAx>
        <c:axId val="4082253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7120"/>
        <c:crosses val="autoZero"/>
        <c:auto val="1"/>
        <c:lblAlgn val="ctr"/>
        <c:lblOffset val="950"/>
        <c:noMultiLvlLbl val="0"/>
      </c:catAx>
      <c:valAx>
        <c:axId val="408227120"/>
        <c:scaling>
          <c:logBase val="10"/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round/>
            </a:ln>
            <a:effectLst/>
          </c:spPr>
        </c:minorGridlines>
        <c:numFmt formatCode="General" sourceLinked="1"/>
        <c:majorTickMark val="in"/>
        <c:minorTickMark val="in"/>
        <c:tickLblPos val="nextTo"/>
        <c:spPr>
          <a:noFill/>
          <a:ln w="952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0822539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86791971653348154"/>
          <c:y val="0.11354256485549609"/>
          <c:w val="0.12018750018533701"/>
          <c:h val="0.72856458020532888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+mn-lt"/>
        </a:defRPr>
      </a:pPr>
      <a:endParaRPr lang="en-CH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30702627688781"/>
          <c:y val="0.11601846551115116"/>
          <c:w val="0.84088454460433826"/>
          <c:h val="0.356801811849524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Sheet1!$E$5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B1-9E43-920E-3C6195AE9E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B1-9E43-920E-3C6195AE9E9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B1-9E43-920E-3C6195AE9E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B1-9E43-920E-3C6195AE9E91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B1-9E43-920E-3C6195AE9E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DB1-9E43-920E-3C6195AE9E91}"/>
              </c:ext>
            </c:extLst>
          </c:dPt>
          <c:cat>
            <c:multiLvlStrRef>
              <c:f>Sheet1!$C$6:$D$11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Sheet1!$E$6:$E$11</c:f>
              <c:numCache>
                <c:formatCode>General</c:formatCode>
                <c:ptCount val="6"/>
                <c:pt idx="0">
                  <c:v>170.17</c:v>
                </c:pt>
                <c:pt idx="1">
                  <c:v>69.239999999999995</c:v>
                </c:pt>
                <c:pt idx="2">
                  <c:v>154.65</c:v>
                </c:pt>
                <c:pt idx="3">
                  <c:v>74.709999999999994</c:v>
                </c:pt>
                <c:pt idx="4">
                  <c:v>159.07</c:v>
                </c:pt>
                <c:pt idx="5">
                  <c:v>73.31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DB1-9E43-920E-3C6195AE9E91}"/>
            </c:ext>
          </c:extLst>
        </c:ser>
        <c:ser>
          <c:idx val="1"/>
          <c:order val="1"/>
          <c:tx>
            <c:strRef>
              <c:f>Sheet1!$F$5</c:f>
              <c:strCache>
                <c:ptCount val="1"/>
                <c:pt idx="0">
                  <c:v>Alignment</c:v>
                </c:pt>
              </c:strCache>
            </c:strRef>
          </c:tx>
          <c:spPr>
            <a:noFill/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3DB1-9E43-920E-3C6195AE9E91}"/>
              </c:ext>
            </c:extLst>
          </c:dPt>
          <c:dPt>
            <c:idx val="1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3DB1-9E43-920E-3C6195AE9E91}"/>
              </c:ext>
            </c:extLst>
          </c:dPt>
          <c:dPt>
            <c:idx val="2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3DB1-9E43-920E-3C6195AE9E91}"/>
              </c:ext>
            </c:extLst>
          </c:dPt>
          <c:dPt>
            <c:idx val="3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3DB1-9E43-920E-3C6195AE9E91}"/>
              </c:ext>
            </c:extLst>
          </c:dPt>
          <c:dPt>
            <c:idx val="4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3DB1-9E43-920E-3C6195AE9E91}"/>
              </c:ext>
            </c:extLst>
          </c:dPt>
          <c:dPt>
            <c:idx val="5"/>
            <c:invertIfNegative val="0"/>
            <c:bubble3D val="0"/>
            <c:spPr>
              <a:noFill/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4-3DB1-9E43-920E-3C6195AE9E91}"/>
              </c:ext>
            </c:extLst>
          </c:dPt>
          <c:cat>
            <c:multiLvlStrRef>
              <c:f>Sheet1!$C$6:$D$11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Sheet1!$F$6:$F$11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3DB1-9E43-920E-3C6195AE9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88103712"/>
        <c:axId val="687965488"/>
      </c:barChart>
      <c:catAx>
        <c:axId val="6881037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87965488"/>
        <c:crosses val="autoZero"/>
        <c:auto val="1"/>
        <c:lblAlgn val="ctr"/>
        <c:lblOffset val="100"/>
        <c:noMultiLvlLbl val="0"/>
      </c:catAx>
      <c:valAx>
        <c:axId val="687965488"/>
        <c:scaling>
          <c:orientation val="minMax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8810371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7003499562557"/>
          <c:y val="6.1353023355655574E-2"/>
          <c:w val="0.74619663167104122"/>
          <c:h val="0.48460082133644872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2BE-B648-9698-7ADAADFE1BB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BE-B648-9698-7ADAADFE1BB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E-B648-9698-7ADAADFE1BB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C2BE-B648-9698-7ADAADFE1BB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2BE-B648-9698-7ADAADFE1BB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2BE-B648-9698-7ADAADFE1BB8}"/>
              </c:ext>
            </c:extLst>
          </c:dPt>
          <c:cat>
            <c:multiLvlStrRef>
              <c:f>Sheet1!$C$12:$D$17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Sheet1!$E$12:$E$17</c:f>
              <c:numCache>
                <c:formatCode>General</c:formatCode>
                <c:ptCount val="6"/>
                <c:pt idx="0">
                  <c:v>44</c:v>
                </c:pt>
                <c:pt idx="1">
                  <c:v>8.8000000000000007</c:v>
                </c:pt>
                <c:pt idx="2">
                  <c:v>6.2857142860000002</c:v>
                </c:pt>
                <c:pt idx="3">
                  <c:v>2.8229166669999999</c:v>
                </c:pt>
                <c:pt idx="4">
                  <c:v>4.2832298140000002</c:v>
                </c:pt>
                <c:pt idx="5">
                  <c:v>2.8229166669999999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BE-B648-9698-7ADAADFE1BB8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Sheet1!$C$12:$D$17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Sheet1!$F$12:$F$17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BE-B648-9698-7ADAADFE1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9304272"/>
        <c:axId val="409305920"/>
      </c:barChart>
      <c:catAx>
        <c:axId val="4093042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09305920"/>
        <c:crosses val="autoZero"/>
        <c:auto val="1"/>
        <c:lblAlgn val="ctr"/>
        <c:lblOffset val="100"/>
        <c:noMultiLvlLbl val="0"/>
      </c:catAx>
      <c:valAx>
        <c:axId val="40930592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4093042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042295956894479"/>
          <c:y val="5.5929350146776954E-2"/>
          <c:w val="0.8145753958998555"/>
          <c:h val="0.468986523714600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D-5E46-ABF0-332E1B93EE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D-5E46-ABF0-332E1B93EE8A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D-5E46-ABF0-332E1B93EE8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D-5E46-ABF0-332E1B93EE8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D-5E46-ABF0-332E1B93EE8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ED-5E46-ABF0-332E1B93EE8A}"/>
              </c:ext>
            </c:extLst>
          </c:dPt>
          <c:cat>
            <c:multiLvlStrRef>
              <c:f>Sheet2!$C$14:$D$19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Sheet2!$E$14:$E$19</c:f>
              <c:numCache>
                <c:formatCode>General</c:formatCode>
                <c:ptCount val="6"/>
                <c:pt idx="0">
                  <c:v>30.027999999999999</c:v>
                </c:pt>
                <c:pt idx="1">
                  <c:v>1.563958333</c:v>
                </c:pt>
                <c:pt idx="2">
                  <c:v>5.3620048269999998</c:v>
                </c:pt>
                <c:pt idx="3">
                  <c:v>0.78197916670000001</c:v>
                </c:pt>
                <c:pt idx="4">
                  <c:v>5.360004827</c:v>
                </c:pt>
                <c:pt idx="5">
                  <c:v>0.78197916670000001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ED-5E46-ABF0-332E1B93EE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390905183"/>
        <c:axId val="1391219183"/>
      </c:barChart>
      <c:catAx>
        <c:axId val="1390905183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391219183"/>
        <c:crossesAt val="0.1"/>
        <c:auto val="1"/>
        <c:lblAlgn val="ctr"/>
        <c:lblOffset val="110"/>
        <c:noMultiLvlLbl val="0"/>
      </c:catAx>
      <c:valAx>
        <c:axId val="1391219183"/>
        <c:scaling>
          <c:logBase val="10"/>
          <c:orientation val="minMax"/>
          <c:max val="100"/>
          <c:min val="0.1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90905183"/>
        <c:crosses val="autoZero"/>
        <c:crossBetween val="between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2295956894479"/>
          <c:y val="5.5929350146776954E-2"/>
          <c:w val="0.8145753958998555"/>
          <c:h val="0.4689865237146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Sheet2!$E$7</c:f>
              <c:strCache>
                <c:ptCount val="1"/>
                <c:pt idx="0">
                  <c:v>Time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D-5E46-ABF0-332E1B93EE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D-5E46-ABF0-332E1B93EE8A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D-5E46-ABF0-332E1B93EE8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D-5E46-ABF0-332E1B93EE8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D-5E46-ABF0-332E1B93EE8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AED-5E46-ABF0-332E1B93EE8A}"/>
              </c:ext>
            </c:extLst>
          </c:dPt>
          <c:cat>
            <c:multiLvlStrRef>
              <c:f>Sheet2!$C$8:$D$13</c:f>
              <c:multiLvlStrCache>
                <c:ptCount val="6"/>
                <c:lvl>
                  <c:pt idx="0">
                    <c:v>Base</c:v>
                  </c:pt>
                  <c:pt idx="1">
                    <c:v>GS</c:v>
                  </c:pt>
                  <c:pt idx="2">
                    <c:v>Base</c:v>
                  </c:pt>
                  <c:pt idx="3">
                    <c:v>GS</c:v>
                  </c:pt>
                  <c:pt idx="4">
                    <c:v>Base</c:v>
                  </c:pt>
                  <c:pt idx="5">
                    <c:v>GS</c:v>
                  </c:pt>
                </c:lvl>
                <c:lvl>
                  <c:pt idx="0">
                    <c:v>SSD-L</c:v>
                  </c:pt>
                  <c:pt idx="2">
                    <c:v>SSD-M</c:v>
                  </c:pt>
                  <c:pt idx="4">
                    <c:v>SSD-H</c:v>
                  </c:pt>
                </c:lvl>
              </c:multiLvlStrCache>
            </c:multiLvlStrRef>
          </c:cat>
          <c:val>
            <c:numRef>
              <c:f>Sheet2!$E$8:$E$13</c:f>
              <c:numCache>
                <c:formatCode>General</c:formatCode>
                <c:ptCount val="6"/>
                <c:pt idx="0">
                  <c:v>34.840000000000003</c:v>
                </c:pt>
                <c:pt idx="1">
                  <c:v>1.55375</c:v>
                </c:pt>
                <c:pt idx="2">
                  <c:v>22.55</c:v>
                </c:pt>
                <c:pt idx="3">
                  <c:v>0.77687499999999998</c:v>
                </c:pt>
                <c:pt idx="4">
                  <c:v>21.72</c:v>
                </c:pt>
                <c:pt idx="5">
                  <c:v>0.77687499999999998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ED-5E46-ABF0-332E1B93EE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390905183"/>
        <c:axId val="1391219183"/>
      </c:barChart>
      <c:catAx>
        <c:axId val="1390905183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391219183"/>
        <c:crossesAt val="0.1"/>
        <c:auto val="1"/>
        <c:lblAlgn val="ctr"/>
        <c:lblOffset val="110"/>
        <c:noMultiLvlLbl val="0"/>
      </c:catAx>
      <c:valAx>
        <c:axId val="1391219183"/>
        <c:scaling>
          <c:logBase val="10"/>
          <c:orientation val="minMax"/>
          <c:max val="100"/>
          <c:min val="0.1"/>
        </c:scaling>
        <c:delete val="0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390905183"/>
        <c:crosses val="autoZero"/>
        <c:crossBetween val="between"/>
        <c:minorUnit val="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5-8B46-BE30-D3E8ED01EA75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5-8B46-BE30-D3E8ED01EA75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C5-8B46-BE30-D3E8ED01E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BF-E343-BA74-BD9A30509537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BF-E343-BA74-BD9A30509537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E2F0D9"/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BF-E343-BA74-BD9A30509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0.11545307375635977"/>
          <c:w val="0.92049808706531777"/>
          <c:h val="0.720672916509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'main-result-sweep-inputs'!$J$42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'main-result-sweep-inputs'!$K$42:$N$42</c:f>
              <c:numCache>
                <c:formatCode>General</c:formatCode>
                <c:ptCount val="4"/>
                <c:pt idx="0">
                  <c:v>0.99999999810450313</c:v>
                </c:pt>
                <c:pt idx="1">
                  <c:v>0.99999999822560204</c:v>
                </c:pt>
                <c:pt idx="2">
                  <c:v>1</c:v>
                </c:pt>
                <c:pt idx="3">
                  <c:v>0.99999999877670176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8-3443-BB17-570B2EC54A59}"/>
            </c:ext>
          </c:extLst>
        </c:ser>
        <c:ser>
          <c:idx val="1"/>
          <c:order val="1"/>
          <c:tx>
            <c:strRef>
              <c:f>'main-result-sweep-inputs'!$J$43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'main-result-sweep-inputs'!$K$43:$N$43</c:f>
              <c:numCache>
                <c:formatCode>General</c:formatCode>
                <c:ptCount val="4"/>
                <c:pt idx="0">
                  <c:v>0.3835967636967928</c:v>
                </c:pt>
                <c:pt idx="1">
                  <c:v>0.29101259912289312</c:v>
                </c:pt>
                <c:pt idx="2">
                  <c:v>0.31974006594307702</c:v>
                </c:pt>
                <c:pt idx="3">
                  <c:v>0.32925162632429655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8-3443-BB17-570B2EC54A59}"/>
            </c:ext>
          </c:extLst>
        </c:ser>
        <c:ser>
          <c:idx val="6"/>
          <c:order val="2"/>
          <c:tx>
            <c:strRef>
              <c:f>'main-result-sweep-inputs'!$J$48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'main-result-sweep-inputs'!$K$48:$N$48</c:f>
              <c:numCache>
                <c:formatCode>General</c:formatCode>
                <c:ptCount val="4"/>
                <c:pt idx="0">
                  <c:v>2.6616608657722005</c:v>
                </c:pt>
                <c:pt idx="1">
                  <c:v>3.6664243098156817</c:v>
                </c:pt>
                <c:pt idx="2">
                  <c:v>6.5218270392284161</c:v>
                </c:pt>
                <c:pt idx="3">
                  <c:v>3.9925917650750353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48-3443-BB17-570B2EC54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2212447"/>
        <c:axId val="1482607263"/>
      </c:barChart>
      <c:catAx>
        <c:axId val="148221244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2607263"/>
        <c:crosses val="autoZero"/>
        <c:auto val="1"/>
        <c:lblAlgn val="ctr"/>
        <c:lblOffset val="100"/>
        <c:noMultiLvlLbl val="0"/>
      </c:catAx>
      <c:valAx>
        <c:axId val="1482607263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221244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sieve!$C$24:$C$27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A-914A-AA7D-EC3A04BD38F6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sieve!$D$24:$D$27</c:f>
              <c:numCache>
                <c:formatCode>General</c:formatCode>
                <c:ptCount val="4"/>
                <c:pt idx="0">
                  <c:v>4.8422208510883893</c:v>
                </c:pt>
                <c:pt idx="1">
                  <c:v>4.8446032869547722</c:v>
                </c:pt>
                <c:pt idx="2">
                  <c:v>5.059552539547937</c:v>
                </c:pt>
                <c:pt idx="3">
                  <c:v>4.9144128855047846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9A-914A-AA7D-EC3A04BD3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6C5A5C-AE39-B1EA-FC1A-1A28421F11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9C544-0D13-8CF0-29EF-86B08AB011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06CB0-A2D0-8844-BCEF-52E043DDE42E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9940B-7868-D2A0-5104-52DEEE8F0E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7FFD4-EA44-1878-C00D-8F3EA63DBB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9F18B-8E16-ED4D-854D-8FF358DC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 everyone, I am going to give you an overview of my thesis, titled “...”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F2200-637A-42DD-BD93-B45C1CFA40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55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this thesis, </a:t>
            </a:r>
            <a:br>
              <a:rPr lang="en-GB" dirty="0"/>
            </a:br>
            <a:r>
              <a:rPr lang="en-GB" dirty="0"/>
              <a:t>we identify major outstanding problems in </a:t>
            </a:r>
          </a:p>
          <a:p>
            <a:r>
              <a:rPr lang="en-GB" dirty="0"/>
              <a:t>accessing stored sequence data</a:t>
            </a:r>
          </a:p>
          <a:p>
            <a:r>
              <a:rPr lang="en-GB" dirty="0"/>
              <a:t>and feeding it to the analysis units.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689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has been significant effort into improving read mapping performance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efficient heuristics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hardware accelerators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various filters that prune reads that do not require expensive computation [CLICK].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these approaches address the computation overhead in read mapping [CLICK]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[While Reads Move]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 of them alleviate the data movement overhead from storage, whose impact becomes even larger when the computation overhead gets alleviated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754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43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40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Our key idea is to filter reads that do not require the expensive alignment computation in the storage system [CLICK] …</a:t>
            </a:r>
          </a:p>
          <a:p>
            <a:r>
              <a:rPr lang="en-GB" b="1" dirty="0"/>
              <a:t>[While Reads Move] T</a:t>
            </a:r>
            <a:r>
              <a:rPr lang="en-CH" b="1" dirty="0"/>
              <a:t>o fundamentally reduce </a:t>
            </a:r>
            <a:r>
              <a:rPr lang="en-CH" dirty="0"/>
              <a:t>the data movement overhead of read mapping</a:t>
            </a:r>
          </a:p>
          <a:p>
            <a:endParaRPr lang="en-GB" b="1" dirty="0"/>
          </a:p>
          <a:p>
            <a:r>
              <a:rPr lang="en-GB" dirty="0"/>
              <a:t>E</a:t>
            </a:r>
            <a:r>
              <a:rPr lang="en-CH" dirty="0"/>
              <a:t>xamples of the reads that not require the costlt alignment step</a:t>
            </a:r>
          </a:p>
          <a:p>
            <a:endParaRPr lang="en-CH" dirty="0"/>
          </a:p>
          <a:p>
            <a:r>
              <a:rPr lang="en-GB" dirty="0"/>
              <a:t>Exactly-matching reads to the reference genome that do not need approximate string matching performed during alignment</a:t>
            </a:r>
          </a:p>
          <a:p>
            <a:endParaRPr lang="en-GB" dirty="0"/>
          </a:p>
          <a:p>
            <a:r>
              <a:rPr lang="en-GB" dirty="0"/>
              <a:t>Non-matching reads that have no potential matching locations in the reference genome hence skip the </a:t>
            </a:r>
            <a:r>
              <a:rPr lang="en-GB" dirty="0" err="1"/>
              <a:t>alignemt</a:t>
            </a:r>
            <a:r>
              <a:rPr lang="en-GB" dirty="0"/>
              <a:t> step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21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Mapping reads to reference genome requires expensive computation on large datasets. </a:t>
            </a:r>
          </a:p>
          <a:p>
            <a:r>
              <a:rPr lang="en-GB" b="1" dirty="0"/>
              <a:t>[CLICK]  The search space in the </a:t>
            </a:r>
            <a:r>
              <a:rPr lang="en-GB" dirty="0"/>
              <a:t>Reference genome can be very large (for example  the human reference genome contains more than three billion characters). </a:t>
            </a:r>
          </a:p>
          <a:p>
            <a:endParaRPr lang="en-GB" dirty="0"/>
          </a:p>
          <a:p>
            <a:r>
              <a:rPr lang="en-GB" b="1" dirty="0"/>
              <a:t>[CLICK] </a:t>
            </a:r>
            <a:r>
              <a:rPr lang="en-GB" dirty="0"/>
              <a:t>Therefore, read mappers typically use an index of the reference genome to reduce the search space. This index contains unique 𝑘-length </a:t>
            </a:r>
            <a:r>
              <a:rPr lang="en-GB" dirty="0" err="1"/>
              <a:t>subsequences</a:t>
            </a:r>
            <a:r>
              <a:rPr lang="en-GB" dirty="0"/>
              <a:t> (</a:t>
            </a:r>
            <a:r>
              <a:rPr lang="en-GB" b="1" dirty="0"/>
              <a:t>[CLICK]  </a:t>
            </a:r>
            <a:r>
              <a:rPr lang="en-GB" dirty="0"/>
              <a:t>called 𝑘-</a:t>
            </a:r>
            <a:r>
              <a:rPr lang="en-GB" dirty="0" err="1"/>
              <a:t>mers</a:t>
            </a:r>
            <a:r>
              <a:rPr lang="en-GB" dirty="0"/>
              <a:t>) extracted from the reference genome, </a:t>
            </a:r>
            <a:r>
              <a:rPr lang="en-GB" b="1" dirty="0"/>
              <a:t>[CLICK]  </a:t>
            </a:r>
            <a:r>
              <a:rPr lang="en-GB" dirty="0"/>
              <a:t>and locations of these 𝑘-</a:t>
            </a:r>
            <a:r>
              <a:rPr lang="en-GB" dirty="0" err="1"/>
              <a:t>mers</a:t>
            </a:r>
            <a:r>
              <a:rPr lang="en-GB" dirty="0"/>
              <a:t> in the reference genome.</a:t>
            </a:r>
          </a:p>
          <a:p>
            <a:endParaRPr lang="en-GB" dirty="0"/>
          </a:p>
          <a:p>
            <a:r>
              <a:rPr lang="en-GB" dirty="0"/>
              <a:t>Read mapping is a three step process. State-of-the-art read mappers involve several heuristics to reduce the cost of expensive alignment computation.</a:t>
            </a:r>
          </a:p>
          <a:p>
            <a:r>
              <a:rPr lang="en-GB" b="1" dirty="0"/>
              <a:t>[CLICK] </a:t>
            </a:r>
            <a:r>
              <a:rPr lang="en-GB" dirty="0"/>
              <a:t>In the first step (seeding), the mapper determines the  potential matching locations (seeds) in the large reference genome where the read could map. </a:t>
            </a:r>
          </a:p>
          <a:p>
            <a:r>
              <a:rPr lang="en-GB" b="1" dirty="0"/>
              <a:t>[CLICK] </a:t>
            </a:r>
            <a:r>
              <a:rPr lang="en-GB" dirty="0"/>
              <a:t>To do so, the read mapper extracts k-</a:t>
            </a:r>
            <a:r>
              <a:rPr lang="en-GB" dirty="0" err="1"/>
              <a:t>mers</a:t>
            </a:r>
            <a:r>
              <a:rPr lang="en-GB" dirty="0"/>
              <a:t> from the read </a:t>
            </a:r>
            <a:r>
              <a:rPr lang="en-GB" b="1" dirty="0"/>
              <a:t>[CLICK]  </a:t>
            </a:r>
            <a:r>
              <a:rPr lang="en-GB" dirty="0"/>
              <a:t>and looks up the k-</a:t>
            </a:r>
            <a:r>
              <a:rPr lang="en-GB" dirty="0" err="1"/>
              <a:t>mer</a:t>
            </a:r>
            <a:r>
              <a:rPr lang="en-GB" dirty="0"/>
              <a:t> fetched from a read in the reference index. </a:t>
            </a:r>
            <a:r>
              <a:rPr lang="en-GB" b="1" dirty="0"/>
              <a:t>[CLICK] </a:t>
            </a:r>
            <a:r>
              <a:rPr lang="en-GB" dirty="0"/>
              <a:t>For all the k-</a:t>
            </a:r>
            <a:r>
              <a:rPr lang="en-GB" dirty="0" err="1"/>
              <a:t>mers</a:t>
            </a:r>
            <a:r>
              <a:rPr lang="en-GB" dirty="0"/>
              <a:t> that hit in the index, the read mapper marks the locations of them in the reference genome as the read’s potential matching locations (or seeds).</a:t>
            </a:r>
          </a:p>
          <a:p>
            <a:endParaRPr lang="en-GB" dirty="0"/>
          </a:p>
          <a:p>
            <a:r>
              <a:rPr lang="en-GB" dirty="0"/>
              <a:t>To further reduce the cost of the computationally-expensive alignment, the read mapper performs a second step </a:t>
            </a:r>
            <a:r>
              <a:rPr lang="en-GB" b="1" dirty="0"/>
              <a:t>[CLICK] </a:t>
            </a:r>
            <a:r>
              <a:rPr lang="en-GB" dirty="0"/>
              <a:t>, called chaining or seed filtering, in which the mapper </a:t>
            </a:r>
            <a:r>
              <a:rPr lang="en-GB" b="1" dirty="0"/>
              <a:t>[CLICK] </a:t>
            </a:r>
            <a:r>
              <a:rPr lang="en-GB" dirty="0"/>
              <a:t>prunes the seeds in the reference to which the read  would not align using a simple approximation of the alignment score. </a:t>
            </a:r>
          </a:p>
          <a:p>
            <a:r>
              <a:rPr lang="en-GB" dirty="0"/>
              <a:t>At the end of this step, the reads that have all their locations filtered, skip the third step.</a:t>
            </a:r>
          </a:p>
          <a:p>
            <a:endParaRPr lang="en-GB" dirty="0"/>
          </a:p>
          <a:p>
            <a:r>
              <a:rPr lang="en-GB" b="1" dirty="0"/>
              <a:t>[CLICK] For the remaining reads, </a:t>
            </a:r>
            <a:r>
              <a:rPr lang="en-GB" b="0" dirty="0"/>
              <a:t>the </a:t>
            </a:r>
            <a:r>
              <a:rPr lang="en-GB" b="0" dirty="0" err="1"/>
              <a:t>thitd</a:t>
            </a:r>
            <a:r>
              <a:rPr lang="en-GB" b="0" dirty="0"/>
              <a:t> step, which is the costly alignment</a:t>
            </a:r>
            <a:r>
              <a:rPr lang="en-GB" dirty="0"/>
              <a:t>, determines the exact differences between a read and the reference genome </a:t>
            </a:r>
            <a:r>
              <a:rPr lang="en-GB" b="1" dirty="0"/>
              <a:t>[CLICK] via approximate string matching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83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thorough analysis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mapping processes of reads with different properties and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different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 of genetic variation, we design two  low-cost in-storage filters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1) </a:t>
            </a:r>
            <a:r>
              <a:rPr lang="en-GB" dirty="0" err="1"/>
              <a:t>GenStore</a:t>
            </a:r>
            <a:r>
              <a:rPr lang="en-GB" dirty="0"/>
              <a:t>-EM for filtering exactly-matching reads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and 2) </a:t>
            </a:r>
            <a:r>
              <a:rPr lang="en-GB" dirty="0" err="1"/>
              <a:t>GenStore</a:t>
            </a:r>
            <a:r>
              <a:rPr lang="en-GB" dirty="0"/>
              <a:t>-NM for filtering most of the non-matching reads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69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thorough analysis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mapping processes of reads with different properties and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different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degrees of genetic variation, we design two  low-cost in-storage filters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1) </a:t>
            </a:r>
            <a:r>
              <a:rPr lang="en-GB" dirty="0" err="1"/>
              <a:t>GenStore</a:t>
            </a:r>
            <a:r>
              <a:rPr lang="en-GB" dirty="0"/>
              <a:t>-EM for filtering exactly-matching reads</a:t>
            </a:r>
          </a:p>
          <a:p>
            <a:endParaRPr lang="en-GB" dirty="0"/>
          </a:p>
          <a:p>
            <a:r>
              <a:rPr lang="en-GB" b="1" dirty="0"/>
              <a:t>[CLICK]  </a:t>
            </a:r>
            <a:r>
              <a:rPr lang="en-GB" dirty="0"/>
              <a:t>and 2) </a:t>
            </a:r>
            <a:r>
              <a:rPr lang="en-GB" dirty="0" err="1"/>
              <a:t>GenStore</a:t>
            </a:r>
            <a:r>
              <a:rPr lang="en-GB" dirty="0"/>
              <a:t>-NM for filtering most of the non-matching reads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844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[CLICK] </a:t>
            </a:r>
            <a:r>
              <a:rPr lang="en-GB" dirty="0" err="1"/>
              <a:t>GenStore</a:t>
            </a:r>
            <a:r>
              <a:rPr lang="en-GB" dirty="0"/>
              <a:t>-EM accelerates read mapping by using an efficient in-storage filter to filter reads that have at least one exactly matching location in the reference genome </a:t>
            </a:r>
          </a:p>
          <a:p>
            <a:endParaRPr lang="en-GB" dirty="0"/>
          </a:p>
          <a:p>
            <a:r>
              <a:rPr lang="en-GB" dirty="0"/>
              <a:t>[CLICK] via simple operations, without requiring alignment.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 key challenge in designing </a:t>
            </a:r>
            <a:r>
              <a:rPr lang="en-GB" dirty="0" err="1"/>
              <a:t>GenStore</a:t>
            </a:r>
            <a:r>
              <a:rPr lang="en-GB" dirty="0"/>
              <a:t>-EM is the large number of random accesses to large data structures inside the SSD.</a:t>
            </a:r>
          </a:p>
          <a:p>
            <a:endParaRPr lang="en-GB" dirty="0"/>
          </a:p>
          <a:p>
            <a:r>
              <a:rPr lang="en-GB" dirty="0"/>
              <a:t>This is challenging because. [CLICK]</a:t>
            </a:r>
          </a:p>
          <a:p>
            <a:endParaRPr lang="en-GB" dirty="0"/>
          </a:p>
          <a:p>
            <a:r>
              <a:rPr lang="en-GB" dirty="0"/>
              <a:t>NAND flash memory exhibits poor performance for random access reads. [CLICK]</a:t>
            </a:r>
          </a:p>
          <a:p>
            <a:endParaRPr lang="en-GB" dirty="0"/>
          </a:p>
          <a:p>
            <a:r>
              <a:rPr lang="en-GB" dirty="0"/>
              <a:t>there is limited DRAM capacity available in SSD which is relatively small compared to the size of the data structures that need to be accessed.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3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reduce the **</a:t>
            </a:r>
            <a:r>
              <a:rPr lang="en-GB" dirty="0">
                <a:solidFill>
                  <a:srgbClr val="1982C3"/>
                </a:solidFill>
              </a:rPr>
              <a:t>number** of accesses </a:t>
            </a:r>
            <a:r>
              <a:rPr lang="en-GB" dirty="0"/>
              <a:t>per each read, we introduce </a:t>
            </a:r>
            <a:r>
              <a:rPr lang="en-GB" dirty="0">
                <a:solidFill>
                  <a:srgbClr val="1982C3"/>
                </a:solidFill>
              </a:rPr>
              <a:t>read-sized k-</a:t>
            </a:r>
            <a:r>
              <a:rPr lang="en-GB" dirty="0" err="1">
                <a:solidFill>
                  <a:srgbClr val="1982C3"/>
                </a:solidFill>
              </a:rPr>
              <a:t>mers</a:t>
            </a:r>
            <a:r>
              <a:rPr lang="en-GB" dirty="0"/>
              <a:t>.</a:t>
            </a:r>
          </a:p>
          <a:p>
            <a:r>
              <a:rPr lang="en-CH" dirty="0"/>
              <a:t>Therefore, instead of extracting several k-mers per read and performing index lookup for each of them, [CLICK] we can use the whole read as one k-mer </a:t>
            </a:r>
          </a:p>
          <a:p>
            <a:r>
              <a:rPr lang="en-GB" dirty="0"/>
              <a:t>[CLICK] A</a:t>
            </a:r>
            <a:r>
              <a:rPr lang="en-CH" dirty="0"/>
              <a:t>nd have only one index lookup per read</a:t>
            </a:r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[CLICK] </a:t>
            </a:r>
            <a:r>
              <a:rPr lang="en-GB" dirty="0"/>
              <a:t>To avoid **</a:t>
            </a:r>
            <a:r>
              <a:rPr lang="en-GB" dirty="0">
                <a:solidFill>
                  <a:srgbClr val="1982C3"/>
                </a:solidFill>
              </a:rPr>
              <a:t>random** accesses </a:t>
            </a:r>
            <a:r>
              <a:rPr lang="en-GB" dirty="0"/>
              <a:t>to the index, we introduce the  **</a:t>
            </a:r>
            <a:r>
              <a:rPr lang="en-GB" dirty="0">
                <a:solidFill>
                  <a:srgbClr val="1982C3"/>
                </a:solidFill>
              </a:rPr>
              <a:t>sorted** </a:t>
            </a:r>
            <a:r>
              <a:rPr lang="en-GB" dirty="0"/>
              <a:t>index of read-sized k-</a:t>
            </a:r>
            <a:r>
              <a:rPr lang="en-GB" dirty="0" err="1"/>
              <a:t>mers</a:t>
            </a:r>
            <a:r>
              <a:rPr lang="en-GB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[CLICK] </a:t>
            </a:r>
            <a:r>
              <a:rPr lang="en-GB" dirty="0"/>
              <a:t>This sorted index allows finding exact matches via sequential scanning of the read sets and the index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70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691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700"/>
              </a:spcAft>
            </a:pPr>
            <a:r>
              <a:rPr lang="en-CH" dirty="0"/>
              <a:t>Despite the key benefits of the sorted read-sized k-mer index, this index takes up a </a:t>
            </a:r>
            <a:r>
              <a:rPr lang="en-CH" dirty="0">
                <a:solidFill>
                  <a:srgbClr val="C00000"/>
                </a:solidFill>
              </a:rPr>
              <a:t>large space </a:t>
            </a:r>
            <a:r>
              <a:rPr lang="en-CH" dirty="0"/>
              <a:t>(126 GB for human index) due to the large number of unique read-sized k-mers.</a:t>
            </a:r>
          </a:p>
          <a:p>
            <a:endParaRPr lang="en-GB" dirty="0"/>
          </a:p>
          <a:p>
            <a:r>
              <a:rPr lang="en-GB" dirty="0"/>
              <a:t>We further reduce the overheads of </a:t>
            </a:r>
            <a:r>
              <a:rPr lang="en-GB" dirty="0" err="1"/>
              <a:t>GenStore</a:t>
            </a:r>
            <a:r>
              <a:rPr lang="en-GB" dirty="0"/>
              <a:t>-EM, by replacing read-sized k-</a:t>
            </a:r>
            <a:r>
              <a:rPr lang="en-GB" dirty="0" err="1"/>
              <a:t>mers</a:t>
            </a:r>
            <a:r>
              <a:rPr lang="en-GB" dirty="0"/>
              <a:t> with a strong hash of each read that act as</a:t>
            </a:r>
          </a:p>
          <a:p>
            <a:r>
              <a:rPr lang="en-GB" dirty="0"/>
              <a:t>Sorting criterion</a:t>
            </a:r>
          </a:p>
          <a:p>
            <a:r>
              <a:rPr lang="en-GB" dirty="0"/>
              <a:t>Fingerprint of each entry</a:t>
            </a:r>
          </a:p>
          <a:p>
            <a:endParaRPr lang="en-GB" dirty="0"/>
          </a:p>
          <a:p>
            <a:r>
              <a:rPr lang="en-GB" dirty="0"/>
              <a:t>Using strong hash values instead of read-sized k-</a:t>
            </a:r>
            <a:r>
              <a:rPr lang="en-GB" dirty="0" err="1"/>
              <a:t>mers</a:t>
            </a:r>
            <a:r>
              <a:rPr lang="en-GB" dirty="0"/>
              <a:t> reduces the size of the index by 3.9x </a:t>
            </a:r>
          </a:p>
          <a:p>
            <a:endParaRPr lang="en-GB" dirty="0"/>
          </a:p>
          <a:p>
            <a:r>
              <a:rPr lang="en-GB" dirty="0"/>
              <a:t>W</a:t>
            </a:r>
            <a:r>
              <a:rPr lang="en-CH" dirty="0"/>
              <a:t>hile this index is still larger than the baseline k-mer index used in the conventional read mappers, our proposal is </a:t>
            </a:r>
            <a:r>
              <a:rPr lang="en-GB" dirty="0"/>
              <a:t>feasible for in-storage processing due to the large capacity and high internal bandwidth of modern NAND flash-based SSDs.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valuate the following systems:</a:t>
            </a:r>
          </a:p>
          <a:p>
            <a:endParaRPr lang="en-GB" dirty="0"/>
          </a:p>
          <a:p>
            <a:r>
              <a:rPr lang="en-GB" dirty="0"/>
              <a:t>[CLICK]  Base: state-of-the-art software or hardware read mappers for both short and long reads</a:t>
            </a:r>
          </a:p>
          <a:p>
            <a:endParaRPr lang="en-GB" dirty="0"/>
          </a:p>
          <a:p>
            <a:r>
              <a:rPr lang="en-GB" dirty="0"/>
              <a:t>[CLICK] GS: Base integrated with the </a:t>
            </a:r>
            <a:r>
              <a:rPr lang="en-GB" dirty="0" err="1"/>
              <a:t>GenStore</a:t>
            </a:r>
            <a:r>
              <a:rPr lang="en-GB" dirty="0"/>
              <a:t> inside the SSD </a:t>
            </a:r>
          </a:p>
          <a:p>
            <a:endParaRPr lang="en-GB" dirty="0"/>
          </a:p>
          <a:p>
            <a:r>
              <a:rPr lang="en-GB" dirty="0"/>
              <a:t>We evaluate these mappers on systems with various SSD configurations, a low-end, medium-end, and high-end SSD</a:t>
            </a:r>
          </a:p>
          <a:p>
            <a:endParaRPr lang="en-GB" dirty="0"/>
          </a:p>
          <a:p>
            <a:r>
              <a:rPr lang="en-GB" dirty="0"/>
              <a:t>For other details about our methodology, please refer to the paper.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19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</a:t>
            </a:r>
            <a:r>
              <a:rPr lang="en-GB" dirty="0" err="1"/>
              <a:t>analyze</a:t>
            </a:r>
            <a:r>
              <a:rPr lang="en-GB" dirty="0"/>
              <a:t> the benefits of </a:t>
            </a:r>
            <a:r>
              <a:rPr lang="en-GB" dirty="0" err="1"/>
              <a:t>GenStore</a:t>
            </a:r>
            <a:r>
              <a:rPr lang="en-GB" dirty="0"/>
              <a:t>-EM for a 22-GB short read set where 80% of reads exactly match some subsequence in the reference genome and can be filtered. </a:t>
            </a:r>
          </a:p>
          <a:p>
            <a:endParaRPr lang="en-GB" dirty="0"/>
          </a:p>
          <a:p>
            <a:r>
              <a:rPr lang="en-GB" dirty="0"/>
              <a:t>We show the benefit of GS on software and hardware read mappers.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rgbClr val="629B3C"/>
                </a:solidFill>
              </a:rPr>
              <a:t>2.1× - 2.5× </a:t>
            </a:r>
            <a:r>
              <a:rPr lang="en-GB" sz="1200" b="0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rgbClr val="629B3C"/>
                </a:solidFill>
              </a:rPr>
              <a:t>1.5× – 3.3× </a:t>
            </a:r>
            <a:r>
              <a:rPr lang="en-GB" sz="1200" b="0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GS provides </a:t>
            </a:r>
            <a:r>
              <a:rPr lang="en-GB" sz="1200" b="0" dirty="0">
                <a:solidFill>
                  <a:schemeClr val="tx1"/>
                </a:solidFill>
              </a:rPr>
              <a:t>on average </a:t>
            </a:r>
            <a:r>
              <a:rPr lang="en-GB" sz="1200" b="0" dirty="0">
                <a:solidFill>
                  <a:srgbClr val="629B3C"/>
                </a:solidFill>
              </a:rPr>
              <a:t>3.92× energy reduction</a:t>
            </a: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70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Similarly, when evaluating </a:t>
            </a:r>
            <a:r>
              <a:rPr lang="en-GB" dirty="0" err="1"/>
              <a:t>GenStore’s</a:t>
            </a:r>
            <a:r>
              <a:rPr lang="en-GB" dirty="0"/>
              <a:t> filter for non-matching reads, …</a:t>
            </a: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18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find area and power values of GenStore by synthesizing GenStore-EM and NM using 65nm technology node, </a:t>
            </a:r>
          </a:p>
          <a:p>
            <a:r>
              <a:rPr lang="en-GB" dirty="0"/>
              <a:t>A</a:t>
            </a:r>
            <a:r>
              <a:rPr lang="en-CH" dirty="0"/>
              <a:t>nd find that for an 8-channel SSD, the area of GS is 0.2 mm square and the power is 26.6 watts</a:t>
            </a:r>
          </a:p>
          <a:p>
            <a:r>
              <a:rPr lang="en-CH" dirty="0"/>
              <a:t>BY scaling the area to lower technology nodes, we observe that the area overhead of GS </a:t>
            </a:r>
            <a:r>
              <a:rPr lang="en-GB" dirty="0"/>
              <a:t>is 0.006% </a:t>
            </a:r>
            <a:r>
              <a:rPr lang="en-CH" dirty="0"/>
              <a:t> of an Intel processor and less than 9.5% of the </a:t>
            </a:r>
            <a:r>
              <a:rPr lang="en-GB" dirty="0"/>
              <a:t>of the three ARM processors in a SATA SSD controller.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935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While ...,</a:t>
            </a:r>
            <a:br>
              <a:rPr lang="en-GB" b="0" i="0" dirty="0">
                <a:effectLst/>
                <a:latin typeface="Arial" panose="020B0604020202020204" pitchFamily="34" charset="0"/>
              </a:rPr>
            </a:br>
            <a:r>
              <a:rPr lang="en-GB" b="0" i="0" dirty="0"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400" b="1" dirty="0">
                <a:solidFill>
                  <a:srgbClr val="C00000"/>
                </a:solidFill>
              </a:rPr>
              <a:t>none of the existing approaches </a:t>
            </a:r>
            <a:r>
              <a:rPr lang="en-GB" sz="2400" dirty="0"/>
              <a:t>can be effectively implemented </a:t>
            </a:r>
          </a:p>
          <a:p>
            <a:pPr marL="0" indent="0">
              <a:lnSpc>
                <a:spcPct val="70000"/>
              </a:lnSpc>
              <a:spcAft>
                <a:spcPts val="1500"/>
              </a:spcAft>
              <a:buNone/>
            </a:pPr>
            <a:r>
              <a:rPr lang="en-GB" sz="2400" dirty="0"/>
              <a:t>inside the SSD due to </a:t>
            </a:r>
            <a:r>
              <a:rPr lang="en-GB" sz="2400" b="1" dirty="0">
                <a:solidFill>
                  <a:srgbClr val="C00000"/>
                </a:solidFill>
              </a:rPr>
              <a:t>limited hardware </a:t>
            </a:r>
            <a:r>
              <a:rPr lang="en-GB" sz="2400" dirty="0"/>
              <a:t>resources in the SSD ...</a:t>
            </a:r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94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Which is the first </a:t>
            </a:r>
            <a:r>
              <a:rPr lang="en-GB" dirty="0"/>
              <a:t>in-storage processing system for end-to-end metagenomic analysis </a:t>
            </a:r>
          </a:p>
          <a:p>
            <a:r>
              <a:rPr lang="en-GB" dirty="0"/>
              <a:t>The key idea of </a:t>
            </a:r>
            <a:r>
              <a:rPr lang="en-GB" dirty="0" err="1"/>
              <a:t>megis</a:t>
            </a:r>
            <a:r>
              <a:rPr lang="en-GB" dirty="0"/>
              <a:t> is </a:t>
            </a:r>
            <a:r>
              <a:rPr lang="en-CH" sz="1200" b="1" dirty="0">
                <a:solidFill>
                  <a:srgbClr val="1982C3"/>
                </a:solidFill>
              </a:rPr>
              <a:t>Cooperative ISP for metagenomics</a:t>
            </a:r>
          </a:p>
          <a:p>
            <a:r>
              <a:rPr lang="en-CH" dirty="0"/>
              <a:t>Which is enabled </a:t>
            </a:r>
            <a:r>
              <a:rPr lang="en-GB" dirty="0"/>
              <a:t>by a synergistic hardware/software co-design between the storage system and the host system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93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To (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) leverage and (ii) orchestrate the capabilities of both systems,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megis</a:t>
            </a:r>
            <a:r>
              <a:rPr lang="en-GB" b="0" i="0" dirty="0">
                <a:effectLst/>
                <a:latin typeface="Arial" panose="020B0604020202020204" pitchFamily="34" charset="0"/>
              </a:rPr>
              <a:t> includes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hw</a:t>
            </a:r>
            <a:r>
              <a:rPr lang="en-GB" b="0" i="0" dirty="0">
                <a:effectLst/>
                <a:latin typeface="Arial" panose="020B0604020202020204" pitchFamily="34" charset="0"/>
              </a:rPr>
              <a:t>/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sw</a:t>
            </a:r>
            <a:r>
              <a:rPr lang="en-GB" b="0" i="0" dirty="0">
                <a:effectLst/>
                <a:latin typeface="Arial" panose="020B0604020202020204" pitchFamily="34" charset="0"/>
              </a:rPr>
              <a:t> co-design in 5 directions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030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986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60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3417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738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134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6 mins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54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r>
              <a:rPr lang="en-GB" dirty="0"/>
              <a:t>We valuate the following baselines: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  <a:p>
            <a:r>
              <a:rPr lang="en-GB" dirty="0"/>
              <a:t>We evaluate these tools on systems with cost-optimized and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8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analyze the benefits of MegIS for samples with low, medium, and high genetic diversity,</a:t>
            </a:r>
          </a:p>
          <a:p>
            <a:r>
              <a:rPr lang="en-GB" dirty="0"/>
              <a:t>A</a:t>
            </a:r>
            <a:r>
              <a:rPr lang="en-CH" dirty="0"/>
              <a:t>nd here I am showing for a cost optimized-SSD</a:t>
            </a:r>
          </a:p>
          <a:p>
            <a:r>
              <a:rPr lang="en-CH" dirty="0"/>
              <a:t>We observe that compared to both P-Opt and A-Opt</a:t>
            </a:r>
          </a:p>
          <a:p>
            <a:pPr algn="l">
              <a:spcAft>
                <a:spcPts val="1000"/>
              </a:spcAft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440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763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Similarly, we evaluate megis compared to the pim baseline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and show that on systems with cost-optimized </a:t>
            </a:r>
          </a:p>
          <a:p>
            <a:r>
              <a:rPr lang="en-CH" dirty="0"/>
              <a:t>and performance-optimized ssds,</a:t>
            </a:r>
          </a:p>
          <a:p>
            <a:r>
              <a:rPr lang="en-CH" dirty="0"/>
              <a:t>MegiS significantly outperforms the PIM baseline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104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we show megis's energy reduction on average accross different input sets and SSDs and observe that megis provides...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107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MegIS provides all these benefits while achieving high accuracy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27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  <a:p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</a:rPr>
              <a:t>Self-note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(copy from </a:t>
            </a:r>
            <a:r>
              <a:rPr lang="en-GB" b="1" i="1" dirty="0" err="1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arxiv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version):  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For the performance-optimized system, we calculate the cost of 1TB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DRAM to be roughly 7080 USD (8 x 128GB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230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]) and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SSD-P to be roughly 875 USD. For the performance-optimized system, we calculate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cost of 64GB DRAM to be roughly 312 USD (8 x 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231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],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assuming the same number of memory channels as the performance-optimized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system) and the cost of SSD-C to be roughly 346 USD. Note that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total storage system depends not only on the price of each SSD but also on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available interconnection slots in the systems, as systems typically have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fewer PCIe slots (needed for SSD-P) than SATA slots (needed for SSD-C).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9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get the organisms' genomic information</a:t>
            </a:r>
            <a:br>
              <a:rPr lang="en-GB" dirty="0"/>
            </a:br>
            <a:r>
              <a:rPr lang="en-GB" dirty="0"/>
              <a:t> encoded in their nucleotide sequences, </a:t>
            </a:r>
            <a:br>
              <a:rPr lang="en-GB" dirty="0"/>
            </a:br>
            <a:r>
              <a:rPr lang="en-GB" dirty="0"/>
              <a:t>such as DNA,</a:t>
            </a:r>
            <a:br>
              <a:rPr lang="en-GB" dirty="0"/>
            </a:br>
            <a:r>
              <a:rPr lang="en-GB" dirty="0"/>
              <a:t> into a digital format for analysis…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564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Unlike traditional models, which represent genomic databases as a collection of disjoint, linear sequences, sequences in a graph are represented by graph walks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261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Again, while analyzing large-scale genome graphs inside storage can provide large benefits,</a:t>
            </a:r>
          </a:p>
          <a:p>
            <a:r>
              <a:rPr lang="en-GB" dirty="0"/>
              <a:t>N</a:t>
            </a:r>
            <a:r>
              <a:rPr lang="en-CH" dirty="0"/>
              <a:t>o graph-based analysis tool can directly run inside storage</a:t>
            </a:r>
            <a:br>
              <a:rPr lang="en-CH" dirty="0"/>
            </a:br>
            <a:r>
              <a:rPr lang="en-CH" dirty="0"/>
              <a:t>due to limitations of modern SSDs, as discussed before</a:t>
            </a:r>
          </a:p>
          <a:p>
            <a:r>
              <a:rPr lang="en-CH" dirty="0"/>
              <a:t>And these challenges are exacerbated due to…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346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278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543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r>
              <a:rPr lang="en-GB" dirty="0"/>
              <a:t>We valuate the following baselines: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  <a:p>
            <a:r>
              <a:rPr lang="en-GB" dirty="0"/>
              <a:t>We evaluate these tools on systems with cost-optimized and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340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520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9518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2:50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08690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8034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628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3411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46578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14:30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8401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6393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1271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To conclude, in this thesis, we show that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1822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9BD23-4AFD-C320-36CF-CF5078777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721566-B18F-0CCC-0D72-0FAF3E30C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1AD6C-B25F-034C-2FBB-7216F49D8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 everyone, I am going to give you an overview of my thesis, titled “...”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74800-1811-0635-D8A9-17ADE8C59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F2200-637A-42DD-BD93-B45C1CFA40DE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11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rgbClr val="F49415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 mapping is the f</a:t>
            </a:r>
            <a:r>
              <a:rPr lang="en-US" sz="1200" b="0" dirty="0">
                <a:ea typeface="Segoe UI Symbol" panose="020B0502040204020203" pitchFamily="34" charset="0"/>
                <a:cs typeface="Segoe UI Historic" panose="020B0502040204020203" pitchFamily="34" charset="0"/>
              </a:rPr>
              <a:t>irst key step in genome sequence analysis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ea typeface="Segoe UI Symbol" panose="020B0502040204020203" pitchFamily="34" charset="0"/>
                <a:cs typeface="Segoe UI Historic" panose="020B0502040204020203" pitchFamily="34" charset="0"/>
              </a:rPr>
              <a:t>That 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Aligns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to potential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matching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locations</a:t>
            </a:r>
            <a:r>
              <a:rPr lang="en-US" sz="1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within the </a:t>
            </a:r>
            <a:r>
              <a:rPr lang="en-US" sz="1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reference genome [CLICK]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For each matching location, the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alignment step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 finds the degree of </a:t>
            </a:r>
            <a:r>
              <a:rPr lang="en-US" sz="2200" dirty="0">
                <a:solidFill>
                  <a:srgbClr val="00B050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similarity between read and reference by calculating the alignment score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Corbel" panose="020B0503020204020204" pitchFamily="34" charset="0"/>
              </a:rPr>
              <a:t>Calculating the alignment score requires </a:t>
            </a:r>
            <a:r>
              <a:rPr lang="en-GB" sz="1200" dirty="0">
                <a:solidFill>
                  <a:srgbClr val="E90404"/>
                </a:solidFill>
                <a:effectLst/>
                <a:latin typeface="Corbel" panose="020B0503020204020204" pitchFamily="34" charset="0"/>
              </a:rPr>
              <a:t>computationally-expensive</a:t>
            </a:r>
            <a:r>
              <a:rPr lang="en-GB" sz="1200" dirty="0">
                <a:effectLst/>
                <a:latin typeface="Corbel" panose="020B0503020204020204" pitchFamily="34" charset="0"/>
              </a:rPr>
              <a:t> </a:t>
            </a:r>
            <a:r>
              <a:rPr lang="en-GB" sz="1200" b="1" i="1" dirty="0">
                <a:solidFill>
                  <a:srgbClr val="00B0F0"/>
                </a:solidFill>
                <a:effectLst/>
                <a:latin typeface="Corbel" panose="020B0503020204020204" pitchFamily="34" charset="0"/>
              </a:rPr>
              <a:t>approximate string matching (ASM) </a:t>
            </a:r>
            <a:r>
              <a:rPr lang="en-GB" sz="1200" dirty="0">
                <a:effectLst/>
                <a:latin typeface="Corbel" panose="020B0503020204020204" pitchFamily="34" charset="0"/>
              </a:rPr>
              <a:t>to account for differences between reads and the reference genome.  [CLICK] </a:t>
            </a:r>
            <a:endParaRPr lang="en-GB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ea typeface="Segoe UI Symbol" panose="020B0502040204020203" pitchFamily="34" charset="0"/>
              <a:cs typeface="Segoe UI Historic" panose="020B0502040204020203" pitchFamily="34" charset="0"/>
            </a:endParaRPr>
          </a:p>
          <a:p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670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Since sometimes a sample contains organisms with different species, genomic analysis is complemented by metagenomic analysis </a:t>
            </a:r>
          </a:p>
          <a:p>
            <a:endParaRPr lang="en-GB" dirty="0"/>
          </a:p>
          <a:p>
            <a:r>
              <a:rPr lang="en-GB" dirty="0"/>
              <a:t>Which enables the Study of genome sequences of diverse organisms within a shared environment (e.g., blood, ocean, soil)</a:t>
            </a:r>
          </a:p>
          <a:p>
            <a:endParaRPr lang="en-GB" dirty="0"/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258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451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Motivated by all these factors, there has been significant efforts into improving performance 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Through…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dirty="0"/>
              <a:t>Although there have been significant efforts to improve the analysis of large-scale sequence data,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68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4432-8C5A-94BB-1F22-56FCC5E1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C4A8F-E437-119C-8A02-EC7AAFAD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E132-3BE0-BA52-0BEA-33ED01F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4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4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396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2E6F6A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1028434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kdörtgen 22">
            <a:extLst>
              <a:ext uri="{FF2B5EF4-FFF2-40B4-BE49-F238E27FC236}">
                <a16:creationId xmlns:a16="http://schemas.microsoft.com/office/drawing/2014/main" id="{A0F3D4B5-99B4-7A21-3818-5ED5D8EED2CC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D04D16E7-3A54-7443-DC39-F24C93ACF66A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876306E1-3381-7F55-EB8F-CB8B55D0A120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DDED7AA0-F64D-F02F-C5D7-AB3EBF01BC7F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6">
            <a:extLst>
              <a:ext uri="{FF2B5EF4-FFF2-40B4-BE49-F238E27FC236}">
                <a16:creationId xmlns:a16="http://schemas.microsoft.com/office/drawing/2014/main" id="{50FE25BA-0992-A371-A477-26108698F5CE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2" name="Dikdörtgen 7">
            <a:extLst>
              <a:ext uri="{FF2B5EF4-FFF2-40B4-BE49-F238E27FC236}">
                <a16:creationId xmlns:a16="http://schemas.microsoft.com/office/drawing/2014/main" id="{90429172-0415-4E01-D079-B1F8FFBCAFCA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8">
            <a:extLst>
              <a:ext uri="{FF2B5EF4-FFF2-40B4-BE49-F238E27FC236}">
                <a16:creationId xmlns:a16="http://schemas.microsoft.com/office/drawing/2014/main" id="{524BE5B3-A472-641A-5165-F776B8C70DE0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" name="Dikdörtgen 9">
            <a:extLst>
              <a:ext uri="{FF2B5EF4-FFF2-40B4-BE49-F238E27FC236}">
                <a16:creationId xmlns:a16="http://schemas.microsoft.com/office/drawing/2014/main" id="{42C5C898-5AFB-FDE4-C178-AD8D546D25F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10">
            <a:extLst>
              <a:ext uri="{FF2B5EF4-FFF2-40B4-BE49-F238E27FC236}">
                <a16:creationId xmlns:a16="http://schemas.microsoft.com/office/drawing/2014/main" id="{543D86D9-4574-E92C-7DD1-8A0AFBB6E3CD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22">
            <a:extLst>
              <a:ext uri="{FF2B5EF4-FFF2-40B4-BE49-F238E27FC236}">
                <a16:creationId xmlns:a16="http://schemas.microsoft.com/office/drawing/2014/main" id="{2EA3457A-1356-61F3-0902-FE5E23B4811A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8E3E1875-0E49-9620-671F-D879AC33246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8" name="Dikdörtgen 23">
            <a:extLst>
              <a:ext uri="{FF2B5EF4-FFF2-40B4-BE49-F238E27FC236}">
                <a16:creationId xmlns:a16="http://schemas.microsoft.com/office/drawing/2014/main" id="{54A73285-89D5-89BC-EB22-DD7D74586F9D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23">
            <a:extLst>
              <a:ext uri="{FF2B5EF4-FFF2-40B4-BE49-F238E27FC236}">
                <a16:creationId xmlns:a16="http://schemas.microsoft.com/office/drawing/2014/main" id="{6BC38829-174C-7CF7-1729-E048E4EE480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23">
            <a:extLst>
              <a:ext uri="{FF2B5EF4-FFF2-40B4-BE49-F238E27FC236}">
                <a16:creationId xmlns:a16="http://schemas.microsoft.com/office/drawing/2014/main" id="{5E03DC5D-03A8-AB8A-67BF-AB13A31E8406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3">
            <a:extLst>
              <a:ext uri="{FF2B5EF4-FFF2-40B4-BE49-F238E27FC236}">
                <a16:creationId xmlns:a16="http://schemas.microsoft.com/office/drawing/2014/main" id="{767F967B-4299-F3B2-ED29-E22861C5CB3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3">
            <a:extLst>
              <a:ext uri="{FF2B5EF4-FFF2-40B4-BE49-F238E27FC236}">
                <a16:creationId xmlns:a16="http://schemas.microsoft.com/office/drawing/2014/main" id="{F405E843-51F0-9259-2933-B93AC8B61882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3">
            <a:extLst>
              <a:ext uri="{FF2B5EF4-FFF2-40B4-BE49-F238E27FC236}">
                <a16:creationId xmlns:a16="http://schemas.microsoft.com/office/drawing/2014/main" id="{58C03E65-DF30-89AD-C5D0-EF242D20C4F4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7F11751C-2235-AB81-DE8F-409E2BB822C6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3">
            <a:extLst>
              <a:ext uri="{FF2B5EF4-FFF2-40B4-BE49-F238E27FC236}">
                <a16:creationId xmlns:a16="http://schemas.microsoft.com/office/drawing/2014/main" id="{4019FB73-4F0A-00F4-60CF-7094205E2D3E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6">
            <a:extLst>
              <a:ext uri="{FF2B5EF4-FFF2-40B4-BE49-F238E27FC236}">
                <a16:creationId xmlns:a16="http://schemas.microsoft.com/office/drawing/2014/main" id="{85BFB94D-0854-F00D-65E0-F82C384F9BD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7" name="Dikdörtgen 6">
            <a:extLst>
              <a:ext uri="{FF2B5EF4-FFF2-40B4-BE49-F238E27FC236}">
                <a16:creationId xmlns:a16="http://schemas.microsoft.com/office/drawing/2014/main" id="{05E16AF0-9065-184A-22DA-34B20EF78E72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8" name="Dikdörtgen 6">
            <a:extLst>
              <a:ext uri="{FF2B5EF4-FFF2-40B4-BE49-F238E27FC236}">
                <a16:creationId xmlns:a16="http://schemas.microsoft.com/office/drawing/2014/main" id="{73E00428-55F4-C7E8-894B-A1152B291998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9" name="Dikdörtgen 6">
            <a:extLst>
              <a:ext uri="{FF2B5EF4-FFF2-40B4-BE49-F238E27FC236}">
                <a16:creationId xmlns:a16="http://schemas.microsoft.com/office/drawing/2014/main" id="{C97A4118-20BD-8FFB-C270-5C37FB7666BC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8A26BF59-E757-811C-38E0-4A66FAE2A14A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1" name="Dikdörtgen 22">
            <a:extLst>
              <a:ext uri="{FF2B5EF4-FFF2-40B4-BE49-F238E27FC236}">
                <a16:creationId xmlns:a16="http://schemas.microsoft.com/office/drawing/2014/main" id="{62E44FCB-6B86-F5BA-6208-7B9DD2970D1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2" name="Dikdörtgen 6">
            <a:extLst>
              <a:ext uri="{FF2B5EF4-FFF2-40B4-BE49-F238E27FC236}">
                <a16:creationId xmlns:a16="http://schemas.microsoft.com/office/drawing/2014/main" id="{CB4E6CD3-0697-A7CB-A3DB-0BA023B6C821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846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Metrics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ECFC33-4EC2-5E08-6832-2F6AA178264F}"/>
              </a:ext>
            </a:extLst>
          </p:cNvPr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6182C2F-C3FB-BA3B-06CD-5EFD792B3914}"/>
              </a:ext>
            </a:extLst>
          </p:cNvPr>
          <p:cNvSpPr/>
          <p:nvPr userDrawn="1"/>
        </p:nvSpPr>
        <p:spPr>
          <a:xfrm>
            <a:off x="800489" y="1359936"/>
            <a:ext cx="2971024" cy="396136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E4BFF6C-82DB-A585-6CB3-ECF7BF1413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50" y="2604009"/>
            <a:ext cx="3086100" cy="940467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35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Key Metrics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D302D0-4035-7D52-5B6F-DBC1234CA2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4904" y="6385186"/>
            <a:ext cx="621792" cy="16900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E5E8CAA-7269-8FAB-9DA6-676B895885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8599" y="154500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8B5EAF93-E2D6-7CF7-9682-A501E85589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2950" y="3611390"/>
            <a:ext cx="3086100" cy="82580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8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4063C87-BC7E-03CD-A8E1-81327E9C6C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067302" y="164214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7DA9FE0-F5FC-D527-7D89-708AA6C6CF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28599" y="2863247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395C42FC-0D7C-1B24-9828-3B4AFE25F95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67302" y="2960381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08E03D5A-B971-DE6D-54E1-DAEECC9BE6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28599" y="4205180"/>
            <a:ext cx="2952750" cy="106532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DC122CAA-D654-D19A-F729-932DADD4346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67302" y="4302314"/>
            <a:ext cx="572536" cy="763380"/>
          </a:xfrm>
          <a:prstGeom prst="ellipse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1000"/>
            </a:lvl1pPr>
          </a:lstStyle>
          <a:p>
            <a:r>
              <a:rPr lang="en-US"/>
              <a:t>Add Icon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5F33D5-5BDE-0C98-4BB7-E08542D7C684}"/>
              </a:ext>
            </a:extLst>
          </p:cNvPr>
          <p:cNvSpPr txBox="1"/>
          <p:nvPr userDrawn="1"/>
        </p:nvSpPr>
        <p:spPr>
          <a:xfrm>
            <a:off x="1125339" y="6426564"/>
            <a:ext cx="343560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>
                <a:solidFill>
                  <a:schemeClr val="bg1"/>
                </a:solidFill>
              </a:rPr>
              <a:t>FOR RESEARCH USE ONLY. NOT FOR USE IN DIAGNOSTIC PROCEDURES.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AE441B-AAF3-568A-F78C-2ABF514092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8251" y="344179"/>
            <a:ext cx="3733098" cy="876864"/>
          </a:xfrm>
        </p:spPr>
        <p:txBody>
          <a:bodyPr/>
          <a:lstStyle/>
          <a:p>
            <a:r>
              <a:rPr lang="en-US"/>
              <a:t>Key Metrics Slide Title Text </a:t>
            </a:r>
            <a:br>
              <a:rPr lang="en-US"/>
            </a:br>
            <a:r>
              <a:rPr lang="en-US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415611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智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2AA4863-E1EF-3342-A8CB-ECD4FD06CE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985" y="907093"/>
            <a:ext cx="4917936" cy="69025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2267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单击此处添加标题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5303EA-8491-464F-99A0-67F948701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673" y="1949373"/>
            <a:ext cx="3094912" cy="643926"/>
          </a:xfrm>
          <a:prstGeom prst="rect">
            <a:avLst/>
          </a:prstGeom>
        </p:spPr>
        <p:txBody>
          <a:bodyPr lIns="0" tIns="0" rIns="0" bIns="0"/>
          <a:lstStyle>
            <a:lvl1pPr>
              <a:defRPr sz="991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单击此处添加文本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6DBC59C-CE55-E340-A3AE-F88AAF0D75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924" y="6227190"/>
            <a:ext cx="1212404" cy="322753"/>
          </a:xfrm>
          <a:prstGeom prst="rect">
            <a:avLst/>
          </a:prstGeom>
        </p:spPr>
        <p:txBody>
          <a:bodyPr lIns="0" tIns="0" rIns="0" bIns="0"/>
          <a:lstStyle>
            <a:lvl1pPr>
              <a:defRPr sz="637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5511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4432-8C5A-94BB-1F22-56FCC5E1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C4A8F-E437-119C-8A02-EC7AAFAD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E132-3BE0-BA52-0BEA-33ED01F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06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29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2E6F6A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914402"/>
            <a:ext cx="8798061" cy="5491554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751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82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2E6F6A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914402"/>
            <a:ext cx="8798061" cy="5491554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kdörtgen 22">
            <a:extLst>
              <a:ext uri="{FF2B5EF4-FFF2-40B4-BE49-F238E27FC236}">
                <a16:creationId xmlns:a16="http://schemas.microsoft.com/office/drawing/2014/main" id="{6EA7A69F-DCEE-16B1-8227-31E040E9E6A4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6" name="Dikdörtgen 23">
            <a:extLst>
              <a:ext uri="{FF2B5EF4-FFF2-40B4-BE49-F238E27FC236}">
                <a16:creationId xmlns:a16="http://schemas.microsoft.com/office/drawing/2014/main" id="{DAC6D263-3331-D39B-5ED0-7A8D03D3BD74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24">
            <a:extLst>
              <a:ext uri="{FF2B5EF4-FFF2-40B4-BE49-F238E27FC236}">
                <a16:creationId xmlns:a16="http://schemas.microsoft.com/office/drawing/2014/main" id="{2E837068-BA2D-780F-79F1-46A1B575B1DC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330DB713-D835-068B-74A6-F1B68FE28566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Dikdörtgen 6">
            <a:extLst>
              <a:ext uri="{FF2B5EF4-FFF2-40B4-BE49-F238E27FC236}">
                <a16:creationId xmlns:a16="http://schemas.microsoft.com/office/drawing/2014/main" id="{E65828C5-EDB2-18FE-09F8-4F7CEC4EFABB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2" name="Dikdörtgen 7">
            <a:extLst>
              <a:ext uri="{FF2B5EF4-FFF2-40B4-BE49-F238E27FC236}">
                <a16:creationId xmlns:a16="http://schemas.microsoft.com/office/drawing/2014/main" id="{B8AA7FF7-EF2B-CBC4-8E2B-08B00F20473D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8">
            <a:extLst>
              <a:ext uri="{FF2B5EF4-FFF2-40B4-BE49-F238E27FC236}">
                <a16:creationId xmlns:a16="http://schemas.microsoft.com/office/drawing/2014/main" id="{40EE66FC-0278-872A-7612-FDC18AB4F02F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" name="Dikdörtgen 9">
            <a:extLst>
              <a:ext uri="{FF2B5EF4-FFF2-40B4-BE49-F238E27FC236}">
                <a16:creationId xmlns:a16="http://schemas.microsoft.com/office/drawing/2014/main" id="{D085CA9C-3477-4897-8E0F-F2690DE713B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10">
            <a:extLst>
              <a:ext uri="{FF2B5EF4-FFF2-40B4-BE49-F238E27FC236}">
                <a16:creationId xmlns:a16="http://schemas.microsoft.com/office/drawing/2014/main" id="{0273B017-2DC3-EC0E-394E-292A548439C4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22">
            <a:extLst>
              <a:ext uri="{FF2B5EF4-FFF2-40B4-BE49-F238E27FC236}">
                <a16:creationId xmlns:a16="http://schemas.microsoft.com/office/drawing/2014/main" id="{81B63DC3-A16F-7834-DE86-B520343F38E6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52F59869-D772-C05D-2FAC-9ABEDA5E0EFF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8" name="Dikdörtgen 23">
            <a:extLst>
              <a:ext uri="{FF2B5EF4-FFF2-40B4-BE49-F238E27FC236}">
                <a16:creationId xmlns:a16="http://schemas.microsoft.com/office/drawing/2014/main" id="{4780BCE5-D3BF-025B-5A1C-9520B4A849AC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23">
            <a:extLst>
              <a:ext uri="{FF2B5EF4-FFF2-40B4-BE49-F238E27FC236}">
                <a16:creationId xmlns:a16="http://schemas.microsoft.com/office/drawing/2014/main" id="{02083C59-0E55-BA88-8B31-DA3014BFBCF7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23">
            <a:extLst>
              <a:ext uri="{FF2B5EF4-FFF2-40B4-BE49-F238E27FC236}">
                <a16:creationId xmlns:a16="http://schemas.microsoft.com/office/drawing/2014/main" id="{23A771DA-45A1-4586-5AB2-9835682F8EB9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3">
            <a:extLst>
              <a:ext uri="{FF2B5EF4-FFF2-40B4-BE49-F238E27FC236}">
                <a16:creationId xmlns:a16="http://schemas.microsoft.com/office/drawing/2014/main" id="{CE1279A5-6E40-AC74-2981-E183AB7A49D5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3">
            <a:extLst>
              <a:ext uri="{FF2B5EF4-FFF2-40B4-BE49-F238E27FC236}">
                <a16:creationId xmlns:a16="http://schemas.microsoft.com/office/drawing/2014/main" id="{92526431-A2EB-5BF3-2939-7DB63AC1C8BA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3">
            <a:extLst>
              <a:ext uri="{FF2B5EF4-FFF2-40B4-BE49-F238E27FC236}">
                <a16:creationId xmlns:a16="http://schemas.microsoft.com/office/drawing/2014/main" id="{77EEFE18-B9DD-B996-56FA-C42C789F22AA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FCC092F8-4747-0052-2996-CF4C52771FAE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3">
            <a:extLst>
              <a:ext uri="{FF2B5EF4-FFF2-40B4-BE49-F238E27FC236}">
                <a16:creationId xmlns:a16="http://schemas.microsoft.com/office/drawing/2014/main" id="{B5BE807E-932D-439F-6A87-96331C48DBE8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6">
            <a:extLst>
              <a:ext uri="{FF2B5EF4-FFF2-40B4-BE49-F238E27FC236}">
                <a16:creationId xmlns:a16="http://schemas.microsoft.com/office/drawing/2014/main" id="{8CF83EEB-37D9-28E1-51F9-4753EBFBFC61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7" name="Dikdörtgen 6">
            <a:extLst>
              <a:ext uri="{FF2B5EF4-FFF2-40B4-BE49-F238E27FC236}">
                <a16:creationId xmlns:a16="http://schemas.microsoft.com/office/drawing/2014/main" id="{5970BC67-EAF1-90FB-4AD3-1179E4A48626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8" name="Dikdörtgen 6">
            <a:extLst>
              <a:ext uri="{FF2B5EF4-FFF2-40B4-BE49-F238E27FC236}">
                <a16:creationId xmlns:a16="http://schemas.microsoft.com/office/drawing/2014/main" id="{E57AD2ED-5842-227B-9E82-1AFADE7BE91F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9" name="Dikdörtgen 6">
            <a:extLst>
              <a:ext uri="{FF2B5EF4-FFF2-40B4-BE49-F238E27FC236}">
                <a16:creationId xmlns:a16="http://schemas.microsoft.com/office/drawing/2014/main" id="{9A55D70C-8E3A-EFF4-7207-9CF4F248422A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6440BEC4-5A51-5178-9B8E-A6864886CD26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1" name="Dikdörtgen 22">
            <a:extLst>
              <a:ext uri="{FF2B5EF4-FFF2-40B4-BE49-F238E27FC236}">
                <a16:creationId xmlns:a16="http://schemas.microsoft.com/office/drawing/2014/main" id="{2D52047B-97E1-E357-61C3-F55D8C650A8D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2" name="Dikdörtgen 6">
            <a:extLst>
              <a:ext uri="{FF2B5EF4-FFF2-40B4-BE49-F238E27FC236}">
                <a16:creationId xmlns:a16="http://schemas.microsoft.com/office/drawing/2014/main" id="{DB0072FB-88A6-07BE-5880-2169695763D6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1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AC8F7-609C-AEC3-9D2D-1562E8C36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D65B4-2A76-A7F4-A337-75DF3E85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9765C-A673-5D65-37F0-0CF511D7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45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846C-7E92-B5F8-1DF8-6E7634BC3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6" y="1709738"/>
            <a:ext cx="87980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568B9-E03A-1D57-0642-96D69BFC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6" y="4589463"/>
            <a:ext cx="87980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780E-0D8E-5E62-999B-AE54CA3F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6AD7-E621-CA31-32E5-675436ED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506" y="866164"/>
            <a:ext cx="4258294" cy="56445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A24CF-0D94-C916-7412-85EB6B152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66163"/>
            <a:ext cx="4339418" cy="5644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F39BB-8C49-BD06-1DCC-AD45E91F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7CACB-54AF-664A-5243-FE7D5A17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76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80D13-5F5E-42AB-2BA6-5738D99EF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690076"/>
            <a:ext cx="4358468" cy="4820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17066-2C8D-B4CF-B250-9D4C4C05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8" y="866164"/>
            <a:ext cx="430941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2D3FB-D255-43DA-1099-E90CC161B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558" y="1690076"/>
            <a:ext cx="4309418" cy="48206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6DB53-80EA-EC53-6D87-AB2EA80CD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866163"/>
            <a:ext cx="435846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20845-3FCD-0D5B-07F1-0AF43A5AD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62093-6FB4-CACB-D18A-837A20406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24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B3AB8-58B5-5935-08B3-938A5D8D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AE119-D530-736B-1867-6FFA797C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31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A6683-8C53-89CC-04B1-AA1A41FF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1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78598B-9904-A5F9-B9EA-0BE710963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5099830" cy="552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F43AE-B513-DCCC-5551-7A4CCAF0F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82" y="987425"/>
            <a:ext cx="3423431" cy="552330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263F6-2D80-E0E9-B872-6233B8FD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B7A932-4C27-39E7-4F87-E99486619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57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8AD60-1E7A-A253-C1DE-73C838722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C6EBB-F71A-725D-04B8-05A437BD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107068-BEC9-B7B8-9067-79BA3D87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387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BD56F-6254-F79B-61F9-1F7D13767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7" y="866164"/>
            <a:ext cx="8798061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D48E2-B4B9-DE97-6561-E7739C1E4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99" y="6510726"/>
            <a:ext cx="63551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926C5CFF-FC03-5F4C-B716-CBEBB43E48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ikdörtgen 22">
            <a:extLst>
              <a:ext uri="{FF2B5EF4-FFF2-40B4-BE49-F238E27FC236}">
                <a16:creationId xmlns:a16="http://schemas.microsoft.com/office/drawing/2014/main" id="{A658ED74-B003-831E-4241-F82450FDD8A5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8" name="Dikdörtgen 23">
            <a:extLst>
              <a:ext uri="{FF2B5EF4-FFF2-40B4-BE49-F238E27FC236}">
                <a16:creationId xmlns:a16="http://schemas.microsoft.com/office/drawing/2014/main" id="{551ECDA5-8292-6BA7-36F9-33E1B936E281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24">
            <a:extLst>
              <a:ext uri="{FF2B5EF4-FFF2-40B4-BE49-F238E27FC236}">
                <a16:creationId xmlns:a16="http://schemas.microsoft.com/office/drawing/2014/main" id="{BA4AC28B-C945-CAA8-00AA-D89910C811B5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E82CD2C0-3CA1-3E05-5864-8CAF735A6F94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Dikdörtgen 6">
            <a:extLst>
              <a:ext uri="{FF2B5EF4-FFF2-40B4-BE49-F238E27FC236}">
                <a16:creationId xmlns:a16="http://schemas.microsoft.com/office/drawing/2014/main" id="{1074742B-7730-0DA9-3260-3124FBAA64E4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3" name="Dikdörtgen 7">
            <a:extLst>
              <a:ext uri="{FF2B5EF4-FFF2-40B4-BE49-F238E27FC236}">
                <a16:creationId xmlns:a16="http://schemas.microsoft.com/office/drawing/2014/main" id="{5D3748BC-30C8-C383-5F67-A16567C462F8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8">
            <a:extLst>
              <a:ext uri="{FF2B5EF4-FFF2-40B4-BE49-F238E27FC236}">
                <a16:creationId xmlns:a16="http://schemas.microsoft.com/office/drawing/2014/main" id="{A00DC69F-AAB0-FB69-A1FF-388A426EC8E4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9">
            <a:extLst>
              <a:ext uri="{FF2B5EF4-FFF2-40B4-BE49-F238E27FC236}">
                <a16:creationId xmlns:a16="http://schemas.microsoft.com/office/drawing/2014/main" id="{966DBE3E-2BA5-E9DD-A0B0-9D96AB4534C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10">
            <a:extLst>
              <a:ext uri="{FF2B5EF4-FFF2-40B4-BE49-F238E27FC236}">
                <a16:creationId xmlns:a16="http://schemas.microsoft.com/office/drawing/2014/main" id="{88BC7503-89AD-8CEE-FA08-DD113AC38BB6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Dikdörtgen 22">
            <a:extLst>
              <a:ext uri="{FF2B5EF4-FFF2-40B4-BE49-F238E27FC236}">
                <a16:creationId xmlns:a16="http://schemas.microsoft.com/office/drawing/2014/main" id="{7674523A-BED3-9BA6-2601-606BC49AF452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E78E2873-ED8C-F2C9-B8B6-381BAE6A0FA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0" name="Dikdörtgen 23">
            <a:extLst>
              <a:ext uri="{FF2B5EF4-FFF2-40B4-BE49-F238E27FC236}">
                <a16:creationId xmlns:a16="http://schemas.microsoft.com/office/drawing/2014/main" id="{E9DBBE0E-B98B-AC18-762B-511EC0B19EEA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Dikdörtgen 23">
            <a:extLst>
              <a:ext uri="{FF2B5EF4-FFF2-40B4-BE49-F238E27FC236}">
                <a16:creationId xmlns:a16="http://schemas.microsoft.com/office/drawing/2014/main" id="{EFCCA561-57E5-8BE5-9C65-030A6355658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Dikdörtgen 23">
            <a:extLst>
              <a:ext uri="{FF2B5EF4-FFF2-40B4-BE49-F238E27FC236}">
                <a16:creationId xmlns:a16="http://schemas.microsoft.com/office/drawing/2014/main" id="{CFE0375A-207D-6CC6-C319-ED0CD98B39AD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 23">
            <a:extLst>
              <a:ext uri="{FF2B5EF4-FFF2-40B4-BE49-F238E27FC236}">
                <a16:creationId xmlns:a16="http://schemas.microsoft.com/office/drawing/2014/main" id="{075AD28E-4D59-73A1-B6EB-729C796C1CD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23">
            <a:extLst>
              <a:ext uri="{FF2B5EF4-FFF2-40B4-BE49-F238E27FC236}">
                <a16:creationId xmlns:a16="http://schemas.microsoft.com/office/drawing/2014/main" id="{B687AB50-5ED8-BAED-B6B0-9DF91C4C30F7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23">
            <a:extLst>
              <a:ext uri="{FF2B5EF4-FFF2-40B4-BE49-F238E27FC236}">
                <a16:creationId xmlns:a16="http://schemas.microsoft.com/office/drawing/2014/main" id="{79201D5B-7995-640E-A371-E197C412ACF9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23">
            <a:extLst>
              <a:ext uri="{FF2B5EF4-FFF2-40B4-BE49-F238E27FC236}">
                <a16:creationId xmlns:a16="http://schemas.microsoft.com/office/drawing/2014/main" id="{362D2E98-CFA1-F849-A25F-0FECEA91CFC8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23">
            <a:extLst>
              <a:ext uri="{FF2B5EF4-FFF2-40B4-BE49-F238E27FC236}">
                <a16:creationId xmlns:a16="http://schemas.microsoft.com/office/drawing/2014/main" id="{C57F412D-34D4-62A7-9662-1BFFE52140EF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6">
            <a:extLst>
              <a:ext uri="{FF2B5EF4-FFF2-40B4-BE49-F238E27FC236}">
                <a16:creationId xmlns:a16="http://schemas.microsoft.com/office/drawing/2014/main" id="{680940DE-4EC1-1880-E739-31C690C7F65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1" name="Dikdörtgen 6">
            <a:extLst>
              <a:ext uri="{FF2B5EF4-FFF2-40B4-BE49-F238E27FC236}">
                <a16:creationId xmlns:a16="http://schemas.microsoft.com/office/drawing/2014/main" id="{3D2C23B7-FC3D-228E-230C-7394A7E72F08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2" name="Dikdörtgen 6">
            <a:extLst>
              <a:ext uri="{FF2B5EF4-FFF2-40B4-BE49-F238E27FC236}">
                <a16:creationId xmlns:a16="http://schemas.microsoft.com/office/drawing/2014/main" id="{86E5C1D5-4A65-BA3C-5EA0-002940C87243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3" name="Dikdörtgen 6">
            <a:extLst>
              <a:ext uri="{FF2B5EF4-FFF2-40B4-BE49-F238E27FC236}">
                <a16:creationId xmlns:a16="http://schemas.microsoft.com/office/drawing/2014/main" id="{0147DBEB-EE61-C4DC-C190-5CECB856C6D9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4" name="Dikdörtgen 6">
            <a:extLst>
              <a:ext uri="{FF2B5EF4-FFF2-40B4-BE49-F238E27FC236}">
                <a16:creationId xmlns:a16="http://schemas.microsoft.com/office/drawing/2014/main" id="{D1339B6E-627E-1152-DCC2-A24972107E0F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98D67D3-EEF3-73AD-79E3-09F88606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ikdörtgen 22">
            <a:extLst>
              <a:ext uri="{FF2B5EF4-FFF2-40B4-BE49-F238E27FC236}">
                <a16:creationId xmlns:a16="http://schemas.microsoft.com/office/drawing/2014/main" id="{EF7ABB1D-348F-4BDB-ED1E-240CBAC8FA0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2993FA2-F702-FF21-9400-8947C73999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6382" y="6613232"/>
            <a:ext cx="832265" cy="160112"/>
          </a:xfrm>
          <a:prstGeom prst="rect">
            <a:avLst/>
          </a:prstGeom>
        </p:spPr>
      </p:pic>
      <p:sp>
        <p:nvSpPr>
          <p:cNvPr id="11" name="Dikdörtgen 22">
            <a:extLst>
              <a:ext uri="{FF2B5EF4-FFF2-40B4-BE49-F238E27FC236}">
                <a16:creationId xmlns:a16="http://schemas.microsoft.com/office/drawing/2014/main" id="{CBE93740-B338-D1EA-6B58-CE0DDC72027F}"/>
              </a:ext>
            </a:extLst>
          </p:cNvPr>
          <p:cNvSpPr/>
          <p:nvPr userDrawn="1"/>
        </p:nvSpPr>
        <p:spPr>
          <a:xfrm>
            <a:off x="9489406" y="7827450"/>
            <a:ext cx="849085" cy="46653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2F2F2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3BA7459E-2B7E-117F-E7B0-3A1286553C18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5" r:id="rId8"/>
    <p:sldLayoutId id="2147483686" r:id="rId9"/>
    <p:sldLayoutId id="214748368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160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95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1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09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1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n.mansorighiasi@gmail.com" TargetMode="External"/><Relationship Id="rId4" Type="http://schemas.openxmlformats.org/officeDocument/2006/relationships/hyperlink" Target="https://nikamgh.github.i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tiff"/><Relationship Id="rId7" Type="http://schemas.openxmlformats.org/officeDocument/2006/relationships/image" Target="../media/image17.jpe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9.jpeg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tiff"/><Relationship Id="rId5" Type="http://schemas.openxmlformats.org/officeDocument/2006/relationships/image" Target="../media/image20.png"/><Relationship Id="rId10" Type="http://schemas.openxmlformats.org/officeDocument/2006/relationships/image" Target="../media/image21.png"/><Relationship Id="rId4" Type="http://schemas.openxmlformats.org/officeDocument/2006/relationships/image" Target="../media/image12.tiff"/><Relationship Id="rId9" Type="http://schemas.openxmlformats.org/officeDocument/2006/relationships/image" Target="../media/image16.tif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26468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8.svg"/><Relationship Id="rId7" Type="http://schemas.microsoft.com/office/2007/relationships/hdphoto" Target="../media/hdphoto4.wdp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svg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4" Type="http://schemas.openxmlformats.org/officeDocument/2006/relationships/image" Target="../media/image44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sv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microsoft.com/office/2007/relationships/hdphoto" Target="../media/hdphoto1.wdp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10" Type="http://schemas.openxmlformats.org/officeDocument/2006/relationships/image" Target="../media/image29.png"/><Relationship Id="rId19" Type="http://schemas.openxmlformats.org/officeDocument/2006/relationships/image" Target="../media/image36.sv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microsoft.com/office/2007/relationships/hdphoto" Target="../media/hdphoto2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309" y="1038220"/>
            <a:ext cx="8527691" cy="1554909"/>
          </a:xfrm>
        </p:spPr>
        <p:txBody>
          <a:bodyPr anchor="t"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3600" b="1" dirty="0">
                <a:solidFill>
                  <a:srgbClr val="2E6F6A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Storage-Centric System Designs for Enabling Fast, Efficient, and Low-Cost Genomic and Metagenomic Analyses</a:t>
            </a:r>
            <a:endParaRPr lang="en-US" sz="2400" dirty="0">
              <a:solidFill>
                <a:srgbClr val="2E6F6A"/>
              </a:solidFill>
              <a:latin typeface="Corbel" panose="020B0503020204020204" pitchFamily="34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204" y="3322373"/>
            <a:ext cx="7727591" cy="678737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prstClr val="black"/>
                </a:solidFill>
                <a:latin typeface="Corbel" panose="020B0503020204020204" pitchFamily="34" charset="0"/>
              </a:rPr>
              <a:t>Nika Mansouri Ghiasi         Onur Mutlu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ED90441-37AD-4B49-A91C-1B7A5249A139}"/>
              </a:ext>
            </a:extLst>
          </p:cNvPr>
          <p:cNvSpPr txBox="1">
            <a:spLocks/>
          </p:cNvSpPr>
          <p:nvPr/>
        </p:nvSpPr>
        <p:spPr>
          <a:xfrm>
            <a:off x="708204" y="4577955"/>
            <a:ext cx="7277625" cy="1349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1pPr>
            <a:lvl2pPr marL="34288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2pPr>
            <a:lvl3pPr marL="685766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3pPr>
            <a:lvl4pPr marL="1028649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4pPr>
            <a:lvl5pPr marL="1371532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5pPr>
            <a:lvl6pPr marL="1714415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Arch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Health @ ICS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  <a:p>
            <a:pPr algn="l">
              <a:spcBef>
                <a:spcPts val="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June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F333957F-F1D9-4DD3-8DE1-238F11115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9983" y="6227199"/>
            <a:ext cx="2309902" cy="38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7731885-DF02-499B-B161-7BC4E6374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310" y="6212649"/>
            <a:ext cx="1999072" cy="384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A502116-BEC1-25A8-C96C-3D710DF9737D}"/>
              </a:ext>
            </a:extLst>
          </p:cNvPr>
          <p:cNvSpPr/>
          <p:nvPr/>
        </p:nvSpPr>
        <p:spPr>
          <a:xfrm>
            <a:off x="146050" y="6607243"/>
            <a:ext cx="923067" cy="21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3A32A-F771-4CAB-9454-70A4AC664343}"/>
              </a:ext>
            </a:extLst>
          </p:cNvPr>
          <p:cNvSpPr/>
          <p:nvPr/>
        </p:nvSpPr>
        <p:spPr>
          <a:xfrm>
            <a:off x="0" y="0"/>
            <a:ext cx="292100" cy="6858000"/>
          </a:xfrm>
          <a:prstGeom prst="rect">
            <a:avLst/>
          </a:prstGeom>
          <a:solidFill>
            <a:srgbClr val="2E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6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Overheads of (Meta)Genomic Analyses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1ACC52-BF73-DA42-AD9D-F8B156EAD431}"/>
              </a:ext>
            </a:extLst>
          </p:cNvPr>
          <p:cNvSpPr/>
          <p:nvPr/>
        </p:nvSpPr>
        <p:spPr>
          <a:xfrm>
            <a:off x="0" y="4374560"/>
            <a:ext cx="9144000" cy="7639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overhead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671EFC-1331-174D-B84F-34BC5F4A4A6B}"/>
              </a:ext>
            </a:extLst>
          </p:cNvPr>
          <p:cNvSpPr/>
          <p:nvPr/>
        </p:nvSpPr>
        <p:spPr>
          <a:xfrm>
            <a:off x="-1" y="5303763"/>
            <a:ext cx="9144000" cy="748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movement overhead </a:t>
            </a: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24" name="Graphic 23" descr="Close">
            <a:extLst>
              <a:ext uri="{FF2B5EF4-FFF2-40B4-BE49-F238E27FC236}">
                <a16:creationId xmlns:a16="http://schemas.microsoft.com/office/drawing/2014/main" id="{481E8CAD-DA0B-DE49-AE7E-ADF4823874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837" y="4306723"/>
            <a:ext cx="914400" cy="914400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29F4988-C678-5947-BDB2-49390A868FE9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B63E99D-D1E4-8245-8CB2-BCD3BEAAF8DA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E6BADFB-FFE1-4E42-8501-08F12E36204A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709FEE-9362-744D-BD7D-4090E60D2C2C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271D223-4AC2-EF42-ACC1-66113579DA7F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F2603E-EC35-944A-B5BF-522099302E4A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B28578-0EA7-1344-8553-2880F1E40B36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102E78-13BB-5F40-8AB1-CDB1BEB38F0B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AF30CC-AFFD-C243-B35B-C66C856DFAAA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82F4E4-D6C2-1545-B09F-1D6880140494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0239A0-AC43-254F-986D-684EDE49C650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46DDE2-1447-5147-855B-E194AB338B55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Striped Right Arrow 4">
            <a:extLst>
              <a:ext uri="{FF2B5EF4-FFF2-40B4-BE49-F238E27FC236}">
                <a16:creationId xmlns:a16="http://schemas.microsoft.com/office/drawing/2014/main" id="{E8DE3FB2-0066-CC44-88B8-5F3645C02031}"/>
              </a:ext>
            </a:extLst>
          </p:cNvPr>
          <p:cNvSpPr/>
          <p:nvPr/>
        </p:nvSpPr>
        <p:spPr>
          <a:xfrm>
            <a:off x="1445366" y="910326"/>
            <a:ext cx="5886717" cy="985838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Movement</a:t>
            </a:r>
          </a:p>
        </p:txBody>
      </p:sp>
      <p:pic>
        <p:nvPicPr>
          <p:cNvPr id="23" name="Graphic 22" descr="Close">
            <a:extLst>
              <a:ext uri="{FF2B5EF4-FFF2-40B4-BE49-F238E27FC236}">
                <a16:creationId xmlns:a16="http://schemas.microsoft.com/office/drawing/2014/main" id="{5C074053-199E-AE4B-94E6-C5A21A2B6B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837" y="5219357"/>
            <a:ext cx="914400" cy="914400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33E3FE5-D2D1-A64A-BCDD-FDAE87FF39D1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6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75781 0.2120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8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10856 L 0.73472 0.15185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449 L 0.73472 0.08819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-0.08611 L 0.71024 0.0516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46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2.59259E-6 L 0.71406 0.19097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3611 L 0.70747 0.13472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4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2384 L 0.70677 0.09537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43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0.02616 L 0.7342 0.1645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41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1759 L 0.72361 0.22292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3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AD54C5-BF55-4E41-8C0F-3556E47BC5A0}"/>
              </a:ext>
            </a:extLst>
          </p:cNvPr>
          <p:cNvSpPr/>
          <p:nvPr/>
        </p:nvSpPr>
        <p:spPr>
          <a:xfrm>
            <a:off x="3721994" y="2113937"/>
            <a:ext cx="5232447" cy="18330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Processor">
            <a:extLst>
              <a:ext uri="{FF2B5EF4-FFF2-40B4-BE49-F238E27FC236}">
                <a16:creationId xmlns:a16="http://schemas.microsoft.com/office/drawing/2014/main" id="{71065E2A-7362-3A42-A4EE-680E81E7CC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9529" y="1207214"/>
            <a:ext cx="955855" cy="955855"/>
          </a:xfrm>
          <a:prstGeom prst="rect">
            <a:avLst/>
          </a:prstGeom>
        </p:spPr>
      </p:pic>
      <p:pic>
        <p:nvPicPr>
          <p:cNvPr id="10" name="Graphic 9" descr="Gears">
            <a:extLst>
              <a:ext uri="{FF2B5EF4-FFF2-40B4-BE49-F238E27FC236}">
                <a16:creationId xmlns:a16="http://schemas.microsoft.com/office/drawing/2014/main" id="{3274706B-9FCF-B74A-AEEE-2613B8773C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4410" y="1187513"/>
            <a:ext cx="955854" cy="955854"/>
          </a:xfrm>
          <a:prstGeom prst="rect">
            <a:avLst/>
          </a:prstGeom>
        </p:spPr>
      </p:pic>
      <p:pic>
        <p:nvPicPr>
          <p:cNvPr id="12" name="Graphic 11" descr="Filter">
            <a:extLst>
              <a:ext uri="{FF2B5EF4-FFF2-40B4-BE49-F238E27FC236}">
                <a16:creationId xmlns:a16="http://schemas.microsoft.com/office/drawing/2014/main" id="{A3C1ACFA-1681-2944-95D5-336F827DAD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7325" y="1258620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9D6EC6-9E53-1942-BA75-E28E28CB8EE7}"/>
              </a:ext>
            </a:extLst>
          </p:cNvPr>
          <p:cNvSpPr txBox="1"/>
          <p:nvPr/>
        </p:nvSpPr>
        <p:spPr>
          <a:xfrm>
            <a:off x="3986741" y="897913"/>
            <a:ext cx="1740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Heuristics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6BE85F-9B13-E947-BE2F-9258663BDA08}"/>
              </a:ext>
            </a:extLst>
          </p:cNvPr>
          <p:cNvSpPr txBox="1"/>
          <p:nvPr/>
        </p:nvSpPr>
        <p:spPr>
          <a:xfrm>
            <a:off x="5620127" y="910197"/>
            <a:ext cx="213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B6890-0F63-B747-9D57-26D84D7D6A66}"/>
              </a:ext>
            </a:extLst>
          </p:cNvPr>
          <p:cNvSpPr txBox="1"/>
          <p:nvPr/>
        </p:nvSpPr>
        <p:spPr>
          <a:xfrm>
            <a:off x="7503786" y="910197"/>
            <a:ext cx="106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Filters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58D5AA-DFFA-8D4D-A741-7934E03EFF46}"/>
              </a:ext>
            </a:extLst>
          </p:cNvPr>
          <p:cNvSpPr/>
          <p:nvPr/>
        </p:nvSpPr>
        <p:spPr>
          <a:xfrm>
            <a:off x="0" y="4714827"/>
            <a:ext cx="9144000" cy="7639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Computation overhead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E9FD74E-F3A3-EC4F-A031-2E50E586A05F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4A3B81D-25E3-8A4C-A2DB-AB9E43C288AE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5F2E9F3-46D4-2D48-A408-9382652ADA44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A9BA6C-26AE-E74A-87A1-95A82D67BAE7}"/>
              </a:ext>
            </a:extLst>
          </p:cNvPr>
          <p:cNvSpPr txBox="1"/>
          <p:nvPr/>
        </p:nvSpPr>
        <p:spPr>
          <a:xfrm>
            <a:off x="632697" y="4542790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66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✓</a:t>
            </a:r>
            <a:endParaRPr kumimoji="0" lang="en-CH" sz="7200" b="0" i="0" u="none" strike="noStrike" kern="120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4BFA13-9C6A-A84C-8779-352B3F95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200" dirty="0"/>
              <a:t>Accelerating (Meta)Genome Sequence Analysis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E5DECCF-2863-EAAD-5EF7-0ADC4B76731D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2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26" grpId="0"/>
      <p:bldP spid="27" grpId="0" animBg="1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66263-0957-7254-6C54-3C2960177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Problems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E3BE2C6-6CB1-7EFF-3F82-BDCAB2B4B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927379"/>
            <a:ext cx="9143999" cy="149733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i="1" dirty="0"/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i="1" dirty="0">
                <a:solidFill>
                  <a:srgbClr val="C00600"/>
                </a:solidFill>
              </a:rPr>
              <a:t>Accessing stored sequence data </a:t>
            </a:r>
            <a:r>
              <a:rPr lang="en-GB" sz="2400" b="1" i="1" dirty="0">
                <a:solidFill>
                  <a:srgbClr val="C00000"/>
                </a:solidFill>
              </a:rPr>
              <a:t>and</a:t>
            </a:r>
            <a:r>
              <a:rPr lang="en-GB" sz="2400" b="1" i="1" dirty="0">
                <a:solidFill>
                  <a:srgbClr val="C00600"/>
                </a:solidFill>
              </a:rPr>
              <a:t> feeding it to the analysis units</a:t>
            </a:r>
            <a:endParaRPr lang="en-CH" sz="2400" b="1" i="1" dirty="0">
              <a:solidFill>
                <a:srgbClr val="C006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E89584D-61D7-9080-070D-3BCB72AA1F22}"/>
              </a:ext>
            </a:extLst>
          </p:cNvPr>
          <p:cNvSpPr/>
          <p:nvPr/>
        </p:nvSpPr>
        <p:spPr>
          <a:xfrm>
            <a:off x="-162686" y="2266315"/>
            <a:ext cx="9469370" cy="1417677"/>
          </a:xfrm>
          <a:prstGeom prst="roundRect">
            <a:avLst>
              <a:gd name="adj" fmla="val 0"/>
            </a:avLst>
          </a:prstGeom>
          <a:solidFill>
            <a:srgbClr val="FFE0D6">
              <a:alpha val="49804"/>
            </a:srgbClr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Overhead of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moving large amounts of low-reuse data </a:t>
            </a:r>
            <a:b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from the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 system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&amp;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unnecessary computational burden </a:t>
            </a: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 the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rest of the system</a:t>
            </a:r>
            <a:endParaRPr kumimoji="0" lang="en-CH" sz="2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32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bldLvl="2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AD54C5-BF55-4E41-8C0F-3556E47BC5A0}"/>
              </a:ext>
            </a:extLst>
          </p:cNvPr>
          <p:cNvSpPr/>
          <p:nvPr/>
        </p:nvSpPr>
        <p:spPr>
          <a:xfrm>
            <a:off x="3721994" y="2113937"/>
            <a:ext cx="5232447" cy="18330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Processor">
            <a:extLst>
              <a:ext uri="{FF2B5EF4-FFF2-40B4-BE49-F238E27FC236}">
                <a16:creationId xmlns:a16="http://schemas.microsoft.com/office/drawing/2014/main" id="{71065E2A-7362-3A42-A4EE-680E81E7CC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9529" y="1207214"/>
            <a:ext cx="955855" cy="955855"/>
          </a:xfrm>
          <a:prstGeom prst="rect">
            <a:avLst/>
          </a:prstGeom>
        </p:spPr>
      </p:pic>
      <p:pic>
        <p:nvPicPr>
          <p:cNvPr id="10" name="Graphic 9" descr="Gears">
            <a:extLst>
              <a:ext uri="{FF2B5EF4-FFF2-40B4-BE49-F238E27FC236}">
                <a16:creationId xmlns:a16="http://schemas.microsoft.com/office/drawing/2014/main" id="{3274706B-9FCF-B74A-AEEE-2613B8773C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4410" y="1189403"/>
            <a:ext cx="955854" cy="955854"/>
          </a:xfrm>
          <a:prstGeom prst="rect">
            <a:avLst/>
          </a:prstGeom>
        </p:spPr>
      </p:pic>
      <p:pic>
        <p:nvPicPr>
          <p:cNvPr id="12" name="Graphic 11" descr="Filter">
            <a:extLst>
              <a:ext uri="{FF2B5EF4-FFF2-40B4-BE49-F238E27FC236}">
                <a16:creationId xmlns:a16="http://schemas.microsoft.com/office/drawing/2014/main" id="{A3C1ACFA-1681-2944-95D5-336F827DAD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77325" y="1258620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9D6EC6-9E53-1942-BA75-E28E28CB8EE7}"/>
              </a:ext>
            </a:extLst>
          </p:cNvPr>
          <p:cNvSpPr txBox="1"/>
          <p:nvPr/>
        </p:nvSpPr>
        <p:spPr>
          <a:xfrm>
            <a:off x="3986741" y="897913"/>
            <a:ext cx="1740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Heuristics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6BE85F-9B13-E947-BE2F-9258663BDA08}"/>
              </a:ext>
            </a:extLst>
          </p:cNvPr>
          <p:cNvSpPr txBox="1"/>
          <p:nvPr/>
        </p:nvSpPr>
        <p:spPr>
          <a:xfrm>
            <a:off x="5620127" y="910197"/>
            <a:ext cx="213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AB6890-0F63-B747-9D57-26D84D7D6A66}"/>
              </a:ext>
            </a:extLst>
          </p:cNvPr>
          <p:cNvSpPr txBox="1"/>
          <p:nvPr/>
        </p:nvSpPr>
        <p:spPr>
          <a:xfrm>
            <a:off x="7503786" y="910197"/>
            <a:ext cx="106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Filters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58D5AA-DFFA-8D4D-A741-7934E03EFF46}"/>
              </a:ext>
            </a:extLst>
          </p:cNvPr>
          <p:cNvSpPr/>
          <p:nvPr/>
        </p:nvSpPr>
        <p:spPr>
          <a:xfrm>
            <a:off x="0" y="4266028"/>
            <a:ext cx="9144000" cy="7639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Computation overhead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99E118C-EEAB-9C49-907C-AC67626CAD41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C535C70-FB4A-0241-B25F-8F569683D1E5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31397B8-63FB-714A-8F18-1A7789063CED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FFBA1F1-98E0-564F-83B1-193D6086B1E4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ED6AC3D-DFCB-1945-82BC-D3D9AF46B12B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EDA0B1-A141-CD43-8FC8-CDAF384C8271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F4C7A2B-3783-764D-B20A-AFF30FE38B8F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4A0BB08-190C-7B4C-9FA8-C453C2421161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5B4C9C8-047E-2449-8F6D-7E55DC35146F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E9FD74E-F3A3-EC4F-A031-2E50E586A05F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(CPU or Accelerator)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E4A3B81D-25E3-8A4C-A2DB-AB9E43C288AE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Cache</a:t>
            </a:r>
            <a:endParaRPr kumimoji="0" lang="en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5F2E9F3-46D4-2D48-A408-9382652ADA44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Memory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CB2E5EEA-9D8D-454B-9C48-5D4302BF02CD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6B0398-ADCD-1145-B0F6-748316A7EEF2}"/>
              </a:ext>
            </a:extLst>
          </p:cNvPr>
          <p:cNvSpPr/>
          <p:nvPr/>
        </p:nvSpPr>
        <p:spPr>
          <a:xfrm>
            <a:off x="-1" y="5303763"/>
            <a:ext cx="9144000" cy="748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movement overhead </a:t>
            </a:r>
            <a:r>
              <a:rPr kumimoji="0" lang="en-C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B7548304-289F-9447-8091-9F3A785960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8837" y="5219357"/>
            <a:ext cx="914400" cy="9144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9A9BA6C-26AE-E74A-87A1-95A82D67BAE7}"/>
              </a:ext>
            </a:extLst>
          </p:cNvPr>
          <p:cNvSpPr txBox="1"/>
          <p:nvPr/>
        </p:nvSpPr>
        <p:spPr>
          <a:xfrm>
            <a:off x="632697" y="4093991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6600" b="1" i="0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✓</a:t>
            </a:r>
            <a:endParaRPr kumimoji="0" lang="en-CH" sz="7200" b="0" i="0" u="none" strike="noStrike" kern="120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24BFA13-9C6A-A84C-8779-352B3F95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sz="3200" dirty="0"/>
              <a:t>Accelerating (Meta)Genome Sequence Analysis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06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75781 0.2120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8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10856 L 0.73472 0.15185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0.0449 L 0.73472 0.08819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7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-0.08611 L 0.71024 0.05162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46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2.59259E-6 L 0.71406 0.1909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3611 L 0.70747 0.1347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4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2384 L 0.70677 0.09537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43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0.02616 L 0.7342 0.16458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41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5 0.01759 L 0.72361 0.22292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33" y="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66263-0957-7254-6C54-3C2960177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4FE6E-EA6C-5F82-72E1-72015EA7D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927379"/>
            <a:ext cx="9143999" cy="149733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i="1" dirty="0"/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i="1" dirty="0">
                <a:solidFill>
                  <a:srgbClr val="C00600"/>
                </a:solidFill>
              </a:rPr>
              <a:t>Accessing stored sequence data and feeding it to the analysis units</a:t>
            </a:r>
            <a:endParaRPr lang="en-CH" sz="2400" b="1" i="1" dirty="0">
              <a:solidFill>
                <a:srgbClr val="C006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ACF6955-63AE-ECE4-13F7-9E6795E3C9AD}"/>
              </a:ext>
            </a:extLst>
          </p:cNvPr>
          <p:cNvSpPr/>
          <p:nvPr/>
        </p:nvSpPr>
        <p:spPr>
          <a:xfrm>
            <a:off x="-162686" y="2266315"/>
            <a:ext cx="9469370" cy="1417677"/>
          </a:xfrm>
          <a:prstGeom prst="roundRect">
            <a:avLst>
              <a:gd name="adj" fmla="val 0"/>
            </a:avLst>
          </a:prstGeom>
          <a:solidFill>
            <a:srgbClr val="FFE0D6">
              <a:alpha val="49804"/>
            </a:srgbClr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Overhead of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moving large amounts of low-reuse data </a:t>
            </a:r>
            <a:b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from the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storage system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&amp;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1658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unnecessary computational burden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on the </a:t>
            </a:r>
            <a:r>
              <a:rPr kumimoji="0" lang="en-GB" sz="2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rest of the system</a:t>
            </a:r>
            <a:endParaRPr kumimoji="0" lang="en-CH" sz="2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F38818C-BDB3-E0E5-48F7-29818911F6E0}"/>
              </a:ext>
            </a:extLst>
          </p:cNvPr>
          <p:cNvSpPr/>
          <p:nvPr/>
        </p:nvSpPr>
        <p:spPr>
          <a:xfrm>
            <a:off x="-162686" y="4314089"/>
            <a:ext cx="9469370" cy="1417677"/>
          </a:xfrm>
          <a:prstGeom prst="roundRect">
            <a:avLst>
              <a:gd name="adj" fmla="val 0"/>
            </a:avLst>
          </a:prstGeom>
          <a:solidFill>
            <a:srgbClr val="FFE0D6">
              <a:alpha val="49804"/>
            </a:srgbClr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2400" b="1" dirty="0">
                <a:solidFill>
                  <a:srgbClr val="1658FF"/>
                </a:solidFill>
                <a:latin typeface="Corbel" panose="020B0503020204020204" pitchFamily="34" charset="0"/>
              </a:rPr>
              <a:t>Data preparation bottleneck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  <a:r>
              <a:rPr lang="en-GB" sz="2400" dirty="0">
                <a:solidFill>
                  <a:srgbClr val="1658FF"/>
                </a:solidFill>
                <a:latin typeface="Corbel" panose="020B0503020204020204" pitchFamily="34" charset="0"/>
              </a:rPr>
              <a:t>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where compressed genomic sequence data needs to </a:t>
            </a:r>
            <a:b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be first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decompressed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and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formatted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before it can be </a:t>
            </a:r>
            <a:r>
              <a:rPr lang="en-GB" sz="2400" dirty="0" err="1">
                <a:solidFill>
                  <a:schemeClr val="tx1"/>
                </a:solidFill>
                <a:latin typeface="Corbel" panose="020B0503020204020204" pitchFamily="34" charset="0"/>
              </a:rPr>
              <a:t>analyzed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74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31BDD0D-6B0B-179A-F539-8CD87BCFEE31}"/>
              </a:ext>
            </a:extLst>
          </p:cNvPr>
          <p:cNvSpPr/>
          <p:nvPr/>
        </p:nvSpPr>
        <p:spPr>
          <a:xfrm>
            <a:off x="443263" y="4248742"/>
            <a:ext cx="8102565" cy="1631162"/>
          </a:xfrm>
          <a:prstGeom prst="rect">
            <a:avLst/>
          </a:prstGeom>
          <a:solidFill>
            <a:srgbClr val="DEEBF7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9F72CB4-21D2-E939-4F8E-F84D176E5E94}"/>
              </a:ext>
            </a:extLst>
          </p:cNvPr>
          <p:cNvSpPr/>
          <p:nvPr/>
        </p:nvSpPr>
        <p:spPr>
          <a:xfrm>
            <a:off x="443275" y="2863160"/>
            <a:ext cx="8102553" cy="1393331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0A6C6-F425-0171-CFE7-9312AFB8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Effect of the Data Preparation Bottleneck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F16D8B-FB4E-C367-651D-A8B315F8F7A6}"/>
              </a:ext>
            </a:extLst>
          </p:cNvPr>
          <p:cNvSpPr/>
          <p:nvPr/>
        </p:nvSpPr>
        <p:spPr>
          <a:xfrm>
            <a:off x="443275" y="1659856"/>
            <a:ext cx="8102565" cy="1216634"/>
          </a:xfrm>
          <a:prstGeom prst="rect">
            <a:avLst/>
          </a:prstGeom>
          <a:solidFill>
            <a:srgbClr val="DEEBF7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D84FBB-A73E-456D-A4FD-ED81CB1725B0}"/>
              </a:ext>
            </a:extLst>
          </p:cNvPr>
          <p:cNvCxnSpPr>
            <a:cxnSpLocks/>
          </p:cNvCxnSpPr>
          <p:nvPr/>
        </p:nvCxnSpPr>
        <p:spPr>
          <a:xfrm>
            <a:off x="460028" y="5906589"/>
            <a:ext cx="822394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32AD84-3916-D804-ADC4-297EB09F1C22}"/>
              </a:ext>
            </a:extLst>
          </p:cNvPr>
          <p:cNvSpPr/>
          <p:nvPr/>
        </p:nvSpPr>
        <p:spPr>
          <a:xfrm>
            <a:off x="1058856" y="1902010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F4B8305-854B-76D6-7854-7D5CEF4E5265}"/>
              </a:ext>
            </a:extLst>
          </p:cNvPr>
          <p:cNvSpPr/>
          <p:nvPr/>
        </p:nvSpPr>
        <p:spPr>
          <a:xfrm>
            <a:off x="1842534" y="2374121"/>
            <a:ext cx="2091685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B7D59C7-2259-5F8F-3CBA-A039F7701866}"/>
              </a:ext>
            </a:extLst>
          </p:cNvPr>
          <p:cNvSpPr/>
          <p:nvPr/>
        </p:nvSpPr>
        <p:spPr>
          <a:xfrm>
            <a:off x="1863606" y="3756888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139709-AF72-F0F5-56CE-7D3E89322411}"/>
              </a:ext>
            </a:extLst>
          </p:cNvPr>
          <p:cNvSpPr/>
          <p:nvPr/>
        </p:nvSpPr>
        <p:spPr>
          <a:xfrm>
            <a:off x="3935909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FC9DBC-83B7-B290-7B3B-E5E5F85B1D3D}"/>
              </a:ext>
            </a:extLst>
          </p:cNvPr>
          <p:cNvSpPr/>
          <p:nvPr/>
        </p:nvSpPr>
        <p:spPr>
          <a:xfrm>
            <a:off x="6197102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BED0D-5E94-26D3-9D4D-7C016C2320B2}"/>
              </a:ext>
            </a:extLst>
          </p:cNvPr>
          <p:cNvSpPr/>
          <p:nvPr/>
        </p:nvSpPr>
        <p:spPr>
          <a:xfrm>
            <a:off x="3426047" y="3733256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65687-8EA6-C30B-5DD4-B4B2943FEA0E}"/>
              </a:ext>
            </a:extLst>
          </p:cNvPr>
          <p:cNvSpPr txBox="1"/>
          <p:nvPr/>
        </p:nvSpPr>
        <p:spPr>
          <a:xfrm rot="16200000">
            <a:off x="182578" y="2147559"/>
            <a:ext cx="115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4920B-7F42-3409-6675-DD89B4A35B4C}"/>
              </a:ext>
            </a:extLst>
          </p:cNvPr>
          <p:cNvSpPr txBox="1"/>
          <p:nvPr/>
        </p:nvSpPr>
        <p:spPr>
          <a:xfrm rot="16200000">
            <a:off x="-82664" y="4863390"/>
            <a:ext cx="165902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w/ Ideal Prep.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42CCE3-2D5E-A1F6-2757-C010F2908E88}"/>
              </a:ext>
            </a:extLst>
          </p:cNvPr>
          <p:cNvCxnSpPr>
            <a:cxnSpLocks/>
            <a:stCxn id="10" idx="3"/>
            <a:endCxn id="28" idx="1"/>
          </p:cNvCxnSpPr>
          <p:nvPr/>
        </p:nvCxnSpPr>
        <p:spPr>
          <a:xfrm>
            <a:off x="1845483" y="2055838"/>
            <a:ext cx="3564127" cy="784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93F293-FE02-5D5C-DE01-F01904D783E6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2002092" y="3886256"/>
            <a:ext cx="1423955" cy="23632"/>
          </a:xfrm>
          <a:prstGeom prst="line">
            <a:avLst/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A9F2743-4395-6C80-BC92-908D1C79E3F8}"/>
              </a:ext>
            </a:extLst>
          </p:cNvPr>
          <p:cNvSpPr/>
          <p:nvPr/>
        </p:nvSpPr>
        <p:spPr>
          <a:xfrm>
            <a:off x="2641667" y="3733162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886D11-ED6D-9A6A-056F-2696F1309C53}"/>
              </a:ext>
            </a:extLst>
          </p:cNvPr>
          <p:cNvCxnSpPr>
            <a:cxnSpLocks/>
          </p:cNvCxnSpPr>
          <p:nvPr/>
        </p:nvCxnSpPr>
        <p:spPr>
          <a:xfrm>
            <a:off x="3564533" y="3956858"/>
            <a:ext cx="0" cy="1167253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354E9C-1C26-C9A6-11D6-271F8437F6E1}"/>
              </a:ext>
            </a:extLst>
          </p:cNvPr>
          <p:cNvCxnSpPr>
            <a:cxnSpLocks/>
          </p:cNvCxnSpPr>
          <p:nvPr/>
        </p:nvCxnSpPr>
        <p:spPr>
          <a:xfrm>
            <a:off x="8463882" y="2651493"/>
            <a:ext cx="0" cy="2789187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7260663-28C9-5F48-0DE7-D909BA85CEBF}"/>
              </a:ext>
            </a:extLst>
          </p:cNvPr>
          <p:cNvSpPr/>
          <p:nvPr/>
        </p:nvSpPr>
        <p:spPr>
          <a:xfrm>
            <a:off x="3148317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0BFB2D-D0EA-E89B-1F40-2912B58E7274}"/>
              </a:ext>
            </a:extLst>
          </p:cNvPr>
          <p:cNvSpPr/>
          <p:nvPr/>
        </p:nvSpPr>
        <p:spPr>
          <a:xfrm>
            <a:off x="5409610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8A8BE7A-D279-3464-257C-C71B3E39BBB5}"/>
              </a:ext>
            </a:extLst>
          </p:cNvPr>
          <p:cNvCxnSpPr>
            <a:cxnSpLocks/>
          </p:cNvCxnSpPr>
          <p:nvPr/>
        </p:nvCxnSpPr>
        <p:spPr>
          <a:xfrm flipV="1">
            <a:off x="1521456" y="4851421"/>
            <a:ext cx="0" cy="290558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A892515-ED57-C621-8EED-724A7E581580}"/>
              </a:ext>
            </a:extLst>
          </p:cNvPr>
          <p:cNvCxnSpPr>
            <a:cxnSpLocks/>
          </p:cNvCxnSpPr>
          <p:nvPr/>
        </p:nvCxnSpPr>
        <p:spPr>
          <a:xfrm>
            <a:off x="1550923" y="5058630"/>
            <a:ext cx="201361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B3309E3-9B68-C780-9B5A-84332248DFD8}"/>
              </a:ext>
            </a:extLst>
          </p:cNvPr>
          <p:cNvSpPr txBox="1"/>
          <p:nvPr/>
        </p:nvSpPr>
        <p:spPr>
          <a:xfrm>
            <a:off x="3542063" y="4339092"/>
            <a:ext cx="198883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Lost Benefit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due to Data Prep.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Bottleneck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70483B-895A-EB70-3614-356BBAA06A30}"/>
              </a:ext>
            </a:extLst>
          </p:cNvPr>
          <p:cNvSpPr txBox="1"/>
          <p:nvPr/>
        </p:nvSpPr>
        <p:spPr>
          <a:xfrm>
            <a:off x="443262" y="5916020"/>
            <a:ext cx="822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Execution Timeline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(Not drawn to scale)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F3A150-B44A-73BB-28A0-3E2E812CF8AF}"/>
              </a:ext>
            </a:extLst>
          </p:cNvPr>
          <p:cNvCxnSpPr>
            <a:cxnSpLocks/>
          </p:cNvCxnSpPr>
          <p:nvPr/>
        </p:nvCxnSpPr>
        <p:spPr>
          <a:xfrm>
            <a:off x="1053462" y="1548953"/>
            <a:ext cx="0" cy="44634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5EBD04-E041-99DC-AC2B-190CE39F19F1}"/>
              </a:ext>
            </a:extLst>
          </p:cNvPr>
          <p:cNvSpPr txBox="1"/>
          <p:nvPr/>
        </p:nvSpPr>
        <p:spPr>
          <a:xfrm rot="16200000">
            <a:off x="-58196" y="3437303"/>
            <a:ext cx="161009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6BCC06F-9942-763C-7279-FE20157395A6}"/>
              </a:ext>
            </a:extLst>
          </p:cNvPr>
          <p:cNvSpPr/>
          <p:nvPr/>
        </p:nvSpPr>
        <p:spPr>
          <a:xfrm>
            <a:off x="1056569" y="3265376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67AFFF01-D154-1003-F5B9-5A9457E3B9B4}"/>
              </a:ext>
            </a:extLst>
          </p:cNvPr>
          <p:cNvSpPr/>
          <p:nvPr/>
        </p:nvSpPr>
        <p:spPr>
          <a:xfrm>
            <a:off x="1846382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9FD4EA9-1B86-0C0B-9D35-12F4340F5F54}"/>
              </a:ext>
            </a:extLst>
          </p:cNvPr>
          <p:cNvSpPr/>
          <p:nvPr/>
        </p:nvSpPr>
        <p:spPr>
          <a:xfrm>
            <a:off x="2633874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C1836B1-4AA0-F033-A5A1-8D84EBFF9C75}"/>
              </a:ext>
            </a:extLst>
          </p:cNvPr>
          <p:cNvSpPr/>
          <p:nvPr/>
        </p:nvSpPr>
        <p:spPr>
          <a:xfrm>
            <a:off x="110574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02B49E7-90FB-87CC-D23B-315509297A31}"/>
              </a:ext>
            </a:extLst>
          </p:cNvPr>
          <p:cNvSpPr/>
          <p:nvPr/>
        </p:nvSpPr>
        <p:spPr>
          <a:xfrm>
            <a:off x="124368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5F3D54B3-7308-2BA0-B16F-42741A9E938C}"/>
              </a:ext>
            </a:extLst>
          </p:cNvPr>
          <p:cNvSpPr/>
          <p:nvPr/>
        </p:nvSpPr>
        <p:spPr>
          <a:xfrm>
            <a:off x="1382970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BFA6B86-F606-30AF-7C81-475883B452D5}"/>
              </a:ext>
            </a:extLst>
          </p:cNvPr>
          <p:cNvSpPr/>
          <p:nvPr/>
        </p:nvSpPr>
        <p:spPr>
          <a:xfrm>
            <a:off x="1055066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39EA158-37AE-B917-D23D-C695DB8C0E32}"/>
              </a:ext>
            </a:extLst>
          </p:cNvPr>
          <p:cNvSpPr/>
          <p:nvPr/>
        </p:nvSpPr>
        <p:spPr>
          <a:xfrm>
            <a:off x="1186628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1A4CCF8-64D3-CDF4-7FB8-5619E012423F}"/>
              </a:ext>
            </a:extLst>
          </p:cNvPr>
          <p:cNvSpPr/>
          <p:nvPr/>
        </p:nvSpPr>
        <p:spPr>
          <a:xfrm>
            <a:off x="1319793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9774D14-B517-10F5-AE9A-8EEF2CBB3E84}"/>
              </a:ext>
            </a:extLst>
          </p:cNvPr>
          <p:cNvCxnSpPr>
            <a:cxnSpLocks/>
          </p:cNvCxnSpPr>
          <p:nvPr/>
        </p:nvCxnSpPr>
        <p:spPr>
          <a:xfrm flipH="1" flipV="1">
            <a:off x="1550946" y="5324532"/>
            <a:ext cx="6907349" cy="0"/>
          </a:xfrm>
          <a:prstGeom prst="straightConnector1">
            <a:avLst/>
          </a:prstGeom>
          <a:ln w="28575">
            <a:solidFill>
              <a:srgbClr val="629B3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446D16A-4507-EC93-2B59-6E3426B4B294}"/>
              </a:ext>
            </a:extLst>
          </p:cNvPr>
          <p:cNvSpPr txBox="1"/>
          <p:nvPr/>
        </p:nvSpPr>
        <p:spPr>
          <a:xfrm>
            <a:off x="6075603" y="4339092"/>
            <a:ext cx="2673362" cy="7871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Potential Benefit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Genome Analysis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Acceleration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859BECF-0AF4-2AC0-EF2D-43597369EE4D}"/>
              </a:ext>
            </a:extLst>
          </p:cNvPr>
          <p:cNvSpPr/>
          <p:nvPr/>
        </p:nvSpPr>
        <p:spPr>
          <a:xfrm>
            <a:off x="460028" y="873242"/>
            <a:ext cx="7998267" cy="49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CD319-1F3F-EE94-CD2A-A5D17AFB3151}"/>
              </a:ext>
            </a:extLst>
          </p:cNvPr>
          <p:cNvGrpSpPr/>
          <p:nvPr/>
        </p:nvGrpSpPr>
        <p:grpSpPr>
          <a:xfrm>
            <a:off x="2642312" y="980377"/>
            <a:ext cx="1880931" cy="366254"/>
            <a:chOff x="2010083" y="1005732"/>
            <a:chExt cx="1880931" cy="366254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23B7AB54-1331-8CFD-C923-3A6030E7BA1C}"/>
                </a:ext>
              </a:extLst>
            </p:cNvPr>
            <p:cNvSpPr/>
            <p:nvPr/>
          </p:nvSpPr>
          <p:spPr>
            <a:xfrm>
              <a:off x="2010083" y="1024566"/>
              <a:ext cx="144815" cy="136895"/>
            </a:xfrm>
            <a:prstGeom prst="roundRect">
              <a:avLst/>
            </a:prstGeom>
            <a:solidFill>
              <a:srgbClr val="F0C7F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66359A3-B85D-1C1B-175B-18699AA024AD}"/>
                </a:ext>
              </a:extLst>
            </p:cNvPr>
            <p:cNvSpPr txBox="1"/>
            <p:nvPr/>
          </p:nvSpPr>
          <p:spPr>
            <a:xfrm>
              <a:off x="2191649" y="1005732"/>
              <a:ext cx="169936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(446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2EA8E29-FF1A-FFA4-149E-3AF95A16A57B}"/>
              </a:ext>
            </a:extLst>
          </p:cNvPr>
          <p:cNvGrpSpPr/>
          <p:nvPr/>
        </p:nvGrpSpPr>
        <p:grpSpPr>
          <a:xfrm>
            <a:off x="4735699" y="980377"/>
            <a:ext cx="2113383" cy="366254"/>
            <a:chOff x="3721928" y="1005732"/>
            <a:chExt cx="2113383" cy="366254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8BA027BC-D48A-FFCE-49B1-9385E1602D42}"/>
                </a:ext>
              </a:extLst>
            </p:cNvPr>
            <p:cNvSpPr/>
            <p:nvPr/>
          </p:nvSpPr>
          <p:spPr>
            <a:xfrm>
              <a:off x="3721928" y="1024566"/>
              <a:ext cx="144815" cy="136895"/>
            </a:xfrm>
            <a:prstGeom prst="roundRect">
              <a:avLst/>
            </a:prstGeom>
            <a:solidFill>
              <a:srgbClr val="C577EB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5E5F5AC-FA0E-7100-BEB9-46436ED3F38D}"/>
                </a:ext>
              </a:extLst>
            </p:cNvPr>
            <p:cNvSpPr txBox="1"/>
            <p:nvPr/>
          </p:nvSpPr>
          <p:spPr>
            <a:xfrm>
              <a:off x="3911586" y="1005732"/>
              <a:ext cx="192372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Accelerated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DAA1BC0-16CE-7A27-5B94-D7EEB56DD200}"/>
              </a:ext>
            </a:extLst>
          </p:cNvPr>
          <p:cNvGrpSpPr/>
          <p:nvPr/>
        </p:nvGrpSpPr>
        <p:grpSpPr>
          <a:xfrm>
            <a:off x="540981" y="980377"/>
            <a:ext cx="1699221" cy="366254"/>
            <a:chOff x="540981" y="1005732"/>
            <a:chExt cx="1699221" cy="366254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B99B0347-8E4F-ED53-7269-860D673F47F0}"/>
                </a:ext>
              </a:extLst>
            </p:cNvPr>
            <p:cNvSpPr/>
            <p:nvPr/>
          </p:nvSpPr>
          <p:spPr>
            <a:xfrm>
              <a:off x="540981" y="1024566"/>
              <a:ext cx="144815" cy="13689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36799EE-BDD0-510E-FFF7-C4EE39D00FE2}"/>
                </a:ext>
              </a:extLst>
            </p:cNvPr>
            <p:cNvSpPr txBox="1"/>
            <p:nvPr/>
          </p:nvSpPr>
          <p:spPr>
            <a:xfrm>
              <a:off x="730492" y="1005732"/>
              <a:ext cx="1509710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Prep.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(2563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39632D-F98D-7C46-1A1D-CA83B3685568}"/>
              </a:ext>
            </a:extLst>
          </p:cNvPr>
          <p:cNvGrpSpPr/>
          <p:nvPr/>
        </p:nvGrpSpPr>
        <p:grpSpPr>
          <a:xfrm>
            <a:off x="7033033" y="980377"/>
            <a:ext cx="1425262" cy="366254"/>
            <a:chOff x="5686419" y="1005732"/>
            <a:chExt cx="1425262" cy="366254"/>
          </a:xfrm>
        </p:grpSpPr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5769FD0A-1E02-C780-EFB5-88666C02E4AF}"/>
                </a:ext>
              </a:extLst>
            </p:cNvPr>
            <p:cNvSpPr/>
            <p:nvPr/>
          </p:nvSpPr>
          <p:spPr>
            <a:xfrm>
              <a:off x="5686419" y="1024566"/>
              <a:ext cx="144815" cy="136895"/>
            </a:xfrm>
            <a:prstGeom prst="roundRect">
              <a:avLst/>
            </a:prstGeom>
            <a:solidFill>
              <a:srgbClr val="DAA30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6409372-31C5-7B5C-6C7E-DFF4BF51E644}"/>
                </a:ext>
              </a:extLst>
            </p:cNvPr>
            <p:cNvSpPr txBox="1"/>
            <p:nvPr/>
          </p:nvSpPr>
          <p:spPr>
            <a:xfrm>
              <a:off x="5859746" y="1005732"/>
              <a:ext cx="125193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Ideal Prep.</a:t>
              </a:r>
              <a:b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(&gt; 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026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59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/>
      <p:bldP spid="21" grpId="0"/>
      <p:bldP spid="24" grpId="0" animBg="1"/>
      <p:bldP spid="27" grpId="0" animBg="1"/>
      <p:bldP spid="28" grpId="0" animBg="1"/>
      <p:bldP spid="47" grpId="0"/>
      <p:bldP spid="61" grpId="0"/>
      <p:bldP spid="62" grpId="0" animBg="1"/>
      <p:bldP spid="63" grpId="0" animBg="1"/>
      <p:bldP spid="64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Thesis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By 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188A8B-6FD6-0EBA-5DE4-E87DF3B3DC3D}"/>
              </a:ext>
            </a:extLst>
          </p:cNvPr>
          <p:cNvSpPr/>
          <p:nvPr/>
        </p:nvSpPr>
        <p:spPr>
          <a:xfrm>
            <a:off x="302533" y="1364278"/>
            <a:ext cx="8538933" cy="782950"/>
          </a:xfrm>
          <a:prstGeom prst="roundRect">
            <a:avLst>
              <a:gd name="adj" fmla="val 9678"/>
            </a:avLst>
          </a:prstGeom>
          <a:solidFill>
            <a:srgbClr val="C5D7FD">
              <a:alpha val="5333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>
              <a:lnSpc>
                <a:spcPct val="100000"/>
              </a:lnSpc>
            </a:pP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           </a:t>
            </a:r>
            <a:r>
              <a:rPr lang="en-GB" sz="2200" b="1" i="1" dirty="0" err="1">
                <a:solidFill>
                  <a:srgbClr val="1658FF"/>
                </a:solidFill>
                <a:latin typeface="Corbel" panose="020B0503020204020204" pitchFamily="34" charset="0"/>
              </a:rPr>
              <a:t>analyze</a:t>
            </a:r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 genomic and metagenomic data </a:t>
            </a: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inside the storage system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82366A-6D61-0D72-C4F9-84183B86C9AA}"/>
              </a:ext>
            </a:extLst>
          </p:cNvPr>
          <p:cNvSpPr/>
          <p:nvPr/>
        </p:nvSpPr>
        <p:spPr>
          <a:xfrm>
            <a:off x="302534" y="2315890"/>
            <a:ext cx="8538932" cy="910273"/>
          </a:xfrm>
          <a:prstGeom prst="roundRect">
            <a:avLst>
              <a:gd name="adj" fmla="val 9678"/>
            </a:avLst>
          </a:prstGeom>
          <a:solidFill>
            <a:srgbClr val="C5D7FD">
              <a:alpha val="5333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90000" bIns="0" rtlCol="0" anchor="ctr"/>
          <a:lstStyle/>
          <a:p>
            <a:pPr algn="ctr"/>
            <a:endParaRPr lang="en-GB" sz="2200" b="1" i="1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algn="ctr"/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        enable </a:t>
            </a: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highly-compressed storage</a:t>
            </a:r>
            <a:r>
              <a:rPr lang="en-GB" sz="2200" b="1" i="1" dirty="0">
                <a:solidFill>
                  <a:srgbClr val="7A62E7"/>
                </a:solidFill>
                <a:latin typeface="Corbel" panose="020B0503020204020204" pitchFamily="34" charset="0"/>
              </a:rPr>
              <a:t> </a:t>
            </a:r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and </a:t>
            </a: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high-performance access </a:t>
            </a:r>
            <a:br>
              <a:rPr lang="en-GB" sz="2200" b="1" i="1" dirty="0">
                <a:solidFill>
                  <a:srgbClr val="629B3C"/>
                </a:solidFill>
                <a:latin typeface="Corbel" panose="020B0503020204020204" pitchFamily="34" charset="0"/>
              </a:rPr>
            </a:br>
            <a:r>
              <a:rPr lang="en-GB" sz="2200" b="1" i="1" dirty="0">
                <a:solidFill>
                  <a:srgbClr val="629B3C"/>
                </a:solidFill>
                <a:latin typeface="Corbel" panose="020B0503020204020204" pitchFamily="34" charset="0"/>
              </a:rPr>
              <a:t>   </a:t>
            </a:r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of large-scale sequence data</a:t>
            </a:r>
            <a:endParaRPr lang="en-GB" sz="2200" i="1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457200" indent="-457200" algn="ctr">
              <a:lnSpc>
                <a:spcPct val="100000"/>
              </a:lnSpc>
              <a:buFont typeface="+mj-lt"/>
              <a:buAutoNum type="arabicParenR"/>
            </a:pPr>
            <a:endParaRPr lang="en-GB" sz="2200" b="1" i="1" dirty="0">
              <a:solidFill>
                <a:srgbClr val="1D99E9"/>
              </a:solidFill>
              <a:latin typeface="Corbel" panose="020B0503020204020204" pitchFamily="34" charset="0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AFB133E2-D29C-1108-ACFF-40E25DF13915}"/>
              </a:ext>
            </a:extLst>
          </p:cNvPr>
          <p:cNvSpPr/>
          <p:nvPr/>
        </p:nvSpPr>
        <p:spPr>
          <a:xfrm rot="10800000">
            <a:off x="4433103" y="3308291"/>
            <a:ext cx="554811" cy="291434"/>
          </a:xfrm>
          <a:prstGeom prst="triangle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4383D8B-EFFB-7DE5-5694-70BE5913D6D7}"/>
              </a:ext>
            </a:extLst>
          </p:cNvPr>
          <p:cNvSpPr/>
          <p:nvPr/>
        </p:nvSpPr>
        <p:spPr>
          <a:xfrm>
            <a:off x="302533" y="3716572"/>
            <a:ext cx="8538932" cy="910273"/>
          </a:xfrm>
          <a:prstGeom prst="roundRect">
            <a:avLst>
              <a:gd name="adj" fmla="val 9678"/>
            </a:avLst>
          </a:prstGeom>
          <a:solidFill>
            <a:srgbClr val="F5E6CC">
              <a:alpha val="5372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>
              <a:lnSpc>
                <a:spcPct val="100000"/>
              </a:lnSpc>
            </a:pPr>
            <a:r>
              <a:rPr lang="en-GB" sz="2400" b="1" i="1" dirty="0">
                <a:solidFill>
                  <a:srgbClr val="B8541A"/>
                </a:solidFill>
                <a:latin typeface="Corbel" panose="020B0503020204020204" pitchFamily="34" charset="0"/>
              </a:rPr>
              <a:t>we can alleviate the overheads of </a:t>
            </a:r>
            <a:br>
              <a:rPr lang="en-GB" sz="2400" b="1" i="1" dirty="0">
                <a:solidFill>
                  <a:srgbClr val="B8541A"/>
                </a:solidFill>
                <a:latin typeface="Corbel" panose="020B0503020204020204" pitchFamily="34" charset="0"/>
              </a:rPr>
            </a:br>
            <a:endParaRPr lang="en-GB" sz="2400" b="1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67C76-E51C-0D98-1961-75A13D78DC00}"/>
              </a:ext>
            </a:extLst>
          </p:cNvPr>
          <p:cNvSpPr txBox="1"/>
          <p:nvPr/>
        </p:nvSpPr>
        <p:spPr>
          <a:xfrm>
            <a:off x="3254199" y="4154925"/>
            <a:ext cx="291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computation</a:t>
            </a:r>
            <a:endParaRPr lang="en-CH" sz="2000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5D38A4-0CDE-637A-A03E-8A39B262BD44}"/>
              </a:ext>
            </a:extLst>
          </p:cNvPr>
          <p:cNvSpPr txBox="1"/>
          <p:nvPr/>
        </p:nvSpPr>
        <p:spPr>
          <a:xfrm>
            <a:off x="302533" y="4171708"/>
            <a:ext cx="1965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data movement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4321A8-75E0-0C41-350C-1EBFBF9E5CD5}"/>
              </a:ext>
            </a:extLst>
          </p:cNvPr>
          <p:cNvSpPr txBox="1"/>
          <p:nvPr/>
        </p:nvSpPr>
        <p:spPr>
          <a:xfrm>
            <a:off x="6873834" y="4116254"/>
            <a:ext cx="2006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data preparation</a:t>
            </a:r>
            <a:endParaRPr lang="en-CH" sz="2000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A711BF9E-9D05-BF8E-D076-AFB70FF9EF99}"/>
              </a:ext>
            </a:extLst>
          </p:cNvPr>
          <p:cNvSpPr/>
          <p:nvPr/>
        </p:nvSpPr>
        <p:spPr>
          <a:xfrm rot="10800000">
            <a:off x="4433103" y="4685816"/>
            <a:ext cx="554811" cy="291434"/>
          </a:xfrm>
          <a:prstGeom prst="triangle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E64303D-BF63-E03F-68EC-24F977A9600A}"/>
              </a:ext>
            </a:extLst>
          </p:cNvPr>
          <p:cNvSpPr/>
          <p:nvPr/>
        </p:nvSpPr>
        <p:spPr>
          <a:xfrm>
            <a:off x="302533" y="5060615"/>
            <a:ext cx="8538932" cy="1305461"/>
          </a:xfrm>
          <a:prstGeom prst="roundRect">
            <a:avLst>
              <a:gd name="adj" fmla="val 9678"/>
            </a:avLst>
          </a:prstGeom>
          <a:solidFill>
            <a:srgbClr val="E3F4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>
              <a:lnSpc>
                <a:spcPct val="100000"/>
              </a:lnSpc>
            </a:pPr>
            <a:r>
              <a:rPr lang="en-GB" sz="2400" b="1" i="1" dirty="0">
                <a:solidFill>
                  <a:srgbClr val="11813C"/>
                </a:solidFill>
                <a:latin typeface="Corbel" panose="020B0503020204020204" pitchFamily="34" charset="0"/>
              </a:rPr>
              <a:t>thereby, significantly improving</a:t>
            </a:r>
          </a:p>
        </p:txBody>
      </p:sp>
      <p:pic>
        <p:nvPicPr>
          <p:cNvPr id="17" name="Graphic 16" descr="Gauge">
            <a:extLst>
              <a:ext uri="{FF2B5EF4-FFF2-40B4-BE49-F238E27FC236}">
                <a16:creationId xmlns:a16="http://schemas.microsoft.com/office/drawing/2014/main" id="{69C8E7B9-F041-8D99-E6B1-E61400073F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7013" y="5425213"/>
            <a:ext cx="579121" cy="579121"/>
          </a:xfrm>
          <a:prstGeom prst="rect">
            <a:avLst/>
          </a:prstGeom>
        </p:spPr>
      </p:pic>
      <p:pic>
        <p:nvPicPr>
          <p:cNvPr id="18" name="Graphic 17" descr="Renewable Energy with solid fill">
            <a:extLst>
              <a:ext uri="{FF2B5EF4-FFF2-40B4-BE49-F238E27FC236}">
                <a16:creationId xmlns:a16="http://schemas.microsoft.com/office/drawing/2014/main" id="{CF8608F2-87C7-046B-A931-454E1269FF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4568" y="5460787"/>
            <a:ext cx="648615" cy="64861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02151B5-C1FE-D255-247B-34035D9567A1}"/>
              </a:ext>
            </a:extLst>
          </p:cNvPr>
          <p:cNvGrpSpPr/>
          <p:nvPr/>
        </p:nvGrpSpPr>
        <p:grpSpPr>
          <a:xfrm>
            <a:off x="6247400" y="5566182"/>
            <a:ext cx="432000" cy="432000"/>
            <a:chOff x="1096939" y="4159253"/>
            <a:chExt cx="762855" cy="762855"/>
          </a:xfrm>
          <a:solidFill>
            <a:srgbClr val="11813C"/>
          </a:solidFill>
        </p:grpSpPr>
        <p:pic>
          <p:nvPicPr>
            <p:cNvPr id="20" name="Graphic 19" descr="Dollar with solid fill">
              <a:extLst>
                <a:ext uri="{FF2B5EF4-FFF2-40B4-BE49-F238E27FC236}">
                  <a16:creationId xmlns:a16="http://schemas.microsoft.com/office/drawing/2014/main" id="{21819890-B836-3701-9A0F-9961F10676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19817" y="4180100"/>
              <a:ext cx="721163" cy="721163"/>
            </a:xfrm>
            <a:prstGeom prst="rect">
              <a:avLst/>
            </a:prstGeom>
          </p:spPr>
        </p:pic>
        <p:sp>
          <p:nvSpPr>
            <p:cNvPr id="21" name="&quot;No&quot; Symbol 20">
              <a:extLst>
                <a:ext uri="{FF2B5EF4-FFF2-40B4-BE49-F238E27FC236}">
                  <a16:creationId xmlns:a16="http://schemas.microsoft.com/office/drawing/2014/main" id="{BDDCE93B-DDCD-62E4-C56B-48BDD9042439}"/>
                </a:ext>
              </a:extLst>
            </p:cNvPr>
            <p:cNvSpPr/>
            <p:nvPr/>
          </p:nvSpPr>
          <p:spPr>
            <a:xfrm>
              <a:off x="1096939" y="4159253"/>
              <a:ext cx="762855" cy="762855"/>
            </a:xfrm>
            <a:prstGeom prst="noSmoking">
              <a:avLst>
                <a:gd name="adj" fmla="val 8744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E53E9EC-C492-E787-BE9B-AE1AAEDD45D6}"/>
              </a:ext>
            </a:extLst>
          </p:cNvPr>
          <p:cNvSpPr txBox="1"/>
          <p:nvPr/>
        </p:nvSpPr>
        <p:spPr>
          <a:xfrm>
            <a:off x="838885" y="5585040"/>
            <a:ext cx="1918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i="1" dirty="0">
                <a:solidFill>
                  <a:srgbClr val="11813C"/>
                </a:solidFill>
                <a:latin typeface="Corbel" panose="020B0503020204020204" pitchFamily="34" charset="0"/>
              </a:rPr>
              <a:t>performance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2799ED-3FF2-98D3-7A9F-D77FACB57439}"/>
              </a:ext>
            </a:extLst>
          </p:cNvPr>
          <p:cNvSpPr txBox="1"/>
          <p:nvPr/>
        </p:nvSpPr>
        <p:spPr>
          <a:xfrm>
            <a:off x="3579000" y="5582127"/>
            <a:ext cx="2129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i="1" dirty="0">
                <a:solidFill>
                  <a:srgbClr val="11813C"/>
                </a:solidFill>
                <a:latin typeface="Corbel" panose="020B0503020204020204" pitchFamily="34" charset="0"/>
              </a:rPr>
              <a:t>energy efficiency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7E94F7-428D-2FFC-76CB-456BF71EFEDB}"/>
              </a:ext>
            </a:extLst>
          </p:cNvPr>
          <p:cNvSpPr txBox="1"/>
          <p:nvPr/>
        </p:nvSpPr>
        <p:spPr>
          <a:xfrm>
            <a:off x="6580919" y="5566182"/>
            <a:ext cx="22283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i="1" dirty="0">
                <a:solidFill>
                  <a:srgbClr val="11813C"/>
                </a:solidFill>
                <a:latin typeface="Corbel" panose="020B0503020204020204" pitchFamily="34" charset="0"/>
              </a:rPr>
              <a:t>cost effectiveness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3BF88-F28A-0418-76C1-393A197DDB0B}"/>
              </a:ext>
            </a:extLst>
          </p:cNvPr>
          <p:cNvSpPr txBox="1"/>
          <p:nvPr/>
        </p:nvSpPr>
        <p:spPr>
          <a:xfrm>
            <a:off x="350553" y="1288738"/>
            <a:ext cx="554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1658FF"/>
                </a:solidFill>
              </a:rPr>
              <a:t>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1E54ED-15FC-01F1-84B5-C8BDEA9C0D9C}"/>
              </a:ext>
            </a:extLst>
          </p:cNvPr>
          <p:cNvSpPr txBox="1"/>
          <p:nvPr/>
        </p:nvSpPr>
        <p:spPr>
          <a:xfrm>
            <a:off x="350553" y="2296206"/>
            <a:ext cx="554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1658FF"/>
                </a:solidFill>
              </a:rPr>
              <a:t>⓶</a:t>
            </a:r>
          </a:p>
        </p:txBody>
      </p:sp>
    </p:spTree>
    <p:extLst>
      <p:ext uri="{BB962C8B-B14F-4D97-AF65-F5344CB8AC3E}">
        <p14:creationId xmlns:p14="http://schemas.microsoft.com/office/powerpoint/2010/main" val="67510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 animBg="1"/>
      <p:bldP spid="10" grpId="0" animBg="1"/>
      <p:bldP spid="12" grpId="0"/>
      <p:bldP spid="13" grpId="0"/>
      <p:bldP spid="14" grpId="0"/>
      <p:bldP spid="15" grpId="0" animBg="1"/>
      <p:bldP spid="16" grpId="0" animBg="1"/>
      <p:bldP spid="22" grpId="0"/>
      <p:bldP spid="23" grpId="0"/>
      <p:bldP spid="24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0119AF-5C25-E763-EDE5-C29BE8A71A0C}"/>
              </a:ext>
            </a:extLst>
          </p:cNvPr>
          <p:cNvGrpSpPr/>
          <p:nvPr/>
        </p:nvGrpSpPr>
        <p:grpSpPr>
          <a:xfrm>
            <a:off x="302533" y="3308291"/>
            <a:ext cx="8577700" cy="3057785"/>
            <a:chOff x="302533" y="3308291"/>
            <a:chExt cx="8577700" cy="3057785"/>
          </a:xfrm>
        </p:grpSpPr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AFB133E2-D29C-1108-ACFF-40E25DF13915}"/>
                </a:ext>
              </a:extLst>
            </p:cNvPr>
            <p:cNvSpPr/>
            <p:nvPr/>
          </p:nvSpPr>
          <p:spPr>
            <a:xfrm rot="10800000">
              <a:off x="4433103" y="3308291"/>
              <a:ext cx="554811" cy="291434"/>
            </a:xfrm>
            <a:prstGeom prst="triangl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4383D8B-EFFB-7DE5-5694-70BE5913D6D7}"/>
                </a:ext>
              </a:extLst>
            </p:cNvPr>
            <p:cNvSpPr/>
            <p:nvPr/>
          </p:nvSpPr>
          <p:spPr>
            <a:xfrm>
              <a:off x="302533" y="3716572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F5E6CC">
                <a:alpha val="5372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>
                <a:lnSpc>
                  <a:spcPct val="100000"/>
                </a:lnSpc>
              </a:pPr>
              <a:r>
                <a:rPr lang="en-GB" sz="2400" b="1" i="1" dirty="0">
                  <a:solidFill>
                    <a:srgbClr val="B8541A"/>
                  </a:solidFill>
                  <a:latin typeface="Corbel" panose="020B0503020204020204" pitchFamily="34" charset="0"/>
                </a:rPr>
                <a:t>we can alleviate the overheads of </a:t>
              </a:r>
              <a:br>
                <a:rPr lang="en-GB" sz="2400" b="1" i="1" dirty="0">
                  <a:solidFill>
                    <a:srgbClr val="B8541A"/>
                  </a:solidFill>
                  <a:latin typeface="Corbel" panose="020B0503020204020204" pitchFamily="34" charset="0"/>
                </a:rPr>
              </a:br>
              <a:endParaRPr lang="en-GB" sz="2400" b="1" i="1" dirty="0">
                <a:solidFill>
                  <a:srgbClr val="B8541A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C67C76-E51C-0D98-1961-75A13D78DC00}"/>
                </a:ext>
              </a:extLst>
            </p:cNvPr>
            <p:cNvSpPr txBox="1"/>
            <p:nvPr/>
          </p:nvSpPr>
          <p:spPr>
            <a:xfrm>
              <a:off x="3254199" y="4154925"/>
              <a:ext cx="29126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i="1" dirty="0">
                  <a:solidFill>
                    <a:srgbClr val="B8541A"/>
                  </a:solidFill>
                  <a:latin typeface="Corbel" panose="020B0503020204020204" pitchFamily="34" charset="0"/>
                </a:rPr>
                <a:t>computation</a:t>
              </a:r>
              <a:endParaRPr lang="en-CH" sz="2000" i="1" dirty="0">
                <a:solidFill>
                  <a:srgbClr val="B8541A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5D38A4-0CDE-637A-A03E-8A39B262BD44}"/>
                </a:ext>
              </a:extLst>
            </p:cNvPr>
            <p:cNvSpPr txBox="1"/>
            <p:nvPr/>
          </p:nvSpPr>
          <p:spPr>
            <a:xfrm>
              <a:off x="302533" y="4171708"/>
              <a:ext cx="1965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i="1" dirty="0">
                  <a:solidFill>
                    <a:srgbClr val="B8541A"/>
                  </a:solidFill>
                  <a:latin typeface="Corbel" panose="020B0503020204020204" pitchFamily="34" charset="0"/>
                </a:rPr>
                <a:t>data movement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4321A8-75E0-0C41-350C-1EBFBF9E5CD5}"/>
                </a:ext>
              </a:extLst>
            </p:cNvPr>
            <p:cNvSpPr txBox="1"/>
            <p:nvPr/>
          </p:nvSpPr>
          <p:spPr>
            <a:xfrm>
              <a:off x="6873834" y="4116254"/>
              <a:ext cx="20063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i="1" dirty="0">
                  <a:solidFill>
                    <a:srgbClr val="B8541A"/>
                  </a:solidFill>
                  <a:latin typeface="Corbel" panose="020B0503020204020204" pitchFamily="34" charset="0"/>
                </a:rPr>
                <a:t>data preparation</a:t>
              </a:r>
              <a:endParaRPr lang="en-CH" sz="2000" i="1" dirty="0">
                <a:solidFill>
                  <a:srgbClr val="B8541A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A711BF9E-9D05-BF8E-D076-AFB70FF9EF99}"/>
                </a:ext>
              </a:extLst>
            </p:cNvPr>
            <p:cNvSpPr/>
            <p:nvPr/>
          </p:nvSpPr>
          <p:spPr>
            <a:xfrm rot="10800000">
              <a:off x="4433103" y="4685816"/>
              <a:ext cx="554811" cy="291434"/>
            </a:xfrm>
            <a:prstGeom prst="triangl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E64303D-BF63-E03F-68EC-24F977A9600A}"/>
                </a:ext>
              </a:extLst>
            </p:cNvPr>
            <p:cNvSpPr/>
            <p:nvPr/>
          </p:nvSpPr>
          <p:spPr>
            <a:xfrm>
              <a:off x="302533" y="5060615"/>
              <a:ext cx="8538932" cy="1305461"/>
            </a:xfrm>
            <a:prstGeom prst="roundRect">
              <a:avLst>
                <a:gd name="adj" fmla="val 9678"/>
              </a:avLst>
            </a:prstGeom>
            <a:solidFill>
              <a:srgbClr val="E3F4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>
                <a:lnSpc>
                  <a:spcPct val="100000"/>
                </a:lnSpc>
              </a:pPr>
              <a:r>
                <a:rPr lang="en-GB" sz="2400" b="1" i="1" dirty="0">
                  <a:solidFill>
                    <a:srgbClr val="11813C"/>
                  </a:solidFill>
                  <a:latin typeface="Corbel" panose="020B0503020204020204" pitchFamily="34" charset="0"/>
                </a:rPr>
                <a:t>thereby, significantly improving</a:t>
              </a:r>
            </a:p>
          </p:txBody>
        </p:sp>
        <p:pic>
          <p:nvPicPr>
            <p:cNvPr id="17" name="Graphic 16" descr="Gauge">
              <a:extLst>
                <a:ext uri="{FF2B5EF4-FFF2-40B4-BE49-F238E27FC236}">
                  <a16:creationId xmlns:a16="http://schemas.microsoft.com/office/drawing/2014/main" id="{69C8E7B9-F041-8D99-E6B1-E61400073F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87013" y="5425213"/>
              <a:ext cx="579121" cy="579121"/>
            </a:xfrm>
            <a:prstGeom prst="rect">
              <a:avLst/>
            </a:prstGeom>
          </p:spPr>
        </p:pic>
        <p:pic>
          <p:nvPicPr>
            <p:cNvPr id="18" name="Graphic 17" descr="Renewable Energy with solid fill">
              <a:extLst>
                <a:ext uri="{FF2B5EF4-FFF2-40B4-BE49-F238E27FC236}">
                  <a16:creationId xmlns:a16="http://schemas.microsoft.com/office/drawing/2014/main" id="{CF8608F2-87C7-046B-A931-454E1269FF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114568" y="5460787"/>
              <a:ext cx="648615" cy="648615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02151B5-C1FE-D255-247B-34035D9567A1}"/>
                </a:ext>
              </a:extLst>
            </p:cNvPr>
            <p:cNvGrpSpPr/>
            <p:nvPr/>
          </p:nvGrpSpPr>
          <p:grpSpPr>
            <a:xfrm>
              <a:off x="6247400" y="5566182"/>
              <a:ext cx="432000" cy="432000"/>
              <a:chOff x="1096939" y="4159253"/>
              <a:chExt cx="762855" cy="762855"/>
            </a:xfrm>
            <a:solidFill>
              <a:srgbClr val="11813C"/>
            </a:solidFill>
          </p:grpSpPr>
          <p:pic>
            <p:nvPicPr>
              <p:cNvPr id="20" name="Graphic 19" descr="Dollar with solid fill">
                <a:extLst>
                  <a:ext uri="{FF2B5EF4-FFF2-40B4-BE49-F238E27FC236}">
                    <a16:creationId xmlns:a16="http://schemas.microsoft.com/office/drawing/2014/main" id="{21819890-B836-3701-9A0F-9961F1067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19817" y="4180100"/>
                <a:ext cx="721163" cy="721163"/>
              </a:xfrm>
              <a:prstGeom prst="rect">
                <a:avLst/>
              </a:prstGeom>
            </p:spPr>
          </p:pic>
          <p:sp>
            <p:nvSpPr>
              <p:cNvPr id="21" name="&quot;No&quot; Symbol 20">
                <a:extLst>
                  <a:ext uri="{FF2B5EF4-FFF2-40B4-BE49-F238E27FC236}">
                    <a16:creationId xmlns:a16="http://schemas.microsoft.com/office/drawing/2014/main" id="{BDDCE93B-DDCD-62E4-C56B-48BDD9042439}"/>
                  </a:ext>
                </a:extLst>
              </p:cNvPr>
              <p:cNvSpPr/>
              <p:nvPr/>
            </p:nvSpPr>
            <p:spPr>
              <a:xfrm>
                <a:off x="1096939" y="4159253"/>
                <a:ext cx="762855" cy="762855"/>
              </a:xfrm>
              <a:prstGeom prst="noSmoking">
                <a:avLst>
                  <a:gd name="adj" fmla="val 8744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53E9EC-C492-E787-BE9B-AE1AAEDD45D6}"/>
                </a:ext>
              </a:extLst>
            </p:cNvPr>
            <p:cNvSpPr txBox="1"/>
            <p:nvPr/>
          </p:nvSpPr>
          <p:spPr>
            <a:xfrm>
              <a:off x="838885" y="5585040"/>
              <a:ext cx="19189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i="1" dirty="0">
                  <a:solidFill>
                    <a:srgbClr val="11813C"/>
                  </a:solidFill>
                  <a:latin typeface="Corbel" panose="020B0503020204020204" pitchFamily="34" charset="0"/>
                </a:rPr>
                <a:t>performance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2799ED-3FF2-98D3-7A9F-D77FACB57439}"/>
                </a:ext>
              </a:extLst>
            </p:cNvPr>
            <p:cNvSpPr txBox="1"/>
            <p:nvPr/>
          </p:nvSpPr>
          <p:spPr>
            <a:xfrm>
              <a:off x="3579000" y="5582127"/>
              <a:ext cx="21293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i="1" dirty="0">
                  <a:solidFill>
                    <a:srgbClr val="11813C"/>
                  </a:solidFill>
                  <a:latin typeface="Corbel" panose="020B0503020204020204" pitchFamily="34" charset="0"/>
                </a:rPr>
                <a:t>energy efficiency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7E94F7-428D-2FFC-76CB-456BF71EFEDB}"/>
                </a:ext>
              </a:extLst>
            </p:cNvPr>
            <p:cNvSpPr txBox="1"/>
            <p:nvPr/>
          </p:nvSpPr>
          <p:spPr>
            <a:xfrm>
              <a:off x="6580919" y="5566182"/>
              <a:ext cx="22283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i="1" dirty="0">
                  <a:solidFill>
                    <a:srgbClr val="11813C"/>
                  </a:solidFill>
                  <a:latin typeface="Corbel" panose="020B0503020204020204" pitchFamily="34" charset="0"/>
                </a:rPr>
                <a:t>cost effectiveness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A34815-6263-F7E1-AF64-D7E000BFF3C4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7188A8B-6FD6-0EBA-5DE4-E87DF3B3DC3D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93BF88-F28A-0418-76C1-393A197DDB0B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164D27D-679F-ED56-BF35-458D090A5AD8}"/>
              </a:ext>
            </a:extLst>
          </p:cNvPr>
          <p:cNvGrpSpPr/>
          <p:nvPr/>
        </p:nvGrpSpPr>
        <p:grpSpPr>
          <a:xfrm>
            <a:off x="302534" y="2296206"/>
            <a:ext cx="8538932" cy="929957"/>
            <a:chOff x="302534" y="2296206"/>
            <a:chExt cx="8538932" cy="92995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3682366A-6D61-0D72-C4F9-84183B86C9AA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1E54ED-15FC-01F1-84B5-C8BDEA9C0D9C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270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162 L 0.00174 0.28495 " pathEditMode="relative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746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5167745" y="2178310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2190644" y="3173784"/>
            <a:ext cx="4708858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8336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9D8B-3012-4FE8-D7D5-C52A44A0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Brief </a:t>
            </a:r>
            <a:r>
              <a:rPr lang="en-GB" dirty="0"/>
              <a:t>Self-Introduction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BB2450-4130-9F96-4354-91AF4F6B0F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9560" y="850901"/>
            <a:ext cx="8798061" cy="2971799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  <a:spcBef>
                <a:spcPts val="300"/>
              </a:spcBef>
            </a:pPr>
            <a:r>
              <a:rPr lang="en-US" altLang="en-US" sz="2000" b="1" dirty="0">
                <a:ea typeface="ＭＳ Ｐゴシック" panose="020B0600070205080204" pitchFamily="34" charset="-128"/>
              </a:rPr>
              <a:t>Nika Mansouri Ghiasi</a:t>
            </a:r>
          </a:p>
          <a:p>
            <a:pPr lvl="1">
              <a:lnSpc>
                <a:spcPct val="85000"/>
              </a:lnSpc>
              <a:spcBef>
                <a:spcPts val="300"/>
              </a:spcBef>
            </a:pPr>
            <a:r>
              <a:rPr lang="en-US" altLang="en-US" sz="1800" dirty="0">
                <a:ea typeface="ＭＳ Ｐゴシック" panose="020B0600070205080204" pitchFamily="34" charset="-128"/>
              </a:rPr>
              <a:t>Researcher and Lecturer in the SAFARI Research Group @ ETH Zurich</a:t>
            </a:r>
          </a:p>
          <a:p>
            <a:pPr lvl="2">
              <a:lnSpc>
                <a:spcPct val="85000"/>
              </a:lnSpc>
              <a:spcBef>
                <a:spcPts val="300"/>
              </a:spcBef>
            </a:pPr>
            <a:r>
              <a:rPr lang="en-US" altLang="en-US" sz="1800" dirty="0">
                <a:ea typeface="ＭＳ Ｐゴシック" panose="020B0600070205080204" pitchFamily="34" charset="-128"/>
              </a:rPr>
              <a:t>Defended my PhD thesis, advised by Onur Mutlu, on 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31</a:t>
            </a:r>
            <a:r>
              <a:rPr lang="en-US" altLang="en-US" sz="1800" dirty="0">
                <a:ea typeface="ＭＳ Ｐゴシック" panose="020B0600070205080204" pitchFamily="34" charset="-128"/>
              </a:rPr>
              <a:t> March 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2026</a:t>
            </a:r>
          </a:p>
          <a:p>
            <a:pPr lvl="1">
              <a:lnSpc>
                <a:spcPct val="85000"/>
              </a:lnSpc>
              <a:spcBef>
                <a:spcPts val="300"/>
              </a:spcBef>
            </a:pPr>
            <a:r>
              <a:rPr lang="en-US" altLang="en-US" sz="1800" dirty="0">
                <a:ea typeface="ＭＳ Ｐゴシック" panose="020B0600070205080204" pitchFamily="34" charset="-128"/>
              </a:rPr>
              <a:t>Visiting researcher at Robust Systems Group @ Stanford </a:t>
            </a:r>
          </a:p>
          <a:p>
            <a:pPr marL="123950" lvl="1" indent="0">
              <a:lnSpc>
                <a:spcPct val="85000"/>
              </a:lnSpc>
              <a:spcBef>
                <a:spcPts val="300"/>
              </a:spcBef>
              <a:buNone/>
            </a:pPr>
            <a:endParaRPr lang="en-US" altLang="en-US" sz="900" dirty="0">
              <a:ea typeface="ＭＳ Ｐゴシック" panose="020B0600070205080204" pitchFamily="34" charset="-128"/>
            </a:endParaRPr>
          </a:p>
          <a:p>
            <a:pPr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2000" b="1" dirty="0">
                <a:solidFill>
                  <a:srgbClr val="ED7D31"/>
                </a:solidFill>
                <a:ea typeface="ＭＳ Ｐゴシック" panose="020B0600070205080204" pitchFamily="34" charset="-128"/>
              </a:rPr>
              <a:t>Research interests: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1800" dirty="0">
                <a:ea typeface="ＭＳ Ｐゴシック" panose="020B0600070205080204" pitchFamily="34" charset="-128"/>
              </a:rPr>
              <a:t>Computer architecture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1800" dirty="0">
                <a:ea typeface="ＭＳ Ｐゴシック" panose="020B0600070205080204" pitchFamily="34" charset="-128"/>
              </a:rPr>
              <a:t>Computational biology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1800" dirty="0">
                <a:ea typeface="ＭＳ Ｐゴシック" panose="020B0600070205080204" pitchFamily="34" charset="-128"/>
              </a:rPr>
              <a:t>Storage systems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1800" dirty="0">
                <a:ea typeface="ＭＳ Ｐゴシック" panose="020B0600070205080204" pitchFamily="34" charset="-128"/>
              </a:rPr>
              <a:t>Emerging technologies, esp. dense 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3</a:t>
            </a:r>
            <a:r>
              <a:rPr lang="en-US" altLang="en-US" sz="1800" dirty="0">
                <a:ea typeface="ＭＳ Ｐゴシック" panose="020B0600070205080204" pitchFamily="34" charset="-128"/>
              </a:rPr>
              <a:t>D integration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US" altLang="en-US" sz="1800" dirty="0">
                <a:ea typeface="ＭＳ Ｐゴシック" panose="020B0600070205080204" pitchFamily="34" charset="-128"/>
              </a:rPr>
              <a:t>…</a:t>
            </a:r>
          </a:p>
          <a:p>
            <a:pPr lvl="1">
              <a:lnSpc>
                <a:spcPct val="85000"/>
              </a:lnSpc>
              <a:spcBef>
                <a:spcPts val="300"/>
              </a:spcBef>
              <a:buClr>
                <a:schemeClr val="tx1"/>
              </a:buClr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F4C92-3EE2-7B2A-31F8-821ECD756BE3}"/>
              </a:ext>
            </a:extLst>
          </p:cNvPr>
          <p:cNvSpPr txBox="1"/>
          <p:nvPr/>
        </p:nvSpPr>
        <p:spPr>
          <a:xfrm>
            <a:off x="16590" y="3822700"/>
            <a:ext cx="9143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3950" lvl="1" indent="0" algn="ctr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Designing 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high-performance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energy-efficient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, and 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low-cost 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systems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 </a:t>
            </a:r>
            <a:endParaRPr lang="en-US" altLang="en-US" sz="2000" i="1" dirty="0">
              <a:latin typeface="Corbel" panose="020B0503020204020204" pitchFamily="34" charset="0"/>
              <a:ea typeface="ＭＳ Ｐゴシック" panose="020B0600070205080204" pitchFamily="34" charset="-128"/>
            </a:endParaRPr>
          </a:p>
          <a:p>
            <a:pPr marL="123950" lvl="1" indent="0" algn="ctr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for 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widespread adoption 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of data-intensive applications</a:t>
            </a:r>
            <a:b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</a:b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in </a:t>
            </a:r>
            <a:r>
              <a:rPr lang="en-US" altLang="en-US" sz="2000" b="1" i="1" dirty="0">
                <a:solidFill>
                  <a:srgbClr val="629B3C"/>
                </a:solidFill>
                <a:latin typeface="Corbel" panose="020B0503020204020204" pitchFamily="34" charset="0"/>
                <a:ea typeface="ＭＳ Ｐゴシック" panose="020B0600070205080204" pitchFamily="34" charset="-128"/>
              </a:rPr>
              <a:t>healthcare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 and </a:t>
            </a:r>
            <a:r>
              <a:rPr lang="en-US" altLang="en-US" sz="2000" b="1" i="1" dirty="0">
                <a:solidFill>
                  <a:srgbClr val="629B3C"/>
                </a:solidFill>
                <a:latin typeface="Corbel" panose="020B0503020204020204" pitchFamily="34" charset="0"/>
                <a:ea typeface="ＭＳ Ｐゴシック" panose="020B0600070205080204" pitchFamily="34" charset="-128"/>
              </a:rPr>
              <a:t>life sciences</a:t>
            </a:r>
            <a:endParaRPr lang="en-US" altLang="en-US" sz="2000" i="1" dirty="0">
              <a:solidFill>
                <a:srgbClr val="629B3C"/>
              </a:solidFill>
              <a:latin typeface="Corbel" panose="020B0503020204020204" pitchFamily="34" charset="0"/>
              <a:ea typeface="ＭＳ Ｐゴシック" panose="020B0600070205080204" pitchFamily="34" charset="-128"/>
            </a:endParaRPr>
          </a:p>
          <a:p>
            <a:pPr marL="123950" lvl="1" indent="0" algn="ctr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and </a:t>
            </a:r>
            <a:r>
              <a:rPr lang="en-US" altLang="en-US" sz="2000" b="1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enabling new solutions </a:t>
            </a:r>
            <a:r>
              <a:rPr lang="en-US" altLang="en-US" sz="2000" i="1" dirty="0">
                <a:latin typeface="Corbel" panose="020B0503020204020204" pitchFamily="34" charset="0"/>
                <a:ea typeface="ＭＳ Ｐゴシック" panose="020B0600070205080204" pitchFamily="34" charset="-128"/>
              </a:rPr>
              <a:t>that were out of reach before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CA391E-DF6B-5BD9-742D-BD61CBA00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102" y="1"/>
            <a:ext cx="1609898" cy="16002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A19D3C-CA23-F1F7-C037-930397C0DE31}"/>
              </a:ext>
            </a:extLst>
          </p:cNvPr>
          <p:cNvSpPr txBox="1">
            <a:spLocks noChangeArrowheads="1"/>
          </p:cNvSpPr>
          <p:nvPr/>
        </p:nvSpPr>
        <p:spPr>
          <a:xfrm>
            <a:off x="189560" y="5299725"/>
            <a:ext cx="8798061" cy="961376"/>
          </a:xfrm>
          <a:prstGeom prst="rect">
            <a:avLst/>
          </a:prstGeom>
        </p:spPr>
        <p:txBody>
          <a:bodyPr>
            <a:noAutofit/>
          </a:bodyPr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2000" b="1" dirty="0">
                <a:solidFill>
                  <a:srgbClr val="8C3FCA"/>
                </a:solidFill>
                <a:ea typeface="ＭＳ Ｐゴシック" panose="020B0600070205080204" pitchFamily="34" charset="-128"/>
              </a:rPr>
              <a:t>Contact Info</a:t>
            </a:r>
          </a:p>
          <a:p>
            <a:pPr lvl="1">
              <a:lnSpc>
                <a:spcPct val="85000"/>
              </a:lnSpc>
            </a:pPr>
            <a:r>
              <a:rPr lang="en-US" altLang="en-US" sz="1800" dirty="0">
                <a:ea typeface="ＭＳ Ｐゴシック" panose="020B0600070205080204" pitchFamily="34" charset="-128"/>
                <a:hlinkClick r:id="rId4"/>
              </a:rPr>
              <a:t>https://nikamgh.github.io</a:t>
            </a:r>
            <a:r>
              <a:rPr lang="en-US" altLang="en-US" sz="1800" dirty="0">
                <a:ea typeface="ＭＳ Ｐゴシック" panose="020B0600070205080204" pitchFamily="34" charset="-128"/>
              </a:rPr>
              <a:t>   </a:t>
            </a:r>
          </a:p>
          <a:p>
            <a:pPr lvl="1">
              <a:lnSpc>
                <a:spcPct val="85000"/>
              </a:lnSpc>
            </a:pPr>
            <a:r>
              <a:rPr lang="en-US" altLang="en-US" sz="1800" dirty="0">
                <a:ea typeface="ＭＳ Ｐゴシック" panose="020B0600070205080204" pitchFamily="34" charset="-128"/>
                <a:hlinkClick r:id="rId5"/>
              </a:rPr>
              <a:t>n.mansorighiasi@gmail.com</a:t>
            </a:r>
            <a:endParaRPr lang="en-US" altLang="en-US" sz="900" dirty="0">
              <a:ea typeface="ＭＳ Ｐゴシック" panose="020B0600070205080204" pitchFamily="34" charset="-128"/>
            </a:endParaRPr>
          </a:p>
          <a:p>
            <a:pPr lvl="1">
              <a:lnSpc>
                <a:spcPct val="85000"/>
              </a:lnSpc>
              <a:buClr>
                <a:schemeClr val="tx1"/>
              </a:buClr>
            </a:pP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601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build="p" bldLvl="2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0A16E4E7-6240-3A4D-A6E2-73D5B4FA814B}"/>
              </a:ext>
            </a:extLst>
          </p:cNvPr>
          <p:cNvSpPr/>
          <p:nvPr/>
        </p:nvSpPr>
        <p:spPr>
          <a:xfrm>
            <a:off x="322865" y="2291781"/>
            <a:ext cx="2245002" cy="1458415"/>
          </a:xfrm>
          <a:prstGeom prst="roundRect">
            <a:avLst>
              <a:gd name="adj" fmla="val 7116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Storage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System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829D2-A40B-314C-A479-C95DDD1C2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Key Idea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38894D-FB68-B24E-9D5F-2AD8A3884AEB}"/>
              </a:ext>
            </a:extLst>
          </p:cNvPr>
          <p:cNvSpPr/>
          <p:nvPr/>
        </p:nvSpPr>
        <p:spPr>
          <a:xfrm>
            <a:off x="1" y="5233752"/>
            <a:ext cx="9143999" cy="908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Non-matching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reads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rbel" panose="020B0503020204020204" pitchFamily="34" charset="0"/>
              </a:rPr>
              <a:t>Do not have potential matching locations and can skip alignment</a:t>
            </a:r>
          </a:p>
        </p:txBody>
      </p:sp>
      <p:pic>
        <p:nvPicPr>
          <p:cNvPr id="23" name="Graphic 22" descr="Filter">
            <a:extLst>
              <a:ext uri="{FF2B5EF4-FFF2-40B4-BE49-F238E27FC236}">
                <a16:creationId xmlns:a16="http://schemas.microsoft.com/office/drawing/2014/main" id="{E016CCEE-DD32-534E-B29D-D486E595FD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60" y="1084746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01FA4EA-1EC5-684B-ACB6-6B618B3ACE16}"/>
              </a:ext>
            </a:extLst>
          </p:cNvPr>
          <p:cNvSpPr txBox="1"/>
          <p:nvPr/>
        </p:nvSpPr>
        <p:spPr>
          <a:xfrm>
            <a:off x="1103960" y="1191465"/>
            <a:ext cx="557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Filter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reads that do 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not</a:t>
            </a:r>
            <a:r>
              <a:rPr lang="en-CH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 require alignment</a:t>
            </a:r>
          </a:p>
          <a:p>
            <a:r>
              <a:rPr lang="en-GB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i</a:t>
            </a:r>
            <a:r>
              <a:rPr lang="en-CH" sz="2400" b="1" i="1" dirty="0">
                <a:solidFill>
                  <a:srgbClr val="1982C3"/>
                </a:solidFill>
                <a:latin typeface="Corbel" panose="020B0503020204020204" pitchFamily="34" charset="0"/>
              </a:rPr>
              <a:t>nside the storage system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6252BD6-E81D-774E-B217-0E78268A2455}"/>
              </a:ext>
            </a:extLst>
          </p:cNvPr>
          <p:cNvSpPr/>
          <p:nvPr/>
        </p:nvSpPr>
        <p:spPr>
          <a:xfrm>
            <a:off x="393539" y="2335943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D5DD12A-65AD-D047-ADD7-F69A1A2A4E95}"/>
              </a:ext>
            </a:extLst>
          </p:cNvPr>
          <p:cNvSpPr/>
          <p:nvPr/>
        </p:nvSpPr>
        <p:spPr>
          <a:xfrm>
            <a:off x="393539" y="2785215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1A92AC-0255-0449-A490-549F83E19104}"/>
              </a:ext>
            </a:extLst>
          </p:cNvPr>
          <p:cNvSpPr/>
          <p:nvPr/>
        </p:nvSpPr>
        <p:spPr>
          <a:xfrm>
            <a:off x="393539" y="3234487"/>
            <a:ext cx="1504707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2C3FD7-F724-4C45-AF22-D1FE70F45D07}"/>
              </a:ext>
            </a:extLst>
          </p:cNvPr>
          <p:cNvSpPr/>
          <p:nvPr/>
        </p:nvSpPr>
        <p:spPr>
          <a:xfrm>
            <a:off x="735911" y="3475414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6028373-6D13-FE46-822D-6665058A07F2}"/>
              </a:ext>
            </a:extLst>
          </p:cNvPr>
          <p:cNvSpPr/>
          <p:nvPr/>
        </p:nvSpPr>
        <p:spPr>
          <a:xfrm>
            <a:off x="688693" y="2518619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4D4533A-F368-B14F-9D17-73B2AC9B61F4}"/>
              </a:ext>
            </a:extLst>
          </p:cNvPr>
          <p:cNvSpPr/>
          <p:nvPr/>
        </p:nvSpPr>
        <p:spPr>
          <a:xfrm>
            <a:off x="688693" y="2993932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EF3DA5A-84E5-FA47-A104-F468BD1F32B1}"/>
              </a:ext>
            </a:extLst>
          </p:cNvPr>
          <p:cNvSpPr/>
          <p:nvPr/>
        </p:nvSpPr>
        <p:spPr>
          <a:xfrm>
            <a:off x="720477" y="3238345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671E869-4C18-1F4D-BDCE-18FC3B9FE175}"/>
              </a:ext>
            </a:extLst>
          </p:cNvPr>
          <p:cNvSpPr/>
          <p:nvPr/>
        </p:nvSpPr>
        <p:spPr>
          <a:xfrm>
            <a:off x="688041" y="2755783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C5B6CF7-93A9-FB4A-AD54-41CEAA4655B2}"/>
              </a:ext>
            </a:extLst>
          </p:cNvPr>
          <p:cNvSpPr/>
          <p:nvPr/>
        </p:nvSpPr>
        <p:spPr>
          <a:xfrm>
            <a:off x="756210" y="2351701"/>
            <a:ext cx="1514651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GT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DE9BA9-8DA1-F24B-BE80-49C0F1FBB77F}"/>
              </a:ext>
            </a:extLst>
          </p:cNvPr>
          <p:cNvSpPr txBox="1"/>
          <p:nvPr/>
        </p:nvSpPr>
        <p:spPr>
          <a:xfrm>
            <a:off x="401293" y="3750196"/>
            <a:ext cx="2081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Filtered Reads</a:t>
            </a:r>
            <a:endParaRPr lang="en-CH" sz="2400" b="1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0576CD0-C7EF-B54A-95C4-329CB6109292}"/>
              </a:ext>
            </a:extLst>
          </p:cNvPr>
          <p:cNvSpPr/>
          <p:nvPr/>
        </p:nvSpPr>
        <p:spPr>
          <a:xfrm>
            <a:off x="6724358" y="2291781"/>
            <a:ext cx="2048907" cy="1458415"/>
          </a:xfrm>
          <a:prstGeom prst="roundRect">
            <a:avLst>
              <a:gd name="adj" fmla="val 7116"/>
            </a:avLst>
          </a:prstGeom>
          <a:solidFill>
            <a:srgbClr val="F2E7FF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Computation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Unit</a:t>
            </a:r>
          </a:p>
          <a:p>
            <a:pPr algn="ctr"/>
            <a:r>
              <a:rPr lang="en-CH" sz="2400" b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(CPU or Accelerator)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53DD1F9D-0083-5945-BB36-749D9762E256}"/>
              </a:ext>
            </a:extLst>
          </p:cNvPr>
          <p:cNvSpPr/>
          <p:nvPr/>
        </p:nvSpPr>
        <p:spPr>
          <a:xfrm>
            <a:off x="5842000" y="2291782"/>
            <a:ext cx="840153" cy="1458415"/>
          </a:xfrm>
          <a:prstGeom prst="roundRect">
            <a:avLst>
              <a:gd name="adj" fmla="val 7116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Cache</a:t>
            </a:r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E84C462-985F-2640-8B0F-31B31457E0D7}"/>
              </a:ext>
            </a:extLst>
          </p:cNvPr>
          <p:cNvSpPr/>
          <p:nvPr/>
        </p:nvSpPr>
        <p:spPr>
          <a:xfrm>
            <a:off x="3898900" y="2291782"/>
            <a:ext cx="1345754" cy="1458415"/>
          </a:xfrm>
          <a:prstGeom prst="roundRect">
            <a:avLst>
              <a:gd name="adj" fmla="val 711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Main </a:t>
            </a:r>
          </a:p>
          <a:p>
            <a:pPr algn="ctr"/>
            <a:r>
              <a:rPr lang="en-CH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Memory</a:t>
            </a:r>
            <a:endParaRPr lang="en-CH" sz="2400" b="1" dirty="0">
              <a:solidFill>
                <a:schemeClr val="accent5"/>
              </a:solidFill>
              <a:latin typeface="Corbel" panose="020B05030202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5D7342-430B-5542-A930-5DC036F06B4B}"/>
              </a:ext>
            </a:extLst>
          </p:cNvPr>
          <p:cNvSpPr/>
          <p:nvPr/>
        </p:nvSpPr>
        <p:spPr>
          <a:xfrm>
            <a:off x="-223" y="4267200"/>
            <a:ext cx="9143999" cy="9086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Exactly-matching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reads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Do not need expensive approximate string matching during alignment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4B9E5E-9EA8-5EA7-EC8F-164ED28F4FA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1274F706-A185-2A7C-B68E-61DDBADB87C1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5" name="Arrow: Chevron 43">
              <a:extLst>
                <a:ext uri="{FF2B5EF4-FFF2-40B4-BE49-F238E27FC236}">
                  <a16:creationId xmlns:a16="http://schemas.microsoft.com/office/drawing/2014/main" id="{C176A8C4-60DC-9321-7748-F28F0C66AD66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6" name="Arrow: Chevron 45">
              <a:extLst>
                <a:ext uri="{FF2B5EF4-FFF2-40B4-BE49-F238E27FC236}">
                  <a16:creationId xmlns:a16="http://schemas.microsoft.com/office/drawing/2014/main" id="{FD9AAB9E-F3BD-AA42-BA10-53BAE04B709F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7" name="Arrow: Chevron 46">
              <a:extLst>
                <a:ext uri="{FF2B5EF4-FFF2-40B4-BE49-F238E27FC236}">
                  <a16:creationId xmlns:a16="http://schemas.microsoft.com/office/drawing/2014/main" id="{C54D5EB8-D76D-DB6D-6054-378AC0856964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2503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69861 0.20046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31" y="1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6 L 0.70087 0.14213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0.71163 0.08657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73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7" grpId="0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9DD96BE-0B07-BB4A-979A-88DC493DE65D}"/>
              </a:ext>
            </a:extLst>
          </p:cNvPr>
          <p:cNvGraphicFramePr>
            <a:graphicFrameLocks noGrp="1"/>
          </p:cNvGraphicFramePr>
          <p:nvPr/>
        </p:nvGraphicFramePr>
        <p:xfrm>
          <a:off x="4183864" y="1962408"/>
          <a:ext cx="2424776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6194">
                  <a:extLst>
                    <a:ext uri="{9D8B030D-6E8A-4147-A177-3AD203B41FA5}">
                      <a16:colId xmlns:a16="http://schemas.microsoft.com/office/drawing/2014/main" val="1702563712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3579326249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2838019027"/>
                    </a:ext>
                  </a:extLst>
                </a:gridCol>
                <a:gridCol w="606194">
                  <a:extLst>
                    <a:ext uri="{9D8B030D-6E8A-4147-A177-3AD203B41FA5}">
                      <a16:colId xmlns:a16="http://schemas.microsoft.com/office/drawing/2014/main" val="4255235251"/>
                    </a:ext>
                  </a:extLst>
                </a:gridCol>
              </a:tblGrid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1"/>
                          </a:solidFill>
                          <a:latin typeface="Corbel" panose="020B0503020204020204" pitchFamily="34" charset="0"/>
                        </a:rPr>
                        <a:t>G</a:t>
                      </a: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98391519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CCC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CH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4032990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H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7842622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algn="ctr"/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AAA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31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101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36401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b="1" dirty="0">
                          <a:solidFill>
                            <a:schemeClr val="accent2"/>
                          </a:solidFill>
                          <a:latin typeface="Corbel" panose="020B0503020204020204" pitchFamily="34" charset="0"/>
                        </a:rPr>
                        <a:t>CC</a:t>
                      </a:r>
                      <a:r>
                        <a:rPr lang="en-CH" sz="1600" b="1" dirty="0">
                          <a:solidFill>
                            <a:srgbClr val="863DBE"/>
                          </a:solidFill>
                          <a:latin typeface="Corbel" panose="020B0503020204020204" pitchFamily="34" charset="0"/>
                        </a:rPr>
                        <a:t>A</a:t>
                      </a:r>
                      <a:endParaRPr lang="en-CH" sz="1600" dirty="0">
                        <a:latin typeface="Corbel" panose="020B0503020204020204" pitchFamily="34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230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400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623914"/>
                  </a:ext>
                </a:extLst>
              </a:tr>
              <a:tr h="1976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600" dirty="0">
                          <a:latin typeface="Corbel" panose="020B0503020204020204" pitchFamily="34" charset="0"/>
                        </a:rPr>
                        <a:t>…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5481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F2A7DFE-127E-8540-A655-7E27FE1CD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Read Mapping Process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CCD888-39C6-FD4F-BF2D-300957D79C86}"/>
              </a:ext>
            </a:extLst>
          </p:cNvPr>
          <p:cNvSpPr/>
          <p:nvPr/>
        </p:nvSpPr>
        <p:spPr>
          <a:xfrm>
            <a:off x="1675735" y="1075332"/>
            <a:ext cx="6277060" cy="2083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7030A0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6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tx1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5F1F2C-44F8-A047-83C5-9F01BAE30569}"/>
              </a:ext>
            </a:extLst>
          </p:cNvPr>
          <p:cNvSpPr txBox="1"/>
          <p:nvPr/>
        </p:nvSpPr>
        <p:spPr>
          <a:xfrm>
            <a:off x="67753" y="922571"/>
            <a:ext cx="236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Reference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849A51-DE1B-434A-89C2-497599B8208D}"/>
              </a:ext>
            </a:extLst>
          </p:cNvPr>
          <p:cNvSpPr/>
          <p:nvPr/>
        </p:nvSpPr>
        <p:spPr>
          <a:xfrm>
            <a:off x="5417748" y="1892008"/>
            <a:ext cx="1331090" cy="779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C9294A-9728-8A41-880A-03EF9CB36856}"/>
              </a:ext>
            </a:extLst>
          </p:cNvPr>
          <p:cNvSpPr/>
          <p:nvPr/>
        </p:nvSpPr>
        <p:spPr>
          <a:xfrm>
            <a:off x="6021180" y="1887060"/>
            <a:ext cx="843406" cy="1037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A0E623-28E6-2148-8A8D-1E1AE6550DA5}"/>
              </a:ext>
            </a:extLst>
          </p:cNvPr>
          <p:cNvSpPr txBox="1"/>
          <p:nvPr/>
        </p:nvSpPr>
        <p:spPr>
          <a:xfrm>
            <a:off x="4875708" y="77718"/>
            <a:ext cx="5418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dirty="0">
                <a:solidFill>
                  <a:srgbClr val="C00000"/>
                </a:solidFill>
                <a:latin typeface="Corbel" panose="020B0503020204020204" pitchFamily="34" charset="0"/>
              </a:rPr>
              <a:t>&gt; </a:t>
            </a:r>
            <a:r>
              <a:rPr lang="en-CH" sz="2000" dirty="0">
                <a:solidFill>
                  <a:srgbClr val="C00000"/>
                </a:solidFill>
              </a:rPr>
              <a:t>3</a:t>
            </a:r>
            <a:r>
              <a:rPr lang="en-CH" sz="2000" dirty="0">
                <a:solidFill>
                  <a:srgbClr val="C00000"/>
                </a:solidFill>
                <a:latin typeface="Corbel" panose="020B0503020204020204" pitchFamily="34" charset="0"/>
              </a:rPr>
              <a:t> billion characters</a:t>
            </a:r>
            <a:br>
              <a:rPr lang="en-CH" sz="2000" dirty="0">
                <a:solidFill>
                  <a:srgbClr val="C00000"/>
                </a:solidFill>
                <a:latin typeface="Corbel" panose="020B0503020204020204" pitchFamily="34" charset="0"/>
              </a:rPr>
            </a:br>
            <a:r>
              <a:rPr lang="en-CH" sz="2000" dirty="0">
                <a:solidFill>
                  <a:srgbClr val="C00000"/>
                </a:solidFill>
                <a:latin typeface="Corbel" panose="020B0503020204020204" pitchFamily="34" charset="0"/>
              </a:rPr>
              <a:t>    for </a:t>
            </a:r>
            <a:r>
              <a:rPr lang="en-GB" sz="2000" dirty="0">
                <a:solidFill>
                  <a:srgbClr val="C00000"/>
                </a:solidFill>
                <a:latin typeface="Corbel" panose="020B0503020204020204" pitchFamily="34" charset="0"/>
              </a:rPr>
              <a:t>the human</a:t>
            </a:r>
            <a:r>
              <a:rPr lang="en-CH" sz="2000" dirty="0">
                <a:solidFill>
                  <a:srgbClr val="C00000"/>
                </a:solidFill>
                <a:latin typeface="Corbel" panose="020B0503020204020204" pitchFamily="34" charset="0"/>
              </a:rPr>
              <a:t> genome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662D66-1749-0640-BF2C-B690261A3428}"/>
              </a:ext>
            </a:extLst>
          </p:cNvPr>
          <p:cNvSpPr txBox="1"/>
          <p:nvPr/>
        </p:nvSpPr>
        <p:spPr>
          <a:xfrm>
            <a:off x="4068784" y="3367934"/>
            <a:ext cx="236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Index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DF776C-43D9-2545-98D5-F688DF0413A3}"/>
              </a:ext>
            </a:extLst>
          </p:cNvPr>
          <p:cNvSpPr txBox="1"/>
          <p:nvPr/>
        </p:nvSpPr>
        <p:spPr>
          <a:xfrm>
            <a:off x="3952044" y="1410278"/>
            <a:ext cx="1057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K-mer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C4BAF4-E589-304E-92BF-CBACDBA5C9FD}"/>
              </a:ext>
            </a:extLst>
          </p:cNvPr>
          <p:cNvSpPr txBox="1"/>
          <p:nvPr/>
        </p:nvSpPr>
        <p:spPr>
          <a:xfrm>
            <a:off x="4791945" y="1412516"/>
            <a:ext cx="1816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</a:rPr>
              <a:t>Locations</a:t>
            </a:r>
            <a:endParaRPr lang="en-C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D613E846-C617-374C-971A-C214279B6264}"/>
              </a:ext>
            </a:extLst>
          </p:cNvPr>
          <p:cNvSpPr/>
          <p:nvPr/>
        </p:nvSpPr>
        <p:spPr>
          <a:xfrm rot="5400000">
            <a:off x="5675221" y="868727"/>
            <a:ext cx="192164" cy="1955068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048CB44-3598-AD4C-B489-5DD912AFCC30}"/>
              </a:ext>
            </a:extLst>
          </p:cNvPr>
          <p:cNvSpPr/>
          <p:nvPr/>
        </p:nvSpPr>
        <p:spPr>
          <a:xfrm>
            <a:off x="1678724" y="2023347"/>
            <a:ext cx="1514650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014F65-9580-DB4E-80CC-455B283D6696}"/>
              </a:ext>
            </a:extLst>
          </p:cNvPr>
          <p:cNvSpPr txBox="1"/>
          <p:nvPr/>
        </p:nvSpPr>
        <p:spPr>
          <a:xfrm>
            <a:off x="67753" y="1904000"/>
            <a:ext cx="89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C3BA169-04FA-134F-AA9C-5C06ECF02A8E}"/>
              </a:ext>
            </a:extLst>
          </p:cNvPr>
          <p:cNvSpPr/>
          <p:nvPr/>
        </p:nvSpPr>
        <p:spPr>
          <a:xfrm>
            <a:off x="1672221" y="2392641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7C5BF41-1E91-EF42-9C41-0FD261D54108}"/>
              </a:ext>
            </a:extLst>
          </p:cNvPr>
          <p:cNvSpPr/>
          <p:nvPr/>
        </p:nvSpPr>
        <p:spPr>
          <a:xfrm>
            <a:off x="1802842" y="2658858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677794-397D-A741-BE16-45CC657602DC}"/>
              </a:ext>
            </a:extLst>
          </p:cNvPr>
          <p:cNvSpPr txBox="1"/>
          <p:nvPr/>
        </p:nvSpPr>
        <p:spPr>
          <a:xfrm>
            <a:off x="2189779" y="2744532"/>
            <a:ext cx="47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A844DEFC-FCFA-444E-B545-322E79142A80}"/>
              </a:ext>
            </a:extLst>
          </p:cNvPr>
          <p:cNvSpPr/>
          <p:nvPr/>
        </p:nvSpPr>
        <p:spPr>
          <a:xfrm>
            <a:off x="1319073" y="2392641"/>
            <a:ext cx="254643" cy="721223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22F7E8-6179-404C-8718-CC895A6DBE30}"/>
              </a:ext>
            </a:extLst>
          </p:cNvPr>
          <p:cNvSpPr txBox="1"/>
          <p:nvPr/>
        </p:nvSpPr>
        <p:spPr>
          <a:xfrm>
            <a:off x="72256" y="2513699"/>
            <a:ext cx="1145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E193BA-E2ED-B841-A40D-E3CC08536D90}"/>
              </a:ext>
            </a:extLst>
          </p:cNvPr>
          <p:cNvSpPr/>
          <p:nvPr/>
        </p:nvSpPr>
        <p:spPr>
          <a:xfrm>
            <a:off x="2120542" y="3827094"/>
            <a:ext cx="7023458" cy="698905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potential matching locations (seed hits)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in the reference genome </a:t>
            </a:r>
            <a:endParaRPr lang="en-CH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D00029F-B882-0048-ACDE-CBFFA87A26F7}"/>
              </a:ext>
            </a:extLst>
          </p:cNvPr>
          <p:cNvSpPr/>
          <p:nvPr/>
        </p:nvSpPr>
        <p:spPr>
          <a:xfrm>
            <a:off x="2586247" y="953101"/>
            <a:ext cx="1454387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66FCDF7-3F7A-B24E-B0E6-B15D51502C6A}"/>
              </a:ext>
            </a:extLst>
          </p:cNvPr>
          <p:cNvSpPr/>
          <p:nvPr/>
        </p:nvSpPr>
        <p:spPr>
          <a:xfrm>
            <a:off x="4764422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5D3E0F8-84FA-B744-A307-FC9F2779DF43}"/>
              </a:ext>
            </a:extLst>
          </p:cNvPr>
          <p:cNvSpPr/>
          <p:nvPr/>
        </p:nvSpPr>
        <p:spPr>
          <a:xfrm>
            <a:off x="5512709" y="949730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0E556D5-F6C4-6C40-A318-29B28A3205C4}"/>
              </a:ext>
            </a:extLst>
          </p:cNvPr>
          <p:cNvSpPr/>
          <p:nvPr/>
        </p:nvSpPr>
        <p:spPr>
          <a:xfrm>
            <a:off x="1849667" y="961286"/>
            <a:ext cx="413961" cy="369332"/>
          </a:xfrm>
          <a:prstGeom prst="rect">
            <a:avLst/>
          </a:prstGeom>
          <a:noFill/>
          <a:ln w="3175">
            <a:solidFill>
              <a:srgbClr val="1982C3"/>
            </a:solidFill>
          </a:ln>
          <a:effectLst>
            <a:glow rad="63500">
              <a:srgbClr val="1982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16CE3D1-13FA-6242-804C-7AC83775A455}"/>
              </a:ext>
            </a:extLst>
          </p:cNvPr>
          <p:cNvSpPr/>
          <p:nvPr/>
        </p:nvSpPr>
        <p:spPr>
          <a:xfrm>
            <a:off x="2120542" y="4623086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Prune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some seed hits in the reference genome</a:t>
            </a:r>
            <a:endParaRPr lang="en-CH" sz="2400" dirty="0">
              <a:solidFill>
                <a:srgbClr val="1982C3"/>
              </a:solidFill>
              <a:latin typeface="Corbel" panose="020B0503020204020204" pitchFamily="34" charset="0"/>
            </a:endParaRPr>
          </a:p>
        </p:txBody>
      </p:sp>
      <p:sp>
        <p:nvSpPr>
          <p:cNvPr id="51" name="Cross 50">
            <a:extLst>
              <a:ext uri="{FF2B5EF4-FFF2-40B4-BE49-F238E27FC236}">
                <a16:creationId xmlns:a16="http://schemas.microsoft.com/office/drawing/2014/main" id="{F77A09C1-E949-5C4C-AFBD-0A00BD9D9A82}"/>
              </a:ext>
            </a:extLst>
          </p:cNvPr>
          <p:cNvSpPr/>
          <p:nvPr/>
        </p:nvSpPr>
        <p:spPr>
          <a:xfrm rot="2683010">
            <a:off x="4615642" y="745639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4" name="Cross 53">
            <a:extLst>
              <a:ext uri="{FF2B5EF4-FFF2-40B4-BE49-F238E27FC236}">
                <a16:creationId xmlns:a16="http://schemas.microsoft.com/office/drawing/2014/main" id="{8C42D252-071D-F04F-AB43-EB377CB0F03E}"/>
              </a:ext>
            </a:extLst>
          </p:cNvPr>
          <p:cNvSpPr/>
          <p:nvPr/>
        </p:nvSpPr>
        <p:spPr>
          <a:xfrm rot="2683010">
            <a:off x="5380386" y="747901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5" name="Cross 54">
            <a:extLst>
              <a:ext uri="{FF2B5EF4-FFF2-40B4-BE49-F238E27FC236}">
                <a16:creationId xmlns:a16="http://schemas.microsoft.com/office/drawing/2014/main" id="{E5FE27F8-58EF-3F4E-A02F-AB79F6429862}"/>
              </a:ext>
            </a:extLst>
          </p:cNvPr>
          <p:cNvSpPr/>
          <p:nvPr/>
        </p:nvSpPr>
        <p:spPr>
          <a:xfrm rot="2683010">
            <a:off x="1692179" y="714253"/>
            <a:ext cx="712659" cy="725996"/>
          </a:xfrm>
          <a:prstGeom prst="plus">
            <a:avLst>
              <a:gd name="adj" fmla="val 43665"/>
            </a:avLst>
          </a:prstGeom>
          <a:solidFill>
            <a:srgbClr val="E904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C0000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E90D29-43AC-9F46-BF45-115ECE177293}"/>
              </a:ext>
            </a:extLst>
          </p:cNvPr>
          <p:cNvSpPr/>
          <p:nvPr/>
        </p:nvSpPr>
        <p:spPr>
          <a:xfrm>
            <a:off x="2120542" y="5485890"/>
            <a:ext cx="7023458" cy="757513"/>
          </a:xfrm>
          <a:prstGeom prst="rect">
            <a:avLst/>
          </a:prstGeom>
          <a:solidFill>
            <a:srgbClr val="DEEBF7">
              <a:alpha val="78824"/>
            </a:srgbClr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Determine the </a:t>
            </a: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exact differences </a:t>
            </a:r>
            <a:r>
              <a:rPr lang="en-GB" sz="2400" dirty="0">
                <a:solidFill>
                  <a:schemeClr val="tx1"/>
                </a:solidFill>
                <a:latin typeface="Corbel" panose="020B0503020204020204" pitchFamily="34" charset="0"/>
              </a:rPr>
              <a:t>between the read and the reference genome</a:t>
            </a:r>
            <a:endParaRPr lang="en-CH" sz="2400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8C9B647-ED06-8E49-B366-33969DCC874A}"/>
              </a:ext>
            </a:extLst>
          </p:cNvPr>
          <p:cNvSpPr/>
          <p:nvPr/>
        </p:nvSpPr>
        <p:spPr>
          <a:xfrm>
            <a:off x="0" y="3827094"/>
            <a:ext cx="2120544" cy="698905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Seeding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28C7649-5040-2A45-8361-F4AA83EB954C}"/>
              </a:ext>
            </a:extLst>
          </p:cNvPr>
          <p:cNvSpPr/>
          <p:nvPr/>
        </p:nvSpPr>
        <p:spPr>
          <a:xfrm>
            <a:off x="-1" y="4623087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Seed Filtering</a:t>
            </a:r>
          </a:p>
          <a:p>
            <a:r>
              <a:rPr lang="en-GB" sz="2300" b="1" dirty="0">
                <a:solidFill>
                  <a:schemeClr val="bg1"/>
                </a:solidFill>
                <a:latin typeface="Corbel" panose="020B0503020204020204" pitchFamily="34" charset="0"/>
              </a:rPr>
              <a:t>(e.g., Chaining)</a:t>
            </a:r>
            <a:endParaRPr lang="en-CH" sz="23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CD9E493-46FB-784E-A1BE-BCC44EED962A}"/>
              </a:ext>
            </a:extLst>
          </p:cNvPr>
          <p:cNvSpPr/>
          <p:nvPr/>
        </p:nvSpPr>
        <p:spPr>
          <a:xfrm>
            <a:off x="-2" y="5485890"/>
            <a:ext cx="2120544" cy="754642"/>
          </a:xfrm>
          <a:prstGeom prst="rect">
            <a:avLst/>
          </a:prstGeom>
          <a:solidFill>
            <a:srgbClr val="1982C3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Alignment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4E65266-4F83-474A-A8F1-F10F807A6670}"/>
              </a:ext>
            </a:extLst>
          </p:cNvPr>
          <p:cNvCxnSpPr>
            <a:cxnSpLocks/>
          </p:cNvCxnSpPr>
          <p:nvPr/>
        </p:nvCxnSpPr>
        <p:spPr>
          <a:xfrm flipV="1">
            <a:off x="1778000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C14728-0600-8546-B963-9A33BED06EA4}"/>
              </a:ext>
            </a:extLst>
          </p:cNvPr>
          <p:cNvCxnSpPr>
            <a:cxnSpLocks/>
          </p:cNvCxnSpPr>
          <p:nvPr/>
        </p:nvCxnSpPr>
        <p:spPr>
          <a:xfrm flipV="1">
            <a:off x="1892770" y="1286583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21228F6-E976-4F4D-9796-76302B6F785B}"/>
              </a:ext>
            </a:extLst>
          </p:cNvPr>
          <p:cNvCxnSpPr>
            <a:cxnSpLocks/>
          </p:cNvCxnSpPr>
          <p:nvPr/>
        </p:nvCxnSpPr>
        <p:spPr>
          <a:xfrm flipV="1">
            <a:off x="2005774" y="12875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0CBDD92-A6E6-4448-831D-8628D257B1EB}"/>
              </a:ext>
            </a:extLst>
          </p:cNvPr>
          <p:cNvCxnSpPr>
            <a:cxnSpLocks/>
          </p:cNvCxnSpPr>
          <p:nvPr/>
        </p:nvCxnSpPr>
        <p:spPr>
          <a:xfrm flipV="1">
            <a:off x="2120544" y="12904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8596E05-19DF-AB46-AF0B-21B650EFA339}"/>
              </a:ext>
            </a:extLst>
          </p:cNvPr>
          <p:cNvCxnSpPr>
            <a:cxnSpLocks/>
          </p:cNvCxnSpPr>
          <p:nvPr/>
        </p:nvCxnSpPr>
        <p:spPr>
          <a:xfrm flipV="1">
            <a:off x="2247749" y="1273968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333FA82-66B8-A048-9D44-B8FD08654345}"/>
              </a:ext>
            </a:extLst>
          </p:cNvPr>
          <p:cNvCxnSpPr>
            <a:cxnSpLocks/>
          </p:cNvCxnSpPr>
          <p:nvPr/>
        </p:nvCxnSpPr>
        <p:spPr>
          <a:xfrm flipV="1">
            <a:off x="2362519" y="1276874"/>
            <a:ext cx="891313" cy="739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2EDE266-705F-5E4A-A2F8-18536F22D0B6}"/>
              </a:ext>
            </a:extLst>
          </p:cNvPr>
          <p:cNvCxnSpPr>
            <a:cxnSpLocks/>
          </p:cNvCxnSpPr>
          <p:nvPr/>
        </p:nvCxnSpPr>
        <p:spPr>
          <a:xfrm flipV="1">
            <a:off x="2475523" y="1277865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B4A7872-DF0F-F147-ABF8-2F931AD9B9C4}"/>
              </a:ext>
            </a:extLst>
          </p:cNvPr>
          <p:cNvCxnSpPr>
            <a:cxnSpLocks/>
          </p:cNvCxnSpPr>
          <p:nvPr/>
        </p:nvCxnSpPr>
        <p:spPr>
          <a:xfrm flipV="1">
            <a:off x="2590293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8002641-8075-0E4E-A38F-1697EE4D937C}"/>
              </a:ext>
            </a:extLst>
          </p:cNvPr>
          <p:cNvCxnSpPr>
            <a:cxnSpLocks/>
          </p:cNvCxnSpPr>
          <p:nvPr/>
        </p:nvCxnSpPr>
        <p:spPr>
          <a:xfrm flipV="1">
            <a:off x="2751310" y="1276874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4F1C6F2-C82A-1746-8906-61D055E56F36}"/>
              </a:ext>
            </a:extLst>
          </p:cNvPr>
          <p:cNvCxnSpPr>
            <a:cxnSpLocks/>
          </p:cNvCxnSpPr>
          <p:nvPr/>
        </p:nvCxnSpPr>
        <p:spPr>
          <a:xfrm flipV="1">
            <a:off x="2866080" y="1279780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99F3633-F2CF-4C42-A061-7688FEF51952}"/>
              </a:ext>
            </a:extLst>
          </p:cNvPr>
          <p:cNvCxnSpPr>
            <a:cxnSpLocks/>
          </p:cNvCxnSpPr>
          <p:nvPr/>
        </p:nvCxnSpPr>
        <p:spPr>
          <a:xfrm flipV="1">
            <a:off x="2979084" y="1280771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3FDA9C3-BBC2-5344-A350-A1D19D62FEF3}"/>
              </a:ext>
            </a:extLst>
          </p:cNvPr>
          <p:cNvCxnSpPr>
            <a:cxnSpLocks/>
          </p:cNvCxnSpPr>
          <p:nvPr/>
        </p:nvCxnSpPr>
        <p:spPr>
          <a:xfrm flipV="1">
            <a:off x="3093854" y="1283677"/>
            <a:ext cx="891313" cy="739670"/>
          </a:xfrm>
          <a:prstGeom prst="straightConnector1">
            <a:avLst/>
          </a:prstGeom>
          <a:ln w="12700">
            <a:solidFill>
              <a:srgbClr val="22AE9B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7F1855D-0EFA-8940-9D7C-19E3D1AC059D}"/>
              </a:ext>
            </a:extLst>
          </p:cNvPr>
          <p:cNvGrpSpPr/>
          <p:nvPr/>
        </p:nvGrpSpPr>
        <p:grpSpPr>
          <a:xfrm>
            <a:off x="2005774" y="305776"/>
            <a:ext cx="6769799" cy="647325"/>
            <a:chOff x="2005774" y="305776"/>
            <a:chExt cx="6769799" cy="647325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9C4219AC-3C47-4646-9B1B-5916AE26B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05774" y="568592"/>
              <a:ext cx="5283668" cy="353979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9B3113B-A7C1-F542-998C-7DBA398201D3}"/>
                </a:ext>
              </a:extLst>
            </p:cNvPr>
            <p:cNvCxnSpPr>
              <a:cxnSpLocks/>
              <a:stCxn id="44" idx="0"/>
            </p:cNvCxnSpPr>
            <p:nvPr/>
          </p:nvCxnSpPr>
          <p:spPr>
            <a:xfrm flipV="1">
              <a:off x="3313441" y="568592"/>
              <a:ext cx="3976001" cy="384509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9BFC0E0-A6D1-C945-B173-7437A9AF95E3}"/>
                </a:ext>
              </a:extLst>
            </p:cNvPr>
            <p:cNvCxnSpPr>
              <a:cxnSpLocks/>
              <a:stCxn id="45" idx="0"/>
            </p:cNvCxnSpPr>
            <p:nvPr/>
          </p:nvCxnSpPr>
          <p:spPr>
            <a:xfrm flipV="1">
              <a:off x="4971403" y="568592"/>
              <a:ext cx="2318039" cy="381138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6BF416-E78A-6F43-A1A9-187AE0254C1D}"/>
                </a:ext>
              </a:extLst>
            </p:cNvPr>
            <p:cNvCxnSpPr>
              <a:cxnSpLocks/>
              <a:stCxn id="46" idx="0"/>
            </p:cNvCxnSpPr>
            <p:nvPr/>
          </p:nvCxnSpPr>
          <p:spPr>
            <a:xfrm flipV="1">
              <a:off x="5719690" y="568592"/>
              <a:ext cx="1569752" cy="381138"/>
            </a:xfrm>
            <a:prstGeom prst="line">
              <a:avLst/>
            </a:prstGeom>
            <a:ln w="19050">
              <a:solidFill>
                <a:srgbClr val="1982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1736A26-6310-4041-9834-0F35DFD07F07}"/>
                </a:ext>
              </a:extLst>
            </p:cNvPr>
            <p:cNvSpPr txBox="1"/>
            <p:nvPr/>
          </p:nvSpPr>
          <p:spPr>
            <a:xfrm>
              <a:off x="7257698" y="305776"/>
              <a:ext cx="15178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24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Seed Hits</a:t>
              </a: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24D2D85-9CDC-2A49-8321-1EF03CBC6D63}"/>
              </a:ext>
            </a:extLst>
          </p:cNvPr>
          <p:cNvCxnSpPr>
            <a:cxnSpLocks/>
          </p:cNvCxnSpPr>
          <p:nvPr/>
        </p:nvCxnSpPr>
        <p:spPr>
          <a:xfrm>
            <a:off x="2005774" y="1410278"/>
            <a:ext cx="3004112" cy="1190708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7870DD51-64F9-2249-AD6A-A5C87712F3F6}"/>
              </a:ext>
            </a:extLst>
          </p:cNvPr>
          <p:cNvSpPr/>
          <p:nvPr/>
        </p:nvSpPr>
        <p:spPr>
          <a:xfrm>
            <a:off x="1849469" y="949730"/>
            <a:ext cx="398280" cy="460548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A1BB6B-9ADF-0E4C-AB78-12136DAE2D77}"/>
              </a:ext>
            </a:extLst>
          </p:cNvPr>
          <p:cNvSpPr/>
          <p:nvPr/>
        </p:nvSpPr>
        <p:spPr>
          <a:xfrm>
            <a:off x="2572129" y="957380"/>
            <a:ext cx="413961" cy="460548"/>
          </a:xfrm>
          <a:prstGeom prst="round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E748F91-7C89-4347-BAF6-07A29CD02944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2779110" y="1417928"/>
            <a:ext cx="2222668" cy="721223"/>
          </a:xfrm>
          <a:prstGeom prst="straightConnector1">
            <a:avLst/>
          </a:prstGeom>
          <a:ln w="38100">
            <a:solidFill>
              <a:schemeClr val="accent4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E90931-72BA-454E-8E21-19710B8B9596}"/>
              </a:ext>
            </a:extLst>
          </p:cNvPr>
          <p:cNvCxnSpPr/>
          <p:nvPr/>
        </p:nvCxnSpPr>
        <p:spPr>
          <a:xfrm>
            <a:off x="7908925" y="1075332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172A0AB-B533-6042-A89F-F4480868B31A}"/>
              </a:ext>
            </a:extLst>
          </p:cNvPr>
          <p:cNvCxnSpPr/>
          <p:nvPr/>
        </p:nvCxnSpPr>
        <p:spPr>
          <a:xfrm>
            <a:off x="7938463" y="1282953"/>
            <a:ext cx="74295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tx1"/>
                </a:gs>
                <a:gs pos="0">
                  <a:schemeClr val="tx1"/>
                </a:gs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1807D9CC-1656-EC49-94BD-5FD85468E1FB}"/>
              </a:ext>
            </a:extLst>
          </p:cNvPr>
          <p:cNvSpPr/>
          <p:nvPr/>
        </p:nvSpPr>
        <p:spPr>
          <a:xfrm>
            <a:off x="7762783" y="1084856"/>
            <a:ext cx="934505" cy="19247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  <a:gs pos="9800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H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FF2677B-6EAB-024E-BDAC-A54D9013A310}"/>
              </a:ext>
            </a:extLst>
          </p:cNvPr>
          <p:cNvSpPr/>
          <p:nvPr/>
        </p:nvSpPr>
        <p:spPr>
          <a:xfrm rot="5400000">
            <a:off x="5162245" y="-2751637"/>
            <a:ext cx="303299" cy="7281093"/>
          </a:xfrm>
          <a:prstGeom prst="leftBrace">
            <a:avLst>
              <a:gd name="adj1" fmla="val 80462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28D018-B54E-701D-1422-515FE8CC2F84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7" name="Arrow: Chevron 42">
              <a:extLst>
                <a:ext uri="{FF2B5EF4-FFF2-40B4-BE49-F238E27FC236}">
                  <a16:creationId xmlns:a16="http://schemas.microsoft.com/office/drawing/2014/main" id="{599A3201-7401-039A-2A2F-83B59A27590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8" name="Arrow: Chevron 43">
              <a:extLst>
                <a:ext uri="{FF2B5EF4-FFF2-40B4-BE49-F238E27FC236}">
                  <a16:creationId xmlns:a16="http://schemas.microsoft.com/office/drawing/2014/main" id="{E825F0C6-3D6A-BD02-F5DC-0638F781CCE4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9" name="Arrow: Chevron 45">
              <a:extLst>
                <a:ext uri="{FF2B5EF4-FFF2-40B4-BE49-F238E27FC236}">
                  <a16:creationId xmlns:a16="http://schemas.microsoft.com/office/drawing/2014/main" id="{27D47FDA-9AAC-F828-F13F-52AE92F0EB8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0" name="Arrow: Chevron 46">
              <a:extLst>
                <a:ext uri="{FF2B5EF4-FFF2-40B4-BE49-F238E27FC236}">
                  <a16:creationId xmlns:a16="http://schemas.microsoft.com/office/drawing/2014/main" id="{EE8FA918-A4DC-65AF-6322-19680B86B4CB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84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0324 L 0.20191 -0.06158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0.1875 -0.06319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4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6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/>
      <p:bldP spid="3" grpId="1"/>
      <p:bldP spid="30" grpId="0"/>
      <p:bldP spid="9" grpId="0"/>
      <p:bldP spid="31" grpId="0"/>
      <p:bldP spid="10" grpId="0" animBg="1"/>
      <p:bldP spid="34" grpId="0" animBg="1"/>
      <p:bldP spid="34" grpId="1" animBg="1"/>
      <p:bldP spid="35" grpId="0" animBg="1"/>
      <p:bldP spid="35" grpId="1" animBg="1"/>
      <p:bldP spid="36" grpId="0"/>
      <p:bldP spid="37" grpId="0" animBg="1"/>
      <p:bldP spid="38" grpId="0"/>
      <p:bldP spid="4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53" grpId="0" animBg="1"/>
      <p:bldP spid="53" grpId="1" animBg="1"/>
      <p:bldP spid="60" grpId="0" animBg="1"/>
      <p:bldP spid="60" grpId="1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70EC-E641-4549-A00B-2879D911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A6C8E-3BC8-BB46-8783-21D3D816B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9A509-2940-AF40-9D93-40CDBCF4F9D6}"/>
              </a:ext>
            </a:extLst>
          </p:cNvPr>
          <p:cNvSpPr txBox="1"/>
          <p:nvPr/>
        </p:nvSpPr>
        <p:spPr>
          <a:xfrm>
            <a:off x="364765" y="1611241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Exactly-Matching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91EC6-06D7-EA40-9695-C5559CDEFE9C}"/>
              </a:ext>
            </a:extLst>
          </p:cNvPr>
          <p:cNvSpPr txBox="1"/>
          <p:nvPr/>
        </p:nvSpPr>
        <p:spPr>
          <a:xfrm>
            <a:off x="364764" y="3706836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Non-Matching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3248E6-F0CE-38C3-A686-34FA970F168D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2" name="Arrow: Chevron 42">
              <a:extLst>
                <a:ext uri="{FF2B5EF4-FFF2-40B4-BE49-F238E27FC236}">
                  <a16:creationId xmlns:a16="http://schemas.microsoft.com/office/drawing/2014/main" id="{BB9998A7-B9C8-FB8B-1425-C0AF644957B9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3" name="Arrow: Chevron 43">
              <a:extLst>
                <a:ext uri="{FF2B5EF4-FFF2-40B4-BE49-F238E27FC236}">
                  <a16:creationId xmlns:a16="http://schemas.microsoft.com/office/drawing/2014/main" id="{58CB1F97-246D-33CB-21AB-06F50B926598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96EB84A6-8D9F-6F01-7870-32374611577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5" name="Arrow: Chevron 46">
              <a:extLst>
                <a:ext uri="{FF2B5EF4-FFF2-40B4-BE49-F238E27FC236}">
                  <a16:creationId xmlns:a16="http://schemas.microsoft.com/office/drawing/2014/main" id="{643D3394-93EA-DA2B-CB3C-0B1CCEED878C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390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70EC-E641-4549-A00B-2879D911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69A509-2940-AF40-9D93-40CDBCF4F9D6}"/>
              </a:ext>
            </a:extLst>
          </p:cNvPr>
          <p:cNvSpPr txBox="1"/>
          <p:nvPr/>
        </p:nvSpPr>
        <p:spPr>
          <a:xfrm>
            <a:off x="364765" y="1611241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Exactly-Matching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91EC6-06D7-EA40-9695-C5559CDEFE9C}"/>
              </a:ext>
            </a:extLst>
          </p:cNvPr>
          <p:cNvSpPr txBox="1"/>
          <p:nvPr/>
        </p:nvSpPr>
        <p:spPr>
          <a:xfrm>
            <a:off x="364764" y="3706836"/>
            <a:ext cx="8410073" cy="1539923"/>
          </a:xfrm>
          <a:prstGeom prst="roundRect">
            <a:avLst>
              <a:gd name="adj" fmla="val 4777"/>
            </a:avLst>
          </a:prstGeom>
          <a:solidFill>
            <a:srgbClr val="FFF2CC"/>
          </a:solidFill>
          <a:ln w="57150">
            <a:solidFill>
              <a:srgbClr val="1982C3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lnSpc>
                <a:spcPct val="110000"/>
              </a:lnSpc>
              <a:spcAft>
                <a:spcPts val="300"/>
              </a:spcAf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GenStore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fo</a:t>
            </a:r>
            <a:r>
              <a:rPr lang="en-US" sz="2800" b="1" dirty="0">
                <a:latin typeface="Corbel" panose="020B0503020204020204" pitchFamily="34" charset="0"/>
                <a:cs typeface="Calibri" panose="020F0502020204030204" pitchFamily="34" charset="0"/>
              </a:rPr>
              <a:t>r Non-Matching Reads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3248E6-F0CE-38C3-A686-34FA970F168D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2" name="Arrow: Chevron 42">
              <a:extLst>
                <a:ext uri="{FF2B5EF4-FFF2-40B4-BE49-F238E27FC236}">
                  <a16:creationId xmlns:a16="http://schemas.microsoft.com/office/drawing/2014/main" id="{BB9998A7-B9C8-FB8B-1425-C0AF644957B9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3" name="Arrow: Chevron 43">
              <a:extLst>
                <a:ext uri="{FF2B5EF4-FFF2-40B4-BE49-F238E27FC236}">
                  <a16:creationId xmlns:a16="http://schemas.microsoft.com/office/drawing/2014/main" id="{58CB1F97-246D-33CB-21AB-06F50B926598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96EB84A6-8D9F-6F01-7870-32374611577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5" name="Arrow: Chevron 46">
              <a:extLst>
                <a:ext uri="{FF2B5EF4-FFF2-40B4-BE49-F238E27FC236}">
                  <a16:creationId xmlns:a16="http://schemas.microsoft.com/office/drawing/2014/main" id="{643D3394-93EA-DA2B-CB3C-0B1CCEED878C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5CA3E62-10C1-F126-D8B0-EBA86CBD0DCC}"/>
              </a:ext>
            </a:extLst>
          </p:cNvPr>
          <p:cNvSpPr/>
          <p:nvPr/>
        </p:nvSpPr>
        <p:spPr>
          <a:xfrm>
            <a:off x="114888" y="3601844"/>
            <a:ext cx="8909824" cy="1962614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1806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E8704-6BA8-9941-A69E-BC2CFEB19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 for Exactly-Matching 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F98CF-A703-BA47-B67E-4E979A73B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GB" dirty="0"/>
              <a:t>Efficient in-storage filter for reads with at least one </a:t>
            </a:r>
            <a:r>
              <a:rPr lang="en-GB" dirty="0">
                <a:solidFill>
                  <a:srgbClr val="1982C3"/>
                </a:solidFill>
              </a:rPr>
              <a:t>exact match </a:t>
            </a:r>
            <a:r>
              <a:rPr lang="en-GB" dirty="0"/>
              <a:t>in the reference genome</a:t>
            </a:r>
          </a:p>
          <a:p>
            <a:pPr>
              <a:spcAft>
                <a:spcPts val="1000"/>
              </a:spcAft>
            </a:pPr>
            <a:r>
              <a:rPr lang="en-GB" dirty="0"/>
              <a:t>Uses </a:t>
            </a:r>
            <a:r>
              <a:rPr lang="en-GB" dirty="0">
                <a:solidFill>
                  <a:srgbClr val="629B3C"/>
                </a:solidFill>
              </a:rPr>
              <a:t>simple operations</a:t>
            </a:r>
            <a:r>
              <a:rPr lang="en-GB" dirty="0"/>
              <a:t>, without requiring alignment</a:t>
            </a:r>
            <a:endParaRPr lang="en-CH" dirty="0"/>
          </a:p>
          <a:p>
            <a:pPr>
              <a:spcAft>
                <a:spcPts val="1000"/>
              </a:spcAft>
            </a:pPr>
            <a:r>
              <a:rPr lang="en-CH" b="1" dirty="0">
                <a:solidFill>
                  <a:srgbClr val="C00000"/>
                </a:solidFill>
              </a:rPr>
              <a:t>Challenge: </a:t>
            </a:r>
            <a:r>
              <a:rPr lang="en-GB" dirty="0"/>
              <a:t>Large number of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>
                <a:solidFill>
                  <a:srgbClr val="C00000"/>
                </a:solidFill>
              </a:rPr>
              <a:t>random accesses per read </a:t>
            </a:r>
            <a:r>
              <a:rPr lang="en-GB" dirty="0"/>
              <a:t>to the reference genome and its index</a:t>
            </a:r>
          </a:p>
          <a:p>
            <a:pPr marL="123950" lvl="1" indent="0">
              <a:spcAft>
                <a:spcPts val="1000"/>
              </a:spcAft>
              <a:buClr>
                <a:schemeClr val="tx1"/>
              </a:buClr>
              <a:buNone/>
            </a:pPr>
            <a:endParaRPr lang="en-GB" sz="2800" dirty="0"/>
          </a:p>
          <a:p>
            <a:endParaRPr lang="en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B4544-DD11-B14D-B58C-805A99D2CD56}"/>
              </a:ext>
            </a:extLst>
          </p:cNvPr>
          <p:cNvSpPr/>
          <p:nvPr/>
        </p:nvSpPr>
        <p:spPr>
          <a:xfrm>
            <a:off x="16590" y="3753573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Expensive random accesses 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to flash chips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2011CC-2D23-264C-A778-32D14758C717}"/>
              </a:ext>
            </a:extLst>
          </p:cNvPr>
          <p:cNvSpPr/>
          <p:nvPr/>
        </p:nvSpPr>
        <p:spPr>
          <a:xfrm>
            <a:off x="0" y="4978334"/>
            <a:ext cx="9144000" cy="901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Limited DRAM capacity 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inside the SSD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5709C8-425E-3C95-8D9A-4C4069FE51FC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2" name="Arrow: Chevron 42">
              <a:extLst>
                <a:ext uri="{FF2B5EF4-FFF2-40B4-BE49-F238E27FC236}">
                  <a16:creationId xmlns:a16="http://schemas.microsoft.com/office/drawing/2014/main" id="{D67E1FA9-E60D-5008-674A-817C4610179F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3" name="Arrow: Chevron 43">
              <a:extLst>
                <a:ext uri="{FF2B5EF4-FFF2-40B4-BE49-F238E27FC236}">
                  <a16:creationId xmlns:a16="http://schemas.microsoft.com/office/drawing/2014/main" id="{D78274D2-577B-8A82-970D-C486F05A3769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8587C845-3A99-211E-9AC6-03CB7FE10163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5" name="Arrow: Chevron 46">
              <a:extLst>
                <a:ext uri="{FF2B5EF4-FFF2-40B4-BE49-F238E27FC236}">
                  <a16:creationId xmlns:a16="http://schemas.microsoft.com/office/drawing/2014/main" id="{12DEC35E-F5C1-514B-7B2B-F33044852C13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887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88557-494D-FE44-A6BE-FDDFBB41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Data Structures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6C38F5-FA18-8E4D-B9DA-02D83B42B8CB}"/>
              </a:ext>
            </a:extLst>
          </p:cNvPr>
          <p:cNvSpPr/>
          <p:nvPr/>
        </p:nvSpPr>
        <p:spPr>
          <a:xfrm>
            <a:off x="4627983" y="2177889"/>
            <a:ext cx="1514650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r>
              <a:rPr lang="en-CH" sz="1600" b="1" dirty="0">
                <a:solidFill>
                  <a:srgbClr val="863DBE"/>
                </a:solidFill>
                <a:latin typeface="Corbel" panose="020B0503020204020204" pitchFamily="34" charset="0"/>
              </a:rPr>
              <a:t>AAA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</a:t>
            </a:r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GG</a:t>
            </a:r>
            <a:r>
              <a:rPr lang="en-CH" sz="1600" b="1" dirty="0">
                <a:solidFill>
                  <a:srgbClr val="67A042"/>
                </a:solidFill>
                <a:latin typeface="Corbel" panose="020B0503020204020204" pitchFamily="34" charset="0"/>
              </a:rPr>
              <a:t>TT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55370-A75F-5E4F-B3B4-441291352D51}"/>
              </a:ext>
            </a:extLst>
          </p:cNvPr>
          <p:cNvSpPr txBox="1"/>
          <p:nvPr/>
        </p:nvSpPr>
        <p:spPr>
          <a:xfrm>
            <a:off x="2986071" y="2058542"/>
            <a:ext cx="89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Read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A477FA-BC07-8546-9AE8-55E41E6395BD}"/>
              </a:ext>
            </a:extLst>
          </p:cNvPr>
          <p:cNvSpPr/>
          <p:nvPr/>
        </p:nvSpPr>
        <p:spPr>
          <a:xfrm>
            <a:off x="4621480" y="2547183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1"/>
                </a:solidFill>
                <a:latin typeface="Corbel" panose="020B0503020204020204" pitchFamily="34" charset="0"/>
              </a:rPr>
              <a:t>G</a:t>
            </a:r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A7AFEF-05B7-2849-AFD2-5D7ECB7BF4FD}"/>
              </a:ext>
            </a:extLst>
          </p:cNvPr>
          <p:cNvSpPr/>
          <p:nvPr/>
        </p:nvSpPr>
        <p:spPr>
          <a:xfrm>
            <a:off x="4752101" y="2813400"/>
            <a:ext cx="479533" cy="208345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46800" rtlCol="0" anchor="ctr"/>
          <a:lstStyle/>
          <a:p>
            <a:pPr algn="ctr"/>
            <a:r>
              <a:rPr lang="en-CH" sz="1600" b="1" dirty="0">
                <a:solidFill>
                  <a:schemeClr val="accent2"/>
                </a:solidFill>
                <a:latin typeface="Corbel" panose="020B0503020204020204" pitchFamily="34" charset="0"/>
              </a:rPr>
              <a:t>CCC</a:t>
            </a:r>
            <a:endParaRPr lang="en-CH" sz="1600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3DD6FC-4472-314E-BBAB-666CB0DA22F0}"/>
              </a:ext>
            </a:extLst>
          </p:cNvPr>
          <p:cNvSpPr txBox="1"/>
          <p:nvPr/>
        </p:nvSpPr>
        <p:spPr>
          <a:xfrm>
            <a:off x="5139038" y="2899074"/>
            <a:ext cx="47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79C2AEA5-EFF5-1B44-8150-837DC179978E}"/>
              </a:ext>
            </a:extLst>
          </p:cNvPr>
          <p:cNvSpPr/>
          <p:nvPr/>
        </p:nvSpPr>
        <p:spPr>
          <a:xfrm>
            <a:off x="4268332" y="2547183"/>
            <a:ext cx="254643" cy="721223"/>
          </a:xfrm>
          <a:prstGeom prst="lef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E723F6-771F-A940-A336-2D6E3B6781D1}"/>
              </a:ext>
            </a:extLst>
          </p:cNvPr>
          <p:cNvSpPr txBox="1"/>
          <p:nvPr/>
        </p:nvSpPr>
        <p:spPr>
          <a:xfrm>
            <a:off x="2990574" y="2668241"/>
            <a:ext cx="1145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915396-D738-1E4B-B13D-88995F53492A}"/>
              </a:ext>
            </a:extLst>
          </p:cNvPr>
          <p:cNvSpPr txBox="1"/>
          <p:nvPr/>
        </p:nvSpPr>
        <p:spPr>
          <a:xfrm>
            <a:off x="2596536" y="2045902"/>
            <a:ext cx="1817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4">
                    <a:lumMod val="50000"/>
                  </a:schemeClr>
                </a:solidFill>
                <a:latin typeface="Corbel" panose="020B0503020204020204" pitchFamily="34" charset="0"/>
              </a:rPr>
              <a:t>K-mer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E61BB75-A4B4-E54D-B3C5-F36C1948A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105461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b="1" dirty="0">
                <a:solidFill>
                  <a:srgbClr val="1982C3"/>
                </a:solidFill>
              </a:rPr>
              <a:t>Read-sized k-</a:t>
            </a:r>
            <a:r>
              <a:rPr lang="en-GB" b="1" dirty="0" err="1">
                <a:solidFill>
                  <a:srgbClr val="1982C3"/>
                </a:solidFill>
              </a:rPr>
              <a:t>mers</a:t>
            </a:r>
            <a:r>
              <a:rPr lang="en-GB" b="1" dirty="0">
                <a:solidFill>
                  <a:srgbClr val="1982C3"/>
                </a:solidFill>
              </a:rPr>
              <a:t>: </a:t>
            </a:r>
            <a:r>
              <a:rPr lang="en-GB" dirty="0"/>
              <a:t>to reduce the </a:t>
            </a:r>
            <a:r>
              <a:rPr lang="en-GB" dirty="0">
                <a:solidFill>
                  <a:srgbClr val="1982C3"/>
                </a:solidFill>
              </a:rPr>
              <a:t>number of accesses </a:t>
            </a:r>
            <a:r>
              <a:rPr lang="en-GB" dirty="0"/>
              <a:t>per each read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2FAB1A-45CC-F246-B128-EAACA4C086CE}"/>
              </a:ext>
            </a:extLst>
          </p:cNvPr>
          <p:cNvSpPr/>
          <p:nvPr/>
        </p:nvSpPr>
        <p:spPr>
          <a:xfrm>
            <a:off x="1265529" y="2926168"/>
            <a:ext cx="5003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Only one index lookup per read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036073E-5B57-3B46-80FF-919823985E98}"/>
              </a:ext>
            </a:extLst>
          </p:cNvPr>
          <p:cNvSpPr txBox="1">
            <a:spLocks/>
          </p:cNvSpPr>
          <p:nvPr/>
        </p:nvSpPr>
        <p:spPr>
          <a:xfrm>
            <a:off x="190956" y="3849821"/>
            <a:ext cx="8874053" cy="1054613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b="1" dirty="0">
                <a:solidFill>
                  <a:srgbClr val="1982C3"/>
                </a:solidFill>
              </a:rPr>
              <a:t>Sorted read-sized k-</a:t>
            </a:r>
            <a:r>
              <a:rPr lang="en-GB" b="1" dirty="0" err="1">
                <a:solidFill>
                  <a:srgbClr val="1982C3"/>
                </a:solidFill>
              </a:rPr>
              <a:t>mers</a:t>
            </a:r>
            <a:r>
              <a:rPr lang="en-GB" b="1" dirty="0">
                <a:solidFill>
                  <a:srgbClr val="1982C3"/>
                </a:solidFill>
              </a:rPr>
              <a:t>: </a:t>
            </a:r>
            <a:r>
              <a:rPr lang="en-GB" dirty="0"/>
              <a:t>to avoid </a:t>
            </a:r>
            <a:r>
              <a:rPr lang="en-GB" dirty="0">
                <a:solidFill>
                  <a:srgbClr val="1982C3"/>
                </a:solidFill>
              </a:rPr>
              <a:t>random accesses </a:t>
            </a:r>
            <a:r>
              <a:rPr lang="en-GB" dirty="0"/>
              <a:t>to the index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2C5AE9-BCB1-E048-8C60-6DE66E59F929}"/>
              </a:ext>
            </a:extLst>
          </p:cNvPr>
          <p:cNvSpPr/>
          <p:nvPr/>
        </p:nvSpPr>
        <p:spPr>
          <a:xfrm>
            <a:off x="1265529" y="5377785"/>
            <a:ext cx="7108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H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Sequential scan of the read set and the index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AACC39-319E-844D-A243-B35250324946}"/>
              </a:ext>
            </a:extLst>
          </p:cNvPr>
          <p:cNvSpPr txBox="1"/>
          <p:nvPr/>
        </p:nvSpPr>
        <p:spPr>
          <a:xfrm>
            <a:off x="352478" y="5085397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D1D791-8180-1B44-8BE2-7BFB5F7E6AE7}"/>
              </a:ext>
            </a:extLst>
          </p:cNvPr>
          <p:cNvSpPr txBox="1"/>
          <p:nvPr/>
        </p:nvSpPr>
        <p:spPr>
          <a:xfrm>
            <a:off x="352477" y="2591152"/>
            <a:ext cx="10996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66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7200" dirty="0">
              <a:solidFill>
                <a:srgbClr val="629B3C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F44B84-BDFC-B448-3C4F-00771788432A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9" name="Arrow: Chevron 42">
              <a:extLst>
                <a:ext uri="{FF2B5EF4-FFF2-40B4-BE49-F238E27FC236}">
                  <a16:creationId xmlns:a16="http://schemas.microsoft.com/office/drawing/2014/main" id="{9E7877CA-AC7A-52D2-6F44-272DB8A1D5C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0" name="Arrow: Chevron 43">
              <a:extLst>
                <a:ext uri="{FF2B5EF4-FFF2-40B4-BE49-F238E27FC236}">
                  <a16:creationId xmlns:a16="http://schemas.microsoft.com/office/drawing/2014/main" id="{FFF486D5-0E8C-28CF-FDED-26F8D02B1445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3" name="Arrow: Chevron 45">
              <a:extLst>
                <a:ext uri="{FF2B5EF4-FFF2-40B4-BE49-F238E27FC236}">
                  <a16:creationId xmlns:a16="http://schemas.microsoft.com/office/drawing/2014/main" id="{307D6629-4E96-0FFB-D0CA-F31D1528BE38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6" name="Arrow: Chevron 46">
              <a:extLst>
                <a:ext uri="{FF2B5EF4-FFF2-40B4-BE49-F238E27FC236}">
                  <a16:creationId xmlns:a16="http://schemas.microsoft.com/office/drawing/2014/main" id="{7DA70465-A089-59E4-9BB8-E4E65C7D1ACD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480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  <p:bldP spid="15" grpId="0" animBg="1"/>
      <p:bldP spid="16" grpId="0"/>
      <p:bldP spid="18" grpId="0"/>
      <p:bldP spid="21" grpId="0"/>
      <p:bldP spid="22" grpId="0" build="p" bldLvl="2"/>
      <p:bldP spid="24" grpId="0"/>
      <p:bldP spid="17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2D692-3F05-2147-8CFA-88B36F7D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Index Optimization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6795E-10A8-4049-91E0-4F2A3E8F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</a:pPr>
            <a:r>
              <a:rPr lang="en-CH" dirty="0"/>
              <a:t>Read-sized k-mer index takes up a </a:t>
            </a:r>
            <a:r>
              <a:rPr lang="en-CH" dirty="0">
                <a:solidFill>
                  <a:srgbClr val="C00000"/>
                </a:solidFill>
              </a:rPr>
              <a:t>large amount of space </a:t>
            </a:r>
            <a:r>
              <a:rPr lang="en-CH" dirty="0"/>
              <a:t>(126 GB for human index) due to the larger number of unique k-mers</a:t>
            </a:r>
          </a:p>
          <a:p>
            <a:pPr marL="0" indent="0">
              <a:buNone/>
            </a:pPr>
            <a:endParaRPr lang="en-CH" dirty="0"/>
          </a:p>
          <a:p>
            <a:pPr marL="123950" lvl="1" indent="0">
              <a:buNone/>
            </a:pPr>
            <a:endParaRPr lang="en-CH" dirty="0"/>
          </a:p>
          <a:p>
            <a:pPr lvl="1"/>
            <a:endParaRPr lang="en-CH" dirty="0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922A083C-26D4-4C48-8717-E3899603BBC2}"/>
              </a:ext>
            </a:extLst>
          </p:cNvPr>
          <p:cNvGraphicFramePr>
            <a:graphicFrameLocks noGrp="1"/>
          </p:cNvGraphicFramePr>
          <p:nvPr/>
        </p:nvGraphicFramePr>
        <p:xfrm>
          <a:off x="2773934" y="2710737"/>
          <a:ext cx="3206204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7312">
                  <a:extLst>
                    <a:ext uri="{9D8B030D-6E8A-4147-A177-3AD203B41FA5}">
                      <a16:colId xmlns:a16="http://schemas.microsoft.com/office/drawing/2014/main" val="2329783177"/>
                    </a:ext>
                  </a:extLst>
                </a:gridCol>
                <a:gridCol w="1008892">
                  <a:extLst>
                    <a:ext uri="{9D8B030D-6E8A-4147-A177-3AD203B41FA5}">
                      <a16:colId xmlns:a16="http://schemas.microsoft.com/office/drawing/2014/main" val="231892753"/>
                    </a:ext>
                  </a:extLst>
                </a:gridCol>
              </a:tblGrid>
              <a:tr h="334655"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K-mer</a:t>
                      </a:r>
                    </a:p>
                  </a:txBody>
                  <a:tcPr marL="0" marR="0" marT="0" marB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1" dirty="0">
                          <a:latin typeface="Corbel" panose="020B0503020204020204" pitchFamily="34" charset="0"/>
                        </a:rPr>
                        <a:t>Loc.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9840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AAAAAAAAAA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1, 8, 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67351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AAC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22337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AAAAAAA</a:t>
                      </a:r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AAT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23, 37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84629"/>
                  </a:ext>
                </a:extLst>
              </a:tr>
              <a:tr h="340291"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280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2839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29EF7F1-D1FB-3A49-B7E6-1E961AF40AE6}"/>
              </a:ext>
            </a:extLst>
          </p:cNvPr>
          <p:cNvSpPr txBox="1"/>
          <p:nvPr/>
        </p:nvSpPr>
        <p:spPr>
          <a:xfrm>
            <a:off x="2742625" y="2001572"/>
            <a:ext cx="3268821" cy="5035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Sorted K-mer Index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E3C01-E5A2-CC47-A049-13C0B74136EB}"/>
              </a:ext>
            </a:extLst>
          </p:cNvPr>
          <p:cNvGrpSpPr/>
          <p:nvPr/>
        </p:nvGrpSpPr>
        <p:grpSpPr>
          <a:xfrm>
            <a:off x="2780770" y="2757149"/>
            <a:ext cx="2175448" cy="2050328"/>
            <a:chOff x="2780770" y="2757149"/>
            <a:chExt cx="2175448" cy="205032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BA6948-D07C-504A-B07F-FE155D927D0C}"/>
                </a:ext>
              </a:extLst>
            </p:cNvPr>
            <p:cNvSpPr/>
            <p:nvPr/>
          </p:nvSpPr>
          <p:spPr>
            <a:xfrm>
              <a:off x="2780770" y="2757149"/>
              <a:ext cx="2164717" cy="365569"/>
            </a:xfrm>
            <a:prstGeom prst="rect">
              <a:avLst/>
            </a:prstGeom>
            <a:solidFill>
              <a:srgbClr val="FBE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0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Strong Hash Value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AAD22C-9038-3346-AF7D-ECAFCFDBC363}"/>
                </a:ext>
              </a:extLst>
            </p:cNvPr>
            <p:cNvSpPr/>
            <p:nvPr/>
          </p:nvSpPr>
          <p:spPr>
            <a:xfrm>
              <a:off x="2780770" y="3169130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1</a:t>
              </a:r>
              <a:endParaRPr lang="en-CH" sz="2600" b="1" dirty="0">
                <a:solidFill>
                  <a:srgbClr val="1982C3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22DB7B-97F5-5048-B10C-8B6AB2BDBB85}"/>
                </a:ext>
              </a:extLst>
            </p:cNvPr>
            <p:cNvSpPr/>
            <p:nvPr/>
          </p:nvSpPr>
          <p:spPr>
            <a:xfrm>
              <a:off x="2791501" y="3591989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6BE170-626C-AB4B-B721-20BB67631DA7}"/>
                </a:ext>
              </a:extLst>
            </p:cNvPr>
            <p:cNvSpPr/>
            <p:nvPr/>
          </p:nvSpPr>
          <p:spPr>
            <a:xfrm>
              <a:off x="2791501" y="4030305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C5F84F9-E072-2A48-B1B7-6BEF55941127}"/>
                </a:ext>
              </a:extLst>
            </p:cNvPr>
            <p:cNvSpPr/>
            <p:nvPr/>
          </p:nvSpPr>
          <p:spPr>
            <a:xfrm>
              <a:off x="2780770" y="4441908"/>
              <a:ext cx="2164717" cy="365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sz="2600" b="1" dirty="0">
                  <a:solidFill>
                    <a:srgbClr val="1982C3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D49F6-420F-BE4B-B2A4-067EABD8D216}"/>
              </a:ext>
            </a:extLst>
          </p:cNvPr>
          <p:cNvSpPr/>
          <p:nvPr/>
        </p:nvSpPr>
        <p:spPr>
          <a:xfrm>
            <a:off x="-2198" y="5118601"/>
            <a:ext cx="9144000" cy="10632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Using strong hash values instead of read-sized k-</a:t>
            </a:r>
            <a:r>
              <a:rPr lang="en-GB" sz="2800" b="1" dirty="0" err="1">
                <a:solidFill>
                  <a:schemeClr val="tx1"/>
                </a:solidFill>
                <a:latin typeface="Corbel" panose="020B0503020204020204" pitchFamily="34" charset="0"/>
              </a:rPr>
              <a:t>mers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GB" sz="2800" b="1" dirty="0">
                <a:solidFill>
                  <a:srgbClr val="629B3C"/>
                </a:solidFill>
                <a:latin typeface="Corbel" panose="020B0503020204020204" pitchFamily="34" charset="0"/>
              </a:rPr>
              <a:t>reduces the size of the index by 3.9x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D3A70A-6E0A-AB36-8F27-164F611A592F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9" name="Arrow: Chevron 42">
              <a:extLst>
                <a:ext uri="{FF2B5EF4-FFF2-40B4-BE49-F238E27FC236}">
                  <a16:creationId xmlns:a16="http://schemas.microsoft.com/office/drawing/2014/main" id="{41B2AE66-7D0C-B46C-84D6-E5A607A4BB6E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0" name="Arrow: Chevron 43">
              <a:extLst>
                <a:ext uri="{FF2B5EF4-FFF2-40B4-BE49-F238E27FC236}">
                  <a16:creationId xmlns:a16="http://schemas.microsoft.com/office/drawing/2014/main" id="{1268E795-853D-67EB-0EFC-94F6C269FD11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1" name="Arrow: Chevron 45">
              <a:extLst>
                <a:ext uri="{FF2B5EF4-FFF2-40B4-BE49-F238E27FC236}">
                  <a16:creationId xmlns:a16="http://schemas.microsoft.com/office/drawing/2014/main" id="{4B0D6F39-7E8B-00F3-862A-9A175333F986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2" name="Arrow: Chevron 46">
              <a:extLst>
                <a:ext uri="{FF2B5EF4-FFF2-40B4-BE49-F238E27FC236}">
                  <a16:creationId xmlns:a16="http://schemas.microsoft.com/office/drawing/2014/main" id="{52AC0123-7361-E00C-4D31-7A05CCA87D4A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085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56272-7027-4443-8E0A-FEF83B355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FE194-297D-F64B-87C3-5D0EC9401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Read Mappers</a:t>
            </a:r>
          </a:p>
          <a:p>
            <a:pPr>
              <a:spcAft>
                <a:spcPts val="500"/>
              </a:spcAft>
            </a:pPr>
            <a:r>
              <a:rPr lang="en-GB" sz="2200" b="1" dirty="0">
                <a:solidFill>
                  <a:schemeClr val="accent2"/>
                </a:solidFill>
              </a:rPr>
              <a:t>Base: </a:t>
            </a:r>
            <a:r>
              <a:rPr lang="en-GB" sz="2200" dirty="0"/>
              <a:t>state-of-the-art software or hardware read mappers</a:t>
            </a:r>
          </a:p>
          <a:p>
            <a:pPr lvl="1">
              <a:spcAft>
                <a:spcPts val="500"/>
              </a:spcAft>
            </a:pPr>
            <a:r>
              <a:rPr lang="en-GB" sz="2000" dirty="0">
                <a:solidFill>
                  <a:schemeClr val="accent2"/>
                </a:solidFill>
              </a:rPr>
              <a:t>Minimap2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[Bioinformatics’18]: </a:t>
            </a:r>
            <a:r>
              <a:rPr lang="en-GB" sz="2000" dirty="0"/>
              <a:t>software mapper for </a:t>
            </a:r>
            <a:r>
              <a:rPr lang="en-GB" sz="2000" dirty="0">
                <a:solidFill>
                  <a:schemeClr val="accent2"/>
                </a:solidFill>
              </a:rPr>
              <a:t>short and long reads</a:t>
            </a:r>
          </a:p>
          <a:p>
            <a:pPr lvl="1">
              <a:spcAft>
                <a:spcPts val="500"/>
              </a:spcAft>
            </a:pPr>
            <a:r>
              <a:rPr lang="en-GB" sz="2000" dirty="0" err="1">
                <a:solidFill>
                  <a:schemeClr val="accent2"/>
                </a:solidFill>
              </a:rPr>
              <a:t>GenCache</a:t>
            </a:r>
            <a:r>
              <a:rPr lang="en-GB" sz="2000" dirty="0">
                <a:solidFill>
                  <a:schemeClr val="accent2"/>
                </a:solidFill>
              </a:rPr>
              <a:t>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[MICRO’19]: </a:t>
            </a:r>
            <a:r>
              <a:rPr lang="en-GB" sz="2000" dirty="0"/>
              <a:t>hardware mapper for </a:t>
            </a:r>
            <a:r>
              <a:rPr lang="en-GB" sz="2000" dirty="0">
                <a:solidFill>
                  <a:schemeClr val="accent2"/>
                </a:solidFill>
              </a:rPr>
              <a:t>short reads</a:t>
            </a:r>
          </a:p>
          <a:p>
            <a:pPr lvl="1">
              <a:spcAft>
                <a:spcPts val="1000"/>
              </a:spcAft>
            </a:pPr>
            <a:r>
              <a:rPr lang="en-GB" sz="2000" dirty="0">
                <a:solidFill>
                  <a:schemeClr val="accent2"/>
                </a:solidFill>
              </a:rPr>
              <a:t>Darwin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[ASPLOS’18]: </a:t>
            </a:r>
            <a:r>
              <a:rPr lang="en-GB" sz="2000" dirty="0"/>
              <a:t>hardware mapper for </a:t>
            </a:r>
            <a:r>
              <a:rPr lang="en-GB" sz="2000" dirty="0">
                <a:solidFill>
                  <a:schemeClr val="accent2"/>
                </a:solidFill>
              </a:rPr>
              <a:t>long reads</a:t>
            </a:r>
          </a:p>
          <a:p>
            <a:pPr>
              <a:spcAft>
                <a:spcPts val="3000"/>
              </a:spcAft>
            </a:pPr>
            <a:r>
              <a:rPr lang="en-GB" sz="2200" b="1" dirty="0">
                <a:solidFill>
                  <a:schemeClr val="accent2"/>
                </a:solidFill>
              </a:rPr>
              <a:t>GS: </a:t>
            </a:r>
            <a:r>
              <a:rPr lang="en-GB" sz="2200" dirty="0"/>
              <a:t>Base integrated with </a:t>
            </a:r>
            <a:r>
              <a:rPr lang="en-GB" sz="2200" dirty="0" err="1"/>
              <a:t>GenStore</a:t>
            </a:r>
            <a:endParaRPr lang="en-GB" sz="2200" dirty="0"/>
          </a:p>
          <a:p>
            <a:pPr marL="0" indent="0">
              <a:buNone/>
            </a:pPr>
            <a:r>
              <a:rPr lang="en-GB" b="1" dirty="0">
                <a:solidFill>
                  <a:srgbClr val="7030A0"/>
                </a:solidFill>
              </a:rPr>
              <a:t>SSD Configurations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SSD-L: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SATA3</a:t>
            </a:r>
            <a:r>
              <a:rPr lang="en-GB" sz="2200" dirty="0"/>
              <a:t> interface (</a:t>
            </a:r>
            <a:r>
              <a:rPr lang="en-GB" sz="2200" dirty="0">
                <a:solidFill>
                  <a:srgbClr val="7030A0"/>
                </a:solidFill>
              </a:rPr>
              <a:t>0.5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SSD-M: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PCIe Gen3 </a:t>
            </a:r>
            <a:r>
              <a:rPr lang="en-GB" sz="2200" dirty="0"/>
              <a:t>interface (</a:t>
            </a:r>
            <a:r>
              <a:rPr lang="en-GB" sz="2200" dirty="0">
                <a:solidFill>
                  <a:srgbClr val="7030A0"/>
                </a:solidFill>
              </a:rPr>
              <a:t>3.5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r>
              <a:rPr lang="en-GB" sz="2200" b="1" dirty="0">
                <a:solidFill>
                  <a:srgbClr val="7030A0"/>
                </a:solidFill>
              </a:rPr>
              <a:t>SSD-H: </a:t>
            </a:r>
            <a:r>
              <a:rPr lang="en-GB" sz="2200" dirty="0"/>
              <a:t>With </a:t>
            </a:r>
            <a:r>
              <a:rPr lang="en-GB" sz="2200" dirty="0">
                <a:solidFill>
                  <a:srgbClr val="7030A0"/>
                </a:solidFill>
              </a:rPr>
              <a:t>PCIe Gen4 </a:t>
            </a:r>
            <a:r>
              <a:rPr lang="en-GB" sz="2200" dirty="0"/>
              <a:t>interface (</a:t>
            </a:r>
            <a:r>
              <a:rPr lang="en-GB" sz="2200" dirty="0">
                <a:solidFill>
                  <a:srgbClr val="7030A0"/>
                </a:solidFill>
              </a:rPr>
              <a:t>7 GB/s </a:t>
            </a:r>
            <a:r>
              <a:rPr lang="en-GB" sz="2200" dirty="0"/>
              <a:t>sequential read bandwidth)</a:t>
            </a:r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GB" sz="2200" dirty="0"/>
          </a:p>
          <a:p>
            <a:pPr>
              <a:spcAft>
                <a:spcPts val="1000"/>
              </a:spcAft>
            </a:pPr>
            <a:endParaRPr lang="en-CH" sz="2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D609BC-1780-3BFA-7671-6071668CD744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5" name="Arrow: Chevron 42">
              <a:extLst>
                <a:ext uri="{FF2B5EF4-FFF2-40B4-BE49-F238E27FC236}">
                  <a16:creationId xmlns:a16="http://schemas.microsoft.com/office/drawing/2014/main" id="{DFC4C7BC-24A3-721D-5386-39A5E032711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6" name="Arrow: Chevron 43">
              <a:extLst>
                <a:ext uri="{FF2B5EF4-FFF2-40B4-BE49-F238E27FC236}">
                  <a16:creationId xmlns:a16="http://schemas.microsoft.com/office/drawing/2014/main" id="{CAD28FFF-714F-66F4-8B02-333941CF1BA6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7" name="Arrow: Chevron 45">
              <a:extLst>
                <a:ext uri="{FF2B5EF4-FFF2-40B4-BE49-F238E27FC236}">
                  <a16:creationId xmlns:a16="http://schemas.microsoft.com/office/drawing/2014/main" id="{B775619A-E03B-0C7C-CDD5-F55B72B6651B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8" name="Arrow: Chevron 46">
              <a:extLst>
                <a:ext uri="{FF2B5EF4-FFF2-40B4-BE49-F238E27FC236}">
                  <a16:creationId xmlns:a16="http://schemas.microsoft.com/office/drawing/2014/main" id="{F97123FA-61F9-8D63-CC4A-6E16CA2E56ED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613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0B136610-765A-3B49-B2B1-9D7AD87E8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537752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For a read set with </a:t>
            </a:r>
            <a:r>
              <a:rPr lang="en-GB" sz="2400" dirty="0">
                <a:solidFill>
                  <a:srgbClr val="1982C3"/>
                </a:solidFill>
                <a:latin typeface="+mn-lt"/>
              </a:rPr>
              <a:t>80</a:t>
            </a:r>
            <a:r>
              <a:rPr lang="en-GB" sz="2400" dirty="0">
                <a:solidFill>
                  <a:srgbClr val="1982C3"/>
                </a:solidFill>
              </a:rPr>
              <a:t>% exactly-matching reads</a:t>
            </a:r>
            <a:endParaRPr lang="en-CH" sz="2000" dirty="0">
              <a:solidFill>
                <a:srgbClr val="1982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73608-0446-FE48-A11D-2BE1133A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 for Exactly-Matching Reads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2657A27-A4FF-9C4C-B9DC-5508DB5B0164}"/>
              </a:ext>
            </a:extLst>
          </p:cNvPr>
          <p:cNvGraphicFramePr>
            <a:graphicFrameLocks/>
          </p:cNvGraphicFramePr>
          <p:nvPr/>
        </p:nvGraphicFramePr>
        <p:xfrm>
          <a:off x="578259" y="1587929"/>
          <a:ext cx="4010235" cy="3097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06729C1-5B9C-F745-BFB7-CD2FCEEFCB86}"/>
              </a:ext>
            </a:extLst>
          </p:cNvPr>
          <p:cNvSpPr txBox="1"/>
          <p:nvPr/>
        </p:nvSpPr>
        <p:spPr>
          <a:xfrm rot="16200000">
            <a:off x="-665910" y="2487748"/>
            <a:ext cx="2016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Exec. time [sec]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582C14-4165-E243-9C2D-63E6D3737F3A}"/>
              </a:ext>
            </a:extLst>
          </p:cNvPr>
          <p:cNvCxnSpPr>
            <a:cxnSpLocks/>
          </p:cNvCxnSpPr>
          <p:nvPr/>
        </p:nvCxnSpPr>
        <p:spPr>
          <a:xfrm>
            <a:off x="3405325" y="1950104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CA33ED0-1D4A-124A-BC4C-9635639D52F4}"/>
              </a:ext>
            </a:extLst>
          </p:cNvPr>
          <p:cNvCxnSpPr>
            <a:cxnSpLocks/>
          </p:cNvCxnSpPr>
          <p:nvPr/>
        </p:nvCxnSpPr>
        <p:spPr>
          <a:xfrm>
            <a:off x="2283988" y="1950103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74BA6ACB-CCC4-494A-B6D3-5E8FE5AF18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601514"/>
              </p:ext>
            </p:extLst>
          </p:nvPr>
        </p:nvGraphicFramePr>
        <p:xfrm>
          <a:off x="4741757" y="1805215"/>
          <a:ext cx="4572000" cy="2273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0456F795-D524-E441-B913-39E834D03CB9}"/>
              </a:ext>
            </a:extLst>
          </p:cNvPr>
          <p:cNvSpPr txBox="1"/>
          <p:nvPr/>
        </p:nvSpPr>
        <p:spPr>
          <a:xfrm>
            <a:off x="1186724" y="1369987"/>
            <a:ext cx="3385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2"/>
                </a:solidFill>
                <a:latin typeface="Corbel" panose="020B0503020204020204" pitchFamily="34" charset="0"/>
              </a:rPr>
              <a:t>With the Software Mapper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006202-EA00-D041-AA3F-13A3B818011A}"/>
              </a:ext>
            </a:extLst>
          </p:cNvPr>
          <p:cNvSpPr txBox="1"/>
          <p:nvPr/>
        </p:nvSpPr>
        <p:spPr>
          <a:xfrm>
            <a:off x="5267299" y="1371300"/>
            <a:ext cx="351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7030A0"/>
                </a:solidFill>
                <a:latin typeface="Corbel" panose="020B0503020204020204" pitchFamily="34" charset="0"/>
              </a:rPr>
              <a:t>With the Hardware Mapper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62E5FE-6613-F749-8EF4-FFE16E44EA5B}"/>
              </a:ext>
            </a:extLst>
          </p:cNvPr>
          <p:cNvSpPr/>
          <p:nvPr/>
        </p:nvSpPr>
        <p:spPr>
          <a:xfrm>
            <a:off x="0" y="4114571"/>
            <a:ext cx="9144000" cy="6043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2.1× - 2.5×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E96A8CC-8862-7243-999B-0C70774F9588}"/>
              </a:ext>
            </a:extLst>
          </p:cNvPr>
          <p:cNvSpPr/>
          <p:nvPr/>
        </p:nvSpPr>
        <p:spPr>
          <a:xfrm>
            <a:off x="3615" y="4974704"/>
            <a:ext cx="9144000" cy="604341"/>
          </a:xfrm>
          <a:prstGeom prst="rect">
            <a:avLst/>
          </a:prstGeom>
          <a:solidFill>
            <a:srgbClr val="E4D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1.5× – 3.3×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070DFF6-345A-DA4D-8DE8-A16AD6CE0ABA}"/>
              </a:ext>
            </a:extLst>
          </p:cNvPr>
          <p:cNvSpPr/>
          <p:nvPr/>
        </p:nvSpPr>
        <p:spPr>
          <a:xfrm>
            <a:off x="0" y="5822217"/>
            <a:ext cx="9144000" cy="6043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 average </a:t>
            </a:r>
            <a:r>
              <a:rPr lang="en-GB" sz="2400" b="1" dirty="0">
                <a:solidFill>
                  <a:srgbClr val="629B3C"/>
                </a:solidFill>
              </a:rPr>
              <a:t>3.92×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 reduction</a:t>
            </a:r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77AE8F3-7341-054F-888C-1C41A41498A9}"/>
              </a:ext>
            </a:extLst>
          </p:cNvPr>
          <p:cNvCxnSpPr/>
          <p:nvPr/>
        </p:nvCxnSpPr>
        <p:spPr>
          <a:xfrm flipV="1">
            <a:off x="5534235" y="1950103"/>
            <a:ext cx="0" cy="2650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A745F0C2-0D38-8642-B229-3DDC53924940}"/>
              </a:ext>
            </a:extLst>
          </p:cNvPr>
          <p:cNvSpPr txBox="1"/>
          <p:nvPr/>
        </p:nvSpPr>
        <p:spPr>
          <a:xfrm rot="16200000">
            <a:off x="5118496" y="2013196"/>
            <a:ext cx="850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600" dirty="0">
                <a:solidFill>
                  <a:schemeClr val="bg1"/>
                </a:solidFill>
              </a:rPr>
              <a:t>29</a:t>
            </a:r>
            <a:endParaRPr lang="en-CH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A1B48E-4C07-5248-81E9-45D570F1D2D1}"/>
              </a:ext>
            </a:extLst>
          </p:cNvPr>
          <p:cNvCxnSpPr>
            <a:cxnSpLocks/>
          </p:cNvCxnSpPr>
          <p:nvPr/>
        </p:nvCxnSpPr>
        <p:spPr>
          <a:xfrm>
            <a:off x="7564835" y="1950103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21FB98C-152E-1744-BD95-C44F4324FE4D}"/>
              </a:ext>
            </a:extLst>
          </p:cNvPr>
          <p:cNvCxnSpPr>
            <a:cxnSpLocks/>
          </p:cNvCxnSpPr>
          <p:nvPr/>
        </p:nvCxnSpPr>
        <p:spPr>
          <a:xfrm>
            <a:off x="6429210" y="1950102"/>
            <a:ext cx="0" cy="11050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C9C88C9-7438-8F40-95FA-3B77738270BD}"/>
              </a:ext>
            </a:extLst>
          </p:cNvPr>
          <p:cNvCxnSpPr>
            <a:cxnSpLocks/>
          </p:cNvCxnSpPr>
          <p:nvPr/>
        </p:nvCxnSpPr>
        <p:spPr>
          <a:xfrm flipV="1">
            <a:off x="1887797" y="2109021"/>
            <a:ext cx="0" cy="54845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5D63E2-2322-0B4F-BFC0-3DA8BC74B461}"/>
              </a:ext>
            </a:extLst>
          </p:cNvPr>
          <p:cNvCxnSpPr>
            <a:cxnSpLocks/>
          </p:cNvCxnSpPr>
          <p:nvPr/>
        </p:nvCxnSpPr>
        <p:spPr>
          <a:xfrm flipV="1">
            <a:off x="3013590" y="2190750"/>
            <a:ext cx="0" cy="43930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C115193-3ACB-0A45-870C-1A44C4A9EA60}"/>
              </a:ext>
            </a:extLst>
          </p:cNvPr>
          <p:cNvCxnSpPr>
            <a:cxnSpLocks/>
          </p:cNvCxnSpPr>
          <p:nvPr/>
        </p:nvCxnSpPr>
        <p:spPr>
          <a:xfrm flipV="1">
            <a:off x="4139385" y="2190750"/>
            <a:ext cx="0" cy="43930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2B9347-DB41-F44E-85B5-733F9ECACD70}"/>
              </a:ext>
            </a:extLst>
          </p:cNvPr>
          <p:cNvCxnSpPr>
            <a:cxnSpLocks/>
          </p:cNvCxnSpPr>
          <p:nvPr/>
        </p:nvCxnSpPr>
        <p:spPr>
          <a:xfrm flipV="1">
            <a:off x="6031888" y="1825625"/>
            <a:ext cx="0" cy="269929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F6DBAE-33AC-D642-9DCE-C3EA94B57E1A}"/>
              </a:ext>
            </a:extLst>
          </p:cNvPr>
          <p:cNvCxnSpPr>
            <a:cxnSpLocks/>
          </p:cNvCxnSpPr>
          <p:nvPr/>
        </p:nvCxnSpPr>
        <p:spPr>
          <a:xfrm flipV="1">
            <a:off x="7178682" y="2352675"/>
            <a:ext cx="0" cy="39247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107A0A6-C00A-2E46-A8E0-D03CD6106185}"/>
              </a:ext>
            </a:extLst>
          </p:cNvPr>
          <p:cNvCxnSpPr>
            <a:cxnSpLocks/>
          </p:cNvCxnSpPr>
          <p:nvPr/>
        </p:nvCxnSpPr>
        <p:spPr>
          <a:xfrm flipV="1">
            <a:off x="8305807" y="2546350"/>
            <a:ext cx="0" cy="20832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3BE044-20B6-EC42-A30F-A2A30CB75E99}"/>
              </a:ext>
            </a:extLst>
          </p:cNvPr>
          <p:cNvGrpSpPr/>
          <p:nvPr/>
        </p:nvGrpSpPr>
        <p:grpSpPr>
          <a:xfrm>
            <a:off x="1931575" y="1948234"/>
            <a:ext cx="2607664" cy="806760"/>
            <a:chOff x="1931575" y="1948234"/>
            <a:chExt cx="2607664" cy="8067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EB790D-0B50-4841-9DF2-58A75256B6C8}"/>
                </a:ext>
              </a:extLst>
            </p:cNvPr>
            <p:cNvSpPr txBox="1"/>
            <p:nvPr/>
          </p:nvSpPr>
          <p:spPr>
            <a:xfrm rot="16200000">
              <a:off x="1740859" y="2164169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2.5x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5826FD-81C9-0C44-93AD-11C6CF0C0F54}"/>
                </a:ext>
              </a:extLst>
            </p:cNvPr>
            <p:cNvSpPr txBox="1"/>
            <p:nvPr/>
          </p:nvSpPr>
          <p:spPr>
            <a:xfrm rot="16200000">
              <a:off x="2866917" y="2140818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2.1x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4E25C6-5B7E-F14B-8A2F-F3BF20E72E47}"/>
                </a:ext>
              </a:extLst>
            </p:cNvPr>
            <p:cNvSpPr txBox="1"/>
            <p:nvPr/>
          </p:nvSpPr>
          <p:spPr>
            <a:xfrm rot="16200000">
              <a:off x="3948413" y="2138950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2.1x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17BD68A-79A6-1E45-8B2F-9622611D21F5}"/>
              </a:ext>
            </a:extLst>
          </p:cNvPr>
          <p:cNvSpPr txBox="1"/>
          <p:nvPr/>
        </p:nvSpPr>
        <p:spPr>
          <a:xfrm rot="16200000">
            <a:off x="6003093" y="1745027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</a:rPr>
              <a:t>3.3x</a:t>
            </a:r>
            <a:endParaRPr lang="en-CH" b="1" dirty="0">
              <a:solidFill>
                <a:schemeClr val="accent6">
                  <a:lumMod val="75000"/>
                </a:schemeClr>
              </a:solidFill>
              <a:highlight>
                <a:srgbClr val="FFFFFF"/>
              </a:highlight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7F2DB3-E8C5-0147-A64A-9FE9F1F0CDE6}"/>
              </a:ext>
            </a:extLst>
          </p:cNvPr>
          <p:cNvSpPr txBox="1"/>
          <p:nvPr/>
        </p:nvSpPr>
        <p:spPr>
          <a:xfrm rot="16200000">
            <a:off x="8123765" y="2274673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</a:rPr>
              <a:t>1.5x</a:t>
            </a:r>
            <a:endParaRPr lang="en-CH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750DF2-9795-554F-9DCB-51834C2B1EB6}"/>
              </a:ext>
            </a:extLst>
          </p:cNvPr>
          <p:cNvSpPr txBox="1"/>
          <p:nvPr/>
        </p:nvSpPr>
        <p:spPr>
          <a:xfrm rot="16200000">
            <a:off x="6979466" y="2293921"/>
            <a:ext cx="781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dirty="0">
                <a:solidFill>
                  <a:schemeClr val="accent6">
                    <a:lumMod val="75000"/>
                  </a:schemeClr>
                </a:solidFill>
              </a:rPr>
              <a:t>2.5x</a:t>
            </a:r>
            <a:endParaRPr lang="en-CH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8B30D2-CC78-9ACD-1CC4-C160C5E067B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4" name="Arrow: Chevron 42">
              <a:extLst>
                <a:ext uri="{FF2B5EF4-FFF2-40B4-BE49-F238E27FC236}">
                  <a16:creationId xmlns:a16="http://schemas.microsoft.com/office/drawing/2014/main" id="{BDB831E2-774E-09A3-74C9-0837D609455E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5" name="Arrow: Chevron 43">
              <a:extLst>
                <a:ext uri="{FF2B5EF4-FFF2-40B4-BE49-F238E27FC236}">
                  <a16:creationId xmlns:a16="http://schemas.microsoft.com/office/drawing/2014/main" id="{1AAB6431-C279-04AB-8C4D-B72D79D7C4FB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8" name="Arrow: Chevron 45">
              <a:extLst>
                <a:ext uri="{FF2B5EF4-FFF2-40B4-BE49-F238E27FC236}">
                  <a16:creationId xmlns:a16="http://schemas.microsoft.com/office/drawing/2014/main" id="{31810C1D-0152-895F-4FAC-36EE5E8A3C0D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9" name="Arrow: Chevron 46">
              <a:extLst>
                <a:ext uri="{FF2B5EF4-FFF2-40B4-BE49-F238E27FC236}">
                  <a16:creationId xmlns:a16="http://schemas.microsoft.com/office/drawing/2014/main" id="{E5BDC7D7-7413-8518-3479-A253E809A4EB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54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1" grpId="0" animBg="1"/>
      <p:bldP spid="41" grpId="0"/>
      <p:bldP spid="42" grpId="0"/>
      <p:bldP spid="4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E17AFA3-0FB1-B241-84E8-31ADBBF1B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9" y="978194"/>
            <a:ext cx="8874053" cy="537752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For a read set with </a:t>
            </a:r>
            <a:r>
              <a:rPr lang="en-GB" sz="2400" dirty="0">
                <a:solidFill>
                  <a:srgbClr val="1982C3"/>
                </a:solidFill>
                <a:latin typeface="+mn-lt"/>
              </a:rPr>
              <a:t>99.7</a:t>
            </a:r>
            <a:r>
              <a:rPr lang="en-GB" sz="2400" dirty="0">
                <a:solidFill>
                  <a:srgbClr val="1982C3"/>
                </a:solidFill>
              </a:rPr>
              <a:t>% non-matching reads</a:t>
            </a:r>
            <a:endParaRPr lang="en-CH" sz="2000" dirty="0">
              <a:solidFill>
                <a:srgbClr val="1982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2928A-7153-BA4F-A458-A62E08807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GenStore for Non-Matching Reads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70526E-0797-AD4E-9076-378394D5BA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349431"/>
              </p:ext>
            </p:extLst>
          </p:nvPr>
        </p:nvGraphicFramePr>
        <p:xfrm>
          <a:off x="4718307" y="1756681"/>
          <a:ext cx="4237188" cy="2408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5AA762-08E4-2746-B564-7BE2AB4B69D6}"/>
              </a:ext>
            </a:extLst>
          </p:cNvPr>
          <p:cNvSpPr txBox="1"/>
          <p:nvPr/>
        </p:nvSpPr>
        <p:spPr>
          <a:xfrm rot="16200000">
            <a:off x="-346656" y="2158823"/>
            <a:ext cx="1865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Exec. time [sec]</a:t>
            </a:r>
          </a:p>
          <a:p>
            <a:pPr algn="ctr"/>
            <a:r>
              <a:rPr lang="en-CH" b="1" dirty="0">
                <a:latin typeface="Corbel" panose="020B0503020204020204" pitchFamily="34" charset="0"/>
              </a:rPr>
              <a:t>Log scale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59C3FE-AC4E-2943-9BC5-0891440EE7F5}"/>
              </a:ext>
            </a:extLst>
          </p:cNvPr>
          <p:cNvSpPr txBox="1"/>
          <p:nvPr/>
        </p:nvSpPr>
        <p:spPr>
          <a:xfrm>
            <a:off x="1294228" y="1360674"/>
            <a:ext cx="336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2"/>
                </a:solidFill>
                <a:latin typeface="Corbel" panose="020B0503020204020204" pitchFamily="34" charset="0"/>
              </a:rPr>
              <a:t>With the Software Mapper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A63E24-5939-C843-8C85-4B0D6C4C23D3}"/>
              </a:ext>
            </a:extLst>
          </p:cNvPr>
          <p:cNvSpPr txBox="1"/>
          <p:nvPr/>
        </p:nvSpPr>
        <p:spPr>
          <a:xfrm>
            <a:off x="5267444" y="1354596"/>
            <a:ext cx="3360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7030A0"/>
                </a:solidFill>
                <a:latin typeface="Corbel" panose="020B0503020204020204" pitchFamily="34" charset="0"/>
              </a:rPr>
              <a:t>With the Hardware Mapper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D1D509-EA15-7647-8A85-BA4AAC406309}"/>
              </a:ext>
            </a:extLst>
          </p:cNvPr>
          <p:cNvSpPr/>
          <p:nvPr/>
        </p:nvSpPr>
        <p:spPr>
          <a:xfrm>
            <a:off x="0" y="3985781"/>
            <a:ext cx="9144000" cy="6043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22.4× – 27.9×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software Base 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638873-45C1-E949-92B6-0AB9E40979AE}"/>
              </a:ext>
            </a:extLst>
          </p:cNvPr>
          <p:cNvSpPr/>
          <p:nvPr/>
        </p:nvSpPr>
        <p:spPr>
          <a:xfrm>
            <a:off x="16494" y="4845914"/>
            <a:ext cx="9144000" cy="604341"/>
          </a:xfrm>
          <a:prstGeom prst="rect">
            <a:avLst/>
          </a:prstGeom>
          <a:solidFill>
            <a:srgbClr val="E4D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6.8× – 19.2×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speedup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compared to the hardware Base 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03A0AAE-23B9-754F-BA62-EC4F7CD8182A}"/>
              </a:ext>
            </a:extLst>
          </p:cNvPr>
          <p:cNvSpPr/>
          <p:nvPr/>
        </p:nvSpPr>
        <p:spPr>
          <a:xfrm>
            <a:off x="0" y="5693427"/>
            <a:ext cx="9144000" cy="6043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 average </a:t>
            </a:r>
            <a:r>
              <a:rPr lang="en-GB" sz="2400" b="1" dirty="0">
                <a:solidFill>
                  <a:srgbClr val="629B3C"/>
                </a:solidFill>
              </a:rPr>
              <a:t>27.2×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 reduction</a:t>
            </a:r>
            <a:endParaRPr lang="en-GB" sz="2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233827A-A5F3-B044-9350-C726B3D4A807}"/>
              </a:ext>
            </a:extLst>
          </p:cNvPr>
          <p:cNvCxnSpPr>
            <a:cxnSpLocks/>
          </p:cNvCxnSpPr>
          <p:nvPr/>
        </p:nvCxnSpPr>
        <p:spPr>
          <a:xfrm>
            <a:off x="6377695" y="1900817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D7351DD-1105-C746-B6F9-82550025FE6E}"/>
              </a:ext>
            </a:extLst>
          </p:cNvPr>
          <p:cNvCxnSpPr>
            <a:cxnSpLocks/>
          </p:cNvCxnSpPr>
          <p:nvPr/>
        </p:nvCxnSpPr>
        <p:spPr>
          <a:xfrm>
            <a:off x="7523165" y="1899408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21155979-0230-1747-8F72-F8F0D9A3C3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564831"/>
              </p:ext>
            </p:extLst>
          </p:nvPr>
        </p:nvGraphicFramePr>
        <p:xfrm>
          <a:off x="782336" y="1777594"/>
          <a:ext cx="4166597" cy="2408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60CF64-32C2-2040-B6EA-86BEF8386FB9}"/>
              </a:ext>
            </a:extLst>
          </p:cNvPr>
          <p:cNvCxnSpPr>
            <a:cxnSpLocks/>
          </p:cNvCxnSpPr>
          <p:nvPr/>
        </p:nvCxnSpPr>
        <p:spPr>
          <a:xfrm>
            <a:off x="2450188" y="1903635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08B0B2-4B9A-AB42-83D1-798FBED4D426}"/>
              </a:ext>
            </a:extLst>
          </p:cNvPr>
          <p:cNvCxnSpPr>
            <a:cxnSpLocks/>
          </p:cNvCxnSpPr>
          <p:nvPr/>
        </p:nvCxnSpPr>
        <p:spPr>
          <a:xfrm>
            <a:off x="3579438" y="1916514"/>
            <a:ext cx="0" cy="1111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158D3B-48AD-0F49-BC95-994CE6735304}"/>
              </a:ext>
            </a:extLst>
          </p:cNvPr>
          <p:cNvCxnSpPr>
            <a:cxnSpLocks/>
          </p:cNvCxnSpPr>
          <p:nvPr/>
        </p:nvCxnSpPr>
        <p:spPr>
          <a:xfrm flipV="1">
            <a:off x="2041630" y="2070100"/>
            <a:ext cx="0" cy="51570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507DFA-AD06-F240-AB3F-9A61D2A2025B}"/>
              </a:ext>
            </a:extLst>
          </p:cNvPr>
          <p:cNvCxnSpPr>
            <a:cxnSpLocks/>
          </p:cNvCxnSpPr>
          <p:nvPr/>
        </p:nvCxnSpPr>
        <p:spPr>
          <a:xfrm flipV="1">
            <a:off x="3166502" y="2171700"/>
            <a:ext cx="0" cy="54428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4EA059-6AF4-654E-BE61-FD690C4394FD}"/>
              </a:ext>
            </a:extLst>
          </p:cNvPr>
          <p:cNvCxnSpPr>
            <a:cxnSpLocks/>
          </p:cNvCxnSpPr>
          <p:nvPr/>
        </p:nvCxnSpPr>
        <p:spPr>
          <a:xfrm flipV="1">
            <a:off x="4304791" y="2171700"/>
            <a:ext cx="0" cy="54428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E4B95A-6631-0E42-972D-E99017B8C944}"/>
              </a:ext>
            </a:extLst>
          </p:cNvPr>
          <p:cNvCxnSpPr>
            <a:cxnSpLocks/>
          </p:cNvCxnSpPr>
          <p:nvPr/>
        </p:nvCxnSpPr>
        <p:spPr>
          <a:xfrm flipV="1">
            <a:off x="5972937" y="2048724"/>
            <a:ext cx="0" cy="49030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90A8FF0-034D-BA4F-B2D0-F0A97472B405}"/>
              </a:ext>
            </a:extLst>
          </p:cNvPr>
          <p:cNvCxnSpPr>
            <a:cxnSpLocks/>
          </p:cNvCxnSpPr>
          <p:nvPr/>
        </p:nvCxnSpPr>
        <p:spPr>
          <a:xfrm flipV="1">
            <a:off x="7132734" y="2347174"/>
            <a:ext cx="0" cy="32203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9B08D9-C7B5-9B4E-BDFB-4D41C5BF43E3}"/>
              </a:ext>
            </a:extLst>
          </p:cNvPr>
          <p:cNvCxnSpPr>
            <a:cxnSpLocks/>
          </p:cNvCxnSpPr>
          <p:nvPr/>
        </p:nvCxnSpPr>
        <p:spPr>
          <a:xfrm flipV="1">
            <a:off x="8267848" y="2347174"/>
            <a:ext cx="0" cy="32203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0F77EE4-C306-444C-895F-A928975144BF}"/>
              </a:ext>
            </a:extLst>
          </p:cNvPr>
          <p:cNvGrpSpPr/>
          <p:nvPr/>
        </p:nvGrpSpPr>
        <p:grpSpPr>
          <a:xfrm>
            <a:off x="2064307" y="1928561"/>
            <a:ext cx="2623900" cy="870125"/>
            <a:chOff x="1931575" y="1943309"/>
            <a:chExt cx="2623900" cy="87012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7DC84B-C0B5-1344-8525-068F5678191F}"/>
                </a:ext>
              </a:extLst>
            </p:cNvPr>
            <p:cNvSpPr txBox="1"/>
            <p:nvPr/>
          </p:nvSpPr>
          <p:spPr>
            <a:xfrm rot="16200000">
              <a:off x="1740859" y="2134025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22.4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3B4FEC-7FDB-C047-96FA-2C8F34AC5DD2}"/>
                </a:ext>
              </a:extLst>
            </p:cNvPr>
            <p:cNvSpPr txBox="1"/>
            <p:nvPr/>
          </p:nvSpPr>
          <p:spPr>
            <a:xfrm rot="16200000">
              <a:off x="2943653" y="2289981"/>
              <a:ext cx="6467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29x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A05CB4-85D0-E140-A41F-53F86345A865}"/>
                </a:ext>
              </a:extLst>
            </p:cNvPr>
            <p:cNvSpPr txBox="1"/>
            <p:nvPr/>
          </p:nvSpPr>
          <p:spPr>
            <a:xfrm rot="16200000">
              <a:off x="3964649" y="2199548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27.9x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07D8457-952B-F044-B36B-26B17B7F5180}"/>
              </a:ext>
            </a:extLst>
          </p:cNvPr>
          <p:cNvGrpSpPr/>
          <p:nvPr/>
        </p:nvGrpSpPr>
        <p:grpSpPr>
          <a:xfrm>
            <a:off x="5947128" y="1879311"/>
            <a:ext cx="2681182" cy="946513"/>
            <a:chOff x="1946429" y="1928903"/>
            <a:chExt cx="2681182" cy="94651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BBD4A4-83B1-A645-B66D-E84213986655}"/>
                </a:ext>
              </a:extLst>
            </p:cNvPr>
            <p:cNvSpPr txBox="1"/>
            <p:nvPr/>
          </p:nvSpPr>
          <p:spPr>
            <a:xfrm rot="16200000">
              <a:off x="1755713" y="2119619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19.2x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1713A5-3839-9A4D-9705-518D741B1E62}"/>
                </a:ext>
              </a:extLst>
            </p:cNvPr>
            <p:cNvSpPr txBox="1"/>
            <p:nvPr/>
          </p:nvSpPr>
          <p:spPr>
            <a:xfrm rot="16200000">
              <a:off x="2918529" y="2273280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6.8x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ED08672-BFCD-2541-A4DB-69572870CA63}"/>
                </a:ext>
              </a:extLst>
            </p:cNvPr>
            <p:cNvSpPr txBox="1"/>
            <p:nvPr/>
          </p:nvSpPr>
          <p:spPr>
            <a:xfrm rot="16200000">
              <a:off x="4036785" y="2284591"/>
              <a:ext cx="781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</a:rPr>
                <a:t>6.8x</a:t>
              </a:r>
              <a:endParaRPr lang="en-CH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182C98-F860-C44A-0538-2A56B19A8898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1" name="Arrow: Chevron 42">
              <a:extLst>
                <a:ext uri="{FF2B5EF4-FFF2-40B4-BE49-F238E27FC236}">
                  <a16:creationId xmlns:a16="http://schemas.microsoft.com/office/drawing/2014/main" id="{8FE7AAB1-3584-C3D4-417B-0E04D0FF39AA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2" name="Arrow: Chevron 43">
              <a:extLst>
                <a:ext uri="{FF2B5EF4-FFF2-40B4-BE49-F238E27FC236}">
                  <a16:creationId xmlns:a16="http://schemas.microsoft.com/office/drawing/2014/main" id="{12D857B4-2A72-0147-891A-C8E83CB41329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5" name="Arrow: Chevron 45">
              <a:extLst>
                <a:ext uri="{FF2B5EF4-FFF2-40B4-BE49-F238E27FC236}">
                  <a16:creationId xmlns:a16="http://schemas.microsoft.com/office/drawing/2014/main" id="{3854E8F6-6FE1-E9E4-2CEA-CAB28ABA385B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5" name="Arrow: Chevron 46">
              <a:extLst>
                <a:ext uri="{FF2B5EF4-FFF2-40B4-BE49-F238E27FC236}">
                  <a16:creationId xmlns:a16="http://schemas.microsoft.com/office/drawing/2014/main" id="{A5987A36-D729-237A-A814-1402A592698E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3736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396F-0DBF-2FD4-886C-357E5100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Applications of (Meta)Genome Analysis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05EF51-4103-8393-502F-7CB07FB3DE17}"/>
              </a:ext>
            </a:extLst>
          </p:cNvPr>
          <p:cNvGrpSpPr/>
          <p:nvPr/>
        </p:nvGrpSpPr>
        <p:grpSpPr>
          <a:xfrm>
            <a:off x="-1" y="815024"/>
            <a:ext cx="4571995" cy="2452915"/>
            <a:chOff x="-1" y="815024"/>
            <a:chExt cx="9144002" cy="54526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1DCD279-BF15-AC9C-5450-10B0577DAC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14"/>
            <a:stretch/>
          </p:blipFill>
          <p:spPr>
            <a:xfrm>
              <a:off x="1" y="815024"/>
              <a:ext cx="9144000" cy="545261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5D025A-79BF-9B2B-BE55-F70E30FD70FB}"/>
                </a:ext>
              </a:extLst>
            </p:cNvPr>
            <p:cNvSpPr txBox="1"/>
            <p:nvPr/>
          </p:nvSpPr>
          <p:spPr>
            <a:xfrm>
              <a:off x="-1" y="956192"/>
              <a:ext cx="9144000" cy="116307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Precision Medicine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793A11-81D2-1307-E7DD-D50C43A2E9DE}"/>
              </a:ext>
            </a:extLst>
          </p:cNvPr>
          <p:cNvGrpSpPr/>
          <p:nvPr/>
        </p:nvGrpSpPr>
        <p:grpSpPr>
          <a:xfrm>
            <a:off x="4572000" y="810831"/>
            <a:ext cx="4571995" cy="2457108"/>
            <a:chOff x="0" y="782951"/>
            <a:chExt cx="7994125" cy="481281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DF550E-5F83-CDFC-0A18-6A0BAB275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0"/>
            <a:stretch/>
          </p:blipFill>
          <p:spPr>
            <a:xfrm>
              <a:off x="0" y="782951"/>
              <a:ext cx="7994125" cy="481281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8CD54C-C466-3A9A-0EFA-69C27D7E1091}"/>
                </a:ext>
              </a:extLst>
            </p:cNvPr>
            <p:cNvSpPr txBox="1"/>
            <p:nvPr/>
          </p:nvSpPr>
          <p:spPr>
            <a:xfrm>
              <a:off x="2" y="908999"/>
              <a:ext cx="7994123" cy="186883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Outbreak Prevention </a:t>
              </a:r>
              <a:b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</a:b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and Management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BA6BB3-B3D7-2308-FE7E-088C5795E593}"/>
              </a:ext>
            </a:extLst>
          </p:cNvPr>
          <p:cNvGrpSpPr/>
          <p:nvPr/>
        </p:nvGrpSpPr>
        <p:grpSpPr>
          <a:xfrm>
            <a:off x="2" y="3267939"/>
            <a:ext cx="4571993" cy="2635113"/>
            <a:chOff x="0" y="2791850"/>
            <a:chExt cx="9144000" cy="348807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6FFDFBD-5FA9-D1BA-973C-8AAAFD6D96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79" b="5252"/>
            <a:stretch/>
          </p:blipFill>
          <p:spPr>
            <a:xfrm>
              <a:off x="0" y="2791850"/>
              <a:ext cx="9144000" cy="348807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5E585B-BB95-FA8F-591C-4EF0DC37B9D5}"/>
                </a:ext>
              </a:extLst>
            </p:cNvPr>
            <p:cNvSpPr txBox="1"/>
            <p:nvPr/>
          </p:nvSpPr>
          <p:spPr>
            <a:xfrm>
              <a:off x="0" y="2926440"/>
              <a:ext cx="9143998" cy="69258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Agriculture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1F1105-FAD4-1063-FE53-8CD84F89F6EF}"/>
              </a:ext>
            </a:extLst>
          </p:cNvPr>
          <p:cNvGrpSpPr/>
          <p:nvPr/>
        </p:nvGrpSpPr>
        <p:grpSpPr>
          <a:xfrm>
            <a:off x="4571994" y="3267939"/>
            <a:ext cx="4572006" cy="2635113"/>
            <a:chOff x="-3" y="3925411"/>
            <a:chExt cx="9144001" cy="237045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459221F-6BC0-EED4-9BCF-324F8D7FB0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38" b="38056"/>
            <a:stretch/>
          </p:blipFill>
          <p:spPr>
            <a:xfrm>
              <a:off x="-1" y="3925411"/>
              <a:ext cx="9143999" cy="237045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B94A95-5D0E-D7D5-5D10-2BAAD285F198}"/>
                </a:ext>
              </a:extLst>
            </p:cNvPr>
            <p:cNvSpPr txBox="1"/>
            <p:nvPr/>
          </p:nvSpPr>
          <p:spPr>
            <a:xfrm>
              <a:off x="-3" y="3976036"/>
              <a:ext cx="9143997" cy="47067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63500">
                      <a:prstClr val="black">
                        <a:alpha val="48000"/>
                      </a:prstClr>
                    </a:glow>
                  </a:effectLst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Scientific Discovery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4A0DA39-A879-F586-F16F-B20483EAC623}"/>
              </a:ext>
            </a:extLst>
          </p:cNvPr>
          <p:cNvSpPr/>
          <p:nvPr/>
        </p:nvSpPr>
        <p:spPr>
          <a:xfrm>
            <a:off x="-6" y="5134780"/>
            <a:ext cx="9143998" cy="1053864"/>
          </a:xfrm>
          <a:prstGeom prst="rect">
            <a:avLst/>
          </a:prstGeom>
          <a:solidFill>
            <a:srgbClr val="2C6F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&amp; Many More…</a:t>
            </a:r>
          </a:p>
        </p:txBody>
      </p:sp>
    </p:spTree>
    <p:extLst>
      <p:ext uri="{BB962C8B-B14F-4D97-AF65-F5344CB8AC3E}">
        <p14:creationId xmlns:p14="http://schemas.microsoft.com/office/powerpoint/2010/main" val="129059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6EE0-2BC6-D741-9315-7EE3AF8D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58F59-6BA8-4B42-8BF0-FC3E9FFC6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 err="1">
                <a:solidFill>
                  <a:srgbClr val="1982C3"/>
                </a:solidFill>
              </a:rPr>
              <a:t>GenStore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dirty="0"/>
              <a:t>accelerators using the Synopsys Design Compiler @ 65nm technology node</a:t>
            </a:r>
          </a:p>
          <a:p>
            <a:pPr marL="0" indent="0">
              <a:spcAft>
                <a:spcPts val="2000"/>
              </a:spcAft>
              <a:buNone/>
            </a:pP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F6F1A7-5FED-B44B-9259-3774C96EE5E5}"/>
              </a:ext>
            </a:extLst>
          </p:cNvPr>
          <p:cNvGraphicFramePr>
            <a:graphicFrameLocks noGrp="1"/>
          </p:cNvGraphicFramePr>
          <p:nvPr/>
        </p:nvGraphicFramePr>
        <p:xfrm>
          <a:off x="487199" y="1795305"/>
          <a:ext cx="8165206" cy="3227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9110">
                  <a:extLst>
                    <a:ext uri="{9D8B030D-6E8A-4147-A177-3AD203B41FA5}">
                      <a16:colId xmlns:a16="http://schemas.microsoft.com/office/drawing/2014/main" val="123597305"/>
                    </a:ext>
                  </a:extLst>
                </a:gridCol>
                <a:gridCol w="2009104">
                  <a:extLst>
                    <a:ext uri="{9D8B030D-6E8A-4147-A177-3AD203B41FA5}">
                      <a16:colId xmlns:a16="http://schemas.microsoft.com/office/drawing/2014/main" val="3494495105"/>
                    </a:ext>
                  </a:extLst>
                </a:gridCol>
                <a:gridCol w="1777285">
                  <a:extLst>
                    <a:ext uri="{9D8B030D-6E8A-4147-A177-3AD203B41FA5}">
                      <a16:colId xmlns:a16="http://schemas.microsoft.com/office/drawing/2014/main" val="2405678777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4092833312"/>
                    </a:ext>
                  </a:extLst>
                </a:gridCol>
              </a:tblGrid>
              <a:tr h="484256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79441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Comparator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0.0007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0.14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83855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K -</a:t>
                      </a:r>
                      <a:r>
                        <a:rPr lang="en-GB" sz="1600" u="none" strike="noStrike" dirty="0" err="1">
                          <a:effectLst/>
                          <a:latin typeface="Corbel" panose="020B0503020204020204" pitchFamily="34" charset="0"/>
                        </a:rPr>
                        <a:t>mer</a:t>
                      </a:r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 Window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2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0.0018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0.27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92525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Hash Accelerator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2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1.8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99651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Location Buffer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0.00725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0.37375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9179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  <a:latin typeface="Corbel" panose="020B0503020204020204" pitchFamily="34" charset="0"/>
                        </a:rPr>
                        <a:t>Chaining Buffer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>
                          <a:effectLst/>
                          <a:latin typeface="Corbel" panose="020B0503020204020204" pitchFamily="34" charset="0"/>
                        </a:rPr>
                        <a:t>0.95</a:t>
                      </a:r>
                      <a:endParaRPr lang="en-CH" sz="16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311056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Chaining PE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0.004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0.98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3054"/>
                  </a:ext>
                </a:extLst>
              </a:tr>
              <a:tr h="32243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Control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  <a:latin typeface="Corbel" panose="020B0503020204020204" pitchFamily="34" charset="0"/>
                        </a:rPr>
                        <a:t>1 per SSD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0.0002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600" u="none" strike="noStrike" dirty="0">
                          <a:effectLst/>
                          <a:latin typeface="Corbel" panose="020B0503020204020204" pitchFamily="34" charset="0"/>
                        </a:rPr>
                        <a:t>0.11</a:t>
                      </a:r>
                      <a:endParaRPr lang="en-CH" sz="16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071789"/>
                  </a:ext>
                </a:extLst>
              </a:tr>
              <a:tr h="4861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i="1" u="none" strike="noStrike" dirty="0"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  <a:endParaRPr lang="en-GB" sz="2000" b="0" i="1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-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0.2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26.6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675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25D65EA-FAF3-5241-9CA8-1A716E33DEE9}"/>
              </a:ext>
            </a:extLst>
          </p:cNvPr>
          <p:cNvSpPr/>
          <p:nvPr/>
        </p:nvSpPr>
        <p:spPr>
          <a:xfrm>
            <a:off x="0" y="5161588"/>
            <a:ext cx="9144000" cy="12389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Only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0.006% of a 14nm Intel Processor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, 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less than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9.5% of the three ARM processors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in a SATA SSD controller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E48CABB-A7C8-A243-A28F-58BDBAC90941}"/>
              </a:ext>
            </a:extLst>
          </p:cNvPr>
          <p:cNvSpPr/>
          <p:nvPr/>
        </p:nvSpPr>
        <p:spPr>
          <a:xfrm flipV="1">
            <a:off x="295115" y="4520484"/>
            <a:ext cx="8549374" cy="5022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804401-913F-5C1C-D9ED-2BF78CA57EDB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3" name="Arrow: Chevron 42">
              <a:extLst>
                <a:ext uri="{FF2B5EF4-FFF2-40B4-BE49-F238E27FC236}">
                  <a16:creationId xmlns:a16="http://schemas.microsoft.com/office/drawing/2014/main" id="{FF4F3A53-D57B-002F-7B09-DFFD72BA09A5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b="1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4" name="Arrow: Chevron 43">
              <a:extLst>
                <a:ext uri="{FF2B5EF4-FFF2-40B4-BE49-F238E27FC236}">
                  <a16:creationId xmlns:a16="http://schemas.microsoft.com/office/drawing/2014/main" id="{DD1EB2F9-119F-4505-1ED5-C215C5302F6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7E8E8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5" name="Arrow: Chevron 45">
              <a:extLst>
                <a:ext uri="{FF2B5EF4-FFF2-40B4-BE49-F238E27FC236}">
                  <a16:creationId xmlns:a16="http://schemas.microsoft.com/office/drawing/2014/main" id="{CA7DF15D-8031-2473-158E-99E5377E6B6C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6" name="Arrow: Chevron 46">
              <a:extLst>
                <a:ext uri="{FF2B5EF4-FFF2-40B4-BE49-F238E27FC236}">
                  <a16:creationId xmlns:a16="http://schemas.microsoft.com/office/drawing/2014/main" id="{5CE1B301-D537-06EA-76B4-DF9C33AC82B0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9170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5167745" y="2178310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2190644" y="3173784"/>
            <a:ext cx="4708858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83181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131882" y="2203855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2190644" y="3173784"/>
            <a:ext cx="4708858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88576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A52-7FF9-1043-8645-A37A2D39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Storage-Centric Computing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1A5484-DFD6-E64E-9D34-5C77B24D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85" y="899761"/>
            <a:ext cx="9144000" cy="2168794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n-GB" sz="2350" b="1" dirty="0"/>
              <a:t>Metagenomic analysis tools cannot run in-storage due to SSD limits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Long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b="1" dirty="0">
                <a:solidFill>
                  <a:srgbClr val="C00000"/>
                </a:solidFill>
              </a:rPr>
              <a:t>latency of NAND flash </a:t>
            </a:r>
            <a:r>
              <a:rPr lang="en-GB" sz="2350" dirty="0"/>
              <a:t>chips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capacity</a:t>
            </a:r>
            <a:r>
              <a:rPr lang="en-GB" sz="2350" dirty="0">
                <a:solidFill>
                  <a:srgbClr val="C00000"/>
                </a:solidFill>
              </a:rPr>
              <a:t> </a:t>
            </a:r>
            <a:r>
              <a:rPr lang="en-GB" sz="2350" dirty="0"/>
              <a:t>inside the SSD</a:t>
            </a:r>
          </a:p>
          <a:p>
            <a:pPr lvl="1">
              <a:lnSpc>
                <a:spcPct val="120000"/>
              </a:lnSpc>
              <a:spcAft>
                <a:spcPts val="500"/>
              </a:spcAft>
            </a:pPr>
            <a:r>
              <a:rPr lang="en-GB" sz="2350" dirty="0"/>
              <a:t>Limited </a:t>
            </a:r>
            <a:r>
              <a:rPr lang="en-GB" sz="2350" b="1" dirty="0">
                <a:solidFill>
                  <a:srgbClr val="C00000"/>
                </a:solidFill>
              </a:rPr>
              <a:t>DRAM bandwidth </a:t>
            </a:r>
            <a:r>
              <a:rPr lang="en-GB" sz="2350" dirty="0"/>
              <a:t>inside the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62FD40-37F2-A54D-B93B-2092995693C6}"/>
              </a:ext>
            </a:extLst>
          </p:cNvPr>
          <p:cNvGrpSpPr/>
          <p:nvPr/>
        </p:nvGrpSpPr>
        <p:grpSpPr>
          <a:xfrm>
            <a:off x="1835659" y="3552668"/>
            <a:ext cx="5771256" cy="2549219"/>
            <a:chOff x="2666932" y="3806497"/>
            <a:chExt cx="5771256" cy="2549219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F86C9C-D90F-2E48-84D9-8BB22DDB359F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0B0692B-972A-5A46-8C47-F6402099AAF6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FB859D-A779-B344-9A8C-7722FC030A4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0F9D10-E285-0D47-BD7B-1087560E6CC8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56E35E67-E3EE-E440-8C52-675E7C8A7AB8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78">
              <a:extLst>
                <a:ext uri="{FF2B5EF4-FFF2-40B4-BE49-F238E27FC236}">
                  <a16:creationId xmlns:a16="http://schemas.microsoft.com/office/drawing/2014/main" id="{F4826447-5336-EB46-905C-95387B7FD43F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DC6520-ECD4-754A-9703-DB8063C9043A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19" name="직사각형 78">
              <a:extLst>
                <a:ext uri="{FF2B5EF4-FFF2-40B4-BE49-F238E27FC236}">
                  <a16:creationId xmlns:a16="http://schemas.microsoft.com/office/drawing/2014/main" id="{23E3699B-655C-8B4F-8413-AC3E9331FE6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직사각형 78">
              <a:extLst>
                <a:ext uri="{FF2B5EF4-FFF2-40B4-BE49-F238E27FC236}">
                  <a16:creationId xmlns:a16="http://schemas.microsoft.com/office/drawing/2014/main" id="{AFEAD942-1977-624D-8BA1-29990742536B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81C0D36-C832-534C-B9EF-AEC07B9C58F8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64BF06-8713-434F-8F0E-30805E92C471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170FE4-FB83-5047-885F-F7F3EE6AF75F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직사각형 363">
              <a:extLst>
                <a:ext uri="{FF2B5EF4-FFF2-40B4-BE49-F238E27FC236}">
                  <a16:creationId xmlns:a16="http://schemas.microsoft.com/office/drawing/2014/main" id="{BFEFE081-B9D7-754C-8CBF-E065BB7187D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81F4F0-D0B0-6345-85C6-9FDB061A236C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7" name="Graphic 36" descr="Gears">
            <a:extLst>
              <a:ext uri="{FF2B5EF4-FFF2-40B4-BE49-F238E27FC236}">
                <a16:creationId xmlns:a16="http://schemas.microsoft.com/office/drawing/2014/main" id="{AC5CA856-6FD4-0143-BFDC-EE1A79FC9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7148" y="4310684"/>
            <a:ext cx="1093754" cy="109375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9364EE1-F59A-9541-B2EC-40D4897EFD2E}"/>
              </a:ext>
            </a:extLst>
          </p:cNvPr>
          <p:cNvGrpSpPr/>
          <p:nvPr/>
        </p:nvGrpSpPr>
        <p:grpSpPr>
          <a:xfrm>
            <a:off x="2341338" y="4854600"/>
            <a:ext cx="3569766" cy="1067027"/>
            <a:chOff x="3172611" y="5108429"/>
            <a:chExt cx="3569766" cy="1067027"/>
          </a:xfrm>
        </p:grpSpPr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F4216F6A-A957-9D4E-888A-07DE0ED35D4D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A4FD0A58-107C-914A-918A-1EB519B30454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F0731E6E-DA00-C04B-B2B3-8915FCBF6DCA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08BAF43F-0784-4E4C-A1BD-F2D2FF122247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42347B5A-6C93-1648-81A1-02247EA19C8A}"/>
              </a:ext>
            </a:extLst>
          </p:cNvPr>
          <p:cNvSpPr/>
          <p:nvPr/>
        </p:nvSpPr>
        <p:spPr>
          <a:xfrm>
            <a:off x="2249520" y="5393678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59833BF-994F-2E48-B656-C12906BAF81E}"/>
              </a:ext>
            </a:extLst>
          </p:cNvPr>
          <p:cNvSpPr/>
          <p:nvPr/>
        </p:nvSpPr>
        <p:spPr>
          <a:xfrm>
            <a:off x="6071665" y="3778952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48" name="Graphic 47" descr="Lightning bolt">
            <a:extLst>
              <a:ext uri="{FF2B5EF4-FFF2-40B4-BE49-F238E27FC236}">
                <a16:creationId xmlns:a16="http://schemas.microsoft.com/office/drawing/2014/main" id="{B88EA85A-B16A-DB45-B432-BA4DC97E0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2322" y="4041331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57CBA13-7EB6-0973-7293-29C7BD25166B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5" name="Arrow: Chevron 42">
              <a:extLst>
                <a:ext uri="{FF2B5EF4-FFF2-40B4-BE49-F238E27FC236}">
                  <a16:creationId xmlns:a16="http://schemas.microsoft.com/office/drawing/2014/main" id="{C61160F2-B7A2-FC4E-0469-66A0EAF6CBB8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6" name="Arrow: Chevron 43">
              <a:extLst>
                <a:ext uri="{FF2B5EF4-FFF2-40B4-BE49-F238E27FC236}">
                  <a16:creationId xmlns:a16="http://schemas.microsoft.com/office/drawing/2014/main" id="{0AC1BF02-7A80-BDBB-C224-4715D237F3FA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7" name="Arrow: Chevron 45">
              <a:extLst>
                <a:ext uri="{FF2B5EF4-FFF2-40B4-BE49-F238E27FC236}">
                  <a16:creationId xmlns:a16="http://schemas.microsoft.com/office/drawing/2014/main" id="{492B9E70-3BB8-0CB0-8D1A-FAD92C08A34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8" name="Arrow: Chevron 46">
              <a:extLst>
                <a:ext uri="{FF2B5EF4-FFF2-40B4-BE49-F238E27FC236}">
                  <a16:creationId xmlns:a16="http://schemas.microsoft.com/office/drawing/2014/main" id="{E7A223AA-C472-A11F-9D44-188D1DE47EE9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925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bldLvl="2"/>
      <p:bldP spid="46" grpId="0" animBg="1"/>
      <p:bldP spid="46" grpId="1" animBg="1"/>
      <p:bldP spid="47" grpId="0" animBg="1"/>
      <p:bldP spid="4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MegIS: Metagenomics In-Storage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571C-7F1B-DA49-A585-AADD1EF84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82130"/>
            <a:ext cx="8798061" cy="23898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dirty="0"/>
              <a:t>First in-storage </a:t>
            </a:r>
            <a:r>
              <a:rPr lang="en-GB" sz="2400" dirty="0"/>
              <a:t>system for </a:t>
            </a:r>
            <a:r>
              <a:rPr lang="en-GB" sz="2400" i="1" dirty="0"/>
              <a:t>end-to-end</a:t>
            </a:r>
            <a:r>
              <a:rPr lang="en-GB" sz="2400" dirty="0"/>
              <a:t> metagenomic analysis</a:t>
            </a:r>
            <a:endParaRPr lang="en-CH" sz="2400" b="1" u="sng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b="1" dirty="0">
                <a:solidFill>
                  <a:srgbClr val="1982C3"/>
                </a:solidFill>
              </a:rPr>
              <a:t>Idea: </a:t>
            </a:r>
            <a:r>
              <a:rPr lang="en-CH" sz="2400" dirty="0">
                <a:solidFill>
                  <a:srgbClr val="1982C3"/>
                </a:solidFill>
              </a:rPr>
              <a:t>Cooperative in-storage processing for metagenomic analysis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/>
              <a:t>Algorithm-Architecture co-design between the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storage system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chemeClr val="accent2"/>
                </a:solidFill>
              </a:rPr>
              <a:t>host system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3349728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EDB59F-6F83-E24F-BE7A-70E8371CE730}"/>
              </a:ext>
            </a:extLst>
          </p:cNvPr>
          <p:cNvGrpSpPr/>
          <p:nvPr/>
        </p:nvGrpSpPr>
        <p:grpSpPr>
          <a:xfrm>
            <a:off x="2666932" y="3403412"/>
            <a:ext cx="5771256" cy="2549218"/>
            <a:chOff x="2666932" y="2519021"/>
            <a:chExt cx="5771256" cy="254921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66932" y="2519021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72611" y="3820953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DD5C3FA2-A0FC-FE4E-BE85-F2B9BA3A3DB3}"/>
              </a:ext>
            </a:extLst>
          </p:cNvPr>
          <p:cNvSpPr/>
          <p:nvPr/>
        </p:nvSpPr>
        <p:spPr>
          <a:xfrm>
            <a:off x="5552560" y="2075698"/>
            <a:ext cx="1724003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D7EE58E-34CA-734B-AFA0-E50BB9C3121E}"/>
              </a:ext>
            </a:extLst>
          </p:cNvPr>
          <p:cNvSpPr/>
          <p:nvPr/>
        </p:nvSpPr>
        <p:spPr>
          <a:xfrm>
            <a:off x="7289442" y="2087046"/>
            <a:ext cx="1631091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541DDBA-2274-3644-B6FD-C69DF7C5E257}"/>
              </a:ext>
            </a:extLst>
          </p:cNvPr>
          <p:cNvSpPr/>
          <p:nvPr/>
        </p:nvSpPr>
        <p:spPr>
          <a:xfrm>
            <a:off x="518985" y="2371034"/>
            <a:ext cx="1631091" cy="367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34" name="Graphic 33" descr="Gears">
            <a:extLst>
              <a:ext uri="{FF2B5EF4-FFF2-40B4-BE49-F238E27FC236}">
                <a16:creationId xmlns:a16="http://schemas.microsoft.com/office/drawing/2014/main" id="{831A2A72-74C4-E949-8023-19D16F08D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1562" y="4130806"/>
            <a:ext cx="1005390" cy="1005390"/>
          </a:xfrm>
          <a:prstGeom prst="rect">
            <a:avLst/>
          </a:prstGeom>
        </p:spPr>
      </p:pic>
      <p:pic>
        <p:nvPicPr>
          <p:cNvPr id="35" name="Graphic 34" descr="Gears">
            <a:extLst>
              <a:ext uri="{FF2B5EF4-FFF2-40B4-BE49-F238E27FC236}">
                <a16:creationId xmlns:a16="http://schemas.microsoft.com/office/drawing/2014/main" id="{7D7A506D-825F-5444-B607-951193CBCF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9868" y="4130806"/>
            <a:ext cx="1005390" cy="10053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A38BE53-A136-A494-853B-4E43BDEC657C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9" name="Arrow: Chevron 42">
              <a:extLst>
                <a:ext uri="{FF2B5EF4-FFF2-40B4-BE49-F238E27FC236}">
                  <a16:creationId xmlns:a16="http://schemas.microsoft.com/office/drawing/2014/main" id="{16E35419-6D23-E069-B8A7-D06C7F4A3980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1" name="Arrow: Chevron 43">
              <a:extLst>
                <a:ext uri="{FF2B5EF4-FFF2-40B4-BE49-F238E27FC236}">
                  <a16:creationId xmlns:a16="http://schemas.microsoft.com/office/drawing/2014/main" id="{3315E8E8-836C-D03C-3DAC-D08C699A7A3D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2" name="Arrow: Chevron 45">
              <a:extLst>
                <a:ext uri="{FF2B5EF4-FFF2-40B4-BE49-F238E27FC236}">
                  <a16:creationId xmlns:a16="http://schemas.microsoft.com/office/drawing/2014/main" id="{64F7DEEB-171F-DED9-EE6F-2934E04C4994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3" name="Arrow: Chevron 46">
              <a:extLst>
                <a:ext uri="{FF2B5EF4-FFF2-40B4-BE49-F238E27FC236}">
                  <a16:creationId xmlns:a16="http://schemas.microsoft.com/office/drawing/2014/main" id="{ABBC386C-E57C-F7C3-5E5F-7E472F6B5901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38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4" grpId="0" animBg="1"/>
      <p:bldP spid="32" grpId="0" animBg="1"/>
      <p:bldP spid="3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D01B24E-4C92-3A6D-B65B-AC1715185B25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6461B95D-E33A-A6AA-EEFF-C3B728C1B00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111A7EDA-8998-8749-FE4C-73BA0BA3425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0C133A01-29A6-D40A-680F-4AA92223B3C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8E920D3D-B95D-9F3C-DABD-229A855208F0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212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1953273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2764CC-5D10-A248-A393-8558418F6787}"/>
              </a:ext>
            </a:extLst>
          </p:cNvPr>
          <p:cNvGrpSpPr/>
          <p:nvPr/>
        </p:nvGrpSpPr>
        <p:grpSpPr>
          <a:xfrm>
            <a:off x="2666932" y="2006957"/>
            <a:ext cx="5771256" cy="2549218"/>
            <a:chOff x="2666932" y="3806497"/>
            <a:chExt cx="5771256" cy="2549218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E27FD226-8B2E-8A44-A9AD-F6E1501D1528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C5004B6-8162-1A4D-8C51-92E7F24DF93C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4BF880A-7CB8-614C-8D12-584D9AD42B3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CA0B680-1145-7043-BDB2-65B21E68E2A2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F6758D-F462-244D-B295-2E2ACDE1E915}"/>
                </a:ext>
              </a:extLst>
            </p:cNvPr>
            <p:cNvSpPr/>
            <p:nvPr/>
          </p:nvSpPr>
          <p:spPr>
            <a:xfrm>
              <a:off x="6968653" y="4442877"/>
              <a:ext cx="1229298" cy="57836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Standard</a:t>
              </a:r>
            </a:p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8" name="직사각형 363">
              <a:extLst>
                <a:ext uri="{FF2B5EF4-FFF2-40B4-BE49-F238E27FC236}">
                  <a16:creationId xmlns:a16="http://schemas.microsoft.com/office/drawing/2014/main" id="{94CADD4B-65A9-2A42-B3AA-95E58FB9D21D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78">
              <a:extLst>
                <a:ext uri="{FF2B5EF4-FFF2-40B4-BE49-F238E27FC236}">
                  <a16:creationId xmlns:a16="http://schemas.microsoft.com/office/drawing/2014/main" id="{1F9B973B-6048-4448-99CD-BF655DBF73D1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39FD3E6-57A1-8449-BDFD-E51BA278F651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68" name="직사각형 78">
              <a:extLst>
                <a:ext uri="{FF2B5EF4-FFF2-40B4-BE49-F238E27FC236}">
                  <a16:creationId xmlns:a16="http://schemas.microsoft.com/office/drawing/2014/main" id="{66D1BBDE-9FEB-F646-8BD9-D0AF0957DF0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직사각형 78">
              <a:extLst>
                <a:ext uri="{FF2B5EF4-FFF2-40B4-BE49-F238E27FC236}">
                  <a16:creationId xmlns:a16="http://schemas.microsoft.com/office/drawing/2014/main" id="{5FB8EDFB-2CD5-6547-A029-B7296B860EFD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1AD7E18E-1B6F-BD45-B2F8-5F1B7CB4393E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560429B-FBAB-354F-9630-523F14590FC6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2F1C936-8C50-284D-8E0A-E3B0D1472124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직사각형 363">
              <a:extLst>
                <a:ext uri="{FF2B5EF4-FFF2-40B4-BE49-F238E27FC236}">
                  <a16:creationId xmlns:a16="http://schemas.microsoft.com/office/drawing/2014/main" id="{A3BDFBAB-9A76-3A4F-A18D-4194E5507D2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A08F2FF-FDA3-6944-B8B0-3AFAD89EDDC0}"/>
                </a:ext>
              </a:extLst>
            </p:cNvPr>
            <p:cNvSpPr txBox="1"/>
            <p:nvPr/>
          </p:nvSpPr>
          <p:spPr>
            <a:xfrm rot="16200000">
              <a:off x="1734934" y="4812571"/>
              <a:ext cx="2549218" cy="537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rPr>
                <a:t>MegIS-Enabled SSD </a:t>
              </a:r>
            </a:p>
            <a:p>
              <a:pPr algn="ctr">
                <a:lnSpc>
                  <a:spcPct val="70000"/>
                </a:lnSpc>
              </a:pPr>
              <a:endPara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EA6C05E-6712-C045-A834-4B46040447A5}"/>
              </a:ext>
            </a:extLst>
          </p:cNvPr>
          <p:cNvGrpSpPr/>
          <p:nvPr/>
        </p:nvGrpSpPr>
        <p:grpSpPr>
          <a:xfrm>
            <a:off x="971015" y="2774130"/>
            <a:ext cx="4372074" cy="972021"/>
            <a:chOff x="971015" y="4573670"/>
            <a:chExt cx="4372074" cy="972021"/>
          </a:xfrm>
        </p:grpSpPr>
        <p:pic>
          <p:nvPicPr>
            <p:cNvPr id="64" name="Graphic 63" descr="Gears">
              <a:extLst>
                <a:ext uri="{FF2B5EF4-FFF2-40B4-BE49-F238E27FC236}">
                  <a16:creationId xmlns:a16="http://schemas.microsoft.com/office/drawing/2014/main" id="{1EA12A80-2966-9143-93DA-62D37E7BFA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28689" y="4631291"/>
              <a:ext cx="914400" cy="9144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</p:pic>
        <p:pic>
          <p:nvPicPr>
            <p:cNvPr id="65" name="Graphic 64" descr="Gears">
              <a:extLst>
                <a:ext uri="{FF2B5EF4-FFF2-40B4-BE49-F238E27FC236}">
                  <a16:creationId xmlns:a16="http://schemas.microsoft.com/office/drawing/2014/main" id="{B95595D7-3CE1-2244-B3A1-B189597EDD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1015" y="4573670"/>
              <a:ext cx="914400" cy="914400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48594D-229F-2E4F-AB9E-0142CC57C9CA}"/>
              </a:ext>
            </a:extLst>
          </p:cNvPr>
          <p:cNvGrpSpPr/>
          <p:nvPr/>
        </p:nvGrpSpPr>
        <p:grpSpPr>
          <a:xfrm>
            <a:off x="3172611" y="3308889"/>
            <a:ext cx="3569766" cy="1067027"/>
            <a:chOff x="3172611" y="5108429"/>
            <a:chExt cx="3569766" cy="1067027"/>
          </a:xfrm>
        </p:grpSpPr>
        <p:sp>
          <p:nvSpPr>
            <p:cNvPr id="71" name="직사각형 78">
              <a:extLst>
                <a:ext uri="{FF2B5EF4-FFF2-40B4-BE49-F238E27FC236}">
                  <a16:creationId xmlns:a16="http://schemas.microsoft.com/office/drawing/2014/main" id="{87667484-CE28-424C-BE57-A7B1AC72EAB0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직사각형 78">
              <a:extLst>
                <a:ext uri="{FF2B5EF4-FFF2-40B4-BE49-F238E27FC236}">
                  <a16:creationId xmlns:a16="http://schemas.microsoft.com/office/drawing/2014/main" id="{58A4D594-9A99-FB41-AAB9-2E6E90677C66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직사각형 78">
              <a:extLst>
                <a:ext uri="{FF2B5EF4-FFF2-40B4-BE49-F238E27FC236}">
                  <a16:creationId xmlns:a16="http://schemas.microsoft.com/office/drawing/2014/main" id="{30F9A6F3-8BF3-EC46-A597-1D085672FBC9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직사각형 78">
              <a:extLst>
                <a:ext uri="{FF2B5EF4-FFF2-40B4-BE49-F238E27FC236}">
                  <a16:creationId xmlns:a16="http://schemas.microsoft.com/office/drawing/2014/main" id="{B35589E9-CE31-C640-B7E1-384D589239B6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28A3730E-727B-9C4B-860C-874E267F7663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97DCD0-6439-BDB7-F8E2-2821F8FD4243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6E33CB95-C9B6-C3F7-E64F-1F46FE98C444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AEBA4331-6F16-2878-FF29-DBDFD952D3B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88A95542-D164-B73A-BCD1-639CD66F3A92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373591A7-547B-FF3C-681A-EB6800D000DD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392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1953273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2764CC-5D10-A248-A393-8558418F6787}"/>
              </a:ext>
            </a:extLst>
          </p:cNvPr>
          <p:cNvGrpSpPr/>
          <p:nvPr/>
        </p:nvGrpSpPr>
        <p:grpSpPr>
          <a:xfrm>
            <a:off x="2666932" y="2006957"/>
            <a:ext cx="5771256" cy="2549218"/>
            <a:chOff x="2666932" y="3806497"/>
            <a:chExt cx="5771256" cy="2549218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E27FD226-8B2E-8A44-A9AD-F6E1501D1528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C5004B6-8162-1A4D-8C51-92E7F24DF93C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4BF880A-7CB8-614C-8D12-584D9AD42B3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CA0B680-1145-7043-BDB2-65B21E68E2A2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F6758D-F462-244D-B295-2E2ACDE1E915}"/>
                </a:ext>
              </a:extLst>
            </p:cNvPr>
            <p:cNvSpPr/>
            <p:nvPr/>
          </p:nvSpPr>
          <p:spPr>
            <a:xfrm>
              <a:off x="6968653" y="4442877"/>
              <a:ext cx="1229298" cy="57836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Standard</a:t>
              </a:r>
            </a:p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8" name="직사각형 363">
              <a:extLst>
                <a:ext uri="{FF2B5EF4-FFF2-40B4-BE49-F238E27FC236}">
                  <a16:creationId xmlns:a16="http://schemas.microsoft.com/office/drawing/2014/main" id="{94CADD4B-65A9-2A42-B3AA-95E58FB9D21D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78">
              <a:extLst>
                <a:ext uri="{FF2B5EF4-FFF2-40B4-BE49-F238E27FC236}">
                  <a16:creationId xmlns:a16="http://schemas.microsoft.com/office/drawing/2014/main" id="{1F9B973B-6048-4448-99CD-BF655DBF73D1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39FD3E6-57A1-8449-BDFD-E51BA278F651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68" name="직사각형 78">
              <a:extLst>
                <a:ext uri="{FF2B5EF4-FFF2-40B4-BE49-F238E27FC236}">
                  <a16:creationId xmlns:a16="http://schemas.microsoft.com/office/drawing/2014/main" id="{66D1BBDE-9FEB-F646-8BD9-D0AF0957DF0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직사각형 78">
              <a:extLst>
                <a:ext uri="{FF2B5EF4-FFF2-40B4-BE49-F238E27FC236}">
                  <a16:creationId xmlns:a16="http://schemas.microsoft.com/office/drawing/2014/main" id="{5FB8EDFB-2CD5-6547-A029-B7296B860EFD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1AD7E18E-1B6F-BD45-B2F8-5F1B7CB4393E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560429B-FBAB-354F-9630-523F14590FC6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2F1C936-8C50-284D-8E0A-E3B0D1472124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직사각형 363">
              <a:extLst>
                <a:ext uri="{FF2B5EF4-FFF2-40B4-BE49-F238E27FC236}">
                  <a16:creationId xmlns:a16="http://schemas.microsoft.com/office/drawing/2014/main" id="{A3BDFBAB-9A76-3A4F-A18D-4194E5507D2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A08F2FF-FDA3-6944-B8B0-3AFAD89EDDC0}"/>
                </a:ext>
              </a:extLst>
            </p:cNvPr>
            <p:cNvSpPr txBox="1"/>
            <p:nvPr/>
          </p:nvSpPr>
          <p:spPr>
            <a:xfrm rot="16200000">
              <a:off x="1734934" y="4812571"/>
              <a:ext cx="2549218" cy="537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rPr>
                <a:t>MegIS-Enabled SSD </a:t>
              </a:r>
            </a:p>
            <a:p>
              <a:pPr algn="ctr">
                <a:lnSpc>
                  <a:spcPct val="70000"/>
                </a:lnSpc>
              </a:pPr>
              <a:endPara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60" name="Right Arrow 59">
            <a:extLst>
              <a:ext uri="{FF2B5EF4-FFF2-40B4-BE49-F238E27FC236}">
                <a16:creationId xmlns:a16="http://schemas.microsoft.com/office/drawing/2014/main" id="{188D29B9-4804-4543-A70F-1F69FCE7B03B}"/>
              </a:ext>
            </a:extLst>
          </p:cNvPr>
          <p:cNvSpPr/>
          <p:nvPr/>
        </p:nvSpPr>
        <p:spPr>
          <a:xfrm>
            <a:off x="1827862" y="2762705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 dirty="0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D912E586-2373-A948-97F9-A1DF6071F9AB}"/>
              </a:ext>
            </a:extLst>
          </p:cNvPr>
          <p:cNvSpPr/>
          <p:nvPr/>
        </p:nvSpPr>
        <p:spPr>
          <a:xfrm rot="10800000">
            <a:off x="1819369" y="3435404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pic>
        <p:nvPicPr>
          <p:cNvPr id="64" name="Graphic 63" descr="Gears">
            <a:extLst>
              <a:ext uri="{FF2B5EF4-FFF2-40B4-BE49-F238E27FC236}">
                <a16:creationId xmlns:a16="http://schemas.microsoft.com/office/drawing/2014/main" id="{1EA12A80-2966-9143-93DA-62D37E7BFA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689" y="2831751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65" name="Graphic 64" descr="Gears">
            <a:extLst>
              <a:ext uri="{FF2B5EF4-FFF2-40B4-BE49-F238E27FC236}">
                <a16:creationId xmlns:a16="http://schemas.microsoft.com/office/drawing/2014/main" id="{B95595D7-3CE1-2244-B3A1-B189597ED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15" y="2774130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C48594D-229F-2E4F-AB9E-0142CC57C9CA}"/>
              </a:ext>
            </a:extLst>
          </p:cNvPr>
          <p:cNvGrpSpPr/>
          <p:nvPr/>
        </p:nvGrpSpPr>
        <p:grpSpPr>
          <a:xfrm>
            <a:off x="3172611" y="3308889"/>
            <a:ext cx="3569766" cy="1067027"/>
            <a:chOff x="3172611" y="5108429"/>
            <a:chExt cx="3569766" cy="1067027"/>
          </a:xfrm>
        </p:grpSpPr>
        <p:sp>
          <p:nvSpPr>
            <p:cNvPr id="71" name="직사각형 78">
              <a:extLst>
                <a:ext uri="{FF2B5EF4-FFF2-40B4-BE49-F238E27FC236}">
                  <a16:creationId xmlns:a16="http://schemas.microsoft.com/office/drawing/2014/main" id="{87667484-CE28-424C-BE57-A7B1AC72EAB0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직사각형 78">
              <a:extLst>
                <a:ext uri="{FF2B5EF4-FFF2-40B4-BE49-F238E27FC236}">
                  <a16:creationId xmlns:a16="http://schemas.microsoft.com/office/drawing/2014/main" id="{58A4D594-9A99-FB41-AAB9-2E6E90677C66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직사각형 78">
              <a:extLst>
                <a:ext uri="{FF2B5EF4-FFF2-40B4-BE49-F238E27FC236}">
                  <a16:creationId xmlns:a16="http://schemas.microsoft.com/office/drawing/2014/main" id="{30F9A6F3-8BF3-EC46-A597-1D085672FBC9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직사각형 78">
              <a:extLst>
                <a:ext uri="{FF2B5EF4-FFF2-40B4-BE49-F238E27FC236}">
                  <a16:creationId xmlns:a16="http://schemas.microsoft.com/office/drawing/2014/main" id="{B35589E9-CE31-C640-B7E1-384D589239B6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3012E98E-C4C2-A74A-B545-930BC0D5FF20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3BF9CA09-F642-3544-9CFF-77BE4047A350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A2BEE3B-C54C-5749-A2D3-4B8BF4152815}"/>
              </a:ext>
            </a:extLst>
          </p:cNvPr>
          <p:cNvSpPr/>
          <p:nvPr/>
        </p:nvSpPr>
        <p:spPr>
          <a:xfrm>
            <a:off x="79799" y="797901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FB0AB1-2C1F-63F8-0D2A-41E3ECB3D79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5A4C524E-6D5D-C8ED-1A04-10217E2FEB5B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FDADA270-9C50-16FD-C4C1-B138384A71F2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55A9C166-A33F-DD88-7B6A-8AF187444962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24603FD5-D446-0873-E072-232921F162C9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314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4372074" cy="983446"/>
              <a:chOff x="971015" y="4562245"/>
              <a:chExt cx="4372074" cy="983446"/>
            </a:xfrm>
          </p:grpSpPr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E650AEE3-1136-E14F-89F4-CC529241222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EC32507-A443-5A4C-A95C-9AA56C0C2E71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5ED0D847-FD88-A24E-9B42-175B6DDCAE24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FDD6D5-ED65-E845-AC4A-7DB9C4F0CFB7}"/>
              </a:ext>
            </a:extLst>
          </p:cNvPr>
          <p:cNvSpPr/>
          <p:nvPr/>
        </p:nvSpPr>
        <p:spPr>
          <a:xfrm>
            <a:off x="79799" y="830142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87441C-26C2-3AC3-3586-AC4C93478FA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71082653-94D0-B645-3D1C-B8FB9EC3013B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6F4AD0B4-70EA-13D5-1139-BB9B2940AF31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4D34CAC2-403E-B5F9-A716-CA6D70BC922C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2902F1C4-C6AB-06F5-F92F-6493BA67B098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47661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1953273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2764CC-5D10-A248-A393-8558418F6787}"/>
              </a:ext>
            </a:extLst>
          </p:cNvPr>
          <p:cNvGrpSpPr/>
          <p:nvPr/>
        </p:nvGrpSpPr>
        <p:grpSpPr>
          <a:xfrm>
            <a:off x="2666932" y="2006957"/>
            <a:ext cx="5771256" cy="2549218"/>
            <a:chOff x="2666932" y="3806497"/>
            <a:chExt cx="5771256" cy="2549218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E27FD226-8B2E-8A44-A9AD-F6E1501D1528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C5004B6-8162-1A4D-8C51-92E7F24DF93C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4BF880A-7CB8-614C-8D12-584D9AD42B3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CA0B680-1145-7043-BDB2-65B21E68E2A2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CF6758D-F462-244D-B295-2E2ACDE1E915}"/>
                </a:ext>
              </a:extLst>
            </p:cNvPr>
            <p:cNvSpPr/>
            <p:nvPr/>
          </p:nvSpPr>
          <p:spPr>
            <a:xfrm>
              <a:off x="6968653" y="4442877"/>
              <a:ext cx="1229298" cy="57836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Standard</a:t>
              </a:r>
            </a:p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8" name="직사각형 363">
              <a:extLst>
                <a:ext uri="{FF2B5EF4-FFF2-40B4-BE49-F238E27FC236}">
                  <a16:creationId xmlns:a16="http://schemas.microsoft.com/office/drawing/2014/main" id="{94CADD4B-65A9-2A42-B3AA-95E58FB9D21D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78">
              <a:extLst>
                <a:ext uri="{FF2B5EF4-FFF2-40B4-BE49-F238E27FC236}">
                  <a16:creationId xmlns:a16="http://schemas.microsoft.com/office/drawing/2014/main" id="{1F9B973B-6048-4448-99CD-BF655DBF73D1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39FD3E6-57A1-8449-BDFD-E51BA278F651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68" name="직사각형 78">
              <a:extLst>
                <a:ext uri="{FF2B5EF4-FFF2-40B4-BE49-F238E27FC236}">
                  <a16:creationId xmlns:a16="http://schemas.microsoft.com/office/drawing/2014/main" id="{66D1BBDE-9FEB-F646-8BD9-D0AF0957DF0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직사각형 78">
              <a:extLst>
                <a:ext uri="{FF2B5EF4-FFF2-40B4-BE49-F238E27FC236}">
                  <a16:creationId xmlns:a16="http://schemas.microsoft.com/office/drawing/2014/main" id="{5FB8EDFB-2CD5-6547-A029-B7296B860EFD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1AD7E18E-1B6F-BD45-B2F8-5F1B7CB4393E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560429B-FBAB-354F-9630-523F14590FC6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2F1C936-8C50-284D-8E0A-E3B0D1472124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직사각형 363">
              <a:extLst>
                <a:ext uri="{FF2B5EF4-FFF2-40B4-BE49-F238E27FC236}">
                  <a16:creationId xmlns:a16="http://schemas.microsoft.com/office/drawing/2014/main" id="{A3BDFBAB-9A76-3A4F-A18D-4194E5507D2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A08F2FF-FDA3-6944-B8B0-3AFAD89EDDC0}"/>
                </a:ext>
              </a:extLst>
            </p:cNvPr>
            <p:cNvSpPr txBox="1"/>
            <p:nvPr/>
          </p:nvSpPr>
          <p:spPr>
            <a:xfrm rot="16200000">
              <a:off x="1734934" y="4812571"/>
              <a:ext cx="2549218" cy="537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rPr>
                <a:t>MegIS-Enabled SSD </a:t>
              </a:r>
            </a:p>
            <a:p>
              <a:pPr algn="ctr">
                <a:lnSpc>
                  <a:spcPct val="70000"/>
                </a:lnSpc>
              </a:pPr>
              <a:endPara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BF7D8A7-588E-CE41-9127-2BBECD1C1FCA}"/>
              </a:ext>
            </a:extLst>
          </p:cNvPr>
          <p:cNvCxnSpPr>
            <a:cxnSpLocks/>
          </p:cNvCxnSpPr>
          <p:nvPr/>
        </p:nvCxnSpPr>
        <p:spPr>
          <a:xfrm>
            <a:off x="6513867" y="3220638"/>
            <a:ext cx="881" cy="86734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25DE917-2937-2146-95FD-AA551242F0E2}"/>
              </a:ext>
            </a:extLst>
          </p:cNvPr>
          <p:cNvCxnSpPr>
            <a:cxnSpLocks/>
          </p:cNvCxnSpPr>
          <p:nvPr/>
        </p:nvCxnSpPr>
        <p:spPr>
          <a:xfrm>
            <a:off x="3408034" y="3241308"/>
            <a:ext cx="0" cy="88290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ight Arrow 270">
            <a:extLst>
              <a:ext uri="{FF2B5EF4-FFF2-40B4-BE49-F238E27FC236}">
                <a16:creationId xmlns:a16="http://schemas.microsoft.com/office/drawing/2014/main" id="{B6D8188A-86DA-B040-9FFF-26FCB6F5794B}"/>
              </a:ext>
            </a:extLst>
          </p:cNvPr>
          <p:cNvSpPr/>
          <p:nvPr/>
        </p:nvSpPr>
        <p:spPr>
          <a:xfrm rot="16200000">
            <a:off x="6170604" y="3648428"/>
            <a:ext cx="391926" cy="192341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400" i="1">
              <a:latin typeface="Corbel" panose="020B0503020204020204" pitchFamily="34" charset="0"/>
            </a:endParaRPr>
          </a:p>
        </p:txBody>
      </p:sp>
      <p:sp>
        <p:nvSpPr>
          <p:cNvPr id="57" name="직사각형 78">
            <a:extLst>
              <a:ext uri="{FF2B5EF4-FFF2-40B4-BE49-F238E27FC236}">
                <a16:creationId xmlns:a16="http://schemas.microsoft.com/office/drawing/2014/main" id="{0A890FAD-3B97-AD48-800F-45C77AD71D20}"/>
              </a:ext>
            </a:extLst>
          </p:cNvPr>
          <p:cNvSpPr/>
          <p:nvPr/>
        </p:nvSpPr>
        <p:spPr>
          <a:xfrm>
            <a:off x="5934877" y="297945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ight Arrow 270">
            <a:extLst>
              <a:ext uri="{FF2B5EF4-FFF2-40B4-BE49-F238E27FC236}">
                <a16:creationId xmlns:a16="http://schemas.microsoft.com/office/drawing/2014/main" id="{7C04FF88-32A2-A24D-8D51-99CA4646DCF3}"/>
              </a:ext>
            </a:extLst>
          </p:cNvPr>
          <p:cNvSpPr/>
          <p:nvPr/>
        </p:nvSpPr>
        <p:spPr>
          <a:xfrm rot="16200000">
            <a:off x="3372394" y="3649597"/>
            <a:ext cx="391926" cy="192341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400" i="1">
              <a:latin typeface="Corbel" panose="020B0503020204020204" pitchFamily="34" charset="0"/>
            </a:endParaRPr>
          </a:p>
        </p:txBody>
      </p:sp>
      <p:sp>
        <p:nvSpPr>
          <p:cNvPr id="60" name="Right Arrow 59">
            <a:extLst>
              <a:ext uri="{FF2B5EF4-FFF2-40B4-BE49-F238E27FC236}">
                <a16:creationId xmlns:a16="http://schemas.microsoft.com/office/drawing/2014/main" id="{188D29B9-4804-4543-A70F-1F69FCE7B03B}"/>
              </a:ext>
            </a:extLst>
          </p:cNvPr>
          <p:cNvSpPr/>
          <p:nvPr/>
        </p:nvSpPr>
        <p:spPr>
          <a:xfrm>
            <a:off x="1827862" y="2762705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 dirty="0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D912E586-2373-A948-97F9-A1DF6071F9AB}"/>
              </a:ext>
            </a:extLst>
          </p:cNvPr>
          <p:cNvSpPr/>
          <p:nvPr/>
        </p:nvSpPr>
        <p:spPr>
          <a:xfrm rot="10800000">
            <a:off x="1819369" y="3435404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sp>
        <p:nvSpPr>
          <p:cNvPr id="63" name="직사각형 78">
            <a:extLst>
              <a:ext uri="{FF2B5EF4-FFF2-40B4-BE49-F238E27FC236}">
                <a16:creationId xmlns:a16="http://schemas.microsoft.com/office/drawing/2014/main" id="{5785C21E-C67C-E043-8489-65393A3BD31B}"/>
              </a:ext>
            </a:extLst>
          </p:cNvPr>
          <p:cNvSpPr/>
          <p:nvPr/>
        </p:nvSpPr>
        <p:spPr>
          <a:xfrm>
            <a:off x="3202311" y="300012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Graphic 63" descr="Gears">
            <a:extLst>
              <a:ext uri="{FF2B5EF4-FFF2-40B4-BE49-F238E27FC236}">
                <a16:creationId xmlns:a16="http://schemas.microsoft.com/office/drawing/2014/main" id="{1EA12A80-2966-9143-93DA-62D37E7BFA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689" y="2831751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65" name="Graphic 64" descr="Gears">
            <a:extLst>
              <a:ext uri="{FF2B5EF4-FFF2-40B4-BE49-F238E27FC236}">
                <a16:creationId xmlns:a16="http://schemas.microsoft.com/office/drawing/2014/main" id="{B95595D7-3CE1-2244-B3A1-B189597ED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15" y="2774130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C48594D-229F-2E4F-AB9E-0142CC57C9CA}"/>
              </a:ext>
            </a:extLst>
          </p:cNvPr>
          <p:cNvGrpSpPr/>
          <p:nvPr/>
        </p:nvGrpSpPr>
        <p:grpSpPr>
          <a:xfrm>
            <a:off x="3172611" y="3308889"/>
            <a:ext cx="3569766" cy="1067027"/>
            <a:chOff x="3172611" y="5108429"/>
            <a:chExt cx="3569766" cy="1067027"/>
          </a:xfrm>
        </p:grpSpPr>
        <p:sp>
          <p:nvSpPr>
            <p:cNvPr id="71" name="직사각형 78">
              <a:extLst>
                <a:ext uri="{FF2B5EF4-FFF2-40B4-BE49-F238E27FC236}">
                  <a16:creationId xmlns:a16="http://schemas.microsoft.com/office/drawing/2014/main" id="{87667484-CE28-424C-BE57-A7B1AC72EAB0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직사각형 78">
              <a:extLst>
                <a:ext uri="{FF2B5EF4-FFF2-40B4-BE49-F238E27FC236}">
                  <a16:creationId xmlns:a16="http://schemas.microsoft.com/office/drawing/2014/main" id="{58A4D594-9A99-FB41-AAB9-2E6E90677C66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직사각형 78">
              <a:extLst>
                <a:ext uri="{FF2B5EF4-FFF2-40B4-BE49-F238E27FC236}">
                  <a16:creationId xmlns:a16="http://schemas.microsoft.com/office/drawing/2014/main" id="{30F9A6F3-8BF3-EC46-A597-1D085672FBC9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직사각형 78">
              <a:extLst>
                <a:ext uri="{FF2B5EF4-FFF2-40B4-BE49-F238E27FC236}">
                  <a16:creationId xmlns:a16="http://schemas.microsoft.com/office/drawing/2014/main" id="{B35589E9-CE31-C640-B7E1-384D589239B6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66C401CC-C87D-7049-9839-81ACDCE1FBC6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F9001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6DD4D81-DEAF-6748-BE65-AB956B3F1E31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96645DA-20F3-4B41-A12C-B6B15D9A7B3A}"/>
              </a:ext>
            </a:extLst>
          </p:cNvPr>
          <p:cNvSpPr/>
          <p:nvPr/>
        </p:nvSpPr>
        <p:spPr>
          <a:xfrm>
            <a:off x="0" y="4580889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7D4A8FC6-A479-EA4A-BB98-F880F3FF3C45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C401066B-7687-C041-BB61-3525B972271E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537FA2E-949B-574C-B1F5-A11D5F83FD82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353777-87C7-547D-086E-CB5A9113EC2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50A14C54-964A-9EE8-EDF8-F11FBC778959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F77E26EF-2E7E-E501-11C6-303CDBBC20AB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E01F8A43-73CF-23B7-6AB3-620FE50D3EAF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86B2E05F-F764-D16D-5C99-1D51BEB929B2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762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608F-F0AC-A948-B171-F1FCCE1C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DNA Under Electron Microscope</a:t>
            </a:r>
          </a:p>
        </p:txBody>
      </p:sp>
      <p:pic>
        <p:nvPicPr>
          <p:cNvPr id="4" name="Picture 4" descr="Image result for human dna under a microscope">
            <a:extLst>
              <a:ext uri="{FF2B5EF4-FFF2-40B4-BE49-F238E27FC236}">
                <a16:creationId xmlns:a16="http://schemas.microsoft.com/office/drawing/2014/main" id="{677FC845-4C83-6542-9DD5-941A5F9C3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5"/>
          <a:stretch/>
        </p:blipFill>
        <p:spPr bwMode="auto">
          <a:xfrm>
            <a:off x="2488490" y="957129"/>
            <a:ext cx="6350710" cy="35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human dna under a microscope">
            <a:extLst>
              <a:ext uri="{FF2B5EF4-FFF2-40B4-BE49-F238E27FC236}">
                <a16:creationId xmlns:a16="http://schemas.microsoft.com/office/drawing/2014/main" id="{824327C2-0BD1-3E4F-A961-5CC5B342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41718"/>
            <a:ext cx="5738608" cy="250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AE2EEE-003F-A847-A046-D8F3B5822005}"/>
              </a:ext>
            </a:extLst>
          </p:cNvPr>
          <p:cNvSpPr/>
          <p:nvPr/>
        </p:nvSpPr>
        <p:spPr>
          <a:xfrm>
            <a:off x="6003108" y="5535752"/>
            <a:ext cx="308788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 chromosome #12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HeLa cell</a:t>
            </a:r>
          </a:p>
        </p:txBody>
      </p:sp>
    </p:spTree>
    <p:extLst>
      <p:ext uri="{BB962C8B-B14F-4D97-AF65-F5344CB8AC3E}">
        <p14:creationId xmlns:p14="http://schemas.microsoft.com/office/powerpoint/2010/main" val="11467135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Algorithm-Architecture Co-Design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1953273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E27FD226-8B2E-8A44-A9AD-F6E1501D1528}"/>
              </a:ext>
            </a:extLst>
          </p:cNvPr>
          <p:cNvSpPr/>
          <p:nvPr/>
        </p:nvSpPr>
        <p:spPr>
          <a:xfrm>
            <a:off x="2666932" y="2006957"/>
            <a:ext cx="5771256" cy="2526522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C5004B6-8162-1A4D-8C51-92E7F24DF93C}"/>
              </a:ext>
            </a:extLst>
          </p:cNvPr>
          <p:cNvCxnSpPr>
            <a:cxnSpLocks/>
          </p:cNvCxnSpPr>
          <p:nvPr/>
        </p:nvCxnSpPr>
        <p:spPr>
          <a:xfrm>
            <a:off x="6407109" y="3036919"/>
            <a:ext cx="71624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64BF880A-7CB8-614C-8D12-584D9AD42B32}"/>
              </a:ext>
            </a:extLst>
          </p:cNvPr>
          <p:cNvSpPr/>
          <p:nvPr/>
        </p:nvSpPr>
        <p:spPr bwMode="auto">
          <a:xfrm>
            <a:off x="6905902" y="2255937"/>
            <a:ext cx="1369789" cy="2109881"/>
          </a:xfrm>
          <a:prstGeom prst="rect">
            <a:avLst/>
          </a:prstGeom>
          <a:solidFill>
            <a:schemeClr val="bg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  <a:endParaRPr lang="en-CH" sz="1600" b="1" dirty="0">
              <a:solidFill>
                <a:schemeClr val="tx1">
                  <a:lumMod val="50000"/>
                  <a:lumOff val="50000"/>
                </a:schemeClr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CA0B680-1145-7043-BDB2-65B21E68E2A2}"/>
              </a:ext>
            </a:extLst>
          </p:cNvPr>
          <p:cNvSpPr/>
          <p:nvPr/>
        </p:nvSpPr>
        <p:spPr bwMode="auto">
          <a:xfrm>
            <a:off x="3161985" y="2255937"/>
            <a:ext cx="3581420" cy="1579207"/>
          </a:xfrm>
          <a:prstGeom prst="rect">
            <a:avLst/>
          </a:prstGeom>
          <a:solidFill>
            <a:schemeClr val="bg2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CF6758D-F462-244D-B295-2E2ACDE1E915}"/>
              </a:ext>
            </a:extLst>
          </p:cNvPr>
          <p:cNvSpPr/>
          <p:nvPr/>
        </p:nvSpPr>
        <p:spPr>
          <a:xfrm>
            <a:off x="6968653" y="2643337"/>
            <a:ext cx="1229298" cy="578367"/>
          </a:xfrm>
          <a:prstGeom prst="rect">
            <a:avLst/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  <a:latin typeface="Corbel" panose="020B0503020204020204" pitchFamily="34" charset="0"/>
              </a:rPr>
              <a:t>Standard</a:t>
            </a:r>
          </a:p>
          <a:p>
            <a:pPr algn="ctr"/>
            <a:r>
              <a:rPr lang="en-CH" b="1" dirty="0">
                <a:solidFill>
                  <a:schemeClr val="tx1"/>
                </a:solidFill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58" name="직사각형 363">
            <a:extLst>
              <a:ext uri="{FF2B5EF4-FFF2-40B4-BE49-F238E27FC236}">
                <a16:creationId xmlns:a16="http://schemas.microsoft.com/office/drawing/2014/main" id="{94CADD4B-65A9-2A42-B3AA-95E58FB9D21D}"/>
              </a:ext>
            </a:extLst>
          </p:cNvPr>
          <p:cNvSpPr/>
          <p:nvPr/>
        </p:nvSpPr>
        <p:spPr>
          <a:xfrm>
            <a:off x="4649734" y="3845067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⋯</a:t>
            </a:r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직사각형 78">
            <a:extLst>
              <a:ext uri="{FF2B5EF4-FFF2-40B4-BE49-F238E27FC236}">
                <a16:creationId xmlns:a16="http://schemas.microsoft.com/office/drawing/2014/main" id="{1F9B973B-6048-4448-99CD-BF655DBF73D1}"/>
              </a:ext>
            </a:extLst>
          </p:cNvPr>
          <p:cNvSpPr/>
          <p:nvPr/>
        </p:nvSpPr>
        <p:spPr>
          <a:xfrm>
            <a:off x="3659817" y="2369707"/>
            <a:ext cx="1519718" cy="231944"/>
          </a:xfrm>
          <a:prstGeom prst="rect">
            <a:avLst/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39FD3E6-57A1-8449-BDFD-E51BA278F651}"/>
              </a:ext>
            </a:extLst>
          </p:cNvPr>
          <p:cNvSpPr txBox="1"/>
          <p:nvPr/>
        </p:nvSpPr>
        <p:spPr>
          <a:xfrm>
            <a:off x="5367788" y="2266324"/>
            <a:ext cx="153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SSD </a:t>
            </a:r>
          </a:p>
          <a:p>
            <a:pPr algn="ctr"/>
            <a:r>
              <a:rPr lang="en-CH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Controller</a:t>
            </a:r>
          </a:p>
        </p:txBody>
      </p:sp>
      <p:sp>
        <p:nvSpPr>
          <p:cNvPr id="68" name="직사각형 78">
            <a:extLst>
              <a:ext uri="{FF2B5EF4-FFF2-40B4-BE49-F238E27FC236}">
                <a16:creationId xmlns:a16="http://schemas.microsoft.com/office/drawing/2014/main" id="{66D1BBDE-9FEB-F646-8BD9-D0AF0957DF0D}"/>
              </a:ext>
            </a:extLst>
          </p:cNvPr>
          <p:cNvSpPr/>
          <p:nvPr/>
        </p:nvSpPr>
        <p:spPr>
          <a:xfrm>
            <a:off x="3825174" y="2451361"/>
            <a:ext cx="1519718" cy="231944"/>
          </a:xfrm>
          <a:prstGeom prst="rect">
            <a:avLst/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직사각형 78">
            <a:extLst>
              <a:ext uri="{FF2B5EF4-FFF2-40B4-BE49-F238E27FC236}">
                <a16:creationId xmlns:a16="http://schemas.microsoft.com/office/drawing/2014/main" id="{5FB8EDFB-2CD5-6547-A029-B7296B860EFD}"/>
              </a:ext>
            </a:extLst>
          </p:cNvPr>
          <p:cNvSpPr/>
          <p:nvPr/>
        </p:nvSpPr>
        <p:spPr>
          <a:xfrm>
            <a:off x="3927234" y="2549858"/>
            <a:ext cx="1519718" cy="231944"/>
          </a:xfrm>
          <a:prstGeom prst="rect">
            <a:avLst/>
          </a:prstGeom>
          <a:solidFill>
            <a:schemeClr val="bg2">
              <a:lumMod val="9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Cores</a:t>
            </a:r>
            <a:endParaRPr lang="ko-KR" altLang="en-US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560429B-FBAB-354F-9630-523F14590FC6}"/>
              </a:ext>
            </a:extLst>
          </p:cNvPr>
          <p:cNvCxnSpPr>
            <a:cxnSpLocks/>
          </p:cNvCxnSpPr>
          <p:nvPr/>
        </p:nvCxnSpPr>
        <p:spPr>
          <a:xfrm>
            <a:off x="3408034" y="3570128"/>
            <a:ext cx="0" cy="67442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F1C936-8C50-284D-8E0A-E3B0D1472124}"/>
              </a:ext>
            </a:extLst>
          </p:cNvPr>
          <p:cNvCxnSpPr>
            <a:cxnSpLocks/>
          </p:cNvCxnSpPr>
          <p:nvPr/>
        </p:nvCxnSpPr>
        <p:spPr>
          <a:xfrm>
            <a:off x="6513867" y="3560681"/>
            <a:ext cx="0" cy="674429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363">
            <a:extLst>
              <a:ext uri="{FF2B5EF4-FFF2-40B4-BE49-F238E27FC236}">
                <a16:creationId xmlns:a16="http://schemas.microsoft.com/office/drawing/2014/main" id="{A3BDFBAB-9A76-3A4F-A18D-4194E5507D24}"/>
              </a:ext>
            </a:extLst>
          </p:cNvPr>
          <p:cNvSpPr/>
          <p:nvPr/>
        </p:nvSpPr>
        <p:spPr>
          <a:xfrm>
            <a:off x="4649734" y="3845067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⋯</a:t>
            </a:r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A08F2FF-FDA3-6944-B8B0-3AFAD89EDDC0}"/>
              </a:ext>
            </a:extLst>
          </p:cNvPr>
          <p:cNvSpPr txBox="1"/>
          <p:nvPr/>
        </p:nvSpPr>
        <p:spPr>
          <a:xfrm rot="16200000">
            <a:off x="1734934" y="3013031"/>
            <a:ext cx="2549218" cy="537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CH" sz="20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MegIS-Enabled SSD </a:t>
            </a:r>
          </a:p>
          <a:p>
            <a:pPr algn="ctr">
              <a:lnSpc>
                <a:spcPct val="70000"/>
              </a:lnSpc>
            </a:pPr>
            <a:endParaRPr lang="en-CH" sz="2000" b="1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BF7D8A7-588E-CE41-9127-2BBECD1C1FCA}"/>
              </a:ext>
            </a:extLst>
          </p:cNvPr>
          <p:cNvCxnSpPr>
            <a:cxnSpLocks/>
          </p:cNvCxnSpPr>
          <p:nvPr/>
        </p:nvCxnSpPr>
        <p:spPr>
          <a:xfrm>
            <a:off x="6514748" y="3061895"/>
            <a:ext cx="0" cy="102608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8A20B564-6FD3-5B43-ADCC-7C363CBDA8F1}"/>
              </a:ext>
            </a:extLst>
          </p:cNvPr>
          <p:cNvSpPr/>
          <p:nvPr/>
        </p:nvSpPr>
        <p:spPr>
          <a:xfrm>
            <a:off x="3336732" y="2315196"/>
            <a:ext cx="797104" cy="553024"/>
          </a:xfrm>
          <a:prstGeom prst="roundRect">
            <a:avLst>
              <a:gd name="adj" fmla="val 16632"/>
            </a:avLst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CH" b="1" i="1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MegIS</a:t>
            </a:r>
          </a:p>
          <a:p>
            <a:pPr algn="ctr"/>
            <a:r>
              <a:rPr lang="en-CH" b="1" i="1" dirty="0">
                <a:solidFill>
                  <a:schemeClr val="bg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FTL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2F54877-8BC9-0D4E-BE68-0BEA8434F060}"/>
              </a:ext>
            </a:extLst>
          </p:cNvPr>
          <p:cNvSpPr/>
          <p:nvPr/>
        </p:nvSpPr>
        <p:spPr>
          <a:xfrm>
            <a:off x="6968654" y="3544990"/>
            <a:ext cx="1229298" cy="578367"/>
          </a:xfrm>
          <a:prstGeom prst="rect">
            <a:avLst/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b="1" i="1" dirty="0">
                <a:solidFill>
                  <a:schemeClr val="bg1"/>
                </a:solidFill>
                <a:latin typeface="Corbel" panose="020B0503020204020204" pitchFamily="34" charset="0"/>
              </a:rPr>
              <a:t>MegIS</a:t>
            </a:r>
          </a:p>
          <a:p>
            <a:pPr algn="ctr"/>
            <a:r>
              <a:rPr lang="en-CH" b="1" i="1" dirty="0">
                <a:solidFill>
                  <a:schemeClr val="bg1"/>
                </a:solidFill>
                <a:latin typeface="Corbel" panose="020B0503020204020204" pitchFamily="34" charset="0"/>
              </a:rPr>
              <a:t>Metadata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25DE917-2937-2146-95FD-AA551242F0E2}"/>
              </a:ext>
            </a:extLst>
          </p:cNvPr>
          <p:cNvCxnSpPr>
            <a:cxnSpLocks/>
          </p:cNvCxnSpPr>
          <p:nvPr/>
        </p:nvCxnSpPr>
        <p:spPr>
          <a:xfrm>
            <a:off x="3408034" y="2993399"/>
            <a:ext cx="0" cy="113081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ight Arrow 270">
            <a:extLst>
              <a:ext uri="{FF2B5EF4-FFF2-40B4-BE49-F238E27FC236}">
                <a16:creationId xmlns:a16="http://schemas.microsoft.com/office/drawing/2014/main" id="{B6D8188A-86DA-B040-9FFF-26FCB6F5794B}"/>
              </a:ext>
            </a:extLst>
          </p:cNvPr>
          <p:cNvSpPr/>
          <p:nvPr/>
        </p:nvSpPr>
        <p:spPr>
          <a:xfrm rot="16200000">
            <a:off x="6170604" y="3648428"/>
            <a:ext cx="391926" cy="192341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400" i="1">
              <a:latin typeface="Corbel" panose="020B0503020204020204" pitchFamily="34" charset="0"/>
            </a:endParaRPr>
          </a:p>
        </p:txBody>
      </p:sp>
      <p:sp>
        <p:nvSpPr>
          <p:cNvPr id="59" name="Right Arrow 270">
            <a:extLst>
              <a:ext uri="{FF2B5EF4-FFF2-40B4-BE49-F238E27FC236}">
                <a16:creationId xmlns:a16="http://schemas.microsoft.com/office/drawing/2014/main" id="{7C04FF88-32A2-A24D-8D51-99CA4646DCF3}"/>
              </a:ext>
            </a:extLst>
          </p:cNvPr>
          <p:cNvSpPr/>
          <p:nvPr/>
        </p:nvSpPr>
        <p:spPr>
          <a:xfrm rot="16200000">
            <a:off x="3372394" y="3649597"/>
            <a:ext cx="391926" cy="192341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400" i="1" dirty="0">
              <a:latin typeface="Corbel" panose="020B0503020204020204" pitchFamily="34" charset="0"/>
            </a:endParaRPr>
          </a:p>
        </p:txBody>
      </p:sp>
      <p:sp>
        <p:nvSpPr>
          <p:cNvPr id="60" name="Right Arrow 59">
            <a:extLst>
              <a:ext uri="{FF2B5EF4-FFF2-40B4-BE49-F238E27FC236}">
                <a16:creationId xmlns:a16="http://schemas.microsoft.com/office/drawing/2014/main" id="{188D29B9-4804-4543-A70F-1F69FCE7B03B}"/>
              </a:ext>
            </a:extLst>
          </p:cNvPr>
          <p:cNvSpPr/>
          <p:nvPr/>
        </p:nvSpPr>
        <p:spPr>
          <a:xfrm>
            <a:off x="1827862" y="2762705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 dirty="0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D912E586-2373-A948-97F9-A1DF6071F9AB}"/>
              </a:ext>
            </a:extLst>
          </p:cNvPr>
          <p:cNvSpPr/>
          <p:nvPr/>
        </p:nvSpPr>
        <p:spPr>
          <a:xfrm rot="10800000">
            <a:off x="1819369" y="3435404"/>
            <a:ext cx="824667" cy="274214"/>
          </a:xfrm>
          <a:prstGeom prst="rightArrow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i="1">
              <a:solidFill>
                <a:srgbClr val="7030A0"/>
              </a:solidFill>
              <a:latin typeface="Corbel" panose="020B0503020204020204" pitchFamily="34" charset="0"/>
            </a:endParaRPr>
          </a:p>
        </p:txBody>
      </p:sp>
      <p:pic>
        <p:nvPicPr>
          <p:cNvPr id="64" name="Graphic 63" descr="Gears">
            <a:extLst>
              <a:ext uri="{FF2B5EF4-FFF2-40B4-BE49-F238E27FC236}">
                <a16:creationId xmlns:a16="http://schemas.microsoft.com/office/drawing/2014/main" id="{1EA12A80-2966-9143-93DA-62D37E7BFA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689" y="2831751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65" name="Graphic 64" descr="Gears">
            <a:extLst>
              <a:ext uri="{FF2B5EF4-FFF2-40B4-BE49-F238E27FC236}">
                <a16:creationId xmlns:a16="http://schemas.microsoft.com/office/drawing/2014/main" id="{B95595D7-3CE1-2244-B3A1-B189597ED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15" y="2774130"/>
            <a:ext cx="914400" cy="914400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C48594D-229F-2E4F-AB9E-0142CC57C9CA}"/>
              </a:ext>
            </a:extLst>
          </p:cNvPr>
          <p:cNvGrpSpPr/>
          <p:nvPr/>
        </p:nvGrpSpPr>
        <p:grpSpPr>
          <a:xfrm>
            <a:off x="3172611" y="3308889"/>
            <a:ext cx="3569766" cy="1067027"/>
            <a:chOff x="3172611" y="5108429"/>
            <a:chExt cx="3569766" cy="1067027"/>
          </a:xfrm>
        </p:grpSpPr>
        <p:sp>
          <p:nvSpPr>
            <p:cNvPr id="71" name="직사각형 78">
              <a:extLst>
                <a:ext uri="{FF2B5EF4-FFF2-40B4-BE49-F238E27FC236}">
                  <a16:creationId xmlns:a16="http://schemas.microsoft.com/office/drawing/2014/main" id="{87667484-CE28-424C-BE57-A7B1AC72EAB0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직사각형 78">
              <a:extLst>
                <a:ext uri="{FF2B5EF4-FFF2-40B4-BE49-F238E27FC236}">
                  <a16:creationId xmlns:a16="http://schemas.microsoft.com/office/drawing/2014/main" id="{58A4D594-9A99-FB41-AAB9-2E6E90677C66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직사각형 78">
              <a:extLst>
                <a:ext uri="{FF2B5EF4-FFF2-40B4-BE49-F238E27FC236}">
                  <a16:creationId xmlns:a16="http://schemas.microsoft.com/office/drawing/2014/main" id="{30F9A6F3-8BF3-EC46-A597-1D085672FBC9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직사각형 78">
              <a:extLst>
                <a:ext uri="{FF2B5EF4-FFF2-40B4-BE49-F238E27FC236}">
                  <a16:creationId xmlns:a16="http://schemas.microsoft.com/office/drawing/2014/main" id="{B35589E9-CE31-C640-B7E1-384D589239B6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842FB48-1197-5D43-BC5B-3BD922FE9DF3}"/>
              </a:ext>
            </a:extLst>
          </p:cNvPr>
          <p:cNvSpPr/>
          <p:nvPr/>
        </p:nvSpPr>
        <p:spPr>
          <a:xfrm>
            <a:off x="79798" y="5504411"/>
            <a:ext cx="8962739" cy="853441"/>
          </a:xfrm>
          <a:prstGeom prst="roundRect">
            <a:avLst>
              <a:gd name="adj" fmla="val 10953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Data mapping scheme and Flash Translation Layer (FTL)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Specialize to the characteristics of metagenomic analysis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Leverage the SSD’s full internal bandwidth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EEC46954-54C7-C24D-89D1-623EC43F8C5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99BFE44-0408-1C4F-BE6E-21139D117DEB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28506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6AC8AB3-DD91-5A43-84DA-3F09AE325F24}"/>
              </a:ext>
            </a:extLst>
          </p:cNvPr>
          <p:cNvSpPr/>
          <p:nvPr/>
        </p:nvSpPr>
        <p:spPr>
          <a:xfrm>
            <a:off x="-28764" y="4566703"/>
            <a:ext cx="9143999" cy="88816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9E9028A9-839E-8F43-B5FC-23C302E73769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C9FB57D0-4689-5344-9D4B-7959BBC061C6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0BE1CF2-37DC-274E-8B22-B10C1BD001AF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5" name="직사각형 78">
            <a:extLst>
              <a:ext uri="{FF2B5EF4-FFF2-40B4-BE49-F238E27FC236}">
                <a16:creationId xmlns:a16="http://schemas.microsoft.com/office/drawing/2014/main" id="{B4333B67-197B-EA44-BA13-C61FA34AF5AB}"/>
              </a:ext>
            </a:extLst>
          </p:cNvPr>
          <p:cNvSpPr/>
          <p:nvPr/>
        </p:nvSpPr>
        <p:spPr>
          <a:xfrm>
            <a:off x="5934877" y="297945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직사각형 78">
            <a:extLst>
              <a:ext uri="{FF2B5EF4-FFF2-40B4-BE49-F238E27FC236}">
                <a16:creationId xmlns:a16="http://schemas.microsoft.com/office/drawing/2014/main" id="{14D37576-0270-C547-AA3D-0EF2A00F6DCD}"/>
              </a:ext>
            </a:extLst>
          </p:cNvPr>
          <p:cNvSpPr/>
          <p:nvPr/>
        </p:nvSpPr>
        <p:spPr>
          <a:xfrm>
            <a:off x="3202311" y="300012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AEF2AA-DFB3-F19A-5D22-93BEBC31A5CF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1B39D736-66D4-0B10-4C7F-BC1DF3824823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F3F090C6-B98C-B364-357B-E584E3EF896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3C24844F-6172-1C26-8A1B-184265E005EB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D6BC8158-2C08-FC5F-8C16-654C576D64C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206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E9A6-1332-FE46-8BA5-7AF826E62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2" y="782953"/>
            <a:ext cx="8867700" cy="6186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b="1" dirty="0">
                <a:solidFill>
                  <a:schemeClr val="accent5"/>
                </a:solidFill>
              </a:rPr>
              <a:t>Performance, Energy, and Power Analysis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800" b="1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B13176-62EF-0444-8525-9B46C38F6FA9}"/>
              </a:ext>
            </a:extLst>
          </p:cNvPr>
          <p:cNvSpPr txBox="1">
            <a:spLocks/>
          </p:cNvSpPr>
          <p:nvPr/>
        </p:nvSpPr>
        <p:spPr>
          <a:xfrm>
            <a:off x="138150" y="3269789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B38606"/>
                </a:solidFill>
              </a:rPr>
              <a:t>Baseline Comparison Points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Performance-optimized software</a:t>
            </a:r>
            <a:r>
              <a:rPr lang="en-GB" sz="2000" dirty="0"/>
              <a:t>, Kraken2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Biology’19]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Accuracy-optimized software</a:t>
            </a:r>
            <a:r>
              <a:rPr lang="en-GB" sz="2000" dirty="0"/>
              <a:t>, </a:t>
            </a:r>
            <a:r>
              <a:rPr lang="en-GB" sz="2000" dirty="0" err="1"/>
              <a:t>Metalign</a:t>
            </a:r>
            <a:r>
              <a:rPr lang="en-GB" sz="2000" dirty="0"/>
              <a:t>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Biology’20]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PIM hardware-accelerated tool </a:t>
            </a:r>
            <a:r>
              <a:rPr lang="en-GB" sz="2000" dirty="0"/>
              <a:t>(using processing-in-memory), Sieve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[ISCA’21]</a:t>
            </a:r>
            <a:endParaRPr lang="en-GB" sz="1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1D9B45-2A07-5C4B-8DA9-83FC78275922}"/>
              </a:ext>
            </a:extLst>
          </p:cNvPr>
          <p:cNvSpPr txBox="1">
            <a:spLocks/>
          </p:cNvSpPr>
          <p:nvPr/>
        </p:nvSpPr>
        <p:spPr>
          <a:xfrm>
            <a:off x="138150" y="5053806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GB" sz="2400" b="1" dirty="0">
                <a:solidFill>
                  <a:srgbClr val="C812BD"/>
                </a:solidFill>
              </a:rPr>
              <a:t>SSD Configurations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SSD-C: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SATA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3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0.5</a:t>
            </a:r>
            <a:r>
              <a:rPr lang="en-GB" sz="2000" dirty="0">
                <a:solidFill>
                  <a:srgbClr val="CC7BF3"/>
                </a:solidFill>
              </a:rPr>
              <a:t> GB/s</a:t>
            </a:r>
            <a:r>
              <a:rPr lang="en-GB" sz="2000" dirty="0">
                <a:solidFill>
                  <a:srgbClr val="D883FF"/>
                </a:solidFill>
              </a:rPr>
              <a:t> </a:t>
            </a:r>
            <a:r>
              <a:rPr lang="en-GB" sz="2000" dirty="0"/>
              <a:t>sequential read bandwidth)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SSD-P: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4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7</a:t>
            </a:r>
            <a:r>
              <a:rPr lang="en-GB" sz="2000" dirty="0">
                <a:solidFill>
                  <a:srgbClr val="CC7BF3"/>
                </a:solidFill>
              </a:rPr>
              <a:t> GB/s </a:t>
            </a:r>
            <a:r>
              <a:rPr lang="en-GB" sz="2000" dirty="0"/>
              <a:t>sequential read bandwidth)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9C1676-E33D-4E41-9F5A-1DCA6742E159}"/>
              </a:ext>
            </a:extLst>
          </p:cNvPr>
          <p:cNvSpPr/>
          <p:nvPr/>
        </p:nvSpPr>
        <p:spPr>
          <a:xfrm>
            <a:off x="216338" y="1331251"/>
            <a:ext cx="5719767" cy="1612976"/>
          </a:xfrm>
          <a:prstGeom prst="roundRect">
            <a:avLst>
              <a:gd name="adj" fmla="val 5305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Hardware Components</a:t>
            </a:r>
          </a:p>
          <a:p>
            <a:pPr marL="180000" indent="-18000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Synthesized Verilog model for the in-storage accelerators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MQSim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</a:t>
            </a:r>
            <a:r>
              <a:rPr lang="en-GB" i="1" dirty="0" err="1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Tavakkol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+, FAST’18]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operations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Ramulator</a:t>
            </a:r>
            <a:r>
              <a:rPr lang="en-GB" dirty="0"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[Kim+, CAL’15]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108E62-380A-8147-BE56-BCB5E800B902}"/>
              </a:ext>
            </a:extLst>
          </p:cNvPr>
          <p:cNvSpPr/>
          <p:nvPr/>
        </p:nvSpPr>
        <p:spPr>
          <a:xfrm>
            <a:off x="6056027" y="1331250"/>
            <a:ext cx="2871636" cy="1612977"/>
          </a:xfrm>
          <a:prstGeom prst="roundRect">
            <a:avLst>
              <a:gd name="adj" fmla="val 7738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Software Components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Measure on a real system: 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AMD® EPYC® host CPU with </a:t>
            </a:r>
            <a:r>
              <a:rPr lang="en-GB" dirty="0">
                <a:solidFill>
                  <a:schemeClr val="tx1"/>
                </a:solidFill>
              </a:rPr>
              <a:t>128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physical cores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TB host DRAM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636F93-8149-D18E-A48C-533DA963D07F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6" name="Arrow: Chevron 42">
              <a:extLst>
                <a:ext uri="{FF2B5EF4-FFF2-40B4-BE49-F238E27FC236}">
                  <a16:creationId xmlns:a16="http://schemas.microsoft.com/office/drawing/2014/main" id="{0282497E-1A0A-AC1D-C814-5CF2D096C22F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0" name="Arrow: Chevron 43">
              <a:extLst>
                <a:ext uri="{FF2B5EF4-FFF2-40B4-BE49-F238E27FC236}">
                  <a16:creationId xmlns:a16="http://schemas.microsoft.com/office/drawing/2014/main" id="{8234D451-BD8D-6B92-862D-696E528CEC3F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1" name="Arrow: Chevron 45">
              <a:extLst>
                <a:ext uri="{FF2B5EF4-FFF2-40B4-BE49-F238E27FC236}">
                  <a16:creationId xmlns:a16="http://schemas.microsoft.com/office/drawing/2014/main" id="{5693B3AA-E3DF-B9B2-25E3-C2D11404FA9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2" name="Arrow: Chevron 46">
              <a:extLst>
                <a:ext uri="{FF2B5EF4-FFF2-40B4-BE49-F238E27FC236}">
                  <a16:creationId xmlns:a16="http://schemas.microsoft.com/office/drawing/2014/main" id="{412C0A4B-9FE8-AD0D-85DB-D004B21661A8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62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 bldLvl="2"/>
      <p:bldP spid="8" grpId="0" build="p" bldLvl="2"/>
      <p:bldP spid="4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621F8-8752-A641-A7F8-4AC7491B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Speedup over Software </a:t>
            </a:r>
            <a:r>
              <a:rPr lang="en-CH" sz="2400" dirty="0"/>
              <a:t>(with Cost-Optimized SSD)</a:t>
            </a:r>
            <a:endParaRPr lang="en-CH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0E94CA-121B-A641-A120-8EDBA3BD0514}"/>
              </a:ext>
            </a:extLst>
          </p:cNvPr>
          <p:cNvGrpSpPr/>
          <p:nvPr/>
        </p:nvGrpSpPr>
        <p:grpSpPr>
          <a:xfrm>
            <a:off x="742489" y="1157249"/>
            <a:ext cx="4124195" cy="2902216"/>
            <a:chOff x="742489" y="1345434"/>
            <a:chExt cx="4124195" cy="290221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CB3C64E-32A6-BB4D-805B-A3DF5D9D03DB}"/>
                </a:ext>
              </a:extLst>
            </p:cNvPr>
            <p:cNvSpPr txBox="1"/>
            <p:nvPr/>
          </p:nvSpPr>
          <p:spPr>
            <a:xfrm>
              <a:off x="1572317" y="3878318"/>
              <a:ext cx="2731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Sample Genetic Diversity</a:t>
              </a:r>
              <a:endParaRPr lang="en-CH" sz="1600" b="1" dirty="0">
                <a:latin typeface="Corbel" panose="020B0503020204020204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2F2044B-3BD1-5A40-A75D-5C20FFA27692}"/>
                </a:ext>
              </a:extLst>
            </p:cNvPr>
            <p:cNvGrpSpPr/>
            <p:nvPr/>
          </p:nvGrpSpPr>
          <p:grpSpPr>
            <a:xfrm>
              <a:off x="742489" y="1345434"/>
              <a:ext cx="4124195" cy="2508544"/>
              <a:chOff x="742489" y="1345434"/>
              <a:chExt cx="4124195" cy="2508544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6AE386A-C9A9-5740-AC5A-70B5E57B4E29}"/>
                  </a:ext>
                </a:extLst>
              </p:cNvPr>
              <p:cNvSpPr/>
              <p:nvPr/>
            </p:nvSpPr>
            <p:spPr>
              <a:xfrm>
                <a:off x="3820105" y="1621089"/>
                <a:ext cx="887661" cy="17999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/>
              </a:p>
            </p:txBody>
          </p:sp>
          <p:graphicFrame>
            <p:nvGraphicFramePr>
              <p:cNvPr id="60" name="Chart 59">
                <a:extLst>
                  <a:ext uri="{FF2B5EF4-FFF2-40B4-BE49-F238E27FC236}">
                    <a16:creationId xmlns:a16="http://schemas.microsoft.com/office/drawing/2014/main" id="{82C52D0A-6721-6949-9487-5C857DE49D4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42489" y="1345434"/>
              <a:ext cx="4124195" cy="25085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A451487-EB6A-094A-AF12-EADE9AADBA7D}"/>
                  </a:ext>
                </a:extLst>
              </p:cNvPr>
              <p:cNvSpPr txBox="1"/>
              <p:nvPr/>
            </p:nvSpPr>
            <p:spPr>
              <a:xfrm>
                <a:off x="1172263" y="1569086"/>
                <a:ext cx="11517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i="1" dirty="0">
                    <a:solidFill>
                      <a:schemeClr val="accent1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SSD-C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AABC933A-F666-5E4D-9551-465071CF24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4254" y="1909995"/>
                <a:ext cx="0" cy="1227399"/>
              </a:xfrm>
              <a:prstGeom prst="straightConnector1">
                <a:avLst/>
              </a:prstGeom>
              <a:ln w="15875">
                <a:solidFill>
                  <a:srgbClr val="C813BD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DFFB455-423E-9949-9C48-50EF91969F5E}"/>
                  </a:ext>
                </a:extLst>
              </p:cNvPr>
              <p:cNvSpPr txBox="1"/>
              <p:nvPr/>
            </p:nvSpPr>
            <p:spPr>
              <a:xfrm rot="16200000">
                <a:off x="3804071" y="2284604"/>
                <a:ext cx="435135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813BD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5.8x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813B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25B911D-8820-DB4B-A370-BBDAA8309C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9446" y="1909995"/>
                <a:ext cx="436729" cy="0"/>
              </a:xfrm>
              <a:prstGeom prst="line">
                <a:avLst/>
              </a:prstGeom>
              <a:ln w="15875"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B9556FC6-E668-FA42-8B8D-CF209A0A65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0039" y="1934293"/>
                <a:ext cx="0" cy="1368794"/>
              </a:xfrm>
              <a:prstGeom prst="straightConnector1">
                <a:avLst/>
              </a:prstGeom>
              <a:ln w="15875">
                <a:solidFill>
                  <a:srgbClr val="DB742F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0A641F7-E931-3440-8A90-9B9CA3181AE8}"/>
                  </a:ext>
                </a:extLst>
              </p:cNvPr>
              <p:cNvSpPr txBox="1"/>
              <p:nvPr/>
            </p:nvSpPr>
            <p:spPr>
              <a:xfrm rot="16200000">
                <a:off x="3947075" y="2587064"/>
                <a:ext cx="562431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B742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14.9x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B742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7C9BF254-4D50-9A45-AEEB-86D359F76F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20105" y="1598961"/>
                <a:ext cx="0" cy="179994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245BE89-C33C-E24B-8830-731F147C8940}"/>
              </a:ext>
            </a:extLst>
          </p:cNvPr>
          <p:cNvSpPr/>
          <p:nvPr/>
        </p:nvSpPr>
        <p:spPr>
          <a:xfrm>
            <a:off x="742489" y="1319623"/>
            <a:ext cx="4544619" cy="2739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3B769C-583A-814B-8C10-C157D1F2AD78}"/>
              </a:ext>
            </a:extLst>
          </p:cNvPr>
          <p:cNvSpPr/>
          <p:nvPr/>
        </p:nvSpPr>
        <p:spPr>
          <a:xfrm>
            <a:off x="6772152" y="1416637"/>
            <a:ext cx="1839764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AACD3F7C-9123-E04C-83B3-761BA236799F}"/>
              </a:ext>
            </a:extLst>
          </p:cNvPr>
          <p:cNvGraphicFramePr>
            <a:graphicFrameLocks/>
          </p:cNvGraphicFramePr>
          <p:nvPr/>
        </p:nvGraphicFramePr>
        <p:xfrm>
          <a:off x="248501" y="1159379"/>
          <a:ext cx="8717335" cy="250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DABE9E3F-836A-034D-BBE3-6B70DA378548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1C89E6D-57B3-6C49-B044-C1F8049B09A8}"/>
              </a:ext>
            </a:extLst>
          </p:cNvPr>
          <p:cNvCxnSpPr>
            <a:cxnSpLocks/>
          </p:cNvCxnSpPr>
          <p:nvPr/>
        </p:nvCxnSpPr>
        <p:spPr>
          <a:xfrm flipV="1">
            <a:off x="7228776" y="1703410"/>
            <a:ext cx="0" cy="1227399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9CD6609-5A0B-6D43-AB99-DA2487D3F50E}"/>
              </a:ext>
            </a:extLst>
          </p:cNvPr>
          <p:cNvSpPr txBox="1"/>
          <p:nvPr/>
        </p:nvSpPr>
        <p:spPr>
          <a:xfrm rot="16200000">
            <a:off x="7011972" y="2018190"/>
            <a:ext cx="435135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5.8x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1172263" y="3689758"/>
            <a:ext cx="7459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F7D8BF2-18BF-004B-8E3D-D8696AFDD895}"/>
              </a:ext>
            </a:extLst>
          </p:cNvPr>
          <p:cNvCxnSpPr>
            <a:cxnSpLocks/>
          </p:cNvCxnSpPr>
          <p:nvPr/>
        </p:nvCxnSpPr>
        <p:spPr>
          <a:xfrm>
            <a:off x="7104830" y="1715133"/>
            <a:ext cx="841005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0DDC96C-B7E3-3042-A661-E1D5A7B5D47A}"/>
              </a:ext>
            </a:extLst>
          </p:cNvPr>
          <p:cNvCxnSpPr>
            <a:cxnSpLocks/>
          </p:cNvCxnSpPr>
          <p:nvPr/>
        </p:nvCxnSpPr>
        <p:spPr>
          <a:xfrm flipV="1">
            <a:off x="7687459" y="1705409"/>
            <a:ext cx="0" cy="1368794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EC42210-F527-7E4A-ADE5-9EF4DFCE468D}"/>
              </a:ext>
            </a:extLst>
          </p:cNvPr>
          <p:cNvSpPr txBox="1"/>
          <p:nvPr/>
        </p:nvSpPr>
        <p:spPr>
          <a:xfrm rot="16200000">
            <a:off x="7431400" y="2083587"/>
            <a:ext cx="562431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14.9x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6FCD3F2-D5CF-5F47-AB95-951E0EED3AC1}"/>
              </a:ext>
            </a:extLst>
          </p:cNvPr>
          <p:cNvCxnSpPr>
            <a:cxnSpLocks/>
          </p:cNvCxnSpPr>
          <p:nvPr/>
        </p:nvCxnSpPr>
        <p:spPr>
          <a:xfrm flipV="1">
            <a:off x="6765801" y="1416635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85ECA29F-5BBF-508F-EBDF-C1EA1B06BA0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ACF9824E-A6A9-7EDB-39CF-D75783F2DF8A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5" name="Arrow: Chevron 43">
              <a:extLst>
                <a:ext uri="{FF2B5EF4-FFF2-40B4-BE49-F238E27FC236}">
                  <a16:creationId xmlns:a16="http://schemas.microsoft.com/office/drawing/2014/main" id="{98CBF7EA-F208-2904-CB3D-59AEAC96577A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8" name="Arrow: Chevron 45">
              <a:extLst>
                <a:ext uri="{FF2B5EF4-FFF2-40B4-BE49-F238E27FC236}">
                  <a16:creationId xmlns:a16="http://schemas.microsoft.com/office/drawing/2014/main" id="{8F51B154-0D37-2890-BF77-1833060F3B5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9" name="Arrow: Chevron 46">
              <a:extLst>
                <a:ext uri="{FF2B5EF4-FFF2-40B4-BE49-F238E27FC236}">
                  <a16:creationId xmlns:a16="http://schemas.microsoft.com/office/drawing/2014/main" id="{B20B3545-6235-3CB5-C697-7C8107529844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280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Graphic spid="23" grpId="0" uiExpand="1">
        <p:bldSub>
          <a:bldChart bld="series"/>
        </p:bldSub>
      </p:bldGraphic>
      <p:bldP spid="37" grpId="0" animBg="1"/>
      <p:bldP spid="4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1165316" y="3689758"/>
            <a:ext cx="744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735555-25D2-AC4F-8A97-3E548F78B832}"/>
              </a:ext>
            </a:extLst>
          </p:cNvPr>
          <p:cNvSpPr/>
          <p:nvPr/>
        </p:nvSpPr>
        <p:spPr>
          <a:xfrm>
            <a:off x="6758338" y="1417695"/>
            <a:ext cx="1856752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4ADBEF5-BCAE-5F4B-A3EB-1C89D996B5C4}"/>
              </a:ext>
            </a:extLst>
          </p:cNvPr>
          <p:cNvCxnSpPr>
            <a:cxnSpLocks/>
          </p:cNvCxnSpPr>
          <p:nvPr/>
        </p:nvCxnSpPr>
        <p:spPr>
          <a:xfrm flipV="1">
            <a:off x="6771373" y="1403627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41925798-8C48-114C-BB3F-D6C813142D9E}"/>
              </a:ext>
            </a:extLst>
          </p:cNvPr>
          <p:cNvGraphicFramePr>
            <a:graphicFrameLocks/>
          </p:cNvGraphicFramePr>
          <p:nvPr/>
        </p:nvGraphicFramePr>
        <p:xfrm>
          <a:off x="838973" y="1121964"/>
          <a:ext cx="8090592" cy="250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B340014-3ACE-A94B-A358-156EE2874D83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702733E-4E88-B149-8BA0-ECACCF5ED903}"/>
              </a:ext>
            </a:extLst>
          </p:cNvPr>
          <p:cNvCxnSpPr>
            <a:cxnSpLocks/>
          </p:cNvCxnSpPr>
          <p:nvPr/>
        </p:nvCxnSpPr>
        <p:spPr>
          <a:xfrm flipV="1">
            <a:off x="7222955" y="2187891"/>
            <a:ext cx="0" cy="755190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4024B69-4A3E-424B-87C3-8C8EA00555B8}"/>
              </a:ext>
            </a:extLst>
          </p:cNvPr>
          <p:cNvSpPr txBox="1"/>
          <p:nvPr/>
        </p:nvSpPr>
        <p:spPr>
          <a:xfrm rot="16200000">
            <a:off x="7030648" y="2400742"/>
            <a:ext cx="3738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4.0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C4F67CE-E6F4-B849-8B2B-FAAD7DBDD50E}"/>
              </a:ext>
            </a:extLst>
          </p:cNvPr>
          <p:cNvCxnSpPr>
            <a:cxnSpLocks/>
          </p:cNvCxnSpPr>
          <p:nvPr/>
        </p:nvCxnSpPr>
        <p:spPr>
          <a:xfrm>
            <a:off x="7100709" y="2172725"/>
            <a:ext cx="86695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82AD82C-8561-E540-A48F-7B2179C9EC76}"/>
              </a:ext>
            </a:extLst>
          </p:cNvPr>
          <p:cNvCxnSpPr>
            <a:cxnSpLocks/>
          </p:cNvCxnSpPr>
          <p:nvPr/>
        </p:nvCxnSpPr>
        <p:spPr>
          <a:xfrm flipV="1">
            <a:off x="7697287" y="2150843"/>
            <a:ext cx="0" cy="946149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98B1CAD4-81EB-D846-AFFB-3F258050B3E6}"/>
              </a:ext>
            </a:extLst>
          </p:cNvPr>
          <p:cNvSpPr txBox="1"/>
          <p:nvPr/>
        </p:nvSpPr>
        <p:spPr>
          <a:xfrm rot="16200000">
            <a:off x="7432924" y="2459192"/>
            <a:ext cx="4907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12.1x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B4302A2-D3DC-0F49-A900-57384555A9B4}"/>
              </a:ext>
            </a:extLst>
          </p:cNvPr>
          <p:cNvSpPr/>
          <p:nvPr/>
        </p:nvSpPr>
        <p:spPr>
          <a:xfrm>
            <a:off x="0" y="5216027"/>
            <a:ext cx="9144000" cy="1156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MegIS improves performance on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cost-optimized and performance-optimized SSDs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D235DF-0923-3F4A-A5B2-C216D8FD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Speedup over Software </a:t>
            </a:r>
            <a:r>
              <a:rPr lang="en-CH" sz="2400" dirty="0"/>
              <a:t>(with Performance-Optimized SSD)</a:t>
            </a:r>
            <a:endParaRPr lang="en-CH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A90A89-A102-0220-D883-515C922A4A43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3" name="Arrow: Chevron 42">
              <a:extLst>
                <a:ext uri="{FF2B5EF4-FFF2-40B4-BE49-F238E27FC236}">
                  <a16:creationId xmlns:a16="http://schemas.microsoft.com/office/drawing/2014/main" id="{5BC2A979-3879-8984-3747-6564C9C51705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" name="Arrow: Chevron 43">
              <a:extLst>
                <a:ext uri="{FF2B5EF4-FFF2-40B4-BE49-F238E27FC236}">
                  <a16:creationId xmlns:a16="http://schemas.microsoft.com/office/drawing/2014/main" id="{B7B5172E-C614-5D16-51A2-195CF1FA238F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5" name="Arrow: Chevron 45">
              <a:extLst>
                <a:ext uri="{FF2B5EF4-FFF2-40B4-BE49-F238E27FC236}">
                  <a16:creationId xmlns:a16="http://schemas.microsoft.com/office/drawing/2014/main" id="{759E7E2B-F43E-09AA-9F0E-64C177DD3F1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8" name="Arrow: Chevron 46">
              <a:extLst>
                <a:ext uri="{FF2B5EF4-FFF2-40B4-BE49-F238E27FC236}">
                  <a16:creationId xmlns:a16="http://schemas.microsoft.com/office/drawing/2014/main" id="{F7688BDB-07BD-436D-F8E1-689C4B7E4D3F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2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D976D2-2EDE-C442-8A2D-BDF924CCDF1D}"/>
              </a:ext>
            </a:extLst>
          </p:cNvPr>
          <p:cNvSpPr/>
          <p:nvPr/>
        </p:nvSpPr>
        <p:spPr>
          <a:xfrm>
            <a:off x="7728167" y="1681316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5A243D-3C64-314C-BB95-94CE65398D23}"/>
              </a:ext>
            </a:extLst>
          </p:cNvPr>
          <p:cNvSpPr/>
          <p:nvPr/>
        </p:nvSpPr>
        <p:spPr>
          <a:xfrm>
            <a:off x="3533508" y="1687913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4056B9-C5A4-4642-8B19-60C5BA863B82}"/>
              </a:ext>
            </a:extLst>
          </p:cNvPr>
          <p:cNvCxnSpPr>
            <a:cxnSpLocks/>
          </p:cNvCxnSpPr>
          <p:nvPr/>
        </p:nvCxnSpPr>
        <p:spPr>
          <a:xfrm flipV="1">
            <a:off x="3785700" y="1951881"/>
            <a:ext cx="0" cy="1155868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456F9C1-9450-014F-ACE8-FA5375B22789}"/>
              </a:ext>
            </a:extLst>
          </p:cNvPr>
          <p:cNvSpPr txBox="1"/>
          <p:nvPr/>
        </p:nvSpPr>
        <p:spPr>
          <a:xfrm rot="16200000">
            <a:off x="3414958" y="2434526"/>
            <a:ext cx="4907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4.9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82E2A88-BBFB-8845-AE79-B4A95FAC4335}"/>
              </a:ext>
            </a:extLst>
          </p:cNvPr>
          <p:cNvGraphicFramePr>
            <a:graphicFrameLocks/>
          </p:cNvGraphicFramePr>
          <p:nvPr/>
        </p:nvGraphicFramePr>
        <p:xfrm>
          <a:off x="737076" y="1472036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C348AE-9BE2-2A4B-8E09-097659438226}"/>
              </a:ext>
            </a:extLst>
          </p:cNvPr>
          <p:cNvGraphicFramePr>
            <a:graphicFrameLocks/>
          </p:cNvGraphicFramePr>
          <p:nvPr/>
        </p:nvGraphicFramePr>
        <p:xfrm>
          <a:off x="4922210" y="1467411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DE9DA3-471A-174B-BB7E-5E5A8292A4D6}"/>
              </a:ext>
            </a:extLst>
          </p:cNvPr>
          <p:cNvSpPr txBox="1"/>
          <p:nvPr/>
        </p:nvSpPr>
        <p:spPr>
          <a:xfrm rot="16200000">
            <a:off x="-814605" y="2394129"/>
            <a:ext cx="277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69339-7856-0A4A-9462-195656FD4C75}"/>
              </a:ext>
            </a:extLst>
          </p:cNvPr>
          <p:cNvSpPr txBox="1"/>
          <p:nvPr/>
        </p:nvSpPr>
        <p:spPr>
          <a:xfrm>
            <a:off x="1143779" y="1637078"/>
            <a:ext cx="1096792" cy="45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3CE357-EACE-8448-8749-9EF89EC635D5}"/>
              </a:ext>
            </a:extLst>
          </p:cNvPr>
          <p:cNvCxnSpPr>
            <a:cxnSpLocks/>
          </p:cNvCxnSpPr>
          <p:nvPr/>
        </p:nvCxnSpPr>
        <p:spPr>
          <a:xfrm flipH="1">
            <a:off x="7718642" y="1684491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650C006-E3F8-4B47-B3DE-03EB2640C090}"/>
              </a:ext>
            </a:extLst>
          </p:cNvPr>
          <p:cNvCxnSpPr>
            <a:cxnSpLocks/>
          </p:cNvCxnSpPr>
          <p:nvPr/>
        </p:nvCxnSpPr>
        <p:spPr>
          <a:xfrm flipH="1">
            <a:off x="3523983" y="1678562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34C8D8-6A86-FC49-A730-3E3E547B0B84}"/>
              </a:ext>
            </a:extLst>
          </p:cNvPr>
          <p:cNvGrpSpPr/>
          <p:nvPr/>
        </p:nvGrpSpPr>
        <p:grpSpPr>
          <a:xfrm>
            <a:off x="1135129" y="1168680"/>
            <a:ext cx="3180029" cy="369332"/>
            <a:chOff x="1135129" y="1421165"/>
            <a:chExt cx="3180029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43AD82-F051-5448-9C9F-37D4E55965C8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7B186E-686A-A748-8537-6AA2B95FDD0D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EA7E51-7014-9240-861C-D200BF2647D2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2D2A688-4534-8C4C-8352-7C14C1F88251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6852337-879C-FF4B-9EFE-0C57DD64339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702D251-6EB3-E841-B696-272B85E6B378}"/>
              </a:ext>
            </a:extLst>
          </p:cNvPr>
          <p:cNvCxnSpPr>
            <a:cxnSpLocks/>
          </p:cNvCxnSpPr>
          <p:nvPr/>
        </p:nvCxnSpPr>
        <p:spPr>
          <a:xfrm flipV="1">
            <a:off x="7978552" y="2273288"/>
            <a:ext cx="0" cy="514273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9A49EEA-4306-1C4A-8194-3D121DEAE8C6}"/>
              </a:ext>
            </a:extLst>
          </p:cNvPr>
          <p:cNvSpPr txBox="1"/>
          <p:nvPr/>
        </p:nvSpPr>
        <p:spPr>
          <a:xfrm rot="16200000">
            <a:off x="7339224" y="2403433"/>
            <a:ext cx="968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D3DC33-A41B-B046-8A9A-AD812F8807D0}"/>
              </a:ext>
            </a:extLst>
          </p:cNvPr>
          <p:cNvSpPr txBox="1"/>
          <p:nvPr/>
        </p:nvSpPr>
        <p:spPr>
          <a:xfrm>
            <a:off x="5333766" y="1637078"/>
            <a:ext cx="109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57D037-BA05-0649-BB7E-00D81A0AE0AA}"/>
              </a:ext>
            </a:extLst>
          </p:cNvPr>
          <p:cNvSpPr txBox="1"/>
          <p:nvPr/>
        </p:nvSpPr>
        <p:spPr>
          <a:xfrm>
            <a:off x="1382061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A64E6F-E310-AE47-9501-B56EFE138873}"/>
              </a:ext>
            </a:extLst>
          </p:cNvPr>
          <p:cNvSpPr txBox="1"/>
          <p:nvPr/>
        </p:nvSpPr>
        <p:spPr>
          <a:xfrm>
            <a:off x="5545289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3FEB392-F5CD-BF47-8326-685FFE14F3E3}"/>
              </a:ext>
            </a:extLst>
          </p:cNvPr>
          <p:cNvGrpSpPr/>
          <p:nvPr/>
        </p:nvGrpSpPr>
        <p:grpSpPr>
          <a:xfrm>
            <a:off x="5333766" y="1168680"/>
            <a:ext cx="3180029" cy="369332"/>
            <a:chOff x="1135129" y="1421165"/>
            <a:chExt cx="3180029" cy="3693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8F355D3-0F3D-8947-B942-7A57E6B130BD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F4512D5-86CA-8646-98B8-D76CB79BFE53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BBBF39-E4CA-EE4E-B0B9-B5A62AD67140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22253F7-DBB2-E14F-9235-4BF0B05AC323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76D1E46-0846-D143-9C9C-667835C4FBB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2949E2D6-74FE-E343-B9EC-D9C3FFC82441}"/>
              </a:ext>
            </a:extLst>
          </p:cNvPr>
          <p:cNvSpPr/>
          <p:nvPr/>
        </p:nvSpPr>
        <p:spPr>
          <a:xfrm>
            <a:off x="0" y="4785879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the </a:t>
            </a:r>
            <a:r>
              <a:rPr lang="en-GB" sz="280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E48871AB-A931-094C-80D6-574E4A09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solidFill>
            <a:srgbClr val="FAF8F5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000" b="1" i="0" u="none" strike="noStrike" kern="1200" cap="none" spc="0" normalizeH="0" baseline="0" noProof="0" dirty="0">
                <a:ln>
                  <a:noFill/>
                </a:ln>
                <a:solidFill>
                  <a:srgbClr val="2E6F69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Speedup over the PIM Hardware Baseline</a:t>
            </a:r>
            <a:endParaRPr lang="en-CH" sz="3000" dirty="0">
              <a:solidFill>
                <a:srgbClr val="2E6F6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0340CF3-D8E8-A679-E77B-67848C06827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3" name="Arrow: Chevron 42">
              <a:extLst>
                <a:ext uri="{FF2B5EF4-FFF2-40B4-BE49-F238E27FC236}">
                  <a16:creationId xmlns:a16="http://schemas.microsoft.com/office/drawing/2014/main" id="{D85A40F5-97D4-8443-AF53-FDED805BE341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8" name="Arrow: Chevron 43">
              <a:extLst>
                <a:ext uri="{FF2B5EF4-FFF2-40B4-BE49-F238E27FC236}">
                  <a16:creationId xmlns:a16="http://schemas.microsoft.com/office/drawing/2014/main" id="{75D21E69-C889-6B73-1CA5-F10447F1F2E2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ECBCAACD-7067-017E-1F60-EB527E3C915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48DF2A69-54EA-7122-1306-6C1468D6D4DE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6271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E15C9-A6DD-614C-91E9-CB17C96CA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684"/>
            <a:ext cx="8798061" cy="601390"/>
          </a:xfrm>
        </p:spPr>
        <p:txBody>
          <a:bodyPr/>
          <a:lstStyle/>
          <a:p>
            <a:r>
              <a:rPr lang="en-CH" sz="2400" dirty="0"/>
              <a:t>On average across different input sets and SSDs</a:t>
            </a:r>
          </a:p>
          <a:p>
            <a:endParaRPr lang="en-CH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38F475A-5E16-4946-AC40-A1BB808A4B03}"/>
              </a:ext>
            </a:extLst>
          </p:cNvPr>
          <p:cNvGraphicFramePr>
            <a:graphicFrameLocks/>
          </p:cNvGraphicFramePr>
          <p:nvPr/>
        </p:nvGraphicFramePr>
        <p:xfrm>
          <a:off x="1324224" y="1511074"/>
          <a:ext cx="7014576" cy="3003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B7952F-4C1F-0E41-8095-74D13B2FC2FE}"/>
              </a:ext>
            </a:extLst>
          </p:cNvPr>
          <p:cNvSpPr txBox="1"/>
          <p:nvPr/>
        </p:nvSpPr>
        <p:spPr>
          <a:xfrm rot="16200000">
            <a:off x="-480696" y="2578298"/>
            <a:ext cx="2780777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GeoMean Energy Reduction</a:t>
            </a:r>
          </a:p>
          <a:p>
            <a:pPr algn="ctr"/>
            <a:r>
              <a:rPr lang="en-CH" b="1" dirty="0">
                <a:latin typeface="Corbel" panose="020B0503020204020204" pitchFamily="34" charset="0"/>
              </a:rPr>
              <a:t>(Higher is Better)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4C737-6FEA-2246-8D04-9675BCD2241A}"/>
              </a:ext>
            </a:extLst>
          </p:cNvPr>
          <p:cNvSpPr/>
          <p:nvPr/>
        </p:nvSpPr>
        <p:spPr>
          <a:xfrm>
            <a:off x="0" y="4747923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energy reduction over </a:t>
            </a:r>
          </a:p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Performance-Optimized</a:t>
            </a:r>
            <a:r>
              <a:rPr lang="en-CH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  <a:r>
              <a:rPr lang="en-CH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rgbClr val="DB742F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 and </a:t>
            </a:r>
            <a:r>
              <a:rPr lang="en-GB" sz="235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350" b="1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baselines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E46513-A638-C740-B242-5F6A7C513128}"/>
              </a:ext>
            </a:extLst>
          </p:cNvPr>
          <p:cNvCxnSpPr>
            <a:cxnSpLocks/>
          </p:cNvCxnSpPr>
          <p:nvPr/>
        </p:nvCxnSpPr>
        <p:spPr>
          <a:xfrm flipV="1">
            <a:off x="2536132" y="1950787"/>
            <a:ext cx="0" cy="1658031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AC154CB-9114-3544-9CEC-75361288F786}"/>
              </a:ext>
            </a:extLst>
          </p:cNvPr>
          <p:cNvSpPr txBox="1"/>
          <p:nvPr/>
        </p:nvSpPr>
        <p:spPr>
          <a:xfrm rot="16200000">
            <a:off x="2308736" y="2235101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C813BD"/>
                </a:solidFill>
                <a:latin typeface="Calibri" panose="020F0502020204030204"/>
              </a:rPr>
              <a:t>5.4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ED5D0C-E127-AA45-85BB-5D0CB7293B6F}"/>
              </a:ext>
            </a:extLst>
          </p:cNvPr>
          <p:cNvCxnSpPr>
            <a:cxnSpLocks/>
          </p:cNvCxnSpPr>
          <p:nvPr/>
        </p:nvCxnSpPr>
        <p:spPr>
          <a:xfrm>
            <a:off x="2163468" y="1950787"/>
            <a:ext cx="4980561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72BED7-0A92-2645-A423-633BFD3B22F7}"/>
              </a:ext>
            </a:extLst>
          </p:cNvPr>
          <p:cNvCxnSpPr>
            <a:cxnSpLocks/>
          </p:cNvCxnSpPr>
          <p:nvPr/>
        </p:nvCxnSpPr>
        <p:spPr>
          <a:xfrm flipV="1">
            <a:off x="4151870" y="1967145"/>
            <a:ext cx="0" cy="1882361"/>
          </a:xfrm>
          <a:prstGeom prst="straightConnector1">
            <a:avLst/>
          </a:prstGeom>
          <a:ln w="15875">
            <a:solidFill>
              <a:srgbClr val="DB742F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F6B11B6-4049-B842-845B-BF613047B3B3}"/>
              </a:ext>
            </a:extLst>
          </p:cNvPr>
          <p:cNvSpPr txBox="1"/>
          <p:nvPr/>
        </p:nvSpPr>
        <p:spPr>
          <a:xfrm rot="16200000">
            <a:off x="3832152" y="2306140"/>
            <a:ext cx="58472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DB742F"/>
                </a:solidFill>
                <a:latin typeface="Calibri" panose="020F0502020204030204"/>
              </a:rPr>
              <a:t>15.2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DB742F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DB74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648080-A72B-CE45-9DEC-DAC2BC1670B1}"/>
              </a:ext>
            </a:extLst>
          </p:cNvPr>
          <p:cNvCxnSpPr>
            <a:cxnSpLocks/>
          </p:cNvCxnSpPr>
          <p:nvPr/>
        </p:nvCxnSpPr>
        <p:spPr>
          <a:xfrm flipV="1">
            <a:off x="5769935" y="1950787"/>
            <a:ext cx="0" cy="958662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E1419C1-DA6A-8F47-8864-B7672570EC50}"/>
              </a:ext>
            </a:extLst>
          </p:cNvPr>
          <p:cNvSpPr txBox="1"/>
          <p:nvPr/>
        </p:nvSpPr>
        <p:spPr>
          <a:xfrm rot="16200000">
            <a:off x="5547208" y="223510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01E3EC5-2D00-D84B-BC50-6509DDF63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solidFill>
            <a:srgbClr val="FAF8F5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srgbClr val="2E6F69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Reduction in Energy Consumption</a:t>
            </a:r>
            <a:endParaRPr lang="en-CH" dirty="0">
              <a:solidFill>
                <a:srgbClr val="2E6F69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187E99F-3D4B-D044-A03E-A2BBADF33857}"/>
              </a:ext>
            </a:extLst>
          </p:cNvPr>
          <p:cNvSpPr/>
          <p:nvPr/>
        </p:nvSpPr>
        <p:spPr>
          <a:xfrm>
            <a:off x="3644243" y="1511074"/>
            <a:ext cx="1017581" cy="3003114"/>
          </a:xfrm>
          <a:prstGeom prst="roundRect">
            <a:avLst/>
          </a:prstGeom>
          <a:noFill/>
          <a:ln w="38100">
            <a:solidFill>
              <a:srgbClr val="0432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A05963-E0CB-4D48-8B31-1D3BEB052E0B}"/>
              </a:ext>
            </a:extLst>
          </p:cNvPr>
          <p:cNvSpPr txBox="1"/>
          <p:nvPr/>
        </p:nvSpPr>
        <p:spPr>
          <a:xfrm>
            <a:off x="7723077" y="818155"/>
            <a:ext cx="1348617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CH" sz="2400" b="1" i="1" dirty="0">
                <a:solidFill>
                  <a:srgbClr val="0432FF"/>
                </a:solidFill>
                <a:latin typeface="Corbel" panose="020B0503020204020204" pitchFamily="34" charset="0"/>
              </a:rPr>
              <a:t>Same </a:t>
            </a:r>
          </a:p>
          <a:p>
            <a:pPr algn="ctr"/>
            <a:r>
              <a:rPr lang="en-CH" sz="2400" b="1" i="1" dirty="0">
                <a:solidFill>
                  <a:srgbClr val="0432FF"/>
                </a:solidFill>
                <a:latin typeface="Corbel" panose="020B0503020204020204" pitchFamily="34" charset="0"/>
              </a:rPr>
              <a:t>accuracy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17E30C8D-DB76-A44A-BB78-A8B943DA1DF2}"/>
              </a:ext>
            </a:extLst>
          </p:cNvPr>
          <p:cNvCxnSpPr>
            <a:cxnSpLocks/>
          </p:cNvCxnSpPr>
          <p:nvPr/>
        </p:nvCxnSpPr>
        <p:spPr>
          <a:xfrm flipV="1">
            <a:off x="4713382" y="1047762"/>
            <a:ext cx="3009694" cy="601391"/>
          </a:xfrm>
          <a:prstGeom prst="curvedConnector3">
            <a:avLst>
              <a:gd name="adj1" fmla="val 62153"/>
            </a:avLst>
          </a:prstGeom>
          <a:ln w="15875">
            <a:solidFill>
              <a:srgbClr val="0432FF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466230F0-F2AE-724D-B455-1B062E46C3C3}"/>
              </a:ext>
            </a:extLst>
          </p:cNvPr>
          <p:cNvCxnSpPr>
            <a:cxnSpLocks/>
            <a:endCxn id="22" idx="1"/>
          </p:cNvCxnSpPr>
          <p:nvPr/>
        </p:nvCxnSpPr>
        <p:spPr>
          <a:xfrm rot="5400000" flipH="1" flipV="1">
            <a:off x="7193825" y="1421535"/>
            <a:ext cx="717133" cy="341372"/>
          </a:xfrm>
          <a:prstGeom prst="curvedConnector2">
            <a:avLst/>
          </a:prstGeom>
          <a:ln w="15875">
            <a:solidFill>
              <a:srgbClr val="0432FF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6DA50E0E-3192-4360-7D0E-5C1B9F8A544A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B9525E99-C0E6-658D-476C-84118D897832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3" name="Arrow: Chevron 43">
              <a:extLst>
                <a:ext uri="{FF2B5EF4-FFF2-40B4-BE49-F238E27FC236}">
                  <a16:creationId xmlns:a16="http://schemas.microsoft.com/office/drawing/2014/main" id="{A7DE339C-AAFD-C6DF-0B56-613DBEEBC065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4B0BD506-EE9F-91C3-B155-BC66780925CC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9" name="Arrow: Chevron 46">
              <a:extLst>
                <a:ext uri="{FF2B5EF4-FFF2-40B4-BE49-F238E27FC236}">
                  <a16:creationId xmlns:a16="http://schemas.microsoft.com/office/drawing/2014/main" id="{42404860-5D8C-9FB0-B156-0CBBAF101022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721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F0B-17AA-4B4A-B19A-F926192A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Accuracy, Area,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8DB41-A619-A04A-A04A-0D5A45CB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13432"/>
            <a:ext cx="9261231" cy="2405725"/>
          </a:xfrm>
        </p:spPr>
        <p:txBody>
          <a:bodyPr/>
          <a:lstStyle/>
          <a:p>
            <a:pPr marL="0" indent="0">
              <a:buNone/>
            </a:pPr>
            <a:r>
              <a:rPr lang="en-CH" b="1" u="sng" dirty="0">
                <a:solidFill>
                  <a:srgbClr val="0432FF"/>
                </a:solidFill>
              </a:rPr>
              <a:t>Accuracy</a:t>
            </a:r>
            <a:endParaRPr lang="en-CH" sz="3200" b="1" u="sng" dirty="0">
              <a:solidFill>
                <a:srgbClr val="0432FF"/>
              </a:solidFill>
            </a:endParaRPr>
          </a:p>
          <a:p>
            <a:r>
              <a:rPr lang="en-CH" sz="2400" b="1" dirty="0">
                <a:solidFill>
                  <a:srgbClr val="629B3C"/>
                </a:solidFill>
              </a:rPr>
              <a:t>Same accuracy </a:t>
            </a:r>
            <a:r>
              <a:rPr lang="en-CH" sz="2400" dirty="0"/>
              <a:t>as the </a:t>
            </a:r>
            <a:r>
              <a:rPr lang="en-CH" sz="2400" b="1" dirty="0">
                <a:solidFill>
                  <a:schemeClr val="accent2"/>
                </a:solidFill>
              </a:rPr>
              <a:t>accuracy-optimized</a:t>
            </a:r>
            <a:r>
              <a:rPr lang="en-CH" sz="2400" dirty="0"/>
              <a:t> baseline</a:t>
            </a:r>
          </a:p>
          <a:p>
            <a:r>
              <a:rPr lang="en-CH" sz="2400" b="1" dirty="0">
                <a:solidFill>
                  <a:srgbClr val="629B3C"/>
                </a:solidFill>
              </a:rPr>
              <a:t>Significantly higher accuracy </a:t>
            </a:r>
            <a:r>
              <a:rPr lang="en-CH" sz="2400" dirty="0"/>
              <a:t>than the </a:t>
            </a:r>
            <a:r>
              <a:rPr lang="en-CH" sz="2400" b="1" dirty="0">
                <a:solidFill>
                  <a:srgbClr val="C812BD"/>
                </a:solidFill>
              </a:rPr>
              <a:t>performance-optimized</a:t>
            </a:r>
            <a:r>
              <a:rPr lang="en-CH" sz="2400" b="1" dirty="0">
                <a:solidFill>
                  <a:schemeClr val="accent2"/>
                </a:solidFill>
              </a:rPr>
              <a:t> </a:t>
            </a:r>
            <a:r>
              <a:rPr lang="en-CH" sz="2400" dirty="0"/>
              <a:t>and </a:t>
            </a:r>
            <a:r>
              <a:rPr lang="en-CH" sz="2400" b="1" dirty="0">
                <a:solidFill>
                  <a:srgbClr val="7030A0"/>
                </a:solidFill>
              </a:rPr>
              <a:t>PIM</a:t>
            </a:r>
            <a:r>
              <a:rPr lang="en-CH" sz="2400" dirty="0"/>
              <a:t> baselines</a:t>
            </a:r>
          </a:p>
          <a:p>
            <a:pPr lvl="1"/>
            <a:r>
              <a:rPr lang="en-GB" dirty="0">
                <a:latin typeface="+mn-lt"/>
              </a:rPr>
              <a:t>4.6 – 5.2× </a:t>
            </a:r>
            <a:r>
              <a:rPr lang="en-GB" dirty="0"/>
              <a:t>higher F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score</a:t>
            </a:r>
          </a:p>
          <a:p>
            <a:pPr lvl="1"/>
            <a:r>
              <a:rPr lang="en-GB" dirty="0">
                <a:latin typeface="+mn-lt"/>
              </a:rPr>
              <a:t>3 – 24% </a:t>
            </a:r>
            <a:r>
              <a:rPr lang="en-GB" dirty="0"/>
              <a:t>lower L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norm error</a:t>
            </a:r>
            <a:endParaRPr lang="en-CH" sz="2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465DBDC-10A7-E946-AF64-F5682E6E7917}"/>
              </a:ext>
            </a:extLst>
          </p:cNvPr>
          <p:cNvSpPr txBox="1">
            <a:spLocks/>
          </p:cNvSpPr>
          <p:nvPr/>
        </p:nvSpPr>
        <p:spPr>
          <a:xfrm>
            <a:off x="93785" y="3648351"/>
            <a:ext cx="9261231" cy="221815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H" b="1" u="sng" dirty="0">
                <a:solidFill>
                  <a:srgbClr val="0432FF"/>
                </a:solidFill>
              </a:rPr>
              <a:t>Area and Power</a:t>
            </a:r>
          </a:p>
          <a:p>
            <a:pPr marL="0" indent="0">
              <a:buNone/>
            </a:pPr>
            <a:r>
              <a:rPr lang="en-GB" sz="2400" dirty="0"/>
              <a:t>Total for an 8-channel SSD:</a:t>
            </a:r>
          </a:p>
          <a:p>
            <a:r>
              <a:rPr lang="en-GB" sz="2400" b="1" dirty="0">
                <a:solidFill>
                  <a:srgbClr val="629B3C"/>
                </a:solidFill>
              </a:rPr>
              <a:t>Area:</a:t>
            </a:r>
            <a:r>
              <a:rPr lang="en-GB" sz="2400" dirty="0">
                <a:solidFill>
                  <a:srgbClr val="629B3C"/>
                </a:solidFill>
              </a:rPr>
              <a:t> </a:t>
            </a:r>
            <a:r>
              <a:rPr lang="en-GB" sz="2400" dirty="0">
                <a:latin typeface="+mn-lt"/>
              </a:rPr>
              <a:t>0.04</a:t>
            </a:r>
            <a:r>
              <a:rPr lang="en-GB" sz="2400" dirty="0"/>
              <a:t> mm</a:t>
            </a:r>
            <a:r>
              <a:rPr lang="en-GB" sz="2400" baseline="30000" dirty="0"/>
              <a:t>2 </a:t>
            </a:r>
            <a:r>
              <a:rPr lang="en-GB" sz="2400" dirty="0"/>
              <a:t> </a:t>
            </a:r>
          </a:p>
          <a:p>
            <a:r>
              <a:rPr lang="en-GB" sz="2400" b="1" dirty="0">
                <a:solidFill>
                  <a:srgbClr val="629B3C"/>
                </a:solidFill>
              </a:rPr>
              <a:t>Power:</a:t>
            </a:r>
            <a:r>
              <a:rPr lang="en-GB" sz="2400" dirty="0">
                <a:solidFill>
                  <a:srgbClr val="629B3C"/>
                </a:solidFill>
                <a:latin typeface="+mn-lt"/>
              </a:rPr>
              <a:t> </a:t>
            </a:r>
            <a:r>
              <a:rPr lang="en-GB" sz="2400" dirty="0">
                <a:latin typeface="+mn-lt"/>
              </a:rPr>
              <a:t>7.658</a:t>
            </a:r>
            <a:r>
              <a:rPr lang="en-GB" sz="2400" dirty="0"/>
              <a:t> </a:t>
            </a:r>
            <a:r>
              <a:rPr lang="en-GB" sz="2400" dirty="0" err="1"/>
              <a:t>mW</a:t>
            </a:r>
            <a:endParaRPr lang="en-GB" sz="2400" dirty="0"/>
          </a:p>
          <a:p>
            <a:pPr marL="0" indent="0">
              <a:buNone/>
            </a:pPr>
            <a:r>
              <a:rPr lang="en-GB" sz="2400" i="1" dirty="0"/>
              <a:t>(Only </a:t>
            </a:r>
            <a:r>
              <a:rPr lang="en-GB" sz="2400" b="1" i="1" dirty="0">
                <a:solidFill>
                  <a:srgbClr val="629B3C"/>
                </a:solidFill>
                <a:latin typeface="+mn-lt"/>
              </a:rPr>
              <a:t>1.7%</a:t>
            </a:r>
            <a:r>
              <a:rPr lang="en-GB" sz="2400" i="1" dirty="0">
                <a:latin typeface="+mn-lt"/>
              </a:rPr>
              <a:t> </a:t>
            </a:r>
            <a:r>
              <a:rPr lang="en-GB" sz="2400" i="1" dirty="0"/>
              <a:t>of the area and </a:t>
            </a:r>
            <a:r>
              <a:rPr lang="en-GB" sz="2400" b="1" i="1" dirty="0">
                <a:solidFill>
                  <a:srgbClr val="629C3B"/>
                </a:solidFill>
                <a:latin typeface="+mn-lt"/>
              </a:rPr>
              <a:t>4.6%</a:t>
            </a:r>
            <a:r>
              <a:rPr lang="en-GB" sz="2400" i="1" dirty="0"/>
              <a:t> of the power consumption </a:t>
            </a:r>
          </a:p>
          <a:p>
            <a:pPr marL="0" indent="0">
              <a:buNone/>
            </a:pPr>
            <a:r>
              <a:rPr lang="en-GB" sz="2400" i="1" dirty="0"/>
              <a:t>of three ARM Cortex R4 cores in an SSD controller)</a:t>
            </a:r>
            <a:endParaRPr lang="en-GB" sz="2400" i="1" baseline="30000" dirty="0"/>
          </a:p>
          <a:p>
            <a:endParaRPr lang="en-GB" sz="2400" dirty="0"/>
          </a:p>
          <a:p>
            <a:pPr lvl="1">
              <a:buClr>
                <a:schemeClr val="tx1"/>
              </a:buClr>
            </a:pPr>
            <a:endParaRPr lang="en-GB" baseline="30000" dirty="0"/>
          </a:p>
          <a:p>
            <a:pPr lvl="1">
              <a:buClr>
                <a:schemeClr val="tx1"/>
              </a:buClr>
            </a:pPr>
            <a:endParaRPr lang="en-GB" baseline="30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7C10691-55A5-0EF1-0517-4AE1C0969AA4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47398638-A282-16B0-6A95-B8F40242CED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DD6A3C84-B89C-577A-57C2-951595DD078E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8" name="Arrow: Chevron 45">
              <a:extLst>
                <a:ext uri="{FF2B5EF4-FFF2-40B4-BE49-F238E27FC236}">
                  <a16:creationId xmlns:a16="http://schemas.microsoft.com/office/drawing/2014/main" id="{63BA40D0-C2EA-B9CC-3B62-7FD85CAAACEA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9" name="Arrow: Chevron 46">
              <a:extLst>
                <a:ext uri="{FF2B5EF4-FFF2-40B4-BE49-F238E27FC236}">
                  <a16:creationId xmlns:a16="http://schemas.microsoft.com/office/drawing/2014/main" id="{EF6D2645-0332-67B5-2EE3-DB0B43779140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955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0F72-87D9-544D-A6CE-FE644A99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System Cost-Efficiency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EA72C-C8DB-C84F-B722-3E3421B84BE7}"/>
              </a:ext>
            </a:extLst>
          </p:cNvPr>
          <p:cNvSpPr txBox="1"/>
          <p:nvPr/>
        </p:nvSpPr>
        <p:spPr>
          <a:xfrm rot="16200000">
            <a:off x="-869369" y="3048865"/>
            <a:ext cx="238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GMean Speedup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A884CC5-7239-CE40-AC06-B156C4BB5EA6}"/>
              </a:ext>
            </a:extLst>
          </p:cNvPr>
          <p:cNvGraphicFramePr>
            <a:graphicFrameLocks/>
          </p:cNvGraphicFramePr>
          <p:nvPr/>
        </p:nvGraphicFramePr>
        <p:xfrm>
          <a:off x="437321" y="1846540"/>
          <a:ext cx="8556875" cy="305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9BD6D46-47FA-814C-B9C8-7363C421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350" b="1" dirty="0">
                <a:solidFill>
                  <a:srgbClr val="929000"/>
                </a:solidFill>
              </a:rPr>
              <a:t>Cost-optimized system ($): </a:t>
            </a:r>
            <a:r>
              <a:rPr lang="en-GB" sz="2350" dirty="0"/>
              <a:t>With SSD-C and </a:t>
            </a:r>
            <a:r>
              <a:rPr lang="en-GB" sz="2350" dirty="0">
                <a:latin typeface="+mn-lt"/>
              </a:rPr>
              <a:t>64</a:t>
            </a:r>
            <a:r>
              <a:rPr lang="en-GB" sz="2350" dirty="0"/>
              <a:t>-GB DRAM</a:t>
            </a:r>
          </a:p>
          <a:p>
            <a:r>
              <a:rPr lang="en-GB" sz="235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350" dirty="0"/>
              <a:t>With SSD-P and </a:t>
            </a:r>
            <a:r>
              <a:rPr lang="en-GB" sz="2350" dirty="0">
                <a:latin typeface="+mn-lt"/>
              </a:rPr>
              <a:t>1</a:t>
            </a:r>
            <a:r>
              <a:rPr lang="en-GB" sz="2350" dirty="0"/>
              <a:t>-TB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80C71C-F6D0-474F-B2E6-54CA9D5B5DAD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8997B5-0F37-6F46-A103-3A90CBB856FA}"/>
              </a:ext>
            </a:extLst>
          </p:cNvPr>
          <p:cNvSpPr txBox="1"/>
          <p:nvPr/>
        </p:nvSpPr>
        <p:spPr>
          <a:xfrm>
            <a:off x="2054089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872779-FA94-164A-8F20-CAAD95C4EC71}"/>
              </a:ext>
            </a:extLst>
          </p:cNvPr>
          <p:cNvSpPr txBox="1"/>
          <p:nvPr/>
        </p:nvSpPr>
        <p:spPr>
          <a:xfrm>
            <a:off x="3586932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77705E-1807-4F45-A9FF-B401051F70C9}"/>
              </a:ext>
            </a:extLst>
          </p:cNvPr>
          <p:cNvSpPr txBox="1"/>
          <p:nvPr/>
        </p:nvSpPr>
        <p:spPr>
          <a:xfrm>
            <a:off x="5088836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944BC5-3350-C14C-8299-2AD3B2789041}"/>
              </a:ext>
            </a:extLst>
          </p:cNvPr>
          <p:cNvSpPr txBox="1"/>
          <p:nvPr/>
        </p:nvSpPr>
        <p:spPr>
          <a:xfrm>
            <a:off x="6599585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07CEA-EA66-DC46-B187-53E3AEF4D605}"/>
              </a:ext>
            </a:extLst>
          </p:cNvPr>
          <p:cNvSpPr txBox="1"/>
          <p:nvPr/>
        </p:nvSpPr>
        <p:spPr>
          <a:xfrm>
            <a:off x="8224295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614A5E-FB70-594D-AE3C-184287459332}"/>
              </a:ext>
            </a:extLst>
          </p:cNvPr>
          <p:cNvCxnSpPr>
            <a:cxnSpLocks/>
          </p:cNvCxnSpPr>
          <p:nvPr/>
        </p:nvCxnSpPr>
        <p:spPr>
          <a:xfrm>
            <a:off x="1493134" y="2494484"/>
            <a:ext cx="6379944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0B2DB7A-E1A0-3945-93C2-BB0DFB2D1FE6}"/>
              </a:ext>
            </a:extLst>
          </p:cNvPr>
          <p:cNvCxnSpPr>
            <a:cxnSpLocks/>
          </p:cNvCxnSpPr>
          <p:nvPr/>
        </p:nvCxnSpPr>
        <p:spPr>
          <a:xfrm flipV="1">
            <a:off x="6486627" y="2494484"/>
            <a:ext cx="0" cy="1613570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5ED646B-9F85-1140-9ADF-69B297897882}"/>
              </a:ext>
            </a:extLst>
          </p:cNvPr>
          <p:cNvSpPr txBox="1"/>
          <p:nvPr/>
        </p:nvSpPr>
        <p:spPr>
          <a:xfrm rot="16200000">
            <a:off x="6238359" y="2942589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7.2x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368485-B518-0545-A10E-AF2641A5E2A6}"/>
              </a:ext>
            </a:extLst>
          </p:cNvPr>
          <p:cNvCxnSpPr>
            <a:cxnSpLocks/>
          </p:cNvCxnSpPr>
          <p:nvPr/>
        </p:nvCxnSpPr>
        <p:spPr>
          <a:xfrm flipV="1">
            <a:off x="4896724" y="2494484"/>
            <a:ext cx="0" cy="1109481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BFDCAC5-D3C8-C044-9C6D-87118DBBA7A3}"/>
              </a:ext>
            </a:extLst>
          </p:cNvPr>
          <p:cNvSpPr txBox="1"/>
          <p:nvPr/>
        </p:nvSpPr>
        <p:spPr>
          <a:xfrm rot="16200000">
            <a:off x="4673997" y="2942589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2.4x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2B3FD59-E238-E449-867C-9AAF48DAEDEA}"/>
              </a:ext>
            </a:extLst>
          </p:cNvPr>
          <p:cNvCxnSpPr>
            <a:cxnSpLocks/>
          </p:cNvCxnSpPr>
          <p:nvPr/>
        </p:nvCxnSpPr>
        <p:spPr>
          <a:xfrm flipV="1">
            <a:off x="3316763" y="2494484"/>
            <a:ext cx="0" cy="1794768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DF941E-E8E4-DA4D-94D7-8B7D2B9D90DE}"/>
              </a:ext>
            </a:extLst>
          </p:cNvPr>
          <p:cNvCxnSpPr>
            <a:cxnSpLocks/>
          </p:cNvCxnSpPr>
          <p:nvPr/>
        </p:nvCxnSpPr>
        <p:spPr>
          <a:xfrm flipV="1">
            <a:off x="1744536" y="2494484"/>
            <a:ext cx="0" cy="1758102"/>
          </a:xfrm>
          <a:prstGeom prst="straightConnector1">
            <a:avLst/>
          </a:prstGeom>
          <a:ln w="15875">
            <a:solidFill>
              <a:srgbClr val="93900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D90F8CA-AF53-F047-B601-B6706CD39D10}"/>
              </a:ext>
            </a:extLst>
          </p:cNvPr>
          <p:cNvSpPr txBox="1"/>
          <p:nvPr/>
        </p:nvSpPr>
        <p:spPr>
          <a:xfrm rot="16200000">
            <a:off x="1415193" y="2942589"/>
            <a:ext cx="6586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939000"/>
                </a:solidFill>
                <a:latin typeface="Calibri" panose="020F0502020204030204"/>
              </a:rPr>
              <a:t>16.2x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02979-F159-BE41-B65B-9AD63A8B6D95}"/>
              </a:ext>
            </a:extLst>
          </p:cNvPr>
          <p:cNvSpPr txBox="1"/>
          <p:nvPr/>
        </p:nvSpPr>
        <p:spPr>
          <a:xfrm rot="16200000">
            <a:off x="2977479" y="2942589"/>
            <a:ext cx="65868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939000"/>
                </a:solidFill>
                <a:latin typeface="Calibri" panose="020F0502020204030204"/>
              </a:rPr>
              <a:t>19.9x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939000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B272DA-6AA0-AF01-D894-62773E926D22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9A0129DA-DC07-8DFA-1EA1-B479DB664931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5" name="Arrow: Chevron 43">
              <a:extLst>
                <a:ext uri="{FF2B5EF4-FFF2-40B4-BE49-F238E27FC236}">
                  <a16:creationId xmlns:a16="http://schemas.microsoft.com/office/drawing/2014/main" id="{1B9F7F88-0E36-ADA9-66D9-69FB51726BC6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6" name="Arrow: Chevron 45">
              <a:extLst>
                <a:ext uri="{FF2B5EF4-FFF2-40B4-BE49-F238E27FC236}">
                  <a16:creationId xmlns:a16="http://schemas.microsoft.com/office/drawing/2014/main" id="{FC8C427C-9577-9DE5-2F62-91FCD5048BA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7" name="Arrow: Chevron 46">
              <a:extLst>
                <a:ext uri="{FF2B5EF4-FFF2-40B4-BE49-F238E27FC236}">
                  <a16:creationId xmlns:a16="http://schemas.microsoft.com/office/drawing/2014/main" id="{FB8BB1CD-C280-CC9C-835D-94112E016893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09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Graphic spid="23" grpId="0" uiExpand="1">
        <p:bldSub>
          <a:bldChart bld="category"/>
        </p:bldSub>
      </p:bldGraphic>
      <p:bldP spid="30" grpId="0" uiExpand="1" build="p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5" grpId="0" animBg="1"/>
      <p:bldP spid="24" grpId="0" animBg="1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131882" y="2203855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2190644" y="3173784"/>
            <a:ext cx="4708858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3187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131882" y="2203855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5715065" y="2194940"/>
            <a:ext cx="3263423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0736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614" y="6317520"/>
            <a:ext cx="7431510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</a:rPr>
              <a:t>MiSeq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6000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703643" y="4963401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GridION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330" y="3967269"/>
            <a:ext cx="2330161" cy="1812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37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4109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132369-21B1-49A7-A9ED-BA8DD996A2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37" y="2863479"/>
            <a:ext cx="2094189" cy="11158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73D9302-0809-B39C-7E2A-F1143A59AC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4918" r="7084" b="5456"/>
          <a:stretch/>
        </p:blipFill>
        <p:spPr>
          <a:xfrm>
            <a:off x="5554368" y="4235899"/>
            <a:ext cx="2280960" cy="1858975"/>
          </a:xfrm>
          <a:prstGeom prst="rect">
            <a:avLst/>
          </a:prstGeom>
        </p:spPr>
      </p:pic>
      <p:sp>
        <p:nvSpPr>
          <p:cNvPr id="22" name="Text Box 19">
            <a:extLst>
              <a:ext uri="{FF2B5EF4-FFF2-40B4-BE49-F238E27FC236}">
                <a16:creationId xmlns:a16="http://schemas.microsoft.com/office/drawing/2014/main" id="{221E59F6-5FF0-A3EA-1381-AA8EB7A5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485" y="3377705"/>
            <a:ext cx="125568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Oxford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Nanopore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099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DAC33-F6C5-C4D5-E9E9-81522856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Large-Scale Genome Graphs</a:t>
            </a:r>
            <a:endParaRPr lang="en-CH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B63D86-258B-C4FF-02F4-50D4B2B4C019}"/>
              </a:ext>
            </a:extLst>
          </p:cNvPr>
          <p:cNvSpPr/>
          <p:nvPr/>
        </p:nvSpPr>
        <p:spPr>
          <a:xfrm>
            <a:off x="133108" y="4082651"/>
            <a:ext cx="8845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Powerful and efficient representations of genomic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0CB48-3255-FC64-035B-7EA82805DB19}"/>
              </a:ext>
            </a:extLst>
          </p:cNvPr>
          <p:cNvSpPr txBox="1"/>
          <p:nvPr/>
        </p:nvSpPr>
        <p:spPr>
          <a:xfrm>
            <a:off x="202161" y="4434985"/>
            <a:ext cx="780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54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6000" dirty="0">
              <a:solidFill>
                <a:srgbClr val="629B3C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88C58AB-DC76-6CCA-DF07-00236BD27ED2}"/>
              </a:ext>
            </a:extLst>
          </p:cNvPr>
          <p:cNvSpPr txBox="1"/>
          <p:nvPr/>
        </p:nvSpPr>
        <p:spPr>
          <a:xfrm>
            <a:off x="695044" y="4676255"/>
            <a:ext cx="3523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latin typeface="Corbel" panose="020B0503020204020204" pitchFamily="34" charset="0"/>
              </a:rPr>
              <a:t>Great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 expressive </a:t>
            </a:r>
            <a:r>
              <a:rPr lang="en-GB" sz="2400" b="1" dirty="0">
                <a:latin typeface="Corbel" panose="020B0503020204020204" pitchFamily="34" charset="0"/>
              </a:rPr>
              <a:t>power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DEE3DDF-1C0F-F2C3-96B8-A43139A9D6F0}"/>
              </a:ext>
            </a:extLst>
          </p:cNvPr>
          <p:cNvSpPr/>
          <p:nvPr/>
        </p:nvSpPr>
        <p:spPr>
          <a:xfrm>
            <a:off x="5357837" y="4685793"/>
            <a:ext cx="3749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Compact </a:t>
            </a:r>
            <a:r>
              <a:rPr lang="en-GB" sz="2400" b="1" dirty="0">
                <a:latin typeface="Corbel" panose="020B0503020204020204" pitchFamily="34" charset="0"/>
              </a:rPr>
              <a:t>representations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B821B8F-EE5E-8E34-F9D2-0A840A08C8E3}"/>
              </a:ext>
            </a:extLst>
          </p:cNvPr>
          <p:cNvSpPr txBox="1"/>
          <p:nvPr/>
        </p:nvSpPr>
        <p:spPr>
          <a:xfrm>
            <a:off x="4856722" y="4444523"/>
            <a:ext cx="780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5400" b="1" i="0" u="none" strike="noStrike" dirty="0">
                <a:solidFill>
                  <a:srgbClr val="629B3C"/>
                </a:solidFill>
                <a:effectLst/>
                <a:latin typeface="arial" panose="020B0604020202020204" pitchFamily="34" charset="0"/>
              </a:rPr>
              <a:t>✓</a:t>
            </a:r>
            <a:endParaRPr lang="en-CH" sz="6000" dirty="0">
              <a:solidFill>
                <a:srgbClr val="629B3C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50CBCE-9CC2-9C6E-CEA5-E514F3F3FAF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8" name="Arrow: Chevron 42">
              <a:extLst>
                <a:ext uri="{FF2B5EF4-FFF2-40B4-BE49-F238E27FC236}">
                  <a16:creationId xmlns:a16="http://schemas.microsoft.com/office/drawing/2014/main" id="{5C981CCE-16EC-1E30-4F26-0745631B8246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6" name="Arrow: Chevron 43">
              <a:extLst>
                <a:ext uri="{FF2B5EF4-FFF2-40B4-BE49-F238E27FC236}">
                  <a16:creationId xmlns:a16="http://schemas.microsoft.com/office/drawing/2014/main" id="{D5F55CFD-11E3-9ECE-8CAB-76E533B7F54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7" name="Arrow: Chevron 45">
              <a:extLst>
                <a:ext uri="{FF2B5EF4-FFF2-40B4-BE49-F238E27FC236}">
                  <a16:creationId xmlns:a16="http://schemas.microsoft.com/office/drawing/2014/main" id="{CD1B5078-16BF-8EBE-B653-3A17F03156EF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8" name="Arrow: Chevron 46">
              <a:extLst>
                <a:ext uri="{FF2B5EF4-FFF2-40B4-BE49-F238E27FC236}">
                  <a16:creationId xmlns:a16="http://schemas.microsoft.com/office/drawing/2014/main" id="{438F0EBC-EB51-0065-ECAA-2D4041CCF00E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51AD3057-93D8-8E8D-C27F-C9EC6F551841}"/>
              </a:ext>
            </a:extLst>
          </p:cNvPr>
          <p:cNvSpPr/>
          <p:nvPr/>
        </p:nvSpPr>
        <p:spPr>
          <a:xfrm>
            <a:off x="133108" y="931387"/>
            <a:ext cx="8877782" cy="1703773"/>
          </a:xfrm>
          <a:prstGeom prst="roundRect">
            <a:avLst>
              <a:gd name="adj" fmla="val 10183"/>
            </a:avLst>
          </a:prstGeom>
          <a:solidFill>
            <a:schemeClr val="bg2">
              <a:lumMod val="90000"/>
              <a:alpha val="34118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BF8348D-FE52-E632-BB37-39CF08B72493}"/>
              </a:ext>
            </a:extLst>
          </p:cNvPr>
          <p:cNvSpPr txBox="1"/>
          <p:nvPr/>
        </p:nvSpPr>
        <p:spPr>
          <a:xfrm>
            <a:off x="128785" y="1517189"/>
            <a:ext cx="1315595" cy="61555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A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Input </a:t>
            </a:r>
            <a:br>
              <a:rPr lang="en-CA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</a:br>
            <a:r>
              <a:rPr lang="en-CA" sz="20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Sequences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AFE3D7D2-FE66-9883-A333-B049CECF3DDF}"/>
              </a:ext>
            </a:extLst>
          </p:cNvPr>
          <p:cNvSpPr/>
          <p:nvPr/>
        </p:nvSpPr>
        <p:spPr>
          <a:xfrm>
            <a:off x="4922" y="5334803"/>
            <a:ext cx="9144000" cy="804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chemeClr val="tx1"/>
                </a:solidFill>
                <a:latin typeface="Corbel" panose="020B0503020204020204" pitchFamily="34" charset="0"/>
              </a:rPr>
              <a:t>Critical for enabling </a:t>
            </a:r>
            <a:r>
              <a:rPr lang="en-US" sz="2400" b="1" dirty="0">
                <a:solidFill>
                  <a:srgbClr val="E2247C"/>
                </a:solidFill>
                <a:latin typeface="Corbel" panose="020B0503020204020204" pitchFamily="34" charset="0"/>
              </a:rPr>
              <a:t>massive, population-scale analyses </a:t>
            </a:r>
            <a:endParaRPr lang="en-GB" sz="2400" b="1" dirty="0">
              <a:solidFill>
                <a:srgbClr val="E2247C"/>
              </a:solidFill>
              <a:latin typeface="Corbel" panose="020B0503020204020204" pitchFamily="34" charset="0"/>
            </a:endParaRPr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094035C6-6AA5-6246-3E5B-4E5EE64670C4}"/>
              </a:ext>
            </a:extLst>
          </p:cNvPr>
          <p:cNvGrpSpPr/>
          <p:nvPr/>
        </p:nvGrpSpPr>
        <p:grpSpPr>
          <a:xfrm>
            <a:off x="1353912" y="1003990"/>
            <a:ext cx="2664678" cy="1580364"/>
            <a:chOff x="1353912" y="1003990"/>
            <a:chExt cx="2664678" cy="1580364"/>
          </a:xfrm>
        </p:grpSpPr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6A483FE2-BF0A-DD99-C9B6-8A003ECAB48B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7F07D1D-3AD8-9E58-2889-1BC5D7A7F1D7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B4D8F4EF-B798-AD4D-5C5A-B0CD551368CF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79B607D5-3701-0997-E6B7-A08CC3B3FF0F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138156AB-7D12-ABC0-4D81-FA7311DFB571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8042E7DF-3F10-7AAD-F118-F381047AB955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140064E2-F38B-8188-154C-AAADDDDED847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39281E98-4BAA-F659-EFA2-E02DB8C594DC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218D81E2-B5F1-5439-32C2-37161759A8E0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1C68C892-5C11-AA4D-DF13-956454FBE6B0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EED2A091-616A-6483-310F-D3EA845CF24D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7A9BAA95-C8EC-0944-073B-776FE87ED956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</p:grpSp>
        <p:pic>
          <p:nvPicPr>
            <p:cNvPr id="263" name="Graphic 262" descr="Woman">
              <a:extLst>
                <a:ext uri="{FF2B5EF4-FFF2-40B4-BE49-F238E27FC236}">
                  <a16:creationId xmlns:a16="http://schemas.microsoft.com/office/drawing/2014/main" id="{603A6792-1646-9229-11AC-F2798D81B5A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6D18B71A-8436-4CD8-527B-76D9901A34F8}"/>
              </a:ext>
            </a:extLst>
          </p:cNvPr>
          <p:cNvGrpSpPr/>
          <p:nvPr/>
        </p:nvGrpSpPr>
        <p:grpSpPr>
          <a:xfrm>
            <a:off x="3997582" y="987005"/>
            <a:ext cx="2683951" cy="1594460"/>
            <a:chOff x="3997582" y="987005"/>
            <a:chExt cx="2683951" cy="1594460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910E77C4-BD90-16D5-52B6-0F03E9BC31D8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7093C105-BE38-D38C-3DAA-7B323D521EE4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58EE013B-2844-60EC-5CDC-4EEA5F0E50A9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7A77FA13-342B-A836-2DA0-14727A31F3E8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054510A5-F312-E9A4-39CB-FA1E60C55380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1B94F481-F723-5AF4-C2E0-223FD8132EB4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B6A21372-930F-5D57-341D-211CAB7FB707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2BA057D3-92AC-F648-F269-CE3B977975E6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65C3BDBE-ACFF-408F-85FA-B65F5328AFCF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E49F69E8-B358-A0DB-6AE3-5CB5F263C2E2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6E5854D1-654B-AC55-0CDC-FFCB1A37B45F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EF222B32-E4C6-061F-0E4A-6CE227BF3E72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264" name="Graphic 263" descr="Man">
              <a:extLst>
                <a:ext uri="{FF2B5EF4-FFF2-40B4-BE49-F238E27FC236}">
                  <a16:creationId xmlns:a16="http://schemas.microsoft.com/office/drawing/2014/main" id="{69EFA385-2035-CB34-AD28-BAE4FEBD5C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5810872E-0598-32BE-64DC-C1B8EE9F9706}"/>
              </a:ext>
            </a:extLst>
          </p:cNvPr>
          <p:cNvGrpSpPr/>
          <p:nvPr/>
        </p:nvGrpSpPr>
        <p:grpSpPr>
          <a:xfrm>
            <a:off x="6259216" y="997828"/>
            <a:ext cx="2728295" cy="1584300"/>
            <a:chOff x="6259216" y="997828"/>
            <a:chExt cx="2728295" cy="1584300"/>
          </a:xfrm>
        </p:grpSpPr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CA273A72-B7B0-9299-4CB1-51FEB743FD33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FF912F4E-9466-A8C0-C7EC-02ED8C08942A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47CE0076-5801-EF9F-9A06-4FA2F067B0D2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35B78EEA-7E8C-8B04-333A-345EF4ED1825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64CB92FF-69ED-CE84-8D47-55905E896926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rgbClr val="C55A1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4BAA5D41-28C5-DDB4-F5DF-F7C6B82D543B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6547F0EA-DD2C-4B4D-F5EC-0813CA23B3BE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03389F13-E1D0-9A52-87AC-4B0402E7F71D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8505B31B-2AD3-2DB6-3034-5DF65354489C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id="{EAC94927-48B1-A9A5-287C-F108AC4C68D4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8E5897CA-2703-267F-69B6-6BDBCBF379C1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C6ED4BB1-089A-D45B-6A12-A351684A24E3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</p:grpSp>
        <p:pic>
          <p:nvPicPr>
            <p:cNvPr id="265" name="Picture 264">
              <a:extLst>
                <a:ext uri="{FF2B5EF4-FFF2-40B4-BE49-F238E27FC236}">
                  <a16:creationId xmlns:a16="http://schemas.microsoft.com/office/drawing/2014/main" id="{E94DC77B-6B56-6170-418E-052D575C9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2244EE3B-DB2E-97D8-159F-1CF599E525DD}"/>
              </a:ext>
            </a:extLst>
          </p:cNvPr>
          <p:cNvGrpSpPr/>
          <p:nvPr/>
        </p:nvGrpSpPr>
        <p:grpSpPr>
          <a:xfrm>
            <a:off x="127431" y="2828447"/>
            <a:ext cx="8877114" cy="1184881"/>
            <a:chOff x="127431" y="2828447"/>
            <a:chExt cx="8877114" cy="1184881"/>
          </a:xfrm>
        </p:grpSpPr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2B2ABA2-35AF-9044-C77C-20D9DF77A758}"/>
                </a:ext>
              </a:extLst>
            </p:cNvPr>
            <p:cNvSpPr/>
            <p:nvPr/>
          </p:nvSpPr>
          <p:spPr>
            <a:xfrm>
              <a:off x="133109" y="2828447"/>
              <a:ext cx="8871436" cy="1184881"/>
            </a:xfrm>
            <a:prstGeom prst="roundRect">
              <a:avLst>
                <a:gd name="adj" fmla="val 10183"/>
              </a:avLst>
            </a:prstGeom>
            <a:solidFill>
              <a:schemeClr val="bg2">
                <a:lumMod val="90000"/>
                <a:alpha val="34118"/>
              </a:schemeClr>
            </a:solidFill>
            <a:ln w="158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7946773-039B-F1E7-A557-47E9EFA4F6D8}"/>
                </a:ext>
              </a:extLst>
            </p:cNvPr>
            <p:cNvSpPr txBox="1"/>
            <p:nvPr/>
          </p:nvSpPr>
          <p:spPr>
            <a:xfrm>
              <a:off x="127431" y="3112983"/>
              <a:ext cx="1826947" cy="617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A" sz="2000" b="1" dirty="0">
                  <a:solidFill>
                    <a:schemeClr val="tx2">
                      <a:lumMod val="75000"/>
                    </a:schemeClr>
                  </a:solidFill>
                  <a:latin typeface="Corbel" panose="020B0503020204020204" pitchFamily="34" charset="0"/>
                </a:rPr>
                <a:t>Graph Representation</a:t>
              </a:r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31012A92-03B8-232D-13F1-A5D02764CA48}"/>
                </a:ext>
              </a:extLst>
            </p:cNvPr>
            <p:cNvSpPr/>
            <p:nvPr/>
          </p:nvSpPr>
          <p:spPr>
            <a:xfrm>
              <a:off x="3027975" y="3274867"/>
              <a:ext cx="1157399" cy="241294"/>
            </a:xfrm>
            <a:prstGeom prst="rect">
              <a:avLst/>
            </a:prstGeom>
            <a:gradFill>
              <a:gsLst>
                <a:gs pos="0">
                  <a:srgbClr val="D3C5F2"/>
                </a:gs>
                <a:gs pos="30000">
                  <a:srgbClr val="D3C5F2"/>
                </a:gs>
                <a:gs pos="36000">
                  <a:srgbClr val="5B9BD5">
                    <a:lumMod val="20000"/>
                    <a:lumOff val="80000"/>
                  </a:srgbClr>
                </a:gs>
                <a:gs pos="63000">
                  <a:srgbClr val="5B9BD5">
                    <a:lumMod val="20000"/>
                    <a:lumOff val="80000"/>
                  </a:srgbClr>
                </a:gs>
                <a:gs pos="69000">
                  <a:srgbClr val="ED7D31">
                    <a:lumMod val="20000"/>
                    <a:lumOff val="80000"/>
                  </a:srgbClr>
                </a:gs>
                <a:gs pos="100000">
                  <a:srgbClr val="ED7D31">
                    <a:lumMod val="20000"/>
                    <a:lumOff val="80000"/>
                  </a:srgbClr>
                </a:gs>
              </a:gsLst>
              <a:lin ang="5400000" scaled="1"/>
            </a:gra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GTGGATTATG</a:t>
              </a: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5F3CEF07-CBBA-A6CC-1046-9DC103006E2E}"/>
                </a:ext>
              </a:extLst>
            </p:cNvPr>
            <p:cNvSpPr/>
            <p:nvPr/>
          </p:nvSpPr>
          <p:spPr>
            <a:xfrm>
              <a:off x="4351971" y="3014090"/>
              <a:ext cx="906684" cy="241294"/>
            </a:xfrm>
            <a:prstGeom prst="rect">
              <a:avLst/>
            </a:prstGeom>
            <a:solidFill>
              <a:srgbClr val="D3C5F2"/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A62E7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A5C143D1-EE50-A9A1-912C-EBFC760EB210}"/>
                </a:ext>
              </a:extLst>
            </p:cNvPr>
            <p:cNvSpPr/>
            <p:nvPr/>
          </p:nvSpPr>
          <p:spPr>
            <a:xfrm>
              <a:off x="4351971" y="3276592"/>
              <a:ext cx="906684" cy="241294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EFC332D2-1297-D491-C635-39FC576F0151}"/>
                </a:ext>
              </a:extLst>
            </p:cNvPr>
            <p:cNvSpPr/>
            <p:nvPr/>
          </p:nvSpPr>
          <p:spPr>
            <a:xfrm>
              <a:off x="4351971" y="3539094"/>
              <a:ext cx="906684" cy="241294"/>
            </a:xfrm>
            <a:prstGeom prst="rect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ATG</a:t>
              </a:r>
              <a:r>
                <a:rPr kumimoji="0" lang="en-C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T</a:t>
              </a: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</a:t>
              </a:r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ACA82C6E-6B0D-4859-ECD2-7FCB47B1FB1D}"/>
                </a:ext>
              </a:extLst>
            </p:cNvPr>
            <p:cNvSpPr/>
            <p:nvPr/>
          </p:nvSpPr>
          <p:spPr>
            <a:xfrm>
              <a:off x="5452663" y="3274867"/>
              <a:ext cx="998069" cy="241294"/>
            </a:xfrm>
            <a:prstGeom prst="rect">
              <a:avLst/>
            </a:prstGeom>
            <a:gradFill>
              <a:gsLst>
                <a:gs pos="0">
                  <a:srgbClr val="D3C5F2"/>
                </a:gs>
                <a:gs pos="30000">
                  <a:srgbClr val="D3C5F2"/>
                </a:gs>
                <a:gs pos="36000">
                  <a:srgbClr val="5B9BD5">
                    <a:lumMod val="20000"/>
                    <a:lumOff val="80000"/>
                  </a:srgbClr>
                </a:gs>
                <a:gs pos="63000">
                  <a:srgbClr val="5B9BD5">
                    <a:lumMod val="20000"/>
                    <a:lumOff val="80000"/>
                  </a:srgbClr>
                </a:gs>
                <a:gs pos="69000">
                  <a:srgbClr val="ED7D31">
                    <a:lumMod val="20000"/>
                    <a:lumOff val="80000"/>
                  </a:srgbClr>
                </a:gs>
                <a:gs pos="100000">
                  <a:srgbClr val="ED7D31">
                    <a:lumMod val="20000"/>
                    <a:lumOff val="80000"/>
                  </a:srgbClr>
                </a:gs>
              </a:gsLst>
              <a:lin ang="5400000" scaled="1"/>
            </a:gradFill>
            <a:ln w="127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lIns="46800" rIns="468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panose="02070309020205020404" pitchFamily="49" charset="0"/>
                  <a:ea typeface="+mn-ea"/>
                  <a:cs typeface="Courier New" panose="02070309020205020404" pitchFamily="49" charset="0"/>
                </a:rPr>
                <a:t>CGAGGCTA</a:t>
              </a:r>
            </a:p>
          </p:txBody>
        </p:sp>
        <p:cxnSp>
          <p:nvCxnSpPr>
            <p:cNvPr id="282" name="Straight Arrow Connector 281">
              <a:extLst>
                <a:ext uri="{FF2B5EF4-FFF2-40B4-BE49-F238E27FC236}">
                  <a16:creationId xmlns:a16="http://schemas.microsoft.com/office/drawing/2014/main" id="{AAF90D15-2025-F438-1BD5-7952749F0E8A}"/>
                </a:ext>
              </a:extLst>
            </p:cNvPr>
            <p:cNvCxnSpPr>
              <a:cxnSpLocks/>
              <a:stCxn id="277" idx="3"/>
              <a:endCxn id="278" idx="1"/>
            </p:cNvCxnSpPr>
            <p:nvPr/>
          </p:nvCxnSpPr>
          <p:spPr>
            <a:xfrm flipV="1">
              <a:off x="4185374" y="3134737"/>
              <a:ext cx="166597" cy="26077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3" name="Straight Arrow Connector 282">
              <a:extLst>
                <a:ext uri="{FF2B5EF4-FFF2-40B4-BE49-F238E27FC236}">
                  <a16:creationId xmlns:a16="http://schemas.microsoft.com/office/drawing/2014/main" id="{E2E26400-ED49-22AC-CF1C-947450D836E4}"/>
                </a:ext>
              </a:extLst>
            </p:cNvPr>
            <p:cNvCxnSpPr>
              <a:cxnSpLocks/>
              <a:stCxn id="277" idx="3"/>
              <a:endCxn id="279" idx="1"/>
            </p:cNvCxnSpPr>
            <p:nvPr/>
          </p:nvCxnSpPr>
          <p:spPr>
            <a:xfrm>
              <a:off x="4185374" y="3395514"/>
              <a:ext cx="166597" cy="1725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  <p:cxnSp>
          <p:nvCxnSpPr>
            <p:cNvPr id="284" name="Straight Arrow Connector 283">
              <a:extLst>
                <a:ext uri="{FF2B5EF4-FFF2-40B4-BE49-F238E27FC236}">
                  <a16:creationId xmlns:a16="http://schemas.microsoft.com/office/drawing/2014/main" id="{7FC4053D-CBC0-A627-EC85-D3BA5CD2B5E8}"/>
                </a:ext>
              </a:extLst>
            </p:cNvPr>
            <p:cNvCxnSpPr>
              <a:cxnSpLocks/>
              <a:stCxn id="277" idx="3"/>
              <a:endCxn id="280" idx="1"/>
            </p:cNvCxnSpPr>
            <p:nvPr/>
          </p:nvCxnSpPr>
          <p:spPr>
            <a:xfrm>
              <a:off x="4185374" y="3395514"/>
              <a:ext cx="166597" cy="26422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5" name="Straight Arrow Connector 284">
              <a:extLst>
                <a:ext uri="{FF2B5EF4-FFF2-40B4-BE49-F238E27FC236}">
                  <a16:creationId xmlns:a16="http://schemas.microsoft.com/office/drawing/2014/main" id="{DFB2E50A-1DF5-B115-0B3C-34B53496BA1F}"/>
                </a:ext>
              </a:extLst>
            </p:cNvPr>
            <p:cNvCxnSpPr>
              <a:cxnSpLocks/>
              <a:stCxn id="278" idx="3"/>
              <a:endCxn id="281" idx="1"/>
            </p:cNvCxnSpPr>
            <p:nvPr/>
          </p:nvCxnSpPr>
          <p:spPr>
            <a:xfrm>
              <a:off x="5258655" y="3134737"/>
              <a:ext cx="194008" cy="26077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  <p:cxnSp>
          <p:nvCxnSpPr>
            <p:cNvPr id="286" name="Straight Arrow Connector 285">
              <a:extLst>
                <a:ext uri="{FF2B5EF4-FFF2-40B4-BE49-F238E27FC236}">
                  <a16:creationId xmlns:a16="http://schemas.microsoft.com/office/drawing/2014/main" id="{0B0C7C54-40C7-574B-0D59-FA14633548EB}"/>
                </a:ext>
              </a:extLst>
            </p:cNvPr>
            <p:cNvCxnSpPr>
              <a:cxnSpLocks/>
              <a:stCxn id="279" idx="3"/>
              <a:endCxn id="281" idx="1"/>
            </p:cNvCxnSpPr>
            <p:nvPr/>
          </p:nvCxnSpPr>
          <p:spPr>
            <a:xfrm flipV="1">
              <a:off x="5258655" y="3395514"/>
              <a:ext cx="194008" cy="1725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med" len="med"/>
            </a:ln>
            <a:effectLst/>
          </p:spPr>
        </p:cxnSp>
        <p:cxnSp>
          <p:nvCxnSpPr>
            <p:cNvPr id="287" name="Straight Arrow Connector 286">
              <a:extLst>
                <a:ext uri="{FF2B5EF4-FFF2-40B4-BE49-F238E27FC236}">
                  <a16:creationId xmlns:a16="http://schemas.microsoft.com/office/drawing/2014/main" id="{63A5A701-D12E-62BA-DF62-64801597A358}"/>
                </a:ext>
              </a:extLst>
            </p:cNvPr>
            <p:cNvCxnSpPr>
              <a:cxnSpLocks/>
              <a:stCxn id="280" idx="3"/>
              <a:endCxn id="281" idx="1"/>
            </p:cNvCxnSpPr>
            <p:nvPr/>
          </p:nvCxnSpPr>
          <p:spPr>
            <a:xfrm flipV="1">
              <a:off x="5258655" y="3395514"/>
              <a:ext cx="194008" cy="264227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 w="sm" len="med"/>
            </a:ln>
            <a:effectLst/>
          </p:spPr>
        </p:cxn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23F27748-8709-22E1-A979-055057DC8C85}"/>
              </a:ext>
            </a:extLst>
          </p:cNvPr>
          <p:cNvGrpSpPr/>
          <p:nvPr/>
        </p:nvGrpSpPr>
        <p:grpSpPr>
          <a:xfrm>
            <a:off x="1351764" y="1001842"/>
            <a:ext cx="2664678" cy="1580364"/>
            <a:chOff x="1353912" y="1003990"/>
            <a:chExt cx="2664678" cy="1580364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5642D492-0F62-1814-9CF7-4B009B4C6ECE}"/>
                </a:ext>
              </a:extLst>
            </p:cNvPr>
            <p:cNvGrpSpPr/>
            <p:nvPr/>
          </p:nvGrpSpPr>
          <p:grpSpPr>
            <a:xfrm>
              <a:off x="1741557" y="1003990"/>
              <a:ext cx="2277033" cy="1580364"/>
              <a:chOff x="2012016" y="965353"/>
              <a:chExt cx="2277033" cy="1580364"/>
            </a:xfrm>
          </p:grpSpPr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2D10FB8F-4784-5AB1-DF1A-9A2464C53886}"/>
                  </a:ext>
                </a:extLst>
              </p:cNvPr>
              <p:cNvSpPr/>
              <p:nvPr/>
            </p:nvSpPr>
            <p:spPr>
              <a:xfrm>
                <a:off x="2012016" y="1199517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8FCBCCD2-7EBB-74F4-D8B5-56F164AB07E3}"/>
                  </a:ext>
                </a:extLst>
              </p:cNvPr>
              <p:cNvSpPr/>
              <p:nvPr/>
            </p:nvSpPr>
            <p:spPr>
              <a:xfrm>
                <a:off x="2124411" y="1329808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269E774E-2A5A-BAA1-7C01-5E13FA7E6C83}"/>
                  </a:ext>
                </a:extLst>
              </p:cNvPr>
              <p:cNvSpPr/>
              <p:nvPr/>
            </p:nvSpPr>
            <p:spPr>
              <a:xfrm>
                <a:off x="2645746" y="1493532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03" name="TextBox 302">
                <a:extLst>
                  <a:ext uri="{FF2B5EF4-FFF2-40B4-BE49-F238E27FC236}">
                    <a16:creationId xmlns:a16="http://schemas.microsoft.com/office/drawing/2014/main" id="{1A604852-00A3-810F-808D-E13C9B8DA4E1}"/>
                  </a:ext>
                </a:extLst>
              </p:cNvPr>
              <p:cNvSpPr txBox="1"/>
              <p:nvPr/>
            </p:nvSpPr>
            <p:spPr>
              <a:xfrm>
                <a:off x="2063760" y="965353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3CB94BA1-2511-635F-4705-7B7AA4C48976}"/>
                  </a:ext>
                </a:extLst>
              </p:cNvPr>
              <p:cNvSpPr/>
              <p:nvPr/>
            </p:nvSpPr>
            <p:spPr>
              <a:xfrm>
                <a:off x="2753061" y="1623823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696F2AC7-40E7-8E95-A323-80C1BB8A4545}"/>
                  </a:ext>
                </a:extLst>
              </p:cNvPr>
              <p:cNvSpPr/>
              <p:nvPr/>
            </p:nvSpPr>
            <p:spPr>
              <a:xfrm>
                <a:off x="2860376" y="1754114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4E7B4005-0534-9051-182B-F065C8F09A39}"/>
                  </a:ext>
                </a:extLst>
              </p:cNvPr>
              <p:cNvSpPr/>
              <p:nvPr/>
            </p:nvSpPr>
            <p:spPr>
              <a:xfrm>
                <a:off x="2967691" y="1894565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99AC9AD1-AE49-8314-0B0A-A32980ECE651}"/>
                  </a:ext>
                </a:extLst>
              </p:cNvPr>
              <p:cNvSpPr/>
              <p:nvPr/>
            </p:nvSpPr>
            <p:spPr>
              <a:xfrm>
                <a:off x="3075006" y="2023840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rgbClr val="7A62E7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CB7F22ED-E867-4BCB-EA87-C08AF56B92D9}"/>
                  </a:ext>
                </a:extLst>
              </p:cNvPr>
              <p:cNvSpPr/>
              <p:nvPr/>
            </p:nvSpPr>
            <p:spPr>
              <a:xfrm>
                <a:off x="3187401" y="2154131"/>
                <a:ext cx="712800" cy="219600"/>
              </a:xfrm>
              <a:prstGeom prst="rect">
                <a:avLst/>
              </a:prstGeom>
              <a:solidFill>
                <a:srgbClr val="D2C5F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309" name="TextBox 308">
                <a:extLst>
                  <a:ext uri="{FF2B5EF4-FFF2-40B4-BE49-F238E27FC236}">
                    <a16:creationId xmlns:a16="http://schemas.microsoft.com/office/drawing/2014/main" id="{382852F5-99C5-20E2-EAF5-936628410D05}"/>
                  </a:ext>
                </a:extLst>
              </p:cNvPr>
              <p:cNvSpPr txBox="1"/>
              <p:nvPr/>
            </p:nvSpPr>
            <p:spPr>
              <a:xfrm>
                <a:off x="2308401" y="1385520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310" name="TextBox 309">
                <a:extLst>
                  <a:ext uri="{FF2B5EF4-FFF2-40B4-BE49-F238E27FC236}">
                    <a16:creationId xmlns:a16="http://schemas.microsoft.com/office/drawing/2014/main" id="{CD74D509-675B-EC95-DF32-4DCC81E4BAB0}"/>
                  </a:ext>
                </a:extLst>
              </p:cNvPr>
              <p:cNvSpPr txBox="1"/>
              <p:nvPr/>
            </p:nvSpPr>
            <p:spPr>
              <a:xfrm>
                <a:off x="3380771" y="2207163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</p:grpSp>
        <p:pic>
          <p:nvPicPr>
            <p:cNvPr id="299" name="Graphic 298" descr="Woman">
              <a:extLst>
                <a:ext uri="{FF2B5EF4-FFF2-40B4-BE49-F238E27FC236}">
                  <a16:creationId xmlns:a16="http://schemas.microsoft.com/office/drawing/2014/main" id="{1690603F-5B50-207E-E2C1-B930A6F470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53912" y="1457754"/>
              <a:ext cx="628808" cy="628808"/>
            </a:xfrm>
            <a:prstGeom prst="rect">
              <a:avLst/>
            </a:prstGeom>
          </p:spPr>
        </p:pic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2B8321E2-A640-8A33-441D-4427D1CBCEC1}"/>
              </a:ext>
            </a:extLst>
          </p:cNvPr>
          <p:cNvGrpSpPr/>
          <p:nvPr/>
        </p:nvGrpSpPr>
        <p:grpSpPr>
          <a:xfrm>
            <a:off x="3995434" y="984857"/>
            <a:ext cx="2683951" cy="1594460"/>
            <a:chOff x="3997582" y="987005"/>
            <a:chExt cx="2683951" cy="1594460"/>
          </a:xfrm>
        </p:grpSpPr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335FEBC2-A9AF-82C8-415B-82B611E5E6C6}"/>
                </a:ext>
              </a:extLst>
            </p:cNvPr>
            <p:cNvGrpSpPr/>
            <p:nvPr/>
          </p:nvGrpSpPr>
          <p:grpSpPr>
            <a:xfrm>
              <a:off x="4404500" y="987005"/>
              <a:ext cx="2277033" cy="1594460"/>
              <a:chOff x="4597685" y="948368"/>
              <a:chExt cx="2277033" cy="1594460"/>
            </a:xfrm>
          </p:grpSpPr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34168C4C-65A8-FF0E-99C7-03617B8DB26A}"/>
                  </a:ext>
                </a:extLst>
              </p:cNvPr>
              <p:cNvSpPr/>
              <p:nvPr/>
            </p:nvSpPr>
            <p:spPr>
              <a:xfrm>
                <a:off x="4597685" y="1182532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38464F3F-F083-9327-16A0-2A21FD2500FE}"/>
                  </a:ext>
                </a:extLst>
              </p:cNvPr>
              <p:cNvSpPr/>
              <p:nvPr/>
            </p:nvSpPr>
            <p:spPr>
              <a:xfrm>
                <a:off x="4710080" y="132240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06D8AB31-E752-F493-A91B-2DFBDBCF6DB4}"/>
                  </a:ext>
                </a:extLst>
              </p:cNvPr>
              <p:cNvSpPr txBox="1"/>
              <p:nvPr/>
            </p:nvSpPr>
            <p:spPr>
              <a:xfrm>
                <a:off x="4649429" y="948368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AAA10A83-9D2B-47E5-4A01-587ACB88878E}"/>
                  </a:ext>
                </a:extLst>
              </p:cNvPr>
              <p:cNvSpPr/>
              <p:nvPr/>
            </p:nvSpPr>
            <p:spPr>
              <a:xfrm>
                <a:off x="5231415" y="1477551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E5EBBC42-C708-8478-2D29-69C8920FEEFC}"/>
                  </a:ext>
                </a:extLst>
              </p:cNvPr>
              <p:cNvSpPr txBox="1"/>
              <p:nvPr/>
            </p:nvSpPr>
            <p:spPr>
              <a:xfrm>
                <a:off x="4903112" y="1372471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7DB580EB-021D-43FB-F541-BE6CA19FAA64}"/>
                  </a:ext>
                </a:extLst>
              </p:cNvPr>
              <p:cNvSpPr txBox="1"/>
              <p:nvPr/>
            </p:nvSpPr>
            <p:spPr>
              <a:xfrm>
                <a:off x="5975482" y="220427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3A512D48-F37B-7A10-0030-3DE9F4CA8581}"/>
                  </a:ext>
                </a:extLst>
              </p:cNvPr>
              <p:cNvSpPr/>
              <p:nvPr/>
            </p:nvSpPr>
            <p:spPr>
              <a:xfrm>
                <a:off x="5338730" y="160739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56EBC56E-4544-4B7A-439B-C5E6F6E5C031}"/>
                  </a:ext>
                </a:extLst>
              </p:cNvPr>
              <p:cNvSpPr/>
              <p:nvPr/>
            </p:nvSpPr>
            <p:spPr>
              <a:xfrm>
                <a:off x="5446045" y="1737229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0A91D7CD-6E0C-DDF6-B33A-A5CADB3E876D}"/>
                  </a:ext>
                </a:extLst>
              </p:cNvPr>
              <p:cNvSpPr/>
              <p:nvPr/>
            </p:nvSpPr>
            <p:spPr>
              <a:xfrm>
                <a:off x="5553360" y="1867440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id="{F2DC5A23-C619-242A-A5E9-35AF6C0C33DD}"/>
                  </a:ext>
                </a:extLst>
              </p:cNvPr>
              <p:cNvSpPr/>
              <p:nvPr/>
            </p:nvSpPr>
            <p:spPr>
              <a:xfrm>
                <a:off x="5660675" y="1997727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F31AB90C-D876-57D4-BD02-5957C80927A7}"/>
                  </a:ext>
                </a:extLst>
              </p:cNvPr>
              <p:cNvSpPr/>
              <p:nvPr/>
            </p:nvSpPr>
            <p:spPr>
              <a:xfrm>
                <a:off x="5773070" y="2127938"/>
                <a:ext cx="712800" cy="219600"/>
              </a:xfrm>
              <a:prstGeom prst="rect">
                <a:avLst/>
              </a:prstGeom>
              <a:solidFill>
                <a:srgbClr val="DEEBF7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</p:grpSp>
        <p:pic>
          <p:nvPicPr>
            <p:cNvPr id="313" name="Graphic 312" descr="Man">
              <a:extLst>
                <a:ext uri="{FF2B5EF4-FFF2-40B4-BE49-F238E27FC236}">
                  <a16:creationId xmlns:a16="http://schemas.microsoft.com/office/drawing/2014/main" id="{B60ADDA3-7D88-0F3A-928D-49B2128682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97582" y="1426077"/>
              <a:ext cx="604391" cy="604391"/>
            </a:xfrm>
            <a:prstGeom prst="rect">
              <a:avLst/>
            </a:prstGeom>
          </p:spPr>
        </p:pic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2FFCC3B4-59A9-C920-F966-60789A11490A}"/>
              </a:ext>
            </a:extLst>
          </p:cNvPr>
          <p:cNvGrpSpPr/>
          <p:nvPr/>
        </p:nvGrpSpPr>
        <p:grpSpPr>
          <a:xfrm>
            <a:off x="6257068" y="995680"/>
            <a:ext cx="2728295" cy="1584300"/>
            <a:chOff x="6259216" y="997828"/>
            <a:chExt cx="2728295" cy="1584300"/>
          </a:xfrm>
        </p:grpSpPr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4470715A-D50B-556E-3B73-14C23D9B99F2}"/>
                </a:ext>
              </a:extLst>
            </p:cNvPr>
            <p:cNvGrpSpPr/>
            <p:nvPr/>
          </p:nvGrpSpPr>
          <p:grpSpPr>
            <a:xfrm>
              <a:off x="6710478" y="997828"/>
              <a:ext cx="2277033" cy="1584300"/>
              <a:chOff x="6710478" y="959191"/>
              <a:chExt cx="2277033" cy="1584300"/>
            </a:xfrm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1F66B198-2BA1-D5BD-E67F-2F04DEA9F3C0}"/>
                  </a:ext>
                </a:extLst>
              </p:cNvPr>
              <p:cNvSpPr/>
              <p:nvPr/>
            </p:nvSpPr>
            <p:spPr>
              <a:xfrm>
                <a:off x="6710478" y="1193355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GTGG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C6C1B222-F83D-94CE-3DFB-604024F95AC0}"/>
                  </a:ext>
                </a:extLst>
              </p:cNvPr>
              <p:cNvSpPr/>
              <p:nvPr/>
            </p:nvSpPr>
            <p:spPr>
              <a:xfrm>
                <a:off x="6822873" y="13332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TGGA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BB8B6831-FC09-0F0F-ABC2-D0D160542897}"/>
                  </a:ext>
                </a:extLst>
              </p:cNvPr>
              <p:cNvSpPr/>
              <p:nvPr/>
            </p:nvSpPr>
            <p:spPr>
              <a:xfrm>
                <a:off x="7344208" y="1488374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TATG</a:t>
                </a:r>
                <a:endParaRPr lang="en-CA" sz="1400" b="1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DB0C97AA-F76D-CBFF-2046-2CCCBA155E2E}"/>
                  </a:ext>
                </a:extLst>
              </p:cNvPr>
              <p:cNvSpPr txBox="1"/>
              <p:nvPr/>
            </p:nvSpPr>
            <p:spPr>
              <a:xfrm>
                <a:off x="6762222" y="959191"/>
                <a:ext cx="222528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GTGGATTATG</a:t>
                </a:r>
                <a:r>
                  <a:rPr lang="en-CA" sz="1400" b="1" dirty="0">
                    <a:solidFill>
                      <a:srgbClr val="C55A1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CGAGGCTA</a:t>
                </a:r>
                <a:endParaRPr lang="en-CA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6D5F0CF3-B7FB-2953-638F-798B66735799}"/>
                  </a:ext>
                </a:extLst>
              </p:cNvPr>
              <p:cNvSpPr/>
              <p:nvPr/>
            </p:nvSpPr>
            <p:spPr>
              <a:xfrm>
                <a:off x="7451523" y="161821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ATG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69009018-BD6B-051A-0206-13748A87F0AC}"/>
                  </a:ext>
                </a:extLst>
              </p:cNvPr>
              <p:cNvSpPr/>
              <p:nvPr/>
            </p:nvSpPr>
            <p:spPr>
              <a:xfrm>
                <a:off x="7558838" y="1748052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</a:t>
                </a: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ECBF7D5E-4CE8-2735-14A6-9302B063C01B}"/>
                  </a:ext>
                </a:extLst>
              </p:cNvPr>
              <p:cNvSpPr/>
              <p:nvPr/>
            </p:nvSpPr>
            <p:spPr>
              <a:xfrm>
                <a:off x="7666153" y="1888423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</a:t>
                </a: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7A2D82E3-C2BC-9471-E715-E4E5FA932B8F}"/>
                  </a:ext>
                </a:extLst>
              </p:cNvPr>
              <p:cNvSpPr/>
              <p:nvPr/>
            </p:nvSpPr>
            <p:spPr>
              <a:xfrm>
                <a:off x="7773468" y="2018710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>
                    <a:solidFill>
                      <a:schemeClr val="accent2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T</a:t>
                </a:r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</a:t>
                </a: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7E464935-74B3-E369-0D95-9D6025599837}"/>
                  </a:ext>
                </a:extLst>
              </p:cNvPr>
              <p:cNvSpPr/>
              <p:nvPr/>
            </p:nvSpPr>
            <p:spPr>
              <a:xfrm>
                <a:off x="7885863" y="2148921"/>
                <a:ext cx="712800" cy="219600"/>
              </a:xfrm>
              <a:prstGeom prst="rect">
                <a:avLst/>
              </a:prstGeom>
              <a:solidFill>
                <a:srgbClr val="FBE5D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dirty="0">
                    <a:solidFill>
                      <a:schemeClr val="tx1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CGAG</a:t>
                </a: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D3FC26EB-4C78-5E96-2812-3ED9C518AA02}"/>
                  </a:ext>
                </a:extLst>
              </p:cNvPr>
              <p:cNvSpPr txBox="1"/>
              <p:nvPr/>
            </p:nvSpPr>
            <p:spPr>
              <a:xfrm>
                <a:off x="7022871" y="1383294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  <p:sp>
            <p:nvSpPr>
              <p:cNvPr id="338" name="TextBox 337">
                <a:extLst>
                  <a:ext uri="{FF2B5EF4-FFF2-40B4-BE49-F238E27FC236}">
                    <a16:creationId xmlns:a16="http://schemas.microsoft.com/office/drawing/2014/main" id="{5D622BE1-4418-8FDD-57A7-799C52C12FB0}"/>
                  </a:ext>
                </a:extLst>
              </p:cNvPr>
              <p:cNvSpPr txBox="1"/>
              <p:nvPr/>
            </p:nvSpPr>
            <p:spPr>
              <a:xfrm>
                <a:off x="8095241" y="2204937"/>
                <a:ext cx="3385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dirty="0">
                    <a:latin typeface="Cambria" panose="02040503050406030204" pitchFamily="18" charset="0"/>
                  </a:rPr>
                  <a:t>…</a:t>
                </a:r>
              </a:p>
            </p:txBody>
          </p:sp>
        </p:grpSp>
        <p:pic>
          <p:nvPicPr>
            <p:cNvPr id="327" name="Picture 326">
              <a:extLst>
                <a:ext uri="{FF2B5EF4-FFF2-40B4-BE49-F238E27FC236}">
                  <a16:creationId xmlns:a16="http://schemas.microsoft.com/office/drawing/2014/main" id="{BF3B8D95-0D3C-05F8-DE09-BBA9DA31B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259216" y="1361037"/>
              <a:ext cx="560370" cy="5603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026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19 0.03218 L 0.20902 0.23079 " pathEditMode="relative" ptsTypes="AA">
                                      <p:cBhvr>
                                        <p:cTn id="6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06667 0.228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0" y="97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3009 L -0.28333 0.23102 " pathEditMode="relative" ptsTypes="AA">
                                      <p:cBhvr>
                                        <p:cTn id="10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4" grpId="0"/>
      <p:bldP spid="82" grpId="0"/>
      <p:bldP spid="85" grpId="0"/>
      <p:bldP spid="19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41540-4D7A-567F-5A74-7CC55D85C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Storage-Centric Computing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417EC6-B034-2E92-E40E-CA3AE6D5113A}"/>
              </a:ext>
            </a:extLst>
          </p:cNvPr>
          <p:cNvSpPr txBox="1">
            <a:spLocks/>
          </p:cNvSpPr>
          <p:nvPr/>
        </p:nvSpPr>
        <p:spPr>
          <a:xfrm>
            <a:off x="75984" y="747364"/>
            <a:ext cx="9508887" cy="78295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100" b="1" dirty="0"/>
              <a:t>Graph-based sequence analysis tools cannot run in storage due to SSD limits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20B2B92-B502-ED5E-890B-725CCEAEE56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30" name="Arrow: Chevron 42">
              <a:extLst>
                <a:ext uri="{FF2B5EF4-FFF2-40B4-BE49-F238E27FC236}">
                  <a16:creationId xmlns:a16="http://schemas.microsoft.com/office/drawing/2014/main" id="{83892389-DF0F-24AC-DE2A-8D1E01B105CE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31" name="Arrow: Chevron 43">
              <a:extLst>
                <a:ext uri="{FF2B5EF4-FFF2-40B4-BE49-F238E27FC236}">
                  <a16:creationId xmlns:a16="http://schemas.microsoft.com/office/drawing/2014/main" id="{3FD0FE03-A75B-5B2F-F471-6C4C90DC0F0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32" name="Arrow: Chevron 45">
              <a:extLst>
                <a:ext uri="{FF2B5EF4-FFF2-40B4-BE49-F238E27FC236}">
                  <a16:creationId xmlns:a16="http://schemas.microsoft.com/office/drawing/2014/main" id="{4D23AD57-0E0E-8F09-F6BC-BFB2280D1FF2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33" name="Arrow: Chevron 46">
              <a:extLst>
                <a:ext uri="{FF2B5EF4-FFF2-40B4-BE49-F238E27FC236}">
                  <a16:creationId xmlns:a16="http://schemas.microsoft.com/office/drawing/2014/main" id="{42CE997C-1E78-9357-F40F-B8A2E255B667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58E7B089-257C-6A6D-32E4-951F3ABC8D02}"/>
              </a:ext>
            </a:extLst>
          </p:cNvPr>
          <p:cNvSpPr/>
          <p:nvPr/>
        </p:nvSpPr>
        <p:spPr>
          <a:xfrm>
            <a:off x="0" y="4375577"/>
            <a:ext cx="9144000" cy="793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Dependent and random accesses to the sequence graph</a:t>
            </a:r>
            <a:endParaRPr lang="en-GB" sz="24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7DB4F78-FB29-E45C-48F4-5F4BBB99BF3A}"/>
              </a:ext>
            </a:extLst>
          </p:cNvPr>
          <p:cNvSpPr/>
          <p:nvPr/>
        </p:nvSpPr>
        <p:spPr>
          <a:xfrm>
            <a:off x="0" y="5366336"/>
            <a:ext cx="9144000" cy="7936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Different properties from conventional, non-genome graphs</a:t>
            </a:r>
            <a:endParaRPr lang="en-GB" sz="24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C25BB3C6-5D60-0BC1-C5AE-CDFE003DBD92}"/>
              </a:ext>
            </a:extLst>
          </p:cNvPr>
          <p:cNvSpPr txBox="1">
            <a:spLocks/>
          </p:cNvSpPr>
          <p:nvPr/>
        </p:nvSpPr>
        <p:spPr>
          <a:xfrm>
            <a:off x="75984" y="3879143"/>
            <a:ext cx="9144000" cy="78295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100" b="1" dirty="0"/>
              <a:t>New challenges due to: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D40FA46-0DAC-D6A9-0904-2D4E1A823CB9}"/>
              </a:ext>
            </a:extLst>
          </p:cNvPr>
          <p:cNvGrpSpPr/>
          <p:nvPr/>
        </p:nvGrpSpPr>
        <p:grpSpPr>
          <a:xfrm>
            <a:off x="1915885" y="1207814"/>
            <a:ext cx="5771256" cy="2549218"/>
            <a:chOff x="2666932" y="3806498"/>
            <a:chExt cx="5771256" cy="2549218"/>
          </a:xfrm>
        </p:grpSpPr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E543FD2C-4B38-2A96-22BA-693F91B6E2F7}"/>
                </a:ext>
              </a:extLst>
            </p:cNvPr>
            <p:cNvSpPr/>
            <p:nvPr/>
          </p:nvSpPr>
          <p:spPr>
            <a:xfrm>
              <a:off x="2666932" y="3986735"/>
              <a:ext cx="5771256" cy="2346284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9199A31-79AC-7F89-E8C7-05AE1352C41C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09958C6C-D25A-9272-033F-EC5AAAEF4685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9309D63-5485-7D7A-3ACD-02411C6B4F85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직사각형 363">
              <a:extLst>
                <a:ext uri="{FF2B5EF4-FFF2-40B4-BE49-F238E27FC236}">
                  <a16:creationId xmlns:a16="http://schemas.microsoft.com/office/drawing/2014/main" id="{CA4DBD3D-079F-39A7-7A23-653CEA287AAE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직사각형 78">
              <a:extLst>
                <a:ext uri="{FF2B5EF4-FFF2-40B4-BE49-F238E27FC236}">
                  <a16:creationId xmlns:a16="http://schemas.microsoft.com/office/drawing/2014/main" id="{E3C605E0-2C79-3F1C-9380-D1CA46F0F5D8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DAA22FD-91F7-4EDE-D9F8-331FC922EF79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70" name="직사각형 78">
              <a:extLst>
                <a:ext uri="{FF2B5EF4-FFF2-40B4-BE49-F238E27FC236}">
                  <a16:creationId xmlns:a16="http://schemas.microsoft.com/office/drawing/2014/main" id="{9BF92339-D19B-0BEC-8CCE-2C8F97037170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직사각형 78">
              <a:extLst>
                <a:ext uri="{FF2B5EF4-FFF2-40B4-BE49-F238E27FC236}">
                  <a16:creationId xmlns:a16="http://schemas.microsoft.com/office/drawing/2014/main" id="{467C16F6-72FA-4A5D-65AD-AEDDD86420B1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92766D5A-2760-D121-22E6-06A9CB8E7470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ACA558C-8688-85A6-3227-D2CA97B84FBE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B8AF4B1-77FD-8B2E-56E6-23487466AEDF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직사각형 363">
              <a:extLst>
                <a:ext uri="{FF2B5EF4-FFF2-40B4-BE49-F238E27FC236}">
                  <a16:creationId xmlns:a16="http://schemas.microsoft.com/office/drawing/2014/main" id="{BBA7D8C4-036B-DBDD-0A50-8748BFFC32D1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2CEBDB7-5DC3-E651-3ED1-53C0A591511B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77" name="Graphic 76" descr="Gears">
            <a:extLst>
              <a:ext uri="{FF2B5EF4-FFF2-40B4-BE49-F238E27FC236}">
                <a16:creationId xmlns:a16="http://schemas.microsoft.com/office/drawing/2014/main" id="{5ECD60FB-652B-DE22-C4F1-8F437D899C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7374" y="1965829"/>
            <a:ext cx="1093754" cy="1093754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4B1185CE-257D-D3A5-93CC-C1ED49CE6D45}"/>
              </a:ext>
            </a:extLst>
          </p:cNvPr>
          <p:cNvGrpSpPr/>
          <p:nvPr/>
        </p:nvGrpSpPr>
        <p:grpSpPr>
          <a:xfrm>
            <a:off x="2421564" y="2509745"/>
            <a:ext cx="3569766" cy="1067027"/>
            <a:chOff x="3172611" y="5108429"/>
            <a:chExt cx="3569766" cy="1067027"/>
          </a:xfrm>
        </p:grpSpPr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D2B37DA3-E7C0-9C01-63E6-3648D08C9FB3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직사각형 78">
              <a:extLst>
                <a:ext uri="{FF2B5EF4-FFF2-40B4-BE49-F238E27FC236}">
                  <a16:creationId xmlns:a16="http://schemas.microsoft.com/office/drawing/2014/main" id="{844DA54C-4D13-B1B5-F42C-DAC58A889954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직사각형 78">
              <a:extLst>
                <a:ext uri="{FF2B5EF4-FFF2-40B4-BE49-F238E27FC236}">
                  <a16:creationId xmlns:a16="http://schemas.microsoft.com/office/drawing/2014/main" id="{A9546225-05A2-85DE-2BC0-53CE4A1F28C5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직사각형 78">
              <a:extLst>
                <a:ext uri="{FF2B5EF4-FFF2-40B4-BE49-F238E27FC236}">
                  <a16:creationId xmlns:a16="http://schemas.microsoft.com/office/drawing/2014/main" id="{4E380DD1-4F43-6D63-3BB3-44F6A0AC71C9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0E1EBB3D-356D-B2B6-6941-BD509AE6C747}"/>
              </a:ext>
            </a:extLst>
          </p:cNvPr>
          <p:cNvSpPr/>
          <p:nvPr/>
        </p:nvSpPr>
        <p:spPr>
          <a:xfrm>
            <a:off x="2329746" y="3048823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9CA6DE35-2AB9-0217-2F2F-442C5F680EB3}"/>
              </a:ext>
            </a:extLst>
          </p:cNvPr>
          <p:cNvSpPr/>
          <p:nvPr/>
        </p:nvSpPr>
        <p:spPr>
          <a:xfrm>
            <a:off x="6151891" y="1434097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85" name="Graphic 84" descr="Lightning bolt">
            <a:extLst>
              <a:ext uri="{FF2B5EF4-FFF2-40B4-BE49-F238E27FC236}">
                <a16:creationId xmlns:a16="http://schemas.microsoft.com/office/drawing/2014/main" id="{A69E64D3-838D-2CE2-1F6C-B0F569C02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2548" y="1696476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47738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 animBg="1"/>
      <p:bldP spid="60" grpId="0" animBg="1"/>
      <p:bldP spid="61" grpId="0"/>
      <p:bldP spid="83" grpId="0" animBg="1"/>
      <p:bldP spid="8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F3E2-005D-D0AD-BDDF-9515C867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r>
              <a:rPr lang="en-CH" dirty="0"/>
              <a:t>GRAINS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97E3C-0DE2-6B3F-866C-06B6BC02E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18306"/>
            <a:ext cx="8798061" cy="1428749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The </a:t>
            </a:r>
            <a:r>
              <a:rPr lang="en-GB" sz="2000" i="1" dirty="0"/>
              <a:t>first</a:t>
            </a:r>
            <a:r>
              <a:rPr lang="en-GB" sz="2000" dirty="0"/>
              <a:t> system for analysis with large-scale genome graphs in storage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Enabled via</a:t>
            </a:r>
            <a:r>
              <a:rPr lang="en-GB" sz="2000" dirty="0">
                <a:solidFill>
                  <a:srgbClr val="1658FF"/>
                </a:solidFill>
              </a:rPr>
              <a:t> </a:t>
            </a:r>
            <a:r>
              <a:rPr lang="en-GB" sz="2000" b="1" dirty="0">
                <a:solidFill>
                  <a:srgbClr val="1658FF"/>
                </a:solidFill>
              </a:rPr>
              <a:t>storage-aware algorithm-architecture co-design</a:t>
            </a:r>
            <a:r>
              <a:rPr lang="en-GB" sz="2000" b="1" dirty="0"/>
              <a:t>, </a:t>
            </a:r>
            <a:r>
              <a:rPr lang="en-GB" sz="2000" dirty="0"/>
              <a:t>based on the </a:t>
            </a:r>
            <a:r>
              <a:rPr lang="en-GB" sz="2000" b="1" dirty="0">
                <a:solidFill>
                  <a:srgbClr val="1658FF"/>
                </a:solidFill>
              </a:rPr>
              <a:t>properties of large-scale genome graphs </a:t>
            </a:r>
            <a:r>
              <a:rPr lang="en-GB" sz="2000" dirty="0"/>
              <a:t>to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Make the execution pipeline </a:t>
            </a:r>
            <a:r>
              <a:rPr lang="en-GB" sz="2000" b="1" dirty="0">
                <a:solidFill>
                  <a:srgbClr val="7A62E7"/>
                </a:solidFill>
              </a:rPr>
              <a:t>more storage-friendly</a:t>
            </a:r>
            <a:r>
              <a:rPr lang="en-GB" sz="2000" b="1" dirty="0">
                <a:solidFill>
                  <a:srgbClr val="1D99E9"/>
                </a:solidFill>
              </a:rPr>
              <a:t> </a:t>
            </a:r>
          </a:p>
          <a:p>
            <a:pPr lvl="1">
              <a:lnSpc>
                <a:spcPct val="110000"/>
              </a:lnSpc>
              <a:spcAft>
                <a:spcPts val="500"/>
              </a:spcAft>
            </a:pPr>
            <a:r>
              <a:rPr lang="en-GB" sz="2000" dirty="0"/>
              <a:t>Further improve </a:t>
            </a:r>
            <a:r>
              <a:rPr lang="en-GB" sz="2000" b="1" dirty="0"/>
              <a:t>performance</a:t>
            </a:r>
            <a:r>
              <a:rPr lang="en-GB" sz="2000" dirty="0"/>
              <a:t>, </a:t>
            </a:r>
            <a:r>
              <a:rPr lang="en-GB" sz="2000" b="1" dirty="0"/>
              <a:t>energy-efficiency</a:t>
            </a:r>
            <a:r>
              <a:rPr lang="en-GB" sz="2000" dirty="0"/>
              <a:t>, and </a:t>
            </a:r>
            <a:r>
              <a:rPr lang="en-GB" sz="2000" b="1" dirty="0"/>
              <a:t>cost-effectiveness</a:t>
            </a:r>
            <a:r>
              <a:rPr lang="en-GB" sz="2000" dirty="0"/>
              <a:t> via </a:t>
            </a:r>
            <a:br>
              <a:rPr lang="en-GB" sz="2000" dirty="0"/>
            </a:br>
            <a:r>
              <a:rPr lang="en-GB" sz="2000" b="1" dirty="0">
                <a:solidFill>
                  <a:srgbClr val="00916B"/>
                </a:solidFill>
              </a:rPr>
              <a:t>storage-centric computing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F512B86-72FC-E097-11F2-D7E890531737}"/>
              </a:ext>
            </a:extLst>
          </p:cNvPr>
          <p:cNvGrpSpPr/>
          <p:nvPr/>
        </p:nvGrpSpPr>
        <p:grpSpPr>
          <a:xfrm>
            <a:off x="93267" y="3469306"/>
            <a:ext cx="8810051" cy="2587321"/>
            <a:chOff x="93267" y="3367708"/>
            <a:chExt cx="8810051" cy="2587321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9B4BEDF8-E1B0-47BD-5A50-3DBF5E79D282}"/>
                </a:ext>
              </a:extLst>
            </p:cNvPr>
            <p:cNvSpPr/>
            <p:nvPr/>
          </p:nvSpPr>
          <p:spPr>
            <a:xfrm rot="16200000">
              <a:off x="-538058" y="4187458"/>
              <a:ext cx="2587321" cy="947822"/>
            </a:xfrm>
            <a:prstGeom prst="roundRect">
              <a:avLst>
                <a:gd name="adj" fmla="val 0"/>
              </a:avLst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EFDEBAE4-A969-07D4-D442-5824974798E8}"/>
                </a:ext>
              </a:extLst>
            </p:cNvPr>
            <p:cNvSpPr/>
            <p:nvPr/>
          </p:nvSpPr>
          <p:spPr>
            <a:xfrm rot="16200000">
              <a:off x="4240657" y="1292367"/>
              <a:ext cx="2578195" cy="6747126"/>
            </a:xfrm>
            <a:prstGeom prst="roundRect">
              <a:avLst>
                <a:gd name="adj" fmla="val 266"/>
              </a:avLst>
            </a:prstGeom>
            <a:solidFill>
              <a:srgbClr val="FBEDD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glow rad="12700">
                <a:sysClr val="window" lastClr="FFFFFF"/>
              </a:glow>
            </a:effectLst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D9DB5A-DB20-B106-E8AD-8E98F6E07A43}"/>
                </a:ext>
              </a:extLst>
            </p:cNvPr>
            <p:cNvSpPr/>
            <p:nvPr/>
          </p:nvSpPr>
          <p:spPr bwMode="auto">
            <a:xfrm>
              <a:off x="2248865" y="3436279"/>
              <a:ext cx="950847" cy="2192039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D48087A-AC2A-4E41-7978-21050FD0ECF9}"/>
                </a:ext>
              </a:extLst>
            </p:cNvPr>
            <p:cNvSpPr/>
            <p:nvPr/>
          </p:nvSpPr>
          <p:spPr bwMode="auto">
            <a:xfrm>
              <a:off x="3335044" y="3436280"/>
              <a:ext cx="1748735" cy="2192040"/>
            </a:xfrm>
            <a:prstGeom prst="rect">
              <a:avLst/>
            </a:prstGeom>
            <a:solidFill>
              <a:srgbClr val="F2F2F2"/>
            </a:solidFill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096183-345A-C3CB-7F83-93823001B074}"/>
                </a:ext>
              </a:extLst>
            </p:cNvPr>
            <p:cNvSpPr txBox="1"/>
            <p:nvPr/>
          </p:nvSpPr>
          <p:spPr>
            <a:xfrm rot="5400000">
              <a:off x="5049264" y="4373178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sp>
          <p:nvSpPr>
            <p:cNvPr id="52" name="직사각형 78">
              <a:extLst>
                <a:ext uri="{FF2B5EF4-FFF2-40B4-BE49-F238E27FC236}">
                  <a16:creationId xmlns:a16="http://schemas.microsoft.com/office/drawing/2014/main" id="{6BBE4DAD-85F3-901E-67DE-DB6016F6A80F}"/>
                </a:ext>
              </a:extLst>
            </p:cNvPr>
            <p:cNvSpPr/>
            <p:nvPr/>
          </p:nvSpPr>
          <p:spPr>
            <a:xfrm>
              <a:off x="4420607" y="3475729"/>
              <a:ext cx="597045" cy="468043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3" name="직사각형 78">
              <a:extLst>
                <a:ext uri="{FF2B5EF4-FFF2-40B4-BE49-F238E27FC236}">
                  <a16:creationId xmlns:a16="http://schemas.microsoft.com/office/drawing/2014/main" id="{DA779724-4AC2-971D-674E-EF68509BFBBF}"/>
                </a:ext>
              </a:extLst>
            </p:cNvPr>
            <p:cNvSpPr/>
            <p:nvPr/>
          </p:nvSpPr>
          <p:spPr>
            <a:xfrm>
              <a:off x="4420607" y="4517514"/>
              <a:ext cx="597045" cy="500452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Flash</a:t>
              </a:r>
              <a:b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</a:br>
              <a:r>
                <a:rPr kumimoji="0" lang="en-US" altLang="ko-KR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맑은 고딕" panose="020B0503020000020004" pitchFamily="34" charset="-127"/>
                  <a:cs typeface="Arial" panose="020B0604020202020204" pitchFamily="34" charset="0"/>
                </a:rPr>
                <a:t>Cntrl.</a:t>
              </a: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3073DB82-4FD7-101D-62DB-476F91F517E7}"/>
                </a:ext>
              </a:extLst>
            </p:cNvPr>
            <p:cNvSpPr/>
            <p:nvPr/>
          </p:nvSpPr>
          <p:spPr>
            <a:xfrm>
              <a:off x="2305782" y="4681503"/>
              <a:ext cx="837012" cy="890780"/>
            </a:xfrm>
            <a:prstGeom prst="roundRect">
              <a:avLst>
                <a:gd name="adj" fmla="val 9255"/>
              </a:avLst>
            </a:prstGeom>
            <a:solidFill>
              <a:srgbClr val="A5A5A5">
                <a:lumMod val="60000"/>
                <a:lumOff val="4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Baseline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Metadata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7D5C34-AD53-E15C-05F7-A7850DB49426}"/>
                </a:ext>
              </a:extLst>
            </p:cNvPr>
            <p:cNvSpPr txBox="1"/>
            <p:nvPr/>
          </p:nvSpPr>
          <p:spPr>
            <a:xfrm>
              <a:off x="3380272" y="3480956"/>
              <a:ext cx="1010800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SSD Controller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B9D46C6-8A05-BC16-5CDD-2E354A8469C2}"/>
                </a:ext>
              </a:extLst>
            </p:cNvPr>
            <p:cNvSpPr txBox="1"/>
            <p:nvPr/>
          </p:nvSpPr>
          <p:spPr>
            <a:xfrm>
              <a:off x="2246206" y="3483267"/>
              <a:ext cx="950847" cy="4185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Internal</a:t>
              </a:r>
              <a:b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DRAM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15C681B-2619-8CDF-6D68-73E39740A3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0501" y="359381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E6D894-BD4B-641D-71F9-D7D4A57E1805}"/>
                </a:ext>
              </a:extLst>
            </p:cNvPr>
            <p:cNvSpPr txBox="1"/>
            <p:nvPr/>
          </p:nvSpPr>
          <p:spPr>
            <a:xfrm>
              <a:off x="5110941" y="3367708"/>
              <a:ext cx="137566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CH" sz="16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Channel#1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57A7824-C940-71ED-E273-86CE41F4D11A}"/>
                </a:ext>
              </a:extLst>
            </p:cNvPr>
            <p:cNvSpPr txBox="1"/>
            <p:nvPr/>
          </p:nvSpPr>
          <p:spPr>
            <a:xfrm>
              <a:off x="7447874" y="381646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8D237EF2-529C-48C7-B090-140BAB19B3CA}"/>
                </a:ext>
              </a:extLst>
            </p:cNvPr>
            <p:cNvGrpSpPr/>
            <p:nvPr/>
          </p:nvGrpSpPr>
          <p:grpSpPr>
            <a:xfrm>
              <a:off x="7959787" y="3604887"/>
              <a:ext cx="855552" cy="903503"/>
              <a:chOff x="6112533" y="1594842"/>
              <a:chExt cx="855552" cy="903503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772B87FD-25FC-E502-2166-50A87DF724CD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B1B8E2D-C623-0F0A-C9FA-A5D3C8E5C7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9FE2E90-A7EA-BA21-9D51-15143813FD4F}"/>
                </a:ext>
              </a:extLst>
            </p:cNvPr>
            <p:cNvSpPr txBox="1"/>
            <p:nvPr/>
          </p:nvSpPr>
          <p:spPr>
            <a:xfrm>
              <a:off x="2140895" y="5652086"/>
              <a:ext cx="341021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srgbClr val="B97E10"/>
                  </a:solidFill>
                  <a:latin typeface="Corbel" panose="020B0503020204020204" pitchFamily="34" charset="0"/>
                </a:rPr>
                <a:t>GRAINS-Enabled SSD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8F1FE6F-ED6E-DBB5-8EE6-100712D139F9}"/>
                </a:ext>
              </a:extLst>
            </p:cNvPr>
            <p:cNvSpPr txBox="1"/>
            <p:nvPr/>
          </p:nvSpPr>
          <p:spPr>
            <a:xfrm>
              <a:off x="93267" y="3464369"/>
              <a:ext cx="1319992" cy="4487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Host </a:t>
              </a:r>
              <a:b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</a:br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System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F2EFDB2-C978-0424-D7EE-08B67017FE69}"/>
                </a:ext>
              </a:extLst>
            </p:cNvPr>
            <p:cNvSpPr txBox="1"/>
            <p:nvPr/>
          </p:nvSpPr>
          <p:spPr>
            <a:xfrm>
              <a:off x="7444595" y="5127444"/>
              <a:ext cx="46259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CH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…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79E0439-D81F-9A7B-A884-4F1AA3E3B7B1}"/>
                </a:ext>
              </a:extLst>
            </p:cNvPr>
            <p:cNvGrpSpPr/>
            <p:nvPr/>
          </p:nvGrpSpPr>
          <p:grpSpPr>
            <a:xfrm>
              <a:off x="6554010" y="4915867"/>
              <a:ext cx="855552" cy="903503"/>
              <a:chOff x="6112533" y="1594842"/>
              <a:chExt cx="855552" cy="903503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43643DF2-1C7F-CC3E-7331-D8BD85D5A254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02D8864-8A70-506F-DEDF-C1B0094ACD4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932D11-69B6-6021-222E-9A88FC563568}"/>
                </a:ext>
              </a:extLst>
            </p:cNvPr>
            <p:cNvGrpSpPr/>
            <p:nvPr/>
          </p:nvGrpSpPr>
          <p:grpSpPr>
            <a:xfrm>
              <a:off x="7963892" y="4915867"/>
              <a:ext cx="855552" cy="903503"/>
              <a:chOff x="6112533" y="1594842"/>
              <a:chExt cx="855552" cy="903503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1A88A38C-09FB-C9EB-45C6-3A4627F19F69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Die#M</a:t>
                </a: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5C696601-EABC-3E40-9B0B-68F29E2DD1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9C7C1B5-801B-F2A5-A9DE-D29C86FDC6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7222" y="4904794"/>
              <a:ext cx="3382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1B6440ED-A1E3-8E38-CFBF-787C3866994D}"/>
                </a:ext>
              </a:extLst>
            </p:cNvPr>
            <p:cNvGrpSpPr/>
            <p:nvPr/>
          </p:nvGrpSpPr>
          <p:grpSpPr>
            <a:xfrm>
              <a:off x="6554010" y="3604887"/>
              <a:ext cx="855552" cy="903503"/>
              <a:chOff x="6112533" y="1594842"/>
              <a:chExt cx="855552" cy="90350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E9C41F50-0DE9-615F-44C4-72805F0568B9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Die#2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FE80FCAF-754A-F030-FBB2-39D6ECBD19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C965DD6-1E7E-B3DA-216B-EA01F62510B5}"/>
                </a:ext>
              </a:extLst>
            </p:cNvPr>
            <p:cNvGrpSpPr/>
            <p:nvPr/>
          </p:nvGrpSpPr>
          <p:grpSpPr>
            <a:xfrm>
              <a:off x="5554393" y="3604887"/>
              <a:ext cx="855552" cy="903503"/>
              <a:chOff x="6112533" y="1594842"/>
              <a:chExt cx="855552" cy="903503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C4BA072E-F3A3-AB71-EC4D-F025E02899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54225F4-F1AF-62F8-9E57-BA119BE80D74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A3470EB-E79F-0523-B82B-A7E392748E3A}"/>
                </a:ext>
              </a:extLst>
            </p:cNvPr>
            <p:cNvGrpSpPr/>
            <p:nvPr/>
          </p:nvGrpSpPr>
          <p:grpSpPr>
            <a:xfrm>
              <a:off x="5551114" y="4915867"/>
              <a:ext cx="855552" cy="903503"/>
              <a:chOff x="6112533" y="1594842"/>
              <a:chExt cx="855552" cy="903503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DFCA7698-CCB5-70AB-8676-C45C31B5172C}"/>
                  </a:ext>
                </a:extLst>
              </p:cNvPr>
              <p:cNvSpPr/>
              <p:nvPr/>
            </p:nvSpPr>
            <p:spPr>
              <a:xfrm>
                <a:off x="6112533" y="1684065"/>
                <a:ext cx="855552" cy="81428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bIns="0" rtlCol="0" anchor="b"/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NAND</a:t>
                </a:r>
                <a:b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</a:br>
                <a:r>
                  <a:rPr kumimoji="0" lang="en-CH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Die#1</a:t>
                </a:r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B7F3D31C-89BC-1D8B-6149-AA74756791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37460" y="1594842"/>
                <a:ext cx="2849" cy="81081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017225C-CDB2-EF41-C579-B426C972C599}"/>
                </a:ext>
              </a:extLst>
            </p:cNvPr>
            <p:cNvSpPr txBox="1"/>
            <p:nvPr/>
          </p:nvSpPr>
          <p:spPr>
            <a:xfrm>
              <a:off x="5110941" y="4677287"/>
              <a:ext cx="1375662" cy="246221"/>
            </a:xfrm>
            <a:prstGeom prst="rect">
              <a:avLst/>
            </a:prstGeom>
            <a:noFill/>
            <a:effectLst>
              <a:glow rad="63500">
                <a:srgbClr val="ED7D31">
                  <a:alpha val="40000"/>
                </a:srgbClr>
              </a:glow>
            </a:effectLst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Channel#N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직사각형 78">
              <a:extLst>
                <a:ext uri="{FF2B5EF4-FFF2-40B4-BE49-F238E27FC236}">
                  <a16:creationId xmlns:a16="http://schemas.microsoft.com/office/drawing/2014/main" id="{A412693D-06C7-DF02-0796-A72E15AFE7ED}"/>
                </a:ext>
              </a:extLst>
            </p:cNvPr>
            <p:cNvSpPr/>
            <p:nvPr/>
          </p:nvSpPr>
          <p:spPr>
            <a:xfrm>
              <a:off x="3625072" y="4390945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4" name="직사각형 78">
              <a:extLst>
                <a:ext uri="{FF2B5EF4-FFF2-40B4-BE49-F238E27FC236}">
                  <a16:creationId xmlns:a16="http://schemas.microsoft.com/office/drawing/2014/main" id="{B9957815-F385-2760-4679-1BB575B7506D}"/>
                </a:ext>
              </a:extLst>
            </p:cNvPr>
            <p:cNvSpPr/>
            <p:nvPr/>
          </p:nvSpPr>
          <p:spPr>
            <a:xfrm>
              <a:off x="3662509" y="427927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5" name="직사각형 78">
              <a:extLst>
                <a:ext uri="{FF2B5EF4-FFF2-40B4-BE49-F238E27FC236}">
                  <a16:creationId xmlns:a16="http://schemas.microsoft.com/office/drawing/2014/main" id="{C9929339-120E-C468-B895-25A6B6D7B0DA}"/>
                </a:ext>
              </a:extLst>
            </p:cNvPr>
            <p:cNvSpPr/>
            <p:nvPr/>
          </p:nvSpPr>
          <p:spPr>
            <a:xfrm>
              <a:off x="3706034" y="4185427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6" name="직사각형 78">
              <a:extLst>
                <a:ext uri="{FF2B5EF4-FFF2-40B4-BE49-F238E27FC236}">
                  <a16:creationId xmlns:a16="http://schemas.microsoft.com/office/drawing/2014/main" id="{689BB6B7-3A18-58B0-5D4E-E0772F04621A}"/>
                </a:ext>
              </a:extLst>
            </p:cNvPr>
            <p:cNvSpPr/>
            <p:nvPr/>
          </p:nvSpPr>
          <p:spPr>
            <a:xfrm>
              <a:off x="3742808" y="4047084"/>
              <a:ext cx="246055" cy="674940"/>
            </a:xfrm>
            <a:prstGeom prst="rect">
              <a:avLst/>
            </a:prstGeom>
            <a:solidFill>
              <a:srgbClr val="E7E6E6">
                <a:lumMod val="90000"/>
              </a:srgb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4F3D1D33-75AE-DE22-7CC0-AE70EB323410}"/>
                </a:ext>
              </a:extLst>
            </p:cNvPr>
            <p:cNvSpPr/>
            <p:nvPr/>
          </p:nvSpPr>
          <p:spPr>
            <a:xfrm rot="16200000">
              <a:off x="3088180" y="4394106"/>
              <a:ext cx="1093086" cy="309375"/>
            </a:xfrm>
            <a:prstGeom prst="roundRect">
              <a:avLst/>
            </a:prstGeom>
            <a:solidFill>
              <a:srgbClr val="C4C4C4"/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FTL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BA2DFB3-75D5-CC2A-9261-37FF8C31B598}"/>
                </a:ext>
              </a:extLst>
            </p:cNvPr>
            <p:cNvSpPr txBox="1"/>
            <p:nvPr/>
          </p:nvSpPr>
          <p:spPr>
            <a:xfrm rot="16200000">
              <a:off x="3596859" y="4313092"/>
              <a:ext cx="600881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CH" sz="1400" b="1" dirty="0">
                  <a:solidFill>
                    <a:prstClr val="black"/>
                  </a:solidFill>
                  <a:latin typeface="Corbel" panose="020B0503020204020204" pitchFamily="34" charset="0"/>
                </a:rPr>
                <a:t>Cores</a:t>
              </a:r>
            </a:p>
          </p:txBody>
        </p:sp>
      </p:grpSp>
      <p:sp>
        <p:nvSpPr>
          <p:cNvPr id="89" name="Left-right Arrow 88">
            <a:extLst>
              <a:ext uri="{FF2B5EF4-FFF2-40B4-BE49-F238E27FC236}">
                <a16:creationId xmlns:a16="http://schemas.microsoft.com/office/drawing/2014/main" id="{64152E8F-8521-9E61-C1C1-B6B7DC1BC006}"/>
              </a:ext>
            </a:extLst>
          </p:cNvPr>
          <p:cNvSpPr/>
          <p:nvPr/>
        </p:nvSpPr>
        <p:spPr>
          <a:xfrm>
            <a:off x="1243480" y="4380872"/>
            <a:ext cx="911381" cy="581093"/>
          </a:xfrm>
          <a:prstGeom prst="leftRightArrow">
            <a:avLst>
              <a:gd name="adj1" fmla="val 50004"/>
              <a:gd name="adj2" fmla="val 40265"/>
            </a:avLst>
          </a:prstGeom>
          <a:solidFill>
            <a:srgbClr val="7A62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FEF6C06-B9AD-A2A1-03DA-A488ABEAAC79}"/>
              </a:ext>
            </a:extLst>
          </p:cNvPr>
          <p:cNvGrpSpPr/>
          <p:nvPr/>
        </p:nvGrpSpPr>
        <p:grpSpPr>
          <a:xfrm>
            <a:off x="3889668" y="3781787"/>
            <a:ext cx="4743380" cy="1940061"/>
            <a:chOff x="3889668" y="3680189"/>
            <a:chExt cx="4743380" cy="1940061"/>
          </a:xfrm>
          <a:solidFill>
            <a:srgbClr val="11813C"/>
          </a:solidFill>
        </p:grpSpPr>
        <p:pic>
          <p:nvPicPr>
            <p:cNvPr id="91" name="Graphic 90" descr="Single gear">
              <a:extLst>
                <a:ext uri="{FF2B5EF4-FFF2-40B4-BE49-F238E27FC236}">
                  <a16:creationId xmlns:a16="http://schemas.microsoft.com/office/drawing/2014/main" id="{A30D556C-3FCF-D533-B839-A1662232B9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89668" y="4982120"/>
              <a:ext cx="638130" cy="638130"/>
            </a:xfrm>
            <a:prstGeom prst="rect">
              <a:avLst/>
            </a:prstGeom>
          </p:spPr>
        </p:pic>
        <p:pic>
          <p:nvPicPr>
            <p:cNvPr id="92" name="Graphic 91" descr="Single gear">
              <a:extLst>
                <a:ext uri="{FF2B5EF4-FFF2-40B4-BE49-F238E27FC236}">
                  <a16:creationId xmlns:a16="http://schemas.microsoft.com/office/drawing/2014/main" id="{19730CBE-B137-7F36-1198-8C7EDA505A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42561" y="3680189"/>
              <a:ext cx="480694" cy="480694"/>
            </a:xfrm>
            <a:prstGeom prst="rect">
              <a:avLst/>
            </a:prstGeom>
          </p:spPr>
        </p:pic>
        <p:pic>
          <p:nvPicPr>
            <p:cNvPr id="93" name="Graphic 92" descr="Single gear">
              <a:extLst>
                <a:ext uri="{FF2B5EF4-FFF2-40B4-BE49-F238E27FC236}">
                  <a16:creationId xmlns:a16="http://schemas.microsoft.com/office/drawing/2014/main" id="{113B4A84-4DBD-0C88-6575-EDF49BC3B2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41835" y="5006769"/>
              <a:ext cx="480694" cy="480694"/>
            </a:xfrm>
            <a:prstGeom prst="rect">
              <a:avLst/>
            </a:prstGeom>
          </p:spPr>
        </p:pic>
        <p:pic>
          <p:nvPicPr>
            <p:cNvPr id="95" name="Graphic 94" descr="Single gear">
              <a:extLst>
                <a:ext uri="{FF2B5EF4-FFF2-40B4-BE49-F238E27FC236}">
                  <a16:creationId xmlns:a16="http://schemas.microsoft.com/office/drawing/2014/main" id="{3313FAF2-97A6-1B3D-EC52-7C3173A00C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38590" y="3689843"/>
              <a:ext cx="480694" cy="480694"/>
            </a:xfrm>
            <a:prstGeom prst="rect">
              <a:avLst/>
            </a:prstGeom>
          </p:spPr>
        </p:pic>
        <p:pic>
          <p:nvPicPr>
            <p:cNvPr id="96" name="Graphic 95" descr="Single gear">
              <a:extLst>
                <a:ext uri="{FF2B5EF4-FFF2-40B4-BE49-F238E27FC236}">
                  <a16:creationId xmlns:a16="http://schemas.microsoft.com/office/drawing/2014/main" id="{D2C53B03-31BE-9D1C-316F-5D371E6008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47462" y="5006769"/>
              <a:ext cx="480694" cy="480694"/>
            </a:xfrm>
            <a:prstGeom prst="rect">
              <a:avLst/>
            </a:prstGeom>
          </p:spPr>
        </p:pic>
        <p:pic>
          <p:nvPicPr>
            <p:cNvPr id="97" name="Graphic 96" descr="Single gear">
              <a:extLst>
                <a:ext uri="{FF2B5EF4-FFF2-40B4-BE49-F238E27FC236}">
                  <a16:creationId xmlns:a16="http://schemas.microsoft.com/office/drawing/2014/main" id="{B09F4B4D-9572-268D-E428-9C1D405E89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40434" y="3700575"/>
              <a:ext cx="480694" cy="480694"/>
            </a:xfrm>
            <a:prstGeom prst="rect">
              <a:avLst/>
            </a:prstGeom>
          </p:spPr>
        </p:pic>
        <p:pic>
          <p:nvPicPr>
            <p:cNvPr id="98" name="Graphic 97" descr="Single gear">
              <a:extLst>
                <a:ext uri="{FF2B5EF4-FFF2-40B4-BE49-F238E27FC236}">
                  <a16:creationId xmlns:a16="http://schemas.microsoft.com/office/drawing/2014/main" id="{C9159B24-81F5-8B7F-40B7-3DAF89C2D3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52354" y="4996926"/>
              <a:ext cx="480694" cy="48069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EBF1D4A-F229-E30A-06FC-B3BC0CDB14C4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83A2F4B2-D6ED-0F04-3D66-70393C0D199B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05B182DE-C092-425F-B664-6F5EC801754E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7" name="Arrow: Chevron 45">
              <a:extLst>
                <a:ext uri="{FF2B5EF4-FFF2-40B4-BE49-F238E27FC236}">
                  <a16:creationId xmlns:a16="http://schemas.microsoft.com/office/drawing/2014/main" id="{78AED73C-0675-68E4-3329-A8AF3DB5323E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8" name="Arrow: Chevron 46">
              <a:extLst>
                <a:ext uri="{FF2B5EF4-FFF2-40B4-BE49-F238E27FC236}">
                  <a16:creationId xmlns:a16="http://schemas.microsoft.com/office/drawing/2014/main" id="{5F3379A6-0526-25FA-CA1B-EB40F71F32DB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73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89" grpId="0" animBg="1"/>
      <p:bldP spid="89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9FCFC"/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rgbClr val="E9FCFC"/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069C2A-CF17-5A8B-F5A3-7BCC13739E1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076F74BC-5EBD-B3AE-7765-953D65718EC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7" name="Arrow: Chevron 43">
              <a:extLst>
                <a:ext uri="{FF2B5EF4-FFF2-40B4-BE49-F238E27FC236}">
                  <a16:creationId xmlns:a16="http://schemas.microsoft.com/office/drawing/2014/main" id="{D871AE2B-C0EE-8090-F5D6-1FE3484FEF7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48" name="Arrow: Chevron 45">
              <a:extLst>
                <a:ext uri="{FF2B5EF4-FFF2-40B4-BE49-F238E27FC236}">
                  <a16:creationId xmlns:a16="http://schemas.microsoft.com/office/drawing/2014/main" id="{8B37221A-50C2-3FE6-CF5C-4FDEE8B707D1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49" name="Arrow: Chevron 46">
              <a:extLst>
                <a:ext uri="{FF2B5EF4-FFF2-40B4-BE49-F238E27FC236}">
                  <a16:creationId xmlns:a16="http://schemas.microsoft.com/office/drawing/2014/main" id="{D46211AA-7930-F6CD-ABC2-979FC976915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435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 animBg="1"/>
      <p:bldP spid="58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9069C2A-CF17-5A8B-F5A3-7BCC13739E1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076F74BC-5EBD-B3AE-7765-953D65718EC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7" name="Arrow: Chevron 43">
              <a:extLst>
                <a:ext uri="{FF2B5EF4-FFF2-40B4-BE49-F238E27FC236}">
                  <a16:creationId xmlns:a16="http://schemas.microsoft.com/office/drawing/2014/main" id="{D871AE2B-C0EE-8090-F5D6-1FE3484FEF7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48" name="Arrow: Chevron 45">
              <a:extLst>
                <a:ext uri="{FF2B5EF4-FFF2-40B4-BE49-F238E27FC236}">
                  <a16:creationId xmlns:a16="http://schemas.microsoft.com/office/drawing/2014/main" id="{8B37221A-50C2-3FE6-CF5C-4FDEE8B707D1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49" name="Arrow: Chevron 46">
              <a:extLst>
                <a:ext uri="{FF2B5EF4-FFF2-40B4-BE49-F238E27FC236}">
                  <a16:creationId xmlns:a16="http://schemas.microsoft.com/office/drawing/2014/main" id="{D46211AA-7930-F6CD-ABC2-979FC976915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D09D1877-AC1C-B632-B4CA-901375C39797}"/>
              </a:ext>
            </a:extLst>
          </p:cNvPr>
          <p:cNvSpPr/>
          <p:nvPr/>
        </p:nvSpPr>
        <p:spPr>
          <a:xfrm>
            <a:off x="43371" y="963726"/>
            <a:ext cx="4990512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8160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3A2779B-ADAA-6B83-DCBF-3DC0CEE5AF2F}"/>
              </a:ext>
            </a:extLst>
          </p:cNvPr>
          <p:cNvSpPr/>
          <p:nvPr/>
        </p:nvSpPr>
        <p:spPr>
          <a:xfrm>
            <a:off x="2295642" y="3687548"/>
            <a:ext cx="837012" cy="579215"/>
          </a:xfrm>
          <a:prstGeom prst="roundRect">
            <a:avLst>
              <a:gd name="adj" fmla="val 9255"/>
            </a:avLst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719936D-2FA3-0CED-90DF-B9591D78B40D}"/>
              </a:ext>
            </a:extLst>
          </p:cNvPr>
          <p:cNvSpPr/>
          <p:nvPr/>
        </p:nvSpPr>
        <p:spPr>
          <a:xfrm rot="16200000">
            <a:off x="2994915" y="3161737"/>
            <a:ext cx="1093086" cy="309375"/>
          </a:xfrm>
          <a:prstGeom prst="roundRect">
            <a:avLst/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 FTL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353BFF8-E0C9-0233-0A64-481AEABE0DD2}"/>
              </a:ext>
            </a:extLst>
          </p:cNvPr>
          <p:cNvSpPr/>
          <p:nvPr/>
        </p:nvSpPr>
        <p:spPr>
          <a:xfrm>
            <a:off x="146185" y="5147542"/>
            <a:ext cx="3871634" cy="1002588"/>
          </a:xfrm>
          <a:prstGeom prst="roundRect">
            <a:avLst/>
          </a:prstGeom>
          <a:solidFill>
            <a:srgbClr val="9420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FTL and data placement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based on genome graph properties,</a:t>
            </a:r>
            <a:b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to leverage SSD’s full internal bandwidth</a:t>
            </a:r>
            <a:endParaRPr lang="en-CH" sz="2000" i="1" dirty="0">
              <a:solidFill>
                <a:srgbClr val="E6D7F1"/>
              </a:solidFill>
              <a:latin typeface="Corbel" panose="020B05030202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069C2A-CF17-5A8B-F5A3-7BCC13739E1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076F74BC-5EBD-B3AE-7765-953D65718EC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7" name="Arrow: Chevron 43">
              <a:extLst>
                <a:ext uri="{FF2B5EF4-FFF2-40B4-BE49-F238E27FC236}">
                  <a16:creationId xmlns:a16="http://schemas.microsoft.com/office/drawing/2014/main" id="{D871AE2B-C0EE-8090-F5D6-1FE3484FEF7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48" name="Arrow: Chevron 45">
              <a:extLst>
                <a:ext uri="{FF2B5EF4-FFF2-40B4-BE49-F238E27FC236}">
                  <a16:creationId xmlns:a16="http://schemas.microsoft.com/office/drawing/2014/main" id="{8B37221A-50C2-3FE6-CF5C-4FDEE8B707D1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49" name="Arrow: Chevron 46">
              <a:extLst>
                <a:ext uri="{FF2B5EF4-FFF2-40B4-BE49-F238E27FC236}">
                  <a16:creationId xmlns:a16="http://schemas.microsoft.com/office/drawing/2014/main" id="{D46211AA-7930-F6CD-ABC2-979FC976915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4C73DC14-A4D3-41C9-4E07-8141CAB379F5}"/>
              </a:ext>
            </a:extLst>
          </p:cNvPr>
          <p:cNvSpPr/>
          <p:nvPr/>
        </p:nvSpPr>
        <p:spPr>
          <a:xfrm>
            <a:off x="56231" y="963726"/>
            <a:ext cx="9021116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7477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3" grpId="0" animBg="1"/>
      <p:bldP spid="33" grpId="1" animBg="1"/>
      <p:bldP spid="7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8940-A7C4-3D57-3098-8DDD71547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GRAINS’s Algorithm-Architecture Co-Design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718555-8226-7C36-54C1-C27FCD7EA417}"/>
              </a:ext>
            </a:extLst>
          </p:cNvPr>
          <p:cNvSpPr/>
          <p:nvPr/>
        </p:nvSpPr>
        <p:spPr>
          <a:xfrm rot="16200000">
            <a:off x="-548198" y="2955089"/>
            <a:ext cx="2587321" cy="94782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B7B0B0-5223-C68F-E976-A2D01C719535}"/>
              </a:ext>
            </a:extLst>
          </p:cNvPr>
          <p:cNvSpPr/>
          <p:nvPr/>
        </p:nvSpPr>
        <p:spPr>
          <a:xfrm rot="16200000">
            <a:off x="4230517" y="59998"/>
            <a:ext cx="2578195" cy="6747126"/>
          </a:xfrm>
          <a:prstGeom prst="roundRect">
            <a:avLst>
              <a:gd name="adj" fmla="val 266"/>
            </a:avLst>
          </a:prstGeom>
          <a:solidFill>
            <a:srgbClr val="FBEDD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glow rad="12700">
              <a:sysClr val="window" lastClr="FFFFFF"/>
            </a:glow>
          </a:effectLst>
        </p:spPr>
        <p:txBody>
          <a:bodyPr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E7B-AEE7-86CE-379F-D3A9E138F64F}"/>
              </a:ext>
            </a:extLst>
          </p:cNvPr>
          <p:cNvSpPr/>
          <p:nvPr/>
        </p:nvSpPr>
        <p:spPr bwMode="auto">
          <a:xfrm>
            <a:off x="2238725" y="2203910"/>
            <a:ext cx="950847" cy="2192039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540D32-AC2E-27D3-6888-2E68CE951298}"/>
              </a:ext>
            </a:extLst>
          </p:cNvPr>
          <p:cNvSpPr/>
          <p:nvPr/>
        </p:nvSpPr>
        <p:spPr bwMode="auto">
          <a:xfrm>
            <a:off x="3324904" y="2203911"/>
            <a:ext cx="1748735" cy="2192040"/>
          </a:xfrm>
          <a:prstGeom prst="rect">
            <a:avLst/>
          </a:prstGeom>
          <a:solidFill>
            <a:srgbClr val="F2F2F2"/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2EDA9-FCDD-9A70-D7C1-BAFB461B484D}"/>
              </a:ext>
            </a:extLst>
          </p:cNvPr>
          <p:cNvSpPr txBox="1"/>
          <p:nvPr/>
        </p:nvSpPr>
        <p:spPr>
          <a:xfrm rot="5400000">
            <a:off x="5039124" y="3140809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sp>
        <p:nvSpPr>
          <p:cNvPr id="10" name="직사각형 78">
            <a:extLst>
              <a:ext uri="{FF2B5EF4-FFF2-40B4-BE49-F238E27FC236}">
                <a16:creationId xmlns:a16="http://schemas.microsoft.com/office/drawing/2014/main" id="{93B70937-A760-CE40-DA36-FE2C8F9A7910}"/>
              </a:ext>
            </a:extLst>
          </p:cNvPr>
          <p:cNvSpPr/>
          <p:nvPr/>
        </p:nvSpPr>
        <p:spPr>
          <a:xfrm>
            <a:off x="4410467" y="2243360"/>
            <a:ext cx="597045" cy="468043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직사각형 78">
            <a:extLst>
              <a:ext uri="{FF2B5EF4-FFF2-40B4-BE49-F238E27FC236}">
                <a16:creationId xmlns:a16="http://schemas.microsoft.com/office/drawing/2014/main" id="{8589FEC5-AD74-F08E-4239-2A51AA45281D}"/>
              </a:ext>
            </a:extLst>
          </p:cNvPr>
          <p:cNvSpPr/>
          <p:nvPr/>
        </p:nvSpPr>
        <p:spPr>
          <a:xfrm>
            <a:off x="4410467" y="3285145"/>
            <a:ext cx="597045" cy="500452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</a:t>
            </a:r>
            <a:b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Cntrl.</a:t>
            </a: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3A2779B-ADAA-6B83-DCBF-3DC0CEE5AF2F}"/>
              </a:ext>
            </a:extLst>
          </p:cNvPr>
          <p:cNvSpPr/>
          <p:nvPr/>
        </p:nvSpPr>
        <p:spPr>
          <a:xfrm>
            <a:off x="2295642" y="3687548"/>
            <a:ext cx="837012" cy="579215"/>
          </a:xfrm>
          <a:prstGeom prst="roundRect">
            <a:avLst>
              <a:gd name="adj" fmla="val 9255"/>
            </a:avLst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Metadata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A1ED0-06E8-FF27-E3B9-1AF2544DB81F}"/>
              </a:ext>
            </a:extLst>
          </p:cNvPr>
          <p:cNvSpPr txBox="1"/>
          <p:nvPr/>
        </p:nvSpPr>
        <p:spPr>
          <a:xfrm>
            <a:off x="3370132" y="2248587"/>
            <a:ext cx="1010800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SSD Controller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EF532-8E37-7A97-D66E-7B693CFC8DCA}"/>
              </a:ext>
            </a:extLst>
          </p:cNvPr>
          <p:cNvSpPr txBox="1"/>
          <p:nvPr/>
        </p:nvSpPr>
        <p:spPr>
          <a:xfrm>
            <a:off x="2236066" y="2239023"/>
            <a:ext cx="95084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Internal</a:t>
            </a:r>
            <a:b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DRAM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8A4A61-804C-B7B3-B4AD-96BAD85E4FDD}"/>
              </a:ext>
            </a:extLst>
          </p:cNvPr>
          <p:cNvCxnSpPr>
            <a:cxnSpLocks/>
          </p:cNvCxnSpPr>
          <p:nvPr/>
        </p:nvCxnSpPr>
        <p:spPr>
          <a:xfrm flipV="1">
            <a:off x="5010361" y="236144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75DA27-4F79-F1DC-674F-AC61CCC151F2}"/>
              </a:ext>
            </a:extLst>
          </p:cNvPr>
          <p:cNvSpPr txBox="1"/>
          <p:nvPr/>
        </p:nvSpPr>
        <p:spPr>
          <a:xfrm>
            <a:off x="5100801" y="2135339"/>
            <a:ext cx="1375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H" sz="1600" b="1" dirty="0">
                <a:solidFill>
                  <a:prstClr val="black"/>
                </a:solidFill>
                <a:latin typeface="Corbel" panose="020B0503020204020204" pitchFamily="34" charset="0"/>
              </a:rPr>
              <a:t>Channel#1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E6CFB-B4F9-883E-A7AF-578C5AA6A046}"/>
              </a:ext>
            </a:extLst>
          </p:cNvPr>
          <p:cNvSpPr txBox="1"/>
          <p:nvPr/>
        </p:nvSpPr>
        <p:spPr>
          <a:xfrm>
            <a:off x="7437734" y="258409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9838D-6DE4-E66B-D70E-C3716869D764}"/>
              </a:ext>
            </a:extLst>
          </p:cNvPr>
          <p:cNvGrpSpPr/>
          <p:nvPr/>
        </p:nvGrpSpPr>
        <p:grpSpPr>
          <a:xfrm>
            <a:off x="7949647" y="2372518"/>
            <a:ext cx="855552" cy="903503"/>
            <a:chOff x="6112533" y="1594842"/>
            <a:chExt cx="855552" cy="90350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2DBEF8-C1D3-A892-2B12-AE0FDD1D80E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E95D0CD-8FB9-D99B-86A9-2F03658559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0C7AA2-537D-8FBA-CDDA-D6C1E18650D4}"/>
              </a:ext>
            </a:extLst>
          </p:cNvPr>
          <p:cNvSpPr txBox="1"/>
          <p:nvPr/>
        </p:nvSpPr>
        <p:spPr>
          <a:xfrm>
            <a:off x="2130755" y="4419717"/>
            <a:ext cx="34102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B97E10"/>
                </a:solidFill>
                <a:latin typeface="Corbel" panose="020B0503020204020204" pitchFamily="34" charset="0"/>
              </a:rPr>
              <a:t>GRAINS-Enabled SSD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B7691F-8B0D-C202-8F81-56E1BCAFF8F0}"/>
              </a:ext>
            </a:extLst>
          </p:cNvPr>
          <p:cNvSpPr txBox="1"/>
          <p:nvPr/>
        </p:nvSpPr>
        <p:spPr>
          <a:xfrm>
            <a:off x="83127" y="2232000"/>
            <a:ext cx="1319992" cy="4487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Host </a:t>
            </a:r>
            <a:b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System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C94DB-BDDB-4D7A-FF25-C41DC9690BD3}"/>
              </a:ext>
            </a:extLst>
          </p:cNvPr>
          <p:cNvSpPr txBox="1"/>
          <p:nvPr/>
        </p:nvSpPr>
        <p:spPr>
          <a:xfrm>
            <a:off x="7434455" y="3895075"/>
            <a:ext cx="46259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prstClr val="black"/>
                </a:solidFill>
                <a:latin typeface="Corbel" panose="020B0503020204020204" pitchFamily="34" charset="0"/>
              </a:rPr>
              <a:t>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8A0B40-B827-5F58-43E7-11935C27C62A}"/>
              </a:ext>
            </a:extLst>
          </p:cNvPr>
          <p:cNvGrpSpPr/>
          <p:nvPr/>
        </p:nvGrpSpPr>
        <p:grpSpPr>
          <a:xfrm>
            <a:off x="6543870" y="3683498"/>
            <a:ext cx="855552" cy="903503"/>
            <a:chOff x="6112533" y="1594842"/>
            <a:chExt cx="855552" cy="903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BF3C162-5A45-1F07-61E3-41957DA2C2BE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4A9BB57-F142-954E-A267-B8AE8FC712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52AA1D-613F-1D4D-6340-989FB4A705CD}"/>
              </a:ext>
            </a:extLst>
          </p:cNvPr>
          <p:cNvGrpSpPr/>
          <p:nvPr/>
        </p:nvGrpSpPr>
        <p:grpSpPr>
          <a:xfrm>
            <a:off x="7953752" y="3683498"/>
            <a:ext cx="855552" cy="903503"/>
            <a:chOff x="6112533" y="1594842"/>
            <a:chExt cx="855552" cy="90350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52AD06-61B8-52BF-D2B4-ABD622901E7C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Die#M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9EEB1CC-EB59-7E87-C797-3D17BC03F5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FF0245-442E-F043-6F94-FB980D940CC4}"/>
              </a:ext>
            </a:extLst>
          </p:cNvPr>
          <p:cNvCxnSpPr>
            <a:cxnSpLocks/>
          </p:cNvCxnSpPr>
          <p:nvPr/>
        </p:nvCxnSpPr>
        <p:spPr>
          <a:xfrm flipV="1">
            <a:off x="5007082" y="3672425"/>
            <a:ext cx="3382970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ED3214-4D72-E1ED-8FAF-8E5B3CE24E5F}"/>
              </a:ext>
            </a:extLst>
          </p:cNvPr>
          <p:cNvGrpSpPr/>
          <p:nvPr/>
        </p:nvGrpSpPr>
        <p:grpSpPr>
          <a:xfrm>
            <a:off x="6543870" y="2372518"/>
            <a:ext cx="855552" cy="903503"/>
            <a:chOff x="6112533" y="1594842"/>
            <a:chExt cx="855552" cy="90350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2A18306-8524-B883-DC1D-D844B0B7EB90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Die#2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D8CB935-B2C0-2C49-9C5F-C70C602C94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43F825-AC2B-713D-DE63-95AA68F3C83E}"/>
              </a:ext>
            </a:extLst>
          </p:cNvPr>
          <p:cNvGrpSpPr/>
          <p:nvPr/>
        </p:nvGrpSpPr>
        <p:grpSpPr>
          <a:xfrm>
            <a:off x="5544253" y="2372518"/>
            <a:ext cx="855552" cy="903503"/>
            <a:chOff x="6112533" y="1594842"/>
            <a:chExt cx="855552" cy="90350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34C0AE-F137-F453-DC7D-F36C04AF7E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3967E1D-49E4-4C6A-0ED3-CECE1BA409FB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172F56-7C45-25A4-20C9-38E9549E5F39}"/>
              </a:ext>
            </a:extLst>
          </p:cNvPr>
          <p:cNvGrpSpPr/>
          <p:nvPr/>
        </p:nvGrpSpPr>
        <p:grpSpPr>
          <a:xfrm>
            <a:off x="5540974" y="3683498"/>
            <a:ext cx="855552" cy="903503"/>
            <a:chOff x="6112533" y="1594842"/>
            <a:chExt cx="855552" cy="90350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F32F1B-3834-F504-1A36-3999C98EA7FF}"/>
                </a:ext>
              </a:extLst>
            </p:cNvPr>
            <p:cNvSpPr/>
            <p:nvPr/>
          </p:nvSpPr>
          <p:spPr>
            <a:xfrm>
              <a:off x="6112533" y="1684065"/>
              <a:ext cx="855552" cy="81428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58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bIns="0" rtlCol="0" anchor="b"/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NAND</a:t>
              </a:r>
              <a:b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</a:br>
              <a:r>
                <a:rPr kumimoji="0" lang="en-CH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Die#1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95DD467-0E5D-A6DB-CC5E-F632D4790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7460" y="1594842"/>
              <a:ext cx="2849" cy="8108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746E1BB-8761-14E3-B634-87102ED1864E}"/>
              </a:ext>
            </a:extLst>
          </p:cNvPr>
          <p:cNvSpPr txBox="1"/>
          <p:nvPr/>
        </p:nvSpPr>
        <p:spPr>
          <a:xfrm>
            <a:off x="5100801" y="3444918"/>
            <a:ext cx="1375662" cy="246221"/>
          </a:xfrm>
          <a:prstGeom prst="rect">
            <a:avLst/>
          </a:prstGeom>
          <a:noFill/>
          <a:effectLst>
            <a:glow rad="63500">
              <a:srgbClr val="ED7D31">
                <a:alpha val="40000"/>
              </a:srgbClr>
            </a:glo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Channel#N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78">
            <a:extLst>
              <a:ext uri="{FF2B5EF4-FFF2-40B4-BE49-F238E27FC236}">
                <a16:creationId xmlns:a16="http://schemas.microsoft.com/office/drawing/2014/main" id="{B5A6A3E4-AD38-C1DC-A8CF-1BCCB7F6BD18}"/>
              </a:ext>
            </a:extLst>
          </p:cNvPr>
          <p:cNvSpPr/>
          <p:nvPr/>
        </p:nvSpPr>
        <p:spPr>
          <a:xfrm>
            <a:off x="3531807" y="3158576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0" name="직사각형 78">
            <a:extLst>
              <a:ext uri="{FF2B5EF4-FFF2-40B4-BE49-F238E27FC236}">
                <a16:creationId xmlns:a16="http://schemas.microsoft.com/office/drawing/2014/main" id="{FB841ABC-C109-836D-7802-483163F30D75}"/>
              </a:ext>
            </a:extLst>
          </p:cNvPr>
          <p:cNvSpPr/>
          <p:nvPr/>
        </p:nvSpPr>
        <p:spPr>
          <a:xfrm>
            <a:off x="3569244" y="304690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1" name="직사각형 78">
            <a:extLst>
              <a:ext uri="{FF2B5EF4-FFF2-40B4-BE49-F238E27FC236}">
                <a16:creationId xmlns:a16="http://schemas.microsoft.com/office/drawing/2014/main" id="{57C001B9-60B1-7707-FDD5-F1621322F297}"/>
              </a:ext>
            </a:extLst>
          </p:cNvPr>
          <p:cNvSpPr/>
          <p:nvPr/>
        </p:nvSpPr>
        <p:spPr>
          <a:xfrm>
            <a:off x="3612769" y="2953058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909509A1-10F9-0417-DCEF-2E352A4F0E8B}"/>
              </a:ext>
            </a:extLst>
          </p:cNvPr>
          <p:cNvSpPr/>
          <p:nvPr/>
        </p:nvSpPr>
        <p:spPr>
          <a:xfrm>
            <a:off x="3649543" y="2814715"/>
            <a:ext cx="246055" cy="674940"/>
          </a:xfrm>
          <a:prstGeom prst="rect">
            <a:avLst/>
          </a:prstGeom>
          <a:solidFill>
            <a:srgbClr val="E7E6E6">
              <a:lumMod val="9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719936D-2FA3-0CED-90DF-B9591D78B40D}"/>
              </a:ext>
            </a:extLst>
          </p:cNvPr>
          <p:cNvSpPr/>
          <p:nvPr/>
        </p:nvSpPr>
        <p:spPr>
          <a:xfrm rot="16200000">
            <a:off x="2994915" y="3161737"/>
            <a:ext cx="1093086" cy="309375"/>
          </a:xfrm>
          <a:prstGeom prst="roundRect">
            <a:avLst/>
          </a:prstGeom>
          <a:solidFill>
            <a:srgbClr val="94209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GRAINS FTL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70F495-B88C-50FC-0AC9-4828A6989208}"/>
              </a:ext>
            </a:extLst>
          </p:cNvPr>
          <p:cNvSpPr txBox="1"/>
          <p:nvPr/>
        </p:nvSpPr>
        <p:spPr>
          <a:xfrm rot="16200000">
            <a:off x="3503594" y="3080723"/>
            <a:ext cx="60088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CH" sz="1400" b="1" dirty="0">
                <a:solidFill>
                  <a:prstClr val="black"/>
                </a:solidFill>
                <a:latin typeface="Corbel" panose="020B0503020204020204" pitchFamily="34" charset="0"/>
              </a:rPr>
              <a:t>Cores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DB92B641-6475-C900-A977-D83EE685B778}"/>
              </a:ext>
            </a:extLst>
          </p:cNvPr>
          <p:cNvSpPr/>
          <p:nvPr/>
        </p:nvSpPr>
        <p:spPr>
          <a:xfrm>
            <a:off x="83127" y="1016734"/>
            <a:ext cx="4939081" cy="1002588"/>
          </a:xfrm>
          <a:prstGeom prst="roundRect">
            <a:avLst/>
          </a:prstGeom>
          <a:solidFill>
            <a:srgbClr val="1D9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New batching technique and execution flow </a:t>
            </a:r>
          </a:p>
          <a:p>
            <a:pPr algn="ctr"/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based on the unique features of genome graphs </a:t>
            </a:r>
            <a:b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that reduces #random accesses</a:t>
            </a:r>
            <a:endParaRPr lang="en-CH" i="1" dirty="0">
              <a:solidFill>
                <a:schemeClr val="accent1">
                  <a:lumMod val="40000"/>
                  <a:lumOff val="6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E290EC88-D37F-7CEF-3B82-FAFA17D92F1B}"/>
              </a:ext>
            </a:extLst>
          </p:cNvPr>
          <p:cNvSpPr/>
          <p:nvPr/>
        </p:nvSpPr>
        <p:spPr>
          <a:xfrm rot="16200000">
            <a:off x="-171242" y="3345372"/>
            <a:ext cx="1844180" cy="659614"/>
          </a:xfrm>
          <a:prstGeom prst="roundRect">
            <a:avLst>
              <a:gd name="adj" fmla="val 11209"/>
            </a:avLst>
          </a:prstGeom>
          <a:solidFill>
            <a:srgbClr val="1C99EA"/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1600" dirty="0">
                <a:latin typeface="Corbel" panose="020B0503020204020204" pitchFamily="34" charset="0"/>
              </a:rPr>
              <a:t>Input Query Processing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09CC917A-B6E2-FEB5-D3EB-DB1957DFCC63}"/>
              </a:ext>
            </a:extLst>
          </p:cNvPr>
          <p:cNvSpPr/>
          <p:nvPr/>
        </p:nvSpPr>
        <p:spPr>
          <a:xfrm>
            <a:off x="5100802" y="1019580"/>
            <a:ext cx="3960071" cy="1002588"/>
          </a:xfrm>
          <a:prstGeom prst="roundRect">
            <a:avLst/>
          </a:prstGeom>
          <a:solidFill>
            <a:srgbClr val="0091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In-storage and In-flash processing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to avoid transferring low-reused pages </a:t>
            </a:r>
            <a:b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D6F1D5"/>
                </a:solidFill>
                <a:latin typeface="Corbel" panose="020B0503020204020204" pitchFamily="34" charset="0"/>
              </a:rPr>
              <a:t>and bandwidth waste</a:t>
            </a:r>
            <a:endParaRPr lang="en-CH" sz="2000" i="1" dirty="0">
              <a:solidFill>
                <a:srgbClr val="D6F1D5"/>
              </a:solidFill>
              <a:latin typeface="Corbel" panose="020B05030202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CC6000-AA4E-0532-5B32-A64651383BBC}"/>
              </a:ext>
            </a:extLst>
          </p:cNvPr>
          <p:cNvGrpSpPr/>
          <p:nvPr/>
        </p:nvGrpSpPr>
        <p:grpSpPr>
          <a:xfrm>
            <a:off x="3772570" y="2461741"/>
            <a:ext cx="5031036" cy="1857981"/>
            <a:chOff x="3772570" y="2461741"/>
            <a:chExt cx="5031036" cy="1857981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4DE1E10-D11A-5764-42DE-3C68AFFCDBA6}"/>
                </a:ext>
              </a:extLst>
            </p:cNvPr>
            <p:cNvGrpSpPr/>
            <p:nvPr/>
          </p:nvGrpSpPr>
          <p:grpSpPr>
            <a:xfrm>
              <a:off x="5540974" y="2461741"/>
              <a:ext cx="3262632" cy="1673290"/>
              <a:chOff x="5540974" y="2461741"/>
              <a:chExt cx="3262632" cy="167329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2777503-6C28-ECE3-41AF-116E8D0ED59D}"/>
                  </a:ext>
                </a:extLst>
              </p:cNvPr>
              <p:cNvSpPr/>
              <p:nvPr/>
            </p:nvSpPr>
            <p:spPr>
              <a:xfrm>
                <a:off x="7949647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818F7C7-DC30-8A7B-6E4F-7B29769EE13E}"/>
                  </a:ext>
                </a:extLst>
              </p:cNvPr>
              <p:cNvSpPr/>
              <p:nvPr/>
            </p:nvSpPr>
            <p:spPr>
              <a:xfrm>
                <a:off x="7949647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BCED403-4129-F3B9-1882-F26C3A0863AC}"/>
                  </a:ext>
                </a:extLst>
              </p:cNvPr>
              <p:cNvSpPr/>
              <p:nvPr/>
            </p:nvSpPr>
            <p:spPr>
              <a:xfrm>
                <a:off x="6543870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06E439B-2D38-8420-4A56-C10E2DEB58E3}"/>
                  </a:ext>
                </a:extLst>
              </p:cNvPr>
              <p:cNvSpPr/>
              <p:nvPr/>
            </p:nvSpPr>
            <p:spPr>
              <a:xfrm>
                <a:off x="6543870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767B0CB-4708-99A5-DA8E-0976B0122C33}"/>
                  </a:ext>
                </a:extLst>
              </p:cNvPr>
              <p:cNvSpPr/>
              <p:nvPr/>
            </p:nvSpPr>
            <p:spPr>
              <a:xfrm>
                <a:off x="7953752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B93AC743-C999-2A8D-16E8-738294380133}"/>
                  </a:ext>
                </a:extLst>
              </p:cNvPr>
              <p:cNvSpPr/>
              <p:nvPr/>
            </p:nvSpPr>
            <p:spPr>
              <a:xfrm>
                <a:off x="7953752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7526E0A-6323-659A-C34F-70A1F328F3A4}"/>
                  </a:ext>
                </a:extLst>
              </p:cNvPr>
              <p:cNvSpPr/>
              <p:nvPr/>
            </p:nvSpPr>
            <p:spPr>
              <a:xfrm>
                <a:off x="6543870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BF6B28-BE9D-2946-5304-42440988B7A4}"/>
                  </a:ext>
                </a:extLst>
              </p:cNvPr>
              <p:cNvSpPr/>
              <p:nvPr/>
            </p:nvSpPr>
            <p:spPr>
              <a:xfrm>
                <a:off x="6543870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5E635E5-1183-0E4C-F1FD-EF310EE9ACCA}"/>
                  </a:ext>
                </a:extLst>
              </p:cNvPr>
              <p:cNvSpPr/>
              <p:nvPr/>
            </p:nvSpPr>
            <p:spPr>
              <a:xfrm>
                <a:off x="5544253" y="246174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41CB3D-A18F-E16D-BFF4-B9FE4AE36A57}"/>
                  </a:ext>
                </a:extLst>
              </p:cNvPr>
              <p:cNvSpPr/>
              <p:nvPr/>
            </p:nvSpPr>
            <p:spPr>
              <a:xfrm>
                <a:off x="5544253" y="262008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15F331-B451-798D-124E-C3BE81D26E0A}"/>
                  </a:ext>
                </a:extLst>
              </p:cNvPr>
              <p:cNvSpPr/>
              <p:nvPr/>
            </p:nvSpPr>
            <p:spPr>
              <a:xfrm>
                <a:off x="5540974" y="3772721"/>
                <a:ext cx="849854" cy="160790"/>
              </a:xfrm>
              <a:prstGeom prst="rect">
                <a:avLst/>
              </a:prstGeom>
              <a:solidFill>
                <a:srgbClr val="009E73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H" sz="1300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PE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92138AB9-89D8-0E30-F80C-3BE2155A3A87}"/>
                  </a:ext>
                </a:extLst>
              </p:cNvPr>
              <p:cNvSpPr/>
              <p:nvPr/>
            </p:nvSpPr>
            <p:spPr>
              <a:xfrm>
                <a:off x="5540974" y="3931064"/>
                <a:ext cx="849854" cy="20396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ctr"/>
              <a:lstStyle/>
              <a:p>
                <a:pPr algn="ctr"/>
                <a:r>
                  <a:rPr lang="en-CH" sz="14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ECC</a:t>
                </a:r>
                <a:r>
                  <a:rPr lang="en-CH" sz="1400" baseline="-25000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LITE</a:t>
                </a:r>
              </a:p>
            </p:txBody>
          </p:sp>
        </p:grp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81FAC4B-06B4-E310-982B-5170997AA84F}"/>
                </a:ext>
              </a:extLst>
            </p:cNvPr>
            <p:cNvSpPr/>
            <p:nvPr/>
          </p:nvSpPr>
          <p:spPr>
            <a:xfrm>
              <a:off x="3772570" y="4076582"/>
              <a:ext cx="849854" cy="243140"/>
            </a:xfrm>
            <a:prstGeom prst="rect">
              <a:avLst/>
            </a:prstGeom>
            <a:solidFill>
              <a:srgbClr val="009E73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300" dirty="0">
                  <a:solidFill>
                    <a:schemeClr val="bg1"/>
                  </a:solidFill>
                  <a:latin typeface="Corbel" panose="020B0503020204020204" pitchFamily="34" charset="0"/>
                </a:rPr>
                <a:t>PE</a:t>
              </a:r>
            </a:p>
          </p:txBody>
        </p:sp>
      </p:grp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D353BFF8-E0C9-0233-0A64-481AEABE0DD2}"/>
              </a:ext>
            </a:extLst>
          </p:cNvPr>
          <p:cNvSpPr/>
          <p:nvPr/>
        </p:nvSpPr>
        <p:spPr>
          <a:xfrm>
            <a:off x="146185" y="5147542"/>
            <a:ext cx="3871634" cy="1002588"/>
          </a:xfrm>
          <a:prstGeom prst="roundRect">
            <a:avLst/>
          </a:prstGeom>
          <a:solidFill>
            <a:srgbClr val="9420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latin typeface="Corbel" panose="020B0503020204020204" pitchFamily="34" charset="0"/>
              </a:rPr>
              <a:t>FTL and data placement</a:t>
            </a:r>
            <a:br>
              <a:rPr lang="en-GB" sz="2000" b="1" dirty="0"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based on genome graph properties,</a:t>
            </a:r>
            <a:b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6D7F1"/>
                </a:solidFill>
                <a:latin typeface="Corbel" panose="020B0503020204020204" pitchFamily="34" charset="0"/>
              </a:rPr>
              <a:t>to leverage SSD’s full internal bandwidth</a:t>
            </a:r>
            <a:endParaRPr lang="en-CH" sz="2000" i="1" dirty="0">
              <a:solidFill>
                <a:srgbClr val="E6D7F1"/>
              </a:solidFill>
              <a:latin typeface="Corbel" panose="020B0503020204020204" pitchFamily="34" charset="0"/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4D6D562B-4B97-093E-C543-F72CEDDE0058}"/>
              </a:ext>
            </a:extLst>
          </p:cNvPr>
          <p:cNvSpPr/>
          <p:nvPr/>
        </p:nvSpPr>
        <p:spPr>
          <a:xfrm>
            <a:off x="4096000" y="5147542"/>
            <a:ext cx="4797177" cy="1002588"/>
          </a:xfrm>
          <a:prstGeom prst="roundRect">
            <a:avLst/>
          </a:prstGeom>
          <a:solidFill>
            <a:srgbClr val="EA7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Corbel" panose="020B0503020204020204" pitchFamily="34" charset="0"/>
              </a:rPr>
              <a:t>Lightweight scheduling technique </a:t>
            </a:r>
            <a:br>
              <a:rPr lang="en-GB" sz="2000" b="1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en-GB" i="1" dirty="0">
                <a:solidFill>
                  <a:srgbClr val="EFCCD1"/>
                </a:solidFill>
                <a:latin typeface="Corbel" panose="020B0503020204020204" pitchFamily="34" charset="0"/>
              </a:rPr>
              <a:t>enabled by repurposing the existing SSD structures to leverage the full parallelism of all flash dies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CBEC2F8-D7A0-B692-527E-522C58D718D4}"/>
              </a:ext>
            </a:extLst>
          </p:cNvPr>
          <p:cNvSpPr/>
          <p:nvPr/>
        </p:nvSpPr>
        <p:spPr>
          <a:xfrm rot="16200000">
            <a:off x="3508376" y="3080452"/>
            <a:ext cx="1280179" cy="421042"/>
          </a:xfrm>
          <a:prstGeom prst="rect">
            <a:avLst/>
          </a:prstGeom>
          <a:solidFill>
            <a:srgbClr val="E9726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CH" sz="1400" dirty="0">
                <a:solidFill>
                  <a:schemeClr val="bg1"/>
                </a:solidFill>
                <a:latin typeface="Corbel" panose="020B0503020204020204" pitchFamily="34" charset="0"/>
              </a:rPr>
              <a:t>Light Scheduler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9E682142-F894-6014-C6D3-16B29A9BA343}"/>
              </a:ext>
            </a:extLst>
          </p:cNvPr>
          <p:cNvSpPr/>
          <p:nvPr/>
        </p:nvSpPr>
        <p:spPr>
          <a:xfrm>
            <a:off x="2298166" y="2705577"/>
            <a:ext cx="837012" cy="863901"/>
          </a:xfrm>
          <a:prstGeom prst="roundRect">
            <a:avLst>
              <a:gd name="adj" fmla="val 9255"/>
            </a:avLst>
          </a:prstGeom>
          <a:solidFill>
            <a:srgbClr val="EA726E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</a:rPr>
              <a:t>Scheduler Tables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069C2A-CF17-5A8B-F5A3-7BCC13739E11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076F74BC-5EBD-B3AE-7765-953D65718EC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7" name="Arrow: Chevron 43">
              <a:extLst>
                <a:ext uri="{FF2B5EF4-FFF2-40B4-BE49-F238E27FC236}">
                  <a16:creationId xmlns:a16="http://schemas.microsoft.com/office/drawing/2014/main" id="{D871AE2B-C0EE-8090-F5D6-1FE3484FEF70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48" name="Arrow: Chevron 45">
              <a:extLst>
                <a:ext uri="{FF2B5EF4-FFF2-40B4-BE49-F238E27FC236}">
                  <a16:creationId xmlns:a16="http://schemas.microsoft.com/office/drawing/2014/main" id="{8B37221A-50C2-3FE6-CF5C-4FDEE8B707D1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49" name="Arrow: Chevron 46">
              <a:extLst>
                <a:ext uri="{FF2B5EF4-FFF2-40B4-BE49-F238E27FC236}">
                  <a16:creationId xmlns:a16="http://schemas.microsoft.com/office/drawing/2014/main" id="{D46211AA-7930-F6CD-ABC2-979FC976915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A009CE36-9DEB-EF4F-BF8D-00BE7D40C046}"/>
              </a:ext>
            </a:extLst>
          </p:cNvPr>
          <p:cNvSpPr/>
          <p:nvPr/>
        </p:nvSpPr>
        <p:spPr>
          <a:xfrm>
            <a:off x="56231" y="963726"/>
            <a:ext cx="9021116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0E40FBA-DD1F-789A-1658-6B4C1266C681}"/>
              </a:ext>
            </a:extLst>
          </p:cNvPr>
          <p:cNvSpPr/>
          <p:nvPr/>
        </p:nvSpPr>
        <p:spPr>
          <a:xfrm>
            <a:off x="52131" y="5098965"/>
            <a:ext cx="4012873" cy="1118605"/>
          </a:xfrm>
          <a:prstGeom prst="rect">
            <a:avLst/>
          </a:prstGeom>
          <a:solidFill>
            <a:srgbClr val="FFFFFF">
              <a:alpha val="6862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916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8" grpId="1" animBg="1"/>
      <p:bldP spid="79" grpId="0" animBg="1"/>
      <p:bldP spid="79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E9A6-1332-FE46-8BA5-7AF826E62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2" y="782953"/>
            <a:ext cx="8867700" cy="6186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b="1" dirty="0">
                <a:solidFill>
                  <a:schemeClr val="accent5"/>
                </a:solidFill>
              </a:rPr>
              <a:t>Performance, Energy, and Power Analysis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800" b="1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B13176-62EF-0444-8525-9B46C38F6FA9}"/>
              </a:ext>
            </a:extLst>
          </p:cNvPr>
          <p:cNvSpPr txBox="1">
            <a:spLocks/>
          </p:cNvSpPr>
          <p:nvPr/>
        </p:nvSpPr>
        <p:spPr>
          <a:xfrm>
            <a:off x="72834" y="3031084"/>
            <a:ext cx="91440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B38606"/>
                </a:solidFill>
              </a:rPr>
              <a:t>Baseline Comparison Points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Fulgor</a:t>
            </a:r>
            <a:r>
              <a:rPr lang="en-GB" sz="2000" dirty="0"/>
              <a:t> 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[WABI’23]</a:t>
            </a:r>
            <a:r>
              <a:rPr lang="en-GB" sz="1800" dirty="0"/>
              <a:t>: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sz="1800" dirty="0"/>
              <a:t>A state-of-the-art node-centric tool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GB" sz="2000" i="1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 err="1">
                <a:solidFill>
                  <a:srgbClr val="D6A206"/>
                </a:solidFill>
              </a:rPr>
              <a:t>MetaGraph</a:t>
            </a:r>
            <a:r>
              <a:rPr lang="en-GB" sz="1800" dirty="0"/>
              <a:t> </a:t>
            </a:r>
            <a:r>
              <a:rPr lang="en-GB" sz="1800" i="1" dirty="0">
                <a:solidFill>
                  <a:schemeClr val="accent3">
                    <a:lumMod val="75000"/>
                  </a:schemeClr>
                </a:solidFill>
              </a:rPr>
              <a:t>[Nature’25]</a:t>
            </a:r>
            <a:r>
              <a:rPr lang="en-GB" sz="1800" dirty="0"/>
              <a:t>: A state-of-the-art edge-centric too</a:t>
            </a:r>
            <a:r>
              <a:rPr lang="en-GB" sz="2000" dirty="0"/>
              <a:t>l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 err="1">
                <a:solidFill>
                  <a:srgbClr val="D6A206"/>
                </a:solidFill>
              </a:rPr>
              <a:t>AccIdealMem</a:t>
            </a:r>
            <a:r>
              <a:rPr lang="en-GB" sz="2000" dirty="0"/>
              <a:t>: </a:t>
            </a:r>
            <a:r>
              <a:rPr lang="en-GB" sz="1800" dirty="0"/>
              <a:t>An </a:t>
            </a:r>
            <a:r>
              <a:rPr lang="en-GB" sz="1800" dirty="0">
                <a:solidFill>
                  <a:srgbClr val="34AC8B"/>
                </a:solidFill>
              </a:rPr>
              <a:t>idealized accelerator for graph queries with no main memory overheads</a:t>
            </a:r>
            <a:r>
              <a:rPr lang="en-GB" sz="1800" dirty="0"/>
              <a:t>, but still </a:t>
            </a:r>
            <a:r>
              <a:rPr lang="en-GB" sz="1800" dirty="0">
                <a:solidFill>
                  <a:srgbClr val="C00000"/>
                </a:solidFill>
              </a:rPr>
              <a:t>suffers from the I/O overhead of moving a large amount of low-reuse data</a:t>
            </a:r>
            <a:endParaRPr lang="en-GB" sz="1800" i="1" dirty="0">
              <a:solidFill>
                <a:srgbClr val="C0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1D9B45-2A07-5C4B-8DA9-83FC78275922}"/>
              </a:ext>
            </a:extLst>
          </p:cNvPr>
          <p:cNvSpPr txBox="1">
            <a:spLocks/>
          </p:cNvSpPr>
          <p:nvPr/>
        </p:nvSpPr>
        <p:spPr>
          <a:xfrm>
            <a:off x="72834" y="5010262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GB" sz="2400" b="1" dirty="0">
                <a:solidFill>
                  <a:srgbClr val="C812BD"/>
                </a:solidFill>
              </a:rPr>
              <a:t>SSD Configurations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SSD-G</a:t>
            </a:r>
            <a:r>
              <a:rPr lang="en-GB" sz="2000" b="1" dirty="0">
                <a:solidFill>
                  <a:srgbClr val="C174E7"/>
                </a:solidFill>
                <a:latin typeface="+mn-lt"/>
              </a:rPr>
              <a:t>4</a:t>
            </a:r>
            <a:r>
              <a:rPr lang="en-GB" sz="2000" b="1" dirty="0">
                <a:solidFill>
                  <a:srgbClr val="C174E7"/>
                </a:solidFill>
              </a:rPr>
              <a:t>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Gen4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7</a:t>
            </a:r>
            <a:r>
              <a:rPr lang="en-GB" sz="2000" dirty="0">
                <a:solidFill>
                  <a:srgbClr val="CC7BF3"/>
                </a:solidFill>
              </a:rPr>
              <a:t> GB/s</a:t>
            </a:r>
            <a:r>
              <a:rPr lang="en-GB" sz="2000" dirty="0">
                <a:solidFill>
                  <a:srgbClr val="D883FF"/>
                </a:solidFill>
              </a:rPr>
              <a:t> </a:t>
            </a:r>
            <a:r>
              <a:rPr lang="en-GB" sz="2000" dirty="0"/>
              <a:t>sequential read bandwidth)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SSD-G</a:t>
            </a:r>
            <a:r>
              <a:rPr lang="en-GB" sz="2000" b="1" dirty="0">
                <a:solidFill>
                  <a:srgbClr val="C174E7"/>
                </a:solidFill>
                <a:latin typeface="+mn-lt"/>
              </a:rPr>
              <a:t>5</a:t>
            </a:r>
            <a:r>
              <a:rPr lang="en-GB" sz="2000" b="1" dirty="0">
                <a:solidFill>
                  <a:srgbClr val="C174E7"/>
                </a:solidFill>
              </a:rPr>
              <a:t>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5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14.8</a:t>
            </a:r>
            <a:r>
              <a:rPr lang="en-GB" sz="2000" dirty="0">
                <a:solidFill>
                  <a:srgbClr val="CC7BF3"/>
                </a:solidFill>
              </a:rPr>
              <a:t> GB/s </a:t>
            </a:r>
            <a:r>
              <a:rPr lang="en-GB" sz="2000" dirty="0"/>
              <a:t>sequential read bandwidth)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9C1676-E33D-4E41-9F5A-1DCA6742E159}"/>
              </a:ext>
            </a:extLst>
          </p:cNvPr>
          <p:cNvSpPr/>
          <p:nvPr/>
        </p:nvSpPr>
        <p:spPr>
          <a:xfrm>
            <a:off x="216338" y="1331251"/>
            <a:ext cx="5719767" cy="1612976"/>
          </a:xfrm>
          <a:prstGeom prst="roundRect">
            <a:avLst>
              <a:gd name="adj" fmla="val 5305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Hardware Components</a:t>
            </a:r>
          </a:p>
          <a:p>
            <a:pPr marL="180000" indent="-18000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Synthesized Verilog model for the in-storage accelerators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MQSim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</a:t>
            </a:r>
            <a:r>
              <a:rPr lang="en-GB" i="1" dirty="0" err="1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Tavakkol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+, FAST’18]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operations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Ramulator</a:t>
            </a:r>
            <a:r>
              <a:rPr lang="en-GB" dirty="0"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[Kim+, CAL’15]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108E62-380A-8147-BE56-BCB5E800B902}"/>
              </a:ext>
            </a:extLst>
          </p:cNvPr>
          <p:cNvSpPr/>
          <p:nvPr/>
        </p:nvSpPr>
        <p:spPr>
          <a:xfrm>
            <a:off x="6056027" y="1331250"/>
            <a:ext cx="2871636" cy="1612977"/>
          </a:xfrm>
          <a:prstGeom prst="roundRect">
            <a:avLst>
              <a:gd name="adj" fmla="val 7738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Software Components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Measure on a real system: 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AMD® EPYC® host CPU with </a:t>
            </a:r>
            <a:r>
              <a:rPr lang="en-GB" dirty="0">
                <a:solidFill>
                  <a:schemeClr val="tx1"/>
                </a:solidFill>
              </a:rPr>
              <a:t>128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physical cores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1.5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TB host DRAM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F77368-FEB7-AD69-2F63-89CAAD80F72B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6" name="Arrow: Chevron 42">
              <a:extLst>
                <a:ext uri="{FF2B5EF4-FFF2-40B4-BE49-F238E27FC236}">
                  <a16:creationId xmlns:a16="http://schemas.microsoft.com/office/drawing/2014/main" id="{74E3A8DE-2E68-D739-E671-34C24E9E63D8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0" name="Arrow: Chevron 43">
              <a:extLst>
                <a:ext uri="{FF2B5EF4-FFF2-40B4-BE49-F238E27FC236}">
                  <a16:creationId xmlns:a16="http://schemas.microsoft.com/office/drawing/2014/main" id="{BC23550A-912F-A747-D022-6A7AEDAD25E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1" name="Arrow: Chevron 45">
              <a:extLst>
                <a:ext uri="{FF2B5EF4-FFF2-40B4-BE49-F238E27FC236}">
                  <a16:creationId xmlns:a16="http://schemas.microsoft.com/office/drawing/2014/main" id="{6AF2B38F-B9CC-1DA4-DC7C-2C9C0FE469EB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2" name="Arrow: Chevron 46">
              <a:extLst>
                <a:ext uri="{FF2B5EF4-FFF2-40B4-BE49-F238E27FC236}">
                  <a16:creationId xmlns:a16="http://schemas.microsoft.com/office/drawing/2014/main" id="{F26154C6-63BD-1866-A142-10C6C60B8B5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804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 bldLvl="2"/>
      <p:bldP spid="8" grpId="0" build="p" bldLvl="2"/>
      <p:bldP spid="4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8CCB-EBB1-95EB-9B7A-B8424B8A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over Software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CF142F-2184-9446-642C-4723F085449C}"/>
              </a:ext>
            </a:extLst>
          </p:cNvPr>
          <p:cNvSpPr/>
          <p:nvPr/>
        </p:nvSpPr>
        <p:spPr>
          <a:xfrm>
            <a:off x="7792669" y="1469537"/>
            <a:ext cx="862074" cy="17234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F5520B-5CFC-8BD9-979E-0B790BFBF5C4}"/>
              </a:ext>
            </a:extLst>
          </p:cNvPr>
          <p:cNvSpPr/>
          <p:nvPr/>
        </p:nvSpPr>
        <p:spPr>
          <a:xfrm>
            <a:off x="3675790" y="1469536"/>
            <a:ext cx="882354" cy="17345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5BDCB10-C0B4-CB66-8C5B-D445E50199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411930"/>
              </p:ext>
            </p:extLst>
          </p:nvPr>
        </p:nvGraphicFramePr>
        <p:xfrm>
          <a:off x="556281" y="904189"/>
          <a:ext cx="8373061" cy="2791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D73A608-CC88-60DE-E8AC-FC96CE535B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595275"/>
              </p:ext>
            </p:extLst>
          </p:nvPr>
        </p:nvGraphicFramePr>
        <p:xfrm>
          <a:off x="4652880" y="1321571"/>
          <a:ext cx="4408877" cy="2361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189919-6EBC-BE34-4485-F700AF952180}"/>
              </a:ext>
            </a:extLst>
          </p:cNvPr>
          <p:cNvCxnSpPr>
            <a:cxnSpLocks/>
          </p:cNvCxnSpPr>
          <p:nvPr/>
        </p:nvCxnSpPr>
        <p:spPr>
          <a:xfrm flipV="1">
            <a:off x="3454761" y="1469536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5A8130A-EB59-E429-64B4-918269A5DAE5}"/>
              </a:ext>
            </a:extLst>
          </p:cNvPr>
          <p:cNvSpPr txBox="1"/>
          <p:nvPr/>
        </p:nvSpPr>
        <p:spPr>
          <a:xfrm rot="16200000">
            <a:off x="3148545" y="1689701"/>
            <a:ext cx="595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dirty="0"/>
              <a:t>22.3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FC284-4C22-C1C5-E744-7737C1E5C838}"/>
              </a:ext>
            </a:extLst>
          </p:cNvPr>
          <p:cNvSpPr txBox="1"/>
          <p:nvPr/>
        </p:nvSpPr>
        <p:spPr>
          <a:xfrm rot="16200000">
            <a:off x="-412525" y="2152140"/>
            <a:ext cx="1734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B0D62B6-541A-BBF4-F816-5229577BAB75}"/>
              </a:ext>
            </a:extLst>
          </p:cNvPr>
          <p:cNvCxnSpPr>
            <a:cxnSpLocks/>
          </p:cNvCxnSpPr>
          <p:nvPr/>
        </p:nvCxnSpPr>
        <p:spPr>
          <a:xfrm flipV="1">
            <a:off x="7555339" y="1469536"/>
            <a:ext cx="0" cy="18563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8EF0960-3109-0A88-B19C-DD9437516A95}"/>
              </a:ext>
            </a:extLst>
          </p:cNvPr>
          <p:cNvSpPr txBox="1"/>
          <p:nvPr/>
        </p:nvSpPr>
        <p:spPr>
          <a:xfrm rot="16200000">
            <a:off x="7246248" y="1684722"/>
            <a:ext cx="585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600" dirty="0"/>
              <a:t>16.1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6FA571-E446-CB23-87E6-3C755CB31098}"/>
              </a:ext>
            </a:extLst>
          </p:cNvPr>
          <p:cNvCxnSpPr>
            <a:cxnSpLocks/>
          </p:cNvCxnSpPr>
          <p:nvPr/>
        </p:nvCxnSpPr>
        <p:spPr>
          <a:xfrm flipV="1">
            <a:off x="3684101" y="1469536"/>
            <a:ext cx="2" cy="1664718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C8707C-0A94-0E37-896E-31CB37702AC7}"/>
              </a:ext>
            </a:extLst>
          </p:cNvPr>
          <p:cNvCxnSpPr>
            <a:cxnSpLocks/>
          </p:cNvCxnSpPr>
          <p:nvPr/>
        </p:nvCxnSpPr>
        <p:spPr>
          <a:xfrm>
            <a:off x="7784241" y="1484953"/>
            <a:ext cx="0" cy="1649301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DB53241-E980-1F7D-BC56-ABF6129386A2}"/>
              </a:ext>
            </a:extLst>
          </p:cNvPr>
          <p:cNvSpPr txBox="1"/>
          <p:nvPr/>
        </p:nvSpPr>
        <p:spPr>
          <a:xfrm>
            <a:off x="1050762" y="1533355"/>
            <a:ext cx="109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B0907F-619D-DA00-DEC5-646B5416ACDB}"/>
              </a:ext>
            </a:extLst>
          </p:cNvPr>
          <p:cNvSpPr/>
          <p:nvPr/>
        </p:nvSpPr>
        <p:spPr>
          <a:xfrm>
            <a:off x="-8356" y="4027016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provides significant speedup over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Fulgor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 err="1">
                <a:solidFill>
                  <a:schemeClr val="accent2"/>
                </a:solidFill>
                <a:latin typeface="Corbel" panose="020B0503020204020204" pitchFamily="34" charset="0"/>
              </a:rPr>
              <a:t>Metagraph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baselines, with both </a:t>
            </a: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SSD-G</a:t>
            </a:r>
            <a:r>
              <a:rPr lang="en-GB" sz="2400" b="1" dirty="0">
                <a:solidFill>
                  <a:srgbClr val="2D75B5"/>
                </a:solidFill>
              </a:rPr>
              <a:t>4</a:t>
            </a: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 and SSD-G</a:t>
            </a:r>
            <a:r>
              <a:rPr lang="en-GB" sz="2400" b="1" dirty="0">
                <a:solidFill>
                  <a:srgbClr val="2D75B5"/>
                </a:solidFill>
              </a:rPr>
              <a:t>5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21B686-B7EC-5EE1-A75C-22CE5CDEDF11}"/>
              </a:ext>
            </a:extLst>
          </p:cNvPr>
          <p:cNvSpPr/>
          <p:nvPr/>
        </p:nvSpPr>
        <p:spPr>
          <a:xfrm>
            <a:off x="0" y="5146752"/>
            <a:ext cx="9144000" cy="11563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improves average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energy-efficiency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by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  <a:r>
              <a:rPr lang="en-GB" sz="2400" b="1" dirty="0">
                <a:solidFill>
                  <a:srgbClr val="629B3C"/>
                </a:solidFill>
              </a:rPr>
              <a:t>11.3x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and </a:t>
            </a:r>
            <a:r>
              <a:rPr lang="en-GB" sz="2400" b="1" dirty="0">
                <a:solidFill>
                  <a:srgbClr val="629B3C"/>
                </a:solidFill>
              </a:rPr>
              <a:t>21.5x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over </a:t>
            </a: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Fulgor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 err="1">
                <a:solidFill>
                  <a:srgbClr val="ED7D31"/>
                </a:solidFill>
                <a:latin typeface="Corbel" panose="020B0503020204020204" pitchFamily="34" charset="0"/>
              </a:rPr>
              <a:t>Metagraph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, respectively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484032-5E67-D83A-B2A9-E320A5B8A38A}"/>
              </a:ext>
            </a:extLst>
          </p:cNvPr>
          <p:cNvSpPr txBox="1"/>
          <p:nvPr/>
        </p:nvSpPr>
        <p:spPr>
          <a:xfrm>
            <a:off x="5186005" y="1533355"/>
            <a:ext cx="109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SSD-G5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56DB901-51A7-CDE2-E571-AECA1CEAB8BF}"/>
              </a:ext>
            </a:extLst>
          </p:cNvPr>
          <p:cNvCxnSpPr>
            <a:cxnSpLocks/>
          </p:cNvCxnSpPr>
          <p:nvPr/>
        </p:nvCxnSpPr>
        <p:spPr>
          <a:xfrm flipV="1">
            <a:off x="7978506" y="1599718"/>
            <a:ext cx="0" cy="1321452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6CACEFC-93E8-AEC9-35FE-F90F4CE042D3}"/>
              </a:ext>
            </a:extLst>
          </p:cNvPr>
          <p:cNvSpPr txBox="1"/>
          <p:nvPr/>
        </p:nvSpPr>
        <p:spPr>
          <a:xfrm rot="16200000">
            <a:off x="7754972" y="1825913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5.5x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80A38B-21B2-2811-60EE-5E9F7DC8B7C5}"/>
              </a:ext>
            </a:extLst>
          </p:cNvPr>
          <p:cNvCxnSpPr>
            <a:cxnSpLocks/>
          </p:cNvCxnSpPr>
          <p:nvPr/>
        </p:nvCxnSpPr>
        <p:spPr>
          <a:xfrm>
            <a:off x="7869192" y="1599718"/>
            <a:ext cx="626959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69783CA-9AE9-2856-ABD1-B9B5483F7260}"/>
              </a:ext>
            </a:extLst>
          </p:cNvPr>
          <p:cNvCxnSpPr>
            <a:cxnSpLocks/>
          </p:cNvCxnSpPr>
          <p:nvPr/>
        </p:nvCxnSpPr>
        <p:spPr>
          <a:xfrm flipV="1">
            <a:off x="8225772" y="1577836"/>
            <a:ext cx="0" cy="1441525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52CF709-5801-0B8D-EE38-60EFA8B74DB4}"/>
              </a:ext>
            </a:extLst>
          </p:cNvPr>
          <p:cNvSpPr txBox="1"/>
          <p:nvPr/>
        </p:nvSpPr>
        <p:spPr>
          <a:xfrm rot="16200000">
            <a:off x="8019860" y="1825913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8.5x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3FC8246-9DFC-465E-EDCA-B881B6312792}"/>
              </a:ext>
            </a:extLst>
          </p:cNvPr>
          <p:cNvCxnSpPr>
            <a:cxnSpLocks/>
          </p:cNvCxnSpPr>
          <p:nvPr/>
        </p:nvCxnSpPr>
        <p:spPr>
          <a:xfrm flipV="1">
            <a:off x="3890304" y="1561074"/>
            <a:ext cx="0" cy="1458287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D392248-99C9-80C8-DB4D-F0E9B77C530E}"/>
              </a:ext>
            </a:extLst>
          </p:cNvPr>
          <p:cNvSpPr txBox="1"/>
          <p:nvPr/>
        </p:nvSpPr>
        <p:spPr>
          <a:xfrm rot="16200000">
            <a:off x="3691318" y="1825913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8.4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23ED5E0-B869-37B5-F7F4-7A8A72FEB133}"/>
              </a:ext>
            </a:extLst>
          </p:cNvPr>
          <p:cNvCxnSpPr>
            <a:cxnSpLocks/>
          </p:cNvCxnSpPr>
          <p:nvPr/>
        </p:nvCxnSpPr>
        <p:spPr>
          <a:xfrm>
            <a:off x="3744168" y="1561074"/>
            <a:ext cx="626959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5D49FB8-0FE0-A0C0-6ABD-9A7EB3A44A1F}"/>
              </a:ext>
            </a:extLst>
          </p:cNvPr>
          <p:cNvCxnSpPr>
            <a:cxnSpLocks/>
          </p:cNvCxnSpPr>
          <p:nvPr/>
        </p:nvCxnSpPr>
        <p:spPr>
          <a:xfrm flipV="1">
            <a:off x="4125296" y="1569877"/>
            <a:ext cx="0" cy="1498579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3EEAF46-917A-443B-B70A-7EEE4166090C}"/>
              </a:ext>
            </a:extLst>
          </p:cNvPr>
          <p:cNvSpPr txBox="1"/>
          <p:nvPr/>
        </p:nvSpPr>
        <p:spPr>
          <a:xfrm rot="16200000">
            <a:off x="3860933" y="1884363"/>
            <a:ext cx="4907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11.9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E7B3CB-5C17-8A80-70AC-10ADC40D8C8D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8" name="Arrow: Chevron 42">
              <a:extLst>
                <a:ext uri="{FF2B5EF4-FFF2-40B4-BE49-F238E27FC236}">
                  <a16:creationId xmlns:a16="http://schemas.microsoft.com/office/drawing/2014/main" id="{6217AD3C-FD25-D088-CF3E-887571B844C2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9" name="Arrow: Chevron 43">
              <a:extLst>
                <a:ext uri="{FF2B5EF4-FFF2-40B4-BE49-F238E27FC236}">
                  <a16:creationId xmlns:a16="http://schemas.microsoft.com/office/drawing/2014/main" id="{E8AC0191-1810-3D14-4495-3C8779DA0E3F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3" name="Arrow: Chevron 45">
              <a:extLst>
                <a:ext uri="{FF2B5EF4-FFF2-40B4-BE49-F238E27FC236}">
                  <a16:creationId xmlns:a16="http://schemas.microsoft.com/office/drawing/2014/main" id="{5A9F29E8-3173-4081-3409-B819F2ADDD7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4" name="Arrow: Chevron 46">
              <a:extLst>
                <a:ext uri="{FF2B5EF4-FFF2-40B4-BE49-F238E27FC236}">
                  <a16:creationId xmlns:a16="http://schemas.microsoft.com/office/drawing/2014/main" id="{529BABAA-433C-870D-6D5E-AAD29A81FA3A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841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9" grpId="0" animBg="1"/>
      <p:bldP spid="42" grpId="0" animBg="1"/>
      <p:bldP spid="47" grpId="0" animBg="1"/>
      <p:bldP spid="5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C6362DC-FB05-33B3-9854-B5CEC3EAC507}"/>
              </a:ext>
            </a:extLst>
          </p:cNvPr>
          <p:cNvSpPr/>
          <p:nvPr/>
        </p:nvSpPr>
        <p:spPr>
          <a:xfrm>
            <a:off x="3774343" y="1133778"/>
            <a:ext cx="847757" cy="1906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6A2E31-A3A8-E709-8DBC-5B788DA163A2}"/>
              </a:ext>
            </a:extLst>
          </p:cNvPr>
          <p:cNvSpPr/>
          <p:nvPr/>
        </p:nvSpPr>
        <p:spPr>
          <a:xfrm>
            <a:off x="7648605" y="1123310"/>
            <a:ext cx="847757" cy="1906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D0F640-1F5D-BB9B-89AA-38179F40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Benefits over Hardware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ABA8A5-70A3-DB98-2FDD-A5DF6F429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0417795"/>
              </p:ext>
            </p:extLst>
          </p:nvPr>
        </p:nvGraphicFramePr>
        <p:xfrm>
          <a:off x="836787" y="885514"/>
          <a:ext cx="3874914" cy="2901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9569E04-0AF5-E2F1-E02E-D1C3DE78BE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2350239"/>
              </p:ext>
            </p:extLst>
          </p:nvPr>
        </p:nvGraphicFramePr>
        <p:xfrm>
          <a:off x="4648200" y="947683"/>
          <a:ext cx="3975643" cy="263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7C8C32-8AEF-DF6D-114A-AB5B05BE69A9}"/>
              </a:ext>
            </a:extLst>
          </p:cNvPr>
          <p:cNvSpPr txBox="1"/>
          <p:nvPr/>
        </p:nvSpPr>
        <p:spPr>
          <a:xfrm>
            <a:off x="1279329" y="1205426"/>
            <a:ext cx="100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SSD-G4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EB72858-544F-813B-48B0-586009AC31A3}"/>
              </a:ext>
            </a:extLst>
          </p:cNvPr>
          <p:cNvCxnSpPr>
            <a:cxnSpLocks/>
          </p:cNvCxnSpPr>
          <p:nvPr/>
        </p:nvCxnSpPr>
        <p:spPr>
          <a:xfrm flipV="1">
            <a:off x="3492663" y="1109243"/>
            <a:ext cx="0" cy="12696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BAE7CE3-9193-0F19-7F2B-852ADD21C02B}"/>
              </a:ext>
            </a:extLst>
          </p:cNvPr>
          <p:cNvSpPr txBox="1"/>
          <p:nvPr/>
        </p:nvSpPr>
        <p:spPr>
          <a:xfrm rot="16200000">
            <a:off x="3224463" y="1315716"/>
            <a:ext cx="53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dirty="0"/>
              <a:t>17.0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26B83E-1482-69F0-9EEC-9101A2345979}"/>
              </a:ext>
            </a:extLst>
          </p:cNvPr>
          <p:cNvCxnSpPr>
            <a:cxnSpLocks/>
          </p:cNvCxnSpPr>
          <p:nvPr/>
        </p:nvCxnSpPr>
        <p:spPr>
          <a:xfrm flipV="1">
            <a:off x="7340827" y="1121889"/>
            <a:ext cx="0" cy="12696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E2C3EE9-0A07-483D-3DFD-4ECC7944967A}"/>
              </a:ext>
            </a:extLst>
          </p:cNvPr>
          <p:cNvSpPr txBox="1"/>
          <p:nvPr/>
        </p:nvSpPr>
        <p:spPr>
          <a:xfrm rot="16200000">
            <a:off x="7072627" y="1328362"/>
            <a:ext cx="53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dirty="0"/>
              <a:t>11.6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AF72C6-9E0A-3846-FCCC-8E56BCF56863}"/>
              </a:ext>
            </a:extLst>
          </p:cNvPr>
          <p:cNvSpPr txBox="1"/>
          <p:nvPr/>
        </p:nvSpPr>
        <p:spPr>
          <a:xfrm rot="16200000">
            <a:off x="-388327" y="1905471"/>
            <a:ext cx="196178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E7E97-F90E-3BC3-4E87-887762B66D83}"/>
              </a:ext>
            </a:extLst>
          </p:cNvPr>
          <p:cNvSpPr txBox="1"/>
          <p:nvPr/>
        </p:nvSpPr>
        <p:spPr>
          <a:xfrm>
            <a:off x="5090742" y="1204061"/>
            <a:ext cx="100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rgbClr val="2D75B5"/>
                </a:solidFill>
                <a:cs typeface="Calibri" panose="020F0502020204030204" pitchFamily="34" charset="0"/>
              </a:rPr>
              <a:t>SSD-G5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58C909-2D85-C555-1B3B-B13A49F01FCF}"/>
              </a:ext>
            </a:extLst>
          </p:cNvPr>
          <p:cNvSpPr/>
          <p:nvPr/>
        </p:nvSpPr>
        <p:spPr>
          <a:xfrm>
            <a:off x="-1" y="3786971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provides significant speedups over 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 err="1">
                <a:solidFill>
                  <a:srgbClr val="7030A0"/>
                </a:solidFill>
                <a:latin typeface="Corbel" panose="020B0503020204020204" pitchFamily="34" charset="0"/>
              </a:rPr>
              <a:t>AccIdealMem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71D2A39-BE0D-C5ED-76F0-F7F51E265202}"/>
              </a:ext>
            </a:extLst>
          </p:cNvPr>
          <p:cNvCxnSpPr>
            <a:cxnSpLocks/>
          </p:cNvCxnSpPr>
          <p:nvPr/>
        </p:nvCxnSpPr>
        <p:spPr>
          <a:xfrm>
            <a:off x="7640177" y="1123310"/>
            <a:ext cx="0" cy="183380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0827875-3E0B-A594-CC8A-0FE803B80E89}"/>
              </a:ext>
            </a:extLst>
          </p:cNvPr>
          <p:cNvCxnSpPr>
            <a:cxnSpLocks/>
          </p:cNvCxnSpPr>
          <p:nvPr/>
        </p:nvCxnSpPr>
        <p:spPr>
          <a:xfrm flipV="1">
            <a:off x="7914157" y="1647657"/>
            <a:ext cx="0" cy="1072097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73F1B3C-6F77-B6BD-79C1-1CF46A5C3407}"/>
              </a:ext>
            </a:extLst>
          </p:cNvPr>
          <p:cNvSpPr txBox="1"/>
          <p:nvPr/>
        </p:nvSpPr>
        <p:spPr>
          <a:xfrm rot="16200000">
            <a:off x="7713142" y="1960189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7030A0"/>
                </a:solidFill>
                <a:latin typeface="Calibri" panose="020F0502020204030204"/>
              </a:rPr>
              <a:t>4.3x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AC5CE96-79BD-FA10-6CE7-419DC3CA2A52}"/>
              </a:ext>
            </a:extLst>
          </p:cNvPr>
          <p:cNvCxnSpPr>
            <a:cxnSpLocks/>
          </p:cNvCxnSpPr>
          <p:nvPr/>
        </p:nvCxnSpPr>
        <p:spPr>
          <a:xfrm>
            <a:off x="7770913" y="1647657"/>
            <a:ext cx="38073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9608533-B415-7D9B-6637-3C8D4E97268E}"/>
              </a:ext>
            </a:extLst>
          </p:cNvPr>
          <p:cNvCxnSpPr>
            <a:cxnSpLocks/>
          </p:cNvCxnSpPr>
          <p:nvPr/>
        </p:nvCxnSpPr>
        <p:spPr>
          <a:xfrm>
            <a:off x="3765915" y="1133778"/>
            <a:ext cx="0" cy="183380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BBC1600-2C2F-0DEE-9B61-7407E9937867}"/>
              </a:ext>
            </a:extLst>
          </p:cNvPr>
          <p:cNvCxnSpPr>
            <a:cxnSpLocks/>
          </p:cNvCxnSpPr>
          <p:nvPr/>
        </p:nvCxnSpPr>
        <p:spPr>
          <a:xfrm flipV="1">
            <a:off x="4039895" y="1469604"/>
            <a:ext cx="0" cy="1349796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1B47DCB-C693-848A-8ADA-E70A9A26DA09}"/>
              </a:ext>
            </a:extLst>
          </p:cNvPr>
          <p:cNvSpPr txBox="1"/>
          <p:nvPr/>
        </p:nvSpPr>
        <p:spPr>
          <a:xfrm rot="16200000">
            <a:off x="3839257" y="1752747"/>
            <a:ext cx="373896" cy="246221"/>
          </a:xfrm>
          <a:prstGeom prst="rect">
            <a:avLst/>
          </a:prstGeom>
          <a:solidFill>
            <a:srgbClr val="EDEDED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7030A0"/>
                </a:solidFill>
                <a:latin typeface="Calibri" panose="020F0502020204030204"/>
              </a:rPr>
              <a:t>7.4x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72082C-F30B-7E02-DEE1-54E0A4CAE3D8}"/>
              </a:ext>
            </a:extLst>
          </p:cNvPr>
          <p:cNvCxnSpPr>
            <a:cxnSpLocks/>
          </p:cNvCxnSpPr>
          <p:nvPr/>
        </p:nvCxnSpPr>
        <p:spPr>
          <a:xfrm>
            <a:off x="3896651" y="1462183"/>
            <a:ext cx="38073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88455798-C9B8-E8F4-E0AE-B76D00536B1C}"/>
              </a:ext>
            </a:extLst>
          </p:cNvPr>
          <p:cNvSpPr/>
          <p:nvPr/>
        </p:nvSpPr>
        <p:spPr>
          <a:xfrm>
            <a:off x="-1" y="4931341"/>
            <a:ext cx="9144000" cy="11563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GRAINS improves average </a:t>
            </a:r>
            <a:r>
              <a:rPr lang="en-GB" sz="2400" b="1" dirty="0">
                <a:solidFill>
                  <a:srgbClr val="629B3C"/>
                </a:solidFill>
                <a:latin typeface="Corbel" panose="020B0503020204020204" pitchFamily="34" charset="0"/>
              </a:rPr>
              <a:t>energy-efficiency</a:t>
            </a:r>
            <a:b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by </a:t>
            </a:r>
            <a:r>
              <a:rPr lang="en-GB" sz="2400" b="1" dirty="0">
                <a:solidFill>
                  <a:srgbClr val="629B3C"/>
                </a:solidFill>
              </a:rPr>
              <a:t>3.1—20.7x</a:t>
            </a:r>
            <a:r>
              <a:rPr lang="en-GB" sz="2400" b="1" dirty="0">
                <a:solidFill>
                  <a:srgbClr val="34AC8B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2400" b="1" dirty="0" err="1">
                <a:solidFill>
                  <a:srgbClr val="7030A0"/>
                </a:solidFill>
                <a:latin typeface="Corbel" panose="020B0503020204020204" pitchFamily="34" charset="0"/>
              </a:rPr>
              <a:t>AccIdealMem</a:t>
            </a:r>
            <a:endParaRPr lang="en-GB" sz="2400" b="1" dirty="0">
              <a:solidFill>
                <a:srgbClr val="7030A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533B36-CB08-4E15-C3DA-3A15E1982113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3" name="Arrow: Chevron 42">
              <a:extLst>
                <a:ext uri="{FF2B5EF4-FFF2-40B4-BE49-F238E27FC236}">
                  <a16:creationId xmlns:a16="http://schemas.microsoft.com/office/drawing/2014/main" id="{CFEDB42E-CD65-928A-0B1C-3C54526D1B2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4" name="Arrow: Chevron 43">
              <a:extLst>
                <a:ext uri="{FF2B5EF4-FFF2-40B4-BE49-F238E27FC236}">
                  <a16:creationId xmlns:a16="http://schemas.microsoft.com/office/drawing/2014/main" id="{7B225BAD-129F-395E-FAE6-C98677F985F1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5" name="Arrow: Chevron 45">
              <a:extLst>
                <a:ext uri="{FF2B5EF4-FFF2-40B4-BE49-F238E27FC236}">
                  <a16:creationId xmlns:a16="http://schemas.microsoft.com/office/drawing/2014/main" id="{A05B819F-D6C3-20CF-929F-286173870B8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2" name="Arrow: Chevron 46">
              <a:extLst>
                <a:ext uri="{FF2B5EF4-FFF2-40B4-BE49-F238E27FC236}">
                  <a16:creationId xmlns:a16="http://schemas.microsoft.com/office/drawing/2014/main" id="{972C9BF7-BA0F-5BBA-3264-B1B5C83933F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694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7618-CE1F-B34C-B41B-12BE5DF5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High-Throughput Sequencers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4C0C17A3-150C-5A45-A861-620CA36BD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41074" y="2835506"/>
            <a:ext cx="2264883" cy="1315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12">
            <a:extLst>
              <a:ext uri="{FF2B5EF4-FFF2-40B4-BE49-F238E27FC236}">
                <a16:creationId xmlns:a16="http://schemas.microsoft.com/office/drawing/2014/main" id="{0B392DBB-F284-CA41-88C9-91B15F4B2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966" y="6018342"/>
            <a:ext cx="7383042" cy="4205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… and more! All produce data with different properties.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7E4B14D-7B32-4B49-BDA3-D33580728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389" y="2492896"/>
            <a:ext cx="195552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MiSeq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F7AF0B48-B7DA-1C47-B235-0B44DC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862" y="4140682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MinION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 Box 22">
            <a:extLst>
              <a:ext uri="{FF2B5EF4-FFF2-40B4-BE49-F238E27FC236}">
                <a16:creationId xmlns:a16="http://schemas.microsoft.com/office/drawing/2014/main" id="{24D0C308-9210-2D4E-934D-1B7C23D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084" y="5796865"/>
            <a:ext cx="2280960" cy="312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Biosciences RS II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AB5EAB-E6AF-6249-8B70-562972A125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48" t="4106"/>
          <a:stretch/>
        </p:blipFill>
        <p:spPr>
          <a:xfrm>
            <a:off x="659168" y="2865864"/>
            <a:ext cx="1522463" cy="2990331"/>
          </a:xfrm>
          <a:prstGeom prst="rect">
            <a:avLst/>
          </a:prstGeom>
        </p:spPr>
      </p:pic>
      <p:sp>
        <p:nvSpPr>
          <p:cNvPr id="10" name="Text Box 14">
            <a:extLst>
              <a:ext uri="{FF2B5EF4-FFF2-40B4-BE49-F238E27FC236}">
                <a16:creationId xmlns:a16="http://schemas.microsoft.com/office/drawing/2014/main" id="{77510252-2314-FD4B-9E6A-1D4D7EB3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37" y="5698152"/>
            <a:ext cx="2226045" cy="454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Illumina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NovaSeq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6000</a:t>
            </a:r>
          </a:p>
        </p:txBody>
      </p:sp>
      <p:pic>
        <p:nvPicPr>
          <p:cNvPr id="11" name="Picture 6" descr="SmidgION-2018.png">
            <a:extLst>
              <a:ext uri="{FF2B5EF4-FFF2-40B4-BE49-F238E27FC236}">
                <a16:creationId xmlns:a16="http://schemas.microsoft.com/office/drawing/2014/main" id="{BEEE064F-E89F-D54B-AA4F-9029905E1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19971">
            <a:off x="5904311" y="4637310"/>
            <a:ext cx="2378084" cy="135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511601-E58E-5443-931E-397D618FBFCA}"/>
              </a:ext>
            </a:extLst>
          </p:cNvPr>
          <p:cNvSpPr/>
          <p:nvPr/>
        </p:nvSpPr>
        <p:spPr>
          <a:xfrm>
            <a:off x="7361099" y="4941168"/>
            <a:ext cx="13873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SmidgION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18298C-AD1F-8748-B92D-4E439C752C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213" y="3655082"/>
            <a:ext cx="2826635" cy="2198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F54D92-588A-0B4E-AE4F-2E86BAB979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433" y="869263"/>
            <a:ext cx="1854591" cy="29358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A27421-FA89-4D4E-BB13-F8E5F906414A}"/>
              </a:ext>
            </a:extLst>
          </p:cNvPr>
          <p:cNvSpPr/>
          <p:nvPr/>
        </p:nvSpPr>
        <p:spPr>
          <a:xfrm>
            <a:off x="4728805" y="209091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Pacific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Biosciences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Sequel 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25559F-9079-C046-A1B6-379DB7000D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5961" y="1108776"/>
            <a:ext cx="2559162" cy="179646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81A1CF6-F161-1A46-8C49-6C6AD0354F1A}"/>
              </a:ext>
            </a:extLst>
          </p:cNvPr>
          <p:cNvSpPr/>
          <p:nvPr/>
        </p:nvSpPr>
        <p:spPr>
          <a:xfrm>
            <a:off x="5931345" y="944360"/>
            <a:ext cx="1357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Oxford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Nanopore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PromethION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C0B3364-1C69-1549-8357-EA03ACDB60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637" y="836712"/>
            <a:ext cx="2601870" cy="173271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ADB5E02-0597-3664-C1CA-2BA804EB1B11}"/>
              </a:ext>
            </a:extLst>
          </p:cNvPr>
          <p:cNvSpPr/>
          <p:nvPr/>
        </p:nvSpPr>
        <p:spPr>
          <a:xfrm>
            <a:off x="227637" y="836712"/>
            <a:ext cx="8863371" cy="5602132"/>
          </a:xfrm>
          <a:prstGeom prst="roundRect">
            <a:avLst>
              <a:gd name="adj" fmla="val 0"/>
            </a:avLst>
          </a:prstGeom>
          <a:solidFill>
            <a:srgbClr val="FFFFFF">
              <a:alpha val="905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E8D42B-9A26-036B-F868-B0819C0C2E2B}"/>
              </a:ext>
            </a:extLst>
          </p:cNvPr>
          <p:cNvSpPr/>
          <p:nvPr/>
        </p:nvSpPr>
        <p:spPr>
          <a:xfrm>
            <a:off x="0" y="1279281"/>
            <a:ext cx="9144000" cy="45742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Current sequencing technologies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cannot sequence very long DNA molecules end-to-end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B513781-0E53-87BE-C75E-4FA11022909C}"/>
              </a:ext>
            </a:extLst>
          </p:cNvPr>
          <p:cNvSpPr txBox="1">
            <a:spLocks/>
          </p:cNvSpPr>
          <p:nvPr/>
        </p:nvSpPr>
        <p:spPr>
          <a:xfrm>
            <a:off x="189559" y="2760516"/>
            <a:ext cx="8874054" cy="59512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Instead, they extract smaller fragments of the original DNA sequence, known as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68D0C1-35A5-2A67-166C-9CA4795B9766}"/>
              </a:ext>
            </a:extLst>
          </p:cNvPr>
          <p:cNvSpPr/>
          <p:nvPr/>
        </p:nvSpPr>
        <p:spPr>
          <a:xfrm>
            <a:off x="570223" y="4809030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ED75E5-BACC-8E13-4AC4-037820ECC0AA}"/>
              </a:ext>
            </a:extLst>
          </p:cNvPr>
          <p:cNvSpPr/>
          <p:nvPr/>
        </p:nvSpPr>
        <p:spPr>
          <a:xfrm>
            <a:off x="570223" y="5063423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C697B6-D809-E4AE-62A5-D4683A54C5A6}"/>
              </a:ext>
            </a:extLst>
          </p:cNvPr>
          <p:cNvSpPr/>
          <p:nvPr/>
        </p:nvSpPr>
        <p:spPr>
          <a:xfrm>
            <a:off x="570223" y="5572209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DB14C7-0AFA-D266-AC22-97BF81DF6BD0}"/>
              </a:ext>
            </a:extLst>
          </p:cNvPr>
          <p:cNvSpPr/>
          <p:nvPr/>
        </p:nvSpPr>
        <p:spPr>
          <a:xfrm>
            <a:off x="570223" y="5317816"/>
            <a:ext cx="1706509" cy="195400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5DCF6A-CE99-0E5B-5E45-EFA0E306E0A4}"/>
              </a:ext>
            </a:extLst>
          </p:cNvPr>
          <p:cNvSpPr/>
          <p:nvPr/>
        </p:nvSpPr>
        <p:spPr>
          <a:xfrm>
            <a:off x="560312" y="4692381"/>
            <a:ext cx="2108076" cy="1104484"/>
          </a:xfrm>
          <a:prstGeom prst="rect">
            <a:avLst/>
          </a:prstGeom>
          <a:solidFill>
            <a:srgbClr val="FBEE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E9046044-79F0-7F72-6C2D-95562B2767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" y="3605258"/>
            <a:ext cx="904357" cy="214181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E53C9EE-3AE1-A76B-5238-0415ABEEB463}"/>
              </a:ext>
            </a:extLst>
          </p:cNvPr>
          <p:cNvSpPr/>
          <p:nvPr/>
        </p:nvSpPr>
        <p:spPr>
          <a:xfrm>
            <a:off x="1151525" y="4228818"/>
            <a:ext cx="717518" cy="434916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F5E274-571C-3707-C709-C5B1E8F0AE18}"/>
              </a:ext>
            </a:extLst>
          </p:cNvPr>
          <p:cNvSpPr/>
          <p:nvPr/>
        </p:nvSpPr>
        <p:spPr>
          <a:xfrm>
            <a:off x="1196263" y="4984763"/>
            <a:ext cx="201699" cy="9683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208406-6BD2-D034-0D47-A2C9A278D8C1}"/>
              </a:ext>
            </a:extLst>
          </p:cNvPr>
          <p:cNvSpPr/>
          <p:nvPr/>
        </p:nvSpPr>
        <p:spPr>
          <a:xfrm>
            <a:off x="2448325" y="4984763"/>
            <a:ext cx="177666" cy="97517"/>
          </a:xfrm>
          <a:prstGeom prst="rect">
            <a:avLst/>
          </a:prstGeom>
          <a:solidFill>
            <a:schemeClr val="accent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3C8F1C-DF96-6B86-EACF-7CEA97244028}"/>
              </a:ext>
            </a:extLst>
          </p:cNvPr>
          <p:cNvSpPr/>
          <p:nvPr/>
        </p:nvSpPr>
        <p:spPr>
          <a:xfrm>
            <a:off x="1071764" y="4423877"/>
            <a:ext cx="825221" cy="5808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23B80D-EC56-DDDC-2EE5-087AD3EFE9D0}"/>
              </a:ext>
            </a:extLst>
          </p:cNvPr>
          <p:cNvSpPr/>
          <p:nvPr/>
        </p:nvSpPr>
        <p:spPr>
          <a:xfrm>
            <a:off x="1821422" y="4005331"/>
            <a:ext cx="904357" cy="10004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734EA6-2503-9309-15E7-837810911286}"/>
              </a:ext>
            </a:extLst>
          </p:cNvPr>
          <p:cNvSpPr/>
          <p:nvPr/>
        </p:nvSpPr>
        <p:spPr>
          <a:xfrm>
            <a:off x="1917974" y="4089227"/>
            <a:ext cx="717518" cy="355629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236570-6CEB-FA32-D95C-A465CFDD7634}"/>
              </a:ext>
            </a:extLst>
          </p:cNvPr>
          <p:cNvCxnSpPr>
            <a:cxnSpLocks/>
            <a:stCxn id="32" idx="1"/>
            <a:endCxn id="32" idx="0"/>
          </p:cNvCxnSpPr>
          <p:nvPr/>
        </p:nvCxnSpPr>
        <p:spPr>
          <a:xfrm flipV="1">
            <a:off x="1917974" y="4089227"/>
            <a:ext cx="358759" cy="1778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BE05A27-9128-A3CB-3150-6A7230B2C69A}"/>
              </a:ext>
            </a:extLst>
          </p:cNvPr>
          <p:cNvCxnSpPr>
            <a:cxnSpLocks/>
          </p:cNvCxnSpPr>
          <p:nvPr/>
        </p:nvCxnSpPr>
        <p:spPr>
          <a:xfrm flipV="1">
            <a:off x="1896985" y="4109760"/>
            <a:ext cx="522122" cy="2543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B0175E0-CAF3-BF15-498E-81E36920657D}"/>
              </a:ext>
            </a:extLst>
          </p:cNvPr>
          <p:cNvCxnSpPr>
            <a:cxnSpLocks/>
          </p:cNvCxnSpPr>
          <p:nvPr/>
        </p:nvCxnSpPr>
        <p:spPr>
          <a:xfrm>
            <a:off x="1821422" y="4540292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4529986-DEEC-B9DE-CA5A-6F733827D525}"/>
              </a:ext>
            </a:extLst>
          </p:cNvPr>
          <p:cNvCxnSpPr>
            <a:cxnSpLocks/>
          </p:cNvCxnSpPr>
          <p:nvPr/>
        </p:nvCxnSpPr>
        <p:spPr>
          <a:xfrm>
            <a:off x="2419107" y="4663734"/>
            <a:ext cx="0" cy="340959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CC0360-59BE-5C00-F301-5E54EABD1A49}"/>
              </a:ext>
            </a:extLst>
          </p:cNvPr>
          <p:cNvCxnSpPr>
            <a:cxnSpLocks/>
          </p:cNvCxnSpPr>
          <p:nvPr/>
        </p:nvCxnSpPr>
        <p:spPr>
          <a:xfrm>
            <a:off x="1821422" y="4676167"/>
            <a:ext cx="904357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D24F9C64-5AFC-8CD4-030C-C43D0B652D0F}"/>
              </a:ext>
            </a:extLst>
          </p:cNvPr>
          <p:cNvSpPr/>
          <p:nvPr/>
        </p:nvSpPr>
        <p:spPr>
          <a:xfrm flipV="1">
            <a:off x="1906398" y="4596871"/>
            <a:ext cx="52562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06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0.24444 -0.0787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2" y="-393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047 L 0.29862 -0.06829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6" y="-34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63 -0.07222 L 0.56337 -0.18935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585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23 L 0.5941 -0.15393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05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B3C9-06FD-B00F-C618-FD505E97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E0DE4F-ADD7-7182-0406-E1F53D72A0E8}"/>
              </a:ext>
            </a:extLst>
          </p:cNvPr>
          <p:cNvSpPr txBox="1">
            <a:spLocks/>
          </p:cNvSpPr>
          <p:nvPr/>
        </p:nvSpPr>
        <p:spPr>
          <a:xfrm>
            <a:off x="189560" y="914402"/>
            <a:ext cx="8798061" cy="1468717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>
                <a:solidFill>
                  <a:srgbClr val="1982C3"/>
                </a:solidFill>
              </a:rPr>
              <a:t>GRAINS’s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b="1" dirty="0">
                <a:solidFill>
                  <a:srgbClr val="1A82C4"/>
                </a:solidFill>
              </a:rPr>
              <a:t>hardware units</a:t>
            </a:r>
            <a:r>
              <a:rPr lang="en-GB" sz="2400" dirty="0">
                <a:solidFill>
                  <a:srgbClr val="1A82C4"/>
                </a:solidFill>
              </a:rPr>
              <a:t> </a:t>
            </a:r>
            <a:r>
              <a:rPr lang="en-GB" sz="2400" dirty="0"/>
              <a:t>using the Synopsys Design Compiler @ 22nm technology node</a:t>
            </a:r>
          </a:p>
          <a:p>
            <a:pPr>
              <a:spcAft>
                <a:spcPts val="2000"/>
              </a:spcAft>
            </a:pPr>
            <a:r>
              <a:rPr lang="en-GB" sz="2400" dirty="0"/>
              <a:t>ECC</a:t>
            </a:r>
            <a:r>
              <a:rPr lang="en-GB" sz="2400" baseline="-25000" dirty="0"/>
              <a:t>LITE</a:t>
            </a:r>
            <a:r>
              <a:rPr lang="en-GB" sz="2400" dirty="0"/>
              <a:t> area based on the original paper 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en-GB" sz="2000" i="1" dirty="0" err="1">
                <a:solidFill>
                  <a:schemeClr val="bg1">
                    <a:lumMod val="50000"/>
                  </a:schemeClr>
                </a:solidFill>
              </a:rPr>
              <a:t>AiF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, ISCA’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25</a:t>
            </a:r>
            <a:r>
              <a:rPr lang="en-GB" sz="2000" i="1" dirty="0">
                <a:solidFill>
                  <a:schemeClr val="bg1">
                    <a:lumMod val="50000"/>
                  </a:schemeClr>
                </a:solidFill>
              </a:rPr>
              <a:t>]</a:t>
            </a:r>
          </a:p>
          <a:p>
            <a:pPr marL="0" indent="0">
              <a:spcAft>
                <a:spcPts val="2000"/>
              </a:spcAft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406824-D380-56D4-5157-10AF7AB40E80}"/>
              </a:ext>
            </a:extLst>
          </p:cNvPr>
          <p:cNvSpPr/>
          <p:nvPr/>
        </p:nvSpPr>
        <p:spPr>
          <a:xfrm>
            <a:off x="0" y="4134327"/>
            <a:ext cx="9144000" cy="67102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On-controller logic units are </a:t>
            </a:r>
            <a:r>
              <a:rPr lang="en-GB" sz="2200" b="1" kern="0" dirty="0">
                <a:solidFill>
                  <a:srgbClr val="629B3C"/>
                </a:solidFill>
              </a:rPr>
              <a:t>0.7%</a:t>
            </a: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 of the four cores on an SSD controller</a:t>
            </a:r>
            <a:endParaRPr kumimoji="0" lang="en-GB" sz="2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DF968E-F306-EC87-148B-63943ECC1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810485"/>
              </p:ext>
            </p:extLst>
          </p:nvPr>
        </p:nvGraphicFramePr>
        <p:xfrm>
          <a:off x="1589314" y="2514570"/>
          <a:ext cx="6030686" cy="1360744"/>
        </p:xfrm>
        <a:graphic>
          <a:graphicData uri="http://schemas.openxmlformats.org/drawingml/2006/table">
            <a:tbl>
              <a:tblPr/>
              <a:tblGrid>
                <a:gridCol w="2551444">
                  <a:extLst>
                    <a:ext uri="{9D8B030D-6E8A-4147-A177-3AD203B41FA5}">
                      <a16:colId xmlns:a16="http://schemas.microsoft.com/office/drawing/2014/main" val="813704481"/>
                    </a:ext>
                  </a:extLst>
                </a:gridCol>
                <a:gridCol w="1739621">
                  <a:extLst>
                    <a:ext uri="{9D8B030D-6E8A-4147-A177-3AD203B41FA5}">
                      <a16:colId xmlns:a16="http://schemas.microsoft.com/office/drawing/2014/main" val="4215824175"/>
                    </a:ext>
                  </a:extLst>
                </a:gridCol>
                <a:gridCol w="1739621">
                  <a:extLst>
                    <a:ext uri="{9D8B030D-6E8A-4147-A177-3AD203B41FA5}">
                      <a16:colId xmlns:a16="http://schemas.microsoft.com/office/drawing/2014/main" val="2673965685"/>
                    </a:ext>
                  </a:extLst>
                </a:gridCol>
              </a:tblGrid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Area [mm²]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58155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SSD Controller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57862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Die (ECC_LITE)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380705"/>
                  </a:ext>
                </a:extLst>
              </a:tr>
              <a:tr h="3401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On Die (Others)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0.000093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71057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4EDBEE7-36C9-3D72-F683-44CF36BEE425}"/>
              </a:ext>
            </a:extLst>
          </p:cNvPr>
          <p:cNvSpPr/>
          <p:nvPr/>
        </p:nvSpPr>
        <p:spPr>
          <a:xfrm flipV="1">
            <a:off x="1393371" y="2852056"/>
            <a:ext cx="6389915" cy="3522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061A57F-27D9-EC47-785D-2244DA10AB69}"/>
              </a:ext>
            </a:extLst>
          </p:cNvPr>
          <p:cNvSpPr/>
          <p:nvPr/>
        </p:nvSpPr>
        <p:spPr>
          <a:xfrm flipV="1">
            <a:off x="1409699" y="3204292"/>
            <a:ext cx="6389915" cy="671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08C3D4-3D9C-5C90-0635-8B36784BB34E}"/>
              </a:ext>
            </a:extLst>
          </p:cNvPr>
          <p:cNvSpPr/>
          <p:nvPr/>
        </p:nvSpPr>
        <p:spPr>
          <a:xfrm>
            <a:off x="0" y="5064361"/>
            <a:ext cx="9144000" cy="110775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On-die logic units take only </a:t>
            </a:r>
            <a:r>
              <a:rPr lang="en-GB" sz="2200" b="1" kern="0" dirty="0">
                <a:solidFill>
                  <a:srgbClr val="629B3C"/>
                </a:solidFill>
              </a:rPr>
              <a:t>0.2%</a:t>
            </a: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 of the flash die’s area </a:t>
            </a:r>
            <a:b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</a:br>
            <a:r>
              <a:rPr lang="en-GB" sz="22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and fit well within its power budget</a:t>
            </a:r>
            <a:endParaRPr kumimoji="0" lang="en-GB" sz="2200" b="1" u="none" strike="noStrike" kern="0" cap="none" spc="0" normalizeH="0" baseline="0" noProof="0" dirty="0">
              <a:ln>
                <a:noFill/>
              </a:ln>
              <a:solidFill>
                <a:srgbClr val="629B3C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5C15A0-3C9D-903A-5877-A416E36C6999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5E977492-E022-899F-A38A-A9C823EEF879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5" name="Arrow: Chevron 43">
              <a:extLst>
                <a:ext uri="{FF2B5EF4-FFF2-40B4-BE49-F238E27FC236}">
                  <a16:creationId xmlns:a16="http://schemas.microsoft.com/office/drawing/2014/main" id="{D3DABCD4-0185-F421-A976-B21517F561D9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9" name="Arrow: Chevron 45">
              <a:extLst>
                <a:ext uri="{FF2B5EF4-FFF2-40B4-BE49-F238E27FC236}">
                  <a16:creationId xmlns:a16="http://schemas.microsoft.com/office/drawing/2014/main" id="{58E1B5E3-DC74-B8EC-C1F4-5FC8FF60DEF1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0" name="Arrow: Chevron 46">
              <a:extLst>
                <a:ext uri="{FF2B5EF4-FFF2-40B4-BE49-F238E27FC236}">
                  <a16:creationId xmlns:a16="http://schemas.microsoft.com/office/drawing/2014/main" id="{A9E4CFAB-DFCA-01E0-4AB0-C5C76DA84ED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chemeClr val="bg2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43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2" grpId="1" animBg="1"/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0E72A-D2E5-84E6-2B1E-751342D6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6464A-F3C4-760F-02C1-0A5CC7B21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1016000"/>
            <a:ext cx="8798061" cy="5389955"/>
          </a:xfrm>
        </p:spPr>
        <p:txBody>
          <a:bodyPr/>
          <a:lstStyle/>
          <a:p>
            <a:pPr marL="0" indent="0" algn="ctr">
              <a:buNone/>
            </a:pPr>
            <a:r>
              <a:rPr lang="en-CH" b="1" dirty="0">
                <a:solidFill>
                  <a:srgbClr val="FF0000"/>
                </a:solidFill>
              </a:rPr>
              <a:t>ISCA </a:t>
            </a:r>
            <a:r>
              <a:rPr lang="en-CH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  <a:r>
              <a:rPr lang="en-CH" b="1" dirty="0">
                <a:solidFill>
                  <a:srgbClr val="FF0000"/>
                </a:solidFill>
              </a:rPr>
              <a:t> Presentation:</a:t>
            </a:r>
            <a:br>
              <a:rPr lang="en-CH" b="1" dirty="0">
                <a:solidFill>
                  <a:srgbClr val="FF0000"/>
                </a:solidFill>
              </a:rPr>
            </a:br>
            <a:br>
              <a:rPr lang="en-CH" b="1" dirty="0">
                <a:solidFill>
                  <a:srgbClr val="FF0000"/>
                </a:solidFill>
              </a:rPr>
            </a:br>
            <a:r>
              <a:rPr lang="en-CH" b="1" dirty="0"/>
              <a:t>Monday, June </a:t>
            </a:r>
            <a:r>
              <a:rPr lang="en-CH" b="1" dirty="0">
                <a:latin typeface="Calibri" panose="020F0502020204030204" pitchFamily="34" charset="0"/>
                <a:cs typeface="Calibri" panose="020F0502020204030204" pitchFamily="34" charset="0"/>
              </a:rPr>
              <a:t>29</a:t>
            </a:r>
            <a:r>
              <a:rPr lang="en-CH" b="1" dirty="0"/>
              <a:t> </a:t>
            </a:r>
          </a:p>
          <a:p>
            <a:pPr marL="0" indent="0" algn="ctr">
              <a:buNone/>
            </a:pPr>
            <a:r>
              <a:rPr lang="en-CH" b="1" dirty="0"/>
              <a:t>Session </a:t>
            </a:r>
            <a:r>
              <a:rPr lang="en-CH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CH" b="1" dirty="0"/>
              <a:t>C, </a:t>
            </a:r>
            <a:r>
              <a:rPr lang="en-CH" b="1" dirty="0">
                <a:latin typeface="Calibri" panose="020F0502020204030204" pitchFamily="34" charset="0"/>
                <a:cs typeface="Calibri" panose="020F0502020204030204" pitchFamily="34" charset="0"/>
              </a:rPr>
              <a:t>16:55</a:t>
            </a:r>
            <a:r>
              <a:rPr lang="en-CH" b="1" dirty="0"/>
              <a:t> EDT</a:t>
            </a:r>
          </a:p>
          <a:p>
            <a:pPr marL="0" indent="0" algn="ctr">
              <a:buNone/>
            </a:pPr>
            <a:endParaRPr lang="en-CH" b="1" dirty="0"/>
          </a:p>
          <a:p>
            <a:pPr marL="0" indent="0" algn="ctr">
              <a:buNone/>
            </a:pPr>
            <a:r>
              <a:rPr lang="en-CH" b="1" dirty="0">
                <a:solidFill>
                  <a:srgbClr val="FF0000"/>
                </a:solidFill>
              </a:rPr>
              <a:t>Paper: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D263D9-DE07-7A29-2FE3-136B671FD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690" y="3777547"/>
            <a:ext cx="2007799" cy="20077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5626DB-C959-50CB-EC1E-D04EF47D1A2C}"/>
              </a:ext>
            </a:extLst>
          </p:cNvPr>
          <p:cNvSpPr txBox="1"/>
          <p:nvPr/>
        </p:nvSpPr>
        <p:spPr>
          <a:xfrm>
            <a:off x="1953220" y="5842000"/>
            <a:ext cx="5270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2400" b="1" dirty="0">
                <a:solidFill>
                  <a:srgbClr val="1658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https://arxiv.org/abs/2606.26468</a:t>
            </a:r>
            <a:r>
              <a:rPr lang="en-CH" sz="2400" b="1" dirty="0">
                <a:solidFill>
                  <a:srgbClr val="1658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70350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51123" y="5218082"/>
            <a:ext cx="4708858" cy="118271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657681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7A62E7"/>
                </a:solidFill>
              </a:rPr>
              <a:t>       MegIS </a:t>
            </a:r>
            <a:r>
              <a:rPr lang="en-US" sz="2200" b="1" baseline="30000" dirty="0">
                <a:solidFill>
                  <a:srgbClr val="7A62E7"/>
                </a:solidFill>
              </a:rPr>
              <a:t>[ISCA’24]</a:t>
            </a:r>
            <a:br>
              <a:rPr lang="en-US" sz="2200" dirty="0">
                <a:solidFill>
                  <a:srgbClr val="7A62E7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Cooperative in-storage processing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A62E7"/>
                </a:solidFill>
              </a:rPr>
              <a:t>metagenomic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analysis </a:t>
            </a:r>
            <a:endParaRPr lang="en-US" sz="2000" dirty="0">
              <a:solidFill>
                <a:srgbClr val="F5931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E2247D"/>
                </a:solidFill>
              </a:rPr>
              <a:t>     GRAINS </a:t>
            </a:r>
            <a:r>
              <a:rPr lang="en-US" sz="2200" b="1" baseline="30000" dirty="0">
                <a:solidFill>
                  <a:srgbClr val="E2247D"/>
                </a:solidFill>
              </a:rPr>
              <a:t>[ISCA’26]</a:t>
            </a:r>
            <a:br>
              <a:rPr lang="en-US" sz="2200" baseline="30000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Storage-aware 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en-US" dirty="0">
                <a:solidFill>
                  <a:srgbClr val="E2247C"/>
                </a:solidFill>
              </a:rPr>
              <a:t>graph-based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(meta)genomic analyses </a:t>
            </a:r>
            <a:endParaRPr lang="en-US" sz="2000" dirty="0">
              <a:solidFill>
                <a:srgbClr val="E2247C"/>
              </a:solidFill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    </a:t>
            </a:r>
            <a:r>
              <a:rPr lang="en-US" sz="2200" b="1" dirty="0" err="1">
                <a:solidFill>
                  <a:srgbClr val="FA8607"/>
                </a:solidFill>
                <a:latin typeface="Corbel" panose="020B0503020204020204" pitchFamily="34" charset="0"/>
              </a:rPr>
              <a:t>GenStore</a:t>
            </a:r>
            <a:r>
              <a:rPr lang="en-US" sz="2200" b="1" dirty="0">
                <a:solidFill>
                  <a:srgbClr val="FA8607"/>
                </a:solidFill>
                <a:latin typeface="Corbel" panose="020B0503020204020204" pitchFamily="34" charset="0"/>
              </a:rPr>
              <a:t> </a:t>
            </a:r>
            <a:r>
              <a:rPr lang="en-US" sz="2200" b="1" baseline="30000" dirty="0">
                <a:solidFill>
                  <a:srgbClr val="FA8607"/>
                </a:solidFill>
                <a:latin typeface="Corbel" panose="020B0503020204020204" pitchFamily="34" charset="0"/>
              </a:rPr>
              <a:t>[ASPLOS’22]</a:t>
            </a:r>
            <a:br>
              <a:rPr lang="en-US" sz="2200" dirty="0">
                <a:solidFill>
                  <a:srgbClr val="FA8607"/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In-storage filtering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for </a:t>
            </a:r>
            <a:r>
              <a:rPr lang="en-US" dirty="0">
                <a:solidFill>
                  <a:srgbClr val="FA8607"/>
                </a:solidFill>
                <a:latin typeface="Corbel" panose="020B0503020204020204" pitchFamily="34" charset="0"/>
              </a:rPr>
              <a:t>genomic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anose="020B0503020204020204" pitchFamily="34" charset="0"/>
              </a:rPr>
              <a:t> analysis </a:t>
            </a:r>
            <a:endParaRPr lang="en-US" sz="2200" dirty="0">
              <a:solidFill>
                <a:srgbClr val="7A62E7"/>
              </a:solidFill>
              <a:latin typeface="Corbel" panose="020B0503020204020204" pitchFamily="34" charset="0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6"/>
                </a:solidFill>
              </a:rPr>
              <a:t>        SAGe </a:t>
            </a:r>
            <a:r>
              <a:rPr lang="en-US" sz="2200" b="1" baseline="30000" dirty="0">
                <a:solidFill>
                  <a:schemeClr val="accent6"/>
                </a:solidFill>
              </a:rPr>
              <a:t>[HPCA’26]</a:t>
            </a:r>
            <a:r>
              <a:rPr lang="en-US" sz="2200" baseline="30000" dirty="0">
                <a:solidFill>
                  <a:srgbClr val="E2247D"/>
                </a:solidFill>
              </a:rPr>
              <a:t> </a:t>
            </a:r>
            <a:br>
              <a:rPr lang="en-US" sz="2200" dirty="0">
                <a:solidFill>
                  <a:srgbClr val="E2247D"/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Algorithm-architecture co-design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</a:t>
            </a:r>
            <a:r>
              <a:rPr lang="en-US" dirty="0">
                <a:solidFill>
                  <a:srgbClr val="71AD47"/>
                </a:solidFill>
              </a:rPr>
              <a:t>storing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US" dirty="0">
                <a:solidFill>
                  <a:srgbClr val="71AD47"/>
                </a:solidFill>
              </a:rPr>
              <a:t>accessing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sequence data </a:t>
            </a:r>
            <a:endParaRPr lang="en-US" sz="2000" dirty="0">
              <a:solidFill>
                <a:srgbClr val="E2247C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algn="ctr"/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       enable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highly-compressed storage</a:t>
              </a:r>
              <a:r>
                <a:rPr lang="en-GB" sz="2200" b="1" i="1" dirty="0">
                  <a:solidFill>
                    <a:srgbClr val="7A62E7"/>
                  </a:solidFill>
                  <a:latin typeface="Corbel" panose="020B0503020204020204" pitchFamily="34" charset="0"/>
                </a:rPr>
                <a:t>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and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high-performance access </a:t>
              </a:r>
              <a:b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</a:br>
              <a:r>
                <a:rPr lang="en-GB" sz="2200" b="1" i="1" dirty="0">
                  <a:solidFill>
                    <a:srgbClr val="629B3C"/>
                  </a:solidFill>
                  <a:latin typeface="Corbel" panose="020B0503020204020204" pitchFamily="34" charset="0"/>
                </a:rPr>
                <a:t>   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of large-scale sequence data</a:t>
              </a:r>
              <a:endParaRPr lang="en-GB" sz="2200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  <a:p>
              <a:pPr marL="457200" indent="-457200" algn="ctr">
                <a:lnSpc>
                  <a:spcPct val="100000"/>
                </a:lnSpc>
                <a:buFont typeface="+mj-lt"/>
                <a:buAutoNum type="arabicParenR"/>
              </a:pPr>
              <a:endParaRPr lang="en-GB" sz="2200" b="1" i="1" dirty="0">
                <a:solidFill>
                  <a:srgbClr val="1D99E9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⓶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E41F706-C720-753A-CC37-643068E27118}"/>
              </a:ext>
            </a:extLst>
          </p:cNvPr>
          <p:cNvSpPr/>
          <p:nvPr/>
        </p:nvSpPr>
        <p:spPr>
          <a:xfrm>
            <a:off x="1979369" y="3138172"/>
            <a:ext cx="4975516" cy="103178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C03A6-0077-B195-0339-59F489A31F5C}"/>
              </a:ext>
            </a:extLst>
          </p:cNvPr>
          <p:cNvSpPr/>
          <p:nvPr/>
        </p:nvSpPr>
        <p:spPr>
          <a:xfrm>
            <a:off x="131882" y="2203855"/>
            <a:ext cx="3819876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A6AB87-3276-D5A3-E9BA-B7B9C502B407}"/>
              </a:ext>
            </a:extLst>
          </p:cNvPr>
          <p:cNvSpPr/>
          <p:nvPr/>
        </p:nvSpPr>
        <p:spPr>
          <a:xfrm>
            <a:off x="5715065" y="2194940"/>
            <a:ext cx="3263423" cy="943232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598592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31BDD0D-6B0B-179A-F539-8CD87BCFEE31}"/>
              </a:ext>
            </a:extLst>
          </p:cNvPr>
          <p:cNvSpPr/>
          <p:nvPr/>
        </p:nvSpPr>
        <p:spPr>
          <a:xfrm>
            <a:off x="443263" y="4248742"/>
            <a:ext cx="8102565" cy="1631162"/>
          </a:xfrm>
          <a:prstGeom prst="rect">
            <a:avLst/>
          </a:prstGeom>
          <a:solidFill>
            <a:srgbClr val="DEEBF7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9F72CB4-21D2-E939-4F8E-F84D176E5E94}"/>
              </a:ext>
            </a:extLst>
          </p:cNvPr>
          <p:cNvSpPr/>
          <p:nvPr/>
        </p:nvSpPr>
        <p:spPr>
          <a:xfrm>
            <a:off x="443275" y="2863160"/>
            <a:ext cx="8102553" cy="1393331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F16D8B-FB4E-C367-651D-A8B315F8F7A6}"/>
              </a:ext>
            </a:extLst>
          </p:cNvPr>
          <p:cNvSpPr/>
          <p:nvPr/>
        </p:nvSpPr>
        <p:spPr>
          <a:xfrm>
            <a:off x="443275" y="1659856"/>
            <a:ext cx="8102565" cy="1216634"/>
          </a:xfrm>
          <a:prstGeom prst="rect">
            <a:avLst/>
          </a:prstGeom>
          <a:solidFill>
            <a:srgbClr val="DEEBF7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D84FBB-A73E-456D-A4FD-ED81CB1725B0}"/>
              </a:ext>
            </a:extLst>
          </p:cNvPr>
          <p:cNvCxnSpPr>
            <a:cxnSpLocks/>
          </p:cNvCxnSpPr>
          <p:nvPr/>
        </p:nvCxnSpPr>
        <p:spPr>
          <a:xfrm>
            <a:off x="460028" y="5906589"/>
            <a:ext cx="8223943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32AD84-3916-D804-ADC4-297EB09F1C22}"/>
              </a:ext>
            </a:extLst>
          </p:cNvPr>
          <p:cNvSpPr/>
          <p:nvPr/>
        </p:nvSpPr>
        <p:spPr>
          <a:xfrm>
            <a:off x="1058856" y="1902010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F4B8305-854B-76D6-7854-7D5CEF4E5265}"/>
              </a:ext>
            </a:extLst>
          </p:cNvPr>
          <p:cNvSpPr/>
          <p:nvPr/>
        </p:nvSpPr>
        <p:spPr>
          <a:xfrm>
            <a:off x="1842534" y="2374121"/>
            <a:ext cx="2091685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B7D59C7-2259-5F8F-3CBA-A039F7701866}"/>
              </a:ext>
            </a:extLst>
          </p:cNvPr>
          <p:cNvSpPr/>
          <p:nvPr/>
        </p:nvSpPr>
        <p:spPr>
          <a:xfrm>
            <a:off x="1863606" y="3756888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5139709-AF72-F0F5-56CE-7D3E89322411}"/>
              </a:ext>
            </a:extLst>
          </p:cNvPr>
          <p:cNvSpPr/>
          <p:nvPr/>
        </p:nvSpPr>
        <p:spPr>
          <a:xfrm>
            <a:off x="3935909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FC9DBC-83B7-B290-7B3B-E5E5F85B1D3D}"/>
              </a:ext>
            </a:extLst>
          </p:cNvPr>
          <p:cNvSpPr/>
          <p:nvPr/>
        </p:nvSpPr>
        <p:spPr>
          <a:xfrm>
            <a:off x="6197102" y="2374121"/>
            <a:ext cx="2261193" cy="306000"/>
          </a:xfrm>
          <a:prstGeom prst="roundRect">
            <a:avLst/>
          </a:prstGeom>
          <a:solidFill>
            <a:srgbClr val="EFD3F5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D9BED0D-5E94-26D3-9D4D-7C016C2320B2}"/>
              </a:ext>
            </a:extLst>
          </p:cNvPr>
          <p:cNvSpPr/>
          <p:nvPr/>
        </p:nvSpPr>
        <p:spPr>
          <a:xfrm>
            <a:off x="3426047" y="3733256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65687-8EA6-C30B-5DD4-B4B2943FEA0E}"/>
              </a:ext>
            </a:extLst>
          </p:cNvPr>
          <p:cNvSpPr txBox="1"/>
          <p:nvPr/>
        </p:nvSpPr>
        <p:spPr>
          <a:xfrm rot="16200000">
            <a:off x="182578" y="2147559"/>
            <a:ext cx="115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94920B-7F42-3409-6675-DD89B4A35B4C}"/>
              </a:ext>
            </a:extLst>
          </p:cNvPr>
          <p:cNvSpPr txBox="1"/>
          <p:nvPr/>
        </p:nvSpPr>
        <p:spPr>
          <a:xfrm rot="16200000">
            <a:off x="-82664" y="4863390"/>
            <a:ext cx="165902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w/ Ideal Prep.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42CCE3-2D5E-A1F6-2757-C010F2908E88}"/>
              </a:ext>
            </a:extLst>
          </p:cNvPr>
          <p:cNvCxnSpPr>
            <a:cxnSpLocks/>
            <a:stCxn id="10" idx="3"/>
            <a:endCxn id="28" idx="1"/>
          </p:cNvCxnSpPr>
          <p:nvPr/>
        </p:nvCxnSpPr>
        <p:spPr>
          <a:xfrm>
            <a:off x="1845483" y="2055838"/>
            <a:ext cx="3564127" cy="7843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93F293-FE02-5D5C-DE01-F01904D783E6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2002092" y="3886256"/>
            <a:ext cx="1423955" cy="23632"/>
          </a:xfrm>
          <a:prstGeom prst="line">
            <a:avLst/>
          </a:prstGeom>
          <a:ln w="158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A9F2743-4395-6C80-BC92-908D1C79E3F8}"/>
              </a:ext>
            </a:extLst>
          </p:cNvPr>
          <p:cNvSpPr/>
          <p:nvPr/>
        </p:nvSpPr>
        <p:spPr>
          <a:xfrm>
            <a:off x="2641667" y="3733162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886D11-ED6D-9A6A-056F-2696F1309C53}"/>
              </a:ext>
            </a:extLst>
          </p:cNvPr>
          <p:cNvCxnSpPr>
            <a:cxnSpLocks/>
          </p:cNvCxnSpPr>
          <p:nvPr/>
        </p:nvCxnSpPr>
        <p:spPr>
          <a:xfrm>
            <a:off x="3564533" y="3956858"/>
            <a:ext cx="0" cy="1167253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354E9C-1C26-C9A6-11D6-271F8437F6E1}"/>
              </a:ext>
            </a:extLst>
          </p:cNvPr>
          <p:cNvCxnSpPr>
            <a:cxnSpLocks/>
          </p:cNvCxnSpPr>
          <p:nvPr/>
        </p:nvCxnSpPr>
        <p:spPr>
          <a:xfrm>
            <a:off x="8463882" y="2651493"/>
            <a:ext cx="0" cy="2789187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7260663-28C9-5F48-0DE7-D909BA85CEBF}"/>
              </a:ext>
            </a:extLst>
          </p:cNvPr>
          <p:cNvSpPr/>
          <p:nvPr/>
        </p:nvSpPr>
        <p:spPr>
          <a:xfrm>
            <a:off x="3148317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0BFB2D-D0EA-E89B-1F40-2912B58E7274}"/>
              </a:ext>
            </a:extLst>
          </p:cNvPr>
          <p:cNvSpPr/>
          <p:nvPr/>
        </p:nvSpPr>
        <p:spPr>
          <a:xfrm>
            <a:off x="5409610" y="1909853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Prep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8A8BE7A-D279-3464-257C-C71B3E39BBB5}"/>
              </a:ext>
            </a:extLst>
          </p:cNvPr>
          <p:cNvCxnSpPr>
            <a:cxnSpLocks/>
          </p:cNvCxnSpPr>
          <p:nvPr/>
        </p:nvCxnSpPr>
        <p:spPr>
          <a:xfrm flipV="1">
            <a:off x="1521456" y="4851421"/>
            <a:ext cx="0" cy="290558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A892515-ED57-C621-8EED-724A7E581580}"/>
              </a:ext>
            </a:extLst>
          </p:cNvPr>
          <p:cNvCxnSpPr>
            <a:cxnSpLocks/>
          </p:cNvCxnSpPr>
          <p:nvPr/>
        </p:nvCxnSpPr>
        <p:spPr>
          <a:xfrm>
            <a:off x="1550923" y="5058630"/>
            <a:ext cx="201361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B3309E3-9B68-C780-9B5A-84332248DFD8}"/>
              </a:ext>
            </a:extLst>
          </p:cNvPr>
          <p:cNvSpPr txBox="1"/>
          <p:nvPr/>
        </p:nvSpPr>
        <p:spPr>
          <a:xfrm>
            <a:off x="3542063" y="4339092"/>
            <a:ext cx="198883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Lost Benefit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due to Data Prep.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Bottleneck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70483B-895A-EB70-3614-356BBAA06A30}"/>
              </a:ext>
            </a:extLst>
          </p:cNvPr>
          <p:cNvSpPr txBox="1"/>
          <p:nvPr/>
        </p:nvSpPr>
        <p:spPr>
          <a:xfrm>
            <a:off x="443262" y="5916020"/>
            <a:ext cx="8223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Execution Timeline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(Not drawn to scale)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5F3A150-B44A-73BB-28A0-3E2E812CF8AF}"/>
              </a:ext>
            </a:extLst>
          </p:cNvPr>
          <p:cNvCxnSpPr>
            <a:cxnSpLocks/>
          </p:cNvCxnSpPr>
          <p:nvPr/>
        </p:nvCxnSpPr>
        <p:spPr>
          <a:xfrm>
            <a:off x="1053462" y="1548953"/>
            <a:ext cx="0" cy="446342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65EBD04-E041-99DC-AC2B-190CE39F19F1}"/>
              </a:ext>
            </a:extLst>
          </p:cNvPr>
          <p:cNvSpPr txBox="1"/>
          <p:nvPr/>
        </p:nvSpPr>
        <p:spPr>
          <a:xfrm rot="16200000">
            <a:off x="-58196" y="3437303"/>
            <a:ext cx="161009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Acc. Analysis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6BCC06F-9942-763C-7279-FE20157395A6}"/>
              </a:ext>
            </a:extLst>
          </p:cNvPr>
          <p:cNvSpPr/>
          <p:nvPr/>
        </p:nvSpPr>
        <p:spPr>
          <a:xfrm>
            <a:off x="1056569" y="3265376"/>
            <a:ext cx="786627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67AFFF01-D154-1003-F5B9-5A9457E3B9B4}"/>
              </a:ext>
            </a:extLst>
          </p:cNvPr>
          <p:cNvSpPr/>
          <p:nvPr/>
        </p:nvSpPr>
        <p:spPr>
          <a:xfrm>
            <a:off x="1846382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9FD4EA9-1B86-0C0B-9D35-12F4340F5F54}"/>
              </a:ext>
            </a:extLst>
          </p:cNvPr>
          <p:cNvSpPr/>
          <p:nvPr/>
        </p:nvSpPr>
        <p:spPr>
          <a:xfrm>
            <a:off x="2633874" y="3265376"/>
            <a:ext cx="787492" cy="30765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FC1836B1-4AA0-F033-A5A1-8D84EBFF9C75}"/>
              </a:ext>
            </a:extLst>
          </p:cNvPr>
          <p:cNvSpPr/>
          <p:nvPr/>
        </p:nvSpPr>
        <p:spPr>
          <a:xfrm>
            <a:off x="110574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02B49E7-90FB-87CC-D23B-315509297A31}"/>
              </a:ext>
            </a:extLst>
          </p:cNvPr>
          <p:cNvSpPr/>
          <p:nvPr/>
        </p:nvSpPr>
        <p:spPr>
          <a:xfrm>
            <a:off x="1243689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5F3D54B3-7308-2BA0-B16F-42741A9E938C}"/>
              </a:ext>
            </a:extLst>
          </p:cNvPr>
          <p:cNvSpPr/>
          <p:nvPr/>
        </p:nvSpPr>
        <p:spPr>
          <a:xfrm>
            <a:off x="1382970" y="5124111"/>
            <a:ext cx="138486" cy="306000"/>
          </a:xfrm>
          <a:prstGeom prst="roundRect">
            <a:avLst/>
          </a:prstGeom>
          <a:solidFill>
            <a:srgbClr val="D879FA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8BFA6B86-F606-30AF-7C81-475883B452D5}"/>
              </a:ext>
            </a:extLst>
          </p:cNvPr>
          <p:cNvSpPr/>
          <p:nvPr/>
        </p:nvSpPr>
        <p:spPr>
          <a:xfrm>
            <a:off x="1055066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B39EA158-37AE-B917-D23D-C695DB8C0E32}"/>
              </a:ext>
            </a:extLst>
          </p:cNvPr>
          <p:cNvSpPr/>
          <p:nvPr/>
        </p:nvSpPr>
        <p:spPr>
          <a:xfrm>
            <a:off x="1186628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51A4CCF8-64D3-CDF4-7FB8-5619E012423F}"/>
              </a:ext>
            </a:extLst>
          </p:cNvPr>
          <p:cNvSpPr/>
          <p:nvPr/>
        </p:nvSpPr>
        <p:spPr>
          <a:xfrm>
            <a:off x="1319793" y="4681082"/>
            <a:ext cx="57061" cy="306000"/>
          </a:xfrm>
          <a:prstGeom prst="roundRect">
            <a:avLst/>
          </a:prstGeom>
          <a:solidFill>
            <a:srgbClr val="D9A30E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9774D14-B517-10F5-AE9A-8EEF2CBB3E84}"/>
              </a:ext>
            </a:extLst>
          </p:cNvPr>
          <p:cNvCxnSpPr>
            <a:cxnSpLocks/>
          </p:cNvCxnSpPr>
          <p:nvPr/>
        </p:nvCxnSpPr>
        <p:spPr>
          <a:xfrm flipH="1" flipV="1">
            <a:off x="1550946" y="5324532"/>
            <a:ext cx="6907349" cy="0"/>
          </a:xfrm>
          <a:prstGeom prst="straightConnector1">
            <a:avLst/>
          </a:prstGeom>
          <a:ln w="28575">
            <a:solidFill>
              <a:srgbClr val="629B3C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8446D16A-4507-EC93-2B59-6E3426B4B294}"/>
              </a:ext>
            </a:extLst>
          </p:cNvPr>
          <p:cNvSpPr txBox="1"/>
          <p:nvPr/>
        </p:nvSpPr>
        <p:spPr>
          <a:xfrm>
            <a:off x="6075603" y="4339092"/>
            <a:ext cx="2673362" cy="7871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Potential Benefit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Genome Analysis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Acceleration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859BECF-0AF4-2AC0-EF2D-43597369EE4D}"/>
              </a:ext>
            </a:extLst>
          </p:cNvPr>
          <p:cNvSpPr/>
          <p:nvPr/>
        </p:nvSpPr>
        <p:spPr>
          <a:xfrm>
            <a:off x="460028" y="873242"/>
            <a:ext cx="7998267" cy="4968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6CCD319-1F3F-EE94-CD2A-A5D17AFB3151}"/>
              </a:ext>
            </a:extLst>
          </p:cNvPr>
          <p:cNvGrpSpPr/>
          <p:nvPr/>
        </p:nvGrpSpPr>
        <p:grpSpPr>
          <a:xfrm>
            <a:off x="2642312" y="980377"/>
            <a:ext cx="1880931" cy="366254"/>
            <a:chOff x="2010083" y="1005732"/>
            <a:chExt cx="1880931" cy="366254"/>
          </a:xfrm>
        </p:grpSpPr>
        <p:sp>
          <p:nvSpPr>
            <p:cNvPr id="106" name="Rounded Rectangle 105">
              <a:extLst>
                <a:ext uri="{FF2B5EF4-FFF2-40B4-BE49-F238E27FC236}">
                  <a16:creationId xmlns:a16="http://schemas.microsoft.com/office/drawing/2014/main" id="{23B7AB54-1331-8CFD-C923-3A6030E7BA1C}"/>
                </a:ext>
              </a:extLst>
            </p:cNvPr>
            <p:cNvSpPr/>
            <p:nvPr/>
          </p:nvSpPr>
          <p:spPr>
            <a:xfrm>
              <a:off x="2010083" y="1024566"/>
              <a:ext cx="144815" cy="136895"/>
            </a:xfrm>
            <a:prstGeom prst="roundRect">
              <a:avLst/>
            </a:prstGeom>
            <a:solidFill>
              <a:srgbClr val="F0C7F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66359A3-B85D-1C1B-175B-18699AA024AD}"/>
                </a:ext>
              </a:extLst>
            </p:cNvPr>
            <p:cNvSpPr txBox="1"/>
            <p:nvPr/>
          </p:nvSpPr>
          <p:spPr>
            <a:xfrm>
              <a:off x="2191649" y="1005732"/>
              <a:ext cx="169936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(446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2EA8E29-FF1A-FFA4-149E-3AF95A16A57B}"/>
              </a:ext>
            </a:extLst>
          </p:cNvPr>
          <p:cNvGrpSpPr/>
          <p:nvPr/>
        </p:nvGrpSpPr>
        <p:grpSpPr>
          <a:xfrm>
            <a:off x="4735699" y="980377"/>
            <a:ext cx="2113383" cy="366254"/>
            <a:chOff x="3721928" y="1005732"/>
            <a:chExt cx="2113383" cy="366254"/>
          </a:xfrm>
        </p:grpSpPr>
        <p:sp>
          <p:nvSpPr>
            <p:cNvPr id="108" name="Rounded Rectangle 107">
              <a:extLst>
                <a:ext uri="{FF2B5EF4-FFF2-40B4-BE49-F238E27FC236}">
                  <a16:creationId xmlns:a16="http://schemas.microsoft.com/office/drawing/2014/main" id="{8BA027BC-D48A-FFCE-49B1-9385E1602D42}"/>
                </a:ext>
              </a:extLst>
            </p:cNvPr>
            <p:cNvSpPr/>
            <p:nvPr/>
          </p:nvSpPr>
          <p:spPr>
            <a:xfrm>
              <a:off x="3721928" y="1024566"/>
              <a:ext cx="144815" cy="136895"/>
            </a:xfrm>
            <a:prstGeom prst="roundRect">
              <a:avLst/>
            </a:prstGeom>
            <a:solidFill>
              <a:srgbClr val="C577EB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5E5F5AC-FA0E-7100-BEB9-46436ED3F38D}"/>
                </a:ext>
              </a:extLst>
            </p:cNvPr>
            <p:cNvSpPr txBox="1"/>
            <p:nvPr/>
          </p:nvSpPr>
          <p:spPr>
            <a:xfrm>
              <a:off x="3911586" y="1005732"/>
              <a:ext cx="192372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Accelerated Analysis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DAA1BC0-16CE-7A27-5B94-D7EEB56DD200}"/>
              </a:ext>
            </a:extLst>
          </p:cNvPr>
          <p:cNvGrpSpPr/>
          <p:nvPr/>
        </p:nvGrpSpPr>
        <p:grpSpPr>
          <a:xfrm>
            <a:off x="540981" y="980377"/>
            <a:ext cx="1699221" cy="366254"/>
            <a:chOff x="540981" y="1005732"/>
            <a:chExt cx="1699221" cy="366254"/>
          </a:xfrm>
        </p:grpSpPr>
        <p:sp>
          <p:nvSpPr>
            <p:cNvPr id="110" name="Rounded Rectangle 109">
              <a:extLst>
                <a:ext uri="{FF2B5EF4-FFF2-40B4-BE49-F238E27FC236}">
                  <a16:creationId xmlns:a16="http://schemas.microsoft.com/office/drawing/2014/main" id="{B99B0347-8E4F-ED53-7269-860D673F47F0}"/>
                </a:ext>
              </a:extLst>
            </p:cNvPr>
            <p:cNvSpPr/>
            <p:nvPr/>
          </p:nvSpPr>
          <p:spPr>
            <a:xfrm>
              <a:off x="540981" y="1024566"/>
              <a:ext cx="144815" cy="13689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36799EE-BDD0-510E-FFF7-C4EE39D00FE2}"/>
                </a:ext>
              </a:extLst>
            </p:cNvPr>
            <p:cNvSpPr txBox="1"/>
            <p:nvPr/>
          </p:nvSpPr>
          <p:spPr>
            <a:xfrm>
              <a:off x="730492" y="1005732"/>
              <a:ext cx="1509710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Baseline Prep.</a:t>
              </a:r>
              <a:br>
                <a: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(2563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39632D-F98D-7C46-1A1D-CA83B3685568}"/>
              </a:ext>
            </a:extLst>
          </p:cNvPr>
          <p:cNvGrpSpPr/>
          <p:nvPr/>
        </p:nvGrpSpPr>
        <p:grpSpPr>
          <a:xfrm>
            <a:off x="7033033" y="980377"/>
            <a:ext cx="1425262" cy="366254"/>
            <a:chOff x="5686419" y="1005732"/>
            <a:chExt cx="1425262" cy="366254"/>
          </a:xfrm>
        </p:grpSpPr>
        <p:sp>
          <p:nvSpPr>
            <p:cNvPr id="112" name="Rounded Rectangle 111">
              <a:extLst>
                <a:ext uri="{FF2B5EF4-FFF2-40B4-BE49-F238E27FC236}">
                  <a16:creationId xmlns:a16="http://schemas.microsoft.com/office/drawing/2014/main" id="{5769FD0A-1E02-C780-EFB5-88666C02E4AF}"/>
                </a:ext>
              </a:extLst>
            </p:cNvPr>
            <p:cNvSpPr/>
            <p:nvPr/>
          </p:nvSpPr>
          <p:spPr>
            <a:xfrm>
              <a:off x="5686419" y="1024566"/>
              <a:ext cx="144815" cy="136895"/>
            </a:xfrm>
            <a:prstGeom prst="roundRect">
              <a:avLst/>
            </a:prstGeom>
            <a:solidFill>
              <a:srgbClr val="DAA30D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6409372-31C5-7B5C-6C7E-DFF4BF51E644}"/>
                </a:ext>
              </a:extLst>
            </p:cNvPr>
            <p:cNvSpPr txBox="1"/>
            <p:nvPr/>
          </p:nvSpPr>
          <p:spPr>
            <a:xfrm>
              <a:off x="5859746" y="1005732"/>
              <a:ext cx="1251935" cy="3662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Ideal Prep.</a:t>
              </a:r>
              <a:br>
                <a:rPr kumimoji="0" lang="en-CH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</a:br>
              <a:r>
                <a:rPr kumimoji="0" lang="en-CH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(&gt; 69200 KRead/s)</a:t>
              </a:r>
              <a:endParaRPr kumimoji="0" lang="en-CH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5353F70-87B9-42BC-D37B-AAAD4C7411B0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782950"/>
          </a:xfrm>
          <a:prstGeom prst="rect">
            <a:avLst/>
          </a:prstGeom>
          <a:solidFill>
            <a:srgbClr val="FAF8F4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2E6F6A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3600" b="1" i="0" u="none" strike="noStrike" kern="1200" cap="none" spc="0" normalizeH="0" baseline="0" noProof="0" dirty="0">
                <a:ln>
                  <a:noFill/>
                </a:ln>
                <a:solidFill>
                  <a:srgbClr val="2E6F6A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Recall: Effect of Data Preparation Bottleneck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FCF7BD-F7C2-4A65-A26A-87C479AC7F39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3" name="Arrow: Chevron 42">
              <a:extLst>
                <a:ext uri="{FF2B5EF4-FFF2-40B4-BE49-F238E27FC236}">
                  <a16:creationId xmlns:a16="http://schemas.microsoft.com/office/drawing/2014/main" id="{EA933B15-0C4E-7802-B54D-738A109436A1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4" name="Arrow: Chevron 43">
              <a:extLst>
                <a:ext uri="{FF2B5EF4-FFF2-40B4-BE49-F238E27FC236}">
                  <a16:creationId xmlns:a16="http://schemas.microsoft.com/office/drawing/2014/main" id="{46C7718D-42C4-BB68-56C4-9DBDBF92A1C8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5" name="Arrow: Chevron 45">
              <a:extLst>
                <a:ext uri="{FF2B5EF4-FFF2-40B4-BE49-F238E27FC236}">
                  <a16:creationId xmlns:a16="http://schemas.microsoft.com/office/drawing/2014/main" id="{DD6986BF-3E10-3512-1B97-04CD840AB0BC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8" name="Arrow: Chevron 46">
              <a:extLst>
                <a:ext uri="{FF2B5EF4-FFF2-40B4-BE49-F238E27FC236}">
                  <a16:creationId xmlns:a16="http://schemas.microsoft.com/office/drawing/2014/main" id="{0CC0F649-BFAB-7EC0-0E57-1646AC59A250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39091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D2109-D5BA-6535-838F-40AC1D88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Mitigating Data Preparation Bottleneck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A815B-4C78-3512-4DCE-0EC1D8336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71869"/>
            <a:ext cx="8798061" cy="79411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We need to effectively mitigate the data preparation bottleneck </a:t>
            </a:r>
            <a:br>
              <a:rPr lang="en-GB" sz="2400" dirty="0"/>
            </a:br>
            <a:r>
              <a:rPr lang="en-GB" sz="2400" dirty="0"/>
              <a:t>while meeting four key requirements: </a:t>
            </a:r>
            <a:endParaRPr lang="en-CH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E7AD04-C621-FE36-5D93-C185C6DA5DB2}"/>
              </a:ext>
            </a:extLst>
          </p:cNvPr>
          <p:cNvSpPr/>
          <p:nvPr/>
        </p:nvSpPr>
        <p:spPr>
          <a:xfrm>
            <a:off x="1017" y="4664881"/>
            <a:ext cx="9144000" cy="753133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Meeting all these requirements is challenging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53EBE39-6213-F1C7-8A68-C1D75D28C24A}"/>
              </a:ext>
            </a:extLst>
          </p:cNvPr>
          <p:cNvGrpSpPr/>
          <p:nvPr/>
        </p:nvGrpSpPr>
        <p:grpSpPr>
          <a:xfrm>
            <a:off x="420136" y="1868997"/>
            <a:ext cx="4118980" cy="1100202"/>
            <a:chOff x="871870" y="1893591"/>
            <a:chExt cx="3423404" cy="1100202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31F431B-A091-B83F-0E4D-6503205D441E}"/>
                </a:ext>
              </a:extLst>
            </p:cNvPr>
            <p:cNvSpPr/>
            <p:nvPr/>
          </p:nvSpPr>
          <p:spPr>
            <a:xfrm>
              <a:off x="871870" y="1893591"/>
              <a:ext cx="3423404" cy="1100202"/>
            </a:xfrm>
            <a:prstGeom prst="roundRect">
              <a:avLst/>
            </a:prstGeom>
            <a:solidFill>
              <a:srgbClr val="8C3E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          High performance</a:t>
              </a:r>
            </a:p>
          </p:txBody>
        </p:sp>
        <p:pic>
          <p:nvPicPr>
            <p:cNvPr id="20" name="Graphic 19" descr="Gauge">
              <a:extLst>
                <a:ext uri="{FF2B5EF4-FFF2-40B4-BE49-F238E27FC236}">
                  <a16:creationId xmlns:a16="http://schemas.microsoft.com/office/drawing/2014/main" id="{712F6B3B-06EA-E4D4-EC2E-DE8A026B7C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84536" y="1987986"/>
              <a:ext cx="606610" cy="74781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D10B12-18D6-CEF0-7A91-FCEFF5035233}"/>
              </a:ext>
            </a:extLst>
          </p:cNvPr>
          <p:cNvGrpSpPr/>
          <p:nvPr/>
        </p:nvGrpSpPr>
        <p:grpSpPr>
          <a:xfrm>
            <a:off x="407962" y="3256858"/>
            <a:ext cx="4118980" cy="1092198"/>
            <a:chOff x="2342003" y="2737208"/>
            <a:chExt cx="4253662" cy="1092198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85BCF03-8F2D-2C0E-3712-5675227CCC74}"/>
                </a:ext>
              </a:extLst>
            </p:cNvPr>
            <p:cNvSpPr/>
            <p:nvPr/>
          </p:nvSpPr>
          <p:spPr>
            <a:xfrm>
              <a:off x="2342003" y="2737208"/>
              <a:ext cx="4253662" cy="1092198"/>
            </a:xfrm>
            <a:prstGeom prst="roundRect">
              <a:avLst/>
            </a:prstGeom>
            <a:solidFill>
              <a:srgbClr val="F68D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High compression ratio </a:t>
              </a:r>
              <a:endPara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DD0EE1-01ED-79B0-EDED-EC42039ED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CrisscrossEtching/>
                      </a14:imgEffect>
                      <a14:imgEffect>
                        <a14:brightnessContrast bright="7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993" y="2938021"/>
              <a:ext cx="691443" cy="691443"/>
            </a:xfrm>
            <a:prstGeom prst="rect">
              <a:avLst/>
            </a:prstGeom>
            <a:solidFill>
              <a:srgbClr val="F78D2D"/>
            </a:solidFill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49A426-B9FB-526C-9040-56AAC02EF97B}"/>
              </a:ext>
            </a:extLst>
          </p:cNvPr>
          <p:cNvGrpSpPr/>
          <p:nvPr/>
        </p:nvGrpSpPr>
        <p:grpSpPr>
          <a:xfrm>
            <a:off x="4861775" y="3256858"/>
            <a:ext cx="3874263" cy="1092198"/>
            <a:chOff x="4861775" y="3365143"/>
            <a:chExt cx="3874263" cy="1092198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5E5F0E50-6F2A-DE30-C13A-684A17497600}"/>
                </a:ext>
              </a:extLst>
            </p:cNvPr>
            <p:cNvSpPr/>
            <p:nvPr/>
          </p:nvSpPr>
          <p:spPr>
            <a:xfrm>
              <a:off x="4861775" y="3365143"/>
              <a:ext cx="3874263" cy="1092198"/>
            </a:xfrm>
            <a:prstGeom prst="roundRect">
              <a:avLst/>
            </a:prstGeom>
            <a:solidFill>
              <a:srgbClr val="0487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           Low overhead</a:t>
              </a:r>
              <a:endPara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E815116-B44E-2723-C87F-F2097646E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5702"/>
                      </a14:imgEffect>
                      <a14:imgEffect>
                        <a14:saturation sat="174000"/>
                      </a14:imgEffect>
                      <a14:imgEffect>
                        <a14:brightnessContrast bright="100000" contrast="6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843" y="3516313"/>
              <a:ext cx="783340" cy="80856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19C0CD2-995D-8CFB-40A1-49317B0E1D42}"/>
              </a:ext>
            </a:extLst>
          </p:cNvPr>
          <p:cNvGrpSpPr/>
          <p:nvPr/>
        </p:nvGrpSpPr>
        <p:grpSpPr>
          <a:xfrm>
            <a:off x="4873949" y="1865518"/>
            <a:ext cx="3862089" cy="1100202"/>
            <a:chOff x="4873949" y="1865518"/>
            <a:chExt cx="3862089" cy="110020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5DF92C5D-90A6-7B50-D830-DF00FCEE440F}"/>
                </a:ext>
              </a:extLst>
            </p:cNvPr>
            <p:cNvSpPr/>
            <p:nvPr/>
          </p:nvSpPr>
          <p:spPr>
            <a:xfrm>
              <a:off x="4873949" y="1865518"/>
              <a:ext cx="3862089" cy="1100202"/>
            </a:xfrm>
            <a:prstGeom prst="roundRect">
              <a:avLst/>
            </a:prstGeom>
            <a:solidFill>
              <a:srgbClr val="639C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    High energy efficiency</a:t>
              </a:r>
            </a:p>
          </p:txBody>
        </p:sp>
        <p:pic>
          <p:nvPicPr>
            <p:cNvPr id="6" name="Graphic 5" descr="Renewable Energy with solid fill">
              <a:extLst>
                <a:ext uri="{FF2B5EF4-FFF2-40B4-BE49-F238E27FC236}">
                  <a16:creationId xmlns:a16="http://schemas.microsoft.com/office/drawing/2014/main" id="{8FBD1E16-0C35-99F3-71A4-5F8F2D20C6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10045" y="2073464"/>
              <a:ext cx="691443" cy="691443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D5DCD36-EF27-6598-B640-D6D197F98B22}"/>
              </a:ext>
            </a:extLst>
          </p:cNvPr>
          <p:cNvSpPr/>
          <p:nvPr/>
        </p:nvSpPr>
        <p:spPr>
          <a:xfrm>
            <a:off x="16590" y="5369886"/>
            <a:ext cx="9144000" cy="918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Even more challenging in genome analysis systems used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hardware resource-constrained environments</a:t>
            </a:r>
            <a:endParaRPr kumimoji="0" lang="en-CH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AE79D8-0187-A966-467B-4C6025BFEA63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7" name="Arrow: Chevron 42">
              <a:extLst>
                <a:ext uri="{FF2B5EF4-FFF2-40B4-BE49-F238E27FC236}">
                  <a16:creationId xmlns:a16="http://schemas.microsoft.com/office/drawing/2014/main" id="{38CDB47D-D2DE-3D0E-E594-995BAA2338EC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8" name="Arrow: Chevron 43">
              <a:extLst>
                <a:ext uri="{FF2B5EF4-FFF2-40B4-BE49-F238E27FC236}">
                  <a16:creationId xmlns:a16="http://schemas.microsoft.com/office/drawing/2014/main" id="{BE8E9317-63AA-F38F-E76A-E6C49AE59A8E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1" name="Arrow: Chevron 45">
              <a:extLst>
                <a:ext uri="{FF2B5EF4-FFF2-40B4-BE49-F238E27FC236}">
                  <a16:creationId xmlns:a16="http://schemas.microsoft.com/office/drawing/2014/main" id="{E1FC1317-C722-107C-FC5D-7A9CD4E3CC59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5" name="Arrow: Chevron 46">
              <a:extLst>
                <a:ext uri="{FF2B5EF4-FFF2-40B4-BE49-F238E27FC236}">
                  <a16:creationId xmlns:a16="http://schemas.microsoft.com/office/drawing/2014/main" id="{8C897937-DFDE-980C-5DFB-1033837AD197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26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B42E4D27-1E18-C6A8-A61C-2BAE4D3EBC4B}"/>
              </a:ext>
            </a:extLst>
          </p:cNvPr>
          <p:cNvCxnSpPr>
            <a:cxnSpLocks/>
          </p:cNvCxnSpPr>
          <p:nvPr/>
        </p:nvCxnSpPr>
        <p:spPr>
          <a:xfrm>
            <a:off x="2842519" y="4826029"/>
            <a:ext cx="4478145" cy="488264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038083"/>
            </a:solidFill>
            <a:prstDash val="solid"/>
            <a:miter lim="800000"/>
            <a:headEnd type="triangle" w="lg" len="med"/>
            <a:tailEnd type="none"/>
          </a:ln>
          <a:effectLst/>
        </p:spPr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B73A284-72A5-7685-E7E3-43016ABFE4E8}"/>
              </a:ext>
            </a:extLst>
          </p:cNvPr>
          <p:cNvSpPr/>
          <p:nvPr/>
        </p:nvSpPr>
        <p:spPr>
          <a:xfrm>
            <a:off x="331017" y="3421197"/>
            <a:ext cx="1323863" cy="2521381"/>
          </a:xfrm>
          <a:prstGeom prst="roundRect">
            <a:avLst>
              <a:gd name="adj" fmla="val 0"/>
            </a:avLst>
          </a:prstGeom>
          <a:solidFill>
            <a:srgbClr val="DACCF1"/>
          </a:solidFill>
          <a:ln w="28575" cap="flat" cmpd="sng" algn="ctr">
            <a:solidFill>
              <a:srgbClr val="8C3FCA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Analysis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8C3FCA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System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4E1FBE7-782A-1AEB-6ED3-5CF719AFF5F1}"/>
              </a:ext>
            </a:extLst>
          </p:cNvPr>
          <p:cNvSpPr/>
          <p:nvPr/>
        </p:nvSpPr>
        <p:spPr>
          <a:xfrm>
            <a:off x="1654880" y="3625502"/>
            <a:ext cx="5497328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Request Data with  </a:t>
            </a: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SAGe’s Interface Commands</a:t>
            </a:r>
            <a:endParaRPr kumimoji="0" lang="ko-KR" altLang="en-US" sz="2000" b="1" i="1" u="none" strike="noStrike" kern="1200" cap="none" spc="0" normalizeH="0" baseline="0" noProof="0" dirty="0">
              <a:ln>
                <a:noFill/>
              </a:ln>
              <a:solidFill>
                <a:srgbClr val="7EA26B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0B5C73C-B736-C9B4-E5F7-97F69FFA8B84}"/>
              </a:ext>
            </a:extLst>
          </p:cNvPr>
          <p:cNvCxnSpPr>
            <a:cxnSpLocks/>
          </p:cNvCxnSpPr>
          <p:nvPr/>
        </p:nvCxnSpPr>
        <p:spPr>
          <a:xfrm>
            <a:off x="1657080" y="4018314"/>
            <a:ext cx="5663584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tailEnd type="triangle" w="lg" len="med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361E885-8781-54D1-D6B6-0D2FFA0BB6D4}"/>
              </a:ext>
            </a:extLst>
          </p:cNvPr>
          <p:cNvSpPr/>
          <p:nvPr/>
        </p:nvSpPr>
        <p:spPr>
          <a:xfrm>
            <a:off x="1683567" y="4965597"/>
            <a:ext cx="2218538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Send </a:t>
            </a:r>
            <a:br>
              <a:rPr kumimoji="0" lang="en-CH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Prepared Data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altLang="ko-KR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in Desired Format</a:t>
            </a:r>
            <a:endParaRPr kumimoji="0" lang="ko-KR" altLang="en-US" sz="20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Right Arrow 32">
            <a:extLst>
              <a:ext uri="{FF2B5EF4-FFF2-40B4-BE49-F238E27FC236}">
                <a16:creationId xmlns:a16="http://schemas.microsoft.com/office/drawing/2014/main" id="{F9CA490F-AE58-E5B4-837C-4DD48F5E2780}"/>
              </a:ext>
            </a:extLst>
          </p:cNvPr>
          <p:cNvSpPr/>
          <p:nvPr/>
        </p:nvSpPr>
        <p:spPr>
          <a:xfrm rot="10800000">
            <a:off x="1645563" y="4425070"/>
            <a:ext cx="449738" cy="263368"/>
          </a:xfrm>
          <a:prstGeom prst="rightArrow">
            <a:avLst/>
          </a:prstGeom>
          <a:solidFill>
            <a:srgbClr val="00919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819C3EC-C1EB-74D4-08D6-A70632073116}"/>
              </a:ext>
            </a:extLst>
          </p:cNvPr>
          <p:cNvSpPr/>
          <p:nvPr/>
        </p:nvSpPr>
        <p:spPr>
          <a:xfrm>
            <a:off x="3864661" y="5119083"/>
            <a:ext cx="2325827" cy="61786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Receive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Compressed Data</a:t>
            </a:r>
            <a:endParaRPr kumimoji="0" lang="ko-KR" alt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6" name="Graphic 35" descr="Database">
            <a:extLst>
              <a:ext uri="{FF2B5EF4-FFF2-40B4-BE49-F238E27FC236}">
                <a16:creationId xmlns:a16="http://schemas.microsoft.com/office/drawing/2014/main" id="{33272918-5194-8E57-03F1-ADD66CD03B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66566" y="3585118"/>
            <a:ext cx="2359238" cy="217321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72017A3-A5D0-9F92-6B05-4E0B5BBB19FF}"/>
              </a:ext>
            </a:extLst>
          </p:cNvPr>
          <p:cNvSpPr txBox="1"/>
          <p:nvPr/>
        </p:nvSpPr>
        <p:spPr>
          <a:xfrm>
            <a:off x="6659855" y="3159270"/>
            <a:ext cx="26759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SAGe-Compressed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 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58D100-C2EC-F629-FE98-63189361CB67}"/>
              </a:ext>
            </a:extLst>
          </p:cNvPr>
          <p:cNvSpPr txBox="1"/>
          <p:nvPr/>
        </p:nvSpPr>
        <p:spPr>
          <a:xfrm>
            <a:off x="6659855" y="5580031"/>
            <a:ext cx="277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Operate w/ SAGe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1" u="none" strike="noStrike" kern="120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Layout</a:t>
            </a:r>
            <a:endParaRPr kumimoji="0" lang="ko-KR" altLang="en-US" sz="2000" b="1" i="1" u="none" strike="noStrike" kern="1200" cap="none" spc="0" normalizeH="0" baseline="0" noProof="0" dirty="0">
              <a:ln>
                <a:noFill/>
              </a:ln>
              <a:solidFill>
                <a:srgbClr val="7EA26B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AE595E1-C313-2C62-6DB9-11FDC874BE0C}"/>
              </a:ext>
            </a:extLst>
          </p:cNvPr>
          <p:cNvSpPr/>
          <p:nvPr/>
        </p:nvSpPr>
        <p:spPr>
          <a:xfrm>
            <a:off x="2812943" y="4179338"/>
            <a:ext cx="1959966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Decompress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&amp; Reformat</a:t>
            </a:r>
            <a:endParaRPr kumimoji="0" lang="ko-KR" alt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946EB59B-5075-D0C8-C641-48C79E59DC22}"/>
              </a:ext>
            </a:extLst>
          </p:cNvPr>
          <p:cNvSpPr/>
          <p:nvPr/>
        </p:nvSpPr>
        <p:spPr>
          <a:xfrm>
            <a:off x="1926721" y="4276904"/>
            <a:ext cx="886222" cy="574540"/>
          </a:xfrm>
          <a:prstGeom prst="roundRect">
            <a:avLst>
              <a:gd name="adj" fmla="val 0"/>
            </a:avLst>
          </a:prstGeom>
          <a:solidFill>
            <a:srgbClr val="E9F9E3"/>
          </a:solidFill>
          <a:ln w="28575" cap="flat" cmpd="sng" algn="ctr">
            <a:solidFill>
              <a:srgbClr val="7EA26B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srgbClr val="7EA26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HW </a:t>
            </a:r>
          </a:p>
        </p:txBody>
      </p:sp>
      <p:sp>
        <p:nvSpPr>
          <p:cNvPr id="9" name="Title 18">
            <a:extLst>
              <a:ext uri="{FF2B5EF4-FFF2-40B4-BE49-F238E27FC236}">
                <a16:creationId xmlns:a16="http://schemas.microsoft.com/office/drawing/2014/main" id="{AA3DA3D7-78F9-24DF-8E70-C3334D849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3470"/>
            <a:ext cx="9144000" cy="1237672"/>
          </a:xfrm>
          <a:solidFill>
            <a:schemeClr val="bg1"/>
          </a:solidFill>
        </p:spPr>
        <p:txBody>
          <a:bodyPr/>
          <a:lstStyle/>
          <a:p>
            <a:r>
              <a:rPr lang="en-CH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36F682-10FB-2569-B485-8FD6A98A78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2917" r="16535" b="22457"/>
          <a:stretch/>
        </p:blipFill>
        <p:spPr>
          <a:xfrm>
            <a:off x="3417803" y="24548"/>
            <a:ext cx="2524771" cy="168525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AFE8E2-362B-13FC-7584-C4E9DFBA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81" y="1569571"/>
            <a:ext cx="8886020" cy="1685254"/>
          </a:xfrm>
        </p:spPr>
        <p:txBody>
          <a:bodyPr lIns="0" rIns="0"/>
          <a:lstStyle/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en-GB" sz="2000" i="1" dirty="0"/>
              <a:t>An</a:t>
            </a:r>
            <a:r>
              <a:rPr lang="en-GB" sz="2000" b="1" i="1" dirty="0"/>
              <a:t> </a:t>
            </a:r>
            <a:r>
              <a:rPr lang="en-GB" sz="2000" i="1" dirty="0"/>
              <a:t>algorithm-architecture co-design for </a:t>
            </a:r>
            <a:r>
              <a:rPr lang="en-GB" sz="2000" i="1" dirty="0">
                <a:solidFill>
                  <a:srgbClr val="7DA26C"/>
                </a:solidFill>
              </a:rPr>
              <a:t>highly-compressed </a:t>
            </a:r>
            <a:r>
              <a:rPr lang="en-GB" sz="2000" b="1" i="1" u="sng" dirty="0">
                <a:solidFill>
                  <a:srgbClr val="7DA26C"/>
                </a:solidFill>
              </a:rPr>
              <a:t>s</a:t>
            </a:r>
            <a:r>
              <a:rPr lang="en-GB" sz="2000" i="1" dirty="0">
                <a:solidFill>
                  <a:srgbClr val="7DA26C"/>
                </a:solidFill>
              </a:rPr>
              <a:t>torage </a:t>
            </a:r>
            <a:br>
              <a:rPr lang="en-GB" sz="2000" i="1" dirty="0">
                <a:solidFill>
                  <a:srgbClr val="7DA26C"/>
                </a:solidFill>
              </a:rPr>
            </a:br>
            <a:r>
              <a:rPr lang="en-GB" sz="2000" i="1" dirty="0"/>
              <a:t>and</a:t>
            </a:r>
            <a:r>
              <a:rPr lang="en-GB" sz="2000" i="1" dirty="0">
                <a:solidFill>
                  <a:srgbClr val="7DA26C"/>
                </a:solidFill>
              </a:rPr>
              <a:t> high-performance </a:t>
            </a:r>
            <a:r>
              <a:rPr lang="en-GB" sz="2000" b="1" i="1" u="sng" dirty="0">
                <a:solidFill>
                  <a:srgbClr val="7DA26C"/>
                </a:solidFill>
              </a:rPr>
              <a:t>a</a:t>
            </a:r>
            <a:r>
              <a:rPr lang="en-GB" sz="2000" i="1" dirty="0">
                <a:solidFill>
                  <a:srgbClr val="7DA26C"/>
                </a:solidFill>
              </a:rPr>
              <a:t>ccess </a:t>
            </a:r>
            <a:r>
              <a:rPr lang="en-GB" sz="2000" i="1" dirty="0"/>
              <a:t>of large-scale </a:t>
            </a:r>
            <a:r>
              <a:rPr lang="en-GB" sz="2000" b="1" i="1" u="sng" dirty="0">
                <a:solidFill>
                  <a:srgbClr val="7DA26C"/>
                </a:solidFill>
              </a:rPr>
              <a:t>ge</a:t>
            </a:r>
            <a:r>
              <a:rPr lang="en-GB" sz="2000" i="1" dirty="0">
                <a:solidFill>
                  <a:srgbClr val="7DA26C"/>
                </a:solidFill>
              </a:rPr>
              <a:t>nomic sequence data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799CA"/>
                </a:solidFill>
              </a:rPr>
              <a:t>Key insight</a:t>
            </a:r>
            <a:r>
              <a:rPr lang="en-GB" sz="1800" dirty="0">
                <a:solidFill>
                  <a:srgbClr val="0799CA"/>
                </a:solidFill>
              </a:rPr>
              <a:t>: </a:t>
            </a:r>
            <a:r>
              <a:rPr lang="en-GB" sz="1800" dirty="0"/>
              <a:t>Information encoded in </a:t>
            </a:r>
            <a:r>
              <a:rPr lang="en-GB" sz="1800" dirty="0">
                <a:solidFill>
                  <a:srgbClr val="0799CA"/>
                </a:solidFill>
              </a:rPr>
              <a:t>genomic data follows specific properties</a:t>
            </a:r>
            <a:r>
              <a:rPr lang="en-GB" sz="1800" dirty="0"/>
              <a:t> </a:t>
            </a:r>
            <a:br>
              <a:rPr lang="en-GB" sz="1800" dirty="0"/>
            </a:br>
            <a:r>
              <a:rPr lang="en-GB" sz="1800" dirty="0"/>
              <a:t>We leverage these properties in our algorithm-architecture co-design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BBB801-C006-7515-4144-53B3F0CEE995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1" name="Arrow: Chevron 42">
              <a:extLst>
                <a:ext uri="{FF2B5EF4-FFF2-40B4-BE49-F238E27FC236}">
                  <a16:creationId xmlns:a16="http://schemas.microsoft.com/office/drawing/2014/main" id="{8F1C1009-C7BF-DE20-F12D-46B8949D8B4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2" name="Arrow: Chevron 43">
              <a:extLst>
                <a:ext uri="{FF2B5EF4-FFF2-40B4-BE49-F238E27FC236}">
                  <a16:creationId xmlns:a16="http://schemas.microsoft.com/office/drawing/2014/main" id="{3AFCA034-5585-B13B-F5E1-38F63A304003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3" name="Arrow: Chevron 45">
              <a:extLst>
                <a:ext uri="{FF2B5EF4-FFF2-40B4-BE49-F238E27FC236}">
                  <a16:creationId xmlns:a16="http://schemas.microsoft.com/office/drawing/2014/main" id="{0B1651BC-3070-BEC8-1E6F-750076F7C1F2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4" name="Arrow: Chevron 46">
              <a:extLst>
                <a:ext uri="{FF2B5EF4-FFF2-40B4-BE49-F238E27FC236}">
                  <a16:creationId xmlns:a16="http://schemas.microsoft.com/office/drawing/2014/main" id="{E6A7DDF4-C6EC-A22F-B7FA-0804521BD2E3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210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2" grpId="0"/>
      <p:bldP spid="33" grpId="0" animBg="1"/>
      <p:bldP spid="35" grpId="0"/>
      <p:bldP spid="37" grpId="0"/>
      <p:bldP spid="38" grpId="0"/>
      <p:bldP spid="39" grpId="0"/>
      <p:bldP spid="51" grpId="0" animBg="1"/>
      <p:bldP spid="8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173DFB2C-6123-D7B6-93FB-1C7C25EB88AC}"/>
              </a:ext>
            </a:extLst>
          </p:cNvPr>
          <p:cNvSpPr/>
          <p:nvPr/>
        </p:nvSpPr>
        <p:spPr>
          <a:xfrm>
            <a:off x="4683973" y="1739365"/>
            <a:ext cx="4332813" cy="2115488"/>
          </a:xfrm>
          <a:prstGeom prst="roundRect">
            <a:avLst>
              <a:gd name="adj" fmla="val 452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7385D10B-E619-3790-0FBC-222E8296B712}"/>
              </a:ext>
            </a:extLst>
          </p:cNvPr>
          <p:cNvSpPr/>
          <p:nvPr/>
        </p:nvSpPr>
        <p:spPr>
          <a:xfrm>
            <a:off x="135597" y="1740844"/>
            <a:ext cx="4332813" cy="2115488"/>
          </a:xfrm>
          <a:prstGeom prst="roundRect">
            <a:avLst>
              <a:gd name="adj" fmla="val 4522"/>
            </a:avLst>
          </a:prstGeom>
          <a:solidFill>
            <a:srgbClr val="F9E7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7CF8B-7D06-F063-4049-F823548F1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 of SAGe’s Hardware Integration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76588-2AC8-3114-C191-F6A6E5208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791231"/>
            <a:ext cx="8798061" cy="914398"/>
          </a:xfrm>
        </p:spPr>
        <p:txBody>
          <a:bodyPr/>
          <a:lstStyle/>
          <a:p>
            <a:pPr marL="0" indent="0">
              <a:buNone/>
            </a:pPr>
            <a:r>
              <a:rPr lang="en-CH" sz="2400" dirty="0"/>
              <a:t>Due to its lightweight design, SAGe can seamlessly integrate with genome analysis systems </a:t>
            </a:r>
          </a:p>
        </p:txBody>
      </p:sp>
      <p:sp>
        <p:nvSpPr>
          <p:cNvPr id="59" name="직사각형 78">
            <a:extLst>
              <a:ext uri="{FF2B5EF4-FFF2-40B4-BE49-F238E27FC236}">
                <a16:creationId xmlns:a16="http://schemas.microsoft.com/office/drawing/2014/main" id="{40686238-9062-4367-8A1D-66159DBD6466}"/>
              </a:ext>
            </a:extLst>
          </p:cNvPr>
          <p:cNvSpPr/>
          <p:nvPr/>
        </p:nvSpPr>
        <p:spPr>
          <a:xfrm>
            <a:off x="4789219" y="280967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6" name="직사각형 78">
            <a:extLst>
              <a:ext uri="{FF2B5EF4-FFF2-40B4-BE49-F238E27FC236}">
                <a16:creationId xmlns:a16="http://schemas.microsoft.com/office/drawing/2014/main" id="{9EE70312-A05B-CA9B-EA1A-FAD75341E898}"/>
              </a:ext>
            </a:extLst>
          </p:cNvPr>
          <p:cNvSpPr/>
          <p:nvPr/>
        </p:nvSpPr>
        <p:spPr>
          <a:xfrm>
            <a:off x="5853821" y="294636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6906DFC-C05D-65FD-2C60-5719EB850F95}"/>
              </a:ext>
            </a:extLst>
          </p:cNvPr>
          <p:cNvSpPr/>
          <p:nvPr/>
        </p:nvSpPr>
        <p:spPr>
          <a:xfrm>
            <a:off x="7297091" y="2816166"/>
            <a:ext cx="1618473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D44D4A7C-2A78-B4FC-063F-1CCA96A6C8B2}"/>
              </a:ext>
            </a:extLst>
          </p:cNvPr>
          <p:cNvCxnSpPr>
            <a:cxnSpLocks/>
            <a:endCxn id="66" idx="3"/>
          </p:cNvCxnSpPr>
          <p:nvPr/>
        </p:nvCxnSpPr>
        <p:spPr>
          <a:xfrm rot="5400000">
            <a:off x="6318383" y="2810234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91DA0A03-4AE0-16A2-B322-2EA369139F4D}"/>
              </a:ext>
            </a:extLst>
          </p:cNvPr>
          <p:cNvCxnSpPr>
            <a:cxnSpLocks/>
            <a:endCxn id="67" idx="1"/>
          </p:cNvCxnSpPr>
          <p:nvPr/>
        </p:nvCxnSpPr>
        <p:spPr>
          <a:xfrm rot="16200000" flipH="1">
            <a:off x="6858894" y="2807001"/>
            <a:ext cx="63286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16" name="직사각형 78">
            <a:extLst>
              <a:ext uri="{FF2B5EF4-FFF2-40B4-BE49-F238E27FC236}">
                <a16:creationId xmlns:a16="http://schemas.microsoft.com/office/drawing/2014/main" id="{FEB5AD9F-47F8-AB1C-22D5-9BFA29FA463E}"/>
              </a:ext>
            </a:extLst>
          </p:cNvPr>
          <p:cNvSpPr/>
          <p:nvPr/>
        </p:nvSpPr>
        <p:spPr>
          <a:xfrm>
            <a:off x="234566" y="2809825"/>
            <a:ext cx="1454628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029975BB-18CB-D50C-4E2A-FFF128C8A6B7}"/>
              </a:ext>
            </a:extLst>
          </p:cNvPr>
          <p:cNvSpPr/>
          <p:nvPr/>
        </p:nvSpPr>
        <p:spPr>
          <a:xfrm>
            <a:off x="2947334" y="2816316"/>
            <a:ext cx="1413577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F1972B7A-1B82-DF13-EB56-70B38183C554}"/>
              </a:ext>
            </a:extLst>
          </p:cNvPr>
          <p:cNvSpPr/>
          <p:nvPr/>
        </p:nvSpPr>
        <p:spPr>
          <a:xfrm>
            <a:off x="234566" y="187512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C43ADE1-1560-E1A9-0A2F-4F7205A57F7D}"/>
              </a:ext>
            </a:extLst>
          </p:cNvPr>
          <p:cNvSpPr txBox="1"/>
          <p:nvPr/>
        </p:nvSpPr>
        <p:spPr>
          <a:xfrm>
            <a:off x="234566" y="205697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4D67AE18-656E-D824-5749-D54D65130A12}"/>
              </a:ext>
            </a:extLst>
          </p:cNvPr>
          <p:cNvCxnSpPr>
            <a:cxnSpLocks/>
            <a:endCxn id="116" idx="3"/>
          </p:cNvCxnSpPr>
          <p:nvPr/>
        </p:nvCxnSpPr>
        <p:spPr>
          <a:xfrm rot="5400000">
            <a:off x="1477614" y="2836984"/>
            <a:ext cx="616700" cy="193539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24513B7-3BCA-4B85-C4A0-B05F215AF20C}"/>
              </a:ext>
            </a:extLst>
          </p:cNvPr>
          <p:cNvCxnSpPr>
            <a:cxnSpLocks/>
            <a:endCxn id="118" idx="1"/>
          </p:cNvCxnSpPr>
          <p:nvPr/>
        </p:nvCxnSpPr>
        <p:spPr>
          <a:xfrm rot="16200000" flipH="1">
            <a:off x="2532512" y="2830525"/>
            <a:ext cx="636107" cy="193538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25" name="직사각형 78">
            <a:extLst>
              <a:ext uri="{FF2B5EF4-FFF2-40B4-BE49-F238E27FC236}">
                <a16:creationId xmlns:a16="http://schemas.microsoft.com/office/drawing/2014/main" id="{D3635BE7-8173-9263-9571-1FAE31BB28FD}"/>
              </a:ext>
            </a:extLst>
          </p:cNvPr>
          <p:cNvSpPr/>
          <p:nvPr/>
        </p:nvSpPr>
        <p:spPr>
          <a:xfrm>
            <a:off x="1971773" y="3194265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A77A72EE-F05A-1B00-D39E-6E8CAF572186}"/>
              </a:ext>
            </a:extLst>
          </p:cNvPr>
          <p:cNvCxnSpPr>
            <a:cxnSpLocks/>
            <a:stCxn id="119" idx="2"/>
            <a:endCxn id="125" idx="0"/>
          </p:cNvCxnSpPr>
          <p:nvPr/>
        </p:nvCxnSpPr>
        <p:spPr>
          <a:xfrm flipH="1">
            <a:off x="2299865" y="2626846"/>
            <a:ext cx="1377" cy="567419"/>
          </a:xfrm>
          <a:prstGeom prst="straightConnector1">
            <a:avLst/>
          </a:prstGeom>
          <a:ln w="38100">
            <a:solidFill>
              <a:srgbClr val="DF836C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CB86537-8E0B-D5B5-A27C-7842CBA4D052}"/>
              </a:ext>
            </a:extLst>
          </p:cNvPr>
          <p:cNvSpPr/>
          <p:nvPr/>
        </p:nvSpPr>
        <p:spPr>
          <a:xfrm>
            <a:off x="4778042" y="1872575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23BBC-0396-1912-69B5-E1FCA5B8F351}"/>
              </a:ext>
            </a:extLst>
          </p:cNvPr>
          <p:cNvSpPr txBox="1"/>
          <p:nvPr/>
        </p:nvSpPr>
        <p:spPr>
          <a:xfrm>
            <a:off x="4778042" y="2054424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7DBF28-0ABA-859A-EE8E-9843FC73666F}"/>
              </a:ext>
            </a:extLst>
          </p:cNvPr>
          <p:cNvSpPr/>
          <p:nvPr/>
        </p:nvSpPr>
        <p:spPr>
          <a:xfrm>
            <a:off x="2343643" y="4003540"/>
            <a:ext cx="4332813" cy="2419266"/>
          </a:xfrm>
          <a:prstGeom prst="roundRect">
            <a:avLst>
              <a:gd name="adj" fmla="val 4522"/>
            </a:avLst>
          </a:prstGeom>
          <a:solidFill>
            <a:srgbClr val="EFD3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17858D6-8F0F-C791-4B16-EB8CE3229137}"/>
              </a:ext>
            </a:extLst>
          </p:cNvPr>
          <p:cNvSpPr/>
          <p:nvPr/>
        </p:nvSpPr>
        <p:spPr>
          <a:xfrm>
            <a:off x="3339731" y="5027678"/>
            <a:ext cx="2299076" cy="128857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SSD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BF0EBA3-E8E4-D350-99CB-904E6BC11275}"/>
              </a:ext>
            </a:extLst>
          </p:cNvPr>
          <p:cNvSpPr/>
          <p:nvPr/>
        </p:nvSpPr>
        <p:spPr>
          <a:xfrm>
            <a:off x="2443373" y="411417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44D73-1B11-B03F-1A18-949A0E0CD28D}"/>
              </a:ext>
            </a:extLst>
          </p:cNvPr>
          <p:cNvSpPr txBox="1"/>
          <p:nvPr/>
        </p:nvSpPr>
        <p:spPr>
          <a:xfrm>
            <a:off x="2446877" y="429602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0FF37CE2-E348-99A1-8A9E-CF4B552BAE8A}"/>
              </a:ext>
            </a:extLst>
          </p:cNvPr>
          <p:cNvSpPr/>
          <p:nvPr/>
        </p:nvSpPr>
        <p:spPr>
          <a:xfrm>
            <a:off x="3628876" y="531964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8" name="직사각형 78">
            <a:extLst>
              <a:ext uri="{FF2B5EF4-FFF2-40B4-BE49-F238E27FC236}">
                <a16:creationId xmlns:a16="http://schemas.microsoft.com/office/drawing/2014/main" id="{F988CA77-4C93-947D-6F0B-55EC55D40667}"/>
              </a:ext>
            </a:extLst>
          </p:cNvPr>
          <p:cNvSpPr/>
          <p:nvPr/>
        </p:nvSpPr>
        <p:spPr>
          <a:xfrm>
            <a:off x="4685360" y="545633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20B61FE-54A2-A794-58FC-954D2C742F82}"/>
              </a:ext>
            </a:extLst>
          </p:cNvPr>
          <p:cNvCxnSpPr>
            <a:cxnSpLocks/>
          </p:cNvCxnSpPr>
          <p:nvPr/>
        </p:nvCxnSpPr>
        <p:spPr>
          <a:xfrm rot="5400000">
            <a:off x="5436435" y="5072321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6B0A6A72-095F-5F47-4159-686C195739C2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8" name="Arrow: Chevron 42">
              <a:extLst>
                <a:ext uri="{FF2B5EF4-FFF2-40B4-BE49-F238E27FC236}">
                  <a16:creationId xmlns:a16="http://schemas.microsoft.com/office/drawing/2014/main" id="{72B8EE0A-CE97-0A4B-A22C-AF476011550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0" name="Arrow: Chevron 43">
              <a:extLst>
                <a:ext uri="{FF2B5EF4-FFF2-40B4-BE49-F238E27FC236}">
                  <a16:creationId xmlns:a16="http://schemas.microsoft.com/office/drawing/2014/main" id="{EDE6DDFD-6E9B-4024-A7DF-003849E70EF7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1" name="Arrow: Chevron 45">
              <a:extLst>
                <a:ext uri="{FF2B5EF4-FFF2-40B4-BE49-F238E27FC236}">
                  <a16:creationId xmlns:a16="http://schemas.microsoft.com/office/drawing/2014/main" id="{94AAE478-8715-3448-A576-699336EB1498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4" name="Arrow: Chevron 46">
              <a:extLst>
                <a:ext uri="{FF2B5EF4-FFF2-40B4-BE49-F238E27FC236}">
                  <a16:creationId xmlns:a16="http://schemas.microsoft.com/office/drawing/2014/main" id="{B1A069B7-7391-0E38-63FA-B939D6B3275E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962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4" grpId="0" animBg="1"/>
      <p:bldP spid="59" grpId="0" animBg="1"/>
      <p:bldP spid="66" grpId="0" animBg="1"/>
      <p:bldP spid="67" grpId="0" animBg="1"/>
      <p:bldP spid="116" grpId="0" animBg="1"/>
      <p:bldP spid="118" grpId="0" animBg="1"/>
      <p:bldP spid="119" grpId="0" animBg="1"/>
      <p:bldP spid="122" grpId="0"/>
      <p:bldP spid="125" grpId="0" animBg="1"/>
      <p:bldP spid="6" grpId="0" animBg="1"/>
      <p:bldP spid="7" grpId="0"/>
      <p:bldP spid="4" grpId="0" animBg="1"/>
      <p:bldP spid="9" grpId="0" animBg="1"/>
      <p:bldP spid="12" grpId="0" animBg="1"/>
      <p:bldP spid="13" grpId="0"/>
      <p:bldP spid="17" grpId="0" animBg="1"/>
      <p:bldP spid="1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AF8F4"/>
          </a:solidFill>
        </p:spPr>
        <p:txBody>
          <a:bodyPr/>
          <a:lstStyle/>
          <a:p>
            <a:r>
              <a:rPr lang="en-CH" dirty="0"/>
              <a:t>Evaluation Methodology Overview (I)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45A1BAF-3F59-C7D4-80C5-72E9D16D10EB}"/>
              </a:ext>
            </a:extLst>
          </p:cNvPr>
          <p:cNvSpPr txBox="1">
            <a:spLocks/>
          </p:cNvSpPr>
          <p:nvPr/>
        </p:nvSpPr>
        <p:spPr>
          <a:xfrm>
            <a:off x="119922" y="782953"/>
            <a:ext cx="8867700" cy="61862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Performance, Energy, and Power Analysis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982C3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H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8C9886-BD06-2122-7BE9-7B4FB7E98E4F}"/>
              </a:ext>
            </a:extLst>
          </p:cNvPr>
          <p:cNvSpPr txBox="1">
            <a:spLocks/>
          </p:cNvSpPr>
          <p:nvPr/>
        </p:nvSpPr>
        <p:spPr>
          <a:xfrm>
            <a:off x="138150" y="3476748"/>
            <a:ext cx="8867700" cy="2771342"/>
          </a:xfrm>
          <a:prstGeom prst="rect">
            <a:avLst/>
          </a:prstGeom>
        </p:spPr>
        <p:txBody>
          <a:bodyPr rIns="0"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Datasets: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ead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sets (RS) </a:t>
            </a:r>
          </a:p>
          <a:p>
            <a:pPr marL="187200" marR="0" lvl="0" indent="-18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From a variety of species (i.e., 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H. sapiens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T. cacao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M. acuminata </a:t>
            </a:r>
            <a:r>
              <a:rPr kumimoji="0" lang="en-GB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malaccensis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</a:p>
          <a:p>
            <a:pPr marL="187200" marR="0" lvl="0" indent="-18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Sequenced with different sequencing technologies (i.e., Illumina and Oxford Nanopore Technologies)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802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End-to-end performance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of a genome analysis application, which includes both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preparation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and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genome analysis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  <a:p>
            <a:pPr marL="187200" marR="0" lvl="0" indent="-18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19E3E5-72AA-BE20-AC76-267CA27C5A69}"/>
              </a:ext>
            </a:extLst>
          </p:cNvPr>
          <p:cNvSpPr/>
          <p:nvPr/>
        </p:nvSpPr>
        <p:spPr>
          <a:xfrm>
            <a:off x="198240" y="1398158"/>
            <a:ext cx="5719767" cy="1919595"/>
          </a:xfrm>
          <a:prstGeom prst="roundRect">
            <a:avLst>
              <a:gd name="adj" fmla="val 5305"/>
            </a:avLst>
          </a:prstGeom>
          <a:solidFill>
            <a:srgbClr val="4472C4">
              <a:lumMod val="20000"/>
              <a:lumOff val="80000"/>
            </a:srgb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lIns="0" r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7F93E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Hardware Components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Synthesized Verilog model for the hardware units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MQSim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GB" sz="1800" b="0" i="1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Tavakkol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FAST’18]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SSD’s internal operations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Ramulator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[Kim+, CAL’15]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B92A397-3229-5C85-FFE0-9F54AFF821E8}"/>
              </a:ext>
            </a:extLst>
          </p:cNvPr>
          <p:cNvSpPr/>
          <p:nvPr/>
        </p:nvSpPr>
        <p:spPr>
          <a:xfrm>
            <a:off x="6037929" y="1398157"/>
            <a:ext cx="2871636" cy="1919595"/>
          </a:xfrm>
          <a:prstGeom prst="roundRect">
            <a:avLst>
              <a:gd name="adj" fmla="val 7738"/>
            </a:avLst>
          </a:prstGeom>
          <a:solidFill>
            <a:srgbClr val="4472C4">
              <a:lumMod val="20000"/>
              <a:lumOff val="80000"/>
            </a:srgb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lIns="0" tIns="1080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7F93E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Software Components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Measure on a real system: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AMD® EPYC® host CPU with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128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physical cores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TB host DRAM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9F5BB3-4CFE-5AD5-59BC-1247CB6024DD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4" name="Arrow: Chevron 42">
              <a:extLst>
                <a:ext uri="{FF2B5EF4-FFF2-40B4-BE49-F238E27FC236}">
                  <a16:creationId xmlns:a16="http://schemas.microsoft.com/office/drawing/2014/main" id="{60F54E2B-B8CC-853F-EA89-C20C49A689B5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5" name="Arrow: Chevron 43">
              <a:extLst>
                <a:ext uri="{FF2B5EF4-FFF2-40B4-BE49-F238E27FC236}">
                  <a16:creationId xmlns:a16="http://schemas.microsoft.com/office/drawing/2014/main" id="{B41698D4-DBFB-878B-ADCC-75211624B1DA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6" name="Arrow: Chevron 45">
              <a:extLst>
                <a:ext uri="{FF2B5EF4-FFF2-40B4-BE49-F238E27FC236}">
                  <a16:creationId xmlns:a16="http://schemas.microsoft.com/office/drawing/2014/main" id="{D78F616E-99D7-FDAC-35B6-B797459258C8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0" name="Arrow: Chevron 46">
              <a:extLst>
                <a:ext uri="{FF2B5EF4-FFF2-40B4-BE49-F238E27FC236}">
                  <a16:creationId xmlns:a16="http://schemas.microsoft.com/office/drawing/2014/main" id="{0E648AD8-D3E9-BD14-35A0-653BDACB283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453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 build="p" bldLvl="2"/>
      <p:bldP spid="8" grpId="0" animBg="1"/>
      <p:bldP spid="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173DFB2C-6123-D7B6-93FB-1C7C25EB88AC}"/>
              </a:ext>
            </a:extLst>
          </p:cNvPr>
          <p:cNvSpPr/>
          <p:nvPr/>
        </p:nvSpPr>
        <p:spPr>
          <a:xfrm>
            <a:off x="4683973" y="1739365"/>
            <a:ext cx="4332813" cy="2115488"/>
          </a:xfrm>
          <a:prstGeom prst="roundRect">
            <a:avLst>
              <a:gd name="adj" fmla="val 452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7385D10B-E619-3790-0FBC-222E8296B712}"/>
              </a:ext>
            </a:extLst>
          </p:cNvPr>
          <p:cNvSpPr/>
          <p:nvPr/>
        </p:nvSpPr>
        <p:spPr>
          <a:xfrm>
            <a:off x="135597" y="1740844"/>
            <a:ext cx="4332813" cy="2115488"/>
          </a:xfrm>
          <a:prstGeom prst="roundRect">
            <a:avLst>
              <a:gd name="adj" fmla="val 4522"/>
            </a:avLst>
          </a:prstGeom>
          <a:solidFill>
            <a:srgbClr val="F9E7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7CF8B-7D06-F063-4049-F823548F1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Recall: Case Studies of SAGe’s Hardware Integration</a:t>
            </a:r>
            <a:endParaRPr lang="en-CH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76588-2AC8-3114-C191-F6A6E5208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791231"/>
            <a:ext cx="8798061" cy="914398"/>
          </a:xfrm>
        </p:spPr>
        <p:txBody>
          <a:bodyPr/>
          <a:lstStyle/>
          <a:p>
            <a:pPr marL="0" indent="0">
              <a:buNone/>
            </a:pPr>
            <a:r>
              <a:rPr lang="en-CH" sz="2400" dirty="0"/>
              <a:t>Due to its lightweight design, SAGe can seamlessly integrate with genome analysis systems </a:t>
            </a:r>
          </a:p>
        </p:txBody>
      </p:sp>
      <p:sp>
        <p:nvSpPr>
          <p:cNvPr id="59" name="직사각형 78">
            <a:extLst>
              <a:ext uri="{FF2B5EF4-FFF2-40B4-BE49-F238E27FC236}">
                <a16:creationId xmlns:a16="http://schemas.microsoft.com/office/drawing/2014/main" id="{40686238-9062-4367-8A1D-66159DBD6466}"/>
              </a:ext>
            </a:extLst>
          </p:cNvPr>
          <p:cNvSpPr/>
          <p:nvPr/>
        </p:nvSpPr>
        <p:spPr>
          <a:xfrm>
            <a:off x="4789219" y="280967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6" name="직사각형 78">
            <a:extLst>
              <a:ext uri="{FF2B5EF4-FFF2-40B4-BE49-F238E27FC236}">
                <a16:creationId xmlns:a16="http://schemas.microsoft.com/office/drawing/2014/main" id="{9EE70312-A05B-CA9B-EA1A-FAD75341E898}"/>
              </a:ext>
            </a:extLst>
          </p:cNvPr>
          <p:cNvSpPr/>
          <p:nvPr/>
        </p:nvSpPr>
        <p:spPr>
          <a:xfrm>
            <a:off x="5853821" y="294636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6906DFC-C05D-65FD-2C60-5719EB850F95}"/>
              </a:ext>
            </a:extLst>
          </p:cNvPr>
          <p:cNvSpPr/>
          <p:nvPr/>
        </p:nvSpPr>
        <p:spPr>
          <a:xfrm>
            <a:off x="7297091" y="2816166"/>
            <a:ext cx="1618473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D44D4A7C-2A78-B4FC-063F-1CCA96A6C8B2}"/>
              </a:ext>
            </a:extLst>
          </p:cNvPr>
          <p:cNvCxnSpPr>
            <a:cxnSpLocks/>
            <a:endCxn id="66" idx="3"/>
          </p:cNvCxnSpPr>
          <p:nvPr/>
        </p:nvCxnSpPr>
        <p:spPr>
          <a:xfrm rot="5400000">
            <a:off x="6318383" y="2810234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91DA0A03-4AE0-16A2-B322-2EA369139F4D}"/>
              </a:ext>
            </a:extLst>
          </p:cNvPr>
          <p:cNvCxnSpPr>
            <a:cxnSpLocks/>
            <a:endCxn id="67" idx="1"/>
          </p:cNvCxnSpPr>
          <p:nvPr/>
        </p:nvCxnSpPr>
        <p:spPr>
          <a:xfrm rot="16200000" flipH="1">
            <a:off x="6858894" y="2807001"/>
            <a:ext cx="63286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16" name="직사각형 78">
            <a:extLst>
              <a:ext uri="{FF2B5EF4-FFF2-40B4-BE49-F238E27FC236}">
                <a16:creationId xmlns:a16="http://schemas.microsoft.com/office/drawing/2014/main" id="{FEB5AD9F-47F8-AB1C-22D5-9BFA29FA463E}"/>
              </a:ext>
            </a:extLst>
          </p:cNvPr>
          <p:cNvSpPr/>
          <p:nvPr/>
        </p:nvSpPr>
        <p:spPr>
          <a:xfrm>
            <a:off x="234566" y="2809825"/>
            <a:ext cx="1454628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029975BB-18CB-D50C-4E2A-FFF128C8A6B7}"/>
              </a:ext>
            </a:extLst>
          </p:cNvPr>
          <p:cNvSpPr/>
          <p:nvPr/>
        </p:nvSpPr>
        <p:spPr>
          <a:xfrm>
            <a:off x="2947334" y="2816316"/>
            <a:ext cx="1413577" cy="85806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F1972B7A-1B82-DF13-EB56-70B38183C554}"/>
              </a:ext>
            </a:extLst>
          </p:cNvPr>
          <p:cNvSpPr/>
          <p:nvPr/>
        </p:nvSpPr>
        <p:spPr>
          <a:xfrm>
            <a:off x="234566" y="187512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C43ADE1-1560-E1A9-0A2F-4F7205A57F7D}"/>
              </a:ext>
            </a:extLst>
          </p:cNvPr>
          <p:cNvSpPr txBox="1"/>
          <p:nvPr/>
        </p:nvSpPr>
        <p:spPr>
          <a:xfrm>
            <a:off x="234566" y="205697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4D67AE18-656E-D824-5749-D54D65130A12}"/>
              </a:ext>
            </a:extLst>
          </p:cNvPr>
          <p:cNvCxnSpPr>
            <a:cxnSpLocks/>
            <a:endCxn id="116" idx="3"/>
          </p:cNvCxnSpPr>
          <p:nvPr/>
        </p:nvCxnSpPr>
        <p:spPr>
          <a:xfrm rot="5400000">
            <a:off x="1477614" y="2836984"/>
            <a:ext cx="616700" cy="193539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24513B7-3BCA-4B85-C4A0-B05F215AF20C}"/>
              </a:ext>
            </a:extLst>
          </p:cNvPr>
          <p:cNvCxnSpPr>
            <a:cxnSpLocks/>
            <a:endCxn id="118" idx="1"/>
          </p:cNvCxnSpPr>
          <p:nvPr/>
        </p:nvCxnSpPr>
        <p:spPr>
          <a:xfrm rot="16200000" flipH="1">
            <a:off x="2532512" y="2830525"/>
            <a:ext cx="636107" cy="193538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125" name="직사각형 78">
            <a:extLst>
              <a:ext uri="{FF2B5EF4-FFF2-40B4-BE49-F238E27FC236}">
                <a16:creationId xmlns:a16="http://schemas.microsoft.com/office/drawing/2014/main" id="{D3635BE7-8173-9263-9571-1FAE31BB28FD}"/>
              </a:ext>
            </a:extLst>
          </p:cNvPr>
          <p:cNvSpPr/>
          <p:nvPr/>
        </p:nvSpPr>
        <p:spPr>
          <a:xfrm>
            <a:off x="1971773" y="3194265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A77A72EE-F05A-1B00-D39E-6E8CAF572186}"/>
              </a:ext>
            </a:extLst>
          </p:cNvPr>
          <p:cNvCxnSpPr>
            <a:cxnSpLocks/>
            <a:stCxn id="119" idx="2"/>
            <a:endCxn id="125" idx="0"/>
          </p:cNvCxnSpPr>
          <p:nvPr/>
        </p:nvCxnSpPr>
        <p:spPr>
          <a:xfrm flipH="1">
            <a:off x="2299865" y="2626846"/>
            <a:ext cx="1377" cy="567419"/>
          </a:xfrm>
          <a:prstGeom prst="straightConnector1">
            <a:avLst/>
          </a:prstGeom>
          <a:ln w="38100">
            <a:solidFill>
              <a:srgbClr val="DF836C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CB86537-8E0B-D5B5-A27C-7842CBA4D052}"/>
              </a:ext>
            </a:extLst>
          </p:cNvPr>
          <p:cNvSpPr/>
          <p:nvPr/>
        </p:nvSpPr>
        <p:spPr>
          <a:xfrm>
            <a:off x="4778042" y="1872575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23BBC-0396-1912-69B5-E1FCA5B8F351}"/>
              </a:ext>
            </a:extLst>
          </p:cNvPr>
          <p:cNvSpPr txBox="1"/>
          <p:nvPr/>
        </p:nvSpPr>
        <p:spPr>
          <a:xfrm>
            <a:off x="4778042" y="2054424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7DBF28-0ABA-859A-EE8E-9843FC73666F}"/>
              </a:ext>
            </a:extLst>
          </p:cNvPr>
          <p:cNvSpPr/>
          <p:nvPr/>
        </p:nvSpPr>
        <p:spPr>
          <a:xfrm>
            <a:off x="2343643" y="4016240"/>
            <a:ext cx="4332813" cy="2419266"/>
          </a:xfrm>
          <a:prstGeom prst="roundRect">
            <a:avLst>
              <a:gd name="adj" fmla="val 4522"/>
            </a:avLst>
          </a:prstGeom>
          <a:solidFill>
            <a:srgbClr val="EFD3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17858D6-8F0F-C791-4B16-EB8CE3229137}"/>
              </a:ext>
            </a:extLst>
          </p:cNvPr>
          <p:cNvSpPr/>
          <p:nvPr/>
        </p:nvSpPr>
        <p:spPr>
          <a:xfrm>
            <a:off x="3339731" y="5040378"/>
            <a:ext cx="2299076" cy="1288574"/>
          </a:xfrm>
          <a:prstGeom prst="roundRect">
            <a:avLst>
              <a:gd name="adj" fmla="val 0"/>
            </a:avLst>
          </a:prstGeom>
          <a:solidFill>
            <a:srgbClr val="BBDFE0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SSD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BF0EBA3-E8E4-D350-99CB-904E6BC11275}"/>
              </a:ext>
            </a:extLst>
          </p:cNvPr>
          <p:cNvSpPr/>
          <p:nvPr/>
        </p:nvSpPr>
        <p:spPr>
          <a:xfrm>
            <a:off x="2443373" y="4126873"/>
            <a:ext cx="4133352" cy="751723"/>
          </a:xfrm>
          <a:prstGeom prst="roundRect">
            <a:avLst>
              <a:gd name="adj" fmla="val 0"/>
            </a:avLst>
          </a:prstGeom>
          <a:solidFill>
            <a:srgbClr val="E7E6E6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44D73-1B11-B03F-1A18-949A0E0CD28D}"/>
              </a:ext>
            </a:extLst>
          </p:cNvPr>
          <p:cNvSpPr txBox="1"/>
          <p:nvPr/>
        </p:nvSpPr>
        <p:spPr>
          <a:xfrm>
            <a:off x="2446877" y="4308722"/>
            <a:ext cx="412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Host System</a:t>
            </a: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0FF37CE2-E348-99A1-8A9E-CF4B552BAE8A}"/>
              </a:ext>
            </a:extLst>
          </p:cNvPr>
          <p:cNvSpPr/>
          <p:nvPr/>
        </p:nvSpPr>
        <p:spPr>
          <a:xfrm>
            <a:off x="3628876" y="5332345"/>
            <a:ext cx="1720786" cy="864555"/>
          </a:xfrm>
          <a:prstGeom prst="rect">
            <a:avLst/>
          </a:prstGeom>
          <a:solidFill>
            <a:srgbClr val="44546A">
              <a:lumMod val="40000"/>
              <a:lumOff val="6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Analysis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8" name="직사각형 78">
            <a:extLst>
              <a:ext uri="{FF2B5EF4-FFF2-40B4-BE49-F238E27FC236}">
                <a16:creationId xmlns:a16="http://schemas.microsoft.com/office/drawing/2014/main" id="{F988CA77-4C93-947D-6F0B-55EC55D40667}"/>
              </a:ext>
            </a:extLst>
          </p:cNvPr>
          <p:cNvSpPr/>
          <p:nvPr/>
        </p:nvSpPr>
        <p:spPr>
          <a:xfrm>
            <a:off x="4685360" y="5469038"/>
            <a:ext cx="656184" cy="59803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</a:t>
            </a:r>
            <a:b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420B61FE-54A2-A794-58FC-954D2C742F82}"/>
              </a:ext>
            </a:extLst>
          </p:cNvPr>
          <p:cNvCxnSpPr>
            <a:cxnSpLocks/>
          </p:cNvCxnSpPr>
          <p:nvPr/>
        </p:nvCxnSpPr>
        <p:spPr>
          <a:xfrm rot="5400000">
            <a:off x="5436435" y="5085021"/>
            <a:ext cx="626774" cy="243530"/>
          </a:xfrm>
          <a:prstGeom prst="bentConnector2">
            <a:avLst/>
          </a:prstGeom>
          <a:noFill/>
          <a:ln w="38100" cap="flat" cmpd="sng" algn="ctr">
            <a:solidFill>
              <a:srgbClr val="DF836C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FDD3D5B-B87E-AA03-4C6F-14A47F9EA966}"/>
              </a:ext>
            </a:extLst>
          </p:cNvPr>
          <p:cNvSpPr/>
          <p:nvPr/>
        </p:nvSpPr>
        <p:spPr>
          <a:xfrm>
            <a:off x="4572000" y="1519881"/>
            <a:ext cx="4572000" cy="2334972"/>
          </a:xfrm>
          <a:prstGeom prst="rect">
            <a:avLst/>
          </a:prstGeom>
          <a:solidFill>
            <a:srgbClr val="FFFFFF">
              <a:alpha val="9137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5F41BE-40B0-9D1F-BFB3-424DEDB0216B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0" name="Arrow: Chevron 42">
              <a:extLst>
                <a:ext uri="{FF2B5EF4-FFF2-40B4-BE49-F238E27FC236}">
                  <a16:creationId xmlns:a16="http://schemas.microsoft.com/office/drawing/2014/main" id="{A1603751-AC66-8FCF-849A-C63D7FA79374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1" name="Arrow: Chevron 43">
              <a:extLst>
                <a:ext uri="{FF2B5EF4-FFF2-40B4-BE49-F238E27FC236}">
                  <a16:creationId xmlns:a16="http://schemas.microsoft.com/office/drawing/2014/main" id="{95E1AB96-CCC4-7DD8-949C-810A8F2100A8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EF3DD122-9F88-99BB-F55D-2BA67E28EA4F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5" name="Arrow: Chevron 46">
              <a:extLst>
                <a:ext uri="{FF2B5EF4-FFF2-40B4-BE49-F238E27FC236}">
                  <a16:creationId xmlns:a16="http://schemas.microsoft.com/office/drawing/2014/main" id="{C6546D75-F938-67DB-D9D4-BF7C88B36FE9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557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Genome Sequence Analysis</a:t>
            </a:r>
            <a:endParaRPr lang="en-US" b="1" dirty="0">
              <a:latin typeface="Corbel" panose="020B05030202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59" y="863068"/>
            <a:ext cx="8874053" cy="391627"/>
          </a:xfrm>
        </p:spPr>
        <p:txBody>
          <a:bodyPr lIns="91440" tIns="45720" rIns="91440" bIns="45720" anchor="t">
            <a:noAutofit/>
          </a:bodyPr>
          <a:lstStyle/>
          <a:p>
            <a:pPr marL="185738" indent="-185738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</a:pPr>
            <a:r>
              <a:rPr lang="en-US" sz="2200" b="1" dirty="0">
                <a:solidFill>
                  <a:schemeClr val="accent2"/>
                </a:solidFill>
                <a:ea typeface="Segoe UI Symbol" panose="020B0502040204020203" pitchFamily="34" charset="0"/>
                <a:cs typeface="Segoe UI Historic" panose="020B0502040204020203" pitchFamily="34" charset="0"/>
              </a:rPr>
              <a:t>Read mapping: </a:t>
            </a:r>
            <a:r>
              <a:rPr lang="en-US" sz="2200" dirty="0">
                <a:ea typeface="Segoe UI Symbol" panose="020B0502040204020203" pitchFamily="34" charset="0"/>
                <a:cs typeface="Segoe UI Historic" panose="020B0502040204020203" pitchFamily="34" charset="0"/>
              </a:rPr>
              <a:t>first key step in genome sequence analysis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586341-02EC-AC40-ADCE-03BE081109A9}"/>
              </a:ext>
            </a:extLst>
          </p:cNvPr>
          <p:cNvSpPr/>
          <p:nvPr/>
        </p:nvSpPr>
        <p:spPr>
          <a:xfrm>
            <a:off x="1461309" y="3089732"/>
            <a:ext cx="6292918" cy="278215"/>
          </a:xfrm>
          <a:prstGeom prst="rect">
            <a:avLst/>
          </a:prstGeom>
          <a:solidFill>
            <a:schemeClr val="accent6">
              <a:lumMod val="40000"/>
              <a:lumOff val="60000"/>
              <a:alpha val="41176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…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…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C91E8A-E172-C54D-BD10-CDEE469B4322}"/>
              </a:ext>
            </a:extLst>
          </p:cNvPr>
          <p:cNvSpPr txBox="1">
            <a:spLocks/>
          </p:cNvSpPr>
          <p:nvPr/>
        </p:nvSpPr>
        <p:spPr>
          <a:xfrm>
            <a:off x="189559" y="1329892"/>
            <a:ext cx="8874053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marR="0" lvl="1" indent="-185738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Aligns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reads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 to potential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matching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locations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 in 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reference genome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A3C5A6-E87F-114E-BB3F-F8E69655CA9A}"/>
              </a:ext>
            </a:extLst>
          </p:cNvPr>
          <p:cNvSpPr txBox="1"/>
          <p:nvPr/>
        </p:nvSpPr>
        <p:spPr>
          <a:xfrm>
            <a:off x="3277565" y="2630105"/>
            <a:ext cx="3274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Reference Genome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9FAAB7-34B1-8945-8D1B-47772C2262F5}"/>
              </a:ext>
            </a:extLst>
          </p:cNvPr>
          <p:cNvSpPr txBox="1"/>
          <p:nvPr/>
        </p:nvSpPr>
        <p:spPr>
          <a:xfrm>
            <a:off x="1440240" y="3655504"/>
            <a:ext cx="1619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Differences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D6EAFD-8585-5E4A-8CFB-141B10EF7C60}"/>
              </a:ext>
            </a:extLst>
          </p:cNvPr>
          <p:cNvSpPr txBox="1"/>
          <p:nvPr/>
        </p:nvSpPr>
        <p:spPr>
          <a:xfrm>
            <a:off x="6008877" y="3655504"/>
            <a:ext cx="1619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Differences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EC0A51E-72DD-C74D-9B42-794D75CD4991}"/>
              </a:ext>
            </a:extLst>
          </p:cNvPr>
          <p:cNvSpPr txBox="1">
            <a:spLocks/>
          </p:cNvSpPr>
          <p:nvPr/>
        </p:nvSpPr>
        <p:spPr>
          <a:xfrm>
            <a:off x="189559" y="1762301"/>
            <a:ext cx="8874053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marR="0" lvl="1" indent="-185738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prstClr val="black"/>
              </a:buClr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For each matching location, 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alignment step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 finds the degree of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rbel" panose="020B0503020204020204" pitchFamily="34" charset="0"/>
                <a:ea typeface="Segoe UI Symbol" panose="020B0502040204020203" pitchFamily="34" charset="0"/>
                <a:cs typeface="Segoe UI Historic" panose="020B0502040204020203" pitchFamily="34" charset="0"/>
              </a:rPr>
              <a:t>similarity (alignment score)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9929E7-60DE-634C-943C-4F80ED3403BE}"/>
              </a:ext>
            </a:extLst>
          </p:cNvPr>
          <p:cNvSpPr/>
          <p:nvPr/>
        </p:nvSpPr>
        <p:spPr>
          <a:xfrm>
            <a:off x="2809631" y="4267041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147F58F-34F3-EF41-BD09-B8BE8EEA9B36}"/>
              </a:ext>
            </a:extLst>
          </p:cNvPr>
          <p:cNvSpPr/>
          <p:nvPr/>
        </p:nvSpPr>
        <p:spPr>
          <a:xfrm>
            <a:off x="5999168" y="4517513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49B350-8AC9-FC4B-9C6B-69F5E268C135}"/>
              </a:ext>
            </a:extLst>
          </p:cNvPr>
          <p:cNvSpPr/>
          <p:nvPr/>
        </p:nvSpPr>
        <p:spPr>
          <a:xfrm>
            <a:off x="5722850" y="4023090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4DCDC15-47DB-FD44-8C06-B694F378A9C6}"/>
              </a:ext>
            </a:extLst>
          </p:cNvPr>
          <p:cNvSpPr/>
          <p:nvPr/>
        </p:nvSpPr>
        <p:spPr>
          <a:xfrm>
            <a:off x="3304480" y="4596872"/>
            <a:ext cx="1503176" cy="196772"/>
          </a:xfrm>
          <a:prstGeom prst="rect">
            <a:avLst/>
          </a:prstGeom>
          <a:solidFill>
            <a:srgbClr val="F8F3E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863DB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AAA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GGG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67A042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TTT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0007B5-7D64-6E47-8292-027D8143A371}"/>
              </a:ext>
            </a:extLst>
          </p:cNvPr>
          <p:cNvSpPr txBox="1"/>
          <p:nvPr/>
        </p:nvSpPr>
        <p:spPr>
          <a:xfrm>
            <a:off x="189559" y="4793644"/>
            <a:ext cx="86844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Calculating the alignment score requires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E9040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computationally-expensive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1982C3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approximate string matching (ASM)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to account for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differences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between reads and the reference genome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C38572B4-3DF4-3E43-B479-36F90E4156EB}"/>
              </a:ext>
            </a:extLst>
          </p:cNvPr>
          <p:cNvSpPr txBox="1">
            <a:spLocks/>
          </p:cNvSpPr>
          <p:nvPr/>
        </p:nvSpPr>
        <p:spPr>
          <a:xfrm>
            <a:off x="192005" y="5358860"/>
            <a:ext cx="8871607" cy="39162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133350" indent="-133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marR="0" lvl="1" indent="-185738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Cambria" panose="02040503050406030204" pitchFamily="18" charset="0"/>
              <a:buChar char="-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78BFA01-8C57-0242-A02C-63C8B93FE6A8}"/>
              </a:ext>
            </a:extLst>
          </p:cNvPr>
          <p:cNvSpPr/>
          <p:nvPr/>
        </p:nvSpPr>
        <p:spPr>
          <a:xfrm>
            <a:off x="2250064" y="2756000"/>
            <a:ext cx="196770" cy="94191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37963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3017B1-DF1C-C44E-B9E6-93256CBB68C4}"/>
              </a:ext>
            </a:extLst>
          </p:cNvPr>
          <p:cNvSpPr/>
          <p:nvPr/>
        </p:nvSpPr>
        <p:spPr>
          <a:xfrm>
            <a:off x="6920341" y="2761584"/>
            <a:ext cx="196770" cy="94191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 rad="63500">
              <a:srgbClr val="FF0000">
                <a:alpha val="37963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949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-0.0051 L 0.03958 -0.1009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-479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4 1.85185E-6 L -0.47725 -0.17315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18" y="-865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0.14149 -0.1847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-923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0.0342 -0.13657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" y="-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18" grpId="0"/>
      <p:bldP spid="21" grpId="0"/>
      <p:bldP spid="20" grpId="0"/>
      <p:bldP spid="31" grpId="0" animBg="1"/>
      <p:bldP spid="33" grpId="0" animBg="1"/>
      <p:bldP spid="34" grpId="0" animBg="1"/>
      <p:bldP spid="35" grpId="0" animBg="1"/>
      <p:bldP spid="36" grpId="0"/>
      <p:bldP spid="37" grpId="0"/>
      <p:bldP spid="4" grpId="0" animBg="1"/>
      <p:bldP spid="1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27A0-D029-5B41-8CAB-F26E6D7D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7650-DAE4-7DAF-1CCF-1D5D1E2FE202}"/>
              </a:ext>
            </a:extLst>
          </p:cNvPr>
          <p:cNvSpPr txBox="1">
            <a:spLocks/>
          </p:cNvSpPr>
          <p:nvPr/>
        </p:nvSpPr>
        <p:spPr>
          <a:xfrm>
            <a:off x="82395" y="916496"/>
            <a:ext cx="8961244" cy="262099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8C3EC9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Genome Analysis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 state-of-the-art hardware accelerator (GEM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[Chen+, TPDS’23]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read mapping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Near-data processing </a:t>
            </a:r>
            <a:r>
              <a:rPr lang="en-GB" sz="2000" dirty="0">
                <a:solidFill>
                  <a:prstClr val="black"/>
                </a:solidFill>
              </a:rPr>
              <a:t>(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NDP) baseline: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GenStore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[Mansouri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Ghiasi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+, ASPLOS’22]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311150" marR="0" lvl="1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/>
              </a:buClr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" pitchFamily="2" charset="2"/>
              </a:rPr>
              <a:t>Alleviates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the burden of moving and analyzing a large amount of low-reuse data</a:t>
            </a:r>
          </a:p>
          <a:p>
            <a:pPr marL="311150" marR="0" lvl="1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Tx/>
              <a:buFont typeface="Cambria" panose="02040503050406030204" pitchFamily="18" charset="0"/>
              <a:buChar char="-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Implemented in the resource-constrained environment of the SSD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7298429-D39F-89FE-3495-2F4BF9E161A9}"/>
              </a:ext>
            </a:extLst>
          </p:cNvPr>
          <p:cNvSpPr/>
          <p:nvPr/>
        </p:nvSpPr>
        <p:spPr>
          <a:xfrm>
            <a:off x="287074" y="3882695"/>
            <a:ext cx="8569851" cy="234554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B7DB50-20AD-C695-9418-CDD00DBCD94B}"/>
              </a:ext>
            </a:extLst>
          </p:cNvPr>
          <p:cNvSpPr/>
          <p:nvPr/>
        </p:nvSpPr>
        <p:spPr bwMode="auto">
          <a:xfrm>
            <a:off x="2027072" y="4419537"/>
            <a:ext cx="6745599" cy="17047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89108C-9B41-3AA7-5263-A133887D4C6E}"/>
              </a:ext>
            </a:extLst>
          </p:cNvPr>
          <p:cNvSpPr txBox="1"/>
          <p:nvPr/>
        </p:nvSpPr>
        <p:spPr>
          <a:xfrm>
            <a:off x="2037940" y="4443171"/>
            <a:ext cx="6727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 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Controller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CAD34C-B9E3-BF7A-790D-7CED3A97BA46}"/>
              </a:ext>
            </a:extLst>
          </p:cNvPr>
          <p:cNvSpPr/>
          <p:nvPr/>
        </p:nvSpPr>
        <p:spPr bwMode="auto">
          <a:xfrm>
            <a:off x="403395" y="3991758"/>
            <a:ext cx="1518224" cy="2132574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SSD’s </a:t>
            </a:r>
          </a:p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Internal</a:t>
            </a:r>
          </a:p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DRAM</a:t>
            </a:r>
            <a:endParaRPr kumimoji="0" lang="en-CH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직사각형 363">
            <a:extLst>
              <a:ext uri="{FF2B5EF4-FFF2-40B4-BE49-F238E27FC236}">
                <a16:creationId xmlns:a16="http://schemas.microsoft.com/office/drawing/2014/main" id="{362EEDE0-7143-6596-8DC6-A6C5EF216A37}"/>
              </a:ext>
            </a:extLst>
          </p:cNvPr>
          <p:cNvSpPr/>
          <p:nvPr/>
        </p:nvSpPr>
        <p:spPr>
          <a:xfrm>
            <a:off x="4716968" y="5577538"/>
            <a:ext cx="1358508" cy="3232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⋯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B93EB4-3BBF-2BD5-BBCF-42A5E49A975F}"/>
              </a:ext>
            </a:extLst>
          </p:cNvPr>
          <p:cNvCxnSpPr>
            <a:cxnSpLocks/>
            <a:stCxn id="33" idx="0"/>
            <a:endCxn id="34" idx="0"/>
          </p:cNvCxnSpPr>
          <p:nvPr/>
        </p:nvCxnSpPr>
        <p:spPr>
          <a:xfrm>
            <a:off x="7390352" y="3951061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2" name="직사각형 78">
            <a:extLst>
              <a:ext uri="{FF2B5EF4-FFF2-40B4-BE49-F238E27FC236}">
                <a16:creationId xmlns:a16="http://schemas.microsoft.com/office/drawing/2014/main" id="{D664A2A5-E6C4-94BB-6CE2-7F5A92D6D15C}"/>
              </a:ext>
            </a:extLst>
          </p:cNvPr>
          <p:cNvSpPr/>
          <p:nvPr/>
        </p:nvSpPr>
        <p:spPr>
          <a:xfrm>
            <a:off x="6360105" y="4479126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 Cntrl.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3" name="직사각형 78">
            <a:extLst>
              <a:ext uri="{FF2B5EF4-FFF2-40B4-BE49-F238E27FC236}">
                <a16:creationId xmlns:a16="http://schemas.microsoft.com/office/drawing/2014/main" id="{BFB2FB67-945D-C1B9-957A-A9871225A746}"/>
              </a:ext>
            </a:extLst>
          </p:cNvPr>
          <p:cNvSpPr/>
          <p:nvPr/>
        </p:nvSpPr>
        <p:spPr>
          <a:xfrm>
            <a:off x="6353101" y="3951061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Channel#N-1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4" name="직사각형 78">
            <a:extLst>
              <a:ext uri="{FF2B5EF4-FFF2-40B4-BE49-F238E27FC236}">
                <a16:creationId xmlns:a16="http://schemas.microsoft.com/office/drawing/2014/main" id="{E96DF54F-FC8C-35FE-7E4B-DB72A4EAE906}"/>
              </a:ext>
            </a:extLst>
          </p:cNvPr>
          <p:cNvSpPr/>
          <p:nvPr/>
        </p:nvSpPr>
        <p:spPr>
          <a:xfrm>
            <a:off x="6075476" y="5423134"/>
            <a:ext cx="2643763" cy="557757"/>
          </a:xfrm>
          <a:prstGeom prst="rect">
            <a:avLst/>
          </a:prstGeom>
          <a:solidFill>
            <a:srgbClr val="FA8607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2A8285-A4F0-7085-6A99-111C6E7054FE}"/>
              </a:ext>
            </a:extLst>
          </p:cNvPr>
          <p:cNvSpPr txBox="1"/>
          <p:nvPr/>
        </p:nvSpPr>
        <p:spPr>
          <a:xfrm>
            <a:off x="4422752" y="3834050"/>
            <a:ext cx="192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1DA4D7A-6679-4FF7-A909-0819DD8B6909}"/>
              </a:ext>
            </a:extLst>
          </p:cNvPr>
          <p:cNvCxnSpPr>
            <a:cxnSpLocks/>
            <a:stCxn id="40" idx="0"/>
            <a:endCxn id="41" idx="0"/>
          </p:cNvCxnSpPr>
          <p:nvPr/>
        </p:nvCxnSpPr>
        <p:spPr>
          <a:xfrm>
            <a:off x="3393835" y="3959226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9" name="직사각형 78">
            <a:extLst>
              <a:ext uri="{FF2B5EF4-FFF2-40B4-BE49-F238E27FC236}">
                <a16:creationId xmlns:a16="http://schemas.microsoft.com/office/drawing/2014/main" id="{61D7B5C5-FB5C-2CD0-A943-DD70E81438D8}"/>
              </a:ext>
            </a:extLst>
          </p:cNvPr>
          <p:cNvSpPr/>
          <p:nvPr/>
        </p:nvSpPr>
        <p:spPr>
          <a:xfrm>
            <a:off x="2363588" y="4487291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 Cntrl.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0" name="직사각형 78">
            <a:extLst>
              <a:ext uri="{FF2B5EF4-FFF2-40B4-BE49-F238E27FC236}">
                <a16:creationId xmlns:a16="http://schemas.microsoft.com/office/drawing/2014/main" id="{7C235409-ECE0-E0BB-0D10-868DFDE3CD72}"/>
              </a:ext>
            </a:extLst>
          </p:cNvPr>
          <p:cNvSpPr/>
          <p:nvPr/>
        </p:nvSpPr>
        <p:spPr>
          <a:xfrm>
            <a:off x="2356584" y="3959226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Channel#0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1" name="직사각형 78">
            <a:extLst>
              <a:ext uri="{FF2B5EF4-FFF2-40B4-BE49-F238E27FC236}">
                <a16:creationId xmlns:a16="http://schemas.microsoft.com/office/drawing/2014/main" id="{2539369E-636E-C2E3-F6AA-D406960DB4DB}"/>
              </a:ext>
            </a:extLst>
          </p:cNvPr>
          <p:cNvSpPr/>
          <p:nvPr/>
        </p:nvSpPr>
        <p:spPr>
          <a:xfrm>
            <a:off x="2078959" y="5431299"/>
            <a:ext cx="2643763" cy="557757"/>
          </a:xfrm>
          <a:prstGeom prst="rect">
            <a:avLst/>
          </a:prstGeom>
          <a:solidFill>
            <a:srgbClr val="FA8607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BBB669-8D89-8DB9-17E2-893CECB1D7AD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E5E7D9EF-0F85-286D-58D7-A7FE21B1F4BA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6" name="Arrow: Chevron 43">
              <a:extLst>
                <a:ext uri="{FF2B5EF4-FFF2-40B4-BE49-F238E27FC236}">
                  <a16:creationId xmlns:a16="http://schemas.microsoft.com/office/drawing/2014/main" id="{CB98B7BE-56B9-BF19-A756-C761F3F5D0C4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7" name="Arrow: Chevron 45">
              <a:extLst>
                <a:ext uri="{FF2B5EF4-FFF2-40B4-BE49-F238E27FC236}">
                  <a16:creationId xmlns:a16="http://schemas.microsoft.com/office/drawing/2014/main" id="{56AE54ED-2068-0BAB-3F8F-5B2AB658EAE2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8" name="Arrow: Chevron 46">
              <a:extLst>
                <a:ext uri="{FF2B5EF4-FFF2-40B4-BE49-F238E27FC236}">
                  <a16:creationId xmlns:a16="http://schemas.microsoft.com/office/drawing/2014/main" id="{C97BB607-68E6-0C2A-83E9-27CF49F31E8D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848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5" grpId="0" animBg="1"/>
      <p:bldP spid="26" grpId="0" animBg="1"/>
      <p:bldP spid="27" grpId="0"/>
      <p:bldP spid="28" grpId="0" animBg="1"/>
      <p:bldP spid="30" grpId="0"/>
      <p:bldP spid="32" grpId="0" animBg="1"/>
      <p:bldP spid="33" grpId="0" animBg="1"/>
      <p:bldP spid="34" grpId="0" animBg="1"/>
      <p:bldP spid="37" grpId="0"/>
      <p:bldP spid="39" grpId="0" animBg="1"/>
      <p:bldP spid="40" grpId="0" animBg="1"/>
      <p:bldP spid="4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27A0-D029-5B41-8CAB-F26E6D7D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 Methodology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7650-DAE4-7DAF-1CCF-1D5D1E2FE202}"/>
              </a:ext>
            </a:extLst>
          </p:cNvPr>
          <p:cNvSpPr txBox="1">
            <a:spLocks/>
          </p:cNvSpPr>
          <p:nvPr/>
        </p:nvSpPr>
        <p:spPr>
          <a:xfrm>
            <a:off x="82395" y="808010"/>
            <a:ext cx="8961244" cy="3344890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B386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Data Preparation</a:t>
            </a: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pigz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Commonly-used general-purpose software (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[Adler, JPL’15]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(N)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Spr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Genomics-specific software for short (Spring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Chandak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Bioinformatics’18]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and long reads (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NanoSpring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[Meng+, Scientific Reports’23]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  <a:endParaRPr kumimoji="0" lang="en-GB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(N)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SprAcc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(N)Spring hardware-accelerated</a:t>
            </a: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TimeDec: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idealized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34AC8B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decompressor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(with </a:t>
            </a: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zero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decompression time)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DCEAF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but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inefficient for integration in resource-constrained environments</a:t>
            </a: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implemented as a standalone accelerator for data preparation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D6A206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</a:t>
            </a:r>
            <a:r>
              <a:rPr kumimoji="0" lang="en-GB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D6A206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inside the SSD, for integration with the NDP analysis system</a:t>
            </a: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187200" marR="0" lvl="0" indent="-18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6E86ADF-B7F0-E2D3-00D1-10423E72DA35}"/>
              </a:ext>
            </a:extLst>
          </p:cNvPr>
          <p:cNvSpPr/>
          <p:nvPr/>
        </p:nvSpPr>
        <p:spPr>
          <a:xfrm>
            <a:off x="287074" y="3882695"/>
            <a:ext cx="8569851" cy="234554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7EA87A-13E3-3AD0-AB26-D1F1E17A85A5}"/>
              </a:ext>
            </a:extLst>
          </p:cNvPr>
          <p:cNvSpPr/>
          <p:nvPr/>
        </p:nvSpPr>
        <p:spPr bwMode="auto">
          <a:xfrm>
            <a:off x="2027072" y="4419537"/>
            <a:ext cx="6745599" cy="170479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H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A3CB0-F0DA-6575-0341-7D9CF992752D}"/>
              </a:ext>
            </a:extLst>
          </p:cNvPr>
          <p:cNvSpPr txBox="1"/>
          <p:nvPr/>
        </p:nvSpPr>
        <p:spPr>
          <a:xfrm>
            <a:off x="2037940" y="4443171"/>
            <a:ext cx="6727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 </a:t>
            </a:r>
            <a:b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Controller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32BB90-8777-2DA6-2301-E42CF4B6F3E7}"/>
              </a:ext>
            </a:extLst>
          </p:cNvPr>
          <p:cNvSpPr/>
          <p:nvPr/>
        </p:nvSpPr>
        <p:spPr bwMode="auto">
          <a:xfrm>
            <a:off x="403395" y="3991758"/>
            <a:ext cx="1518224" cy="2132574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SSD’s </a:t>
            </a:r>
          </a:p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Internal</a:t>
            </a:r>
          </a:p>
          <a:p>
            <a:pPr marL="0" marR="0" lvl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DRAM</a:t>
            </a:r>
            <a:endParaRPr kumimoji="0" lang="en-CH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7FAEA-F941-5A75-A74D-2DBFF69A6F69}"/>
              </a:ext>
            </a:extLst>
          </p:cNvPr>
          <p:cNvSpPr/>
          <p:nvPr/>
        </p:nvSpPr>
        <p:spPr>
          <a:xfrm>
            <a:off x="501363" y="5055307"/>
            <a:ext cx="1322288" cy="925584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</a:t>
            </a:r>
            <a:b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FTL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Metadata</a:t>
            </a:r>
          </a:p>
        </p:txBody>
      </p:sp>
      <p:sp>
        <p:nvSpPr>
          <p:cNvPr id="10" name="직사각형 363">
            <a:extLst>
              <a:ext uri="{FF2B5EF4-FFF2-40B4-BE49-F238E27FC236}">
                <a16:creationId xmlns:a16="http://schemas.microsoft.com/office/drawing/2014/main" id="{9780893B-AAFC-2614-A6A4-448052E9056D}"/>
              </a:ext>
            </a:extLst>
          </p:cNvPr>
          <p:cNvSpPr/>
          <p:nvPr/>
        </p:nvSpPr>
        <p:spPr>
          <a:xfrm>
            <a:off x="4716968" y="5577538"/>
            <a:ext cx="1358508" cy="3232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⋯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182C96D-F286-903A-6D3A-2BC27C6009FC}"/>
              </a:ext>
            </a:extLst>
          </p:cNvPr>
          <p:cNvCxnSpPr>
            <a:cxnSpLocks/>
            <a:stCxn id="13" idx="0"/>
            <a:endCxn id="14" idx="0"/>
          </p:cNvCxnSpPr>
          <p:nvPr/>
        </p:nvCxnSpPr>
        <p:spPr>
          <a:xfrm>
            <a:off x="7390352" y="3951061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2" name="직사각형 78">
            <a:extLst>
              <a:ext uri="{FF2B5EF4-FFF2-40B4-BE49-F238E27FC236}">
                <a16:creationId xmlns:a16="http://schemas.microsoft.com/office/drawing/2014/main" id="{86DD9795-5A59-C628-43DC-C9E15C165B8D}"/>
              </a:ext>
            </a:extLst>
          </p:cNvPr>
          <p:cNvSpPr/>
          <p:nvPr/>
        </p:nvSpPr>
        <p:spPr>
          <a:xfrm>
            <a:off x="6360105" y="4479126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 Cntrl.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3" name="직사각형 78">
            <a:extLst>
              <a:ext uri="{FF2B5EF4-FFF2-40B4-BE49-F238E27FC236}">
                <a16:creationId xmlns:a16="http://schemas.microsoft.com/office/drawing/2014/main" id="{14FB0DD6-675C-EB92-9470-A333C5F66A03}"/>
              </a:ext>
            </a:extLst>
          </p:cNvPr>
          <p:cNvSpPr/>
          <p:nvPr/>
        </p:nvSpPr>
        <p:spPr>
          <a:xfrm>
            <a:off x="6353101" y="3951061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Channel#N-1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4" name="직사각형 78">
            <a:extLst>
              <a:ext uri="{FF2B5EF4-FFF2-40B4-BE49-F238E27FC236}">
                <a16:creationId xmlns:a16="http://schemas.microsoft.com/office/drawing/2014/main" id="{DEC4930C-9C75-93A6-78BC-F099E21EF277}"/>
              </a:ext>
            </a:extLst>
          </p:cNvPr>
          <p:cNvSpPr/>
          <p:nvPr/>
        </p:nvSpPr>
        <p:spPr>
          <a:xfrm>
            <a:off x="6075476" y="5423134"/>
            <a:ext cx="2643763" cy="557757"/>
          </a:xfrm>
          <a:prstGeom prst="rect">
            <a:avLst/>
          </a:prstGeom>
          <a:solidFill>
            <a:srgbClr val="FA8607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5" name="직사각형 78">
            <a:extLst>
              <a:ext uri="{FF2B5EF4-FFF2-40B4-BE49-F238E27FC236}">
                <a16:creationId xmlns:a16="http://schemas.microsoft.com/office/drawing/2014/main" id="{D47669AE-8E1A-76CE-72DE-478C3C81ED00}"/>
              </a:ext>
            </a:extLst>
          </p:cNvPr>
          <p:cNvSpPr/>
          <p:nvPr/>
        </p:nvSpPr>
        <p:spPr>
          <a:xfrm>
            <a:off x="6621221" y="5047142"/>
            <a:ext cx="1552271" cy="375225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D888213-FD28-96FD-4A9A-CF423E6E00E7}"/>
              </a:ext>
            </a:extLst>
          </p:cNvPr>
          <p:cNvSpPr/>
          <p:nvPr/>
        </p:nvSpPr>
        <p:spPr>
          <a:xfrm>
            <a:off x="6621221" y="4903650"/>
            <a:ext cx="1552271" cy="257382"/>
          </a:xfrm>
          <a:prstGeom prst="roundRect">
            <a:avLst>
              <a:gd name="adj" fmla="val 0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Double-Reg.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7B2464-D0F6-5CF5-C7F3-E245F61CB5B3}"/>
              </a:ext>
            </a:extLst>
          </p:cNvPr>
          <p:cNvSpPr txBox="1"/>
          <p:nvPr/>
        </p:nvSpPr>
        <p:spPr>
          <a:xfrm>
            <a:off x="4422752" y="3834050"/>
            <a:ext cx="19233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B80C5B-AF39-8BBB-0281-5BF795CDA401}"/>
              </a:ext>
            </a:extLst>
          </p:cNvPr>
          <p:cNvCxnSpPr>
            <a:cxnSpLocks/>
            <a:stCxn id="20" idx="0"/>
            <a:endCxn id="21" idx="0"/>
          </p:cNvCxnSpPr>
          <p:nvPr/>
        </p:nvCxnSpPr>
        <p:spPr>
          <a:xfrm>
            <a:off x="3393835" y="3959226"/>
            <a:ext cx="7006" cy="1472073"/>
          </a:xfrm>
          <a:prstGeom prst="line">
            <a:avLst/>
          </a:prstGeom>
          <a:noFill/>
          <a:ln w="508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" name="직사각형 78">
            <a:extLst>
              <a:ext uri="{FF2B5EF4-FFF2-40B4-BE49-F238E27FC236}">
                <a16:creationId xmlns:a16="http://schemas.microsoft.com/office/drawing/2014/main" id="{7CE18B10-1F2D-AC81-5D57-66E1DEA8D752}"/>
              </a:ext>
            </a:extLst>
          </p:cNvPr>
          <p:cNvSpPr/>
          <p:nvPr/>
        </p:nvSpPr>
        <p:spPr>
          <a:xfrm>
            <a:off x="2363588" y="4487291"/>
            <a:ext cx="2074502" cy="356157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Flash Cntrl.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0" name="직사각형 78">
            <a:extLst>
              <a:ext uri="{FF2B5EF4-FFF2-40B4-BE49-F238E27FC236}">
                <a16:creationId xmlns:a16="http://schemas.microsoft.com/office/drawing/2014/main" id="{63630A65-C243-12F1-F44D-50C9322A9A8E}"/>
              </a:ext>
            </a:extLst>
          </p:cNvPr>
          <p:cNvSpPr/>
          <p:nvPr/>
        </p:nvSpPr>
        <p:spPr>
          <a:xfrm>
            <a:off x="2356584" y="3959226"/>
            <a:ext cx="20745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Channel#0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1" name="직사각형 78">
            <a:extLst>
              <a:ext uri="{FF2B5EF4-FFF2-40B4-BE49-F238E27FC236}">
                <a16:creationId xmlns:a16="http://schemas.microsoft.com/office/drawing/2014/main" id="{9C591C9A-AA18-3500-DA95-AB89B47C8B06}"/>
              </a:ext>
            </a:extLst>
          </p:cNvPr>
          <p:cNvSpPr/>
          <p:nvPr/>
        </p:nvSpPr>
        <p:spPr>
          <a:xfrm>
            <a:off x="2078959" y="5431299"/>
            <a:ext cx="2643763" cy="557757"/>
          </a:xfrm>
          <a:prstGeom prst="rect">
            <a:avLst/>
          </a:prstGeom>
          <a:solidFill>
            <a:srgbClr val="FA8607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Genome Analysis ACC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2" name="직사각형 78">
            <a:extLst>
              <a:ext uri="{FF2B5EF4-FFF2-40B4-BE49-F238E27FC236}">
                <a16:creationId xmlns:a16="http://schemas.microsoft.com/office/drawing/2014/main" id="{C66A1C0B-90C0-BB31-372E-BFA77FD806D3}"/>
              </a:ext>
            </a:extLst>
          </p:cNvPr>
          <p:cNvSpPr/>
          <p:nvPr/>
        </p:nvSpPr>
        <p:spPr>
          <a:xfrm>
            <a:off x="2624704" y="5055307"/>
            <a:ext cx="1552271" cy="375225"/>
          </a:xfrm>
          <a:prstGeom prst="rect">
            <a:avLst/>
          </a:prstGeom>
          <a:solidFill>
            <a:srgbClr val="BDCFB4"/>
          </a:solidFill>
          <a:ln w="158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0" tIns="0" rIns="0" b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SAGe HW</a:t>
            </a: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24197DA-83B3-1B31-A8D5-A29BF157BCA4}"/>
              </a:ext>
            </a:extLst>
          </p:cNvPr>
          <p:cNvSpPr/>
          <p:nvPr/>
        </p:nvSpPr>
        <p:spPr>
          <a:xfrm>
            <a:off x="2624704" y="4911815"/>
            <a:ext cx="1552271" cy="257382"/>
          </a:xfrm>
          <a:prstGeom prst="roundRect">
            <a:avLst>
              <a:gd name="adj" fmla="val 0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Double-Reg.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5FC18B-2BCC-D3AA-57B0-99E15A595C4F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24" name="Arrow: Chevron 42">
              <a:extLst>
                <a:ext uri="{FF2B5EF4-FFF2-40B4-BE49-F238E27FC236}">
                  <a16:creationId xmlns:a16="http://schemas.microsoft.com/office/drawing/2014/main" id="{88763C46-B7E4-BEA6-5314-EB1413919ED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5" name="Arrow: Chevron 43">
              <a:extLst>
                <a:ext uri="{FF2B5EF4-FFF2-40B4-BE49-F238E27FC236}">
                  <a16:creationId xmlns:a16="http://schemas.microsoft.com/office/drawing/2014/main" id="{C7B20D23-C772-17C7-80CF-A4FD55A6ED93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6" name="Arrow: Chevron 45">
              <a:extLst>
                <a:ext uri="{FF2B5EF4-FFF2-40B4-BE49-F238E27FC236}">
                  <a16:creationId xmlns:a16="http://schemas.microsoft.com/office/drawing/2014/main" id="{3A9F07E0-6719-2431-6D67-6ED5821158BD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7" name="Arrow: Chevron 46">
              <a:extLst>
                <a:ext uri="{FF2B5EF4-FFF2-40B4-BE49-F238E27FC236}">
                  <a16:creationId xmlns:a16="http://schemas.microsoft.com/office/drawing/2014/main" id="{24A522F3-7D78-DA75-E739-AE2E32461F90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937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5" grpId="0" animBg="1"/>
      <p:bldP spid="6" grpId="0" animBg="1"/>
      <p:bldP spid="7" grpId="0"/>
      <p:bldP spid="8" grpId="0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56BE925-12B5-D939-6575-64FDE0329208}"/>
              </a:ext>
            </a:extLst>
          </p:cNvPr>
          <p:cNvSpPr/>
          <p:nvPr/>
        </p:nvSpPr>
        <p:spPr>
          <a:xfrm>
            <a:off x="7463004" y="1417794"/>
            <a:ext cx="1322739" cy="2007998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C7E38-262E-E66C-A001-1ED90BBE8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Speedup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F651300-A4D5-CFBE-0C75-6A0AB191014C}"/>
              </a:ext>
            </a:extLst>
          </p:cNvPr>
          <p:cNvGraphicFramePr>
            <a:graphicFrameLocks/>
          </p:cNvGraphicFramePr>
          <p:nvPr/>
        </p:nvGraphicFramePr>
        <p:xfrm>
          <a:off x="396855" y="782951"/>
          <a:ext cx="8530571" cy="313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EFFBBB35-9C50-7615-0473-5FA1EFFEA90B}"/>
              </a:ext>
            </a:extLst>
          </p:cNvPr>
          <p:cNvGrpSpPr/>
          <p:nvPr/>
        </p:nvGrpSpPr>
        <p:grpSpPr>
          <a:xfrm>
            <a:off x="4132611" y="1417794"/>
            <a:ext cx="307777" cy="792515"/>
            <a:chOff x="5473431" y="4740994"/>
            <a:chExt cx="307777" cy="79251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78B4ABA-7D9F-4C1D-A99B-0B79F5899F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02FD8B-E48E-3BA8-5F04-32FD2FA26784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28.5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F39191-FB96-4822-8F8D-D3F4D697EC82}"/>
              </a:ext>
            </a:extLst>
          </p:cNvPr>
          <p:cNvGrpSpPr/>
          <p:nvPr/>
        </p:nvGrpSpPr>
        <p:grpSpPr>
          <a:xfrm>
            <a:off x="4502726" y="1417794"/>
            <a:ext cx="307777" cy="792515"/>
            <a:chOff x="5971577" y="4798956"/>
            <a:chExt cx="307777" cy="792515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AC8B4AC-E2EC-4B59-3D93-F3D5A6993B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5465" y="4798956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CA9EE9-821F-D79A-2888-0B374ABD0628}"/>
                </a:ext>
              </a:extLst>
            </p:cNvPr>
            <p:cNvSpPr txBox="1"/>
            <p:nvPr/>
          </p:nvSpPr>
          <p:spPr>
            <a:xfrm rot="16200000">
              <a:off x="5801269" y="5113385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51.9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697B87-64E0-4413-129B-77759BF0CA48}"/>
              </a:ext>
            </a:extLst>
          </p:cNvPr>
          <p:cNvGrpSpPr/>
          <p:nvPr/>
        </p:nvGrpSpPr>
        <p:grpSpPr>
          <a:xfrm>
            <a:off x="4317669" y="1406643"/>
            <a:ext cx="307777" cy="792515"/>
            <a:chOff x="5473431" y="4740994"/>
            <a:chExt cx="307777" cy="792515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488241E-D759-E219-EFAA-8C1FEFCB1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FEB2D7-FBA4-14EE-A471-6B3E4F6AB727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28.5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D1F53C-9335-58F7-E281-B61CEC6CFD34}"/>
              </a:ext>
            </a:extLst>
          </p:cNvPr>
          <p:cNvSpPr txBox="1"/>
          <p:nvPr/>
        </p:nvSpPr>
        <p:spPr>
          <a:xfrm rot="16200000">
            <a:off x="-656547" y="2225976"/>
            <a:ext cx="2007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Speedup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DE5435-8828-7B6E-067E-551F0044CEAB}"/>
              </a:ext>
            </a:extLst>
          </p:cNvPr>
          <p:cNvGrpSpPr/>
          <p:nvPr/>
        </p:nvGrpSpPr>
        <p:grpSpPr>
          <a:xfrm>
            <a:off x="7124060" y="1411912"/>
            <a:ext cx="307777" cy="792515"/>
            <a:chOff x="5473431" y="4740994"/>
            <a:chExt cx="307777" cy="79251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EB91821-E3AE-08A3-3249-C62FD6A131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27319" y="4740994"/>
              <a:ext cx="0" cy="195616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D040F5-1A03-A6A6-B9FB-2D29421A5373}"/>
                </a:ext>
              </a:extLst>
            </p:cNvPr>
            <p:cNvSpPr txBox="1"/>
            <p:nvPr/>
          </p:nvSpPr>
          <p:spPr>
            <a:xfrm rot="16200000">
              <a:off x="5303123" y="5055423"/>
              <a:ext cx="64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15.0</a:t>
              </a: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8676F03-2688-09BE-8412-DB76977ACC26}"/>
              </a:ext>
            </a:extLst>
          </p:cNvPr>
          <p:cNvCxnSpPr>
            <a:cxnSpLocks/>
          </p:cNvCxnSpPr>
          <p:nvPr/>
        </p:nvCxnSpPr>
        <p:spPr>
          <a:xfrm>
            <a:off x="7460015" y="1429724"/>
            <a:ext cx="2989" cy="1930841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F1803F5-49AE-C863-01DD-DC76EAFFD791}"/>
              </a:ext>
            </a:extLst>
          </p:cNvPr>
          <p:cNvGrpSpPr/>
          <p:nvPr/>
        </p:nvGrpSpPr>
        <p:grpSpPr>
          <a:xfrm>
            <a:off x="7490793" y="2210309"/>
            <a:ext cx="672823" cy="1150256"/>
            <a:chOff x="7490793" y="2210309"/>
            <a:chExt cx="672823" cy="1150256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8B60A9D-E8E2-A41C-5C84-F36A2E45A66B}"/>
                </a:ext>
              </a:extLst>
            </p:cNvPr>
            <p:cNvCxnSpPr>
              <a:cxnSpLocks/>
            </p:cNvCxnSpPr>
            <p:nvPr/>
          </p:nvCxnSpPr>
          <p:spPr>
            <a:xfrm>
              <a:off x="7848653" y="2764504"/>
              <a:ext cx="0" cy="488142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9BACFD-A8CB-E8F3-73D9-2916C5E4C6BC}"/>
                </a:ext>
              </a:extLst>
            </p:cNvPr>
            <p:cNvSpPr txBox="1"/>
            <p:nvPr/>
          </p:nvSpPr>
          <p:spPr>
            <a:xfrm rot="16200000">
              <a:off x="7574646" y="2343038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3.9x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F04F4A2-D922-D855-7FD9-04F93E1046FB}"/>
                </a:ext>
              </a:extLst>
            </p:cNvPr>
            <p:cNvCxnSpPr>
              <a:cxnSpLocks/>
            </p:cNvCxnSpPr>
            <p:nvPr/>
          </p:nvCxnSpPr>
          <p:spPr>
            <a:xfrm>
              <a:off x="7558957" y="2764504"/>
              <a:ext cx="604659" cy="0"/>
            </a:xfrm>
            <a:prstGeom prst="line">
              <a:avLst/>
            </a:prstGeom>
            <a:noFill/>
            <a:ln w="15875" cap="flat" cmpd="sng" algn="ctr">
              <a:solidFill>
                <a:srgbClr val="E7E6E6">
                  <a:lumMod val="50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34E9676-0EF4-7583-2D12-EC898368FB32}"/>
                </a:ext>
              </a:extLst>
            </p:cNvPr>
            <p:cNvCxnSpPr>
              <a:cxnSpLocks/>
            </p:cNvCxnSpPr>
            <p:nvPr/>
          </p:nvCxnSpPr>
          <p:spPr>
            <a:xfrm>
              <a:off x="8043008" y="2764504"/>
              <a:ext cx="0" cy="419846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253CC3-3455-F11D-FEFE-1EBAA75E03F0}"/>
                </a:ext>
              </a:extLst>
            </p:cNvPr>
            <p:cNvSpPr txBox="1"/>
            <p:nvPr/>
          </p:nvSpPr>
          <p:spPr>
            <a:xfrm rot="16200000">
              <a:off x="7783723" y="2336476"/>
              <a:ext cx="498556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3.0x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31F97CFF-F11C-B8AF-1E94-7C924FA8F967}"/>
                </a:ext>
              </a:extLst>
            </p:cNvPr>
            <p:cNvCxnSpPr>
              <a:cxnSpLocks/>
            </p:cNvCxnSpPr>
            <p:nvPr/>
          </p:nvCxnSpPr>
          <p:spPr>
            <a:xfrm>
              <a:off x="7655365" y="2764504"/>
              <a:ext cx="0" cy="596061"/>
            </a:xfrm>
            <a:prstGeom prst="straightConnector1">
              <a:avLst/>
            </a:prstGeom>
            <a:noFill/>
            <a:ln w="15875" cap="flat" cmpd="sng" algn="ctr">
              <a:solidFill>
                <a:srgbClr val="C812BD"/>
              </a:solidFill>
              <a:prstDash val="solid"/>
              <a:miter lim="800000"/>
              <a:headEnd type="triangle" w="lg" len="med"/>
              <a:tailEnd type="triangle" w="lg" len="med"/>
            </a:ln>
            <a:effectLst/>
          </p:spPr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C61F66-A0F4-1B40-4088-86ABD6E47FCD}"/>
                </a:ext>
              </a:extLst>
            </p:cNvPr>
            <p:cNvSpPr txBox="1"/>
            <p:nvPr/>
          </p:nvSpPr>
          <p:spPr>
            <a:xfrm rot="16200000">
              <a:off x="7371188" y="2343038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C812B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12.3x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7916EB4-B116-39E8-38E3-ECCE1D0F59DE}"/>
              </a:ext>
            </a:extLst>
          </p:cNvPr>
          <p:cNvCxnSpPr>
            <a:cxnSpLocks/>
          </p:cNvCxnSpPr>
          <p:nvPr/>
        </p:nvCxnSpPr>
        <p:spPr>
          <a:xfrm>
            <a:off x="8411677" y="1685645"/>
            <a:ext cx="0" cy="1050825"/>
          </a:xfrm>
          <a:prstGeom prst="straightConnector1">
            <a:avLst/>
          </a:prstGeom>
          <a:noFill/>
          <a:ln w="15875" cap="flat" cmpd="sng" algn="ctr">
            <a:solidFill>
              <a:srgbClr val="2F9A7E"/>
            </a:solidFill>
            <a:prstDash val="solid"/>
            <a:miter lim="800000"/>
            <a:headEnd type="triangle" w="lg" len="med"/>
            <a:tailEnd type="triangle" w="lg" len="med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4D762CF-C717-6785-7F46-31E27D80D780}"/>
              </a:ext>
            </a:extLst>
          </p:cNvPr>
          <p:cNvCxnSpPr>
            <a:cxnSpLocks/>
          </p:cNvCxnSpPr>
          <p:nvPr/>
        </p:nvCxnSpPr>
        <p:spPr>
          <a:xfrm>
            <a:off x="7909889" y="1685645"/>
            <a:ext cx="604659" cy="0"/>
          </a:xfrm>
          <a:prstGeom prst="line">
            <a:avLst/>
          </a:prstGeom>
          <a:noFill/>
          <a:ln w="15875" cap="flat" cmpd="sng" algn="ctr">
            <a:solidFill>
              <a:srgbClr val="E7E6E6">
                <a:lumMod val="50000"/>
              </a:srgbClr>
            </a:solidFill>
            <a:prstDash val="sysDash"/>
            <a:miter lim="800000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58E6B84-3C05-165C-2A96-BB5CDA8D8525}"/>
              </a:ext>
            </a:extLst>
          </p:cNvPr>
          <p:cNvSpPr txBox="1"/>
          <p:nvPr/>
        </p:nvSpPr>
        <p:spPr>
          <a:xfrm rot="16200000">
            <a:off x="8005719" y="1912936"/>
            <a:ext cx="485434" cy="246221"/>
          </a:xfrm>
          <a:prstGeom prst="rect">
            <a:avLst/>
          </a:prstGeom>
          <a:solidFill>
            <a:srgbClr val="E7E6E6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2.6x</a:t>
            </a:r>
            <a:endParaRPr kumimoji="0" lang="en-CH" sz="1400" b="1" i="0" u="none" strike="noStrike" kern="0" cap="none" spc="0" normalizeH="0" baseline="0" noProof="0" dirty="0">
              <a:ln>
                <a:noFill/>
              </a:ln>
              <a:solidFill>
                <a:srgbClr val="2F9A7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6D4DDF2-D2F0-C1D1-9D72-B0F92A404C52}"/>
              </a:ext>
            </a:extLst>
          </p:cNvPr>
          <p:cNvSpPr/>
          <p:nvPr/>
        </p:nvSpPr>
        <p:spPr>
          <a:xfrm>
            <a:off x="-8356" y="3965185"/>
            <a:ext cx="9144000" cy="723599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72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provides significant speedup over both </a:t>
            </a:r>
          </a:p>
          <a:p>
            <a:pPr marL="0" marR="0" lvl="0" indent="0" algn="ctr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general-purpose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genomics-specific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baselines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D35757B-40CC-321A-774F-9A8FA6E41637}"/>
              </a:ext>
            </a:extLst>
          </p:cNvPr>
          <p:cNvSpPr/>
          <p:nvPr/>
        </p:nvSpPr>
        <p:spPr>
          <a:xfrm>
            <a:off x="267" y="4912995"/>
            <a:ext cx="9144000" cy="48707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achieves the same speedup as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TimeDec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4A0E47-46C4-0688-3BCF-964ADF341186}"/>
              </a:ext>
            </a:extLst>
          </p:cNvPr>
          <p:cNvSpPr/>
          <p:nvPr/>
        </p:nvSpPr>
        <p:spPr>
          <a:xfrm>
            <a:off x="-8356" y="5624282"/>
            <a:ext cx="9144000" cy="723599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828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By efficiently integrating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</a:t>
            </a:r>
            <a:r>
              <a:rPr kumimoji="0" lang="en-GB" sz="2000" b="1" i="0" u="none" strike="noStrike" kern="0" cap="none" spc="0" normalizeH="0" baseline="-25000" noProof="0" dirty="0" err="1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with NDP </a:t>
            </a:r>
            <a:b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</a:t>
            </a:r>
            <a:r>
              <a:rPr kumimoji="0" lang="en-GB" sz="2000" b="1" i="0" u="none" strike="noStrike" kern="0" cap="none" spc="0" normalizeH="0" baseline="-25000" noProof="0" dirty="0" err="1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SSD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+NDP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2F9A7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leads to large speedups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AFDAF-C406-492C-503D-F4592D587714}"/>
              </a:ext>
            </a:extLst>
          </p:cNvPr>
          <p:cNvSpPr txBox="1"/>
          <p:nvPr/>
        </p:nvSpPr>
        <p:spPr>
          <a:xfrm>
            <a:off x="7172212" y="987723"/>
            <a:ext cx="148306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SAGe</a:t>
            </a:r>
            <a:r>
              <a:rPr kumimoji="0" lang="en-CH" sz="18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SSD</a:t>
            </a: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+NDP</a:t>
            </a:r>
            <a:endParaRPr kumimoji="0" lang="en-CH" sz="1800" b="1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A1FDEC-D624-806F-96DE-52086B2095F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9" name="Arrow: Chevron 42">
              <a:extLst>
                <a:ext uri="{FF2B5EF4-FFF2-40B4-BE49-F238E27FC236}">
                  <a16:creationId xmlns:a16="http://schemas.microsoft.com/office/drawing/2014/main" id="{FD7EE2FD-8B3B-8E61-70F0-DDA3E8081C8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20" name="Arrow: Chevron 43">
              <a:extLst>
                <a:ext uri="{FF2B5EF4-FFF2-40B4-BE49-F238E27FC236}">
                  <a16:creationId xmlns:a16="http://schemas.microsoft.com/office/drawing/2014/main" id="{D443B877-8DBC-6A95-3445-A9D8CEE55F74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21" name="Arrow: Chevron 45">
              <a:extLst>
                <a:ext uri="{FF2B5EF4-FFF2-40B4-BE49-F238E27FC236}">
                  <a16:creationId xmlns:a16="http://schemas.microsoft.com/office/drawing/2014/main" id="{66E37A83-2D5A-5F02-2E64-57EA4923F1C7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22" name="Arrow: Chevron 46">
              <a:extLst>
                <a:ext uri="{FF2B5EF4-FFF2-40B4-BE49-F238E27FC236}">
                  <a16:creationId xmlns:a16="http://schemas.microsoft.com/office/drawing/2014/main" id="{B9924DC1-18F4-AEB3-1749-E9F13398BB5A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50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Graphic spid="4" grpId="0" uiExpand="1">
        <p:bldSub>
          <a:bldChart bld="series"/>
        </p:bldSub>
      </p:bldGraphic>
      <p:bldP spid="14" grpId="0"/>
      <p:bldP spid="55" grpId="0" animBg="1"/>
      <p:bldP spid="57" grpId="0" animBg="1"/>
      <p:bldP spid="59" grpId="0" animBg="1"/>
      <p:bldP spid="60" grpId="0" animBg="1"/>
      <p:bldP spid="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0342F84-54AA-DF5E-1D56-9C7BFE343DEB}"/>
              </a:ext>
            </a:extLst>
          </p:cNvPr>
          <p:cNvSpPr/>
          <p:nvPr/>
        </p:nvSpPr>
        <p:spPr>
          <a:xfrm>
            <a:off x="6676908" y="1772779"/>
            <a:ext cx="1027630" cy="2296173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70375-F21B-2A1D-32C3-1A66136C386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BF8F4"/>
          </a:solidFill>
        </p:spPr>
        <p:txBody>
          <a:bodyPr/>
          <a:lstStyle/>
          <a:p>
            <a:r>
              <a:rPr kumimoji="0" lang="en-CH" sz="3600" b="1" i="0" u="none" strike="noStrike" kern="1200" cap="none" spc="0" normalizeH="0" baseline="0" noProof="0" dirty="0">
                <a:ln>
                  <a:noFill/>
                </a:ln>
                <a:solidFill>
                  <a:srgbClr val="2C6F6A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Reduction in Energy Consumption</a:t>
            </a:r>
            <a:endParaRPr lang="en-CH" dirty="0">
              <a:solidFill>
                <a:srgbClr val="2C6F6A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09E60-9431-FA13-9F8C-190BA83E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80" y="874930"/>
            <a:ext cx="8831242" cy="608732"/>
          </a:xfrm>
        </p:spPr>
        <p:txBody>
          <a:bodyPr/>
          <a:lstStyle/>
          <a:p>
            <a:pPr marL="123950" lvl="1" indent="0">
              <a:buNone/>
            </a:pPr>
            <a:r>
              <a:rPr lang="en-GB" sz="2000" dirty="0"/>
              <a:t>Normalized to (N)</a:t>
            </a:r>
            <a:r>
              <a:rPr lang="en-GB" sz="2000" dirty="0" err="1"/>
              <a:t>SprAcc</a:t>
            </a:r>
            <a:r>
              <a:rPr lang="en-GB" sz="2000" dirty="0"/>
              <a:t> (higher is better)</a:t>
            </a:r>
            <a:endParaRPr lang="en-CH" sz="20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12F609E-A827-202F-6E13-D65290396970}"/>
              </a:ext>
            </a:extLst>
          </p:cNvPr>
          <p:cNvGraphicFramePr>
            <a:graphicFrameLocks/>
          </p:cNvGraphicFramePr>
          <p:nvPr/>
        </p:nvGraphicFramePr>
        <p:xfrm>
          <a:off x="724671" y="1409723"/>
          <a:ext cx="8181870" cy="3160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4C1B28A-A455-39A4-3B38-50C745679C2F}"/>
              </a:ext>
            </a:extLst>
          </p:cNvPr>
          <p:cNvSpPr txBox="1"/>
          <p:nvPr/>
        </p:nvSpPr>
        <p:spPr>
          <a:xfrm rot="16200000">
            <a:off x="-798513" y="2702799"/>
            <a:ext cx="2654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Energy</a:t>
            </a:r>
            <a:b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Reductuion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4CE749-EC68-FB12-80C0-E35C3F063512}"/>
              </a:ext>
            </a:extLst>
          </p:cNvPr>
          <p:cNvSpPr/>
          <p:nvPr/>
        </p:nvSpPr>
        <p:spPr>
          <a:xfrm>
            <a:off x="0" y="4846575"/>
            <a:ext cx="9144000" cy="1163336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 provides significant energy reduction over both 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general-purpose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and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genomics-specific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baselines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ED9086-4A3D-91E2-15B0-7C904ABC6621}"/>
              </a:ext>
            </a:extLst>
          </p:cNvPr>
          <p:cNvCxnSpPr>
            <a:cxnSpLocks/>
          </p:cNvCxnSpPr>
          <p:nvPr/>
        </p:nvCxnSpPr>
        <p:spPr>
          <a:xfrm>
            <a:off x="6659631" y="1772779"/>
            <a:ext cx="2989" cy="2296173"/>
          </a:xfrm>
          <a:prstGeom prst="line">
            <a:avLst/>
          </a:prstGeom>
          <a:noFill/>
          <a:ln w="15875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1558D46-5BD0-E527-A022-8B29D8FFA724}"/>
              </a:ext>
            </a:extLst>
          </p:cNvPr>
          <p:cNvGrpSpPr/>
          <p:nvPr/>
        </p:nvGrpSpPr>
        <p:grpSpPr>
          <a:xfrm>
            <a:off x="6802702" y="1872791"/>
            <a:ext cx="664605" cy="1753249"/>
            <a:chOff x="6883782" y="2275826"/>
            <a:chExt cx="664605" cy="175324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EC31DAF-2702-CA43-015A-AF0E6C1DBCB0}"/>
                </a:ext>
              </a:extLst>
            </p:cNvPr>
            <p:cNvCxnSpPr>
              <a:cxnSpLocks/>
            </p:cNvCxnSpPr>
            <p:nvPr/>
          </p:nvCxnSpPr>
          <p:spPr>
            <a:xfrm>
              <a:off x="7277155" y="2832939"/>
              <a:ext cx="0" cy="953249"/>
            </a:xfrm>
            <a:prstGeom prst="straightConnector1">
              <a:avLst/>
            </a:prstGeom>
            <a:noFill/>
            <a:ln w="15875" cap="flat" cmpd="sng" algn="ctr">
              <a:solidFill>
                <a:srgbClr val="ED7D31"/>
              </a:solidFill>
              <a:prstDash val="solid"/>
              <a:miter lim="800000"/>
              <a:headEnd type="triangle" w="lg" len="med"/>
              <a:tailEnd type="triangle" w="lg" len="med"/>
            </a:ln>
            <a:effectLst>
              <a:glow rad="12700">
                <a:schemeClr val="bg1">
                  <a:alpha val="86544"/>
                </a:schemeClr>
              </a:glow>
            </a:effectLst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2930ECA-D1ED-8C1A-8438-E1432824ED35}"/>
                </a:ext>
              </a:extLst>
            </p:cNvPr>
            <p:cNvCxnSpPr>
              <a:cxnSpLocks/>
            </p:cNvCxnSpPr>
            <p:nvPr/>
          </p:nvCxnSpPr>
          <p:spPr>
            <a:xfrm>
              <a:off x="7012429" y="2832939"/>
              <a:ext cx="0" cy="1196136"/>
            </a:xfrm>
            <a:prstGeom prst="straightConnector1">
              <a:avLst/>
            </a:prstGeom>
            <a:noFill/>
            <a:ln w="15875" cap="flat" cmpd="sng" algn="ctr">
              <a:solidFill>
                <a:srgbClr val="C812BD"/>
              </a:solidFill>
              <a:prstDash val="solid"/>
              <a:miter lim="800000"/>
              <a:headEnd type="triangle" w="lg" len="med"/>
              <a:tailEnd type="triangle" w="lg" len="med"/>
            </a:ln>
            <a:effectLst>
              <a:glow rad="12700">
                <a:schemeClr val="bg1">
                  <a:alpha val="86544"/>
                </a:schemeClr>
              </a:glow>
            </a:effectLst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1537F64-C8F8-3F77-F318-42A6B82809EB}"/>
                </a:ext>
              </a:extLst>
            </p:cNvPr>
            <p:cNvCxnSpPr>
              <a:cxnSpLocks/>
            </p:cNvCxnSpPr>
            <p:nvPr/>
          </p:nvCxnSpPr>
          <p:spPr>
            <a:xfrm>
              <a:off x="6943728" y="2845358"/>
              <a:ext cx="604659" cy="0"/>
            </a:xfrm>
            <a:prstGeom prst="line">
              <a:avLst/>
            </a:prstGeom>
            <a:noFill/>
            <a:ln w="15875" cap="flat" cmpd="sng" algn="ctr">
              <a:solidFill>
                <a:srgbClr val="E7E6E6">
                  <a:lumMod val="50000"/>
                </a:srgbClr>
              </a:solidFill>
              <a:prstDash val="sysDash"/>
              <a:miter lim="800000"/>
            </a:ln>
            <a:effectLst/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1FF624-9001-E9E1-915E-A97B6E256D51}"/>
                </a:ext>
              </a:extLst>
            </p:cNvPr>
            <p:cNvSpPr txBox="1"/>
            <p:nvPr/>
          </p:nvSpPr>
          <p:spPr>
            <a:xfrm rot="16200000">
              <a:off x="7022525" y="2401993"/>
              <a:ext cx="498556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16.9x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AB2CDB-98BA-7489-9D40-126617042E9E}"/>
                </a:ext>
              </a:extLst>
            </p:cNvPr>
            <p:cNvSpPr txBox="1"/>
            <p:nvPr/>
          </p:nvSpPr>
          <p:spPr>
            <a:xfrm rot="16200000">
              <a:off x="6764177" y="2400641"/>
              <a:ext cx="485432" cy="24622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C812B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34.0x</a:t>
              </a:r>
              <a:endParaRPr kumimoji="0" lang="en-CH" sz="14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6556855-5E41-7062-9B04-972FD1F6EEBB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2" name="Arrow: Chevron 42">
              <a:extLst>
                <a:ext uri="{FF2B5EF4-FFF2-40B4-BE49-F238E27FC236}">
                  <a16:creationId xmlns:a16="http://schemas.microsoft.com/office/drawing/2014/main" id="{BBDD33BD-A928-56E1-AA64-0F04433E2917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3" name="Arrow: Chevron 43">
              <a:extLst>
                <a:ext uri="{FF2B5EF4-FFF2-40B4-BE49-F238E27FC236}">
                  <a16:creationId xmlns:a16="http://schemas.microsoft.com/office/drawing/2014/main" id="{70566E2D-48BE-9100-A711-1C6B7EA6722C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4" name="Arrow: Chevron 45">
              <a:extLst>
                <a:ext uri="{FF2B5EF4-FFF2-40B4-BE49-F238E27FC236}">
                  <a16:creationId xmlns:a16="http://schemas.microsoft.com/office/drawing/2014/main" id="{A6CE1D28-1A30-C25F-DE1D-44E8C9EA41CA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5" name="Arrow: Chevron 46">
              <a:extLst>
                <a:ext uri="{FF2B5EF4-FFF2-40B4-BE49-F238E27FC236}">
                  <a16:creationId xmlns:a16="http://schemas.microsoft.com/office/drawing/2014/main" id="{D5D44DBA-9929-2E84-219D-B02A531056BF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9F24B66-85C9-1048-61D8-E89FAC861DBC}"/>
              </a:ext>
            </a:extLst>
          </p:cNvPr>
          <p:cNvSpPr txBox="1"/>
          <p:nvPr/>
        </p:nvSpPr>
        <p:spPr>
          <a:xfrm>
            <a:off x="8089666" y="3503159"/>
            <a:ext cx="58477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0" rtlCol="0">
            <a:spAutoFit/>
          </a:bodyPr>
          <a:lstStyle/>
          <a:p>
            <a:r>
              <a:rPr lang="en-CH" b="1" dirty="0"/>
              <a:t>SAGe</a:t>
            </a:r>
          </a:p>
        </p:txBody>
      </p:sp>
    </p:spTree>
    <p:extLst>
      <p:ext uri="{BB962C8B-B14F-4D97-AF65-F5344CB8AC3E}">
        <p14:creationId xmlns:p14="http://schemas.microsoft.com/office/powerpoint/2010/main" val="22016290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77151-4E06-459C-4C70-8C93408E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Compression Ratio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778F16-BE04-1604-7148-7980813F301E}"/>
              </a:ext>
            </a:extLst>
          </p:cNvPr>
          <p:cNvSpPr/>
          <p:nvPr/>
        </p:nvSpPr>
        <p:spPr>
          <a:xfrm>
            <a:off x="0" y="1838192"/>
            <a:ext cx="9144000" cy="107806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2.9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× better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average compression ratio than </a:t>
            </a:r>
            <a:br>
              <a:rPr lang="en-GB" sz="2400" b="1" kern="0" dirty="0">
                <a:solidFill>
                  <a:prstClr val="black"/>
                </a:solidFill>
                <a:latin typeface="Corbel" panose="020B0503020204020204" pitchFamily="34" charset="0"/>
              </a:rPr>
            </a:b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C812B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general-purpose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baseline</a:t>
            </a: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35CBA-ED7C-00AC-69E0-64E361ED2841}"/>
              </a:ext>
            </a:extLst>
          </p:cNvPr>
          <p:cNvSpPr/>
          <p:nvPr/>
        </p:nvSpPr>
        <p:spPr>
          <a:xfrm>
            <a:off x="0" y="3971500"/>
            <a:ext cx="9144000" cy="1405943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rgbClr val="629B3C"/>
                </a:solidFill>
                <a:latin typeface="Corbel" panose="020B0503020204020204" pitchFamily="34" charset="0"/>
              </a:rPr>
              <a:t>C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629B3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omparable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compression ratio to </a:t>
            </a:r>
            <a:b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ED7D3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genomics-specific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baseline </a:t>
            </a:r>
            <a:b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(with a modest 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4.6</a:t>
            </a:r>
            <a:r>
              <a:rPr kumimoji="0" lang="en-GB" sz="24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% average reduction)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80DDE1-C52F-6939-E911-C837DB9FF984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10" name="Arrow: Chevron 42">
              <a:extLst>
                <a:ext uri="{FF2B5EF4-FFF2-40B4-BE49-F238E27FC236}">
                  <a16:creationId xmlns:a16="http://schemas.microsoft.com/office/drawing/2014/main" id="{00F44CBD-196E-20C8-648E-5FF2D95232DD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11" name="Arrow: Chevron 43">
              <a:extLst>
                <a:ext uri="{FF2B5EF4-FFF2-40B4-BE49-F238E27FC236}">
                  <a16:creationId xmlns:a16="http://schemas.microsoft.com/office/drawing/2014/main" id="{17E183E8-CE4D-BF78-4F8E-A182E42DDA64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12" name="Arrow: Chevron 45">
              <a:extLst>
                <a:ext uri="{FF2B5EF4-FFF2-40B4-BE49-F238E27FC236}">
                  <a16:creationId xmlns:a16="http://schemas.microsoft.com/office/drawing/2014/main" id="{59511F6D-62C7-636D-610D-464EE481219E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3" name="Arrow: Chevron 46">
              <a:extLst>
                <a:ext uri="{FF2B5EF4-FFF2-40B4-BE49-F238E27FC236}">
                  <a16:creationId xmlns:a16="http://schemas.microsoft.com/office/drawing/2014/main" id="{B6D7325E-AE17-4062-62CE-865F8A5BF9A5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02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F0B-17AA-4B4A-B19A-F926192A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00586-A889-A3F3-C9B3-D08CDD4F0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GB" sz="2400" dirty="0"/>
              <a:t>Based on </a:t>
            </a:r>
            <a:r>
              <a:rPr lang="en-GB" sz="2400" b="1" dirty="0">
                <a:solidFill>
                  <a:srgbClr val="1982C3"/>
                </a:solidFill>
              </a:rPr>
              <a:t>Synthesis</a:t>
            </a:r>
            <a:r>
              <a:rPr lang="en-GB" sz="2400" dirty="0"/>
              <a:t> of </a:t>
            </a:r>
            <a:r>
              <a:rPr lang="en-GB" sz="2400" b="1" dirty="0">
                <a:solidFill>
                  <a:srgbClr val="1982C3"/>
                </a:solidFill>
              </a:rPr>
              <a:t>SAGe’s</a:t>
            </a:r>
            <a:r>
              <a:rPr lang="en-GB" sz="2400" b="1" dirty="0">
                <a:solidFill>
                  <a:schemeClr val="accent5"/>
                </a:solidFill>
              </a:rPr>
              <a:t> </a:t>
            </a:r>
            <a:r>
              <a:rPr lang="en-GB" sz="2400" b="1" dirty="0">
                <a:solidFill>
                  <a:srgbClr val="1A82C4"/>
                </a:solidFill>
              </a:rPr>
              <a:t>hardware units</a:t>
            </a:r>
            <a:r>
              <a:rPr lang="en-GB" sz="2400" dirty="0">
                <a:solidFill>
                  <a:srgbClr val="1A82C4"/>
                </a:solidFill>
              </a:rPr>
              <a:t> </a:t>
            </a:r>
            <a:r>
              <a:rPr lang="en-GB" sz="2400" dirty="0"/>
              <a:t>using the Synopsys Design Compiler @ 22nm technology node</a:t>
            </a:r>
          </a:p>
          <a:p>
            <a:pPr marL="0" indent="0">
              <a:spcAft>
                <a:spcPts val="2000"/>
              </a:spcAft>
              <a:buNone/>
            </a:pP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BC68F8-371D-D81B-6B31-E09C281DD947}"/>
              </a:ext>
            </a:extLst>
          </p:cNvPr>
          <p:cNvGraphicFramePr>
            <a:graphicFrameLocks noGrp="1"/>
          </p:cNvGraphicFramePr>
          <p:nvPr/>
        </p:nvGraphicFramePr>
        <p:xfrm>
          <a:off x="489397" y="2138418"/>
          <a:ext cx="8165206" cy="2260145"/>
        </p:xfrm>
        <a:graphic>
          <a:graphicData uri="http://schemas.openxmlformats.org/drawingml/2006/table">
            <a:tbl>
              <a:tblPr/>
              <a:tblGrid>
                <a:gridCol w="2859110">
                  <a:extLst>
                    <a:ext uri="{9D8B030D-6E8A-4147-A177-3AD203B41FA5}">
                      <a16:colId xmlns:a16="http://schemas.microsoft.com/office/drawing/2014/main" val="123597305"/>
                    </a:ext>
                  </a:extLst>
                </a:gridCol>
                <a:gridCol w="2009104">
                  <a:extLst>
                    <a:ext uri="{9D8B030D-6E8A-4147-A177-3AD203B41FA5}">
                      <a16:colId xmlns:a16="http://schemas.microsoft.com/office/drawing/2014/main" val="3494495105"/>
                    </a:ext>
                  </a:extLst>
                </a:gridCol>
                <a:gridCol w="1777285">
                  <a:extLst>
                    <a:ext uri="{9D8B030D-6E8A-4147-A177-3AD203B41FA5}">
                      <a16:colId xmlns:a16="http://schemas.microsoft.com/office/drawing/2014/main" val="2405678777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4092833312"/>
                    </a:ext>
                  </a:extLst>
                </a:gridCol>
              </a:tblGrid>
              <a:tr h="4842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79441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Comparator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0.000045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0.014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83855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Read Construction Unit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0.000017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0.023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92525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Double Registers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0.00020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0.035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99651"/>
                  </a:ext>
                </a:extLst>
              </a:tr>
              <a:tr h="3224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Control Unit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u="none" strike="noStrike" dirty="0">
                          <a:effectLst/>
                          <a:latin typeface="Corbel" panose="020B0503020204020204" pitchFamily="34" charset="0"/>
                        </a:rPr>
                        <a:t>1 per channel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0.000029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0.025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ysClr val="window" lastClr="FFFFFF"/>
                      </a:solidFill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369179"/>
                  </a:ext>
                </a:extLst>
              </a:tr>
              <a:tr h="4861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GB" sz="2000" i="1" u="none" strike="noStrike" dirty="0"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  <a:endParaRPr lang="en-GB" sz="2000" b="0" i="1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Corbel" panose="020B0503020204020204" pitchFamily="34" charset="0"/>
                        </a:rPr>
                        <a:t>-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19050" marB="1905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u="none" strike="noStrike" dirty="0">
                          <a:effectLst/>
                          <a:latin typeface="+mn-lt"/>
                        </a:rPr>
                        <a:t>0.002</a:t>
                      </a:r>
                      <a:endParaRPr lang="en-CH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CH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192">
                        <a:alpha val="2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6759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07DE883-DCFF-4221-7BAB-96D8CCE18096}"/>
              </a:ext>
            </a:extLst>
          </p:cNvPr>
          <p:cNvSpPr/>
          <p:nvPr/>
        </p:nvSpPr>
        <p:spPr>
          <a:xfrm>
            <a:off x="0" y="4930346"/>
            <a:ext cx="9144000" cy="1064558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tIns="0" bIns="10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SAGe’s hardware units consume small area and power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3F7B796-F71D-B24A-E781-03F3B5F8D847}"/>
              </a:ext>
            </a:extLst>
          </p:cNvPr>
          <p:cNvSpPr/>
          <p:nvPr/>
        </p:nvSpPr>
        <p:spPr>
          <a:xfrm flipV="1">
            <a:off x="297313" y="3899009"/>
            <a:ext cx="8549374" cy="502277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15D971-74A8-957A-51FA-45FA8FF02430}"/>
              </a:ext>
            </a:extLst>
          </p:cNvPr>
          <p:cNvGrpSpPr/>
          <p:nvPr/>
        </p:nvGrpSpPr>
        <p:grpSpPr>
          <a:xfrm>
            <a:off x="1872893" y="6552384"/>
            <a:ext cx="6071596" cy="268284"/>
            <a:chOff x="2060011" y="6449365"/>
            <a:chExt cx="4267776" cy="268284"/>
          </a:xfrm>
        </p:grpSpPr>
        <p:sp>
          <p:nvSpPr>
            <p:cNvPr id="5" name="Arrow: Chevron 42">
              <a:extLst>
                <a:ext uri="{FF2B5EF4-FFF2-40B4-BE49-F238E27FC236}">
                  <a16:creationId xmlns:a16="http://schemas.microsoft.com/office/drawing/2014/main" id="{C106713F-D5C5-2450-F254-CDFFF1770B74}"/>
                </a:ext>
              </a:extLst>
            </p:cNvPr>
            <p:cNvSpPr/>
            <p:nvPr/>
          </p:nvSpPr>
          <p:spPr>
            <a:xfrm>
              <a:off x="2060011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 err="1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GenStore</a:t>
              </a:r>
              <a:endParaRPr lang="en-US" sz="1200" dirty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Quire Sans" panose="020B0502040400020003" pitchFamily="34" charset="0"/>
              </a:endParaRPr>
            </a:p>
          </p:txBody>
        </p:sp>
        <p:sp>
          <p:nvSpPr>
            <p:cNvPr id="7" name="Arrow: Chevron 43">
              <a:extLst>
                <a:ext uri="{FF2B5EF4-FFF2-40B4-BE49-F238E27FC236}">
                  <a16:creationId xmlns:a16="http://schemas.microsoft.com/office/drawing/2014/main" id="{6B56EE94-9A13-0CEC-4EA2-3AF8F7B680FC}"/>
                </a:ext>
              </a:extLst>
            </p:cNvPr>
            <p:cNvSpPr/>
            <p:nvPr/>
          </p:nvSpPr>
          <p:spPr>
            <a:xfrm>
              <a:off x="3089287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MegIS</a:t>
              </a:r>
            </a:p>
          </p:txBody>
        </p:sp>
        <p:sp>
          <p:nvSpPr>
            <p:cNvPr id="8" name="Arrow: Chevron 45">
              <a:extLst>
                <a:ext uri="{FF2B5EF4-FFF2-40B4-BE49-F238E27FC236}">
                  <a16:creationId xmlns:a16="http://schemas.microsoft.com/office/drawing/2014/main" id="{827CCE81-EE96-D28C-1B41-7F080BAB2FFE}"/>
                </a:ext>
              </a:extLst>
            </p:cNvPr>
            <p:cNvSpPr/>
            <p:nvPr/>
          </p:nvSpPr>
          <p:spPr>
            <a:xfrm>
              <a:off x="4118563" y="6449365"/>
              <a:ext cx="1179948" cy="268284"/>
            </a:xfrm>
            <a:prstGeom prst="chevron">
              <a:avLst/>
            </a:prstGeom>
            <a:solidFill>
              <a:srgbClr val="E8E6E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GRAINS</a:t>
              </a:r>
            </a:p>
          </p:txBody>
        </p:sp>
        <p:sp>
          <p:nvSpPr>
            <p:cNvPr id="11" name="Arrow: Chevron 46">
              <a:extLst>
                <a:ext uri="{FF2B5EF4-FFF2-40B4-BE49-F238E27FC236}">
                  <a16:creationId xmlns:a16="http://schemas.microsoft.com/office/drawing/2014/main" id="{C9F6E610-6893-2E21-CEF0-7F32BEB19167}"/>
                </a:ext>
              </a:extLst>
            </p:cNvPr>
            <p:cNvSpPr/>
            <p:nvPr/>
          </p:nvSpPr>
          <p:spPr>
            <a:xfrm>
              <a:off x="5147839" y="6449365"/>
              <a:ext cx="1179948" cy="268284"/>
            </a:xfrm>
            <a:prstGeom prst="chevron">
              <a:avLst/>
            </a:prstGeom>
            <a:solidFill>
              <a:srgbClr val="A6A6A6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lnSpc>
                  <a:spcPct val="90000"/>
                </a:lnSpc>
                <a:spcBef>
                  <a:spcPts val="750"/>
                </a:spcBef>
              </a:pPr>
              <a:r>
                <a:rPr lang="en-US" sz="1200" b="1" dirty="0">
                  <a:solidFill>
                    <a:schemeClr val="tx1"/>
                  </a:solidFill>
                  <a:latin typeface="Avenir Next" panose="020B0503020202020204" pitchFamily="34" charset="0"/>
                  <a:ea typeface="Verdana" panose="020B0604030504040204" pitchFamily="34" charset="0"/>
                  <a:cs typeface="Quire Sans" panose="020B0502040400020003" pitchFamily="34" charset="0"/>
                </a:rPr>
                <a:t>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71576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D1CE-0342-B36F-6FF6-F1B9B3FD0AFB}"/>
              </a:ext>
            </a:extLst>
          </p:cNvPr>
          <p:cNvSpPr txBox="1"/>
          <p:nvPr/>
        </p:nvSpPr>
        <p:spPr>
          <a:xfrm>
            <a:off x="5551012" y="2200407"/>
            <a:ext cx="3470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7A62E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MegIS </a:t>
            </a:r>
            <a:r>
              <a:rPr kumimoji="0" lang="en-US" sz="2200" b="1" i="0" u="none" strike="noStrike" kern="1200" cap="none" spc="0" normalizeH="0" baseline="30000" noProof="0" dirty="0">
                <a:ln>
                  <a:noFill/>
                </a:ln>
                <a:solidFill>
                  <a:srgbClr val="7A62E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[ISCA’24]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A62E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Cooperative in-storage processing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A62E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metagenomic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analysis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5931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8019F-26D2-AA9C-914B-4EF8F0E80BBE}"/>
              </a:ext>
            </a:extLst>
          </p:cNvPr>
          <p:cNvSpPr txBox="1"/>
          <p:nvPr/>
        </p:nvSpPr>
        <p:spPr>
          <a:xfrm>
            <a:off x="1707742" y="3191062"/>
            <a:ext cx="54568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224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GRAINS </a:t>
            </a:r>
            <a:r>
              <a:rPr kumimoji="0" lang="en-US" sz="2200" b="1" i="0" u="none" strike="noStrike" kern="1200" cap="none" spc="0" normalizeH="0" baseline="30000" noProof="0" dirty="0">
                <a:ln>
                  <a:noFill/>
                </a:ln>
                <a:solidFill>
                  <a:srgbClr val="E224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[ISCA’26]</a:t>
            </a:r>
            <a:br>
              <a:rPr kumimoji="0" lang="en-US" sz="2200" b="0" i="0" u="none" strike="noStrike" kern="1200" cap="none" spc="0" normalizeH="0" baseline="3000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Storage-aware algorithm-architecture co-design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224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graph-based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(meta)genomic analyses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2247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 descr="Badge with solid fill">
            <a:extLst>
              <a:ext uri="{FF2B5EF4-FFF2-40B4-BE49-F238E27FC236}">
                <a16:creationId xmlns:a16="http://schemas.microsoft.com/office/drawing/2014/main" id="{56F328A7-9081-2278-DE84-592EECAC8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8948" y="2162166"/>
            <a:ext cx="479041" cy="479041"/>
          </a:xfrm>
          <a:prstGeom prst="rect">
            <a:avLst/>
          </a:prstGeom>
        </p:spPr>
      </p:pic>
      <p:pic>
        <p:nvPicPr>
          <p:cNvPr id="15" name="Graphic 14" descr="Badge 4 with solid fill">
            <a:extLst>
              <a:ext uri="{FF2B5EF4-FFF2-40B4-BE49-F238E27FC236}">
                <a16:creationId xmlns:a16="http://schemas.microsoft.com/office/drawing/2014/main" id="{EB0BEA2A-1D68-5DC4-DF7E-6BB166333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9542" y="5235430"/>
            <a:ext cx="479041" cy="479041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57427C11-5886-D0C2-862D-A3D657888F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9039" y="3153229"/>
            <a:ext cx="479042" cy="4790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0C5065-C3DF-5145-3982-6856E72456E1}"/>
              </a:ext>
            </a:extLst>
          </p:cNvPr>
          <p:cNvSpPr txBox="1"/>
          <p:nvPr/>
        </p:nvSpPr>
        <p:spPr>
          <a:xfrm>
            <a:off x="225831" y="2205016"/>
            <a:ext cx="3203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GenStore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30000" noProof="0" dirty="0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[ASPLOS’22]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In-storage filtering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A860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genomic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analysis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A62E7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18" name="Graphic 17" descr="Badge 1 with solid fill">
            <a:extLst>
              <a:ext uri="{FF2B5EF4-FFF2-40B4-BE49-F238E27FC236}">
                <a16:creationId xmlns:a16="http://schemas.microsoft.com/office/drawing/2014/main" id="{CFCDD6D9-4EF2-8EC6-0954-CE373A24C3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098" y="2178309"/>
            <a:ext cx="479041" cy="4790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E074D43-B93E-458F-70BD-9347FCD52981}"/>
              </a:ext>
            </a:extLst>
          </p:cNvPr>
          <p:cNvSpPr txBox="1"/>
          <p:nvPr/>
        </p:nvSpPr>
        <p:spPr>
          <a:xfrm>
            <a:off x="2715365" y="5287603"/>
            <a:ext cx="39485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SAGe </a:t>
            </a:r>
            <a:r>
              <a:rPr kumimoji="0" lang="en-US" sz="2200" b="1" i="0" u="none" strike="noStrike" kern="1200" cap="none" spc="0" normalizeH="0" baseline="3000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[HPCA’26]</a:t>
            </a:r>
            <a:r>
              <a:rPr kumimoji="0" lang="en-US" sz="2200" b="0" i="0" u="none" strike="noStrike" kern="1200" cap="none" spc="0" normalizeH="0" baseline="30000" noProof="0" dirty="0">
                <a:ln>
                  <a:noFill/>
                </a:ln>
                <a:solidFill>
                  <a:srgbClr val="E224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2247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Algorithm-architecture co-design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1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1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sequence data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2247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FAC4B0-1667-A339-A035-424751751D45}"/>
              </a:ext>
            </a:extLst>
          </p:cNvPr>
          <p:cNvGrpSpPr/>
          <p:nvPr/>
        </p:nvGrpSpPr>
        <p:grpSpPr>
          <a:xfrm>
            <a:off x="302533" y="1288738"/>
            <a:ext cx="8538933" cy="923330"/>
            <a:chOff x="302533" y="1288738"/>
            <a:chExt cx="8538933" cy="92333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68A8C51-7BB9-06B1-B46F-35CE216D9BC7}"/>
                </a:ext>
              </a:extLst>
            </p:cNvPr>
            <p:cNvSpPr/>
            <p:nvPr/>
          </p:nvSpPr>
          <p:spPr>
            <a:xfrm>
              <a:off x="302533" y="1364278"/>
              <a:ext cx="8538933" cy="78295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     </a:t>
              </a:r>
              <a:r>
                <a:rPr kumimoji="0" lang="en-GB" sz="22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analyze</a:t>
              </a:r>
              <a:r>
                <a:rPr kumimoji="0" lang="en-GB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genomic and metagenomic data </a:t>
              </a: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4A99D1-8136-35B3-48F4-A496379FF520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⓵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D670D6-F9BA-E397-3B69-71A444DB558A}"/>
              </a:ext>
            </a:extLst>
          </p:cNvPr>
          <p:cNvGrpSpPr/>
          <p:nvPr/>
        </p:nvGrpSpPr>
        <p:grpSpPr>
          <a:xfrm>
            <a:off x="319124" y="4253957"/>
            <a:ext cx="8538932" cy="929957"/>
            <a:chOff x="302534" y="2296206"/>
            <a:chExt cx="8538932" cy="929957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300372F1-ABC7-A9A0-9D9C-47A9DA40F421}"/>
                </a:ext>
              </a:extLst>
            </p:cNvPr>
            <p:cNvSpPr/>
            <p:nvPr/>
          </p:nvSpPr>
          <p:spPr>
            <a:xfrm>
              <a:off x="302534" y="2315890"/>
              <a:ext cx="8538932" cy="910273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Ins="9000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200" b="1" i="1" u="none" strike="noStrike" kern="1200" cap="none" spc="0" normalizeH="0" baseline="0" noProof="0" dirty="0">
                <a:ln>
                  <a:noFill/>
                </a:ln>
                <a:solidFill>
                  <a:srgbClr val="1D99E9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  enable </a:t>
              </a: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highly-compressed storage</a:t>
              </a: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7A62E7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</a:t>
              </a:r>
              <a:r>
                <a:rPr kumimoji="0" lang="en-GB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and </a:t>
              </a: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high-performance access </a:t>
              </a:r>
              <a:b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629B3C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</a:br>
              <a:r>
                <a:rPr kumimoji="0" lang="en-GB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629B3C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</a:t>
              </a:r>
              <a:r>
                <a:rPr kumimoji="0" lang="en-GB" sz="2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of large-scale sequence data</a:t>
              </a:r>
              <a:endParaRPr kumimoji="0" lang="en-GB" sz="2200" b="0" i="1" u="none" strike="noStrike" kern="1200" cap="none" spc="0" normalizeH="0" baseline="0" noProof="0" dirty="0">
                <a:ln>
                  <a:noFill/>
                </a:ln>
                <a:solidFill>
                  <a:srgbClr val="1D99E9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457200" marR="0" lvl="0" indent="-4572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GB" sz="2200" b="1" i="1" u="none" strike="noStrike" kern="1200" cap="none" spc="0" normalizeH="0" baseline="0" noProof="0" dirty="0">
                <a:ln>
                  <a:noFill/>
                </a:ln>
                <a:solidFill>
                  <a:srgbClr val="1D99E9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BB470D-F6A0-0E7B-DB9E-815C92BB15DB}"/>
                </a:ext>
              </a:extLst>
            </p:cNvPr>
            <p:cNvSpPr txBox="1"/>
            <p:nvPr/>
          </p:nvSpPr>
          <p:spPr>
            <a:xfrm>
              <a:off x="350553" y="2296206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H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1658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28487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F266D56-E565-2CC9-9C43-02FA65D4464E}"/>
              </a:ext>
            </a:extLst>
          </p:cNvPr>
          <p:cNvGrpSpPr/>
          <p:nvPr/>
        </p:nvGrpSpPr>
        <p:grpSpPr>
          <a:xfrm>
            <a:off x="302533" y="1288738"/>
            <a:ext cx="8538933" cy="1502470"/>
            <a:chOff x="302533" y="1288738"/>
            <a:chExt cx="8538933" cy="150247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628EC759-8E70-786D-3B88-E9F70C1A3527}"/>
                </a:ext>
              </a:extLst>
            </p:cNvPr>
            <p:cNvSpPr/>
            <p:nvPr/>
          </p:nvSpPr>
          <p:spPr>
            <a:xfrm>
              <a:off x="302533" y="1364278"/>
              <a:ext cx="8538933" cy="1426930"/>
            </a:xfrm>
            <a:prstGeom prst="roundRect">
              <a:avLst>
                <a:gd name="adj" fmla="val 9678"/>
              </a:avLst>
            </a:prstGeom>
            <a:solidFill>
              <a:srgbClr val="C5D7FD">
                <a:alpha val="5333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bIns="0" rtlCol="0" anchor="t"/>
            <a:lstStyle/>
            <a:p>
              <a:pPr algn="ctr">
                <a:lnSpc>
                  <a:spcPct val="100000"/>
                </a:lnSpc>
              </a:pP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           </a:t>
              </a:r>
              <a:r>
                <a:rPr lang="en-GB" sz="2200" b="1" i="1" dirty="0" err="1">
                  <a:solidFill>
                    <a:srgbClr val="1658FF"/>
                  </a:solidFill>
                  <a:latin typeface="Corbel" panose="020B0503020204020204" pitchFamily="34" charset="0"/>
                </a:rPr>
                <a:t>analyze</a:t>
              </a:r>
              <a:r>
                <a:rPr lang="en-GB" sz="22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genomic and metagenomic data </a:t>
              </a:r>
              <a:r>
                <a:rPr lang="en-GB" sz="2200" b="1" i="1" dirty="0">
                  <a:solidFill>
                    <a:srgbClr val="1658FF"/>
                  </a:solidFill>
                  <a:latin typeface="Corbel" panose="020B0503020204020204" pitchFamily="34" charset="0"/>
                </a:rPr>
                <a:t>inside the storage system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F31F5F-343A-B844-5BF7-FF0CD762A241}"/>
                </a:ext>
              </a:extLst>
            </p:cNvPr>
            <p:cNvSpPr txBox="1"/>
            <p:nvPr/>
          </p:nvSpPr>
          <p:spPr>
            <a:xfrm>
              <a:off x="350553" y="1288738"/>
              <a:ext cx="5548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sz="5400" dirty="0">
                  <a:solidFill>
                    <a:srgbClr val="1658FF"/>
                  </a:solidFill>
                </a:rPr>
                <a:t>⓵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EB966B-06CB-EB9B-FB73-F9B6E60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3FD5-B68E-E92A-FDC8-905B9EDE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44950"/>
            <a:ext cx="8798061" cy="782950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i="1" dirty="0"/>
              <a:t>By designing customized </a:t>
            </a:r>
            <a:r>
              <a:rPr lang="en-GB" sz="2400" b="1" i="1" dirty="0">
                <a:solidFill>
                  <a:srgbClr val="1658FF"/>
                </a:solidFill>
              </a:rPr>
              <a:t>storage-centric systems </a:t>
            </a:r>
            <a:r>
              <a:rPr lang="en-GB" sz="2400" i="1" dirty="0"/>
              <a:t>that efficiently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82366A-6D61-0D72-C4F9-84183B86C9AA}"/>
              </a:ext>
            </a:extLst>
          </p:cNvPr>
          <p:cNvSpPr/>
          <p:nvPr/>
        </p:nvSpPr>
        <p:spPr>
          <a:xfrm>
            <a:off x="302534" y="2995452"/>
            <a:ext cx="8538932" cy="1391342"/>
          </a:xfrm>
          <a:prstGeom prst="roundRect">
            <a:avLst>
              <a:gd name="adj" fmla="val 9678"/>
            </a:avLst>
          </a:prstGeom>
          <a:solidFill>
            <a:srgbClr val="C5D7FD">
              <a:alpha val="5333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90000" bIns="0" rtlCol="0" anchor="t"/>
          <a:lstStyle/>
          <a:p>
            <a:pPr algn="ctr"/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        enable </a:t>
            </a: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highly-compressed storage</a:t>
            </a:r>
            <a:r>
              <a:rPr lang="en-GB" sz="2200" b="1" i="1" dirty="0">
                <a:solidFill>
                  <a:srgbClr val="7A62E7"/>
                </a:solidFill>
                <a:latin typeface="Corbel" panose="020B0503020204020204" pitchFamily="34" charset="0"/>
              </a:rPr>
              <a:t> </a:t>
            </a:r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and </a:t>
            </a:r>
            <a:r>
              <a:rPr lang="en-GB" sz="2200" b="1" i="1" dirty="0">
                <a:solidFill>
                  <a:srgbClr val="1658FF"/>
                </a:solidFill>
                <a:latin typeface="Corbel" panose="020B0503020204020204" pitchFamily="34" charset="0"/>
              </a:rPr>
              <a:t>high-performance access </a:t>
            </a:r>
            <a:br>
              <a:rPr lang="en-GB" sz="2200" b="1" i="1" dirty="0">
                <a:solidFill>
                  <a:srgbClr val="629B3C"/>
                </a:solidFill>
                <a:latin typeface="Corbel" panose="020B0503020204020204" pitchFamily="34" charset="0"/>
              </a:rPr>
            </a:br>
            <a:r>
              <a:rPr lang="en-GB" sz="2200" i="1" dirty="0">
                <a:solidFill>
                  <a:schemeClr val="tx1"/>
                </a:solidFill>
                <a:latin typeface="Corbel" panose="020B0503020204020204" pitchFamily="34" charset="0"/>
              </a:rPr>
              <a:t>of large-scale sequence data</a:t>
            </a:r>
            <a:endParaRPr lang="en-GB" sz="2200" i="1" dirty="0">
              <a:solidFill>
                <a:srgbClr val="1D99E9"/>
              </a:solidFill>
              <a:latin typeface="Corbel" panose="020B0503020204020204" pitchFamily="34" charset="0"/>
            </a:endParaRPr>
          </a:p>
          <a:p>
            <a:pPr marL="457200" indent="-457200" algn="ctr">
              <a:lnSpc>
                <a:spcPct val="100000"/>
              </a:lnSpc>
              <a:buFont typeface="+mj-lt"/>
              <a:buAutoNum type="arabicParenR"/>
            </a:pPr>
            <a:endParaRPr lang="en-GB" sz="2200" b="1" i="1" dirty="0">
              <a:solidFill>
                <a:srgbClr val="1D99E9"/>
              </a:solidFill>
              <a:latin typeface="Corbel" panose="020B0503020204020204" pitchFamily="34" charset="0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AFB133E2-D29C-1108-ACFF-40E25DF13915}"/>
              </a:ext>
            </a:extLst>
          </p:cNvPr>
          <p:cNvSpPr/>
          <p:nvPr/>
        </p:nvSpPr>
        <p:spPr>
          <a:xfrm rot="10800000">
            <a:off x="4433101" y="4574438"/>
            <a:ext cx="554811" cy="291434"/>
          </a:xfrm>
          <a:prstGeom prst="triangle">
            <a:avLst/>
          </a:prstGeom>
          <a:solidFill>
            <a:srgbClr val="1048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4383D8B-EFFB-7DE5-5694-70BE5913D6D7}"/>
              </a:ext>
            </a:extLst>
          </p:cNvPr>
          <p:cNvSpPr/>
          <p:nvPr/>
        </p:nvSpPr>
        <p:spPr>
          <a:xfrm>
            <a:off x="302533" y="5070117"/>
            <a:ext cx="8538932" cy="910273"/>
          </a:xfrm>
          <a:prstGeom prst="roundRect">
            <a:avLst>
              <a:gd name="adj" fmla="val 9678"/>
            </a:avLst>
          </a:prstGeom>
          <a:solidFill>
            <a:srgbClr val="F5E6CC">
              <a:alpha val="5372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>
              <a:lnSpc>
                <a:spcPct val="100000"/>
              </a:lnSpc>
            </a:pPr>
            <a:r>
              <a:rPr lang="en-GB" sz="2400" b="1" i="1" dirty="0">
                <a:solidFill>
                  <a:srgbClr val="B8541A"/>
                </a:solidFill>
                <a:latin typeface="Corbel" panose="020B0503020204020204" pitchFamily="34" charset="0"/>
              </a:rPr>
              <a:t>we can alleviate the overheads of </a:t>
            </a:r>
            <a:br>
              <a:rPr lang="en-GB" sz="2400" b="1" i="1" dirty="0">
                <a:solidFill>
                  <a:srgbClr val="B8541A"/>
                </a:solidFill>
                <a:latin typeface="Corbel" panose="020B0503020204020204" pitchFamily="34" charset="0"/>
              </a:rPr>
            </a:br>
            <a:endParaRPr lang="en-GB" sz="2400" b="1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67C76-E51C-0D98-1961-75A13D78DC00}"/>
              </a:ext>
            </a:extLst>
          </p:cNvPr>
          <p:cNvSpPr txBox="1"/>
          <p:nvPr/>
        </p:nvSpPr>
        <p:spPr>
          <a:xfrm>
            <a:off x="3254199" y="5508470"/>
            <a:ext cx="291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computation</a:t>
            </a:r>
            <a:endParaRPr lang="en-CH" sz="2000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5D38A4-0CDE-637A-A03E-8A39B262BD44}"/>
              </a:ext>
            </a:extLst>
          </p:cNvPr>
          <p:cNvSpPr txBox="1"/>
          <p:nvPr/>
        </p:nvSpPr>
        <p:spPr>
          <a:xfrm>
            <a:off x="302533" y="5525253"/>
            <a:ext cx="1965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data movement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4321A8-75E0-0C41-350C-1EBFBF9E5CD5}"/>
              </a:ext>
            </a:extLst>
          </p:cNvPr>
          <p:cNvSpPr txBox="1"/>
          <p:nvPr/>
        </p:nvSpPr>
        <p:spPr>
          <a:xfrm>
            <a:off x="6552107" y="5469799"/>
            <a:ext cx="2006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>
                <a:solidFill>
                  <a:srgbClr val="B8541A"/>
                </a:solidFill>
                <a:latin typeface="Corbel" panose="020B0503020204020204" pitchFamily="34" charset="0"/>
              </a:rPr>
              <a:t>data preparation</a:t>
            </a:r>
            <a:endParaRPr lang="en-CH" sz="2000" i="1" dirty="0">
              <a:solidFill>
                <a:srgbClr val="B8541A"/>
              </a:solidFill>
              <a:latin typeface="Corbel" panose="020B0503020204020204" pitchFamily="34" charset="0"/>
            </a:endParaRPr>
          </a:p>
        </p:txBody>
      </p:sp>
      <p:pic>
        <p:nvPicPr>
          <p:cNvPr id="27" name="Graphic 26" descr="Badge 4 with solid fill">
            <a:extLst>
              <a:ext uri="{FF2B5EF4-FFF2-40B4-BE49-F238E27FC236}">
                <a16:creationId xmlns:a16="http://schemas.microsoft.com/office/drawing/2014/main" id="{3E76AD41-1A5C-FEFA-D193-E23FD3D21B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7087" y="3783783"/>
            <a:ext cx="479041" cy="47904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FD88C54-752F-D19A-1CFE-2405F7209B3B}"/>
              </a:ext>
            </a:extLst>
          </p:cNvPr>
          <p:cNvSpPr txBox="1"/>
          <p:nvPr/>
        </p:nvSpPr>
        <p:spPr>
          <a:xfrm>
            <a:off x="4313950" y="3802449"/>
            <a:ext cx="983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</a:rPr>
              <a:t>SAGe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E2247D"/>
                </a:solidFill>
                <a:effectLst/>
                <a:uLnTx/>
                <a:uFillTx/>
              </a:rPr>
              <a:t>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E2247C"/>
              </a:solidFill>
              <a:effectLst/>
              <a:uLnTx/>
              <a:uFillTx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4BA7E59-C975-0703-1E87-5559F8665AB9}"/>
              </a:ext>
            </a:extLst>
          </p:cNvPr>
          <p:cNvGrpSpPr/>
          <p:nvPr/>
        </p:nvGrpSpPr>
        <p:grpSpPr>
          <a:xfrm>
            <a:off x="4087768" y="2217970"/>
            <a:ext cx="1322635" cy="479041"/>
            <a:chOff x="3726271" y="2011906"/>
            <a:chExt cx="1322635" cy="47904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191FAB-DDF5-D9A1-1553-6B9CA63B6F70}"/>
                </a:ext>
              </a:extLst>
            </p:cNvPr>
            <p:cNvSpPr txBox="1"/>
            <p:nvPr/>
          </p:nvSpPr>
          <p:spPr>
            <a:xfrm>
              <a:off x="4135337" y="2035983"/>
              <a:ext cx="9135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A62E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MegIS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5931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" name="Graphic 30" descr="Badge with solid fill">
              <a:extLst>
                <a:ext uri="{FF2B5EF4-FFF2-40B4-BE49-F238E27FC236}">
                  <a16:creationId xmlns:a16="http://schemas.microsoft.com/office/drawing/2014/main" id="{9A4DACEC-6973-064F-307D-AD0284C6FB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26271" y="2011906"/>
              <a:ext cx="479041" cy="47904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D66E07-874D-9F39-8235-7C10D1D954F2}"/>
              </a:ext>
            </a:extLst>
          </p:cNvPr>
          <p:cNvGrpSpPr/>
          <p:nvPr/>
        </p:nvGrpSpPr>
        <p:grpSpPr>
          <a:xfrm>
            <a:off x="7236716" y="2217969"/>
            <a:ext cx="1556054" cy="479042"/>
            <a:chOff x="7107926" y="2011905"/>
            <a:chExt cx="1556054" cy="47904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F5AB0B-A1E5-1527-40B6-0714D58BAAD6}"/>
                </a:ext>
              </a:extLst>
            </p:cNvPr>
            <p:cNvSpPr txBox="1"/>
            <p:nvPr/>
          </p:nvSpPr>
          <p:spPr>
            <a:xfrm>
              <a:off x="7447847" y="2035983"/>
              <a:ext cx="12161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2247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GRAINS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2247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Graphic 31" descr="Badge 3 with solid fill">
              <a:extLst>
                <a:ext uri="{FF2B5EF4-FFF2-40B4-BE49-F238E27FC236}">
                  <a16:creationId xmlns:a16="http://schemas.microsoft.com/office/drawing/2014/main" id="{A46CABDA-A96D-5222-D25B-DAAA16A9EA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07926" y="2011905"/>
              <a:ext cx="479042" cy="47904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471D95-A5B8-A9B1-231F-68C15CED7521}"/>
              </a:ext>
            </a:extLst>
          </p:cNvPr>
          <p:cNvGrpSpPr/>
          <p:nvPr/>
        </p:nvGrpSpPr>
        <p:grpSpPr>
          <a:xfrm>
            <a:off x="490347" y="2217970"/>
            <a:ext cx="1771109" cy="479041"/>
            <a:chOff x="683532" y="2011906"/>
            <a:chExt cx="1771109" cy="4790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89DD95-D15F-5F55-66FD-D6E5CA4B01A0}"/>
                </a:ext>
              </a:extLst>
            </p:cNvPr>
            <p:cNvSpPr txBox="1"/>
            <p:nvPr/>
          </p:nvSpPr>
          <p:spPr>
            <a:xfrm>
              <a:off x="1088086" y="2035983"/>
              <a:ext cx="13665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8607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GenStore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A62E7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pic>
          <p:nvPicPr>
            <p:cNvPr id="34" name="Graphic 33" descr="Badge 1 with solid fill">
              <a:extLst>
                <a:ext uri="{FF2B5EF4-FFF2-40B4-BE49-F238E27FC236}">
                  <a16:creationId xmlns:a16="http://schemas.microsoft.com/office/drawing/2014/main" id="{50DFB9A8-B9A6-F4DA-357B-BB253B7CA2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83532" y="2011906"/>
              <a:ext cx="479041" cy="47904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483650D-1FE9-A656-7027-C39899A5B6A5}"/>
              </a:ext>
            </a:extLst>
          </p:cNvPr>
          <p:cNvSpPr txBox="1"/>
          <p:nvPr/>
        </p:nvSpPr>
        <p:spPr>
          <a:xfrm>
            <a:off x="350553" y="1288738"/>
            <a:ext cx="554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1658FF"/>
                </a:solidFill>
              </a:rPr>
              <a:t>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B68AA5-9D3C-D495-92B6-75B3B54F25A4}"/>
              </a:ext>
            </a:extLst>
          </p:cNvPr>
          <p:cNvSpPr txBox="1"/>
          <p:nvPr/>
        </p:nvSpPr>
        <p:spPr>
          <a:xfrm>
            <a:off x="350553" y="2895391"/>
            <a:ext cx="554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5400" dirty="0">
                <a:solidFill>
                  <a:srgbClr val="1658FF"/>
                </a:solidFill>
              </a:rPr>
              <a:t>⓶</a:t>
            </a:r>
          </a:p>
        </p:txBody>
      </p:sp>
    </p:spTree>
    <p:extLst>
      <p:ext uri="{BB962C8B-B14F-4D97-AF65-F5344CB8AC3E}">
        <p14:creationId xmlns:p14="http://schemas.microsoft.com/office/powerpoint/2010/main" val="41801647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FB77-69D0-C5A2-9E22-7B7D9ED6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Putting It All Together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5DB89B2-8DDC-AE73-00C3-058A74A4E3E6}"/>
              </a:ext>
            </a:extLst>
          </p:cNvPr>
          <p:cNvSpPr>
            <a:spLocks/>
          </p:cNvSpPr>
          <p:nvPr/>
        </p:nvSpPr>
        <p:spPr bwMode="auto">
          <a:xfrm>
            <a:off x="100660" y="2311411"/>
            <a:ext cx="4270444" cy="2309989"/>
          </a:xfrm>
          <a:prstGeom prst="ellipse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 w="38100" cap="flat" cmpd="sng" algn="ctr">
            <a:solidFill>
              <a:srgbClr val="54823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</a:pPr>
            <a:endParaRPr lang="en-US" sz="2000" i="1">
              <a:solidFill>
                <a:srgbClr val="000000"/>
              </a:solidFill>
              <a:latin typeface="Verdana" pitchFamily="34" charset="0"/>
              <a:ea typeface="ＭＳ Ｐゴシック" pitchFamily="50" charset="-128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56AF6CF-B532-1C08-9073-98545A1D9638}"/>
              </a:ext>
            </a:extLst>
          </p:cNvPr>
          <p:cNvSpPr>
            <a:spLocks/>
          </p:cNvSpPr>
          <p:nvPr/>
        </p:nvSpPr>
        <p:spPr bwMode="auto">
          <a:xfrm>
            <a:off x="4747600" y="2311411"/>
            <a:ext cx="4270444" cy="2309989"/>
          </a:xfrm>
          <a:prstGeom prst="ellipse">
            <a:avLst/>
          </a:prstGeom>
          <a:solidFill>
            <a:srgbClr val="9437FF">
              <a:alpha val="14510"/>
            </a:srgbClr>
          </a:solidFill>
          <a:ln w="38100" cap="flat" cmpd="sng" algn="ctr">
            <a:solidFill>
              <a:srgbClr val="8F4A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</a:pPr>
            <a:endParaRPr lang="en-US" sz="2000" i="1">
              <a:solidFill>
                <a:srgbClr val="000000"/>
              </a:solidFill>
              <a:latin typeface="Verdana" pitchFamily="34" charset="0"/>
              <a:ea typeface="ＭＳ Ｐゴシック" pitchFamily="50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E745CE-C840-14FA-0579-8E52FC6C19A1}"/>
              </a:ext>
            </a:extLst>
          </p:cNvPr>
          <p:cNvSpPr>
            <a:spLocks/>
          </p:cNvSpPr>
          <p:nvPr/>
        </p:nvSpPr>
        <p:spPr bwMode="auto">
          <a:xfrm>
            <a:off x="2344180" y="1253254"/>
            <a:ext cx="4270444" cy="2168880"/>
          </a:xfrm>
          <a:prstGeom prst="ellipse">
            <a:avLst/>
          </a:prstGeom>
          <a:solidFill>
            <a:srgbClr val="FF0000">
              <a:alpha val="7059"/>
            </a:srgb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5CB8"/>
              </a:buClr>
            </a:pPr>
            <a:endParaRPr lang="en-US" sz="2000" i="1">
              <a:solidFill>
                <a:srgbClr val="C00000"/>
              </a:solidFill>
              <a:latin typeface="Verdana" pitchFamily="34" charset="0"/>
              <a:ea typeface="ＭＳ Ｐゴシック" pitchFamily="50" charset="-128"/>
            </a:endParaRPr>
          </a:p>
        </p:txBody>
      </p:sp>
      <p:pic>
        <p:nvPicPr>
          <p:cNvPr id="6" name="Graphic 5" descr="Gauge">
            <a:extLst>
              <a:ext uri="{FF2B5EF4-FFF2-40B4-BE49-F238E27FC236}">
                <a16:creationId xmlns:a16="http://schemas.microsoft.com/office/drawing/2014/main" id="{16DDB1BA-0389-5B37-318E-91A73A3A9A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27316" y="1175111"/>
            <a:ext cx="865376" cy="8653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CBFDD2F-1771-ACB3-1AB6-AF36D41A25D5}"/>
              </a:ext>
            </a:extLst>
          </p:cNvPr>
          <p:cNvSpPr txBox="1">
            <a:spLocks/>
          </p:cNvSpPr>
          <p:nvPr/>
        </p:nvSpPr>
        <p:spPr>
          <a:xfrm>
            <a:off x="2356880" y="1878461"/>
            <a:ext cx="4270444" cy="8432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062A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H" sz="2400" dirty="0">
                <a:solidFill>
                  <a:srgbClr val="C00000"/>
                </a:solidFill>
              </a:rPr>
              <a:t>Performance</a:t>
            </a:r>
          </a:p>
        </p:txBody>
      </p:sp>
      <p:pic>
        <p:nvPicPr>
          <p:cNvPr id="8" name="Graphic 7" descr="Renewable Energy with solid fill">
            <a:extLst>
              <a:ext uri="{FF2B5EF4-FFF2-40B4-BE49-F238E27FC236}">
                <a16:creationId xmlns:a16="http://schemas.microsoft.com/office/drawing/2014/main" id="{9B8C540C-7951-3E91-9A4C-EDFF6BB770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228" y="2463221"/>
            <a:ext cx="1025230" cy="10252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1EAEE2-46A2-BBC9-A34A-9FD9CD052C7C}"/>
              </a:ext>
            </a:extLst>
          </p:cNvPr>
          <p:cNvSpPr txBox="1">
            <a:spLocks/>
          </p:cNvSpPr>
          <p:nvPr/>
        </p:nvSpPr>
        <p:spPr>
          <a:xfrm>
            <a:off x="-167436" y="3374992"/>
            <a:ext cx="3442915" cy="8432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062A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CH" sz="2400" dirty="0">
                <a:solidFill>
                  <a:srgbClr val="548235"/>
                </a:solidFill>
              </a:rPr>
              <a:t>Energy </a:t>
            </a:r>
            <a:br>
              <a:rPr lang="en-CH" sz="2400" dirty="0">
                <a:solidFill>
                  <a:srgbClr val="548235"/>
                </a:solidFill>
              </a:rPr>
            </a:br>
            <a:r>
              <a:rPr lang="en-CH" sz="2400" dirty="0">
                <a:solidFill>
                  <a:srgbClr val="548235"/>
                </a:solidFill>
              </a:rPr>
              <a:t>Efficiency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961F89-ECF7-7E80-4FC1-8FCAC52824BC}"/>
              </a:ext>
            </a:extLst>
          </p:cNvPr>
          <p:cNvGrpSpPr/>
          <p:nvPr/>
        </p:nvGrpSpPr>
        <p:grpSpPr>
          <a:xfrm>
            <a:off x="6943640" y="2616918"/>
            <a:ext cx="734253" cy="717837"/>
            <a:chOff x="1096939" y="4159253"/>
            <a:chExt cx="762855" cy="762855"/>
          </a:xfrm>
          <a:solidFill>
            <a:srgbClr val="8F4AE9"/>
          </a:solidFill>
        </p:grpSpPr>
        <p:pic>
          <p:nvPicPr>
            <p:cNvPr id="11" name="Graphic 10" descr="Dollar with solid fill">
              <a:extLst>
                <a:ext uri="{FF2B5EF4-FFF2-40B4-BE49-F238E27FC236}">
                  <a16:creationId xmlns:a16="http://schemas.microsoft.com/office/drawing/2014/main" id="{D01C6E1E-B3ED-26E9-3A00-F9E9D846DD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19817" y="4180100"/>
              <a:ext cx="721163" cy="721163"/>
            </a:xfrm>
            <a:prstGeom prst="rect">
              <a:avLst/>
            </a:prstGeom>
          </p:spPr>
        </p:pic>
        <p:sp>
          <p:nvSpPr>
            <p:cNvPr id="12" name="&quot;No&quot; Symbol 11">
              <a:extLst>
                <a:ext uri="{FF2B5EF4-FFF2-40B4-BE49-F238E27FC236}">
                  <a16:creationId xmlns:a16="http://schemas.microsoft.com/office/drawing/2014/main" id="{00EF17E1-9971-26AF-4476-98E17F073861}"/>
                </a:ext>
              </a:extLst>
            </p:cNvPr>
            <p:cNvSpPr/>
            <p:nvPr/>
          </p:nvSpPr>
          <p:spPr>
            <a:xfrm>
              <a:off x="1096939" y="4159253"/>
              <a:ext cx="762855" cy="762855"/>
            </a:xfrm>
            <a:prstGeom prst="noSmoking">
              <a:avLst>
                <a:gd name="adj" fmla="val 8744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632460C-7E1E-A7B4-C1F9-6772A01B9FD0}"/>
              </a:ext>
            </a:extLst>
          </p:cNvPr>
          <p:cNvSpPr txBox="1">
            <a:spLocks/>
          </p:cNvSpPr>
          <p:nvPr/>
        </p:nvSpPr>
        <p:spPr>
          <a:xfrm>
            <a:off x="5890301" y="3374992"/>
            <a:ext cx="2948970" cy="8432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062A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CH" sz="2400" dirty="0">
                <a:solidFill>
                  <a:srgbClr val="8F4AE9"/>
                </a:solidFill>
              </a:rPr>
              <a:t>Cost </a:t>
            </a:r>
            <a:br>
              <a:rPr lang="en-CH" sz="2400" dirty="0">
                <a:solidFill>
                  <a:srgbClr val="8F4AE9"/>
                </a:solidFill>
              </a:rPr>
            </a:br>
            <a:r>
              <a:rPr lang="en-CH" sz="2400" dirty="0">
                <a:solidFill>
                  <a:srgbClr val="8F4AE9"/>
                </a:solidFill>
              </a:rPr>
              <a:t>Effectiveness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0740B39-EC9D-0EA0-FB0D-8411C4B578EE}"/>
              </a:ext>
            </a:extLst>
          </p:cNvPr>
          <p:cNvSpPr txBox="1">
            <a:spLocks/>
          </p:cNvSpPr>
          <p:nvPr/>
        </p:nvSpPr>
        <p:spPr>
          <a:xfrm>
            <a:off x="1" y="5118569"/>
            <a:ext cx="9144000" cy="8432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3600" b="1" kern="1200">
                <a:solidFill>
                  <a:srgbClr val="0062A0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CH" sz="2800" i="1" dirty="0">
                <a:solidFill>
                  <a:srgbClr val="1658FF"/>
                </a:solidFill>
              </a:rPr>
              <a:t>Make accurate (meta)genomic analysis </a:t>
            </a:r>
            <a:br>
              <a:rPr lang="en-CH" sz="2800" i="1" dirty="0">
                <a:solidFill>
                  <a:srgbClr val="1658FF"/>
                </a:solidFill>
              </a:rPr>
            </a:br>
            <a:r>
              <a:rPr lang="en-CH" sz="2800" i="1" dirty="0">
                <a:solidFill>
                  <a:srgbClr val="1658FF"/>
                </a:solidFill>
              </a:rPr>
              <a:t>more accessible for wider adoption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FD80407-44A0-BAA1-8DB8-FB55D9319C50}"/>
              </a:ext>
            </a:extLst>
          </p:cNvPr>
          <p:cNvSpPr/>
          <p:nvPr/>
        </p:nvSpPr>
        <p:spPr>
          <a:xfrm>
            <a:off x="2854054" y="2820802"/>
            <a:ext cx="3250695" cy="1440000"/>
          </a:xfrm>
          <a:prstGeom prst="roundRect">
            <a:avLst>
              <a:gd name="adj" fmla="val 9956"/>
            </a:avLst>
          </a:prstGeom>
          <a:solidFill>
            <a:srgbClr val="06436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800" b="1" dirty="0">
                <a:latin typeface="Corbel" panose="020B0503020204020204" pitchFamily="34" charset="0"/>
              </a:rPr>
              <a:t>Storage-Centric </a:t>
            </a:r>
            <a:br>
              <a:rPr lang="en-CH" sz="2800" b="1" dirty="0">
                <a:latin typeface="Corbel" panose="020B0503020204020204" pitchFamily="34" charset="0"/>
              </a:rPr>
            </a:br>
            <a:r>
              <a:rPr lang="en-CH" sz="2800" b="1" dirty="0">
                <a:latin typeface="Corbel" panose="020B0503020204020204" pitchFamily="34" charset="0"/>
              </a:rPr>
              <a:t>Systems </a:t>
            </a:r>
            <a:r>
              <a:rPr lang="en-GB" sz="2800" b="1" dirty="0">
                <a:latin typeface="Corbel" panose="020B0503020204020204" pitchFamily="34" charset="0"/>
              </a:rPr>
              <a:t>for (Meta)Genomics</a:t>
            </a:r>
            <a:endParaRPr lang="en-CH" sz="2800" b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97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9" grpId="0"/>
      <p:bldP spid="13" grpId="0"/>
      <p:bldP spid="18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4B335-9146-84D4-5E07-8E4436D9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About My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2EA02-7989-F615-1732-8918DE6D6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499" y="2817502"/>
            <a:ext cx="8255000" cy="3471548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altLang="en-US" sz="2400" b="1" dirty="0">
                <a:solidFill>
                  <a:srgbClr val="1658FF"/>
                </a:solidFill>
                <a:ea typeface="ＭＳ Ｐゴシック" panose="020B0600070205080204" pitchFamily="34" charset="-128"/>
              </a:rPr>
              <a:t>https://</a:t>
            </a:r>
            <a:r>
              <a:rPr lang="en-US" altLang="en-US" sz="2400" b="1" dirty="0" err="1">
                <a:solidFill>
                  <a:srgbClr val="1658FF"/>
                </a:solidFill>
                <a:ea typeface="ＭＳ Ｐゴシック" panose="020B0600070205080204" pitchFamily="34" charset="-128"/>
              </a:rPr>
              <a:t>nikamgh.github.io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200" dirty="0">
                <a:ea typeface="ＭＳ Ｐゴシック" panose="020B0600070205080204" pitchFamily="34" charset="-128"/>
              </a:rPr>
              <a:t>Thesis Publications</a:t>
            </a:r>
          </a:p>
          <a:p>
            <a:pPr>
              <a:lnSpc>
                <a:spcPct val="80000"/>
              </a:lnSpc>
            </a:pPr>
            <a:r>
              <a:rPr lang="en-US" altLang="en-US" sz="2200" dirty="0">
                <a:ea typeface="ＭＳ Ｐゴシック" panose="020B0600070205080204" pitchFamily="34" charset="-128"/>
              </a:rPr>
              <a:t>Other Storage-Centric Computing Works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solidFill>
                  <a:prstClr val="black"/>
                </a:solidFill>
              </a:rPr>
              <a:t>Memory-Centric Computing &amp; Dense-</a:t>
            </a:r>
            <a:r>
              <a:rPr lang="en-US" sz="2200" dirty="0">
                <a:solidFill>
                  <a:prstClr val="black"/>
                </a:solidFill>
                <a:latin typeface="+mn-lt"/>
              </a:rPr>
              <a:t>3</a:t>
            </a:r>
            <a:r>
              <a:rPr lang="en-US" sz="2200" dirty="0">
                <a:solidFill>
                  <a:prstClr val="black"/>
                </a:solidFill>
              </a:rPr>
              <a:t>D Integration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solidFill>
                  <a:prstClr val="black"/>
                </a:solidFill>
              </a:rPr>
              <a:t>Bioinformatics Algorithms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solidFill>
                  <a:prstClr val="black"/>
                </a:solidFill>
              </a:rPr>
              <a:t>Algorithm-Architecture Co-design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solidFill>
                  <a:prstClr val="black"/>
                </a:solidFill>
              </a:rPr>
              <a:t>Improving Storage &amp; Memory System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solidFill>
                  <a:prstClr val="black"/>
                </a:solidFill>
              </a:rPr>
              <a:t>Architecture for Health (Arch4Health) Initiative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CH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926C64-79CB-E971-71E8-413D4AA1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23" y="854075"/>
            <a:ext cx="1860551" cy="186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09F1D-7D81-7F49-9965-98F0A6A9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What is Metagenomics?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54E4A-3250-EF47-8C82-506486DE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5137"/>
            <a:ext cx="8798061" cy="8976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i="1" u="sng" dirty="0">
                <a:solidFill>
                  <a:srgbClr val="AE8207"/>
                </a:solidFill>
              </a:rPr>
              <a:t>Metagenomics</a:t>
            </a:r>
            <a:r>
              <a:rPr lang="en-GB" sz="2400" b="1" i="1" dirty="0">
                <a:solidFill>
                  <a:srgbClr val="AE8207"/>
                </a:solidFill>
              </a:rPr>
              <a:t>: </a:t>
            </a:r>
            <a:r>
              <a:rPr lang="en-GB" sz="2400" dirty="0"/>
              <a:t>Study of genome sequences of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diverse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organisms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   within a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shared environment </a:t>
            </a:r>
            <a:r>
              <a:rPr lang="en-GB" sz="2400" dirty="0"/>
              <a:t>(e.g., blood, ocean, soil)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AE8207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CC816F-0A97-124F-83D3-3B57B00EDDA3}"/>
              </a:ext>
            </a:extLst>
          </p:cNvPr>
          <p:cNvSpPr/>
          <p:nvPr/>
        </p:nvSpPr>
        <p:spPr>
          <a:xfrm>
            <a:off x="3295185" y="1690297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22564-9A47-1046-889B-692B495A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16815" y="1938301"/>
            <a:ext cx="1093541" cy="1093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69063-BE34-814A-B1BA-AE484684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1848" y="2561014"/>
            <a:ext cx="979417" cy="979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66250-0E5E-3D4A-B80C-F2FCF74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88365" y="1913845"/>
            <a:ext cx="1142452" cy="1142452"/>
          </a:xfrm>
          <a:prstGeom prst="rect">
            <a:avLst/>
          </a:prstGeom>
        </p:spPr>
      </p:pic>
      <p:pic>
        <p:nvPicPr>
          <p:cNvPr id="9" name="Graphic 8" descr="Question mark">
            <a:extLst>
              <a:ext uri="{FF2B5EF4-FFF2-40B4-BE49-F238E27FC236}">
                <a16:creationId xmlns:a16="http://schemas.microsoft.com/office/drawing/2014/main" id="{115E0418-AC9E-BB47-47C5-8AC503E9B7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97214">
            <a:off x="5582609" y="2788622"/>
            <a:ext cx="914400" cy="914400"/>
          </a:xfrm>
          <a:prstGeom prst="rect">
            <a:avLst/>
          </a:prstGeom>
        </p:spPr>
      </p:pic>
      <p:pic>
        <p:nvPicPr>
          <p:cNvPr id="16" name="Graphic 15" descr="Question mark RTL">
            <a:extLst>
              <a:ext uri="{FF2B5EF4-FFF2-40B4-BE49-F238E27FC236}">
                <a16:creationId xmlns:a16="http://schemas.microsoft.com/office/drawing/2014/main" id="{16123886-C713-1AB3-D57C-D4E566940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085568">
            <a:off x="2514112" y="1752780"/>
            <a:ext cx="914400" cy="914400"/>
          </a:xfrm>
          <a:prstGeom prst="rect">
            <a:avLst/>
          </a:prstGeom>
        </p:spPr>
      </p:pic>
      <p:pic>
        <p:nvPicPr>
          <p:cNvPr id="21" name="Graphic 20" descr="Question mark">
            <a:extLst>
              <a:ext uri="{FF2B5EF4-FFF2-40B4-BE49-F238E27FC236}">
                <a16:creationId xmlns:a16="http://schemas.microsoft.com/office/drawing/2014/main" id="{0A65ED28-0512-4E2E-77BD-A998B83B07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61242">
            <a:off x="5630359" y="1684289"/>
            <a:ext cx="914400" cy="9144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6754171-1D92-9153-64F7-40FA3FD463D7}"/>
              </a:ext>
            </a:extLst>
          </p:cNvPr>
          <p:cNvGrpSpPr/>
          <p:nvPr/>
        </p:nvGrpSpPr>
        <p:grpSpPr>
          <a:xfrm>
            <a:off x="2270243" y="3669378"/>
            <a:ext cx="4801304" cy="2693652"/>
            <a:chOff x="-768361" y="3343657"/>
            <a:chExt cx="4801304" cy="2693652"/>
          </a:xfrm>
        </p:grpSpPr>
        <p:pic>
          <p:nvPicPr>
            <p:cNvPr id="23" name="Graphic 22" descr="Database">
              <a:extLst>
                <a:ext uri="{FF2B5EF4-FFF2-40B4-BE49-F238E27FC236}">
                  <a16:creationId xmlns:a16="http://schemas.microsoft.com/office/drawing/2014/main" id="{CF1055A6-A521-ED13-44FD-FD6EA71177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2D3869-8E8F-D2F2-E3EB-E0DFD6732473}"/>
                </a:ext>
              </a:extLst>
            </p:cNvPr>
            <p:cNvSpPr txBox="1"/>
            <p:nvPr/>
          </p:nvSpPr>
          <p:spPr>
            <a:xfrm>
              <a:off x="-768361" y="5419448"/>
              <a:ext cx="4801304" cy="617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9193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A large database containing information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9193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on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many species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B94D45D-83B8-55C2-060E-313113150F8B}"/>
              </a:ext>
            </a:extLst>
          </p:cNvPr>
          <p:cNvGrpSpPr/>
          <p:nvPr/>
        </p:nvGrpSpPr>
        <p:grpSpPr>
          <a:xfrm>
            <a:off x="3260711" y="4017737"/>
            <a:ext cx="2745780" cy="1614374"/>
            <a:chOff x="222107" y="3837156"/>
            <a:chExt cx="2745780" cy="161437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5ADE96D-21E4-8F86-FE45-B8F590A24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11435F7-7B73-6C83-00C6-8596CBCB8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D02F321-09DC-964F-3611-33F72C13E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B172F2A-E6D6-4F66-9D5C-C15C32F81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40D5768-BE3C-B29F-A648-9C6920D19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56A7EC1-7375-8738-BCB4-74F60C6E1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8E5C672-0845-E1FD-5B3E-2CE542B0A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4AA734D-3E49-A3E0-42D0-FA8783D19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31FB00C-0D68-5936-D1A7-1391F13311E2}"/>
              </a:ext>
            </a:extLst>
          </p:cNvPr>
          <p:cNvCxnSpPr>
            <a:cxnSpLocks/>
          </p:cNvCxnSpPr>
          <p:nvPr/>
        </p:nvCxnSpPr>
        <p:spPr>
          <a:xfrm>
            <a:off x="4616148" y="3556854"/>
            <a:ext cx="0" cy="331114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C5215C2-3133-C5C4-95F0-B96C70D647B3}"/>
              </a:ext>
            </a:extLst>
          </p:cNvPr>
          <p:cNvSpPr txBox="1"/>
          <p:nvPr/>
        </p:nvSpPr>
        <p:spPr>
          <a:xfrm>
            <a:off x="1334501" y="6361753"/>
            <a:ext cx="6659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(e.g., &gt; </a:t>
            </a: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</a:t>
            </a: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TBs</a:t>
            </a:r>
            <a:r>
              <a:rPr kumimoji="0" lang="en-GB" sz="2000" b="1" i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emerging databases)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651F9BE-4FED-3CA9-4B9C-5FBAD5C4AB48}"/>
              </a:ext>
            </a:extLst>
          </p:cNvPr>
          <p:cNvGrpSpPr/>
          <p:nvPr/>
        </p:nvGrpSpPr>
        <p:grpSpPr>
          <a:xfrm>
            <a:off x="2276607" y="3715205"/>
            <a:ext cx="4775363" cy="2261076"/>
            <a:chOff x="-794302" y="3568490"/>
            <a:chExt cx="4775363" cy="226107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13B9F39-1178-102B-2B01-795F41B71FE1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pic>
          <p:nvPicPr>
            <p:cNvPr id="38" name="Graphic 37" descr="Database">
              <a:extLst>
                <a:ext uri="{FF2B5EF4-FFF2-40B4-BE49-F238E27FC236}">
                  <a16:creationId xmlns:a16="http://schemas.microsoft.com/office/drawing/2014/main" id="{5C7D366C-C95E-4B3F-DFEE-3537FEC1A7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27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35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7A0BB-4914-7DA4-F30D-7C0606B6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6EC75-57CA-EE3E-8CFF-0834AC2AD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309" y="1038220"/>
            <a:ext cx="8527691" cy="1554909"/>
          </a:xfrm>
        </p:spPr>
        <p:txBody>
          <a:bodyPr anchor="t"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3600" b="1" dirty="0">
                <a:solidFill>
                  <a:srgbClr val="2E6F6A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Storage-Centric System Designs for Enabling Fast, Efficient, and Low-Cost Genomic and Metagenomic Analyses</a:t>
            </a:r>
            <a:endParaRPr lang="en-US" sz="2400" dirty="0">
              <a:solidFill>
                <a:srgbClr val="2E6F6A"/>
              </a:solidFill>
              <a:latin typeface="Corbel" panose="020B0503020204020204" pitchFamily="34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3C66E2-BBB9-9474-E27F-94A0C901B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204" y="3322373"/>
            <a:ext cx="7727591" cy="678737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prstClr val="black"/>
                </a:solidFill>
                <a:latin typeface="Corbel" panose="020B0503020204020204" pitchFamily="34" charset="0"/>
              </a:rPr>
              <a:t>Nika Mansouri Ghiasi         Onur Mutlu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B544916-75A5-4A8B-1B35-C61E5E588A20}"/>
              </a:ext>
            </a:extLst>
          </p:cNvPr>
          <p:cNvSpPr txBox="1">
            <a:spLocks/>
          </p:cNvSpPr>
          <p:nvPr/>
        </p:nvSpPr>
        <p:spPr>
          <a:xfrm>
            <a:off x="708204" y="4577955"/>
            <a:ext cx="7277625" cy="1349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1pPr>
            <a:lvl2pPr marL="34288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2pPr>
            <a:lvl3pPr marL="685766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3pPr>
            <a:lvl4pPr marL="1028649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4pPr>
            <a:lvl5pPr marL="1371532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Segoe UI" panose="020B0502040204020203" pitchFamily="34" charset="0"/>
              </a:defRPr>
            </a:lvl5pPr>
            <a:lvl6pPr marL="1714415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ctr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Arch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Health @ ICS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  <a:p>
            <a:pPr algn="l">
              <a:spcBef>
                <a:spcPts val="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Quire Sans" panose="020B0502040400020003" pitchFamily="34" charset="0"/>
              </a:rPr>
              <a:t>June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0EF5B63-F30B-CE37-BF4F-ED2952C8D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9983" y="6227199"/>
            <a:ext cx="2309902" cy="38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3C784D6-3D76-49C8-77B9-893E9654B0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310" y="6212649"/>
            <a:ext cx="1999072" cy="3845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49EE12-21C6-843A-98A8-AC4C3FADCD49}"/>
              </a:ext>
            </a:extLst>
          </p:cNvPr>
          <p:cNvSpPr/>
          <p:nvPr/>
        </p:nvSpPr>
        <p:spPr>
          <a:xfrm>
            <a:off x="146050" y="6607243"/>
            <a:ext cx="923067" cy="212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F0F1DF-884F-E54F-0BDE-B53D88C1238B}"/>
              </a:ext>
            </a:extLst>
          </p:cNvPr>
          <p:cNvSpPr/>
          <p:nvPr/>
        </p:nvSpPr>
        <p:spPr>
          <a:xfrm>
            <a:off x="0" y="0"/>
            <a:ext cx="292100" cy="6858000"/>
          </a:xfrm>
          <a:prstGeom prst="rect">
            <a:avLst/>
          </a:prstGeom>
          <a:solidFill>
            <a:srgbClr val="2E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1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5E69F-65CB-7136-56D3-53A19AF21DD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AF8F5"/>
          </a:solidFill>
        </p:spPr>
        <p:txBody>
          <a:bodyPr/>
          <a:lstStyle/>
          <a:p>
            <a:r>
              <a:rPr lang="en-US" dirty="0">
                <a:solidFill>
                  <a:srgbClr val="2C6F6A"/>
                </a:solidFill>
              </a:rPr>
              <a:t>Sequence Data is Growing at a Fast Pace</a:t>
            </a:r>
            <a:endParaRPr lang="en-CH" dirty="0">
              <a:solidFill>
                <a:srgbClr val="2C6F6A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CC96095-42D6-E340-0D72-8973A09B0984}"/>
              </a:ext>
            </a:extLst>
          </p:cNvPr>
          <p:cNvSpPr/>
          <p:nvPr/>
        </p:nvSpPr>
        <p:spPr>
          <a:xfrm>
            <a:off x="209862" y="914640"/>
            <a:ext cx="3687581" cy="867968"/>
          </a:xfrm>
          <a:prstGeom prst="roundRect">
            <a:avLst/>
          </a:prstGeom>
          <a:solidFill>
            <a:srgbClr val="FA86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Important Role </a:t>
            </a:r>
            <a:b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Many Fields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888AE0-88AE-6D5A-B2CF-BF54F8BDEDCC}"/>
              </a:ext>
            </a:extLst>
          </p:cNvPr>
          <p:cNvSpPr/>
          <p:nvPr/>
        </p:nvSpPr>
        <p:spPr>
          <a:xfrm>
            <a:off x="5246557" y="914640"/>
            <a:ext cx="3687581" cy="86796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Large Reduction</a:t>
            </a:r>
            <a:b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in Sequencing Cost</a:t>
            </a: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1F26BBCF-B406-4034-4CDC-42EC99A57A15}"/>
              </a:ext>
            </a:extLst>
          </p:cNvPr>
          <p:cNvSpPr/>
          <p:nvPr/>
        </p:nvSpPr>
        <p:spPr>
          <a:xfrm rot="5400000">
            <a:off x="4166753" y="1518766"/>
            <a:ext cx="810491" cy="883227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BF4B3-DDDD-60F8-CEB8-9B58CBE0025D}"/>
              </a:ext>
            </a:extLst>
          </p:cNvPr>
          <p:cNvSpPr txBox="1"/>
          <p:nvPr/>
        </p:nvSpPr>
        <p:spPr>
          <a:xfrm>
            <a:off x="1" y="2293433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Fast growth in </a:t>
            </a:r>
            <a:r>
              <a:rPr kumimoji="0" lang="en-GB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sequence</a:t>
            </a:r>
            <a:r>
              <a:rPr kumimoji="0" lang="en-CH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data size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849E2B-7135-4937-C665-BDDBA7A8302B}"/>
              </a:ext>
            </a:extLst>
          </p:cNvPr>
          <p:cNvSpPr txBox="1"/>
          <p:nvPr/>
        </p:nvSpPr>
        <p:spPr>
          <a:xfrm>
            <a:off x="1477319" y="5943360"/>
            <a:ext cx="7142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Publicly-Hosted Genomic</a:t>
            </a: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Sequence Reads Data Size </a:t>
            </a:r>
            <a:b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en-CH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in Sequence Read Archive (SRA) Over Years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CC98E8-84EA-378E-B920-C3330E9F5A19}"/>
              </a:ext>
            </a:extLst>
          </p:cNvPr>
          <p:cNvGraphicFramePr>
            <a:graphicFrameLocks/>
          </p:cNvGraphicFramePr>
          <p:nvPr/>
        </p:nvGraphicFramePr>
        <p:xfrm>
          <a:off x="368300" y="2755098"/>
          <a:ext cx="8565838" cy="3347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26C4562-07AA-20D2-38AD-40A896DA3C18}"/>
              </a:ext>
            </a:extLst>
          </p:cNvPr>
          <p:cNvCxnSpPr>
            <a:cxnSpLocks/>
          </p:cNvCxnSpPr>
          <p:nvPr/>
        </p:nvCxnSpPr>
        <p:spPr>
          <a:xfrm flipV="1">
            <a:off x="2292096" y="3137808"/>
            <a:ext cx="6077204" cy="2116944"/>
          </a:xfrm>
          <a:prstGeom prst="straightConnector1">
            <a:avLst/>
          </a:prstGeom>
          <a:ln w="41275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EBE2106-A275-A408-E34E-D7C095B194A7}"/>
              </a:ext>
            </a:extLst>
          </p:cNvPr>
          <p:cNvSpPr txBox="1"/>
          <p:nvPr/>
        </p:nvSpPr>
        <p:spPr>
          <a:xfrm rot="20400694">
            <a:off x="5376113" y="3323786"/>
            <a:ext cx="27300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~1000000x</a:t>
            </a:r>
            <a:endParaRPr kumimoji="0" lang="en-CH" sz="2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25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9" grpId="0"/>
      <p:bldGraphic spid="3" grpId="0">
        <p:bldAsOne/>
      </p:bldGraphic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1.5|1.8|2.9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5.2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0.7|1|6.4|2.9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0.7|1|6.4|2.9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6|8.2|3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7A22157-0E7B-B74B-8208-D68514EFDD88}">
  <we:reference id="wa200010001" version="1.0.0.1" store="en-US" storeType="OMEX"/>
  <we:alternateReferences>
    <we:reference id="wa200010001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113002</TotalTime>
  <Words>7417</Words>
  <Application>Microsoft Macintosh PowerPoint</Application>
  <PresentationFormat>On-screen Show (4:3)</PresentationFormat>
  <Paragraphs>1750</Paragraphs>
  <Slides>80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80</vt:i4>
      </vt:variant>
    </vt:vector>
  </HeadingPairs>
  <TitlesOfParts>
    <vt:vector size="100" baseType="lpstr">
      <vt:lpstr>Microsoft YaHei</vt:lpstr>
      <vt:lpstr>ＭＳ Ｐゴシック</vt:lpstr>
      <vt:lpstr>Aptos</vt:lpstr>
      <vt:lpstr>Aptos Display</vt:lpstr>
      <vt:lpstr>Arial</vt:lpstr>
      <vt:lpstr>Arial</vt:lpstr>
      <vt:lpstr>Avenir Next</vt:lpstr>
      <vt:lpstr>Calibri</vt:lpstr>
      <vt:lpstr>Cambria</vt:lpstr>
      <vt:lpstr>Corbel</vt:lpstr>
      <vt:lpstr>Courier New</vt:lpstr>
      <vt:lpstr>Helvetica</vt:lpstr>
      <vt:lpstr>Lato</vt:lpstr>
      <vt:lpstr>Lato Black</vt:lpstr>
      <vt:lpstr>Segoe UI Symbol</vt:lpstr>
      <vt:lpstr>Verdana</vt:lpstr>
      <vt:lpstr>Custom Design</vt:lpstr>
      <vt:lpstr>3_Office Theme</vt:lpstr>
      <vt:lpstr>Office Theme</vt:lpstr>
      <vt:lpstr>4_Office Theme</vt:lpstr>
      <vt:lpstr>Storage-Centric System Designs for Enabling Fast, Efficient, and Low-Cost Genomic and Metagenomic Analyses</vt:lpstr>
      <vt:lpstr>Brief Self-Introduction</vt:lpstr>
      <vt:lpstr>Applications of (Meta)Genome Analysis</vt:lpstr>
      <vt:lpstr>DNA Under Electron Microscope</vt:lpstr>
      <vt:lpstr>High-Throughput Sequencers</vt:lpstr>
      <vt:lpstr>High-Throughput Sequencers</vt:lpstr>
      <vt:lpstr>Genome Sequence Analysis</vt:lpstr>
      <vt:lpstr>What is Metagenomics?</vt:lpstr>
      <vt:lpstr>Sequence Data is Growing at a Fast Pace</vt:lpstr>
      <vt:lpstr>Overheads of (Meta)Genomic Analyses</vt:lpstr>
      <vt:lpstr>Accelerating (Meta)Genome Sequence Analysis</vt:lpstr>
      <vt:lpstr>Problems</vt:lpstr>
      <vt:lpstr>Accelerating (Meta)Genome Sequence Analysis</vt:lpstr>
      <vt:lpstr>Problems</vt:lpstr>
      <vt:lpstr>Effect of the Data Preparation Bottleneck</vt:lpstr>
      <vt:lpstr>Thesis Statement</vt:lpstr>
      <vt:lpstr>Our Approach</vt:lpstr>
      <vt:lpstr>Our Approach</vt:lpstr>
      <vt:lpstr>Our Approach</vt:lpstr>
      <vt:lpstr>Key Idea</vt:lpstr>
      <vt:lpstr>Read Mapping Process</vt:lpstr>
      <vt:lpstr>GenStore</vt:lpstr>
      <vt:lpstr>GenStore</vt:lpstr>
      <vt:lpstr>GenStore for Exactly-Matching Reads</vt:lpstr>
      <vt:lpstr>Data Structures</vt:lpstr>
      <vt:lpstr>Index Optimization</vt:lpstr>
      <vt:lpstr>Evaluation Methodology</vt:lpstr>
      <vt:lpstr>GenStore for Exactly-Matching Reads</vt:lpstr>
      <vt:lpstr>GenStore for Non-Matching Reads</vt:lpstr>
      <vt:lpstr>Area and Power</vt:lpstr>
      <vt:lpstr>Our Approach</vt:lpstr>
      <vt:lpstr>Our Approach</vt:lpstr>
      <vt:lpstr>Challenges of Storage-Centric Computing</vt:lpstr>
      <vt:lpstr>MegIS: Metagenomics In-Storage</vt:lpstr>
      <vt:lpstr>MegIS Algorithm-Architecture Co-Design</vt:lpstr>
      <vt:lpstr>MegIS Algorithm-Architecture Co-Design</vt:lpstr>
      <vt:lpstr>MegIS Algorithm-Architecture Co-Design</vt:lpstr>
      <vt:lpstr>MegIS Algorithm-Architecture Co-Design</vt:lpstr>
      <vt:lpstr>MegIS Algorithm-Architecture Co-Design</vt:lpstr>
      <vt:lpstr>MegIS Algorithm-Architecture Co-Design</vt:lpstr>
      <vt:lpstr>Evaluation Methodology Overview (I)</vt:lpstr>
      <vt:lpstr>Speedup over Software (with Cost-Optimized SSD)</vt:lpstr>
      <vt:lpstr>Speedup over Software (with Performance-Optimized SSD)</vt:lpstr>
      <vt:lpstr>Speedup over the PIM Hardware Baseline</vt:lpstr>
      <vt:lpstr>Reduction in Energy Consumption</vt:lpstr>
      <vt:lpstr>Accuracy, Area, and Power</vt:lpstr>
      <vt:lpstr>System Cost-Efficiency</vt:lpstr>
      <vt:lpstr>Our Approach</vt:lpstr>
      <vt:lpstr>Our Approach</vt:lpstr>
      <vt:lpstr>Large-Scale Genome Graphs</vt:lpstr>
      <vt:lpstr>Challenges of Storage-Centric Computing</vt:lpstr>
      <vt:lpstr>GRAINS</vt:lpstr>
      <vt:lpstr>GRAINS’s Algorithm-Architecture Co-Design</vt:lpstr>
      <vt:lpstr>GRAINS’s Algorithm-Architecture Co-Design</vt:lpstr>
      <vt:lpstr>GRAINS’s Algorithm-Architecture Co-Design</vt:lpstr>
      <vt:lpstr>GRAINS’s Algorithm-Architecture Co-Design</vt:lpstr>
      <vt:lpstr>Evaluation Methodology Overview (I)</vt:lpstr>
      <vt:lpstr>Benefits over Software</vt:lpstr>
      <vt:lpstr>Benefits over Hardware</vt:lpstr>
      <vt:lpstr>Area and Power</vt:lpstr>
      <vt:lpstr>More Details</vt:lpstr>
      <vt:lpstr>Our Approach</vt:lpstr>
      <vt:lpstr>Our Approach</vt:lpstr>
      <vt:lpstr>PowerPoint Presentation</vt:lpstr>
      <vt:lpstr>Mitigating Data Preparation Bottleneck</vt:lpstr>
      <vt:lpstr>.</vt:lpstr>
      <vt:lpstr>Case Studies of SAGe’s Hardware Integration</vt:lpstr>
      <vt:lpstr>Evaluation Methodology Overview (I)</vt:lpstr>
      <vt:lpstr>Recall: Case Studies of SAGe’s Hardware Integration</vt:lpstr>
      <vt:lpstr>Evaluation Methodology Overview (II)</vt:lpstr>
      <vt:lpstr>Evaluation Methodology Overview (II)</vt:lpstr>
      <vt:lpstr>Speedup</vt:lpstr>
      <vt:lpstr>Reduction in Energy Consumption</vt:lpstr>
      <vt:lpstr>Compression Ratio</vt:lpstr>
      <vt:lpstr>Area and Power</vt:lpstr>
      <vt:lpstr>Our Approach</vt:lpstr>
      <vt:lpstr>Conclusion</vt:lpstr>
      <vt:lpstr>Putting It All Together</vt:lpstr>
      <vt:lpstr>More About My Research</vt:lpstr>
      <vt:lpstr>Storage-Centric System Designs for Enabling Fast, Efficient, and Low-Cost Genomic and Metagenomic Analyses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Can Firtina</dc:creator>
  <cp:keywords/>
  <dc:description/>
  <cp:lastModifiedBy>Nika Mansouri Ghiasi</cp:lastModifiedBy>
  <cp:revision>3467</cp:revision>
  <cp:lastPrinted>2026-03-27T12:17:22Z</cp:lastPrinted>
  <dcterms:created xsi:type="dcterms:W3CDTF">2017-06-05T15:22:10Z</dcterms:created>
  <dcterms:modified xsi:type="dcterms:W3CDTF">2026-08-03T18:14:02Z</dcterms:modified>
  <cp:category/>
</cp:coreProperties>
</file>